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4"/>
  </p:notesMasterIdLst>
  <p:sldIdLst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6858000" cy="9144000" type="letter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DEDF96B-5670-8CDB-8FB7-7FAAD3C0867F}" name="Angela Hwang" initials="AH" userId="S::angela_ahwang.net#ext#@nih.onmicrosoft.com::8e492d6d-7a82-4957-ab69-51d2fa0cd227" providerId="AD"/>
  <p188:author id="{C3F0C571-BD8E-3F2C-32ED-850C63C3FBC2}" name="Angela Hwang" initials="AH" userId="76c8abf780358ab7" providerId="Windows Live"/>
  <p188:author id="{24788573-445A-FE0C-D061-6B1606E2B56B}" name="Ford, Andrew (NIH/NIAID) [E]" initials="F[" userId="S::fordaq@nih.gov::054d0875-b1d8-4d68-944b-39fdedde8824" providerId="AD"/>
  <p188:author id="{BBFE3FBC-3D36-F4F4-01D9-0A5F08E5C655}" name="Peter Dull" initials="PD" userId="S::peter.dull_gatesfoundation.org#ext#@nih.onmicrosoft.com::cacfe9b0-f417-431a-96a5-35965799fe0f" providerId="AD"/>
  <p188:author id="{DCCBABE6-AF65-698C-CE0F-A0A85A63A846}" name="GIERSING, Birgitte" initials="GB" userId="S::giersingb_who.int#ext#@nih.onmicrosoft.com::f61a7a04-7574-47e1-a3c4-3c0e75f3c07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2783"/>
    <a:srgbClr val="1F1850"/>
    <a:srgbClr val="4032A4"/>
    <a:srgbClr val="6254CC"/>
    <a:srgbClr val="7A6ED4"/>
    <a:srgbClr val="4637B7"/>
    <a:srgbClr val="2F2579"/>
    <a:srgbClr val="4032A8"/>
    <a:srgbClr val="3A2D97"/>
    <a:srgbClr val="544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7F26B-75D0-4B6D-A23B-B09276C61356}" v="5" dt="2023-03-29T21:06:37.8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Hwang" userId="76c8abf780358ab7" providerId="LiveId" clId="{1187F26B-75D0-4B6D-A23B-B09276C61356}"/>
    <pc:docChg chg="undo custSel modSld">
      <pc:chgData name="Angela Hwang" userId="76c8abf780358ab7" providerId="LiveId" clId="{1187F26B-75D0-4B6D-A23B-B09276C61356}" dt="2023-04-04T17:45:45.856" v="114" actId="1035"/>
      <pc:docMkLst>
        <pc:docMk/>
      </pc:docMkLst>
      <pc:sldChg chg="delSp mod">
        <pc:chgData name="Angela Hwang" userId="76c8abf780358ab7" providerId="LiveId" clId="{1187F26B-75D0-4B6D-A23B-B09276C61356}" dt="2023-04-04T17:44:25.904" v="76" actId="478"/>
        <pc:sldMkLst>
          <pc:docMk/>
          <pc:sldMk cId="2313409561" sldId="259"/>
        </pc:sldMkLst>
        <pc:spChg chg="del">
          <ac:chgData name="Angela Hwang" userId="76c8abf780358ab7" providerId="LiveId" clId="{1187F26B-75D0-4B6D-A23B-B09276C61356}" dt="2023-04-04T17:44:25.904" v="76" actId="478"/>
          <ac:spMkLst>
            <pc:docMk/>
            <pc:sldMk cId="2313409561" sldId="259"/>
            <ac:spMk id="5" creationId="{162C9088-CE9C-DDF2-DB27-A97AD3E6E52D}"/>
          </ac:spMkLst>
        </pc:spChg>
      </pc:sldChg>
      <pc:sldChg chg="delSp mod">
        <pc:chgData name="Angela Hwang" userId="76c8abf780358ab7" providerId="LiveId" clId="{1187F26B-75D0-4B6D-A23B-B09276C61356}" dt="2023-04-04T17:44:39.925" v="77" actId="478"/>
        <pc:sldMkLst>
          <pc:docMk/>
          <pc:sldMk cId="1701094916" sldId="263"/>
        </pc:sldMkLst>
        <pc:spChg chg="del">
          <ac:chgData name="Angela Hwang" userId="76c8abf780358ab7" providerId="LiveId" clId="{1187F26B-75D0-4B6D-A23B-B09276C61356}" dt="2023-04-04T17:44:39.925" v="77" actId="478"/>
          <ac:spMkLst>
            <pc:docMk/>
            <pc:sldMk cId="1701094916" sldId="263"/>
            <ac:spMk id="15" creationId="{9CB76150-4185-6652-7672-6AE12E134639}"/>
          </ac:spMkLst>
        </pc:spChg>
      </pc:sldChg>
      <pc:sldChg chg="delSp mod">
        <pc:chgData name="Angela Hwang" userId="76c8abf780358ab7" providerId="LiveId" clId="{1187F26B-75D0-4B6D-A23B-B09276C61356}" dt="2023-04-04T17:44:42.816" v="78" actId="478"/>
        <pc:sldMkLst>
          <pc:docMk/>
          <pc:sldMk cId="4130041000" sldId="264"/>
        </pc:sldMkLst>
        <pc:spChg chg="del">
          <ac:chgData name="Angela Hwang" userId="76c8abf780358ab7" providerId="LiveId" clId="{1187F26B-75D0-4B6D-A23B-B09276C61356}" dt="2023-04-04T17:44:42.816" v="78" actId="478"/>
          <ac:spMkLst>
            <pc:docMk/>
            <pc:sldMk cId="4130041000" sldId="264"/>
            <ac:spMk id="15" creationId="{9CB76150-4185-6652-7672-6AE12E134639}"/>
          </ac:spMkLst>
        </pc:spChg>
      </pc:sldChg>
      <pc:sldChg chg="delSp modSp mod">
        <pc:chgData name="Angela Hwang" userId="76c8abf780358ab7" providerId="LiveId" clId="{1187F26B-75D0-4B6D-A23B-B09276C61356}" dt="2023-04-04T17:45:16.502" v="85" actId="478"/>
        <pc:sldMkLst>
          <pc:docMk/>
          <pc:sldMk cId="1421214525" sldId="265"/>
        </pc:sldMkLst>
        <pc:spChg chg="del">
          <ac:chgData name="Angela Hwang" userId="76c8abf780358ab7" providerId="LiveId" clId="{1187F26B-75D0-4B6D-A23B-B09276C61356}" dt="2023-04-04T17:44:45.558" v="79" actId="478"/>
          <ac:spMkLst>
            <pc:docMk/>
            <pc:sldMk cId="1421214525" sldId="265"/>
            <ac:spMk id="3" creationId="{1579CA61-E721-1438-77DA-73E1E5C21736}"/>
          </ac:spMkLst>
        </pc:spChg>
        <pc:spChg chg="del">
          <ac:chgData name="Angela Hwang" userId="76c8abf780358ab7" providerId="LiveId" clId="{1187F26B-75D0-4B6D-A23B-B09276C61356}" dt="2023-04-04T17:45:16.502" v="85" actId="478"/>
          <ac:spMkLst>
            <pc:docMk/>
            <pc:sldMk cId="1421214525" sldId="265"/>
            <ac:spMk id="5" creationId="{F954C2F7-4E34-084D-E9B2-1D4E596FD782}"/>
          </ac:spMkLst>
        </pc:spChg>
        <pc:graphicFrameChg chg="mod modGraphic">
          <ac:chgData name="Angela Hwang" userId="76c8abf780358ab7" providerId="LiveId" clId="{1187F26B-75D0-4B6D-A23B-B09276C61356}" dt="2023-03-29T21:06:37.899" v="75"/>
          <ac:graphicFrameMkLst>
            <pc:docMk/>
            <pc:sldMk cId="1421214525" sldId="265"/>
            <ac:graphicFrameMk id="2" creationId="{BFA354AA-EA72-4D57-A850-A1243C135EB2}"/>
          </ac:graphicFrameMkLst>
        </pc:graphicFrameChg>
      </pc:sldChg>
      <pc:sldChg chg="delSp modSp mod">
        <pc:chgData name="Angela Hwang" userId="76c8abf780358ab7" providerId="LiveId" clId="{1187F26B-75D0-4B6D-A23B-B09276C61356}" dt="2023-04-04T17:45:30.936" v="94" actId="1036"/>
        <pc:sldMkLst>
          <pc:docMk/>
          <pc:sldMk cId="1388566566" sldId="266"/>
        </pc:sldMkLst>
        <pc:spChg chg="del">
          <ac:chgData name="Angela Hwang" userId="76c8abf780358ab7" providerId="LiveId" clId="{1187F26B-75D0-4B6D-A23B-B09276C61356}" dt="2023-04-04T17:44:50.509" v="80" actId="478"/>
          <ac:spMkLst>
            <pc:docMk/>
            <pc:sldMk cId="1388566566" sldId="266"/>
            <ac:spMk id="4" creationId="{B0247ED8-3179-CFDC-98C0-5126F10E9186}"/>
          </ac:spMkLst>
        </pc:spChg>
        <pc:spChg chg="mod">
          <ac:chgData name="Angela Hwang" userId="76c8abf780358ab7" providerId="LiveId" clId="{1187F26B-75D0-4B6D-A23B-B09276C61356}" dt="2023-04-04T17:45:30.936" v="94" actId="1036"/>
          <ac:spMkLst>
            <pc:docMk/>
            <pc:sldMk cId="1388566566" sldId="266"/>
            <ac:spMk id="5" creationId="{06C37C9F-79B7-9F10-364E-4F0066BA3ED6}"/>
          </ac:spMkLst>
        </pc:spChg>
      </pc:sldChg>
      <pc:sldChg chg="delSp modSp mod">
        <pc:chgData name="Angela Hwang" userId="76c8abf780358ab7" providerId="LiveId" clId="{1187F26B-75D0-4B6D-A23B-B09276C61356}" dt="2023-04-04T17:45:38.503" v="104" actId="1036"/>
        <pc:sldMkLst>
          <pc:docMk/>
          <pc:sldMk cId="4005467576" sldId="267"/>
        </pc:sldMkLst>
        <pc:spChg chg="del">
          <ac:chgData name="Angela Hwang" userId="76c8abf780358ab7" providerId="LiveId" clId="{1187F26B-75D0-4B6D-A23B-B09276C61356}" dt="2023-04-04T17:44:52.621" v="81" actId="478"/>
          <ac:spMkLst>
            <pc:docMk/>
            <pc:sldMk cId="4005467576" sldId="267"/>
            <ac:spMk id="3" creationId="{C918F719-1295-D180-2AC3-2B933B86C7E5}"/>
          </ac:spMkLst>
        </pc:spChg>
        <pc:spChg chg="mod">
          <ac:chgData name="Angela Hwang" userId="76c8abf780358ab7" providerId="LiveId" clId="{1187F26B-75D0-4B6D-A23B-B09276C61356}" dt="2023-04-04T17:45:38.503" v="104" actId="1036"/>
          <ac:spMkLst>
            <pc:docMk/>
            <pc:sldMk cId="4005467576" sldId="267"/>
            <ac:spMk id="6" creationId="{B335CF07-1474-D664-0CB3-3BD8A1A744CC}"/>
          </ac:spMkLst>
        </pc:spChg>
      </pc:sldChg>
      <pc:sldChg chg="delSp modSp mod">
        <pc:chgData name="Angela Hwang" userId="76c8abf780358ab7" providerId="LiveId" clId="{1187F26B-75D0-4B6D-A23B-B09276C61356}" dt="2023-04-04T17:45:45.856" v="114" actId="1035"/>
        <pc:sldMkLst>
          <pc:docMk/>
          <pc:sldMk cId="3520927453" sldId="268"/>
        </pc:sldMkLst>
        <pc:spChg chg="del">
          <ac:chgData name="Angela Hwang" userId="76c8abf780358ab7" providerId="LiveId" clId="{1187F26B-75D0-4B6D-A23B-B09276C61356}" dt="2023-04-04T17:44:55.700" v="82" actId="478"/>
          <ac:spMkLst>
            <pc:docMk/>
            <pc:sldMk cId="3520927453" sldId="268"/>
            <ac:spMk id="5" creationId="{96CA2C89-F014-85BD-E858-D299D7966B05}"/>
          </ac:spMkLst>
        </pc:spChg>
        <pc:spChg chg="mod">
          <ac:chgData name="Angela Hwang" userId="76c8abf780358ab7" providerId="LiveId" clId="{1187F26B-75D0-4B6D-A23B-B09276C61356}" dt="2023-04-04T17:45:45.856" v="114" actId="1035"/>
          <ac:spMkLst>
            <pc:docMk/>
            <pc:sldMk cId="3520927453" sldId="268"/>
            <ac:spMk id="6" creationId="{28A6420D-5B0F-8906-1F38-6C6FBACEE101}"/>
          </ac:spMkLst>
        </pc:spChg>
        <pc:graphicFrameChg chg="mod modGraphic">
          <ac:chgData name="Angela Hwang" userId="76c8abf780358ab7" providerId="LiveId" clId="{1187F26B-75D0-4B6D-A23B-B09276C61356}" dt="2023-03-29T20:20:01.798" v="45" actId="255"/>
          <ac:graphicFrameMkLst>
            <pc:docMk/>
            <pc:sldMk cId="3520927453" sldId="268"/>
            <ac:graphicFrameMk id="3" creationId="{298DD74F-CE85-49B3-2088-06443DCADFFD}"/>
          </ac:graphicFrameMkLst>
        </pc:graphicFrameChg>
      </pc:sldChg>
      <pc:sldChg chg="delSp mod">
        <pc:chgData name="Angela Hwang" userId="76c8abf780358ab7" providerId="LiveId" clId="{1187F26B-75D0-4B6D-A23B-B09276C61356}" dt="2023-04-04T17:44:58.907" v="83" actId="478"/>
        <pc:sldMkLst>
          <pc:docMk/>
          <pc:sldMk cId="2542973737" sldId="269"/>
        </pc:sldMkLst>
        <pc:spChg chg="del">
          <ac:chgData name="Angela Hwang" userId="76c8abf780358ab7" providerId="LiveId" clId="{1187F26B-75D0-4B6D-A23B-B09276C61356}" dt="2023-04-04T17:44:58.907" v="83" actId="478"/>
          <ac:spMkLst>
            <pc:docMk/>
            <pc:sldMk cId="2542973737" sldId="269"/>
            <ac:spMk id="5" creationId="{96CA2C89-F014-85BD-E858-D299D7966B05}"/>
          </ac:spMkLst>
        </pc:spChg>
      </pc:sldChg>
      <pc:sldChg chg="delSp mod">
        <pc:chgData name="Angela Hwang" userId="76c8abf780358ab7" providerId="LiveId" clId="{1187F26B-75D0-4B6D-A23B-B09276C61356}" dt="2023-04-04T17:45:00.833" v="84" actId="478"/>
        <pc:sldMkLst>
          <pc:docMk/>
          <pc:sldMk cId="163973264" sldId="270"/>
        </pc:sldMkLst>
        <pc:spChg chg="del">
          <ac:chgData name="Angela Hwang" userId="76c8abf780358ab7" providerId="LiveId" clId="{1187F26B-75D0-4B6D-A23B-B09276C61356}" dt="2023-04-04T17:45:00.833" v="84" actId="478"/>
          <ac:spMkLst>
            <pc:docMk/>
            <pc:sldMk cId="163973264" sldId="270"/>
            <ac:spMk id="5" creationId="{96CA2C89-F014-85BD-E858-D299D7966B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1CFE5D7-312B-4FE0-B859-8CD518A943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ADD9C81-4C23-407C-9E74-9CF1CFA4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1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64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8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33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93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59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72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59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48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1163638"/>
            <a:ext cx="2355850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73589-7662-4229-9761-D00F08C390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9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0321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609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5937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4728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3274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5582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3266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0685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034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5469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8654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8B8B-2E55-4E42-83F3-A9636075A582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05E10-44AF-4AB1-A066-56FDBB96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VIRF@who.int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technet-21.org/en/topics/gvir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ventmobi.com/gvirf202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GVIRF@who.int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technet-21.org/en/topics/gvir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ventmobi.com/gvirf202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GVIRF@who.int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technet-21.org/en/topics/gvir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ventmobi.com/gvirf202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GVIRF@who.int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eventmobi.com/gvirf202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echnet-21.org/en/topics/gvir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echnet-21.org/en/hot-topics-items/15105-gvir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echnet-21.org/en/hot-topics-items/15105-gvir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4A3D1E29-1203-4A1D-A96A-CB0309AA7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292835"/>
              </p:ext>
            </p:extLst>
          </p:nvPr>
        </p:nvGraphicFramePr>
        <p:xfrm>
          <a:off x="822961" y="1177117"/>
          <a:ext cx="5212079" cy="2847622"/>
        </p:xfrm>
        <a:graphic>
          <a:graphicData uri="http://schemas.openxmlformats.org/drawingml/2006/table">
            <a:tbl>
              <a:tblPr firstRow="1" bandRow="1"/>
              <a:tblGrid>
                <a:gridCol w="822959">
                  <a:extLst>
                    <a:ext uri="{9D8B030D-6E8A-4147-A177-3AD203B41FA5}">
                      <a16:colId xmlns:a16="http://schemas.microsoft.com/office/drawing/2014/main" val="337297879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07185652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98016341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788564966"/>
                    </a:ext>
                  </a:extLst>
                </a:gridCol>
              </a:tblGrid>
              <a:tr h="249202"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latin typeface="+mn-lt"/>
                        </a:rPr>
                        <a:t>Tuesday 28 March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2579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Tuesday 28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en-US" sz="1000" b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07:30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800" b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Registration opens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707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800" b="1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Welcome and Opening Remarks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08:45 - 09:15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Keynote 1: </a:t>
                      </a:r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Barney Graham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674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09:15 - 10:45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P1 From GVAP to IA2030: Roles of vaccine R&amp;D to enable success</a:t>
                      </a:r>
                      <a:endParaRPr lang="en-US" sz="800" b="0" i="1" u="none" strike="noStrike" noProof="0">
                        <a:solidFill>
                          <a:srgbClr val="322783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4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1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10:45 - 11:15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0" i="1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521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>
                          <a:solidFill>
                            <a:srgbClr val="322783"/>
                          </a:solidFill>
                          <a:latin typeface="Calibri"/>
                        </a:rPr>
                        <a:t>11:15 - 12:45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>
                          <a:solidFill>
                            <a:srgbClr val="322783"/>
                          </a:solidFill>
                          <a:latin typeface="Calibri"/>
                        </a:rPr>
                        <a:t>P2 Lessons from COVID-19 vaccines and future pandemic preparedness</a:t>
                      </a:r>
                      <a:endParaRPr lang="en-US" sz="800" b="0" i="0">
                        <a:solidFill>
                          <a:srgbClr val="322783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632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>
                          <a:solidFill>
                            <a:srgbClr val="322783"/>
                          </a:solidFill>
                          <a:latin typeface="Calibri"/>
                        </a:rPr>
                        <a:t>12:45 - 14:00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>
                          <a:solidFill>
                            <a:srgbClr val="322783"/>
                          </a:solidFill>
                          <a:latin typeface="Calibri"/>
                        </a:rPr>
                        <a:t>Lunch – Ballroom ABC (East Tower)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463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14:00 - 15:30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W1 Vaccines for special populations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W2 Novel vaccine platforms</a:t>
                      </a:r>
                      <a:endParaRPr lang="en-US" sz="800" b="0" i="0" kern="1200">
                        <a:solidFill>
                          <a:srgbClr val="322783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W3 Regional manufacturing </a:t>
                      </a:r>
                      <a:endParaRPr lang="en-US" sz="800" b="0" i="0" u="none" strike="noStrike" noProof="0">
                        <a:solidFill>
                          <a:srgbClr val="322783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285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>
                          <a:solidFill>
                            <a:srgbClr val="322783"/>
                          </a:solidFill>
                          <a:latin typeface="Calibri"/>
                        </a:rPr>
                        <a:t>15:30 - 16:00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0" i="1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6483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>
                          <a:solidFill>
                            <a:srgbClr val="322783"/>
                          </a:solidFill>
                          <a:latin typeface="Calibri"/>
                        </a:rPr>
                        <a:t>16:00 - 16:15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Workshop Reports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695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16:15 - 17:45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P3 Current status of R&amp;D for HIV, TB, Malaria, and Universal Influenza vaccines 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775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>
                          <a:solidFill>
                            <a:srgbClr val="322783"/>
                          </a:solidFill>
                          <a:latin typeface="Calibri"/>
                        </a:rPr>
                        <a:t>17:45 - 18:30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0" i="1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8868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18:30 - 19:30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Calibri"/>
                        </a:rPr>
                        <a:t>Reception and Poster session 1 (odd-numbered posters, see pages 8-9)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758452"/>
                  </a:ext>
                </a:extLst>
              </a:tr>
            </a:tbl>
          </a:graphicData>
        </a:graphic>
      </p:graphicFrame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DBD6C1D5-9AE0-9B35-0F62-10F227715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624707"/>
              </p:ext>
            </p:extLst>
          </p:nvPr>
        </p:nvGraphicFramePr>
        <p:xfrm>
          <a:off x="822961" y="4125245"/>
          <a:ext cx="5212079" cy="2766060"/>
        </p:xfrm>
        <a:graphic>
          <a:graphicData uri="http://schemas.openxmlformats.org/drawingml/2006/table">
            <a:tbl>
              <a:tblPr firstRow="1" bandRow="1"/>
              <a:tblGrid>
                <a:gridCol w="822959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73178663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4187720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32A4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800" b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Introduction to Day 2</a:t>
                      </a:r>
                      <a:endParaRPr lang="en-US" sz="800" b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tc hMerge="1">
                  <a:txBody>
                    <a:bodyPr/>
                    <a:lstStyle/>
                    <a:p>
                      <a:endParaRPr lang="en-US" sz="1000" b="1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804629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08:45 - 09:15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800" b="1" dirty="0">
                          <a:solidFill>
                            <a:srgbClr val="322783"/>
                          </a:solidFill>
                          <a:latin typeface="+mn-lt"/>
                        </a:rPr>
                        <a:t>Keynote 2: </a:t>
                      </a:r>
                      <a:r>
                        <a:rPr lang="en-US" sz="800" b="1" i="0" u="none" strike="noStrike" noProof="0" dirty="0" err="1">
                          <a:solidFill>
                            <a:srgbClr val="322783"/>
                          </a:solidFill>
                          <a:latin typeface="Calibri"/>
                        </a:rPr>
                        <a:t>Hee</a:t>
                      </a:r>
                      <a:r>
                        <a:rPr lang="en-US" sz="800" b="1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-Chang Jang, National Institute of Health, Korea</a:t>
                      </a:r>
                      <a:r>
                        <a:rPr lang="en-US" sz="8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 and </a:t>
                      </a:r>
                      <a:r>
                        <a:rPr lang="en-US" sz="800" b="1" i="0" dirty="0">
                          <a:solidFill>
                            <a:srgbClr val="322783"/>
                          </a:solidFill>
                          <a:latin typeface="+mn-lt"/>
                        </a:rPr>
                        <a:t>Jerome Kim, International Vaccine Institute (IVI)</a:t>
                      </a:r>
                      <a:endParaRPr lang="en-US" sz="8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09:15 - 10:45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dirty="0">
                          <a:solidFill>
                            <a:srgbClr val="322783"/>
                          </a:solidFill>
                          <a:latin typeface="+mn-lt"/>
                        </a:rPr>
                        <a:t>P4 Quantifying the value of vaccines – beyond mortality</a:t>
                      </a:r>
                      <a:endParaRPr lang="en-US" sz="8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674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10:45 - 11:15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528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11:15 - 12:45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 dirty="0">
                          <a:solidFill>
                            <a:srgbClr val="322783"/>
                          </a:solidFill>
                          <a:latin typeface="+mn-lt"/>
                        </a:rPr>
                        <a:t>W4 Mucosal immunity and vaccines</a:t>
                      </a:r>
                      <a:endParaRPr lang="en-US" sz="8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W5 Intersection of markets, value, and access policy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 dirty="0">
                          <a:solidFill>
                            <a:srgbClr val="322783"/>
                          </a:solidFill>
                          <a:latin typeface="+mn-lt"/>
                        </a:rPr>
                        <a:t>W6 Implementation research to inform immunization programs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590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12:45 - 14:00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Lunch – Ballroom ABC (East Tower)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075017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14:00 - 14:15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Workshop Reports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982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14:15 - 15:45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P5 Innovating to find and reach Zero-Dose Children</a:t>
                      </a:r>
                      <a:endParaRPr lang="en-US" sz="800" b="0" i="1" u="none" strike="noStrike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647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15:45 - 16:15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93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16:15 - 17:45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P6 Vaccine technologies for equity</a:t>
                      </a:r>
                      <a:endParaRPr lang="en-US" sz="8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172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17:45 - 18:30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tc h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0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253990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Calibri"/>
                        </a:rPr>
                        <a:t>18:30 - 19:30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Reception and Poster session 2 (even-numbered posters, see pages 8-9)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58452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0FE3AE3C-E9BF-5293-B0F3-A93AC5EDB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583779"/>
              </p:ext>
            </p:extLst>
          </p:nvPr>
        </p:nvGraphicFramePr>
        <p:xfrm>
          <a:off x="822961" y="6882874"/>
          <a:ext cx="5212079" cy="1569720"/>
        </p:xfrm>
        <a:graphic>
          <a:graphicData uri="http://schemas.openxmlformats.org/drawingml/2006/table">
            <a:tbl>
              <a:tblPr firstRow="1" bandRow="1"/>
              <a:tblGrid>
                <a:gridCol w="822959">
                  <a:extLst>
                    <a:ext uri="{9D8B030D-6E8A-4147-A177-3AD203B41FA5}">
                      <a16:colId xmlns:a16="http://schemas.microsoft.com/office/drawing/2014/main" val="32294938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4074583277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83170715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62434263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latin typeface="+mn-lt"/>
                        </a:rPr>
                        <a:t>Thursday 30 March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54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Thursday 30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800" b="1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Introduction to Day 3</a:t>
                      </a:r>
                      <a:endParaRPr lang="en-US" sz="800" b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tc hMerge="1">
                  <a:txBody>
                    <a:bodyPr/>
                    <a:lstStyle/>
                    <a:p>
                      <a:endParaRPr lang="en-US" sz="1000" b="1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510211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>
                          <a:solidFill>
                            <a:srgbClr val="322783"/>
                          </a:solidFill>
                          <a:latin typeface="+mn-lt"/>
                        </a:rPr>
                        <a:t>08:45 - 10:15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>
                          <a:solidFill>
                            <a:srgbClr val="322783"/>
                          </a:solidFill>
                          <a:latin typeface="+mn-lt"/>
                        </a:rPr>
                        <a:t>P7 </a:t>
                      </a:r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Optimizing vaccine regimens</a:t>
                      </a:r>
                      <a:endParaRPr lang="en-US" sz="8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566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>
                          <a:solidFill>
                            <a:srgbClr val="322783"/>
                          </a:solidFill>
                          <a:latin typeface="+mn-lt"/>
                        </a:rPr>
                        <a:t>10:15 - 10:45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327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10:45 - 12:15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i="0">
                          <a:solidFill>
                            <a:srgbClr val="322783"/>
                          </a:solidFill>
                          <a:latin typeface="+mn-lt"/>
                        </a:rPr>
                        <a:t>W7 New vaccines on the horizon</a:t>
                      </a:r>
                      <a:endParaRPr lang="en-US" sz="8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W8 Select poster highlights</a:t>
                      </a:r>
                      <a:endParaRPr lang="en-US" sz="800" b="0" i="0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W9 Addressing low uptake</a:t>
                      </a:r>
                      <a:endParaRPr lang="en-US" sz="800">
                        <a:solidFill>
                          <a:srgbClr val="2E3192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883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12:30 - 12:45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Workshop Reports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493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12:45 - 13:45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P8 Reflections and closing remarks: Progress and the path forward</a:t>
                      </a:r>
                      <a:endParaRPr lang="en-US" sz="8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44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13:45</a:t>
                      </a:r>
                    </a:p>
                  </a:txBody>
                  <a:tcPr marL="34290" marR="34290" marT="34290" marB="3429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Close of meeting</a:t>
                      </a:r>
                      <a:r>
                        <a:rPr lang="en-US" sz="800" b="0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800" b="0" i="1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lunch available following the close 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72339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340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08983C6A-1F0F-65F8-6B35-0343B8FD6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6666"/>
              </p:ext>
            </p:extLst>
          </p:nvPr>
        </p:nvGraphicFramePr>
        <p:xfrm>
          <a:off x="548640" y="1286900"/>
          <a:ext cx="5760720" cy="7397154"/>
        </p:xfrm>
        <a:graphic>
          <a:graphicData uri="http://schemas.openxmlformats.org/drawingml/2006/table">
            <a:tbl>
              <a:tblPr firstRow="1" bandRow="1"/>
              <a:tblGrid>
                <a:gridCol w="822960">
                  <a:extLst>
                    <a:ext uri="{9D8B030D-6E8A-4147-A177-3AD203B41FA5}">
                      <a16:colId xmlns:a16="http://schemas.microsoft.com/office/drawing/2014/main" val="337297879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1071856524"/>
                    </a:ext>
                  </a:extLst>
                </a:gridCol>
              </a:tblGrid>
              <a:tr h="429824"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Day 1 – Plenary Sessions</a:t>
                      </a:r>
                      <a:b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</a:rPr>
                      </a:b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Grand Ballroom (West Tower)</a:t>
                      </a:r>
                      <a:endParaRPr lang="en-US" sz="1200" b="0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2579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Tuesday 28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502073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900" b="1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Welcome and Opening Remarks</a:t>
                      </a:r>
                    </a:p>
                    <a:p>
                      <a:pPr marL="0" marR="0" lvl="0" indent="0" algn="l" defTabSz="6216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B.F. “Lee” Hall, US National Institutes of Allergy and Infectious Diseases (NIAID,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chair)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Calibri"/>
                      </a:endParaRPr>
                    </a:p>
                    <a:p>
                      <a:r>
                        <a:rPr lang="en-US" sz="900" b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Katherine O’Brien, World Health Organization (WHO)*</a:t>
                      </a:r>
                      <a:br>
                        <a:rPr lang="en-US" sz="900" b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900" b="0" kern="1200" dirty="0" err="1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Youngmee</a:t>
                      </a:r>
                      <a:r>
                        <a:rPr lang="en-US" sz="900" b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 Jee, Korea Disease Control and Prevention Agency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08:45 - 09:15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Keynote 1: </a:t>
                      </a:r>
                      <a:r>
                        <a:rPr lang="en-US" sz="900" b="1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Barney Graham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title to be announced</a:t>
                      </a:r>
                      <a:endParaRPr lang="en-US" sz="900" b="1" i="0" kern="1200" dirty="0">
                        <a:solidFill>
                          <a:srgbClr val="322783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674336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09:15 - 10:45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P1 From GVAP to IA2030: Roles of vaccine R&amp;D to enable success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Lee Hall, NIAID (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chair)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051"/>
                  </a:ext>
                </a:extLst>
              </a:tr>
              <a:tr h="896210">
                <a:tc vMerge="1"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09:15 - 10:45</a:t>
                      </a: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Lee Hall, NIAID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Overview of GVAP and IA2030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Noni MacDonald, Dalhousie U.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GVAP: Lessons Learned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Helen </a:t>
                      </a:r>
                      <a:r>
                        <a:rPr lang="en-US" sz="900" b="0" i="0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Matzger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, Bill &amp; Melinda Gates Foundation (BMGF)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Looking Ahead: Themes that will influence the R&amp;D agenda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Kwaku Poku Asante, Kintampo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Health Research Centre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IA2030 Strategic Priority 7: Research &amp; Innovation: Overview and Goals</a:t>
                      </a:r>
                      <a:endParaRPr lang="en-US" sz="900" b="0" i="1" kern="1200" dirty="0">
                        <a:solidFill>
                          <a:srgbClr val="322783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Birgitte Giersing,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WHO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Partnering with regions and countries to identify priority pathogens for vaccines as part of SP7</a:t>
                      </a:r>
                      <a:endParaRPr lang="en-US" sz="900" b="0" i="1" kern="1200" dirty="0">
                        <a:solidFill>
                          <a:srgbClr val="322783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466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10:45 - </a:t>
                      </a: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11:15</a:t>
                      </a:r>
                    </a:p>
                  </a:txBody>
                  <a:tcPr marL="34290" marR="34290" marT="18288" marB="1828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1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+mn-cs"/>
                        </a:rPr>
                        <a:t>Break</a:t>
                      </a:r>
                    </a:p>
                  </a:txBody>
                  <a:tcPr marL="34290" marR="34290" marT="18288" marB="18288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745282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11:15 - 12:45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Calibri"/>
                        </a:rPr>
                        <a:t>P2 Lessons from COVID-19 vaccines and future pandemic preparedness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Calibri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Charlie Weller,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Calibri"/>
                        </a:rPr>
                        <a:t>Wellcome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 (chair)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6323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11:15 -12:45</a:t>
                      </a: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Ana Maria Henao Restrepo, WHO* –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Calibri"/>
                        </a:rPr>
                        <a:t> Research &amp; innovation: Outbreaks preparedness &amp; response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Melanie Saville, Coalition for Epidemic Preparedness Innovations (CEPI)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CEPI’s Lessons learnt from COVID-19 pandemic response, and </a:t>
                      </a:r>
                      <a:r>
                        <a:rPr lang="en-US" sz="900" b="0" i="1" u="none" strike="noStrike" baseline="0" noProof="0" dirty="0">
                          <a:solidFill>
                            <a:srgbClr val="322783"/>
                          </a:solidFill>
                          <a:latin typeface="Calibri"/>
                        </a:rPr>
                        <a:t>the 100-day mission for pandemic preparedness</a:t>
                      </a:r>
                      <a:endParaRPr lang="en-US" dirty="0"/>
                    </a:p>
                    <a:p>
                      <a:pPr marL="0" marR="0" lvl="0" indent="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Gustavo Santos, International Vaccine Institute (IVI)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Regulatory Perspective: Brazil</a:t>
                      </a:r>
                      <a:endParaRPr lang="en-US" sz="900" b="0" i="1" dirty="0">
                        <a:solidFill>
                          <a:srgbClr val="322783"/>
                        </a:solidFill>
                        <a:latin typeface="Calibri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Tonya Villafana, AstraZeneca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Lessons learned from an industry R&amp;D perspective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Additional panelists: 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Dicky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Akanmori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U. Ghana, Karin Bok, US National Institutes of Health (NIH), and Martin Friede, WHO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098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Calibri"/>
                        </a:rPr>
                        <a:t>12:45 - 14:00</a:t>
                      </a:r>
                    </a:p>
                  </a:txBody>
                  <a:tcPr marL="34290" marR="34290" marT="18288" marB="1828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Lunch – Ballroom ABC (East Tower)​</a:t>
                      </a:r>
                    </a:p>
                  </a:txBody>
                  <a:tcPr marL="34290" marR="34290" marT="18288" marB="18288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35578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14:00 - 15:30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Concurrent workshops – see next page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49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15:30 - 16:00</a:t>
                      </a:r>
                    </a:p>
                  </a:txBody>
                  <a:tcPr marL="34290" marR="34290" marT="18288" marB="1828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</a:p>
                  </a:txBody>
                  <a:tcPr marL="34290" marR="34290" marT="18288" marB="1828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052547"/>
                  </a:ext>
                </a:extLst>
              </a:tr>
              <a:tr h="64657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16:00 - 16:15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Workshop Reports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Carolyn Deal, NIAID 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1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W1 Vaccines for special populations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Sue Ann Clemens, Oxford U. and Max Silverman, BMGF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W2 Novel vaccine platforms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Martin Friede, WHO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W3 Regional manufacturing perspectives and opportunities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695828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16:15 - 17:45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P3 Current status of R&amp;D for HIV, Tuberculosis, Malaria, and Universal Influenza vaccines </a:t>
                      </a:r>
                    </a:p>
                    <a:p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Calibri"/>
                        </a:rPr>
                        <a:t>Annie Mo, NIH/NIAID and Jerome Kim, IVI (chairs)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775203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16:15 - 17:45</a:t>
                      </a:r>
                    </a:p>
                  </a:txBody>
                  <a:tcPr marL="34290" marR="34290" marT="34290" marB="34290" anchor="ctr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Ashley Birkett, PATH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Malaria Vaccine R&amp;D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Calibri"/>
                      </a:endParaRP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Mark Hatherill, 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South African Tuberculosis Vaccine Initiative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1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TB Vaccine R&amp;D</a:t>
                      </a: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Shan Lu, China National Medical Center for Infectious 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Diseases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1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HIV vaccine Update</a:t>
                      </a:r>
                    </a:p>
                    <a:p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Calibri"/>
                        </a:rPr>
                        <a:t>Punnee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Calibri"/>
                        </a:rPr>
                        <a:t>Pitisuttithum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, Mahidol U.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 </a:t>
                      </a:r>
                      <a:r>
                        <a:rPr lang="en-US" sz="900" b="0" i="1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Current Status of Universal Influenza Vaccine R&amp;D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Additional panelist: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Lynda Stuart, BioNTech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113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17:45 - 18:30</a:t>
                      </a:r>
                    </a:p>
                  </a:txBody>
                  <a:tcPr marL="34290" marR="34290" marT="18288" marB="18288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</a:p>
                  </a:txBody>
                  <a:tcPr marL="34290" marR="34290" marT="18288" marB="18288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016259"/>
                  </a:ext>
                </a:extLst>
              </a:tr>
              <a:tr h="3575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18:30 - 19:30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Reception and Poster session 1 (odd-numbered posters)</a:t>
                      </a:r>
                    </a:p>
                    <a:p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Martin Friede, WHO (chair)</a:t>
                      </a:r>
                    </a:p>
                    <a:p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Mahima Datla, Biological E, and Rino </a:t>
                      </a:r>
                      <a:r>
                        <a:rPr lang="en-US" sz="900" b="0" i="0" u="none" strike="noStrike" kern="1200" noProof="0" dirty="0" err="1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Rappuoli</a:t>
                      </a: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, Fondazione </a:t>
                      </a:r>
                      <a:r>
                        <a:rPr lang="en-US" sz="900" b="0" i="0" u="none" strike="noStrike" kern="1200" noProof="0" dirty="0" err="1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Biotecnopolo</a:t>
                      </a: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  <a:ea typeface="+mn-ea"/>
                          <a:cs typeface="Calibri"/>
                        </a:rPr>
                        <a:t> di Siena</a:t>
                      </a:r>
                      <a:endParaRPr lang="en-US" sz="900" b="0" i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75845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51CA-1330-64B7-045E-741EC393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2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1A85B3-494E-E89F-5BA7-2B2699308451}"/>
              </a:ext>
            </a:extLst>
          </p:cNvPr>
          <p:cNvSpPr txBox="1"/>
          <p:nvPr/>
        </p:nvSpPr>
        <p:spPr>
          <a:xfrm>
            <a:off x="1294190" y="8639503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322783"/>
                </a:solidFill>
                <a:cs typeface="Calibri"/>
              </a:rPr>
              <a:t>*recorded presentation</a:t>
            </a:r>
          </a:p>
        </p:txBody>
      </p:sp>
    </p:spTree>
    <p:extLst>
      <p:ext uri="{BB962C8B-B14F-4D97-AF65-F5344CB8AC3E}">
        <p14:creationId xmlns:p14="http://schemas.microsoft.com/office/powerpoint/2010/main" val="170109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068760A9-CB98-6945-18C0-8039E8F9E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896099"/>
              </p:ext>
            </p:extLst>
          </p:nvPr>
        </p:nvGraphicFramePr>
        <p:xfrm>
          <a:off x="548640" y="1286900"/>
          <a:ext cx="5760720" cy="3371707"/>
        </p:xfrm>
        <a:graphic>
          <a:graphicData uri="http://schemas.openxmlformats.org/drawingml/2006/table">
            <a:tbl>
              <a:tblPr firstRow="1" bandRow="1"/>
              <a:tblGrid>
                <a:gridCol w="822960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</a:tblGrid>
              <a:tr h="249202"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Day 1 – Workshops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2579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14:00 - 15:30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Grand Ballroom </a:t>
                      </a:r>
                      <a:b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(West Tower)</a:t>
                      </a:r>
                      <a:endParaRPr lang="en-US" sz="900" b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W1 Vaccines for special populations</a:t>
                      </a:r>
                    </a:p>
                    <a:p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Ruth Karron, Johns Hopkins U. and Carolyn Deal, NIAID (chairs)</a:t>
                      </a:r>
                      <a:endParaRPr lang="en-US" sz="900" b="1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29219"/>
                  </a:ext>
                </a:extLst>
              </a:tr>
              <a:tr h="646571">
                <a:tc vMerge="1">
                  <a:txBody>
                    <a:bodyPr/>
                    <a:lstStyle/>
                    <a:p>
                      <a:pPr algn="ctr"/>
                      <a:endParaRPr lang="en-US" sz="9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Arnaud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Didierlaurent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U. Geneve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Vaccines for special populations: Immunological considerations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Anna Seale, BMGF – 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Group B Streptococcus Vaccination in Pregnant Women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Mindy Miner, Fred Hutchinson CRI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TB Vaccine Roadmap for People Living with HIV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Tarun Saluja, IVI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COVID-19 vaccine effectiveness in the elderly population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14:00 - 15:30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Grand Salon I&amp;II </a:t>
                      </a:r>
                      <a:b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(West Tower)</a:t>
                      </a:r>
                      <a:endParaRPr lang="en-US" sz="900" b="1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W2 Novel vaccine platforms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Sue Ann Clemens, Oxford U. and Max Silverman, BMGF (chairs)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36188"/>
                  </a:ext>
                </a:extLst>
              </a:tr>
              <a:tr h="646571">
                <a:tc vMerge="1">
                  <a:txBody>
                    <a:bodyPr/>
                    <a:lstStyle/>
                    <a:p>
                      <a:pPr algn="ctr"/>
                      <a:endParaRPr lang="en-US" sz="9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Lynda Stuart, BioNTech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Post-pandemic innovations in mRNA vaccines</a:t>
                      </a:r>
                      <a:endParaRPr lang="en-US" sz="900" b="0" i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</a:rPr>
                        <a:t>Nathalie Garcon, N3J Consulting – </a:t>
                      </a:r>
                      <a:r>
                        <a:rPr lang="en-US" sz="900" b="0" i="1" u="none" strike="noStrike" kern="1200" noProof="0" dirty="0">
                          <a:solidFill>
                            <a:srgbClr val="322783"/>
                          </a:solidFill>
                          <a:latin typeface="Calibri"/>
                        </a:rPr>
                        <a:t>mRNA and adjuvants: friends…or foes ?</a:t>
                      </a:r>
                      <a:endParaRPr lang="en-US" sz="900" b="0" i="0" u="none" strike="noStrike" kern="1200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</a:rPr>
                        <a:t>Harry </a:t>
                      </a:r>
                      <a:r>
                        <a:rPr lang="en-US" sz="900" b="0" i="0" u="none" strike="noStrike" kern="1200" noProof="0" dirty="0" err="1">
                          <a:solidFill>
                            <a:srgbClr val="322783"/>
                          </a:solidFill>
                          <a:latin typeface="Calibri"/>
                        </a:rPr>
                        <a:t>Kleanthous</a:t>
                      </a: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Calibri"/>
                        </a:rPr>
                        <a:t>, SK Bioscience – </a:t>
                      </a:r>
                      <a:r>
                        <a:rPr lang="en-US" sz="900" b="0" i="1" u="none" strike="noStrike" kern="1200" noProof="0" dirty="0">
                          <a:solidFill>
                            <a:srgbClr val="322783"/>
                          </a:solidFill>
                          <a:latin typeface="Calibri"/>
                        </a:rPr>
                        <a:t>Nanoparticle vaccines, a success story for viral vaccine development</a:t>
                      </a:r>
                      <a:endParaRPr lang="en-US" sz="900" b="0" i="0" u="none" strike="noStrike" kern="1200" noProof="0" dirty="0"/>
                    </a:p>
                    <a:p>
                      <a:pPr lvl="0"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Jerry Sadoff, Janssen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New Developments in Viral Vector Vaccines</a:t>
                      </a:r>
                      <a:endParaRPr lang="en-US" sz="900" b="0" i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86408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14:00 - 15:30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East Salon AB 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(East Tower)</a:t>
                      </a:r>
                      <a:endParaRPr lang="en-US" sz="900" b="1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W3 Regional manufacturing perspectives and opportunities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Martin Friede, WHO (chair)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17101"/>
                  </a:ext>
                </a:extLst>
              </a:tr>
              <a:tr h="502073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Nicaise 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Ndembi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African Union</a:t>
                      </a:r>
                      <a:endParaRPr lang="en-US" sz="900" b="0" i="0" u="none" strike="noStrike" noProof="0" dirty="0">
                        <a:latin typeface="+mn-lt"/>
                      </a:endParaRPr>
                    </a:p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Patrick Tippoo, AVMI 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–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 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An African Mission - Establish and Sustain</a:t>
                      </a:r>
                      <a:endParaRPr lang="en-US" sz="900" b="0" i="1" u="none" strike="noStrike" noProof="0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Mahima Datla, Biological E. Ltd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 </a:t>
                      </a:r>
                      <a:endParaRPr lang="en-US" sz="900" b="0" i="1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Marta 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Tufet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Gavi Alliance</a:t>
                      </a:r>
                      <a:endParaRPr lang="en-US" sz="900" b="0" i="0" u="none" strike="noStrike" noProof="0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Melanie Saville, CEPI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Calibri"/>
                        </a:rPr>
                        <a:t> – 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Gavi’s Strategy to Support Regional Manufacturing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982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06B7EE0-83D4-4ABF-4687-DFE492D2A2EA}"/>
              </a:ext>
            </a:extLst>
          </p:cNvPr>
          <p:cNvSpPr txBox="1"/>
          <p:nvPr/>
        </p:nvSpPr>
        <p:spPr>
          <a:xfrm>
            <a:off x="115785" y="7931910"/>
            <a:ext cx="6626431" cy="507831"/>
          </a:xfrm>
          <a:prstGeom prst="rect">
            <a:avLst/>
          </a:prstGeom>
          <a:noFill/>
        </p:spPr>
        <p:txBody>
          <a:bodyPr wrap="square" lIns="91439" tIns="45720" rIns="91439" bIns="45720" rtlCol="0" anchor="t">
            <a:spAutoFit/>
          </a:bodyPr>
          <a:lstStyle/>
          <a:p>
            <a:pPr algn="ctr"/>
            <a:r>
              <a:rPr lang="en-US" sz="900"/>
              <a:t>Updates and additional details at </a:t>
            </a:r>
            <a:r>
              <a:rPr lang="en-US" sz="900">
                <a:hlinkClick r:id="rId6"/>
              </a:rPr>
              <a:t>https://eventmobi.com/gvirf2023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Meeting materials and videos will be posted at </a:t>
            </a:r>
            <a:r>
              <a:rPr lang="en-US" sz="900">
                <a:hlinkClick r:id="rId7"/>
              </a:rPr>
              <a:t>https://www.technet-21.org/en/topics/gvirf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Questions? Contact </a:t>
            </a:r>
            <a:r>
              <a:rPr lang="en-US" sz="900">
                <a:hlinkClick r:id="rId8"/>
              </a:rPr>
              <a:t>GVIRF@who.int</a:t>
            </a:r>
            <a:r>
              <a:rPr lang="en-US" sz="900"/>
              <a:t> 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F029D45-1007-BDBB-67BC-035D08C6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3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004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BFA354AA-EA72-4D57-A850-A1243C135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353334"/>
              </p:ext>
            </p:extLst>
          </p:nvPr>
        </p:nvGraphicFramePr>
        <p:xfrm>
          <a:off x="548640" y="1291962"/>
          <a:ext cx="5760720" cy="7824609"/>
        </p:xfrm>
        <a:graphic>
          <a:graphicData uri="http://schemas.openxmlformats.org/drawingml/2006/table">
            <a:tbl>
              <a:tblPr firstRow="1" bandRow="1"/>
              <a:tblGrid>
                <a:gridCol w="822960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</a:tblGrid>
              <a:tr h="429824"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Day 2 – Plenary Sessions</a:t>
                      </a:r>
                      <a:b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</a:rPr>
                      </a:b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Grand Ballroom (West Tower)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32A4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357575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900" b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Introduction to Day 2</a:t>
                      </a:r>
                    </a:p>
                    <a:p>
                      <a:r>
                        <a:rPr lang="en-US" sz="900" b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Peter Dull, BMGF (chair)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29219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08:45 - 09:15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900" b="1" dirty="0">
                          <a:solidFill>
                            <a:srgbClr val="322783"/>
                          </a:solidFill>
                          <a:latin typeface="+mn-lt"/>
                        </a:rPr>
                        <a:t>Keynote 2: 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1" i="0" dirty="0" err="1">
                          <a:solidFill>
                            <a:srgbClr val="322783"/>
                          </a:solidFill>
                          <a:latin typeface="+mn-lt"/>
                        </a:rPr>
                        <a:t>Hee</a:t>
                      </a:r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-Chang Jang, National Institute of Health, Korea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Future Pandemic R&amp;D preparedness in Korea</a:t>
                      </a:r>
                      <a:endParaRPr lang="en-US" sz="900" b="1" i="1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Jerome Kim, IVI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Translating pandemic R&amp;D learnings into the broader global health agenda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357575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09:15 - 10:45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P4 Quantifying the value of vaccines – beyond mortality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Mark Jit, London School of Hygiene and Tropical Medicine (LSHTM, chair)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Mark Jit, LSHTM -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The Full Value of Vaccines Assessment (FVVA) concept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Richard White, LSHTM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Using the FVVA framework to estimate the potential health and economic impacts of novel TB vaccines in low- and middle-income countries</a:t>
                      </a:r>
                      <a:endParaRPr lang="en-US" sz="900" b="0" i="1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David Bloom, Harvard U.* 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FVVA for Group A Streptococcus vaccines</a:t>
                      </a:r>
                      <a:endParaRPr lang="en-US" sz="900" b="0" i="1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Jean-Pierre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Amorij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UNICEF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Exploring the potential of measles rubella microarray patches to reach zero dose children and improve measles vaccine coverage through an initial Full Value Vaccine Assessment</a:t>
                      </a:r>
                      <a:endParaRPr lang="en-US" sz="900" b="0" i="1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Additional panelists: </a:t>
                      </a:r>
                      <a:endParaRPr lang="en-US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Alejandro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Cravioto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</a:t>
                      </a:r>
                      <a:r>
                        <a:rPr lang="es-E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Universidad Nacional Autónoma de México (UNAM);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Ghassan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Db</a:t>
                      </a:r>
                      <a:r>
                        <a:rPr lang="en-US" sz="900" b="0" i="0" dirty="0" err="1">
                          <a:solidFill>
                            <a:srgbClr val="2E3192"/>
                          </a:solidFill>
                          <a:latin typeface="+mn-lt"/>
                        </a:rPr>
                        <a:t>aibo</a:t>
                      </a:r>
                      <a:r>
                        <a:rPr lang="en-US" sz="900" b="0" i="0" dirty="0">
                          <a:solidFill>
                            <a:srgbClr val="2E3192"/>
                          </a:solidFill>
                          <a:latin typeface="+mn-lt"/>
                        </a:rPr>
                        <a:t>, </a:t>
                      </a:r>
                      <a:r>
                        <a:rPr lang="en-US" sz="900" b="0" i="0" u="none" strike="noStrike" noProof="0" dirty="0">
                          <a:solidFill>
                            <a:srgbClr val="2E3192"/>
                          </a:solidFill>
                          <a:latin typeface="+mn-lt"/>
                        </a:rPr>
                        <a:t>American University of Beirut;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Bill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Hausdorff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PATH; Rudzani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Muloiwa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U. of Cape Town; and Marta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Tufet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Gavi </a:t>
                      </a:r>
                      <a:endParaRPr lang="en-US"/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27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10:45 - 11:15​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  <a:endParaRPr lang="en-US" sz="800" b="0" i="1" dirty="0">
                        <a:solidFill>
                          <a:srgbClr val="2E3192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021180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11:15 - 12:45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Concurrent workshops</a:t>
                      </a:r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 – see next page</a:t>
                      </a:r>
                      <a:endParaRPr lang="en-US" sz="900" b="1" i="0" u="none" strike="noStrike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98177"/>
                  </a:ext>
                </a:extLst>
              </a:tr>
              <a:tr h="21307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12:45 - 14:00​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dirty="0">
                          <a:solidFill>
                            <a:srgbClr val="322783"/>
                          </a:solidFill>
                          <a:latin typeface="+mn-lt"/>
                        </a:rPr>
                        <a:t>Lunch – Ballroom ABC (East Tower)​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24542"/>
                  </a:ext>
                </a:extLst>
              </a:tr>
              <a:tr h="64657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14:00 - 14:15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Workshop Reports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Melanie Saville, CEPI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W4 Mucosal immunity and vaccines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Jessica Martinez, BMGF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W5 Vaccine Development Strategies at the Intersection of Market Model, Value Drivers, and Access Policy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Kwaku Poku Asante, Kintampo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HRC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W6 Implementation research to inform immunization programs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499651"/>
                  </a:ext>
                </a:extLst>
              </a:tr>
              <a:tr h="1293140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14:15 - 15:45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P5 Innovating to find and reach Zero-Dose Children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Samir Sodha, WHO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(chair)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C. Edson </a:t>
                      </a:r>
                      <a:r>
                        <a:rPr lang="en-GB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Utazi</a:t>
                      </a: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U. of Southampton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 – 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Mapping the distribution of zero-dose children and their characteristics in low- and middle-income countries </a:t>
                      </a:r>
                      <a:endParaRPr lang="en-GB" sz="900" b="0" i="1" u="none" strike="noStrike" noProof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Abdul Momin Kazi, Aga Kahn University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Using mHealth Interventions to Improve Vaccination Coverage</a:t>
                      </a:r>
                      <a:endParaRPr lang="en-US" sz="900" b="0" i="1" kern="1200" noProof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Melkamu Ayalew, Ministry of Health, Ethiopi</a:t>
                      </a:r>
                      <a:r>
                        <a:rPr lang="en-GB" sz="900" b="0" i="0" u="none" strike="noStrike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900" b="0" i="0" u="none" strike="noStrike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* 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Strengthening Routine Immunization: Use of Reaching Every District - Quality Improvement (RED-QI) approach</a:t>
                      </a:r>
                      <a:endParaRPr lang="en-GB" sz="900" b="0" i="1" kern="1200" noProof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Additional panelists:</a:t>
                      </a:r>
                      <a:endParaRPr lang="en-US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Jon Abramson, Wake Forest U. and Aboubacar Kampo, UNICEF</a:t>
                      </a:r>
                      <a:endParaRPr lang="en-US"/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647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15:45 - 16:15​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Break​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10118"/>
                  </a:ext>
                </a:extLst>
              </a:tr>
              <a:tr h="1004146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16:15 - 17:45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P6 Vaccine technologies for equity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Philippe-Alexandre Gilbert, BMGF and Hun Kim,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SK BIO (chairs)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Jean-Pierre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Amorij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UNICEF 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The Vaccine Innovation </a:t>
                      </a:r>
                      <a:r>
                        <a:rPr lang="en-US" sz="900" b="0" i="1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Prioritisation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Strategy (VIPS): driving innovations to improve vaccine delivery in low- and middle-income countries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Mathias Garny,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Univercells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* 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 low footprint vaccine manufacturing platform for in-country, for-country production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Ana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Jaklenec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Massachusetts Institute of Technology (MIT)*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Single injection vaccines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Rachel Park,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Eubiologics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 </a:t>
                      </a:r>
                      <a:r>
                        <a:rPr lang="en-US" sz="900" b="0" i="1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EuBiologics’s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Vaccine Technologies for Equity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Additional panelists: </a:t>
                      </a:r>
                      <a:r>
                        <a:rPr lang="en-US" sz="900" b="0" i="0" u="none" strike="noStrike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900" b="0" i="0" u="none" strike="noStrike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-Lin Seong, </a:t>
                      </a: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Vaccine Innovative Technology Alliance (VITAL)-Korea; Jae </a:t>
                      </a:r>
                      <a:r>
                        <a:rPr lang="en-US" sz="900" b="0" i="0" u="none" strike="noStrike" kern="1200" noProof="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Myun</a:t>
                      </a: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Lee, Yonsei U.; and Rino Rappuoli, Fondazione </a:t>
                      </a:r>
                      <a:r>
                        <a:rPr lang="en-US" sz="900" b="0" i="0" u="none" strike="noStrike" kern="1200" noProof="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Biotecnopolo</a:t>
                      </a:r>
                      <a:r>
                        <a:rPr lang="en-US" sz="900" b="0" i="0" u="none" strike="noStrike" kern="1200" noProof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di Siena</a:t>
                      </a:r>
                      <a:endParaRPr lang="en-US" dirty="0"/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72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b="0" i="1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17:45 - 18:30</a:t>
                      </a:r>
                      <a:endParaRPr lang="en-US" sz="800" b="0" i="0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1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​Break​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998839"/>
                  </a:ext>
                </a:extLst>
              </a:tr>
              <a:tr h="3575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Calibri"/>
                        </a:rPr>
                        <a:t>18:30 - 19:30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Reception and Poster session 2 (even-numbered posters)</a:t>
                      </a:r>
                    </a:p>
                    <a:p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Calibri"/>
                        </a:rPr>
                        <a:t>Peter Dull, BMGF (chair)</a:t>
                      </a:r>
                    </a:p>
                    <a:p>
                      <a:r>
                        <a:rPr lang="en-US" sz="900" b="0" i="0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Calibri"/>
                        </a:rPr>
                        <a:t>EunKyoung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Calibri"/>
                        </a:rPr>
                        <a:t> Shin, Korean Ministry of Health and Welfare and Hani Kim, RIGHT Foundation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758452"/>
                  </a:ext>
                </a:extLst>
              </a:tr>
            </a:tbl>
          </a:graphicData>
        </a:graphic>
      </p:graphicFrame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C81910-A914-621B-994B-7E9F6E40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4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121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8EB65B65-9408-3127-5AC5-4421E593F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222672"/>
              </p:ext>
            </p:extLst>
          </p:nvPr>
        </p:nvGraphicFramePr>
        <p:xfrm>
          <a:off x="548640" y="1286900"/>
          <a:ext cx="5760720" cy="5630050"/>
        </p:xfrm>
        <a:graphic>
          <a:graphicData uri="http://schemas.openxmlformats.org/drawingml/2006/table">
            <a:tbl>
              <a:tblPr firstRow="1" bandRow="1"/>
              <a:tblGrid>
                <a:gridCol w="822960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</a:tblGrid>
              <a:tr h="249202"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Day 2 – Workshops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32A4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11:15 - 12:45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Grand Ballroom </a:t>
                      </a:r>
                      <a:b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(West Tower)</a:t>
                      </a:r>
                      <a:endParaRPr lang="en-US" sz="900" b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W4 Mucosal immunity and vaccines</a:t>
                      </a:r>
                      <a:endParaRPr lang="en-US" sz="900" b="1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Melanie Saville, CEPI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(chair) 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29219"/>
                  </a:ext>
                </a:extLst>
              </a:tr>
              <a:tr h="935566">
                <a:tc vMerge="1">
                  <a:txBody>
                    <a:bodyPr/>
                    <a:lstStyle/>
                    <a:p>
                      <a:pPr algn="ctr"/>
                      <a:endParaRPr lang="en-US" sz="9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Peter Openshaw, Imperial College of London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Mucosal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Immunity: What’s special about it and can vaccines induce it?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Michael Egan, 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CastleVax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US" sz="900" b="0" i="1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Mucosally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-delivered Newcastle Disease Virus-vectored Booster Vaccine to Prevent SARS-CoV-2 Breakthrough Infection and Transmission</a:t>
                      </a:r>
                      <a:endParaRPr lang="en-US" sz="900" b="0" i="1" kern="1200" noProof="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Chunlin Xin, CanSino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Adenovirus Vector Based Covid-19 Inhalation Vaccine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Darin Edwards, Moderna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mRNA-lipid nanoparticle vaccines for intranasal delivery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Additional panelists: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Ryan Thwaites, Imperial College of London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Peter Andersen, Novo Nordisk Foundation – 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 translational Research Institute focused on vaccines and airway immunity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11:15 - 12:45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Grand Salon I&amp;II </a:t>
                      </a:r>
                      <a:b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(West Tower)</a:t>
                      </a:r>
                      <a:endParaRPr lang="en-US" sz="900" b="1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W5 Vaccine development strategies at the intersection of market model, value drivers, and access policy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Jessica Martinez, BMGF and Raman Rao, Hilleman Laboratories (chairs)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36188"/>
                  </a:ext>
                </a:extLst>
              </a:tr>
              <a:tr h="1400175">
                <a:tc vMerge="1">
                  <a:txBody>
                    <a:bodyPr/>
                    <a:lstStyle/>
                    <a:p>
                      <a:pPr algn="ctr"/>
                      <a:endParaRPr lang="en-US" sz="9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Jessica Martinez, BMGF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Introduction: Our Burning Platform</a:t>
                      </a:r>
                    </a:p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Kasturi Rangan, Harvard University*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Business at the Base of the Income Pyramid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Alice Chen, University Southern California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The Next Frontier in Defining Value: Health Economics in Low- and Middle-Income Countries</a:t>
                      </a:r>
                    </a:p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Hani Kim, RIGHT Foundation – </a:t>
                      </a: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Developing vaccines as global public good: RIGHT foundation’s approach</a:t>
                      </a:r>
                    </a:p>
                    <a:p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Additional panelists: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Lynda Stuart, BioNTech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Jin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 Park, SK Bioscience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Rachel Park, </a:t>
                      </a:r>
                      <a:r>
                        <a:rPr lang="en-US" sz="900" b="0" i="0" kern="1200" dirty="0" err="1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Eubiologics</a:t>
                      </a:r>
                      <a:endParaRPr lang="en-US" sz="900" b="0" i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Yi Wang, National University of Singapore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86408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11:15 - 12:45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East Salon AB 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(East Tower)</a:t>
                      </a:r>
                      <a:endParaRPr lang="en-US" sz="900" b="1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W6 Implementation research to inform immunization programs</a:t>
                      </a: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Kwaku Poku Asante, Kintampo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Health Research Centre </a:t>
                      </a:r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(chair)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17101"/>
                  </a:ext>
                </a:extLst>
              </a:tr>
              <a:tr h="935566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Alexander Rowe, US Centers for Disease Control and Prevention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What is implementation research and why is it important?</a:t>
                      </a:r>
                      <a:endParaRPr lang="en-US" sz="900" b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Halidou Tinto, Institute of Research in Health Sciences – 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Implementation research needs on malaria vaccine delivery according to epidemiological context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Cathy Ndiaye, PATH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Reaching adolescent girls with the HPV vaccine 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Jessica Fleming, PATH* – </a:t>
                      </a: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Protecting young infants through immunoprevention</a:t>
                      </a:r>
                      <a:endParaRPr lang="en-US" sz="900" b="0" i="0" u="none" strike="noStrike" noProof="0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Additional panelists: </a:t>
                      </a:r>
                      <a:endParaRPr lang="en-US" sz="900" b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Mary Hamel, WHO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Marta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Tufet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Gavi Alliance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9828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2F431BF-9D3D-2822-571A-4346B67EAE2E}"/>
              </a:ext>
            </a:extLst>
          </p:cNvPr>
          <p:cNvSpPr txBox="1"/>
          <p:nvPr/>
        </p:nvSpPr>
        <p:spPr>
          <a:xfrm>
            <a:off x="115785" y="7931910"/>
            <a:ext cx="6626431" cy="507831"/>
          </a:xfrm>
          <a:prstGeom prst="rect">
            <a:avLst/>
          </a:prstGeom>
          <a:noFill/>
        </p:spPr>
        <p:txBody>
          <a:bodyPr wrap="square" lIns="91439" tIns="45720" rIns="91439" bIns="45720" rtlCol="0" anchor="t">
            <a:spAutoFit/>
          </a:bodyPr>
          <a:lstStyle/>
          <a:p>
            <a:pPr algn="ctr"/>
            <a:r>
              <a:rPr lang="en-US" sz="900"/>
              <a:t>Updates and additional details at </a:t>
            </a:r>
            <a:r>
              <a:rPr lang="en-US" sz="900">
                <a:hlinkClick r:id="rId6"/>
              </a:rPr>
              <a:t>https://eventmobi.com/gvirf2023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Meeting materials and videos will be posted at </a:t>
            </a:r>
            <a:r>
              <a:rPr lang="en-US" sz="900">
                <a:hlinkClick r:id="rId7"/>
              </a:rPr>
              <a:t>https://www.technet-21.org/en/topics/gvirf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Questions? Contact </a:t>
            </a:r>
            <a:r>
              <a:rPr lang="en-US" sz="900">
                <a:hlinkClick r:id="rId8"/>
              </a:rPr>
              <a:t>GVIRF@who.int</a:t>
            </a:r>
            <a:r>
              <a:rPr lang="en-US" sz="900"/>
              <a:t>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72772D7-C62F-802D-A96A-B83969A9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5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C37C9F-79B7-9F10-364E-4F0066BA3ED6}"/>
              </a:ext>
            </a:extLst>
          </p:cNvPr>
          <p:cNvSpPr txBox="1"/>
          <p:nvPr/>
        </p:nvSpPr>
        <p:spPr>
          <a:xfrm>
            <a:off x="1294190" y="6915313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322783"/>
                </a:solidFill>
                <a:cs typeface="Calibri"/>
              </a:rPr>
              <a:t>*recorded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8856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972A0CB7-3D35-4C1E-9E51-588ECBF4B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60872"/>
              </p:ext>
            </p:extLst>
          </p:nvPr>
        </p:nvGraphicFramePr>
        <p:xfrm>
          <a:off x="548640" y="1291962"/>
          <a:ext cx="5760719" cy="4549140"/>
        </p:xfrm>
        <a:graphic>
          <a:graphicData uri="http://schemas.openxmlformats.org/drawingml/2006/table">
            <a:tbl>
              <a:tblPr firstRow="1" bandRow="1"/>
              <a:tblGrid>
                <a:gridCol w="822959">
                  <a:extLst>
                    <a:ext uri="{9D8B030D-6E8A-4147-A177-3AD203B41FA5}">
                      <a16:colId xmlns:a16="http://schemas.microsoft.com/office/drawing/2014/main" val="3229493802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4074583277"/>
                    </a:ext>
                  </a:extLst>
                </a:gridCol>
              </a:tblGrid>
              <a:tr h="429824"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Day 3 – Plenary Sessions</a:t>
                      </a:r>
                      <a:br>
                        <a:rPr lang="en-US" sz="1200" b="1">
                          <a:solidFill>
                            <a:srgbClr val="FFFFFF"/>
                          </a:solidFill>
                          <a:latin typeface="+mn-lt"/>
                        </a:rPr>
                      </a:br>
                      <a:r>
                        <a:rPr lang="en-US" sz="120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</a:rPr>
                        <a:t>Grand Ballroom (West Tower)</a:t>
                      </a:r>
                      <a:endParaRPr lang="en-US" sz="1200" b="1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54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Thursday 30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900" b="1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Introduction to Day 3</a:t>
                      </a:r>
                    </a:p>
                    <a:p>
                      <a:r>
                        <a:rPr lang="en-US" sz="900" b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Martin Friede, WHO (chair)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2117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08:45 - 10:15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>
                          <a:solidFill>
                            <a:srgbClr val="322783"/>
                          </a:solidFill>
                          <a:latin typeface="+mn-lt"/>
                        </a:rPr>
                        <a:t>P7 </a:t>
                      </a:r>
                      <a:r>
                        <a:rPr lang="en-US" sz="900" b="1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Optimizing vaccine regimens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Kristen Earle, BMGF and Andrew Pollard, </a:t>
                      </a: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Oxford U.</a:t>
                      </a: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 (chairs) 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966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08:45 - 10:15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Naor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Bar-Zeev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WHO*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Optimizing immunization schedules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Andrew Pollard, Oxford U.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Impact on immunogenicity: dose, schedule and platform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Deborah Watson-Jones, LSHTM 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Optimizing vaccine regimens – Human papillomavirus 1-dose</a:t>
                      </a:r>
                      <a:endParaRPr lang="en-US" sz="900" b="0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noProof="0" dirty="0">
                          <a:solidFill>
                            <a:srgbClr val="322783"/>
                          </a:solidFill>
                          <a:latin typeface="+mn-lt"/>
                        </a:rPr>
                        <a:t>Rudzani Muloiwa, U. Cape Town – </a:t>
                      </a:r>
                      <a:r>
                        <a:rPr lang="en-US" sz="900" b="0" i="1" u="none" strike="noStrike" kern="1200" noProof="0" dirty="0">
                          <a:solidFill>
                            <a:srgbClr val="322783"/>
                          </a:solidFill>
                          <a:latin typeface="+mn-lt"/>
                        </a:rPr>
                        <a:t>Timing of South Africa's PCV and  Measles infant doses: Considerations on the adoption of a vaccine schedule</a:t>
                      </a:r>
                      <a:endParaRPr lang="en-US" sz="900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1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Additional panelist:</a:t>
                      </a:r>
                      <a:endParaRPr lang="en-US" sz="900" dirty="0">
                        <a:latin typeface="+mn-lt"/>
                      </a:endParaRPr>
                    </a:p>
                    <a:p>
                      <a:r>
                        <a:rPr lang="en-US" sz="900" b="0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Narendra Arora, INCLEN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91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>
                          <a:solidFill>
                            <a:srgbClr val="322783"/>
                          </a:solidFill>
                          <a:latin typeface="+mn-lt"/>
                        </a:rPr>
                        <a:t>10:15 - 10:45​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1">
                          <a:solidFill>
                            <a:srgbClr val="322783"/>
                          </a:solidFill>
                          <a:latin typeface="+mn-lt"/>
                        </a:rPr>
                        <a:t>Break</a:t>
                      </a:r>
                      <a:endParaRPr lang="en-US" sz="900" b="0" i="1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2159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10:45 - 12:15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Concurrent workshops</a:t>
                      </a:r>
                      <a:r>
                        <a:rPr lang="en-US" sz="900" b="1" i="0">
                          <a:solidFill>
                            <a:srgbClr val="322783"/>
                          </a:solidFill>
                          <a:latin typeface="+mn-lt"/>
                        </a:rPr>
                        <a:t> – see next page</a:t>
                      </a:r>
                      <a:endParaRPr lang="en-US" sz="900" b="1" i="0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755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1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12:15-12:30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1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Reassemble in the Grand Ballroom (West Tower) for closing sessions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173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12:30 - 12:45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Workshop Reports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Shahida Baqar, NIH/NIAID and Alejandro </a:t>
                      </a:r>
                      <a:r>
                        <a:rPr lang="en-US" sz="900" b="0" i="0" err="1">
                          <a:solidFill>
                            <a:srgbClr val="322783"/>
                          </a:solidFill>
                          <a:latin typeface="+mn-lt"/>
                        </a:rPr>
                        <a:t>Cravioto</a:t>
                      </a: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, UNAM – </a:t>
                      </a:r>
                      <a:r>
                        <a:rPr lang="en-US" sz="900" b="0" i="1">
                          <a:solidFill>
                            <a:srgbClr val="322783"/>
                          </a:solidFill>
                          <a:latin typeface="+mn-lt"/>
                        </a:rPr>
                        <a:t>W7 New vaccines on the horizon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Sinead Delany-</a:t>
                      </a:r>
                      <a:r>
                        <a:rPr lang="en-US" sz="900" b="0" i="0" u="none" strike="noStrike" noProof="0" err="1">
                          <a:solidFill>
                            <a:srgbClr val="322783"/>
                          </a:solidFill>
                          <a:latin typeface="+mn-lt"/>
                        </a:rPr>
                        <a:t>Moretlwe</a:t>
                      </a: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, U. of the Witwatersrand</a:t>
                      </a: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 and Peter Dull, BMGF – </a:t>
                      </a:r>
                      <a:r>
                        <a:rPr lang="en-US" sz="900" b="0" i="1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W8 Select poster highlights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Lisa Menning, WHO – </a:t>
                      </a:r>
                      <a:r>
                        <a:rPr lang="en-US" sz="900" b="0" i="1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W9 Addressing low uptake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4937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12:45 - 13:45</a:t>
                      </a: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kern="120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P8 Reflections and closing remarks: Progress and the path forward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Noni MacDonald, Dalhousie U.</a:t>
                      </a:r>
                      <a:r>
                        <a:rPr lang="en-US" sz="900" b="0" i="0">
                          <a:solidFill>
                            <a:srgbClr val="322783"/>
                          </a:solidFill>
                          <a:latin typeface="+mn-lt"/>
                        </a:rPr>
                        <a:t> (chair)</a:t>
                      </a:r>
                      <a:endParaRPr lang="en-US" sz="900" b="0" i="1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44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12:30 -13:30</a:t>
                      </a:r>
                    </a:p>
                  </a:txBody>
                  <a:tcPr marL="34290" marR="34290" marT="34290" marB="34290">
                    <a:lnL w="3175" cap="flat" cmpd="sng" algn="ctr">
                      <a:solidFill>
                        <a:srgbClr val="3227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3227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227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227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KP Asante, Kintampo HRC</a:t>
                      </a:r>
                      <a:endParaRPr lang="en-US" sz="900" b="0" i="0" u="none" strike="noStrike" noProof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Kevin Kee-Jong Hong, </a:t>
                      </a:r>
                      <a:r>
                        <a:rPr lang="en-US" sz="900" b="0" i="0" u="none" strike="noStrike" noProof="0" err="1">
                          <a:solidFill>
                            <a:srgbClr val="322783"/>
                          </a:solidFill>
                          <a:latin typeface="+mn-lt"/>
                        </a:rPr>
                        <a:t>Gachon</a:t>
                      </a: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 U.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Mark Jit, LSHTM</a:t>
                      </a:r>
                      <a:endParaRPr lang="en-US" sz="90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2E3192"/>
                          </a:solidFill>
                          <a:latin typeface="+mn-lt"/>
                        </a:rPr>
                        <a:t>Julie Leask, U. of Sydney</a:t>
                      </a:r>
                      <a:r>
                        <a:rPr lang="en-US" sz="900" b="0" i="0" u="none" strike="noStrike" noProof="0">
                          <a:solidFill>
                            <a:srgbClr val="322783"/>
                          </a:solidFill>
                          <a:latin typeface="+mn-lt"/>
                        </a:rPr>
                        <a:t> </a:t>
                      </a:r>
                      <a:endParaRPr lang="en-US" sz="90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2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>
                          <a:solidFill>
                            <a:srgbClr val="322783"/>
                          </a:solidFill>
                          <a:latin typeface="+mn-lt"/>
                        </a:rPr>
                        <a:t>13:45</a:t>
                      </a:r>
                      <a:endParaRPr lang="en-US" sz="900" b="0" i="0" u="none" strike="noStrike" noProof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dirty="0">
                          <a:solidFill>
                            <a:srgbClr val="322783"/>
                          </a:solidFill>
                          <a:latin typeface="+mn-lt"/>
                        </a:rPr>
                        <a:t>​Close of meeting</a:t>
                      </a:r>
                      <a:r>
                        <a:rPr lang="en-US" sz="900" dirty="0">
                          <a:solidFill>
                            <a:srgbClr val="322783"/>
                          </a:solidFill>
                          <a:latin typeface="+mn-lt"/>
                        </a:rPr>
                        <a:t> - </a:t>
                      </a:r>
                      <a:r>
                        <a:rPr lang="en-US" sz="900" i="1" dirty="0">
                          <a:solidFill>
                            <a:srgbClr val="322783"/>
                          </a:solidFill>
                          <a:latin typeface="+mn-lt"/>
                        </a:rPr>
                        <a:t>lunch available following the close ​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5384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0A6A70D-F5F5-74FA-97A9-278679AE5686}"/>
              </a:ext>
            </a:extLst>
          </p:cNvPr>
          <p:cNvSpPr txBox="1"/>
          <p:nvPr/>
        </p:nvSpPr>
        <p:spPr>
          <a:xfrm>
            <a:off x="115785" y="7931910"/>
            <a:ext cx="6626431" cy="507831"/>
          </a:xfrm>
          <a:prstGeom prst="rect">
            <a:avLst/>
          </a:prstGeom>
          <a:noFill/>
        </p:spPr>
        <p:txBody>
          <a:bodyPr wrap="square" lIns="91439" tIns="45720" rIns="91439" bIns="45720" rtlCol="0" anchor="t">
            <a:spAutoFit/>
          </a:bodyPr>
          <a:lstStyle/>
          <a:p>
            <a:pPr algn="ctr"/>
            <a:r>
              <a:rPr lang="en-US" sz="900"/>
              <a:t>Updates and additional details at </a:t>
            </a:r>
            <a:r>
              <a:rPr lang="en-US" sz="900">
                <a:hlinkClick r:id="rId6"/>
              </a:rPr>
              <a:t>https://eventmobi.com/gvirf2023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Meeting materials and videos will be posted at </a:t>
            </a:r>
            <a:r>
              <a:rPr lang="en-US" sz="900">
                <a:hlinkClick r:id="rId7"/>
              </a:rPr>
              <a:t>https://www.technet-21.org/en/topics/gvirf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Questions? Contact </a:t>
            </a:r>
            <a:r>
              <a:rPr lang="en-US" sz="900">
                <a:hlinkClick r:id="rId8"/>
              </a:rPr>
              <a:t>GVIRF@who.int</a:t>
            </a:r>
            <a:r>
              <a:rPr lang="en-US" sz="900"/>
              <a:t>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4D37BA8-E6F9-5D5D-8364-EFDC118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6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5CF07-1474-D664-0CB3-3BD8A1A744CC}"/>
              </a:ext>
            </a:extLst>
          </p:cNvPr>
          <p:cNvSpPr txBox="1"/>
          <p:nvPr/>
        </p:nvSpPr>
        <p:spPr>
          <a:xfrm>
            <a:off x="1294190" y="5849986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322783"/>
                </a:solidFill>
                <a:cs typeface="Calibri"/>
              </a:rPr>
              <a:t>*recorded presentation</a:t>
            </a:r>
          </a:p>
        </p:txBody>
      </p:sp>
    </p:spTree>
    <p:extLst>
      <p:ext uri="{BB962C8B-B14F-4D97-AF65-F5344CB8AC3E}">
        <p14:creationId xmlns:p14="http://schemas.microsoft.com/office/powerpoint/2010/main" val="400546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298DD74F-CE85-49B3-2088-06443DCAD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26226"/>
              </p:ext>
            </p:extLst>
          </p:nvPr>
        </p:nvGraphicFramePr>
        <p:xfrm>
          <a:off x="548640" y="1286900"/>
          <a:ext cx="5760720" cy="5847925"/>
        </p:xfrm>
        <a:graphic>
          <a:graphicData uri="http://schemas.openxmlformats.org/drawingml/2006/table">
            <a:tbl>
              <a:tblPr firstRow="1" bandRow="1"/>
              <a:tblGrid>
                <a:gridCol w="822960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</a:tblGrid>
              <a:tr h="249202"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Day 3 – Workshops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54C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10:45 - 12:15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Grand Ballroom </a:t>
                      </a:r>
                      <a:b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(West Tower)</a:t>
                      </a:r>
                      <a:endParaRPr lang="en-US" sz="900" b="0" kern="1200" dirty="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dirty="0">
                          <a:solidFill>
                            <a:srgbClr val="322783"/>
                          </a:solidFill>
                          <a:latin typeface="+mn-lt"/>
                        </a:rPr>
                        <a:t>W7 New vaccines on the horizon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Shahida Baqar, NIH/NIAID and Alejandro </a:t>
                      </a:r>
                      <a:r>
                        <a:rPr lang="en-US" sz="900" b="0" i="0" dirty="0" err="1">
                          <a:solidFill>
                            <a:srgbClr val="322783"/>
                          </a:solidFill>
                          <a:latin typeface="+mn-lt"/>
                        </a:rPr>
                        <a:t>Cravioto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, UNAM (chairs)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629219"/>
                  </a:ext>
                </a:extLst>
              </a:tr>
              <a:tr h="791068">
                <a:tc vMerge="1">
                  <a:txBody>
                    <a:bodyPr/>
                    <a:lstStyle/>
                    <a:p>
                      <a:pPr algn="ctr"/>
                      <a:endParaRPr lang="en-US" sz="9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Annelies Wilder-Smith, WHO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Dengue Vaccine Development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Ruth Karron, Johns Hopkins U.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2023: the year of RSV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Michelo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Simuyandi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Centre for Infectious Disease Research, Zambia*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 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Enteric Disease: Shigella and ETEC Vaccine Development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1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Additional panelists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: 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Fred Cassels, PATH; Kirsty Le Doare, Makerere University Johns Hopkins University Research Collaboration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51105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10:45 - 12:15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Grand Salon I&amp;II </a:t>
                      </a:r>
                      <a:b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(West Tower)</a:t>
                      </a:r>
                      <a:endParaRPr lang="en-US" sz="900" b="1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W8 Select poster highlights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Sinead Delany-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Moretlwe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U. of the Witwatersrand and Peter Dull, BMGF (chairs)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36188"/>
                  </a:ext>
                </a:extLst>
              </a:tr>
              <a:tr h="1802553">
                <a:tc vMerge="1">
                  <a:txBody>
                    <a:bodyPr/>
                    <a:lstStyle/>
                    <a:p>
                      <a:pPr algn="ctr"/>
                      <a:endParaRPr lang="en-US" sz="900" b="0" i="0" kern="1200">
                        <a:solidFill>
                          <a:srgbClr val="32278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43. Hitt Sharma, Serum Institute of India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 Changing the HPV landscape with indigenous vaccine – CERVAVAC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24.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Debasu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Damtie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Gella, U. Gondar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High prevalence of rotavirus infection among under five children despite a high rotavirus vaccination coverage in Ethiopia</a:t>
                      </a:r>
                      <a:endParaRPr lang="en-US" sz="900" b="0" i="0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16. Dal-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Hee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Min,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Lemonex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Inc.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Innovative DDS ‘</a:t>
                      </a:r>
                      <a:r>
                        <a:rPr lang="en-US" sz="900" b="0" i="1" dirty="0" err="1">
                          <a:solidFill>
                            <a:srgbClr val="322783"/>
                          </a:solidFill>
                          <a:latin typeface="+mn-lt"/>
                        </a:rPr>
                        <a:t>DegradaBALL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’ for mRNA vaccine against next pandemics: ‘100 days mission’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32. Mohammad Mamun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Alam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, ICDDR,B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Cross-neutralization of Influenza A by SARS-CoV-2 antibodies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8. Chul Kim,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Progeneer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Inc.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Nucleoprotein Antigen Adjuvanted with Liposomal Cholesterol-linked TLR7/8 Agonist Showed Protective Immunity in Influenza Mouse Model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22. Josphat Kosgei, USAMRU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RV 460 Study: Comparative Adjuvant Study for HIV Env-C DNA and Protein Vaccines in Kenya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</a:rPr>
                        <a:t>20. Timothy Chege, KEMRI </a:t>
                      </a:r>
                      <a:r>
                        <a:rPr lang="en-GB" sz="900" b="0" i="0" u="none" strike="noStrike" noProof="0" dirty="0" err="1">
                          <a:solidFill>
                            <a:srgbClr val="322783"/>
                          </a:solidFill>
                        </a:rPr>
                        <a:t>Wellcome</a:t>
                      </a:r>
                      <a:r>
                        <a:rPr lang="en-GB" sz="900" b="0" i="0" u="none" strike="noStrike" noProof="0" dirty="0">
                          <a:solidFill>
                            <a:srgbClr val="322783"/>
                          </a:solidFill>
                        </a:rPr>
                        <a:t> Trust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The landscape of infectious disease exposure over the past two decades in the Kenyan coast</a:t>
                      </a:r>
                      <a:endParaRPr lang="en-US" sz="900" b="0" i="1" u="none" strike="noStrike" noProof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4. Chang-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Yuil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Kang, </a:t>
                      </a:r>
                      <a:r>
                        <a:rPr lang="en-US" sz="900" b="0" i="0" u="none" strike="noStrike" noProof="0" dirty="0" err="1">
                          <a:solidFill>
                            <a:srgbClr val="322783"/>
                          </a:solidFill>
                          <a:latin typeface="+mn-lt"/>
                        </a:rPr>
                        <a:t>Cellid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 Polyvalent strategy to the development of broadly protective vaccines against COVID-19 subvariants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Poster abstracts available at 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  <a:hlinkClick r:id="rId6"/>
                        </a:rPr>
                        <a:t>https://www.technet-21.org/en/topics/gvirf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  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86408"/>
                  </a:ext>
                </a:extLst>
              </a:tr>
              <a:tr h="357575">
                <a:tc row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10:45 - 12:15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East Salon AB 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solidFill>
                            <a:srgbClr val="32278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(East Tower)</a:t>
                      </a:r>
                      <a:endParaRPr lang="en-US" sz="900" b="1" i="0" dirty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1" i="0" kern="1200" dirty="0">
                          <a:solidFill>
                            <a:srgbClr val="322783"/>
                          </a:solidFill>
                          <a:latin typeface="+mn-lt"/>
                          <a:ea typeface="+mn-ea"/>
                          <a:cs typeface="+mn-cs"/>
                        </a:rPr>
                        <a:t>W9 Understanding and addressing low uptake: a behavioral and social science perspective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Lisa Menning, WHO (chair) </a:t>
                      </a:r>
                      <a:endParaRPr lang="en-US" sz="900" dirty="0">
                        <a:solidFill>
                          <a:srgbClr val="2E3192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171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>
                        <a:solidFill>
                          <a:srgbClr val="322783"/>
                        </a:solidFill>
                        <a:latin typeface="+mn-lt"/>
                      </a:endParaRPr>
                    </a:p>
                  </a:txBody>
                  <a:tcPr marL="34290" marR="3429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 dirty="0">
                          <a:solidFill>
                            <a:srgbClr val="2E3192"/>
                          </a:solidFill>
                          <a:latin typeface="+mn-lt"/>
                        </a:rPr>
                        <a:t>Julie Leask, U. of Sydney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 Vaccine uptake and equity: how to understand and address </a:t>
                      </a:r>
                      <a:b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</a:b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low uptake?</a:t>
                      </a:r>
                      <a:endParaRPr lang="en-US" sz="900" b="0" i="1" u="none" strike="noStrike" noProof="0" dirty="0"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2E3192"/>
                          </a:solidFill>
                          <a:latin typeface="+mn-lt"/>
                        </a:rPr>
                        <a:t>Interactive exercise: Vaccination behaviors in practice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2E3192"/>
                          </a:solidFill>
                          <a:latin typeface="+mn-lt"/>
                        </a:rPr>
                        <a:t>Amaya Gillespie, UNICEF</a:t>
                      </a:r>
                      <a:r>
                        <a:rPr lang="en-US" sz="900" b="0" i="0" u="none" strike="noStrike" noProof="0" dirty="0">
                          <a:solidFill>
                            <a:srgbClr val="322783"/>
                          </a:solidFill>
                          <a:latin typeface="+mn-lt"/>
                        </a:rPr>
                        <a:t> 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Applying Social Science &amp; </a:t>
                      </a:r>
                      <a:r>
                        <a:rPr lang="en-US" sz="900" b="0" i="1" dirty="0" err="1">
                          <a:solidFill>
                            <a:srgbClr val="322783"/>
                          </a:solidFill>
                          <a:latin typeface="+mn-lt"/>
                        </a:rPr>
                        <a:t>Behavioural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 Design in Development and Humanitarian settings: Middle East &amp; North Africa</a:t>
                      </a:r>
                      <a:endParaRPr lang="en-US" sz="900" b="0" i="1" u="none" strike="noStrike" noProof="0" dirty="0">
                        <a:latin typeface="+mn-lt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noProof="0" dirty="0">
                          <a:solidFill>
                            <a:srgbClr val="2E3192"/>
                          </a:solidFill>
                          <a:latin typeface="+mn-lt"/>
                        </a:rPr>
                        <a:t>Hadley </a:t>
                      </a:r>
                      <a:r>
                        <a:rPr lang="en-US" sz="900" b="0" i="0" u="none" strike="noStrike" noProof="0" dirty="0" err="1">
                          <a:solidFill>
                            <a:srgbClr val="2E3192"/>
                          </a:solidFill>
                          <a:latin typeface="+mn-lt"/>
                        </a:rPr>
                        <a:t>Ikwe</a:t>
                      </a:r>
                      <a:r>
                        <a:rPr lang="en-US" sz="900" b="0" i="0" u="none" strike="noStrike" noProof="0" dirty="0">
                          <a:solidFill>
                            <a:srgbClr val="2E3192"/>
                          </a:solidFill>
                          <a:latin typeface="+mn-lt"/>
                        </a:rPr>
                        <a:t>, CDC Nigeria </a:t>
                      </a:r>
                      <a:r>
                        <a:rPr lang="en-US" sz="900" b="0" i="0" dirty="0">
                          <a:solidFill>
                            <a:srgbClr val="322783"/>
                          </a:solidFill>
                          <a:latin typeface="+mn-lt"/>
                        </a:rPr>
                        <a:t>– </a:t>
                      </a:r>
                      <a:r>
                        <a:rPr lang="en-US" sz="900" b="0" i="1" dirty="0">
                          <a:solidFill>
                            <a:srgbClr val="322783"/>
                          </a:solidFill>
                          <a:latin typeface="+mn-lt"/>
                        </a:rPr>
                        <a:t>Use of Social data to inform programmatic action for COVID-19 vaccine uptake in Nigeria  </a:t>
                      </a:r>
                      <a:endParaRPr lang="en-US" sz="900" b="0" i="0" u="none" strike="noStrike" noProof="0" dirty="0">
                        <a:solidFill>
                          <a:srgbClr val="2E3192"/>
                        </a:solidFill>
                        <a:latin typeface="+mn-lt"/>
                      </a:endParaRP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98287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0E9E9C0-2BCF-2150-6597-E64016B312D6}"/>
              </a:ext>
            </a:extLst>
          </p:cNvPr>
          <p:cNvSpPr txBox="1"/>
          <p:nvPr/>
        </p:nvSpPr>
        <p:spPr>
          <a:xfrm>
            <a:off x="115785" y="7931910"/>
            <a:ext cx="6626431" cy="507831"/>
          </a:xfrm>
          <a:prstGeom prst="rect">
            <a:avLst/>
          </a:prstGeom>
          <a:noFill/>
        </p:spPr>
        <p:txBody>
          <a:bodyPr wrap="square" lIns="91439" tIns="45720" rIns="91439" bIns="45720" rtlCol="0" anchor="t">
            <a:spAutoFit/>
          </a:bodyPr>
          <a:lstStyle/>
          <a:p>
            <a:pPr algn="ctr"/>
            <a:r>
              <a:rPr lang="en-US" sz="900"/>
              <a:t>Updates and additional details at </a:t>
            </a:r>
            <a:r>
              <a:rPr lang="en-US" sz="900">
                <a:hlinkClick r:id="rId7"/>
              </a:rPr>
              <a:t>https://eventmobi.com/gvirf2023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Meeting materials and videos will be posted at </a:t>
            </a:r>
            <a:r>
              <a:rPr lang="en-US" sz="900">
                <a:hlinkClick r:id="rId6"/>
              </a:rPr>
              <a:t>https://www.technet-21.org/en/topics/gvirf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Questions? Contact </a:t>
            </a:r>
            <a:r>
              <a:rPr lang="en-US" sz="900">
                <a:hlinkClick r:id="rId8"/>
              </a:rPr>
              <a:t>GVIRF@who.int</a:t>
            </a:r>
            <a:r>
              <a:rPr lang="en-US" sz="900"/>
              <a:t>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8D0899A-C355-43FC-7977-30801D73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7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A6420D-5B0F-8906-1F38-6C6FBACEE101}"/>
              </a:ext>
            </a:extLst>
          </p:cNvPr>
          <p:cNvSpPr txBox="1"/>
          <p:nvPr/>
        </p:nvSpPr>
        <p:spPr>
          <a:xfrm>
            <a:off x="1294190" y="7148090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>
                <a:solidFill>
                  <a:srgbClr val="322783"/>
                </a:solidFill>
                <a:cs typeface="Calibri"/>
              </a:rPr>
              <a:t>*recorded presentation</a:t>
            </a:r>
          </a:p>
        </p:txBody>
      </p:sp>
    </p:spTree>
    <p:extLst>
      <p:ext uri="{BB962C8B-B14F-4D97-AF65-F5344CB8AC3E}">
        <p14:creationId xmlns:p14="http://schemas.microsoft.com/office/powerpoint/2010/main" val="3520927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298DD74F-CE85-49B3-2088-06443DCAD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093931"/>
              </p:ext>
            </p:extLst>
          </p:nvPr>
        </p:nvGraphicFramePr>
        <p:xfrm>
          <a:off x="548640" y="1286900"/>
          <a:ext cx="5760720" cy="6509391"/>
        </p:xfrm>
        <a:graphic>
          <a:graphicData uri="http://schemas.openxmlformats.org/drawingml/2006/table">
            <a:tbl>
              <a:tblPr firstRow="1" bandRow="1"/>
              <a:tblGrid>
                <a:gridCol w="443819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970156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  <a:gridCol w="4346745">
                  <a:extLst>
                    <a:ext uri="{9D8B030D-6E8A-4147-A177-3AD203B41FA5}">
                      <a16:colId xmlns:a16="http://schemas.microsoft.com/office/drawing/2014/main" val="927362004"/>
                    </a:ext>
                  </a:extLst>
                </a:gridCol>
              </a:tblGrid>
              <a:tr h="249202"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Posters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54C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Hyeon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Kim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generation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using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gut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microbes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171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Seok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External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laboratory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validation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Bioneer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Q-RFIA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PCR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kit on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IRON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qPCR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 the MTBC and resistance detection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657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Young Min</a:t>
                      </a:r>
                      <a:r>
                        <a:rPr lang="en-US" sz="900" spc="-6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Tissue-resident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CD4+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helper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cells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assist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protective respiratory B and CD8+ T cell memory responses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5782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Chang-</a:t>
                      </a:r>
                      <a:r>
                        <a:rPr lang="en-US" sz="900" kern="12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Yuil</a:t>
                      </a:r>
                      <a:r>
                        <a:rPr lang="en-US" sz="900" kern="12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Kang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Polyvalent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strategy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broadly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protective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vaccines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against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COVID-19</a:t>
                      </a:r>
                      <a:r>
                        <a:rPr lang="en-US" sz="900" spc="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subvariants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3846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9781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Jung-Hwan 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Park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Development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platform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COVID-19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microneedles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6581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Myun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Green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Inactivated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Vaccine: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EGCG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(Epigallocatechin-3-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gallate)-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Inactivated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Zika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Virus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55643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Jina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Ahn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Fast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delivery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low-cost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RSV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platform: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Chaperna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-based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bacterial production of pre-fusion stabilized RSV F protein nanoparticle vaccine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0074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Chul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Kim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Nucleoprotein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Antigen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Adjuvanted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Liposomal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Cholesterol-linked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TLR7/8 Agonist Showed Protective Immunity in Influenza Mouse Model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286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3685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Hyuk-Joon 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Kwon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Engineering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optimal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live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H1N1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strains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tuning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PB2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activity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6886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Hyungil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Jung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Delivery</a:t>
                      </a:r>
                      <a:r>
                        <a:rPr lang="en-US" sz="900" spc="-5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n-US" sz="900" spc="-5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Microneedle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Transdermal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Vaccination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053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Hongmin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Kim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0541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antigen-loaded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dendritic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cells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increases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immunogenicity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 BCG via promoting the formation of lung-resident memory T cells and inducible bronchus-associated lymphoid tissues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1797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Woong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Kwon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Adjunctive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adjuvant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c-di-GMP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immunogenicity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TLR4-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adjuvanted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tuberculosis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subunit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0601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Beom-Jin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fattigation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virus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antigen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fatty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acid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enhanced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thermal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stability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7352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Junho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Kim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Effects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cholesterol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depletion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extracellular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vesicles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released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dying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cells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apoptosis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5320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3685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Tamanna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Mustajab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concept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extracellular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vesicles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expressing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SARS-CoV-2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structural proteins as a potential vaccine candidate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61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Dal-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Hee</a:t>
                      </a:r>
                      <a:r>
                        <a:rPr lang="en-US" sz="900" spc="-5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Innovative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DDS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DegradaBALL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mRNA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against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next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pandemics: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‘100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days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mission'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322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7653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Fatoumata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Gnine</a:t>
                      </a:r>
                      <a:r>
                        <a:rPr lang="en-US" sz="900" spc="-6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Fofana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silico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protein-protein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interaction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networks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humans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 Plasmodium falciparum for the design of vaccine candidates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1414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Mwaka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Joseph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characteristics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interventional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clinical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trials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Uganda;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cross-sectional study of registered clinical trial at the clinical trial.gov registry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2770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Isabela Garrido da S. Gonzalez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Serological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survey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identify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susceptibility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wild-type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measles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among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infants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months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age,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Ghana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934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Chege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T. Kuria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sero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-epidemiological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signatures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non-vaccine targets in a cohort of Kenyan infants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953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419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Frederic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Nikiema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Immunization against tetanus during pregnancy and newborn protection: Serological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investigation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maternal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neonatal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antibodies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Bobo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Dioulasso,</a:t>
                      </a: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Burkina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Faso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000743"/>
                  </a:ext>
                </a:extLst>
              </a:tr>
            </a:tbl>
          </a:graphicData>
        </a:graphic>
      </p:graphicFrame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8D0899A-C355-43FC-7977-30801D73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8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9F8B1B-3FCD-4D48-2A67-AA3E6AB37C3F}"/>
              </a:ext>
            </a:extLst>
          </p:cNvPr>
          <p:cNvSpPr txBox="1"/>
          <p:nvPr/>
        </p:nvSpPr>
        <p:spPr>
          <a:xfrm>
            <a:off x="548640" y="7942159"/>
            <a:ext cx="5894846" cy="577081"/>
          </a:xfrm>
          <a:prstGeom prst="rect">
            <a:avLst/>
          </a:prstGeom>
          <a:noFill/>
        </p:spPr>
        <p:txBody>
          <a:bodyPr wrap="square" lIns="91439" tIns="45720" rIns="91439" bIns="45720" rtlCol="0" anchor="t">
            <a:spAutoFit/>
          </a:bodyPr>
          <a:lstStyle/>
          <a:p>
            <a:r>
              <a:rPr lang="en-US" sz="1050"/>
              <a:t>Join Reception 1 to discuss odd-numbered posters and Reception 2 to discuss even-numbered posters.</a:t>
            </a:r>
          </a:p>
          <a:p>
            <a:r>
              <a:rPr lang="en-US" sz="1050"/>
              <a:t>Abstracts available online at </a:t>
            </a:r>
            <a:r>
              <a:rPr lang="en-US" sz="1050">
                <a:hlinkClick r:id="rId6"/>
              </a:rPr>
              <a:t>https://www.technet-21.org/en/hot-topics-items/15105-gvirf</a:t>
            </a:r>
            <a:r>
              <a:rPr lang="en-US" sz="1050"/>
              <a:t> </a:t>
            </a:r>
          </a:p>
          <a:p>
            <a:r>
              <a:rPr lang="en-US" sz="1050"/>
              <a:t>* Poster will be presented in Workshop 8.</a:t>
            </a:r>
          </a:p>
        </p:txBody>
      </p:sp>
    </p:spTree>
    <p:extLst>
      <p:ext uri="{BB962C8B-B14F-4D97-AF65-F5344CB8AC3E}">
        <p14:creationId xmlns:p14="http://schemas.microsoft.com/office/powerpoint/2010/main" val="254297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A1FADA-7E4D-4C3B-9B61-A196F289CAFA}"/>
              </a:ext>
            </a:extLst>
          </p:cNvPr>
          <p:cNvSpPr/>
          <p:nvPr/>
        </p:nvSpPr>
        <p:spPr>
          <a:xfrm>
            <a:off x="0" y="4184"/>
            <a:ext cx="6858000" cy="2575559"/>
          </a:xfrm>
          <a:prstGeom prst="rect">
            <a:avLst/>
          </a:prstGeom>
          <a:gradFill>
            <a:gsLst>
              <a:gs pos="0">
                <a:srgbClr val="009FE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351" b="1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9344-0508-4E2A-A41E-1DA4A544AD12}"/>
              </a:ext>
            </a:extLst>
          </p:cNvPr>
          <p:cNvSpPr txBox="1"/>
          <p:nvPr/>
        </p:nvSpPr>
        <p:spPr>
          <a:xfrm>
            <a:off x="1" y="243363"/>
            <a:ext cx="68580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322783"/>
                </a:solidFill>
                <a:latin typeface="Garamond" panose="02020404030301010803" pitchFamily="18" charset="0"/>
              </a:rPr>
              <a:t>Global Vaccine and Immunization Research Forum 2023</a:t>
            </a:r>
          </a:p>
          <a:p>
            <a:pPr marL="259613" algn="ctr"/>
            <a:r>
              <a:rPr lang="en-US" sz="1200" b="1">
                <a:solidFill>
                  <a:srgbClr val="322783"/>
                </a:solidFill>
              </a:rPr>
              <a:t>Grand Hyatt, Incheon, Republic of Korea</a:t>
            </a:r>
          </a:p>
          <a:p>
            <a:pPr algn="ctr"/>
            <a:r>
              <a:rPr lang="en-US" sz="1100" b="1">
                <a:solidFill>
                  <a:srgbClr val="322783"/>
                </a:solidFill>
              </a:rPr>
              <a:t>28 – 30 March 2023</a:t>
            </a:r>
          </a:p>
        </p:txBody>
      </p:sp>
      <p:pic>
        <p:nvPicPr>
          <p:cNvPr id="21" name="Picture 20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04556E34-0FFE-4BD1-8D27-41C18C51D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88" y="8742701"/>
            <a:ext cx="1371598" cy="274321"/>
          </a:xfrm>
          <a:prstGeom prst="rect">
            <a:avLst/>
          </a:prstGeom>
        </p:spPr>
      </p:pic>
      <p:pic>
        <p:nvPicPr>
          <p:cNvPr id="23" name="Picture 2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2211E22-435A-4D5F-9F73-03F72421ED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3" y="8623269"/>
            <a:ext cx="1305422" cy="411480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DFD459A5-E2D3-C7EF-D6A7-2744EB5312C6}"/>
              </a:ext>
            </a:extLst>
          </p:cNvPr>
          <p:cNvGrpSpPr/>
          <p:nvPr/>
        </p:nvGrpSpPr>
        <p:grpSpPr>
          <a:xfrm>
            <a:off x="1088099" y="8684084"/>
            <a:ext cx="1288920" cy="519373"/>
            <a:chOff x="3487214" y="4591664"/>
            <a:chExt cx="1718560" cy="6924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91D88F-6BF3-B0C3-8E34-CC9F92CA4800}"/>
                </a:ext>
              </a:extLst>
            </p:cNvPr>
            <p:cNvSpPr/>
            <p:nvPr/>
          </p:nvSpPr>
          <p:spPr bwMode="auto">
            <a:xfrm>
              <a:off x="3487214" y="4591664"/>
              <a:ext cx="1718560" cy="692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82296" fontAlgn="base">
                <a:spcBef>
                  <a:spcPct val="50000"/>
                </a:spcBef>
                <a:spcAft>
                  <a:spcPct val="0"/>
                </a:spcAft>
              </a:pPr>
              <a:endParaRPr lang="en-US" sz="2925" b="1">
                <a:solidFill>
                  <a:srgbClr val="000066"/>
                </a:solidFill>
                <a:latin typeface="Arial" charset="0"/>
                <a:cs typeface="Arial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346DA81-BDFB-2D08-04B8-F00D911A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2037" y="4649316"/>
              <a:ext cx="1628361" cy="376518"/>
            </a:xfrm>
            <a:prstGeom prst="rect">
              <a:avLst/>
            </a:prstGeom>
          </p:spPr>
        </p:pic>
      </p:grp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298DD74F-CE85-49B3-2088-06443DCAD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72967"/>
              </p:ext>
            </p:extLst>
          </p:nvPr>
        </p:nvGraphicFramePr>
        <p:xfrm>
          <a:off x="548640" y="1286900"/>
          <a:ext cx="5760720" cy="6824353"/>
        </p:xfrm>
        <a:graphic>
          <a:graphicData uri="http://schemas.openxmlformats.org/drawingml/2006/table">
            <a:tbl>
              <a:tblPr firstRow="1" bandRow="1"/>
              <a:tblGrid>
                <a:gridCol w="443819">
                  <a:extLst>
                    <a:ext uri="{9D8B030D-6E8A-4147-A177-3AD203B41FA5}">
                      <a16:colId xmlns:a16="http://schemas.microsoft.com/office/drawing/2014/main" val="831486123"/>
                    </a:ext>
                  </a:extLst>
                </a:gridCol>
                <a:gridCol w="970156">
                  <a:extLst>
                    <a:ext uri="{9D8B030D-6E8A-4147-A177-3AD203B41FA5}">
                      <a16:colId xmlns:a16="http://schemas.microsoft.com/office/drawing/2014/main" val="3376474816"/>
                    </a:ext>
                  </a:extLst>
                </a:gridCol>
                <a:gridCol w="4346745">
                  <a:extLst>
                    <a:ext uri="{9D8B030D-6E8A-4147-A177-3AD203B41FA5}">
                      <a16:colId xmlns:a16="http://schemas.microsoft.com/office/drawing/2014/main" val="927362004"/>
                    </a:ext>
                  </a:extLst>
                </a:gridCol>
              </a:tblGrid>
              <a:tr h="249202"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Posters</a:t>
                      </a:r>
                    </a:p>
                  </a:txBody>
                  <a:tcPr marL="34290" marR="3429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54C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10824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2164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3246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43291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554115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864938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175760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486583" algn="l" defTabSz="621645" rtl="0" eaLnBrk="1" latinLnBrk="0" hangingPunct="1">
                        <a:defRPr sz="1224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latin typeface="+mn-lt"/>
                        </a:rPr>
                        <a:t>Wednesday 29 March</a:t>
                      </a:r>
                    </a:p>
                  </a:txBody>
                  <a:tcPr marL="34290" marR="34290" marT="34290" marB="34290">
                    <a:lnL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27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993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Josphat Kosgei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RV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460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Study: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Comparative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Adjuvant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Study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HIV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Env-C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DNA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Protein Vaccines in Kenya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9421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3685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Reetika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Chaurasia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Discovery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Novel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Leptospirosis-Secreted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Exotoxin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Mediates Pathogenesis: Clinical Translation to a Pan-Leptospirosis Vaccine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171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Debasu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Damtie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prevalence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rotavirus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infection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among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under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five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children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despite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rotavirus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coverage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Ethiopia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657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Jessabelle E.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Landscaping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immunization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progress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program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structures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selected middle-income Southeast Asian countries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5782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144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Francesca</a:t>
                      </a:r>
                      <a:r>
                        <a:rPr lang="en-US" sz="900" spc="-6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Mae T.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Pantig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SARS-CoV-2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dengue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coinfection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Filipino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children: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epidemiology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profile, clinical presentation and outcomes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3846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Rabia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Saleem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Why is Pakistan trailing behind in the implementation of childhood immunization: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Inequalities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between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South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Countries,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Pakistan,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Bangladesh.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6581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064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Collins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Ankunda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Assessment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Workers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Preparedness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Epidemics: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Ebola Virus Disease Preparedness in Private Hospitals in Kampala, Uganda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55643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38608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Bethrand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Odume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Improving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en-US" sz="900" spc="-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-19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uptake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through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provision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integrated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health services: Results from KNCV Nigeria USAID funded COVID-19 Vaccination Acceleration Project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0074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Michael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Ngigi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Impact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COVID-19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pandemic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routine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vaccination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uptake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Kenya: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 analysis of coverage of pentavalent and measles-rubella vaccines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286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Onei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Uetela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Assessing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determinants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zero-dose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children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guiding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efforts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serve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them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two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proposed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frameworks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68868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Mohammad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Mamun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Alam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Cross-neutralization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Influenza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SARS-CoV-2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neutralizing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antibodies and polyclonal plasma: Is pre-exposure to SARS-CoV-2 protective against</a:t>
                      </a: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Influenza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A?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0537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J. R. Too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144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Characterization of carbapenem-producing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Enterobacterales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from untreated water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Nairobi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River,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Wastewater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Treatment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Slaughterhouse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Nairobi, Kenya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1797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Htay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Htay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Robust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Heterologous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Booster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dose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SCB-2019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CoronaVac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3-dose</a:t>
                      </a:r>
                      <a:r>
                        <a:rPr lang="en-US" sz="900" spc="-4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immunized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adults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0601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Igor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Smolenov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22555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Superior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Heterologous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boosting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CoronaVac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2-dose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 3-dose immunized adults with SCB-2019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07352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Sharin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Dsouza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Understanding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Structural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Barriers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Access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among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Transgender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 Disability Communities: Evidence from a Photovoice Stories Study in India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5320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Grace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Umutesi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Acceptability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Reduced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Dose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Strategy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Human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Papillomavirus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(HPV) Vaccine Among Healthcare Providers in Kenya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61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Lynda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M. </a:t>
                      </a:r>
                      <a:r>
                        <a:rPr lang="en-US" sz="900" spc="-1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Oluoch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Barriers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Human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Papillomavirus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(HPV)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Delivery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Kenya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322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Balla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Diarra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Malaria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Candidates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during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Clinical Trials in Mali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1414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Yauba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Saidu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Leveraging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QGIS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analytics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identify,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strategize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zero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dose children in Cameroon.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27703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Fanny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Jumapili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Facilitators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COVID-19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uptake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among</a:t>
                      </a:r>
                      <a:r>
                        <a:rPr lang="en-US" sz="900" spc="-3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rural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adult</a:t>
                      </a:r>
                      <a:r>
                        <a:rPr lang="en-US" sz="900" spc="-4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population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Lilongwe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67945" marR="0">
                        <a:lnSpc>
                          <a:spcPts val="11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rural,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Malawi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9349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Sue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Ann Costa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Clemens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Clinical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trial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capacity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building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pandemic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outcome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-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rapid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site</a:t>
                      </a:r>
                      <a:r>
                        <a:rPr lang="en-US" sz="900" spc="-1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readiness project in Latin America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953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000" b="1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43*</a:t>
                      </a:r>
                      <a:endParaRPr lang="en-US" sz="1100" b="1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 err="1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Hitt</a:t>
                      </a:r>
                      <a:r>
                        <a:rPr lang="en-US" sz="900" spc="-2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Sharma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Changing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HPV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landscape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indigenous</a:t>
                      </a:r>
                      <a:r>
                        <a:rPr lang="en-US" sz="900" spc="-25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vaccine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en-US" sz="900" spc="-3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-10">
                          <a:solidFill>
                            <a:srgbClr val="32278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CERVAVAC</a:t>
                      </a:r>
                      <a:endParaRPr lang="en-US" sz="900">
                        <a:solidFill>
                          <a:srgbClr val="32278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000743"/>
                  </a:ext>
                </a:extLst>
              </a:tr>
            </a:tbl>
          </a:graphicData>
        </a:graphic>
      </p:graphicFrame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8D0899A-C355-43FC-7977-30801D731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52572" y="8660190"/>
            <a:ext cx="1543050" cy="486833"/>
          </a:xfrm>
        </p:spPr>
        <p:txBody>
          <a:bodyPr/>
          <a:lstStyle/>
          <a:p>
            <a:fld id="{95D05E10-44AF-4AB1-A066-56FDBB96D5F1}" type="slidenum">
              <a:rPr lang="en-US" b="1" dirty="0" smtClean="0">
                <a:solidFill>
                  <a:srgbClr val="1F1850"/>
                </a:solidFill>
              </a:rPr>
              <a:t>9</a:t>
            </a:fld>
            <a:endParaRPr lang="en-US" b="1">
              <a:solidFill>
                <a:srgbClr val="1F1850"/>
              </a:solidFill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9F92D8-33FE-FBE9-B158-865D31E4A074}"/>
              </a:ext>
            </a:extLst>
          </p:cNvPr>
          <p:cNvSpPr txBox="1"/>
          <p:nvPr/>
        </p:nvSpPr>
        <p:spPr>
          <a:xfrm>
            <a:off x="548640" y="8189624"/>
            <a:ext cx="5894846" cy="577081"/>
          </a:xfrm>
          <a:prstGeom prst="rect">
            <a:avLst/>
          </a:prstGeom>
          <a:noFill/>
        </p:spPr>
        <p:txBody>
          <a:bodyPr wrap="square" lIns="91439" tIns="45720" rIns="91439" bIns="45720" rtlCol="0" anchor="t">
            <a:spAutoFit/>
          </a:bodyPr>
          <a:lstStyle/>
          <a:p>
            <a:r>
              <a:rPr lang="en-US" sz="1050"/>
              <a:t>Join Reception 1 to discuss odd-numbered posters and Reception 2 to discuss even-numbered posters.</a:t>
            </a:r>
          </a:p>
          <a:p>
            <a:r>
              <a:rPr lang="en-US" sz="1050"/>
              <a:t>Abstracts available online at </a:t>
            </a:r>
            <a:r>
              <a:rPr lang="en-US" sz="1050">
                <a:hlinkClick r:id="rId6"/>
              </a:rPr>
              <a:t>https://www.technet-21.org/en/hot-topics-items/15105-gvirf</a:t>
            </a:r>
            <a:r>
              <a:rPr lang="en-US" sz="1050"/>
              <a:t> </a:t>
            </a:r>
          </a:p>
          <a:p>
            <a:r>
              <a:rPr lang="en-US" sz="1050"/>
              <a:t>* Poster will be presented in Workshop 8.</a:t>
            </a:r>
          </a:p>
        </p:txBody>
      </p:sp>
    </p:spTree>
    <p:extLst>
      <p:ext uri="{BB962C8B-B14F-4D97-AF65-F5344CB8AC3E}">
        <p14:creationId xmlns:p14="http://schemas.microsoft.com/office/powerpoint/2010/main" val="163973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C5E35B941CD41BED959F1CCE37934" ma:contentTypeVersion="12" ma:contentTypeDescription="Create a new document." ma:contentTypeScope="" ma:versionID="facf46073951db3d53729bcb9280d4da">
  <xsd:schema xmlns:xsd="http://www.w3.org/2001/XMLSchema" xmlns:xs="http://www.w3.org/2001/XMLSchema" xmlns:p="http://schemas.microsoft.com/office/2006/metadata/properties" xmlns:ns2="a8ba02cc-3122-43a3-998f-1a8f616a6b4b" xmlns:ns3="76ea48d1-7f18-4de3-b89e-6a446ce50c63" targetNamespace="http://schemas.microsoft.com/office/2006/metadata/properties" ma:root="true" ma:fieldsID="8b77af4a66c16e0e4a9e23d3a92f6c79" ns2:_="" ns3:_="">
    <xsd:import namespace="a8ba02cc-3122-43a3-998f-1a8f616a6b4b"/>
    <xsd:import namespace="76ea48d1-7f18-4de3-b89e-6a446ce50c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a02cc-3122-43a3-998f-1a8f616a6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ea48d1-7f18-4de3-b89e-6a446ce50c6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bca0928-25ab-4123-b408-5642c848dc94}" ma:internalName="TaxCatchAll" ma:showField="CatchAllData" ma:web="76ea48d1-7f18-4de3-b89e-6a446ce50c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ba02cc-3122-43a3-998f-1a8f616a6b4b">
      <Terms xmlns="http://schemas.microsoft.com/office/infopath/2007/PartnerControls"/>
    </lcf76f155ced4ddcb4097134ff3c332f>
    <TaxCatchAll xmlns="76ea48d1-7f18-4de3-b89e-6a446ce50c63" xsi:nil="true"/>
  </documentManagement>
</p:properties>
</file>

<file path=customXml/itemProps1.xml><?xml version="1.0" encoding="utf-8"?>
<ds:datastoreItem xmlns:ds="http://schemas.openxmlformats.org/officeDocument/2006/customXml" ds:itemID="{115618E6-BDF5-44A1-AA98-E1EF33EA461B}">
  <ds:schemaRefs>
    <ds:schemaRef ds:uri="76ea48d1-7f18-4de3-b89e-6a446ce50c63"/>
    <ds:schemaRef ds:uri="a8ba02cc-3122-43a3-998f-1a8f616a6b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5E0D7D0-9E99-4570-AE2A-5EAB0A4A39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FCBD3B-A75E-41E7-B06C-B37D4A482B11}">
  <ds:schemaRefs>
    <ds:schemaRef ds:uri="76ea48d1-7f18-4de3-b89e-6a446ce50c63"/>
    <ds:schemaRef ds:uri="a8ba02cc-3122-43a3-998f-1a8f616a6b4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3981</Words>
  <Application>Microsoft Office PowerPoint</Application>
  <PresentationFormat>Letter Paper (8.5x11 in)</PresentationFormat>
  <Paragraphs>518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GVIRF 2021</dc:title>
  <dc:creator>Angela Hwang</dc:creator>
  <cp:lastModifiedBy>Angela Hwang</cp:lastModifiedBy>
  <cp:revision>80</cp:revision>
  <cp:lastPrinted>2023-03-23T13:15:10Z</cp:lastPrinted>
  <dcterms:created xsi:type="dcterms:W3CDTF">2020-12-29T01:45:42Z</dcterms:created>
  <dcterms:modified xsi:type="dcterms:W3CDTF">2023-04-04T17:45:47Z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0x0101004BAC5E35B941CD41BED959F1CCE37934</vt:lpwstr>
  </property>
  <property fmtid="{D5CDD505-2E9C-101B-9397-08002B2CF9AE}" pid="3" name="MediaServiceImageTags">
    <vt:lpwstr/>
  </property>
</Properties>
</file>