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vml" ContentType="application/vnd.openxmlformats-officedocument.vmlDrawing"/>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22.xml" ContentType="application/vnd.openxmlformats-officedocument.presentationml.tags+xml"/>
  <Override PartName="/ppt/notesSlides/notesSlide1.xml" ContentType="application/vnd.openxmlformats-officedocument.presentationml.notesSlide+xml"/>
  <Override PartName="/ppt/tags/tag23.xml" ContentType="application/vnd.openxmlformats-officedocument.presentationml.tags+xml"/>
  <Override PartName="/ppt/notesSlides/notesSlide2.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notesSlides/notesSlide3.xml" ContentType="application/vnd.openxmlformats-officedocument.presentationml.notesSlide+xml"/>
  <Override PartName="/ppt/tags/tag26.xml" ContentType="application/vnd.openxmlformats-officedocument.presentationml.tags+xml"/>
  <Override PartName="/ppt/notesSlides/notesSlide4.xml" ContentType="application/vnd.openxmlformats-officedocument.presentationml.notesSlide+xml"/>
  <Override PartName="/ppt/media/image51.jpg" ContentType="image/jpg"/>
  <Override PartName="/ppt/media/image53.jpg" ContentType="image/jpg"/>
  <Override PartName="/ppt/media/image54.jpg" ContentType="image/jpg"/>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27.xml" ContentType="application/vnd.openxmlformats-officedocument.presentationml.tags+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 id="2147483799" r:id="rId2"/>
  </p:sldMasterIdLst>
  <p:notesMasterIdLst>
    <p:notesMasterId r:id="rId37"/>
  </p:notesMasterIdLst>
  <p:handoutMasterIdLst>
    <p:handoutMasterId r:id="rId38"/>
  </p:handoutMasterIdLst>
  <p:sldIdLst>
    <p:sldId id="266" r:id="rId3"/>
    <p:sldId id="2316" r:id="rId4"/>
    <p:sldId id="2423" r:id="rId5"/>
    <p:sldId id="2397" r:id="rId6"/>
    <p:sldId id="2392" r:id="rId7"/>
    <p:sldId id="2398" r:id="rId8"/>
    <p:sldId id="2399" r:id="rId9"/>
    <p:sldId id="2400" r:id="rId10"/>
    <p:sldId id="2408" r:id="rId11"/>
    <p:sldId id="2409" r:id="rId12"/>
    <p:sldId id="2419" r:id="rId13"/>
    <p:sldId id="2438" r:id="rId14"/>
    <p:sldId id="2433" r:id="rId15"/>
    <p:sldId id="2439" r:id="rId16"/>
    <p:sldId id="2420" r:id="rId17"/>
    <p:sldId id="2410" r:id="rId18"/>
    <p:sldId id="2411" r:id="rId19"/>
    <p:sldId id="2412" r:id="rId20"/>
    <p:sldId id="2418" r:id="rId21"/>
    <p:sldId id="2421" r:id="rId22"/>
    <p:sldId id="2426" r:id="rId23"/>
    <p:sldId id="2391" r:id="rId24"/>
    <p:sldId id="2414" r:id="rId25"/>
    <p:sldId id="2427" r:id="rId26"/>
    <p:sldId id="2422" r:id="rId27"/>
    <p:sldId id="2434" r:id="rId28"/>
    <p:sldId id="2437" r:id="rId29"/>
    <p:sldId id="2424" r:id="rId30"/>
    <p:sldId id="2440" r:id="rId31"/>
    <p:sldId id="2417" r:id="rId32"/>
    <p:sldId id="2415" r:id="rId33"/>
    <p:sldId id="2436" r:id="rId34"/>
    <p:sldId id="2425" r:id="rId35"/>
    <p:sldId id="2416" r:id="rId36"/>
  </p:sldIdLst>
  <p:sldSz cx="12192000" cy="6858000"/>
  <p:notesSz cx="6858000" cy="9144000"/>
  <p:custDataLst>
    <p:tags r:id="rId39"/>
  </p:custDataLst>
  <p:defaultTex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pos="1411" userDrawn="1">
          <p15:clr>
            <a:srgbClr val="A4A3A4"/>
          </p15:clr>
        </p15:guide>
        <p15:guide id="7" orient="horz" pos="3312" userDrawn="1">
          <p15:clr>
            <a:srgbClr val="A4A3A4"/>
          </p15:clr>
        </p15:guide>
        <p15:guide id="8" pos="3840">
          <p15:clr>
            <a:srgbClr val="A4A3A4"/>
          </p15:clr>
        </p15:guide>
        <p15:guide id="9" pos="1336" userDrawn="1">
          <p15:clr>
            <a:srgbClr val="A4A3A4"/>
          </p15:clr>
        </p15:guide>
        <p15:guide id="10" pos="6560" userDrawn="1">
          <p15:clr>
            <a:srgbClr val="A4A3A4"/>
          </p15:clr>
        </p15:guide>
        <p15:guide id="11" orient="horz" pos="3264">
          <p15:clr>
            <a:srgbClr val="A4A3A4"/>
          </p15:clr>
        </p15:guide>
      </p15:sldGuideLst>
    </p:ext>
    <p:ext uri="{2D200454-40CA-4A62-9FC3-DE9A4176ACB9}">
      <p15:notesGuideLst xmlns:p15="http://schemas.microsoft.com/office/powerpoint/2012/main">
        <p15:guide id="1" orient="horz" pos="2736" userDrawn="1">
          <p15:clr>
            <a:srgbClr val="A4A3A4"/>
          </p15:clr>
        </p15:guide>
        <p15:guide id="2" orient="horz" pos="5642">
          <p15:clr>
            <a:srgbClr val="A4A3A4"/>
          </p15:clr>
        </p15:guide>
        <p15:guide id="3" orient="horz" pos="430">
          <p15:clr>
            <a:srgbClr val="A4A3A4"/>
          </p15:clr>
        </p15:guide>
        <p15:guide id="4" orient="horz" pos="406">
          <p15:clr>
            <a:srgbClr val="A4A3A4"/>
          </p15:clr>
        </p15:guide>
        <p15:guide id="5" pos="4319">
          <p15:clr>
            <a:srgbClr val="A4A3A4"/>
          </p15:clr>
        </p15:guide>
        <p15:guide id="6" pos="4289">
          <p15:clr>
            <a:srgbClr val="A4A3A4"/>
          </p15:clr>
        </p15:guide>
        <p15:guide id="7" pos="3711" userDrawn="1">
          <p15:clr>
            <a:srgbClr val="A4A3A4"/>
          </p15:clr>
        </p15:guide>
        <p15:guide id="8" pos="3600">
          <p15:clr>
            <a:srgbClr val="A4A3A4"/>
          </p15:clr>
        </p15:guide>
        <p15:guide id="9" pos="720">
          <p15:clr>
            <a:srgbClr val="A4A3A4"/>
          </p15:clr>
        </p15:guide>
        <p15:guide id="10" pos="600" userDrawn="1">
          <p15:clr>
            <a:srgbClr val="A4A3A4"/>
          </p15:clr>
        </p15:guide>
        <p15:guide id="11" pos="27">
          <p15:clr>
            <a:srgbClr val="A4A3A4"/>
          </p15:clr>
        </p15:guide>
        <p15:guide id="12" pos="3665" userDrawn="1">
          <p15:clr>
            <a:srgbClr val="A4A3A4"/>
          </p15:clr>
        </p15:guide>
        <p15:guide id="13" pos="657"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ssica Kumar" initials="JK" lastIdx="50" clrIdx="0"/>
  <p:cmAuthor id="7" name="Steven Klass" initials="SK" lastIdx="7" clrIdx="7">
    <p:extLst/>
  </p:cmAuthor>
  <p:cmAuthor id="1" name="Melissa Lefer" initials="ML" lastIdx="13" clrIdx="1">
    <p:extLst/>
  </p:cmAuthor>
  <p:cmAuthor id="8" name="Yaron Werber" initials="YW" lastIdx="5" clrIdx="8">
    <p:extLst/>
  </p:cmAuthor>
  <p:cmAuthor id="2" name="Douglas Levy" initials="DL" lastIdx="7" clrIdx="2">
    <p:extLst/>
  </p:cmAuthor>
  <p:cmAuthor id="9" name="Asif  Paker" initials="AP" lastIdx="1" clrIdx="9">
    <p:extLst/>
  </p:cmAuthor>
  <p:cmAuthor id="3" name="Vandy Ra" initials="VR" lastIdx="9" clrIdx="3">
    <p:extLst/>
  </p:cmAuthor>
  <p:cmAuthor id="10" name="Rachel Lane" initials="RL" lastIdx="1" clrIdx="10"/>
  <p:cmAuthor id="4" name="Lora Pike" initials="LP" lastIdx="59" clrIdx="4">
    <p:extLst/>
  </p:cmAuthor>
  <p:cmAuthor id="11" name="Microsoft Office User" initials="MOU" lastIdx="6" clrIdx="11">
    <p:extLst/>
  </p:cmAuthor>
  <p:cmAuthor id="5" name="Leslie  Leahy" initials="LL" lastIdx="8" clrIdx="5">
    <p:extLst/>
  </p:cmAuthor>
  <p:cmAuthor id="6" name="Bina Keshavan" initials="BK" lastIdx="5" clrIdx="6">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5610"/>
    <a:srgbClr val="408338"/>
    <a:srgbClr val="A7CF8D"/>
    <a:srgbClr val="D1D2D4"/>
    <a:srgbClr val="098AD9"/>
    <a:srgbClr val="F7F9FB"/>
    <a:srgbClr val="0052A2"/>
    <a:srgbClr val="1B64AC"/>
    <a:srgbClr val="7DCDED"/>
    <a:srgbClr val="F0F3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537" autoAdjust="0"/>
    <p:restoredTop sz="86382" autoAdjust="0"/>
  </p:normalViewPr>
  <p:slideViewPr>
    <p:cSldViewPr snapToGrid="0">
      <p:cViewPr varScale="1">
        <p:scale>
          <a:sx n="118" d="100"/>
          <a:sy n="118" d="100"/>
        </p:scale>
        <p:origin x="108" y="324"/>
      </p:cViewPr>
      <p:guideLst>
        <p:guide orient="horz" pos="1411"/>
        <p:guide orient="horz" pos="3312"/>
        <p:guide pos="3840"/>
        <p:guide pos="1336"/>
        <p:guide pos="6560"/>
        <p:guide orient="horz" pos="3264"/>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1744"/>
    </p:cViewPr>
  </p:sorterViewPr>
  <p:notesViewPr>
    <p:cSldViewPr snapToGrid="0" showGuides="1">
      <p:cViewPr>
        <p:scale>
          <a:sx n="100" d="100"/>
          <a:sy n="100" d="100"/>
        </p:scale>
        <p:origin x="1548" y="-654"/>
      </p:cViewPr>
      <p:guideLst>
        <p:guide orient="horz" pos="2736"/>
        <p:guide orient="horz" pos="5642"/>
        <p:guide orient="horz" pos="430"/>
        <p:guide orient="horz" pos="406"/>
        <p:guide pos="4319"/>
        <p:guide pos="4289"/>
        <p:guide pos="3711"/>
        <p:guide pos="3600"/>
        <p:guide pos="720"/>
        <p:guide pos="600"/>
        <p:guide pos="27"/>
        <p:guide pos="3665"/>
        <p:guide pos="657"/>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C3E0E03-FE17-4D89-89BA-48A55FFCD6F4}" type="datetimeFigureOut">
              <a:rPr lang="en-US" smtClean="0"/>
              <a:t>11/11/2018</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5EBD065-B080-45B0-93A4-0B71A52EE537}" type="slidenum">
              <a:rPr lang="en-US" smtClean="0"/>
              <a:t>‹#›</a:t>
            </a:fld>
            <a:endParaRPr lang="en-US" dirty="0"/>
          </a:p>
        </p:txBody>
      </p:sp>
    </p:spTree>
    <p:extLst>
      <p:ext uri="{BB962C8B-B14F-4D97-AF65-F5344CB8AC3E}">
        <p14:creationId xmlns:p14="http://schemas.microsoft.com/office/powerpoint/2010/main" val="25710650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1143000" y="685800"/>
            <a:ext cx="4572000" cy="25717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1144588" y="3497077"/>
            <a:ext cx="4570412" cy="4622800"/>
          </a:xfrm>
          <a:prstGeom prst="rect">
            <a:avLst/>
          </a:prstGeom>
        </p:spPr>
        <p:txBody>
          <a:bodyPr vert="horz" lIns="0" tIns="0" rIns="0" bIns="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levels</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7D14885-EA36-455D-B868-3D55005ED158}" type="slidenum">
              <a:rPr lang="en-US" smtClean="0"/>
              <a:t>‹#›</a:t>
            </a:fld>
            <a:endParaRPr lang="en-US" dirty="0"/>
          </a:p>
        </p:txBody>
      </p:sp>
    </p:spTree>
    <p:extLst>
      <p:ext uri="{BB962C8B-B14F-4D97-AF65-F5344CB8AC3E}">
        <p14:creationId xmlns:p14="http://schemas.microsoft.com/office/powerpoint/2010/main" val="765928903"/>
      </p:ext>
    </p:extLst>
  </p:cSld>
  <p:clrMap bg1="lt1" tx1="dk1" bg2="lt2" tx2="dk2" accent1="accent1" accent2="accent2" accent3="accent3" accent4="accent4" accent5="accent5" accent6="accent6" hlink="hlink" folHlink="folHlink"/>
  <p:notesStyle>
    <a:lvl1pPr marL="0" algn="l" defTabSz="914377" rtl="0" eaLnBrk="1" latinLnBrk="0" hangingPunct="1">
      <a:lnSpc>
        <a:spcPct val="90000"/>
      </a:lnSpc>
      <a:spcBef>
        <a:spcPts val="360"/>
      </a:spcBef>
      <a:defRPr sz="1000" kern="1200">
        <a:solidFill>
          <a:schemeClr val="tx1"/>
        </a:solidFill>
        <a:latin typeface="+mn-lt"/>
        <a:ea typeface="+mn-ea"/>
        <a:cs typeface="+mn-cs"/>
      </a:defRPr>
    </a:lvl1pPr>
    <a:lvl2pPr marL="174621" indent="-174621" algn="l" defTabSz="914377" rtl="0" eaLnBrk="1" latinLnBrk="0" hangingPunct="1">
      <a:lnSpc>
        <a:spcPct val="90000"/>
      </a:lnSpc>
      <a:spcBef>
        <a:spcPts val="360"/>
      </a:spcBef>
      <a:buFont typeface="Wingdings" pitchFamily="2" charset="2"/>
      <a:buChar char="§"/>
      <a:defRPr sz="1000" kern="1200">
        <a:solidFill>
          <a:schemeClr val="tx1"/>
        </a:solidFill>
        <a:latin typeface="+mn-lt"/>
        <a:ea typeface="+mn-ea"/>
        <a:cs typeface="+mn-cs"/>
      </a:defRPr>
    </a:lvl2pPr>
    <a:lvl3pPr marL="342891" indent="-168270" algn="l" defTabSz="914377" rtl="0" eaLnBrk="1" latinLnBrk="0" hangingPunct="1">
      <a:lnSpc>
        <a:spcPct val="90000"/>
      </a:lnSpc>
      <a:spcBef>
        <a:spcPts val="360"/>
      </a:spcBef>
      <a:buFont typeface="Calibri" pitchFamily="34" charset="0"/>
      <a:buChar char="–"/>
      <a:defRPr sz="1000" kern="1200">
        <a:solidFill>
          <a:schemeClr val="tx1"/>
        </a:solidFill>
        <a:latin typeface="+mn-lt"/>
        <a:ea typeface="+mn-ea"/>
        <a:cs typeface="+mn-cs"/>
      </a:defRPr>
    </a:lvl3pPr>
    <a:lvl4pPr marL="517512" indent="-174621" algn="l" defTabSz="914377" rtl="0" eaLnBrk="1" latinLnBrk="0" hangingPunct="1">
      <a:lnSpc>
        <a:spcPct val="90000"/>
      </a:lnSpc>
      <a:spcBef>
        <a:spcPts val="360"/>
      </a:spcBef>
      <a:buFont typeface="Arial" pitchFamily="34" charset="0"/>
      <a:buChar char="•"/>
      <a:defRPr sz="1000" kern="1200">
        <a:solidFill>
          <a:schemeClr val="tx1"/>
        </a:solidFill>
        <a:latin typeface="+mn-lt"/>
        <a:ea typeface="+mn-ea"/>
        <a:cs typeface="+mn-cs"/>
      </a:defRPr>
    </a:lvl4pPr>
    <a:lvl5pPr marL="685783" indent="-168270" algn="l" defTabSz="914377" rtl="0" eaLnBrk="1" latinLnBrk="0" hangingPunct="1">
      <a:lnSpc>
        <a:spcPct val="90000"/>
      </a:lnSpc>
      <a:spcBef>
        <a:spcPts val="360"/>
      </a:spcBef>
      <a:buFont typeface="Calibri" pitchFamily="34" charset="0"/>
      <a:buChar char="–"/>
      <a:defRPr sz="1000" kern="1200">
        <a:solidFill>
          <a:schemeClr val="tx1"/>
        </a:solidFill>
        <a:latin typeface="+mn-lt"/>
        <a:ea typeface="+mn-ea"/>
        <a:cs typeface="+mn-cs"/>
      </a:defRPr>
    </a:lvl5pPr>
    <a:lvl6pPr marL="2285943" algn="l" defTabSz="914377" rtl="0" eaLnBrk="1" latinLnBrk="0" hangingPunct="1">
      <a:defRPr sz="1200" kern="1200">
        <a:solidFill>
          <a:schemeClr val="tx1"/>
        </a:solidFill>
        <a:latin typeface="+mn-lt"/>
        <a:ea typeface="+mn-ea"/>
        <a:cs typeface="+mn-cs"/>
      </a:defRPr>
    </a:lvl6pPr>
    <a:lvl7pPr marL="2743131" algn="l" defTabSz="914377" rtl="0" eaLnBrk="1" latinLnBrk="0" hangingPunct="1">
      <a:defRPr sz="1200" kern="1200">
        <a:solidFill>
          <a:schemeClr val="tx1"/>
        </a:solidFill>
        <a:latin typeface="+mn-lt"/>
        <a:ea typeface="+mn-ea"/>
        <a:cs typeface="+mn-cs"/>
      </a:defRPr>
    </a:lvl7pPr>
    <a:lvl8pPr marL="3200320" algn="l" defTabSz="914377" rtl="0" eaLnBrk="1" latinLnBrk="0" hangingPunct="1">
      <a:defRPr sz="1200" kern="1200">
        <a:solidFill>
          <a:schemeClr val="tx1"/>
        </a:solidFill>
        <a:latin typeface="+mn-lt"/>
        <a:ea typeface="+mn-ea"/>
        <a:cs typeface="+mn-cs"/>
      </a:defRPr>
    </a:lvl8pPr>
    <a:lvl9pPr marL="3657509" algn="l" defTabSz="914377"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pos="723" userDrawn="1">
          <p15:clr>
            <a:srgbClr val="F26B43"/>
          </p15:clr>
        </p15:guide>
        <p15:guide id="2" pos="3600" userDrawn="1">
          <p15:clr>
            <a:srgbClr val="F26B43"/>
          </p15:clr>
        </p15:guide>
        <p15:guide id="3" pos="654" userDrawn="1">
          <p15:clr>
            <a:srgbClr val="F26B43"/>
          </p15:clr>
        </p15:guide>
        <p15:guide id="4" pos="600" userDrawn="1">
          <p15:clr>
            <a:srgbClr val="F26B43"/>
          </p15:clr>
        </p15:guide>
        <p15:guide id="5" pos="24" userDrawn="1">
          <p15:clr>
            <a:srgbClr val="F26B43"/>
          </p15:clr>
        </p15:guide>
        <p15:guide id="6" pos="3660" userDrawn="1">
          <p15:clr>
            <a:srgbClr val="F26B43"/>
          </p15:clr>
        </p15:guide>
        <p15:guide id="7" pos="3714" userDrawn="1">
          <p15:clr>
            <a:srgbClr val="F26B43"/>
          </p15:clr>
        </p15:guide>
        <p15:guide id="8" pos="4290" userDrawn="1">
          <p15:clr>
            <a:srgbClr val="F26B43"/>
          </p15:clr>
        </p15:guide>
        <p15:guide id="9" orient="horz" pos="2199" userDrawn="1">
          <p15:clr>
            <a:srgbClr val="F26B43"/>
          </p15:clr>
        </p15:guide>
        <p15:guide id="10" orient="horz" pos="2052"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384A5A-5609-E040-9578-D9581DD68865}" type="slidenum">
              <a:rPr lang="en-US" smtClean="0"/>
              <a:t>1</a:t>
            </a:fld>
            <a:endParaRPr lang="en-US" dirty="0"/>
          </a:p>
        </p:txBody>
      </p:sp>
    </p:spTree>
    <p:extLst>
      <p:ext uri="{BB962C8B-B14F-4D97-AF65-F5344CB8AC3E}">
        <p14:creationId xmlns:p14="http://schemas.microsoft.com/office/powerpoint/2010/main" val="9102724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384A5A-5609-E040-9578-D9581DD68865}" type="slidenum">
              <a:rPr lang="en-US" smtClean="0"/>
              <a:t>34</a:t>
            </a:fld>
            <a:endParaRPr lang="en-US" dirty="0"/>
          </a:p>
        </p:txBody>
      </p:sp>
    </p:spTree>
    <p:extLst>
      <p:ext uri="{BB962C8B-B14F-4D97-AF65-F5344CB8AC3E}">
        <p14:creationId xmlns:p14="http://schemas.microsoft.com/office/powerpoint/2010/main" val="19238643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D14885-EA36-455D-B868-3D55005ED158}" type="slidenum">
              <a:rPr lang="en-US" smtClean="0"/>
              <a:t>4</a:t>
            </a:fld>
            <a:endParaRPr lang="en-US" dirty="0"/>
          </a:p>
        </p:txBody>
      </p:sp>
    </p:spTree>
    <p:extLst>
      <p:ext uri="{BB962C8B-B14F-4D97-AF65-F5344CB8AC3E}">
        <p14:creationId xmlns:p14="http://schemas.microsoft.com/office/powerpoint/2010/main" val="17098569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Talking points:</a:t>
            </a:r>
          </a:p>
          <a:p>
            <a:pPr marL="171441" indent="-171441">
              <a:buFontTx/>
              <a:buChar char="-"/>
            </a:pPr>
            <a:r>
              <a:rPr lang="en-US" dirty="0"/>
              <a:t>No approved Therapies</a:t>
            </a:r>
          </a:p>
          <a:p>
            <a:pPr marL="171441" indent="-171441">
              <a:buFontTx/>
              <a:buChar char="-"/>
            </a:pPr>
            <a:r>
              <a:rPr lang="en-US" dirty="0"/>
              <a:t>Pipeline</a:t>
            </a:r>
            <a:r>
              <a:rPr lang="en-US" baseline="0" dirty="0"/>
              <a:t> growing but long term</a:t>
            </a:r>
          </a:p>
          <a:p>
            <a:pPr marL="171441" indent="-171441">
              <a:buFontTx/>
              <a:buChar char="-"/>
            </a:pPr>
            <a:r>
              <a:rPr lang="en-US" baseline="0" dirty="0"/>
              <a:t>Speak to gene therapy challenges with UBE3A</a:t>
            </a:r>
          </a:p>
          <a:p>
            <a:pPr marL="171441" indent="-171441">
              <a:buFontTx/>
              <a:buChar char="-"/>
            </a:pPr>
            <a:endParaRPr lang="en-US" dirty="0"/>
          </a:p>
          <a:p>
            <a:endParaRPr lang="en-US" dirty="0"/>
          </a:p>
        </p:txBody>
      </p:sp>
      <p:sp>
        <p:nvSpPr>
          <p:cNvPr id="4" name="Slide Number Placeholder 3"/>
          <p:cNvSpPr>
            <a:spLocks noGrp="1"/>
          </p:cNvSpPr>
          <p:nvPr>
            <p:ph type="sldNum" sz="quarter" idx="10"/>
          </p:nvPr>
        </p:nvSpPr>
        <p:spPr/>
        <p:txBody>
          <a:bodyPr/>
          <a:lstStyle/>
          <a:p>
            <a:fld id="{C9384A5A-5609-E040-9578-D9581DD68865}" type="slidenum">
              <a:rPr lang="en-US" smtClean="0"/>
              <a:t>10</a:t>
            </a:fld>
            <a:endParaRPr lang="en-US" dirty="0"/>
          </a:p>
        </p:txBody>
      </p:sp>
    </p:spTree>
    <p:extLst>
      <p:ext uri="{BB962C8B-B14F-4D97-AF65-F5344CB8AC3E}">
        <p14:creationId xmlns:p14="http://schemas.microsoft.com/office/powerpoint/2010/main" val="6165079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otes Placeholder 3"/>
          <p:cNvSpPr>
            <a:spLocks noGrp="1"/>
          </p:cNvSpPr>
          <p:nvPr>
            <p:ph type="body" idx="1"/>
          </p:nvPr>
        </p:nvSpPr>
        <p:spPr/>
        <p:txBody>
          <a:bodyPr/>
          <a:lstStyle/>
          <a:p>
            <a:endParaRPr lang="en-US" dirty="0"/>
          </a:p>
        </p:txBody>
      </p:sp>
      <p:sp>
        <p:nvSpPr>
          <p:cNvPr id="6" name="Slide Image Placeholder 5"/>
          <p:cNvSpPr>
            <a:spLocks noGrp="1" noRot="1" noChangeAspect="1"/>
          </p:cNvSpPr>
          <p:nvPr>
            <p:ph type="sldImg"/>
          </p:nvPr>
        </p:nvSpPr>
        <p:spPr/>
      </p:sp>
      <p:sp>
        <p:nvSpPr>
          <p:cNvPr id="2" name="Slide Number Placeholder 1">
            <a:extLst>
              <a:ext uri="{FF2B5EF4-FFF2-40B4-BE49-F238E27FC236}">
                <a16:creationId xmlns:a16="http://schemas.microsoft.com/office/drawing/2014/main" xmlns="" id="{6C6DDC11-8171-426F-B8A2-81259F5CCC0B}"/>
              </a:ext>
            </a:extLst>
          </p:cNvPr>
          <p:cNvSpPr>
            <a:spLocks noGrp="1"/>
          </p:cNvSpPr>
          <p:nvPr>
            <p:ph type="sldNum" sz="quarter" idx="10"/>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87D14885-EA36-455D-B868-3D55005ED158}" type="slidenum">
              <a:rPr kumimoji="0" lang="en-US"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7816181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over the actigraphy data, and the subgroup/responder analyses for Bayley, PEDICAT, CHAQ and PGI. </a:t>
            </a:r>
          </a:p>
          <a:p>
            <a:endParaRPr lang="en-US" dirty="0"/>
          </a:p>
          <a:p>
            <a:r>
              <a:rPr lang="en-US" dirty="0"/>
              <a:t>Improvement was observed in the Disability Index of the CHAQ as well as the PEDI-CAT gross</a:t>
            </a:r>
          </a:p>
          <a:p>
            <a:r>
              <a:rPr lang="en-US" dirty="0"/>
              <a:t>motor scores in OV101 QD group compared with placebo</a:t>
            </a:r>
          </a:p>
          <a:p>
            <a:endParaRPr lang="en-US" dirty="0"/>
          </a:p>
          <a:p>
            <a:r>
              <a:rPr lang="en-US" dirty="0"/>
              <a:t>Talk over- HIGHLIGHT EOP2 MEETING AND PRESENTATION AT AACAP</a:t>
            </a:r>
          </a:p>
        </p:txBody>
      </p:sp>
      <p:sp>
        <p:nvSpPr>
          <p:cNvPr id="4" name="Slide Number Placeholder 3"/>
          <p:cNvSpPr>
            <a:spLocks noGrp="1"/>
          </p:cNvSpPr>
          <p:nvPr>
            <p:ph type="sldNum" sz="quarter" idx="10"/>
          </p:nvPr>
        </p:nvSpPr>
        <p:spPr/>
        <p:txBody>
          <a:bodyPr/>
          <a:lstStyle/>
          <a:p>
            <a:fld id="{C9384A5A-5609-E040-9578-D9581DD68865}" type="slidenum">
              <a:rPr lang="en-US" smtClean="0"/>
              <a:t>23</a:t>
            </a:fld>
            <a:endParaRPr lang="en-US" dirty="0"/>
          </a:p>
        </p:txBody>
      </p:sp>
    </p:spTree>
    <p:extLst>
      <p:ext uri="{BB962C8B-B14F-4D97-AF65-F5344CB8AC3E}">
        <p14:creationId xmlns:p14="http://schemas.microsoft.com/office/powerpoint/2010/main" val="29254674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99A6DC33-4FF9-4647-84C0-ED35833310FE}" type="slidenum">
              <a:rPr kumimoji="0" lang="en-US"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0569250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over the actigraphy data, and the subgroup/responder analyses for Bayley, PEDICAT, CHAQ and PGI. </a:t>
            </a:r>
          </a:p>
          <a:p>
            <a:endParaRPr lang="en-US" dirty="0"/>
          </a:p>
          <a:p>
            <a:r>
              <a:rPr lang="en-US" dirty="0"/>
              <a:t>Improvement was observed in the Disability Index of the CHAQ as well as the PEDI-CAT gross</a:t>
            </a:r>
          </a:p>
          <a:p>
            <a:r>
              <a:rPr lang="en-US" dirty="0"/>
              <a:t>motor scores in OV101 QD group compared with placebo</a:t>
            </a:r>
          </a:p>
          <a:p>
            <a:endParaRPr lang="en-US" dirty="0"/>
          </a:p>
          <a:p>
            <a:r>
              <a:rPr lang="en-US" dirty="0"/>
              <a:t>Talk over- HIGHLIGHT EOP2 MEETING AND PRESENTATION AT AACAP</a:t>
            </a:r>
          </a:p>
        </p:txBody>
      </p:sp>
      <p:sp>
        <p:nvSpPr>
          <p:cNvPr id="4" name="Slide Number Placeholder 3"/>
          <p:cNvSpPr>
            <a:spLocks noGrp="1"/>
          </p:cNvSpPr>
          <p:nvPr>
            <p:ph type="sldNum" sz="quarter" idx="10"/>
          </p:nvPr>
        </p:nvSpPr>
        <p:spPr/>
        <p:txBody>
          <a:bodyPr/>
          <a:lstStyle/>
          <a:p>
            <a:fld id="{C9384A5A-5609-E040-9578-D9581DD68865}" type="slidenum">
              <a:rPr lang="en-US" smtClean="0"/>
              <a:t>29</a:t>
            </a:fld>
            <a:endParaRPr lang="en-US" dirty="0"/>
          </a:p>
        </p:txBody>
      </p:sp>
    </p:spTree>
    <p:extLst>
      <p:ext uri="{BB962C8B-B14F-4D97-AF65-F5344CB8AC3E}">
        <p14:creationId xmlns:p14="http://schemas.microsoft.com/office/powerpoint/2010/main" val="29254674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over the actigraphy data, and the subgroup/responder analyses for Bayley, PEDICAT, CHAQ and PGI. </a:t>
            </a:r>
          </a:p>
          <a:p>
            <a:endParaRPr lang="en-US" dirty="0"/>
          </a:p>
          <a:p>
            <a:r>
              <a:rPr lang="en-US" dirty="0"/>
              <a:t>Improvement was observed in the Disability Index of the CHAQ as well as the PEDI-CAT gross</a:t>
            </a:r>
          </a:p>
          <a:p>
            <a:r>
              <a:rPr lang="en-US" dirty="0"/>
              <a:t>motor scores in OV101 QD group compared with placebo</a:t>
            </a:r>
          </a:p>
          <a:p>
            <a:endParaRPr lang="en-US" dirty="0"/>
          </a:p>
          <a:p>
            <a:r>
              <a:rPr lang="en-US" dirty="0"/>
              <a:t>Talk over- HIGHLIGHT EOP2 MEETING AND PRESENTATION AT AACAP</a:t>
            </a:r>
          </a:p>
        </p:txBody>
      </p:sp>
      <p:sp>
        <p:nvSpPr>
          <p:cNvPr id="4" name="Slide Number Placeholder 3"/>
          <p:cNvSpPr>
            <a:spLocks noGrp="1"/>
          </p:cNvSpPr>
          <p:nvPr>
            <p:ph type="sldNum" sz="quarter" idx="10"/>
          </p:nvPr>
        </p:nvSpPr>
        <p:spPr/>
        <p:txBody>
          <a:bodyPr/>
          <a:lstStyle/>
          <a:p>
            <a:fld id="{C9384A5A-5609-E040-9578-D9581DD68865}" type="slidenum">
              <a:rPr lang="en-US" smtClean="0"/>
              <a:t>30</a:t>
            </a:fld>
            <a:endParaRPr lang="en-US" dirty="0"/>
          </a:p>
        </p:txBody>
      </p:sp>
    </p:spTree>
    <p:extLst>
      <p:ext uri="{BB962C8B-B14F-4D97-AF65-F5344CB8AC3E}">
        <p14:creationId xmlns:p14="http://schemas.microsoft.com/office/powerpoint/2010/main" val="29254674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D14885-EA36-455D-B868-3D55005ED158}" type="slidenum">
              <a:rPr lang="en-US" smtClean="0"/>
              <a:t>31</a:t>
            </a:fld>
            <a:endParaRPr lang="en-US" dirty="0"/>
          </a:p>
        </p:txBody>
      </p:sp>
    </p:spTree>
    <p:extLst>
      <p:ext uri="{BB962C8B-B14F-4D97-AF65-F5344CB8AC3E}">
        <p14:creationId xmlns:p14="http://schemas.microsoft.com/office/powerpoint/2010/main" val="28441756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5.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6.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7.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8.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9.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0.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slideMaster" Target="../slideMasters/slideMaster2.xml"/><Relationship Id="rId1" Type="http://schemas.openxmlformats.org/officeDocument/2006/relationships/tags" Target="../tags/tag1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2.xml"/><Relationship Id="rId1" Type="http://schemas.openxmlformats.org/officeDocument/2006/relationships/tags" Target="../tags/tag1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2.xml"/><Relationship Id="rId1" Type="http://schemas.openxmlformats.org/officeDocument/2006/relationships/tags" Target="../tags/tag1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slideMaster" Target="../slideMasters/slideMaster2.xml"/><Relationship Id="rId1" Type="http://schemas.openxmlformats.org/officeDocument/2006/relationships/tags" Target="../tags/tag15.xml"/><Relationship Id="rId4" Type="http://schemas.openxmlformats.org/officeDocument/2006/relationships/image" Target="../media/image6.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slideMaster" Target="../slideMasters/slideMaster2.xml"/><Relationship Id="rId1" Type="http://schemas.openxmlformats.org/officeDocument/2006/relationships/tags" Target="../tags/tag16.xml"/><Relationship Id="rId4"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7.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slideMaster" Target="../slideMasters/slideMaster2.xml"/><Relationship Id="rId1" Type="http://schemas.openxmlformats.org/officeDocument/2006/relationships/tags" Target="../tags/tag18.xml"/><Relationship Id="rId4" Type="http://schemas.openxmlformats.org/officeDocument/2006/relationships/image" Target="../media/image4.emf"/></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5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slideMaster" Target="../slideMasters/slideMaster2.xml"/><Relationship Id="rId1" Type="http://schemas.openxmlformats.org/officeDocument/2006/relationships/tags" Target="../tags/tag3.xml"/><Relationship Id="rId4" Type="http://schemas.openxmlformats.org/officeDocument/2006/relationships/image" Target="../media/image4.emf"/></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909FEF68-E2D5-44BB-97E5-4A5D6BD332B0}"/>
              </a:ext>
            </a:extLst>
          </p:cNvPr>
          <p:cNvSpPr/>
          <p:nvPr userDrawn="1"/>
        </p:nvSpPr>
        <p:spPr>
          <a:xfrm>
            <a:off x="0" y="0"/>
            <a:ext cx="12192000" cy="4659086"/>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FC95F542-526F-44F9-83A6-28032E3DF0AA}"/>
              </a:ext>
            </a:extLst>
          </p:cNvPr>
          <p:cNvSpPr>
            <a:spLocks noGrp="1"/>
          </p:cNvSpPr>
          <p:nvPr>
            <p:ph type="ctrTitle"/>
          </p:nvPr>
        </p:nvSpPr>
        <p:spPr>
          <a:xfrm>
            <a:off x="580571" y="1122363"/>
            <a:ext cx="11030858" cy="2387600"/>
          </a:xfrm>
        </p:spPr>
        <p:txBody>
          <a:bodyPr anchor="b">
            <a:normAutofit/>
          </a:bodyPr>
          <a:lstStyle>
            <a:lvl1pPr algn="ctr">
              <a:defRPr sz="4800">
                <a:solidFill>
                  <a:schemeClr val="accent2"/>
                </a:solidFill>
              </a:defRPr>
            </a:lvl1pPr>
          </a:lstStyle>
          <a:p>
            <a:r>
              <a:rPr lang="en-US" dirty="0"/>
              <a:t>Click to edit Master title style</a:t>
            </a:r>
          </a:p>
        </p:txBody>
      </p:sp>
      <p:sp>
        <p:nvSpPr>
          <p:cNvPr id="3" name="Subtitle 2">
            <a:extLst>
              <a:ext uri="{FF2B5EF4-FFF2-40B4-BE49-F238E27FC236}">
                <a16:creationId xmlns:a16="http://schemas.microsoft.com/office/drawing/2014/main" xmlns="" id="{C4525390-997F-450D-919B-01FB1C75F82A}"/>
              </a:ext>
            </a:extLst>
          </p:cNvPr>
          <p:cNvSpPr>
            <a:spLocks noGrp="1"/>
          </p:cNvSpPr>
          <p:nvPr>
            <p:ph type="subTitle" idx="1"/>
          </p:nvPr>
        </p:nvSpPr>
        <p:spPr>
          <a:xfrm>
            <a:off x="580571" y="3846286"/>
            <a:ext cx="11030858" cy="1411514"/>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5AB98ED4-7C7E-4582-8F35-33FF9EF55FDB}"/>
              </a:ext>
            </a:extLst>
          </p:cNvPr>
          <p:cNvSpPr>
            <a:spLocks noGrp="1"/>
          </p:cNvSpPr>
          <p:nvPr>
            <p:ph type="dt" sz="half" idx="10"/>
          </p:nvPr>
        </p:nvSpPr>
        <p:spPr>
          <a:xfrm>
            <a:off x="838200" y="6356350"/>
            <a:ext cx="2743200" cy="365125"/>
          </a:xfrm>
          <a:prstGeom prst="rect">
            <a:avLst/>
          </a:prstGeom>
        </p:spPr>
        <p:txBody>
          <a:bodyPr/>
          <a:lstStyle/>
          <a:p>
            <a:fld id="{6BE4CE59-41EF-41EF-A7C1-D3030DDDB557}" type="datetimeFigureOut">
              <a:rPr lang="en-US" smtClean="0"/>
              <a:t>11/11/2018</a:t>
            </a:fld>
            <a:endParaRPr lang="en-US" dirty="0"/>
          </a:p>
        </p:txBody>
      </p:sp>
      <p:sp>
        <p:nvSpPr>
          <p:cNvPr id="5" name="Footer Placeholder 4">
            <a:extLst>
              <a:ext uri="{FF2B5EF4-FFF2-40B4-BE49-F238E27FC236}">
                <a16:creationId xmlns:a16="http://schemas.microsoft.com/office/drawing/2014/main" xmlns="" id="{EBC8BE20-A987-40A1-8AE0-D297E4D14CA0}"/>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Tree>
    <p:extLst>
      <p:ext uri="{BB962C8B-B14F-4D97-AF65-F5344CB8AC3E}">
        <p14:creationId xmlns:p14="http://schemas.microsoft.com/office/powerpoint/2010/main" val="16618321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60214" y="2798801"/>
            <a:ext cx="10647132" cy="553999"/>
          </a:xfrm>
        </p:spPr>
        <p:txBody>
          <a:bodyPr anchor="b" anchorCtr="0"/>
          <a:lstStyle>
            <a:lvl1pPr algn="l">
              <a:defRPr sz="5400" b="1" cap="none">
                <a:solidFill>
                  <a:schemeClr val="bg1"/>
                </a:solidFill>
              </a:defRPr>
            </a:lvl1pPr>
          </a:lstStyle>
          <a:p>
            <a:r>
              <a:rPr lang="en-US" dirty="0"/>
              <a:t>Click To Edit Master Title Style</a:t>
            </a:r>
          </a:p>
        </p:txBody>
      </p:sp>
      <p:sp>
        <p:nvSpPr>
          <p:cNvPr id="3" name="Text Placeholder 2"/>
          <p:cNvSpPr>
            <a:spLocks noGrp="1"/>
          </p:cNvSpPr>
          <p:nvPr>
            <p:ph type="body" idx="1" hasCustomPrompt="1"/>
          </p:nvPr>
        </p:nvSpPr>
        <p:spPr>
          <a:xfrm>
            <a:off x="860214" y="3591998"/>
            <a:ext cx="10647132" cy="1068902"/>
          </a:xfrm>
        </p:spPr>
        <p:txBody>
          <a:bodyPr anchor="t" anchorCtr="0"/>
          <a:lstStyle>
            <a:lvl1pPr marL="0" indent="0" algn="l">
              <a:buNone/>
              <a:defRPr sz="2000">
                <a:solidFill>
                  <a:schemeClr val="tx1">
                    <a:lumMod val="75000"/>
                    <a:lumOff val="2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dirty="0"/>
              <a:t>Click to edit Master text styles</a:t>
            </a:r>
          </a:p>
        </p:txBody>
      </p:sp>
      <p:sp>
        <p:nvSpPr>
          <p:cNvPr id="11" name="Slide Number Placeholder 5">
            <a:extLst>
              <a:ext uri="{FF2B5EF4-FFF2-40B4-BE49-F238E27FC236}">
                <a16:creationId xmlns:a16="http://schemas.microsoft.com/office/drawing/2014/main" xmlns="" id="{C7511F53-BCE5-42EE-9D7E-84759DDE5C03}"/>
              </a:ext>
            </a:extLst>
          </p:cNvPr>
          <p:cNvSpPr>
            <a:spLocks noGrp="1"/>
          </p:cNvSpPr>
          <p:nvPr>
            <p:ph type="sldNum" sz="quarter" idx="4"/>
          </p:nvPr>
        </p:nvSpPr>
        <p:spPr>
          <a:xfrm>
            <a:off x="11791151" y="6607814"/>
            <a:ext cx="373067" cy="123111"/>
          </a:xfrm>
          <a:prstGeom prst="rect">
            <a:avLst/>
          </a:prstGeom>
        </p:spPr>
        <p:txBody>
          <a:bodyPr vert="horz" wrap="square" lIns="0" tIns="0" rIns="0" bIns="0" rtlCol="0" anchor="ctr">
            <a:spAutoFit/>
          </a:bodyPr>
          <a:lstStyle>
            <a:lvl1pPr algn="l">
              <a:defRPr sz="800">
                <a:solidFill>
                  <a:schemeClr val="tx2"/>
                </a:solidFill>
              </a:defRPr>
            </a:lvl1pPr>
          </a:lstStyle>
          <a:p>
            <a:fld id="{1FE55FE1-14D6-4E0C-911C-D83186A362DD}" type="slidenum">
              <a:rPr lang="en-US" smtClean="0"/>
              <a:pPr/>
              <a:t>‹#›</a:t>
            </a:fld>
            <a:endParaRPr lang="en-US" dirty="0"/>
          </a:p>
        </p:txBody>
      </p:sp>
    </p:spTree>
    <p:custDataLst>
      <p:tags r:id="rId1"/>
    </p:custDataLst>
    <p:extLst>
      <p:ext uri="{BB962C8B-B14F-4D97-AF65-F5344CB8AC3E}">
        <p14:creationId xmlns:p14="http://schemas.microsoft.com/office/powerpoint/2010/main" val="4003555209"/>
      </p:ext>
    </p:extLst>
  </p:cSld>
  <p:clrMapOvr>
    <a:masterClrMapping/>
  </p:clrMapOvr>
  <p:extLst mod="1">
    <p:ext uri="{DCECCB84-F9BA-43D5-87BE-67443E8EF086}">
      <p15:sldGuideLst xmlns:p15="http://schemas.microsoft.com/office/powerpoint/2012/main">
        <p15:guide id="1" pos="528">
          <p15:clr>
            <a:srgbClr val="FBAE40"/>
          </p15:clr>
        </p15:guide>
        <p15:guide id="2" orient="horz" pos="2112">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60214" y="2548654"/>
            <a:ext cx="10647132" cy="886898"/>
          </a:xfrm>
        </p:spPr>
        <p:txBody>
          <a:bodyPr anchor="b" anchorCtr="0"/>
          <a:lstStyle>
            <a:lvl1pPr algn="l">
              <a:defRPr sz="6000" b="1" cap="none">
                <a:solidFill>
                  <a:schemeClr val="bg1"/>
                </a:solidFill>
              </a:defRPr>
            </a:lvl1pPr>
          </a:lstStyle>
          <a:p>
            <a:r>
              <a:rPr lang="en-US" dirty="0"/>
              <a:t>Click To Edit Master Title Style</a:t>
            </a:r>
          </a:p>
        </p:txBody>
      </p:sp>
      <p:sp>
        <p:nvSpPr>
          <p:cNvPr id="3" name="Text Placeholder 2"/>
          <p:cNvSpPr>
            <a:spLocks noGrp="1"/>
          </p:cNvSpPr>
          <p:nvPr>
            <p:ph type="body" idx="1" hasCustomPrompt="1"/>
          </p:nvPr>
        </p:nvSpPr>
        <p:spPr>
          <a:xfrm>
            <a:off x="860214" y="3858698"/>
            <a:ext cx="10647132" cy="1068902"/>
          </a:xfrm>
        </p:spPr>
        <p:txBody>
          <a:bodyPr anchor="t" anchorCtr="0"/>
          <a:lstStyle>
            <a:lvl1pPr marL="0" indent="0" algn="l">
              <a:buNone/>
              <a:defRPr sz="2000">
                <a:solidFill>
                  <a:schemeClr val="tx1">
                    <a:lumMod val="75000"/>
                    <a:lumOff val="2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dirty="0"/>
              <a:t>Click to edit Master text styles</a:t>
            </a:r>
          </a:p>
        </p:txBody>
      </p:sp>
      <p:sp>
        <p:nvSpPr>
          <p:cNvPr id="11" name="Slide Number Placeholder 5">
            <a:extLst>
              <a:ext uri="{FF2B5EF4-FFF2-40B4-BE49-F238E27FC236}">
                <a16:creationId xmlns:a16="http://schemas.microsoft.com/office/drawing/2014/main" xmlns="" id="{C7511F53-BCE5-42EE-9D7E-84759DDE5C03}"/>
              </a:ext>
            </a:extLst>
          </p:cNvPr>
          <p:cNvSpPr>
            <a:spLocks noGrp="1"/>
          </p:cNvSpPr>
          <p:nvPr>
            <p:ph type="sldNum" sz="quarter" idx="4"/>
          </p:nvPr>
        </p:nvSpPr>
        <p:spPr>
          <a:xfrm>
            <a:off x="11791151" y="6607814"/>
            <a:ext cx="373067" cy="123111"/>
          </a:xfrm>
          <a:prstGeom prst="rect">
            <a:avLst/>
          </a:prstGeom>
        </p:spPr>
        <p:txBody>
          <a:bodyPr vert="horz" wrap="square" lIns="0" tIns="0" rIns="0" bIns="0" rtlCol="0" anchor="ctr">
            <a:spAutoFit/>
          </a:bodyPr>
          <a:lstStyle>
            <a:lvl1pPr algn="l">
              <a:defRPr sz="800">
                <a:solidFill>
                  <a:schemeClr val="tx2"/>
                </a:solidFill>
              </a:defRPr>
            </a:lvl1pPr>
          </a:lstStyle>
          <a:p>
            <a:fld id="{1FE55FE1-14D6-4E0C-911C-D83186A362DD}" type="slidenum">
              <a:rPr lang="en-US" smtClean="0"/>
              <a:pPr/>
              <a:t>‹#›</a:t>
            </a:fld>
            <a:endParaRPr lang="en-US" dirty="0"/>
          </a:p>
        </p:txBody>
      </p:sp>
    </p:spTree>
    <p:custDataLst>
      <p:tags r:id="rId1"/>
    </p:custDataLst>
    <p:extLst>
      <p:ext uri="{BB962C8B-B14F-4D97-AF65-F5344CB8AC3E}">
        <p14:creationId xmlns:p14="http://schemas.microsoft.com/office/powerpoint/2010/main" val="2358532973"/>
      </p:ext>
    </p:extLst>
  </p:cSld>
  <p:clrMapOvr>
    <a:masterClrMapping/>
  </p:clrMapOvr>
  <p:extLst mod="1">
    <p:ext uri="{DCECCB84-F9BA-43D5-87BE-67443E8EF086}">
      <p15:sldGuideLst xmlns:p15="http://schemas.microsoft.com/office/powerpoint/2012/main">
        <p15:guide id="1" pos="528">
          <p15:clr>
            <a:srgbClr val="FBAE40"/>
          </p15:clr>
        </p15:guide>
        <p15:guide id="2" orient="horz" pos="2112">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488EB4C-EDF0-472D-AA6B-ABE7C22E12E1}"/>
              </a:ext>
            </a:extLst>
          </p:cNvPr>
          <p:cNvSpPr>
            <a:spLocks noGrp="1"/>
          </p:cNvSpPr>
          <p:nvPr>
            <p:ph type="title"/>
          </p:nvPr>
        </p:nvSpPr>
        <p:spPr>
          <a:xfrm>
            <a:off x="847724" y="324507"/>
            <a:ext cx="10506075" cy="443198"/>
          </a:xfrm>
        </p:spPr>
        <p:txBody>
          <a:bodyPr anchor="t" anchorCtr="0"/>
          <a:lstStyle/>
          <a:p>
            <a:r>
              <a:rPr lang="en-US" dirty="0"/>
              <a:t>Click to edit Master title style</a:t>
            </a:r>
          </a:p>
        </p:txBody>
      </p:sp>
      <p:sp>
        <p:nvSpPr>
          <p:cNvPr id="3" name="Slide Number Placeholder 2">
            <a:extLst>
              <a:ext uri="{FF2B5EF4-FFF2-40B4-BE49-F238E27FC236}">
                <a16:creationId xmlns:a16="http://schemas.microsoft.com/office/drawing/2014/main" xmlns="" id="{A53F8988-F654-4F40-8DD2-06A69BB0D3DB}"/>
              </a:ext>
            </a:extLst>
          </p:cNvPr>
          <p:cNvSpPr>
            <a:spLocks noGrp="1"/>
          </p:cNvSpPr>
          <p:nvPr>
            <p:ph type="sldNum" sz="quarter" idx="10"/>
          </p:nvPr>
        </p:nvSpPr>
        <p:spPr/>
        <p:txBody>
          <a:bodyPr/>
          <a:lstStyle/>
          <a:p>
            <a:fld id="{1FE55FE1-14D6-4E0C-911C-D83186A362DD}" type="slidenum">
              <a:rPr lang="en-US" smtClean="0"/>
              <a:pPr/>
              <a:t>‹#›</a:t>
            </a:fld>
            <a:endParaRPr lang="en-US" dirty="0"/>
          </a:p>
        </p:txBody>
      </p:sp>
    </p:spTree>
    <p:custDataLst>
      <p:tags r:id="rId1"/>
    </p:custDataLst>
    <p:extLst>
      <p:ext uri="{BB962C8B-B14F-4D97-AF65-F5344CB8AC3E}">
        <p14:creationId xmlns:p14="http://schemas.microsoft.com/office/powerpoint/2010/main" val="30986396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7" name="Slide Number Placeholder 6"/>
          <p:cNvSpPr>
            <a:spLocks noGrp="1"/>
          </p:cNvSpPr>
          <p:nvPr>
            <p:ph type="sldNum" sz="quarter" idx="12"/>
          </p:nvPr>
        </p:nvSpPr>
        <p:spPr/>
        <p:txBody>
          <a:bodyPr/>
          <a:lstStyle/>
          <a:p>
            <a:fld id="{1FE55FE1-14D6-4E0C-911C-D83186A362DD}" type="slidenum">
              <a:rPr lang="en-US" smtClean="0"/>
              <a:t>‹#›</a:t>
            </a:fld>
            <a:endParaRPr lang="en-US" dirty="0"/>
          </a:p>
        </p:txBody>
      </p:sp>
      <p:sp>
        <p:nvSpPr>
          <p:cNvPr id="6" name="Content Placeholder 5">
            <a:extLst>
              <a:ext uri="{FF2B5EF4-FFF2-40B4-BE49-F238E27FC236}">
                <a16:creationId xmlns:a16="http://schemas.microsoft.com/office/drawing/2014/main" xmlns="" id="{58F0ADFC-50AD-4847-AC8C-F35549B74C67}"/>
              </a:ext>
            </a:extLst>
          </p:cNvPr>
          <p:cNvSpPr>
            <a:spLocks noGrp="1"/>
          </p:cNvSpPr>
          <p:nvPr>
            <p:ph sz="quarter" idx="13"/>
          </p:nvPr>
        </p:nvSpPr>
        <p:spPr>
          <a:xfrm>
            <a:off x="838200" y="1714500"/>
            <a:ext cx="5120640" cy="411480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a:extLst>
              <a:ext uri="{FF2B5EF4-FFF2-40B4-BE49-F238E27FC236}">
                <a16:creationId xmlns:a16="http://schemas.microsoft.com/office/drawing/2014/main" xmlns="" id="{C6C542D1-EBEE-4258-BA63-435E2146173A}"/>
              </a:ext>
            </a:extLst>
          </p:cNvPr>
          <p:cNvSpPr>
            <a:spLocks noGrp="1"/>
          </p:cNvSpPr>
          <p:nvPr>
            <p:ph sz="quarter" idx="14"/>
          </p:nvPr>
        </p:nvSpPr>
        <p:spPr>
          <a:xfrm>
            <a:off x="6302625" y="1714500"/>
            <a:ext cx="5120640" cy="411480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ustDataLst>
      <p:tags r:id="rId1"/>
    </p:custDataLst>
    <p:extLst>
      <p:ext uri="{BB962C8B-B14F-4D97-AF65-F5344CB8AC3E}">
        <p14:creationId xmlns:p14="http://schemas.microsoft.com/office/powerpoint/2010/main" val="3104387238"/>
      </p:ext>
    </p:extLst>
  </p:cSld>
  <p:clrMapOvr>
    <a:masterClrMapping/>
  </p:clrMapOvr>
  <p:extLst mod="1">
    <p:ext uri="{DCECCB84-F9BA-43D5-87BE-67443E8EF086}">
      <p15:sldGuideLst xmlns:p15="http://schemas.microsoft.com/office/powerpoint/2012/main">
        <p15:guide id="1" orient="horz" pos="99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hasCustomPrompt="1"/>
          </p:nvPr>
        </p:nvSpPr>
        <p:spPr>
          <a:xfrm>
            <a:off x="847725" y="1571625"/>
            <a:ext cx="4937760" cy="472932"/>
          </a:xfrm>
        </p:spPr>
        <p:txBody>
          <a:bodyPr anchor="ctr" anchorCtr="0"/>
          <a:lstStyle>
            <a:lvl1pPr marL="0" indent="0">
              <a:buNone/>
              <a:defRPr sz="2400" b="1">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dirty="0"/>
              <a:t>Click to edit Master text styles</a:t>
            </a:r>
          </a:p>
        </p:txBody>
      </p:sp>
      <p:sp>
        <p:nvSpPr>
          <p:cNvPr id="4" name="Content Placeholder 3"/>
          <p:cNvSpPr>
            <a:spLocks noGrp="1"/>
          </p:cNvSpPr>
          <p:nvPr>
            <p:ph sz="half" idx="2" hasCustomPrompt="1"/>
          </p:nvPr>
        </p:nvSpPr>
        <p:spPr>
          <a:xfrm>
            <a:off x="847725" y="2126751"/>
            <a:ext cx="4937760" cy="1756880"/>
          </a:xfrm>
        </p:spPr>
        <p:txBody>
          <a:bodyPr anchor="t" anchorCtr="0"/>
          <a:lstStyle>
            <a:lvl1pPr>
              <a:defRPr sz="1800"/>
            </a:lvl1pPr>
            <a:lvl2pPr>
              <a:defRPr sz="1800"/>
            </a:lvl2pPr>
            <a:lvl3pPr>
              <a:defRPr sz="16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hasCustomPrompt="1"/>
          </p:nvPr>
        </p:nvSpPr>
        <p:spPr>
          <a:xfrm>
            <a:off x="6387351" y="1571625"/>
            <a:ext cx="4937760" cy="472932"/>
          </a:xfrm>
        </p:spPr>
        <p:txBody>
          <a:bodyPr anchor="ctr" anchorCtr="0"/>
          <a:lstStyle>
            <a:lvl1pPr marL="0" indent="0">
              <a:buNone/>
              <a:defRPr sz="2400" b="1">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dirty="0"/>
              <a:t>Click to edit Master text styles</a:t>
            </a:r>
          </a:p>
        </p:txBody>
      </p:sp>
      <p:sp>
        <p:nvSpPr>
          <p:cNvPr id="6" name="Content Placeholder 5"/>
          <p:cNvSpPr>
            <a:spLocks noGrp="1"/>
          </p:cNvSpPr>
          <p:nvPr>
            <p:ph sz="quarter" idx="4" hasCustomPrompt="1"/>
          </p:nvPr>
        </p:nvSpPr>
        <p:spPr>
          <a:xfrm>
            <a:off x="6387351" y="2126751"/>
            <a:ext cx="4937760" cy="1756880"/>
          </a:xfrm>
        </p:spPr>
        <p:txBody>
          <a:bodyPr anchor="t" anchorCtr="0"/>
          <a:lstStyle>
            <a:lvl1pPr>
              <a:defRPr sz="1800"/>
            </a:lvl1pPr>
            <a:lvl2pPr>
              <a:defRPr sz="1800"/>
            </a:lvl2pPr>
            <a:lvl3pPr>
              <a:defRPr sz="16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8"/>
          <p:cNvSpPr>
            <a:spLocks noGrp="1"/>
          </p:cNvSpPr>
          <p:nvPr>
            <p:ph type="sldNum" sz="quarter" idx="12"/>
          </p:nvPr>
        </p:nvSpPr>
        <p:spPr/>
        <p:txBody>
          <a:bodyPr/>
          <a:lstStyle/>
          <a:p>
            <a:fld id="{1FE55FE1-14D6-4E0C-911C-D83186A362DD}" type="slidenum">
              <a:rPr lang="en-US" smtClean="0"/>
              <a:t>‹#›</a:t>
            </a:fld>
            <a:endParaRPr lang="en-US" dirty="0"/>
          </a:p>
        </p:txBody>
      </p:sp>
    </p:spTree>
    <p:custDataLst>
      <p:tags r:id="rId1"/>
    </p:custDataLst>
    <p:extLst>
      <p:ext uri="{BB962C8B-B14F-4D97-AF65-F5344CB8AC3E}">
        <p14:creationId xmlns:p14="http://schemas.microsoft.com/office/powerpoint/2010/main" val="1216890306"/>
      </p:ext>
    </p:extLst>
  </p:cSld>
  <p:clrMapOvr>
    <a:masterClrMapping/>
  </p:clrMapOvr>
  <p:extLst mod="1">
    <p:ext uri="{DCECCB84-F9BA-43D5-87BE-67443E8EF086}">
      <p15:sldGuideLst xmlns:p15="http://schemas.microsoft.com/office/powerpoint/2012/main">
        <p15:guide id="1" orient="horz" pos="99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5" name="Slide Number Placeholder 4"/>
          <p:cNvSpPr>
            <a:spLocks noGrp="1"/>
          </p:cNvSpPr>
          <p:nvPr>
            <p:ph type="sldNum" sz="quarter" idx="12"/>
          </p:nvPr>
        </p:nvSpPr>
        <p:spPr/>
        <p:txBody>
          <a:bodyPr/>
          <a:lstStyle/>
          <a:p>
            <a:fld id="{1FE55FE1-14D6-4E0C-911C-D83186A362DD}" type="slidenum">
              <a:rPr lang="en-US" smtClean="0"/>
              <a:t>‹#›</a:t>
            </a:fld>
            <a:endParaRPr lang="en-US" dirty="0"/>
          </a:p>
        </p:txBody>
      </p:sp>
    </p:spTree>
    <p:custDataLst>
      <p:tags r:id="rId1"/>
    </p:custDataLst>
    <p:extLst>
      <p:ext uri="{BB962C8B-B14F-4D97-AF65-F5344CB8AC3E}">
        <p14:creationId xmlns:p14="http://schemas.microsoft.com/office/powerpoint/2010/main" val="6684405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FE55FE1-14D6-4E0C-911C-D83186A362DD}" type="slidenum">
              <a:rPr lang="en-US" smtClean="0"/>
              <a:t>‹#›</a:t>
            </a:fld>
            <a:endParaRPr lang="en-US" dirty="0"/>
          </a:p>
        </p:txBody>
      </p:sp>
    </p:spTree>
    <p:custDataLst>
      <p:tags r:id="rId1"/>
    </p:custDataLst>
    <p:extLst>
      <p:ext uri="{BB962C8B-B14F-4D97-AF65-F5344CB8AC3E}">
        <p14:creationId xmlns:p14="http://schemas.microsoft.com/office/powerpoint/2010/main" val="24839025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grpSp>
        <p:nvGrpSpPr>
          <p:cNvPr id="22" name="Group 4">
            <a:extLst>
              <a:ext uri="{FF2B5EF4-FFF2-40B4-BE49-F238E27FC236}">
                <a16:creationId xmlns:a16="http://schemas.microsoft.com/office/drawing/2014/main" xmlns="" id="{5A6B5FBF-7B6C-4B64-ACB7-BD9060A824AC}"/>
              </a:ext>
            </a:extLst>
          </p:cNvPr>
          <p:cNvGrpSpPr>
            <a:grpSpLocks noChangeAspect="1"/>
          </p:cNvGrpSpPr>
          <p:nvPr userDrawn="1"/>
        </p:nvGrpSpPr>
        <p:grpSpPr bwMode="auto">
          <a:xfrm>
            <a:off x="1241202" y="1066800"/>
            <a:ext cx="1116012" cy="4724400"/>
            <a:chOff x="795" y="672"/>
            <a:chExt cx="703" cy="2976"/>
          </a:xfrm>
          <a:solidFill>
            <a:srgbClr val="1460A9"/>
          </a:solidFill>
        </p:grpSpPr>
        <p:sp>
          <p:nvSpPr>
            <p:cNvPr id="23" name="Freeform 5">
              <a:extLst>
                <a:ext uri="{FF2B5EF4-FFF2-40B4-BE49-F238E27FC236}">
                  <a16:creationId xmlns:a16="http://schemas.microsoft.com/office/drawing/2014/main" xmlns="" id="{A21E6859-7A62-4898-ADFA-9653BF04DE6C}"/>
                </a:ext>
              </a:extLst>
            </p:cNvPr>
            <p:cNvSpPr>
              <a:spLocks/>
            </p:cNvSpPr>
            <p:nvPr userDrawn="1"/>
          </p:nvSpPr>
          <p:spPr bwMode="auto">
            <a:xfrm>
              <a:off x="805" y="1352"/>
              <a:ext cx="693" cy="1635"/>
            </a:xfrm>
            <a:custGeom>
              <a:avLst/>
              <a:gdLst>
                <a:gd name="T0" fmla="*/ 56 w 2209"/>
                <a:gd name="T1" fmla="*/ 5214 h 5214"/>
                <a:gd name="T2" fmla="*/ 3 w 2209"/>
                <a:gd name="T3" fmla="*/ 4635 h 5214"/>
                <a:gd name="T4" fmla="*/ 374 w 2209"/>
                <a:gd name="T5" fmla="*/ 3142 h 5214"/>
                <a:gd name="T6" fmla="*/ 1196 w 2209"/>
                <a:gd name="T7" fmla="*/ 1664 h 5214"/>
                <a:gd name="T8" fmla="*/ 1702 w 2209"/>
                <a:gd name="T9" fmla="*/ 797 h 5214"/>
                <a:gd name="T10" fmla="*/ 1879 w 2209"/>
                <a:gd name="T11" fmla="*/ 306 h 5214"/>
                <a:gd name="T12" fmla="*/ 1881 w 2209"/>
                <a:gd name="T13" fmla="*/ 0 h 5214"/>
                <a:gd name="T14" fmla="*/ 2061 w 2209"/>
                <a:gd name="T15" fmla="*/ 273 h 5214"/>
                <a:gd name="T16" fmla="*/ 2142 w 2209"/>
                <a:gd name="T17" fmla="*/ 1101 h 5214"/>
                <a:gd name="T18" fmla="*/ 1706 w 2209"/>
                <a:gd name="T19" fmla="*/ 2076 h 5214"/>
                <a:gd name="T20" fmla="*/ 921 w 2209"/>
                <a:gd name="T21" fmla="*/ 3272 h 5214"/>
                <a:gd name="T22" fmla="*/ 263 w 2209"/>
                <a:gd name="T23" fmla="*/ 4446 h 5214"/>
                <a:gd name="T24" fmla="*/ 65 w 2209"/>
                <a:gd name="T25" fmla="*/ 5203 h 5214"/>
                <a:gd name="T26" fmla="*/ 56 w 2209"/>
                <a:gd name="T27" fmla="*/ 5214 h 5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09" h="5214">
                  <a:moveTo>
                    <a:pt x="56" y="5214"/>
                  </a:moveTo>
                  <a:cubicBezTo>
                    <a:pt x="10" y="5022"/>
                    <a:pt x="0" y="4829"/>
                    <a:pt x="3" y="4635"/>
                  </a:cubicBezTo>
                  <a:cubicBezTo>
                    <a:pt x="9" y="4108"/>
                    <a:pt x="164" y="3618"/>
                    <a:pt x="374" y="3142"/>
                  </a:cubicBezTo>
                  <a:cubicBezTo>
                    <a:pt x="603" y="2624"/>
                    <a:pt x="902" y="2145"/>
                    <a:pt x="1196" y="1664"/>
                  </a:cubicBezTo>
                  <a:cubicBezTo>
                    <a:pt x="1370" y="1378"/>
                    <a:pt x="1538" y="1089"/>
                    <a:pt x="1702" y="797"/>
                  </a:cubicBezTo>
                  <a:cubicBezTo>
                    <a:pt x="1788" y="644"/>
                    <a:pt x="1857" y="481"/>
                    <a:pt x="1879" y="306"/>
                  </a:cubicBezTo>
                  <a:cubicBezTo>
                    <a:pt x="1891" y="210"/>
                    <a:pt x="1881" y="111"/>
                    <a:pt x="1881" y="0"/>
                  </a:cubicBezTo>
                  <a:cubicBezTo>
                    <a:pt x="1944" y="94"/>
                    <a:pt x="2011" y="179"/>
                    <a:pt x="2061" y="273"/>
                  </a:cubicBezTo>
                  <a:cubicBezTo>
                    <a:pt x="2202" y="537"/>
                    <a:pt x="2209" y="816"/>
                    <a:pt x="2142" y="1101"/>
                  </a:cubicBezTo>
                  <a:cubicBezTo>
                    <a:pt x="2060" y="1454"/>
                    <a:pt x="1898" y="1773"/>
                    <a:pt x="1706" y="2076"/>
                  </a:cubicBezTo>
                  <a:cubicBezTo>
                    <a:pt x="1451" y="2479"/>
                    <a:pt x="1183" y="2873"/>
                    <a:pt x="921" y="3272"/>
                  </a:cubicBezTo>
                  <a:cubicBezTo>
                    <a:pt x="674" y="3648"/>
                    <a:pt x="436" y="4028"/>
                    <a:pt x="263" y="4446"/>
                  </a:cubicBezTo>
                  <a:cubicBezTo>
                    <a:pt x="163" y="4689"/>
                    <a:pt x="85" y="4939"/>
                    <a:pt x="65" y="5203"/>
                  </a:cubicBezTo>
                  <a:cubicBezTo>
                    <a:pt x="65" y="5206"/>
                    <a:pt x="61" y="5209"/>
                    <a:pt x="56" y="5214"/>
                  </a:cubicBezTo>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6">
              <a:extLst>
                <a:ext uri="{FF2B5EF4-FFF2-40B4-BE49-F238E27FC236}">
                  <a16:creationId xmlns:a16="http://schemas.microsoft.com/office/drawing/2014/main" xmlns="" id="{F91D98F7-8E7D-46DB-B2BF-6C5ECE90E892}"/>
                </a:ext>
              </a:extLst>
            </p:cNvPr>
            <p:cNvSpPr>
              <a:spLocks/>
            </p:cNvSpPr>
            <p:nvPr userDrawn="1"/>
          </p:nvSpPr>
          <p:spPr bwMode="auto">
            <a:xfrm>
              <a:off x="806" y="672"/>
              <a:ext cx="691" cy="1619"/>
            </a:xfrm>
            <a:custGeom>
              <a:avLst/>
              <a:gdLst>
                <a:gd name="T0" fmla="*/ 1878 w 2200"/>
                <a:gd name="T1" fmla="*/ 0 h 5166"/>
                <a:gd name="T2" fmla="*/ 2167 w 2200"/>
                <a:gd name="T3" fmla="*/ 617 h 5166"/>
                <a:gd name="T4" fmla="*/ 2041 w 2200"/>
                <a:gd name="T5" fmla="*/ 1385 h 5166"/>
                <a:gd name="T6" fmla="*/ 1575 w 2200"/>
                <a:gd name="T7" fmla="*/ 2260 h 5166"/>
                <a:gd name="T8" fmla="*/ 714 w 2200"/>
                <a:gd name="T9" fmla="*/ 3567 h 5166"/>
                <a:gd name="T10" fmla="*/ 164 w 2200"/>
                <a:gd name="T11" fmla="*/ 4685 h 5166"/>
                <a:gd name="T12" fmla="*/ 48 w 2200"/>
                <a:gd name="T13" fmla="*/ 5166 h 5166"/>
                <a:gd name="T14" fmla="*/ 1 w 2200"/>
                <a:gd name="T15" fmla="*/ 4625 h 5166"/>
                <a:gd name="T16" fmla="*/ 321 w 2200"/>
                <a:gd name="T17" fmla="*/ 3242 h 5166"/>
                <a:gd name="T18" fmla="*/ 1102 w 2200"/>
                <a:gd name="T19" fmla="*/ 1794 h 5166"/>
                <a:gd name="T20" fmla="*/ 1655 w 2200"/>
                <a:gd name="T21" fmla="*/ 866 h 5166"/>
                <a:gd name="T22" fmla="*/ 1875 w 2200"/>
                <a:gd name="T23" fmla="*/ 292 h 5166"/>
                <a:gd name="T24" fmla="*/ 1878 w 2200"/>
                <a:gd name="T25" fmla="*/ 0 h 5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00" h="5166">
                  <a:moveTo>
                    <a:pt x="1878" y="0"/>
                  </a:moveTo>
                  <a:cubicBezTo>
                    <a:pt x="2031" y="166"/>
                    <a:pt x="2137" y="372"/>
                    <a:pt x="2167" y="617"/>
                  </a:cubicBezTo>
                  <a:cubicBezTo>
                    <a:pt x="2200" y="886"/>
                    <a:pt x="2136" y="1138"/>
                    <a:pt x="2041" y="1385"/>
                  </a:cubicBezTo>
                  <a:cubicBezTo>
                    <a:pt x="1922" y="1696"/>
                    <a:pt x="1756" y="1982"/>
                    <a:pt x="1575" y="2260"/>
                  </a:cubicBezTo>
                  <a:cubicBezTo>
                    <a:pt x="1290" y="2697"/>
                    <a:pt x="997" y="3128"/>
                    <a:pt x="714" y="3567"/>
                  </a:cubicBezTo>
                  <a:cubicBezTo>
                    <a:pt x="488" y="3918"/>
                    <a:pt x="287" y="4283"/>
                    <a:pt x="164" y="4685"/>
                  </a:cubicBezTo>
                  <a:cubicBezTo>
                    <a:pt x="114" y="4847"/>
                    <a:pt x="83" y="5015"/>
                    <a:pt x="48" y="5166"/>
                  </a:cubicBezTo>
                  <a:cubicBezTo>
                    <a:pt x="8" y="5000"/>
                    <a:pt x="0" y="4813"/>
                    <a:pt x="1" y="4625"/>
                  </a:cubicBezTo>
                  <a:cubicBezTo>
                    <a:pt x="4" y="4139"/>
                    <a:pt x="137" y="3684"/>
                    <a:pt x="321" y="3242"/>
                  </a:cubicBezTo>
                  <a:cubicBezTo>
                    <a:pt x="533" y="2733"/>
                    <a:pt x="816" y="2263"/>
                    <a:pt x="1102" y="1794"/>
                  </a:cubicBezTo>
                  <a:cubicBezTo>
                    <a:pt x="1290" y="1487"/>
                    <a:pt x="1476" y="1178"/>
                    <a:pt x="1655" y="866"/>
                  </a:cubicBezTo>
                  <a:cubicBezTo>
                    <a:pt x="1758" y="687"/>
                    <a:pt x="1847" y="499"/>
                    <a:pt x="1875" y="292"/>
                  </a:cubicBezTo>
                  <a:cubicBezTo>
                    <a:pt x="1889" y="194"/>
                    <a:pt x="1878" y="92"/>
                    <a:pt x="1878" y="0"/>
                  </a:cubicBezTo>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7">
              <a:extLst>
                <a:ext uri="{FF2B5EF4-FFF2-40B4-BE49-F238E27FC236}">
                  <a16:creationId xmlns:a16="http://schemas.microsoft.com/office/drawing/2014/main" xmlns="" id="{9155EC3C-F0ED-483C-8282-624A4175C87A}"/>
                </a:ext>
              </a:extLst>
            </p:cNvPr>
            <p:cNvSpPr>
              <a:spLocks/>
            </p:cNvSpPr>
            <p:nvPr userDrawn="1"/>
          </p:nvSpPr>
          <p:spPr bwMode="auto">
            <a:xfrm>
              <a:off x="795" y="2028"/>
              <a:ext cx="703" cy="1620"/>
            </a:xfrm>
            <a:custGeom>
              <a:avLst/>
              <a:gdLst>
                <a:gd name="T0" fmla="*/ 1933 w 2241"/>
                <a:gd name="T1" fmla="*/ 0 h 5170"/>
                <a:gd name="T2" fmla="*/ 2085 w 2241"/>
                <a:gd name="T3" fmla="*/ 231 h 5170"/>
                <a:gd name="T4" fmla="*/ 2172 w 2241"/>
                <a:gd name="T5" fmla="*/ 1069 h 5170"/>
                <a:gd name="T6" fmla="*/ 1726 w 2241"/>
                <a:gd name="T7" fmla="*/ 2060 h 5170"/>
                <a:gd name="T8" fmla="*/ 963 w 2241"/>
                <a:gd name="T9" fmla="*/ 3221 h 5170"/>
                <a:gd name="T10" fmla="*/ 315 w 2241"/>
                <a:gd name="T11" fmla="*/ 4362 h 5170"/>
                <a:gd name="T12" fmla="*/ 101 w 2241"/>
                <a:gd name="T13" fmla="*/ 5093 h 5170"/>
                <a:gd name="T14" fmla="*/ 95 w 2241"/>
                <a:gd name="T15" fmla="*/ 5168 h 5170"/>
                <a:gd name="T16" fmla="*/ 81 w 2241"/>
                <a:gd name="T17" fmla="*/ 5170 h 5170"/>
                <a:gd name="T18" fmla="*/ 40 w 2241"/>
                <a:gd name="T19" fmla="*/ 4830 h 5170"/>
                <a:gd name="T20" fmla="*/ 473 w 2241"/>
                <a:gd name="T21" fmla="*/ 2970 h 5170"/>
                <a:gd name="T22" fmla="*/ 1258 w 2241"/>
                <a:gd name="T23" fmla="*/ 1590 h 5170"/>
                <a:gd name="T24" fmla="*/ 1799 w 2241"/>
                <a:gd name="T25" fmla="*/ 636 h 5170"/>
                <a:gd name="T26" fmla="*/ 1921 w 2241"/>
                <a:gd name="T27" fmla="*/ 107 h 5170"/>
                <a:gd name="T28" fmla="*/ 1912 w 2241"/>
                <a:gd name="T29" fmla="*/ 10 h 5170"/>
                <a:gd name="T30" fmla="*/ 1933 w 2241"/>
                <a:gd name="T31" fmla="*/ 0 h 5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41" h="5170">
                  <a:moveTo>
                    <a:pt x="1933" y="0"/>
                  </a:moveTo>
                  <a:cubicBezTo>
                    <a:pt x="1984" y="76"/>
                    <a:pt x="2041" y="150"/>
                    <a:pt x="2085" y="231"/>
                  </a:cubicBezTo>
                  <a:cubicBezTo>
                    <a:pt x="2231" y="497"/>
                    <a:pt x="2241" y="780"/>
                    <a:pt x="2172" y="1069"/>
                  </a:cubicBezTo>
                  <a:cubicBezTo>
                    <a:pt x="2087" y="1428"/>
                    <a:pt x="1921" y="1752"/>
                    <a:pt x="1726" y="2060"/>
                  </a:cubicBezTo>
                  <a:cubicBezTo>
                    <a:pt x="1478" y="2451"/>
                    <a:pt x="1218" y="2834"/>
                    <a:pt x="963" y="3221"/>
                  </a:cubicBezTo>
                  <a:cubicBezTo>
                    <a:pt x="722" y="3588"/>
                    <a:pt x="489" y="3958"/>
                    <a:pt x="315" y="4362"/>
                  </a:cubicBezTo>
                  <a:cubicBezTo>
                    <a:pt x="213" y="4597"/>
                    <a:pt x="137" y="4839"/>
                    <a:pt x="101" y="5093"/>
                  </a:cubicBezTo>
                  <a:cubicBezTo>
                    <a:pt x="97" y="5118"/>
                    <a:pt x="97" y="5143"/>
                    <a:pt x="95" y="5168"/>
                  </a:cubicBezTo>
                  <a:cubicBezTo>
                    <a:pt x="91" y="5169"/>
                    <a:pt x="86" y="5169"/>
                    <a:pt x="81" y="5170"/>
                  </a:cubicBezTo>
                  <a:cubicBezTo>
                    <a:pt x="67" y="5057"/>
                    <a:pt x="47" y="4944"/>
                    <a:pt x="40" y="4830"/>
                  </a:cubicBezTo>
                  <a:cubicBezTo>
                    <a:pt x="0" y="4168"/>
                    <a:pt x="196" y="3559"/>
                    <a:pt x="473" y="2970"/>
                  </a:cubicBezTo>
                  <a:cubicBezTo>
                    <a:pt x="699" y="2490"/>
                    <a:pt x="979" y="2040"/>
                    <a:pt x="1258" y="1590"/>
                  </a:cubicBezTo>
                  <a:cubicBezTo>
                    <a:pt x="1450" y="1279"/>
                    <a:pt x="1649" y="971"/>
                    <a:pt x="1799" y="636"/>
                  </a:cubicBezTo>
                  <a:cubicBezTo>
                    <a:pt x="1874" y="468"/>
                    <a:pt x="1935" y="296"/>
                    <a:pt x="1921" y="107"/>
                  </a:cubicBezTo>
                  <a:cubicBezTo>
                    <a:pt x="1919" y="75"/>
                    <a:pt x="1915" y="43"/>
                    <a:pt x="1912" y="10"/>
                  </a:cubicBezTo>
                  <a:cubicBezTo>
                    <a:pt x="1919" y="7"/>
                    <a:pt x="1926" y="3"/>
                    <a:pt x="1933" y="0"/>
                  </a:cubicBezTo>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 name="Title 1">
            <a:extLst>
              <a:ext uri="{FF2B5EF4-FFF2-40B4-BE49-F238E27FC236}">
                <a16:creationId xmlns:a16="http://schemas.microsoft.com/office/drawing/2014/main" xmlns="" id="{66F9BE57-F0AB-4339-B543-911E23B6AB09}"/>
              </a:ext>
            </a:extLst>
          </p:cNvPr>
          <p:cNvSpPr>
            <a:spLocks noGrp="1"/>
          </p:cNvSpPr>
          <p:nvPr>
            <p:ph type="title"/>
          </p:nvPr>
        </p:nvSpPr>
        <p:spPr>
          <a:xfrm>
            <a:off x="847725" y="1279476"/>
            <a:ext cx="2752726" cy="995093"/>
          </a:xfrm>
        </p:spPr>
        <p:txBody>
          <a:bodyPr anchor="t"/>
          <a:lstStyle>
            <a:lvl1pPr>
              <a:defRPr>
                <a:solidFill>
                  <a:schemeClr val="bg1"/>
                </a:solidFill>
              </a:defRPr>
            </a:lvl1pPr>
          </a:lstStyle>
          <a:p>
            <a:r>
              <a:rPr lang="en-US" dirty="0"/>
              <a:t>Click to edit Master title style</a:t>
            </a:r>
          </a:p>
        </p:txBody>
      </p:sp>
      <p:sp>
        <p:nvSpPr>
          <p:cNvPr id="3" name="Slide Number Placeholder 2">
            <a:extLst>
              <a:ext uri="{FF2B5EF4-FFF2-40B4-BE49-F238E27FC236}">
                <a16:creationId xmlns:a16="http://schemas.microsoft.com/office/drawing/2014/main" xmlns="" id="{C1B02F8B-F06B-4E62-B4A9-33871A168F77}"/>
              </a:ext>
            </a:extLst>
          </p:cNvPr>
          <p:cNvSpPr>
            <a:spLocks noGrp="1"/>
          </p:cNvSpPr>
          <p:nvPr>
            <p:ph type="sldNum" sz="quarter" idx="10"/>
          </p:nvPr>
        </p:nvSpPr>
        <p:spPr/>
        <p:txBody>
          <a:bodyPr/>
          <a:lstStyle/>
          <a:p>
            <a:fld id="{1FE55FE1-14D6-4E0C-911C-D83186A362DD}" type="slidenum">
              <a:rPr lang="en-US" smtClean="0"/>
              <a:pPr/>
              <a:t>‹#›</a:t>
            </a:fld>
            <a:endParaRPr lang="en-US" dirty="0"/>
          </a:p>
        </p:txBody>
      </p:sp>
      <p:sp>
        <p:nvSpPr>
          <p:cNvPr id="7" name="Text Placeholder 6">
            <a:extLst>
              <a:ext uri="{FF2B5EF4-FFF2-40B4-BE49-F238E27FC236}">
                <a16:creationId xmlns:a16="http://schemas.microsoft.com/office/drawing/2014/main" xmlns="" id="{89830B02-80F8-47AB-B208-61C3B096248A}"/>
              </a:ext>
            </a:extLst>
          </p:cNvPr>
          <p:cNvSpPr>
            <a:spLocks noGrp="1"/>
          </p:cNvSpPr>
          <p:nvPr>
            <p:ph type="body" sz="quarter" idx="11"/>
          </p:nvPr>
        </p:nvSpPr>
        <p:spPr>
          <a:xfrm>
            <a:off x="4286250" y="1279476"/>
            <a:ext cx="7067550" cy="4595543"/>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4" name="Picture 13">
            <a:extLst>
              <a:ext uri="{FF2B5EF4-FFF2-40B4-BE49-F238E27FC236}">
                <a16:creationId xmlns:a16="http://schemas.microsoft.com/office/drawing/2014/main" xmlns="" id="{B8CAD284-57B9-4F78-B765-AB50F8FC1BA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97131" y="6264108"/>
            <a:ext cx="731730" cy="539496"/>
          </a:xfrm>
          <a:prstGeom prst="rect">
            <a:avLst/>
          </a:prstGeom>
        </p:spPr>
      </p:pic>
    </p:spTree>
    <p:custDataLst>
      <p:tags r:id="rId1"/>
    </p:custDataLst>
    <p:extLst>
      <p:ext uri="{BB962C8B-B14F-4D97-AF65-F5344CB8AC3E}">
        <p14:creationId xmlns:p14="http://schemas.microsoft.com/office/powerpoint/2010/main" val="40420623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grpSp>
        <p:nvGrpSpPr>
          <p:cNvPr id="22" name="Group 4">
            <a:extLst>
              <a:ext uri="{FF2B5EF4-FFF2-40B4-BE49-F238E27FC236}">
                <a16:creationId xmlns:a16="http://schemas.microsoft.com/office/drawing/2014/main" xmlns="" id="{B8345990-0C39-455F-A89C-4BA2D837DCE7}"/>
              </a:ext>
            </a:extLst>
          </p:cNvPr>
          <p:cNvGrpSpPr>
            <a:grpSpLocks noChangeAspect="1"/>
          </p:cNvGrpSpPr>
          <p:nvPr userDrawn="1"/>
        </p:nvGrpSpPr>
        <p:grpSpPr bwMode="auto">
          <a:xfrm>
            <a:off x="1241202" y="1066800"/>
            <a:ext cx="1116012" cy="4724400"/>
            <a:chOff x="795" y="672"/>
            <a:chExt cx="703" cy="2976"/>
          </a:xfrm>
          <a:solidFill>
            <a:srgbClr val="F0F3F8"/>
          </a:solidFill>
        </p:grpSpPr>
        <p:sp>
          <p:nvSpPr>
            <p:cNvPr id="23" name="Freeform 5">
              <a:extLst>
                <a:ext uri="{FF2B5EF4-FFF2-40B4-BE49-F238E27FC236}">
                  <a16:creationId xmlns:a16="http://schemas.microsoft.com/office/drawing/2014/main" xmlns="" id="{90A36557-EB01-4B9B-8591-72311D630422}"/>
                </a:ext>
              </a:extLst>
            </p:cNvPr>
            <p:cNvSpPr>
              <a:spLocks/>
            </p:cNvSpPr>
            <p:nvPr userDrawn="1"/>
          </p:nvSpPr>
          <p:spPr bwMode="auto">
            <a:xfrm>
              <a:off x="805" y="1352"/>
              <a:ext cx="693" cy="1635"/>
            </a:xfrm>
            <a:custGeom>
              <a:avLst/>
              <a:gdLst>
                <a:gd name="T0" fmla="*/ 56 w 2209"/>
                <a:gd name="T1" fmla="*/ 5214 h 5214"/>
                <a:gd name="T2" fmla="*/ 3 w 2209"/>
                <a:gd name="T3" fmla="*/ 4635 h 5214"/>
                <a:gd name="T4" fmla="*/ 374 w 2209"/>
                <a:gd name="T5" fmla="*/ 3142 h 5214"/>
                <a:gd name="T6" fmla="*/ 1196 w 2209"/>
                <a:gd name="T7" fmla="*/ 1664 h 5214"/>
                <a:gd name="T8" fmla="*/ 1702 w 2209"/>
                <a:gd name="T9" fmla="*/ 797 h 5214"/>
                <a:gd name="T10" fmla="*/ 1879 w 2209"/>
                <a:gd name="T11" fmla="*/ 306 h 5214"/>
                <a:gd name="T12" fmla="*/ 1881 w 2209"/>
                <a:gd name="T13" fmla="*/ 0 h 5214"/>
                <a:gd name="T14" fmla="*/ 2061 w 2209"/>
                <a:gd name="T15" fmla="*/ 273 h 5214"/>
                <a:gd name="T16" fmla="*/ 2142 w 2209"/>
                <a:gd name="T17" fmla="*/ 1101 h 5214"/>
                <a:gd name="T18" fmla="*/ 1706 w 2209"/>
                <a:gd name="T19" fmla="*/ 2076 h 5214"/>
                <a:gd name="T20" fmla="*/ 921 w 2209"/>
                <a:gd name="T21" fmla="*/ 3272 h 5214"/>
                <a:gd name="T22" fmla="*/ 263 w 2209"/>
                <a:gd name="T23" fmla="*/ 4446 h 5214"/>
                <a:gd name="T24" fmla="*/ 65 w 2209"/>
                <a:gd name="T25" fmla="*/ 5203 h 5214"/>
                <a:gd name="T26" fmla="*/ 56 w 2209"/>
                <a:gd name="T27" fmla="*/ 5214 h 5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09" h="5214">
                  <a:moveTo>
                    <a:pt x="56" y="5214"/>
                  </a:moveTo>
                  <a:cubicBezTo>
                    <a:pt x="10" y="5022"/>
                    <a:pt x="0" y="4829"/>
                    <a:pt x="3" y="4635"/>
                  </a:cubicBezTo>
                  <a:cubicBezTo>
                    <a:pt x="9" y="4108"/>
                    <a:pt x="164" y="3618"/>
                    <a:pt x="374" y="3142"/>
                  </a:cubicBezTo>
                  <a:cubicBezTo>
                    <a:pt x="603" y="2624"/>
                    <a:pt x="902" y="2145"/>
                    <a:pt x="1196" y="1664"/>
                  </a:cubicBezTo>
                  <a:cubicBezTo>
                    <a:pt x="1370" y="1378"/>
                    <a:pt x="1538" y="1089"/>
                    <a:pt x="1702" y="797"/>
                  </a:cubicBezTo>
                  <a:cubicBezTo>
                    <a:pt x="1788" y="644"/>
                    <a:pt x="1857" y="481"/>
                    <a:pt x="1879" y="306"/>
                  </a:cubicBezTo>
                  <a:cubicBezTo>
                    <a:pt x="1891" y="210"/>
                    <a:pt x="1881" y="111"/>
                    <a:pt x="1881" y="0"/>
                  </a:cubicBezTo>
                  <a:cubicBezTo>
                    <a:pt x="1944" y="94"/>
                    <a:pt x="2011" y="179"/>
                    <a:pt x="2061" y="273"/>
                  </a:cubicBezTo>
                  <a:cubicBezTo>
                    <a:pt x="2202" y="537"/>
                    <a:pt x="2209" y="816"/>
                    <a:pt x="2142" y="1101"/>
                  </a:cubicBezTo>
                  <a:cubicBezTo>
                    <a:pt x="2060" y="1454"/>
                    <a:pt x="1898" y="1773"/>
                    <a:pt x="1706" y="2076"/>
                  </a:cubicBezTo>
                  <a:cubicBezTo>
                    <a:pt x="1451" y="2479"/>
                    <a:pt x="1183" y="2873"/>
                    <a:pt x="921" y="3272"/>
                  </a:cubicBezTo>
                  <a:cubicBezTo>
                    <a:pt x="674" y="3648"/>
                    <a:pt x="436" y="4028"/>
                    <a:pt x="263" y="4446"/>
                  </a:cubicBezTo>
                  <a:cubicBezTo>
                    <a:pt x="163" y="4689"/>
                    <a:pt x="85" y="4939"/>
                    <a:pt x="65" y="5203"/>
                  </a:cubicBezTo>
                  <a:cubicBezTo>
                    <a:pt x="65" y="5206"/>
                    <a:pt x="61" y="5209"/>
                    <a:pt x="56" y="5214"/>
                  </a:cubicBezTo>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6">
              <a:extLst>
                <a:ext uri="{FF2B5EF4-FFF2-40B4-BE49-F238E27FC236}">
                  <a16:creationId xmlns:a16="http://schemas.microsoft.com/office/drawing/2014/main" xmlns="" id="{9D0739D6-7A98-42EF-8E23-FDE965B85C9D}"/>
                </a:ext>
              </a:extLst>
            </p:cNvPr>
            <p:cNvSpPr>
              <a:spLocks/>
            </p:cNvSpPr>
            <p:nvPr userDrawn="1"/>
          </p:nvSpPr>
          <p:spPr bwMode="auto">
            <a:xfrm>
              <a:off x="806" y="672"/>
              <a:ext cx="691" cy="1619"/>
            </a:xfrm>
            <a:custGeom>
              <a:avLst/>
              <a:gdLst>
                <a:gd name="T0" fmla="*/ 1878 w 2200"/>
                <a:gd name="T1" fmla="*/ 0 h 5166"/>
                <a:gd name="T2" fmla="*/ 2167 w 2200"/>
                <a:gd name="T3" fmla="*/ 617 h 5166"/>
                <a:gd name="T4" fmla="*/ 2041 w 2200"/>
                <a:gd name="T5" fmla="*/ 1385 h 5166"/>
                <a:gd name="T6" fmla="*/ 1575 w 2200"/>
                <a:gd name="T7" fmla="*/ 2260 h 5166"/>
                <a:gd name="T8" fmla="*/ 714 w 2200"/>
                <a:gd name="T9" fmla="*/ 3567 h 5166"/>
                <a:gd name="T10" fmla="*/ 164 w 2200"/>
                <a:gd name="T11" fmla="*/ 4685 h 5166"/>
                <a:gd name="T12" fmla="*/ 48 w 2200"/>
                <a:gd name="T13" fmla="*/ 5166 h 5166"/>
                <a:gd name="T14" fmla="*/ 1 w 2200"/>
                <a:gd name="T15" fmla="*/ 4625 h 5166"/>
                <a:gd name="T16" fmla="*/ 321 w 2200"/>
                <a:gd name="T17" fmla="*/ 3242 h 5166"/>
                <a:gd name="T18" fmla="*/ 1102 w 2200"/>
                <a:gd name="T19" fmla="*/ 1794 h 5166"/>
                <a:gd name="T20" fmla="*/ 1655 w 2200"/>
                <a:gd name="T21" fmla="*/ 866 h 5166"/>
                <a:gd name="T22" fmla="*/ 1875 w 2200"/>
                <a:gd name="T23" fmla="*/ 292 h 5166"/>
                <a:gd name="T24" fmla="*/ 1878 w 2200"/>
                <a:gd name="T25" fmla="*/ 0 h 5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00" h="5166">
                  <a:moveTo>
                    <a:pt x="1878" y="0"/>
                  </a:moveTo>
                  <a:cubicBezTo>
                    <a:pt x="2031" y="166"/>
                    <a:pt x="2137" y="372"/>
                    <a:pt x="2167" y="617"/>
                  </a:cubicBezTo>
                  <a:cubicBezTo>
                    <a:pt x="2200" y="886"/>
                    <a:pt x="2136" y="1138"/>
                    <a:pt x="2041" y="1385"/>
                  </a:cubicBezTo>
                  <a:cubicBezTo>
                    <a:pt x="1922" y="1696"/>
                    <a:pt x="1756" y="1982"/>
                    <a:pt x="1575" y="2260"/>
                  </a:cubicBezTo>
                  <a:cubicBezTo>
                    <a:pt x="1290" y="2697"/>
                    <a:pt x="997" y="3128"/>
                    <a:pt x="714" y="3567"/>
                  </a:cubicBezTo>
                  <a:cubicBezTo>
                    <a:pt x="488" y="3918"/>
                    <a:pt x="287" y="4283"/>
                    <a:pt x="164" y="4685"/>
                  </a:cubicBezTo>
                  <a:cubicBezTo>
                    <a:pt x="114" y="4847"/>
                    <a:pt x="83" y="5015"/>
                    <a:pt x="48" y="5166"/>
                  </a:cubicBezTo>
                  <a:cubicBezTo>
                    <a:pt x="8" y="5000"/>
                    <a:pt x="0" y="4813"/>
                    <a:pt x="1" y="4625"/>
                  </a:cubicBezTo>
                  <a:cubicBezTo>
                    <a:pt x="4" y="4139"/>
                    <a:pt x="137" y="3684"/>
                    <a:pt x="321" y="3242"/>
                  </a:cubicBezTo>
                  <a:cubicBezTo>
                    <a:pt x="533" y="2733"/>
                    <a:pt x="816" y="2263"/>
                    <a:pt x="1102" y="1794"/>
                  </a:cubicBezTo>
                  <a:cubicBezTo>
                    <a:pt x="1290" y="1487"/>
                    <a:pt x="1476" y="1178"/>
                    <a:pt x="1655" y="866"/>
                  </a:cubicBezTo>
                  <a:cubicBezTo>
                    <a:pt x="1758" y="687"/>
                    <a:pt x="1847" y="499"/>
                    <a:pt x="1875" y="292"/>
                  </a:cubicBezTo>
                  <a:cubicBezTo>
                    <a:pt x="1889" y="194"/>
                    <a:pt x="1878" y="92"/>
                    <a:pt x="1878" y="0"/>
                  </a:cubicBezTo>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7">
              <a:extLst>
                <a:ext uri="{FF2B5EF4-FFF2-40B4-BE49-F238E27FC236}">
                  <a16:creationId xmlns:a16="http://schemas.microsoft.com/office/drawing/2014/main" xmlns="" id="{5F9A5546-E784-43F7-BF04-6CAB4BAD01B5}"/>
                </a:ext>
              </a:extLst>
            </p:cNvPr>
            <p:cNvSpPr>
              <a:spLocks/>
            </p:cNvSpPr>
            <p:nvPr userDrawn="1"/>
          </p:nvSpPr>
          <p:spPr bwMode="auto">
            <a:xfrm>
              <a:off x="795" y="2028"/>
              <a:ext cx="703" cy="1620"/>
            </a:xfrm>
            <a:custGeom>
              <a:avLst/>
              <a:gdLst>
                <a:gd name="T0" fmla="*/ 1933 w 2241"/>
                <a:gd name="T1" fmla="*/ 0 h 5170"/>
                <a:gd name="T2" fmla="*/ 2085 w 2241"/>
                <a:gd name="T3" fmla="*/ 231 h 5170"/>
                <a:gd name="T4" fmla="*/ 2172 w 2241"/>
                <a:gd name="T5" fmla="*/ 1069 h 5170"/>
                <a:gd name="T6" fmla="*/ 1726 w 2241"/>
                <a:gd name="T7" fmla="*/ 2060 h 5170"/>
                <a:gd name="T8" fmla="*/ 963 w 2241"/>
                <a:gd name="T9" fmla="*/ 3221 h 5170"/>
                <a:gd name="T10" fmla="*/ 315 w 2241"/>
                <a:gd name="T11" fmla="*/ 4362 h 5170"/>
                <a:gd name="T12" fmla="*/ 101 w 2241"/>
                <a:gd name="T13" fmla="*/ 5093 h 5170"/>
                <a:gd name="T14" fmla="*/ 95 w 2241"/>
                <a:gd name="T15" fmla="*/ 5168 h 5170"/>
                <a:gd name="T16" fmla="*/ 81 w 2241"/>
                <a:gd name="T17" fmla="*/ 5170 h 5170"/>
                <a:gd name="T18" fmla="*/ 40 w 2241"/>
                <a:gd name="T19" fmla="*/ 4830 h 5170"/>
                <a:gd name="T20" fmla="*/ 473 w 2241"/>
                <a:gd name="T21" fmla="*/ 2970 h 5170"/>
                <a:gd name="T22" fmla="*/ 1258 w 2241"/>
                <a:gd name="T23" fmla="*/ 1590 h 5170"/>
                <a:gd name="T24" fmla="*/ 1799 w 2241"/>
                <a:gd name="T25" fmla="*/ 636 h 5170"/>
                <a:gd name="T26" fmla="*/ 1921 w 2241"/>
                <a:gd name="T27" fmla="*/ 107 h 5170"/>
                <a:gd name="T28" fmla="*/ 1912 w 2241"/>
                <a:gd name="T29" fmla="*/ 10 h 5170"/>
                <a:gd name="T30" fmla="*/ 1933 w 2241"/>
                <a:gd name="T31" fmla="*/ 0 h 5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41" h="5170">
                  <a:moveTo>
                    <a:pt x="1933" y="0"/>
                  </a:moveTo>
                  <a:cubicBezTo>
                    <a:pt x="1984" y="76"/>
                    <a:pt x="2041" y="150"/>
                    <a:pt x="2085" y="231"/>
                  </a:cubicBezTo>
                  <a:cubicBezTo>
                    <a:pt x="2231" y="497"/>
                    <a:pt x="2241" y="780"/>
                    <a:pt x="2172" y="1069"/>
                  </a:cubicBezTo>
                  <a:cubicBezTo>
                    <a:pt x="2087" y="1428"/>
                    <a:pt x="1921" y="1752"/>
                    <a:pt x="1726" y="2060"/>
                  </a:cubicBezTo>
                  <a:cubicBezTo>
                    <a:pt x="1478" y="2451"/>
                    <a:pt x="1218" y="2834"/>
                    <a:pt x="963" y="3221"/>
                  </a:cubicBezTo>
                  <a:cubicBezTo>
                    <a:pt x="722" y="3588"/>
                    <a:pt x="489" y="3958"/>
                    <a:pt x="315" y="4362"/>
                  </a:cubicBezTo>
                  <a:cubicBezTo>
                    <a:pt x="213" y="4597"/>
                    <a:pt x="137" y="4839"/>
                    <a:pt x="101" y="5093"/>
                  </a:cubicBezTo>
                  <a:cubicBezTo>
                    <a:pt x="97" y="5118"/>
                    <a:pt x="97" y="5143"/>
                    <a:pt x="95" y="5168"/>
                  </a:cubicBezTo>
                  <a:cubicBezTo>
                    <a:pt x="91" y="5169"/>
                    <a:pt x="86" y="5169"/>
                    <a:pt x="81" y="5170"/>
                  </a:cubicBezTo>
                  <a:cubicBezTo>
                    <a:pt x="67" y="5057"/>
                    <a:pt x="47" y="4944"/>
                    <a:pt x="40" y="4830"/>
                  </a:cubicBezTo>
                  <a:cubicBezTo>
                    <a:pt x="0" y="4168"/>
                    <a:pt x="196" y="3559"/>
                    <a:pt x="473" y="2970"/>
                  </a:cubicBezTo>
                  <a:cubicBezTo>
                    <a:pt x="699" y="2490"/>
                    <a:pt x="979" y="2040"/>
                    <a:pt x="1258" y="1590"/>
                  </a:cubicBezTo>
                  <a:cubicBezTo>
                    <a:pt x="1450" y="1279"/>
                    <a:pt x="1649" y="971"/>
                    <a:pt x="1799" y="636"/>
                  </a:cubicBezTo>
                  <a:cubicBezTo>
                    <a:pt x="1874" y="468"/>
                    <a:pt x="1935" y="296"/>
                    <a:pt x="1921" y="107"/>
                  </a:cubicBezTo>
                  <a:cubicBezTo>
                    <a:pt x="1919" y="75"/>
                    <a:pt x="1915" y="43"/>
                    <a:pt x="1912" y="10"/>
                  </a:cubicBezTo>
                  <a:cubicBezTo>
                    <a:pt x="1919" y="7"/>
                    <a:pt x="1926" y="3"/>
                    <a:pt x="1933" y="0"/>
                  </a:cubicBezTo>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 name="Title 1">
            <a:extLst>
              <a:ext uri="{FF2B5EF4-FFF2-40B4-BE49-F238E27FC236}">
                <a16:creationId xmlns:a16="http://schemas.microsoft.com/office/drawing/2014/main" xmlns="" id="{66F9BE57-F0AB-4339-B543-911E23B6AB09}"/>
              </a:ext>
            </a:extLst>
          </p:cNvPr>
          <p:cNvSpPr>
            <a:spLocks noGrp="1"/>
          </p:cNvSpPr>
          <p:nvPr>
            <p:ph type="title"/>
          </p:nvPr>
        </p:nvSpPr>
        <p:spPr>
          <a:xfrm>
            <a:off x="847725" y="1279476"/>
            <a:ext cx="2752726" cy="995093"/>
          </a:xfrm>
        </p:spPr>
        <p:txBody>
          <a:bodyPr anchor="t"/>
          <a:lstStyle>
            <a:lvl1pPr>
              <a:defRPr>
                <a:solidFill>
                  <a:schemeClr val="tx1">
                    <a:lumMod val="75000"/>
                    <a:lumOff val="25000"/>
                  </a:schemeClr>
                </a:solidFill>
              </a:defRPr>
            </a:lvl1pPr>
          </a:lstStyle>
          <a:p>
            <a:r>
              <a:rPr lang="en-US" dirty="0"/>
              <a:t>Click to edit Master title style</a:t>
            </a:r>
          </a:p>
        </p:txBody>
      </p:sp>
      <p:sp>
        <p:nvSpPr>
          <p:cNvPr id="3" name="Slide Number Placeholder 2">
            <a:extLst>
              <a:ext uri="{FF2B5EF4-FFF2-40B4-BE49-F238E27FC236}">
                <a16:creationId xmlns:a16="http://schemas.microsoft.com/office/drawing/2014/main" xmlns="" id="{C1B02F8B-F06B-4E62-B4A9-33871A168F77}"/>
              </a:ext>
            </a:extLst>
          </p:cNvPr>
          <p:cNvSpPr>
            <a:spLocks noGrp="1"/>
          </p:cNvSpPr>
          <p:nvPr>
            <p:ph type="sldNum" sz="quarter" idx="10"/>
          </p:nvPr>
        </p:nvSpPr>
        <p:spPr/>
        <p:txBody>
          <a:bodyPr/>
          <a:lstStyle>
            <a:lvl1pPr>
              <a:defRPr>
                <a:solidFill>
                  <a:schemeClr val="bg1"/>
                </a:solidFill>
              </a:defRPr>
            </a:lvl1pPr>
          </a:lstStyle>
          <a:p>
            <a:fld id="{1FE55FE1-14D6-4E0C-911C-D83186A362DD}" type="slidenum">
              <a:rPr lang="en-US" smtClean="0"/>
              <a:pPr/>
              <a:t>‹#›</a:t>
            </a:fld>
            <a:endParaRPr lang="en-US" dirty="0"/>
          </a:p>
        </p:txBody>
      </p:sp>
      <p:cxnSp>
        <p:nvCxnSpPr>
          <p:cNvPr id="11" name="Straight Connector 10">
            <a:extLst>
              <a:ext uri="{FF2B5EF4-FFF2-40B4-BE49-F238E27FC236}">
                <a16:creationId xmlns:a16="http://schemas.microsoft.com/office/drawing/2014/main" xmlns="" id="{CC8AE3AD-8479-4510-8F80-FEF59AFF301B}"/>
              </a:ext>
            </a:extLst>
          </p:cNvPr>
          <p:cNvCxnSpPr/>
          <p:nvPr userDrawn="1"/>
        </p:nvCxnSpPr>
        <p:spPr>
          <a:xfrm>
            <a:off x="11717333" y="6625018"/>
            <a:ext cx="0" cy="952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xmlns="" id="{45EDAF5F-E2AA-ED46-BDF3-70E936E7F584}"/>
              </a:ext>
            </a:extLst>
          </p:cNvPr>
          <p:cNvPicPr>
            <a:picLocks noChangeAspect="1"/>
          </p:cNvPicPr>
          <p:nvPr userDrawn="1"/>
        </p:nvPicPr>
        <p:blipFill>
          <a:blip r:embed="rId3"/>
          <a:stretch>
            <a:fillRect/>
          </a:stretch>
        </p:blipFill>
        <p:spPr>
          <a:xfrm>
            <a:off x="97960" y="6168045"/>
            <a:ext cx="769566" cy="680892"/>
          </a:xfrm>
          <a:prstGeom prst="rect">
            <a:avLst/>
          </a:prstGeom>
        </p:spPr>
      </p:pic>
    </p:spTree>
    <p:custDataLst>
      <p:tags r:id="rId1"/>
    </p:custDataLst>
    <p:extLst>
      <p:ext uri="{BB962C8B-B14F-4D97-AF65-F5344CB8AC3E}">
        <p14:creationId xmlns:p14="http://schemas.microsoft.com/office/powerpoint/2010/main" val="28158089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6F9BE57-F0AB-4339-B543-911E23B6AB09}"/>
              </a:ext>
            </a:extLst>
          </p:cNvPr>
          <p:cNvSpPr>
            <a:spLocks noGrp="1"/>
          </p:cNvSpPr>
          <p:nvPr>
            <p:ph type="title"/>
          </p:nvPr>
        </p:nvSpPr>
        <p:spPr>
          <a:xfrm>
            <a:off x="847725" y="1279476"/>
            <a:ext cx="2752726" cy="995093"/>
          </a:xfrm>
        </p:spPr>
        <p:txBody>
          <a:bodyPr anchor="t"/>
          <a:lstStyle>
            <a:lvl1pPr>
              <a:defRPr>
                <a:solidFill>
                  <a:schemeClr val="tx1">
                    <a:lumMod val="75000"/>
                    <a:lumOff val="25000"/>
                  </a:schemeClr>
                </a:solidFill>
              </a:defRPr>
            </a:lvl1pPr>
          </a:lstStyle>
          <a:p>
            <a:r>
              <a:rPr lang="en-US" dirty="0"/>
              <a:t>Click to edit Master title style</a:t>
            </a:r>
          </a:p>
        </p:txBody>
      </p:sp>
      <p:sp>
        <p:nvSpPr>
          <p:cNvPr id="3" name="Slide Number Placeholder 2">
            <a:extLst>
              <a:ext uri="{FF2B5EF4-FFF2-40B4-BE49-F238E27FC236}">
                <a16:creationId xmlns:a16="http://schemas.microsoft.com/office/drawing/2014/main" xmlns="" id="{C1B02F8B-F06B-4E62-B4A9-33871A168F77}"/>
              </a:ext>
            </a:extLst>
          </p:cNvPr>
          <p:cNvSpPr>
            <a:spLocks noGrp="1"/>
          </p:cNvSpPr>
          <p:nvPr>
            <p:ph type="sldNum" sz="quarter" idx="10"/>
          </p:nvPr>
        </p:nvSpPr>
        <p:spPr/>
        <p:txBody>
          <a:bodyPr/>
          <a:lstStyle>
            <a:lvl1pPr>
              <a:defRPr>
                <a:solidFill>
                  <a:schemeClr val="bg1"/>
                </a:solidFill>
              </a:defRPr>
            </a:lvl1pPr>
          </a:lstStyle>
          <a:p>
            <a:fld id="{1FE55FE1-14D6-4E0C-911C-D83186A362DD}" type="slidenum">
              <a:rPr lang="en-US" smtClean="0"/>
              <a:pPr/>
              <a:t>‹#›</a:t>
            </a:fld>
            <a:endParaRPr lang="en-US" dirty="0"/>
          </a:p>
        </p:txBody>
      </p:sp>
      <p:grpSp>
        <p:nvGrpSpPr>
          <p:cNvPr id="9" name="Group 8">
            <a:extLst>
              <a:ext uri="{FF2B5EF4-FFF2-40B4-BE49-F238E27FC236}">
                <a16:creationId xmlns:a16="http://schemas.microsoft.com/office/drawing/2014/main" xmlns="" id="{CBA04A50-8455-4281-ACDC-C2AD24BF224A}"/>
              </a:ext>
            </a:extLst>
          </p:cNvPr>
          <p:cNvGrpSpPr/>
          <p:nvPr userDrawn="1"/>
        </p:nvGrpSpPr>
        <p:grpSpPr>
          <a:xfrm>
            <a:off x="10529995" y="6489189"/>
            <a:ext cx="1202436" cy="365125"/>
            <a:chOff x="5556997" y="6468034"/>
            <a:chExt cx="3086100" cy="365125"/>
          </a:xfrm>
        </p:grpSpPr>
        <p:sp>
          <p:nvSpPr>
            <p:cNvPr id="10" name="Footer Placeholder 4">
              <a:extLst>
                <a:ext uri="{FF2B5EF4-FFF2-40B4-BE49-F238E27FC236}">
                  <a16:creationId xmlns:a16="http://schemas.microsoft.com/office/drawing/2014/main" xmlns="" id="{C4E4E892-40E4-4D76-A797-83BDB35E5CD5}"/>
                </a:ext>
              </a:extLst>
            </p:cNvPr>
            <p:cNvSpPr txBox="1">
              <a:spLocks/>
            </p:cNvSpPr>
            <p:nvPr userDrawn="1"/>
          </p:nvSpPr>
          <p:spPr>
            <a:xfrm>
              <a:off x="5556997" y="6468034"/>
              <a:ext cx="3086100"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700" dirty="0">
                  <a:solidFill>
                    <a:schemeClr val="bg1"/>
                  </a:solidFill>
                </a:rPr>
                <a:t>CONFIDENTIAL </a:t>
              </a:r>
            </a:p>
          </p:txBody>
        </p:sp>
        <p:cxnSp>
          <p:nvCxnSpPr>
            <p:cNvPr id="11" name="Straight Connector 10">
              <a:extLst>
                <a:ext uri="{FF2B5EF4-FFF2-40B4-BE49-F238E27FC236}">
                  <a16:creationId xmlns:a16="http://schemas.microsoft.com/office/drawing/2014/main" xmlns="" id="{CC8AE3AD-8479-4510-8F80-FEF59AFF301B}"/>
                </a:ext>
              </a:extLst>
            </p:cNvPr>
            <p:cNvCxnSpPr/>
            <p:nvPr userDrawn="1"/>
          </p:nvCxnSpPr>
          <p:spPr>
            <a:xfrm>
              <a:off x="8604347" y="6603863"/>
              <a:ext cx="0" cy="952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2" name="Group 4">
            <a:extLst>
              <a:ext uri="{FF2B5EF4-FFF2-40B4-BE49-F238E27FC236}">
                <a16:creationId xmlns:a16="http://schemas.microsoft.com/office/drawing/2014/main" xmlns="" id="{B8345990-0C39-455F-A89C-4BA2D837DCE7}"/>
              </a:ext>
            </a:extLst>
          </p:cNvPr>
          <p:cNvGrpSpPr>
            <a:grpSpLocks noChangeAspect="1"/>
          </p:cNvGrpSpPr>
          <p:nvPr userDrawn="1"/>
        </p:nvGrpSpPr>
        <p:grpSpPr bwMode="auto">
          <a:xfrm>
            <a:off x="7510231" y="1066800"/>
            <a:ext cx="1116012" cy="4724400"/>
            <a:chOff x="795" y="672"/>
            <a:chExt cx="703" cy="2976"/>
          </a:xfrm>
          <a:solidFill>
            <a:srgbClr val="098AD9"/>
          </a:solidFill>
        </p:grpSpPr>
        <p:sp>
          <p:nvSpPr>
            <p:cNvPr id="23" name="Freeform 5">
              <a:extLst>
                <a:ext uri="{FF2B5EF4-FFF2-40B4-BE49-F238E27FC236}">
                  <a16:creationId xmlns:a16="http://schemas.microsoft.com/office/drawing/2014/main" xmlns="" id="{90A36557-EB01-4B9B-8591-72311D630422}"/>
                </a:ext>
              </a:extLst>
            </p:cNvPr>
            <p:cNvSpPr>
              <a:spLocks/>
            </p:cNvSpPr>
            <p:nvPr userDrawn="1"/>
          </p:nvSpPr>
          <p:spPr bwMode="auto">
            <a:xfrm>
              <a:off x="805" y="1352"/>
              <a:ext cx="693" cy="1635"/>
            </a:xfrm>
            <a:custGeom>
              <a:avLst/>
              <a:gdLst>
                <a:gd name="T0" fmla="*/ 56 w 2209"/>
                <a:gd name="T1" fmla="*/ 5214 h 5214"/>
                <a:gd name="T2" fmla="*/ 3 w 2209"/>
                <a:gd name="T3" fmla="*/ 4635 h 5214"/>
                <a:gd name="T4" fmla="*/ 374 w 2209"/>
                <a:gd name="T5" fmla="*/ 3142 h 5214"/>
                <a:gd name="T6" fmla="*/ 1196 w 2209"/>
                <a:gd name="T7" fmla="*/ 1664 h 5214"/>
                <a:gd name="T8" fmla="*/ 1702 w 2209"/>
                <a:gd name="T9" fmla="*/ 797 h 5214"/>
                <a:gd name="T10" fmla="*/ 1879 w 2209"/>
                <a:gd name="T11" fmla="*/ 306 h 5214"/>
                <a:gd name="T12" fmla="*/ 1881 w 2209"/>
                <a:gd name="T13" fmla="*/ 0 h 5214"/>
                <a:gd name="T14" fmla="*/ 2061 w 2209"/>
                <a:gd name="T15" fmla="*/ 273 h 5214"/>
                <a:gd name="T16" fmla="*/ 2142 w 2209"/>
                <a:gd name="T17" fmla="*/ 1101 h 5214"/>
                <a:gd name="T18" fmla="*/ 1706 w 2209"/>
                <a:gd name="T19" fmla="*/ 2076 h 5214"/>
                <a:gd name="T20" fmla="*/ 921 w 2209"/>
                <a:gd name="T21" fmla="*/ 3272 h 5214"/>
                <a:gd name="T22" fmla="*/ 263 w 2209"/>
                <a:gd name="T23" fmla="*/ 4446 h 5214"/>
                <a:gd name="T24" fmla="*/ 65 w 2209"/>
                <a:gd name="T25" fmla="*/ 5203 h 5214"/>
                <a:gd name="T26" fmla="*/ 56 w 2209"/>
                <a:gd name="T27" fmla="*/ 5214 h 5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09" h="5214">
                  <a:moveTo>
                    <a:pt x="56" y="5214"/>
                  </a:moveTo>
                  <a:cubicBezTo>
                    <a:pt x="10" y="5022"/>
                    <a:pt x="0" y="4829"/>
                    <a:pt x="3" y="4635"/>
                  </a:cubicBezTo>
                  <a:cubicBezTo>
                    <a:pt x="9" y="4108"/>
                    <a:pt x="164" y="3618"/>
                    <a:pt x="374" y="3142"/>
                  </a:cubicBezTo>
                  <a:cubicBezTo>
                    <a:pt x="603" y="2624"/>
                    <a:pt x="902" y="2145"/>
                    <a:pt x="1196" y="1664"/>
                  </a:cubicBezTo>
                  <a:cubicBezTo>
                    <a:pt x="1370" y="1378"/>
                    <a:pt x="1538" y="1089"/>
                    <a:pt x="1702" y="797"/>
                  </a:cubicBezTo>
                  <a:cubicBezTo>
                    <a:pt x="1788" y="644"/>
                    <a:pt x="1857" y="481"/>
                    <a:pt x="1879" y="306"/>
                  </a:cubicBezTo>
                  <a:cubicBezTo>
                    <a:pt x="1891" y="210"/>
                    <a:pt x="1881" y="111"/>
                    <a:pt x="1881" y="0"/>
                  </a:cubicBezTo>
                  <a:cubicBezTo>
                    <a:pt x="1944" y="94"/>
                    <a:pt x="2011" y="179"/>
                    <a:pt x="2061" y="273"/>
                  </a:cubicBezTo>
                  <a:cubicBezTo>
                    <a:pt x="2202" y="537"/>
                    <a:pt x="2209" y="816"/>
                    <a:pt x="2142" y="1101"/>
                  </a:cubicBezTo>
                  <a:cubicBezTo>
                    <a:pt x="2060" y="1454"/>
                    <a:pt x="1898" y="1773"/>
                    <a:pt x="1706" y="2076"/>
                  </a:cubicBezTo>
                  <a:cubicBezTo>
                    <a:pt x="1451" y="2479"/>
                    <a:pt x="1183" y="2873"/>
                    <a:pt x="921" y="3272"/>
                  </a:cubicBezTo>
                  <a:cubicBezTo>
                    <a:pt x="674" y="3648"/>
                    <a:pt x="436" y="4028"/>
                    <a:pt x="263" y="4446"/>
                  </a:cubicBezTo>
                  <a:cubicBezTo>
                    <a:pt x="163" y="4689"/>
                    <a:pt x="85" y="4939"/>
                    <a:pt x="65" y="5203"/>
                  </a:cubicBezTo>
                  <a:cubicBezTo>
                    <a:pt x="65" y="5206"/>
                    <a:pt x="61" y="5209"/>
                    <a:pt x="56" y="5214"/>
                  </a:cubicBezTo>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6">
              <a:extLst>
                <a:ext uri="{FF2B5EF4-FFF2-40B4-BE49-F238E27FC236}">
                  <a16:creationId xmlns:a16="http://schemas.microsoft.com/office/drawing/2014/main" xmlns="" id="{9D0739D6-7A98-42EF-8E23-FDE965B85C9D}"/>
                </a:ext>
              </a:extLst>
            </p:cNvPr>
            <p:cNvSpPr>
              <a:spLocks/>
            </p:cNvSpPr>
            <p:nvPr userDrawn="1"/>
          </p:nvSpPr>
          <p:spPr bwMode="auto">
            <a:xfrm>
              <a:off x="806" y="672"/>
              <a:ext cx="691" cy="1619"/>
            </a:xfrm>
            <a:custGeom>
              <a:avLst/>
              <a:gdLst>
                <a:gd name="T0" fmla="*/ 1878 w 2200"/>
                <a:gd name="T1" fmla="*/ 0 h 5166"/>
                <a:gd name="T2" fmla="*/ 2167 w 2200"/>
                <a:gd name="T3" fmla="*/ 617 h 5166"/>
                <a:gd name="T4" fmla="*/ 2041 w 2200"/>
                <a:gd name="T5" fmla="*/ 1385 h 5166"/>
                <a:gd name="T6" fmla="*/ 1575 w 2200"/>
                <a:gd name="T7" fmla="*/ 2260 h 5166"/>
                <a:gd name="T8" fmla="*/ 714 w 2200"/>
                <a:gd name="T9" fmla="*/ 3567 h 5166"/>
                <a:gd name="T10" fmla="*/ 164 w 2200"/>
                <a:gd name="T11" fmla="*/ 4685 h 5166"/>
                <a:gd name="T12" fmla="*/ 48 w 2200"/>
                <a:gd name="T13" fmla="*/ 5166 h 5166"/>
                <a:gd name="T14" fmla="*/ 1 w 2200"/>
                <a:gd name="T15" fmla="*/ 4625 h 5166"/>
                <a:gd name="T16" fmla="*/ 321 w 2200"/>
                <a:gd name="T17" fmla="*/ 3242 h 5166"/>
                <a:gd name="T18" fmla="*/ 1102 w 2200"/>
                <a:gd name="T19" fmla="*/ 1794 h 5166"/>
                <a:gd name="T20" fmla="*/ 1655 w 2200"/>
                <a:gd name="T21" fmla="*/ 866 h 5166"/>
                <a:gd name="T22" fmla="*/ 1875 w 2200"/>
                <a:gd name="T23" fmla="*/ 292 h 5166"/>
                <a:gd name="T24" fmla="*/ 1878 w 2200"/>
                <a:gd name="T25" fmla="*/ 0 h 5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00" h="5166">
                  <a:moveTo>
                    <a:pt x="1878" y="0"/>
                  </a:moveTo>
                  <a:cubicBezTo>
                    <a:pt x="2031" y="166"/>
                    <a:pt x="2137" y="372"/>
                    <a:pt x="2167" y="617"/>
                  </a:cubicBezTo>
                  <a:cubicBezTo>
                    <a:pt x="2200" y="886"/>
                    <a:pt x="2136" y="1138"/>
                    <a:pt x="2041" y="1385"/>
                  </a:cubicBezTo>
                  <a:cubicBezTo>
                    <a:pt x="1922" y="1696"/>
                    <a:pt x="1756" y="1982"/>
                    <a:pt x="1575" y="2260"/>
                  </a:cubicBezTo>
                  <a:cubicBezTo>
                    <a:pt x="1290" y="2697"/>
                    <a:pt x="997" y="3128"/>
                    <a:pt x="714" y="3567"/>
                  </a:cubicBezTo>
                  <a:cubicBezTo>
                    <a:pt x="488" y="3918"/>
                    <a:pt x="287" y="4283"/>
                    <a:pt x="164" y="4685"/>
                  </a:cubicBezTo>
                  <a:cubicBezTo>
                    <a:pt x="114" y="4847"/>
                    <a:pt x="83" y="5015"/>
                    <a:pt x="48" y="5166"/>
                  </a:cubicBezTo>
                  <a:cubicBezTo>
                    <a:pt x="8" y="5000"/>
                    <a:pt x="0" y="4813"/>
                    <a:pt x="1" y="4625"/>
                  </a:cubicBezTo>
                  <a:cubicBezTo>
                    <a:pt x="4" y="4139"/>
                    <a:pt x="137" y="3684"/>
                    <a:pt x="321" y="3242"/>
                  </a:cubicBezTo>
                  <a:cubicBezTo>
                    <a:pt x="533" y="2733"/>
                    <a:pt x="816" y="2263"/>
                    <a:pt x="1102" y="1794"/>
                  </a:cubicBezTo>
                  <a:cubicBezTo>
                    <a:pt x="1290" y="1487"/>
                    <a:pt x="1476" y="1178"/>
                    <a:pt x="1655" y="866"/>
                  </a:cubicBezTo>
                  <a:cubicBezTo>
                    <a:pt x="1758" y="687"/>
                    <a:pt x="1847" y="499"/>
                    <a:pt x="1875" y="292"/>
                  </a:cubicBezTo>
                  <a:cubicBezTo>
                    <a:pt x="1889" y="194"/>
                    <a:pt x="1878" y="92"/>
                    <a:pt x="1878" y="0"/>
                  </a:cubicBezTo>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7">
              <a:extLst>
                <a:ext uri="{FF2B5EF4-FFF2-40B4-BE49-F238E27FC236}">
                  <a16:creationId xmlns:a16="http://schemas.microsoft.com/office/drawing/2014/main" xmlns="" id="{5F9A5546-E784-43F7-BF04-6CAB4BAD01B5}"/>
                </a:ext>
              </a:extLst>
            </p:cNvPr>
            <p:cNvSpPr>
              <a:spLocks/>
            </p:cNvSpPr>
            <p:nvPr userDrawn="1"/>
          </p:nvSpPr>
          <p:spPr bwMode="auto">
            <a:xfrm>
              <a:off x="795" y="2028"/>
              <a:ext cx="703" cy="1620"/>
            </a:xfrm>
            <a:custGeom>
              <a:avLst/>
              <a:gdLst>
                <a:gd name="T0" fmla="*/ 1933 w 2241"/>
                <a:gd name="T1" fmla="*/ 0 h 5170"/>
                <a:gd name="T2" fmla="*/ 2085 w 2241"/>
                <a:gd name="T3" fmla="*/ 231 h 5170"/>
                <a:gd name="T4" fmla="*/ 2172 w 2241"/>
                <a:gd name="T5" fmla="*/ 1069 h 5170"/>
                <a:gd name="T6" fmla="*/ 1726 w 2241"/>
                <a:gd name="T7" fmla="*/ 2060 h 5170"/>
                <a:gd name="T8" fmla="*/ 963 w 2241"/>
                <a:gd name="T9" fmla="*/ 3221 h 5170"/>
                <a:gd name="T10" fmla="*/ 315 w 2241"/>
                <a:gd name="T11" fmla="*/ 4362 h 5170"/>
                <a:gd name="T12" fmla="*/ 101 w 2241"/>
                <a:gd name="T13" fmla="*/ 5093 h 5170"/>
                <a:gd name="T14" fmla="*/ 95 w 2241"/>
                <a:gd name="T15" fmla="*/ 5168 h 5170"/>
                <a:gd name="T16" fmla="*/ 81 w 2241"/>
                <a:gd name="T17" fmla="*/ 5170 h 5170"/>
                <a:gd name="T18" fmla="*/ 40 w 2241"/>
                <a:gd name="T19" fmla="*/ 4830 h 5170"/>
                <a:gd name="T20" fmla="*/ 473 w 2241"/>
                <a:gd name="T21" fmla="*/ 2970 h 5170"/>
                <a:gd name="T22" fmla="*/ 1258 w 2241"/>
                <a:gd name="T23" fmla="*/ 1590 h 5170"/>
                <a:gd name="T24" fmla="*/ 1799 w 2241"/>
                <a:gd name="T25" fmla="*/ 636 h 5170"/>
                <a:gd name="T26" fmla="*/ 1921 w 2241"/>
                <a:gd name="T27" fmla="*/ 107 h 5170"/>
                <a:gd name="T28" fmla="*/ 1912 w 2241"/>
                <a:gd name="T29" fmla="*/ 10 h 5170"/>
                <a:gd name="T30" fmla="*/ 1933 w 2241"/>
                <a:gd name="T31" fmla="*/ 0 h 5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41" h="5170">
                  <a:moveTo>
                    <a:pt x="1933" y="0"/>
                  </a:moveTo>
                  <a:cubicBezTo>
                    <a:pt x="1984" y="76"/>
                    <a:pt x="2041" y="150"/>
                    <a:pt x="2085" y="231"/>
                  </a:cubicBezTo>
                  <a:cubicBezTo>
                    <a:pt x="2231" y="497"/>
                    <a:pt x="2241" y="780"/>
                    <a:pt x="2172" y="1069"/>
                  </a:cubicBezTo>
                  <a:cubicBezTo>
                    <a:pt x="2087" y="1428"/>
                    <a:pt x="1921" y="1752"/>
                    <a:pt x="1726" y="2060"/>
                  </a:cubicBezTo>
                  <a:cubicBezTo>
                    <a:pt x="1478" y="2451"/>
                    <a:pt x="1218" y="2834"/>
                    <a:pt x="963" y="3221"/>
                  </a:cubicBezTo>
                  <a:cubicBezTo>
                    <a:pt x="722" y="3588"/>
                    <a:pt x="489" y="3958"/>
                    <a:pt x="315" y="4362"/>
                  </a:cubicBezTo>
                  <a:cubicBezTo>
                    <a:pt x="213" y="4597"/>
                    <a:pt x="137" y="4839"/>
                    <a:pt x="101" y="5093"/>
                  </a:cubicBezTo>
                  <a:cubicBezTo>
                    <a:pt x="97" y="5118"/>
                    <a:pt x="97" y="5143"/>
                    <a:pt x="95" y="5168"/>
                  </a:cubicBezTo>
                  <a:cubicBezTo>
                    <a:pt x="91" y="5169"/>
                    <a:pt x="86" y="5169"/>
                    <a:pt x="81" y="5170"/>
                  </a:cubicBezTo>
                  <a:cubicBezTo>
                    <a:pt x="67" y="5057"/>
                    <a:pt x="47" y="4944"/>
                    <a:pt x="40" y="4830"/>
                  </a:cubicBezTo>
                  <a:cubicBezTo>
                    <a:pt x="0" y="4168"/>
                    <a:pt x="196" y="3559"/>
                    <a:pt x="473" y="2970"/>
                  </a:cubicBezTo>
                  <a:cubicBezTo>
                    <a:pt x="699" y="2490"/>
                    <a:pt x="979" y="2040"/>
                    <a:pt x="1258" y="1590"/>
                  </a:cubicBezTo>
                  <a:cubicBezTo>
                    <a:pt x="1450" y="1279"/>
                    <a:pt x="1649" y="971"/>
                    <a:pt x="1799" y="636"/>
                  </a:cubicBezTo>
                  <a:cubicBezTo>
                    <a:pt x="1874" y="468"/>
                    <a:pt x="1935" y="296"/>
                    <a:pt x="1921" y="107"/>
                  </a:cubicBezTo>
                  <a:cubicBezTo>
                    <a:pt x="1919" y="75"/>
                    <a:pt x="1915" y="43"/>
                    <a:pt x="1912" y="10"/>
                  </a:cubicBezTo>
                  <a:cubicBezTo>
                    <a:pt x="1919" y="7"/>
                    <a:pt x="1926" y="3"/>
                    <a:pt x="1933" y="0"/>
                  </a:cubicBezTo>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5" name="Text Placeholder 4">
            <a:extLst>
              <a:ext uri="{FF2B5EF4-FFF2-40B4-BE49-F238E27FC236}">
                <a16:creationId xmlns:a16="http://schemas.microsoft.com/office/drawing/2014/main" xmlns="" id="{2AA206A6-D7DB-40BB-857B-593F39983514}"/>
              </a:ext>
            </a:extLst>
          </p:cNvPr>
          <p:cNvSpPr>
            <a:spLocks noGrp="1"/>
          </p:cNvSpPr>
          <p:nvPr>
            <p:ph type="body" sz="quarter" idx="11"/>
          </p:nvPr>
        </p:nvSpPr>
        <p:spPr>
          <a:xfrm>
            <a:off x="4616450" y="1279525"/>
            <a:ext cx="6737350" cy="5205978"/>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a:extLst>
              <a:ext uri="{FF2B5EF4-FFF2-40B4-BE49-F238E27FC236}">
                <a16:creationId xmlns:a16="http://schemas.microsoft.com/office/drawing/2014/main" xmlns="" id="{E3C65F26-538C-4348-A160-A3328B189428}"/>
              </a:ext>
            </a:extLst>
          </p:cNvPr>
          <p:cNvPicPr>
            <a:picLocks noChangeAspect="1"/>
          </p:cNvPicPr>
          <p:nvPr userDrawn="1"/>
        </p:nvPicPr>
        <p:blipFill>
          <a:blip r:embed="rId3"/>
          <a:stretch>
            <a:fillRect/>
          </a:stretch>
        </p:blipFill>
        <p:spPr>
          <a:xfrm>
            <a:off x="97960" y="6168045"/>
            <a:ext cx="769566" cy="680892"/>
          </a:xfrm>
          <a:prstGeom prst="rect">
            <a:avLst/>
          </a:prstGeom>
        </p:spPr>
      </p:pic>
    </p:spTree>
    <p:custDataLst>
      <p:tags r:id="rId1"/>
    </p:custDataLst>
    <p:extLst>
      <p:ext uri="{BB962C8B-B14F-4D97-AF65-F5344CB8AC3E}">
        <p14:creationId xmlns:p14="http://schemas.microsoft.com/office/powerpoint/2010/main" val="31931222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6B151EF-B7F1-45D0-BE19-A749E617B209}"/>
              </a:ext>
            </a:extLst>
          </p:cNvPr>
          <p:cNvSpPr>
            <a:spLocks noGrp="1"/>
          </p:cNvSpPr>
          <p:nvPr>
            <p:ph type="title"/>
          </p:nvPr>
        </p:nvSpPr>
        <p:spPr/>
        <p:txBody>
          <a:bodyPr/>
          <a:lstStyle>
            <a:lvl1pPr>
              <a:defRPr>
                <a:solidFill>
                  <a:schemeClr val="accent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xmlns="" id="{18900DA6-8E3A-4C62-BB1E-9DD8EB245C7B}"/>
              </a:ext>
            </a:extLst>
          </p:cNvPr>
          <p:cNvSpPr>
            <a:spLocks noGrp="1"/>
          </p:cNvSpPr>
          <p:nvPr>
            <p:ph idx="1"/>
          </p:nvPr>
        </p:nvSpPr>
        <p:spPr/>
        <p:txBody>
          <a:bodyPr/>
          <a:lstStyle>
            <a:lvl1pPr>
              <a:defRPr>
                <a:solidFill>
                  <a:schemeClr val="tx2"/>
                </a:solidFill>
              </a:defRPr>
            </a:lvl1pPr>
            <a:lvl2pPr>
              <a:defRPr>
                <a:solidFill>
                  <a:schemeClr val="tx2"/>
                </a:solidFill>
              </a:defRPr>
            </a:lvl2pPr>
            <a:lvl3pPr>
              <a:defRPr>
                <a:solidFill>
                  <a:schemeClr val="tx2"/>
                </a:solidFill>
              </a:defRPr>
            </a:lvl3pPr>
            <a:lvl4pPr marL="1084263" indent="-228600">
              <a:buFont typeface="Calibri" panose="020F0502020204030204" pitchFamily="34" charset="0"/>
              <a:buChar char="–"/>
              <a:defRPr>
                <a:solidFill>
                  <a:schemeClr val="tx2"/>
                </a:solidFill>
              </a:defRPr>
            </a:lvl4pPr>
            <a:lvl5pPr marL="1320800" indent="-231775">
              <a:defRPr>
                <a:solidFill>
                  <a:schemeClr val="tx2"/>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xmlns="" id="{BBA5AA3C-577E-4DBE-BE93-56B49BBDBE0D}"/>
              </a:ext>
            </a:extLst>
          </p:cNvPr>
          <p:cNvSpPr>
            <a:spLocks noGrp="1"/>
          </p:cNvSpPr>
          <p:nvPr>
            <p:ph type="sldNum" sz="quarter" idx="12"/>
          </p:nvPr>
        </p:nvSpPr>
        <p:spPr/>
        <p:txBody>
          <a:bodyPr/>
          <a:lstStyle/>
          <a:p>
            <a:fld id="{253245C2-007E-4218-8234-33BDBE3F77FE}" type="slidenum">
              <a:rPr lang="en-US" smtClean="0"/>
              <a:t>‹#›</a:t>
            </a:fld>
            <a:endParaRPr lang="en-US" dirty="0"/>
          </a:p>
        </p:txBody>
      </p:sp>
    </p:spTree>
    <p:extLst>
      <p:ext uri="{BB962C8B-B14F-4D97-AF65-F5344CB8AC3E}">
        <p14:creationId xmlns:p14="http://schemas.microsoft.com/office/powerpoint/2010/main" val="42756016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4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48DB0B90-3DD5-4976-B417-1C24EC75526C}"/>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8028" b="17119"/>
          <a:stretch/>
        </p:blipFill>
        <p:spPr>
          <a:xfrm>
            <a:off x="19387" y="23189"/>
            <a:ext cx="12192002" cy="6844505"/>
          </a:xfrm>
          <a:prstGeom prst="rect">
            <a:avLst/>
          </a:prstGeom>
        </p:spPr>
      </p:pic>
      <p:sp>
        <p:nvSpPr>
          <p:cNvPr id="7" name="Freeform 12">
            <a:extLst>
              <a:ext uri="{FF2B5EF4-FFF2-40B4-BE49-F238E27FC236}">
                <a16:creationId xmlns:a16="http://schemas.microsoft.com/office/drawing/2014/main" xmlns="" id="{ABC61059-E59E-4281-8286-AA018394A61F}"/>
              </a:ext>
            </a:extLst>
          </p:cNvPr>
          <p:cNvSpPr/>
          <p:nvPr userDrawn="1"/>
        </p:nvSpPr>
        <p:spPr>
          <a:xfrm>
            <a:off x="-11949" y="-8965"/>
            <a:ext cx="12263719" cy="6893859"/>
          </a:xfrm>
          <a:custGeom>
            <a:avLst/>
            <a:gdLst>
              <a:gd name="connsiteX0" fmla="*/ 9197789 w 9197789"/>
              <a:gd name="connsiteY0" fmla="*/ 4849906 h 6893859"/>
              <a:gd name="connsiteX1" fmla="*/ 9197789 w 9197789"/>
              <a:gd name="connsiteY1" fmla="*/ 0 h 6893859"/>
              <a:gd name="connsiteX2" fmla="*/ 0 w 9197789"/>
              <a:gd name="connsiteY2" fmla="*/ 0 h 6893859"/>
              <a:gd name="connsiteX3" fmla="*/ 0 w 9197789"/>
              <a:gd name="connsiteY3" fmla="*/ 6893859 h 6893859"/>
              <a:gd name="connsiteX4" fmla="*/ 3487271 w 9197789"/>
              <a:gd name="connsiteY4" fmla="*/ 6893859 h 6893859"/>
              <a:gd name="connsiteX5" fmla="*/ 9197789 w 9197789"/>
              <a:gd name="connsiteY5" fmla="*/ 4849906 h 6893859"/>
              <a:gd name="connsiteX0" fmla="*/ 9197789 w 9197789"/>
              <a:gd name="connsiteY0" fmla="*/ 4849906 h 6893859"/>
              <a:gd name="connsiteX1" fmla="*/ 9197789 w 9197789"/>
              <a:gd name="connsiteY1" fmla="*/ 0 h 6893859"/>
              <a:gd name="connsiteX2" fmla="*/ 0 w 9197789"/>
              <a:gd name="connsiteY2" fmla="*/ 0 h 6893859"/>
              <a:gd name="connsiteX3" fmla="*/ 0 w 9197789"/>
              <a:gd name="connsiteY3" fmla="*/ 6893859 h 6893859"/>
              <a:gd name="connsiteX4" fmla="*/ 4912357 w 9197789"/>
              <a:gd name="connsiteY4" fmla="*/ 6874469 h 6893859"/>
              <a:gd name="connsiteX5" fmla="*/ 9197789 w 9197789"/>
              <a:gd name="connsiteY5" fmla="*/ 4849906 h 6893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97789" h="6893859">
                <a:moveTo>
                  <a:pt x="9197789" y="4849906"/>
                </a:moveTo>
                <a:lnTo>
                  <a:pt x="9197789" y="0"/>
                </a:lnTo>
                <a:lnTo>
                  <a:pt x="0" y="0"/>
                </a:lnTo>
                <a:lnTo>
                  <a:pt x="0" y="6893859"/>
                </a:lnTo>
                <a:lnTo>
                  <a:pt x="4912357" y="6874469"/>
                </a:lnTo>
                <a:lnTo>
                  <a:pt x="9197789" y="484990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cxnSp>
        <p:nvCxnSpPr>
          <p:cNvPr id="5" name="Straight Connector 4">
            <a:extLst>
              <a:ext uri="{FF2B5EF4-FFF2-40B4-BE49-F238E27FC236}">
                <a16:creationId xmlns:a16="http://schemas.microsoft.com/office/drawing/2014/main" xmlns="" id="{B1527DB1-E645-4B6C-A2D8-518272A009F8}"/>
              </a:ext>
            </a:extLst>
          </p:cNvPr>
          <p:cNvCxnSpPr>
            <a:cxnSpLocks/>
          </p:cNvCxnSpPr>
          <p:nvPr userDrawn="1"/>
        </p:nvCxnSpPr>
        <p:spPr>
          <a:xfrm>
            <a:off x="6096000" y="1828800"/>
            <a:ext cx="0" cy="2730500"/>
          </a:xfrm>
          <a:prstGeom prst="line">
            <a:avLst/>
          </a:prstGeom>
          <a:ln w="19050">
            <a:solidFill>
              <a:srgbClr val="D1D2D4"/>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xmlns="" id="{4526D5BA-B1C0-42C1-BDCD-5A2FF82489C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696635" y="2007822"/>
            <a:ext cx="2801718" cy="2325722"/>
          </a:xfrm>
          <a:prstGeom prst="rect">
            <a:avLst/>
          </a:prstGeom>
        </p:spPr>
      </p:pic>
      <p:sp>
        <p:nvSpPr>
          <p:cNvPr id="2" name="Title 1">
            <a:extLst>
              <a:ext uri="{FF2B5EF4-FFF2-40B4-BE49-F238E27FC236}">
                <a16:creationId xmlns:a16="http://schemas.microsoft.com/office/drawing/2014/main" xmlns="" id="{387157CF-6B29-48A8-B613-648FD12706F4}"/>
              </a:ext>
            </a:extLst>
          </p:cNvPr>
          <p:cNvSpPr>
            <a:spLocks noGrp="1"/>
          </p:cNvSpPr>
          <p:nvPr>
            <p:ph type="title"/>
          </p:nvPr>
        </p:nvSpPr>
        <p:spPr/>
        <p:txBody>
          <a:bodyPr/>
          <a:lstStyle/>
          <a:p>
            <a:r>
              <a:rPr lang="en-US"/>
              <a:t>Click to edit Master title style</a:t>
            </a:r>
          </a:p>
        </p:txBody>
      </p:sp>
    </p:spTree>
    <p:custDataLst>
      <p:tags r:id="rId1"/>
    </p:custDataLst>
    <p:extLst>
      <p:ext uri="{BB962C8B-B14F-4D97-AF65-F5344CB8AC3E}">
        <p14:creationId xmlns:p14="http://schemas.microsoft.com/office/powerpoint/2010/main" val="15446916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 preserve="1">
  <p:cSld name="1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67268" y="1645920"/>
            <a:ext cx="2724573" cy="3129280"/>
          </a:xfrm>
        </p:spPr>
        <p:txBody>
          <a:bodyPr anchor="ctr">
            <a:noAutofit/>
          </a:bodyPr>
          <a:lstStyle>
            <a:lvl1pPr>
              <a:defRPr sz="2400">
                <a:solidFill>
                  <a:schemeClr val="tx2"/>
                </a:solidFill>
                <a:latin typeface="+mn-lt"/>
              </a:defRPr>
            </a:lvl1pPr>
          </a:lstStyle>
          <a:p>
            <a:r>
              <a:rPr lang="en-US" dirty="0"/>
              <a:t>Click to edit Master title style</a:t>
            </a:r>
          </a:p>
        </p:txBody>
      </p:sp>
      <p:sp>
        <p:nvSpPr>
          <p:cNvPr id="3" name="Content Placeholder 2"/>
          <p:cNvSpPr>
            <a:spLocks noGrp="1"/>
          </p:cNvSpPr>
          <p:nvPr>
            <p:ph idx="1"/>
          </p:nvPr>
        </p:nvSpPr>
        <p:spPr>
          <a:xfrm>
            <a:off x="4511738" y="767940"/>
            <a:ext cx="7057116" cy="535854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lide Number Placeholder 5">
            <a:extLst>
              <a:ext uri="{FF2B5EF4-FFF2-40B4-BE49-F238E27FC236}">
                <a16:creationId xmlns:a16="http://schemas.microsoft.com/office/drawing/2014/main" xmlns="" id="{797B3C78-7F6D-45BF-9C51-68422743B915}"/>
              </a:ext>
            </a:extLst>
          </p:cNvPr>
          <p:cNvSpPr>
            <a:spLocks noGrp="1"/>
          </p:cNvSpPr>
          <p:nvPr>
            <p:ph type="sldNum" sz="quarter" idx="4"/>
          </p:nvPr>
        </p:nvSpPr>
        <p:spPr>
          <a:xfrm>
            <a:off x="11791151" y="6607814"/>
            <a:ext cx="373067" cy="123111"/>
          </a:xfrm>
          <a:prstGeom prst="rect">
            <a:avLst/>
          </a:prstGeom>
        </p:spPr>
        <p:txBody>
          <a:bodyPr vert="horz" wrap="square" lIns="0" tIns="0" rIns="0" bIns="0" rtlCol="0" anchor="ctr">
            <a:spAutoFit/>
          </a:bodyPr>
          <a:lstStyle>
            <a:lvl1pPr>
              <a:defRPr lang="en-US" sz="800" smtClean="0">
                <a:solidFill>
                  <a:schemeClr val="bg2">
                    <a:lumMod val="50000"/>
                  </a:schemeClr>
                </a:solidFill>
              </a:defRPr>
            </a:lvl1pPr>
          </a:lstStyle>
          <a:p>
            <a:fld id="{1FE55FE1-14D6-4E0C-911C-D83186A362DD}" type="slidenum">
              <a:rPr lang="en-US" smtClean="0"/>
              <a:pPr/>
              <a:t>‹#›</a:t>
            </a:fld>
            <a:endParaRPr lang="en-US" dirty="0"/>
          </a:p>
        </p:txBody>
      </p:sp>
      <p:cxnSp>
        <p:nvCxnSpPr>
          <p:cNvPr id="14" name="Straight Connector 13">
            <a:extLst>
              <a:ext uri="{FF2B5EF4-FFF2-40B4-BE49-F238E27FC236}">
                <a16:creationId xmlns:a16="http://schemas.microsoft.com/office/drawing/2014/main" xmlns="" id="{010020CD-A567-4A9F-BE94-ED15211AE9CD}"/>
              </a:ext>
            </a:extLst>
          </p:cNvPr>
          <p:cNvCxnSpPr/>
          <p:nvPr userDrawn="1"/>
        </p:nvCxnSpPr>
        <p:spPr>
          <a:xfrm>
            <a:off x="11717333" y="6625018"/>
            <a:ext cx="0" cy="9525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xmlns="" id="{F06146B6-A994-2349-941D-539DBFEB0775}"/>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68" t="15298" r="1191" b="71732"/>
          <a:stretch/>
        </p:blipFill>
        <p:spPr>
          <a:xfrm>
            <a:off x="0" y="7"/>
            <a:ext cx="12207240" cy="1202607"/>
          </a:xfrm>
          <a:prstGeom prst="rect">
            <a:avLst/>
          </a:prstGeom>
        </p:spPr>
      </p:pic>
      <p:pic>
        <p:nvPicPr>
          <p:cNvPr id="9" name="Picture 8">
            <a:extLst>
              <a:ext uri="{FF2B5EF4-FFF2-40B4-BE49-F238E27FC236}">
                <a16:creationId xmlns:a16="http://schemas.microsoft.com/office/drawing/2014/main" xmlns="" id="{706581CA-10C8-A348-BFD4-860C12057CF9}"/>
              </a:ext>
            </a:extLst>
          </p:cNvPr>
          <p:cNvPicPr>
            <a:picLocks noChangeAspect="1"/>
          </p:cNvPicPr>
          <p:nvPr userDrawn="1"/>
        </p:nvPicPr>
        <p:blipFill>
          <a:blip r:embed="rId4"/>
          <a:stretch>
            <a:fillRect/>
          </a:stretch>
        </p:blipFill>
        <p:spPr>
          <a:xfrm>
            <a:off x="97960" y="6168045"/>
            <a:ext cx="769566" cy="680892"/>
          </a:xfrm>
          <a:prstGeom prst="rect">
            <a:avLst/>
          </a:prstGeom>
        </p:spPr>
      </p:pic>
    </p:spTree>
    <p:custDataLst>
      <p:tags r:id="rId1"/>
    </p:custDataLst>
    <p:extLst>
      <p:ext uri="{BB962C8B-B14F-4D97-AF65-F5344CB8AC3E}">
        <p14:creationId xmlns:p14="http://schemas.microsoft.com/office/powerpoint/2010/main" val="39344497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8_Title and Content">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a:extLst>
              <a:ext uri="{28A0092B-C50C-407E-A947-70E740481C1C}">
                <a14:useLocalDpi xmlns:a14="http://schemas.microsoft.com/office/drawing/2010/main" val="0"/>
              </a:ext>
            </a:extLst>
          </a:blip>
          <a:srcRect l="68" t="15298" r="1191" b="71732"/>
          <a:stretch/>
        </p:blipFill>
        <p:spPr>
          <a:xfrm>
            <a:off x="0" y="7"/>
            <a:ext cx="12207240" cy="1202607"/>
          </a:xfrm>
          <a:prstGeom prst="rect">
            <a:avLst/>
          </a:prstGeom>
        </p:spPr>
      </p:pic>
      <p:sp>
        <p:nvSpPr>
          <p:cNvPr id="2" name="Title 1"/>
          <p:cNvSpPr>
            <a:spLocks noGrp="1"/>
          </p:cNvSpPr>
          <p:nvPr>
            <p:ph type="title" hasCustomPrompt="1"/>
          </p:nvPr>
        </p:nvSpPr>
        <p:spPr>
          <a:xfrm>
            <a:off x="838199" y="0"/>
            <a:ext cx="9897415" cy="1202614"/>
          </a:xfrm>
        </p:spPr>
        <p:txBody>
          <a:bodyPr anchor="ctr">
            <a:noAutofit/>
          </a:bodyPr>
          <a:lstStyle>
            <a:lvl1pPr>
              <a:defRPr sz="2400">
                <a:solidFill>
                  <a:schemeClr val="bg1"/>
                </a:solidFill>
                <a:latin typeface="+mj-lt"/>
              </a:defRPr>
            </a:lvl1pPr>
          </a:lstStyle>
          <a:p>
            <a:r>
              <a:rPr lang="en-US" dirty="0"/>
              <a:t>CLICK TO EDIT MASTER TITLE STYLE</a:t>
            </a:r>
          </a:p>
        </p:txBody>
      </p:sp>
      <p:sp>
        <p:nvSpPr>
          <p:cNvPr id="7" name="Content Placeholder 2"/>
          <p:cNvSpPr>
            <a:spLocks noGrp="1"/>
          </p:cNvSpPr>
          <p:nvPr>
            <p:ph idx="1"/>
          </p:nvPr>
        </p:nvSpPr>
        <p:spPr>
          <a:xfrm>
            <a:off x="838200" y="1714500"/>
            <a:ext cx="10515600" cy="4523423"/>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6">
            <a:extLst>
              <a:ext uri="{FF2B5EF4-FFF2-40B4-BE49-F238E27FC236}">
                <a16:creationId xmlns:a16="http://schemas.microsoft.com/office/drawing/2014/main" xmlns="" id="{8720B931-87E5-4049-A67B-A356DAC1DDA3}"/>
              </a:ext>
            </a:extLst>
          </p:cNvPr>
          <p:cNvSpPr txBox="1">
            <a:spLocks/>
          </p:cNvSpPr>
          <p:nvPr userDrawn="1"/>
        </p:nvSpPr>
        <p:spPr>
          <a:xfrm>
            <a:off x="11818933" y="6590238"/>
            <a:ext cx="373067" cy="123111"/>
          </a:xfrm>
          <a:prstGeom prst="rect">
            <a:avLst/>
          </a:prstGeom>
        </p:spPr>
        <p:txBody>
          <a:bodyPr vert="horz" wrap="square" lIns="0" tIns="0" rIns="0" bIns="0" rtlCol="0" anchor="ctr">
            <a:spAutoFit/>
          </a:bodyPr>
          <a:lstStyle>
            <a:defPPr>
              <a:defRPr lang="en-US"/>
            </a:defPPr>
            <a:lvl1pPr marL="0" algn="l" defTabSz="914377" rtl="0" eaLnBrk="1" latinLnBrk="0" hangingPunct="1">
              <a:defRPr lang="en-US" sz="800" kern="1200" smtClean="0">
                <a:solidFill>
                  <a:schemeClr val="bg2">
                    <a:lumMod val="50000"/>
                  </a:schemeClr>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l" defTabSz="914377" rtl="0" eaLnBrk="1" fontAlgn="auto" latinLnBrk="0" hangingPunct="1">
              <a:lnSpc>
                <a:spcPct val="100000"/>
              </a:lnSpc>
              <a:spcBef>
                <a:spcPts val="0"/>
              </a:spcBef>
              <a:spcAft>
                <a:spcPts val="0"/>
              </a:spcAft>
              <a:buClrTx/>
              <a:buSzTx/>
              <a:buFontTx/>
              <a:buNone/>
              <a:tabLst/>
              <a:defRPr/>
            </a:pPr>
            <a:fld id="{1FE55FE1-14D6-4E0C-911C-D83186A362DD}" type="slidenum">
              <a:rPr kumimoji="0" lang="en-US" sz="800" b="0" i="0" u="none" strike="noStrike" kern="1200" cap="none" spc="0" normalizeH="0" baseline="0" noProof="0" smtClean="0">
                <a:ln>
                  <a:noFill/>
                </a:ln>
                <a:solidFill>
                  <a:schemeClr val="tx2"/>
                </a:solidFill>
                <a:effectLst/>
                <a:uLnTx/>
                <a:uFillTx/>
                <a:latin typeface="Calibri" panose="020F0502020204030204"/>
                <a:ea typeface="+mn-ea"/>
                <a:cs typeface="+mn-cs"/>
              </a:rPr>
              <a:pPr marL="0" marR="0" lvl="0" indent="0" algn="l" defTabSz="914377"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dirty="0">
              <a:ln>
                <a:noFill/>
              </a:ln>
              <a:solidFill>
                <a:schemeClr val="tx2"/>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22837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pic>
        <p:nvPicPr>
          <p:cNvPr id="12" name="Picture 11"/>
          <p:cNvPicPr>
            <a:picLocks noChangeAspect="1"/>
          </p:cNvPicPr>
          <p:nvPr userDrawn="1"/>
        </p:nvPicPr>
        <p:blipFill rotWithShape="1">
          <a:blip r:embed="rId2">
            <a:extLst>
              <a:ext uri="{28A0092B-C50C-407E-A947-70E740481C1C}">
                <a14:useLocalDpi xmlns:a14="http://schemas.microsoft.com/office/drawing/2010/main" val="0"/>
              </a:ext>
            </a:extLst>
          </a:blip>
          <a:srcRect t="8028" b="17119"/>
          <a:stretch/>
        </p:blipFill>
        <p:spPr>
          <a:xfrm>
            <a:off x="19387" y="23189"/>
            <a:ext cx="12192002" cy="6844505"/>
          </a:xfrm>
          <a:prstGeom prst="rect">
            <a:avLst/>
          </a:prstGeom>
        </p:spPr>
      </p:pic>
      <p:sp>
        <p:nvSpPr>
          <p:cNvPr id="13" name="Freeform 12"/>
          <p:cNvSpPr/>
          <p:nvPr userDrawn="1"/>
        </p:nvSpPr>
        <p:spPr>
          <a:xfrm>
            <a:off x="-11949" y="-8965"/>
            <a:ext cx="12263719" cy="6893859"/>
          </a:xfrm>
          <a:custGeom>
            <a:avLst/>
            <a:gdLst>
              <a:gd name="connsiteX0" fmla="*/ 9197789 w 9197789"/>
              <a:gd name="connsiteY0" fmla="*/ 4849906 h 6893859"/>
              <a:gd name="connsiteX1" fmla="*/ 9197789 w 9197789"/>
              <a:gd name="connsiteY1" fmla="*/ 0 h 6893859"/>
              <a:gd name="connsiteX2" fmla="*/ 0 w 9197789"/>
              <a:gd name="connsiteY2" fmla="*/ 0 h 6893859"/>
              <a:gd name="connsiteX3" fmla="*/ 0 w 9197789"/>
              <a:gd name="connsiteY3" fmla="*/ 6893859 h 6893859"/>
              <a:gd name="connsiteX4" fmla="*/ 3487271 w 9197789"/>
              <a:gd name="connsiteY4" fmla="*/ 6893859 h 6893859"/>
              <a:gd name="connsiteX5" fmla="*/ 9197789 w 9197789"/>
              <a:gd name="connsiteY5" fmla="*/ 4849906 h 6893859"/>
              <a:gd name="connsiteX0" fmla="*/ 9197789 w 9197789"/>
              <a:gd name="connsiteY0" fmla="*/ 4849906 h 6893859"/>
              <a:gd name="connsiteX1" fmla="*/ 9197789 w 9197789"/>
              <a:gd name="connsiteY1" fmla="*/ 0 h 6893859"/>
              <a:gd name="connsiteX2" fmla="*/ 0 w 9197789"/>
              <a:gd name="connsiteY2" fmla="*/ 0 h 6893859"/>
              <a:gd name="connsiteX3" fmla="*/ 0 w 9197789"/>
              <a:gd name="connsiteY3" fmla="*/ 6893859 h 6893859"/>
              <a:gd name="connsiteX4" fmla="*/ 4912357 w 9197789"/>
              <a:gd name="connsiteY4" fmla="*/ 6874469 h 6893859"/>
              <a:gd name="connsiteX5" fmla="*/ 9197789 w 9197789"/>
              <a:gd name="connsiteY5" fmla="*/ 4849906 h 6893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97789" h="6893859">
                <a:moveTo>
                  <a:pt x="9197789" y="4849906"/>
                </a:moveTo>
                <a:lnTo>
                  <a:pt x="9197789" y="0"/>
                </a:lnTo>
                <a:lnTo>
                  <a:pt x="0" y="0"/>
                </a:lnTo>
                <a:lnTo>
                  <a:pt x="0" y="6893859"/>
                </a:lnTo>
                <a:lnTo>
                  <a:pt x="4912357" y="6874469"/>
                </a:lnTo>
                <a:lnTo>
                  <a:pt x="9197789" y="484990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4" name="Title 1"/>
          <p:cNvSpPr txBox="1">
            <a:spLocks/>
          </p:cNvSpPr>
          <p:nvPr userDrawn="1"/>
        </p:nvSpPr>
        <p:spPr>
          <a:xfrm>
            <a:off x="6418731" y="1067113"/>
            <a:ext cx="5074024" cy="2387600"/>
          </a:xfrm>
          <a:prstGeom prst="rect">
            <a:avLst/>
          </a:prstGeom>
        </p:spPr>
        <p:txBody>
          <a:bodyPr anchor="b"/>
          <a:lstStyle>
            <a:lvl1pPr algn="ctr" defTabSz="914400" rtl="0" eaLnBrk="1" latinLnBrk="0" hangingPunct="1">
              <a:lnSpc>
                <a:spcPct val="90000"/>
              </a:lnSpc>
              <a:spcBef>
                <a:spcPct val="0"/>
              </a:spcBef>
              <a:buNone/>
              <a:defRPr sz="2800" kern="1200">
                <a:solidFill>
                  <a:schemeClr val="bg1"/>
                </a:solidFill>
                <a:latin typeface="+mj-lt"/>
                <a:ea typeface="+mj-ea"/>
                <a:cs typeface="+mj-cs"/>
              </a:defRPr>
            </a:lvl1pPr>
          </a:lstStyle>
          <a:p>
            <a:pPr algn="l"/>
            <a:r>
              <a:rPr lang="en-US" sz="2400" dirty="0">
                <a:solidFill>
                  <a:schemeClr val="tx1"/>
                </a:solidFill>
              </a:rPr>
              <a:t>The Rare Neurological Disorder Company</a:t>
            </a:r>
          </a:p>
        </p:txBody>
      </p:sp>
      <p:sp>
        <p:nvSpPr>
          <p:cNvPr id="15" name="Subtitle 2"/>
          <p:cNvSpPr txBox="1">
            <a:spLocks/>
          </p:cNvSpPr>
          <p:nvPr userDrawn="1"/>
        </p:nvSpPr>
        <p:spPr>
          <a:xfrm>
            <a:off x="6418733" y="3912405"/>
            <a:ext cx="3167529" cy="378291"/>
          </a:xfrm>
          <a:prstGeom prst="rect">
            <a:avLst/>
          </a:prstGeom>
        </p:spPr>
        <p:txBody>
          <a:bodyPr>
            <a:normAutofit/>
          </a:bodyPr>
          <a:lstStyle>
            <a:lvl1pPr marL="0" indent="0" algn="ctr" defTabSz="914400" rtl="0" eaLnBrk="1" latinLnBrk="0" hangingPunct="1">
              <a:lnSpc>
                <a:spcPct val="90000"/>
              </a:lnSpc>
              <a:spcBef>
                <a:spcPts val="1000"/>
              </a:spcBef>
              <a:buFont typeface="Arial" panose="020B0604020202020204" pitchFamily="34" charset="0"/>
              <a:buNone/>
              <a:defRPr sz="105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400" dirty="0">
                <a:solidFill>
                  <a:schemeClr val="accent2"/>
                </a:solidFill>
              </a:rPr>
              <a:t>Corporate Presentation 2018</a:t>
            </a:r>
          </a:p>
        </p:txBody>
      </p:sp>
      <p:cxnSp>
        <p:nvCxnSpPr>
          <p:cNvPr id="16" name="Straight Connector 15"/>
          <p:cNvCxnSpPr/>
          <p:nvPr userDrawn="1"/>
        </p:nvCxnSpPr>
        <p:spPr>
          <a:xfrm>
            <a:off x="6096000" y="1595718"/>
            <a:ext cx="0" cy="33528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xmlns="" id="{73952FE6-90EC-974A-8453-8D60D2D20135}"/>
              </a:ext>
            </a:extLst>
          </p:cNvPr>
          <p:cNvPicPr>
            <a:picLocks noChangeAspect="1"/>
          </p:cNvPicPr>
          <p:nvPr userDrawn="1"/>
        </p:nvPicPr>
        <p:blipFill>
          <a:blip r:embed="rId3"/>
          <a:stretch>
            <a:fillRect/>
          </a:stretch>
        </p:blipFill>
        <p:spPr>
          <a:xfrm>
            <a:off x="3003899" y="1595718"/>
            <a:ext cx="2373467" cy="2095448"/>
          </a:xfrm>
          <a:prstGeom prst="rect">
            <a:avLst/>
          </a:prstGeom>
        </p:spPr>
      </p:pic>
    </p:spTree>
    <p:extLst>
      <p:ext uri="{BB962C8B-B14F-4D97-AF65-F5344CB8AC3E}">
        <p14:creationId xmlns:p14="http://schemas.microsoft.com/office/powerpoint/2010/main" val="32414607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2">
            <a:extLst>
              <a:ext uri="{28A0092B-C50C-407E-A947-70E740481C1C}">
                <a14:useLocalDpi xmlns:a14="http://schemas.microsoft.com/office/drawing/2010/main" val="0"/>
              </a:ext>
            </a:extLst>
          </a:blip>
          <a:srcRect t="7879" b="16909"/>
          <a:stretch/>
        </p:blipFill>
        <p:spPr>
          <a:xfrm>
            <a:off x="-19390" y="-33288"/>
            <a:ext cx="12268201" cy="6920373"/>
          </a:xfrm>
          <a:prstGeom prst="rect">
            <a:avLst/>
          </a:prstGeom>
        </p:spPr>
      </p:pic>
      <p:sp>
        <p:nvSpPr>
          <p:cNvPr id="3" name="Subtitle 2"/>
          <p:cNvSpPr>
            <a:spLocks noGrp="1"/>
          </p:cNvSpPr>
          <p:nvPr>
            <p:ph type="subTitle" idx="1"/>
          </p:nvPr>
        </p:nvSpPr>
        <p:spPr>
          <a:xfrm>
            <a:off x="1524000" y="3602038"/>
            <a:ext cx="9144000" cy="1030288"/>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0" name="Date Placeholder 3"/>
          <p:cNvSpPr>
            <a:spLocks noGrp="1"/>
          </p:cNvSpPr>
          <p:nvPr>
            <p:ph type="dt" sz="half" idx="10"/>
          </p:nvPr>
        </p:nvSpPr>
        <p:spPr>
          <a:xfrm>
            <a:off x="5164127" y="5001424"/>
            <a:ext cx="1863748" cy="365125"/>
          </a:xfrm>
          <a:prstGeom prst="rect">
            <a:avLst/>
          </a:prstGeom>
        </p:spPr>
        <p:txBody>
          <a:bodyPr/>
          <a:lstStyle>
            <a:lvl1pPr algn="ctr">
              <a:defRPr sz="1050">
                <a:solidFill>
                  <a:schemeClr val="bg1"/>
                </a:solidFill>
              </a:defRPr>
            </a:lvl1pPr>
          </a:lstStyle>
          <a:p>
            <a:fld id="{B0A7A20F-B62F-1F47-B39C-E35B558FAED2}" type="datetime4">
              <a:rPr lang="en-US" smtClean="0"/>
              <a:pPr/>
              <a:t>November 11, 2018</a:t>
            </a:fld>
            <a:endParaRPr lang="en-US" dirty="0"/>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22700" y="98182"/>
            <a:ext cx="4076700" cy="3384092"/>
          </a:xfrm>
          <a:prstGeom prst="rect">
            <a:avLst/>
          </a:prstGeom>
        </p:spPr>
      </p:pic>
    </p:spTree>
    <p:extLst>
      <p:ext uri="{BB962C8B-B14F-4D97-AF65-F5344CB8AC3E}">
        <p14:creationId xmlns:p14="http://schemas.microsoft.com/office/powerpoint/2010/main" val="37745245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Section Header">
    <p:spTree>
      <p:nvGrpSpPr>
        <p:cNvPr id="1" name=""/>
        <p:cNvGrpSpPr/>
        <p:nvPr/>
      </p:nvGrpSpPr>
      <p:grpSpPr>
        <a:xfrm>
          <a:off x="0" y="0"/>
          <a:ext cx="0" cy="0"/>
          <a:chOff x="0" y="0"/>
          <a:chExt cx="0" cy="0"/>
        </a:xfrm>
      </p:grpSpPr>
      <p:pic>
        <p:nvPicPr>
          <p:cNvPr id="6" name="Picture 5" descr="Bkg-team03.jpg"/>
          <p:cNvPicPr>
            <a:picLocks noChangeAspect="1"/>
          </p:cNvPicPr>
          <p:nvPr userDrawn="1"/>
        </p:nvPicPr>
        <p:blipFill rotWithShape="1">
          <a:blip r:embed="rId2">
            <a:extLst>
              <a:ext uri="{28A0092B-C50C-407E-A947-70E740481C1C}">
                <a14:useLocalDpi xmlns:a14="http://schemas.microsoft.com/office/drawing/2010/main" val="0"/>
              </a:ext>
            </a:extLst>
          </a:blip>
          <a:srcRect t="15107" b="9687"/>
          <a:stretch/>
        </p:blipFill>
        <p:spPr>
          <a:xfrm>
            <a:off x="0" y="-7149"/>
            <a:ext cx="12212320" cy="3438412"/>
          </a:xfrm>
          <a:prstGeom prst="rect">
            <a:avLst/>
          </a:prstGeom>
        </p:spPr>
      </p:pic>
      <p:sp>
        <p:nvSpPr>
          <p:cNvPr id="7" name="Text Placeholder 2"/>
          <p:cNvSpPr>
            <a:spLocks noGrp="1"/>
          </p:cNvSpPr>
          <p:nvPr>
            <p:ph type="body" idx="1"/>
          </p:nvPr>
        </p:nvSpPr>
        <p:spPr>
          <a:xfrm>
            <a:off x="831851" y="4077940"/>
            <a:ext cx="10515600" cy="1500187"/>
          </a:xfrm>
        </p:spPr>
        <p:txBody>
          <a:bodyPr>
            <a:noAutofit/>
          </a:bodyPr>
          <a:lstStyle>
            <a:lvl1pPr marL="0" indent="0">
              <a:buNone/>
              <a:defRPr sz="28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8" name="Title 1"/>
          <p:cNvSpPr>
            <a:spLocks noGrp="1"/>
          </p:cNvSpPr>
          <p:nvPr>
            <p:ph type="title" hasCustomPrompt="1"/>
          </p:nvPr>
        </p:nvSpPr>
        <p:spPr>
          <a:xfrm>
            <a:off x="787247" y="846688"/>
            <a:ext cx="10515600" cy="2852737"/>
          </a:xfrm>
        </p:spPr>
        <p:txBody>
          <a:bodyPr anchor="b">
            <a:noAutofit/>
          </a:bodyPr>
          <a:lstStyle>
            <a:lvl1pPr>
              <a:lnSpc>
                <a:spcPct val="70000"/>
              </a:lnSpc>
              <a:defRPr sz="8000">
                <a:solidFill>
                  <a:schemeClr val="bg1"/>
                </a:solidFill>
                <a:latin typeface="+mj-lt"/>
              </a:defRPr>
            </a:lvl1pPr>
          </a:lstStyle>
          <a:p>
            <a:r>
              <a:rPr lang="en-US" dirty="0"/>
              <a:t>CLICK TO EDIT MASTER TITLE STYLE</a:t>
            </a:r>
          </a:p>
        </p:txBody>
      </p:sp>
    </p:spTree>
    <p:extLst>
      <p:ext uri="{BB962C8B-B14F-4D97-AF65-F5344CB8AC3E}">
        <p14:creationId xmlns:p14="http://schemas.microsoft.com/office/powerpoint/2010/main" val="33604602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6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t="17917" b="6760"/>
          <a:stretch/>
        </p:blipFill>
        <p:spPr>
          <a:xfrm>
            <a:off x="-20320" y="-13669"/>
            <a:ext cx="12212320" cy="2295865"/>
          </a:xfrm>
          <a:prstGeom prst="rect">
            <a:avLst/>
          </a:prstGeom>
        </p:spPr>
      </p:pic>
      <p:sp>
        <p:nvSpPr>
          <p:cNvPr id="11" name="Text Placeholder 9"/>
          <p:cNvSpPr>
            <a:spLocks noGrp="1"/>
          </p:cNvSpPr>
          <p:nvPr>
            <p:ph type="body" sz="quarter" idx="11" hasCustomPrompt="1"/>
          </p:nvPr>
        </p:nvSpPr>
        <p:spPr>
          <a:xfrm>
            <a:off x="-102181" y="1510331"/>
            <a:ext cx="11589884" cy="888947"/>
          </a:xfrm>
        </p:spPr>
        <p:txBody>
          <a:bodyPr anchor="t"/>
          <a:lstStyle>
            <a:lvl1pPr marL="0" indent="0">
              <a:buFontTx/>
              <a:buNone/>
              <a:defRPr sz="6600" b="1" baseline="0">
                <a:solidFill>
                  <a:srgbClr val="FFFFFF">
                    <a:alpha val="28000"/>
                  </a:srgbClr>
                </a:solidFill>
                <a:latin typeface="+mn-lt"/>
              </a:defRPr>
            </a:lvl1pPr>
          </a:lstStyle>
          <a:p>
            <a:pPr lvl="0"/>
            <a:r>
              <a:rPr lang="en-US" dirty="0"/>
              <a:t>CLICK TO EDIT</a:t>
            </a:r>
          </a:p>
        </p:txBody>
      </p:sp>
      <p:sp>
        <p:nvSpPr>
          <p:cNvPr id="6" name="Text Placeholder 9"/>
          <p:cNvSpPr>
            <a:spLocks noGrp="1"/>
          </p:cNvSpPr>
          <p:nvPr>
            <p:ph type="body" sz="quarter" idx="12" hasCustomPrompt="1"/>
          </p:nvPr>
        </p:nvSpPr>
        <p:spPr>
          <a:xfrm>
            <a:off x="-102181" y="2157489"/>
            <a:ext cx="11589884" cy="888947"/>
          </a:xfrm>
        </p:spPr>
        <p:txBody>
          <a:bodyPr anchor="t"/>
          <a:lstStyle>
            <a:lvl1pPr marL="0" indent="0">
              <a:buFontTx/>
              <a:buNone/>
              <a:defRPr sz="6600" baseline="0">
                <a:solidFill>
                  <a:schemeClr val="accent3">
                    <a:alpha val="80000"/>
                  </a:schemeClr>
                </a:solidFill>
                <a:latin typeface="+mj-lt"/>
              </a:defRPr>
            </a:lvl1pPr>
          </a:lstStyle>
          <a:p>
            <a:pPr lvl="0"/>
            <a:r>
              <a:rPr lang="en-US" dirty="0"/>
              <a:t>CLICK TO EDIT</a:t>
            </a:r>
          </a:p>
        </p:txBody>
      </p:sp>
      <p:sp>
        <p:nvSpPr>
          <p:cNvPr id="2" name="Title 1"/>
          <p:cNvSpPr>
            <a:spLocks noGrp="1"/>
          </p:cNvSpPr>
          <p:nvPr>
            <p:ph type="title" hasCustomPrompt="1"/>
          </p:nvPr>
        </p:nvSpPr>
        <p:spPr>
          <a:xfrm>
            <a:off x="838200" y="510465"/>
            <a:ext cx="10515600" cy="1283884"/>
          </a:xfrm>
        </p:spPr>
        <p:txBody>
          <a:bodyPr anchor="ctr">
            <a:noAutofit/>
          </a:bodyPr>
          <a:lstStyle>
            <a:lvl1pPr>
              <a:defRPr sz="2400">
                <a:solidFill>
                  <a:schemeClr val="bg1"/>
                </a:solidFill>
                <a:latin typeface="+mj-lt"/>
              </a:defRPr>
            </a:lvl1pPr>
          </a:lstStyle>
          <a:p>
            <a:r>
              <a:rPr lang="en-US" dirty="0"/>
              <a:t>CLICK TO EDIT MASTER TITLE STYLE</a:t>
            </a:r>
          </a:p>
        </p:txBody>
      </p:sp>
      <p:sp>
        <p:nvSpPr>
          <p:cNvPr id="3" name="Content Placeholder 2"/>
          <p:cNvSpPr>
            <a:spLocks noGrp="1"/>
          </p:cNvSpPr>
          <p:nvPr>
            <p:ph idx="1"/>
          </p:nvPr>
        </p:nvSpPr>
        <p:spPr>
          <a:xfrm>
            <a:off x="838200" y="2586581"/>
            <a:ext cx="10515600" cy="3651342"/>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853244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2_Title and Content">
    <p:spTree>
      <p:nvGrpSpPr>
        <p:cNvPr id="1" name=""/>
        <p:cNvGrpSpPr/>
        <p:nvPr/>
      </p:nvGrpSpPr>
      <p:grpSpPr>
        <a:xfrm>
          <a:off x="0" y="0"/>
          <a:ext cx="0" cy="0"/>
          <a:chOff x="0" y="0"/>
          <a:chExt cx="0" cy="0"/>
        </a:xfrm>
      </p:grpSpPr>
      <p:sp>
        <p:nvSpPr>
          <p:cNvPr id="4" name="Rectangle 3"/>
          <p:cNvSpPr/>
          <p:nvPr userDrawn="1"/>
        </p:nvSpPr>
        <p:spPr>
          <a:xfrm>
            <a:off x="0" y="4714"/>
            <a:ext cx="12192000" cy="228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1" name="Text Placeholder 9"/>
          <p:cNvSpPr>
            <a:spLocks noGrp="1"/>
          </p:cNvSpPr>
          <p:nvPr>
            <p:ph type="body" sz="quarter" idx="11" hasCustomPrompt="1"/>
          </p:nvPr>
        </p:nvSpPr>
        <p:spPr>
          <a:xfrm>
            <a:off x="-102181" y="1482619"/>
            <a:ext cx="11589884" cy="888947"/>
          </a:xfrm>
        </p:spPr>
        <p:txBody>
          <a:bodyPr anchor="t"/>
          <a:lstStyle>
            <a:lvl1pPr marL="0" indent="0">
              <a:buFontTx/>
              <a:buNone/>
              <a:defRPr sz="6600" baseline="0">
                <a:solidFill>
                  <a:srgbClr val="FFFFFF">
                    <a:alpha val="80000"/>
                  </a:srgbClr>
                </a:solidFill>
                <a:latin typeface="+mn-lt"/>
              </a:defRPr>
            </a:lvl1pPr>
          </a:lstStyle>
          <a:p>
            <a:pPr lvl="0"/>
            <a:r>
              <a:rPr lang="en-US" dirty="0"/>
              <a:t>CLICK TO EDIT</a:t>
            </a:r>
          </a:p>
        </p:txBody>
      </p:sp>
      <p:sp>
        <p:nvSpPr>
          <p:cNvPr id="6" name="Text Placeholder 9"/>
          <p:cNvSpPr>
            <a:spLocks noGrp="1"/>
          </p:cNvSpPr>
          <p:nvPr>
            <p:ph type="body" sz="quarter" idx="12" hasCustomPrompt="1"/>
          </p:nvPr>
        </p:nvSpPr>
        <p:spPr>
          <a:xfrm>
            <a:off x="-102181" y="2074359"/>
            <a:ext cx="11589884" cy="888947"/>
          </a:xfrm>
        </p:spPr>
        <p:txBody>
          <a:bodyPr anchor="t"/>
          <a:lstStyle>
            <a:lvl1pPr marL="0" indent="0">
              <a:buFontTx/>
              <a:buNone/>
              <a:defRPr sz="6600" baseline="0">
                <a:solidFill>
                  <a:schemeClr val="accent3">
                    <a:alpha val="80000"/>
                  </a:schemeClr>
                </a:solidFill>
                <a:latin typeface="+mj-lt"/>
              </a:defRPr>
            </a:lvl1pPr>
          </a:lstStyle>
          <a:p>
            <a:pPr lvl="0"/>
            <a:r>
              <a:rPr lang="en-US" dirty="0"/>
              <a:t>CLICK TO EDIT</a:t>
            </a:r>
          </a:p>
        </p:txBody>
      </p:sp>
      <p:sp>
        <p:nvSpPr>
          <p:cNvPr id="2" name="Title 1"/>
          <p:cNvSpPr>
            <a:spLocks noGrp="1"/>
          </p:cNvSpPr>
          <p:nvPr>
            <p:ph type="title" hasCustomPrompt="1"/>
          </p:nvPr>
        </p:nvSpPr>
        <p:spPr>
          <a:xfrm>
            <a:off x="838200" y="510465"/>
            <a:ext cx="10515600" cy="1283884"/>
          </a:xfrm>
        </p:spPr>
        <p:txBody>
          <a:bodyPr anchor="ctr">
            <a:noAutofit/>
          </a:bodyPr>
          <a:lstStyle>
            <a:lvl1pPr>
              <a:defRPr sz="2400">
                <a:solidFill>
                  <a:schemeClr val="tx2"/>
                </a:solidFill>
                <a:latin typeface="+mj-lt"/>
              </a:defRPr>
            </a:lvl1pPr>
          </a:lstStyle>
          <a:p>
            <a:r>
              <a:rPr lang="en-US" dirty="0"/>
              <a:t>CLICK TO EDIT MASTER TITLE STYLE</a:t>
            </a:r>
          </a:p>
        </p:txBody>
      </p:sp>
      <p:sp>
        <p:nvSpPr>
          <p:cNvPr id="3" name="Content Placeholder 2"/>
          <p:cNvSpPr>
            <a:spLocks noGrp="1"/>
          </p:cNvSpPr>
          <p:nvPr>
            <p:ph idx="1"/>
          </p:nvPr>
        </p:nvSpPr>
        <p:spPr>
          <a:xfrm>
            <a:off x="838200" y="2586581"/>
            <a:ext cx="10515600" cy="3651342"/>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117599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sp>
        <p:nvSpPr>
          <p:cNvPr id="4" name="Rectangle 3"/>
          <p:cNvSpPr/>
          <p:nvPr userDrawn="1"/>
        </p:nvSpPr>
        <p:spPr>
          <a:xfrm flipV="1">
            <a:off x="0" y="2286005"/>
            <a:ext cx="12192000" cy="457199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1" name="Text Placeholder 9"/>
          <p:cNvSpPr>
            <a:spLocks noGrp="1"/>
          </p:cNvSpPr>
          <p:nvPr>
            <p:ph type="body" sz="quarter" idx="11" hasCustomPrompt="1"/>
          </p:nvPr>
        </p:nvSpPr>
        <p:spPr>
          <a:xfrm>
            <a:off x="-102181" y="1538039"/>
            <a:ext cx="11589884" cy="888947"/>
          </a:xfrm>
        </p:spPr>
        <p:txBody>
          <a:bodyPr anchor="t"/>
          <a:lstStyle>
            <a:lvl1pPr marL="0" indent="0">
              <a:buFontTx/>
              <a:buNone/>
              <a:defRPr sz="6600" baseline="0">
                <a:solidFill>
                  <a:schemeClr val="accent3">
                    <a:alpha val="80000"/>
                  </a:schemeClr>
                </a:solidFill>
                <a:latin typeface="+mn-lt"/>
              </a:defRPr>
            </a:lvl1pPr>
          </a:lstStyle>
          <a:p>
            <a:pPr lvl="0"/>
            <a:r>
              <a:rPr lang="en-US" dirty="0"/>
              <a:t>CLICK TO EDIT</a:t>
            </a:r>
          </a:p>
        </p:txBody>
      </p:sp>
      <p:sp>
        <p:nvSpPr>
          <p:cNvPr id="6" name="Text Placeholder 9"/>
          <p:cNvSpPr>
            <a:spLocks noGrp="1"/>
          </p:cNvSpPr>
          <p:nvPr>
            <p:ph type="body" sz="quarter" idx="12" hasCustomPrompt="1"/>
          </p:nvPr>
        </p:nvSpPr>
        <p:spPr>
          <a:xfrm>
            <a:off x="-102181" y="2129779"/>
            <a:ext cx="11589884" cy="888947"/>
          </a:xfrm>
        </p:spPr>
        <p:txBody>
          <a:bodyPr anchor="t"/>
          <a:lstStyle>
            <a:lvl1pPr marL="0" indent="0">
              <a:buFontTx/>
              <a:buNone/>
              <a:defRPr sz="6600" baseline="0">
                <a:solidFill>
                  <a:schemeClr val="bg1">
                    <a:alpha val="80000"/>
                  </a:schemeClr>
                </a:solidFill>
                <a:latin typeface="+mj-lt"/>
              </a:defRPr>
            </a:lvl1pPr>
          </a:lstStyle>
          <a:p>
            <a:pPr lvl="0"/>
            <a:r>
              <a:rPr lang="en-US" dirty="0"/>
              <a:t>CLICK TO EDIT</a:t>
            </a:r>
          </a:p>
        </p:txBody>
      </p:sp>
      <p:sp>
        <p:nvSpPr>
          <p:cNvPr id="2" name="Title 1"/>
          <p:cNvSpPr>
            <a:spLocks noGrp="1"/>
          </p:cNvSpPr>
          <p:nvPr>
            <p:ph type="title" hasCustomPrompt="1"/>
          </p:nvPr>
        </p:nvSpPr>
        <p:spPr>
          <a:xfrm>
            <a:off x="838200" y="510465"/>
            <a:ext cx="10515600" cy="1283884"/>
          </a:xfrm>
        </p:spPr>
        <p:txBody>
          <a:bodyPr anchor="ctr">
            <a:noAutofit/>
          </a:bodyPr>
          <a:lstStyle>
            <a:lvl1pPr>
              <a:defRPr sz="2400">
                <a:solidFill>
                  <a:schemeClr val="tx2"/>
                </a:solidFill>
              </a:defRPr>
            </a:lvl1pPr>
          </a:lstStyle>
          <a:p>
            <a:r>
              <a:rPr lang="en-US" dirty="0"/>
              <a:t>CLICK TO EDIT MASTER TITLE STYLE</a:t>
            </a:r>
          </a:p>
        </p:txBody>
      </p:sp>
      <p:sp>
        <p:nvSpPr>
          <p:cNvPr id="3" name="Content Placeholder 2"/>
          <p:cNvSpPr>
            <a:spLocks noGrp="1"/>
          </p:cNvSpPr>
          <p:nvPr>
            <p:ph idx="1"/>
          </p:nvPr>
        </p:nvSpPr>
        <p:spPr>
          <a:xfrm>
            <a:off x="838200" y="2586581"/>
            <a:ext cx="10515600" cy="3651342"/>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685941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7_Title and Content">
    <p:spTree>
      <p:nvGrpSpPr>
        <p:cNvPr id="1" name=""/>
        <p:cNvGrpSpPr/>
        <p:nvPr/>
      </p:nvGrpSpPr>
      <p:grpSpPr>
        <a:xfrm>
          <a:off x="0" y="0"/>
          <a:ext cx="0" cy="0"/>
          <a:chOff x="0" y="0"/>
          <a:chExt cx="0" cy="0"/>
        </a:xfrm>
      </p:grpSpPr>
      <p:sp>
        <p:nvSpPr>
          <p:cNvPr id="4" name="Rectangle 3"/>
          <p:cNvSpPr/>
          <p:nvPr userDrawn="1"/>
        </p:nvSpPr>
        <p:spPr>
          <a:xfrm>
            <a:off x="0" y="6"/>
            <a:ext cx="12192000" cy="120261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hasCustomPrompt="1"/>
          </p:nvPr>
        </p:nvSpPr>
        <p:spPr>
          <a:xfrm>
            <a:off x="838199" y="26238"/>
            <a:ext cx="9897415" cy="1176376"/>
          </a:xfrm>
        </p:spPr>
        <p:txBody>
          <a:bodyPr anchor="ctr">
            <a:noAutofit/>
          </a:bodyPr>
          <a:lstStyle>
            <a:lvl1pPr>
              <a:defRPr sz="2400">
                <a:solidFill>
                  <a:schemeClr val="tx2"/>
                </a:solidFill>
                <a:latin typeface="+mj-lt"/>
              </a:defRPr>
            </a:lvl1pPr>
          </a:lstStyle>
          <a:p>
            <a:r>
              <a:rPr lang="en-US" dirty="0"/>
              <a:t>CLICK TO EDIT MASTER TITLE STYLE</a:t>
            </a:r>
          </a:p>
        </p:txBody>
      </p:sp>
      <p:sp>
        <p:nvSpPr>
          <p:cNvPr id="3" name="Content Placeholder 2"/>
          <p:cNvSpPr>
            <a:spLocks noGrp="1"/>
          </p:cNvSpPr>
          <p:nvPr>
            <p:ph idx="1"/>
          </p:nvPr>
        </p:nvSpPr>
        <p:spPr>
          <a:xfrm>
            <a:off x="838200" y="1714500"/>
            <a:ext cx="10515600" cy="4523423"/>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Content Placeholder 4"/>
          <p:cNvPicPr>
            <a:picLocks noChangeAspect="1"/>
          </p:cNvPicPr>
          <p:nvPr userDrawn="1"/>
        </p:nvPicPr>
        <p:blipFill>
          <a:blip cstate="print">
            <a:alphaModFix amt="6000"/>
            <a:extLst>
              <a:ext uri="{28A0092B-C50C-407E-A947-70E740481C1C}">
                <a14:useLocalDpi xmlns:a14="http://schemas.microsoft.com/office/drawing/2010/main" val="0"/>
              </a:ext>
            </a:extLst>
          </a:blip>
          <a:stretch>
            <a:fillRect/>
          </a:stretch>
        </p:blipFill>
        <p:spPr>
          <a:xfrm>
            <a:off x="11353800" y="26239"/>
            <a:ext cx="278384" cy="1219200"/>
          </a:xfrm>
          <a:prstGeom prst="rect">
            <a:avLst/>
          </a:prstGeom>
        </p:spPr>
      </p:pic>
    </p:spTree>
    <p:extLst>
      <p:ext uri="{BB962C8B-B14F-4D97-AF65-F5344CB8AC3E}">
        <p14:creationId xmlns:p14="http://schemas.microsoft.com/office/powerpoint/2010/main" val="3891680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68F12A0D-6F2A-4928-8E25-A45186035C90}"/>
              </a:ext>
            </a:extLst>
          </p:cNvPr>
          <p:cNvSpPr/>
          <p:nvPr userDrawn="1"/>
        </p:nvSpPr>
        <p:spPr>
          <a:xfrm>
            <a:off x="0" y="0"/>
            <a:ext cx="2220686" cy="68580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01EE43CB-BBD9-41F0-AF16-19BA5F4A5B53}"/>
              </a:ext>
            </a:extLst>
          </p:cNvPr>
          <p:cNvSpPr>
            <a:spLocks noGrp="1"/>
          </p:cNvSpPr>
          <p:nvPr>
            <p:ph type="title"/>
          </p:nvPr>
        </p:nvSpPr>
        <p:spPr>
          <a:xfrm>
            <a:off x="2481942" y="1709738"/>
            <a:ext cx="8691336" cy="2397805"/>
          </a:xfrm>
        </p:spPr>
        <p:txBody>
          <a:bodyPr anchor="b">
            <a:normAutofit/>
          </a:bodyPr>
          <a:lstStyle>
            <a:lvl1pPr>
              <a:defRPr sz="4400">
                <a:solidFill>
                  <a:schemeClr val="accent2"/>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xmlns="" id="{363078BB-E619-40E8-B622-07E792FFF892}"/>
              </a:ext>
            </a:extLst>
          </p:cNvPr>
          <p:cNvSpPr>
            <a:spLocks noGrp="1"/>
          </p:cNvSpPr>
          <p:nvPr>
            <p:ph type="body" idx="1"/>
          </p:nvPr>
        </p:nvSpPr>
        <p:spPr>
          <a:xfrm>
            <a:off x="2481942" y="4255634"/>
            <a:ext cx="8691336" cy="1500187"/>
          </a:xfrm>
        </p:spPr>
        <p:txBody>
          <a:bodyPr/>
          <a:lstStyle>
            <a:lvl1pPr marL="0" indent="0">
              <a:buNone/>
              <a:defRPr sz="2400">
                <a:solidFill>
                  <a:schemeClr val="accent3">
                    <a:lumMod val="60000"/>
                    <a:lumOff val="4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a:extLst>
              <a:ext uri="{FF2B5EF4-FFF2-40B4-BE49-F238E27FC236}">
                <a16:creationId xmlns:a16="http://schemas.microsoft.com/office/drawing/2014/main" xmlns="" id="{6536F57E-F7A1-4888-BC02-E55CF06C0133}"/>
              </a:ext>
            </a:extLst>
          </p:cNvPr>
          <p:cNvSpPr>
            <a:spLocks noGrp="1"/>
          </p:cNvSpPr>
          <p:nvPr>
            <p:ph type="dt" sz="half" idx="10"/>
          </p:nvPr>
        </p:nvSpPr>
        <p:spPr>
          <a:xfrm>
            <a:off x="838200" y="6356350"/>
            <a:ext cx="2743200" cy="365125"/>
          </a:xfrm>
          <a:prstGeom prst="rect">
            <a:avLst/>
          </a:prstGeom>
        </p:spPr>
        <p:txBody>
          <a:bodyPr/>
          <a:lstStyle/>
          <a:p>
            <a:fld id="{6BE4CE59-41EF-41EF-A7C1-D3030DDDB557}" type="datetimeFigureOut">
              <a:rPr lang="en-US" smtClean="0"/>
              <a:t>11/11/2018</a:t>
            </a:fld>
            <a:endParaRPr lang="en-US" dirty="0"/>
          </a:p>
        </p:txBody>
      </p:sp>
      <p:sp>
        <p:nvSpPr>
          <p:cNvPr id="5" name="Footer Placeholder 4">
            <a:extLst>
              <a:ext uri="{FF2B5EF4-FFF2-40B4-BE49-F238E27FC236}">
                <a16:creationId xmlns:a16="http://schemas.microsoft.com/office/drawing/2014/main" xmlns="" id="{41A14123-AC14-4016-9376-6C40DAFCBA09}"/>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xmlns="" id="{665A0E6F-767B-4EF6-8E7B-AED39F58EB0C}"/>
              </a:ext>
            </a:extLst>
          </p:cNvPr>
          <p:cNvSpPr>
            <a:spLocks noGrp="1"/>
          </p:cNvSpPr>
          <p:nvPr>
            <p:ph type="sldNum" sz="quarter" idx="12"/>
          </p:nvPr>
        </p:nvSpPr>
        <p:spPr/>
        <p:txBody>
          <a:bodyPr/>
          <a:lstStyle/>
          <a:p>
            <a:fld id="{253245C2-007E-4218-8234-33BDBE3F77FE}" type="slidenum">
              <a:rPr lang="en-US" smtClean="0"/>
              <a:t>‹#›</a:t>
            </a:fld>
            <a:endParaRPr lang="en-US" dirty="0"/>
          </a:p>
        </p:txBody>
      </p:sp>
    </p:spTree>
    <p:extLst>
      <p:ext uri="{BB962C8B-B14F-4D97-AF65-F5344CB8AC3E}">
        <p14:creationId xmlns:p14="http://schemas.microsoft.com/office/powerpoint/2010/main" val="5739033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9_Title and Content">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a:extLst>
              <a:ext uri="{28A0092B-C50C-407E-A947-70E740481C1C}">
                <a14:useLocalDpi xmlns:a14="http://schemas.microsoft.com/office/drawing/2010/main" val="0"/>
              </a:ext>
            </a:extLst>
          </a:blip>
          <a:srcRect l="68" t="15298" r="1191" b="71732"/>
          <a:stretch/>
        </p:blipFill>
        <p:spPr>
          <a:xfrm>
            <a:off x="0" y="7"/>
            <a:ext cx="12207240" cy="1202607"/>
          </a:xfrm>
          <a:prstGeom prst="rect">
            <a:avLst/>
          </a:prstGeom>
        </p:spPr>
      </p:pic>
      <p:sp>
        <p:nvSpPr>
          <p:cNvPr id="2" name="Title 1"/>
          <p:cNvSpPr>
            <a:spLocks noGrp="1"/>
          </p:cNvSpPr>
          <p:nvPr>
            <p:ph type="title" hasCustomPrompt="1"/>
          </p:nvPr>
        </p:nvSpPr>
        <p:spPr>
          <a:xfrm>
            <a:off x="838199" y="0"/>
            <a:ext cx="9897415" cy="1202614"/>
          </a:xfrm>
        </p:spPr>
        <p:txBody>
          <a:bodyPr anchor="ctr">
            <a:noAutofit/>
          </a:bodyPr>
          <a:lstStyle>
            <a:lvl1pPr>
              <a:defRPr sz="2400">
                <a:solidFill>
                  <a:schemeClr val="bg1"/>
                </a:solidFill>
                <a:latin typeface="+mj-lt"/>
              </a:defRPr>
            </a:lvl1pPr>
          </a:lstStyle>
          <a:p>
            <a:r>
              <a:rPr lang="en-US" dirty="0"/>
              <a:t>CLICK TO EDIT MASTER TITLE STYLE</a:t>
            </a:r>
          </a:p>
        </p:txBody>
      </p:sp>
      <p:sp>
        <p:nvSpPr>
          <p:cNvPr id="7" name="Content Placeholder 2"/>
          <p:cNvSpPr>
            <a:spLocks noGrp="1"/>
          </p:cNvSpPr>
          <p:nvPr>
            <p:ph idx="1"/>
          </p:nvPr>
        </p:nvSpPr>
        <p:spPr>
          <a:xfrm>
            <a:off x="838200" y="1714500"/>
            <a:ext cx="10515600" cy="4523423"/>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160244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6_Title and Content">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xmlns="" id="{A3467A6D-5EF3-4B4D-AD95-A4869E7FD57C}"/>
              </a:ext>
            </a:extLst>
          </p:cNvPr>
          <p:cNvGrpSpPr/>
          <p:nvPr userDrawn="1"/>
        </p:nvGrpSpPr>
        <p:grpSpPr>
          <a:xfrm>
            <a:off x="-1" y="3926194"/>
            <a:ext cx="12192001" cy="2931806"/>
            <a:chOff x="-1" y="3926194"/>
            <a:chExt cx="12192001" cy="2931806"/>
          </a:xfrm>
        </p:grpSpPr>
        <p:grpSp>
          <p:nvGrpSpPr>
            <p:cNvPr id="20" name="Group 19">
              <a:extLst>
                <a:ext uri="{FF2B5EF4-FFF2-40B4-BE49-F238E27FC236}">
                  <a16:creationId xmlns:a16="http://schemas.microsoft.com/office/drawing/2014/main" xmlns="" id="{4330E7E2-E0B7-420A-902C-77CE161D22CE}"/>
                </a:ext>
              </a:extLst>
            </p:cNvPr>
            <p:cNvGrpSpPr/>
            <p:nvPr/>
          </p:nvGrpSpPr>
          <p:grpSpPr>
            <a:xfrm>
              <a:off x="-1" y="3926194"/>
              <a:ext cx="12192001" cy="2931806"/>
              <a:chOff x="-1" y="3926194"/>
              <a:chExt cx="12192001" cy="2931806"/>
            </a:xfrm>
          </p:grpSpPr>
          <p:sp>
            <p:nvSpPr>
              <p:cNvPr id="22" name="Rectangle 21">
                <a:extLst>
                  <a:ext uri="{FF2B5EF4-FFF2-40B4-BE49-F238E27FC236}">
                    <a16:creationId xmlns:a16="http://schemas.microsoft.com/office/drawing/2014/main" xmlns="" id="{7A9F4B8B-917E-42D7-BBF1-0ACD89A0C99C}"/>
                  </a:ext>
                </a:extLst>
              </p:cNvPr>
              <p:cNvSpPr/>
              <p:nvPr/>
            </p:nvSpPr>
            <p:spPr>
              <a:xfrm>
                <a:off x="-1" y="3941440"/>
                <a:ext cx="3162449" cy="2916560"/>
              </a:xfrm>
              <a:prstGeom prst="rect">
                <a:avLst/>
              </a:prstGeom>
              <a:solidFill>
                <a:srgbClr val="F0E9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b="1" dirty="0">
                  <a:solidFill>
                    <a:schemeClr val="bg1"/>
                  </a:solidFill>
                  <a:ea typeface="Arial" charset="0"/>
                  <a:cs typeface="Arial" charset="0"/>
                </a:endParaRPr>
              </a:p>
            </p:txBody>
          </p:sp>
          <p:sp>
            <p:nvSpPr>
              <p:cNvPr id="23" name="Rectangle 22">
                <a:extLst>
                  <a:ext uri="{FF2B5EF4-FFF2-40B4-BE49-F238E27FC236}">
                    <a16:creationId xmlns:a16="http://schemas.microsoft.com/office/drawing/2014/main" xmlns="" id="{BBC5111E-534D-4037-8F07-7F1D543AA8BE}"/>
                  </a:ext>
                </a:extLst>
              </p:cNvPr>
              <p:cNvSpPr/>
              <p:nvPr/>
            </p:nvSpPr>
            <p:spPr>
              <a:xfrm>
                <a:off x="3159289" y="3941440"/>
                <a:ext cx="3477642" cy="2916560"/>
              </a:xfrm>
              <a:prstGeom prst="rect">
                <a:avLst/>
              </a:prstGeom>
              <a:solidFill>
                <a:srgbClr val="F8F6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b="1" dirty="0">
                  <a:solidFill>
                    <a:schemeClr val="bg1"/>
                  </a:solidFill>
                  <a:ea typeface="Arial" charset="0"/>
                  <a:cs typeface="Arial" charset="0"/>
                </a:endParaRPr>
              </a:p>
            </p:txBody>
          </p:sp>
          <p:sp>
            <p:nvSpPr>
              <p:cNvPr id="24" name="Rectangle 23">
                <a:extLst>
                  <a:ext uri="{FF2B5EF4-FFF2-40B4-BE49-F238E27FC236}">
                    <a16:creationId xmlns:a16="http://schemas.microsoft.com/office/drawing/2014/main" xmlns="" id="{F9EB946E-7886-4B06-B9A8-A740756145EC}"/>
                  </a:ext>
                </a:extLst>
              </p:cNvPr>
              <p:cNvSpPr/>
              <p:nvPr/>
            </p:nvSpPr>
            <p:spPr>
              <a:xfrm>
                <a:off x="6636931" y="3926194"/>
                <a:ext cx="2656360" cy="2931806"/>
              </a:xfrm>
              <a:prstGeom prst="rect">
                <a:avLst/>
              </a:prstGeom>
              <a:solidFill>
                <a:srgbClr val="F0E9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b="1" dirty="0">
                  <a:solidFill>
                    <a:schemeClr val="bg1"/>
                  </a:solidFill>
                  <a:ea typeface="Arial" charset="0"/>
                  <a:cs typeface="Arial" charset="0"/>
                </a:endParaRPr>
              </a:p>
            </p:txBody>
          </p:sp>
          <p:sp>
            <p:nvSpPr>
              <p:cNvPr id="25" name="Rectangle 24">
                <a:extLst>
                  <a:ext uri="{FF2B5EF4-FFF2-40B4-BE49-F238E27FC236}">
                    <a16:creationId xmlns:a16="http://schemas.microsoft.com/office/drawing/2014/main" xmlns="" id="{90F0E180-61C9-4EF4-BF31-8D3CB3B86F44}"/>
                  </a:ext>
                </a:extLst>
              </p:cNvPr>
              <p:cNvSpPr/>
              <p:nvPr/>
            </p:nvSpPr>
            <p:spPr>
              <a:xfrm>
                <a:off x="9293290" y="3926194"/>
                <a:ext cx="2898710" cy="2931806"/>
              </a:xfrm>
              <a:prstGeom prst="rect">
                <a:avLst/>
              </a:prstGeom>
              <a:solidFill>
                <a:srgbClr val="F8F6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b="1" dirty="0">
                  <a:solidFill>
                    <a:schemeClr val="bg1"/>
                  </a:solidFill>
                  <a:ea typeface="Arial" charset="0"/>
                  <a:cs typeface="Arial" charset="0"/>
                </a:endParaRPr>
              </a:p>
            </p:txBody>
          </p:sp>
        </p:grpSp>
        <p:sp>
          <p:nvSpPr>
            <p:cNvPr id="21" name="Rectangle 20">
              <a:extLst>
                <a:ext uri="{FF2B5EF4-FFF2-40B4-BE49-F238E27FC236}">
                  <a16:creationId xmlns:a16="http://schemas.microsoft.com/office/drawing/2014/main" xmlns="" id="{926EE4FF-8D8B-4168-8BD8-DEF14E015A59}"/>
                </a:ext>
              </a:extLst>
            </p:cNvPr>
            <p:cNvSpPr/>
            <p:nvPr/>
          </p:nvSpPr>
          <p:spPr>
            <a:xfrm>
              <a:off x="3162448" y="3928187"/>
              <a:ext cx="3474482" cy="2929813"/>
            </a:xfrm>
            <a:prstGeom prst="rect">
              <a:avLst/>
            </a:prstGeom>
            <a:solidFill>
              <a:srgbClr val="F8F6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b="1" dirty="0">
                <a:solidFill>
                  <a:schemeClr val="bg1"/>
                </a:solidFill>
                <a:ea typeface="Arial" charset="0"/>
                <a:cs typeface="Arial" charset="0"/>
              </a:endParaRPr>
            </a:p>
          </p:txBody>
        </p:sp>
      </p:grpSp>
      <p:grpSp>
        <p:nvGrpSpPr>
          <p:cNvPr id="26" name="Group 25">
            <a:extLst>
              <a:ext uri="{FF2B5EF4-FFF2-40B4-BE49-F238E27FC236}">
                <a16:creationId xmlns:a16="http://schemas.microsoft.com/office/drawing/2014/main" xmlns="" id="{942FF523-23D4-40DE-BECF-62F11DCF9F37}"/>
              </a:ext>
            </a:extLst>
          </p:cNvPr>
          <p:cNvGrpSpPr/>
          <p:nvPr userDrawn="1"/>
        </p:nvGrpSpPr>
        <p:grpSpPr>
          <a:xfrm>
            <a:off x="-1" y="1167270"/>
            <a:ext cx="12192001" cy="2774169"/>
            <a:chOff x="-1" y="1199735"/>
            <a:chExt cx="12192001" cy="2760916"/>
          </a:xfrm>
        </p:grpSpPr>
        <p:sp>
          <p:nvSpPr>
            <p:cNvPr id="27" name="Rectangle 26">
              <a:extLst>
                <a:ext uri="{FF2B5EF4-FFF2-40B4-BE49-F238E27FC236}">
                  <a16:creationId xmlns:a16="http://schemas.microsoft.com/office/drawing/2014/main" xmlns="" id="{09D9F83C-A191-4FF1-BF09-999F53A704B9}"/>
                </a:ext>
              </a:extLst>
            </p:cNvPr>
            <p:cNvSpPr/>
            <p:nvPr/>
          </p:nvSpPr>
          <p:spPr>
            <a:xfrm>
              <a:off x="3159289" y="1199736"/>
              <a:ext cx="3477642" cy="2760914"/>
            </a:xfrm>
            <a:prstGeom prst="rect">
              <a:avLst/>
            </a:prstGeom>
            <a:solidFill>
              <a:srgbClr val="E6EF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b="1" dirty="0">
                <a:solidFill>
                  <a:schemeClr val="bg1"/>
                </a:solidFill>
                <a:ea typeface="Arial" charset="0"/>
                <a:cs typeface="Arial" charset="0"/>
              </a:endParaRPr>
            </a:p>
          </p:txBody>
        </p:sp>
        <p:sp>
          <p:nvSpPr>
            <p:cNvPr id="28" name="Rectangle 27">
              <a:extLst>
                <a:ext uri="{FF2B5EF4-FFF2-40B4-BE49-F238E27FC236}">
                  <a16:creationId xmlns:a16="http://schemas.microsoft.com/office/drawing/2014/main" xmlns="" id="{A2D70A3E-3324-4BFA-ADAF-D5878E475BA6}"/>
                </a:ext>
              </a:extLst>
            </p:cNvPr>
            <p:cNvSpPr/>
            <p:nvPr/>
          </p:nvSpPr>
          <p:spPr>
            <a:xfrm>
              <a:off x="-1" y="1199735"/>
              <a:ext cx="3159289" cy="2760915"/>
            </a:xfrm>
            <a:prstGeom prst="rect">
              <a:avLst/>
            </a:prstGeom>
            <a:solidFill>
              <a:srgbClr val="DAE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b="1" dirty="0">
                <a:solidFill>
                  <a:schemeClr val="bg1"/>
                </a:solidFill>
                <a:ea typeface="Arial" charset="0"/>
                <a:cs typeface="Arial" charset="0"/>
              </a:endParaRPr>
            </a:p>
          </p:txBody>
        </p:sp>
        <p:sp>
          <p:nvSpPr>
            <p:cNvPr id="29" name="Rectangle 28">
              <a:extLst>
                <a:ext uri="{FF2B5EF4-FFF2-40B4-BE49-F238E27FC236}">
                  <a16:creationId xmlns:a16="http://schemas.microsoft.com/office/drawing/2014/main" xmlns="" id="{6F1D06F1-5391-429A-897F-A615C0A7DD48}"/>
                </a:ext>
              </a:extLst>
            </p:cNvPr>
            <p:cNvSpPr/>
            <p:nvPr/>
          </p:nvSpPr>
          <p:spPr>
            <a:xfrm>
              <a:off x="6636930" y="1199736"/>
              <a:ext cx="2656359" cy="2760914"/>
            </a:xfrm>
            <a:prstGeom prst="rect">
              <a:avLst/>
            </a:prstGeom>
            <a:solidFill>
              <a:srgbClr val="DAE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b="1" dirty="0">
                <a:solidFill>
                  <a:schemeClr val="bg1"/>
                </a:solidFill>
                <a:ea typeface="Arial" charset="0"/>
                <a:cs typeface="Arial" charset="0"/>
              </a:endParaRPr>
            </a:p>
          </p:txBody>
        </p:sp>
        <p:sp>
          <p:nvSpPr>
            <p:cNvPr id="30" name="Rectangle 29">
              <a:extLst>
                <a:ext uri="{FF2B5EF4-FFF2-40B4-BE49-F238E27FC236}">
                  <a16:creationId xmlns:a16="http://schemas.microsoft.com/office/drawing/2014/main" xmlns="" id="{CB62F953-593C-489D-A412-11399F1B07D2}"/>
                </a:ext>
              </a:extLst>
            </p:cNvPr>
            <p:cNvSpPr/>
            <p:nvPr/>
          </p:nvSpPr>
          <p:spPr>
            <a:xfrm>
              <a:off x="9293290" y="1199737"/>
              <a:ext cx="2898710" cy="2760914"/>
            </a:xfrm>
            <a:prstGeom prst="rect">
              <a:avLst/>
            </a:prstGeom>
            <a:solidFill>
              <a:srgbClr val="E6EF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b="1" dirty="0">
                <a:solidFill>
                  <a:schemeClr val="bg1"/>
                </a:solidFill>
                <a:ea typeface="Arial" charset="0"/>
                <a:cs typeface="Arial" charset="0"/>
              </a:endParaRPr>
            </a:p>
          </p:txBody>
        </p:sp>
      </p:grpSp>
      <p:pic>
        <p:nvPicPr>
          <p:cNvPr id="6" name="Picture 5"/>
          <p:cNvPicPr>
            <a:picLocks noChangeAspect="1"/>
          </p:cNvPicPr>
          <p:nvPr userDrawn="1"/>
        </p:nvPicPr>
        <p:blipFill rotWithShape="1">
          <a:blip r:embed="rId2">
            <a:extLst>
              <a:ext uri="{28A0092B-C50C-407E-A947-70E740481C1C}">
                <a14:useLocalDpi xmlns:a14="http://schemas.microsoft.com/office/drawing/2010/main" val="0"/>
              </a:ext>
            </a:extLst>
          </a:blip>
          <a:srcRect l="68" t="15298" r="1191" b="71732"/>
          <a:stretch/>
        </p:blipFill>
        <p:spPr>
          <a:xfrm>
            <a:off x="0" y="7"/>
            <a:ext cx="12207240" cy="1202607"/>
          </a:xfrm>
          <a:prstGeom prst="rect">
            <a:avLst/>
          </a:prstGeom>
        </p:spPr>
      </p:pic>
      <p:sp>
        <p:nvSpPr>
          <p:cNvPr id="2" name="Title 1"/>
          <p:cNvSpPr>
            <a:spLocks noGrp="1"/>
          </p:cNvSpPr>
          <p:nvPr>
            <p:ph type="title" hasCustomPrompt="1"/>
          </p:nvPr>
        </p:nvSpPr>
        <p:spPr>
          <a:xfrm>
            <a:off x="838199" y="0"/>
            <a:ext cx="9897415" cy="1202614"/>
          </a:xfrm>
        </p:spPr>
        <p:txBody>
          <a:bodyPr anchor="ctr">
            <a:noAutofit/>
          </a:bodyPr>
          <a:lstStyle>
            <a:lvl1pPr>
              <a:defRPr sz="2400">
                <a:solidFill>
                  <a:schemeClr val="bg1"/>
                </a:solidFill>
                <a:latin typeface="+mj-lt"/>
              </a:defRPr>
            </a:lvl1pPr>
          </a:lstStyle>
          <a:p>
            <a:r>
              <a:rPr lang="en-US" dirty="0"/>
              <a:t>CLICK TO EDIT MASTER TITLE STYLE</a:t>
            </a:r>
          </a:p>
        </p:txBody>
      </p:sp>
      <p:sp>
        <p:nvSpPr>
          <p:cNvPr id="32" name="Slide Number Placeholder 5">
            <a:extLst>
              <a:ext uri="{FF2B5EF4-FFF2-40B4-BE49-F238E27FC236}">
                <a16:creationId xmlns:a16="http://schemas.microsoft.com/office/drawing/2014/main" xmlns="" id="{99AA27C7-9E43-40E1-95EA-36F8A04E043F}"/>
              </a:ext>
            </a:extLst>
          </p:cNvPr>
          <p:cNvSpPr txBox="1">
            <a:spLocks/>
          </p:cNvSpPr>
          <p:nvPr userDrawn="1"/>
        </p:nvSpPr>
        <p:spPr>
          <a:xfrm>
            <a:off x="11663833" y="6483914"/>
            <a:ext cx="667871" cy="365125"/>
          </a:xfrm>
          <a:prstGeom prst="rect">
            <a:avLst/>
          </a:prstGeom>
        </p:spPr>
        <p:txBody>
          <a:bodyPr vert="horz" lIns="91440" tIns="45720" rIns="91440" bIns="45720" rtlCol="0" anchor="ctr"/>
          <a:lstStyle>
            <a:defPPr>
              <a:defRPr lang="en-US"/>
            </a:defPPr>
            <a:lvl1pPr marL="0" algn="l"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01FDF9E-2016-6E4F-8867-06066943CEDE}" type="slidenum">
              <a:rPr lang="en-US" sz="800" smtClean="0">
                <a:solidFill>
                  <a:schemeClr val="accent2"/>
                </a:solidFill>
              </a:rPr>
              <a:pPr/>
              <a:t>‹#›</a:t>
            </a:fld>
            <a:endParaRPr lang="en-US" sz="900" dirty="0">
              <a:solidFill>
                <a:schemeClr val="accent2"/>
              </a:solidFill>
            </a:endParaRPr>
          </a:p>
        </p:txBody>
      </p:sp>
      <p:pic>
        <p:nvPicPr>
          <p:cNvPr id="18" name="Picture 17">
            <a:extLst>
              <a:ext uri="{FF2B5EF4-FFF2-40B4-BE49-F238E27FC236}">
                <a16:creationId xmlns:a16="http://schemas.microsoft.com/office/drawing/2014/main" xmlns="" id="{3C03241F-ECE9-3641-B0B4-EC61701C7A82}"/>
              </a:ext>
            </a:extLst>
          </p:cNvPr>
          <p:cNvPicPr>
            <a:picLocks noChangeAspect="1"/>
          </p:cNvPicPr>
          <p:nvPr userDrawn="1"/>
        </p:nvPicPr>
        <p:blipFill>
          <a:blip r:embed="rId3"/>
          <a:stretch>
            <a:fillRect/>
          </a:stretch>
        </p:blipFill>
        <p:spPr>
          <a:xfrm>
            <a:off x="97960" y="6168045"/>
            <a:ext cx="769566" cy="680892"/>
          </a:xfrm>
          <a:prstGeom prst="rect">
            <a:avLst/>
          </a:prstGeom>
        </p:spPr>
      </p:pic>
    </p:spTree>
    <p:extLst>
      <p:ext uri="{BB962C8B-B14F-4D97-AF65-F5344CB8AC3E}">
        <p14:creationId xmlns:p14="http://schemas.microsoft.com/office/powerpoint/2010/main" val="8207071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0_Title and Content">
    <p:spTree>
      <p:nvGrpSpPr>
        <p:cNvPr id="1" name=""/>
        <p:cNvGrpSpPr/>
        <p:nvPr/>
      </p:nvGrpSpPr>
      <p:grpSpPr>
        <a:xfrm>
          <a:off x="0" y="0"/>
          <a:ext cx="0" cy="0"/>
          <a:chOff x="0" y="0"/>
          <a:chExt cx="0" cy="0"/>
        </a:xfrm>
      </p:grpSpPr>
      <p:sp>
        <p:nvSpPr>
          <p:cNvPr id="6" name="Text Placeholder 9"/>
          <p:cNvSpPr>
            <a:spLocks noGrp="1"/>
          </p:cNvSpPr>
          <p:nvPr>
            <p:ph type="body" sz="quarter" idx="11" hasCustomPrompt="1"/>
          </p:nvPr>
        </p:nvSpPr>
        <p:spPr>
          <a:xfrm>
            <a:off x="-102181" y="-133903"/>
            <a:ext cx="11589884" cy="888947"/>
          </a:xfrm>
        </p:spPr>
        <p:txBody>
          <a:bodyPr anchor="t"/>
          <a:lstStyle>
            <a:lvl1pPr marL="0" indent="0">
              <a:buFontTx/>
              <a:buNone/>
              <a:defRPr sz="6600" baseline="0">
                <a:solidFill>
                  <a:srgbClr val="FFFFFF">
                    <a:alpha val="50000"/>
                  </a:srgbClr>
                </a:solidFill>
                <a:latin typeface="+mj-lt"/>
              </a:defRPr>
            </a:lvl1pPr>
          </a:lstStyle>
          <a:p>
            <a:pPr lvl="0"/>
            <a:r>
              <a:rPr lang="en-US" dirty="0"/>
              <a:t>CLICK TO EDIT</a:t>
            </a:r>
          </a:p>
        </p:txBody>
      </p:sp>
      <p:sp>
        <p:nvSpPr>
          <p:cNvPr id="2" name="Title 1"/>
          <p:cNvSpPr>
            <a:spLocks noGrp="1"/>
          </p:cNvSpPr>
          <p:nvPr>
            <p:ph type="title" hasCustomPrompt="1"/>
          </p:nvPr>
        </p:nvSpPr>
        <p:spPr>
          <a:xfrm>
            <a:off x="838200" y="510465"/>
            <a:ext cx="10515600" cy="1283884"/>
          </a:xfrm>
        </p:spPr>
        <p:txBody>
          <a:bodyPr anchor="ctr">
            <a:noAutofit/>
          </a:bodyPr>
          <a:lstStyle>
            <a:lvl1pPr>
              <a:defRPr sz="2400">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838200" y="2586581"/>
            <a:ext cx="10515600" cy="3651342"/>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8828030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5_Title and Content">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a:alphaModFix amt="50000"/>
            <a:extLst>
              <a:ext uri="{28A0092B-C50C-407E-A947-70E740481C1C}">
                <a14:useLocalDpi xmlns:a14="http://schemas.microsoft.com/office/drawing/2010/main" val="0"/>
              </a:ext>
            </a:extLst>
          </a:blip>
          <a:srcRect t="25657"/>
          <a:stretch/>
        </p:blipFill>
        <p:spPr>
          <a:xfrm>
            <a:off x="0" y="2283395"/>
            <a:ext cx="12192000" cy="4584032"/>
          </a:xfrm>
          <a:prstGeom prst="rect">
            <a:avLst/>
          </a:prstGeom>
        </p:spPr>
      </p:pic>
      <p:sp>
        <p:nvSpPr>
          <p:cNvPr id="6" name="Text Placeholder 9"/>
          <p:cNvSpPr>
            <a:spLocks noGrp="1"/>
          </p:cNvSpPr>
          <p:nvPr>
            <p:ph type="body" sz="quarter" idx="11" hasCustomPrompt="1"/>
          </p:nvPr>
        </p:nvSpPr>
        <p:spPr>
          <a:xfrm>
            <a:off x="-102181" y="-133903"/>
            <a:ext cx="11589884" cy="888947"/>
          </a:xfrm>
        </p:spPr>
        <p:txBody>
          <a:bodyPr anchor="t"/>
          <a:lstStyle>
            <a:lvl1pPr marL="0" indent="0">
              <a:buFontTx/>
              <a:buNone/>
              <a:defRPr sz="6600" baseline="0">
                <a:solidFill>
                  <a:srgbClr val="FFFFFF">
                    <a:alpha val="50000"/>
                  </a:srgbClr>
                </a:solidFill>
                <a:latin typeface="+mj-lt"/>
              </a:defRPr>
            </a:lvl1pPr>
          </a:lstStyle>
          <a:p>
            <a:pPr lvl="0"/>
            <a:r>
              <a:rPr lang="en-US" dirty="0"/>
              <a:t>CLICK TO EDIT</a:t>
            </a:r>
          </a:p>
        </p:txBody>
      </p:sp>
      <p:sp>
        <p:nvSpPr>
          <p:cNvPr id="2" name="Title 1"/>
          <p:cNvSpPr>
            <a:spLocks noGrp="1"/>
          </p:cNvSpPr>
          <p:nvPr>
            <p:ph type="title" hasCustomPrompt="1"/>
          </p:nvPr>
        </p:nvSpPr>
        <p:spPr>
          <a:xfrm>
            <a:off x="838200" y="510465"/>
            <a:ext cx="10515600" cy="1283884"/>
          </a:xfrm>
        </p:spPr>
        <p:txBody>
          <a:bodyPr anchor="ctr">
            <a:noAutofit/>
          </a:bodyPr>
          <a:lstStyle>
            <a:lvl1pPr>
              <a:defRPr sz="2400">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838200" y="2586581"/>
            <a:ext cx="10515600" cy="3651342"/>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3870587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3_Title and Content">
    <p:spTree>
      <p:nvGrpSpPr>
        <p:cNvPr id="1" name=""/>
        <p:cNvGrpSpPr/>
        <p:nvPr/>
      </p:nvGrpSpPr>
      <p:grpSpPr>
        <a:xfrm>
          <a:off x="0" y="0"/>
          <a:ext cx="0" cy="0"/>
          <a:chOff x="0" y="0"/>
          <a:chExt cx="0" cy="0"/>
        </a:xfrm>
      </p:grpSpPr>
      <p:sp>
        <p:nvSpPr>
          <p:cNvPr id="6" name="Text Placeholder 9"/>
          <p:cNvSpPr>
            <a:spLocks noGrp="1"/>
          </p:cNvSpPr>
          <p:nvPr>
            <p:ph type="body" sz="quarter" idx="11" hasCustomPrompt="1"/>
          </p:nvPr>
        </p:nvSpPr>
        <p:spPr>
          <a:xfrm>
            <a:off x="-102181" y="-133903"/>
            <a:ext cx="11589884" cy="888947"/>
          </a:xfrm>
        </p:spPr>
        <p:txBody>
          <a:bodyPr anchor="t"/>
          <a:lstStyle>
            <a:lvl1pPr marL="0" indent="0">
              <a:buFontTx/>
              <a:buNone/>
              <a:defRPr sz="6600" baseline="0">
                <a:solidFill>
                  <a:srgbClr val="FFFFFF">
                    <a:alpha val="38000"/>
                  </a:srgbClr>
                </a:solidFill>
                <a:latin typeface="+mj-lt"/>
              </a:defRPr>
            </a:lvl1pPr>
          </a:lstStyle>
          <a:p>
            <a:pPr lvl="0"/>
            <a:r>
              <a:rPr lang="en-US" dirty="0"/>
              <a:t>CLICK TO EDIT</a:t>
            </a:r>
          </a:p>
        </p:txBody>
      </p:sp>
      <p:sp>
        <p:nvSpPr>
          <p:cNvPr id="2" name="Title 1"/>
          <p:cNvSpPr>
            <a:spLocks noGrp="1"/>
          </p:cNvSpPr>
          <p:nvPr>
            <p:ph type="title" hasCustomPrompt="1"/>
          </p:nvPr>
        </p:nvSpPr>
        <p:spPr>
          <a:xfrm>
            <a:off x="838200" y="510465"/>
            <a:ext cx="10515600" cy="1283884"/>
          </a:xfrm>
        </p:spPr>
        <p:txBody>
          <a:bodyPr anchor="ctr">
            <a:noAutofit/>
          </a:bodyPr>
          <a:lstStyle>
            <a:lvl1pPr>
              <a:defRPr sz="2400">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838200" y="2586581"/>
            <a:ext cx="10515600" cy="3651342"/>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4385084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4_Title and Content">
    <p:spTree>
      <p:nvGrpSpPr>
        <p:cNvPr id="1" name=""/>
        <p:cNvGrpSpPr/>
        <p:nvPr/>
      </p:nvGrpSpPr>
      <p:grpSpPr>
        <a:xfrm>
          <a:off x="0" y="0"/>
          <a:ext cx="0" cy="0"/>
          <a:chOff x="0" y="0"/>
          <a:chExt cx="0" cy="0"/>
        </a:xfrm>
      </p:grpSpPr>
      <p:sp>
        <p:nvSpPr>
          <p:cNvPr id="6" name="Text Placeholder 9"/>
          <p:cNvSpPr>
            <a:spLocks noGrp="1"/>
          </p:cNvSpPr>
          <p:nvPr>
            <p:ph type="body" sz="quarter" idx="11" hasCustomPrompt="1"/>
          </p:nvPr>
        </p:nvSpPr>
        <p:spPr>
          <a:xfrm>
            <a:off x="-102181" y="-133903"/>
            <a:ext cx="11589884" cy="888947"/>
          </a:xfrm>
        </p:spPr>
        <p:txBody>
          <a:bodyPr anchor="t"/>
          <a:lstStyle>
            <a:lvl1pPr marL="0" indent="0">
              <a:buFontTx/>
              <a:buNone/>
              <a:defRPr sz="6600" baseline="0">
                <a:solidFill>
                  <a:srgbClr val="FFFFFF">
                    <a:alpha val="38000"/>
                  </a:srgbClr>
                </a:solidFill>
                <a:latin typeface="+mj-lt"/>
              </a:defRPr>
            </a:lvl1pPr>
          </a:lstStyle>
          <a:p>
            <a:pPr lvl="0"/>
            <a:r>
              <a:rPr lang="en-US" dirty="0"/>
              <a:t>CLICK TO EDIT</a:t>
            </a:r>
          </a:p>
        </p:txBody>
      </p:sp>
      <p:sp>
        <p:nvSpPr>
          <p:cNvPr id="2" name="Title 1"/>
          <p:cNvSpPr>
            <a:spLocks noGrp="1"/>
          </p:cNvSpPr>
          <p:nvPr>
            <p:ph type="title" hasCustomPrompt="1"/>
          </p:nvPr>
        </p:nvSpPr>
        <p:spPr>
          <a:xfrm>
            <a:off x="838200" y="510465"/>
            <a:ext cx="10515600" cy="1283884"/>
          </a:xfrm>
        </p:spPr>
        <p:txBody>
          <a:bodyPr anchor="ctr">
            <a:noAutofit/>
          </a:bodyPr>
          <a:lstStyle>
            <a:lvl1pPr>
              <a:defRPr sz="2400">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838200" y="2586581"/>
            <a:ext cx="10515600" cy="3651342"/>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5438867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7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510465"/>
            <a:ext cx="10515600" cy="1283884"/>
          </a:xfrm>
        </p:spPr>
        <p:txBody>
          <a:bodyPr anchor="ctr">
            <a:noAutofit/>
          </a:bodyPr>
          <a:lstStyle>
            <a:lvl1pPr>
              <a:defRPr sz="2400">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838200" y="2586581"/>
            <a:ext cx="10515600" cy="3651342"/>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6832751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sp>
        <p:nvSpPr>
          <p:cNvPr id="4" name="Rectangle 3"/>
          <p:cNvSpPr/>
          <p:nvPr userDrawn="1"/>
        </p:nvSpPr>
        <p:spPr>
          <a:xfrm flipH="1">
            <a:off x="3944473" y="0"/>
            <a:ext cx="8247529"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567268" y="1645920"/>
            <a:ext cx="2724573" cy="3129280"/>
          </a:xfrm>
        </p:spPr>
        <p:txBody>
          <a:bodyPr anchor="ctr">
            <a:noAutofit/>
          </a:bodyPr>
          <a:lstStyle>
            <a:lvl1pPr>
              <a:defRPr sz="2400">
                <a:solidFill>
                  <a:schemeClr val="tx2"/>
                </a:solidFill>
                <a:latin typeface="+mn-lt"/>
              </a:defRPr>
            </a:lvl1pPr>
          </a:lstStyle>
          <a:p>
            <a:r>
              <a:rPr lang="en-US" dirty="0"/>
              <a:t>Click to edit Master title style</a:t>
            </a:r>
          </a:p>
        </p:txBody>
      </p:sp>
      <p:pic>
        <p:nvPicPr>
          <p:cNvPr id="18" name="Picture 17"/>
          <p:cNvPicPr>
            <a:picLocks noChangeAspect="1"/>
          </p:cNvPicPr>
          <p:nvPr userDrawn="1"/>
        </p:nvPicPr>
        <p:blipFill>
          <a:blip r:embed="rId2" cstate="print">
            <a:alphaModFix amt="8000"/>
            <a:extLst>
              <a:ext uri="{28A0092B-C50C-407E-A947-70E740481C1C}">
                <a14:useLocalDpi xmlns:a14="http://schemas.microsoft.com/office/drawing/2010/main" val="0"/>
              </a:ext>
            </a:extLst>
          </a:blip>
          <a:stretch>
            <a:fillRect/>
          </a:stretch>
        </p:blipFill>
        <p:spPr>
          <a:xfrm>
            <a:off x="7229999" y="1066800"/>
            <a:ext cx="1078738" cy="4724400"/>
          </a:xfrm>
          <a:prstGeom prst="rect">
            <a:avLst/>
          </a:prstGeom>
        </p:spPr>
      </p:pic>
      <p:sp>
        <p:nvSpPr>
          <p:cNvPr id="20" name="Slide Number Placeholder 5"/>
          <p:cNvSpPr txBox="1">
            <a:spLocks/>
          </p:cNvSpPr>
          <p:nvPr userDrawn="1"/>
        </p:nvSpPr>
        <p:spPr>
          <a:xfrm>
            <a:off x="11663833" y="6483914"/>
            <a:ext cx="667871" cy="365125"/>
          </a:xfrm>
          <a:prstGeom prst="rect">
            <a:avLst/>
          </a:prstGeom>
        </p:spPr>
        <p:txBody>
          <a:bodyPr vert="horz" lIns="91440" tIns="45720" rIns="91440" bIns="45720" rtlCol="0" anchor="ctr"/>
          <a:lstStyle>
            <a:defPPr>
              <a:defRPr lang="en-US"/>
            </a:defPPr>
            <a:lvl1pPr marL="0" algn="l"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01FDF9E-2016-6E4F-8867-06066943CEDE}" type="slidenum">
              <a:rPr lang="en-US" sz="800" smtClean="0">
                <a:solidFill>
                  <a:schemeClr val="accent2">
                    <a:lumMod val="60000"/>
                    <a:lumOff val="40000"/>
                  </a:schemeClr>
                </a:solidFill>
              </a:rPr>
              <a:pPr/>
              <a:t>‹#›</a:t>
            </a:fld>
            <a:endParaRPr lang="en-US" sz="900" dirty="0">
              <a:solidFill>
                <a:schemeClr val="accent2">
                  <a:lumMod val="60000"/>
                  <a:lumOff val="40000"/>
                </a:schemeClr>
              </a:solidFill>
            </a:endParaRPr>
          </a:p>
        </p:txBody>
      </p:sp>
      <p:cxnSp>
        <p:nvCxnSpPr>
          <p:cNvPr id="23" name="Straight Connector 22"/>
          <p:cNvCxnSpPr/>
          <p:nvPr userDrawn="1"/>
        </p:nvCxnSpPr>
        <p:spPr>
          <a:xfrm>
            <a:off x="11717333" y="6625018"/>
            <a:ext cx="0" cy="952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26756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2">
            <a:extLst>
              <a:ext uri="{28A0092B-C50C-407E-A947-70E740481C1C}">
                <a14:useLocalDpi xmlns:a14="http://schemas.microsoft.com/office/drawing/2010/main" val="0"/>
              </a:ext>
            </a:extLst>
          </a:blip>
          <a:srcRect t="7879" b="16909"/>
          <a:stretch/>
        </p:blipFill>
        <p:spPr>
          <a:xfrm>
            <a:off x="-19390" y="-33288"/>
            <a:ext cx="12268201" cy="6920373"/>
          </a:xfrm>
          <a:prstGeom prst="rect">
            <a:avLst/>
          </a:prstGeom>
        </p:spPr>
      </p:pic>
      <p:sp>
        <p:nvSpPr>
          <p:cNvPr id="3" name="Subtitle 2"/>
          <p:cNvSpPr>
            <a:spLocks noGrp="1"/>
          </p:cNvSpPr>
          <p:nvPr>
            <p:ph type="subTitle" idx="1"/>
          </p:nvPr>
        </p:nvSpPr>
        <p:spPr>
          <a:xfrm>
            <a:off x="1524000" y="3602038"/>
            <a:ext cx="9144000" cy="1030288"/>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0" name="Date Placeholder 3"/>
          <p:cNvSpPr>
            <a:spLocks noGrp="1"/>
          </p:cNvSpPr>
          <p:nvPr>
            <p:ph type="dt" sz="half" idx="10"/>
          </p:nvPr>
        </p:nvSpPr>
        <p:spPr>
          <a:xfrm>
            <a:off x="5164127" y="5001424"/>
            <a:ext cx="1863748" cy="365125"/>
          </a:xfrm>
          <a:prstGeom prst="rect">
            <a:avLst/>
          </a:prstGeom>
        </p:spPr>
        <p:txBody>
          <a:bodyPr/>
          <a:lstStyle>
            <a:lvl1pPr algn="ctr">
              <a:defRPr sz="1050">
                <a:solidFill>
                  <a:schemeClr val="bg1"/>
                </a:solidFill>
              </a:defRPr>
            </a:lvl1pPr>
          </a:lstStyle>
          <a:p>
            <a:fld id="{B0A7A20F-B62F-1F47-B39C-E35B558FAED2}" type="datetime4">
              <a:rPr lang="en-US" smtClean="0"/>
              <a:pPr/>
              <a:t>November 11, 2018</a:t>
            </a:fld>
            <a:endParaRPr lang="en-US" dirty="0"/>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22700" y="98182"/>
            <a:ext cx="4076700" cy="3384092"/>
          </a:xfrm>
          <a:prstGeom prst="rect">
            <a:avLst/>
          </a:prstGeom>
        </p:spPr>
      </p:pic>
    </p:spTree>
    <p:extLst>
      <p:ext uri="{BB962C8B-B14F-4D97-AF65-F5344CB8AC3E}">
        <p14:creationId xmlns:p14="http://schemas.microsoft.com/office/powerpoint/2010/main" val="7759582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5_Section Header">
    <p:spTree>
      <p:nvGrpSpPr>
        <p:cNvPr id="1" name=""/>
        <p:cNvGrpSpPr/>
        <p:nvPr/>
      </p:nvGrpSpPr>
      <p:grpSpPr>
        <a:xfrm>
          <a:off x="0" y="0"/>
          <a:ext cx="0" cy="0"/>
          <a:chOff x="0" y="0"/>
          <a:chExt cx="0" cy="0"/>
        </a:xfrm>
      </p:grpSpPr>
      <p:sp>
        <p:nvSpPr>
          <p:cNvPr id="7" name="Text Placeholder 2"/>
          <p:cNvSpPr>
            <a:spLocks noGrp="1"/>
          </p:cNvSpPr>
          <p:nvPr>
            <p:ph type="body" idx="1"/>
          </p:nvPr>
        </p:nvSpPr>
        <p:spPr>
          <a:xfrm>
            <a:off x="831851" y="4077940"/>
            <a:ext cx="10515600" cy="1500187"/>
          </a:xfrm>
        </p:spPr>
        <p:txBody>
          <a:bodyPr>
            <a:noAutofit/>
          </a:bodyPr>
          <a:lstStyle>
            <a:lvl1pPr marL="0" indent="0">
              <a:buNone/>
              <a:defRPr sz="28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8" name="Title 1"/>
          <p:cNvSpPr>
            <a:spLocks noGrp="1"/>
          </p:cNvSpPr>
          <p:nvPr>
            <p:ph type="title" hasCustomPrompt="1"/>
          </p:nvPr>
        </p:nvSpPr>
        <p:spPr>
          <a:xfrm>
            <a:off x="787247" y="846688"/>
            <a:ext cx="10515600" cy="2852737"/>
          </a:xfrm>
        </p:spPr>
        <p:txBody>
          <a:bodyPr anchor="b">
            <a:noAutofit/>
          </a:bodyPr>
          <a:lstStyle>
            <a:lvl1pPr>
              <a:lnSpc>
                <a:spcPct val="70000"/>
              </a:lnSpc>
              <a:defRPr sz="8000">
                <a:solidFill>
                  <a:schemeClr val="bg1"/>
                </a:solidFill>
                <a:latin typeface="+mj-lt"/>
              </a:defRPr>
            </a:lvl1pPr>
          </a:lstStyle>
          <a:p>
            <a:r>
              <a:rPr lang="en-US" dirty="0"/>
              <a:t>CLICK TO EDIT MASTER TITLE STYLE</a:t>
            </a:r>
          </a:p>
        </p:txBody>
      </p:sp>
    </p:spTree>
    <p:extLst>
      <p:ext uri="{BB962C8B-B14F-4D97-AF65-F5344CB8AC3E}">
        <p14:creationId xmlns:p14="http://schemas.microsoft.com/office/powerpoint/2010/main" val="22844102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B7A3410-5239-44F8-9910-B6175522E4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BF10613E-4EF9-4119-9CCC-1A63ED8230F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EB73056F-5C5A-4788-AF7D-83E37622801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B5B25DF9-1CC8-45D1-B4A1-8151818671D2}"/>
              </a:ext>
            </a:extLst>
          </p:cNvPr>
          <p:cNvSpPr>
            <a:spLocks noGrp="1"/>
          </p:cNvSpPr>
          <p:nvPr>
            <p:ph type="dt" sz="half" idx="10"/>
          </p:nvPr>
        </p:nvSpPr>
        <p:spPr>
          <a:xfrm>
            <a:off x="838200" y="6356350"/>
            <a:ext cx="2743200" cy="365125"/>
          </a:xfrm>
          <a:prstGeom prst="rect">
            <a:avLst/>
          </a:prstGeom>
        </p:spPr>
        <p:txBody>
          <a:bodyPr/>
          <a:lstStyle/>
          <a:p>
            <a:fld id="{6BE4CE59-41EF-41EF-A7C1-D3030DDDB557}" type="datetimeFigureOut">
              <a:rPr lang="en-US" smtClean="0"/>
              <a:t>11/11/2018</a:t>
            </a:fld>
            <a:endParaRPr lang="en-US" dirty="0"/>
          </a:p>
        </p:txBody>
      </p:sp>
      <p:sp>
        <p:nvSpPr>
          <p:cNvPr id="6" name="Footer Placeholder 5">
            <a:extLst>
              <a:ext uri="{FF2B5EF4-FFF2-40B4-BE49-F238E27FC236}">
                <a16:creationId xmlns:a16="http://schemas.microsoft.com/office/drawing/2014/main" xmlns="" id="{43B8D011-9758-4362-8C26-158194A590F8}"/>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xmlns="" id="{EB3DEEAC-92F2-4E1A-B614-BEB11EC699BE}"/>
              </a:ext>
            </a:extLst>
          </p:cNvPr>
          <p:cNvSpPr>
            <a:spLocks noGrp="1"/>
          </p:cNvSpPr>
          <p:nvPr>
            <p:ph type="sldNum" sz="quarter" idx="12"/>
          </p:nvPr>
        </p:nvSpPr>
        <p:spPr/>
        <p:txBody>
          <a:bodyPr/>
          <a:lstStyle/>
          <a:p>
            <a:fld id="{253245C2-007E-4218-8234-33BDBE3F77FE}" type="slidenum">
              <a:rPr lang="en-US" smtClean="0"/>
              <a:t>‹#›</a:t>
            </a:fld>
            <a:endParaRPr lang="en-US" dirty="0"/>
          </a:p>
        </p:txBody>
      </p:sp>
    </p:spTree>
    <p:extLst>
      <p:ext uri="{BB962C8B-B14F-4D97-AF65-F5344CB8AC3E}">
        <p14:creationId xmlns:p14="http://schemas.microsoft.com/office/powerpoint/2010/main" val="91275684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8_Title and Content">
    <p:spTree>
      <p:nvGrpSpPr>
        <p:cNvPr id="1" name=""/>
        <p:cNvGrpSpPr/>
        <p:nvPr/>
      </p:nvGrpSpPr>
      <p:grpSpPr>
        <a:xfrm>
          <a:off x="0" y="0"/>
          <a:ext cx="0" cy="0"/>
          <a:chOff x="0" y="0"/>
          <a:chExt cx="0" cy="0"/>
        </a:xfrm>
      </p:grpSpPr>
      <p:sp>
        <p:nvSpPr>
          <p:cNvPr id="11" name="Text Placeholder 9"/>
          <p:cNvSpPr>
            <a:spLocks noGrp="1"/>
          </p:cNvSpPr>
          <p:nvPr>
            <p:ph type="body" sz="quarter" idx="11" hasCustomPrompt="1"/>
          </p:nvPr>
        </p:nvSpPr>
        <p:spPr>
          <a:xfrm>
            <a:off x="-102181" y="1510331"/>
            <a:ext cx="11589884" cy="888947"/>
          </a:xfrm>
        </p:spPr>
        <p:txBody>
          <a:bodyPr anchor="t"/>
          <a:lstStyle>
            <a:lvl1pPr marL="0" indent="0">
              <a:buFontTx/>
              <a:buNone/>
              <a:defRPr sz="6600" b="1" baseline="0">
                <a:solidFill>
                  <a:srgbClr val="FFFFFF">
                    <a:alpha val="28000"/>
                  </a:srgbClr>
                </a:solidFill>
                <a:latin typeface="+mn-lt"/>
              </a:defRPr>
            </a:lvl1pPr>
          </a:lstStyle>
          <a:p>
            <a:pPr lvl="0"/>
            <a:r>
              <a:rPr lang="en-US" dirty="0"/>
              <a:t>CLICK TO EDIT</a:t>
            </a:r>
          </a:p>
        </p:txBody>
      </p:sp>
      <p:sp>
        <p:nvSpPr>
          <p:cNvPr id="6" name="Text Placeholder 9"/>
          <p:cNvSpPr>
            <a:spLocks noGrp="1"/>
          </p:cNvSpPr>
          <p:nvPr>
            <p:ph type="body" sz="quarter" idx="12" hasCustomPrompt="1"/>
          </p:nvPr>
        </p:nvSpPr>
        <p:spPr>
          <a:xfrm>
            <a:off x="-102181" y="2157489"/>
            <a:ext cx="11589884" cy="888947"/>
          </a:xfrm>
        </p:spPr>
        <p:txBody>
          <a:bodyPr anchor="t"/>
          <a:lstStyle>
            <a:lvl1pPr marL="0" indent="0">
              <a:buFontTx/>
              <a:buNone/>
              <a:defRPr sz="6600" baseline="0">
                <a:solidFill>
                  <a:schemeClr val="accent3">
                    <a:alpha val="80000"/>
                  </a:schemeClr>
                </a:solidFill>
                <a:latin typeface="+mj-lt"/>
              </a:defRPr>
            </a:lvl1pPr>
          </a:lstStyle>
          <a:p>
            <a:pPr lvl="0"/>
            <a:r>
              <a:rPr lang="en-US" dirty="0"/>
              <a:t>CLICK TO EDIT</a:t>
            </a:r>
          </a:p>
        </p:txBody>
      </p:sp>
      <p:sp>
        <p:nvSpPr>
          <p:cNvPr id="2" name="Title 1"/>
          <p:cNvSpPr>
            <a:spLocks noGrp="1"/>
          </p:cNvSpPr>
          <p:nvPr>
            <p:ph type="title" hasCustomPrompt="1"/>
          </p:nvPr>
        </p:nvSpPr>
        <p:spPr>
          <a:xfrm>
            <a:off x="838200" y="510465"/>
            <a:ext cx="10515600" cy="1283884"/>
          </a:xfrm>
        </p:spPr>
        <p:txBody>
          <a:bodyPr anchor="ctr">
            <a:noAutofit/>
          </a:bodyPr>
          <a:lstStyle>
            <a:lvl1pPr>
              <a:defRPr sz="2400">
                <a:solidFill>
                  <a:schemeClr val="bg1"/>
                </a:solidFill>
                <a:latin typeface="+mj-lt"/>
              </a:defRPr>
            </a:lvl1pPr>
          </a:lstStyle>
          <a:p>
            <a:r>
              <a:rPr lang="en-US" dirty="0"/>
              <a:t>CLICK TO EDIT MASTER TITLE STYLE</a:t>
            </a:r>
          </a:p>
        </p:txBody>
      </p:sp>
      <p:sp>
        <p:nvSpPr>
          <p:cNvPr id="3" name="Content Placeholder 2"/>
          <p:cNvSpPr>
            <a:spLocks noGrp="1"/>
          </p:cNvSpPr>
          <p:nvPr>
            <p:ph idx="1"/>
          </p:nvPr>
        </p:nvSpPr>
        <p:spPr>
          <a:xfrm>
            <a:off x="838200" y="2586581"/>
            <a:ext cx="10515600" cy="3651342"/>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4970185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9_Title and Content">
    <p:spTree>
      <p:nvGrpSpPr>
        <p:cNvPr id="1" name=""/>
        <p:cNvGrpSpPr/>
        <p:nvPr/>
      </p:nvGrpSpPr>
      <p:grpSpPr>
        <a:xfrm>
          <a:off x="0" y="0"/>
          <a:ext cx="0" cy="0"/>
          <a:chOff x="0" y="0"/>
          <a:chExt cx="0" cy="0"/>
        </a:xfrm>
      </p:grpSpPr>
      <p:sp>
        <p:nvSpPr>
          <p:cNvPr id="4" name="Rectangle 3"/>
          <p:cNvSpPr/>
          <p:nvPr userDrawn="1"/>
        </p:nvSpPr>
        <p:spPr>
          <a:xfrm>
            <a:off x="0" y="4714"/>
            <a:ext cx="12192000" cy="228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1" name="Text Placeholder 9"/>
          <p:cNvSpPr>
            <a:spLocks noGrp="1"/>
          </p:cNvSpPr>
          <p:nvPr>
            <p:ph type="body" sz="quarter" idx="11" hasCustomPrompt="1"/>
          </p:nvPr>
        </p:nvSpPr>
        <p:spPr>
          <a:xfrm>
            <a:off x="-102181" y="1482619"/>
            <a:ext cx="11589884" cy="888947"/>
          </a:xfrm>
        </p:spPr>
        <p:txBody>
          <a:bodyPr anchor="t"/>
          <a:lstStyle>
            <a:lvl1pPr marL="0" indent="0">
              <a:buFontTx/>
              <a:buNone/>
              <a:defRPr sz="6600" baseline="0">
                <a:solidFill>
                  <a:srgbClr val="FFFFFF">
                    <a:alpha val="80000"/>
                  </a:srgbClr>
                </a:solidFill>
                <a:latin typeface="+mn-lt"/>
              </a:defRPr>
            </a:lvl1pPr>
          </a:lstStyle>
          <a:p>
            <a:pPr lvl="0"/>
            <a:r>
              <a:rPr lang="en-US" dirty="0"/>
              <a:t>CLICK TO EDIT</a:t>
            </a:r>
          </a:p>
        </p:txBody>
      </p:sp>
      <p:sp>
        <p:nvSpPr>
          <p:cNvPr id="6" name="Text Placeholder 9"/>
          <p:cNvSpPr>
            <a:spLocks noGrp="1"/>
          </p:cNvSpPr>
          <p:nvPr>
            <p:ph type="body" sz="quarter" idx="12" hasCustomPrompt="1"/>
          </p:nvPr>
        </p:nvSpPr>
        <p:spPr>
          <a:xfrm>
            <a:off x="-102181" y="2074359"/>
            <a:ext cx="11589884" cy="888947"/>
          </a:xfrm>
        </p:spPr>
        <p:txBody>
          <a:bodyPr anchor="t"/>
          <a:lstStyle>
            <a:lvl1pPr marL="0" indent="0">
              <a:buFontTx/>
              <a:buNone/>
              <a:defRPr sz="6600" baseline="0">
                <a:solidFill>
                  <a:schemeClr val="accent3">
                    <a:alpha val="80000"/>
                  </a:schemeClr>
                </a:solidFill>
                <a:latin typeface="+mj-lt"/>
              </a:defRPr>
            </a:lvl1pPr>
          </a:lstStyle>
          <a:p>
            <a:pPr lvl="0"/>
            <a:r>
              <a:rPr lang="en-US" dirty="0"/>
              <a:t>CLICK TO EDIT</a:t>
            </a:r>
          </a:p>
        </p:txBody>
      </p:sp>
      <p:sp>
        <p:nvSpPr>
          <p:cNvPr id="2" name="Title 1"/>
          <p:cNvSpPr>
            <a:spLocks noGrp="1"/>
          </p:cNvSpPr>
          <p:nvPr>
            <p:ph type="title" hasCustomPrompt="1"/>
          </p:nvPr>
        </p:nvSpPr>
        <p:spPr>
          <a:xfrm>
            <a:off x="838200" y="510465"/>
            <a:ext cx="10515600" cy="1283884"/>
          </a:xfrm>
        </p:spPr>
        <p:txBody>
          <a:bodyPr anchor="ctr">
            <a:noAutofit/>
          </a:bodyPr>
          <a:lstStyle>
            <a:lvl1pPr>
              <a:defRPr sz="2400">
                <a:solidFill>
                  <a:schemeClr val="tx2"/>
                </a:solidFill>
                <a:latin typeface="+mj-lt"/>
              </a:defRPr>
            </a:lvl1pPr>
          </a:lstStyle>
          <a:p>
            <a:r>
              <a:rPr lang="en-US" dirty="0"/>
              <a:t>CLICK TO EDIT MASTER TITLE STYLE</a:t>
            </a:r>
          </a:p>
        </p:txBody>
      </p:sp>
      <p:sp>
        <p:nvSpPr>
          <p:cNvPr id="3" name="Content Placeholder 2"/>
          <p:cNvSpPr>
            <a:spLocks noGrp="1"/>
          </p:cNvSpPr>
          <p:nvPr>
            <p:ph idx="1"/>
          </p:nvPr>
        </p:nvSpPr>
        <p:spPr>
          <a:xfrm>
            <a:off x="838200" y="2586581"/>
            <a:ext cx="10515600" cy="3651342"/>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9430974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0_Title and Content">
    <p:spTree>
      <p:nvGrpSpPr>
        <p:cNvPr id="1" name=""/>
        <p:cNvGrpSpPr/>
        <p:nvPr/>
      </p:nvGrpSpPr>
      <p:grpSpPr>
        <a:xfrm>
          <a:off x="0" y="0"/>
          <a:ext cx="0" cy="0"/>
          <a:chOff x="0" y="0"/>
          <a:chExt cx="0" cy="0"/>
        </a:xfrm>
      </p:grpSpPr>
      <p:sp>
        <p:nvSpPr>
          <p:cNvPr id="4" name="Rectangle 3"/>
          <p:cNvSpPr/>
          <p:nvPr userDrawn="1"/>
        </p:nvSpPr>
        <p:spPr>
          <a:xfrm flipV="1">
            <a:off x="0" y="2286005"/>
            <a:ext cx="12192000" cy="457199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1" name="Text Placeholder 9"/>
          <p:cNvSpPr>
            <a:spLocks noGrp="1"/>
          </p:cNvSpPr>
          <p:nvPr>
            <p:ph type="body" sz="quarter" idx="11" hasCustomPrompt="1"/>
          </p:nvPr>
        </p:nvSpPr>
        <p:spPr>
          <a:xfrm>
            <a:off x="-102181" y="1538039"/>
            <a:ext cx="11589884" cy="888947"/>
          </a:xfrm>
        </p:spPr>
        <p:txBody>
          <a:bodyPr anchor="t"/>
          <a:lstStyle>
            <a:lvl1pPr marL="0" indent="0">
              <a:buFontTx/>
              <a:buNone/>
              <a:defRPr sz="6600" baseline="0">
                <a:solidFill>
                  <a:schemeClr val="accent3">
                    <a:alpha val="80000"/>
                  </a:schemeClr>
                </a:solidFill>
                <a:latin typeface="+mn-lt"/>
              </a:defRPr>
            </a:lvl1pPr>
          </a:lstStyle>
          <a:p>
            <a:pPr lvl="0"/>
            <a:r>
              <a:rPr lang="en-US" dirty="0"/>
              <a:t>CLICK TO EDIT</a:t>
            </a:r>
          </a:p>
        </p:txBody>
      </p:sp>
      <p:sp>
        <p:nvSpPr>
          <p:cNvPr id="6" name="Text Placeholder 9"/>
          <p:cNvSpPr>
            <a:spLocks noGrp="1"/>
          </p:cNvSpPr>
          <p:nvPr>
            <p:ph type="body" sz="quarter" idx="12" hasCustomPrompt="1"/>
          </p:nvPr>
        </p:nvSpPr>
        <p:spPr>
          <a:xfrm>
            <a:off x="-102181" y="2129779"/>
            <a:ext cx="11589884" cy="888947"/>
          </a:xfrm>
        </p:spPr>
        <p:txBody>
          <a:bodyPr anchor="t"/>
          <a:lstStyle>
            <a:lvl1pPr marL="0" indent="0">
              <a:buFontTx/>
              <a:buNone/>
              <a:defRPr sz="6600" baseline="0">
                <a:solidFill>
                  <a:schemeClr val="bg1">
                    <a:alpha val="80000"/>
                  </a:schemeClr>
                </a:solidFill>
                <a:latin typeface="+mj-lt"/>
              </a:defRPr>
            </a:lvl1pPr>
          </a:lstStyle>
          <a:p>
            <a:pPr lvl="0"/>
            <a:r>
              <a:rPr lang="en-US" dirty="0"/>
              <a:t>CLICK TO EDIT</a:t>
            </a:r>
          </a:p>
        </p:txBody>
      </p:sp>
      <p:sp>
        <p:nvSpPr>
          <p:cNvPr id="2" name="Title 1"/>
          <p:cNvSpPr>
            <a:spLocks noGrp="1"/>
          </p:cNvSpPr>
          <p:nvPr>
            <p:ph type="title" hasCustomPrompt="1"/>
          </p:nvPr>
        </p:nvSpPr>
        <p:spPr>
          <a:xfrm>
            <a:off x="838200" y="510465"/>
            <a:ext cx="10515600" cy="1283884"/>
          </a:xfrm>
        </p:spPr>
        <p:txBody>
          <a:bodyPr anchor="ctr">
            <a:noAutofit/>
          </a:bodyPr>
          <a:lstStyle>
            <a:lvl1pPr>
              <a:defRPr sz="2400">
                <a:solidFill>
                  <a:schemeClr val="tx2"/>
                </a:solidFill>
              </a:defRPr>
            </a:lvl1pPr>
          </a:lstStyle>
          <a:p>
            <a:r>
              <a:rPr lang="en-US" dirty="0"/>
              <a:t>CLICK TO EDIT MASTER TITLE STYLE</a:t>
            </a:r>
          </a:p>
        </p:txBody>
      </p:sp>
      <p:sp>
        <p:nvSpPr>
          <p:cNvPr id="3" name="Content Placeholder 2"/>
          <p:cNvSpPr>
            <a:spLocks noGrp="1"/>
          </p:cNvSpPr>
          <p:nvPr>
            <p:ph idx="1"/>
          </p:nvPr>
        </p:nvSpPr>
        <p:spPr>
          <a:xfrm>
            <a:off x="838200" y="2586581"/>
            <a:ext cx="10515600" cy="3651342"/>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0479825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1_Title and Content">
    <p:spTree>
      <p:nvGrpSpPr>
        <p:cNvPr id="1" name=""/>
        <p:cNvGrpSpPr/>
        <p:nvPr/>
      </p:nvGrpSpPr>
      <p:grpSpPr>
        <a:xfrm>
          <a:off x="0" y="0"/>
          <a:ext cx="0" cy="0"/>
          <a:chOff x="0" y="0"/>
          <a:chExt cx="0" cy="0"/>
        </a:xfrm>
      </p:grpSpPr>
      <p:sp>
        <p:nvSpPr>
          <p:cNvPr id="4" name="Rectangle 3"/>
          <p:cNvSpPr/>
          <p:nvPr userDrawn="1"/>
        </p:nvSpPr>
        <p:spPr>
          <a:xfrm>
            <a:off x="0" y="6"/>
            <a:ext cx="12192000" cy="120261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hasCustomPrompt="1"/>
          </p:nvPr>
        </p:nvSpPr>
        <p:spPr>
          <a:xfrm>
            <a:off x="838199" y="26238"/>
            <a:ext cx="9897415" cy="1176376"/>
          </a:xfrm>
        </p:spPr>
        <p:txBody>
          <a:bodyPr anchor="ctr">
            <a:noAutofit/>
          </a:bodyPr>
          <a:lstStyle>
            <a:lvl1pPr>
              <a:defRPr sz="2400">
                <a:solidFill>
                  <a:schemeClr val="tx2"/>
                </a:solidFill>
                <a:latin typeface="+mj-lt"/>
              </a:defRPr>
            </a:lvl1pPr>
          </a:lstStyle>
          <a:p>
            <a:r>
              <a:rPr lang="en-US" dirty="0"/>
              <a:t>CLICK TO EDIT MASTER TITLE STYLE</a:t>
            </a:r>
          </a:p>
        </p:txBody>
      </p:sp>
      <p:sp>
        <p:nvSpPr>
          <p:cNvPr id="3" name="Content Placeholder 2"/>
          <p:cNvSpPr>
            <a:spLocks noGrp="1"/>
          </p:cNvSpPr>
          <p:nvPr>
            <p:ph idx="1"/>
          </p:nvPr>
        </p:nvSpPr>
        <p:spPr>
          <a:xfrm>
            <a:off x="838200" y="1714500"/>
            <a:ext cx="10515600" cy="4523423"/>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Content Placeholder 4"/>
          <p:cNvPicPr>
            <a:picLocks noChangeAspect="1"/>
          </p:cNvPicPr>
          <p:nvPr userDrawn="1"/>
        </p:nvPicPr>
        <p:blipFill>
          <a:blip cstate="print">
            <a:alphaModFix amt="6000"/>
            <a:extLst>
              <a:ext uri="{28A0092B-C50C-407E-A947-70E740481C1C}">
                <a14:useLocalDpi xmlns:a14="http://schemas.microsoft.com/office/drawing/2010/main" val="0"/>
              </a:ext>
            </a:extLst>
          </a:blip>
          <a:stretch>
            <a:fillRect/>
          </a:stretch>
        </p:blipFill>
        <p:spPr>
          <a:xfrm>
            <a:off x="11353800" y="26239"/>
            <a:ext cx="278384" cy="1219200"/>
          </a:xfrm>
          <a:prstGeom prst="rect">
            <a:avLst/>
          </a:prstGeom>
        </p:spPr>
      </p:pic>
    </p:spTree>
    <p:extLst>
      <p:ext uri="{BB962C8B-B14F-4D97-AF65-F5344CB8AC3E}">
        <p14:creationId xmlns:p14="http://schemas.microsoft.com/office/powerpoint/2010/main" val="24417440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2_Title and Content">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a:extLst>
              <a:ext uri="{28A0092B-C50C-407E-A947-70E740481C1C}">
                <a14:useLocalDpi xmlns:a14="http://schemas.microsoft.com/office/drawing/2010/main" val="0"/>
              </a:ext>
            </a:extLst>
          </a:blip>
          <a:srcRect l="68" t="15298" r="1191" b="71732"/>
          <a:stretch/>
        </p:blipFill>
        <p:spPr>
          <a:xfrm>
            <a:off x="0" y="7"/>
            <a:ext cx="12207240" cy="1202607"/>
          </a:xfrm>
          <a:prstGeom prst="rect">
            <a:avLst/>
          </a:prstGeom>
        </p:spPr>
      </p:pic>
      <p:sp>
        <p:nvSpPr>
          <p:cNvPr id="2" name="Title 1"/>
          <p:cNvSpPr>
            <a:spLocks noGrp="1"/>
          </p:cNvSpPr>
          <p:nvPr>
            <p:ph type="title" hasCustomPrompt="1"/>
          </p:nvPr>
        </p:nvSpPr>
        <p:spPr>
          <a:xfrm>
            <a:off x="838199" y="0"/>
            <a:ext cx="9897415" cy="1202614"/>
          </a:xfrm>
        </p:spPr>
        <p:txBody>
          <a:bodyPr anchor="ctr">
            <a:noAutofit/>
          </a:bodyPr>
          <a:lstStyle>
            <a:lvl1pPr>
              <a:defRPr sz="2400">
                <a:solidFill>
                  <a:schemeClr val="bg1"/>
                </a:solidFill>
                <a:latin typeface="+mj-lt"/>
              </a:defRPr>
            </a:lvl1pPr>
          </a:lstStyle>
          <a:p>
            <a:r>
              <a:rPr lang="en-US" dirty="0"/>
              <a:t>CLICK TO EDIT MASTER TITLE STYLE</a:t>
            </a:r>
          </a:p>
        </p:txBody>
      </p:sp>
      <p:sp>
        <p:nvSpPr>
          <p:cNvPr id="7" name="Content Placeholder 2"/>
          <p:cNvSpPr>
            <a:spLocks noGrp="1"/>
          </p:cNvSpPr>
          <p:nvPr>
            <p:ph idx="1"/>
          </p:nvPr>
        </p:nvSpPr>
        <p:spPr>
          <a:xfrm>
            <a:off x="838200" y="1714500"/>
            <a:ext cx="10515600" cy="4523423"/>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6668984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3_Title and Content">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xmlns="" id="{A3467A6D-5EF3-4B4D-AD95-A4869E7FD57C}"/>
              </a:ext>
            </a:extLst>
          </p:cNvPr>
          <p:cNvGrpSpPr/>
          <p:nvPr userDrawn="1"/>
        </p:nvGrpSpPr>
        <p:grpSpPr>
          <a:xfrm>
            <a:off x="-1" y="3926194"/>
            <a:ext cx="12192001" cy="2931806"/>
            <a:chOff x="-1" y="3926194"/>
            <a:chExt cx="12192001" cy="2931806"/>
          </a:xfrm>
        </p:grpSpPr>
        <p:grpSp>
          <p:nvGrpSpPr>
            <p:cNvPr id="20" name="Group 19">
              <a:extLst>
                <a:ext uri="{FF2B5EF4-FFF2-40B4-BE49-F238E27FC236}">
                  <a16:creationId xmlns:a16="http://schemas.microsoft.com/office/drawing/2014/main" xmlns="" id="{4330E7E2-E0B7-420A-902C-77CE161D22CE}"/>
                </a:ext>
              </a:extLst>
            </p:cNvPr>
            <p:cNvGrpSpPr/>
            <p:nvPr/>
          </p:nvGrpSpPr>
          <p:grpSpPr>
            <a:xfrm>
              <a:off x="-1" y="3926194"/>
              <a:ext cx="12192001" cy="2931806"/>
              <a:chOff x="-1" y="3926194"/>
              <a:chExt cx="12192001" cy="2931806"/>
            </a:xfrm>
          </p:grpSpPr>
          <p:sp>
            <p:nvSpPr>
              <p:cNvPr id="22" name="Rectangle 21">
                <a:extLst>
                  <a:ext uri="{FF2B5EF4-FFF2-40B4-BE49-F238E27FC236}">
                    <a16:creationId xmlns:a16="http://schemas.microsoft.com/office/drawing/2014/main" xmlns="" id="{7A9F4B8B-917E-42D7-BBF1-0ACD89A0C99C}"/>
                  </a:ext>
                </a:extLst>
              </p:cNvPr>
              <p:cNvSpPr/>
              <p:nvPr/>
            </p:nvSpPr>
            <p:spPr>
              <a:xfrm>
                <a:off x="-1" y="3941440"/>
                <a:ext cx="3162449" cy="2916560"/>
              </a:xfrm>
              <a:prstGeom prst="rect">
                <a:avLst/>
              </a:prstGeom>
              <a:solidFill>
                <a:srgbClr val="F0E9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b="1" dirty="0">
                  <a:solidFill>
                    <a:schemeClr val="bg1"/>
                  </a:solidFill>
                  <a:ea typeface="Arial" charset="0"/>
                  <a:cs typeface="Arial" charset="0"/>
                </a:endParaRPr>
              </a:p>
            </p:txBody>
          </p:sp>
          <p:sp>
            <p:nvSpPr>
              <p:cNvPr id="23" name="Rectangle 22">
                <a:extLst>
                  <a:ext uri="{FF2B5EF4-FFF2-40B4-BE49-F238E27FC236}">
                    <a16:creationId xmlns:a16="http://schemas.microsoft.com/office/drawing/2014/main" xmlns="" id="{BBC5111E-534D-4037-8F07-7F1D543AA8BE}"/>
                  </a:ext>
                </a:extLst>
              </p:cNvPr>
              <p:cNvSpPr/>
              <p:nvPr/>
            </p:nvSpPr>
            <p:spPr>
              <a:xfrm>
                <a:off x="3159289" y="3941440"/>
                <a:ext cx="3477642" cy="2916560"/>
              </a:xfrm>
              <a:prstGeom prst="rect">
                <a:avLst/>
              </a:prstGeom>
              <a:solidFill>
                <a:srgbClr val="F8F6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b="1" dirty="0">
                  <a:solidFill>
                    <a:schemeClr val="bg1"/>
                  </a:solidFill>
                  <a:ea typeface="Arial" charset="0"/>
                  <a:cs typeface="Arial" charset="0"/>
                </a:endParaRPr>
              </a:p>
            </p:txBody>
          </p:sp>
          <p:sp>
            <p:nvSpPr>
              <p:cNvPr id="24" name="Rectangle 23">
                <a:extLst>
                  <a:ext uri="{FF2B5EF4-FFF2-40B4-BE49-F238E27FC236}">
                    <a16:creationId xmlns:a16="http://schemas.microsoft.com/office/drawing/2014/main" xmlns="" id="{F9EB946E-7886-4B06-B9A8-A740756145EC}"/>
                  </a:ext>
                </a:extLst>
              </p:cNvPr>
              <p:cNvSpPr/>
              <p:nvPr/>
            </p:nvSpPr>
            <p:spPr>
              <a:xfrm>
                <a:off x="6636931" y="3926194"/>
                <a:ext cx="2656360" cy="2931806"/>
              </a:xfrm>
              <a:prstGeom prst="rect">
                <a:avLst/>
              </a:prstGeom>
              <a:solidFill>
                <a:srgbClr val="F0E9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b="1" dirty="0">
                  <a:solidFill>
                    <a:schemeClr val="bg1"/>
                  </a:solidFill>
                  <a:ea typeface="Arial" charset="0"/>
                  <a:cs typeface="Arial" charset="0"/>
                </a:endParaRPr>
              </a:p>
            </p:txBody>
          </p:sp>
          <p:sp>
            <p:nvSpPr>
              <p:cNvPr id="25" name="Rectangle 24">
                <a:extLst>
                  <a:ext uri="{FF2B5EF4-FFF2-40B4-BE49-F238E27FC236}">
                    <a16:creationId xmlns:a16="http://schemas.microsoft.com/office/drawing/2014/main" xmlns="" id="{90F0E180-61C9-4EF4-BF31-8D3CB3B86F44}"/>
                  </a:ext>
                </a:extLst>
              </p:cNvPr>
              <p:cNvSpPr/>
              <p:nvPr/>
            </p:nvSpPr>
            <p:spPr>
              <a:xfrm>
                <a:off x="9293290" y="3926194"/>
                <a:ext cx="2898710" cy="2931806"/>
              </a:xfrm>
              <a:prstGeom prst="rect">
                <a:avLst/>
              </a:prstGeom>
              <a:solidFill>
                <a:srgbClr val="F8F6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b="1" dirty="0">
                  <a:solidFill>
                    <a:schemeClr val="bg1"/>
                  </a:solidFill>
                  <a:ea typeface="Arial" charset="0"/>
                  <a:cs typeface="Arial" charset="0"/>
                </a:endParaRPr>
              </a:p>
            </p:txBody>
          </p:sp>
        </p:grpSp>
        <p:sp>
          <p:nvSpPr>
            <p:cNvPr id="21" name="Rectangle 20">
              <a:extLst>
                <a:ext uri="{FF2B5EF4-FFF2-40B4-BE49-F238E27FC236}">
                  <a16:creationId xmlns:a16="http://schemas.microsoft.com/office/drawing/2014/main" xmlns="" id="{926EE4FF-8D8B-4168-8BD8-DEF14E015A59}"/>
                </a:ext>
              </a:extLst>
            </p:cNvPr>
            <p:cNvSpPr/>
            <p:nvPr/>
          </p:nvSpPr>
          <p:spPr>
            <a:xfrm>
              <a:off x="3162448" y="3928187"/>
              <a:ext cx="3474482" cy="2929813"/>
            </a:xfrm>
            <a:prstGeom prst="rect">
              <a:avLst/>
            </a:prstGeom>
            <a:solidFill>
              <a:srgbClr val="F8F6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b="1" dirty="0">
                <a:solidFill>
                  <a:schemeClr val="bg1"/>
                </a:solidFill>
                <a:ea typeface="Arial" charset="0"/>
                <a:cs typeface="Arial" charset="0"/>
              </a:endParaRPr>
            </a:p>
          </p:txBody>
        </p:sp>
      </p:grpSp>
      <p:grpSp>
        <p:nvGrpSpPr>
          <p:cNvPr id="26" name="Group 25">
            <a:extLst>
              <a:ext uri="{FF2B5EF4-FFF2-40B4-BE49-F238E27FC236}">
                <a16:creationId xmlns:a16="http://schemas.microsoft.com/office/drawing/2014/main" xmlns="" id="{942FF523-23D4-40DE-BECF-62F11DCF9F37}"/>
              </a:ext>
            </a:extLst>
          </p:cNvPr>
          <p:cNvGrpSpPr/>
          <p:nvPr userDrawn="1"/>
        </p:nvGrpSpPr>
        <p:grpSpPr>
          <a:xfrm>
            <a:off x="-1" y="1167270"/>
            <a:ext cx="12192001" cy="2774169"/>
            <a:chOff x="-1" y="1199735"/>
            <a:chExt cx="12192001" cy="2760916"/>
          </a:xfrm>
        </p:grpSpPr>
        <p:sp>
          <p:nvSpPr>
            <p:cNvPr id="27" name="Rectangle 26">
              <a:extLst>
                <a:ext uri="{FF2B5EF4-FFF2-40B4-BE49-F238E27FC236}">
                  <a16:creationId xmlns:a16="http://schemas.microsoft.com/office/drawing/2014/main" xmlns="" id="{09D9F83C-A191-4FF1-BF09-999F53A704B9}"/>
                </a:ext>
              </a:extLst>
            </p:cNvPr>
            <p:cNvSpPr/>
            <p:nvPr/>
          </p:nvSpPr>
          <p:spPr>
            <a:xfrm>
              <a:off x="3159289" y="1199736"/>
              <a:ext cx="3477642" cy="2760914"/>
            </a:xfrm>
            <a:prstGeom prst="rect">
              <a:avLst/>
            </a:prstGeom>
            <a:solidFill>
              <a:srgbClr val="E6EF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b="1" dirty="0">
                <a:solidFill>
                  <a:schemeClr val="bg1"/>
                </a:solidFill>
                <a:ea typeface="Arial" charset="0"/>
                <a:cs typeface="Arial" charset="0"/>
              </a:endParaRPr>
            </a:p>
          </p:txBody>
        </p:sp>
        <p:sp>
          <p:nvSpPr>
            <p:cNvPr id="28" name="Rectangle 27">
              <a:extLst>
                <a:ext uri="{FF2B5EF4-FFF2-40B4-BE49-F238E27FC236}">
                  <a16:creationId xmlns:a16="http://schemas.microsoft.com/office/drawing/2014/main" xmlns="" id="{A2D70A3E-3324-4BFA-ADAF-D5878E475BA6}"/>
                </a:ext>
              </a:extLst>
            </p:cNvPr>
            <p:cNvSpPr/>
            <p:nvPr/>
          </p:nvSpPr>
          <p:spPr>
            <a:xfrm>
              <a:off x="-1" y="1199735"/>
              <a:ext cx="3159289" cy="2760915"/>
            </a:xfrm>
            <a:prstGeom prst="rect">
              <a:avLst/>
            </a:prstGeom>
            <a:solidFill>
              <a:srgbClr val="DAE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b="1" dirty="0">
                <a:solidFill>
                  <a:schemeClr val="bg1"/>
                </a:solidFill>
                <a:ea typeface="Arial" charset="0"/>
                <a:cs typeface="Arial" charset="0"/>
              </a:endParaRPr>
            </a:p>
          </p:txBody>
        </p:sp>
        <p:sp>
          <p:nvSpPr>
            <p:cNvPr id="29" name="Rectangle 28">
              <a:extLst>
                <a:ext uri="{FF2B5EF4-FFF2-40B4-BE49-F238E27FC236}">
                  <a16:creationId xmlns:a16="http://schemas.microsoft.com/office/drawing/2014/main" xmlns="" id="{6F1D06F1-5391-429A-897F-A615C0A7DD48}"/>
                </a:ext>
              </a:extLst>
            </p:cNvPr>
            <p:cNvSpPr/>
            <p:nvPr/>
          </p:nvSpPr>
          <p:spPr>
            <a:xfrm>
              <a:off x="6636930" y="1199736"/>
              <a:ext cx="2656359" cy="2760914"/>
            </a:xfrm>
            <a:prstGeom prst="rect">
              <a:avLst/>
            </a:prstGeom>
            <a:solidFill>
              <a:srgbClr val="DAE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b="1" dirty="0">
                <a:solidFill>
                  <a:schemeClr val="bg1"/>
                </a:solidFill>
                <a:ea typeface="Arial" charset="0"/>
                <a:cs typeface="Arial" charset="0"/>
              </a:endParaRPr>
            </a:p>
          </p:txBody>
        </p:sp>
        <p:sp>
          <p:nvSpPr>
            <p:cNvPr id="30" name="Rectangle 29">
              <a:extLst>
                <a:ext uri="{FF2B5EF4-FFF2-40B4-BE49-F238E27FC236}">
                  <a16:creationId xmlns:a16="http://schemas.microsoft.com/office/drawing/2014/main" xmlns="" id="{CB62F953-593C-489D-A412-11399F1B07D2}"/>
                </a:ext>
              </a:extLst>
            </p:cNvPr>
            <p:cNvSpPr/>
            <p:nvPr/>
          </p:nvSpPr>
          <p:spPr>
            <a:xfrm>
              <a:off x="9293290" y="1199737"/>
              <a:ext cx="2898710" cy="2760914"/>
            </a:xfrm>
            <a:prstGeom prst="rect">
              <a:avLst/>
            </a:prstGeom>
            <a:solidFill>
              <a:srgbClr val="E6EF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b="1" dirty="0">
                <a:solidFill>
                  <a:schemeClr val="bg1"/>
                </a:solidFill>
                <a:ea typeface="Arial" charset="0"/>
                <a:cs typeface="Arial" charset="0"/>
              </a:endParaRPr>
            </a:p>
          </p:txBody>
        </p:sp>
      </p:grpSp>
      <p:pic>
        <p:nvPicPr>
          <p:cNvPr id="6" name="Picture 5"/>
          <p:cNvPicPr>
            <a:picLocks noChangeAspect="1"/>
          </p:cNvPicPr>
          <p:nvPr userDrawn="1"/>
        </p:nvPicPr>
        <p:blipFill rotWithShape="1">
          <a:blip r:embed="rId2">
            <a:extLst>
              <a:ext uri="{28A0092B-C50C-407E-A947-70E740481C1C}">
                <a14:useLocalDpi xmlns:a14="http://schemas.microsoft.com/office/drawing/2010/main" val="0"/>
              </a:ext>
            </a:extLst>
          </a:blip>
          <a:srcRect l="68" t="15298" r="1191" b="71732"/>
          <a:stretch/>
        </p:blipFill>
        <p:spPr>
          <a:xfrm>
            <a:off x="0" y="7"/>
            <a:ext cx="12207240" cy="1202607"/>
          </a:xfrm>
          <a:prstGeom prst="rect">
            <a:avLst/>
          </a:prstGeom>
        </p:spPr>
      </p:pic>
      <p:sp>
        <p:nvSpPr>
          <p:cNvPr id="2" name="Title 1"/>
          <p:cNvSpPr>
            <a:spLocks noGrp="1"/>
          </p:cNvSpPr>
          <p:nvPr>
            <p:ph type="title" hasCustomPrompt="1"/>
          </p:nvPr>
        </p:nvSpPr>
        <p:spPr>
          <a:xfrm>
            <a:off x="838199" y="0"/>
            <a:ext cx="9897415" cy="1202614"/>
          </a:xfrm>
        </p:spPr>
        <p:txBody>
          <a:bodyPr anchor="ctr">
            <a:noAutofit/>
          </a:bodyPr>
          <a:lstStyle>
            <a:lvl1pPr>
              <a:defRPr sz="2400">
                <a:solidFill>
                  <a:schemeClr val="bg1"/>
                </a:solidFill>
                <a:latin typeface="+mj-lt"/>
              </a:defRPr>
            </a:lvl1pPr>
          </a:lstStyle>
          <a:p>
            <a:r>
              <a:rPr lang="en-US" dirty="0"/>
              <a:t>CLICK TO EDIT MASTER TITLE STYLE</a:t>
            </a:r>
          </a:p>
        </p:txBody>
      </p:sp>
      <p:sp>
        <p:nvSpPr>
          <p:cNvPr id="32" name="Slide Number Placeholder 5">
            <a:extLst>
              <a:ext uri="{FF2B5EF4-FFF2-40B4-BE49-F238E27FC236}">
                <a16:creationId xmlns:a16="http://schemas.microsoft.com/office/drawing/2014/main" xmlns="" id="{99AA27C7-9E43-40E1-95EA-36F8A04E043F}"/>
              </a:ext>
            </a:extLst>
          </p:cNvPr>
          <p:cNvSpPr txBox="1">
            <a:spLocks/>
          </p:cNvSpPr>
          <p:nvPr userDrawn="1"/>
        </p:nvSpPr>
        <p:spPr>
          <a:xfrm>
            <a:off x="11663833" y="6483914"/>
            <a:ext cx="667871" cy="365125"/>
          </a:xfrm>
          <a:prstGeom prst="rect">
            <a:avLst/>
          </a:prstGeom>
        </p:spPr>
        <p:txBody>
          <a:bodyPr vert="horz" lIns="91440" tIns="45720" rIns="91440" bIns="45720" rtlCol="0" anchor="ctr"/>
          <a:lstStyle>
            <a:defPPr>
              <a:defRPr lang="en-US"/>
            </a:defPPr>
            <a:lvl1pPr marL="0" algn="l"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01FDF9E-2016-6E4F-8867-06066943CEDE}" type="slidenum">
              <a:rPr lang="en-US" sz="800" smtClean="0">
                <a:solidFill>
                  <a:schemeClr val="accent2"/>
                </a:solidFill>
              </a:rPr>
              <a:pPr/>
              <a:t>‹#›</a:t>
            </a:fld>
            <a:endParaRPr lang="en-US" sz="900" dirty="0">
              <a:solidFill>
                <a:schemeClr val="accent2"/>
              </a:solidFill>
            </a:endParaRPr>
          </a:p>
        </p:txBody>
      </p:sp>
      <p:pic>
        <p:nvPicPr>
          <p:cNvPr id="18" name="Picture 17">
            <a:extLst>
              <a:ext uri="{FF2B5EF4-FFF2-40B4-BE49-F238E27FC236}">
                <a16:creationId xmlns:a16="http://schemas.microsoft.com/office/drawing/2014/main" xmlns="" id="{9B0DD8D5-02D0-D946-A54F-180AE83FBB60}"/>
              </a:ext>
            </a:extLst>
          </p:cNvPr>
          <p:cNvPicPr>
            <a:picLocks noChangeAspect="1"/>
          </p:cNvPicPr>
          <p:nvPr userDrawn="1"/>
        </p:nvPicPr>
        <p:blipFill>
          <a:blip r:embed="rId3"/>
          <a:stretch>
            <a:fillRect/>
          </a:stretch>
        </p:blipFill>
        <p:spPr>
          <a:xfrm>
            <a:off x="97960" y="6168045"/>
            <a:ext cx="769566" cy="680892"/>
          </a:xfrm>
          <a:prstGeom prst="rect">
            <a:avLst/>
          </a:prstGeom>
        </p:spPr>
      </p:pic>
    </p:spTree>
    <p:extLst>
      <p:ext uri="{BB962C8B-B14F-4D97-AF65-F5344CB8AC3E}">
        <p14:creationId xmlns:p14="http://schemas.microsoft.com/office/powerpoint/2010/main" val="289079236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4_Title and Content">
    <p:spTree>
      <p:nvGrpSpPr>
        <p:cNvPr id="1" name=""/>
        <p:cNvGrpSpPr/>
        <p:nvPr/>
      </p:nvGrpSpPr>
      <p:grpSpPr>
        <a:xfrm>
          <a:off x="0" y="0"/>
          <a:ext cx="0" cy="0"/>
          <a:chOff x="0" y="0"/>
          <a:chExt cx="0" cy="0"/>
        </a:xfrm>
      </p:grpSpPr>
      <p:sp>
        <p:nvSpPr>
          <p:cNvPr id="6" name="Text Placeholder 9"/>
          <p:cNvSpPr>
            <a:spLocks noGrp="1"/>
          </p:cNvSpPr>
          <p:nvPr>
            <p:ph type="body" sz="quarter" idx="11" hasCustomPrompt="1"/>
          </p:nvPr>
        </p:nvSpPr>
        <p:spPr>
          <a:xfrm>
            <a:off x="-102181" y="-133903"/>
            <a:ext cx="11589884" cy="888947"/>
          </a:xfrm>
        </p:spPr>
        <p:txBody>
          <a:bodyPr anchor="t"/>
          <a:lstStyle>
            <a:lvl1pPr marL="0" indent="0">
              <a:buFontTx/>
              <a:buNone/>
              <a:defRPr sz="6600" baseline="0">
                <a:solidFill>
                  <a:srgbClr val="FFFFFF">
                    <a:alpha val="50000"/>
                  </a:srgbClr>
                </a:solidFill>
                <a:latin typeface="+mj-lt"/>
              </a:defRPr>
            </a:lvl1pPr>
          </a:lstStyle>
          <a:p>
            <a:pPr lvl="0"/>
            <a:r>
              <a:rPr lang="en-US" dirty="0"/>
              <a:t>CLICK TO EDIT</a:t>
            </a:r>
          </a:p>
        </p:txBody>
      </p:sp>
      <p:sp>
        <p:nvSpPr>
          <p:cNvPr id="2" name="Title 1"/>
          <p:cNvSpPr>
            <a:spLocks noGrp="1"/>
          </p:cNvSpPr>
          <p:nvPr>
            <p:ph type="title" hasCustomPrompt="1"/>
          </p:nvPr>
        </p:nvSpPr>
        <p:spPr>
          <a:xfrm>
            <a:off x="838200" y="510465"/>
            <a:ext cx="10515600" cy="1283884"/>
          </a:xfrm>
        </p:spPr>
        <p:txBody>
          <a:bodyPr anchor="ctr">
            <a:noAutofit/>
          </a:bodyPr>
          <a:lstStyle>
            <a:lvl1pPr>
              <a:defRPr sz="2400">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838200" y="2586581"/>
            <a:ext cx="10515600" cy="3651342"/>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6846833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5_Title and Content">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a:alphaModFix amt="50000"/>
            <a:extLst>
              <a:ext uri="{28A0092B-C50C-407E-A947-70E740481C1C}">
                <a14:useLocalDpi xmlns:a14="http://schemas.microsoft.com/office/drawing/2010/main" val="0"/>
              </a:ext>
            </a:extLst>
          </a:blip>
          <a:srcRect t="25657"/>
          <a:stretch/>
        </p:blipFill>
        <p:spPr>
          <a:xfrm>
            <a:off x="0" y="2283395"/>
            <a:ext cx="12192000" cy="4584032"/>
          </a:xfrm>
          <a:prstGeom prst="rect">
            <a:avLst/>
          </a:prstGeom>
        </p:spPr>
      </p:pic>
      <p:sp>
        <p:nvSpPr>
          <p:cNvPr id="6" name="Text Placeholder 9"/>
          <p:cNvSpPr>
            <a:spLocks noGrp="1"/>
          </p:cNvSpPr>
          <p:nvPr>
            <p:ph type="body" sz="quarter" idx="11" hasCustomPrompt="1"/>
          </p:nvPr>
        </p:nvSpPr>
        <p:spPr>
          <a:xfrm>
            <a:off x="-102181" y="-133903"/>
            <a:ext cx="11589884" cy="888947"/>
          </a:xfrm>
        </p:spPr>
        <p:txBody>
          <a:bodyPr anchor="t"/>
          <a:lstStyle>
            <a:lvl1pPr marL="0" indent="0">
              <a:buFontTx/>
              <a:buNone/>
              <a:defRPr sz="6600" baseline="0">
                <a:solidFill>
                  <a:srgbClr val="FFFFFF">
                    <a:alpha val="50000"/>
                  </a:srgbClr>
                </a:solidFill>
                <a:latin typeface="+mj-lt"/>
              </a:defRPr>
            </a:lvl1pPr>
          </a:lstStyle>
          <a:p>
            <a:pPr lvl="0"/>
            <a:r>
              <a:rPr lang="en-US" dirty="0"/>
              <a:t>CLICK TO EDIT</a:t>
            </a:r>
          </a:p>
        </p:txBody>
      </p:sp>
      <p:sp>
        <p:nvSpPr>
          <p:cNvPr id="2" name="Title 1"/>
          <p:cNvSpPr>
            <a:spLocks noGrp="1"/>
          </p:cNvSpPr>
          <p:nvPr>
            <p:ph type="title" hasCustomPrompt="1"/>
          </p:nvPr>
        </p:nvSpPr>
        <p:spPr>
          <a:xfrm>
            <a:off x="838200" y="510465"/>
            <a:ext cx="10515600" cy="1283884"/>
          </a:xfrm>
        </p:spPr>
        <p:txBody>
          <a:bodyPr anchor="ctr">
            <a:noAutofit/>
          </a:bodyPr>
          <a:lstStyle>
            <a:lvl1pPr>
              <a:defRPr sz="2400">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838200" y="2586581"/>
            <a:ext cx="10515600" cy="3651342"/>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8482717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6_Title and Content">
    <p:spTree>
      <p:nvGrpSpPr>
        <p:cNvPr id="1" name=""/>
        <p:cNvGrpSpPr/>
        <p:nvPr/>
      </p:nvGrpSpPr>
      <p:grpSpPr>
        <a:xfrm>
          <a:off x="0" y="0"/>
          <a:ext cx="0" cy="0"/>
          <a:chOff x="0" y="0"/>
          <a:chExt cx="0" cy="0"/>
        </a:xfrm>
      </p:grpSpPr>
      <p:sp>
        <p:nvSpPr>
          <p:cNvPr id="6" name="Text Placeholder 9"/>
          <p:cNvSpPr>
            <a:spLocks noGrp="1"/>
          </p:cNvSpPr>
          <p:nvPr>
            <p:ph type="body" sz="quarter" idx="11" hasCustomPrompt="1"/>
          </p:nvPr>
        </p:nvSpPr>
        <p:spPr>
          <a:xfrm>
            <a:off x="-102181" y="-133903"/>
            <a:ext cx="11589884" cy="888947"/>
          </a:xfrm>
        </p:spPr>
        <p:txBody>
          <a:bodyPr anchor="t"/>
          <a:lstStyle>
            <a:lvl1pPr marL="0" indent="0">
              <a:buFontTx/>
              <a:buNone/>
              <a:defRPr sz="6600" baseline="0">
                <a:solidFill>
                  <a:srgbClr val="FFFFFF">
                    <a:alpha val="38000"/>
                  </a:srgbClr>
                </a:solidFill>
                <a:latin typeface="+mj-lt"/>
              </a:defRPr>
            </a:lvl1pPr>
          </a:lstStyle>
          <a:p>
            <a:pPr lvl="0"/>
            <a:r>
              <a:rPr lang="en-US" dirty="0"/>
              <a:t>CLICK TO EDIT</a:t>
            </a:r>
          </a:p>
        </p:txBody>
      </p:sp>
      <p:sp>
        <p:nvSpPr>
          <p:cNvPr id="2" name="Title 1"/>
          <p:cNvSpPr>
            <a:spLocks noGrp="1"/>
          </p:cNvSpPr>
          <p:nvPr>
            <p:ph type="title" hasCustomPrompt="1"/>
          </p:nvPr>
        </p:nvSpPr>
        <p:spPr>
          <a:xfrm>
            <a:off x="838200" y="510465"/>
            <a:ext cx="10515600" cy="1283884"/>
          </a:xfrm>
        </p:spPr>
        <p:txBody>
          <a:bodyPr anchor="ctr">
            <a:noAutofit/>
          </a:bodyPr>
          <a:lstStyle>
            <a:lvl1pPr>
              <a:defRPr sz="2400">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838200" y="2586581"/>
            <a:ext cx="10515600" cy="3651342"/>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1492137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7_Title and Content">
    <p:spTree>
      <p:nvGrpSpPr>
        <p:cNvPr id="1" name=""/>
        <p:cNvGrpSpPr/>
        <p:nvPr/>
      </p:nvGrpSpPr>
      <p:grpSpPr>
        <a:xfrm>
          <a:off x="0" y="0"/>
          <a:ext cx="0" cy="0"/>
          <a:chOff x="0" y="0"/>
          <a:chExt cx="0" cy="0"/>
        </a:xfrm>
      </p:grpSpPr>
      <p:sp>
        <p:nvSpPr>
          <p:cNvPr id="6" name="Text Placeholder 9"/>
          <p:cNvSpPr>
            <a:spLocks noGrp="1"/>
          </p:cNvSpPr>
          <p:nvPr>
            <p:ph type="body" sz="quarter" idx="11" hasCustomPrompt="1"/>
          </p:nvPr>
        </p:nvSpPr>
        <p:spPr>
          <a:xfrm>
            <a:off x="-102181" y="-133903"/>
            <a:ext cx="11589884" cy="888947"/>
          </a:xfrm>
        </p:spPr>
        <p:txBody>
          <a:bodyPr anchor="t"/>
          <a:lstStyle>
            <a:lvl1pPr marL="0" indent="0">
              <a:buFontTx/>
              <a:buNone/>
              <a:defRPr sz="6600" baseline="0">
                <a:solidFill>
                  <a:srgbClr val="FFFFFF">
                    <a:alpha val="38000"/>
                  </a:srgbClr>
                </a:solidFill>
                <a:latin typeface="+mj-lt"/>
              </a:defRPr>
            </a:lvl1pPr>
          </a:lstStyle>
          <a:p>
            <a:pPr lvl="0"/>
            <a:r>
              <a:rPr lang="en-US" dirty="0"/>
              <a:t>CLICK TO EDIT</a:t>
            </a:r>
          </a:p>
        </p:txBody>
      </p:sp>
      <p:sp>
        <p:nvSpPr>
          <p:cNvPr id="2" name="Title 1"/>
          <p:cNvSpPr>
            <a:spLocks noGrp="1"/>
          </p:cNvSpPr>
          <p:nvPr>
            <p:ph type="title" hasCustomPrompt="1"/>
          </p:nvPr>
        </p:nvSpPr>
        <p:spPr>
          <a:xfrm>
            <a:off x="838200" y="510465"/>
            <a:ext cx="10515600" cy="1283884"/>
          </a:xfrm>
        </p:spPr>
        <p:txBody>
          <a:bodyPr anchor="ctr">
            <a:noAutofit/>
          </a:bodyPr>
          <a:lstStyle>
            <a:lvl1pPr>
              <a:defRPr sz="2400">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838200" y="2586581"/>
            <a:ext cx="10515600" cy="3651342"/>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944988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3486191-C3E2-40D4-B500-7FF25A5B412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F5AC26F5-F986-4790-B4D1-E0249E419DE1}"/>
              </a:ext>
            </a:extLst>
          </p:cNvPr>
          <p:cNvSpPr>
            <a:spLocks noGrp="1"/>
          </p:cNvSpPr>
          <p:nvPr>
            <p:ph type="dt" sz="half" idx="10"/>
          </p:nvPr>
        </p:nvSpPr>
        <p:spPr>
          <a:xfrm>
            <a:off x="838200" y="6356350"/>
            <a:ext cx="2743200" cy="365125"/>
          </a:xfrm>
          <a:prstGeom prst="rect">
            <a:avLst/>
          </a:prstGeom>
        </p:spPr>
        <p:txBody>
          <a:bodyPr/>
          <a:lstStyle/>
          <a:p>
            <a:fld id="{6BE4CE59-41EF-41EF-A7C1-D3030DDDB557}" type="datetimeFigureOut">
              <a:rPr lang="en-US" smtClean="0"/>
              <a:t>11/11/2018</a:t>
            </a:fld>
            <a:endParaRPr lang="en-US" dirty="0"/>
          </a:p>
        </p:txBody>
      </p:sp>
      <p:sp>
        <p:nvSpPr>
          <p:cNvPr id="4" name="Footer Placeholder 3">
            <a:extLst>
              <a:ext uri="{FF2B5EF4-FFF2-40B4-BE49-F238E27FC236}">
                <a16:creationId xmlns:a16="http://schemas.microsoft.com/office/drawing/2014/main" xmlns="" id="{05E5153A-C911-46C5-BBFE-C09EAD57240B}"/>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xmlns="" id="{2BB44FC2-57B9-437A-81EB-DACAF28F3A65}"/>
              </a:ext>
            </a:extLst>
          </p:cNvPr>
          <p:cNvSpPr>
            <a:spLocks noGrp="1"/>
          </p:cNvSpPr>
          <p:nvPr>
            <p:ph type="sldNum" sz="quarter" idx="12"/>
          </p:nvPr>
        </p:nvSpPr>
        <p:spPr/>
        <p:txBody>
          <a:bodyPr/>
          <a:lstStyle/>
          <a:p>
            <a:fld id="{253245C2-007E-4218-8234-33BDBE3F77FE}" type="slidenum">
              <a:rPr lang="en-US" smtClean="0"/>
              <a:t>‹#›</a:t>
            </a:fld>
            <a:endParaRPr lang="en-US" dirty="0"/>
          </a:p>
        </p:txBody>
      </p:sp>
    </p:spTree>
    <p:extLst>
      <p:ext uri="{BB962C8B-B14F-4D97-AF65-F5344CB8AC3E}">
        <p14:creationId xmlns:p14="http://schemas.microsoft.com/office/powerpoint/2010/main" val="150332051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8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510465"/>
            <a:ext cx="10515600" cy="1283884"/>
          </a:xfrm>
        </p:spPr>
        <p:txBody>
          <a:bodyPr anchor="ctr">
            <a:noAutofit/>
          </a:bodyPr>
          <a:lstStyle>
            <a:lvl1pPr>
              <a:defRPr sz="2400">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838200" y="2586581"/>
            <a:ext cx="10515600" cy="3651342"/>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6911938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3_Title and Content">
    <p:spTree>
      <p:nvGrpSpPr>
        <p:cNvPr id="1" name=""/>
        <p:cNvGrpSpPr/>
        <p:nvPr/>
      </p:nvGrpSpPr>
      <p:grpSpPr>
        <a:xfrm>
          <a:off x="0" y="0"/>
          <a:ext cx="0" cy="0"/>
          <a:chOff x="0" y="0"/>
          <a:chExt cx="0" cy="0"/>
        </a:xfrm>
      </p:grpSpPr>
      <p:sp>
        <p:nvSpPr>
          <p:cNvPr id="4" name="Rectangle 3"/>
          <p:cNvSpPr/>
          <p:nvPr userDrawn="1"/>
        </p:nvSpPr>
        <p:spPr>
          <a:xfrm flipH="1">
            <a:off x="3944473" y="0"/>
            <a:ext cx="8247529"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567268" y="1645920"/>
            <a:ext cx="2724573" cy="3129280"/>
          </a:xfrm>
        </p:spPr>
        <p:txBody>
          <a:bodyPr anchor="ctr">
            <a:noAutofit/>
          </a:bodyPr>
          <a:lstStyle>
            <a:lvl1pPr>
              <a:defRPr sz="2400">
                <a:solidFill>
                  <a:schemeClr val="tx2"/>
                </a:solidFill>
                <a:latin typeface="+mn-lt"/>
              </a:defRPr>
            </a:lvl1pPr>
          </a:lstStyle>
          <a:p>
            <a:r>
              <a:rPr lang="en-US" dirty="0"/>
              <a:t>Click to edit Master title style</a:t>
            </a:r>
          </a:p>
        </p:txBody>
      </p:sp>
      <p:pic>
        <p:nvPicPr>
          <p:cNvPr id="18" name="Picture 17"/>
          <p:cNvPicPr>
            <a:picLocks noChangeAspect="1"/>
          </p:cNvPicPr>
          <p:nvPr userDrawn="1"/>
        </p:nvPicPr>
        <p:blipFill>
          <a:blip r:embed="rId2" cstate="print">
            <a:alphaModFix amt="8000"/>
            <a:extLst>
              <a:ext uri="{28A0092B-C50C-407E-A947-70E740481C1C}">
                <a14:useLocalDpi xmlns:a14="http://schemas.microsoft.com/office/drawing/2010/main" val="0"/>
              </a:ext>
            </a:extLst>
          </a:blip>
          <a:stretch>
            <a:fillRect/>
          </a:stretch>
        </p:blipFill>
        <p:spPr>
          <a:xfrm>
            <a:off x="7229999" y="1066800"/>
            <a:ext cx="1078738" cy="4724400"/>
          </a:xfrm>
          <a:prstGeom prst="rect">
            <a:avLst/>
          </a:prstGeom>
        </p:spPr>
      </p:pic>
      <p:sp>
        <p:nvSpPr>
          <p:cNvPr id="20" name="Slide Number Placeholder 5"/>
          <p:cNvSpPr txBox="1">
            <a:spLocks/>
          </p:cNvSpPr>
          <p:nvPr userDrawn="1"/>
        </p:nvSpPr>
        <p:spPr>
          <a:xfrm>
            <a:off x="11663833" y="6483914"/>
            <a:ext cx="667871" cy="365125"/>
          </a:xfrm>
          <a:prstGeom prst="rect">
            <a:avLst/>
          </a:prstGeom>
        </p:spPr>
        <p:txBody>
          <a:bodyPr vert="horz" lIns="91440" tIns="45720" rIns="91440" bIns="45720" rtlCol="0" anchor="ctr"/>
          <a:lstStyle>
            <a:defPPr>
              <a:defRPr lang="en-US"/>
            </a:defPPr>
            <a:lvl1pPr marL="0" algn="l"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01FDF9E-2016-6E4F-8867-06066943CEDE}" type="slidenum">
              <a:rPr lang="en-US" sz="800" smtClean="0">
                <a:solidFill>
                  <a:schemeClr val="accent2">
                    <a:lumMod val="60000"/>
                    <a:lumOff val="40000"/>
                  </a:schemeClr>
                </a:solidFill>
              </a:rPr>
              <a:pPr/>
              <a:t>‹#›</a:t>
            </a:fld>
            <a:endParaRPr lang="en-US" sz="900" dirty="0">
              <a:solidFill>
                <a:schemeClr val="accent2">
                  <a:lumMod val="60000"/>
                  <a:lumOff val="40000"/>
                </a:schemeClr>
              </a:solidFill>
            </a:endParaRPr>
          </a:p>
        </p:txBody>
      </p:sp>
      <p:grpSp>
        <p:nvGrpSpPr>
          <p:cNvPr id="21" name="Group 20"/>
          <p:cNvGrpSpPr/>
          <p:nvPr userDrawn="1"/>
        </p:nvGrpSpPr>
        <p:grpSpPr>
          <a:xfrm>
            <a:off x="10529995" y="6489189"/>
            <a:ext cx="1202436" cy="365125"/>
            <a:chOff x="5556997" y="6468034"/>
            <a:chExt cx="3086100" cy="365125"/>
          </a:xfrm>
        </p:grpSpPr>
        <p:sp>
          <p:nvSpPr>
            <p:cNvPr id="22" name="Footer Placeholder 4"/>
            <p:cNvSpPr txBox="1">
              <a:spLocks/>
            </p:cNvSpPr>
            <p:nvPr userDrawn="1"/>
          </p:nvSpPr>
          <p:spPr>
            <a:xfrm>
              <a:off x="5556997" y="6468034"/>
              <a:ext cx="3086100"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700" dirty="0">
                  <a:solidFill>
                    <a:schemeClr val="bg1"/>
                  </a:solidFill>
                </a:rPr>
                <a:t>CONFIDENTIAL </a:t>
              </a:r>
            </a:p>
          </p:txBody>
        </p:sp>
        <p:cxnSp>
          <p:nvCxnSpPr>
            <p:cNvPr id="23" name="Straight Connector 22"/>
            <p:cNvCxnSpPr/>
            <p:nvPr userDrawn="1"/>
          </p:nvCxnSpPr>
          <p:spPr>
            <a:xfrm>
              <a:off x="8604347" y="6603863"/>
              <a:ext cx="0" cy="952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22188290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7" name="Slide Number Placeholder 6"/>
          <p:cNvSpPr>
            <a:spLocks noGrp="1"/>
          </p:cNvSpPr>
          <p:nvPr>
            <p:ph type="sldNum" sz="quarter" idx="12"/>
          </p:nvPr>
        </p:nvSpPr>
        <p:spPr/>
        <p:txBody>
          <a:bodyPr/>
          <a:lstStyle/>
          <a:p>
            <a:fld id="{1FE55FE1-14D6-4E0C-911C-D83186A362DD}" type="slidenum">
              <a:rPr lang="en-US" smtClean="0"/>
              <a:t>‹#›</a:t>
            </a:fld>
            <a:endParaRPr lang="en-US" dirty="0"/>
          </a:p>
        </p:txBody>
      </p:sp>
      <p:sp>
        <p:nvSpPr>
          <p:cNvPr id="6" name="Content Placeholder 5">
            <a:extLst>
              <a:ext uri="{FF2B5EF4-FFF2-40B4-BE49-F238E27FC236}">
                <a16:creationId xmlns:a16="http://schemas.microsoft.com/office/drawing/2014/main" xmlns="" id="{58F0ADFC-50AD-4847-AC8C-F35549B74C67}"/>
              </a:ext>
            </a:extLst>
          </p:cNvPr>
          <p:cNvSpPr>
            <a:spLocks noGrp="1"/>
          </p:cNvSpPr>
          <p:nvPr>
            <p:ph sz="quarter" idx="13"/>
          </p:nvPr>
        </p:nvSpPr>
        <p:spPr>
          <a:xfrm>
            <a:off x="838200" y="1714500"/>
            <a:ext cx="5120640" cy="411480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a:extLst>
              <a:ext uri="{FF2B5EF4-FFF2-40B4-BE49-F238E27FC236}">
                <a16:creationId xmlns:a16="http://schemas.microsoft.com/office/drawing/2014/main" xmlns="" id="{C6C542D1-EBEE-4258-BA63-435E2146173A}"/>
              </a:ext>
            </a:extLst>
          </p:cNvPr>
          <p:cNvSpPr>
            <a:spLocks noGrp="1"/>
          </p:cNvSpPr>
          <p:nvPr>
            <p:ph sz="quarter" idx="14"/>
          </p:nvPr>
        </p:nvSpPr>
        <p:spPr>
          <a:xfrm>
            <a:off x="6302625" y="1714500"/>
            <a:ext cx="5120640" cy="411480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ustDataLst>
      <p:tags r:id="rId1"/>
    </p:custDataLst>
    <p:extLst>
      <p:ext uri="{BB962C8B-B14F-4D97-AF65-F5344CB8AC3E}">
        <p14:creationId xmlns:p14="http://schemas.microsoft.com/office/powerpoint/2010/main" val="89180661"/>
      </p:ext>
    </p:extLst>
  </p:cSld>
  <p:clrMapOvr>
    <a:masterClrMapping/>
  </p:clrMapOvr>
  <p:extLst mod="1">
    <p:ext uri="{DCECCB84-F9BA-43D5-87BE-67443E8EF086}">
      <p15:sldGuideLst xmlns:p15="http://schemas.microsoft.com/office/powerpoint/2012/main">
        <p15:guide id="1" orient="horz" pos="990">
          <p15:clr>
            <a:srgbClr val="FBAE40"/>
          </p15:clr>
        </p15:guide>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98266B4C-832B-4495-B3B6-D005F600FAB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7879" b="16909"/>
          <a:stretch/>
        </p:blipFill>
        <p:spPr>
          <a:xfrm>
            <a:off x="-19390" y="-33288"/>
            <a:ext cx="12268201" cy="6920373"/>
          </a:xfrm>
          <a:prstGeom prst="rect">
            <a:avLst/>
          </a:prstGeom>
        </p:spPr>
      </p:pic>
      <p:sp>
        <p:nvSpPr>
          <p:cNvPr id="3" name="Subtitle 2"/>
          <p:cNvSpPr>
            <a:spLocks noGrp="1"/>
          </p:cNvSpPr>
          <p:nvPr>
            <p:ph type="subTitle" idx="1"/>
          </p:nvPr>
        </p:nvSpPr>
        <p:spPr>
          <a:xfrm>
            <a:off x="860214" y="3426898"/>
            <a:ext cx="10645252" cy="332399"/>
          </a:xfrm>
        </p:spPr>
        <p:txBody>
          <a:bodyPr wrap="square">
            <a:noAutofit/>
          </a:bodyPr>
          <a:lstStyle>
            <a:lvl1pPr marL="0" indent="0" algn="ctr">
              <a:buNone/>
              <a:defRPr sz="2400">
                <a:solidFill>
                  <a:schemeClr val="bg1"/>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dirty="0"/>
              <a:t>Click to edit Master subtitle style</a:t>
            </a:r>
          </a:p>
        </p:txBody>
      </p:sp>
      <p:sp>
        <p:nvSpPr>
          <p:cNvPr id="7" name="Freeform 11">
            <a:extLst>
              <a:ext uri="{FF2B5EF4-FFF2-40B4-BE49-F238E27FC236}">
                <a16:creationId xmlns:a16="http://schemas.microsoft.com/office/drawing/2014/main" xmlns="" id="{081EAEF7-395F-406E-A094-16E3E033CAAE}"/>
              </a:ext>
            </a:extLst>
          </p:cNvPr>
          <p:cNvSpPr/>
          <p:nvPr userDrawn="1"/>
        </p:nvSpPr>
        <p:spPr>
          <a:xfrm>
            <a:off x="6509288" y="4876799"/>
            <a:ext cx="5740169" cy="2010286"/>
          </a:xfrm>
          <a:custGeom>
            <a:avLst/>
            <a:gdLst>
              <a:gd name="connsiteX0" fmla="*/ 5656729 w 5656729"/>
              <a:gd name="connsiteY0" fmla="*/ 0 h 1990164"/>
              <a:gd name="connsiteX1" fmla="*/ 5656729 w 5656729"/>
              <a:gd name="connsiteY1" fmla="*/ 1990164 h 1990164"/>
              <a:gd name="connsiteX2" fmla="*/ 0 w 5656729"/>
              <a:gd name="connsiteY2" fmla="*/ 1990164 h 1990164"/>
              <a:gd name="connsiteX3" fmla="*/ 5656729 w 5656729"/>
              <a:gd name="connsiteY3" fmla="*/ 0 h 1990164"/>
            </a:gdLst>
            <a:ahLst/>
            <a:cxnLst>
              <a:cxn ang="0">
                <a:pos x="connsiteX0" y="connsiteY0"/>
              </a:cxn>
              <a:cxn ang="0">
                <a:pos x="connsiteX1" y="connsiteY1"/>
              </a:cxn>
              <a:cxn ang="0">
                <a:pos x="connsiteX2" y="connsiteY2"/>
              </a:cxn>
              <a:cxn ang="0">
                <a:pos x="connsiteX3" y="connsiteY3"/>
              </a:cxn>
            </a:cxnLst>
            <a:rect l="l" t="t" r="r" b="b"/>
            <a:pathLst>
              <a:path w="5656729" h="1990164">
                <a:moveTo>
                  <a:pt x="5656729" y="0"/>
                </a:moveTo>
                <a:lnTo>
                  <a:pt x="5656729" y="1990164"/>
                </a:lnTo>
                <a:lnTo>
                  <a:pt x="0" y="1990164"/>
                </a:lnTo>
                <a:lnTo>
                  <a:pt x="5656729"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ctrTitle"/>
          </p:nvPr>
        </p:nvSpPr>
        <p:spPr>
          <a:xfrm>
            <a:off x="838200" y="2798801"/>
            <a:ext cx="10669146" cy="553998"/>
          </a:xfrm>
        </p:spPr>
        <p:txBody>
          <a:bodyPr wrap="square" anchor="b" anchorCtr="0">
            <a:noAutofit/>
          </a:bodyPr>
          <a:lstStyle>
            <a:lvl1pPr algn="ctr">
              <a:defRPr sz="4400">
                <a:solidFill>
                  <a:schemeClr val="bg1"/>
                </a:solidFill>
              </a:defRPr>
            </a:lvl1pPr>
          </a:lstStyle>
          <a:p>
            <a:r>
              <a:rPr lang="en-US" dirty="0"/>
              <a:t>Click to edit Master title style</a:t>
            </a:r>
          </a:p>
        </p:txBody>
      </p:sp>
      <p:pic>
        <p:nvPicPr>
          <p:cNvPr id="12" name="Picture 11">
            <a:extLst>
              <a:ext uri="{FF2B5EF4-FFF2-40B4-BE49-F238E27FC236}">
                <a16:creationId xmlns:a16="http://schemas.microsoft.com/office/drawing/2014/main" xmlns="" id="{176AD662-D29A-42A1-8268-025BFBE6094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233469" y="5583487"/>
            <a:ext cx="1254067" cy="1017270"/>
          </a:xfrm>
          <a:prstGeom prst="rect">
            <a:avLst/>
          </a:prstGeom>
        </p:spPr>
      </p:pic>
    </p:spTree>
    <p:custDataLst>
      <p:tags r:id="rId1"/>
    </p:custDataLst>
    <p:extLst>
      <p:ext uri="{BB962C8B-B14F-4D97-AF65-F5344CB8AC3E}">
        <p14:creationId xmlns:p14="http://schemas.microsoft.com/office/powerpoint/2010/main" val="4194489687"/>
      </p:ext>
    </p:extLst>
  </p:cSld>
  <p:clrMapOvr>
    <a:masterClrMapping/>
  </p:clrMapOvr>
  <p:extLst mod="1">
    <p:ext uri="{DCECCB84-F9BA-43D5-87BE-67443E8EF086}">
      <p15:sldGuideLst xmlns:p15="http://schemas.microsoft.com/office/powerpoint/2012/main">
        <p15:guide id="1" pos="528">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DC067057-2F82-4D6E-8C6F-4B6A113B86F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8" t="15298" r="1191" b="60048"/>
          <a:stretch/>
        </p:blipFill>
        <p:spPr>
          <a:xfrm>
            <a:off x="0" y="7"/>
            <a:ext cx="12207240" cy="2285999"/>
          </a:xfrm>
          <a:prstGeom prst="rect">
            <a:avLst/>
          </a:prstGeom>
        </p:spPr>
      </p:pic>
      <p:sp>
        <p:nvSpPr>
          <p:cNvPr id="2" name="Title 1">
            <a:extLst>
              <a:ext uri="{FF2B5EF4-FFF2-40B4-BE49-F238E27FC236}">
                <a16:creationId xmlns:a16="http://schemas.microsoft.com/office/drawing/2014/main" xmlns="" id="{1488EB4C-EDF0-472D-AA6B-ABE7C22E12E1}"/>
              </a:ext>
            </a:extLst>
          </p:cNvPr>
          <p:cNvSpPr>
            <a:spLocks noGrp="1"/>
          </p:cNvSpPr>
          <p:nvPr>
            <p:ph type="title"/>
          </p:nvPr>
        </p:nvSpPr>
        <p:spPr>
          <a:xfrm>
            <a:off x="847724" y="324507"/>
            <a:ext cx="10506075" cy="443198"/>
          </a:xfrm>
        </p:spPr>
        <p:txBody>
          <a:bodyPr anchor="t" anchorCtr="0"/>
          <a:lstStyle/>
          <a:p>
            <a:r>
              <a:rPr lang="en-US" dirty="0"/>
              <a:t>Click to edit Master title style</a:t>
            </a:r>
          </a:p>
        </p:txBody>
      </p:sp>
      <p:sp>
        <p:nvSpPr>
          <p:cNvPr id="3" name="Slide Number Placeholder 2">
            <a:extLst>
              <a:ext uri="{FF2B5EF4-FFF2-40B4-BE49-F238E27FC236}">
                <a16:creationId xmlns:a16="http://schemas.microsoft.com/office/drawing/2014/main" xmlns="" id="{A53F8988-F654-4F40-8DD2-06A69BB0D3DB}"/>
              </a:ext>
            </a:extLst>
          </p:cNvPr>
          <p:cNvSpPr>
            <a:spLocks noGrp="1"/>
          </p:cNvSpPr>
          <p:nvPr>
            <p:ph type="sldNum" sz="quarter" idx="10"/>
          </p:nvPr>
        </p:nvSpPr>
        <p:spPr>
          <a:xfrm>
            <a:off x="11791151" y="6607814"/>
            <a:ext cx="373067" cy="123111"/>
          </a:xfrm>
          <a:prstGeom prst="rect">
            <a:avLst/>
          </a:prstGeom>
        </p:spPr>
        <p:txBody>
          <a:bodyPr/>
          <a:lstStyle/>
          <a:p>
            <a:fld id="{1FE55FE1-14D6-4E0C-911C-D83186A362DD}" type="slidenum">
              <a:rPr lang="en-US" smtClean="0"/>
              <a:pPr/>
              <a:t>‹#›</a:t>
            </a:fld>
            <a:endParaRPr lang="en-US" dirty="0"/>
          </a:p>
        </p:txBody>
      </p:sp>
    </p:spTree>
    <p:extLst>
      <p:ext uri="{BB962C8B-B14F-4D97-AF65-F5344CB8AC3E}">
        <p14:creationId xmlns:p14="http://schemas.microsoft.com/office/powerpoint/2010/main" val="208494160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hasCustomPrompt="1"/>
          </p:nvPr>
        </p:nvSpPr>
        <p:spPr>
          <a:xfrm>
            <a:off x="847725" y="1571625"/>
            <a:ext cx="4937760" cy="472932"/>
          </a:xfrm>
        </p:spPr>
        <p:txBody>
          <a:bodyPr anchor="ctr" anchorCtr="0"/>
          <a:lstStyle>
            <a:lvl1pPr marL="0" indent="0">
              <a:buNone/>
              <a:defRPr sz="2400" b="1">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dirty="0"/>
              <a:t>Click to edit Master text styles</a:t>
            </a:r>
          </a:p>
        </p:txBody>
      </p:sp>
      <p:sp>
        <p:nvSpPr>
          <p:cNvPr id="4" name="Content Placeholder 3"/>
          <p:cNvSpPr>
            <a:spLocks noGrp="1"/>
          </p:cNvSpPr>
          <p:nvPr>
            <p:ph sz="half" idx="2" hasCustomPrompt="1"/>
          </p:nvPr>
        </p:nvSpPr>
        <p:spPr>
          <a:xfrm>
            <a:off x="847725" y="2126751"/>
            <a:ext cx="4937760" cy="1756880"/>
          </a:xfrm>
        </p:spPr>
        <p:txBody>
          <a:bodyPr anchor="t" anchorCtr="0"/>
          <a:lstStyle>
            <a:lvl1pPr>
              <a:defRPr sz="1800"/>
            </a:lvl1pPr>
            <a:lvl2pPr>
              <a:defRPr sz="1800"/>
            </a:lvl2pPr>
            <a:lvl3pPr>
              <a:defRPr sz="16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hasCustomPrompt="1"/>
          </p:nvPr>
        </p:nvSpPr>
        <p:spPr>
          <a:xfrm>
            <a:off x="6387351" y="1571625"/>
            <a:ext cx="4937760" cy="472932"/>
          </a:xfrm>
        </p:spPr>
        <p:txBody>
          <a:bodyPr anchor="ctr" anchorCtr="0"/>
          <a:lstStyle>
            <a:lvl1pPr marL="0" indent="0">
              <a:buNone/>
              <a:defRPr sz="2400" b="1">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dirty="0"/>
              <a:t>Click to edit Master text styles</a:t>
            </a:r>
          </a:p>
        </p:txBody>
      </p:sp>
      <p:sp>
        <p:nvSpPr>
          <p:cNvPr id="6" name="Content Placeholder 5"/>
          <p:cNvSpPr>
            <a:spLocks noGrp="1"/>
          </p:cNvSpPr>
          <p:nvPr>
            <p:ph sz="quarter" idx="4" hasCustomPrompt="1"/>
          </p:nvPr>
        </p:nvSpPr>
        <p:spPr>
          <a:xfrm>
            <a:off x="6387351" y="2126751"/>
            <a:ext cx="4937760" cy="1756880"/>
          </a:xfrm>
        </p:spPr>
        <p:txBody>
          <a:bodyPr anchor="t" anchorCtr="0"/>
          <a:lstStyle>
            <a:lvl1pPr>
              <a:defRPr sz="1800"/>
            </a:lvl1pPr>
            <a:lvl2pPr>
              <a:defRPr sz="1800"/>
            </a:lvl2pPr>
            <a:lvl3pPr>
              <a:defRPr sz="16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8"/>
          <p:cNvSpPr>
            <a:spLocks noGrp="1"/>
          </p:cNvSpPr>
          <p:nvPr>
            <p:ph type="sldNum" sz="quarter" idx="12"/>
          </p:nvPr>
        </p:nvSpPr>
        <p:spPr>
          <a:xfrm>
            <a:off x="11791151" y="6607814"/>
            <a:ext cx="373067" cy="123111"/>
          </a:xfrm>
          <a:prstGeom prst="rect">
            <a:avLst/>
          </a:prstGeom>
        </p:spPr>
        <p:txBody>
          <a:bodyPr/>
          <a:lstStyle/>
          <a:p>
            <a:fld id="{1FE55FE1-14D6-4E0C-911C-D83186A362DD}" type="slidenum">
              <a:rPr lang="en-US" smtClean="0"/>
              <a:t>‹#›</a:t>
            </a:fld>
            <a:endParaRPr lang="en-US" dirty="0"/>
          </a:p>
        </p:txBody>
      </p:sp>
    </p:spTree>
    <p:custDataLst>
      <p:tags r:id="rId1"/>
    </p:custDataLst>
    <p:extLst>
      <p:ext uri="{BB962C8B-B14F-4D97-AF65-F5344CB8AC3E}">
        <p14:creationId xmlns:p14="http://schemas.microsoft.com/office/powerpoint/2010/main" val="1565626490"/>
      </p:ext>
    </p:extLst>
  </p:cSld>
  <p:clrMapOvr>
    <a:masterClrMapping/>
  </p:clrMapOvr>
  <p:extLst mod="1">
    <p:ext uri="{DCECCB84-F9BA-43D5-87BE-67443E8EF086}">
      <p15:sldGuideLst xmlns:p15="http://schemas.microsoft.com/office/powerpoint/2012/main">
        <p15:guide id="1" orient="horz" pos="990">
          <p15:clr>
            <a:srgbClr val="FBAE40"/>
          </p15:clr>
        </p15:guide>
        <p15:guide id="2"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11791151" y="6607814"/>
            <a:ext cx="373067" cy="123111"/>
          </a:xfrm>
          <a:prstGeom prst="rect">
            <a:avLst/>
          </a:prstGeom>
        </p:spPr>
        <p:txBody>
          <a:bodyPr/>
          <a:lstStyle/>
          <a:p>
            <a:fld id="{1FE55FE1-14D6-4E0C-911C-D83186A362DD}" type="slidenum">
              <a:rPr lang="en-US" smtClean="0"/>
              <a:t>‹#›</a:t>
            </a:fld>
            <a:endParaRPr lang="en-US" dirty="0"/>
          </a:p>
        </p:txBody>
      </p:sp>
    </p:spTree>
    <p:custDataLst>
      <p:tags r:id="rId1"/>
    </p:custDataLst>
    <p:extLst>
      <p:ext uri="{BB962C8B-B14F-4D97-AF65-F5344CB8AC3E}">
        <p14:creationId xmlns:p14="http://schemas.microsoft.com/office/powerpoint/2010/main" val="8911280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6_Custom Layout">
    <p:spTree>
      <p:nvGrpSpPr>
        <p:cNvPr id="1" name=""/>
        <p:cNvGrpSpPr/>
        <p:nvPr/>
      </p:nvGrpSpPr>
      <p:grpSpPr>
        <a:xfrm>
          <a:off x="0" y="0"/>
          <a:ext cx="0" cy="0"/>
          <a:chOff x="0" y="0"/>
          <a:chExt cx="0" cy="0"/>
        </a:xfrm>
      </p:grpSpPr>
      <p:grpSp>
        <p:nvGrpSpPr>
          <p:cNvPr id="22" name="Group 4">
            <a:extLst>
              <a:ext uri="{FF2B5EF4-FFF2-40B4-BE49-F238E27FC236}">
                <a16:creationId xmlns:a16="http://schemas.microsoft.com/office/drawing/2014/main" xmlns="" id="{5A6B5FBF-7B6C-4B64-ACB7-BD9060A824AC}"/>
              </a:ext>
            </a:extLst>
          </p:cNvPr>
          <p:cNvGrpSpPr>
            <a:grpSpLocks noChangeAspect="1"/>
          </p:cNvGrpSpPr>
          <p:nvPr userDrawn="1"/>
        </p:nvGrpSpPr>
        <p:grpSpPr bwMode="auto">
          <a:xfrm>
            <a:off x="1241202" y="1066800"/>
            <a:ext cx="1116012" cy="4724400"/>
            <a:chOff x="795" y="672"/>
            <a:chExt cx="703" cy="2976"/>
          </a:xfrm>
          <a:solidFill>
            <a:srgbClr val="115191"/>
          </a:solidFill>
        </p:grpSpPr>
        <p:sp>
          <p:nvSpPr>
            <p:cNvPr id="23" name="Freeform 5">
              <a:extLst>
                <a:ext uri="{FF2B5EF4-FFF2-40B4-BE49-F238E27FC236}">
                  <a16:creationId xmlns:a16="http://schemas.microsoft.com/office/drawing/2014/main" xmlns="" id="{A21E6859-7A62-4898-ADFA-9653BF04DE6C}"/>
                </a:ext>
              </a:extLst>
            </p:cNvPr>
            <p:cNvSpPr>
              <a:spLocks/>
            </p:cNvSpPr>
            <p:nvPr userDrawn="1"/>
          </p:nvSpPr>
          <p:spPr bwMode="auto">
            <a:xfrm>
              <a:off x="805" y="1352"/>
              <a:ext cx="693" cy="1635"/>
            </a:xfrm>
            <a:custGeom>
              <a:avLst/>
              <a:gdLst>
                <a:gd name="T0" fmla="*/ 56 w 2209"/>
                <a:gd name="T1" fmla="*/ 5214 h 5214"/>
                <a:gd name="T2" fmla="*/ 3 w 2209"/>
                <a:gd name="T3" fmla="*/ 4635 h 5214"/>
                <a:gd name="T4" fmla="*/ 374 w 2209"/>
                <a:gd name="T5" fmla="*/ 3142 h 5214"/>
                <a:gd name="T6" fmla="*/ 1196 w 2209"/>
                <a:gd name="T7" fmla="*/ 1664 h 5214"/>
                <a:gd name="T8" fmla="*/ 1702 w 2209"/>
                <a:gd name="T9" fmla="*/ 797 h 5214"/>
                <a:gd name="T10" fmla="*/ 1879 w 2209"/>
                <a:gd name="T11" fmla="*/ 306 h 5214"/>
                <a:gd name="T12" fmla="*/ 1881 w 2209"/>
                <a:gd name="T13" fmla="*/ 0 h 5214"/>
                <a:gd name="T14" fmla="*/ 2061 w 2209"/>
                <a:gd name="T15" fmla="*/ 273 h 5214"/>
                <a:gd name="T16" fmla="*/ 2142 w 2209"/>
                <a:gd name="T17" fmla="*/ 1101 h 5214"/>
                <a:gd name="T18" fmla="*/ 1706 w 2209"/>
                <a:gd name="T19" fmla="*/ 2076 h 5214"/>
                <a:gd name="T20" fmla="*/ 921 w 2209"/>
                <a:gd name="T21" fmla="*/ 3272 h 5214"/>
                <a:gd name="T22" fmla="*/ 263 w 2209"/>
                <a:gd name="T23" fmla="*/ 4446 h 5214"/>
                <a:gd name="T24" fmla="*/ 65 w 2209"/>
                <a:gd name="T25" fmla="*/ 5203 h 5214"/>
                <a:gd name="T26" fmla="*/ 56 w 2209"/>
                <a:gd name="T27" fmla="*/ 5214 h 5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09" h="5214">
                  <a:moveTo>
                    <a:pt x="56" y="5214"/>
                  </a:moveTo>
                  <a:cubicBezTo>
                    <a:pt x="10" y="5022"/>
                    <a:pt x="0" y="4829"/>
                    <a:pt x="3" y="4635"/>
                  </a:cubicBezTo>
                  <a:cubicBezTo>
                    <a:pt x="9" y="4108"/>
                    <a:pt x="164" y="3618"/>
                    <a:pt x="374" y="3142"/>
                  </a:cubicBezTo>
                  <a:cubicBezTo>
                    <a:pt x="603" y="2624"/>
                    <a:pt x="902" y="2145"/>
                    <a:pt x="1196" y="1664"/>
                  </a:cubicBezTo>
                  <a:cubicBezTo>
                    <a:pt x="1370" y="1378"/>
                    <a:pt x="1538" y="1089"/>
                    <a:pt x="1702" y="797"/>
                  </a:cubicBezTo>
                  <a:cubicBezTo>
                    <a:pt x="1788" y="644"/>
                    <a:pt x="1857" y="481"/>
                    <a:pt x="1879" y="306"/>
                  </a:cubicBezTo>
                  <a:cubicBezTo>
                    <a:pt x="1891" y="210"/>
                    <a:pt x="1881" y="111"/>
                    <a:pt x="1881" y="0"/>
                  </a:cubicBezTo>
                  <a:cubicBezTo>
                    <a:pt x="1944" y="94"/>
                    <a:pt x="2011" y="179"/>
                    <a:pt x="2061" y="273"/>
                  </a:cubicBezTo>
                  <a:cubicBezTo>
                    <a:pt x="2202" y="537"/>
                    <a:pt x="2209" y="816"/>
                    <a:pt x="2142" y="1101"/>
                  </a:cubicBezTo>
                  <a:cubicBezTo>
                    <a:pt x="2060" y="1454"/>
                    <a:pt x="1898" y="1773"/>
                    <a:pt x="1706" y="2076"/>
                  </a:cubicBezTo>
                  <a:cubicBezTo>
                    <a:pt x="1451" y="2479"/>
                    <a:pt x="1183" y="2873"/>
                    <a:pt x="921" y="3272"/>
                  </a:cubicBezTo>
                  <a:cubicBezTo>
                    <a:pt x="674" y="3648"/>
                    <a:pt x="436" y="4028"/>
                    <a:pt x="263" y="4446"/>
                  </a:cubicBezTo>
                  <a:cubicBezTo>
                    <a:pt x="163" y="4689"/>
                    <a:pt x="85" y="4939"/>
                    <a:pt x="65" y="5203"/>
                  </a:cubicBezTo>
                  <a:cubicBezTo>
                    <a:pt x="65" y="5206"/>
                    <a:pt x="61" y="5209"/>
                    <a:pt x="56" y="5214"/>
                  </a:cubicBezTo>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6">
              <a:extLst>
                <a:ext uri="{FF2B5EF4-FFF2-40B4-BE49-F238E27FC236}">
                  <a16:creationId xmlns:a16="http://schemas.microsoft.com/office/drawing/2014/main" xmlns="" id="{F91D98F7-8E7D-46DB-B2BF-6C5ECE90E892}"/>
                </a:ext>
              </a:extLst>
            </p:cNvPr>
            <p:cNvSpPr>
              <a:spLocks/>
            </p:cNvSpPr>
            <p:nvPr userDrawn="1"/>
          </p:nvSpPr>
          <p:spPr bwMode="auto">
            <a:xfrm>
              <a:off x="806" y="672"/>
              <a:ext cx="691" cy="1619"/>
            </a:xfrm>
            <a:custGeom>
              <a:avLst/>
              <a:gdLst>
                <a:gd name="T0" fmla="*/ 1878 w 2200"/>
                <a:gd name="T1" fmla="*/ 0 h 5166"/>
                <a:gd name="T2" fmla="*/ 2167 w 2200"/>
                <a:gd name="T3" fmla="*/ 617 h 5166"/>
                <a:gd name="T4" fmla="*/ 2041 w 2200"/>
                <a:gd name="T5" fmla="*/ 1385 h 5166"/>
                <a:gd name="T6" fmla="*/ 1575 w 2200"/>
                <a:gd name="T7" fmla="*/ 2260 h 5166"/>
                <a:gd name="T8" fmla="*/ 714 w 2200"/>
                <a:gd name="T9" fmla="*/ 3567 h 5166"/>
                <a:gd name="T10" fmla="*/ 164 w 2200"/>
                <a:gd name="T11" fmla="*/ 4685 h 5166"/>
                <a:gd name="T12" fmla="*/ 48 w 2200"/>
                <a:gd name="T13" fmla="*/ 5166 h 5166"/>
                <a:gd name="T14" fmla="*/ 1 w 2200"/>
                <a:gd name="T15" fmla="*/ 4625 h 5166"/>
                <a:gd name="T16" fmla="*/ 321 w 2200"/>
                <a:gd name="T17" fmla="*/ 3242 h 5166"/>
                <a:gd name="T18" fmla="*/ 1102 w 2200"/>
                <a:gd name="T19" fmla="*/ 1794 h 5166"/>
                <a:gd name="T20" fmla="*/ 1655 w 2200"/>
                <a:gd name="T21" fmla="*/ 866 h 5166"/>
                <a:gd name="T22" fmla="*/ 1875 w 2200"/>
                <a:gd name="T23" fmla="*/ 292 h 5166"/>
                <a:gd name="T24" fmla="*/ 1878 w 2200"/>
                <a:gd name="T25" fmla="*/ 0 h 5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00" h="5166">
                  <a:moveTo>
                    <a:pt x="1878" y="0"/>
                  </a:moveTo>
                  <a:cubicBezTo>
                    <a:pt x="2031" y="166"/>
                    <a:pt x="2137" y="372"/>
                    <a:pt x="2167" y="617"/>
                  </a:cubicBezTo>
                  <a:cubicBezTo>
                    <a:pt x="2200" y="886"/>
                    <a:pt x="2136" y="1138"/>
                    <a:pt x="2041" y="1385"/>
                  </a:cubicBezTo>
                  <a:cubicBezTo>
                    <a:pt x="1922" y="1696"/>
                    <a:pt x="1756" y="1982"/>
                    <a:pt x="1575" y="2260"/>
                  </a:cubicBezTo>
                  <a:cubicBezTo>
                    <a:pt x="1290" y="2697"/>
                    <a:pt x="997" y="3128"/>
                    <a:pt x="714" y="3567"/>
                  </a:cubicBezTo>
                  <a:cubicBezTo>
                    <a:pt x="488" y="3918"/>
                    <a:pt x="287" y="4283"/>
                    <a:pt x="164" y="4685"/>
                  </a:cubicBezTo>
                  <a:cubicBezTo>
                    <a:pt x="114" y="4847"/>
                    <a:pt x="83" y="5015"/>
                    <a:pt x="48" y="5166"/>
                  </a:cubicBezTo>
                  <a:cubicBezTo>
                    <a:pt x="8" y="5000"/>
                    <a:pt x="0" y="4813"/>
                    <a:pt x="1" y="4625"/>
                  </a:cubicBezTo>
                  <a:cubicBezTo>
                    <a:pt x="4" y="4139"/>
                    <a:pt x="137" y="3684"/>
                    <a:pt x="321" y="3242"/>
                  </a:cubicBezTo>
                  <a:cubicBezTo>
                    <a:pt x="533" y="2733"/>
                    <a:pt x="816" y="2263"/>
                    <a:pt x="1102" y="1794"/>
                  </a:cubicBezTo>
                  <a:cubicBezTo>
                    <a:pt x="1290" y="1487"/>
                    <a:pt x="1476" y="1178"/>
                    <a:pt x="1655" y="866"/>
                  </a:cubicBezTo>
                  <a:cubicBezTo>
                    <a:pt x="1758" y="687"/>
                    <a:pt x="1847" y="499"/>
                    <a:pt x="1875" y="292"/>
                  </a:cubicBezTo>
                  <a:cubicBezTo>
                    <a:pt x="1889" y="194"/>
                    <a:pt x="1878" y="92"/>
                    <a:pt x="1878" y="0"/>
                  </a:cubicBezTo>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7">
              <a:extLst>
                <a:ext uri="{FF2B5EF4-FFF2-40B4-BE49-F238E27FC236}">
                  <a16:creationId xmlns:a16="http://schemas.microsoft.com/office/drawing/2014/main" xmlns="" id="{9155EC3C-F0ED-483C-8282-624A4175C87A}"/>
                </a:ext>
              </a:extLst>
            </p:cNvPr>
            <p:cNvSpPr>
              <a:spLocks/>
            </p:cNvSpPr>
            <p:nvPr userDrawn="1"/>
          </p:nvSpPr>
          <p:spPr bwMode="auto">
            <a:xfrm>
              <a:off x="795" y="2028"/>
              <a:ext cx="703" cy="1620"/>
            </a:xfrm>
            <a:custGeom>
              <a:avLst/>
              <a:gdLst>
                <a:gd name="T0" fmla="*/ 1933 w 2241"/>
                <a:gd name="T1" fmla="*/ 0 h 5170"/>
                <a:gd name="T2" fmla="*/ 2085 w 2241"/>
                <a:gd name="T3" fmla="*/ 231 h 5170"/>
                <a:gd name="T4" fmla="*/ 2172 w 2241"/>
                <a:gd name="T5" fmla="*/ 1069 h 5170"/>
                <a:gd name="T6" fmla="*/ 1726 w 2241"/>
                <a:gd name="T7" fmla="*/ 2060 h 5170"/>
                <a:gd name="T8" fmla="*/ 963 w 2241"/>
                <a:gd name="T9" fmla="*/ 3221 h 5170"/>
                <a:gd name="T10" fmla="*/ 315 w 2241"/>
                <a:gd name="T11" fmla="*/ 4362 h 5170"/>
                <a:gd name="T12" fmla="*/ 101 w 2241"/>
                <a:gd name="T13" fmla="*/ 5093 h 5170"/>
                <a:gd name="T14" fmla="*/ 95 w 2241"/>
                <a:gd name="T15" fmla="*/ 5168 h 5170"/>
                <a:gd name="T16" fmla="*/ 81 w 2241"/>
                <a:gd name="T17" fmla="*/ 5170 h 5170"/>
                <a:gd name="T18" fmla="*/ 40 w 2241"/>
                <a:gd name="T19" fmla="*/ 4830 h 5170"/>
                <a:gd name="T20" fmla="*/ 473 w 2241"/>
                <a:gd name="T21" fmla="*/ 2970 h 5170"/>
                <a:gd name="T22" fmla="*/ 1258 w 2241"/>
                <a:gd name="T23" fmla="*/ 1590 h 5170"/>
                <a:gd name="T24" fmla="*/ 1799 w 2241"/>
                <a:gd name="T25" fmla="*/ 636 h 5170"/>
                <a:gd name="T26" fmla="*/ 1921 w 2241"/>
                <a:gd name="T27" fmla="*/ 107 h 5170"/>
                <a:gd name="T28" fmla="*/ 1912 w 2241"/>
                <a:gd name="T29" fmla="*/ 10 h 5170"/>
                <a:gd name="T30" fmla="*/ 1933 w 2241"/>
                <a:gd name="T31" fmla="*/ 0 h 5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41" h="5170">
                  <a:moveTo>
                    <a:pt x="1933" y="0"/>
                  </a:moveTo>
                  <a:cubicBezTo>
                    <a:pt x="1984" y="76"/>
                    <a:pt x="2041" y="150"/>
                    <a:pt x="2085" y="231"/>
                  </a:cubicBezTo>
                  <a:cubicBezTo>
                    <a:pt x="2231" y="497"/>
                    <a:pt x="2241" y="780"/>
                    <a:pt x="2172" y="1069"/>
                  </a:cubicBezTo>
                  <a:cubicBezTo>
                    <a:pt x="2087" y="1428"/>
                    <a:pt x="1921" y="1752"/>
                    <a:pt x="1726" y="2060"/>
                  </a:cubicBezTo>
                  <a:cubicBezTo>
                    <a:pt x="1478" y="2451"/>
                    <a:pt x="1218" y="2834"/>
                    <a:pt x="963" y="3221"/>
                  </a:cubicBezTo>
                  <a:cubicBezTo>
                    <a:pt x="722" y="3588"/>
                    <a:pt x="489" y="3958"/>
                    <a:pt x="315" y="4362"/>
                  </a:cubicBezTo>
                  <a:cubicBezTo>
                    <a:pt x="213" y="4597"/>
                    <a:pt x="137" y="4839"/>
                    <a:pt x="101" y="5093"/>
                  </a:cubicBezTo>
                  <a:cubicBezTo>
                    <a:pt x="97" y="5118"/>
                    <a:pt x="97" y="5143"/>
                    <a:pt x="95" y="5168"/>
                  </a:cubicBezTo>
                  <a:cubicBezTo>
                    <a:pt x="91" y="5169"/>
                    <a:pt x="86" y="5169"/>
                    <a:pt x="81" y="5170"/>
                  </a:cubicBezTo>
                  <a:cubicBezTo>
                    <a:pt x="67" y="5057"/>
                    <a:pt x="47" y="4944"/>
                    <a:pt x="40" y="4830"/>
                  </a:cubicBezTo>
                  <a:cubicBezTo>
                    <a:pt x="0" y="4168"/>
                    <a:pt x="196" y="3559"/>
                    <a:pt x="473" y="2970"/>
                  </a:cubicBezTo>
                  <a:cubicBezTo>
                    <a:pt x="699" y="2490"/>
                    <a:pt x="979" y="2040"/>
                    <a:pt x="1258" y="1590"/>
                  </a:cubicBezTo>
                  <a:cubicBezTo>
                    <a:pt x="1450" y="1279"/>
                    <a:pt x="1649" y="971"/>
                    <a:pt x="1799" y="636"/>
                  </a:cubicBezTo>
                  <a:cubicBezTo>
                    <a:pt x="1874" y="468"/>
                    <a:pt x="1935" y="296"/>
                    <a:pt x="1921" y="107"/>
                  </a:cubicBezTo>
                  <a:cubicBezTo>
                    <a:pt x="1919" y="75"/>
                    <a:pt x="1915" y="43"/>
                    <a:pt x="1912" y="10"/>
                  </a:cubicBezTo>
                  <a:cubicBezTo>
                    <a:pt x="1919" y="7"/>
                    <a:pt x="1926" y="3"/>
                    <a:pt x="1933" y="0"/>
                  </a:cubicBezTo>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 name="Title 1">
            <a:extLst>
              <a:ext uri="{FF2B5EF4-FFF2-40B4-BE49-F238E27FC236}">
                <a16:creationId xmlns:a16="http://schemas.microsoft.com/office/drawing/2014/main" xmlns="" id="{66F9BE57-F0AB-4339-B543-911E23B6AB09}"/>
              </a:ext>
            </a:extLst>
          </p:cNvPr>
          <p:cNvSpPr>
            <a:spLocks noGrp="1"/>
          </p:cNvSpPr>
          <p:nvPr>
            <p:ph type="title"/>
          </p:nvPr>
        </p:nvSpPr>
        <p:spPr>
          <a:xfrm>
            <a:off x="847725" y="1279476"/>
            <a:ext cx="2752726" cy="995093"/>
          </a:xfrm>
        </p:spPr>
        <p:txBody>
          <a:bodyPr anchor="t"/>
          <a:lstStyle>
            <a:lvl1pPr>
              <a:defRPr>
                <a:solidFill>
                  <a:schemeClr val="bg1"/>
                </a:solidFill>
              </a:defRPr>
            </a:lvl1pPr>
          </a:lstStyle>
          <a:p>
            <a:r>
              <a:rPr lang="en-US" dirty="0"/>
              <a:t>Click to edit Master title style</a:t>
            </a:r>
          </a:p>
        </p:txBody>
      </p:sp>
      <p:sp>
        <p:nvSpPr>
          <p:cNvPr id="3" name="Slide Number Placeholder 2">
            <a:extLst>
              <a:ext uri="{FF2B5EF4-FFF2-40B4-BE49-F238E27FC236}">
                <a16:creationId xmlns:a16="http://schemas.microsoft.com/office/drawing/2014/main" xmlns="" id="{C1B02F8B-F06B-4E62-B4A9-33871A168F77}"/>
              </a:ext>
            </a:extLst>
          </p:cNvPr>
          <p:cNvSpPr>
            <a:spLocks noGrp="1"/>
          </p:cNvSpPr>
          <p:nvPr>
            <p:ph type="sldNum" sz="quarter" idx="10"/>
          </p:nvPr>
        </p:nvSpPr>
        <p:spPr>
          <a:xfrm>
            <a:off x="11791151" y="6607814"/>
            <a:ext cx="373067" cy="123111"/>
          </a:xfrm>
          <a:prstGeom prst="rect">
            <a:avLst/>
          </a:prstGeom>
        </p:spPr>
        <p:txBody>
          <a:bodyPr/>
          <a:lstStyle/>
          <a:p>
            <a:fld id="{1FE55FE1-14D6-4E0C-911C-D83186A362DD}" type="slidenum">
              <a:rPr lang="en-US" smtClean="0"/>
              <a:pPr/>
              <a:t>‹#›</a:t>
            </a:fld>
            <a:endParaRPr lang="en-US" dirty="0"/>
          </a:p>
        </p:txBody>
      </p:sp>
      <p:sp>
        <p:nvSpPr>
          <p:cNvPr id="7" name="Text Placeholder 6">
            <a:extLst>
              <a:ext uri="{FF2B5EF4-FFF2-40B4-BE49-F238E27FC236}">
                <a16:creationId xmlns:a16="http://schemas.microsoft.com/office/drawing/2014/main" xmlns="" id="{89830B02-80F8-47AB-B208-61C3B096248A}"/>
              </a:ext>
            </a:extLst>
          </p:cNvPr>
          <p:cNvSpPr>
            <a:spLocks noGrp="1"/>
          </p:cNvSpPr>
          <p:nvPr>
            <p:ph type="body" sz="quarter" idx="11"/>
          </p:nvPr>
        </p:nvSpPr>
        <p:spPr>
          <a:xfrm>
            <a:off x="4286250" y="1279476"/>
            <a:ext cx="7067550" cy="4595543"/>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4" name="Picture 13">
            <a:extLst>
              <a:ext uri="{FF2B5EF4-FFF2-40B4-BE49-F238E27FC236}">
                <a16:creationId xmlns:a16="http://schemas.microsoft.com/office/drawing/2014/main" xmlns="" id="{B8CAD284-57B9-4F78-B765-AB50F8FC1BA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7131" y="6264108"/>
            <a:ext cx="731730" cy="539496"/>
          </a:xfrm>
          <a:prstGeom prst="rect">
            <a:avLst/>
          </a:prstGeom>
        </p:spPr>
      </p:pic>
      <p:grpSp>
        <p:nvGrpSpPr>
          <p:cNvPr id="26" name="Group 25">
            <a:extLst>
              <a:ext uri="{FF2B5EF4-FFF2-40B4-BE49-F238E27FC236}">
                <a16:creationId xmlns:a16="http://schemas.microsoft.com/office/drawing/2014/main" xmlns="" id="{DCB1E3C0-5622-46C4-868D-9C30A983FECA}"/>
              </a:ext>
            </a:extLst>
          </p:cNvPr>
          <p:cNvGrpSpPr/>
          <p:nvPr userDrawn="1"/>
        </p:nvGrpSpPr>
        <p:grpSpPr>
          <a:xfrm>
            <a:off x="10529995" y="6489189"/>
            <a:ext cx="1202436" cy="365125"/>
            <a:chOff x="5556997" y="6468034"/>
            <a:chExt cx="3086100" cy="365125"/>
          </a:xfrm>
        </p:grpSpPr>
        <p:sp>
          <p:nvSpPr>
            <p:cNvPr id="27" name="Footer Placeholder 4">
              <a:extLst>
                <a:ext uri="{FF2B5EF4-FFF2-40B4-BE49-F238E27FC236}">
                  <a16:creationId xmlns:a16="http://schemas.microsoft.com/office/drawing/2014/main" xmlns="" id="{56387582-3D43-4F84-ACC3-5EB641A261AC}"/>
                </a:ext>
              </a:extLst>
            </p:cNvPr>
            <p:cNvSpPr txBox="1">
              <a:spLocks/>
            </p:cNvSpPr>
            <p:nvPr userDrawn="1"/>
          </p:nvSpPr>
          <p:spPr>
            <a:xfrm>
              <a:off x="5556997" y="6468034"/>
              <a:ext cx="3086100"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700" dirty="0">
                  <a:solidFill>
                    <a:schemeClr val="bg2">
                      <a:lumMod val="50000"/>
                    </a:schemeClr>
                  </a:solidFill>
                </a:rPr>
                <a:t>CONFIDENTIAL </a:t>
              </a:r>
            </a:p>
          </p:txBody>
        </p:sp>
        <p:cxnSp>
          <p:nvCxnSpPr>
            <p:cNvPr id="28" name="Straight Connector 27">
              <a:extLst>
                <a:ext uri="{FF2B5EF4-FFF2-40B4-BE49-F238E27FC236}">
                  <a16:creationId xmlns:a16="http://schemas.microsoft.com/office/drawing/2014/main" xmlns="" id="{1A5B6DE0-DE2A-402C-92A7-58D817F2E91A}"/>
                </a:ext>
              </a:extLst>
            </p:cNvPr>
            <p:cNvCxnSpPr/>
            <p:nvPr userDrawn="1"/>
          </p:nvCxnSpPr>
          <p:spPr>
            <a:xfrm>
              <a:off x="8604347" y="6603863"/>
              <a:ext cx="0" cy="9525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25996815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7_Custom Layout">
    <p:spTree>
      <p:nvGrpSpPr>
        <p:cNvPr id="1" name=""/>
        <p:cNvGrpSpPr/>
        <p:nvPr/>
      </p:nvGrpSpPr>
      <p:grpSpPr>
        <a:xfrm>
          <a:off x="0" y="0"/>
          <a:ext cx="0" cy="0"/>
          <a:chOff x="0" y="0"/>
          <a:chExt cx="0" cy="0"/>
        </a:xfrm>
      </p:grpSpPr>
      <p:grpSp>
        <p:nvGrpSpPr>
          <p:cNvPr id="22" name="Group 4">
            <a:extLst>
              <a:ext uri="{FF2B5EF4-FFF2-40B4-BE49-F238E27FC236}">
                <a16:creationId xmlns:a16="http://schemas.microsoft.com/office/drawing/2014/main" xmlns="" id="{B8345990-0C39-455F-A89C-4BA2D837DCE7}"/>
              </a:ext>
            </a:extLst>
          </p:cNvPr>
          <p:cNvGrpSpPr>
            <a:grpSpLocks noChangeAspect="1"/>
          </p:cNvGrpSpPr>
          <p:nvPr userDrawn="1"/>
        </p:nvGrpSpPr>
        <p:grpSpPr bwMode="auto">
          <a:xfrm>
            <a:off x="1241202" y="1066800"/>
            <a:ext cx="1116012" cy="4724400"/>
            <a:chOff x="795" y="672"/>
            <a:chExt cx="703" cy="2976"/>
          </a:xfrm>
          <a:solidFill>
            <a:schemeClr val="tx1">
              <a:lumMod val="10000"/>
              <a:lumOff val="90000"/>
            </a:schemeClr>
          </a:solidFill>
        </p:grpSpPr>
        <p:sp>
          <p:nvSpPr>
            <p:cNvPr id="23" name="Freeform 5">
              <a:extLst>
                <a:ext uri="{FF2B5EF4-FFF2-40B4-BE49-F238E27FC236}">
                  <a16:creationId xmlns:a16="http://schemas.microsoft.com/office/drawing/2014/main" xmlns="" id="{90A36557-EB01-4B9B-8591-72311D630422}"/>
                </a:ext>
              </a:extLst>
            </p:cNvPr>
            <p:cNvSpPr>
              <a:spLocks/>
            </p:cNvSpPr>
            <p:nvPr userDrawn="1"/>
          </p:nvSpPr>
          <p:spPr bwMode="auto">
            <a:xfrm>
              <a:off x="805" y="1352"/>
              <a:ext cx="693" cy="1635"/>
            </a:xfrm>
            <a:custGeom>
              <a:avLst/>
              <a:gdLst>
                <a:gd name="T0" fmla="*/ 56 w 2209"/>
                <a:gd name="T1" fmla="*/ 5214 h 5214"/>
                <a:gd name="T2" fmla="*/ 3 w 2209"/>
                <a:gd name="T3" fmla="*/ 4635 h 5214"/>
                <a:gd name="T4" fmla="*/ 374 w 2209"/>
                <a:gd name="T5" fmla="*/ 3142 h 5214"/>
                <a:gd name="T6" fmla="*/ 1196 w 2209"/>
                <a:gd name="T7" fmla="*/ 1664 h 5214"/>
                <a:gd name="T8" fmla="*/ 1702 w 2209"/>
                <a:gd name="T9" fmla="*/ 797 h 5214"/>
                <a:gd name="T10" fmla="*/ 1879 w 2209"/>
                <a:gd name="T11" fmla="*/ 306 h 5214"/>
                <a:gd name="T12" fmla="*/ 1881 w 2209"/>
                <a:gd name="T13" fmla="*/ 0 h 5214"/>
                <a:gd name="T14" fmla="*/ 2061 w 2209"/>
                <a:gd name="T15" fmla="*/ 273 h 5214"/>
                <a:gd name="T16" fmla="*/ 2142 w 2209"/>
                <a:gd name="T17" fmla="*/ 1101 h 5214"/>
                <a:gd name="T18" fmla="*/ 1706 w 2209"/>
                <a:gd name="T19" fmla="*/ 2076 h 5214"/>
                <a:gd name="T20" fmla="*/ 921 w 2209"/>
                <a:gd name="T21" fmla="*/ 3272 h 5214"/>
                <a:gd name="T22" fmla="*/ 263 w 2209"/>
                <a:gd name="T23" fmla="*/ 4446 h 5214"/>
                <a:gd name="T24" fmla="*/ 65 w 2209"/>
                <a:gd name="T25" fmla="*/ 5203 h 5214"/>
                <a:gd name="T26" fmla="*/ 56 w 2209"/>
                <a:gd name="T27" fmla="*/ 5214 h 5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09" h="5214">
                  <a:moveTo>
                    <a:pt x="56" y="5214"/>
                  </a:moveTo>
                  <a:cubicBezTo>
                    <a:pt x="10" y="5022"/>
                    <a:pt x="0" y="4829"/>
                    <a:pt x="3" y="4635"/>
                  </a:cubicBezTo>
                  <a:cubicBezTo>
                    <a:pt x="9" y="4108"/>
                    <a:pt x="164" y="3618"/>
                    <a:pt x="374" y="3142"/>
                  </a:cubicBezTo>
                  <a:cubicBezTo>
                    <a:pt x="603" y="2624"/>
                    <a:pt x="902" y="2145"/>
                    <a:pt x="1196" y="1664"/>
                  </a:cubicBezTo>
                  <a:cubicBezTo>
                    <a:pt x="1370" y="1378"/>
                    <a:pt x="1538" y="1089"/>
                    <a:pt x="1702" y="797"/>
                  </a:cubicBezTo>
                  <a:cubicBezTo>
                    <a:pt x="1788" y="644"/>
                    <a:pt x="1857" y="481"/>
                    <a:pt x="1879" y="306"/>
                  </a:cubicBezTo>
                  <a:cubicBezTo>
                    <a:pt x="1891" y="210"/>
                    <a:pt x="1881" y="111"/>
                    <a:pt x="1881" y="0"/>
                  </a:cubicBezTo>
                  <a:cubicBezTo>
                    <a:pt x="1944" y="94"/>
                    <a:pt x="2011" y="179"/>
                    <a:pt x="2061" y="273"/>
                  </a:cubicBezTo>
                  <a:cubicBezTo>
                    <a:pt x="2202" y="537"/>
                    <a:pt x="2209" y="816"/>
                    <a:pt x="2142" y="1101"/>
                  </a:cubicBezTo>
                  <a:cubicBezTo>
                    <a:pt x="2060" y="1454"/>
                    <a:pt x="1898" y="1773"/>
                    <a:pt x="1706" y="2076"/>
                  </a:cubicBezTo>
                  <a:cubicBezTo>
                    <a:pt x="1451" y="2479"/>
                    <a:pt x="1183" y="2873"/>
                    <a:pt x="921" y="3272"/>
                  </a:cubicBezTo>
                  <a:cubicBezTo>
                    <a:pt x="674" y="3648"/>
                    <a:pt x="436" y="4028"/>
                    <a:pt x="263" y="4446"/>
                  </a:cubicBezTo>
                  <a:cubicBezTo>
                    <a:pt x="163" y="4689"/>
                    <a:pt x="85" y="4939"/>
                    <a:pt x="65" y="5203"/>
                  </a:cubicBezTo>
                  <a:cubicBezTo>
                    <a:pt x="65" y="5206"/>
                    <a:pt x="61" y="5209"/>
                    <a:pt x="56" y="5214"/>
                  </a:cubicBezTo>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6">
              <a:extLst>
                <a:ext uri="{FF2B5EF4-FFF2-40B4-BE49-F238E27FC236}">
                  <a16:creationId xmlns:a16="http://schemas.microsoft.com/office/drawing/2014/main" xmlns="" id="{9D0739D6-7A98-42EF-8E23-FDE965B85C9D}"/>
                </a:ext>
              </a:extLst>
            </p:cNvPr>
            <p:cNvSpPr>
              <a:spLocks/>
            </p:cNvSpPr>
            <p:nvPr userDrawn="1"/>
          </p:nvSpPr>
          <p:spPr bwMode="auto">
            <a:xfrm>
              <a:off x="806" y="672"/>
              <a:ext cx="691" cy="1619"/>
            </a:xfrm>
            <a:custGeom>
              <a:avLst/>
              <a:gdLst>
                <a:gd name="T0" fmla="*/ 1878 w 2200"/>
                <a:gd name="T1" fmla="*/ 0 h 5166"/>
                <a:gd name="T2" fmla="*/ 2167 w 2200"/>
                <a:gd name="T3" fmla="*/ 617 h 5166"/>
                <a:gd name="T4" fmla="*/ 2041 w 2200"/>
                <a:gd name="T5" fmla="*/ 1385 h 5166"/>
                <a:gd name="T6" fmla="*/ 1575 w 2200"/>
                <a:gd name="T7" fmla="*/ 2260 h 5166"/>
                <a:gd name="T8" fmla="*/ 714 w 2200"/>
                <a:gd name="T9" fmla="*/ 3567 h 5166"/>
                <a:gd name="T10" fmla="*/ 164 w 2200"/>
                <a:gd name="T11" fmla="*/ 4685 h 5166"/>
                <a:gd name="T12" fmla="*/ 48 w 2200"/>
                <a:gd name="T13" fmla="*/ 5166 h 5166"/>
                <a:gd name="T14" fmla="*/ 1 w 2200"/>
                <a:gd name="T15" fmla="*/ 4625 h 5166"/>
                <a:gd name="T16" fmla="*/ 321 w 2200"/>
                <a:gd name="T17" fmla="*/ 3242 h 5166"/>
                <a:gd name="T18" fmla="*/ 1102 w 2200"/>
                <a:gd name="T19" fmla="*/ 1794 h 5166"/>
                <a:gd name="T20" fmla="*/ 1655 w 2200"/>
                <a:gd name="T21" fmla="*/ 866 h 5166"/>
                <a:gd name="T22" fmla="*/ 1875 w 2200"/>
                <a:gd name="T23" fmla="*/ 292 h 5166"/>
                <a:gd name="T24" fmla="*/ 1878 w 2200"/>
                <a:gd name="T25" fmla="*/ 0 h 5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00" h="5166">
                  <a:moveTo>
                    <a:pt x="1878" y="0"/>
                  </a:moveTo>
                  <a:cubicBezTo>
                    <a:pt x="2031" y="166"/>
                    <a:pt x="2137" y="372"/>
                    <a:pt x="2167" y="617"/>
                  </a:cubicBezTo>
                  <a:cubicBezTo>
                    <a:pt x="2200" y="886"/>
                    <a:pt x="2136" y="1138"/>
                    <a:pt x="2041" y="1385"/>
                  </a:cubicBezTo>
                  <a:cubicBezTo>
                    <a:pt x="1922" y="1696"/>
                    <a:pt x="1756" y="1982"/>
                    <a:pt x="1575" y="2260"/>
                  </a:cubicBezTo>
                  <a:cubicBezTo>
                    <a:pt x="1290" y="2697"/>
                    <a:pt x="997" y="3128"/>
                    <a:pt x="714" y="3567"/>
                  </a:cubicBezTo>
                  <a:cubicBezTo>
                    <a:pt x="488" y="3918"/>
                    <a:pt x="287" y="4283"/>
                    <a:pt x="164" y="4685"/>
                  </a:cubicBezTo>
                  <a:cubicBezTo>
                    <a:pt x="114" y="4847"/>
                    <a:pt x="83" y="5015"/>
                    <a:pt x="48" y="5166"/>
                  </a:cubicBezTo>
                  <a:cubicBezTo>
                    <a:pt x="8" y="5000"/>
                    <a:pt x="0" y="4813"/>
                    <a:pt x="1" y="4625"/>
                  </a:cubicBezTo>
                  <a:cubicBezTo>
                    <a:pt x="4" y="4139"/>
                    <a:pt x="137" y="3684"/>
                    <a:pt x="321" y="3242"/>
                  </a:cubicBezTo>
                  <a:cubicBezTo>
                    <a:pt x="533" y="2733"/>
                    <a:pt x="816" y="2263"/>
                    <a:pt x="1102" y="1794"/>
                  </a:cubicBezTo>
                  <a:cubicBezTo>
                    <a:pt x="1290" y="1487"/>
                    <a:pt x="1476" y="1178"/>
                    <a:pt x="1655" y="866"/>
                  </a:cubicBezTo>
                  <a:cubicBezTo>
                    <a:pt x="1758" y="687"/>
                    <a:pt x="1847" y="499"/>
                    <a:pt x="1875" y="292"/>
                  </a:cubicBezTo>
                  <a:cubicBezTo>
                    <a:pt x="1889" y="194"/>
                    <a:pt x="1878" y="92"/>
                    <a:pt x="1878" y="0"/>
                  </a:cubicBezTo>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7">
              <a:extLst>
                <a:ext uri="{FF2B5EF4-FFF2-40B4-BE49-F238E27FC236}">
                  <a16:creationId xmlns:a16="http://schemas.microsoft.com/office/drawing/2014/main" xmlns="" id="{5F9A5546-E784-43F7-BF04-6CAB4BAD01B5}"/>
                </a:ext>
              </a:extLst>
            </p:cNvPr>
            <p:cNvSpPr>
              <a:spLocks/>
            </p:cNvSpPr>
            <p:nvPr userDrawn="1"/>
          </p:nvSpPr>
          <p:spPr bwMode="auto">
            <a:xfrm>
              <a:off x="795" y="2028"/>
              <a:ext cx="703" cy="1620"/>
            </a:xfrm>
            <a:custGeom>
              <a:avLst/>
              <a:gdLst>
                <a:gd name="T0" fmla="*/ 1933 w 2241"/>
                <a:gd name="T1" fmla="*/ 0 h 5170"/>
                <a:gd name="T2" fmla="*/ 2085 w 2241"/>
                <a:gd name="T3" fmla="*/ 231 h 5170"/>
                <a:gd name="T4" fmla="*/ 2172 w 2241"/>
                <a:gd name="T5" fmla="*/ 1069 h 5170"/>
                <a:gd name="T6" fmla="*/ 1726 w 2241"/>
                <a:gd name="T7" fmla="*/ 2060 h 5170"/>
                <a:gd name="T8" fmla="*/ 963 w 2241"/>
                <a:gd name="T9" fmla="*/ 3221 h 5170"/>
                <a:gd name="T10" fmla="*/ 315 w 2241"/>
                <a:gd name="T11" fmla="*/ 4362 h 5170"/>
                <a:gd name="T12" fmla="*/ 101 w 2241"/>
                <a:gd name="T13" fmla="*/ 5093 h 5170"/>
                <a:gd name="T14" fmla="*/ 95 w 2241"/>
                <a:gd name="T15" fmla="*/ 5168 h 5170"/>
                <a:gd name="T16" fmla="*/ 81 w 2241"/>
                <a:gd name="T17" fmla="*/ 5170 h 5170"/>
                <a:gd name="T18" fmla="*/ 40 w 2241"/>
                <a:gd name="T19" fmla="*/ 4830 h 5170"/>
                <a:gd name="T20" fmla="*/ 473 w 2241"/>
                <a:gd name="T21" fmla="*/ 2970 h 5170"/>
                <a:gd name="T22" fmla="*/ 1258 w 2241"/>
                <a:gd name="T23" fmla="*/ 1590 h 5170"/>
                <a:gd name="T24" fmla="*/ 1799 w 2241"/>
                <a:gd name="T25" fmla="*/ 636 h 5170"/>
                <a:gd name="T26" fmla="*/ 1921 w 2241"/>
                <a:gd name="T27" fmla="*/ 107 h 5170"/>
                <a:gd name="T28" fmla="*/ 1912 w 2241"/>
                <a:gd name="T29" fmla="*/ 10 h 5170"/>
                <a:gd name="T30" fmla="*/ 1933 w 2241"/>
                <a:gd name="T31" fmla="*/ 0 h 5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41" h="5170">
                  <a:moveTo>
                    <a:pt x="1933" y="0"/>
                  </a:moveTo>
                  <a:cubicBezTo>
                    <a:pt x="1984" y="76"/>
                    <a:pt x="2041" y="150"/>
                    <a:pt x="2085" y="231"/>
                  </a:cubicBezTo>
                  <a:cubicBezTo>
                    <a:pt x="2231" y="497"/>
                    <a:pt x="2241" y="780"/>
                    <a:pt x="2172" y="1069"/>
                  </a:cubicBezTo>
                  <a:cubicBezTo>
                    <a:pt x="2087" y="1428"/>
                    <a:pt x="1921" y="1752"/>
                    <a:pt x="1726" y="2060"/>
                  </a:cubicBezTo>
                  <a:cubicBezTo>
                    <a:pt x="1478" y="2451"/>
                    <a:pt x="1218" y="2834"/>
                    <a:pt x="963" y="3221"/>
                  </a:cubicBezTo>
                  <a:cubicBezTo>
                    <a:pt x="722" y="3588"/>
                    <a:pt x="489" y="3958"/>
                    <a:pt x="315" y="4362"/>
                  </a:cubicBezTo>
                  <a:cubicBezTo>
                    <a:pt x="213" y="4597"/>
                    <a:pt x="137" y="4839"/>
                    <a:pt x="101" y="5093"/>
                  </a:cubicBezTo>
                  <a:cubicBezTo>
                    <a:pt x="97" y="5118"/>
                    <a:pt x="97" y="5143"/>
                    <a:pt x="95" y="5168"/>
                  </a:cubicBezTo>
                  <a:cubicBezTo>
                    <a:pt x="91" y="5169"/>
                    <a:pt x="86" y="5169"/>
                    <a:pt x="81" y="5170"/>
                  </a:cubicBezTo>
                  <a:cubicBezTo>
                    <a:pt x="67" y="5057"/>
                    <a:pt x="47" y="4944"/>
                    <a:pt x="40" y="4830"/>
                  </a:cubicBezTo>
                  <a:cubicBezTo>
                    <a:pt x="0" y="4168"/>
                    <a:pt x="196" y="3559"/>
                    <a:pt x="473" y="2970"/>
                  </a:cubicBezTo>
                  <a:cubicBezTo>
                    <a:pt x="699" y="2490"/>
                    <a:pt x="979" y="2040"/>
                    <a:pt x="1258" y="1590"/>
                  </a:cubicBezTo>
                  <a:cubicBezTo>
                    <a:pt x="1450" y="1279"/>
                    <a:pt x="1649" y="971"/>
                    <a:pt x="1799" y="636"/>
                  </a:cubicBezTo>
                  <a:cubicBezTo>
                    <a:pt x="1874" y="468"/>
                    <a:pt x="1935" y="296"/>
                    <a:pt x="1921" y="107"/>
                  </a:cubicBezTo>
                  <a:cubicBezTo>
                    <a:pt x="1919" y="75"/>
                    <a:pt x="1915" y="43"/>
                    <a:pt x="1912" y="10"/>
                  </a:cubicBezTo>
                  <a:cubicBezTo>
                    <a:pt x="1919" y="7"/>
                    <a:pt x="1926" y="3"/>
                    <a:pt x="1933" y="0"/>
                  </a:cubicBezTo>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 name="Title 1">
            <a:extLst>
              <a:ext uri="{FF2B5EF4-FFF2-40B4-BE49-F238E27FC236}">
                <a16:creationId xmlns:a16="http://schemas.microsoft.com/office/drawing/2014/main" xmlns="" id="{66F9BE57-F0AB-4339-B543-911E23B6AB09}"/>
              </a:ext>
            </a:extLst>
          </p:cNvPr>
          <p:cNvSpPr>
            <a:spLocks noGrp="1"/>
          </p:cNvSpPr>
          <p:nvPr>
            <p:ph type="title"/>
          </p:nvPr>
        </p:nvSpPr>
        <p:spPr>
          <a:xfrm>
            <a:off x="847725" y="1279476"/>
            <a:ext cx="2752726" cy="995093"/>
          </a:xfrm>
        </p:spPr>
        <p:txBody>
          <a:bodyPr anchor="t"/>
          <a:lstStyle>
            <a:lvl1pPr>
              <a:defRPr>
                <a:solidFill>
                  <a:schemeClr val="tx1">
                    <a:lumMod val="75000"/>
                    <a:lumOff val="25000"/>
                  </a:schemeClr>
                </a:solidFill>
              </a:defRPr>
            </a:lvl1pPr>
          </a:lstStyle>
          <a:p>
            <a:r>
              <a:rPr lang="en-US" dirty="0"/>
              <a:t>Click to edit Master title style</a:t>
            </a:r>
          </a:p>
        </p:txBody>
      </p:sp>
      <p:sp>
        <p:nvSpPr>
          <p:cNvPr id="3" name="Slide Number Placeholder 2">
            <a:extLst>
              <a:ext uri="{FF2B5EF4-FFF2-40B4-BE49-F238E27FC236}">
                <a16:creationId xmlns:a16="http://schemas.microsoft.com/office/drawing/2014/main" xmlns="" id="{C1B02F8B-F06B-4E62-B4A9-33871A168F77}"/>
              </a:ext>
            </a:extLst>
          </p:cNvPr>
          <p:cNvSpPr>
            <a:spLocks noGrp="1"/>
          </p:cNvSpPr>
          <p:nvPr>
            <p:ph type="sldNum" sz="quarter" idx="10"/>
          </p:nvPr>
        </p:nvSpPr>
        <p:spPr>
          <a:xfrm>
            <a:off x="11791151" y="6607814"/>
            <a:ext cx="373067" cy="123111"/>
          </a:xfrm>
          <a:prstGeom prst="rect">
            <a:avLst/>
          </a:prstGeom>
        </p:spPr>
        <p:txBody>
          <a:bodyPr/>
          <a:lstStyle>
            <a:lvl1pPr>
              <a:defRPr>
                <a:solidFill>
                  <a:schemeClr val="bg1"/>
                </a:solidFill>
              </a:defRPr>
            </a:lvl1pPr>
          </a:lstStyle>
          <a:p>
            <a:fld id="{1FE55FE1-14D6-4E0C-911C-D83186A362DD}" type="slidenum">
              <a:rPr lang="en-US" smtClean="0"/>
              <a:pPr/>
              <a:t>‹#›</a:t>
            </a:fld>
            <a:endParaRPr lang="en-US" dirty="0"/>
          </a:p>
        </p:txBody>
      </p:sp>
      <p:grpSp>
        <p:nvGrpSpPr>
          <p:cNvPr id="9" name="Group 8">
            <a:extLst>
              <a:ext uri="{FF2B5EF4-FFF2-40B4-BE49-F238E27FC236}">
                <a16:creationId xmlns:a16="http://schemas.microsoft.com/office/drawing/2014/main" xmlns="" id="{CBA04A50-8455-4281-ACDC-C2AD24BF224A}"/>
              </a:ext>
            </a:extLst>
          </p:cNvPr>
          <p:cNvGrpSpPr/>
          <p:nvPr userDrawn="1"/>
        </p:nvGrpSpPr>
        <p:grpSpPr>
          <a:xfrm>
            <a:off x="10529995" y="6489189"/>
            <a:ext cx="1202436" cy="365125"/>
            <a:chOff x="5556997" y="6468034"/>
            <a:chExt cx="3086100" cy="365125"/>
          </a:xfrm>
        </p:grpSpPr>
        <p:sp>
          <p:nvSpPr>
            <p:cNvPr id="10" name="Footer Placeholder 4">
              <a:extLst>
                <a:ext uri="{FF2B5EF4-FFF2-40B4-BE49-F238E27FC236}">
                  <a16:creationId xmlns:a16="http://schemas.microsoft.com/office/drawing/2014/main" xmlns="" id="{C4E4E892-40E4-4D76-A797-83BDB35E5CD5}"/>
                </a:ext>
              </a:extLst>
            </p:cNvPr>
            <p:cNvSpPr txBox="1">
              <a:spLocks/>
            </p:cNvSpPr>
            <p:nvPr userDrawn="1"/>
          </p:nvSpPr>
          <p:spPr>
            <a:xfrm>
              <a:off x="5556997" y="6468034"/>
              <a:ext cx="3086100"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700" dirty="0">
                  <a:solidFill>
                    <a:schemeClr val="bg1"/>
                  </a:solidFill>
                </a:rPr>
                <a:t>CONFIDENTIAL </a:t>
              </a:r>
            </a:p>
          </p:txBody>
        </p:sp>
        <p:cxnSp>
          <p:nvCxnSpPr>
            <p:cNvPr id="11" name="Straight Connector 10">
              <a:extLst>
                <a:ext uri="{FF2B5EF4-FFF2-40B4-BE49-F238E27FC236}">
                  <a16:creationId xmlns:a16="http://schemas.microsoft.com/office/drawing/2014/main" xmlns="" id="{CC8AE3AD-8479-4510-8F80-FEF59AFF301B}"/>
                </a:ext>
              </a:extLst>
            </p:cNvPr>
            <p:cNvCxnSpPr/>
            <p:nvPr userDrawn="1"/>
          </p:nvCxnSpPr>
          <p:spPr>
            <a:xfrm>
              <a:off x="8604347" y="6603863"/>
              <a:ext cx="0" cy="952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12" name="Picture 11">
            <a:extLst>
              <a:ext uri="{FF2B5EF4-FFF2-40B4-BE49-F238E27FC236}">
                <a16:creationId xmlns:a16="http://schemas.microsoft.com/office/drawing/2014/main" xmlns="" id="{39E3C7CB-F423-3F4F-B638-DCF77B995B3E}"/>
              </a:ext>
            </a:extLst>
          </p:cNvPr>
          <p:cNvPicPr>
            <a:picLocks noChangeAspect="1"/>
          </p:cNvPicPr>
          <p:nvPr userDrawn="1"/>
        </p:nvPicPr>
        <p:blipFill>
          <a:blip r:embed="rId2"/>
          <a:stretch>
            <a:fillRect/>
          </a:stretch>
        </p:blipFill>
        <p:spPr>
          <a:xfrm>
            <a:off x="97960" y="6168045"/>
            <a:ext cx="769566" cy="680892"/>
          </a:xfrm>
          <a:prstGeom prst="rect">
            <a:avLst/>
          </a:prstGeom>
        </p:spPr>
      </p:pic>
    </p:spTree>
    <p:extLst>
      <p:ext uri="{BB962C8B-B14F-4D97-AF65-F5344CB8AC3E}">
        <p14:creationId xmlns:p14="http://schemas.microsoft.com/office/powerpoint/2010/main" val="57598814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8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6F9BE57-F0AB-4339-B543-911E23B6AB09}"/>
              </a:ext>
            </a:extLst>
          </p:cNvPr>
          <p:cNvSpPr>
            <a:spLocks noGrp="1"/>
          </p:cNvSpPr>
          <p:nvPr>
            <p:ph type="title"/>
          </p:nvPr>
        </p:nvSpPr>
        <p:spPr>
          <a:xfrm>
            <a:off x="847725" y="1279476"/>
            <a:ext cx="2752726" cy="995093"/>
          </a:xfrm>
        </p:spPr>
        <p:txBody>
          <a:bodyPr anchor="t"/>
          <a:lstStyle>
            <a:lvl1pPr>
              <a:defRPr>
                <a:solidFill>
                  <a:schemeClr val="tx1">
                    <a:lumMod val="75000"/>
                    <a:lumOff val="25000"/>
                  </a:schemeClr>
                </a:solidFill>
              </a:defRPr>
            </a:lvl1pPr>
          </a:lstStyle>
          <a:p>
            <a:r>
              <a:rPr lang="en-US" dirty="0"/>
              <a:t>Click to edit Master title style</a:t>
            </a:r>
          </a:p>
        </p:txBody>
      </p:sp>
      <p:sp>
        <p:nvSpPr>
          <p:cNvPr id="3" name="Slide Number Placeholder 2">
            <a:extLst>
              <a:ext uri="{FF2B5EF4-FFF2-40B4-BE49-F238E27FC236}">
                <a16:creationId xmlns:a16="http://schemas.microsoft.com/office/drawing/2014/main" xmlns="" id="{C1B02F8B-F06B-4E62-B4A9-33871A168F77}"/>
              </a:ext>
            </a:extLst>
          </p:cNvPr>
          <p:cNvSpPr>
            <a:spLocks noGrp="1"/>
          </p:cNvSpPr>
          <p:nvPr>
            <p:ph type="sldNum" sz="quarter" idx="10"/>
          </p:nvPr>
        </p:nvSpPr>
        <p:spPr>
          <a:xfrm>
            <a:off x="11791151" y="6607814"/>
            <a:ext cx="373067" cy="123111"/>
          </a:xfrm>
          <a:prstGeom prst="rect">
            <a:avLst/>
          </a:prstGeom>
        </p:spPr>
        <p:txBody>
          <a:bodyPr/>
          <a:lstStyle>
            <a:lvl1pPr>
              <a:defRPr>
                <a:solidFill>
                  <a:schemeClr val="bg1"/>
                </a:solidFill>
              </a:defRPr>
            </a:lvl1pPr>
          </a:lstStyle>
          <a:p>
            <a:fld id="{1FE55FE1-14D6-4E0C-911C-D83186A362DD}" type="slidenum">
              <a:rPr lang="en-US" smtClean="0"/>
              <a:pPr/>
              <a:t>‹#›</a:t>
            </a:fld>
            <a:endParaRPr lang="en-US" dirty="0"/>
          </a:p>
        </p:txBody>
      </p:sp>
      <p:grpSp>
        <p:nvGrpSpPr>
          <p:cNvPr id="9" name="Group 8">
            <a:extLst>
              <a:ext uri="{FF2B5EF4-FFF2-40B4-BE49-F238E27FC236}">
                <a16:creationId xmlns:a16="http://schemas.microsoft.com/office/drawing/2014/main" xmlns="" id="{CBA04A50-8455-4281-ACDC-C2AD24BF224A}"/>
              </a:ext>
            </a:extLst>
          </p:cNvPr>
          <p:cNvGrpSpPr/>
          <p:nvPr userDrawn="1"/>
        </p:nvGrpSpPr>
        <p:grpSpPr>
          <a:xfrm>
            <a:off x="10529995" y="6489189"/>
            <a:ext cx="1202436" cy="365125"/>
            <a:chOff x="5556997" y="6468034"/>
            <a:chExt cx="3086100" cy="365125"/>
          </a:xfrm>
        </p:grpSpPr>
        <p:sp>
          <p:nvSpPr>
            <p:cNvPr id="10" name="Footer Placeholder 4">
              <a:extLst>
                <a:ext uri="{FF2B5EF4-FFF2-40B4-BE49-F238E27FC236}">
                  <a16:creationId xmlns:a16="http://schemas.microsoft.com/office/drawing/2014/main" xmlns="" id="{C4E4E892-40E4-4D76-A797-83BDB35E5CD5}"/>
                </a:ext>
              </a:extLst>
            </p:cNvPr>
            <p:cNvSpPr txBox="1">
              <a:spLocks/>
            </p:cNvSpPr>
            <p:nvPr userDrawn="1"/>
          </p:nvSpPr>
          <p:spPr>
            <a:xfrm>
              <a:off x="5556997" y="6468034"/>
              <a:ext cx="3086100"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700" dirty="0">
                  <a:solidFill>
                    <a:schemeClr val="bg1"/>
                  </a:solidFill>
                </a:rPr>
                <a:t>CONFIDENTIAL </a:t>
              </a:r>
            </a:p>
          </p:txBody>
        </p:sp>
        <p:cxnSp>
          <p:nvCxnSpPr>
            <p:cNvPr id="11" name="Straight Connector 10">
              <a:extLst>
                <a:ext uri="{FF2B5EF4-FFF2-40B4-BE49-F238E27FC236}">
                  <a16:creationId xmlns:a16="http://schemas.microsoft.com/office/drawing/2014/main" xmlns="" id="{CC8AE3AD-8479-4510-8F80-FEF59AFF301B}"/>
                </a:ext>
              </a:extLst>
            </p:cNvPr>
            <p:cNvCxnSpPr/>
            <p:nvPr userDrawn="1"/>
          </p:nvCxnSpPr>
          <p:spPr>
            <a:xfrm>
              <a:off x="8604347" y="6603863"/>
              <a:ext cx="0" cy="952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3" name="Rectangle 12">
            <a:extLst>
              <a:ext uri="{FF2B5EF4-FFF2-40B4-BE49-F238E27FC236}">
                <a16:creationId xmlns:a16="http://schemas.microsoft.com/office/drawing/2014/main" xmlns="" id="{DFB1ED57-47F9-4580-A561-B91F447ACA7B}"/>
              </a:ext>
            </a:extLst>
          </p:cNvPr>
          <p:cNvSpPr/>
          <p:nvPr userDrawn="1"/>
        </p:nvSpPr>
        <p:spPr>
          <a:xfrm flipH="1">
            <a:off x="3944473" y="0"/>
            <a:ext cx="8247529"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22" name="Group 4">
            <a:extLst>
              <a:ext uri="{FF2B5EF4-FFF2-40B4-BE49-F238E27FC236}">
                <a16:creationId xmlns:a16="http://schemas.microsoft.com/office/drawing/2014/main" xmlns="" id="{B8345990-0C39-455F-A89C-4BA2D837DCE7}"/>
              </a:ext>
            </a:extLst>
          </p:cNvPr>
          <p:cNvGrpSpPr>
            <a:grpSpLocks noChangeAspect="1"/>
          </p:cNvGrpSpPr>
          <p:nvPr userDrawn="1"/>
        </p:nvGrpSpPr>
        <p:grpSpPr bwMode="auto">
          <a:xfrm>
            <a:off x="7510231" y="1066800"/>
            <a:ext cx="1116012" cy="4724400"/>
            <a:chOff x="795" y="672"/>
            <a:chExt cx="703" cy="2976"/>
          </a:xfrm>
          <a:solidFill>
            <a:srgbClr val="098AD9"/>
          </a:solidFill>
        </p:grpSpPr>
        <p:sp>
          <p:nvSpPr>
            <p:cNvPr id="23" name="Freeform 5">
              <a:extLst>
                <a:ext uri="{FF2B5EF4-FFF2-40B4-BE49-F238E27FC236}">
                  <a16:creationId xmlns:a16="http://schemas.microsoft.com/office/drawing/2014/main" xmlns="" id="{90A36557-EB01-4B9B-8591-72311D630422}"/>
                </a:ext>
              </a:extLst>
            </p:cNvPr>
            <p:cNvSpPr>
              <a:spLocks/>
            </p:cNvSpPr>
            <p:nvPr userDrawn="1"/>
          </p:nvSpPr>
          <p:spPr bwMode="auto">
            <a:xfrm>
              <a:off x="805" y="1352"/>
              <a:ext cx="693" cy="1635"/>
            </a:xfrm>
            <a:custGeom>
              <a:avLst/>
              <a:gdLst>
                <a:gd name="T0" fmla="*/ 56 w 2209"/>
                <a:gd name="T1" fmla="*/ 5214 h 5214"/>
                <a:gd name="T2" fmla="*/ 3 w 2209"/>
                <a:gd name="T3" fmla="*/ 4635 h 5214"/>
                <a:gd name="T4" fmla="*/ 374 w 2209"/>
                <a:gd name="T5" fmla="*/ 3142 h 5214"/>
                <a:gd name="T6" fmla="*/ 1196 w 2209"/>
                <a:gd name="T7" fmla="*/ 1664 h 5214"/>
                <a:gd name="T8" fmla="*/ 1702 w 2209"/>
                <a:gd name="T9" fmla="*/ 797 h 5214"/>
                <a:gd name="T10" fmla="*/ 1879 w 2209"/>
                <a:gd name="T11" fmla="*/ 306 h 5214"/>
                <a:gd name="T12" fmla="*/ 1881 w 2209"/>
                <a:gd name="T13" fmla="*/ 0 h 5214"/>
                <a:gd name="T14" fmla="*/ 2061 w 2209"/>
                <a:gd name="T15" fmla="*/ 273 h 5214"/>
                <a:gd name="T16" fmla="*/ 2142 w 2209"/>
                <a:gd name="T17" fmla="*/ 1101 h 5214"/>
                <a:gd name="T18" fmla="*/ 1706 w 2209"/>
                <a:gd name="T19" fmla="*/ 2076 h 5214"/>
                <a:gd name="T20" fmla="*/ 921 w 2209"/>
                <a:gd name="T21" fmla="*/ 3272 h 5214"/>
                <a:gd name="T22" fmla="*/ 263 w 2209"/>
                <a:gd name="T23" fmla="*/ 4446 h 5214"/>
                <a:gd name="T24" fmla="*/ 65 w 2209"/>
                <a:gd name="T25" fmla="*/ 5203 h 5214"/>
                <a:gd name="T26" fmla="*/ 56 w 2209"/>
                <a:gd name="T27" fmla="*/ 5214 h 5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09" h="5214">
                  <a:moveTo>
                    <a:pt x="56" y="5214"/>
                  </a:moveTo>
                  <a:cubicBezTo>
                    <a:pt x="10" y="5022"/>
                    <a:pt x="0" y="4829"/>
                    <a:pt x="3" y="4635"/>
                  </a:cubicBezTo>
                  <a:cubicBezTo>
                    <a:pt x="9" y="4108"/>
                    <a:pt x="164" y="3618"/>
                    <a:pt x="374" y="3142"/>
                  </a:cubicBezTo>
                  <a:cubicBezTo>
                    <a:pt x="603" y="2624"/>
                    <a:pt x="902" y="2145"/>
                    <a:pt x="1196" y="1664"/>
                  </a:cubicBezTo>
                  <a:cubicBezTo>
                    <a:pt x="1370" y="1378"/>
                    <a:pt x="1538" y="1089"/>
                    <a:pt x="1702" y="797"/>
                  </a:cubicBezTo>
                  <a:cubicBezTo>
                    <a:pt x="1788" y="644"/>
                    <a:pt x="1857" y="481"/>
                    <a:pt x="1879" y="306"/>
                  </a:cubicBezTo>
                  <a:cubicBezTo>
                    <a:pt x="1891" y="210"/>
                    <a:pt x="1881" y="111"/>
                    <a:pt x="1881" y="0"/>
                  </a:cubicBezTo>
                  <a:cubicBezTo>
                    <a:pt x="1944" y="94"/>
                    <a:pt x="2011" y="179"/>
                    <a:pt x="2061" y="273"/>
                  </a:cubicBezTo>
                  <a:cubicBezTo>
                    <a:pt x="2202" y="537"/>
                    <a:pt x="2209" y="816"/>
                    <a:pt x="2142" y="1101"/>
                  </a:cubicBezTo>
                  <a:cubicBezTo>
                    <a:pt x="2060" y="1454"/>
                    <a:pt x="1898" y="1773"/>
                    <a:pt x="1706" y="2076"/>
                  </a:cubicBezTo>
                  <a:cubicBezTo>
                    <a:pt x="1451" y="2479"/>
                    <a:pt x="1183" y="2873"/>
                    <a:pt x="921" y="3272"/>
                  </a:cubicBezTo>
                  <a:cubicBezTo>
                    <a:pt x="674" y="3648"/>
                    <a:pt x="436" y="4028"/>
                    <a:pt x="263" y="4446"/>
                  </a:cubicBezTo>
                  <a:cubicBezTo>
                    <a:pt x="163" y="4689"/>
                    <a:pt x="85" y="4939"/>
                    <a:pt x="65" y="5203"/>
                  </a:cubicBezTo>
                  <a:cubicBezTo>
                    <a:pt x="65" y="5206"/>
                    <a:pt x="61" y="5209"/>
                    <a:pt x="56" y="5214"/>
                  </a:cubicBezTo>
                </a:path>
              </a:pathLst>
            </a:custGeom>
            <a:solidFill>
              <a:srgbClr val="1B958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6">
              <a:extLst>
                <a:ext uri="{FF2B5EF4-FFF2-40B4-BE49-F238E27FC236}">
                  <a16:creationId xmlns:a16="http://schemas.microsoft.com/office/drawing/2014/main" xmlns="" id="{9D0739D6-7A98-42EF-8E23-FDE965B85C9D}"/>
                </a:ext>
              </a:extLst>
            </p:cNvPr>
            <p:cNvSpPr>
              <a:spLocks/>
            </p:cNvSpPr>
            <p:nvPr userDrawn="1"/>
          </p:nvSpPr>
          <p:spPr bwMode="auto">
            <a:xfrm>
              <a:off x="806" y="672"/>
              <a:ext cx="691" cy="1619"/>
            </a:xfrm>
            <a:custGeom>
              <a:avLst/>
              <a:gdLst>
                <a:gd name="T0" fmla="*/ 1878 w 2200"/>
                <a:gd name="T1" fmla="*/ 0 h 5166"/>
                <a:gd name="T2" fmla="*/ 2167 w 2200"/>
                <a:gd name="T3" fmla="*/ 617 h 5166"/>
                <a:gd name="T4" fmla="*/ 2041 w 2200"/>
                <a:gd name="T5" fmla="*/ 1385 h 5166"/>
                <a:gd name="T6" fmla="*/ 1575 w 2200"/>
                <a:gd name="T7" fmla="*/ 2260 h 5166"/>
                <a:gd name="T8" fmla="*/ 714 w 2200"/>
                <a:gd name="T9" fmla="*/ 3567 h 5166"/>
                <a:gd name="T10" fmla="*/ 164 w 2200"/>
                <a:gd name="T11" fmla="*/ 4685 h 5166"/>
                <a:gd name="T12" fmla="*/ 48 w 2200"/>
                <a:gd name="T13" fmla="*/ 5166 h 5166"/>
                <a:gd name="T14" fmla="*/ 1 w 2200"/>
                <a:gd name="T15" fmla="*/ 4625 h 5166"/>
                <a:gd name="T16" fmla="*/ 321 w 2200"/>
                <a:gd name="T17" fmla="*/ 3242 h 5166"/>
                <a:gd name="T18" fmla="*/ 1102 w 2200"/>
                <a:gd name="T19" fmla="*/ 1794 h 5166"/>
                <a:gd name="T20" fmla="*/ 1655 w 2200"/>
                <a:gd name="T21" fmla="*/ 866 h 5166"/>
                <a:gd name="T22" fmla="*/ 1875 w 2200"/>
                <a:gd name="T23" fmla="*/ 292 h 5166"/>
                <a:gd name="T24" fmla="*/ 1878 w 2200"/>
                <a:gd name="T25" fmla="*/ 0 h 5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00" h="5166">
                  <a:moveTo>
                    <a:pt x="1878" y="0"/>
                  </a:moveTo>
                  <a:cubicBezTo>
                    <a:pt x="2031" y="166"/>
                    <a:pt x="2137" y="372"/>
                    <a:pt x="2167" y="617"/>
                  </a:cubicBezTo>
                  <a:cubicBezTo>
                    <a:pt x="2200" y="886"/>
                    <a:pt x="2136" y="1138"/>
                    <a:pt x="2041" y="1385"/>
                  </a:cubicBezTo>
                  <a:cubicBezTo>
                    <a:pt x="1922" y="1696"/>
                    <a:pt x="1756" y="1982"/>
                    <a:pt x="1575" y="2260"/>
                  </a:cubicBezTo>
                  <a:cubicBezTo>
                    <a:pt x="1290" y="2697"/>
                    <a:pt x="997" y="3128"/>
                    <a:pt x="714" y="3567"/>
                  </a:cubicBezTo>
                  <a:cubicBezTo>
                    <a:pt x="488" y="3918"/>
                    <a:pt x="287" y="4283"/>
                    <a:pt x="164" y="4685"/>
                  </a:cubicBezTo>
                  <a:cubicBezTo>
                    <a:pt x="114" y="4847"/>
                    <a:pt x="83" y="5015"/>
                    <a:pt x="48" y="5166"/>
                  </a:cubicBezTo>
                  <a:cubicBezTo>
                    <a:pt x="8" y="5000"/>
                    <a:pt x="0" y="4813"/>
                    <a:pt x="1" y="4625"/>
                  </a:cubicBezTo>
                  <a:cubicBezTo>
                    <a:pt x="4" y="4139"/>
                    <a:pt x="137" y="3684"/>
                    <a:pt x="321" y="3242"/>
                  </a:cubicBezTo>
                  <a:cubicBezTo>
                    <a:pt x="533" y="2733"/>
                    <a:pt x="816" y="2263"/>
                    <a:pt x="1102" y="1794"/>
                  </a:cubicBezTo>
                  <a:cubicBezTo>
                    <a:pt x="1290" y="1487"/>
                    <a:pt x="1476" y="1178"/>
                    <a:pt x="1655" y="866"/>
                  </a:cubicBezTo>
                  <a:cubicBezTo>
                    <a:pt x="1758" y="687"/>
                    <a:pt x="1847" y="499"/>
                    <a:pt x="1875" y="292"/>
                  </a:cubicBezTo>
                  <a:cubicBezTo>
                    <a:pt x="1889" y="194"/>
                    <a:pt x="1878" y="92"/>
                    <a:pt x="1878" y="0"/>
                  </a:cubicBezTo>
                </a:path>
              </a:pathLst>
            </a:custGeom>
            <a:solidFill>
              <a:srgbClr val="1B958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7">
              <a:extLst>
                <a:ext uri="{FF2B5EF4-FFF2-40B4-BE49-F238E27FC236}">
                  <a16:creationId xmlns:a16="http://schemas.microsoft.com/office/drawing/2014/main" xmlns="" id="{5F9A5546-E784-43F7-BF04-6CAB4BAD01B5}"/>
                </a:ext>
              </a:extLst>
            </p:cNvPr>
            <p:cNvSpPr>
              <a:spLocks/>
            </p:cNvSpPr>
            <p:nvPr userDrawn="1"/>
          </p:nvSpPr>
          <p:spPr bwMode="auto">
            <a:xfrm>
              <a:off x="795" y="2028"/>
              <a:ext cx="703" cy="1620"/>
            </a:xfrm>
            <a:custGeom>
              <a:avLst/>
              <a:gdLst>
                <a:gd name="T0" fmla="*/ 1933 w 2241"/>
                <a:gd name="T1" fmla="*/ 0 h 5170"/>
                <a:gd name="T2" fmla="*/ 2085 w 2241"/>
                <a:gd name="T3" fmla="*/ 231 h 5170"/>
                <a:gd name="T4" fmla="*/ 2172 w 2241"/>
                <a:gd name="T5" fmla="*/ 1069 h 5170"/>
                <a:gd name="T6" fmla="*/ 1726 w 2241"/>
                <a:gd name="T7" fmla="*/ 2060 h 5170"/>
                <a:gd name="T8" fmla="*/ 963 w 2241"/>
                <a:gd name="T9" fmla="*/ 3221 h 5170"/>
                <a:gd name="T10" fmla="*/ 315 w 2241"/>
                <a:gd name="T11" fmla="*/ 4362 h 5170"/>
                <a:gd name="T12" fmla="*/ 101 w 2241"/>
                <a:gd name="T13" fmla="*/ 5093 h 5170"/>
                <a:gd name="T14" fmla="*/ 95 w 2241"/>
                <a:gd name="T15" fmla="*/ 5168 h 5170"/>
                <a:gd name="T16" fmla="*/ 81 w 2241"/>
                <a:gd name="T17" fmla="*/ 5170 h 5170"/>
                <a:gd name="T18" fmla="*/ 40 w 2241"/>
                <a:gd name="T19" fmla="*/ 4830 h 5170"/>
                <a:gd name="T20" fmla="*/ 473 w 2241"/>
                <a:gd name="T21" fmla="*/ 2970 h 5170"/>
                <a:gd name="T22" fmla="*/ 1258 w 2241"/>
                <a:gd name="T23" fmla="*/ 1590 h 5170"/>
                <a:gd name="T24" fmla="*/ 1799 w 2241"/>
                <a:gd name="T25" fmla="*/ 636 h 5170"/>
                <a:gd name="T26" fmla="*/ 1921 w 2241"/>
                <a:gd name="T27" fmla="*/ 107 h 5170"/>
                <a:gd name="T28" fmla="*/ 1912 w 2241"/>
                <a:gd name="T29" fmla="*/ 10 h 5170"/>
                <a:gd name="T30" fmla="*/ 1933 w 2241"/>
                <a:gd name="T31" fmla="*/ 0 h 5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41" h="5170">
                  <a:moveTo>
                    <a:pt x="1933" y="0"/>
                  </a:moveTo>
                  <a:cubicBezTo>
                    <a:pt x="1984" y="76"/>
                    <a:pt x="2041" y="150"/>
                    <a:pt x="2085" y="231"/>
                  </a:cubicBezTo>
                  <a:cubicBezTo>
                    <a:pt x="2231" y="497"/>
                    <a:pt x="2241" y="780"/>
                    <a:pt x="2172" y="1069"/>
                  </a:cubicBezTo>
                  <a:cubicBezTo>
                    <a:pt x="2087" y="1428"/>
                    <a:pt x="1921" y="1752"/>
                    <a:pt x="1726" y="2060"/>
                  </a:cubicBezTo>
                  <a:cubicBezTo>
                    <a:pt x="1478" y="2451"/>
                    <a:pt x="1218" y="2834"/>
                    <a:pt x="963" y="3221"/>
                  </a:cubicBezTo>
                  <a:cubicBezTo>
                    <a:pt x="722" y="3588"/>
                    <a:pt x="489" y="3958"/>
                    <a:pt x="315" y="4362"/>
                  </a:cubicBezTo>
                  <a:cubicBezTo>
                    <a:pt x="213" y="4597"/>
                    <a:pt x="137" y="4839"/>
                    <a:pt x="101" y="5093"/>
                  </a:cubicBezTo>
                  <a:cubicBezTo>
                    <a:pt x="97" y="5118"/>
                    <a:pt x="97" y="5143"/>
                    <a:pt x="95" y="5168"/>
                  </a:cubicBezTo>
                  <a:cubicBezTo>
                    <a:pt x="91" y="5169"/>
                    <a:pt x="86" y="5169"/>
                    <a:pt x="81" y="5170"/>
                  </a:cubicBezTo>
                  <a:cubicBezTo>
                    <a:pt x="67" y="5057"/>
                    <a:pt x="47" y="4944"/>
                    <a:pt x="40" y="4830"/>
                  </a:cubicBezTo>
                  <a:cubicBezTo>
                    <a:pt x="0" y="4168"/>
                    <a:pt x="196" y="3559"/>
                    <a:pt x="473" y="2970"/>
                  </a:cubicBezTo>
                  <a:cubicBezTo>
                    <a:pt x="699" y="2490"/>
                    <a:pt x="979" y="2040"/>
                    <a:pt x="1258" y="1590"/>
                  </a:cubicBezTo>
                  <a:cubicBezTo>
                    <a:pt x="1450" y="1279"/>
                    <a:pt x="1649" y="971"/>
                    <a:pt x="1799" y="636"/>
                  </a:cubicBezTo>
                  <a:cubicBezTo>
                    <a:pt x="1874" y="468"/>
                    <a:pt x="1935" y="296"/>
                    <a:pt x="1921" y="107"/>
                  </a:cubicBezTo>
                  <a:cubicBezTo>
                    <a:pt x="1919" y="75"/>
                    <a:pt x="1915" y="43"/>
                    <a:pt x="1912" y="10"/>
                  </a:cubicBezTo>
                  <a:cubicBezTo>
                    <a:pt x="1919" y="7"/>
                    <a:pt x="1926" y="3"/>
                    <a:pt x="1933" y="0"/>
                  </a:cubicBezTo>
                </a:path>
              </a:pathLst>
            </a:custGeom>
            <a:solidFill>
              <a:srgbClr val="1B958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5" name="Text Placeholder 4">
            <a:extLst>
              <a:ext uri="{FF2B5EF4-FFF2-40B4-BE49-F238E27FC236}">
                <a16:creationId xmlns:a16="http://schemas.microsoft.com/office/drawing/2014/main" xmlns="" id="{2AA206A6-D7DB-40BB-857B-593F39983514}"/>
              </a:ext>
            </a:extLst>
          </p:cNvPr>
          <p:cNvSpPr>
            <a:spLocks noGrp="1"/>
          </p:cNvSpPr>
          <p:nvPr>
            <p:ph type="body" sz="quarter" idx="11"/>
          </p:nvPr>
        </p:nvSpPr>
        <p:spPr>
          <a:xfrm>
            <a:off x="4616450" y="1279525"/>
            <a:ext cx="6737350" cy="5205978"/>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4" name="Picture 13">
            <a:extLst>
              <a:ext uri="{FF2B5EF4-FFF2-40B4-BE49-F238E27FC236}">
                <a16:creationId xmlns:a16="http://schemas.microsoft.com/office/drawing/2014/main" xmlns="" id="{BEDD2536-F60A-5F44-BA47-3B59E39F5C71}"/>
              </a:ext>
            </a:extLst>
          </p:cNvPr>
          <p:cNvPicPr>
            <a:picLocks noChangeAspect="1"/>
          </p:cNvPicPr>
          <p:nvPr userDrawn="1"/>
        </p:nvPicPr>
        <p:blipFill>
          <a:blip r:embed="rId2"/>
          <a:stretch>
            <a:fillRect/>
          </a:stretch>
        </p:blipFill>
        <p:spPr>
          <a:xfrm>
            <a:off x="97960" y="6168045"/>
            <a:ext cx="769566" cy="680892"/>
          </a:xfrm>
          <a:prstGeom prst="rect">
            <a:avLst/>
          </a:prstGeom>
        </p:spPr>
      </p:pic>
    </p:spTree>
    <p:extLst>
      <p:ext uri="{BB962C8B-B14F-4D97-AF65-F5344CB8AC3E}">
        <p14:creationId xmlns:p14="http://schemas.microsoft.com/office/powerpoint/2010/main" val="351126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BDBA0A7-3277-4959-89B7-76E9ED92CBC4}"/>
              </a:ext>
            </a:extLst>
          </p:cNvPr>
          <p:cNvSpPr>
            <a:spLocks noGrp="1"/>
          </p:cNvSpPr>
          <p:nvPr>
            <p:ph type="dt" sz="half" idx="10"/>
          </p:nvPr>
        </p:nvSpPr>
        <p:spPr>
          <a:xfrm>
            <a:off x="838200" y="6356350"/>
            <a:ext cx="2743200" cy="365125"/>
          </a:xfrm>
          <a:prstGeom prst="rect">
            <a:avLst/>
          </a:prstGeom>
        </p:spPr>
        <p:txBody>
          <a:bodyPr/>
          <a:lstStyle/>
          <a:p>
            <a:fld id="{6BE4CE59-41EF-41EF-A7C1-D3030DDDB557}" type="datetimeFigureOut">
              <a:rPr lang="en-US" smtClean="0"/>
              <a:t>11/11/2018</a:t>
            </a:fld>
            <a:endParaRPr lang="en-US" dirty="0"/>
          </a:p>
        </p:txBody>
      </p:sp>
      <p:sp>
        <p:nvSpPr>
          <p:cNvPr id="3" name="Footer Placeholder 2">
            <a:extLst>
              <a:ext uri="{FF2B5EF4-FFF2-40B4-BE49-F238E27FC236}">
                <a16:creationId xmlns:a16="http://schemas.microsoft.com/office/drawing/2014/main" xmlns="" id="{C41E6617-BE4E-4A95-A3C3-B3FB74AF477C}"/>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4" name="Slide Number Placeholder 3">
            <a:extLst>
              <a:ext uri="{FF2B5EF4-FFF2-40B4-BE49-F238E27FC236}">
                <a16:creationId xmlns:a16="http://schemas.microsoft.com/office/drawing/2014/main" xmlns="" id="{16F6BDE7-9AC0-493E-95B6-70D3F843CE8A}"/>
              </a:ext>
            </a:extLst>
          </p:cNvPr>
          <p:cNvSpPr>
            <a:spLocks noGrp="1"/>
          </p:cNvSpPr>
          <p:nvPr>
            <p:ph type="sldNum" sz="quarter" idx="12"/>
          </p:nvPr>
        </p:nvSpPr>
        <p:spPr/>
        <p:txBody>
          <a:bodyPr/>
          <a:lstStyle/>
          <a:p>
            <a:fld id="{253245C2-007E-4218-8234-33BDBE3F77FE}" type="slidenum">
              <a:rPr lang="en-US" smtClean="0"/>
              <a:t>‹#›</a:t>
            </a:fld>
            <a:endParaRPr lang="en-US" dirty="0"/>
          </a:p>
        </p:txBody>
      </p:sp>
    </p:spTree>
    <p:extLst>
      <p:ext uri="{BB962C8B-B14F-4D97-AF65-F5344CB8AC3E}">
        <p14:creationId xmlns:p14="http://schemas.microsoft.com/office/powerpoint/2010/main" val="312277881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9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48DB0B90-3DD5-4976-B417-1C24EC75526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028" b="17119"/>
          <a:stretch/>
        </p:blipFill>
        <p:spPr>
          <a:xfrm>
            <a:off x="19387" y="23189"/>
            <a:ext cx="12192002" cy="6844505"/>
          </a:xfrm>
          <a:prstGeom prst="rect">
            <a:avLst/>
          </a:prstGeom>
        </p:spPr>
      </p:pic>
      <p:sp>
        <p:nvSpPr>
          <p:cNvPr id="7" name="Freeform 12">
            <a:extLst>
              <a:ext uri="{FF2B5EF4-FFF2-40B4-BE49-F238E27FC236}">
                <a16:creationId xmlns:a16="http://schemas.microsoft.com/office/drawing/2014/main" xmlns="" id="{ABC61059-E59E-4281-8286-AA018394A61F}"/>
              </a:ext>
            </a:extLst>
          </p:cNvPr>
          <p:cNvSpPr/>
          <p:nvPr userDrawn="1"/>
        </p:nvSpPr>
        <p:spPr>
          <a:xfrm>
            <a:off x="-11949" y="-8965"/>
            <a:ext cx="12263719" cy="6893859"/>
          </a:xfrm>
          <a:custGeom>
            <a:avLst/>
            <a:gdLst>
              <a:gd name="connsiteX0" fmla="*/ 9197789 w 9197789"/>
              <a:gd name="connsiteY0" fmla="*/ 4849906 h 6893859"/>
              <a:gd name="connsiteX1" fmla="*/ 9197789 w 9197789"/>
              <a:gd name="connsiteY1" fmla="*/ 0 h 6893859"/>
              <a:gd name="connsiteX2" fmla="*/ 0 w 9197789"/>
              <a:gd name="connsiteY2" fmla="*/ 0 h 6893859"/>
              <a:gd name="connsiteX3" fmla="*/ 0 w 9197789"/>
              <a:gd name="connsiteY3" fmla="*/ 6893859 h 6893859"/>
              <a:gd name="connsiteX4" fmla="*/ 3487271 w 9197789"/>
              <a:gd name="connsiteY4" fmla="*/ 6893859 h 6893859"/>
              <a:gd name="connsiteX5" fmla="*/ 9197789 w 9197789"/>
              <a:gd name="connsiteY5" fmla="*/ 4849906 h 6893859"/>
              <a:gd name="connsiteX0" fmla="*/ 9197789 w 9197789"/>
              <a:gd name="connsiteY0" fmla="*/ 4849906 h 6893859"/>
              <a:gd name="connsiteX1" fmla="*/ 9197789 w 9197789"/>
              <a:gd name="connsiteY1" fmla="*/ 0 h 6893859"/>
              <a:gd name="connsiteX2" fmla="*/ 0 w 9197789"/>
              <a:gd name="connsiteY2" fmla="*/ 0 h 6893859"/>
              <a:gd name="connsiteX3" fmla="*/ 0 w 9197789"/>
              <a:gd name="connsiteY3" fmla="*/ 6893859 h 6893859"/>
              <a:gd name="connsiteX4" fmla="*/ 4912357 w 9197789"/>
              <a:gd name="connsiteY4" fmla="*/ 6874469 h 6893859"/>
              <a:gd name="connsiteX5" fmla="*/ 9197789 w 9197789"/>
              <a:gd name="connsiteY5" fmla="*/ 4849906 h 6893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97789" h="6893859">
                <a:moveTo>
                  <a:pt x="9197789" y="4849906"/>
                </a:moveTo>
                <a:lnTo>
                  <a:pt x="9197789" y="0"/>
                </a:lnTo>
                <a:lnTo>
                  <a:pt x="0" y="0"/>
                </a:lnTo>
                <a:lnTo>
                  <a:pt x="0" y="6893859"/>
                </a:lnTo>
                <a:lnTo>
                  <a:pt x="4912357" y="6874469"/>
                </a:lnTo>
                <a:lnTo>
                  <a:pt x="9197789" y="484990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cxnSp>
        <p:nvCxnSpPr>
          <p:cNvPr id="5" name="Straight Connector 4">
            <a:extLst>
              <a:ext uri="{FF2B5EF4-FFF2-40B4-BE49-F238E27FC236}">
                <a16:creationId xmlns:a16="http://schemas.microsoft.com/office/drawing/2014/main" xmlns="" id="{B1527DB1-E645-4B6C-A2D8-518272A009F8}"/>
              </a:ext>
            </a:extLst>
          </p:cNvPr>
          <p:cNvCxnSpPr>
            <a:cxnSpLocks/>
          </p:cNvCxnSpPr>
          <p:nvPr userDrawn="1"/>
        </p:nvCxnSpPr>
        <p:spPr>
          <a:xfrm>
            <a:off x="6096000" y="1828800"/>
            <a:ext cx="0" cy="2730500"/>
          </a:xfrm>
          <a:prstGeom prst="line">
            <a:avLst/>
          </a:prstGeom>
          <a:ln w="19050">
            <a:solidFill>
              <a:srgbClr val="D1D2D4"/>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xmlns="" id="{387157CF-6B29-48A8-B613-648FD12706F4}"/>
              </a:ext>
            </a:extLst>
          </p:cNvPr>
          <p:cNvSpPr>
            <a:spLocks noGrp="1"/>
          </p:cNvSpPr>
          <p:nvPr>
            <p:ph type="title"/>
          </p:nvPr>
        </p:nvSpPr>
        <p:spPr/>
        <p:txBody>
          <a:bodyPr/>
          <a:lstStyle/>
          <a:p>
            <a:r>
              <a:rPr lang="en-US"/>
              <a:t>Click to edit Master title style</a:t>
            </a:r>
          </a:p>
        </p:txBody>
      </p:sp>
      <p:pic>
        <p:nvPicPr>
          <p:cNvPr id="8" name="Picture 7">
            <a:extLst>
              <a:ext uri="{FF2B5EF4-FFF2-40B4-BE49-F238E27FC236}">
                <a16:creationId xmlns:a16="http://schemas.microsoft.com/office/drawing/2014/main" xmlns="" id="{C410C905-B99F-9849-99E0-E3B75DA33CC1}"/>
              </a:ext>
            </a:extLst>
          </p:cNvPr>
          <p:cNvPicPr>
            <a:picLocks noChangeAspect="1"/>
          </p:cNvPicPr>
          <p:nvPr userDrawn="1"/>
        </p:nvPicPr>
        <p:blipFill>
          <a:blip r:embed="rId3"/>
          <a:stretch>
            <a:fillRect/>
          </a:stretch>
        </p:blipFill>
        <p:spPr>
          <a:xfrm>
            <a:off x="2366714" y="1828800"/>
            <a:ext cx="2660738" cy="2349069"/>
          </a:xfrm>
          <a:prstGeom prst="rect">
            <a:avLst/>
          </a:prstGeom>
        </p:spPr>
      </p:pic>
    </p:spTree>
    <p:extLst>
      <p:ext uri="{BB962C8B-B14F-4D97-AF65-F5344CB8AC3E}">
        <p14:creationId xmlns:p14="http://schemas.microsoft.com/office/powerpoint/2010/main" val="108026586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5" name="Slide Number Placeholder 4"/>
          <p:cNvSpPr>
            <a:spLocks noGrp="1"/>
          </p:cNvSpPr>
          <p:nvPr>
            <p:ph type="sldNum" sz="quarter" idx="12"/>
          </p:nvPr>
        </p:nvSpPr>
        <p:spPr/>
        <p:txBody>
          <a:bodyPr/>
          <a:lstStyle/>
          <a:p>
            <a:fld id="{1FE55FE1-14D6-4E0C-911C-D83186A362DD}" type="slidenum">
              <a:rPr lang="en-US" smtClean="0"/>
              <a:t>‹#›</a:t>
            </a:fld>
            <a:endParaRPr lang="en-US" dirty="0"/>
          </a:p>
        </p:txBody>
      </p:sp>
    </p:spTree>
    <p:custDataLst>
      <p:tags r:id="rId1"/>
    </p:custDataLst>
    <p:extLst>
      <p:ext uri="{BB962C8B-B14F-4D97-AF65-F5344CB8AC3E}">
        <p14:creationId xmlns:p14="http://schemas.microsoft.com/office/powerpoint/2010/main" val="4100582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4789292"/>
            <a:ext cx="9144000" cy="1030288"/>
          </a:xfrm>
        </p:spPr>
        <p:txBody>
          <a:bodyPr anchor="b">
            <a:normAutofit/>
          </a:bodyPr>
          <a:lstStyle>
            <a:lvl1pPr marL="0" indent="0" algn="ctr">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0" name="Date Placeholder 3"/>
          <p:cNvSpPr>
            <a:spLocks noGrp="1"/>
          </p:cNvSpPr>
          <p:nvPr>
            <p:ph type="dt" sz="half" idx="10"/>
          </p:nvPr>
        </p:nvSpPr>
        <p:spPr>
          <a:xfrm>
            <a:off x="5164127" y="5819580"/>
            <a:ext cx="1863748" cy="365125"/>
          </a:xfrm>
          <a:prstGeom prst="rect">
            <a:avLst/>
          </a:prstGeom>
        </p:spPr>
        <p:txBody>
          <a:bodyPr/>
          <a:lstStyle>
            <a:lvl1pPr algn="ctr">
              <a:defRPr sz="1100">
                <a:solidFill>
                  <a:schemeClr val="bg1"/>
                </a:solidFill>
              </a:defRPr>
            </a:lvl1pPr>
          </a:lstStyle>
          <a:p>
            <a:fld id="{B0A7A20F-B62F-1F47-B39C-E35B558FAED2}" type="datetime4">
              <a:rPr lang="en-US" smtClean="0"/>
              <a:pPr/>
              <a:t>November 11, 2018</a:t>
            </a:fld>
            <a:endParaRPr lang="en-US" dirty="0"/>
          </a:p>
        </p:txBody>
      </p:sp>
      <p:pic>
        <p:nvPicPr>
          <p:cNvPr id="6" name="Picture 5">
            <a:extLst>
              <a:ext uri="{FF2B5EF4-FFF2-40B4-BE49-F238E27FC236}">
                <a16:creationId xmlns:a16="http://schemas.microsoft.com/office/drawing/2014/main" xmlns="" id="{545BE6DD-7992-714A-A0D2-2839FBDF2EB1}"/>
              </a:ext>
            </a:extLst>
          </p:cNvPr>
          <p:cNvPicPr>
            <a:picLocks noChangeAspect="1"/>
          </p:cNvPicPr>
          <p:nvPr userDrawn="1"/>
        </p:nvPicPr>
        <p:blipFill>
          <a:blip r:embed="rId2"/>
          <a:stretch>
            <a:fillRect/>
          </a:stretch>
        </p:blipFill>
        <p:spPr>
          <a:xfrm>
            <a:off x="4016478" y="752411"/>
            <a:ext cx="4159044" cy="3671870"/>
          </a:xfrm>
          <a:prstGeom prst="rect">
            <a:avLst/>
          </a:prstGeom>
        </p:spPr>
      </p:pic>
      <p:pic>
        <p:nvPicPr>
          <p:cNvPr id="7" name="Picture 6">
            <a:extLst>
              <a:ext uri="{FF2B5EF4-FFF2-40B4-BE49-F238E27FC236}">
                <a16:creationId xmlns:a16="http://schemas.microsoft.com/office/drawing/2014/main" xmlns="" id="{BAA5C1E6-A689-004A-9F96-8999A6370197}"/>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7879" b="16909"/>
          <a:stretch/>
        </p:blipFill>
        <p:spPr>
          <a:xfrm>
            <a:off x="-19390" y="-33288"/>
            <a:ext cx="12268201" cy="6920373"/>
          </a:xfrm>
          <a:prstGeom prst="rect">
            <a:avLst/>
          </a:prstGeom>
        </p:spPr>
      </p:pic>
      <p:sp>
        <p:nvSpPr>
          <p:cNvPr id="8" name="Freeform 7">
            <a:extLst>
              <a:ext uri="{FF2B5EF4-FFF2-40B4-BE49-F238E27FC236}">
                <a16:creationId xmlns:a16="http://schemas.microsoft.com/office/drawing/2014/main" xmlns="" id="{FAF131BD-2E16-0E4C-A374-E9A25A09C58C}"/>
              </a:ext>
            </a:extLst>
          </p:cNvPr>
          <p:cNvSpPr/>
          <p:nvPr userDrawn="1"/>
        </p:nvSpPr>
        <p:spPr>
          <a:xfrm>
            <a:off x="6509288" y="4876799"/>
            <a:ext cx="5740169" cy="2010286"/>
          </a:xfrm>
          <a:custGeom>
            <a:avLst/>
            <a:gdLst>
              <a:gd name="connsiteX0" fmla="*/ 5656729 w 5656729"/>
              <a:gd name="connsiteY0" fmla="*/ 0 h 1990164"/>
              <a:gd name="connsiteX1" fmla="*/ 5656729 w 5656729"/>
              <a:gd name="connsiteY1" fmla="*/ 1990164 h 1990164"/>
              <a:gd name="connsiteX2" fmla="*/ 0 w 5656729"/>
              <a:gd name="connsiteY2" fmla="*/ 1990164 h 1990164"/>
              <a:gd name="connsiteX3" fmla="*/ 5656729 w 5656729"/>
              <a:gd name="connsiteY3" fmla="*/ 0 h 1990164"/>
            </a:gdLst>
            <a:ahLst/>
            <a:cxnLst>
              <a:cxn ang="0">
                <a:pos x="connsiteX0" y="connsiteY0"/>
              </a:cxn>
              <a:cxn ang="0">
                <a:pos x="connsiteX1" y="connsiteY1"/>
              </a:cxn>
              <a:cxn ang="0">
                <a:pos x="connsiteX2" y="connsiteY2"/>
              </a:cxn>
              <a:cxn ang="0">
                <a:pos x="connsiteX3" y="connsiteY3"/>
              </a:cxn>
            </a:cxnLst>
            <a:rect l="l" t="t" r="r" b="b"/>
            <a:pathLst>
              <a:path w="5656729" h="1990164">
                <a:moveTo>
                  <a:pt x="5656729" y="0"/>
                </a:moveTo>
                <a:lnTo>
                  <a:pt x="5656729" y="1990164"/>
                </a:lnTo>
                <a:lnTo>
                  <a:pt x="0" y="1990164"/>
                </a:lnTo>
                <a:lnTo>
                  <a:pt x="5656729"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2" name="Picture 11">
            <a:extLst>
              <a:ext uri="{FF2B5EF4-FFF2-40B4-BE49-F238E27FC236}">
                <a16:creationId xmlns:a16="http://schemas.microsoft.com/office/drawing/2014/main" xmlns="" id="{B1EE8CE5-6EB7-C746-9605-53F2D4E6AE15}"/>
              </a:ext>
            </a:extLst>
          </p:cNvPr>
          <p:cNvPicPr>
            <a:picLocks noChangeAspect="1"/>
          </p:cNvPicPr>
          <p:nvPr userDrawn="1"/>
        </p:nvPicPr>
        <p:blipFill>
          <a:blip r:embed="rId2"/>
          <a:stretch>
            <a:fillRect/>
          </a:stretch>
        </p:blipFill>
        <p:spPr>
          <a:xfrm>
            <a:off x="10389836" y="5438080"/>
            <a:ext cx="1502506" cy="1326508"/>
          </a:xfrm>
          <a:prstGeom prst="rect">
            <a:avLst/>
          </a:prstGeom>
        </p:spPr>
      </p:pic>
    </p:spTree>
    <p:extLst>
      <p:ext uri="{BB962C8B-B14F-4D97-AF65-F5344CB8AC3E}">
        <p14:creationId xmlns:p14="http://schemas.microsoft.com/office/powerpoint/2010/main" val="39123097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98266B4C-832B-4495-B3B6-D005F600FAB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7879" b="16909"/>
          <a:stretch/>
        </p:blipFill>
        <p:spPr>
          <a:xfrm>
            <a:off x="-19390" y="-33288"/>
            <a:ext cx="12268201" cy="6920373"/>
          </a:xfrm>
          <a:prstGeom prst="rect">
            <a:avLst/>
          </a:prstGeom>
        </p:spPr>
      </p:pic>
      <p:sp>
        <p:nvSpPr>
          <p:cNvPr id="3" name="Subtitle 2"/>
          <p:cNvSpPr>
            <a:spLocks noGrp="1"/>
          </p:cNvSpPr>
          <p:nvPr>
            <p:ph type="subTitle" idx="1"/>
          </p:nvPr>
        </p:nvSpPr>
        <p:spPr>
          <a:xfrm>
            <a:off x="860214" y="3426898"/>
            <a:ext cx="10645252" cy="332399"/>
          </a:xfrm>
        </p:spPr>
        <p:txBody>
          <a:bodyPr wrap="square">
            <a:noAutofit/>
          </a:bodyPr>
          <a:lstStyle>
            <a:lvl1pPr marL="0" indent="0" algn="ctr">
              <a:buNone/>
              <a:defRPr sz="2400">
                <a:solidFill>
                  <a:schemeClr val="bg1"/>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dirty="0"/>
              <a:t>Click to edit Master subtitle style</a:t>
            </a:r>
          </a:p>
        </p:txBody>
      </p:sp>
      <p:sp>
        <p:nvSpPr>
          <p:cNvPr id="7" name="Freeform 11">
            <a:extLst>
              <a:ext uri="{FF2B5EF4-FFF2-40B4-BE49-F238E27FC236}">
                <a16:creationId xmlns:a16="http://schemas.microsoft.com/office/drawing/2014/main" xmlns="" id="{081EAEF7-395F-406E-A094-16E3E033CAAE}"/>
              </a:ext>
            </a:extLst>
          </p:cNvPr>
          <p:cNvSpPr/>
          <p:nvPr userDrawn="1"/>
        </p:nvSpPr>
        <p:spPr>
          <a:xfrm>
            <a:off x="6509288" y="4876799"/>
            <a:ext cx="5740169" cy="2010286"/>
          </a:xfrm>
          <a:custGeom>
            <a:avLst/>
            <a:gdLst>
              <a:gd name="connsiteX0" fmla="*/ 5656729 w 5656729"/>
              <a:gd name="connsiteY0" fmla="*/ 0 h 1990164"/>
              <a:gd name="connsiteX1" fmla="*/ 5656729 w 5656729"/>
              <a:gd name="connsiteY1" fmla="*/ 1990164 h 1990164"/>
              <a:gd name="connsiteX2" fmla="*/ 0 w 5656729"/>
              <a:gd name="connsiteY2" fmla="*/ 1990164 h 1990164"/>
              <a:gd name="connsiteX3" fmla="*/ 5656729 w 5656729"/>
              <a:gd name="connsiteY3" fmla="*/ 0 h 1990164"/>
            </a:gdLst>
            <a:ahLst/>
            <a:cxnLst>
              <a:cxn ang="0">
                <a:pos x="connsiteX0" y="connsiteY0"/>
              </a:cxn>
              <a:cxn ang="0">
                <a:pos x="connsiteX1" y="connsiteY1"/>
              </a:cxn>
              <a:cxn ang="0">
                <a:pos x="connsiteX2" y="connsiteY2"/>
              </a:cxn>
              <a:cxn ang="0">
                <a:pos x="connsiteX3" y="connsiteY3"/>
              </a:cxn>
            </a:cxnLst>
            <a:rect l="l" t="t" r="r" b="b"/>
            <a:pathLst>
              <a:path w="5656729" h="1990164">
                <a:moveTo>
                  <a:pt x="5656729" y="0"/>
                </a:moveTo>
                <a:lnTo>
                  <a:pt x="5656729" y="1990164"/>
                </a:lnTo>
                <a:lnTo>
                  <a:pt x="0" y="1990164"/>
                </a:lnTo>
                <a:lnTo>
                  <a:pt x="5656729"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ctrTitle"/>
          </p:nvPr>
        </p:nvSpPr>
        <p:spPr>
          <a:xfrm>
            <a:off x="838200" y="2798801"/>
            <a:ext cx="10669146" cy="553998"/>
          </a:xfrm>
        </p:spPr>
        <p:txBody>
          <a:bodyPr wrap="square" anchor="b" anchorCtr="0">
            <a:noAutofit/>
          </a:bodyPr>
          <a:lstStyle>
            <a:lvl1pPr algn="ctr">
              <a:defRPr sz="4400">
                <a:solidFill>
                  <a:schemeClr val="bg1"/>
                </a:solidFill>
              </a:defRPr>
            </a:lvl1pPr>
          </a:lstStyle>
          <a:p>
            <a:r>
              <a:rPr lang="en-US" dirty="0"/>
              <a:t>Click to edit Master title style</a:t>
            </a:r>
          </a:p>
        </p:txBody>
      </p:sp>
      <p:pic>
        <p:nvPicPr>
          <p:cNvPr id="12" name="Picture 11">
            <a:extLst>
              <a:ext uri="{FF2B5EF4-FFF2-40B4-BE49-F238E27FC236}">
                <a16:creationId xmlns:a16="http://schemas.microsoft.com/office/drawing/2014/main" xmlns="" id="{176AD662-D29A-42A1-8268-025BFBE6094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233469" y="5583487"/>
            <a:ext cx="1254067" cy="1017270"/>
          </a:xfrm>
          <a:prstGeom prst="rect">
            <a:avLst/>
          </a:prstGeom>
        </p:spPr>
      </p:pic>
    </p:spTree>
    <p:custDataLst>
      <p:tags r:id="rId1"/>
    </p:custDataLst>
    <p:extLst>
      <p:ext uri="{BB962C8B-B14F-4D97-AF65-F5344CB8AC3E}">
        <p14:creationId xmlns:p14="http://schemas.microsoft.com/office/powerpoint/2010/main" val="3307001893"/>
      </p:ext>
    </p:extLst>
  </p:cSld>
  <p:clrMapOvr>
    <a:masterClrMapping/>
  </p:clrMapOvr>
  <p:extLst mod="1">
    <p:ext uri="{DCECCB84-F9BA-43D5-87BE-67443E8EF086}">
      <p15:sldGuideLst xmlns:p15="http://schemas.microsoft.com/office/powerpoint/2012/main">
        <p15:guide id="1" pos="52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41375" y="1714499"/>
            <a:ext cx="10512424" cy="4134151"/>
          </a:xfr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1FE55FE1-14D6-4E0C-911C-D83186A362DD}" type="slidenum">
              <a:rPr lang="en-US" smtClean="0"/>
              <a:t>‹#›</a:t>
            </a:fld>
            <a:endParaRPr lang="en-US" dirty="0"/>
          </a:p>
        </p:txBody>
      </p:sp>
      <p:sp>
        <p:nvSpPr>
          <p:cNvPr id="4" name="Title 3"/>
          <p:cNvSpPr>
            <a:spLocks noGrp="1"/>
          </p:cNvSpPr>
          <p:nvPr>
            <p:ph type="title"/>
          </p:nvPr>
        </p:nvSpPr>
        <p:spPr/>
        <p:txBody>
          <a:bodyPr/>
          <a:lstStyle/>
          <a:p>
            <a:r>
              <a:rPr lang="en-US" dirty="0"/>
              <a:t>Click to edit Master title style</a:t>
            </a:r>
          </a:p>
        </p:txBody>
      </p:sp>
    </p:spTree>
    <p:custDataLst>
      <p:tags r:id="rId1"/>
    </p:custDataLst>
    <p:extLst>
      <p:ext uri="{BB962C8B-B14F-4D97-AF65-F5344CB8AC3E}">
        <p14:creationId xmlns:p14="http://schemas.microsoft.com/office/powerpoint/2010/main" val="25216087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0.xml"/><Relationship Id="rId18" Type="http://schemas.openxmlformats.org/officeDocument/2006/relationships/slideLayout" Target="../slideLayouts/slideLayout25.xml"/><Relationship Id="rId26" Type="http://schemas.openxmlformats.org/officeDocument/2006/relationships/slideLayout" Target="../slideLayouts/slideLayout33.xml"/><Relationship Id="rId39" Type="http://schemas.openxmlformats.org/officeDocument/2006/relationships/slideLayout" Target="../slideLayouts/slideLayout46.xml"/><Relationship Id="rId21" Type="http://schemas.openxmlformats.org/officeDocument/2006/relationships/slideLayout" Target="../slideLayouts/slideLayout28.xml"/><Relationship Id="rId34" Type="http://schemas.openxmlformats.org/officeDocument/2006/relationships/slideLayout" Target="../slideLayouts/slideLayout41.xml"/><Relationship Id="rId42" Type="http://schemas.openxmlformats.org/officeDocument/2006/relationships/slideLayout" Target="../slideLayouts/slideLayout49.xml"/><Relationship Id="rId47" Type="http://schemas.openxmlformats.org/officeDocument/2006/relationships/slideLayout" Target="../slideLayouts/slideLayout54.xml"/><Relationship Id="rId50" Type="http://schemas.openxmlformats.org/officeDocument/2006/relationships/slideLayout" Target="../slideLayouts/slideLayout57.xml"/><Relationship Id="rId55" Type="http://schemas.openxmlformats.org/officeDocument/2006/relationships/theme" Target="../theme/theme2.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slideLayout" Target="../slideLayouts/slideLayout24.xml"/><Relationship Id="rId25" Type="http://schemas.openxmlformats.org/officeDocument/2006/relationships/slideLayout" Target="../slideLayouts/slideLayout32.xml"/><Relationship Id="rId33" Type="http://schemas.openxmlformats.org/officeDocument/2006/relationships/slideLayout" Target="../slideLayouts/slideLayout40.xml"/><Relationship Id="rId38" Type="http://schemas.openxmlformats.org/officeDocument/2006/relationships/slideLayout" Target="../slideLayouts/slideLayout45.xml"/><Relationship Id="rId46" Type="http://schemas.openxmlformats.org/officeDocument/2006/relationships/slideLayout" Target="../slideLayouts/slideLayout53.xml"/><Relationship Id="rId2" Type="http://schemas.openxmlformats.org/officeDocument/2006/relationships/slideLayout" Target="../slideLayouts/slideLayout9.xml"/><Relationship Id="rId16" Type="http://schemas.openxmlformats.org/officeDocument/2006/relationships/slideLayout" Target="../slideLayouts/slideLayout23.xml"/><Relationship Id="rId20" Type="http://schemas.openxmlformats.org/officeDocument/2006/relationships/slideLayout" Target="../slideLayouts/slideLayout27.xml"/><Relationship Id="rId29" Type="http://schemas.openxmlformats.org/officeDocument/2006/relationships/slideLayout" Target="../slideLayouts/slideLayout36.xml"/><Relationship Id="rId41" Type="http://schemas.openxmlformats.org/officeDocument/2006/relationships/slideLayout" Target="../slideLayouts/slideLayout48.xml"/><Relationship Id="rId54" Type="http://schemas.openxmlformats.org/officeDocument/2006/relationships/slideLayout" Target="../slideLayouts/slideLayout61.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24" Type="http://schemas.openxmlformats.org/officeDocument/2006/relationships/slideLayout" Target="../slideLayouts/slideLayout31.xml"/><Relationship Id="rId32" Type="http://schemas.openxmlformats.org/officeDocument/2006/relationships/slideLayout" Target="../slideLayouts/slideLayout39.xml"/><Relationship Id="rId37" Type="http://schemas.openxmlformats.org/officeDocument/2006/relationships/slideLayout" Target="../slideLayouts/slideLayout44.xml"/><Relationship Id="rId40" Type="http://schemas.openxmlformats.org/officeDocument/2006/relationships/slideLayout" Target="../slideLayouts/slideLayout47.xml"/><Relationship Id="rId45" Type="http://schemas.openxmlformats.org/officeDocument/2006/relationships/slideLayout" Target="../slideLayouts/slideLayout52.xml"/><Relationship Id="rId53" Type="http://schemas.openxmlformats.org/officeDocument/2006/relationships/slideLayout" Target="../slideLayouts/slideLayout60.xml"/><Relationship Id="rId58" Type="http://schemas.openxmlformats.org/officeDocument/2006/relationships/image" Target="../media/image3.png"/><Relationship Id="rId5" Type="http://schemas.openxmlformats.org/officeDocument/2006/relationships/slideLayout" Target="../slideLayouts/slideLayout12.xml"/><Relationship Id="rId15" Type="http://schemas.openxmlformats.org/officeDocument/2006/relationships/slideLayout" Target="../slideLayouts/slideLayout22.xml"/><Relationship Id="rId23" Type="http://schemas.openxmlformats.org/officeDocument/2006/relationships/slideLayout" Target="../slideLayouts/slideLayout30.xml"/><Relationship Id="rId28" Type="http://schemas.openxmlformats.org/officeDocument/2006/relationships/slideLayout" Target="../slideLayouts/slideLayout35.xml"/><Relationship Id="rId36" Type="http://schemas.openxmlformats.org/officeDocument/2006/relationships/slideLayout" Target="../slideLayouts/slideLayout43.xml"/><Relationship Id="rId49" Type="http://schemas.openxmlformats.org/officeDocument/2006/relationships/slideLayout" Target="../slideLayouts/slideLayout56.xml"/><Relationship Id="rId57" Type="http://schemas.openxmlformats.org/officeDocument/2006/relationships/image" Target="../media/image2.jpg"/><Relationship Id="rId10" Type="http://schemas.openxmlformats.org/officeDocument/2006/relationships/slideLayout" Target="../slideLayouts/slideLayout17.xml"/><Relationship Id="rId19" Type="http://schemas.openxmlformats.org/officeDocument/2006/relationships/slideLayout" Target="../slideLayouts/slideLayout26.xml"/><Relationship Id="rId31" Type="http://schemas.openxmlformats.org/officeDocument/2006/relationships/slideLayout" Target="../slideLayouts/slideLayout38.xml"/><Relationship Id="rId44" Type="http://schemas.openxmlformats.org/officeDocument/2006/relationships/slideLayout" Target="../slideLayouts/slideLayout51.xml"/><Relationship Id="rId52" Type="http://schemas.openxmlformats.org/officeDocument/2006/relationships/slideLayout" Target="../slideLayouts/slideLayout59.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 Id="rId22" Type="http://schemas.openxmlformats.org/officeDocument/2006/relationships/slideLayout" Target="../slideLayouts/slideLayout29.xml"/><Relationship Id="rId27" Type="http://schemas.openxmlformats.org/officeDocument/2006/relationships/slideLayout" Target="../slideLayouts/slideLayout34.xml"/><Relationship Id="rId30" Type="http://schemas.openxmlformats.org/officeDocument/2006/relationships/slideLayout" Target="../slideLayouts/slideLayout37.xml"/><Relationship Id="rId35" Type="http://schemas.openxmlformats.org/officeDocument/2006/relationships/slideLayout" Target="../slideLayouts/slideLayout42.xml"/><Relationship Id="rId43" Type="http://schemas.openxmlformats.org/officeDocument/2006/relationships/slideLayout" Target="../slideLayouts/slideLayout50.xml"/><Relationship Id="rId48" Type="http://schemas.openxmlformats.org/officeDocument/2006/relationships/slideLayout" Target="../slideLayouts/slideLayout55.xml"/><Relationship Id="rId56" Type="http://schemas.openxmlformats.org/officeDocument/2006/relationships/tags" Target="../tags/tag2.xml"/><Relationship Id="rId8" Type="http://schemas.openxmlformats.org/officeDocument/2006/relationships/slideLayout" Target="../slideLayouts/slideLayout15.xml"/><Relationship Id="rId51" Type="http://schemas.openxmlformats.org/officeDocument/2006/relationships/slideLayout" Target="../slideLayouts/slideLayout58.xml"/><Relationship Id="rId3"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58B98583-F6EE-4328-BE4C-A41E00B8B339}"/>
              </a:ext>
            </a:extLst>
          </p:cNvPr>
          <p:cNvSpPr>
            <a:spLocks noGrp="1"/>
          </p:cNvSpPr>
          <p:nvPr>
            <p:ph type="title"/>
          </p:nvPr>
        </p:nvSpPr>
        <p:spPr>
          <a:xfrm>
            <a:off x="838200" y="62754"/>
            <a:ext cx="10515600" cy="1021976"/>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xmlns="" id="{52EBD0CD-1393-46CC-9ED0-F034B1EAFFF5}"/>
              </a:ext>
            </a:extLst>
          </p:cNvPr>
          <p:cNvSpPr>
            <a:spLocks noGrp="1"/>
          </p:cNvSpPr>
          <p:nvPr>
            <p:ph type="body" idx="1"/>
          </p:nvPr>
        </p:nvSpPr>
        <p:spPr>
          <a:xfrm>
            <a:off x="838200" y="1445481"/>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6" name="Slide Number Placeholder 5">
            <a:extLst>
              <a:ext uri="{FF2B5EF4-FFF2-40B4-BE49-F238E27FC236}">
                <a16:creationId xmlns:a16="http://schemas.microsoft.com/office/drawing/2014/main" xmlns="" id="{A61EAB4C-8E42-4C09-8AF6-89993064147A}"/>
              </a:ext>
            </a:extLst>
          </p:cNvPr>
          <p:cNvSpPr>
            <a:spLocks noGrp="1"/>
          </p:cNvSpPr>
          <p:nvPr>
            <p:ph type="sldNum" sz="quarter" idx="4"/>
          </p:nvPr>
        </p:nvSpPr>
        <p:spPr>
          <a:xfrm>
            <a:off x="11763375" y="6567585"/>
            <a:ext cx="376238" cy="123111"/>
          </a:xfrm>
          <a:prstGeom prst="rect">
            <a:avLst/>
          </a:prstGeom>
        </p:spPr>
        <p:txBody>
          <a:bodyPr vert="horz" wrap="square" lIns="0" tIns="0" rIns="0" bIns="0" rtlCol="0" anchor="ctr">
            <a:spAutoFit/>
          </a:bodyPr>
          <a:lstStyle>
            <a:lvl1pPr algn="l">
              <a:defRPr sz="800">
                <a:solidFill>
                  <a:schemeClr val="accent3"/>
                </a:solidFill>
              </a:defRPr>
            </a:lvl1pPr>
          </a:lstStyle>
          <a:p>
            <a:fld id="{253245C2-007E-4218-8234-33BDBE3F77FE}" type="slidenum">
              <a:rPr lang="en-US" smtClean="0"/>
              <a:pPr/>
              <a:t>‹#›</a:t>
            </a:fld>
            <a:endParaRPr lang="en-US" dirty="0"/>
          </a:p>
        </p:txBody>
      </p:sp>
      <p:grpSp>
        <p:nvGrpSpPr>
          <p:cNvPr id="7" name="Group 6">
            <a:extLst>
              <a:ext uri="{FF2B5EF4-FFF2-40B4-BE49-F238E27FC236}">
                <a16:creationId xmlns:a16="http://schemas.microsoft.com/office/drawing/2014/main" xmlns="" id="{2C8E78BE-C0BC-4159-AE20-6B4E8581327D}"/>
              </a:ext>
            </a:extLst>
          </p:cNvPr>
          <p:cNvGrpSpPr/>
          <p:nvPr userDrawn="1"/>
        </p:nvGrpSpPr>
        <p:grpSpPr>
          <a:xfrm>
            <a:off x="10496657" y="6446577"/>
            <a:ext cx="1202436" cy="365125"/>
            <a:chOff x="5556997" y="6468034"/>
            <a:chExt cx="3086100" cy="365125"/>
          </a:xfrm>
        </p:grpSpPr>
        <p:sp>
          <p:nvSpPr>
            <p:cNvPr id="8" name="Footer Placeholder 4">
              <a:extLst>
                <a:ext uri="{FF2B5EF4-FFF2-40B4-BE49-F238E27FC236}">
                  <a16:creationId xmlns:a16="http://schemas.microsoft.com/office/drawing/2014/main" xmlns="" id="{3363C774-A378-4AB4-8D6D-58C868083F20}"/>
                </a:ext>
              </a:extLst>
            </p:cNvPr>
            <p:cNvSpPr txBox="1">
              <a:spLocks/>
            </p:cNvSpPr>
            <p:nvPr userDrawn="1"/>
          </p:nvSpPr>
          <p:spPr>
            <a:xfrm>
              <a:off x="5556997" y="6468034"/>
              <a:ext cx="3086100"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solidFill>
                    <a:schemeClr val="accent3"/>
                  </a:solidFill>
                </a:rPr>
                <a:t>CONFIDENTIAL </a:t>
              </a:r>
            </a:p>
          </p:txBody>
        </p:sp>
        <p:cxnSp>
          <p:nvCxnSpPr>
            <p:cNvPr id="9" name="Straight Connector 8">
              <a:extLst>
                <a:ext uri="{FF2B5EF4-FFF2-40B4-BE49-F238E27FC236}">
                  <a16:creationId xmlns:a16="http://schemas.microsoft.com/office/drawing/2014/main" xmlns="" id="{C0ED6041-7780-48A1-8D4A-CF4B1E90830E}"/>
                </a:ext>
              </a:extLst>
            </p:cNvPr>
            <p:cNvCxnSpPr/>
            <p:nvPr userDrawn="1"/>
          </p:nvCxnSpPr>
          <p:spPr>
            <a:xfrm>
              <a:off x="8604347" y="6603863"/>
              <a:ext cx="0" cy="9525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grpSp>
      <p:cxnSp>
        <p:nvCxnSpPr>
          <p:cNvPr id="12" name="Straight Connector 11">
            <a:extLst>
              <a:ext uri="{FF2B5EF4-FFF2-40B4-BE49-F238E27FC236}">
                <a16:creationId xmlns:a16="http://schemas.microsoft.com/office/drawing/2014/main" xmlns="" id="{CEC45902-D5BC-41FB-A8FB-A494FBBDCE77}"/>
              </a:ext>
            </a:extLst>
          </p:cNvPr>
          <p:cNvCxnSpPr>
            <a:cxnSpLocks/>
          </p:cNvCxnSpPr>
          <p:nvPr userDrawn="1"/>
        </p:nvCxnSpPr>
        <p:spPr>
          <a:xfrm>
            <a:off x="0" y="1099244"/>
            <a:ext cx="12192000" cy="0"/>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989643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8" r:id="rId5"/>
    <p:sldLayoutId id="2147483669" r:id="rId6"/>
    <p:sldLayoutId id="2147483670" r:id="rId7"/>
  </p:sldLayoutIdLst>
  <p:txStyles>
    <p:titleStyle>
      <a:lvl1pPr algn="l" defTabSz="914400" rtl="0" eaLnBrk="1" latinLnBrk="0" hangingPunct="1">
        <a:lnSpc>
          <a:spcPct val="90000"/>
        </a:lnSpc>
        <a:spcBef>
          <a:spcPct val="0"/>
        </a:spcBef>
        <a:buNone/>
        <a:defRPr sz="2800" b="1" kern="1200">
          <a:solidFill>
            <a:schemeClr val="accent2"/>
          </a:solidFill>
          <a:latin typeface="+mn-lt"/>
          <a:ea typeface="+mj-ea"/>
          <a:cs typeface="+mj-cs"/>
        </a:defRPr>
      </a:lvl1pPr>
    </p:titleStyle>
    <p:body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000" kern="1200">
          <a:solidFill>
            <a:schemeClr val="accent3">
              <a:lumMod val="50000"/>
            </a:schemeClr>
          </a:solidFill>
          <a:latin typeface="+mn-lt"/>
          <a:ea typeface="+mn-ea"/>
          <a:cs typeface="+mn-cs"/>
        </a:defRPr>
      </a:lvl1pPr>
      <a:lvl2pPr marL="511175" indent="-228600" algn="l" defTabSz="914400" rtl="0" eaLnBrk="1" latinLnBrk="0" hangingPunct="1">
        <a:lnSpc>
          <a:spcPct val="90000"/>
        </a:lnSpc>
        <a:spcBef>
          <a:spcPts val="500"/>
        </a:spcBef>
        <a:buClr>
          <a:schemeClr val="tx2"/>
        </a:buClr>
        <a:buFont typeface="Calibri" panose="020F0502020204030204" pitchFamily="34" charset="0"/>
        <a:buChar char="–"/>
        <a:defRPr sz="1800" kern="1200">
          <a:solidFill>
            <a:schemeClr val="accent3">
              <a:lumMod val="50000"/>
            </a:schemeClr>
          </a:solidFill>
          <a:latin typeface="+mn-lt"/>
          <a:ea typeface="+mn-ea"/>
          <a:cs typeface="+mn-cs"/>
        </a:defRPr>
      </a:lvl2pPr>
      <a:lvl3pPr marL="798513" indent="-228600" algn="l" defTabSz="914400" rtl="0" eaLnBrk="1" latinLnBrk="0" hangingPunct="1">
        <a:lnSpc>
          <a:spcPct val="90000"/>
        </a:lnSpc>
        <a:spcBef>
          <a:spcPts val="500"/>
        </a:spcBef>
        <a:buClr>
          <a:schemeClr val="tx2"/>
        </a:buClr>
        <a:buFont typeface="Arial" panose="020B0604020202020204" pitchFamily="34" charset="0"/>
        <a:buChar char="•"/>
        <a:defRPr sz="1600" kern="1200">
          <a:solidFill>
            <a:schemeClr val="accent3">
              <a:lumMod val="50000"/>
            </a:schemeClr>
          </a:solidFill>
          <a:latin typeface="+mn-lt"/>
          <a:ea typeface="+mn-ea"/>
          <a:cs typeface="+mn-cs"/>
        </a:defRPr>
      </a:lvl3pPr>
      <a:lvl4pPr marL="1084263" indent="-228600" algn="l" defTabSz="914400" rtl="0" eaLnBrk="1" latinLnBrk="0" hangingPunct="1">
        <a:lnSpc>
          <a:spcPct val="90000"/>
        </a:lnSpc>
        <a:spcBef>
          <a:spcPts val="500"/>
        </a:spcBef>
        <a:buClr>
          <a:schemeClr val="tx2"/>
        </a:buClr>
        <a:buFont typeface="Arial" panose="020B0604020202020204" pitchFamily="34" charset="0"/>
        <a:buChar char="•"/>
        <a:defRPr sz="1400" kern="1200">
          <a:solidFill>
            <a:schemeClr val="accent3">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76" userDrawn="1">
          <p15:clr>
            <a:srgbClr val="F26B43"/>
          </p15:clr>
        </p15:guide>
        <p15:guide id="2" orient="horz" pos="405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xmlns="" id="{42FE2D98-A253-4730-8AE4-C6AA3BE6871D}"/>
              </a:ext>
            </a:extLst>
          </p:cNvPr>
          <p:cNvPicPr>
            <a:picLocks noChangeAspect="1"/>
          </p:cNvPicPr>
          <p:nvPr userDrawn="1"/>
        </p:nvPicPr>
        <p:blipFill rotWithShape="1">
          <a:blip r:embed="rId57">
            <a:extLst>
              <a:ext uri="{28A0092B-C50C-407E-A947-70E740481C1C}">
                <a14:useLocalDpi xmlns:a14="http://schemas.microsoft.com/office/drawing/2010/main" val="0"/>
              </a:ext>
            </a:extLst>
          </a:blip>
          <a:srcRect l="68" t="15298" r="1191" b="71732"/>
          <a:stretch/>
        </p:blipFill>
        <p:spPr>
          <a:xfrm>
            <a:off x="0" y="7"/>
            <a:ext cx="12207240" cy="1202607"/>
          </a:xfrm>
          <a:prstGeom prst="rect">
            <a:avLst/>
          </a:prstGeom>
        </p:spPr>
      </p:pic>
      <p:sp>
        <p:nvSpPr>
          <p:cNvPr id="2" name="Title Placeholder 1"/>
          <p:cNvSpPr>
            <a:spLocks noGrp="1"/>
          </p:cNvSpPr>
          <p:nvPr>
            <p:ph type="title"/>
          </p:nvPr>
        </p:nvSpPr>
        <p:spPr>
          <a:xfrm>
            <a:off x="847724" y="545381"/>
            <a:ext cx="10506075" cy="443198"/>
          </a:xfrm>
          <a:prstGeom prst="rect">
            <a:avLst/>
          </a:prstGeom>
        </p:spPr>
        <p:txBody>
          <a:bodyPr vert="horz" wrap="square" lIns="0" tIns="0" rIns="0" bIns="0" rtlCol="0" anchor="b">
            <a:noAutofit/>
          </a:bodyPr>
          <a:lstStyle/>
          <a:p>
            <a:r>
              <a:rPr lang="en-US" dirty="0"/>
              <a:t>Click to edit Master title style</a:t>
            </a:r>
          </a:p>
        </p:txBody>
      </p:sp>
      <p:sp>
        <p:nvSpPr>
          <p:cNvPr id="3" name="Text Placeholder 2"/>
          <p:cNvSpPr>
            <a:spLocks noGrp="1"/>
          </p:cNvSpPr>
          <p:nvPr>
            <p:ph type="body" idx="1"/>
          </p:nvPr>
        </p:nvSpPr>
        <p:spPr>
          <a:xfrm>
            <a:off x="841375" y="1714499"/>
            <a:ext cx="10512424" cy="4134151"/>
          </a:xfrm>
          <a:prstGeom prst="rect">
            <a:avLst/>
          </a:prstGeom>
        </p:spPr>
        <p:txBody>
          <a:bodyPr vert="horz" wrap="square"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11791151" y="6607814"/>
            <a:ext cx="373067" cy="123111"/>
          </a:xfrm>
          <a:prstGeom prst="rect">
            <a:avLst/>
          </a:prstGeom>
        </p:spPr>
        <p:txBody>
          <a:bodyPr vert="horz" wrap="square" lIns="0" tIns="0" rIns="0" bIns="0" rtlCol="0" anchor="ctr">
            <a:spAutoFit/>
          </a:bodyPr>
          <a:lstStyle>
            <a:lvl1pPr>
              <a:defRPr lang="en-US" sz="800" smtClean="0">
                <a:solidFill>
                  <a:schemeClr val="tx2"/>
                </a:solidFill>
              </a:defRPr>
            </a:lvl1pPr>
          </a:lstStyle>
          <a:p>
            <a:fld id="{1FE55FE1-14D6-4E0C-911C-D83186A362DD}" type="slidenum">
              <a:rPr lang="en-US" smtClean="0"/>
              <a:pPr/>
              <a:t>‹#›</a:t>
            </a:fld>
            <a:endParaRPr lang="en-US" dirty="0"/>
          </a:p>
        </p:txBody>
      </p:sp>
      <p:pic>
        <p:nvPicPr>
          <p:cNvPr id="7" name="Picture 6">
            <a:extLst>
              <a:ext uri="{FF2B5EF4-FFF2-40B4-BE49-F238E27FC236}">
                <a16:creationId xmlns:a16="http://schemas.microsoft.com/office/drawing/2014/main" xmlns="" id="{C7F7BABA-21D6-B746-AC5C-733272342585}"/>
              </a:ext>
            </a:extLst>
          </p:cNvPr>
          <p:cNvPicPr>
            <a:picLocks noChangeAspect="1"/>
          </p:cNvPicPr>
          <p:nvPr userDrawn="1"/>
        </p:nvPicPr>
        <p:blipFill>
          <a:blip r:embed="rId58"/>
          <a:stretch>
            <a:fillRect/>
          </a:stretch>
        </p:blipFill>
        <p:spPr>
          <a:xfrm>
            <a:off x="97960" y="6168045"/>
            <a:ext cx="769566" cy="680892"/>
          </a:xfrm>
          <a:prstGeom prst="rect">
            <a:avLst/>
          </a:prstGeom>
        </p:spPr>
      </p:pic>
    </p:spTree>
    <p:custDataLst>
      <p:tags r:id="rId56"/>
    </p:custDataLst>
    <p:extLst>
      <p:ext uri="{BB962C8B-B14F-4D97-AF65-F5344CB8AC3E}">
        <p14:creationId xmlns:p14="http://schemas.microsoft.com/office/powerpoint/2010/main" val="2651685055"/>
      </p:ext>
    </p:extLst>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7" r:id="rId8"/>
    <p:sldLayoutId id="2147483808" r:id="rId9"/>
    <p:sldLayoutId id="2147483809" r:id="rId10"/>
    <p:sldLayoutId id="2147483810" r:id="rId11"/>
    <p:sldLayoutId id="2147483811" r:id="rId12"/>
    <p:sldLayoutId id="2147483812" r:id="rId13"/>
    <p:sldLayoutId id="2147483813" r:id="rId14"/>
    <p:sldLayoutId id="2147483814" r:id="rId15"/>
    <p:sldLayoutId id="2147483820" r:id="rId16"/>
    <p:sldLayoutId id="2147483726" r:id="rId17"/>
    <p:sldLayoutId id="2147483728" r:id="rId18"/>
    <p:sldLayoutId id="2147483729" r:id="rId19"/>
    <p:sldLayoutId id="2147483730" r:id="rId20"/>
    <p:sldLayoutId id="2147483731" r:id="rId21"/>
    <p:sldLayoutId id="2147483732" r:id="rId22"/>
    <p:sldLayoutId id="2147483733" r:id="rId23"/>
    <p:sldLayoutId id="2147483734" r:id="rId24"/>
    <p:sldLayoutId id="2147483735" r:id="rId25"/>
    <p:sldLayoutId id="2147483736" r:id="rId26"/>
    <p:sldLayoutId id="2147483737" r:id="rId27"/>
    <p:sldLayoutId id="2147483738" r:id="rId28"/>
    <p:sldLayoutId id="2147483739" r:id="rId29"/>
    <p:sldLayoutId id="2147483742" r:id="rId30"/>
    <p:sldLayoutId id="2147483699" r:id="rId31"/>
    <p:sldLayoutId id="2147483701" r:id="rId32"/>
    <p:sldLayoutId id="2147483702" r:id="rId33"/>
    <p:sldLayoutId id="2147483703" r:id="rId34"/>
    <p:sldLayoutId id="2147483704" r:id="rId35"/>
    <p:sldLayoutId id="2147483705" r:id="rId36"/>
    <p:sldLayoutId id="2147483706" r:id="rId37"/>
    <p:sldLayoutId id="2147483707" r:id="rId38"/>
    <p:sldLayoutId id="2147483708" r:id="rId39"/>
    <p:sldLayoutId id="2147483709" r:id="rId40"/>
    <p:sldLayoutId id="2147483710" r:id="rId41"/>
    <p:sldLayoutId id="2147483711" r:id="rId42"/>
    <p:sldLayoutId id="2147483712" r:id="rId43"/>
    <p:sldLayoutId id="2147483715" r:id="rId44"/>
    <p:sldLayoutId id="2147483797" r:id="rId45"/>
    <p:sldLayoutId id="2147483753" r:id="rId46"/>
    <p:sldLayoutId id="2147483756" r:id="rId47"/>
    <p:sldLayoutId id="2147483758" r:id="rId48"/>
    <p:sldLayoutId id="2147483760" r:id="rId49"/>
    <p:sldLayoutId id="2147483761" r:id="rId50"/>
    <p:sldLayoutId id="2147483762" r:id="rId51"/>
    <p:sldLayoutId id="2147483763" r:id="rId52"/>
    <p:sldLayoutId id="2147483764" r:id="rId53"/>
    <p:sldLayoutId id="2147483821" r:id="rId54"/>
  </p:sldLayoutIdLst>
  <p:hf hdr="0" ftr="0" dt="0"/>
  <p:txStyles>
    <p:titleStyle>
      <a:lvl1pPr algn="l" defTabSz="914377" rtl="0" eaLnBrk="1" latinLnBrk="0" hangingPunct="1">
        <a:lnSpc>
          <a:spcPct val="90000"/>
        </a:lnSpc>
        <a:spcBef>
          <a:spcPts val="360"/>
        </a:spcBef>
        <a:buNone/>
        <a:defRPr sz="2800" b="1" kern="1200">
          <a:solidFill>
            <a:schemeClr val="bg1"/>
          </a:solidFill>
          <a:latin typeface="+mj-lt"/>
          <a:ea typeface="+mj-ea"/>
          <a:cs typeface="+mj-cs"/>
        </a:defRPr>
      </a:lvl1pPr>
    </p:titleStyle>
    <p:bodyStyle>
      <a:lvl1pPr marL="228600" indent="-228600" algn="l" defTabSz="914377" rtl="0" eaLnBrk="1" latinLnBrk="0" hangingPunct="1">
        <a:lnSpc>
          <a:spcPct val="100000"/>
        </a:lnSpc>
        <a:spcBef>
          <a:spcPts val="600"/>
        </a:spcBef>
        <a:buClr>
          <a:schemeClr val="accent1"/>
        </a:buClr>
        <a:buFont typeface="Arial" panose="020B0604020202020204" pitchFamily="34" charset="0"/>
        <a:buChar char="•"/>
        <a:defRPr sz="2000" kern="1200">
          <a:solidFill>
            <a:schemeClr val="tx2"/>
          </a:solidFill>
          <a:latin typeface="+mn-lt"/>
          <a:ea typeface="+mn-ea"/>
          <a:cs typeface="+mn-cs"/>
        </a:defRPr>
      </a:lvl1pPr>
      <a:lvl2pPr marL="514350" indent="-228600" algn="l" defTabSz="914377" rtl="0" eaLnBrk="1" latinLnBrk="0" hangingPunct="1">
        <a:lnSpc>
          <a:spcPct val="100000"/>
        </a:lnSpc>
        <a:spcBef>
          <a:spcPts val="600"/>
        </a:spcBef>
        <a:buClr>
          <a:schemeClr val="accent1"/>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742950" indent="-174625" algn="l" defTabSz="914377" rtl="0" eaLnBrk="1" latinLnBrk="0" hangingPunct="1">
        <a:lnSpc>
          <a:spcPct val="100000"/>
        </a:lnSpc>
        <a:spcBef>
          <a:spcPts val="600"/>
        </a:spcBef>
        <a:buClr>
          <a:schemeClr val="accent1"/>
        </a:buClr>
        <a:buFont typeface="Wingdings" panose="05000000000000000000" pitchFamily="2" charset="2"/>
        <a:buChar char="§"/>
        <a:defRPr sz="1600" kern="1200">
          <a:solidFill>
            <a:schemeClr val="tx1">
              <a:lumMod val="75000"/>
              <a:lumOff val="25000"/>
            </a:schemeClr>
          </a:solidFill>
          <a:latin typeface="+mn-lt"/>
          <a:ea typeface="+mn-ea"/>
          <a:cs typeface="+mn-cs"/>
        </a:defRPr>
      </a:lvl3pPr>
      <a:lvl4pPr marL="1028700" indent="-174625" algn="l" defTabSz="914377" rtl="0" eaLnBrk="1" latinLnBrk="0" hangingPunct="1">
        <a:lnSpc>
          <a:spcPct val="100000"/>
        </a:lnSpc>
        <a:spcBef>
          <a:spcPts val="600"/>
        </a:spcBef>
        <a:buClr>
          <a:schemeClr val="accent1"/>
        </a:buClr>
        <a:buFont typeface="Calibri" panose="020F0502020204030204" pitchFamily="34" charset="0"/>
        <a:buChar char="–"/>
        <a:defRPr sz="1600" kern="1200">
          <a:solidFill>
            <a:schemeClr val="tx1">
              <a:lumMod val="75000"/>
              <a:lumOff val="25000"/>
            </a:schemeClr>
          </a:solidFill>
          <a:latin typeface="+mn-lt"/>
          <a:ea typeface="+mn-ea"/>
          <a:cs typeface="+mn-cs"/>
        </a:defRPr>
      </a:lvl4pPr>
      <a:lvl5pPr marL="1257300" indent="-171450" algn="l" defTabSz="914377" rtl="0" eaLnBrk="1" latinLnBrk="0" hangingPunct="1">
        <a:lnSpc>
          <a:spcPct val="100000"/>
        </a:lnSpc>
        <a:spcBef>
          <a:spcPts val="600"/>
        </a:spcBef>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mn-cs"/>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528">
          <p15:clr>
            <a:srgbClr val="F26B43"/>
          </p15:clr>
        </p15:guide>
        <p15:guide id="2" orient="horz" pos="4251">
          <p15:clr>
            <a:srgbClr val="F26B43"/>
          </p15:clr>
        </p15:guide>
        <p15:guide id="3" orient="horz" pos="624">
          <p15:clr>
            <a:srgbClr val="F26B43"/>
          </p15:clr>
        </p15:guide>
        <p15:guide id="4" orient="horz" pos="1080">
          <p15:clr>
            <a:srgbClr val="F26B43"/>
          </p15:clr>
        </p15:guide>
        <p15:guide id="5" pos="732">
          <p15:clr>
            <a:srgbClr val="F26B43"/>
          </p15:clr>
        </p15:guide>
        <p15:guide id="6" pos="715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22.xml"/><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50.png"/><Relationship Id="rId3" Type="http://schemas.openxmlformats.org/officeDocument/2006/relationships/notesSlide" Target="../notesSlides/notesSlide4.xml"/><Relationship Id="rId7" Type="http://schemas.openxmlformats.org/officeDocument/2006/relationships/image" Target="../media/image45.png"/><Relationship Id="rId12" Type="http://schemas.openxmlformats.org/officeDocument/2006/relationships/image" Target="../media/image49.png"/><Relationship Id="rId2" Type="http://schemas.openxmlformats.org/officeDocument/2006/relationships/slideLayout" Target="../slideLayouts/slideLayout15.xml"/><Relationship Id="rId1" Type="http://schemas.openxmlformats.org/officeDocument/2006/relationships/tags" Target="../tags/tag26.xml"/><Relationship Id="rId6" Type="http://schemas.openxmlformats.org/officeDocument/2006/relationships/image" Target="../media/image44.png"/><Relationship Id="rId11" Type="http://schemas.openxmlformats.org/officeDocument/2006/relationships/image" Target="../media/image48.png"/><Relationship Id="rId5" Type="http://schemas.openxmlformats.org/officeDocument/2006/relationships/image" Target="../media/image43.png"/><Relationship Id="rId10" Type="http://schemas.openxmlformats.org/officeDocument/2006/relationships/image" Target="../media/image47.png"/><Relationship Id="rId4" Type="http://schemas.openxmlformats.org/officeDocument/2006/relationships/image" Target="../media/image42.png"/><Relationship Id="rId9" Type="http://schemas.openxmlformats.org/officeDocument/2006/relationships/image" Target="../media/image46.png"/></Relationships>
</file>

<file path=ppt/slides/_rels/slide1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g"/><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image" Target="../media/image53.jpg"/><Relationship Id="rId1" Type="http://schemas.openxmlformats.org/officeDocument/2006/relationships/slideLayout" Target="../slideLayouts/slideLayout9.xml"/><Relationship Id="rId5" Type="http://schemas.openxmlformats.org/officeDocument/2006/relationships/image" Target="../media/image56.tiff"/><Relationship Id="rId4" Type="http://schemas.openxmlformats.org/officeDocument/2006/relationships/image" Target="../media/image5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3.xml"/><Relationship Id="rId1" Type="http://schemas.openxmlformats.org/officeDocument/2006/relationships/tags" Target="../tags/tag2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5.xml"/><Relationship Id="rId1" Type="http://schemas.openxmlformats.org/officeDocument/2006/relationships/tags" Target="../tags/tag23.xml"/><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tags" Target="../tags/tag25.xml"/><Relationship Id="rId7" Type="http://schemas.openxmlformats.org/officeDocument/2006/relationships/image" Target="../media/image17.png"/><Relationship Id="rId2" Type="http://schemas.openxmlformats.org/officeDocument/2006/relationships/tags" Target="../tags/tag24.xml"/><Relationship Id="rId1" Type="http://schemas.openxmlformats.org/officeDocument/2006/relationships/vmlDrawing" Target="../drawings/vmlDrawing1.vml"/><Relationship Id="rId6" Type="http://schemas.openxmlformats.org/officeDocument/2006/relationships/image" Target="../media/image16.emf"/><Relationship Id="rId5" Type="http://schemas.openxmlformats.org/officeDocument/2006/relationships/oleObject" Target="../embeddings/oleObject1.bin"/><Relationship Id="rId10" Type="http://schemas.openxmlformats.org/officeDocument/2006/relationships/image" Target="../media/image14.png"/><Relationship Id="rId4" Type="http://schemas.openxmlformats.org/officeDocument/2006/relationships/slideLayout" Target="../slideLayouts/slideLayout22.xml"/><Relationship Id="rId9" Type="http://schemas.openxmlformats.org/officeDocument/2006/relationships/image" Target="../media/image13.png"/></Relationships>
</file>

<file path=ppt/slides/_rels/slide7.xml.rels><?xml version="1.0" encoding="UTF-8" standalone="yes"?>
<Relationships xmlns="http://schemas.openxmlformats.org/package/2006/relationships"><Relationship Id="rId8" Type="http://schemas.openxmlformats.org/officeDocument/2006/relationships/image" Target="../media/image25.jpeg"/><Relationship Id="rId13" Type="http://schemas.openxmlformats.org/officeDocument/2006/relationships/image" Target="../media/image30.png"/><Relationship Id="rId18" Type="http://schemas.openxmlformats.org/officeDocument/2006/relationships/image" Target="../media/image35.png"/><Relationship Id="rId3" Type="http://schemas.openxmlformats.org/officeDocument/2006/relationships/image" Target="../media/image20.jpeg"/><Relationship Id="rId21" Type="http://schemas.openxmlformats.org/officeDocument/2006/relationships/image" Target="../media/image36.jpeg"/><Relationship Id="rId7" Type="http://schemas.openxmlformats.org/officeDocument/2006/relationships/image" Target="../media/image24.jpeg"/><Relationship Id="rId12" Type="http://schemas.openxmlformats.org/officeDocument/2006/relationships/image" Target="../media/image29.jpeg"/><Relationship Id="rId17" Type="http://schemas.openxmlformats.org/officeDocument/2006/relationships/image" Target="../media/image34.png"/><Relationship Id="rId2" Type="http://schemas.openxmlformats.org/officeDocument/2006/relationships/image" Target="../media/image19.png"/><Relationship Id="rId16" Type="http://schemas.openxmlformats.org/officeDocument/2006/relationships/image" Target="../media/image33.jpeg"/><Relationship Id="rId20" Type="http://schemas.openxmlformats.org/officeDocument/2006/relationships/image" Target="../media/image1.png"/><Relationship Id="rId1" Type="http://schemas.openxmlformats.org/officeDocument/2006/relationships/slideLayout" Target="../slideLayouts/slideLayout22.xml"/><Relationship Id="rId6" Type="http://schemas.openxmlformats.org/officeDocument/2006/relationships/image" Target="../media/image23.jpeg"/><Relationship Id="rId11" Type="http://schemas.openxmlformats.org/officeDocument/2006/relationships/image" Target="../media/image28.png"/><Relationship Id="rId5" Type="http://schemas.openxmlformats.org/officeDocument/2006/relationships/image" Target="../media/image22.jpeg"/><Relationship Id="rId15" Type="http://schemas.openxmlformats.org/officeDocument/2006/relationships/image" Target="../media/image32.png"/><Relationship Id="rId10" Type="http://schemas.openxmlformats.org/officeDocument/2006/relationships/image" Target="../media/image27.jpg"/><Relationship Id="rId19" Type="http://schemas.openxmlformats.org/officeDocument/2006/relationships/image" Target="../media/image12.png"/><Relationship Id="rId4" Type="http://schemas.openxmlformats.org/officeDocument/2006/relationships/image" Target="../media/image21.jpeg"/><Relationship Id="rId9" Type="http://schemas.openxmlformats.org/officeDocument/2006/relationships/image" Target="../media/image26.png"/><Relationship Id="rId14" Type="http://schemas.openxmlformats.org/officeDocument/2006/relationships/image" Target="../media/image31.png"/></Relationships>
</file>

<file path=ppt/slides/_rels/slide8.xml.rels><?xml version="1.0" encoding="UTF-8" standalone="yes"?>
<Relationships xmlns="http://schemas.openxmlformats.org/package/2006/relationships"><Relationship Id="rId2" Type="http://schemas.openxmlformats.org/officeDocument/2006/relationships/image" Target="../media/image37.tiff"/><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0" y="474111"/>
            <a:ext cx="12192000" cy="869755"/>
          </a:xfrm>
        </p:spPr>
        <p:txBody>
          <a:bodyPr/>
          <a:lstStyle/>
          <a:p>
            <a:r>
              <a:rPr lang="en-US" sz="4000" i="1" dirty="0">
                <a:ea typeface="Calibri" panose="020F0502020204030204" pitchFamily="34" charset="0"/>
              </a:rPr>
              <a:t>OV101 </a:t>
            </a:r>
          </a:p>
          <a:p>
            <a:r>
              <a:rPr lang="en-US" sz="4000" i="1" dirty="0">
                <a:ea typeface="Calibri" panose="020F0502020204030204" pitchFamily="34" charset="0"/>
              </a:rPr>
              <a:t>Phase 2 “STARS” Clinical Trial</a:t>
            </a:r>
          </a:p>
          <a:p>
            <a:r>
              <a:rPr lang="en-US" sz="4000" i="1" dirty="0">
                <a:ea typeface="Calibri" panose="020F0502020204030204" pitchFamily="34" charset="0"/>
              </a:rPr>
              <a:t> </a:t>
            </a:r>
          </a:p>
          <a:p>
            <a:endParaRPr lang="en-US" sz="4000" i="1" dirty="0">
              <a:ea typeface="Calibri" panose="020F0502020204030204" pitchFamily="34" charset="0"/>
            </a:endParaRPr>
          </a:p>
          <a:p>
            <a:endParaRPr lang="en-US" sz="4400" i="1" dirty="0">
              <a:ea typeface="Calibri" panose="020F0502020204030204" pitchFamily="34" charset="0"/>
            </a:endParaRPr>
          </a:p>
          <a:p>
            <a:r>
              <a:rPr lang="en-US" sz="3600" dirty="0">
                <a:ea typeface="Calibri" panose="020F0502020204030204" pitchFamily="34" charset="0"/>
              </a:rPr>
              <a:t>Angelman Society of Israel</a:t>
            </a:r>
          </a:p>
          <a:p>
            <a:r>
              <a:rPr lang="en-US" sz="3600" dirty="0"/>
              <a:t>November 29th, 2018</a:t>
            </a:r>
          </a:p>
          <a:p>
            <a:endParaRPr lang="en-US" sz="4400" dirty="0"/>
          </a:p>
          <a:p>
            <a:r>
              <a:rPr lang="he-IL" sz="2800" i="1" dirty="0">
                <a:ea typeface="Calibri" panose="020F0502020204030204" pitchFamily="34" charset="0"/>
              </a:rPr>
              <a:t>ד"ר ג'רמי לוין</a:t>
            </a:r>
          </a:p>
          <a:p>
            <a:r>
              <a:rPr lang="he-IL" sz="2800" i="1" dirty="0">
                <a:ea typeface="Calibri" panose="020F0502020204030204" pitchFamily="34" charset="0"/>
              </a:rPr>
              <a:t>יו"ר ומנכ"ל</a:t>
            </a:r>
            <a:endParaRPr lang="en-US" sz="4400" dirty="0"/>
          </a:p>
        </p:txBody>
      </p:sp>
      <p:pic>
        <p:nvPicPr>
          <p:cNvPr id="3" name="Picture 2" descr="A close up of a logo&#10;&#10;Description generated with high confidence">
            <a:extLst>
              <a:ext uri="{FF2B5EF4-FFF2-40B4-BE49-F238E27FC236}">
                <a16:creationId xmlns:a16="http://schemas.microsoft.com/office/drawing/2014/main" xmlns="" id="{511E5162-30E0-334B-8A88-C11FC269C3B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5018314" y="2057195"/>
            <a:ext cx="1959428" cy="1312817"/>
          </a:xfrm>
          <a:prstGeom prst="rect">
            <a:avLst/>
          </a:prstGeom>
        </p:spPr>
      </p:pic>
    </p:spTree>
    <p:custDataLst>
      <p:tags r:id="rId1"/>
    </p:custDataLst>
    <p:extLst>
      <p:ext uri="{BB962C8B-B14F-4D97-AF65-F5344CB8AC3E}">
        <p14:creationId xmlns:p14="http://schemas.microsoft.com/office/powerpoint/2010/main" val="3573527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363C68A-A318-9D49-AB58-E98837345A93}"/>
              </a:ext>
            </a:extLst>
          </p:cNvPr>
          <p:cNvSpPr>
            <a:spLocks noGrp="1"/>
          </p:cNvSpPr>
          <p:nvPr>
            <p:ph type="title"/>
          </p:nvPr>
        </p:nvSpPr>
        <p:spPr/>
        <p:txBody>
          <a:bodyPr/>
          <a:lstStyle/>
          <a:p>
            <a:r>
              <a:rPr lang="en-US" dirty="0"/>
              <a:t>Therapeutic Landscape for Angelman Today</a:t>
            </a:r>
          </a:p>
        </p:txBody>
      </p:sp>
      <p:sp>
        <p:nvSpPr>
          <p:cNvPr id="4" name="Right Arrow 3">
            <a:extLst>
              <a:ext uri="{FF2B5EF4-FFF2-40B4-BE49-F238E27FC236}">
                <a16:creationId xmlns:a16="http://schemas.microsoft.com/office/drawing/2014/main" xmlns="" id="{C4B030B8-69F6-D64B-9EFD-778D123A6783}"/>
              </a:ext>
            </a:extLst>
          </p:cNvPr>
          <p:cNvSpPr/>
          <p:nvPr/>
        </p:nvSpPr>
        <p:spPr>
          <a:xfrm>
            <a:off x="244026" y="1952892"/>
            <a:ext cx="11568483" cy="1193370"/>
          </a:xfrm>
          <a:prstGeom prst="rightArrow">
            <a:avLst/>
          </a:prstGeom>
          <a:gradFill>
            <a:gsLst>
              <a:gs pos="0">
                <a:schemeClr val="accent1">
                  <a:lumMod val="5000"/>
                  <a:lumOff val="95000"/>
                </a:schemeClr>
              </a:gs>
              <a:gs pos="28000">
                <a:schemeClr val="accent1">
                  <a:lumMod val="45000"/>
                  <a:lumOff val="55000"/>
                </a:schemeClr>
              </a:gs>
              <a:gs pos="92000">
                <a:schemeClr val="accent1">
                  <a:lumMod val="45000"/>
                  <a:lumOff val="55000"/>
                </a:schemeClr>
              </a:gs>
              <a:gs pos="100000">
                <a:schemeClr val="accent1">
                  <a:lumMod val="30000"/>
                  <a:lumOff val="70000"/>
                </a:schemeClr>
              </a:gs>
            </a:gsLst>
            <a:lin ang="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Likely Evolution</a:t>
            </a:r>
          </a:p>
        </p:txBody>
      </p:sp>
      <p:sp>
        <p:nvSpPr>
          <p:cNvPr id="8" name="Rectangle 7">
            <a:extLst>
              <a:ext uri="{FF2B5EF4-FFF2-40B4-BE49-F238E27FC236}">
                <a16:creationId xmlns:a16="http://schemas.microsoft.com/office/drawing/2014/main" xmlns="" id="{84E571EF-3E91-024E-AB85-D44BFF5AAAB7}"/>
              </a:ext>
            </a:extLst>
          </p:cNvPr>
          <p:cNvSpPr/>
          <p:nvPr/>
        </p:nvSpPr>
        <p:spPr>
          <a:xfrm>
            <a:off x="255838" y="3267968"/>
            <a:ext cx="11268810" cy="615966"/>
          </a:xfrm>
          <a:prstGeom prst="rect">
            <a:avLst/>
          </a:prstGeom>
          <a:gradFill>
            <a:gsLst>
              <a:gs pos="0">
                <a:schemeClr val="accent1">
                  <a:lumMod val="5000"/>
                  <a:lumOff val="95000"/>
                </a:schemeClr>
              </a:gs>
              <a:gs pos="28000">
                <a:schemeClr val="accent1">
                  <a:lumMod val="45000"/>
                  <a:lumOff val="55000"/>
                </a:schemeClr>
              </a:gs>
              <a:gs pos="92000">
                <a:schemeClr val="accent1">
                  <a:lumMod val="45000"/>
                  <a:lumOff val="55000"/>
                </a:schemeClr>
              </a:gs>
              <a:gs pos="100000">
                <a:schemeClr val="accent1">
                  <a:lumMod val="30000"/>
                  <a:lumOff val="70000"/>
                </a:schemeClr>
              </a:gs>
            </a:gsLst>
            <a:lin ang="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161616"/>
                </a:solidFill>
              </a:rPr>
              <a:t>Today: Small Molecule to </a:t>
            </a:r>
            <a:r>
              <a:rPr lang="en-US" b="1" dirty="0" smtClean="0">
                <a:solidFill>
                  <a:srgbClr val="161616"/>
                </a:solidFill>
              </a:rPr>
              <a:t>treat </a:t>
            </a:r>
            <a:r>
              <a:rPr lang="en-US" b="1" dirty="0">
                <a:solidFill>
                  <a:srgbClr val="161616"/>
                </a:solidFill>
              </a:rPr>
              <a:t>Global Symptoms, improve sleep &amp; motor short term for all ages. May impact on behavior and cognition longer term</a:t>
            </a:r>
          </a:p>
        </p:txBody>
      </p:sp>
      <p:sp>
        <p:nvSpPr>
          <p:cNvPr id="13" name="TextBox 12">
            <a:extLst>
              <a:ext uri="{FF2B5EF4-FFF2-40B4-BE49-F238E27FC236}">
                <a16:creationId xmlns:a16="http://schemas.microsoft.com/office/drawing/2014/main" xmlns="" id="{AC8012F5-3029-C940-83C6-DB1BF0EEA001}"/>
              </a:ext>
            </a:extLst>
          </p:cNvPr>
          <p:cNvSpPr txBox="1"/>
          <p:nvPr/>
        </p:nvSpPr>
        <p:spPr>
          <a:xfrm>
            <a:off x="2512181" y="1705126"/>
            <a:ext cx="7032172" cy="461665"/>
          </a:xfrm>
          <a:prstGeom prst="rect">
            <a:avLst/>
          </a:prstGeom>
          <a:noFill/>
        </p:spPr>
        <p:txBody>
          <a:bodyPr wrap="square" rtlCol="0">
            <a:spAutoFit/>
          </a:bodyPr>
          <a:lstStyle/>
          <a:p>
            <a:r>
              <a:rPr lang="en-US" sz="2400" b="1" dirty="0">
                <a:solidFill>
                  <a:srgbClr val="161616"/>
                </a:solidFill>
              </a:rPr>
              <a:t>Standard of Care: No current approved therapies</a:t>
            </a:r>
          </a:p>
        </p:txBody>
      </p:sp>
      <p:sp>
        <p:nvSpPr>
          <p:cNvPr id="15" name="Rectangle 14">
            <a:extLst>
              <a:ext uri="{FF2B5EF4-FFF2-40B4-BE49-F238E27FC236}">
                <a16:creationId xmlns:a16="http://schemas.microsoft.com/office/drawing/2014/main" xmlns="" id="{26358DA8-D7CE-9C4F-9FB6-F5E61F1DB2DB}"/>
              </a:ext>
            </a:extLst>
          </p:cNvPr>
          <p:cNvSpPr/>
          <p:nvPr/>
        </p:nvSpPr>
        <p:spPr>
          <a:xfrm>
            <a:off x="4683585" y="5390817"/>
            <a:ext cx="6824132" cy="635229"/>
          </a:xfrm>
          <a:prstGeom prst="rect">
            <a:avLst/>
          </a:prstGeom>
          <a:gradFill>
            <a:gsLst>
              <a:gs pos="58000">
                <a:schemeClr val="accent1">
                  <a:lumMod val="5000"/>
                  <a:lumOff val="95000"/>
                </a:schemeClr>
              </a:gs>
              <a:gs pos="85000">
                <a:schemeClr val="accent1">
                  <a:lumMod val="45000"/>
                  <a:lumOff val="55000"/>
                </a:schemeClr>
              </a:gs>
              <a:gs pos="92000">
                <a:schemeClr val="accent1">
                  <a:lumMod val="45000"/>
                  <a:lumOff val="55000"/>
                </a:schemeClr>
              </a:gs>
              <a:gs pos="100000">
                <a:schemeClr val="accent1">
                  <a:lumMod val="30000"/>
                  <a:lumOff val="70000"/>
                </a:schemeClr>
              </a:gs>
            </a:gsLst>
            <a:lin ang="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Long Term: Cautiously optimistic , Gene Therapy: BUT will require tight regulation of expression. </a:t>
            </a:r>
          </a:p>
        </p:txBody>
      </p:sp>
      <p:sp>
        <p:nvSpPr>
          <p:cNvPr id="11" name="Rectangle 10">
            <a:extLst>
              <a:ext uri="{FF2B5EF4-FFF2-40B4-BE49-F238E27FC236}">
                <a16:creationId xmlns:a16="http://schemas.microsoft.com/office/drawing/2014/main" xmlns="" id="{84E571EF-3E91-024E-AB85-D44BFF5AAAB7}"/>
              </a:ext>
            </a:extLst>
          </p:cNvPr>
          <p:cNvSpPr/>
          <p:nvPr/>
        </p:nvSpPr>
        <p:spPr>
          <a:xfrm>
            <a:off x="3608639" y="4747355"/>
            <a:ext cx="7922968" cy="491235"/>
          </a:xfrm>
          <a:prstGeom prst="rect">
            <a:avLst/>
          </a:prstGeom>
          <a:gradFill>
            <a:gsLst>
              <a:gs pos="58000">
                <a:schemeClr val="accent1">
                  <a:lumMod val="5000"/>
                  <a:lumOff val="95000"/>
                </a:schemeClr>
              </a:gs>
              <a:gs pos="85000">
                <a:schemeClr val="accent1">
                  <a:lumMod val="45000"/>
                  <a:lumOff val="55000"/>
                </a:schemeClr>
              </a:gs>
              <a:gs pos="92000">
                <a:schemeClr val="accent1">
                  <a:lumMod val="45000"/>
                  <a:lumOff val="55000"/>
                </a:schemeClr>
              </a:gs>
              <a:gs pos="100000">
                <a:schemeClr val="accent1">
                  <a:lumMod val="30000"/>
                  <a:lumOff val="70000"/>
                </a:schemeClr>
              </a:gs>
            </a:gsLst>
            <a:lin ang="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161616"/>
                </a:solidFill>
              </a:rPr>
              <a:t>Combination Therapy: Small Molecule &amp; ASO targeting global improvements in all age groups</a:t>
            </a:r>
          </a:p>
        </p:txBody>
      </p:sp>
      <p:sp>
        <p:nvSpPr>
          <p:cNvPr id="12" name="Rectangle 11">
            <a:extLst>
              <a:ext uri="{FF2B5EF4-FFF2-40B4-BE49-F238E27FC236}">
                <a16:creationId xmlns:a16="http://schemas.microsoft.com/office/drawing/2014/main" xmlns="" id="{84E571EF-3E91-024E-AB85-D44BFF5AAAB7}"/>
              </a:ext>
            </a:extLst>
          </p:cNvPr>
          <p:cNvSpPr/>
          <p:nvPr/>
        </p:nvSpPr>
        <p:spPr>
          <a:xfrm>
            <a:off x="1744138" y="4036161"/>
            <a:ext cx="9763579" cy="558967"/>
          </a:xfrm>
          <a:prstGeom prst="rect">
            <a:avLst/>
          </a:prstGeom>
          <a:gradFill>
            <a:gsLst>
              <a:gs pos="58000">
                <a:schemeClr val="accent1">
                  <a:lumMod val="5000"/>
                  <a:lumOff val="95000"/>
                </a:schemeClr>
              </a:gs>
              <a:gs pos="85000">
                <a:schemeClr val="accent1">
                  <a:lumMod val="45000"/>
                  <a:lumOff val="55000"/>
                </a:schemeClr>
              </a:gs>
              <a:gs pos="92000">
                <a:schemeClr val="accent1">
                  <a:lumMod val="45000"/>
                  <a:lumOff val="55000"/>
                </a:schemeClr>
              </a:gs>
              <a:gs pos="100000">
                <a:schemeClr val="accent1">
                  <a:lumMod val="30000"/>
                  <a:lumOff val="70000"/>
                </a:schemeClr>
              </a:gs>
            </a:gsLst>
            <a:lin ang="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Mid-term: ASO: but may not achieve full coverage of all brain regions. Greater efficacy expected in young patients</a:t>
            </a:r>
          </a:p>
        </p:txBody>
      </p:sp>
    </p:spTree>
    <p:extLst>
      <p:ext uri="{BB962C8B-B14F-4D97-AF65-F5344CB8AC3E}">
        <p14:creationId xmlns:p14="http://schemas.microsoft.com/office/powerpoint/2010/main" val="14918233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266465C2-578D-2A4D-A025-EE812B24ED12}"/>
              </a:ext>
            </a:extLst>
          </p:cNvPr>
          <p:cNvSpPr txBox="1"/>
          <p:nvPr/>
        </p:nvSpPr>
        <p:spPr>
          <a:xfrm>
            <a:off x="145961" y="2921169"/>
            <a:ext cx="11900079" cy="1384995"/>
          </a:xfrm>
          <a:prstGeom prst="rect">
            <a:avLst/>
          </a:prstGeom>
          <a:noFill/>
        </p:spPr>
        <p:txBody>
          <a:bodyPr wrap="square" rtlCol="0">
            <a:spAutoFit/>
          </a:bodyPr>
          <a:lstStyle/>
          <a:p>
            <a:pPr marL="800100" lvl="1" indent="-342900" algn="ctr">
              <a:buFont typeface="Arial" panose="020B0604020202020204" pitchFamily="34" charset="0"/>
              <a:buChar char="•"/>
            </a:pPr>
            <a:endParaRPr lang="en-US" sz="2800" b="1" dirty="0"/>
          </a:p>
          <a:p>
            <a:pPr marL="457200" lvl="1" algn="ctr"/>
            <a:r>
              <a:rPr lang="en-US" sz="2800" b="1" dirty="0"/>
              <a:t>History of OV101</a:t>
            </a:r>
          </a:p>
          <a:p>
            <a:pPr marL="800100" lvl="1" indent="-342900" algn="ctr">
              <a:buFont typeface="Arial" panose="020B0604020202020204" pitchFamily="34" charset="0"/>
              <a:buChar char="•"/>
            </a:pPr>
            <a:endParaRPr lang="en-US" sz="2800" b="1" dirty="0"/>
          </a:p>
        </p:txBody>
      </p:sp>
    </p:spTree>
    <p:extLst>
      <p:ext uri="{BB962C8B-B14F-4D97-AF65-F5344CB8AC3E}">
        <p14:creationId xmlns:p14="http://schemas.microsoft.com/office/powerpoint/2010/main" val="27580026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FE55FE1-14D6-4E0C-911C-D83186A362DD}" type="slidenum">
              <a:rPr lang="en-US" smtClean="0"/>
              <a:t>12</a:t>
            </a:fld>
            <a:endParaRPr lang="en-US" dirty="0"/>
          </a:p>
        </p:txBody>
      </p:sp>
      <p:sp>
        <p:nvSpPr>
          <p:cNvPr id="8" name="TextBox 7"/>
          <p:cNvSpPr txBox="1"/>
          <p:nvPr/>
        </p:nvSpPr>
        <p:spPr>
          <a:xfrm>
            <a:off x="2125419" y="6375316"/>
            <a:ext cx="3707165" cy="338554"/>
          </a:xfrm>
          <a:prstGeom prst="rect">
            <a:avLst/>
          </a:prstGeom>
          <a:noFill/>
        </p:spPr>
        <p:txBody>
          <a:bodyPr wrap="none" rtlCol="0">
            <a:spAutoFit/>
          </a:bodyPr>
          <a:lstStyle/>
          <a:p>
            <a:r>
              <a:rPr lang="en-US" sz="1600" dirty="0" smtClean="0"/>
              <a:t>*https</a:t>
            </a:r>
            <a:r>
              <a:rPr lang="en-US" sz="1600" dirty="0"/>
              <a:t>://</a:t>
            </a:r>
            <a:r>
              <a:rPr lang="en-US" sz="1600" dirty="0" err="1"/>
              <a:t>en.wikipedia.org</a:t>
            </a:r>
            <a:r>
              <a:rPr lang="en-US" sz="1600" dirty="0"/>
              <a:t>/wiki/Gaboxadol</a:t>
            </a:r>
          </a:p>
        </p:txBody>
      </p:sp>
      <p:sp>
        <p:nvSpPr>
          <p:cNvPr id="15" name="TextBox 14"/>
          <p:cNvSpPr txBox="1"/>
          <p:nvPr/>
        </p:nvSpPr>
        <p:spPr>
          <a:xfrm>
            <a:off x="518395" y="414655"/>
            <a:ext cx="2099854" cy="461665"/>
          </a:xfrm>
          <a:prstGeom prst="rect">
            <a:avLst/>
          </a:prstGeom>
          <a:noFill/>
        </p:spPr>
        <p:txBody>
          <a:bodyPr wrap="none" rtlCol="0">
            <a:spAutoFit/>
          </a:bodyPr>
          <a:lstStyle/>
          <a:p>
            <a:r>
              <a:rPr lang="en-US" sz="2400" b="1" dirty="0">
                <a:solidFill>
                  <a:srgbClr val="FFFFFF"/>
                </a:solidFill>
              </a:rPr>
              <a:t>OV101: </a:t>
            </a:r>
            <a:r>
              <a:rPr lang="en-US" sz="2400" b="1" dirty="0" smtClean="0">
                <a:solidFill>
                  <a:srgbClr val="FFFFFF"/>
                </a:solidFill>
              </a:rPr>
              <a:t>Origins</a:t>
            </a:r>
            <a:endParaRPr lang="en-US" sz="2400" b="1" dirty="0"/>
          </a:p>
        </p:txBody>
      </p:sp>
      <p:sp>
        <p:nvSpPr>
          <p:cNvPr id="17" name="Rectangle 16"/>
          <p:cNvSpPr/>
          <p:nvPr/>
        </p:nvSpPr>
        <p:spPr>
          <a:xfrm>
            <a:off x="1650764" y="1287682"/>
            <a:ext cx="8890472" cy="461665"/>
          </a:xfrm>
          <a:prstGeom prst="rect">
            <a:avLst/>
          </a:prstGeom>
        </p:spPr>
        <p:txBody>
          <a:bodyPr wrap="square">
            <a:spAutoFit/>
          </a:bodyPr>
          <a:lstStyle/>
          <a:p>
            <a:pPr algn="ctr"/>
            <a:r>
              <a:rPr lang="en-US" sz="2400" b="1" dirty="0">
                <a:solidFill>
                  <a:srgbClr val="161616"/>
                </a:solidFill>
              </a:rPr>
              <a:t>Professor Povl </a:t>
            </a:r>
            <a:r>
              <a:rPr lang="en-US" sz="2400" b="1" dirty="0" err="1">
                <a:solidFill>
                  <a:srgbClr val="161616"/>
                </a:solidFill>
              </a:rPr>
              <a:t>Krogsgaard</a:t>
            </a:r>
            <a:r>
              <a:rPr lang="en-US" sz="2400" b="1" dirty="0">
                <a:solidFill>
                  <a:srgbClr val="161616"/>
                </a:solidFill>
              </a:rPr>
              <a:t>-</a:t>
            </a:r>
            <a:r>
              <a:rPr lang="en-US" sz="2400" b="1" dirty="0" smtClean="0">
                <a:solidFill>
                  <a:srgbClr val="161616"/>
                </a:solidFill>
              </a:rPr>
              <a:t>Larsen synthesized OV101 in 1977*</a:t>
            </a:r>
            <a:endParaRPr lang="en-US" sz="2400" b="1" dirty="0">
              <a:solidFill>
                <a:srgbClr val="161616"/>
              </a:solidFill>
            </a:endParaRPr>
          </a:p>
        </p:txBody>
      </p:sp>
      <p:grpSp>
        <p:nvGrpSpPr>
          <p:cNvPr id="20" name="Group 19"/>
          <p:cNvGrpSpPr/>
          <p:nvPr/>
        </p:nvGrpSpPr>
        <p:grpSpPr>
          <a:xfrm>
            <a:off x="218691" y="1846508"/>
            <a:ext cx="11953191" cy="3916730"/>
            <a:chOff x="218691" y="1846508"/>
            <a:chExt cx="11953191" cy="3916730"/>
          </a:xfrm>
        </p:grpSpPr>
        <p:pic>
          <p:nvPicPr>
            <p:cNvPr id="5" name="Picture 4" descr="Screen Shot 2018-11-10 at 5.04.20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8691" y="1846508"/>
              <a:ext cx="5296889" cy="3825836"/>
            </a:xfrm>
            <a:prstGeom prst="rect">
              <a:avLst/>
            </a:prstGeom>
          </p:spPr>
        </p:pic>
        <p:pic>
          <p:nvPicPr>
            <p:cNvPr id="6" name="Picture 5" descr="Screen Shot 2018-11-10 at 5.04.59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97987" y="1956650"/>
              <a:ext cx="4973895" cy="3605553"/>
            </a:xfrm>
            <a:prstGeom prst="rect">
              <a:avLst/>
            </a:prstGeom>
          </p:spPr>
        </p:pic>
        <p:sp>
          <p:nvSpPr>
            <p:cNvPr id="12" name="Rectangle 11"/>
            <p:cNvSpPr/>
            <p:nvPr/>
          </p:nvSpPr>
          <p:spPr>
            <a:xfrm>
              <a:off x="1999743" y="4949981"/>
              <a:ext cx="1308947" cy="401697"/>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err="1" smtClean="0"/>
                <a:t>Mucimol</a:t>
              </a:r>
              <a:endParaRPr lang="en-US" b="1" dirty="0"/>
            </a:p>
          </p:txBody>
        </p:sp>
        <p:grpSp>
          <p:nvGrpSpPr>
            <p:cNvPr id="19" name="Group 18"/>
            <p:cNvGrpSpPr/>
            <p:nvPr/>
          </p:nvGrpSpPr>
          <p:grpSpPr>
            <a:xfrm>
              <a:off x="8803674" y="4949981"/>
              <a:ext cx="1312067" cy="813257"/>
              <a:chOff x="8803674" y="4949981"/>
              <a:chExt cx="1312067" cy="813257"/>
            </a:xfrm>
          </p:grpSpPr>
          <p:sp>
            <p:nvSpPr>
              <p:cNvPr id="11" name="Rectangle 10"/>
              <p:cNvSpPr/>
              <p:nvPr/>
            </p:nvSpPr>
            <p:spPr>
              <a:xfrm>
                <a:off x="8806794" y="4949981"/>
                <a:ext cx="1308947" cy="401697"/>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a:t>OV101</a:t>
                </a:r>
              </a:p>
            </p:txBody>
          </p:sp>
          <p:sp>
            <p:nvSpPr>
              <p:cNvPr id="14" name="Rectangle 13"/>
              <p:cNvSpPr/>
              <p:nvPr/>
            </p:nvSpPr>
            <p:spPr>
              <a:xfrm>
                <a:off x="8803674" y="5361541"/>
                <a:ext cx="1308947" cy="401697"/>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a:t>(</a:t>
                </a:r>
                <a:r>
                  <a:rPr lang="en-US" sz="1400" b="1" dirty="0" smtClean="0"/>
                  <a:t>Gaboxadol)</a:t>
                </a:r>
                <a:endParaRPr lang="en-US" sz="1400" b="1" dirty="0"/>
              </a:p>
            </p:txBody>
          </p:sp>
        </p:grpSp>
        <p:sp>
          <p:nvSpPr>
            <p:cNvPr id="18" name="Right Arrow 17"/>
            <p:cNvSpPr/>
            <p:nvPr/>
          </p:nvSpPr>
          <p:spPr>
            <a:xfrm>
              <a:off x="5292488" y="3079136"/>
              <a:ext cx="1809522" cy="699729"/>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5288729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solidFill>
                  <a:srgbClr val="FFFFFF"/>
                </a:solidFill>
              </a:rPr>
              <a:t>OV101: History to </a:t>
            </a:r>
            <a:r>
              <a:rPr lang="en-US" sz="2400" dirty="0" smtClean="0">
                <a:solidFill>
                  <a:srgbClr val="FFFFFF"/>
                </a:solidFill>
              </a:rPr>
              <a:t>2007</a:t>
            </a:r>
            <a:endParaRPr lang="en-US" sz="2400" dirty="0">
              <a:solidFill>
                <a:srgbClr val="FFFFFF"/>
              </a:solidFill>
            </a:endParaRPr>
          </a:p>
        </p:txBody>
      </p:sp>
      <p:sp>
        <p:nvSpPr>
          <p:cNvPr id="4" name="TextBox 3"/>
          <p:cNvSpPr txBox="1"/>
          <p:nvPr/>
        </p:nvSpPr>
        <p:spPr>
          <a:xfrm>
            <a:off x="604157" y="1305342"/>
            <a:ext cx="10983687" cy="4524316"/>
          </a:xfrm>
          <a:prstGeom prst="rect">
            <a:avLst/>
          </a:prstGeom>
          <a:noFill/>
        </p:spPr>
        <p:txBody>
          <a:bodyPr wrap="square" rtlCol="0">
            <a:spAutoFit/>
          </a:bodyPr>
          <a:lstStyle/>
          <a:p>
            <a:r>
              <a:rPr lang="en-US" b="1" dirty="0">
                <a:solidFill>
                  <a:srgbClr val="24213E"/>
                </a:solidFill>
              </a:rPr>
              <a:t>1996</a:t>
            </a:r>
          </a:p>
          <a:p>
            <a:r>
              <a:rPr lang="en-US" dirty="0">
                <a:solidFill>
                  <a:srgbClr val="24213E"/>
                </a:solidFill>
              </a:rPr>
              <a:t>Sleep experts noted that gaboxadol (OV101) appeared to induce sleep as effectively as the industry standard, Ambien. </a:t>
            </a:r>
          </a:p>
          <a:p>
            <a:endParaRPr lang="en-US" dirty="0">
              <a:solidFill>
                <a:srgbClr val="24213E"/>
              </a:solidFill>
            </a:endParaRPr>
          </a:p>
          <a:p>
            <a:r>
              <a:rPr lang="en-US" dirty="0">
                <a:solidFill>
                  <a:srgbClr val="24213E"/>
                </a:solidFill>
              </a:rPr>
              <a:t>But unlike other sleep medicines there were several potentially relevant differences:</a:t>
            </a:r>
          </a:p>
          <a:p>
            <a:pPr marL="742939" lvl="1" indent="-285750">
              <a:buFont typeface="Arial" panose="020B0604020202020204" pitchFamily="34" charset="0"/>
              <a:buChar char="•"/>
            </a:pPr>
            <a:r>
              <a:rPr lang="en-US" dirty="0">
                <a:solidFill>
                  <a:srgbClr val="24213E"/>
                </a:solidFill>
              </a:rPr>
              <a:t>Data supporting near normalization of sleep architecture (quality of sleep)</a:t>
            </a:r>
          </a:p>
          <a:p>
            <a:pPr marL="742939" lvl="1" indent="-285750">
              <a:buFont typeface="Arial" panose="020B0604020202020204" pitchFamily="34" charset="0"/>
              <a:buChar char="•"/>
            </a:pPr>
            <a:r>
              <a:rPr lang="en-US" dirty="0">
                <a:solidFill>
                  <a:srgbClr val="24213E"/>
                </a:solidFill>
              </a:rPr>
              <a:t>Low risk tolerance</a:t>
            </a:r>
          </a:p>
          <a:p>
            <a:pPr marL="742939" lvl="1" indent="-285750">
              <a:buFont typeface="Arial" panose="020B0604020202020204" pitchFamily="34" charset="0"/>
              <a:buChar char="•"/>
            </a:pPr>
            <a:r>
              <a:rPr lang="en-US" dirty="0">
                <a:solidFill>
                  <a:srgbClr val="24213E"/>
                </a:solidFill>
              </a:rPr>
              <a:t>Limited potential for next day tiredness</a:t>
            </a:r>
          </a:p>
          <a:p>
            <a:pPr marL="742939" lvl="1" indent="-285750">
              <a:buFont typeface="Arial" panose="020B0604020202020204" pitchFamily="34" charset="0"/>
              <a:buChar char="•"/>
            </a:pPr>
            <a:r>
              <a:rPr lang="en-US" dirty="0">
                <a:solidFill>
                  <a:srgbClr val="24213E"/>
                </a:solidFill>
              </a:rPr>
              <a:t>No demonstration of interaction with alcohol</a:t>
            </a:r>
          </a:p>
          <a:p>
            <a:pPr marL="742939" lvl="1" indent="-285750">
              <a:buFont typeface="Arial" panose="020B0604020202020204" pitchFamily="34" charset="0"/>
              <a:buChar char="•"/>
            </a:pPr>
            <a:r>
              <a:rPr lang="en-US" dirty="0">
                <a:solidFill>
                  <a:srgbClr val="24213E"/>
                </a:solidFill>
              </a:rPr>
              <a:t>Low risk of potential abuse</a:t>
            </a:r>
          </a:p>
          <a:p>
            <a:endParaRPr lang="en-US" dirty="0">
              <a:solidFill>
                <a:srgbClr val="24213E"/>
              </a:solidFill>
            </a:endParaRPr>
          </a:p>
          <a:p>
            <a:r>
              <a:rPr lang="en-US" b="1" dirty="0" smtClean="0">
                <a:solidFill>
                  <a:srgbClr val="24213E"/>
                </a:solidFill>
              </a:rPr>
              <a:t>2007</a:t>
            </a:r>
          </a:p>
          <a:p>
            <a:r>
              <a:rPr lang="en-US" dirty="0" smtClean="0">
                <a:solidFill>
                  <a:srgbClr val="24213E"/>
                </a:solidFill>
              </a:rPr>
              <a:t>Merck </a:t>
            </a:r>
            <a:r>
              <a:rPr lang="en-US" dirty="0">
                <a:solidFill>
                  <a:srgbClr val="24213E"/>
                </a:solidFill>
              </a:rPr>
              <a:t>and Lundbeck complete clinical trials for insomnia</a:t>
            </a:r>
          </a:p>
          <a:p>
            <a:r>
              <a:rPr lang="en-US" dirty="0">
                <a:solidFill>
                  <a:srgbClr val="24213E"/>
                </a:solidFill>
              </a:rPr>
              <a:t>~ 1000 patients, &gt;900 patient years of safety data</a:t>
            </a:r>
          </a:p>
          <a:p>
            <a:r>
              <a:rPr lang="en-US" dirty="0">
                <a:solidFill>
                  <a:srgbClr val="24213E"/>
                </a:solidFill>
              </a:rPr>
              <a:t>Terminated the program 2007 for commercial reasons</a:t>
            </a:r>
          </a:p>
          <a:p>
            <a:endParaRPr lang="en-US" dirty="0">
              <a:solidFill>
                <a:srgbClr val="24213E"/>
              </a:solidFill>
            </a:endParaRPr>
          </a:p>
        </p:txBody>
      </p:sp>
    </p:spTree>
    <p:extLst>
      <p:ext uri="{BB962C8B-B14F-4D97-AF65-F5344CB8AC3E}">
        <p14:creationId xmlns:p14="http://schemas.microsoft.com/office/powerpoint/2010/main" val="8789652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solidFill>
                  <a:srgbClr val="FFFFFF"/>
                </a:solidFill>
              </a:rPr>
              <a:t>OV101: History to 2015</a:t>
            </a:r>
          </a:p>
        </p:txBody>
      </p:sp>
      <p:sp>
        <p:nvSpPr>
          <p:cNvPr id="4" name="TextBox 3"/>
          <p:cNvSpPr txBox="1"/>
          <p:nvPr/>
        </p:nvSpPr>
        <p:spPr>
          <a:xfrm>
            <a:off x="936171" y="1137337"/>
            <a:ext cx="10983687" cy="4893648"/>
          </a:xfrm>
          <a:prstGeom prst="rect">
            <a:avLst/>
          </a:prstGeom>
          <a:noFill/>
        </p:spPr>
        <p:txBody>
          <a:bodyPr wrap="square" rtlCol="0">
            <a:spAutoFit/>
          </a:bodyPr>
          <a:lstStyle/>
          <a:p>
            <a:endParaRPr lang="en-US" dirty="0"/>
          </a:p>
          <a:p>
            <a:r>
              <a:rPr lang="en-US" b="1" dirty="0"/>
              <a:t>2007 </a:t>
            </a:r>
            <a:r>
              <a:rPr lang="mr-IN" b="1" dirty="0"/>
              <a:t>–</a:t>
            </a:r>
            <a:r>
              <a:rPr lang="en-US" b="1" dirty="0"/>
              <a:t> 2014</a:t>
            </a:r>
          </a:p>
          <a:p>
            <a:r>
              <a:rPr lang="en-US" dirty="0"/>
              <a:t>New information on role of extrasynaptic receptor in Angelman Syndrome</a:t>
            </a:r>
          </a:p>
          <a:p>
            <a:r>
              <a:rPr lang="en-US" dirty="0"/>
              <a:t>Scientists publish initial results showing OV101 can reverse some of the aspects of Angelman in </a:t>
            </a:r>
            <a:r>
              <a:rPr lang="en-US" dirty="0" smtClean="0"/>
              <a:t>mice</a:t>
            </a:r>
            <a:endParaRPr lang="en-US" dirty="0"/>
          </a:p>
          <a:p>
            <a:endParaRPr lang="en-US" dirty="0"/>
          </a:p>
          <a:p>
            <a:r>
              <a:rPr lang="en-US" b="1" dirty="0" smtClean="0"/>
              <a:t>2015</a:t>
            </a:r>
            <a:endParaRPr lang="en-US" dirty="0"/>
          </a:p>
          <a:p>
            <a:r>
              <a:rPr lang="en-US" dirty="0" smtClean="0"/>
              <a:t>Ovid Licenses OV101 </a:t>
            </a:r>
            <a:r>
              <a:rPr lang="en-US" dirty="0"/>
              <a:t>from </a:t>
            </a:r>
            <a:r>
              <a:rPr lang="en-US" dirty="0" smtClean="0"/>
              <a:t>Lundbeck</a:t>
            </a:r>
          </a:p>
          <a:p>
            <a:r>
              <a:rPr lang="en-US" dirty="0" smtClean="0"/>
              <a:t>Ovid meets with with Families and Family Organizations</a:t>
            </a:r>
          </a:p>
          <a:p>
            <a:r>
              <a:rPr lang="en-US" dirty="0" smtClean="0"/>
              <a:t>Clinician, Families and others work with Ovid to get deeper understanding of Angelman </a:t>
            </a:r>
          </a:p>
          <a:p>
            <a:endParaRPr lang="en-US" sz="2400" dirty="0"/>
          </a:p>
          <a:p>
            <a:r>
              <a:rPr lang="en-US" b="1" dirty="0" smtClean="0"/>
              <a:t>2016-2018</a:t>
            </a:r>
          </a:p>
          <a:p>
            <a:r>
              <a:rPr lang="en-US" dirty="0" smtClean="0"/>
              <a:t>Ovid Designs, Carries out and completes STARS Phase 2 Trial</a:t>
            </a:r>
          </a:p>
          <a:p>
            <a:r>
              <a:rPr lang="en-US" dirty="0" smtClean="0"/>
              <a:t>Multiple patents issue for OV101</a:t>
            </a:r>
          </a:p>
          <a:p>
            <a:r>
              <a:rPr lang="en-US" dirty="0" smtClean="0"/>
              <a:t>Orphan Drug Designation</a:t>
            </a:r>
          </a:p>
          <a:p>
            <a:r>
              <a:rPr lang="en-US" dirty="0" smtClean="0"/>
              <a:t>Fast Track Designation</a:t>
            </a:r>
            <a:endParaRPr lang="en-US" dirty="0"/>
          </a:p>
          <a:p>
            <a:endParaRPr lang="en-US" b="1" dirty="0"/>
          </a:p>
          <a:p>
            <a:pPr algn="ctr"/>
            <a:r>
              <a:rPr lang="en-US" b="1" dirty="0" smtClean="0"/>
              <a:t>August 2018 </a:t>
            </a:r>
            <a:r>
              <a:rPr lang="mr-IN" b="1" dirty="0" smtClean="0"/>
              <a:t>–</a:t>
            </a:r>
            <a:r>
              <a:rPr lang="en-US" b="1" dirty="0" smtClean="0"/>
              <a:t> </a:t>
            </a:r>
            <a:r>
              <a:rPr lang="en-US" dirty="0">
                <a:cs typeface="Calibri" charset="0"/>
              </a:rPr>
              <a:t>First Positive Clinical Data for Angelman Syndrome in &gt;50 years</a:t>
            </a:r>
            <a:endParaRPr lang="en-US" b="1" dirty="0" smtClean="0"/>
          </a:p>
        </p:txBody>
      </p:sp>
    </p:spTree>
    <p:extLst>
      <p:ext uri="{BB962C8B-B14F-4D97-AF65-F5344CB8AC3E}">
        <p14:creationId xmlns:p14="http://schemas.microsoft.com/office/powerpoint/2010/main" val="21578755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266465C2-578D-2A4D-A025-EE812B24ED12}"/>
              </a:ext>
            </a:extLst>
          </p:cNvPr>
          <p:cNvSpPr txBox="1"/>
          <p:nvPr/>
        </p:nvSpPr>
        <p:spPr>
          <a:xfrm>
            <a:off x="145961" y="2090172"/>
            <a:ext cx="11900079" cy="2246769"/>
          </a:xfrm>
          <a:prstGeom prst="rect">
            <a:avLst/>
          </a:prstGeom>
          <a:noFill/>
        </p:spPr>
        <p:txBody>
          <a:bodyPr wrap="square" rtlCol="0">
            <a:spAutoFit/>
          </a:bodyPr>
          <a:lstStyle/>
          <a:p>
            <a:pPr marL="457200" lvl="1" algn="ctr"/>
            <a:endParaRPr lang="en-US" sz="2800" b="1" dirty="0" smtClean="0"/>
          </a:p>
          <a:p>
            <a:pPr marL="457200" lvl="1" algn="ctr"/>
            <a:endParaRPr lang="en-US" sz="2800" b="1" dirty="0"/>
          </a:p>
          <a:p>
            <a:pPr marL="457200" lvl="1" algn="ctr"/>
            <a:r>
              <a:rPr lang="en-US" sz="2800" b="1" dirty="0" smtClean="0"/>
              <a:t>How </a:t>
            </a:r>
            <a:r>
              <a:rPr lang="en-US" sz="2800" b="1" dirty="0"/>
              <a:t>does OV101 work?</a:t>
            </a:r>
          </a:p>
          <a:p>
            <a:pPr marL="800100" lvl="1" indent="-342900">
              <a:buFont typeface="Arial" panose="020B0604020202020204" pitchFamily="34" charset="0"/>
              <a:buChar char="•"/>
            </a:pPr>
            <a:endParaRPr lang="en-US" sz="2800" b="1" dirty="0">
              <a:solidFill>
                <a:srgbClr val="E7E6E6"/>
              </a:solidFill>
            </a:endParaRPr>
          </a:p>
          <a:p>
            <a:pPr marL="457200" lvl="1"/>
            <a:endParaRPr lang="en-US" sz="2800" b="1" dirty="0">
              <a:solidFill>
                <a:srgbClr val="E7E6E6"/>
              </a:solidFill>
            </a:endParaRPr>
          </a:p>
        </p:txBody>
      </p:sp>
    </p:spTree>
    <p:extLst>
      <p:ext uri="{BB962C8B-B14F-4D97-AF65-F5344CB8AC3E}">
        <p14:creationId xmlns:p14="http://schemas.microsoft.com/office/powerpoint/2010/main" val="18366298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itle 1">
            <a:extLst>
              <a:ext uri="{FF2B5EF4-FFF2-40B4-BE49-F238E27FC236}">
                <a16:creationId xmlns:a16="http://schemas.microsoft.com/office/drawing/2014/main" xmlns="" id="{4CED8B8C-0481-A146-B5D1-13E9D92B9349}"/>
              </a:ext>
            </a:extLst>
          </p:cNvPr>
          <p:cNvSpPr txBox="1">
            <a:spLocks/>
          </p:cNvSpPr>
          <p:nvPr/>
        </p:nvSpPr>
        <p:spPr>
          <a:xfrm>
            <a:off x="595967" y="58621"/>
            <a:ext cx="11189633" cy="120261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400" b="1" i="0" kern="1200">
                <a:solidFill>
                  <a:schemeClr val="bg1"/>
                </a:solidFill>
                <a:latin typeface="+mn-lt"/>
                <a:ea typeface="Calibri" charset="0"/>
                <a:cs typeface="Calibri" charset="0"/>
              </a:defRPr>
            </a:lvl1pPr>
          </a:lstStyle>
          <a:p>
            <a:pPr>
              <a:defRPr/>
            </a:pPr>
            <a:r>
              <a:rPr lang="en-US" dirty="0">
                <a:solidFill>
                  <a:srgbClr val="FFFFFF"/>
                </a:solidFill>
                <a:latin typeface="Calibri"/>
              </a:rPr>
              <a:t>Angelman Syndrome: Affects Every Cell in the Brain</a:t>
            </a:r>
            <a:endParaRPr kumimoji="0" lang="en-US" i="0" u="none" strike="noStrike" kern="1200" cap="none" spc="0" normalizeH="0" baseline="0" noProof="0" dirty="0">
              <a:ln>
                <a:noFill/>
              </a:ln>
              <a:solidFill>
                <a:srgbClr val="FFFFFF"/>
              </a:solidFill>
              <a:effectLst/>
              <a:uLnTx/>
              <a:uFillTx/>
              <a:latin typeface="Calibri"/>
              <a:cs typeface="Calibri" charset="0"/>
            </a:endParaRPr>
          </a:p>
        </p:txBody>
      </p:sp>
      <p:pic>
        <p:nvPicPr>
          <p:cNvPr id="8" name="Picture 7">
            <a:extLst>
              <a:ext uri="{FF2B5EF4-FFF2-40B4-BE49-F238E27FC236}">
                <a16:creationId xmlns:a16="http://schemas.microsoft.com/office/drawing/2014/main" xmlns="" id="{D5A37302-E778-EF47-B64F-C4DBD72BACB2}"/>
              </a:ext>
            </a:extLst>
          </p:cNvPr>
          <p:cNvPicPr>
            <a:picLocks noChangeAspect="1"/>
          </p:cNvPicPr>
          <p:nvPr/>
        </p:nvPicPr>
        <p:blipFill>
          <a:blip r:embed="rId2"/>
          <a:stretch>
            <a:fillRect/>
          </a:stretch>
        </p:blipFill>
        <p:spPr>
          <a:xfrm>
            <a:off x="3236474" y="2058407"/>
            <a:ext cx="5719052" cy="3650661"/>
          </a:xfrm>
          <a:prstGeom prst="rect">
            <a:avLst/>
          </a:prstGeom>
        </p:spPr>
      </p:pic>
      <p:sp>
        <p:nvSpPr>
          <p:cNvPr id="2" name="TextBox 1"/>
          <p:cNvSpPr txBox="1"/>
          <p:nvPr/>
        </p:nvSpPr>
        <p:spPr>
          <a:xfrm>
            <a:off x="2425602" y="1179174"/>
            <a:ext cx="7340797" cy="677108"/>
          </a:xfrm>
          <a:prstGeom prst="rect">
            <a:avLst/>
          </a:prstGeom>
          <a:noFill/>
        </p:spPr>
        <p:txBody>
          <a:bodyPr wrap="none" rtlCol="0">
            <a:spAutoFit/>
          </a:bodyPr>
          <a:lstStyle/>
          <a:p>
            <a:pPr algn="ctr"/>
            <a:r>
              <a:rPr lang="en-US" b="1" dirty="0" smtClean="0"/>
              <a:t>The </a:t>
            </a:r>
            <a:r>
              <a:rPr lang="en-US" b="1" dirty="0"/>
              <a:t>g</a:t>
            </a:r>
            <a:r>
              <a:rPr lang="en-US" b="1" dirty="0" smtClean="0"/>
              <a:t>enetic </a:t>
            </a:r>
            <a:r>
              <a:rPr lang="en-US" b="1" dirty="0"/>
              <a:t>c</a:t>
            </a:r>
            <a:r>
              <a:rPr lang="en-US" b="1" dirty="0" smtClean="0"/>
              <a:t>hange </a:t>
            </a:r>
            <a:r>
              <a:rPr lang="en-US" b="1" dirty="0"/>
              <a:t>d</a:t>
            </a:r>
            <a:r>
              <a:rPr lang="en-US" b="1" dirty="0" smtClean="0"/>
              <a:t>isrupts </a:t>
            </a:r>
            <a:r>
              <a:rPr lang="en-US" b="1" dirty="0"/>
              <a:t>n</a:t>
            </a:r>
            <a:r>
              <a:rPr lang="en-US" b="1" dirty="0" smtClean="0"/>
              <a:t>ormal behavior of brain cells</a:t>
            </a:r>
          </a:p>
          <a:p>
            <a:pPr algn="ctr"/>
            <a:r>
              <a:rPr lang="en-US" b="1" dirty="0" smtClean="0"/>
              <a:t>A key physiological process, </a:t>
            </a:r>
            <a:r>
              <a:rPr lang="en-US" sz="2000" b="1" dirty="0" smtClean="0">
                <a:solidFill>
                  <a:srgbClr val="FF0000"/>
                </a:solidFill>
              </a:rPr>
              <a:t>tonic Inhibition</a:t>
            </a:r>
            <a:r>
              <a:rPr lang="en-US" b="1" dirty="0" smtClean="0"/>
              <a:t>, does not function correctly*</a:t>
            </a:r>
            <a:endParaRPr lang="en-US" b="1" dirty="0"/>
          </a:p>
        </p:txBody>
      </p:sp>
      <p:sp>
        <p:nvSpPr>
          <p:cNvPr id="5" name="TextBox 4"/>
          <p:cNvSpPr txBox="1"/>
          <p:nvPr/>
        </p:nvSpPr>
        <p:spPr>
          <a:xfrm>
            <a:off x="509845" y="5568826"/>
            <a:ext cx="11172311" cy="646331"/>
          </a:xfrm>
          <a:prstGeom prst="rect">
            <a:avLst/>
          </a:prstGeom>
          <a:noFill/>
        </p:spPr>
        <p:txBody>
          <a:bodyPr wrap="none" rtlCol="0">
            <a:spAutoFit/>
          </a:bodyPr>
          <a:lstStyle/>
          <a:p>
            <a:pPr algn="ctr"/>
            <a:r>
              <a:rPr lang="en-US" b="1" dirty="0"/>
              <a:t>T</a:t>
            </a:r>
            <a:r>
              <a:rPr lang="en-US" b="1" dirty="0" smtClean="0"/>
              <a:t>he </a:t>
            </a:r>
            <a:r>
              <a:rPr lang="en-US" b="1" dirty="0"/>
              <a:t>brain’s ability to correctly identify excitatory and inhibitory neural signals without being </a:t>
            </a:r>
            <a:r>
              <a:rPr lang="en-US" b="1" dirty="0" smtClean="0"/>
              <a:t>overloaded </a:t>
            </a:r>
            <a:r>
              <a:rPr lang="en-US" b="1" dirty="0"/>
              <a:t>is </a:t>
            </a:r>
            <a:r>
              <a:rPr lang="en-US" b="1" dirty="0" smtClean="0"/>
              <a:t>affected </a:t>
            </a:r>
          </a:p>
          <a:p>
            <a:pPr algn="ctr"/>
            <a:r>
              <a:rPr lang="en-US" b="1" dirty="0" smtClean="0"/>
              <a:t>causing </a:t>
            </a:r>
            <a:r>
              <a:rPr lang="en-US" b="1" dirty="0"/>
              <a:t>the typical symptoms associated with Angelman </a:t>
            </a:r>
            <a:r>
              <a:rPr lang="en-US" b="1" dirty="0" smtClean="0"/>
              <a:t>syndrome</a:t>
            </a:r>
            <a:endParaRPr lang="en-US" b="1" dirty="0"/>
          </a:p>
        </p:txBody>
      </p:sp>
      <p:sp>
        <p:nvSpPr>
          <p:cNvPr id="3" name="TextBox 2"/>
          <p:cNvSpPr txBox="1"/>
          <p:nvPr/>
        </p:nvSpPr>
        <p:spPr>
          <a:xfrm>
            <a:off x="971981" y="6517854"/>
            <a:ext cx="8058616" cy="276999"/>
          </a:xfrm>
          <a:prstGeom prst="rect">
            <a:avLst/>
          </a:prstGeom>
          <a:noFill/>
        </p:spPr>
        <p:txBody>
          <a:bodyPr wrap="none" rtlCol="0">
            <a:spAutoFit/>
          </a:bodyPr>
          <a:lstStyle/>
          <a:p>
            <a:r>
              <a:rPr lang="en-US" sz="1200" b="1" dirty="0" smtClean="0"/>
              <a:t>*https</a:t>
            </a:r>
            <a:r>
              <a:rPr lang="en-US" sz="1200" b="1" dirty="0"/>
              <a:t>://</a:t>
            </a:r>
            <a:r>
              <a:rPr lang="en-US" sz="1200" b="1" dirty="0" err="1"/>
              <a:t>angelmansyndromenews.com</a:t>
            </a:r>
            <a:r>
              <a:rPr lang="en-US" sz="1200" b="1" dirty="0"/>
              <a:t>/2018/08/17/tonic-inhibition-deregulation-potential-key-understanding-angelman/</a:t>
            </a:r>
          </a:p>
        </p:txBody>
      </p:sp>
    </p:spTree>
    <p:extLst>
      <p:ext uri="{BB962C8B-B14F-4D97-AF65-F5344CB8AC3E}">
        <p14:creationId xmlns:p14="http://schemas.microsoft.com/office/powerpoint/2010/main" val="35994538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 name="Rectangle 1719">
            <a:extLst>
              <a:ext uri="{FF2B5EF4-FFF2-40B4-BE49-F238E27FC236}">
                <a16:creationId xmlns:a16="http://schemas.microsoft.com/office/drawing/2014/main" xmlns="" id="{ABDE7685-908A-4886-A1AC-2CD9CBFF31FE}"/>
              </a:ext>
            </a:extLst>
          </p:cNvPr>
          <p:cNvSpPr/>
          <p:nvPr/>
        </p:nvSpPr>
        <p:spPr>
          <a:xfrm>
            <a:off x="1693923" y="4764957"/>
            <a:ext cx="4160520" cy="640080"/>
          </a:xfrm>
          <a:prstGeom prst="rect">
            <a:avLst/>
          </a:prstGeom>
          <a:solidFill>
            <a:schemeClr val="accent6"/>
          </a:solidFill>
          <a:ln w="127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tIns="182880" rtlCol="0" anchor="t"/>
          <a:lstStyle/>
          <a:p>
            <a:pPr algn="ctr"/>
            <a:endParaRPr lang="en-US" sz="1600" dirty="0">
              <a:solidFill>
                <a:srgbClr val="3E3F40"/>
              </a:solidFill>
              <a:latin typeface="Calibri" panose="020F0502020204030204"/>
              <a:cs typeface="Arial" panose="020B0604020202020204" pitchFamily="34" charset="0"/>
            </a:endParaRPr>
          </a:p>
        </p:txBody>
      </p:sp>
      <p:sp>
        <p:nvSpPr>
          <p:cNvPr id="1020" name="Freeform: Shape 1019">
            <a:extLst>
              <a:ext uri="{FF2B5EF4-FFF2-40B4-BE49-F238E27FC236}">
                <a16:creationId xmlns:a16="http://schemas.microsoft.com/office/drawing/2014/main" xmlns="" id="{53AA3E6D-0F75-41C5-91EB-474C0A8CC653}"/>
              </a:ext>
            </a:extLst>
          </p:cNvPr>
          <p:cNvSpPr/>
          <p:nvPr/>
        </p:nvSpPr>
        <p:spPr>
          <a:xfrm>
            <a:off x="1652276" y="4393194"/>
            <a:ext cx="4160520" cy="640080"/>
          </a:xfrm>
          <a:custGeom>
            <a:avLst/>
            <a:gdLst>
              <a:gd name="connsiteX0" fmla="*/ 0 w 2331720"/>
              <a:gd name="connsiteY0" fmla="*/ 0 h 952638"/>
              <a:gd name="connsiteX1" fmla="*/ 2331720 w 2331720"/>
              <a:gd name="connsiteY1" fmla="*/ 0 h 952638"/>
              <a:gd name="connsiteX2" fmla="*/ 2331720 w 2331720"/>
              <a:gd name="connsiteY2" fmla="*/ 748373 h 952638"/>
              <a:gd name="connsiteX3" fmla="*/ 1355639 w 2331720"/>
              <a:gd name="connsiteY3" fmla="*/ 748373 h 952638"/>
              <a:gd name="connsiteX4" fmla="*/ 1165861 w 2331720"/>
              <a:gd name="connsiteY4" fmla="*/ 952638 h 952638"/>
              <a:gd name="connsiteX5" fmla="*/ 976084 w 2331720"/>
              <a:gd name="connsiteY5" fmla="*/ 748373 h 952638"/>
              <a:gd name="connsiteX6" fmla="*/ 0 w 2331720"/>
              <a:gd name="connsiteY6" fmla="*/ 748373 h 952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31720" h="952638">
                <a:moveTo>
                  <a:pt x="0" y="0"/>
                </a:moveTo>
                <a:lnTo>
                  <a:pt x="2331720" y="0"/>
                </a:lnTo>
                <a:lnTo>
                  <a:pt x="2331720" y="748373"/>
                </a:lnTo>
                <a:lnTo>
                  <a:pt x="1355639" y="748373"/>
                </a:lnTo>
                <a:lnTo>
                  <a:pt x="1165861" y="952638"/>
                </a:lnTo>
                <a:lnTo>
                  <a:pt x="976084" y="748373"/>
                </a:lnTo>
                <a:lnTo>
                  <a:pt x="0" y="748373"/>
                </a:lnTo>
                <a:close/>
              </a:path>
            </a:pathLst>
          </a:custGeom>
          <a:solidFill>
            <a:schemeClr val="accent6"/>
          </a:solidFill>
          <a:ln w="127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tIns="182880" rtlCol="0" anchor="t"/>
          <a:lstStyle/>
          <a:p>
            <a:pPr algn="ctr"/>
            <a:endParaRPr lang="en-US" sz="2400" dirty="0">
              <a:solidFill>
                <a:srgbClr val="3E3F40"/>
              </a:solidFill>
              <a:cs typeface="Arial" panose="020B0604020202020204" pitchFamily="34" charset="0"/>
            </a:endParaRPr>
          </a:p>
        </p:txBody>
      </p:sp>
      <p:sp>
        <p:nvSpPr>
          <p:cNvPr id="1019" name="Freeform: Shape 1018">
            <a:extLst>
              <a:ext uri="{FF2B5EF4-FFF2-40B4-BE49-F238E27FC236}">
                <a16:creationId xmlns:a16="http://schemas.microsoft.com/office/drawing/2014/main" xmlns="" id="{A7AD916A-B3F9-4009-8A94-FC9E225FC761}"/>
              </a:ext>
            </a:extLst>
          </p:cNvPr>
          <p:cNvSpPr/>
          <p:nvPr/>
        </p:nvSpPr>
        <p:spPr>
          <a:xfrm>
            <a:off x="1650395" y="3897351"/>
            <a:ext cx="4164282" cy="640080"/>
          </a:xfrm>
          <a:custGeom>
            <a:avLst/>
            <a:gdLst>
              <a:gd name="connsiteX0" fmla="*/ 0 w 2331720"/>
              <a:gd name="connsiteY0" fmla="*/ 0 h 952638"/>
              <a:gd name="connsiteX1" fmla="*/ 2331720 w 2331720"/>
              <a:gd name="connsiteY1" fmla="*/ 0 h 952638"/>
              <a:gd name="connsiteX2" fmla="*/ 2331720 w 2331720"/>
              <a:gd name="connsiteY2" fmla="*/ 748373 h 952638"/>
              <a:gd name="connsiteX3" fmla="*/ 1355639 w 2331720"/>
              <a:gd name="connsiteY3" fmla="*/ 748373 h 952638"/>
              <a:gd name="connsiteX4" fmla="*/ 1165861 w 2331720"/>
              <a:gd name="connsiteY4" fmla="*/ 952638 h 952638"/>
              <a:gd name="connsiteX5" fmla="*/ 976084 w 2331720"/>
              <a:gd name="connsiteY5" fmla="*/ 748373 h 952638"/>
              <a:gd name="connsiteX6" fmla="*/ 0 w 2331720"/>
              <a:gd name="connsiteY6" fmla="*/ 748373 h 952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31720" h="952638">
                <a:moveTo>
                  <a:pt x="0" y="0"/>
                </a:moveTo>
                <a:lnTo>
                  <a:pt x="2331720" y="0"/>
                </a:lnTo>
                <a:lnTo>
                  <a:pt x="2331720" y="748373"/>
                </a:lnTo>
                <a:lnTo>
                  <a:pt x="1355639" y="748373"/>
                </a:lnTo>
                <a:lnTo>
                  <a:pt x="1165861" y="952638"/>
                </a:lnTo>
                <a:lnTo>
                  <a:pt x="976084" y="748373"/>
                </a:lnTo>
                <a:lnTo>
                  <a:pt x="0" y="748373"/>
                </a:lnTo>
                <a:close/>
              </a:path>
            </a:pathLst>
          </a:custGeom>
          <a:solidFill>
            <a:schemeClr val="accent6"/>
          </a:solidFill>
          <a:ln w="127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tIns="182880" rtlCol="0" anchor="t"/>
          <a:lstStyle/>
          <a:p>
            <a:pPr algn="ctr"/>
            <a:endParaRPr lang="en-US" sz="2400" b="1" dirty="0">
              <a:solidFill>
                <a:srgbClr val="3E3F40"/>
              </a:solidFill>
              <a:cs typeface="Arial" panose="020B0604020202020204" pitchFamily="34" charset="0"/>
            </a:endParaRPr>
          </a:p>
        </p:txBody>
      </p:sp>
      <p:sp>
        <p:nvSpPr>
          <p:cNvPr id="1710" name="Freeform: Shape 1709">
            <a:extLst>
              <a:ext uri="{FF2B5EF4-FFF2-40B4-BE49-F238E27FC236}">
                <a16:creationId xmlns:a16="http://schemas.microsoft.com/office/drawing/2014/main" xmlns="" id="{86DB91A1-BBAC-4042-85C3-A1BF6611408D}"/>
              </a:ext>
            </a:extLst>
          </p:cNvPr>
          <p:cNvSpPr/>
          <p:nvPr/>
        </p:nvSpPr>
        <p:spPr>
          <a:xfrm>
            <a:off x="2082921" y="3395628"/>
            <a:ext cx="3383280" cy="640080"/>
          </a:xfrm>
          <a:custGeom>
            <a:avLst/>
            <a:gdLst>
              <a:gd name="connsiteX0" fmla="*/ 0 w 2331720"/>
              <a:gd name="connsiteY0" fmla="*/ 0 h 952638"/>
              <a:gd name="connsiteX1" fmla="*/ 2331720 w 2331720"/>
              <a:gd name="connsiteY1" fmla="*/ 0 h 952638"/>
              <a:gd name="connsiteX2" fmla="*/ 2331720 w 2331720"/>
              <a:gd name="connsiteY2" fmla="*/ 748373 h 952638"/>
              <a:gd name="connsiteX3" fmla="*/ 1355639 w 2331720"/>
              <a:gd name="connsiteY3" fmla="*/ 748373 h 952638"/>
              <a:gd name="connsiteX4" fmla="*/ 1165861 w 2331720"/>
              <a:gd name="connsiteY4" fmla="*/ 952638 h 952638"/>
              <a:gd name="connsiteX5" fmla="*/ 976084 w 2331720"/>
              <a:gd name="connsiteY5" fmla="*/ 748373 h 952638"/>
              <a:gd name="connsiteX6" fmla="*/ 0 w 2331720"/>
              <a:gd name="connsiteY6" fmla="*/ 748373 h 952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31720" h="952638">
                <a:moveTo>
                  <a:pt x="0" y="0"/>
                </a:moveTo>
                <a:lnTo>
                  <a:pt x="2331720" y="0"/>
                </a:lnTo>
                <a:lnTo>
                  <a:pt x="2331720" y="748373"/>
                </a:lnTo>
                <a:lnTo>
                  <a:pt x="1355639" y="748373"/>
                </a:lnTo>
                <a:lnTo>
                  <a:pt x="1165861" y="952638"/>
                </a:lnTo>
                <a:lnTo>
                  <a:pt x="976084" y="748373"/>
                </a:lnTo>
                <a:lnTo>
                  <a:pt x="0" y="748373"/>
                </a:lnTo>
                <a:close/>
              </a:path>
            </a:pathLst>
          </a:custGeom>
          <a:solidFill>
            <a:srgbClr val="CAF6F0"/>
          </a:solidFill>
          <a:ln w="127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tIns="182880" rtlCol="0" anchor="t"/>
          <a:lstStyle/>
          <a:p>
            <a:pPr algn="ctr"/>
            <a:r>
              <a:rPr kumimoji="0" lang="en-US" sz="1600" b="0" i="0" u="none" strike="noStrike" kern="1200" cap="none" spc="0" normalizeH="0" baseline="0" noProof="0" dirty="0">
                <a:ln>
                  <a:noFill/>
                </a:ln>
                <a:solidFill>
                  <a:srgbClr val="3E3F40"/>
                </a:solidFill>
                <a:effectLst/>
                <a:uLnTx/>
                <a:uFillTx/>
                <a:latin typeface="Calibri" panose="020F0502020204030204"/>
                <a:ea typeface="+mn-ea"/>
                <a:cs typeface="Arial" panose="020B0604020202020204" pitchFamily="34" charset="0"/>
              </a:rPr>
              <a:t>Increased GABA reuptake</a:t>
            </a:r>
            <a:endParaRPr kumimoji="0" lang="en-US" sz="1600" b="0" i="0" u="none" strike="noStrike" kern="1200" cap="none" spc="0" normalizeH="0" baseline="30000" noProof="0" dirty="0">
              <a:ln>
                <a:noFill/>
              </a:ln>
              <a:solidFill>
                <a:srgbClr val="3E3F40"/>
              </a:solidFill>
              <a:effectLst/>
              <a:uLnTx/>
              <a:uFillTx/>
              <a:latin typeface="Calibri" panose="020F0502020204030204"/>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3E3F40"/>
              </a:solidFill>
              <a:effectLst/>
              <a:uLnTx/>
              <a:uFillTx/>
              <a:latin typeface="Calibri" panose="020F0502020204030204"/>
              <a:ea typeface="+mn-ea"/>
              <a:cs typeface="+mn-cs"/>
            </a:endParaRPr>
          </a:p>
        </p:txBody>
      </p:sp>
      <p:sp>
        <p:nvSpPr>
          <p:cNvPr id="1707" name="Freeform: Shape 1706">
            <a:extLst>
              <a:ext uri="{FF2B5EF4-FFF2-40B4-BE49-F238E27FC236}">
                <a16:creationId xmlns:a16="http://schemas.microsoft.com/office/drawing/2014/main" xmlns="" id="{CAEF8194-2C00-4C43-80E9-22771E4EB30A}"/>
              </a:ext>
            </a:extLst>
          </p:cNvPr>
          <p:cNvSpPr/>
          <p:nvPr/>
        </p:nvSpPr>
        <p:spPr>
          <a:xfrm>
            <a:off x="2078381" y="2893342"/>
            <a:ext cx="3383280" cy="640080"/>
          </a:xfrm>
          <a:custGeom>
            <a:avLst/>
            <a:gdLst>
              <a:gd name="connsiteX0" fmla="*/ 0 w 2331720"/>
              <a:gd name="connsiteY0" fmla="*/ 0 h 952638"/>
              <a:gd name="connsiteX1" fmla="*/ 2331720 w 2331720"/>
              <a:gd name="connsiteY1" fmla="*/ 0 h 952638"/>
              <a:gd name="connsiteX2" fmla="*/ 2331720 w 2331720"/>
              <a:gd name="connsiteY2" fmla="*/ 748373 h 952638"/>
              <a:gd name="connsiteX3" fmla="*/ 1355639 w 2331720"/>
              <a:gd name="connsiteY3" fmla="*/ 748373 h 952638"/>
              <a:gd name="connsiteX4" fmla="*/ 1165861 w 2331720"/>
              <a:gd name="connsiteY4" fmla="*/ 952638 h 952638"/>
              <a:gd name="connsiteX5" fmla="*/ 976084 w 2331720"/>
              <a:gd name="connsiteY5" fmla="*/ 748373 h 952638"/>
              <a:gd name="connsiteX6" fmla="*/ 0 w 2331720"/>
              <a:gd name="connsiteY6" fmla="*/ 748373 h 952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31720" h="952638">
                <a:moveTo>
                  <a:pt x="0" y="0"/>
                </a:moveTo>
                <a:lnTo>
                  <a:pt x="2331720" y="0"/>
                </a:lnTo>
                <a:lnTo>
                  <a:pt x="2331720" y="748373"/>
                </a:lnTo>
                <a:lnTo>
                  <a:pt x="1355639" y="748373"/>
                </a:lnTo>
                <a:lnTo>
                  <a:pt x="1165861" y="952638"/>
                </a:lnTo>
                <a:lnTo>
                  <a:pt x="976084" y="748373"/>
                </a:lnTo>
                <a:lnTo>
                  <a:pt x="0" y="748373"/>
                </a:lnTo>
                <a:close/>
              </a:path>
            </a:pathLst>
          </a:custGeom>
          <a:solidFill>
            <a:srgbClr val="96ECE0"/>
          </a:solidFill>
          <a:ln w="127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tIns="182880" rtlCol="0" anchor="t"/>
          <a:lstStyle/>
          <a:p>
            <a:pPr algn="ctr"/>
            <a:r>
              <a:rPr kumimoji="0" lang="en-US" sz="1600" b="0" i="0" u="none" strike="noStrike" kern="1200" cap="none" spc="0" normalizeH="0" baseline="0" noProof="0" dirty="0">
                <a:ln>
                  <a:noFill/>
                </a:ln>
                <a:solidFill>
                  <a:srgbClr val="3E3F40"/>
                </a:solidFill>
                <a:effectLst/>
                <a:uLnTx/>
                <a:uFillTx/>
                <a:latin typeface="Calibri" panose="020F0502020204030204"/>
                <a:ea typeface="+mn-ea"/>
                <a:cs typeface="Arial" panose="020B0604020202020204" pitchFamily="34" charset="0"/>
              </a:rPr>
              <a:t>Increased GAT1</a:t>
            </a:r>
            <a:endParaRPr kumimoji="0" lang="en-US" sz="1600" b="0" i="0" u="none" strike="noStrike" kern="1200" cap="none" spc="0" normalizeH="0" baseline="30000" noProof="0" dirty="0">
              <a:ln>
                <a:noFill/>
              </a:ln>
              <a:solidFill>
                <a:srgbClr val="3E3F40"/>
              </a:solidFill>
              <a:effectLst/>
              <a:uLnTx/>
              <a:uFillTx/>
              <a:latin typeface="Calibri" panose="020F0502020204030204"/>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3E3F40"/>
              </a:solidFill>
              <a:effectLst/>
              <a:uLnTx/>
              <a:uFillTx/>
              <a:latin typeface="Calibri" panose="020F0502020204030204"/>
              <a:ea typeface="+mn-ea"/>
              <a:cs typeface="+mn-cs"/>
            </a:endParaRPr>
          </a:p>
        </p:txBody>
      </p:sp>
      <p:sp>
        <p:nvSpPr>
          <p:cNvPr id="1021" name="Freeform: Shape 1020">
            <a:extLst>
              <a:ext uri="{FF2B5EF4-FFF2-40B4-BE49-F238E27FC236}">
                <a16:creationId xmlns:a16="http://schemas.microsoft.com/office/drawing/2014/main" xmlns="" id="{9E6282CB-D3AA-43CD-AFA5-BB2BA768A9C8}"/>
              </a:ext>
            </a:extLst>
          </p:cNvPr>
          <p:cNvSpPr/>
          <p:nvPr/>
        </p:nvSpPr>
        <p:spPr>
          <a:xfrm>
            <a:off x="2081603" y="2391057"/>
            <a:ext cx="3383280" cy="640080"/>
          </a:xfrm>
          <a:custGeom>
            <a:avLst/>
            <a:gdLst>
              <a:gd name="connsiteX0" fmla="*/ 0 w 2331720"/>
              <a:gd name="connsiteY0" fmla="*/ 0 h 952638"/>
              <a:gd name="connsiteX1" fmla="*/ 2331720 w 2331720"/>
              <a:gd name="connsiteY1" fmla="*/ 0 h 952638"/>
              <a:gd name="connsiteX2" fmla="*/ 2331720 w 2331720"/>
              <a:gd name="connsiteY2" fmla="*/ 748373 h 952638"/>
              <a:gd name="connsiteX3" fmla="*/ 1355639 w 2331720"/>
              <a:gd name="connsiteY3" fmla="*/ 748373 h 952638"/>
              <a:gd name="connsiteX4" fmla="*/ 1165861 w 2331720"/>
              <a:gd name="connsiteY4" fmla="*/ 952638 h 952638"/>
              <a:gd name="connsiteX5" fmla="*/ 976084 w 2331720"/>
              <a:gd name="connsiteY5" fmla="*/ 748373 h 952638"/>
              <a:gd name="connsiteX6" fmla="*/ 0 w 2331720"/>
              <a:gd name="connsiteY6" fmla="*/ 748373 h 952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31720" h="952638">
                <a:moveTo>
                  <a:pt x="0" y="0"/>
                </a:moveTo>
                <a:lnTo>
                  <a:pt x="2331720" y="0"/>
                </a:lnTo>
                <a:lnTo>
                  <a:pt x="2331720" y="748373"/>
                </a:lnTo>
                <a:lnTo>
                  <a:pt x="1355639" y="748373"/>
                </a:lnTo>
                <a:lnTo>
                  <a:pt x="1165861" y="952638"/>
                </a:lnTo>
                <a:lnTo>
                  <a:pt x="976084" y="748373"/>
                </a:lnTo>
                <a:lnTo>
                  <a:pt x="0" y="748373"/>
                </a:lnTo>
                <a:close/>
              </a:path>
            </a:pathLst>
          </a:custGeom>
          <a:solidFill>
            <a:srgbClr val="61E2D0"/>
          </a:solidFill>
          <a:ln w="127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tIns="182880" rtlCol="0" anchor="t"/>
          <a:lstStyle/>
          <a:p>
            <a:pPr algn="ctr"/>
            <a:r>
              <a:rPr kumimoji="0" lang="en-US" sz="1600" b="0" i="0" u="none" strike="noStrike" kern="1200" cap="none" spc="0" normalizeH="0" baseline="0" noProof="0" dirty="0">
                <a:ln>
                  <a:noFill/>
                </a:ln>
                <a:solidFill>
                  <a:srgbClr val="3E3F40"/>
                </a:solidFill>
                <a:effectLst/>
                <a:uLnTx/>
                <a:uFillTx/>
                <a:latin typeface="Calibri" panose="020F0502020204030204"/>
                <a:ea typeface="+mn-ea"/>
                <a:cs typeface="Arial" panose="020B0604020202020204" pitchFamily="34" charset="0"/>
              </a:rPr>
              <a:t>GAT1 does not get ‘tagged’</a:t>
            </a:r>
            <a:endParaRPr lang="en-US" sz="1600" i="1" baseline="30000" dirty="0">
              <a:solidFill>
                <a:srgbClr val="3E3F40"/>
              </a:solidFill>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30000" noProof="0" dirty="0">
              <a:ln>
                <a:noFill/>
              </a:ln>
              <a:solidFill>
                <a:srgbClr val="3E3F40"/>
              </a:solidFill>
              <a:effectLst/>
              <a:uLnTx/>
              <a:uFillTx/>
              <a:latin typeface="Calibri" panose="020F0502020204030204"/>
              <a:ea typeface="+mn-ea"/>
              <a:cs typeface="+mn-cs"/>
            </a:endParaRPr>
          </a:p>
        </p:txBody>
      </p:sp>
      <p:sp>
        <p:nvSpPr>
          <p:cNvPr id="4099" name="Rectangle 8"/>
          <p:cNvSpPr>
            <a:spLocks noGrp="1" noChangeArrowheads="1"/>
          </p:cNvSpPr>
          <p:nvPr>
            <p:ph type="title"/>
          </p:nvPr>
        </p:nvSpPr>
        <p:spPr>
          <a:xfrm>
            <a:off x="847724" y="395756"/>
            <a:ext cx="10506075" cy="443198"/>
          </a:xfrm>
        </p:spPr>
        <p:txBody>
          <a:bodyPr/>
          <a:lstStyle/>
          <a:p>
            <a:r>
              <a:rPr lang="en-US" sz="2400" dirty="0"/>
              <a:t>Reduced GABA Levels Lead to Loss of </a:t>
            </a:r>
            <a:r>
              <a:rPr lang="en-US" dirty="0"/>
              <a:t>Tonic Inhibition </a:t>
            </a:r>
            <a:r>
              <a:rPr lang="en-US" sz="2400" dirty="0"/>
              <a:t>in Angelman Syndrome </a:t>
            </a:r>
          </a:p>
        </p:txBody>
      </p:sp>
      <p:sp>
        <p:nvSpPr>
          <p:cNvPr id="1015" name="Freeform: Shape 1014">
            <a:extLst>
              <a:ext uri="{FF2B5EF4-FFF2-40B4-BE49-F238E27FC236}">
                <a16:creationId xmlns:a16="http://schemas.microsoft.com/office/drawing/2014/main" xmlns="" id="{E470A15C-3C61-4AE2-AD3E-A4D21D340173}"/>
              </a:ext>
            </a:extLst>
          </p:cNvPr>
          <p:cNvSpPr/>
          <p:nvPr/>
        </p:nvSpPr>
        <p:spPr>
          <a:xfrm>
            <a:off x="2076484" y="1888772"/>
            <a:ext cx="3383280" cy="640080"/>
          </a:xfrm>
          <a:custGeom>
            <a:avLst/>
            <a:gdLst>
              <a:gd name="connsiteX0" fmla="*/ 0 w 2331720"/>
              <a:gd name="connsiteY0" fmla="*/ 0 h 952638"/>
              <a:gd name="connsiteX1" fmla="*/ 2331720 w 2331720"/>
              <a:gd name="connsiteY1" fmla="*/ 0 h 952638"/>
              <a:gd name="connsiteX2" fmla="*/ 2331720 w 2331720"/>
              <a:gd name="connsiteY2" fmla="*/ 748373 h 952638"/>
              <a:gd name="connsiteX3" fmla="*/ 1355639 w 2331720"/>
              <a:gd name="connsiteY3" fmla="*/ 748373 h 952638"/>
              <a:gd name="connsiteX4" fmla="*/ 1165861 w 2331720"/>
              <a:gd name="connsiteY4" fmla="*/ 952638 h 952638"/>
              <a:gd name="connsiteX5" fmla="*/ 976084 w 2331720"/>
              <a:gd name="connsiteY5" fmla="*/ 748373 h 952638"/>
              <a:gd name="connsiteX6" fmla="*/ 0 w 2331720"/>
              <a:gd name="connsiteY6" fmla="*/ 748373 h 952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31720" h="952638">
                <a:moveTo>
                  <a:pt x="0" y="0"/>
                </a:moveTo>
                <a:lnTo>
                  <a:pt x="2331720" y="0"/>
                </a:lnTo>
                <a:lnTo>
                  <a:pt x="2331720" y="748373"/>
                </a:lnTo>
                <a:lnTo>
                  <a:pt x="1355639" y="748373"/>
                </a:lnTo>
                <a:lnTo>
                  <a:pt x="1165861" y="952638"/>
                </a:lnTo>
                <a:lnTo>
                  <a:pt x="976084" y="748373"/>
                </a:lnTo>
                <a:lnTo>
                  <a:pt x="0" y="748373"/>
                </a:lnTo>
                <a:close/>
              </a:path>
            </a:pathLst>
          </a:custGeom>
          <a:solidFill>
            <a:srgbClr val="1FA895"/>
          </a:solidFill>
          <a:ln w="127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tIns="182880" rtlCol="0" anchor="t"/>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chemeClr val="bg1"/>
                </a:solidFill>
                <a:effectLst/>
                <a:uLnTx/>
                <a:uFillTx/>
                <a:latin typeface="Calibri" panose="020F0502020204030204"/>
                <a:ea typeface="+mn-ea"/>
                <a:cs typeface="Arial" panose="020B0604020202020204" pitchFamily="34" charset="0"/>
              </a:rPr>
              <a:t>UBE3A </a:t>
            </a:r>
            <a:r>
              <a:rPr kumimoji="0" lang="en-US" sz="1600" b="0" u="none" strike="noStrike" kern="1200" cap="none" spc="0" normalizeH="0" baseline="0" noProof="0" dirty="0">
                <a:ln>
                  <a:noFill/>
                </a:ln>
                <a:solidFill>
                  <a:schemeClr val="bg1"/>
                </a:solidFill>
                <a:effectLst/>
                <a:uLnTx/>
                <a:uFillTx/>
                <a:latin typeface="Calibri" panose="020F0502020204030204"/>
                <a:ea typeface="+mn-ea"/>
                <a:cs typeface="Arial" panose="020B0604020202020204" pitchFamily="34" charset="0"/>
              </a:rPr>
              <a:t>deficiency</a:t>
            </a:r>
            <a:endParaRPr kumimoji="0" lang="en-US" sz="1600" b="0" i="1" u="none" strike="noStrike" kern="1200" cap="none" spc="0" normalizeH="0" baseline="30000" noProof="0" dirty="0">
              <a:ln>
                <a:noFill/>
              </a:ln>
              <a:solidFill>
                <a:schemeClr val="bg1"/>
              </a:solidFill>
              <a:effectLst/>
              <a:uLnTx/>
              <a:uFillTx/>
              <a:latin typeface="Calibri" panose="020F0502020204030204"/>
              <a:ea typeface="+mn-ea"/>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xmlns="" id="{5818A6BC-B870-49E0-B4D2-8144701ADF78}"/>
              </a:ext>
            </a:extLst>
          </p:cNvPr>
          <p:cNvSpPr/>
          <p:nvPr/>
        </p:nvSpPr>
        <p:spPr>
          <a:xfrm>
            <a:off x="1650395" y="4084189"/>
            <a:ext cx="4164282" cy="276999"/>
          </a:xfrm>
          <a:prstGeom prst="rect">
            <a:avLst/>
          </a:prstGeom>
        </p:spPr>
        <p:txBody>
          <a:bodyPr wrap="square" lIns="0" tIns="0" rIns="0" bIns="0">
            <a:spAutoFit/>
          </a:bodyPr>
          <a:lstStyle/>
          <a:p>
            <a:pPr algn="ctr" defTabSz="622300">
              <a:lnSpc>
                <a:spcPct val="90000"/>
              </a:lnSpc>
              <a:spcBef>
                <a:spcPct val="0"/>
              </a:spcBef>
              <a:spcAft>
                <a:spcPct val="35000"/>
              </a:spcAft>
              <a:defRPr/>
            </a:pPr>
            <a:r>
              <a:rPr lang="en-US" sz="2000" b="1" dirty="0">
                <a:solidFill>
                  <a:schemeClr val="accent5"/>
                </a:solidFill>
              </a:rPr>
              <a:t>Decreased extrasynaptic GABA levels</a:t>
            </a:r>
            <a:endParaRPr lang="en-US" sz="2000" b="1" i="1" baseline="30000" dirty="0">
              <a:solidFill>
                <a:schemeClr val="accent5"/>
              </a:solidFill>
            </a:endParaRPr>
          </a:p>
        </p:txBody>
      </p:sp>
      <p:sp>
        <p:nvSpPr>
          <p:cNvPr id="1022" name="Rectangle 1021">
            <a:extLst>
              <a:ext uri="{FF2B5EF4-FFF2-40B4-BE49-F238E27FC236}">
                <a16:creationId xmlns:a16="http://schemas.microsoft.com/office/drawing/2014/main" xmlns="" id="{B7802CF5-3F6A-459E-8D97-5D6FC9FAEE6B}"/>
              </a:ext>
            </a:extLst>
          </p:cNvPr>
          <p:cNvSpPr/>
          <p:nvPr/>
        </p:nvSpPr>
        <p:spPr>
          <a:xfrm>
            <a:off x="2004128" y="4584033"/>
            <a:ext cx="3456816" cy="338554"/>
          </a:xfrm>
          <a:prstGeom prst="rect">
            <a:avLst/>
          </a:prstGeom>
        </p:spPr>
        <p:txBody>
          <a:bodyPr wrap="square" lIns="0" tIns="0" rIns="0" bIns="0">
            <a:sp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chemeClr val="accent4"/>
                </a:solidFill>
                <a:effectLst/>
                <a:uLnTx/>
                <a:uFillTx/>
                <a:ea typeface="+mn-ea"/>
                <a:cs typeface="+mn-cs"/>
              </a:rPr>
              <a:t>Decreased tonic inhibition</a:t>
            </a:r>
            <a:endParaRPr kumimoji="0" lang="en-US" sz="2400" b="1" i="0" u="none" strike="noStrike" kern="1200" cap="none" spc="0" normalizeH="0" baseline="30000" noProof="0" dirty="0">
              <a:ln>
                <a:noFill/>
              </a:ln>
              <a:solidFill>
                <a:schemeClr val="accent4"/>
              </a:solidFill>
              <a:effectLst/>
              <a:uLnTx/>
              <a:uFillTx/>
              <a:ea typeface="+mn-ea"/>
              <a:cs typeface="+mn-cs"/>
            </a:endParaRPr>
          </a:p>
        </p:txBody>
      </p:sp>
      <p:sp>
        <p:nvSpPr>
          <p:cNvPr id="2021" name="Freeform 1505">
            <a:extLst>
              <a:ext uri="{FF2B5EF4-FFF2-40B4-BE49-F238E27FC236}">
                <a16:creationId xmlns:a16="http://schemas.microsoft.com/office/drawing/2014/main" xmlns="" id="{2DC33C4B-AE16-4888-9CC9-4A1637807B73}"/>
              </a:ext>
            </a:extLst>
          </p:cNvPr>
          <p:cNvSpPr>
            <a:spLocks/>
          </p:cNvSpPr>
          <p:nvPr/>
        </p:nvSpPr>
        <p:spPr bwMode="auto">
          <a:xfrm>
            <a:off x="9268850" y="5945187"/>
            <a:ext cx="1316358" cy="500367"/>
          </a:xfrm>
          <a:custGeom>
            <a:avLst/>
            <a:gdLst>
              <a:gd name="T0" fmla="*/ 768 w 776"/>
              <a:gd name="T1" fmla="*/ 297 h 304"/>
              <a:gd name="T2" fmla="*/ 768 w 776"/>
              <a:gd name="T3" fmla="*/ 289 h 304"/>
              <a:gd name="T4" fmla="*/ 15 w 776"/>
              <a:gd name="T5" fmla="*/ 289 h 304"/>
              <a:gd name="T6" fmla="*/ 15 w 776"/>
              <a:gd name="T7" fmla="*/ 15 h 304"/>
              <a:gd name="T8" fmla="*/ 761 w 776"/>
              <a:gd name="T9" fmla="*/ 15 h 304"/>
              <a:gd name="T10" fmla="*/ 761 w 776"/>
              <a:gd name="T11" fmla="*/ 297 h 304"/>
              <a:gd name="T12" fmla="*/ 768 w 776"/>
              <a:gd name="T13" fmla="*/ 297 h 304"/>
              <a:gd name="T14" fmla="*/ 768 w 776"/>
              <a:gd name="T15" fmla="*/ 289 h 304"/>
              <a:gd name="T16" fmla="*/ 768 w 776"/>
              <a:gd name="T17" fmla="*/ 297 h 304"/>
              <a:gd name="T18" fmla="*/ 776 w 776"/>
              <a:gd name="T19" fmla="*/ 297 h 304"/>
              <a:gd name="T20" fmla="*/ 776 w 776"/>
              <a:gd name="T21" fmla="*/ 0 h 304"/>
              <a:gd name="T22" fmla="*/ 0 w 776"/>
              <a:gd name="T23" fmla="*/ 0 h 304"/>
              <a:gd name="T24" fmla="*/ 0 w 776"/>
              <a:gd name="T25" fmla="*/ 304 h 304"/>
              <a:gd name="T26" fmla="*/ 776 w 776"/>
              <a:gd name="T27" fmla="*/ 304 h 304"/>
              <a:gd name="T28" fmla="*/ 776 w 776"/>
              <a:gd name="T29" fmla="*/ 297 h 304"/>
              <a:gd name="T30" fmla="*/ 768 w 776"/>
              <a:gd name="T31" fmla="*/ 297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76" h="304">
                <a:moveTo>
                  <a:pt x="768" y="297"/>
                </a:moveTo>
                <a:lnTo>
                  <a:pt x="768" y="289"/>
                </a:lnTo>
                <a:lnTo>
                  <a:pt x="15" y="289"/>
                </a:lnTo>
                <a:lnTo>
                  <a:pt x="15" y="15"/>
                </a:lnTo>
                <a:lnTo>
                  <a:pt x="761" y="15"/>
                </a:lnTo>
                <a:lnTo>
                  <a:pt x="761" y="297"/>
                </a:lnTo>
                <a:lnTo>
                  <a:pt x="768" y="297"/>
                </a:lnTo>
                <a:lnTo>
                  <a:pt x="768" y="289"/>
                </a:lnTo>
                <a:lnTo>
                  <a:pt x="768" y="297"/>
                </a:lnTo>
                <a:lnTo>
                  <a:pt x="776" y="297"/>
                </a:lnTo>
                <a:lnTo>
                  <a:pt x="776" y="0"/>
                </a:lnTo>
                <a:lnTo>
                  <a:pt x="0" y="0"/>
                </a:lnTo>
                <a:lnTo>
                  <a:pt x="0" y="304"/>
                </a:lnTo>
                <a:lnTo>
                  <a:pt x="776" y="304"/>
                </a:lnTo>
                <a:lnTo>
                  <a:pt x="776" y="297"/>
                </a:lnTo>
                <a:lnTo>
                  <a:pt x="768" y="297"/>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2022" name="Freeform 1514">
            <a:extLst>
              <a:ext uri="{FF2B5EF4-FFF2-40B4-BE49-F238E27FC236}">
                <a16:creationId xmlns:a16="http://schemas.microsoft.com/office/drawing/2014/main" xmlns="" id="{553DBBF3-A504-44C0-8859-8385B8DCB3C0}"/>
              </a:ext>
            </a:extLst>
          </p:cNvPr>
          <p:cNvSpPr>
            <a:spLocks/>
          </p:cNvSpPr>
          <p:nvPr/>
        </p:nvSpPr>
        <p:spPr bwMode="auto">
          <a:xfrm>
            <a:off x="7969116" y="5945187"/>
            <a:ext cx="1336714" cy="500367"/>
          </a:xfrm>
          <a:custGeom>
            <a:avLst/>
            <a:gdLst>
              <a:gd name="T0" fmla="*/ 780 w 788"/>
              <a:gd name="T1" fmla="*/ 297 h 304"/>
              <a:gd name="T2" fmla="*/ 780 w 788"/>
              <a:gd name="T3" fmla="*/ 289 h 304"/>
              <a:gd name="T4" fmla="*/ 15 w 788"/>
              <a:gd name="T5" fmla="*/ 289 h 304"/>
              <a:gd name="T6" fmla="*/ 15 w 788"/>
              <a:gd name="T7" fmla="*/ 15 h 304"/>
              <a:gd name="T8" fmla="*/ 773 w 788"/>
              <a:gd name="T9" fmla="*/ 15 h 304"/>
              <a:gd name="T10" fmla="*/ 773 w 788"/>
              <a:gd name="T11" fmla="*/ 297 h 304"/>
              <a:gd name="T12" fmla="*/ 780 w 788"/>
              <a:gd name="T13" fmla="*/ 297 h 304"/>
              <a:gd name="T14" fmla="*/ 780 w 788"/>
              <a:gd name="T15" fmla="*/ 289 h 304"/>
              <a:gd name="T16" fmla="*/ 780 w 788"/>
              <a:gd name="T17" fmla="*/ 297 h 304"/>
              <a:gd name="T18" fmla="*/ 788 w 788"/>
              <a:gd name="T19" fmla="*/ 297 h 304"/>
              <a:gd name="T20" fmla="*/ 788 w 788"/>
              <a:gd name="T21" fmla="*/ 0 h 304"/>
              <a:gd name="T22" fmla="*/ 0 w 788"/>
              <a:gd name="T23" fmla="*/ 0 h 304"/>
              <a:gd name="T24" fmla="*/ 0 w 788"/>
              <a:gd name="T25" fmla="*/ 304 h 304"/>
              <a:gd name="T26" fmla="*/ 788 w 788"/>
              <a:gd name="T27" fmla="*/ 304 h 304"/>
              <a:gd name="T28" fmla="*/ 788 w 788"/>
              <a:gd name="T29" fmla="*/ 297 h 304"/>
              <a:gd name="T30" fmla="*/ 780 w 788"/>
              <a:gd name="T31" fmla="*/ 297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88" h="304">
                <a:moveTo>
                  <a:pt x="780" y="297"/>
                </a:moveTo>
                <a:lnTo>
                  <a:pt x="780" y="289"/>
                </a:lnTo>
                <a:lnTo>
                  <a:pt x="15" y="289"/>
                </a:lnTo>
                <a:lnTo>
                  <a:pt x="15" y="15"/>
                </a:lnTo>
                <a:lnTo>
                  <a:pt x="773" y="15"/>
                </a:lnTo>
                <a:lnTo>
                  <a:pt x="773" y="297"/>
                </a:lnTo>
                <a:lnTo>
                  <a:pt x="780" y="297"/>
                </a:lnTo>
                <a:lnTo>
                  <a:pt x="780" y="289"/>
                </a:lnTo>
                <a:lnTo>
                  <a:pt x="780" y="297"/>
                </a:lnTo>
                <a:lnTo>
                  <a:pt x="788" y="297"/>
                </a:lnTo>
                <a:lnTo>
                  <a:pt x="788" y="0"/>
                </a:lnTo>
                <a:lnTo>
                  <a:pt x="0" y="0"/>
                </a:lnTo>
                <a:lnTo>
                  <a:pt x="0" y="304"/>
                </a:lnTo>
                <a:lnTo>
                  <a:pt x="788" y="304"/>
                </a:lnTo>
                <a:lnTo>
                  <a:pt x="788" y="297"/>
                </a:lnTo>
                <a:lnTo>
                  <a:pt x="780" y="29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2074" name="Rectangle 2073">
            <a:extLst>
              <a:ext uri="{FF2B5EF4-FFF2-40B4-BE49-F238E27FC236}">
                <a16:creationId xmlns:a16="http://schemas.microsoft.com/office/drawing/2014/main" xmlns="" id="{66B2368F-F828-46E2-989C-71BB2AD2B66A}"/>
              </a:ext>
            </a:extLst>
          </p:cNvPr>
          <p:cNvSpPr/>
          <p:nvPr/>
        </p:nvSpPr>
        <p:spPr>
          <a:xfrm>
            <a:off x="8299092" y="5883833"/>
            <a:ext cx="1007136" cy="456709"/>
          </a:xfrm>
          <a:prstGeom prst="rect">
            <a:avLst/>
          </a:prstGeom>
          <a:solidFill>
            <a:srgbClr val="FFEEB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rPr>
              <a:t>HEALTHY</a:t>
            </a:r>
          </a:p>
        </p:txBody>
      </p:sp>
      <p:sp>
        <p:nvSpPr>
          <p:cNvPr id="2075" name="Rectangle 2074">
            <a:extLst>
              <a:ext uri="{FF2B5EF4-FFF2-40B4-BE49-F238E27FC236}">
                <a16:creationId xmlns:a16="http://schemas.microsoft.com/office/drawing/2014/main" xmlns="" id="{F5A2F3ED-83DC-4B80-97EC-558FAAD89141}"/>
              </a:ext>
            </a:extLst>
          </p:cNvPr>
          <p:cNvSpPr/>
          <p:nvPr/>
        </p:nvSpPr>
        <p:spPr>
          <a:xfrm>
            <a:off x="9297349" y="5883833"/>
            <a:ext cx="1007136" cy="456709"/>
          </a:xfrm>
          <a:prstGeom prst="rect">
            <a:avLst/>
          </a:prstGeom>
          <a:solidFill>
            <a:schemeClr val="tx1">
              <a:lumMod val="75000"/>
              <a:lumOff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Calibri" panose="020F0502020204030204"/>
                <a:ea typeface="+mn-ea"/>
                <a:cs typeface="+mn-cs"/>
              </a:rPr>
              <a:t>ABNORMAL</a:t>
            </a:r>
          </a:p>
        </p:txBody>
      </p:sp>
      <p:grpSp>
        <p:nvGrpSpPr>
          <p:cNvPr id="2" name="Group 1">
            <a:extLst>
              <a:ext uri="{FF2B5EF4-FFF2-40B4-BE49-F238E27FC236}">
                <a16:creationId xmlns:a16="http://schemas.microsoft.com/office/drawing/2014/main" xmlns="" id="{0B20A825-4162-7F43-8766-84083671F5D7}"/>
              </a:ext>
            </a:extLst>
          </p:cNvPr>
          <p:cNvGrpSpPr/>
          <p:nvPr/>
        </p:nvGrpSpPr>
        <p:grpSpPr>
          <a:xfrm>
            <a:off x="6939128" y="1345002"/>
            <a:ext cx="4802116" cy="4600186"/>
            <a:chOff x="7373046" y="1540670"/>
            <a:chExt cx="4176065" cy="4110049"/>
          </a:xfrm>
        </p:grpSpPr>
        <p:sp>
          <p:nvSpPr>
            <p:cNvPr id="1013" name="Oval 5">
              <a:extLst>
                <a:ext uri="{FF2B5EF4-FFF2-40B4-BE49-F238E27FC236}">
                  <a16:creationId xmlns:a16="http://schemas.microsoft.com/office/drawing/2014/main" xmlns="" id="{5738F8C7-5CAF-4701-9978-BF31F397480D}"/>
                </a:ext>
              </a:extLst>
            </p:cNvPr>
            <p:cNvSpPr>
              <a:spLocks noChangeArrowheads="1"/>
            </p:cNvSpPr>
            <p:nvPr/>
          </p:nvSpPr>
          <p:spPr bwMode="auto">
            <a:xfrm>
              <a:off x="7394939" y="1602372"/>
              <a:ext cx="4081388" cy="3958498"/>
            </a:xfrm>
            <a:prstGeom prst="ellipse">
              <a:avLst/>
            </a:prstGeom>
            <a:solidFill>
              <a:srgbClr val="FFEEB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25" name="Freeform 6">
              <a:extLst>
                <a:ext uri="{FF2B5EF4-FFF2-40B4-BE49-F238E27FC236}">
                  <a16:creationId xmlns:a16="http://schemas.microsoft.com/office/drawing/2014/main" xmlns="" id="{2D1A4C39-0C0B-4E98-8027-5A1543BC3C03}"/>
                </a:ext>
              </a:extLst>
            </p:cNvPr>
            <p:cNvSpPr>
              <a:spLocks/>
            </p:cNvSpPr>
            <p:nvPr/>
          </p:nvSpPr>
          <p:spPr bwMode="auto">
            <a:xfrm>
              <a:off x="9440722" y="1612248"/>
              <a:ext cx="2040695" cy="3958498"/>
            </a:xfrm>
            <a:custGeom>
              <a:avLst/>
              <a:gdLst>
                <a:gd name="T0" fmla="*/ 0 w 1627"/>
                <a:gd name="T1" fmla="*/ 3255 h 3255"/>
                <a:gd name="T2" fmla="*/ 1627 w 1627"/>
                <a:gd name="T3" fmla="*/ 1628 h 3255"/>
                <a:gd name="T4" fmla="*/ 0 w 1627"/>
                <a:gd name="T5" fmla="*/ 0 h 3255"/>
                <a:gd name="T6" fmla="*/ 0 w 1627"/>
                <a:gd name="T7" fmla="*/ 3255 h 3255"/>
              </a:gdLst>
              <a:ahLst/>
              <a:cxnLst>
                <a:cxn ang="0">
                  <a:pos x="T0" y="T1"/>
                </a:cxn>
                <a:cxn ang="0">
                  <a:pos x="T2" y="T3"/>
                </a:cxn>
                <a:cxn ang="0">
                  <a:pos x="T4" y="T5"/>
                </a:cxn>
                <a:cxn ang="0">
                  <a:pos x="T6" y="T7"/>
                </a:cxn>
              </a:cxnLst>
              <a:rect l="0" t="0" r="r" b="b"/>
              <a:pathLst>
                <a:path w="1627" h="3255">
                  <a:moveTo>
                    <a:pt x="0" y="3255"/>
                  </a:moveTo>
                  <a:cubicBezTo>
                    <a:pt x="898" y="3255"/>
                    <a:pt x="1627" y="2526"/>
                    <a:pt x="1627" y="1628"/>
                  </a:cubicBezTo>
                  <a:cubicBezTo>
                    <a:pt x="1627" y="729"/>
                    <a:pt x="898" y="0"/>
                    <a:pt x="0" y="0"/>
                  </a:cubicBezTo>
                  <a:cubicBezTo>
                    <a:pt x="0" y="3255"/>
                    <a:pt x="0" y="3255"/>
                    <a:pt x="0" y="3255"/>
                  </a:cubicBezTo>
                </a:path>
              </a:pathLst>
            </a:custGeom>
            <a:solidFill>
              <a:srgbClr val="D8D9D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grpSp>
          <p:nvGrpSpPr>
            <p:cNvPr id="1026" name="Group 1025">
              <a:extLst>
                <a:ext uri="{FF2B5EF4-FFF2-40B4-BE49-F238E27FC236}">
                  <a16:creationId xmlns:a16="http://schemas.microsoft.com/office/drawing/2014/main" xmlns="" id="{15DA81BC-51E1-4042-B2CF-F2D7B621DBD7}"/>
                </a:ext>
              </a:extLst>
            </p:cNvPr>
            <p:cNvGrpSpPr/>
            <p:nvPr/>
          </p:nvGrpSpPr>
          <p:grpSpPr>
            <a:xfrm>
              <a:off x="7958306" y="1540670"/>
              <a:ext cx="2961983" cy="4110049"/>
              <a:chOff x="12520760" y="1540670"/>
              <a:chExt cx="2961983" cy="4110049"/>
            </a:xfrm>
          </p:grpSpPr>
          <p:grpSp>
            <p:nvGrpSpPr>
              <p:cNvPr id="1027" name="Group 1026">
                <a:extLst>
                  <a:ext uri="{FF2B5EF4-FFF2-40B4-BE49-F238E27FC236}">
                    <a16:creationId xmlns:a16="http://schemas.microsoft.com/office/drawing/2014/main" xmlns="" id="{A0DDB7FE-B282-4FD0-B751-169C4AEFF048}"/>
                  </a:ext>
                </a:extLst>
              </p:cNvPr>
              <p:cNvGrpSpPr/>
              <p:nvPr/>
            </p:nvGrpSpPr>
            <p:grpSpPr>
              <a:xfrm>
                <a:off x="12520760" y="4335455"/>
                <a:ext cx="2961983" cy="1315264"/>
                <a:chOff x="12520760" y="4335455"/>
                <a:chExt cx="2961983" cy="1315264"/>
              </a:xfrm>
            </p:grpSpPr>
            <p:sp>
              <p:nvSpPr>
                <p:cNvPr id="1037" name="Freeform: Shape 1036">
                  <a:extLst>
                    <a:ext uri="{FF2B5EF4-FFF2-40B4-BE49-F238E27FC236}">
                      <a16:creationId xmlns:a16="http://schemas.microsoft.com/office/drawing/2014/main" xmlns="" id="{F6CE7174-54D3-449F-8D51-B2777083ABC5}"/>
                    </a:ext>
                  </a:extLst>
                </p:cNvPr>
                <p:cNvSpPr/>
                <p:nvPr/>
              </p:nvSpPr>
              <p:spPr>
                <a:xfrm>
                  <a:off x="12520760" y="4335455"/>
                  <a:ext cx="1492415" cy="1311717"/>
                </a:xfrm>
                <a:custGeom>
                  <a:avLst/>
                  <a:gdLst>
                    <a:gd name="connsiteX0" fmla="*/ 53340 w 1562100"/>
                    <a:gd name="connsiteY0" fmla="*/ 685800 h 1310640"/>
                    <a:gd name="connsiteX1" fmla="*/ 0 w 1562100"/>
                    <a:gd name="connsiteY1" fmla="*/ 685800 h 1310640"/>
                    <a:gd name="connsiteX2" fmla="*/ 1562100 w 1562100"/>
                    <a:gd name="connsiteY2" fmla="*/ 0 h 1310640"/>
                    <a:gd name="connsiteX3" fmla="*/ 1554480 w 1562100"/>
                    <a:gd name="connsiteY3" fmla="*/ 1310640 h 1310640"/>
                    <a:gd name="connsiteX4" fmla="*/ 53340 w 1562100"/>
                    <a:gd name="connsiteY4" fmla="*/ 685800 h 1310640"/>
                    <a:gd name="connsiteX0" fmla="*/ 0 w 1508760"/>
                    <a:gd name="connsiteY0" fmla="*/ 685800 h 1310640"/>
                    <a:gd name="connsiteX1" fmla="*/ 6985 w 1508760"/>
                    <a:gd name="connsiteY1" fmla="*/ 603250 h 1310640"/>
                    <a:gd name="connsiteX2" fmla="*/ 1508760 w 1508760"/>
                    <a:gd name="connsiteY2" fmla="*/ 0 h 1310640"/>
                    <a:gd name="connsiteX3" fmla="*/ 1501140 w 1508760"/>
                    <a:gd name="connsiteY3" fmla="*/ 1310640 h 1310640"/>
                    <a:gd name="connsiteX4" fmla="*/ 0 w 1508760"/>
                    <a:gd name="connsiteY4" fmla="*/ 685800 h 1310640"/>
                    <a:gd name="connsiteX0" fmla="*/ 173990 w 1501775"/>
                    <a:gd name="connsiteY0" fmla="*/ 803275 h 1310640"/>
                    <a:gd name="connsiteX1" fmla="*/ 0 w 1501775"/>
                    <a:gd name="connsiteY1" fmla="*/ 603250 h 1310640"/>
                    <a:gd name="connsiteX2" fmla="*/ 1501775 w 1501775"/>
                    <a:gd name="connsiteY2" fmla="*/ 0 h 1310640"/>
                    <a:gd name="connsiteX3" fmla="*/ 1494155 w 1501775"/>
                    <a:gd name="connsiteY3" fmla="*/ 1310640 h 1310640"/>
                    <a:gd name="connsiteX4" fmla="*/ 173990 w 1501775"/>
                    <a:gd name="connsiteY4" fmla="*/ 803275 h 1310640"/>
                    <a:gd name="connsiteX0" fmla="*/ 0 w 1521460"/>
                    <a:gd name="connsiteY0" fmla="*/ 692150 h 1310640"/>
                    <a:gd name="connsiteX1" fmla="*/ 19685 w 1521460"/>
                    <a:gd name="connsiteY1" fmla="*/ 603250 h 1310640"/>
                    <a:gd name="connsiteX2" fmla="*/ 1521460 w 1521460"/>
                    <a:gd name="connsiteY2" fmla="*/ 0 h 1310640"/>
                    <a:gd name="connsiteX3" fmla="*/ 1513840 w 1521460"/>
                    <a:gd name="connsiteY3" fmla="*/ 1310640 h 1310640"/>
                    <a:gd name="connsiteX4" fmla="*/ 0 w 1521460"/>
                    <a:gd name="connsiteY4" fmla="*/ 692150 h 1310640"/>
                    <a:gd name="connsiteX0" fmla="*/ 0 w 1521460"/>
                    <a:gd name="connsiteY0" fmla="*/ 692150 h 1310640"/>
                    <a:gd name="connsiteX1" fmla="*/ 19685 w 1521460"/>
                    <a:gd name="connsiteY1" fmla="*/ 603250 h 1310640"/>
                    <a:gd name="connsiteX2" fmla="*/ 1521460 w 1521460"/>
                    <a:gd name="connsiteY2" fmla="*/ 0 h 1310640"/>
                    <a:gd name="connsiteX3" fmla="*/ 1513840 w 1521460"/>
                    <a:gd name="connsiteY3" fmla="*/ 1310640 h 1310640"/>
                    <a:gd name="connsiteX4" fmla="*/ 0 w 1521460"/>
                    <a:gd name="connsiteY4" fmla="*/ 692150 h 1310640"/>
                    <a:gd name="connsiteX0" fmla="*/ 0 w 1521460"/>
                    <a:gd name="connsiteY0" fmla="*/ 692150 h 1310640"/>
                    <a:gd name="connsiteX1" fmla="*/ 19685 w 1521460"/>
                    <a:gd name="connsiteY1" fmla="*/ 603250 h 1310640"/>
                    <a:gd name="connsiteX2" fmla="*/ 1521460 w 1521460"/>
                    <a:gd name="connsiteY2" fmla="*/ 0 h 1310640"/>
                    <a:gd name="connsiteX3" fmla="*/ 1513840 w 1521460"/>
                    <a:gd name="connsiteY3" fmla="*/ 1310640 h 1310640"/>
                    <a:gd name="connsiteX4" fmla="*/ 0 w 1521460"/>
                    <a:gd name="connsiteY4" fmla="*/ 692150 h 1310640"/>
                    <a:gd name="connsiteX0" fmla="*/ 0 w 1521460"/>
                    <a:gd name="connsiteY0" fmla="*/ 692150 h 1310640"/>
                    <a:gd name="connsiteX1" fmla="*/ 1521460 w 1521460"/>
                    <a:gd name="connsiteY1" fmla="*/ 0 h 1310640"/>
                    <a:gd name="connsiteX2" fmla="*/ 1513840 w 1521460"/>
                    <a:gd name="connsiteY2" fmla="*/ 1310640 h 1310640"/>
                    <a:gd name="connsiteX3" fmla="*/ 0 w 1521460"/>
                    <a:gd name="connsiteY3" fmla="*/ 692150 h 1310640"/>
                    <a:gd name="connsiteX0" fmla="*/ 0 w 1521460"/>
                    <a:gd name="connsiteY0" fmla="*/ 692760 h 1311250"/>
                    <a:gd name="connsiteX1" fmla="*/ 1521460 w 1521460"/>
                    <a:gd name="connsiteY1" fmla="*/ 610 h 1311250"/>
                    <a:gd name="connsiteX2" fmla="*/ 1513840 w 1521460"/>
                    <a:gd name="connsiteY2" fmla="*/ 1311250 h 1311250"/>
                    <a:gd name="connsiteX3" fmla="*/ 0 w 1521460"/>
                    <a:gd name="connsiteY3" fmla="*/ 692760 h 1311250"/>
                    <a:gd name="connsiteX0" fmla="*/ 0 w 1521460"/>
                    <a:gd name="connsiteY0" fmla="*/ 693227 h 1311717"/>
                    <a:gd name="connsiteX1" fmla="*/ 1521460 w 1521460"/>
                    <a:gd name="connsiteY1" fmla="*/ 1077 h 1311717"/>
                    <a:gd name="connsiteX2" fmla="*/ 1513840 w 1521460"/>
                    <a:gd name="connsiteY2" fmla="*/ 1311717 h 1311717"/>
                    <a:gd name="connsiteX3" fmla="*/ 0 w 1521460"/>
                    <a:gd name="connsiteY3" fmla="*/ 693227 h 1311717"/>
                  </a:gdLst>
                  <a:ahLst/>
                  <a:cxnLst>
                    <a:cxn ang="0">
                      <a:pos x="connsiteX0" y="connsiteY0"/>
                    </a:cxn>
                    <a:cxn ang="0">
                      <a:pos x="connsiteX1" y="connsiteY1"/>
                    </a:cxn>
                    <a:cxn ang="0">
                      <a:pos x="connsiteX2" y="connsiteY2"/>
                    </a:cxn>
                    <a:cxn ang="0">
                      <a:pos x="connsiteX3" y="connsiteY3"/>
                    </a:cxn>
                  </a:cxnLst>
                  <a:rect l="l" t="t" r="r" b="b"/>
                  <a:pathLst>
                    <a:path w="1521460" h="1311717">
                      <a:moveTo>
                        <a:pt x="0" y="693227"/>
                      </a:moveTo>
                      <a:cubicBezTo>
                        <a:pt x="440478" y="243435"/>
                        <a:pt x="842857" y="-19031"/>
                        <a:pt x="1521460" y="1077"/>
                      </a:cubicBezTo>
                      <a:lnTo>
                        <a:pt x="1513840" y="1311717"/>
                      </a:lnTo>
                      <a:cubicBezTo>
                        <a:pt x="967952" y="1311929"/>
                        <a:pt x="320463" y="1035915"/>
                        <a:pt x="0" y="693227"/>
                      </a:cubicBezTo>
                      <a:close/>
                    </a:path>
                  </a:pathLst>
                </a:custGeom>
                <a:solidFill>
                  <a:srgbClr val="BEBE9C"/>
                </a:solidFill>
                <a:ln w="12700">
                  <a:solidFill>
                    <a:srgbClr val="8180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038" name="Freeform: Shape 1037">
                  <a:extLst>
                    <a:ext uri="{FF2B5EF4-FFF2-40B4-BE49-F238E27FC236}">
                      <a16:creationId xmlns:a16="http://schemas.microsoft.com/office/drawing/2014/main" xmlns="" id="{16504EC6-BE7C-41EA-A3DB-3BFBF083CEA7}"/>
                    </a:ext>
                  </a:extLst>
                </p:cNvPr>
                <p:cNvSpPr/>
                <p:nvPr/>
              </p:nvSpPr>
              <p:spPr>
                <a:xfrm rot="10800000">
                  <a:off x="14004872" y="4339002"/>
                  <a:ext cx="1477871" cy="1311717"/>
                </a:xfrm>
                <a:custGeom>
                  <a:avLst/>
                  <a:gdLst>
                    <a:gd name="connsiteX0" fmla="*/ 53340 w 1562100"/>
                    <a:gd name="connsiteY0" fmla="*/ 685800 h 1310640"/>
                    <a:gd name="connsiteX1" fmla="*/ 0 w 1562100"/>
                    <a:gd name="connsiteY1" fmla="*/ 685800 h 1310640"/>
                    <a:gd name="connsiteX2" fmla="*/ 1562100 w 1562100"/>
                    <a:gd name="connsiteY2" fmla="*/ 0 h 1310640"/>
                    <a:gd name="connsiteX3" fmla="*/ 1554480 w 1562100"/>
                    <a:gd name="connsiteY3" fmla="*/ 1310640 h 1310640"/>
                    <a:gd name="connsiteX4" fmla="*/ 53340 w 1562100"/>
                    <a:gd name="connsiteY4" fmla="*/ 685800 h 1310640"/>
                    <a:gd name="connsiteX0" fmla="*/ 0 w 1508760"/>
                    <a:gd name="connsiteY0" fmla="*/ 685800 h 1310640"/>
                    <a:gd name="connsiteX1" fmla="*/ 6985 w 1508760"/>
                    <a:gd name="connsiteY1" fmla="*/ 603250 h 1310640"/>
                    <a:gd name="connsiteX2" fmla="*/ 1508760 w 1508760"/>
                    <a:gd name="connsiteY2" fmla="*/ 0 h 1310640"/>
                    <a:gd name="connsiteX3" fmla="*/ 1501140 w 1508760"/>
                    <a:gd name="connsiteY3" fmla="*/ 1310640 h 1310640"/>
                    <a:gd name="connsiteX4" fmla="*/ 0 w 1508760"/>
                    <a:gd name="connsiteY4" fmla="*/ 685800 h 1310640"/>
                    <a:gd name="connsiteX0" fmla="*/ 173990 w 1501775"/>
                    <a:gd name="connsiteY0" fmla="*/ 803275 h 1310640"/>
                    <a:gd name="connsiteX1" fmla="*/ 0 w 1501775"/>
                    <a:gd name="connsiteY1" fmla="*/ 603250 h 1310640"/>
                    <a:gd name="connsiteX2" fmla="*/ 1501775 w 1501775"/>
                    <a:gd name="connsiteY2" fmla="*/ 0 h 1310640"/>
                    <a:gd name="connsiteX3" fmla="*/ 1494155 w 1501775"/>
                    <a:gd name="connsiteY3" fmla="*/ 1310640 h 1310640"/>
                    <a:gd name="connsiteX4" fmla="*/ 173990 w 1501775"/>
                    <a:gd name="connsiteY4" fmla="*/ 803275 h 1310640"/>
                    <a:gd name="connsiteX0" fmla="*/ 0 w 1521460"/>
                    <a:gd name="connsiteY0" fmla="*/ 692150 h 1310640"/>
                    <a:gd name="connsiteX1" fmla="*/ 19685 w 1521460"/>
                    <a:gd name="connsiteY1" fmla="*/ 603250 h 1310640"/>
                    <a:gd name="connsiteX2" fmla="*/ 1521460 w 1521460"/>
                    <a:gd name="connsiteY2" fmla="*/ 0 h 1310640"/>
                    <a:gd name="connsiteX3" fmla="*/ 1513840 w 1521460"/>
                    <a:gd name="connsiteY3" fmla="*/ 1310640 h 1310640"/>
                    <a:gd name="connsiteX4" fmla="*/ 0 w 1521460"/>
                    <a:gd name="connsiteY4" fmla="*/ 692150 h 1310640"/>
                    <a:gd name="connsiteX0" fmla="*/ 0 w 1521460"/>
                    <a:gd name="connsiteY0" fmla="*/ 692150 h 1310640"/>
                    <a:gd name="connsiteX1" fmla="*/ 19685 w 1521460"/>
                    <a:gd name="connsiteY1" fmla="*/ 603250 h 1310640"/>
                    <a:gd name="connsiteX2" fmla="*/ 1521460 w 1521460"/>
                    <a:gd name="connsiteY2" fmla="*/ 0 h 1310640"/>
                    <a:gd name="connsiteX3" fmla="*/ 1513840 w 1521460"/>
                    <a:gd name="connsiteY3" fmla="*/ 1310640 h 1310640"/>
                    <a:gd name="connsiteX4" fmla="*/ 0 w 1521460"/>
                    <a:gd name="connsiteY4" fmla="*/ 692150 h 1310640"/>
                    <a:gd name="connsiteX0" fmla="*/ 0 w 1521460"/>
                    <a:gd name="connsiteY0" fmla="*/ 692150 h 1310640"/>
                    <a:gd name="connsiteX1" fmla="*/ 19685 w 1521460"/>
                    <a:gd name="connsiteY1" fmla="*/ 603250 h 1310640"/>
                    <a:gd name="connsiteX2" fmla="*/ 1521460 w 1521460"/>
                    <a:gd name="connsiteY2" fmla="*/ 0 h 1310640"/>
                    <a:gd name="connsiteX3" fmla="*/ 1513840 w 1521460"/>
                    <a:gd name="connsiteY3" fmla="*/ 1310640 h 1310640"/>
                    <a:gd name="connsiteX4" fmla="*/ 0 w 1521460"/>
                    <a:gd name="connsiteY4" fmla="*/ 692150 h 1310640"/>
                    <a:gd name="connsiteX0" fmla="*/ 0 w 1521460"/>
                    <a:gd name="connsiteY0" fmla="*/ 692150 h 1310640"/>
                    <a:gd name="connsiteX1" fmla="*/ 1521460 w 1521460"/>
                    <a:gd name="connsiteY1" fmla="*/ 0 h 1310640"/>
                    <a:gd name="connsiteX2" fmla="*/ 1513840 w 1521460"/>
                    <a:gd name="connsiteY2" fmla="*/ 1310640 h 1310640"/>
                    <a:gd name="connsiteX3" fmla="*/ 0 w 1521460"/>
                    <a:gd name="connsiteY3" fmla="*/ 692150 h 1310640"/>
                    <a:gd name="connsiteX0" fmla="*/ 0 w 1521460"/>
                    <a:gd name="connsiteY0" fmla="*/ 692760 h 1311250"/>
                    <a:gd name="connsiteX1" fmla="*/ 1521460 w 1521460"/>
                    <a:gd name="connsiteY1" fmla="*/ 610 h 1311250"/>
                    <a:gd name="connsiteX2" fmla="*/ 1513840 w 1521460"/>
                    <a:gd name="connsiteY2" fmla="*/ 1311250 h 1311250"/>
                    <a:gd name="connsiteX3" fmla="*/ 0 w 1521460"/>
                    <a:gd name="connsiteY3" fmla="*/ 692760 h 1311250"/>
                    <a:gd name="connsiteX0" fmla="*/ 0 w 1521460"/>
                    <a:gd name="connsiteY0" fmla="*/ 693227 h 1311717"/>
                    <a:gd name="connsiteX1" fmla="*/ 1521460 w 1521460"/>
                    <a:gd name="connsiteY1" fmla="*/ 1077 h 1311717"/>
                    <a:gd name="connsiteX2" fmla="*/ 1513840 w 1521460"/>
                    <a:gd name="connsiteY2" fmla="*/ 1311717 h 1311717"/>
                    <a:gd name="connsiteX3" fmla="*/ 0 w 1521460"/>
                    <a:gd name="connsiteY3" fmla="*/ 693227 h 1311717"/>
                  </a:gdLst>
                  <a:ahLst/>
                  <a:cxnLst>
                    <a:cxn ang="0">
                      <a:pos x="connsiteX0" y="connsiteY0"/>
                    </a:cxn>
                    <a:cxn ang="0">
                      <a:pos x="connsiteX1" y="connsiteY1"/>
                    </a:cxn>
                    <a:cxn ang="0">
                      <a:pos x="connsiteX2" y="connsiteY2"/>
                    </a:cxn>
                    <a:cxn ang="0">
                      <a:pos x="connsiteX3" y="connsiteY3"/>
                    </a:cxn>
                  </a:cxnLst>
                  <a:rect l="l" t="t" r="r" b="b"/>
                  <a:pathLst>
                    <a:path w="1521460" h="1311717">
                      <a:moveTo>
                        <a:pt x="0" y="693227"/>
                      </a:moveTo>
                      <a:cubicBezTo>
                        <a:pt x="440478" y="243435"/>
                        <a:pt x="842857" y="-19031"/>
                        <a:pt x="1521460" y="1077"/>
                      </a:cubicBezTo>
                      <a:lnTo>
                        <a:pt x="1513840" y="1311717"/>
                      </a:lnTo>
                      <a:cubicBezTo>
                        <a:pt x="967952" y="1311929"/>
                        <a:pt x="320463" y="1035915"/>
                        <a:pt x="0" y="693227"/>
                      </a:cubicBezTo>
                      <a:close/>
                    </a:path>
                  </a:pathLst>
                </a:custGeom>
                <a:solidFill>
                  <a:srgbClr val="3E3F40"/>
                </a:solid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grpSp>
            <p:nvGrpSpPr>
              <p:cNvPr id="1031" name="Group 1030">
                <a:extLst>
                  <a:ext uri="{FF2B5EF4-FFF2-40B4-BE49-F238E27FC236}">
                    <a16:creationId xmlns:a16="http://schemas.microsoft.com/office/drawing/2014/main" xmlns="" id="{24BA93B6-506D-4E84-9C15-FA24B8E3431B}"/>
                  </a:ext>
                </a:extLst>
              </p:cNvPr>
              <p:cNvGrpSpPr/>
              <p:nvPr/>
            </p:nvGrpSpPr>
            <p:grpSpPr>
              <a:xfrm>
                <a:off x="13233889" y="1540670"/>
                <a:ext cx="1532401" cy="1807619"/>
                <a:chOff x="13233889" y="1540670"/>
                <a:chExt cx="1532401" cy="1807619"/>
              </a:xfrm>
            </p:grpSpPr>
            <p:sp>
              <p:nvSpPr>
                <p:cNvPr id="1035" name="Freeform: Shape 1034">
                  <a:extLst>
                    <a:ext uri="{FF2B5EF4-FFF2-40B4-BE49-F238E27FC236}">
                      <a16:creationId xmlns:a16="http://schemas.microsoft.com/office/drawing/2014/main" xmlns="" id="{E98EF465-EF5E-4541-B55C-B64659A0140D}"/>
                    </a:ext>
                  </a:extLst>
                </p:cNvPr>
                <p:cNvSpPr/>
                <p:nvPr/>
              </p:nvSpPr>
              <p:spPr>
                <a:xfrm>
                  <a:off x="13233889" y="1540670"/>
                  <a:ext cx="767861" cy="1805884"/>
                </a:xfrm>
                <a:custGeom>
                  <a:avLst/>
                  <a:gdLst>
                    <a:gd name="connsiteX0" fmla="*/ 776288 w 778669"/>
                    <a:gd name="connsiteY0" fmla="*/ 0 h 1804987"/>
                    <a:gd name="connsiteX1" fmla="*/ 504825 w 778669"/>
                    <a:gd name="connsiteY1" fmla="*/ 21431 h 1804987"/>
                    <a:gd name="connsiteX2" fmla="*/ 576263 w 778669"/>
                    <a:gd name="connsiteY2" fmla="*/ 197644 h 1804987"/>
                    <a:gd name="connsiteX3" fmla="*/ 0 w 778669"/>
                    <a:gd name="connsiteY3" fmla="*/ 1028700 h 1804987"/>
                    <a:gd name="connsiteX4" fmla="*/ 778669 w 778669"/>
                    <a:gd name="connsiteY4" fmla="*/ 1804987 h 1804987"/>
                    <a:gd name="connsiteX5" fmla="*/ 776288 w 778669"/>
                    <a:gd name="connsiteY5" fmla="*/ 0 h 1804987"/>
                    <a:gd name="connsiteX0" fmla="*/ 776288 w 778669"/>
                    <a:gd name="connsiteY0" fmla="*/ 0 h 1804987"/>
                    <a:gd name="connsiteX1" fmla="*/ 504825 w 778669"/>
                    <a:gd name="connsiteY1" fmla="*/ 21431 h 1804987"/>
                    <a:gd name="connsiteX2" fmla="*/ 576263 w 778669"/>
                    <a:gd name="connsiteY2" fmla="*/ 197644 h 1804987"/>
                    <a:gd name="connsiteX3" fmla="*/ 0 w 778669"/>
                    <a:gd name="connsiteY3" fmla="*/ 1028700 h 1804987"/>
                    <a:gd name="connsiteX4" fmla="*/ 778669 w 778669"/>
                    <a:gd name="connsiteY4" fmla="*/ 1804987 h 1804987"/>
                    <a:gd name="connsiteX5" fmla="*/ 776288 w 778669"/>
                    <a:gd name="connsiteY5" fmla="*/ 0 h 1804987"/>
                    <a:gd name="connsiteX0" fmla="*/ 776288 w 778669"/>
                    <a:gd name="connsiteY0" fmla="*/ 0 h 1804987"/>
                    <a:gd name="connsiteX1" fmla="*/ 504825 w 778669"/>
                    <a:gd name="connsiteY1" fmla="*/ 21431 h 1804987"/>
                    <a:gd name="connsiteX2" fmla="*/ 576263 w 778669"/>
                    <a:gd name="connsiteY2" fmla="*/ 197644 h 1804987"/>
                    <a:gd name="connsiteX3" fmla="*/ 0 w 778669"/>
                    <a:gd name="connsiteY3" fmla="*/ 1028700 h 1804987"/>
                    <a:gd name="connsiteX4" fmla="*/ 778669 w 778669"/>
                    <a:gd name="connsiteY4" fmla="*/ 1804987 h 1804987"/>
                    <a:gd name="connsiteX5" fmla="*/ 776288 w 778669"/>
                    <a:gd name="connsiteY5" fmla="*/ 0 h 1804987"/>
                    <a:gd name="connsiteX0" fmla="*/ 776288 w 778669"/>
                    <a:gd name="connsiteY0" fmla="*/ 0 h 1804987"/>
                    <a:gd name="connsiteX1" fmla="*/ 504825 w 778669"/>
                    <a:gd name="connsiteY1" fmla="*/ 21431 h 1804987"/>
                    <a:gd name="connsiteX2" fmla="*/ 576263 w 778669"/>
                    <a:gd name="connsiteY2" fmla="*/ 197644 h 1804987"/>
                    <a:gd name="connsiteX3" fmla="*/ 0 w 778669"/>
                    <a:gd name="connsiteY3" fmla="*/ 1028700 h 1804987"/>
                    <a:gd name="connsiteX4" fmla="*/ 778669 w 778669"/>
                    <a:gd name="connsiteY4" fmla="*/ 1804987 h 1804987"/>
                    <a:gd name="connsiteX5" fmla="*/ 776288 w 778669"/>
                    <a:gd name="connsiteY5" fmla="*/ 0 h 1804987"/>
                    <a:gd name="connsiteX0" fmla="*/ 776288 w 778669"/>
                    <a:gd name="connsiteY0" fmla="*/ 0 h 1804987"/>
                    <a:gd name="connsiteX1" fmla="*/ 504825 w 778669"/>
                    <a:gd name="connsiteY1" fmla="*/ 21431 h 1804987"/>
                    <a:gd name="connsiteX2" fmla="*/ 576263 w 778669"/>
                    <a:gd name="connsiteY2" fmla="*/ 197644 h 1804987"/>
                    <a:gd name="connsiteX3" fmla="*/ 0 w 778669"/>
                    <a:gd name="connsiteY3" fmla="*/ 1028700 h 1804987"/>
                    <a:gd name="connsiteX4" fmla="*/ 778669 w 778669"/>
                    <a:gd name="connsiteY4" fmla="*/ 1804987 h 1804987"/>
                    <a:gd name="connsiteX5" fmla="*/ 776288 w 778669"/>
                    <a:gd name="connsiteY5" fmla="*/ 0 h 1804987"/>
                    <a:gd name="connsiteX0" fmla="*/ 764381 w 766762"/>
                    <a:gd name="connsiteY0" fmla="*/ 0 h 1804987"/>
                    <a:gd name="connsiteX1" fmla="*/ 492918 w 766762"/>
                    <a:gd name="connsiteY1" fmla="*/ 21431 h 1804987"/>
                    <a:gd name="connsiteX2" fmla="*/ 564356 w 766762"/>
                    <a:gd name="connsiteY2" fmla="*/ 197644 h 1804987"/>
                    <a:gd name="connsiteX3" fmla="*/ 0 w 766762"/>
                    <a:gd name="connsiteY3" fmla="*/ 1076325 h 1804987"/>
                    <a:gd name="connsiteX4" fmla="*/ 766762 w 766762"/>
                    <a:gd name="connsiteY4" fmla="*/ 1804987 h 1804987"/>
                    <a:gd name="connsiteX5" fmla="*/ 764381 w 766762"/>
                    <a:gd name="connsiteY5" fmla="*/ 0 h 1804987"/>
                    <a:gd name="connsiteX0" fmla="*/ 765480 w 767861"/>
                    <a:gd name="connsiteY0" fmla="*/ 0 h 1804987"/>
                    <a:gd name="connsiteX1" fmla="*/ 494017 w 767861"/>
                    <a:gd name="connsiteY1" fmla="*/ 21431 h 1804987"/>
                    <a:gd name="connsiteX2" fmla="*/ 565455 w 767861"/>
                    <a:gd name="connsiteY2" fmla="*/ 197644 h 1804987"/>
                    <a:gd name="connsiteX3" fmla="*/ 1099 w 767861"/>
                    <a:gd name="connsiteY3" fmla="*/ 1076325 h 1804987"/>
                    <a:gd name="connsiteX4" fmla="*/ 767861 w 767861"/>
                    <a:gd name="connsiteY4" fmla="*/ 1804987 h 1804987"/>
                    <a:gd name="connsiteX5" fmla="*/ 765480 w 767861"/>
                    <a:gd name="connsiteY5" fmla="*/ 0 h 1804987"/>
                    <a:gd name="connsiteX0" fmla="*/ 765480 w 767861"/>
                    <a:gd name="connsiteY0" fmla="*/ 0 h 1804987"/>
                    <a:gd name="connsiteX1" fmla="*/ 494017 w 767861"/>
                    <a:gd name="connsiteY1" fmla="*/ 21431 h 1804987"/>
                    <a:gd name="connsiteX2" fmla="*/ 565455 w 767861"/>
                    <a:gd name="connsiteY2" fmla="*/ 197644 h 1804987"/>
                    <a:gd name="connsiteX3" fmla="*/ 1099 w 767861"/>
                    <a:gd name="connsiteY3" fmla="*/ 1076325 h 1804987"/>
                    <a:gd name="connsiteX4" fmla="*/ 767861 w 767861"/>
                    <a:gd name="connsiteY4" fmla="*/ 1804987 h 1804987"/>
                    <a:gd name="connsiteX5" fmla="*/ 765480 w 767861"/>
                    <a:gd name="connsiteY5" fmla="*/ 0 h 1804987"/>
                    <a:gd name="connsiteX0" fmla="*/ 765480 w 767861"/>
                    <a:gd name="connsiteY0" fmla="*/ 0 h 1805884"/>
                    <a:gd name="connsiteX1" fmla="*/ 494017 w 767861"/>
                    <a:gd name="connsiteY1" fmla="*/ 21431 h 1805884"/>
                    <a:gd name="connsiteX2" fmla="*/ 565455 w 767861"/>
                    <a:gd name="connsiteY2" fmla="*/ 197644 h 1805884"/>
                    <a:gd name="connsiteX3" fmla="*/ 1099 w 767861"/>
                    <a:gd name="connsiteY3" fmla="*/ 1076325 h 1805884"/>
                    <a:gd name="connsiteX4" fmla="*/ 767861 w 767861"/>
                    <a:gd name="connsiteY4" fmla="*/ 1804987 h 1805884"/>
                    <a:gd name="connsiteX5" fmla="*/ 765480 w 767861"/>
                    <a:gd name="connsiteY5" fmla="*/ 0 h 1805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7861" h="1805884">
                      <a:moveTo>
                        <a:pt x="765480" y="0"/>
                      </a:moveTo>
                      <a:lnTo>
                        <a:pt x="494017" y="21431"/>
                      </a:lnTo>
                      <a:cubicBezTo>
                        <a:pt x="517830" y="80169"/>
                        <a:pt x="591648" y="119856"/>
                        <a:pt x="565455" y="197644"/>
                      </a:cubicBezTo>
                      <a:cubicBezTo>
                        <a:pt x="370986" y="455613"/>
                        <a:pt x="-23507" y="701675"/>
                        <a:pt x="1099" y="1076325"/>
                      </a:cubicBezTo>
                      <a:cubicBezTo>
                        <a:pt x="6654" y="1538287"/>
                        <a:pt x="476555" y="1824038"/>
                        <a:pt x="767861" y="1804987"/>
                      </a:cubicBezTo>
                      <a:cubicBezTo>
                        <a:pt x="767067" y="1207293"/>
                        <a:pt x="766274" y="609600"/>
                        <a:pt x="765480" y="0"/>
                      </a:cubicBezTo>
                      <a:close/>
                    </a:path>
                  </a:pathLst>
                </a:custGeom>
                <a:solidFill>
                  <a:srgbClr val="BEBE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036" name="Freeform: Shape 1035">
                  <a:extLst>
                    <a:ext uri="{FF2B5EF4-FFF2-40B4-BE49-F238E27FC236}">
                      <a16:creationId xmlns:a16="http://schemas.microsoft.com/office/drawing/2014/main" xmlns="" id="{DDD51A95-B14B-41AC-A1AA-66C5105FBEA9}"/>
                    </a:ext>
                  </a:extLst>
                </p:cNvPr>
                <p:cNvSpPr/>
                <p:nvPr/>
              </p:nvSpPr>
              <p:spPr>
                <a:xfrm flipH="1">
                  <a:off x="13998429" y="1542405"/>
                  <a:ext cx="767861" cy="1805884"/>
                </a:xfrm>
                <a:custGeom>
                  <a:avLst/>
                  <a:gdLst>
                    <a:gd name="connsiteX0" fmla="*/ 776288 w 778669"/>
                    <a:gd name="connsiteY0" fmla="*/ 0 h 1804987"/>
                    <a:gd name="connsiteX1" fmla="*/ 504825 w 778669"/>
                    <a:gd name="connsiteY1" fmla="*/ 21431 h 1804987"/>
                    <a:gd name="connsiteX2" fmla="*/ 576263 w 778669"/>
                    <a:gd name="connsiteY2" fmla="*/ 197644 h 1804987"/>
                    <a:gd name="connsiteX3" fmla="*/ 0 w 778669"/>
                    <a:gd name="connsiteY3" fmla="*/ 1028700 h 1804987"/>
                    <a:gd name="connsiteX4" fmla="*/ 778669 w 778669"/>
                    <a:gd name="connsiteY4" fmla="*/ 1804987 h 1804987"/>
                    <a:gd name="connsiteX5" fmla="*/ 776288 w 778669"/>
                    <a:gd name="connsiteY5" fmla="*/ 0 h 1804987"/>
                    <a:gd name="connsiteX0" fmla="*/ 776288 w 778669"/>
                    <a:gd name="connsiteY0" fmla="*/ 0 h 1804987"/>
                    <a:gd name="connsiteX1" fmla="*/ 504825 w 778669"/>
                    <a:gd name="connsiteY1" fmla="*/ 21431 h 1804987"/>
                    <a:gd name="connsiteX2" fmla="*/ 576263 w 778669"/>
                    <a:gd name="connsiteY2" fmla="*/ 197644 h 1804987"/>
                    <a:gd name="connsiteX3" fmla="*/ 0 w 778669"/>
                    <a:gd name="connsiteY3" fmla="*/ 1028700 h 1804987"/>
                    <a:gd name="connsiteX4" fmla="*/ 778669 w 778669"/>
                    <a:gd name="connsiteY4" fmla="*/ 1804987 h 1804987"/>
                    <a:gd name="connsiteX5" fmla="*/ 776288 w 778669"/>
                    <a:gd name="connsiteY5" fmla="*/ 0 h 1804987"/>
                    <a:gd name="connsiteX0" fmla="*/ 776288 w 778669"/>
                    <a:gd name="connsiteY0" fmla="*/ 0 h 1804987"/>
                    <a:gd name="connsiteX1" fmla="*/ 504825 w 778669"/>
                    <a:gd name="connsiteY1" fmla="*/ 21431 h 1804987"/>
                    <a:gd name="connsiteX2" fmla="*/ 576263 w 778669"/>
                    <a:gd name="connsiteY2" fmla="*/ 197644 h 1804987"/>
                    <a:gd name="connsiteX3" fmla="*/ 0 w 778669"/>
                    <a:gd name="connsiteY3" fmla="*/ 1028700 h 1804987"/>
                    <a:gd name="connsiteX4" fmla="*/ 778669 w 778669"/>
                    <a:gd name="connsiteY4" fmla="*/ 1804987 h 1804987"/>
                    <a:gd name="connsiteX5" fmla="*/ 776288 w 778669"/>
                    <a:gd name="connsiteY5" fmla="*/ 0 h 1804987"/>
                    <a:gd name="connsiteX0" fmla="*/ 776288 w 778669"/>
                    <a:gd name="connsiteY0" fmla="*/ 0 h 1804987"/>
                    <a:gd name="connsiteX1" fmla="*/ 504825 w 778669"/>
                    <a:gd name="connsiteY1" fmla="*/ 21431 h 1804987"/>
                    <a:gd name="connsiteX2" fmla="*/ 576263 w 778669"/>
                    <a:gd name="connsiteY2" fmla="*/ 197644 h 1804987"/>
                    <a:gd name="connsiteX3" fmla="*/ 0 w 778669"/>
                    <a:gd name="connsiteY3" fmla="*/ 1028700 h 1804987"/>
                    <a:gd name="connsiteX4" fmla="*/ 778669 w 778669"/>
                    <a:gd name="connsiteY4" fmla="*/ 1804987 h 1804987"/>
                    <a:gd name="connsiteX5" fmla="*/ 776288 w 778669"/>
                    <a:gd name="connsiteY5" fmla="*/ 0 h 1804987"/>
                    <a:gd name="connsiteX0" fmla="*/ 776288 w 778669"/>
                    <a:gd name="connsiteY0" fmla="*/ 0 h 1804987"/>
                    <a:gd name="connsiteX1" fmla="*/ 504825 w 778669"/>
                    <a:gd name="connsiteY1" fmla="*/ 21431 h 1804987"/>
                    <a:gd name="connsiteX2" fmla="*/ 576263 w 778669"/>
                    <a:gd name="connsiteY2" fmla="*/ 197644 h 1804987"/>
                    <a:gd name="connsiteX3" fmla="*/ 0 w 778669"/>
                    <a:gd name="connsiteY3" fmla="*/ 1028700 h 1804987"/>
                    <a:gd name="connsiteX4" fmla="*/ 778669 w 778669"/>
                    <a:gd name="connsiteY4" fmla="*/ 1804987 h 1804987"/>
                    <a:gd name="connsiteX5" fmla="*/ 776288 w 778669"/>
                    <a:gd name="connsiteY5" fmla="*/ 0 h 1804987"/>
                    <a:gd name="connsiteX0" fmla="*/ 764381 w 766762"/>
                    <a:gd name="connsiteY0" fmla="*/ 0 h 1804987"/>
                    <a:gd name="connsiteX1" fmla="*/ 492918 w 766762"/>
                    <a:gd name="connsiteY1" fmla="*/ 21431 h 1804987"/>
                    <a:gd name="connsiteX2" fmla="*/ 564356 w 766762"/>
                    <a:gd name="connsiteY2" fmla="*/ 197644 h 1804987"/>
                    <a:gd name="connsiteX3" fmla="*/ 0 w 766762"/>
                    <a:gd name="connsiteY3" fmla="*/ 1076325 h 1804987"/>
                    <a:gd name="connsiteX4" fmla="*/ 766762 w 766762"/>
                    <a:gd name="connsiteY4" fmla="*/ 1804987 h 1804987"/>
                    <a:gd name="connsiteX5" fmla="*/ 764381 w 766762"/>
                    <a:gd name="connsiteY5" fmla="*/ 0 h 1804987"/>
                    <a:gd name="connsiteX0" fmla="*/ 765480 w 767861"/>
                    <a:gd name="connsiteY0" fmla="*/ 0 h 1804987"/>
                    <a:gd name="connsiteX1" fmla="*/ 494017 w 767861"/>
                    <a:gd name="connsiteY1" fmla="*/ 21431 h 1804987"/>
                    <a:gd name="connsiteX2" fmla="*/ 565455 w 767861"/>
                    <a:gd name="connsiteY2" fmla="*/ 197644 h 1804987"/>
                    <a:gd name="connsiteX3" fmla="*/ 1099 w 767861"/>
                    <a:gd name="connsiteY3" fmla="*/ 1076325 h 1804987"/>
                    <a:gd name="connsiteX4" fmla="*/ 767861 w 767861"/>
                    <a:gd name="connsiteY4" fmla="*/ 1804987 h 1804987"/>
                    <a:gd name="connsiteX5" fmla="*/ 765480 w 767861"/>
                    <a:gd name="connsiteY5" fmla="*/ 0 h 1804987"/>
                    <a:gd name="connsiteX0" fmla="*/ 765480 w 767861"/>
                    <a:gd name="connsiteY0" fmla="*/ 0 h 1804987"/>
                    <a:gd name="connsiteX1" fmla="*/ 494017 w 767861"/>
                    <a:gd name="connsiteY1" fmla="*/ 21431 h 1804987"/>
                    <a:gd name="connsiteX2" fmla="*/ 565455 w 767861"/>
                    <a:gd name="connsiteY2" fmla="*/ 197644 h 1804987"/>
                    <a:gd name="connsiteX3" fmla="*/ 1099 w 767861"/>
                    <a:gd name="connsiteY3" fmla="*/ 1076325 h 1804987"/>
                    <a:gd name="connsiteX4" fmla="*/ 767861 w 767861"/>
                    <a:gd name="connsiteY4" fmla="*/ 1804987 h 1804987"/>
                    <a:gd name="connsiteX5" fmla="*/ 765480 w 767861"/>
                    <a:gd name="connsiteY5" fmla="*/ 0 h 1804987"/>
                    <a:gd name="connsiteX0" fmla="*/ 765480 w 767861"/>
                    <a:gd name="connsiteY0" fmla="*/ 0 h 1805884"/>
                    <a:gd name="connsiteX1" fmla="*/ 494017 w 767861"/>
                    <a:gd name="connsiteY1" fmla="*/ 21431 h 1805884"/>
                    <a:gd name="connsiteX2" fmla="*/ 565455 w 767861"/>
                    <a:gd name="connsiteY2" fmla="*/ 197644 h 1805884"/>
                    <a:gd name="connsiteX3" fmla="*/ 1099 w 767861"/>
                    <a:gd name="connsiteY3" fmla="*/ 1076325 h 1805884"/>
                    <a:gd name="connsiteX4" fmla="*/ 767861 w 767861"/>
                    <a:gd name="connsiteY4" fmla="*/ 1804987 h 1805884"/>
                    <a:gd name="connsiteX5" fmla="*/ 765480 w 767861"/>
                    <a:gd name="connsiteY5" fmla="*/ 0 h 1805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7861" h="1805884">
                      <a:moveTo>
                        <a:pt x="765480" y="0"/>
                      </a:moveTo>
                      <a:lnTo>
                        <a:pt x="494017" y="21431"/>
                      </a:lnTo>
                      <a:cubicBezTo>
                        <a:pt x="517830" y="80169"/>
                        <a:pt x="591648" y="119856"/>
                        <a:pt x="565455" y="197644"/>
                      </a:cubicBezTo>
                      <a:cubicBezTo>
                        <a:pt x="370986" y="455613"/>
                        <a:pt x="-23507" y="701675"/>
                        <a:pt x="1099" y="1076325"/>
                      </a:cubicBezTo>
                      <a:cubicBezTo>
                        <a:pt x="6654" y="1538287"/>
                        <a:pt x="476555" y="1824038"/>
                        <a:pt x="767861" y="1804987"/>
                      </a:cubicBezTo>
                      <a:cubicBezTo>
                        <a:pt x="767067" y="1207293"/>
                        <a:pt x="766274" y="609600"/>
                        <a:pt x="765480" y="0"/>
                      </a:cubicBezTo>
                      <a:close/>
                    </a:path>
                  </a:pathLst>
                </a:custGeom>
                <a:solidFill>
                  <a:srgbClr val="3E3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grpSp>
        <p:sp>
          <p:nvSpPr>
            <p:cNvPr id="1040" name="Freeform 28">
              <a:extLst>
                <a:ext uri="{FF2B5EF4-FFF2-40B4-BE49-F238E27FC236}">
                  <a16:creationId xmlns:a16="http://schemas.microsoft.com/office/drawing/2014/main" xmlns="" id="{D46610E5-DABA-4CC4-AF1D-8928EEB55E5D}"/>
                </a:ext>
              </a:extLst>
            </p:cNvPr>
            <p:cNvSpPr>
              <a:spLocks noEditPoints="1"/>
            </p:cNvSpPr>
            <p:nvPr/>
          </p:nvSpPr>
          <p:spPr bwMode="auto">
            <a:xfrm>
              <a:off x="10061581" y="4387311"/>
              <a:ext cx="54283" cy="42795"/>
            </a:xfrm>
            <a:custGeom>
              <a:avLst/>
              <a:gdLst>
                <a:gd name="T0" fmla="*/ 23 w 44"/>
                <a:gd name="T1" fmla="*/ 15 h 35"/>
                <a:gd name="T2" fmla="*/ 12 w 44"/>
                <a:gd name="T3" fmla="*/ 24 h 35"/>
                <a:gd name="T4" fmla="*/ 6 w 44"/>
                <a:gd name="T5" fmla="*/ 30 h 35"/>
                <a:gd name="T6" fmla="*/ 8 w 44"/>
                <a:gd name="T7" fmla="*/ 32 h 35"/>
                <a:gd name="T8" fmla="*/ 7 w 44"/>
                <a:gd name="T9" fmla="*/ 32 h 35"/>
                <a:gd name="T10" fmla="*/ 3 w 44"/>
                <a:gd name="T11" fmla="*/ 32 h 35"/>
                <a:gd name="T12" fmla="*/ 0 w 44"/>
                <a:gd name="T13" fmla="*/ 33 h 35"/>
                <a:gd name="T14" fmla="*/ 5 w 44"/>
                <a:gd name="T15" fmla="*/ 35 h 35"/>
                <a:gd name="T16" fmla="*/ 26 w 44"/>
                <a:gd name="T17" fmla="*/ 18 h 35"/>
                <a:gd name="T18" fmla="*/ 23 w 44"/>
                <a:gd name="T19" fmla="*/ 15 h 35"/>
                <a:gd name="T20" fmla="*/ 28 w 44"/>
                <a:gd name="T21" fmla="*/ 12 h 35"/>
                <a:gd name="T22" fmla="*/ 27 w 44"/>
                <a:gd name="T23" fmla="*/ 12 h 35"/>
                <a:gd name="T24" fmla="*/ 29 w 44"/>
                <a:gd name="T25" fmla="*/ 15 h 35"/>
                <a:gd name="T26" fmla="*/ 31 w 44"/>
                <a:gd name="T27" fmla="*/ 13 h 35"/>
                <a:gd name="T28" fmla="*/ 28 w 44"/>
                <a:gd name="T29" fmla="*/ 12 h 35"/>
                <a:gd name="T30" fmla="*/ 44 w 44"/>
                <a:gd name="T31" fmla="*/ 0 h 35"/>
                <a:gd name="T32" fmla="*/ 36 w 44"/>
                <a:gd name="T33" fmla="*/ 5 h 35"/>
                <a:gd name="T34" fmla="*/ 38 w 44"/>
                <a:gd name="T35" fmla="*/ 6 h 35"/>
                <a:gd name="T36" fmla="*/ 39 w 44"/>
                <a:gd name="T37" fmla="*/ 6 h 35"/>
                <a:gd name="T38" fmla="*/ 44 w 44"/>
                <a:gd name="T39" fmla="*/ 0 h 35"/>
                <a:gd name="T40" fmla="*/ 44 w 44"/>
                <a:gd name="T41"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4" h="35">
                  <a:moveTo>
                    <a:pt x="23" y="15"/>
                  </a:moveTo>
                  <a:cubicBezTo>
                    <a:pt x="20" y="18"/>
                    <a:pt x="16" y="21"/>
                    <a:pt x="12" y="24"/>
                  </a:cubicBezTo>
                  <a:cubicBezTo>
                    <a:pt x="11" y="25"/>
                    <a:pt x="9" y="27"/>
                    <a:pt x="6" y="30"/>
                  </a:cubicBezTo>
                  <a:cubicBezTo>
                    <a:pt x="7" y="31"/>
                    <a:pt x="8" y="32"/>
                    <a:pt x="8" y="32"/>
                  </a:cubicBezTo>
                  <a:cubicBezTo>
                    <a:pt x="8" y="32"/>
                    <a:pt x="8" y="32"/>
                    <a:pt x="7" y="32"/>
                  </a:cubicBezTo>
                  <a:cubicBezTo>
                    <a:pt x="7" y="32"/>
                    <a:pt x="5" y="32"/>
                    <a:pt x="3" y="32"/>
                  </a:cubicBezTo>
                  <a:cubicBezTo>
                    <a:pt x="2" y="32"/>
                    <a:pt x="1" y="33"/>
                    <a:pt x="0" y="33"/>
                  </a:cubicBezTo>
                  <a:cubicBezTo>
                    <a:pt x="2" y="34"/>
                    <a:pt x="4" y="34"/>
                    <a:pt x="5" y="35"/>
                  </a:cubicBezTo>
                  <a:cubicBezTo>
                    <a:pt x="13" y="28"/>
                    <a:pt x="20" y="23"/>
                    <a:pt x="26" y="18"/>
                  </a:cubicBezTo>
                  <a:cubicBezTo>
                    <a:pt x="25" y="17"/>
                    <a:pt x="24" y="16"/>
                    <a:pt x="23" y="15"/>
                  </a:cubicBezTo>
                  <a:moveTo>
                    <a:pt x="28" y="12"/>
                  </a:moveTo>
                  <a:cubicBezTo>
                    <a:pt x="27" y="12"/>
                    <a:pt x="27" y="12"/>
                    <a:pt x="27" y="12"/>
                  </a:cubicBezTo>
                  <a:cubicBezTo>
                    <a:pt x="28" y="13"/>
                    <a:pt x="28" y="14"/>
                    <a:pt x="29" y="15"/>
                  </a:cubicBezTo>
                  <a:cubicBezTo>
                    <a:pt x="30" y="14"/>
                    <a:pt x="30" y="13"/>
                    <a:pt x="31" y="13"/>
                  </a:cubicBezTo>
                  <a:cubicBezTo>
                    <a:pt x="30" y="12"/>
                    <a:pt x="29" y="12"/>
                    <a:pt x="28" y="12"/>
                  </a:cubicBezTo>
                  <a:moveTo>
                    <a:pt x="44" y="0"/>
                  </a:moveTo>
                  <a:cubicBezTo>
                    <a:pt x="43" y="0"/>
                    <a:pt x="41" y="2"/>
                    <a:pt x="36" y="5"/>
                  </a:cubicBezTo>
                  <a:cubicBezTo>
                    <a:pt x="37" y="5"/>
                    <a:pt x="38" y="6"/>
                    <a:pt x="38" y="6"/>
                  </a:cubicBezTo>
                  <a:cubicBezTo>
                    <a:pt x="39" y="6"/>
                    <a:pt x="39" y="6"/>
                    <a:pt x="39" y="6"/>
                  </a:cubicBezTo>
                  <a:cubicBezTo>
                    <a:pt x="42" y="3"/>
                    <a:pt x="44" y="1"/>
                    <a:pt x="44" y="0"/>
                  </a:cubicBezTo>
                  <a:cubicBezTo>
                    <a:pt x="44" y="0"/>
                    <a:pt x="44" y="0"/>
                    <a:pt x="44"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41" name="Freeform 29">
              <a:extLst>
                <a:ext uri="{FF2B5EF4-FFF2-40B4-BE49-F238E27FC236}">
                  <a16:creationId xmlns:a16="http://schemas.microsoft.com/office/drawing/2014/main" xmlns="" id="{5F9F6883-DC8D-4539-BE2E-6E6887F99A1D}"/>
                </a:ext>
              </a:extLst>
            </p:cNvPr>
            <p:cNvSpPr>
              <a:spLocks/>
            </p:cNvSpPr>
            <p:nvPr/>
          </p:nvSpPr>
          <p:spPr bwMode="auto">
            <a:xfrm>
              <a:off x="9988639" y="4426813"/>
              <a:ext cx="78032" cy="62546"/>
            </a:xfrm>
            <a:custGeom>
              <a:avLst/>
              <a:gdLst>
                <a:gd name="T0" fmla="*/ 58 w 63"/>
                <a:gd name="T1" fmla="*/ 0 h 52"/>
                <a:gd name="T2" fmla="*/ 58 w 63"/>
                <a:gd name="T3" fmla="*/ 0 h 52"/>
                <a:gd name="T4" fmla="*/ 42 w 63"/>
                <a:gd name="T5" fmla="*/ 13 h 52"/>
                <a:gd name="T6" fmla="*/ 2 w 63"/>
                <a:gd name="T7" fmla="*/ 47 h 52"/>
                <a:gd name="T8" fmla="*/ 0 w 63"/>
                <a:gd name="T9" fmla="*/ 52 h 52"/>
                <a:gd name="T10" fmla="*/ 46 w 63"/>
                <a:gd name="T11" fmla="*/ 16 h 52"/>
                <a:gd name="T12" fmla="*/ 63 w 63"/>
                <a:gd name="T13" fmla="*/ 2 h 52"/>
                <a:gd name="T14" fmla="*/ 58 w 63"/>
                <a:gd name="T15" fmla="*/ 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52">
                  <a:moveTo>
                    <a:pt x="58" y="0"/>
                  </a:moveTo>
                  <a:cubicBezTo>
                    <a:pt x="58" y="0"/>
                    <a:pt x="58" y="0"/>
                    <a:pt x="58" y="0"/>
                  </a:cubicBezTo>
                  <a:cubicBezTo>
                    <a:pt x="53" y="4"/>
                    <a:pt x="48" y="8"/>
                    <a:pt x="42" y="13"/>
                  </a:cubicBezTo>
                  <a:cubicBezTo>
                    <a:pt x="26" y="26"/>
                    <a:pt x="12" y="38"/>
                    <a:pt x="2" y="47"/>
                  </a:cubicBezTo>
                  <a:cubicBezTo>
                    <a:pt x="1" y="49"/>
                    <a:pt x="1" y="51"/>
                    <a:pt x="0" y="52"/>
                  </a:cubicBezTo>
                  <a:cubicBezTo>
                    <a:pt x="11" y="44"/>
                    <a:pt x="27" y="31"/>
                    <a:pt x="46" y="16"/>
                  </a:cubicBezTo>
                  <a:cubicBezTo>
                    <a:pt x="52" y="11"/>
                    <a:pt x="58" y="6"/>
                    <a:pt x="63" y="2"/>
                  </a:cubicBezTo>
                  <a:cubicBezTo>
                    <a:pt x="62" y="1"/>
                    <a:pt x="60" y="1"/>
                    <a:pt x="58" y="0"/>
                  </a:cubicBezTo>
                </a:path>
              </a:pathLst>
            </a:custGeom>
            <a:solidFill>
              <a:srgbClr val="46489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42" name="Freeform 30">
              <a:extLst>
                <a:ext uri="{FF2B5EF4-FFF2-40B4-BE49-F238E27FC236}">
                  <a16:creationId xmlns:a16="http://schemas.microsoft.com/office/drawing/2014/main" xmlns="" id="{325B19B1-3C1E-4BD6-882B-2D09E0AE742C}"/>
                </a:ext>
              </a:extLst>
            </p:cNvPr>
            <p:cNvSpPr>
              <a:spLocks noEditPoints="1"/>
            </p:cNvSpPr>
            <p:nvPr/>
          </p:nvSpPr>
          <p:spPr bwMode="auto">
            <a:xfrm>
              <a:off x="10019173" y="4403770"/>
              <a:ext cx="35624" cy="16459"/>
            </a:xfrm>
            <a:custGeom>
              <a:avLst/>
              <a:gdLst>
                <a:gd name="T0" fmla="*/ 17 w 29"/>
                <a:gd name="T1" fmla="*/ 5 h 13"/>
                <a:gd name="T2" fmla="*/ 16 w 29"/>
                <a:gd name="T3" fmla="*/ 11 h 13"/>
                <a:gd name="T4" fmla="*/ 22 w 29"/>
                <a:gd name="T5" fmla="*/ 13 h 13"/>
                <a:gd name="T6" fmla="*/ 29 w 29"/>
                <a:gd name="T7" fmla="*/ 11 h 13"/>
                <a:gd name="T8" fmla="*/ 17 w 29"/>
                <a:gd name="T9" fmla="*/ 5 h 13"/>
                <a:gd name="T10" fmla="*/ 2 w 29"/>
                <a:gd name="T11" fmla="*/ 0 h 13"/>
                <a:gd name="T12" fmla="*/ 0 w 29"/>
                <a:gd name="T13" fmla="*/ 6 h 13"/>
                <a:gd name="T14" fmla="*/ 8 w 29"/>
                <a:gd name="T15" fmla="*/ 9 h 13"/>
                <a:gd name="T16" fmla="*/ 8 w 29"/>
                <a:gd name="T17" fmla="*/ 2 h 13"/>
                <a:gd name="T18" fmla="*/ 2 w 29"/>
                <a:gd name="T19"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13">
                  <a:moveTo>
                    <a:pt x="17" y="5"/>
                  </a:moveTo>
                  <a:cubicBezTo>
                    <a:pt x="16" y="8"/>
                    <a:pt x="16" y="10"/>
                    <a:pt x="16" y="11"/>
                  </a:cubicBezTo>
                  <a:cubicBezTo>
                    <a:pt x="18" y="12"/>
                    <a:pt x="20" y="13"/>
                    <a:pt x="22" y="13"/>
                  </a:cubicBezTo>
                  <a:cubicBezTo>
                    <a:pt x="25" y="12"/>
                    <a:pt x="27" y="11"/>
                    <a:pt x="29" y="11"/>
                  </a:cubicBezTo>
                  <a:cubicBezTo>
                    <a:pt x="25" y="9"/>
                    <a:pt x="21" y="7"/>
                    <a:pt x="17" y="5"/>
                  </a:cubicBezTo>
                  <a:moveTo>
                    <a:pt x="2" y="0"/>
                  </a:moveTo>
                  <a:cubicBezTo>
                    <a:pt x="2" y="2"/>
                    <a:pt x="1" y="4"/>
                    <a:pt x="0" y="6"/>
                  </a:cubicBezTo>
                  <a:cubicBezTo>
                    <a:pt x="3" y="7"/>
                    <a:pt x="6" y="8"/>
                    <a:pt x="8" y="9"/>
                  </a:cubicBezTo>
                  <a:cubicBezTo>
                    <a:pt x="8" y="7"/>
                    <a:pt x="8" y="4"/>
                    <a:pt x="8" y="2"/>
                  </a:cubicBezTo>
                  <a:cubicBezTo>
                    <a:pt x="6" y="1"/>
                    <a:pt x="4" y="0"/>
                    <a:pt x="2"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43" name="Freeform 31">
              <a:extLst>
                <a:ext uri="{FF2B5EF4-FFF2-40B4-BE49-F238E27FC236}">
                  <a16:creationId xmlns:a16="http://schemas.microsoft.com/office/drawing/2014/main" xmlns="" id="{95137309-B9AE-43AE-99FD-F9AB3C453208}"/>
                </a:ext>
              </a:extLst>
            </p:cNvPr>
            <p:cNvSpPr>
              <a:spLocks/>
            </p:cNvSpPr>
            <p:nvPr/>
          </p:nvSpPr>
          <p:spPr bwMode="auto">
            <a:xfrm>
              <a:off x="10064974" y="4423521"/>
              <a:ext cx="6785" cy="1646"/>
            </a:xfrm>
            <a:custGeom>
              <a:avLst/>
              <a:gdLst>
                <a:gd name="T0" fmla="*/ 3 w 5"/>
                <a:gd name="T1" fmla="*/ 0 h 2"/>
                <a:gd name="T2" fmla="*/ 0 w 5"/>
                <a:gd name="T3" fmla="*/ 2 h 2"/>
                <a:gd name="T4" fmla="*/ 4 w 5"/>
                <a:gd name="T5" fmla="*/ 2 h 2"/>
                <a:gd name="T6" fmla="*/ 5 w 5"/>
                <a:gd name="T7" fmla="*/ 2 h 2"/>
                <a:gd name="T8" fmla="*/ 3 w 5"/>
                <a:gd name="T9" fmla="*/ 0 h 2"/>
              </a:gdLst>
              <a:ahLst/>
              <a:cxnLst>
                <a:cxn ang="0">
                  <a:pos x="T0" y="T1"/>
                </a:cxn>
                <a:cxn ang="0">
                  <a:pos x="T2" y="T3"/>
                </a:cxn>
                <a:cxn ang="0">
                  <a:pos x="T4" y="T5"/>
                </a:cxn>
                <a:cxn ang="0">
                  <a:pos x="T6" y="T7"/>
                </a:cxn>
                <a:cxn ang="0">
                  <a:pos x="T8" y="T9"/>
                </a:cxn>
              </a:cxnLst>
              <a:rect l="0" t="0" r="r" b="b"/>
              <a:pathLst>
                <a:path w="5" h="2">
                  <a:moveTo>
                    <a:pt x="3" y="0"/>
                  </a:moveTo>
                  <a:cubicBezTo>
                    <a:pt x="2" y="0"/>
                    <a:pt x="1" y="1"/>
                    <a:pt x="0" y="2"/>
                  </a:cubicBezTo>
                  <a:cubicBezTo>
                    <a:pt x="2" y="2"/>
                    <a:pt x="4" y="2"/>
                    <a:pt x="4" y="2"/>
                  </a:cubicBezTo>
                  <a:cubicBezTo>
                    <a:pt x="5" y="2"/>
                    <a:pt x="5" y="2"/>
                    <a:pt x="5" y="2"/>
                  </a:cubicBezTo>
                  <a:cubicBezTo>
                    <a:pt x="5" y="2"/>
                    <a:pt x="4" y="1"/>
                    <a:pt x="3"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44" name="Freeform 32">
              <a:extLst>
                <a:ext uri="{FF2B5EF4-FFF2-40B4-BE49-F238E27FC236}">
                  <a16:creationId xmlns:a16="http://schemas.microsoft.com/office/drawing/2014/main" xmlns="" id="{BD0A7FAB-1F5D-4553-8062-0A4DB68D4778}"/>
                </a:ext>
              </a:extLst>
            </p:cNvPr>
            <p:cNvSpPr>
              <a:spLocks noEditPoints="1"/>
            </p:cNvSpPr>
            <p:nvPr/>
          </p:nvSpPr>
          <p:spPr bwMode="auto">
            <a:xfrm>
              <a:off x="9998817" y="4433397"/>
              <a:ext cx="10178" cy="37857"/>
            </a:xfrm>
            <a:custGeom>
              <a:avLst/>
              <a:gdLst>
                <a:gd name="T0" fmla="*/ 7 w 9"/>
                <a:gd name="T1" fmla="*/ 15 h 30"/>
                <a:gd name="T2" fmla="*/ 2 w 9"/>
                <a:gd name="T3" fmla="*/ 18 h 30"/>
                <a:gd name="T4" fmla="*/ 0 w 9"/>
                <a:gd name="T5" fmla="*/ 23 h 30"/>
                <a:gd name="T6" fmla="*/ 2 w 9"/>
                <a:gd name="T7" fmla="*/ 30 h 30"/>
                <a:gd name="T8" fmla="*/ 3 w 9"/>
                <a:gd name="T9" fmla="*/ 30 h 30"/>
                <a:gd name="T10" fmla="*/ 7 w 9"/>
                <a:gd name="T11" fmla="*/ 15 h 30"/>
                <a:gd name="T12" fmla="*/ 9 w 9"/>
                <a:gd name="T13" fmla="*/ 0 h 30"/>
                <a:gd name="T14" fmla="*/ 4 w 9"/>
                <a:gd name="T15" fmla="*/ 12 h 30"/>
                <a:gd name="T16" fmla="*/ 8 w 9"/>
                <a:gd name="T17" fmla="*/ 10 h 30"/>
                <a:gd name="T18" fmla="*/ 9 w 9"/>
                <a:gd name="T1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30">
                  <a:moveTo>
                    <a:pt x="7" y="15"/>
                  </a:moveTo>
                  <a:cubicBezTo>
                    <a:pt x="5" y="16"/>
                    <a:pt x="4" y="17"/>
                    <a:pt x="2" y="18"/>
                  </a:cubicBezTo>
                  <a:cubicBezTo>
                    <a:pt x="1" y="20"/>
                    <a:pt x="1" y="21"/>
                    <a:pt x="0" y="23"/>
                  </a:cubicBezTo>
                  <a:cubicBezTo>
                    <a:pt x="1" y="27"/>
                    <a:pt x="2" y="30"/>
                    <a:pt x="2" y="30"/>
                  </a:cubicBezTo>
                  <a:cubicBezTo>
                    <a:pt x="3" y="30"/>
                    <a:pt x="3" y="30"/>
                    <a:pt x="3" y="30"/>
                  </a:cubicBezTo>
                  <a:cubicBezTo>
                    <a:pt x="4" y="30"/>
                    <a:pt x="6" y="24"/>
                    <a:pt x="7" y="15"/>
                  </a:cubicBezTo>
                  <a:moveTo>
                    <a:pt x="9" y="0"/>
                  </a:moveTo>
                  <a:cubicBezTo>
                    <a:pt x="7" y="4"/>
                    <a:pt x="6" y="8"/>
                    <a:pt x="4" y="12"/>
                  </a:cubicBezTo>
                  <a:cubicBezTo>
                    <a:pt x="6" y="11"/>
                    <a:pt x="7" y="10"/>
                    <a:pt x="8" y="10"/>
                  </a:cubicBezTo>
                  <a:cubicBezTo>
                    <a:pt x="8" y="7"/>
                    <a:pt x="9" y="3"/>
                    <a:pt x="9" y="0"/>
                  </a:cubicBezTo>
                </a:path>
              </a:pathLst>
            </a:custGeom>
            <a:solidFill>
              <a:srgbClr val="46489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45" name="Freeform 33">
              <a:extLst>
                <a:ext uri="{FF2B5EF4-FFF2-40B4-BE49-F238E27FC236}">
                  <a16:creationId xmlns:a16="http://schemas.microsoft.com/office/drawing/2014/main" xmlns="" id="{7AB7D954-ADF6-4EBE-A046-FB4CE933F5C5}"/>
                </a:ext>
              </a:extLst>
            </p:cNvPr>
            <p:cNvSpPr>
              <a:spLocks/>
            </p:cNvSpPr>
            <p:nvPr/>
          </p:nvSpPr>
          <p:spPr bwMode="auto">
            <a:xfrm>
              <a:off x="10051403" y="4273741"/>
              <a:ext cx="20356" cy="16459"/>
            </a:xfrm>
            <a:custGeom>
              <a:avLst/>
              <a:gdLst>
                <a:gd name="T0" fmla="*/ 14 w 15"/>
                <a:gd name="T1" fmla="*/ 0 h 14"/>
                <a:gd name="T2" fmla="*/ 0 w 15"/>
                <a:gd name="T3" fmla="*/ 10 h 14"/>
                <a:gd name="T4" fmla="*/ 0 w 15"/>
                <a:gd name="T5" fmla="*/ 14 h 14"/>
                <a:gd name="T6" fmla="*/ 14 w 15"/>
                <a:gd name="T7" fmla="*/ 0 h 14"/>
                <a:gd name="T8" fmla="*/ 14 w 15"/>
                <a:gd name="T9" fmla="*/ 0 h 14"/>
              </a:gdLst>
              <a:ahLst/>
              <a:cxnLst>
                <a:cxn ang="0">
                  <a:pos x="T0" y="T1"/>
                </a:cxn>
                <a:cxn ang="0">
                  <a:pos x="T2" y="T3"/>
                </a:cxn>
                <a:cxn ang="0">
                  <a:pos x="T4" y="T5"/>
                </a:cxn>
                <a:cxn ang="0">
                  <a:pos x="T6" y="T7"/>
                </a:cxn>
                <a:cxn ang="0">
                  <a:pos x="T8" y="T9"/>
                </a:cxn>
              </a:cxnLst>
              <a:rect l="0" t="0" r="r" b="b"/>
              <a:pathLst>
                <a:path w="15" h="14">
                  <a:moveTo>
                    <a:pt x="14" y="0"/>
                  </a:moveTo>
                  <a:cubicBezTo>
                    <a:pt x="13" y="0"/>
                    <a:pt x="8" y="4"/>
                    <a:pt x="0" y="10"/>
                  </a:cubicBezTo>
                  <a:cubicBezTo>
                    <a:pt x="0" y="11"/>
                    <a:pt x="0" y="13"/>
                    <a:pt x="0" y="14"/>
                  </a:cubicBezTo>
                  <a:cubicBezTo>
                    <a:pt x="9" y="6"/>
                    <a:pt x="15" y="1"/>
                    <a:pt x="14" y="0"/>
                  </a:cubicBezTo>
                  <a:cubicBezTo>
                    <a:pt x="14" y="0"/>
                    <a:pt x="14" y="0"/>
                    <a:pt x="14"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46" name="Freeform 34">
              <a:extLst>
                <a:ext uri="{FF2B5EF4-FFF2-40B4-BE49-F238E27FC236}">
                  <a16:creationId xmlns:a16="http://schemas.microsoft.com/office/drawing/2014/main" xmlns="" id="{CD125263-34A2-439E-8203-B64691F417AD}"/>
                </a:ext>
              </a:extLst>
            </p:cNvPr>
            <p:cNvSpPr>
              <a:spLocks noEditPoints="1"/>
            </p:cNvSpPr>
            <p:nvPr/>
          </p:nvSpPr>
          <p:spPr bwMode="auto">
            <a:xfrm>
              <a:off x="10107383" y="4332995"/>
              <a:ext cx="98388" cy="138259"/>
            </a:xfrm>
            <a:custGeom>
              <a:avLst/>
              <a:gdLst>
                <a:gd name="T0" fmla="*/ 70 w 78"/>
                <a:gd name="T1" fmla="*/ 99 h 114"/>
                <a:gd name="T2" fmla="*/ 65 w 78"/>
                <a:gd name="T3" fmla="*/ 103 h 114"/>
                <a:gd name="T4" fmla="*/ 65 w 78"/>
                <a:gd name="T5" fmla="*/ 104 h 114"/>
                <a:gd name="T6" fmla="*/ 73 w 78"/>
                <a:gd name="T7" fmla="*/ 110 h 114"/>
                <a:gd name="T8" fmla="*/ 78 w 78"/>
                <a:gd name="T9" fmla="*/ 114 h 114"/>
                <a:gd name="T10" fmla="*/ 70 w 78"/>
                <a:gd name="T11" fmla="*/ 99 h 114"/>
                <a:gd name="T12" fmla="*/ 63 w 78"/>
                <a:gd name="T13" fmla="*/ 87 h 114"/>
                <a:gd name="T14" fmla="*/ 60 w 78"/>
                <a:gd name="T15" fmla="*/ 97 h 114"/>
                <a:gd name="T16" fmla="*/ 62 w 78"/>
                <a:gd name="T17" fmla="*/ 99 h 114"/>
                <a:gd name="T18" fmla="*/ 68 w 78"/>
                <a:gd name="T19" fmla="*/ 95 h 114"/>
                <a:gd name="T20" fmla="*/ 63 w 78"/>
                <a:gd name="T21" fmla="*/ 87 h 114"/>
                <a:gd name="T22" fmla="*/ 56 w 78"/>
                <a:gd name="T23" fmla="*/ 85 h 114"/>
                <a:gd name="T24" fmla="*/ 54 w 78"/>
                <a:gd name="T25" fmla="*/ 89 h 114"/>
                <a:gd name="T26" fmla="*/ 56 w 78"/>
                <a:gd name="T27" fmla="*/ 92 h 114"/>
                <a:gd name="T28" fmla="*/ 56 w 78"/>
                <a:gd name="T29" fmla="*/ 85 h 114"/>
                <a:gd name="T30" fmla="*/ 45 w 78"/>
                <a:gd name="T31" fmla="*/ 75 h 114"/>
                <a:gd name="T32" fmla="*/ 47 w 78"/>
                <a:gd name="T33" fmla="*/ 78 h 114"/>
                <a:gd name="T34" fmla="*/ 49 w 78"/>
                <a:gd name="T35" fmla="*/ 76 h 114"/>
                <a:gd name="T36" fmla="*/ 45 w 78"/>
                <a:gd name="T37" fmla="*/ 75 h 114"/>
                <a:gd name="T38" fmla="*/ 47 w 78"/>
                <a:gd name="T39" fmla="*/ 63 h 114"/>
                <a:gd name="T40" fmla="*/ 44 w 78"/>
                <a:gd name="T41" fmla="*/ 66 h 114"/>
                <a:gd name="T42" fmla="*/ 51 w 78"/>
                <a:gd name="T43" fmla="*/ 69 h 114"/>
                <a:gd name="T44" fmla="*/ 47 w 78"/>
                <a:gd name="T45" fmla="*/ 63 h 114"/>
                <a:gd name="T46" fmla="*/ 25 w 78"/>
                <a:gd name="T47" fmla="*/ 40 h 114"/>
                <a:gd name="T48" fmla="*/ 27 w 78"/>
                <a:gd name="T49" fmla="*/ 49 h 114"/>
                <a:gd name="T50" fmla="*/ 34 w 78"/>
                <a:gd name="T51" fmla="*/ 60 h 114"/>
                <a:gd name="T52" fmla="*/ 35 w 78"/>
                <a:gd name="T53" fmla="*/ 59 h 114"/>
                <a:gd name="T54" fmla="*/ 34 w 78"/>
                <a:gd name="T55" fmla="*/ 43 h 114"/>
                <a:gd name="T56" fmla="*/ 34 w 78"/>
                <a:gd name="T57" fmla="*/ 42 h 114"/>
                <a:gd name="T58" fmla="*/ 25 w 78"/>
                <a:gd name="T59" fmla="*/ 40 h 114"/>
                <a:gd name="T60" fmla="*/ 11 w 78"/>
                <a:gd name="T61" fmla="*/ 22 h 114"/>
                <a:gd name="T62" fmla="*/ 11 w 78"/>
                <a:gd name="T63" fmla="*/ 23 h 114"/>
                <a:gd name="T64" fmla="*/ 16 w 78"/>
                <a:gd name="T65" fmla="*/ 31 h 114"/>
                <a:gd name="T66" fmla="*/ 18 w 78"/>
                <a:gd name="T67" fmla="*/ 32 h 114"/>
                <a:gd name="T68" fmla="*/ 19 w 78"/>
                <a:gd name="T69" fmla="*/ 27 h 114"/>
                <a:gd name="T70" fmla="*/ 19 w 78"/>
                <a:gd name="T71" fmla="*/ 27 h 114"/>
                <a:gd name="T72" fmla="*/ 22 w 78"/>
                <a:gd name="T73" fmla="*/ 33 h 114"/>
                <a:gd name="T74" fmla="*/ 28 w 78"/>
                <a:gd name="T75" fmla="*/ 34 h 114"/>
                <a:gd name="T76" fmla="*/ 24 w 78"/>
                <a:gd name="T77" fmla="*/ 28 h 114"/>
                <a:gd name="T78" fmla="*/ 11 w 78"/>
                <a:gd name="T79" fmla="*/ 22 h 114"/>
                <a:gd name="T80" fmla="*/ 1 w 78"/>
                <a:gd name="T81" fmla="*/ 0 h 114"/>
                <a:gd name="T82" fmla="*/ 0 w 78"/>
                <a:gd name="T83" fmla="*/ 0 h 114"/>
                <a:gd name="T84" fmla="*/ 3 w 78"/>
                <a:gd name="T85" fmla="*/ 9 h 114"/>
                <a:gd name="T86" fmla="*/ 11 w 78"/>
                <a:gd name="T87" fmla="*/ 12 h 114"/>
                <a:gd name="T88" fmla="*/ 12 w 78"/>
                <a:gd name="T89" fmla="*/ 12 h 114"/>
                <a:gd name="T90" fmla="*/ 1 w 78"/>
                <a:gd name="T91"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8" h="114">
                  <a:moveTo>
                    <a:pt x="70" y="99"/>
                  </a:moveTo>
                  <a:cubicBezTo>
                    <a:pt x="68" y="100"/>
                    <a:pt x="66" y="101"/>
                    <a:pt x="65" y="103"/>
                  </a:cubicBezTo>
                  <a:cubicBezTo>
                    <a:pt x="65" y="103"/>
                    <a:pt x="65" y="103"/>
                    <a:pt x="65" y="104"/>
                  </a:cubicBezTo>
                  <a:cubicBezTo>
                    <a:pt x="68" y="106"/>
                    <a:pt x="71" y="108"/>
                    <a:pt x="73" y="110"/>
                  </a:cubicBezTo>
                  <a:cubicBezTo>
                    <a:pt x="75" y="112"/>
                    <a:pt x="76" y="113"/>
                    <a:pt x="78" y="114"/>
                  </a:cubicBezTo>
                  <a:cubicBezTo>
                    <a:pt x="77" y="111"/>
                    <a:pt x="74" y="106"/>
                    <a:pt x="70" y="99"/>
                  </a:cubicBezTo>
                  <a:moveTo>
                    <a:pt x="63" y="87"/>
                  </a:moveTo>
                  <a:cubicBezTo>
                    <a:pt x="62" y="91"/>
                    <a:pt x="61" y="95"/>
                    <a:pt x="60" y="97"/>
                  </a:cubicBezTo>
                  <a:cubicBezTo>
                    <a:pt x="61" y="98"/>
                    <a:pt x="61" y="98"/>
                    <a:pt x="62" y="99"/>
                  </a:cubicBezTo>
                  <a:cubicBezTo>
                    <a:pt x="64" y="98"/>
                    <a:pt x="66" y="97"/>
                    <a:pt x="68" y="95"/>
                  </a:cubicBezTo>
                  <a:cubicBezTo>
                    <a:pt x="66" y="93"/>
                    <a:pt x="65" y="90"/>
                    <a:pt x="63" y="87"/>
                  </a:cubicBezTo>
                  <a:moveTo>
                    <a:pt x="56" y="85"/>
                  </a:moveTo>
                  <a:cubicBezTo>
                    <a:pt x="56" y="86"/>
                    <a:pt x="55" y="88"/>
                    <a:pt x="54" y="89"/>
                  </a:cubicBezTo>
                  <a:cubicBezTo>
                    <a:pt x="55" y="90"/>
                    <a:pt x="56" y="91"/>
                    <a:pt x="56" y="92"/>
                  </a:cubicBezTo>
                  <a:cubicBezTo>
                    <a:pt x="56" y="90"/>
                    <a:pt x="56" y="88"/>
                    <a:pt x="56" y="85"/>
                  </a:cubicBezTo>
                  <a:moveTo>
                    <a:pt x="45" y="75"/>
                  </a:moveTo>
                  <a:cubicBezTo>
                    <a:pt x="45" y="76"/>
                    <a:pt x="46" y="77"/>
                    <a:pt x="47" y="78"/>
                  </a:cubicBezTo>
                  <a:cubicBezTo>
                    <a:pt x="48" y="78"/>
                    <a:pt x="48" y="77"/>
                    <a:pt x="49" y="76"/>
                  </a:cubicBezTo>
                  <a:cubicBezTo>
                    <a:pt x="47" y="76"/>
                    <a:pt x="46" y="75"/>
                    <a:pt x="45" y="75"/>
                  </a:cubicBezTo>
                  <a:moveTo>
                    <a:pt x="47" y="63"/>
                  </a:moveTo>
                  <a:cubicBezTo>
                    <a:pt x="46" y="64"/>
                    <a:pt x="45" y="65"/>
                    <a:pt x="44" y="66"/>
                  </a:cubicBezTo>
                  <a:cubicBezTo>
                    <a:pt x="46" y="67"/>
                    <a:pt x="49" y="68"/>
                    <a:pt x="51" y="69"/>
                  </a:cubicBezTo>
                  <a:cubicBezTo>
                    <a:pt x="50" y="67"/>
                    <a:pt x="49" y="65"/>
                    <a:pt x="47" y="63"/>
                  </a:cubicBezTo>
                  <a:moveTo>
                    <a:pt x="25" y="40"/>
                  </a:moveTo>
                  <a:cubicBezTo>
                    <a:pt x="25" y="43"/>
                    <a:pt x="26" y="46"/>
                    <a:pt x="27" y="49"/>
                  </a:cubicBezTo>
                  <a:cubicBezTo>
                    <a:pt x="30" y="53"/>
                    <a:pt x="32" y="56"/>
                    <a:pt x="34" y="60"/>
                  </a:cubicBezTo>
                  <a:cubicBezTo>
                    <a:pt x="35" y="60"/>
                    <a:pt x="35" y="59"/>
                    <a:pt x="35" y="59"/>
                  </a:cubicBezTo>
                  <a:cubicBezTo>
                    <a:pt x="35" y="54"/>
                    <a:pt x="34" y="49"/>
                    <a:pt x="34" y="43"/>
                  </a:cubicBezTo>
                  <a:cubicBezTo>
                    <a:pt x="34" y="43"/>
                    <a:pt x="34" y="42"/>
                    <a:pt x="34" y="42"/>
                  </a:cubicBezTo>
                  <a:cubicBezTo>
                    <a:pt x="31" y="41"/>
                    <a:pt x="28" y="41"/>
                    <a:pt x="25" y="40"/>
                  </a:cubicBezTo>
                  <a:moveTo>
                    <a:pt x="11" y="22"/>
                  </a:moveTo>
                  <a:cubicBezTo>
                    <a:pt x="11" y="23"/>
                    <a:pt x="11" y="23"/>
                    <a:pt x="11" y="23"/>
                  </a:cubicBezTo>
                  <a:cubicBezTo>
                    <a:pt x="12" y="25"/>
                    <a:pt x="14" y="28"/>
                    <a:pt x="16" y="31"/>
                  </a:cubicBezTo>
                  <a:cubicBezTo>
                    <a:pt x="17" y="31"/>
                    <a:pt x="17" y="31"/>
                    <a:pt x="18" y="32"/>
                  </a:cubicBezTo>
                  <a:cubicBezTo>
                    <a:pt x="18" y="29"/>
                    <a:pt x="18" y="27"/>
                    <a:pt x="19" y="27"/>
                  </a:cubicBezTo>
                  <a:cubicBezTo>
                    <a:pt x="19" y="27"/>
                    <a:pt x="19" y="27"/>
                    <a:pt x="19" y="27"/>
                  </a:cubicBezTo>
                  <a:cubicBezTo>
                    <a:pt x="19" y="27"/>
                    <a:pt x="20" y="29"/>
                    <a:pt x="22" y="33"/>
                  </a:cubicBezTo>
                  <a:cubicBezTo>
                    <a:pt x="24" y="33"/>
                    <a:pt x="26" y="34"/>
                    <a:pt x="28" y="34"/>
                  </a:cubicBezTo>
                  <a:cubicBezTo>
                    <a:pt x="27" y="32"/>
                    <a:pt x="25" y="30"/>
                    <a:pt x="24" y="28"/>
                  </a:cubicBezTo>
                  <a:cubicBezTo>
                    <a:pt x="20" y="27"/>
                    <a:pt x="15" y="25"/>
                    <a:pt x="11" y="22"/>
                  </a:cubicBezTo>
                  <a:moveTo>
                    <a:pt x="1" y="0"/>
                  </a:moveTo>
                  <a:cubicBezTo>
                    <a:pt x="0" y="0"/>
                    <a:pt x="0" y="0"/>
                    <a:pt x="0" y="0"/>
                  </a:cubicBezTo>
                  <a:cubicBezTo>
                    <a:pt x="0" y="1"/>
                    <a:pt x="1" y="4"/>
                    <a:pt x="3" y="9"/>
                  </a:cubicBezTo>
                  <a:cubicBezTo>
                    <a:pt x="6" y="10"/>
                    <a:pt x="9" y="11"/>
                    <a:pt x="11" y="12"/>
                  </a:cubicBezTo>
                  <a:cubicBezTo>
                    <a:pt x="11" y="12"/>
                    <a:pt x="11" y="12"/>
                    <a:pt x="12" y="12"/>
                  </a:cubicBezTo>
                  <a:cubicBezTo>
                    <a:pt x="6" y="5"/>
                    <a:pt x="2" y="0"/>
                    <a:pt x="1" y="0"/>
                  </a:cubicBezTo>
                </a:path>
              </a:pathLst>
            </a:custGeom>
            <a:solidFill>
              <a:srgbClr val="E5E5E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47" name="Freeform 35">
              <a:extLst>
                <a:ext uri="{FF2B5EF4-FFF2-40B4-BE49-F238E27FC236}">
                  <a16:creationId xmlns:a16="http://schemas.microsoft.com/office/drawing/2014/main" xmlns="" id="{D3C4ADBE-47C1-414F-82BE-87187AF7D900}"/>
                </a:ext>
              </a:extLst>
            </p:cNvPr>
            <p:cNvSpPr>
              <a:spLocks noEditPoints="1"/>
            </p:cNvSpPr>
            <p:nvPr/>
          </p:nvSpPr>
          <p:spPr bwMode="auto">
            <a:xfrm>
              <a:off x="10042922" y="4370851"/>
              <a:ext cx="57675" cy="31273"/>
            </a:xfrm>
            <a:custGeom>
              <a:avLst/>
              <a:gdLst>
                <a:gd name="T0" fmla="*/ 46 w 47"/>
                <a:gd name="T1" fmla="*/ 25 h 26"/>
                <a:gd name="T2" fmla="*/ 46 w 47"/>
                <a:gd name="T3" fmla="*/ 26 h 26"/>
                <a:gd name="T4" fmla="*/ 47 w 47"/>
                <a:gd name="T5" fmla="*/ 26 h 26"/>
                <a:gd name="T6" fmla="*/ 46 w 47"/>
                <a:gd name="T7" fmla="*/ 25 h 26"/>
                <a:gd name="T8" fmla="*/ 31 w 47"/>
                <a:gd name="T9" fmla="*/ 11 h 26"/>
                <a:gd name="T10" fmla="*/ 41 w 47"/>
                <a:gd name="T11" fmla="*/ 24 h 26"/>
                <a:gd name="T12" fmla="*/ 43 w 47"/>
                <a:gd name="T13" fmla="*/ 25 h 26"/>
                <a:gd name="T14" fmla="*/ 45 w 47"/>
                <a:gd name="T15" fmla="*/ 23 h 26"/>
                <a:gd name="T16" fmla="*/ 40 w 47"/>
                <a:gd name="T17" fmla="*/ 16 h 26"/>
                <a:gd name="T18" fmla="*/ 38 w 47"/>
                <a:gd name="T19" fmla="*/ 13 h 26"/>
                <a:gd name="T20" fmla="*/ 31 w 47"/>
                <a:gd name="T21" fmla="*/ 11 h 26"/>
                <a:gd name="T22" fmla="*/ 0 w 47"/>
                <a:gd name="T23" fmla="*/ 0 h 26"/>
                <a:gd name="T24" fmla="*/ 0 w 47"/>
                <a:gd name="T25" fmla="*/ 8 h 26"/>
                <a:gd name="T26" fmla="*/ 31 w 47"/>
                <a:gd name="T27" fmla="*/ 20 h 26"/>
                <a:gd name="T28" fmla="*/ 19 w 47"/>
                <a:gd name="T29" fmla="*/ 6 h 26"/>
                <a:gd name="T30" fmla="*/ 0 w 47"/>
                <a:gd name="T31"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7" h="26">
                  <a:moveTo>
                    <a:pt x="46" y="25"/>
                  </a:moveTo>
                  <a:cubicBezTo>
                    <a:pt x="46" y="26"/>
                    <a:pt x="46" y="26"/>
                    <a:pt x="46" y="26"/>
                  </a:cubicBezTo>
                  <a:cubicBezTo>
                    <a:pt x="46" y="26"/>
                    <a:pt x="47" y="26"/>
                    <a:pt x="47" y="26"/>
                  </a:cubicBezTo>
                  <a:cubicBezTo>
                    <a:pt x="47" y="26"/>
                    <a:pt x="47" y="26"/>
                    <a:pt x="46" y="25"/>
                  </a:cubicBezTo>
                  <a:moveTo>
                    <a:pt x="31" y="11"/>
                  </a:moveTo>
                  <a:cubicBezTo>
                    <a:pt x="35" y="16"/>
                    <a:pt x="38" y="20"/>
                    <a:pt x="41" y="24"/>
                  </a:cubicBezTo>
                  <a:cubicBezTo>
                    <a:pt x="42" y="24"/>
                    <a:pt x="42" y="24"/>
                    <a:pt x="43" y="25"/>
                  </a:cubicBezTo>
                  <a:cubicBezTo>
                    <a:pt x="43" y="24"/>
                    <a:pt x="44" y="23"/>
                    <a:pt x="45" y="23"/>
                  </a:cubicBezTo>
                  <a:cubicBezTo>
                    <a:pt x="43" y="21"/>
                    <a:pt x="42" y="18"/>
                    <a:pt x="40" y="16"/>
                  </a:cubicBezTo>
                  <a:cubicBezTo>
                    <a:pt x="39" y="15"/>
                    <a:pt x="38" y="14"/>
                    <a:pt x="38" y="13"/>
                  </a:cubicBezTo>
                  <a:cubicBezTo>
                    <a:pt x="36" y="12"/>
                    <a:pt x="33" y="11"/>
                    <a:pt x="31" y="11"/>
                  </a:cubicBezTo>
                  <a:moveTo>
                    <a:pt x="0" y="0"/>
                  </a:moveTo>
                  <a:cubicBezTo>
                    <a:pt x="0" y="3"/>
                    <a:pt x="0" y="6"/>
                    <a:pt x="0" y="8"/>
                  </a:cubicBezTo>
                  <a:cubicBezTo>
                    <a:pt x="9" y="12"/>
                    <a:pt x="20" y="16"/>
                    <a:pt x="31" y="20"/>
                  </a:cubicBezTo>
                  <a:cubicBezTo>
                    <a:pt x="27" y="16"/>
                    <a:pt x="23" y="11"/>
                    <a:pt x="19" y="6"/>
                  </a:cubicBezTo>
                  <a:cubicBezTo>
                    <a:pt x="13" y="4"/>
                    <a:pt x="6" y="2"/>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48" name="Freeform 36">
              <a:extLst>
                <a:ext uri="{FF2B5EF4-FFF2-40B4-BE49-F238E27FC236}">
                  <a16:creationId xmlns:a16="http://schemas.microsoft.com/office/drawing/2014/main" xmlns="" id="{C3D4A6A4-88D0-4F35-8A4F-46A8285356E1}"/>
                </a:ext>
              </a:extLst>
            </p:cNvPr>
            <p:cNvSpPr>
              <a:spLocks/>
            </p:cNvSpPr>
            <p:nvPr/>
          </p:nvSpPr>
          <p:spPr bwMode="auto">
            <a:xfrm>
              <a:off x="10095508" y="4398833"/>
              <a:ext cx="5090" cy="3292"/>
            </a:xfrm>
            <a:custGeom>
              <a:avLst/>
              <a:gdLst>
                <a:gd name="T0" fmla="*/ 2 w 3"/>
                <a:gd name="T1" fmla="*/ 0 h 3"/>
                <a:gd name="T2" fmla="*/ 0 w 3"/>
                <a:gd name="T3" fmla="*/ 2 h 3"/>
                <a:gd name="T4" fmla="*/ 3 w 3"/>
                <a:gd name="T5" fmla="*/ 3 h 3"/>
                <a:gd name="T6" fmla="*/ 3 w 3"/>
                <a:gd name="T7" fmla="*/ 2 h 3"/>
                <a:gd name="T8" fmla="*/ 2 w 3"/>
                <a:gd name="T9" fmla="*/ 0 h 3"/>
              </a:gdLst>
              <a:ahLst/>
              <a:cxnLst>
                <a:cxn ang="0">
                  <a:pos x="T0" y="T1"/>
                </a:cxn>
                <a:cxn ang="0">
                  <a:pos x="T2" y="T3"/>
                </a:cxn>
                <a:cxn ang="0">
                  <a:pos x="T4" y="T5"/>
                </a:cxn>
                <a:cxn ang="0">
                  <a:pos x="T6" y="T7"/>
                </a:cxn>
                <a:cxn ang="0">
                  <a:pos x="T8" y="T9"/>
                </a:cxn>
              </a:cxnLst>
              <a:rect l="0" t="0" r="r" b="b"/>
              <a:pathLst>
                <a:path w="3" h="3">
                  <a:moveTo>
                    <a:pt x="2" y="0"/>
                  </a:moveTo>
                  <a:cubicBezTo>
                    <a:pt x="1" y="0"/>
                    <a:pt x="0" y="1"/>
                    <a:pt x="0" y="2"/>
                  </a:cubicBezTo>
                  <a:cubicBezTo>
                    <a:pt x="1" y="2"/>
                    <a:pt x="2" y="2"/>
                    <a:pt x="3" y="3"/>
                  </a:cubicBezTo>
                  <a:cubicBezTo>
                    <a:pt x="3" y="3"/>
                    <a:pt x="3" y="3"/>
                    <a:pt x="3" y="2"/>
                  </a:cubicBezTo>
                  <a:cubicBezTo>
                    <a:pt x="3" y="2"/>
                    <a:pt x="2" y="1"/>
                    <a:pt x="2"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49" name="Freeform 37">
              <a:extLst>
                <a:ext uri="{FF2B5EF4-FFF2-40B4-BE49-F238E27FC236}">
                  <a16:creationId xmlns:a16="http://schemas.microsoft.com/office/drawing/2014/main" xmlns="" id="{C3EF6D0A-D37B-472B-B36B-638C98E1297E}"/>
                </a:ext>
              </a:extLst>
            </p:cNvPr>
            <p:cNvSpPr>
              <a:spLocks noEditPoints="1"/>
            </p:cNvSpPr>
            <p:nvPr/>
          </p:nvSpPr>
          <p:spPr bwMode="auto">
            <a:xfrm>
              <a:off x="10103990" y="4392249"/>
              <a:ext cx="33927" cy="23043"/>
            </a:xfrm>
            <a:custGeom>
              <a:avLst/>
              <a:gdLst>
                <a:gd name="T0" fmla="*/ 5 w 27"/>
                <a:gd name="T1" fmla="*/ 2 h 20"/>
                <a:gd name="T2" fmla="*/ 4 w 27"/>
                <a:gd name="T3" fmla="*/ 3 h 20"/>
                <a:gd name="T4" fmla="*/ 23 w 27"/>
                <a:gd name="T5" fmla="*/ 18 h 20"/>
                <a:gd name="T6" fmla="*/ 27 w 27"/>
                <a:gd name="T7" fmla="*/ 20 h 20"/>
                <a:gd name="T8" fmla="*/ 25 w 27"/>
                <a:gd name="T9" fmla="*/ 9 h 20"/>
                <a:gd name="T10" fmla="*/ 5 w 27"/>
                <a:gd name="T11" fmla="*/ 2 h 20"/>
                <a:gd name="T12" fmla="*/ 0 w 27"/>
                <a:gd name="T13" fmla="*/ 0 h 20"/>
                <a:gd name="T14" fmla="*/ 1 w 27"/>
                <a:gd name="T15" fmla="*/ 1 h 20"/>
                <a:gd name="T16" fmla="*/ 2 w 27"/>
                <a:gd name="T17" fmla="*/ 2 h 20"/>
                <a:gd name="T18" fmla="*/ 2 w 27"/>
                <a:gd name="T19" fmla="*/ 1 h 20"/>
                <a:gd name="T20" fmla="*/ 0 w 27"/>
                <a:gd name="T2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 h="20">
                  <a:moveTo>
                    <a:pt x="5" y="2"/>
                  </a:moveTo>
                  <a:cubicBezTo>
                    <a:pt x="4" y="2"/>
                    <a:pt x="4" y="3"/>
                    <a:pt x="4" y="3"/>
                  </a:cubicBezTo>
                  <a:cubicBezTo>
                    <a:pt x="9" y="7"/>
                    <a:pt x="16" y="12"/>
                    <a:pt x="23" y="18"/>
                  </a:cubicBezTo>
                  <a:cubicBezTo>
                    <a:pt x="24" y="19"/>
                    <a:pt x="26" y="19"/>
                    <a:pt x="27" y="20"/>
                  </a:cubicBezTo>
                  <a:cubicBezTo>
                    <a:pt x="26" y="16"/>
                    <a:pt x="26" y="13"/>
                    <a:pt x="25" y="9"/>
                  </a:cubicBezTo>
                  <a:cubicBezTo>
                    <a:pt x="18" y="7"/>
                    <a:pt x="12" y="4"/>
                    <a:pt x="5" y="2"/>
                  </a:cubicBezTo>
                  <a:moveTo>
                    <a:pt x="0" y="0"/>
                  </a:moveTo>
                  <a:cubicBezTo>
                    <a:pt x="1" y="0"/>
                    <a:pt x="1" y="1"/>
                    <a:pt x="1" y="1"/>
                  </a:cubicBezTo>
                  <a:cubicBezTo>
                    <a:pt x="1" y="1"/>
                    <a:pt x="1" y="1"/>
                    <a:pt x="2" y="2"/>
                  </a:cubicBezTo>
                  <a:cubicBezTo>
                    <a:pt x="2" y="1"/>
                    <a:pt x="2" y="1"/>
                    <a:pt x="2" y="1"/>
                  </a:cubicBezTo>
                  <a:cubicBezTo>
                    <a:pt x="2" y="1"/>
                    <a:pt x="1" y="1"/>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50" name="Freeform 38">
              <a:extLst>
                <a:ext uri="{FF2B5EF4-FFF2-40B4-BE49-F238E27FC236}">
                  <a16:creationId xmlns:a16="http://schemas.microsoft.com/office/drawing/2014/main" xmlns="" id="{E22BA892-8C53-4281-B18C-DA4FA6AB87DA}"/>
                </a:ext>
              </a:extLst>
            </p:cNvPr>
            <p:cNvSpPr>
              <a:spLocks/>
            </p:cNvSpPr>
            <p:nvPr/>
          </p:nvSpPr>
          <p:spPr bwMode="auto">
            <a:xfrm>
              <a:off x="10105686" y="4392249"/>
              <a:ext cx="3393" cy="3292"/>
            </a:xfrm>
            <a:custGeom>
              <a:avLst/>
              <a:gdLst>
                <a:gd name="T0" fmla="*/ 0 w 3"/>
                <a:gd name="T1" fmla="*/ 0 h 2"/>
                <a:gd name="T2" fmla="*/ 0 w 3"/>
                <a:gd name="T3" fmla="*/ 1 h 2"/>
                <a:gd name="T4" fmla="*/ 2 w 3"/>
                <a:gd name="T5" fmla="*/ 2 h 2"/>
                <a:gd name="T6" fmla="*/ 3 w 3"/>
                <a:gd name="T7" fmla="*/ 1 h 2"/>
                <a:gd name="T8" fmla="*/ 2 w 3"/>
                <a:gd name="T9" fmla="*/ 1 h 2"/>
                <a:gd name="T10" fmla="*/ 0 w 3"/>
                <a:gd name="T11" fmla="*/ 0 h 2"/>
              </a:gdLst>
              <a:ahLst/>
              <a:cxnLst>
                <a:cxn ang="0">
                  <a:pos x="T0" y="T1"/>
                </a:cxn>
                <a:cxn ang="0">
                  <a:pos x="T2" y="T3"/>
                </a:cxn>
                <a:cxn ang="0">
                  <a:pos x="T4" y="T5"/>
                </a:cxn>
                <a:cxn ang="0">
                  <a:pos x="T6" y="T7"/>
                </a:cxn>
                <a:cxn ang="0">
                  <a:pos x="T8" y="T9"/>
                </a:cxn>
                <a:cxn ang="0">
                  <a:pos x="T10" y="T11"/>
                </a:cxn>
              </a:cxnLst>
              <a:rect l="0" t="0" r="r" b="b"/>
              <a:pathLst>
                <a:path w="3" h="2">
                  <a:moveTo>
                    <a:pt x="0" y="0"/>
                  </a:moveTo>
                  <a:cubicBezTo>
                    <a:pt x="0" y="0"/>
                    <a:pt x="0" y="0"/>
                    <a:pt x="0" y="1"/>
                  </a:cubicBezTo>
                  <a:cubicBezTo>
                    <a:pt x="0" y="1"/>
                    <a:pt x="1" y="2"/>
                    <a:pt x="2" y="2"/>
                  </a:cubicBezTo>
                  <a:cubicBezTo>
                    <a:pt x="2" y="2"/>
                    <a:pt x="2" y="1"/>
                    <a:pt x="3" y="1"/>
                  </a:cubicBezTo>
                  <a:cubicBezTo>
                    <a:pt x="3" y="1"/>
                    <a:pt x="3" y="1"/>
                    <a:pt x="2" y="1"/>
                  </a:cubicBezTo>
                  <a:cubicBezTo>
                    <a:pt x="2" y="1"/>
                    <a:pt x="1" y="0"/>
                    <a:pt x="0"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51" name="Freeform 39">
              <a:extLst>
                <a:ext uri="{FF2B5EF4-FFF2-40B4-BE49-F238E27FC236}">
                  <a16:creationId xmlns:a16="http://schemas.microsoft.com/office/drawing/2014/main" xmlns="" id="{EE2933D9-15A4-4E59-A252-9AD8246A0479}"/>
                </a:ext>
              </a:extLst>
            </p:cNvPr>
            <p:cNvSpPr>
              <a:spLocks noEditPoints="1"/>
            </p:cNvSpPr>
            <p:nvPr/>
          </p:nvSpPr>
          <p:spPr bwMode="auto">
            <a:xfrm>
              <a:off x="10146398" y="4407062"/>
              <a:ext cx="98388" cy="41149"/>
            </a:xfrm>
            <a:custGeom>
              <a:avLst/>
              <a:gdLst>
                <a:gd name="T0" fmla="*/ 60 w 79"/>
                <a:gd name="T1" fmla="*/ 24 h 33"/>
                <a:gd name="T2" fmla="*/ 55 w 79"/>
                <a:gd name="T3" fmla="*/ 27 h 33"/>
                <a:gd name="T4" fmla="*/ 78 w 79"/>
                <a:gd name="T5" fmla="*/ 33 h 33"/>
                <a:gd name="T6" fmla="*/ 79 w 79"/>
                <a:gd name="T7" fmla="*/ 33 h 33"/>
                <a:gd name="T8" fmla="*/ 60 w 79"/>
                <a:gd name="T9" fmla="*/ 24 h 33"/>
                <a:gd name="T10" fmla="*/ 35 w 79"/>
                <a:gd name="T11" fmla="*/ 13 h 33"/>
                <a:gd name="T12" fmla="*/ 33 w 79"/>
                <a:gd name="T13" fmla="*/ 21 h 33"/>
                <a:gd name="T14" fmla="*/ 49 w 79"/>
                <a:gd name="T15" fmla="*/ 26 h 33"/>
                <a:gd name="T16" fmla="*/ 55 w 79"/>
                <a:gd name="T17" fmla="*/ 22 h 33"/>
                <a:gd name="T18" fmla="*/ 35 w 79"/>
                <a:gd name="T19" fmla="*/ 13 h 33"/>
                <a:gd name="T20" fmla="*/ 11 w 79"/>
                <a:gd name="T21" fmla="*/ 10 h 33"/>
                <a:gd name="T22" fmla="*/ 11 w 79"/>
                <a:gd name="T23" fmla="*/ 13 h 33"/>
                <a:gd name="T24" fmla="*/ 14 w 79"/>
                <a:gd name="T25" fmla="*/ 14 h 33"/>
                <a:gd name="T26" fmla="*/ 11 w 79"/>
                <a:gd name="T27" fmla="*/ 10 h 33"/>
                <a:gd name="T28" fmla="*/ 6 w 79"/>
                <a:gd name="T29" fmla="*/ 10 h 33"/>
                <a:gd name="T30" fmla="*/ 5 w 79"/>
                <a:gd name="T31" fmla="*/ 11 h 33"/>
                <a:gd name="T32" fmla="*/ 6 w 79"/>
                <a:gd name="T33" fmla="*/ 11 h 33"/>
                <a:gd name="T34" fmla="*/ 6 w 79"/>
                <a:gd name="T35" fmla="*/ 10 h 33"/>
                <a:gd name="T36" fmla="*/ 20 w 79"/>
                <a:gd name="T37" fmla="*/ 8 h 33"/>
                <a:gd name="T38" fmla="*/ 22 w 79"/>
                <a:gd name="T39" fmla="*/ 11 h 33"/>
                <a:gd name="T40" fmla="*/ 24 w 79"/>
                <a:gd name="T41" fmla="*/ 9 h 33"/>
                <a:gd name="T42" fmla="*/ 20 w 79"/>
                <a:gd name="T43" fmla="*/ 8 h 33"/>
                <a:gd name="T44" fmla="*/ 0 w 79"/>
                <a:gd name="T45" fmla="*/ 0 h 33"/>
                <a:gd name="T46" fmla="*/ 0 w 79"/>
                <a:gd name="T47" fmla="*/ 2 h 33"/>
                <a:gd name="T48" fmla="*/ 2 w 79"/>
                <a:gd name="T49" fmla="*/ 0 h 33"/>
                <a:gd name="T50" fmla="*/ 0 w 79"/>
                <a:gd name="T51"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9" h="33">
                  <a:moveTo>
                    <a:pt x="60" y="24"/>
                  </a:moveTo>
                  <a:cubicBezTo>
                    <a:pt x="58" y="25"/>
                    <a:pt x="56" y="26"/>
                    <a:pt x="55" y="27"/>
                  </a:cubicBezTo>
                  <a:cubicBezTo>
                    <a:pt x="67" y="31"/>
                    <a:pt x="75" y="33"/>
                    <a:pt x="78" y="33"/>
                  </a:cubicBezTo>
                  <a:cubicBezTo>
                    <a:pt x="78" y="33"/>
                    <a:pt x="79" y="33"/>
                    <a:pt x="79" y="33"/>
                  </a:cubicBezTo>
                  <a:cubicBezTo>
                    <a:pt x="79" y="32"/>
                    <a:pt x="72" y="29"/>
                    <a:pt x="60" y="24"/>
                  </a:cubicBezTo>
                  <a:moveTo>
                    <a:pt x="35" y="13"/>
                  </a:moveTo>
                  <a:cubicBezTo>
                    <a:pt x="35" y="16"/>
                    <a:pt x="34" y="18"/>
                    <a:pt x="33" y="21"/>
                  </a:cubicBezTo>
                  <a:cubicBezTo>
                    <a:pt x="39" y="22"/>
                    <a:pt x="44" y="24"/>
                    <a:pt x="49" y="26"/>
                  </a:cubicBezTo>
                  <a:cubicBezTo>
                    <a:pt x="51" y="24"/>
                    <a:pt x="53" y="23"/>
                    <a:pt x="55" y="22"/>
                  </a:cubicBezTo>
                  <a:cubicBezTo>
                    <a:pt x="49" y="19"/>
                    <a:pt x="42" y="16"/>
                    <a:pt x="35" y="13"/>
                  </a:cubicBezTo>
                  <a:moveTo>
                    <a:pt x="11" y="10"/>
                  </a:moveTo>
                  <a:cubicBezTo>
                    <a:pt x="11" y="11"/>
                    <a:pt x="11" y="12"/>
                    <a:pt x="11" y="13"/>
                  </a:cubicBezTo>
                  <a:cubicBezTo>
                    <a:pt x="12" y="13"/>
                    <a:pt x="13" y="14"/>
                    <a:pt x="14" y="14"/>
                  </a:cubicBezTo>
                  <a:cubicBezTo>
                    <a:pt x="13" y="13"/>
                    <a:pt x="12" y="12"/>
                    <a:pt x="11" y="10"/>
                  </a:cubicBezTo>
                  <a:moveTo>
                    <a:pt x="6" y="10"/>
                  </a:moveTo>
                  <a:cubicBezTo>
                    <a:pt x="5" y="10"/>
                    <a:pt x="5" y="10"/>
                    <a:pt x="5" y="11"/>
                  </a:cubicBezTo>
                  <a:cubicBezTo>
                    <a:pt x="5" y="11"/>
                    <a:pt x="5" y="11"/>
                    <a:pt x="6" y="11"/>
                  </a:cubicBezTo>
                  <a:cubicBezTo>
                    <a:pt x="6" y="11"/>
                    <a:pt x="6" y="10"/>
                    <a:pt x="6" y="10"/>
                  </a:cubicBezTo>
                  <a:moveTo>
                    <a:pt x="20" y="8"/>
                  </a:moveTo>
                  <a:cubicBezTo>
                    <a:pt x="21" y="9"/>
                    <a:pt x="22" y="10"/>
                    <a:pt x="22" y="11"/>
                  </a:cubicBezTo>
                  <a:cubicBezTo>
                    <a:pt x="23" y="10"/>
                    <a:pt x="23" y="10"/>
                    <a:pt x="24" y="9"/>
                  </a:cubicBezTo>
                  <a:cubicBezTo>
                    <a:pt x="23" y="9"/>
                    <a:pt x="21" y="8"/>
                    <a:pt x="20" y="8"/>
                  </a:cubicBezTo>
                  <a:moveTo>
                    <a:pt x="0" y="0"/>
                  </a:moveTo>
                  <a:cubicBezTo>
                    <a:pt x="0" y="0"/>
                    <a:pt x="0" y="1"/>
                    <a:pt x="0" y="2"/>
                  </a:cubicBezTo>
                  <a:cubicBezTo>
                    <a:pt x="1" y="1"/>
                    <a:pt x="1" y="1"/>
                    <a:pt x="2" y="0"/>
                  </a:cubicBezTo>
                  <a:cubicBezTo>
                    <a:pt x="1" y="0"/>
                    <a:pt x="0" y="0"/>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52" name="Freeform 40">
              <a:extLst>
                <a:ext uri="{FF2B5EF4-FFF2-40B4-BE49-F238E27FC236}">
                  <a16:creationId xmlns:a16="http://schemas.microsoft.com/office/drawing/2014/main" xmlns="" id="{668C9D33-F377-498C-899F-6FC87655403D}"/>
                </a:ext>
              </a:extLst>
            </p:cNvPr>
            <p:cNvSpPr>
              <a:spLocks/>
            </p:cNvSpPr>
            <p:nvPr/>
          </p:nvSpPr>
          <p:spPr bwMode="auto">
            <a:xfrm>
              <a:off x="10159969" y="4413646"/>
              <a:ext cx="13571" cy="11522"/>
            </a:xfrm>
            <a:custGeom>
              <a:avLst/>
              <a:gdLst>
                <a:gd name="T0" fmla="*/ 2 w 11"/>
                <a:gd name="T1" fmla="*/ 0 h 10"/>
                <a:gd name="T2" fmla="*/ 0 w 11"/>
                <a:gd name="T3" fmla="*/ 1 h 10"/>
                <a:gd name="T4" fmla="*/ 0 w 11"/>
                <a:gd name="T5" fmla="*/ 5 h 10"/>
                <a:gd name="T6" fmla="*/ 3 w 11"/>
                <a:gd name="T7" fmla="*/ 9 h 10"/>
                <a:gd name="T8" fmla="*/ 7 w 11"/>
                <a:gd name="T9" fmla="*/ 10 h 10"/>
                <a:gd name="T10" fmla="*/ 11 w 11"/>
                <a:gd name="T11" fmla="*/ 6 h 10"/>
                <a:gd name="T12" fmla="*/ 9 w 11"/>
                <a:gd name="T13" fmla="*/ 3 h 10"/>
                <a:gd name="T14" fmla="*/ 2 w 11"/>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0">
                  <a:moveTo>
                    <a:pt x="2" y="0"/>
                  </a:moveTo>
                  <a:cubicBezTo>
                    <a:pt x="1" y="0"/>
                    <a:pt x="1" y="0"/>
                    <a:pt x="0" y="1"/>
                  </a:cubicBezTo>
                  <a:cubicBezTo>
                    <a:pt x="0" y="2"/>
                    <a:pt x="0" y="4"/>
                    <a:pt x="0" y="5"/>
                  </a:cubicBezTo>
                  <a:cubicBezTo>
                    <a:pt x="1" y="7"/>
                    <a:pt x="2" y="8"/>
                    <a:pt x="3" y="9"/>
                  </a:cubicBezTo>
                  <a:cubicBezTo>
                    <a:pt x="4" y="9"/>
                    <a:pt x="5" y="10"/>
                    <a:pt x="7" y="10"/>
                  </a:cubicBezTo>
                  <a:cubicBezTo>
                    <a:pt x="8" y="9"/>
                    <a:pt x="10" y="7"/>
                    <a:pt x="11" y="6"/>
                  </a:cubicBezTo>
                  <a:cubicBezTo>
                    <a:pt x="11" y="5"/>
                    <a:pt x="10" y="4"/>
                    <a:pt x="9" y="3"/>
                  </a:cubicBezTo>
                  <a:cubicBezTo>
                    <a:pt x="7" y="2"/>
                    <a:pt x="4" y="1"/>
                    <a:pt x="2"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53" name="Freeform 41">
              <a:extLst>
                <a:ext uri="{FF2B5EF4-FFF2-40B4-BE49-F238E27FC236}">
                  <a16:creationId xmlns:a16="http://schemas.microsoft.com/office/drawing/2014/main" xmlns="" id="{B21D7B80-3700-49EE-9D74-AA8BA46270A0}"/>
                </a:ext>
              </a:extLst>
            </p:cNvPr>
            <p:cNvSpPr>
              <a:spLocks noEditPoints="1"/>
            </p:cNvSpPr>
            <p:nvPr/>
          </p:nvSpPr>
          <p:spPr bwMode="auto">
            <a:xfrm>
              <a:off x="10156576" y="4415292"/>
              <a:ext cx="23749" cy="46086"/>
            </a:xfrm>
            <a:custGeom>
              <a:avLst/>
              <a:gdLst>
                <a:gd name="T0" fmla="*/ 1 w 19"/>
                <a:gd name="T1" fmla="*/ 26 h 39"/>
                <a:gd name="T2" fmla="*/ 0 w 19"/>
                <a:gd name="T3" fmla="*/ 27 h 39"/>
                <a:gd name="T4" fmla="*/ 1 w 19"/>
                <a:gd name="T5" fmla="*/ 28 h 39"/>
                <a:gd name="T6" fmla="*/ 3 w 19"/>
                <a:gd name="T7" fmla="*/ 37 h 39"/>
                <a:gd name="T8" fmla="*/ 6 w 19"/>
                <a:gd name="T9" fmla="*/ 39 h 39"/>
                <a:gd name="T10" fmla="*/ 6 w 19"/>
                <a:gd name="T11" fmla="*/ 38 h 39"/>
                <a:gd name="T12" fmla="*/ 9 w 19"/>
                <a:gd name="T13" fmla="*/ 33 h 39"/>
                <a:gd name="T14" fmla="*/ 1 w 19"/>
                <a:gd name="T15" fmla="*/ 26 h 39"/>
                <a:gd name="T16" fmla="*/ 10 w 19"/>
                <a:gd name="T17" fmla="*/ 14 h 39"/>
                <a:gd name="T18" fmla="*/ 7 w 19"/>
                <a:gd name="T19" fmla="*/ 17 h 39"/>
                <a:gd name="T20" fmla="*/ 5 w 19"/>
                <a:gd name="T21" fmla="*/ 19 h 39"/>
                <a:gd name="T22" fmla="*/ 13 w 19"/>
                <a:gd name="T23" fmla="*/ 26 h 39"/>
                <a:gd name="T24" fmla="*/ 15 w 19"/>
                <a:gd name="T25" fmla="*/ 22 h 39"/>
                <a:gd name="T26" fmla="*/ 10 w 19"/>
                <a:gd name="T27" fmla="*/ 14 h 39"/>
                <a:gd name="T28" fmla="*/ 19 w 19"/>
                <a:gd name="T29" fmla="*/ 0 h 39"/>
                <a:gd name="T30" fmla="*/ 17 w 19"/>
                <a:gd name="T31" fmla="*/ 2 h 39"/>
                <a:gd name="T32" fmla="*/ 19 w 19"/>
                <a:gd name="T33" fmla="*/ 0 h 39"/>
                <a:gd name="T34" fmla="*/ 19 w 19"/>
                <a:gd name="T35"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 h="39">
                  <a:moveTo>
                    <a:pt x="1" y="26"/>
                  </a:moveTo>
                  <a:cubicBezTo>
                    <a:pt x="1" y="27"/>
                    <a:pt x="0" y="27"/>
                    <a:pt x="0" y="27"/>
                  </a:cubicBezTo>
                  <a:cubicBezTo>
                    <a:pt x="0" y="27"/>
                    <a:pt x="0" y="27"/>
                    <a:pt x="1" y="28"/>
                  </a:cubicBezTo>
                  <a:cubicBezTo>
                    <a:pt x="1" y="31"/>
                    <a:pt x="2" y="34"/>
                    <a:pt x="3" y="37"/>
                  </a:cubicBezTo>
                  <a:cubicBezTo>
                    <a:pt x="4" y="38"/>
                    <a:pt x="5" y="38"/>
                    <a:pt x="6" y="39"/>
                  </a:cubicBezTo>
                  <a:cubicBezTo>
                    <a:pt x="6" y="38"/>
                    <a:pt x="6" y="38"/>
                    <a:pt x="6" y="38"/>
                  </a:cubicBezTo>
                  <a:cubicBezTo>
                    <a:pt x="7" y="36"/>
                    <a:pt x="8" y="35"/>
                    <a:pt x="9" y="33"/>
                  </a:cubicBezTo>
                  <a:cubicBezTo>
                    <a:pt x="6" y="31"/>
                    <a:pt x="3" y="29"/>
                    <a:pt x="1" y="26"/>
                  </a:cubicBezTo>
                  <a:moveTo>
                    <a:pt x="10" y="14"/>
                  </a:moveTo>
                  <a:cubicBezTo>
                    <a:pt x="9" y="15"/>
                    <a:pt x="8" y="16"/>
                    <a:pt x="7" y="17"/>
                  </a:cubicBezTo>
                  <a:cubicBezTo>
                    <a:pt x="6" y="18"/>
                    <a:pt x="6" y="18"/>
                    <a:pt x="5" y="19"/>
                  </a:cubicBezTo>
                  <a:cubicBezTo>
                    <a:pt x="8" y="21"/>
                    <a:pt x="11" y="23"/>
                    <a:pt x="13" y="26"/>
                  </a:cubicBezTo>
                  <a:cubicBezTo>
                    <a:pt x="14" y="24"/>
                    <a:pt x="15" y="23"/>
                    <a:pt x="15" y="22"/>
                  </a:cubicBezTo>
                  <a:cubicBezTo>
                    <a:pt x="14" y="19"/>
                    <a:pt x="12" y="17"/>
                    <a:pt x="10" y="14"/>
                  </a:cubicBezTo>
                  <a:moveTo>
                    <a:pt x="19" y="0"/>
                  </a:moveTo>
                  <a:cubicBezTo>
                    <a:pt x="18" y="1"/>
                    <a:pt x="18" y="1"/>
                    <a:pt x="17" y="2"/>
                  </a:cubicBezTo>
                  <a:cubicBezTo>
                    <a:pt x="18" y="2"/>
                    <a:pt x="18" y="1"/>
                    <a:pt x="19" y="0"/>
                  </a:cubicBezTo>
                  <a:cubicBezTo>
                    <a:pt x="19" y="0"/>
                    <a:pt x="19" y="0"/>
                    <a:pt x="19"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54" name="Freeform 42">
              <a:extLst>
                <a:ext uri="{FF2B5EF4-FFF2-40B4-BE49-F238E27FC236}">
                  <a16:creationId xmlns:a16="http://schemas.microsoft.com/office/drawing/2014/main" xmlns="" id="{F7979BD4-BF65-47C3-BD76-FA5B31CD4B35}"/>
                </a:ext>
              </a:extLst>
            </p:cNvPr>
            <p:cNvSpPr>
              <a:spLocks noEditPoints="1"/>
            </p:cNvSpPr>
            <p:nvPr/>
          </p:nvSpPr>
          <p:spPr bwMode="auto">
            <a:xfrm>
              <a:off x="10119257" y="4459732"/>
              <a:ext cx="44105" cy="54317"/>
            </a:xfrm>
            <a:custGeom>
              <a:avLst/>
              <a:gdLst>
                <a:gd name="T0" fmla="*/ 23 w 35"/>
                <a:gd name="T1" fmla="*/ 1 h 44"/>
                <a:gd name="T2" fmla="*/ 3 w 35"/>
                <a:gd name="T3" fmla="*/ 44 h 44"/>
                <a:gd name="T4" fmla="*/ 3 w 35"/>
                <a:gd name="T5" fmla="*/ 44 h 44"/>
                <a:gd name="T6" fmla="*/ 24 w 35"/>
                <a:gd name="T7" fmla="*/ 17 h 44"/>
                <a:gd name="T8" fmla="*/ 22 w 35"/>
                <a:gd name="T9" fmla="*/ 19 h 44"/>
                <a:gd name="T10" fmla="*/ 22 w 35"/>
                <a:gd name="T11" fmla="*/ 19 h 44"/>
                <a:gd name="T12" fmla="*/ 26 w 35"/>
                <a:gd name="T13" fmla="*/ 14 h 44"/>
                <a:gd name="T14" fmla="*/ 23 w 35"/>
                <a:gd name="T15" fmla="*/ 1 h 44"/>
                <a:gd name="T16" fmla="*/ 32 w 35"/>
                <a:gd name="T17" fmla="*/ 0 h 44"/>
                <a:gd name="T18" fmla="*/ 33 w 35"/>
                <a:gd name="T19" fmla="*/ 5 h 44"/>
                <a:gd name="T20" fmla="*/ 35 w 35"/>
                <a:gd name="T21" fmla="*/ 2 h 44"/>
                <a:gd name="T22" fmla="*/ 32 w 35"/>
                <a:gd name="T23"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 h="44">
                  <a:moveTo>
                    <a:pt x="23" y="1"/>
                  </a:moveTo>
                  <a:cubicBezTo>
                    <a:pt x="9" y="24"/>
                    <a:pt x="0" y="42"/>
                    <a:pt x="3" y="44"/>
                  </a:cubicBezTo>
                  <a:cubicBezTo>
                    <a:pt x="3" y="44"/>
                    <a:pt x="3" y="44"/>
                    <a:pt x="3" y="44"/>
                  </a:cubicBezTo>
                  <a:cubicBezTo>
                    <a:pt x="5" y="44"/>
                    <a:pt x="14" y="33"/>
                    <a:pt x="24" y="17"/>
                  </a:cubicBezTo>
                  <a:cubicBezTo>
                    <a:pt x="23" y="18"/>
                    <a:pt x="22" y="19"/>
                    <a:pt x="22" y="19"/>
                  </a:cubicBezTo>
                  <a:cubicBezTo>
                    <a:pt x="22" y="19"/>
                    <a:pt x="22" y="19"/>
                    <a:pt x="22" y="19"/>
                  </a:cubicBezTo>
                  <a:cubicBezTo>
                    <a:pt x="21" y="18"/>
                    <a:pt x="23" y="17"/>
                    <a:pt x="26" y="14"/>
                  </a:cubicBezTo>
                  <a:cubicBezTo>
                    <a:pt x="25" y="10"/>
                    <a:pt x="24" y="6"/>
                    <a:pt x="23" y="1"/>
                  </a:cubicBezTo>
                  <a:moveTo>
                    <a:pt x="32" y="0"/>
                  </a:moveTo>
                  <a:cubicBezTo>
                    <a:pt x="32" y="2"/>
                    <a:pt x="32" y="3"/>
                    <a:pt x="33" y="5"/>
                  </a:cubicBezTo>
                  <a:cubicBezTo>
                    <a:pt x="33" y="4"/>
                    <a:pt x="34" y="3"/>
                    <a:pt x="35" y="2"/>
                  </a:cubicBezTo>
                  <a:cubicBezTo>
                    <a:pt x="34" y="1"/>
                    <a:pt x="33" y="1"/>
                    <a:pt x="32" y="0"/>
                  </a:cubicBezTo>
                </a:path>
              </a:pathLst>
            </a:custGeom>
            <a:solidFill>
              <a:srgbClr val="46489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55" name="Freeform 43">
              <a:extLst>
                <a:ext uri="{FF2B5EF4-FFF2-40B4-BE49-F238E27FC236}">
                  <a16:creationId xmlns:a16="http://schemas.microsoft.com/office/drawing/2014/main" xmlns="" id="{6DD3A5A9-F848-4707-A813-8960D9869E1D}"/>
                </a:ext>
              </a:extLst>
            </p:cNvPr>
            <p:cNvSpPr>
              <a:spLocks/>
            </p:cNvSpPr>
            <p:nvPr/>
          </p:nvSpPr>
          <p:spPr bwMode="auto">
            <a:xfrm>
              <a:off x="10168451" y="4428460"/>
              <a:ext cx="10178" cy="13168"/>
            </a:xfrm>
            <a:custGeom>
              <a:avLst/>
              <a:gdLst>
                <a:gd name="T0" fmla="*/ 3 w 8"/>
                <a:gd name="T1" fmla="*/ 0 h 11"/>
                <a:gd name="T2" fmla="*/ 0 w 8"/>
                <a:gd name="T3" fmla="*/ 3 h 11"/>
                <a:gd name="T4" fmla="*/ 5 w 8"/>
                <a:gd name="T5" fmla="*/ 11 h 11"/>
                <a:gd name="T6" fmla="*/ 7 w 8"/>
                <a:gd name="T7" fmla="*/ 7 h 11"/>
                <a:gd name="T8" fmla="*/ 8 w 8"/>
                <a:gd name="T9" fmla="*/ 1 h 11"/>
                <a:gd name="T10" fmla="*/ 3 w 8"/>
                <a:gd name="T11" fmla="*/ 0 h 11"/>
              </a:gdLst>
              <a:ahLst/>
              <a:cxnLst>
                <a:cxn ang="0">
                  <a:pos x="T0" y="T1"/>
                </a:cxn>
                <a:cxn ang="0">
                  <a:pos x="T2" y="T3"/>
                </a:cxn>
                <a:cxn ang="0">
                  <a:pos x="T4" y="T5"/>
                </a:cxn>
                <a:cxn ang="0">
                  <a:pos x="T6" y="T7"/>
                </a:cxn>
                <a:cxn ang="0">
                  <a:pos x="T8" y="T9"/>
                </a:cxn>
                <a:cxn ang="0">
                  <a:pos x="T10" y="T11"/>
                </a:cxn>
              </a:cxnLst>
              <a:rect l="0" t="0" r="r" b="b"/>
              <a:pathLst>
                <a:path w="8" h="11">
                  <a:moveTo>
                    <a:pt x="3" y="0"/>
                  </a:moveTo>
                  <a:cubicBezTo>
                    <a:pt x="2" y="1"/>
                    <a:pt x="1" y="2"/>
                    <a:pt x="0" y="3"/>
                  </a:cubicBezTo>
                  <a:cubicBezTo>
                    <a:pt x="2" y="6"/>
                    <a:pt x="4" y="8"/>
                    <a:pt x="5" y="11"/>
                  </a:cubicBezTo>
                  <a:cubicBezTo>
                    <a:pt x="6" y="10"/>
                    <a:pt x="7" y="8"/>
                    <a:pt x="7" y="7"/>
                  </a:cubicBezTo>
                  <a:cubicBezTo>
                    <a:pt x="8" y="5"/>
                    <a:pt x="8" y="3"/>
                    <a:pt x="8" y="1"/>
                  </a:cubicBezTo>
                  <a:cubicBezTo>
                    <a:pt x="6" y="1"/>
                    <a:pt x="5" y="0"/>
                    <a:pt x="3" y="0"/>
                  </a:cubicBezTo>
                </a:path>
              </a:pathLst>
            </a:custGeom>
            <a:solidFill>
              <a:srgbClr val="EAEBE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56" name="Freeform 44">
              <a:extLst>
                <a:ext uri="{FF2B5EF4-FFF2-40B4-BE49-F238E27FC236}">
                  <a16:creationId xmlns:a16="http://schemas.microsoft.com/office/drawing/2014/main" xmlns="" id="{3F302571-DB9F-4446-8CC5-CB76A6806A46}"/>
                </a:ext>
              </a:extLst>
            </p:cNvPr>
            <p:cNvSpPr>
              <a:spLocks/>
            </p:cNvSpPr>
            <p:nvPr/>
          </p:nvSpPr>
          <p:spPr bwMode="auto">
            <a:xfrm>
              <a:off x="10176932" y="4421876"/>
              <a:ext cx="1697" cy="4938"/>
            </a:xfrm>
            <a:custGeom>
              <a:avLst/>
              <a:gdLst>
                <a:gd name="T0" fmla="*/ 2 w 2"/>
                <a:gd name="T1" fmla="*/ 0 h 4"/>
                <a:gd name="T2" fmla="*/ 0 w 2"/>
                <a:gd name="T3" fmla="*/ 2 h 4"/>
                <a:gd name="T4" fmla="*/ 2 w 2"/>
                <a:gd name="T5" fmla="*/ 4 h 4"/>
                <a:gd name="T6" fmla="*/ 2 w 2"/>
                <a:gd name="T7" fmla="*/ 0 h 4"/>
              </a:gdLst>
              <a:ahLst/>
              <a:cxnLst>
                <a:cxn ang="0">
                  <a:pos x="T0" y="T1"/>
                </a:cxn>
                <a:cxn ang="0">
                  <a:pos x="T2" y="T3"/>
                </a:cxn>
                <a:cxn ang="0">
                  <a:pos x="T4" y="T5"/>
                </a:cxn>
                <a:cxn ang="0">
                  <a:pos x="T6" y="T7"/>
                </a:cxn>
              </a:cxnLst>
              <a:rect l="0" t="0" r="r" b="b"/>
              <a:pathLst>
                <a:path w="2" h="4">
                  <a:moveTo>
                    <a:pt x="2" y="0"/>
                  </a:moveTo>
                  <a:cubicBezTo>
                    <a:pt x="2" y="1"/>
                    <a:pt x="1" y="1"/>
                    <a:pt x="0" y="2"/>
                  </a:cubicBezTo>
                  <a:cubicBezTo>
                    <a:pt x="1" y="3"/>
                    <a:pt x="1" y="4"/>
                    <a:pt x="2" y="4"/>
                  </a:cubicBezTo>
                  <a:cubicBezTo>
                    <a:pt x="2" y="3"/>
                    <a:pt x="2" y="1"/>
                    <a:pt x="2"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57" name="Freeform 45">
              <a:extLst>
                <a:ext uri="{FF2B5EF4-FFF2-40B4-BE49-F238E27FC236}">
                  <a16:creationId xmlns:a16="http://schemas.microsoft.com/office/drawing/2014/main" xmlns="" id="{47B89ECB-C2C7-4FEF-B6F2-3C6D476D1230}"/>
                </a:ext>
              </a:extLst>
            </p:cNvPr>
            <p:cNvSpPr>
              <a:spLocks/>
            </p:cNvSpPr>
            <p:nvPr/>
          </p:nvSpPr>
          <p:spPr bwMode="auto">
            <a:xfrm>
              <a:off x="10171844" y="4425168"/>
              <a:ext cx="6785" cy="4938"/>
            </a:xfrm>
            <a:custGeom>
              <a:avLst/>
              <a:gdLst>
                <a:gd name="T0" fmla="*/ 3 w 5"/>
                <a:gd name="T1" fmla="*/ 0 h 4"/>
                <a:gd name="T2" fmla="*/ 0 w 5"/>
                <a:gd name="T3" fmla="*/ 3 h 4"/>
                <a:gd name="T4" fmla="*/ 5 w 5"/>
                <a:gd name="T5" fmla="*/ 4 h 4"/>
                <a:gd name="T6" fmla="*/ 5 w 5"/>
                <a:gd name="T7" fmla="*/ 2 h 4"/>
                <a:gd name="T8" fmla="*/ 3 w 5"/>
                <a:gd name="T9" fmla="*/ 0 h 4"/>
              </a:gdLst>
              <a:ahLst/>
              <a:cxnLst>
                <a:cxn ang="0">
                  <a:pos x="T0" y="T1"/>
                </a:cxn>
                <a:cxn ang="0">
                  <a:pos x="T2" y="T3"/>
                </a:cxn>
                <a:cxn ang="0">
                  <a:pos x="T4" y="T5"/>
                </a:cxn>
                <a:cxn ang="0">
                  <a:pos x="T6" y="T7"/>
                </a:cxn>
                <a:cxn ang="0">
                  <a:pos x="T8" y="T9"/>
                </a:cxn>
              </a:cxnLst>
              <a:rect l="0" t="0" r="r" b="b"/>
              <a:pathLst>
                <a:path w="5" h="4">
                  <a:moveTo>
                    <a:pt x="3" y="0"/>
                  </a:moveTo>
                  <a:cubicBezTo>
                    <a:pt x="2" y="1"/>
                    <a:pt x="1" y="2"/>
                    <a:pt x="0" y="3"/>
                  </a:cubicBezTo>
                  <a:cubicBezTo>
                    <a:pt x="2" y="3"/>
                    <a:pt x="3" y="4"/>
                    <a:pt x="5" y="4"/>
                  </a:cubicBezTo>
                  <a:cubicBezTo>
                    <a:pt x="5" y="3"/>
                    <a:pt x="5" y="3"/>
                    <a:pt x="5" y="2"/>
                  </a:cubicBezTo>
                  <a:cubicBezTo>
                    <a:pt x="4" y="2"/>
                    <a:pt x="4" y="1"/>
                    <a:pt x="3"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58" name="Freeform 46">
              <a:extLst>
                <a:ext uri="{FF2B5EF4-FFF2-40B4-BE49-F238E27FC236}">
                  <a16:creationId xmlns:a16="http://schemas.microsoft.com/office/drawing/2014/main" xmlns="" id="{867849DA-FFCD-47F5-95CE-7D2F56C0F22A}"/>
                </a:ext>
              </a:extLst>
            </p:cNvPr>
            <p:cNvSpPr>
              <a:spLocks noEditPoints="1"/>
            </p:cNvSpPr>
            <p:nvPr/>
          </p:nvSpPr>
          <p:spPr bwMode="auto">
            <a:xfrm>
              <a:off x="10027655" y="4347808"/>
              <a:ext cx="15268" cy="72422"/>
            </a:xfrm>
            <a:custGeom>
              <a:avLst/>
              <a:gdLst>
                <a:gd name="T0" fmla="*/ 0 w 12"/>
                <a:gd name="T1" fmla="*/ 55 h 59"/>
                <a:gd name="T2" fmla="*/ 0 w 12"/>
                <a:gd name="T3" fmla="*/ 57 h 59"/>
                <a:gd name="T4" fmla="*/ 7 w 12"/>
                <a:gd name="T5" fmla="*/ 59 h 59"/>
                <a:gd name="T6" fmla="*/ 8 w 12"/>
                <a:gd name="T7" fmla="*/ 57 h 59"/>
                <a:gd name="T8" fmla="*/ 0 w 12"/>
                <a:gd name="T9" fmla="*/ 55 h 59"/>
                <a:gd name="T10" fmla="*/ 2 w 12"/>
                <a:gd name="T11" fmla="*/ 24 h 59"/>
                <a:gd name="T12" fmla="*/ 0 w 12"/>
                <a:gd name="T13" fmla="*/ 29 h 59"/>
                <a:gd name="T14" fmla="*/ 0 w 12"/>
                <a:gd name="T15" fmla="*/ 48 h 59"/>
                <a:gd name="T16" fmla="*/ 9 w 12"/>
                <a:gd name="T17" fmla="*/ 51 h 59"/>
                <a:gd name="T18" fmla="*/ 11 w 12"/>
                <a:gd name="T19" fmla="*/ 27 h 59"/>
                <a:gd name="T20" fmla="*/ 2 w 12"/>
                <a:gd name="T21" fmla="*/ 24 h 59"/>
                <a:gd name="T22" fmla="*/ 12 w 12"/>
                <a:gd name="T23" fmla="*/ 13 h 59"/>
                <a:gd name="T24" fmla="*/ 8 w 12"/>
                <a:gd name="T25" fmla="*/ 18 h 59"/>
                <a:gd name="T26" fmla="*/ 11 w 12"/>
                <a:gd name="T27" fmla="*/ 19 h 59"/>
                <a:gd name="T28" fmla="*/ 11 w 12"/>
                <a:gd name="T29" fmla="*/ 19 h 59"/>
                <a:gd name="T30" fmla="*/ 12 w 12"/>
                <a:gd name="T31" fmla="*/ 13 h 59"/>
                <a:gd name="T32" fmla="*/ 8 w 12"/>
                <a:gd name="T33" fmla="*/ 7 h 59"/>
                <a:gd name="T34" fmla="*/ 5 w 12"/>
                <a:gd name="T35" fmla="*/ 17 h 59"/>
                <a:gd name="T36" fmla="*/ 5 w 12"/>
                <a:gd name="T37" fmla="*/ 17 h 59"/>
                <a:gd name="T38" fmla="*/ 8 w 12"/>
                <a:gd name="T39" fmla="*/ 7 h 59"/>
                <a:gd name="T40" fmla="*/ 8 w 12"/>
                <a:gd name="T41" fmla="*/ 7 h 59"/>
                <a:gd name="T42" fmla="*/ 10 w 12"/>
                <a:gd name="T43" fmla="*/ 0 h 59"/>
                <a:gd name="T44" fmla="*/ 9 w 12"/>
                <a:gd name="T45" fmla="*/ 1 h 59"/>
                <a:gd name="T46" fmla="*/ 10 w 12"/>
                <a:gd name="T47" fmla="*/ 2 h 59"/>
                <a:gd name="T48" fmla="*/ 11 w 12"/>
                <a:gd name="T49" fmla="*/ 1 h 59"/>
                <a:gd name="T50" fmla="*/ 10 w 12"/>
                <a:gd name="T51"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 h="59">
                  <a:moveTo>
                    <a:pt x="0" y="55"/>
                  </a:moveTo>
                  <a:cubicBezTo>
                    <a:pt x="0" y="56"/>
                    <a:pt x="0" y="57"/>
                    <a:pt x="0" y="57"/>
                  </a:cubicBezTo>
                  <a:cubicBezTo>
                    <a:pt x="3" y="58"/>
                    <a:pt x="5" y="59"/>
                    <a:pt x="7" y="59"/>
                  </a:cubicBezTo>
                  <a:cubicBezTo>
                    <a:pt x="8" y="59"/>
                    <a:pt x="8" y="58"/>
                    <a:pt x="8" y="57"/>
                  </a:cubicBezTo>
                  <a:cubicBezTo>
                    <a:pt x="5" y="57"/>
                    <a:pt x="3" y="56"/>
                    <a:pt x="0" y="55"/>
                  </a:cubicBezTo>
                  <a:moveTo>
                    <a:pt x="2" y="24"/>
                  </a:moveTo>
                  <a:cubicBezTo>
                    <a:pt x="2" y="26"/>
                    <a:pt x="1" y="27"/>
                    <a:pt x="0" y="29"/>
                  </a:cubicBezTo>
                  <a:cubicBezTo>
                    <a:pt x="0" y="36"/>
                    <a:pt x="0" y="42"/>
                    <a:pt x="0" y="48"/>
                  </a:cubicBezTo>
                  <a:cubicBezTo>
                    <a:pt x="3" y="49"/>
                    <a:pt x="6" y="50"/>
                    <a:pt x="9" y="51"/>
                  </a:cubicBezTo>
                  <a:cubicBezTo>
                    <a:pt x="9" y="45"/>
                    <a:pt x="10" y="36"/>
                    <a:pt x="11" y="27"/>
                  </a:cubicBezTo>
                  <a:cubicBezTo>
                    <a:pt x="8" y="26"/>
                    <a:pt x="5" y="25"/>
                    <a:pt x="2" y="24"/>
                  </a:cubicBezTo>
                  <a:moveTo>
                    <a:pt x="12" y="13"/>
                  </a:moveTo>
                  <a:cubicBezTo>
                    <a:pt x="10" y="15"/>
                    <a:pt x="9" y="17"/>
                    <a:pt x="8" y="18"/>
                  </a:cubicBezTo>
                  <a:cubicBezTo>
                    <a:pt x="9" y="18"/>
                    <a:pt x="10" y="19"/>
                    <a:pt x="11" y="19"/>
                  </a:cubicBezTo>
                  <a:cubicBezTo>
                    <a:pt x="11" y="19"/>
                    <a:pt x="11" y="19"/>
                    <a:pt x="11" y="19"/>
                  </a:cubicBezTo>
                  <a:cubicBezTo>
                    <a:pt x="12" y="17"/>
                    <a:pt x="12" y="15"/>
                    <a:pt x="12" y="13"/>
                  </a:cubicBezTo>
                  <a:moveTo>
                    <a:pt x="8" y="7"/>
                  </a:moveTo>
                  <a:cubicBezTo>
                    <a:pt x="7" y="10"/>
                    <a:pt x="6" y="13"/>
                    <a:pt x="5" y="17"/>
                  </a:cubicBezTo>
                  <a:cubicBezTo>
                    <a:pt x="5" y="17"/>
                    <a:pt x="5" y="17"/>
                    <a:pt x="5" y="17"/>
                  </a:cubicBezTo>
                  <a:cubicBezTo>
                    <a:pt x="6" y="14"/>
                    <a:pt x="7" y="11"/>
                    <a:pt x="8" y="7"/>
                  </a:cubicBezTo>
                  <a:cubicBezTo>
                    <a:pt x="8" y="7"/>
                    <a:pt x="8" y="7"/>
                    <a:pt x="8" y="7"/>
                  </a:cubicBezTo>
                  <a:moveTo>
                    <a:pt x="10" y="0"/>
                  </a:moveTo>
                  <a:cubicBezTo>
                    <a:pt x="10" y="1"/>
                    <a:pt x="10" y="1"/>
                    <a:pt x="9" y="1"/>
                  </a:cubicBezTo>
                  <a:cubicBezTo>
                    <a:pt x="10" y="1"/>
                    <a:pt x="10" y="2"/>
                    <a:pt x="10" y="2"/>
                  </a:cubicBezTo>
                  <a:cubicBezTo>
                    <a:pt x="10" y="1"/>
                    <a:pt x="10" y="1"/>
                    <a:pt x="11" y="1"/>
                  </a:cubicBezTo>
                  <a:cubicBezTo>
                    <a:pt x="10" y="1"/>
                    <a:pt x="10" y="0"/>
                    <a:pt x="10"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59" name="Freeform 47">
              <a:extLst>
                <a:ext uri="{FF2B5EF4-FFF2-40B4-BE49-F238E27FC236}">
                  <a16:creationId xmlns:a16="http://schemas.microsoft.com/office/drawing/2014/main" xmlns="" id="{D7E2EBD6-13F0-4D08-9F4C-876A1B809106}"/>
                </a:ext>
              </a:extLst>
            </p:cNvPr>
            <p:cNvSpPr>
              <a:spLocks/>
            </p:cNvSpPr>
            <p:nvPr/>
          </p:nvSpPr>
          <p:spPr bwMode="auto">
            <a:xfrm>
              <a:off x="10027655" y="4416938"/>
              <a:ext cx="10178" cy="13168"/>
            </a:xfrm>
            <a:custGeom>
              <a:avLst/>
              <a:gdLst>
                <a:gd name="T0" fmla="*/ 0 w 7"/>
                <a:gd name="T1" fmla="*/ 0 h 10"/>
                <a:gd name="T2" fmla="*/ 1 w 7"/>
                <a:gd name="T3" fmla="*/ 10 h 10"/>
                <a:gd name="T4" fmla="*/ 7 w 7"/>
                <a:gd name="T5" fmla="*/ 6 h 10"/>
                <a:gd name="T6" fmla="*/ 7 w 7"/>
                <a:gd name="T7" fmla="*/ 2 h 10"/>
                <a:gd name="T8" fmla="*/ 0 w 7"/>
                <a:gd name="T9" fmla="*/ 0 h 10"/>
              </a:gdLst>
              <a:ahLst/>
              <a:cxnLst>
                <a:cxn ang="0">
                  <a:pos x="T0" y="T1"/>
                </a:cxn>
                <a:cxn ang="0">
                  <a:pos x="T2" y="T3"/>
                </a:cxn>
                <a:cxn ang="0">
                  <a:pos x="T4" y="T5"/>
                </a:cxn>
                <a:cxn ang="0">
                  <a:pos x="T6" y="T7"/>
                </a:cxn>
                <a:cxn ang="0">
                  <a:pos x="T8" y="T9"/>
                </a:cxn>
              </a:cxnLst>
              <a:rect l="0" t="0" r="r" b="b"/>
              <a:pathLst>
                <a:path w="7" h="10">
                  <a:moveTo>
                    <a:pt x="0" y="0"/>
                  </a:moveTo>
                  <a:cubicBezTo>
                    <a:pt x="1" y="4"/>
                    <a:pt x="1" y="7"/>
                    <a:pt x="1" y="10"/>
                  </a:cubicBezTo>
                  <a:cubicBezTo>
                    <a:pt x="3" y="8"/>
                    <a:pt x="5" y="7"/>
                    <a:pt x="7" y="6"/>
                  </a:cubicBezTo>
                  <a:cubicBezTo>
                    <a:pt x="7" y="5"/>
                    <a:pt x="7" y="4"/>
                    <a:pt x="7" y="2"/>
                  </a:cubicBezTo>
                  <a:cubicBezTo>
                    <a:pt x="5" y="2"/>
                    <a:pt x="3" y="1"/>
                    <a:pt x="0" y="0"/>
                  </a:cubicBezTo>
                </a:path>
              </a:pathLst>
            </a:custGeom>
            <a:solidFill>
              <a:srgbClr val="46489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60" name="Freeform 48">
              <a:extLst>
                <a:ext uri="{FF2B5EF4-FFF2-40B4-BE49-F238E27FC236}">
                  <a16:creationId xmlns:a16="http://schemas.microsoft.com/office/drawing/2014/main" xmlns="" id="{7EE84FFA-0B0B-4E6C-806B-99BC745400D6}"/>
                </a:ext>
              </a:extLst>
            </p:cNvPr>
            <p:cNvSpPr>
              <a:spLocks/>
            </p:cNvSpPr>
            <p:nvPr/>
          </p:nvSpPr>
          <p:spPr bwMode="auto">
            <a:xfrm>
              <a:off x="10027655" y="4405417"/>
              <a:ext cx="11875" cy="11522"/>
            </a:xfrm>
            <a:custGeom>
              <a:avLst/>
              <a:gdLst>
                <a:gd name="T0" fmla="*/ 0 w 9"/>
                <a:gd name="T1" fmla="*/ 0 h 9"/>
                <a:gd name="T2" fmla="*/ 0 w 9"/>
                <a:gd name="T3" fmla="*/ 7 h 9"/>
                <a:gd name="T4" fmla="*/ 8 w 9"/>
                <a:gd name="T5" fmla="*/ 9 h 9"/>
                <a:gd name="T6" fmla="*/ 9 w 9"/>
                <a:gd name="T7" fmla="*/ 3 h 9"/>
                <a:gd name="T8" fmla="*/ 0 w 9"/>
                <a:gd name="T9" fmla="*/ 0 h 9"/>
              </a:gdLst>
              <a:ahLst/>
              <a:cxnLst>
                <a:cxn ang="0">
                  <a:pos x="T0" y="T1"/>
                </a:cxn>
                <a:cxn ang="0">
                  <a:pos x="T2" y="T3"/>
                </a:cxn>
                <a:cxn ang="0">
                  <a:pos x="T4" y="T5"/>
                </a:cxn>
                <a:cxn ang="0">
                  <a:pos x="T6" y="T7"/>
                </a:cxn>
                <a:cxn ang="0">
                  <a:pos x="T8" y="T9"/>
                </a:cxn>
              </a:cxnLst>
              <a:rect l="0" t="0" r="r" b="b"/>
              <a:pathLst>
                <a:path w="9" h="9">
                  <a:moveTo>
                    <a:pt x="0" y="0"/>
                  </a:moveTo>
                  <a:cubicBezTo>
                    <a:pt x="0" y="2"/>
                    <a:pt x="0" y="5"/>
                    <a:pt x="0" y="7"/>
                  </a:cubicBezTo>
                  <a:cubicBezTo>
                    <a:pt x="3" y="8"/>
                    <a:pt x="5" y="9"/>
                    <a:pt x="8" y="9"/>
                  </a:cubicBezTo>
                  <a:cubicBezTo>
                    <a:pt x="8" y="8"/>
                    <a:pt x="8" y="6"/>
                    <a:pt x="9" y="3"/>
                  </a:cubicBezTo>
                  <a:cubicBezTo>
                    <a:pt x="6" y="2"/>
                    <a:pt x="3" y="1"/>
                    <a:pt x="0"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61" name="Freeform 49">
              <a:extLst>
                <a:ext uri="{FF2B5EF4-FFF2-40B4-BE49-F238E27FC236}">
                  <a16:creationId xmlns:a16="http://schemas.microsoft.com/office/drawing/2014/main" xmlns="" id="{0AD5CB90-BBFD-42EC-B44B-78925C0792CE}"/>
                </a:ext>
              </a:extLst>
            </p:cNvPr>
            <p:cNvSpPr>
              <a:spLocks/>
            </p:cNvSpPr>
            <p:nvPr/>
          </p:nvSpPr>
          <p:spPr bwMode="auto">
            <a:xfrm>
              <a:off x="10031047" y="4369206"/>
              <a:ext cx="11875" cy="11522"/>
            </a:xfrm>
            <a:custGeom>
              <a:avLst/>
              <a:gdLst>
                <a:gd name="T0" fmla="*/ 3 w 9"/>
                <a:gd name="T1" fmla="*/ 0 h 10"/>
                <a:gd name="T2" fmla="*/ 0 w 9"/>
                <a:gd name="T3" fmla="*/ 7 h 10"/>
                <a:gd name="T4" fmla="*/ 9 w 9"/>
                <a:gd name="T5" fmla="*/ 10 h 10"/>
                <a:gd name="T6" fmla="*/ 9 w 9"/>
                <a:gd name="T7" fmla="*/ 2 h 10"/>
                <a:gd name="T8" fmla="*/ 6 w 9"/>
                <a:gd name="T9" fmla="*/ 1 h 10"/>
                <a:gd name="T10" fmla="*/ 3 w 9"/>
                <a:gd name="T11" fmla="*/ 3 h 10"/>
                <a:gd name="T12" fmla="*/ 3 w 9"/>
                <a:gd name="T13" fmla="*/ 3 h 10"/>
                <a:gd name="T14" fmla="*/ 3 w 9"/>
                <a:gd name="T15" fmla="*/ 0 h 10"/>
                <a:gd name="T16" fmla="*/ 3 w 9"/>
                <a:gd name="T1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10">
                  <a:moveTo>
                    <a:pt x="3" y="0"/>
                  </a:moveTo>
                  <a:cubicBezTo>
                    <a:pt x="2" y="2"/>
                    <a:pt x="1" y="5"/>
                    <a:pt x="0" y="7"/>
                  </a:cubicBezTo>
                  <a:cubicBezTo>
                    <a:pt x="3" y="8"/>
                    <a:pt x="6" y="9"/>
                    <a:pt x="9" y="10"/>
                  </a:cubicBezTo>
                  <a:cubicBezTo>
                    <a:pt x="9" y="8"/>
                    <a:pt x="9" y="5"/>
                    <a:pt x="9" y="2"/>
                  </a:cubicBezTo>
                  <a:cubicBezTo>
                    <a:pt x="8" y="2"/>
                    <a:pt x="7" y="1"/>
                    <a:pt x="6" y="1"/>
                  </a:cubicBezTo>
                  <a:cubicBezTo>
                    <a:pt x="5" y="2"/>
                    <a:pt x="4" y="3"/>
                    <a:pt x="3" y="3"/>
                  </a:cubicBezTo>
                  <a:cubicBezTo>
                    <a:pt x="3" y="3"/>
                    <a:pt x="3" y="3"/>
                    <a:pt x="3" y="3"/>
                  </a:cubicBezTo>
                  <a:cubicBezTo>
                    <a:pt x="3" y="3"/>
                    <a:pt x="3" y="2"/>
                    <a:pt x="3" y="0"/>
                  </a:cubicBezTo>
                  <a:cubicBezTo>
                    <a:pt x="3" y="0"/>
                    <a:pt x="3" y="0"/>
                    <a:pt x="3"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62" name="Freeform 50">
              <a:extLst>
                <a:ext uri="{FF2B5EF4-FFF2-40B4-BE49-F238E27FC236}">
                  <a16:creationId xmlns:a16="http://schemas.microsoft.com/office/drawing/2014/main" xmlns="" id="{8853ABD7-CFA2-47D7-BB7A-FAB06C605BEC}"/>
                </a:ext>
              </a:extLst>
            </p:cNvPr>
            <p:cNvSpPr>
              <a:spLocks noEditPoints="1"/>
            </p:cNvSpPr>
            <p:nvPr/>
          </p:nvSpPr>
          <p:spPr bwMode="auto">
            <a:xfrm>
              <a:off x="10042922" y="4412000"/>
              <a:ext cx="33927" cy="14814"/>
            </a:xfrm>
            <a:custGeom>
              <a:avLst/>
              <a:gdLst>
                <a:gd name="T0" fmla="*/ 2 w 26"/>
                <a:gd name="T1" fmla="*/ 6 h 12"/>
                <a:gd name="T2" fmla="*/ 2 w 26"/>
                <a:gd name="T3" fmla="*/ 7 h 12"/>
                <a:gd name="T4" fmla="*/ 0 w 26"/>
                <a:gd name="T5" fmla="*/ 8 h 12"/>
                <a:gd name="T6" fmla="*/ 14 w 26"/>
                <a:gd name="T7" fmla="*/ 12 h 12"/>
                <a:gd name="T8" fmla="*/ 16 w 26"/>
                <a:gd name="T9" fmla="*/ 10 h 12"/>
                <a:gd name="T10" fmla="*/ 2 w 26"/>
                <a:gd name="T11" fmla="*/ 6 h 12"/>
                <a:gd name="T12" fmla="*/ 23 w 26"/>
                <a:gd name="T13" fmla="*/ 0 h 12"/>
                <a:gd name="T14" fmla="*/ 9 w 26"/>
                <a:gd name="T15" fmla="*/ 4 h 12"/>
                <a:gd name="T16" fmla="*/ 19 w 26"/>
                <a:gd name="T17" fmla="*/ 8 h 12"/>
                <a:gd name="T18" fmla="*/ 26 w 26"/>
                <a:gd name="T19" fmla="*/ 3 h 12"/>
                <a:gd name="T20" fmla="*/ 26 w 26"/>
                <a:gd name="T21" fmla="*/ 1 h 12"/>
                <a:gd name="T22" fmla="*/ 23 w 26"/>
                <a:gd name="T23"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 h="12">
                  <a:moveTo>
                    <a:pt x="2" y="6"/>
                  </a:moveTo>
                  <a:cubicBezTo>
                    <a:pt x="2" y="7"/>
                    <a:pt x="2" y="7"/>
                    <a:pt x="2" y="7"/>
                  </a:cubicBezTo>
                  <a:cubicBezTo>
                    <a:pt x="1" y="7"/>
                    <a:pt x="0" y="7"/>
                    <a:pt x="0" y="8"/>
                  </a:cubicBezTo>
                  <a:cubicBezTo>
                    <a:pt x="4" y="9"/>
                    <a:pt x="9" y="11"/>
                    <a:pt x="14" y="12"/>
                  </a:cubicBezTo>
                  <a:cubicBezTo>
                    <a:pt x="15" y="12"/>
                    <a:pt x="16" y="11"/>
                    <a:pt x="16" y="10"/>
                  </a:cubicBezTo>
                  <a:cubicBezTo>
                    <a:pt x="13" y="10"/>
                    <a:pt x="8" y="8"/>
                    <a:pt x="2" y="6"/>
                  </a:cubicBezTo>
                  <a:moveTo>
                    <a:pt x="23" y="0"/>
                  </a:moveTo>
                  <a:cubicBezTo>
                    <a:pt x="20" y="0"/>
                    <a:pt x="15" y="1"/>
                    <a:pt x="9" y="4"/>
                  </a:cubicBezTo>
                  <a:cubicBezTo>
                    <a:pt x="13" y="6"/>
                    <a:pt x="16" y="7"/>
                    <a:pt x="19" y="8"/>
                  </a:cubicBezTo>
                  <a:cubicBezTo>
                    <a:pt x="21" y="6"/>
                    <a:pt x="24" y="4"/>
                    <a:pt x="26" y="3"/>
                  </a:cubicBezTo>
                  <a:cubicBezTo>
                    <a:pt x="26" y="2"/>
                    <a:pt x="26" y="2"/>
                    <a:pt x="26" y="1"/>
                  </a:cubicBezTo>
                  <a:cubicBezTo>
                    <a:pt x="26" y="0"/>
                    <a:pt x="25" y="0"/>
                    <a:pt x="23"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63" name="Freeform 51">
              <a:extLst>
                <a:ext uri="{FF2B5EF4-FFF2-40B4-BE49-F238E27FC236}">
                  <a16:creationId xmlns:a16="http://schemas.microsoft.com/office/drawing/2014/main" xmlns="" id="{BEB69D93-D016-45CA-BED9-950C5C615315}"/>
                </a:ext>
              </a:extLst>
            </p:cNvPr>
            <p:cNvSpPr>
              <a:spLocks noEditPoints="1"/>
            </p:cNvSpPr>
            <p:nvPr/>
          </p:nvSpPr>
          <p:spPr bwMode="auto">
            <a:xfrm>
              <a:off x="10019173" y="4421876"/>
              <a:ext cx="42409" cy="18106"/>
            </a:xfrm>
            <a:custGeom>
              <a:avLst/>
              <a:gdLst>
                <a:gd name="T0" fmla="*/ 8 w 33"/>
                <a:gd name="T1" fmla="*/ 6 h 15"/>
                <a:gd name="T2" fmla="*/ 0 w 33"/>
                <a:gd name="T3" fmla="*/ 14 h 15"/>
                <a:gd name="T4" fmla="*/ 0 w 33"/>
                <a:gd name="T5" fmla="*/ 14 h 15"/>
                <a:gd name="T6" fmla="*/ 9 w 33"/>
                <a:gd name="T7" fmla="*/ 9 h 15"/>
                <a:gd name="T8" fmla="*/ 8 w 33"/>
                <a:gd name="T9" fmla="*/ 6 h 15"/>
                <a:gd name="T10" fmla="*/ 19 w 33"/>
                <a:gd name="T11" fmla="*/ 0 h 15"/>
                <a:gd name="T12" fmla="*/ 14 w 33"/>
                <a:gd name="T13" fmla="*/ 2 h 15"/>
                <a:gd name="T14" fmla="*/ 12 w 33"/>
                <a:gd name="T15" fmla="*/ 8 h 15"/>
                <a:gd name="T16" fmla="*/ 23 w 33"/>
                <a:gd name="T17" fmla="*/ 2 h 15"/>
                <a:gd name="T18" fmla="*/ 24 w 33"/>
                <a:gd name="T19" fmla="*/ 2 h 15"/>
                <a:gd name="T20" fmla="*/ 6 w 33"/>
                <a:gd name="T21" fmla="*/ 15 h 15"/>
                <a:gd name="T22" fmla="*/ 25 w 33"/>
                <a:gd name="T23" fmla="*/ 8 h 15"/>
                <a:gd name="T24" fmla="*/ 33 w 33"/>
                <a:gd name="T25" fmla="*/ 4 h 15"/>
                <a:gd name="T26" fmla="*/ 33 w 33"/>
                <a:gd name="T27" fmla="*/ 4 h 15"/>
                <a:gd name="T28" fmla="*/ 19 w 33"/>
                <a:gd name="T29"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 h="15">
                  <a:moveTo>
                    <a:pt x="8" y="6"/>
                  </a:moveTo>
                  <a:cubicBezTo>
                    <a:pt x="3" y="9"/>
                    <a:pt x="0" y="12"/>
                    <a:pt x="0" y="14"/>
                  </a:cubicBezTo>
                  <a:cubicBezTo>
                    <a:pt x="0" y="14"/>
                    <a:pt x="0" y="14"/>
                    <a:pt x="0" y="14"/>
                  </a:cubicBezTo>
                  <a:cubicBezTo>
                    <a:pt x="4" y="12"/>
                    <a:pt x="6" y="11"/>
                    <a:pt x="9" y="9"/>
                  </a:cubicBezTo>
                  <a:cubicBezTo>
                    <a:pt x="9" y="8"/>
                    <a:pt x="8" y="7"/>
                    <a:pt x="8" y="6"/>
                  </a:cubicBezTo>
                  <a:moveTo>
                    <a:pt x="19" y="0"/>
                  </a:moveTo>
                  <a:cubicBezTo>
                    <a:pt x="17" y="1"/>
                    <a:pt x="15" y="1"/>
                    <a:pt x="14" y="2"/>
                  </a:cubicBezTo>
                  <a:cubicBezTo>
                    <a:pt x="13" y="4"/>
                    <a:pt x="13" y="6"/>
                    <a:pt x="12" y="8"/>
                  </a:cubicBezTo>
                  <a:cubicBezTo>
                    <a:pt x="19" y="4"/>
                    <a:pt x="23" y="2"/>
                    <a:pt x="23" y="2"/>
                  </a:cubicBezTo>
                  <a:cubicBezTo>
                    <a:pt x="23" y="2"/>
                    <a:pt x="23" y="2"/>
                    <a:pt x="24" y="2"/>
                  </a:cubicBezTo>
                  <a:cubicBezTo>
                    <a:pt x="24" y="3"/>
                    <a:pt x="17" y="8"/>
                    <a:pt x="6" y="15"/>
                  </a:cubicBezTo>
                  <a:cubicBezTo>
                    <a:pt x="11" y="14"/>
                    <a:pt x="18" y="12"/>
                    <a:pt x="25" y="8"/>
                  </a:cubicBezTo>
                  <a:cubicBezTo>
                    <a:pt x="28" y="7"/>
                    <a:pt x="30" y="6"/>
                    <a:pt x="33" y="4"/>
                  </a:cubicBezTo>
                  <a:cubicBezTo>
                    <a:pt x="33" y="4"/>
                    <a:pt x="33" y="4"/>
                    <a:pt x="33" y="4"/>
                  </a:cubicBezTo>
                  <a:cubicBezTo>
                    <a:pt x="28" y="3"/>
                    <a:pt x="23" y="1"/>
                    <a:pt x="19" y="0"/>
                  </a:cubicBezTo>
                </a:path>
              </a:pathLst>
            </a:custGeom>
            <a:solidFill>
              <a:srgbClr val="46489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64" name="Freeform 52">
              <a:extLst>
                <a:ext uri="{FF2B5EF4-FFF2-40B4-BE49-F238E27FC236}">
                  <a16:creationId xmlns:a16="http://schemas.microsoft.com/office/drawing/2014/main" xmlns="" id="{38B61281-2BCB-4547-8184-AFABBE35A6EC}"/>
                </a:ext>
              </a:extLst>
            </p:cNvPr>
            <p:cNvSpPr>
              <a:spLocks noEditPoints="1"/>
            </p:cNvSpPr>
            <p:nvPr/>
          </p:nvSpPr>
          <p:spPr bwMode="auto">
            <a:xfrm>
              <a:off x="10061581" y="4415292"/>
              <a:ext cx="15268" cy="11522"/>
            </a:xfrm>
            <a:custGeom>
              <a:avLst/>
              <a:gdLst>
                <a:gd name="T0" fmla="*/ 2 w 12"/>
                <a:gd name="T1" fmla="*/ 7 h 9"/>
                <a:gd name="T2" fmla="*/ 0 w 12"/>
                <a:gd name="T3" fmla="*/ 9 h 9"/>
                <a:gd name="T4" fmla="*/ 0 w 12"/>
                <a:gd name="T5" fmla="*/ 9 h 9"/>
                <a:gd name="T6" fmla="*/ 3 w 12"/>
                <a:gd name="T7" fmla="*/ 8 h 9"/>
                <a:gd name="T8" fmla="*/ 2 w 12"/>
                <a:gd name="T9" fmla="*/ 7 h 9"/>
                <a:gd name="T10" fmla="*/ 12 w 12"/>
                <a:gd name="T11" fmla="*/ 0 h 9"/>
                <a:gd name="T12" fmla="*/ 5 w 12"/>
                <a:gd name="T13" fmla="*/ 5 h 9"/>
                <a:gd name="T14" fmla="*/ 6 w 12"/>
                <a:gd name="T15" fmla="*/ 6 h 9"/>
                <a:gd name="T16" fmla="*/ 12 w 12"/>
                <a:gd name="T1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9">
                  <a:moveTo>
                    <a:pt x="2" y="7"/>
                  </a:moveTo>
                  <a:cubicBezTo>
                    <a:pt x="2" y="8"/>
                    <a:pt x="1" y="9"/>
                    <a:pt x="0" y="9"/>
                  </a:cubicBezTo>
                  <a:cubicBezTo>
                    <a:pt x="0" y="9"/>
                    <a:pt x="0" y="9"/>
                    <a:pt x="0" y="9"/>
                  </a:cubicBezTo>
                  <a:cubicBezTo>
                    <a:pt x="1" y="9"/>
                    <a:pt x="2" y="8"/>
                    <a:pt x="3" y="8"/>
                  </a:cubicBezTo>
                  <a:cubicBezTo>
                    <a:pt x="3" y="7"/>
                    <a:pt x="3" y="7"/>
                    <a:pt x="2" y="7"/>
                  </a:cubicBezTo>
                  <a:moveTo>
                    <a:pt x="12" y="0"/>
                  </a:moveTo>
                  <a:cubicBezTo>
                    <a:pt x="10" y="1"/>
                    <a:pt x="7" y="3"/>
                    <a:pt x="5" y="5"/>
                  </a:cubicBezTo>
                  <a:cubicBezTo>
                    <a:pt x="5" y="6"/>
                    <a:pt x="5" y="6"/>
                    <a:pt x="6" y="6"/>
                  </a:cubicBezTo>
                  <a:cubicBezTo>
                    <a:pt x="9" y="3"/>
                    <a:pt x="11" y="1"/>
                    <a:pt x="12"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65" name="Freeform 53">
              <a:extLst>
                <a:ext uri="{FF2B5EF4-FFF2-40B4-BE49-F238E27FC236}">
                  <a16:creationId xmlns:a16="http://schemas.microsoft.com/office/drawing/2014/main" xmlns="" id="{ABB2A1E6-D9C1-4AF9-96D0-D9A24AD1E4A0}"/>
                </a:ext>
              </a:extLst>
            </p:cNvPr>
            <p:cNvSpPr>
              <a:spLocks/>
            </p:cNvSpPr>
            <p:nvPr/>
          </p:nvSpPr>
          <p:spPr bwMode="auto">
            <a:xfrm>
              <a:off x="10061581" y="4426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4F52C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66" name="Freeform 54">
              <a:extLst>
                <a:ext uri="{FF2B5EF4-FFF2-40B4-BE49-F238E27FC236}">
                  <a16:creationId xmlns:a16="http://schemas.microsoft.com/office/drawing/2014/main" xmlns="" id="{33F1C25A-9969-4A8C-B9FA-0EC364A261E7}"/>
                </a:ext>
              </a:extLst>
            </p:cNvPr>
            <p:cNvSpPr>
              <a:spLocks/>
            </p:cNvSpPr>
            <p:nvPr/>
          </p:nvSpPr>
          <p:spPr bwMode="auto">
            <a:xfrm>
              <a:off x="10046315" y="4416938"/>
              <a:ext cx="20356" cy="8230"/>
            </a:xfrm>
            <a:custGeom>
              <a:avLst/>
              <a:gdLst>
                <a:gd name="T0" fmla="*/ 7 w 17"/>
                <a:gd name="T1" fmla="*/ 0 h 6"/>
                <a:gd name="T2" fmla="*/ 0 w 17"/>
                <a:gd name="T3" fmla="*/ 2 h 6"/>
                <a:gd name="T4" fmla="*/ 14 w 17"/>
                <a:gd name="T5" fmla="*/ 6 h 6"/>
                <a:gd name="T6" fmla="*/ 17 w 17"/>
                <a:gd name="T7" fmla="*/ 4 h 6"/>
                <a:gd name="T8" fmla="*/ 7 w 17"/>
                <a:gd name="T9" fmla="*/ 0 h 6"/>
              </a:gdLst>
              <a:ahLst/>
              <a:cxnLst>
                <a:cxn ang="0">
                  <a:pos x="T0" y="T1"/>
                </a:cxn>
                <a:cxn ang="0">
                  <a:pos x="T2" y="T3"/>
                </a:cxn>
                <a:cxn ang="0">
                  <a:pos x="T4" y="T5"/>
                </a:cxn>
                <a:cxn ang="0">
                  <a:pos x="T6" y="T7"/>
                </a:cxn>
                <a:cxn ang="0">
                  <a:pos x="T8" y="T9"/>
                </a:cxn>
              </a:cxnLst>
              <a:rect l="0" t="0" r="r" b="b"/>
              <a:pathLst>
                <a:path w="17" h="6">
                  <a:moveTo>
                    <a:pt x="7" y="0"/>
                  </a:moveTo>
                  <a:cubicBezTo>
                    <a:pt x="5" y="0"/>
                    <a:pt x="3" y="1"/>
                    <a:pt x="0" y="2"/>
                  </a:cubicBezTo>
                  <a:cubicBezTo>
                    <a:pt x="6" y="4"/>
                    <a:pt x="11" y="6"/>
                    <a:pt x="14" y="6"/>
                  </a:cubicBezTo>
                  <a:cubicBezTo>
                    <a:pt x="15" y="6"/>
                    <a:pt x="16" y="5"/>
                    <a:pt x="17" y="4"/>
                  </a:cubicBezTo>
                  <a:cubicBezTo>
                    <a:pt x="14" y="3"/>
                    <a:pt x="11" y="2"/>
                    <a:pt x="7"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67" name="Freeform 55">
              <a:extLst>
                <a:ext uri="{FF2B5EF4-FFF2-40B4-BE49-F238E27FC236}">
                  <a16:creationId xmlns:a16="http://schemas.microsoft.com/office/drawing/2014/main" xmlns="" id="{AC79B0BD-746F-49D6-9041-89B148016F35}"/>
                </a:ext>
              </a:extLst>
            </p:cNvPr>
            <p:cNvSpPr>
              <a:spLocks/>
            </p:cNvSpPr>
            <p:nvPr/>
          </p:nvSpPr>
          <p:spPr bwMode="auto">
            <a:xfrm>
              <a:off x="10063278" y="4421876"/>
              <a:ext cx="5090" cy="3292"/>
            </a:xfrm>
            <a:custGeom>
              <a:avLst/>
              <a:gdLst>
                <a:gd name="T0" fmla="*/ 3 w 4"/>
                <a:gd name="T1" fmla="*/ 0 h 3"/>
                <a:gd name="T2" fmla="*/ 0 w 4"/>
                <a:gd name="T3" fmla="*/ 2 h 3"/>
                <a:gd name="T4" fmla="*/ 1 w 4"/>
                <a:gd name="T5" fmla="*/ 3 h 3"/>
                <a:gd name="T6" fmla="*/ 4 w 4"/>
                <a:gd name="T7" fmla="*/ 1 h 3"/>
                <a:gd name="T8" fmla="*/ 3 w 4"/>
                <a:gd name="T9" fmla="*/ 0 h 3"/>
              </a:gdLst>
              <a:ahLst/>
              <a:cxnLst>
                <a:cxn ang="0">
                  <a:pos x="T0" y="T1"/>
                </a:cxn>
                <a:cxn ang="0">
                  <a:pos x="T2" y="T3"/>
                </a:cxn>
                <a:cxn ang="0">
                  <a:pos x="T4" y="T5"/>
                </a:cxn>
                <a:cxn ang="0">
                  <a:pos x="T6" y="T7"/>
                </a:cxn>
                <a:cxn ang="0">
                  <a:pos x="T8" y="T9"/>
                </a:cxn>
              </a:cxnLst>
              <a:rect l="0" t="0" r="r" b="b"/>
              <a:pathLst>
                <a:path w="4" h="3">
                  <a:moveTo>
                    <a:pt x="3" y="0"/>
                  </a:moveTo>
                  <a:cubicBezTo>
                    <a:pt x="2" y="1"/>
                    <a:pt x="1" y="2"/>
                    <a:pt x="0" y="2"/>
                  </a:cubicBezTo>
                  <a:cubicBezTo>
                    <a:pt x="1" y="2"/>
                    <a:pt x="1" y="2"/>
                    <a:pt x="1" y="3"/>
                  </a:cubicBezTo>
                  <a:cubicBezTo>
                    <a:pt x="2" y="2"/>
                    <a:pt x="3" y="1"/>
                    <a:pt x="4" y="1"/>
                  </a:cubicBezTo>
                  <a:cubicBezTo>
                    <a:pt x="3" y="1"/>
                    <a:pt x="3" y="1"/>
                    <a:pt x="3"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68" name="Freeform 56">
              <a:extLst>
                <a:ext uri="{FF2B5EF4-FFF2-40B4-BE49-F238E27FC236}">
                  <a16:creationId xmlns:a16="http://schemas.microsoft.com/office/drawing/2014/main" xmlns="" id="{667DE5DD-F049-48A7-BB08-8B783A17CB31}"/>
                </a:ext>
              </a:extLst>
            </p:cNvPr>
            <p:cNvSpPr>
              <a:spLocks/>
            </p:cNvSpPr>
            <p:nvPr/>
          </p:nvSpPr>
          <p:spPr bwMode="auto">
            <a:xfrm>
              <a:off x="10029351" y="4425168"/>
              <a:ext cx="8482" cy="8230"/>
            </a:xfrm>
            <a:custGeom>
              <a:avLst/>
              <a:gdLst>
                <a:gd name="T0" fmla="*/ 6 w 6"/>
                <a:gd name="T1" fmla="*/ 0 h 7"/>
                <a:gd name="T2" fmla="*/ 0 w 6"/>
                <a:gd name="T3" fmla="*/ 4 h 7"/>
                <a:gd name="T4" fmla="*/ 1 w 6"/>
                <a:gd name="T5" fmla="*/ 7 h 7"/>
                <a:gd name="T6" fmla="*/ 4 w 6"/>
                <a:gd name="T7" fmla="*/ 6 h 7"/>
                <a:gd name="T8" fmla="*/ 6 w 6"/>
                <a:gd name="T9" fmla="*/ 0 h 7"/>
              </a:gdLst>
              <a:ahLst/>
              <a:cxnLst>
                <a:cxn ang="0">
                  <a:pos x="T0" y="T1"/>
                </a:cxn>
                <a:cxn ang="0">
                  <a:pos x="T2" y="T3"/>
                </a:cxn>
                <a:cxn ang="0">
                  <a:pos x="T4" y="T5"/>
                </a:cxn>
                <a:cxn ang="0">
                  <a:pos x="T6" y="T7"/>
                </a:cxn>
                <a:cxn ang="0">
                  <a:pos x="T8" y="T9"/>
                </a:cxn>
              </a:cxnLst>
              <a:rect l="0" t="0" r="r" b="b"/>
              <a:pathLst>
                <a:path w="6" h="7">
                  <a:moveTo>
                    <a:pt x="6" y="0"/>
                  </a:moveTo>
                  <a:cubicBezTo>
                    <a:pt x="4" y="1"/>
                    <a:pt x="2" y="2"/>
                    <a:pt x="0" y="4"/>
                  </a:cubicBezTo>
                  <a:cubicBezTo>
                    <a:pt x="0" y="5"/>
                    <a:pt x="1" y="6"/>
                    <a:pt x="1" y="7"/>
                  </a:cubicBezTo>
                  <a:cubicBezTo>
                    <a:pt x="2" y="7"/>
                    <a:pt x="3" y="6"/>
                    <a:pt x="4" y="6"/>
                  </a:cubicBezTo>
                  <a:cubicBezTo>
                    <a:pt x="5" y="4"/>
                    <a:pt x="5" y="2"/>
                    <a:pt x="6" y="0"/>
                  </a:cubicBezTo>
                </a:path>
              </a:pathLst>
            </a:custGeom>
            <a:solidFill>
              <a:srgbClr val="50539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69" name="Freeform 57">
              <a:extLst>
                <a:ext uri="{FF2B5EF4-FFF2-40B4-BE49-F238E27FC236}">
                  <a16:creationId xmlns:a16="http://schemas.microsoft.com/office/drawing/2014/main" xmlns="" id="{6861AD42-166F-4A3B-8FFD-A080A3A3CA82}"/>
                </a:ext>
              </a:extLst>
            </p:cNvPr>
            <p:cNvSpPr>
              <a:spLocks/>
            </p:cNvSpPr>
            <p:nvPr/>
          </p:nvSpPr>
          <p:spPr bwMode="auto">
            <a:xfrm>
              <a:off x="10355048" y="4542029"/>
              <a:ext cx="8482" cy="3292"/>
            </a:xfrm>
            <a:custGeom>
              <a:avLst/>
              <a:gdLst>
                <a:gd name="T0" fmla="*/ 5 w 6"/>
                <a:gd name="T1" fmla="*/ 0 h 2"/>
                <a:gd name="T2" fmla="*/ 0 w 6"/>
                <a:gd name="T3" fmla="*/ 1 h 2"/>
                <a:gd name="T4" fmla="*/ 3 w 6"/>
                <a:gd name="T5" fmla="*/ 2 h 2"/>
                <a:gd name="T6" fmla="*/ 6 w 6"/>
                <a:gd name="T7" fmla="*/ 0 h 2"/>
                <a:gd name="T8" fmla="*/ 5 w 6"/>
                <a:gd name="T9" fmla="*/ 0 h 2"/>
              </a:gdLst>
              <a:ahLst/>
              <a:cxnLst>
                <a:cxn ang="0">
                  <a:pos x="T0" y="T1"/>
                </a:cxn>
                <a:cxn ang="0">
                  <a:pos x="T2" y="T3"/>
                </a:cxn>
                <a:cxn ang="0">
                  <a:pos x="T4" y="T5"/>
                </a:cxn>
                <a:cxn ang="0">
                  <a:pos x="T6" y="T7"/>
                </a:cxn>
                <a:cxn ang="0">
                  <a:pos x="T8" y="T9"/>
                </a:cxn>
              </a:cxnLst>
              <a:rect l="0" t="0" r="r" b="b"/>
              <a:pathLst>
                <a:path w="6" h="2">
                  <a:moveTo>
                    <a:pt x="5" y="0"/>
                  </a:moveTo>
                  <a:cubicBezTo>
                    <a:pt x="5" y="0"/>
                    <a:pt x="3" y="0"/>
                    <a:pt x="0" y="1"/>
                  </a:cubicBezTo>
                  <a:cubicBezTo>
                    <a:pt x="1" y="1"/>
                    <a:pt x="2" y="2"/>
                    <a:pt x="3" y="2"/>
                  </a:cubicBezTo>
                  <a:cubicBezTo>
                    <a:pt x="5" y="1"/>
                    <a:pt x="6" y="0"/>
                    <a:pt x="6" y="0"/>
                  </a:cubicBezTo>
                  <a:cubicBezTo>
                    <a:pt x="6" y="0"/>
                    <a:pt x="6" y="0"/>
                    <a:pt x="5"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70" name="Freeform 58">
              <a:extLst>
                <a:ext uri="{FF2B5EF4-FFF2-40B4-BE49-F238E27FC236}">
                  <a16:creationId xmlns:a16="http://schemas.microsoft.com/office/drawing/2014/main" xmlns="" id="{7A6BA26A-A5DB-4646-8707-1B1450C7ABA8}"/>
                </a:ext>
              </a:extLst>
            </p:cNvPr>
            <p:cNvSpPr>
              <a:spLocks noEditPoints="1"/>
            </p:cNvSpPr>
            <p:nvPr/>
          </p:nvSpPr>
          <p:spPr bwMode="auto">
            <a:xfrm>
              <a:off x="10185415" y="4543676"/>
              <a:ext cx="174723" cy="57609"/>
            </a:xfrm>
            <a:custGeom>
              <a:avLst/>
              <a:gdLst>
                <a:gd name="T0" fmla="*/ 111 w 139"/>
                <a:gd name="T1" fmla="*/ 8 h 48"/>
                <a:gd name="T2" fmla="*/ 95 w 139"/>
                <a:gd name="T3" fmla="*/ 13 h 48"/>
                <a:gd name="T4" fmla="*/ 98 w 139"/>
                <a:gd name="T5" fmla="*/ 17 h 48"/>
                <a:gd name="T6" fmla="*/ 97 w 139"/>
                <a:gd name="T7" fmla="*/ 17 h 48"/>
                <a:gd name="T8" fmla="*/ 92 w 139"/>
                <a:gd name="T9" fmla="*/ 14 h 48"/>
                <a:gd name="T10" fmla="*/ 70 w 139"/>
                <a:gd name="T11" fmla="*/ 21 h 48"/>
                <a:gd name="T12" fmla="*/ 1 w 139"/>
                <a:gd name="T13" fmla="*/ 48 h 48"/>
                <a:gd name="T14" fmla="*/ 1 w 139"/>
                <a:gd name="T15" fmla="*/ 48 h 48"/>
                <a:gd name="T16" fmla="*/ 72 w 139"/>
                <a:gd name="T17" fmla="*/ 26 h 48"/>
                <a:gd name="T18" fmla="*/ 114 w 139"/>
                <a:gd name="T19" fmla="*/ 11 h 48"/>
                <a:gd name="T20" fmla="*/ 111 w 139"/>
                <a:gd name="T21" fmla="*/ 8 h 48"/>
                <a:gd name="T22" fmla="*/ 136 w 139"/>
                <a:gd name="T23" fmla="*/ 0 h 48"/>
                <a:gd name="T24" fmla="*/ 118 w 139"/>
                <a:gd name="T25" fmla="*/ 6 h 48"/>
                <a:gd name="T26" fmla="*/ 121 w 139"/>
                <a:gd name="T27" fmla="*/ 8 h 48"/>
                <a:gd name="T28" fmla="*/ 139 w 139"/>
                <a:gd name="T29" fmla="*/ 1 h 48"/>
                <a:gd name="T30" fmla="*/ 136 w 139"/>
                <a:gd name="T31"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9" h="48">
                  <a:moveTo>
                    <a:pt x="111" y="8"/>
                  </a:moveTo>
                  <a:cubicBezTo>
                    <a:pt x="106" y="9"/>
                    <a:pt x="101" y="11"/>
                    <a:pt x="95" y="13"/>
                  </a:cubicBezTo>
                  <a:cubicBezTo>
                    <a:pt x="97" y="15"/>
                    <a:pt x="98" y="16"/>
                    <a:pt x="98" y="17"/>
                  </a:cubicBezTo>
                  <a:cubicBezTo>
                    <a:pt x="97" y="17"/>
                    <a:pt x="97" y="17"/>
                    <a:pt x="97" y="17"/>
                  </a:cubicBezTo>
                  <a:cubicBezTo>
                    <a:pt x="97" y="17"/>
                    <a:pt x="95" y="16"/>
                    <a:pt x="92" y="14"/>
                  </a:cubicBezTo>
                  <a:cubicBezTo>
                    <a:pt x="85" y="16"/>
                    <a:pt x="78" y="19"/>
                    <a:pt x="70" y="21"/>
                  </a:cubicBezTo>
                  <a:cubicBezTo>
                    <a:pt x="31" y="35"/>
                    <a:pt x="0" y="47"/>
                    <a:pt x="1" y="48"/>
                  </a:cubicBezTo>
                  <a:cubicBezTo>
                    <a:pt x="1" y="48"/>
                    <a:pt x="1" y="48"/>
                    <a:pt x="1" y="48"/>
                  </a:cubicBezTo>
                  <a:cubicBezTo>
                    <a:pt x="5" y="48"/>
                    <a:pt x="35" y="38"/>
                    <a:pt x="72" y="26"/>
                  </a:cubicBezTo>
                  <a:cubicBezTo>
                    <a:pt x="88" y="20"/>
                    <a:pt x="103" y="15"/>
                    <a:pt x="114" y="11"/>
                  </a:cubicBezTo>
                  <a:cubicBezTo>
                    <a:pt x="113" y="10"/>
                    <a:pt x="112" y="9"/>
                    <a:pt x="111" y="8"/>
                  </a:cubicBezTo>
                  <a:moveTo>
                    <a:pt x="136" y="0"/>
                  </a:moveTo>
                  <a:cubicBezTo>
                    <a:pt x="132" y="1"/>
                    <a:pt x="126" y="3"/>
                    <a:pt x="118" y="6"/>
                  </a:cubicBezTo>
                  <a:cubicBezTo>
                    <a:pt x="119" y="6"/>
                    <a:pt x="120" y="7"/>
                    <a:pt x="121" y="8"/>
                  </a:cubicBezTo>
                  <a:cubicBezTo>
                    <a:pt x="129" y="5"/>
                    <a:pt x="135" y="3"/>
                    <a:pt x="139" y="1"/>
                  </a:cubicBezTo>
                  <a:cubicBezTo>
                    <a:pt x="138" y="1"/>
                    <a:pt x="137" y="0"/>
                    <a:pt x="136" y="0"/>
                  </a:cubicBezTo>
                </a:path>
              </a:pathLst>
            </a:custGeom>
            <a:solidFill>
              <a:srgbClr val="46489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71" name="Freeform 59">
              <a:extLst>
                <a:ext uri="{FF2B5EF4-FFF2-40B4-BE49-F238E27FC236}">
                  <a16:creationId xmlns:a16="http://schemas.microsoft.com/office/drawing/2014/main" xmlns="" id="{9766D6F5-C471-45DE-A805-D9A323DFEAAC}"/>
                </a:ext>
              </a:extLst>
            </p:cNvPr>
            <p:cNvSpPr>
              <a:spLocks noEditPoints="1"/>
            </p:cNvSpPr>
            <p:nvPr/>
          </p:nvSpPr>
          <p:spPr bwMode="auto">
            <a:xfrm>
              <a:off x="10131132" y="4380727"/>
              <a:ext cx="15268" cy="36211"/>
            </a:xfrm>
            <a:custGeom>
              <a:avLst/>
              <a:gdLst>
                <a:gd name="T0" fmla="*/ 5 w 12"/>
                <a:gd name="T1" fmla="*/ 29 h 30"/>
                <a:gd name="T2" fmla="*/ 5 w 12"/>
                <a:gd name="T3" fmla="*/ 30 h 30"/>
                <a:gd name="T4" fmla="*/ 6 w 12"/>
                <a:gd name="T5" fmla="*/ 29 h 30"/>
                <a:gd name="T6" fmla="*/ 5 w 12"/>
                <a:gd name="T7" fmla="*/ 29 h 30"/>
                <a:gd name="T8" fmla="*/ 0 w 12"/>
                <a:gd name="T9" fmla="*/ 0 h 30"/>
                <a:gd name="T10" fmla="*/ 3 w 12"/>
                <a:gd name="T11" fmla="*/ 18 h 30"/>
                <a:gd name="T12" fmla="*/ 12 w 12"/>
                <a:gd name="T13" fmla="*/ 22 h 30"/>
                <a:gd name="T14" fmla="*/ 8 w 12"/>
                <a:gd name="T15" fmla="*/ 10 h 30"/>
                <a:gd name="T16" fmla="*/ 2 w 12"/>
                <a:gd name="T17" fmla="*/ 0 h 30"/>
                <a:gd name="T18" fmla="*/ 0 w 12"/>
                <a:gd name="T1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30">
                  <a:moveTo>
                    <a:pt x="5" y="29"/>
                  </a:moveTo>
                  <a:cubicBezTo>
                    <a:pt x="5" y="29"/>
                    <a:pt x="5" y="29"/>
                    <a:pt x="5" y="30"/>
                  </a:cubicBezTo>
                  <a:cubicBezTo>
                    <a:pt x="6" y="29"/>
                    <a:pt x="6" y="29"/>
                    <a:pt x="6" y="29"/>
                  </a:cubicBezTo>
                  <a:cubicBezTo>
                    <a:pt x="6" y="29"/>
                    <a:pt x="5" y="29"/>
                    <a:pt x="5" y="29"/>
                  </a:cubicBezTo>
                  <a:moveTo>
                    <a:pt x="0" y="0"/>
                  </a:moveTo>
                  <a:cubicBezTo>
                    <a:pt x="1" y="5"/>
                    <a:pt x="2" y="11"/>
                    <a:pt x="3" y="18"/>
                  </a:cubicBezTo>
                  <a:cubicBezTo>
                    <a:pt x="6" y="20"/>
                    <a:pt x="9" y="21"/>
                    <a:pt x="12" y="22"/>
                  </a:cubicBezTo>
                  <a:cubicBezTo>
                    <a:pt x="11" y="18"/>
                    <a:pt x="10" y="14"/>
                    <a:pt x="8" y="10"/>
                  </a:cubicBezTo>
                  <a:cubicBezTo>
                    <a:pt x="6" y="7"/>
                    <a:pt x="4" y="3"/>
                    <a:pt x="2" y="0"/>
                  </a:cubicBezTo>
                  <a:cubicBezTo>
                    <a:pt x="1" y="0"/>
                    <a:pt x="1" y="0"/>
                    <a:pt x="0" y="0"/>
                  </a:cubicBezTo>
                </a:path>
              </a:pathLst>
            </a:custGeom>
            <a:solidFill>
              <a:srgbClr val="E5E5E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72" name="Freeform 60">
              <a:extLst>
                <a:ext uri="{FF2B5EF4-FFF2-40B4-BE49-F238E27FC236}">
                  <a16:creationId xmlns:a16="http://schemas.microsoft.com/office/drawing/2014/main" xmlns="" id="{BC5F84B5-C268-494C-BE5F-00C00703B135}"/>
                </a:ext>
              </a:extLst>
            </p:cNvPr>
            <p:cNvSpPr>
              <a:spLocks noEditPoints="1"/>
            </p:cNvSpPr>
            <p:nvPr/>
          </p:nvSpPr>
          <p:spPr bwMode="auto">
            <a:xfrm>
              <a:off x="10129435" y="4365914"/>
              <a:ext cx="11875" cy="26335"/>
            </a:xfrm>
            <a:custGeom>
              <a:avLst/>
              <a:gdLst>
                <a:gd name="T0" fmla="*/ 3 w 9"/>
                <a:gd name="T1" fmla="*/ 12 h 22"/>
                <a:gd name="T2" fmla="*/ 9 w 9"/>
                <a:gd name="T3" fmla="*/ 22 h 22"/>
                <a:gd name="T4" fmla="*/ 7 w 9"/>
                <a:gd name="T5" fmla="*/ 13 h 22"/>
                <a:gd name="T6" fmla="*/ 3 w 9"/>
                <a:gd name="T7" fmla="*/ 12 h 22"/>
                <a:gd name="T8" fmla="*/ 1 w 9"/>
                <a:gd name="T9" fmla="*/ 0 h 22"/>
                <a:gd name="T10" fmla="*/ 1 w 9"/>
                <a:gd name="T11" fmla="*/ 0 h 22"/>
                <a:gd name="T12" fmla="*/ 0 w 9"/>
                <a:gd name="T13" fmla="*/ 5 h 22"/>
                <a:gd name="T14" fmla="*/ 4 w 9"/>
                <a:gd name="T15" fmla="*/ 6 h 22"/>
                <a:gd name="T16" fmla="*/ 1 w 9"/>
                <a:gd name="T17"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22">
                  <a:moveTo>
                    <a:pt x="3" y="12"/>
                  </a:moveTo>
                  <a:cubicBezTo>
                    <a:pt x="5" y="15"/>
                    <a:pt x="7" y="19"/>
                    <a:pt x="9" y="22"/>
                  </a:cubicBezTo>
                  <a:cubicBezTo>
                    <a:pt x="8" y="19"/>
                    <a:pt x="7" y="16"/>
                    <a:pt x="7" y="13"/>
                  </a:cubicBezTo>
                  <a:cubicBezTo>
                    <a:pt x="5" y="13"/>
                    <a:pt x="4" y="12"/>
                    <a:pt x="3" y="12"/>
                  </a:cubicBezTo>
                  <a:moveTo>
                    <a:pt x="1" y="0"/>
                  </a:moveTo>
                  <a:cubicBezTo>
                    <a:pt x="1" y="0"/>
                    <a:pt x="1" y="0"/>
                    <a:pt x="1" y="0"/>
                  </a:cubicBezTo>
                  <a:cubicBezTo>
                    <a:pt x="0" y="0"/>
                    <a:pt x="0" y="2"/>
                    <a:pt x="0" y="5"/>
                  </a:cubicBezTo>
                  <a:cubicBezTo>
                    <a:pt x="1" y="5"/>
                    <a:pt x="3" y="5"/>
                    <a:pt x="4" y="6"/>
                  </a:cubicBezTo>
                  <a:cubicBezTo>
                    <a:pt x="2" y="2"/>
                    <a:pt x="1" y="0"/>
                    <a:pt x="1" y="0"/>
                  </a:cubicBezTo>
                </a:path>
              </a:pathLst>
            </a:custGeom>
            <a:solidFill>
              <a:srgbClr val="EDEDE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73" name="Freeform 61">
              <a:extLst>
                <a:ext uri="{FF2B5EF4-FFF2-40B4-BE49-F238E27FC236}">
                  <a16:creationId xmlns:a16="http://schemas.microsoft.com/office/drawing/2014/main" xmlns="" id="{1F57CF64-3E8F-42EB-8EF7-B455C63FFE81}"/>
                </a:ext>
              </a:extLst>
            </p:cNvPr>
            <p:cNvSpPr>
              <a:spLocks/>
            </p:cNvSpPr>
            <p:nvPr/>
          </p:nvSpPr>
          <p:spPr bwMode="auto">
            <a:xfrm>
              <a:off x="10134524" y="4402125"/>
              <a:ext cx="11875" cy="13168"/>
            </a:xfrm>
            <a:custGeom>
              <a:avLst/>
              <a:gdLst>
                <a:gd name="T0" fmla="*/ 0 w 9"/>
                <a:gd name="T1" fmla="*/ 0 h 11"/>
                <a:gd name="T2" fmla="*/ 2 w 9"/>
                <a:gd name="T3" fmla="*/ 11 h 11"/>
                <a:gd name="T4" fmla="*/ 3 w 9"/>
                <a:gd name="T5" fmla="*/ 11 h 11"/>
                <a:gd name="T6" fmla="*/ 9 w 9"/>
                <a:gd name="T7" fmla="*/ 6 h 11"/>
                <a:gd name="T8" fmla="*/ 9 w 9"/>
                <a:gd name="T9" fmla="*/ 4 h 11"/>
                <a:gd name="T10" fmla="*/ 0 w 9"/>
                <a:gd name="T11" fmla="*/ 0 h 11"/>
              </a:gdLst>
              <a:ahLst/>
              <a:cxnLst>
                <a:cxn ang="0">
                  <a:pos x="T0" y="T1"/>
                </a:cxn>
                <a:cxn ang="0">
                  <a:pos x="T2" y="T3"/>
                </a:cxn>
                <a:cxn ang="0">
                  <a:pos x="T4" y="T5"/>
                </a:cxn>
                <a:cxn ang="0">
                  <a:pos x="T6" y="T7"/>
                </a:cxn>
                <a:cxn ang="0">
                  <a:pos x="T8" y="T9"/>
                </a:cxn>
                <a:cxn ang="0">
                  <a:pos x="T10" y="T11"/>
                </a:cxn>
              </a:cxnLst>
              <a:rect l="0" t="0" r="r" b="b"/>
              <a:pathLst>
                <a:path w="9" h="11">
                  <a:moveTo>
                    <a:pt x="0" y="0"/>
                  </a:moveTo>
                  <a:cubicBezTo>
                    <a:pt x="1" y="4"/>
                    <a:pt x="1" y="7"/>
                    <a:pt x="2" y="11"/>
                  </a:cubicBezTo>
                  <a:cubicBezTo>
                    <a:pt x="2" y="11"/>
                    <a:pt x="3" y="11"/>
                    <a:pt x="3" y="11"/>
                  </a:cubicBezTo>
                  <a:cubicBezTo>
                    <a:pt x="5" y="9"/>
                    <a:pt x="7" y="7"/>
                    <a:pt x="9" y="6"/>
                  </a:cubicBezTo>
                  <a:cubicBezTo>
                    <a:pt x="9" y="5"/>
                    <a:pt x="9" y="4"/>
                    <a:pt x="9" y="4"/>
                  </a:cubicBezTo>
                  <a:cubicBezTo>
                    <a:pt x="6" y="3"/>
                    <a:pt x="3" y="2"/>
                    <a:pt x="0"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74" name="Freeform 62">
              <a:extLst>
                <a:ext uri="{FF2B5EF4-FFF2-40B4-BE49-F238E27FC236}">
                  <a16:creationId xmlns:a16="http://schemas.microsoft.com/office/drawing/2014/main" xmlns="" id="{F7C6FE57-E3D7-4CA7-8592-ADA5FC3CB6DA}"/>
                </a:ext>
              </a:extLst>
            </p:cNvPr>
            <p:cNvSpPr>
              <a:spLocks noEditPoints="1"/>
            </p:cNvSpPr>
            <p:nvPr/>
          </p:nvSpPr>
          <p:spPr bwMode="auto">
            <a:xfrm>
              <a:off x="10141310" y="4421876"/>
              <a:ext cx="15268" cy="36211"/>
            </a:xfrm>
            <a:custGeom>
              <a:avLst/>
              <a:gdLst>
                <a:gd name="T0" fmla="*/ 11 w 12"/>
                <a:gd name="T1" fmla="*/ 19 h 29"/>
                <a:gd name="T2" fmla="*/ 4 w 12"/>
                <a:gd name="T3" fmla="*/ 25 h 29"/>
                <a:gd name="T4" fmla="*/ 5 w 12"/>
                <a:gd name="T5" fmla="*/ 28 h 29"/>
                <a:gd name="T6" fmla="*/ 8 w 12"/>
                <a:gd name="T7" fmla="*/ 29 h 29"/>
                <a:gd name="T8" fmla="*/ 9 w 12"/>
                <a:gd name="T9" fmla="*/ 26 h 29"/>
                <a:gd name="T10" fmla="*/ 12 w 12"/>
                <a:gd name="T11" fmla="*/ 21 h 29"/>
                <a:gd name="T12" fmla="*/ 12 w 12"/>
                <a:gd name="T13" fmla="*/ 20 h 29"/>
                <a:gd name="T14" fmla="*/ 11 w 12"/>
                <a:gd name="T15" fmla="*/ 19 h 29"/>
                <a:gd name="T16" fmla="*/ 0 w 12"/>
                <a:gd name="T17" fmla="*/ 10 h 29"/>
                <a:gd name="T18" fmla="*/ 3 w 12"/>
                <a:gd name="T19" fmla="*/ 23 h 29"/>
                <a:gd name="T20" fmla="*/ 9 w 12"/>
                <a:gd name="T21" fmla="*/ 17 h 29"/>
                <a:gd name="T22" fmla="*/ 0 w 12"/>
                <a:gd name="T23" fmla="*/ 10 h 29"/>
                <a:gd name="T24" fmla="*/ 7 w 12"/>
                <a:gd name="T25" fmla="*/ 0 h 29"/>
                <a:gd name="T26" fmla="*/ 4 w 12"/>
                <a:gd name="T27" fmla="*/ 2 h 29"/>
                <a:gd name="T28" fmla="*/ 9 w 12"/>
                <a:gd name="T29" fmla="*/ 6 h 29"/>
                <a:gd name="T30" fmla="*/ 7 w 12"/>
                <a:gd name="T31"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 h="29">
                  <a:moveTo>
                    <a:pt x="11" y="19"/>
                  </a:moveTo>
                  <a:cubicBezTo>
                    <a:pt x="8" y="21"/>
                    <a:pt x="6" y="23"/>
                    <a:pt x="4" y="25"/>
                  </a:cubicBezTo>
                  <a:cubicBezTo>
                    <a:pt x="4" y="26"/>
                    <a:pt x="4" y="27"/>
                    <a:pt x="5" y="28"/>
                  </a:cubicBezTo>
                  <a:cubicBezTo>
                    <a:pt x="6" y="28"/>
                    <a:pt x="7" y="28"/>
                    <a:pt x="8" y="29"/>
                  </a:cubicBezTo>
                  <a:cubicBezTo>
                    <a:pt x="8" y="28"/>
                    <a:pt x="9" y="27"/>
                    <a:pt x="9" y="26"/>
                  </a:cubicBezTo>
                  <a:cubicBezTo>
                    <a:pt x="10" y="24"/>
                    <a:pt x="11" y="23"/>
                    <a:pt x="12" y="21"/>
                  </a:cubicBezTo>
                  <a:cubicBezTo>
                    <a:pt x="12" y="21"/>
                    <a:pt x="12" y="20"/>
                    <a:pt x="12" y="20"/>
                  </a:cubicBezTo>
                  <a:cubicBezTo>
                    <a:pt x="12" y="20"/>
                    <a:pt x="11" y="19"/>
                    <a:pt x="11" y="19"/>
                  </a:cubicBezTo>
                  <a:moveTo>
                    <a:pt x="0" y="10"/>
                  </a:moveTo>
                  <a:cubicBezTo>
                    <a:pt x="1" y="14"/>
                    <a:pt x="2" y="18"/>
                    <a:pt x="3" y="23"/>
                  </a:cubicBezTo>
                  <a:cubicBezTo>
                    <a:pt x="5" y="21"/>
                    <a:pt x="7" y="19"/>
                    <a:pt x="9" y="17"/>
                  </a:cubicBezTo>
                  <a:cubicBezTo>
                    <a:pt x="6" y="14"/>
                    <a:pt x="3" y="12"/>
                    <a:pt x="0" y="10"/>
                  </a:cubicBezTo>
                  <a:moveTo>
                    <a:pt x="7" y="0"/>
                  </a:moveTo>
                  <a:cubicBezTo>
                    <a:pt x="6" y="1"/>
                    <a:pt x="5" y="1"/>
                    <a:pt x="4" y="2"/>
                  </a:cubicBezTo>
                  <a:cubicBezTo>
                    <a:pt x="5" y="3"/>
                    <a:pt x="7" y="5"/>
                    <a:pt x="9" y="6"/>
                  </a:cubicBezTo>
                  <a:cubicBezTo>
                    <a:pt x="8" y="4"/>
                    <a:pt x="8" y="2"/>
                    <a:pt x="7" y="0"/>
                  </a:cubicBezTo>
                </a:path>
              </a:pathLst>
            </a:custGeom>
            <a:solidFill>
              <a:srgbClr val="E5E5E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75" name="Freeform 63">
              <a:extLst>
                <a:ext uri="{FF2B5EF4-FFF2-40B4-BE49-F238E27FC236}">
                  <a16:creationId xmlns:a16="http://schemas.microsoft.com/office/drawing/2014/main" xmlns="" id="{08F9EE98-D55A-4F0A-9CE8-689BEFB05F5D}"/>
                </a:ext>
              </a:extLst>
            </p:cNvPr>
            <p:cNvSpPr>
              <a:spLocks noEditPoints="1"/>
            </p:cNvSpPr>
            <p:nvPr/>
          </p:nvSpPr>
          <p:spPr bwMode="auto">
            <a:xfrm>
              <a:off x="10148095" y="4456440"/>
              <a:ext cx="25446" cy="75713"/>
            </a:xfrm>
            <a:custGeom>
              <a:avLst/>
              <a:gdLst>
                <a:gd name="T0" fmla="*/ 12 w 21"/>
                <a:gd name="T1" fmla="*/ 15 h 63"/>
                <a:gd name="T2" fmla="*/ 5 w 21"/>
                <a:gd name="T3" fmla="*/ 19 h 63"/>
                <a:gd name="T4" fmla="*/ 19 w 21"/>
                <a:gd name="T5" fmla="*/ 63 h 63"/>
                <a:gd name="T6" fmla="*/ 19 w 21"/>
                <a:gd name="T7" fmla="*/ 63 h 63"/>
                <a:gd name="T8" fmla="*/ 12 w 21"/>
                <a:gd name="T9" fmla="*/ 15 h 63"/>
                <a:gd name="T10" fmla="*/ 11 w 21"/>
                <a:gd name="T11" fmla="*/ 8 h 63"/>
                <a:gd name="T12" fmla="*/ 5 w 21"/>
                <a:gd name="T13" fmla="*/ 17 h 63"/>
                <a:gd name="T14" fmla="*/ 12 w 21"/>
                <a:gd name="T15" fmla="*/ 12 h 63"/>
                <a:gd name="T16" fmla="*/ 11 w 21"/>
                <a:gd name="T17" fmla="*/ 8 h 63"/>
                <a:gd name="T18" fmla="*/ 0 w 21"/>
                <a:gd name="T19" fmla="*/ 0 h 63"/>
                <a:gd name="T20" fmla="*/ 1 w 21"/>
                <a:gd name="T21" fmla="*/ 4 h 63"/>
                <a:gd name="T22" fmla="*/ 3 w 21"/>
                <a:gd name="T23" fmla="*/ 1 h 63"/>
                <a:gd name="T24" fmla="*/ 0 w 21"/>
                <a:gd name="T25"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 h="63">
                  <a:moveTo>
                    <a:pt x="12" y="15"/>
                  </a:moveTo>
                  <a:cubicBezTo>
                    <a:pt x="9" y="17"/>
                    <a:pt x="7" y="18"/>
                    <a:pt x="5" y="19"/>
                  </a:cubicBezTo>
                  <a:cubicBezTo>
                    <a:pt x="11" y="45"/>
                    <a:pt x="17" y="63"/>
                    <a:pt x="19" y="63"/>
                  </a:cubicBezTo>
                  <a:cubicBezTo>
                    <a:pt x="19" y="63"/>
                    <a:pt x="19" y="63"/>
                    <a:pt x="19" y="63"/>
                  </a:cubicBezTo>
                  <a:cubicBezTo>
                    <a:pt x="21" y="63"/>
                    <a:pt x="18" y="42"/>
                    <a:pt x="12" y="15"/>
                  </a:cubicBezTo>
                  <a:moveTo>
                    <a:pt x="11" y="8"/>
                  </a:moveTo>
                  <a:cubicBezTo>
                    <a:pt x="9" y="11"/>
                    <a:pt x="7" y="14"/>
                    <a:pt x="5" y="17"/>
                  </a:cubicBezTo>
                  <a:cubicBezTo>
                    <a:pt x="7" y="15"/>
                    <a:pt x="9" y="14"/>
                    <a:pt x="12" y="12"/>
                  </a:cubicBezTo>
                  <a:cubicBezTo>
                    <a:pt x="11" y="10"/>
                    <a:pt x="11" y="9"/>
                    <a:pt x="11" y="8"/>
                  </a:cubicBezTo>
                  <a:moveTo>
                    <a:pt x="0" y="0"/>
                  </a:moveTo>
                  <a:cubicBezTo>
                    <a:pt x="0" y="1"/>
                    <a:pt x="0" y="3"/>
                    <a:pt x="1" y="4"/>
                  </a:cubicBezTo>
                  <a:cubicBezTo>
                    <a:pt x="1" y="3"/>
                    <a:pt x="2" y="2"/>
                    <a:pt x="3" y="1"/>
                  </a:cubicBezTo>
                  <a:cubicBezTo>
                    <a:pt x="2" y="0"/>
                    <a:pt x="1" y="0"/>
                    <a:pt x="0" y="0"/>
                  </a:cubicBezTo>
                </a:path>
              </a:pathLst>
            </a:custGeom>
            <a:solidFill>
              <a:srgbClr val="44468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76" name="Freeform 64">
              <a:extLst>
                <a:ext uri="{FF2B5EF4-FFF2-40B4-BE49-F238E27FC236}">
                  <a16:creationId xmlns:a16="http://schemas.microsoft.com/office/drawing/2014/main" xmlns="" id="{BB9F9213-E90A-45AB-8484-32FF21A90852}"/>
                </a:ext>
              </a:extLst>
            </p:cNvPr>
            <p:cNvSpPr>
              <a:spLocks/>
            </p:cNvSpPr>
            <p:nvPr/>
          </p:nvSpPr>
          <p:spPr bwMode="auto">
            <a:xfrm>
              <a:off x="10151488" y="4448211"/>
              <a:ext cx="8482" cy="11522"/>
            </a:xfrm>
            <a:custGeom>
              <a:avLst/>
              <a:gdLst>
                <a:gd name="T0" fmla="*/ 4 w 7"/>
                <a:gd name="T1" fmla="*/ 0 h 10"/>
                <a:gd name="T2" fmla="*/ 1 w 7"/>
                <a:gd name="T3" fmla="*/ 5 h 10"/>
                <a:gd name="T4" fmla="*/ 0 w 7"/>
                <a:gd name="T5" fmla="*/ 8 h 10"/>
                <a:gd name="T6" fmla="*/ 7 w 7"/>
                <a:gd name="T7" fmla="*/ 10 h 10"/>
                <a:gd name="T8" fmla="*/ 5 w 7"/>
                <a:gd name="T9" fmla="*/ 1 h 10"/>
                <a:gd name="T10" fmla="*/ 4 w 7"/>
                <a:gd name="T11" fmla="*/ 0 h 10"/>
              </a:gdLst>
              <a:ahLst/>
              <a:cxnLst>
                <a:cxn ang="0">
                  <a:pos x="T0" y="T1"/>
                </a:cxn>
                <a:cxn ang="0">
                  <a:pos x="T2" y="T3"/>
                </a:cxn>
                <a:cxn ang="0">
                  <a:pos x="T4" y="T5"/>
                </a:cxn>
                <a:cxn ang="0">
                  <a:pos x="T6" y="T7"/>
                </a:cxn>
                <a:cxn ang="0">
                  <a:pos x="T8" y="T9"/>
                </a:cxn>
                <a:cxn ang="0">
                  <a:pos x="T10" y="T11"/>
                </a:cxn>
              </a:cxnLst>
              <a:rect l="0" t="0" r="r" b="b"/>
              <a:pathLst>
                <a:path w="7" h="10">
                  <a:moveTo>
                    <a:pt x="4" y="0"/>
                  </a:moveTo>
                  <a:cubicBezTo>
                    <a:pt x="3" y="2"/>
                    <a:pt x="2" y="3"/>
                    <a:pt x="1" y="5"/>
                  </a:cubicBezTo>
                  <a:cubicBezTo>
                    <a:pt x="1" y="6"/>
                    <a:pt x="0" y="7"/>
                    <a:pt x="0" y="8"/>
                  </a:cubicBezTo>
                  <a:cubicBezTo>
                    <a:pt x="2" y="9"/>
                    <a:pt x="4" y="10"/>
                    <a:pt x="7" y="10"/>
                  </a:cubicBezTo>
                  <a:cubicBezTo>
                    <a:pt x="6" y="7"/>
                    <a:pt x="5" y="4"/>
                    <a:pt x="5" y="1"/>
                  </a:cubicBezTo>
                  <a:cubicBezTo>
                    <a:pt x="4" y="0"/>
                    <a:pt x="4" y="0"/>
                    <a:pt x="4" y="0"/>
                  </a:cubicBezTo>
                </a:path>
              </a:pathLst>
            </a:custGeom>
            <a:solidFill>
              <a:srgbClr val="EFF0F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77" name="Freeform 65">
              <a:extLst>
                <a:ext uri="{FF2B5EF4-FFF2-40B4-BE49-F238E27FC236}">
                  <a16:creationId xmlns:a16="http://schemas.microsoft.com/office/drawing/2014/main" xmlns="" id="{F80C7027-9060-443E-BE66-CF81610435BC}"/>
                </a:ext>
              </a:extLst>
            </p:cNvPr>
            <p:cNvSpPr>
              <a:spLocks/>
            </p:cNvSpPr>
            <p:nvPr/>
          </p:nvSpPr>
          <p:spPr bwMode="auto">
            <a:xfrm>
              <a:off x="10148095" y="4458087"/>
              <a:ext cx="13571" cy="18106"/>
            </a:xfrm>
            <a:custGeom>
              <a:avLst/>
              <a:gdLst>
                <a:gd name="T0" fmla="*/ 2 w 10"/>
                <a:gd name="T1" fmla="*/ 0 h 16"/>
                <a:gd name="T2" fmla="*/ 0 w 10"/>
                <a:gd name="T3" fmla="*/ 3 h 16"/>
                <a:gd name="T4" fmla="*/ 3 w 10"/>
                <a:gd name="T5" fmla="*/ 16 h 16"/>
                <a:gd name="T6" fmla="*/ 4 w 10"/>
                <a:gd name="T7" fmla="*/ 16 h 16"/>
                <a:gd name="T8" fmla="*/ 10 w 10"/>
                <a:gd name="T9" fmla="*/ 7 h 16"/>
                <a:gd name="T10" fmla="*/ 9 w 10"/>
                <a:gd name="T11" fmla="*/ 2 h 16"/>
                <a:gd name="T12" fmla="*/ 2 w 10"/>
                <a:gd name="T13" fmla="*/ 0 h 16"/>
              </a:gdLst>
              <a:ahLst/>
              <a:cxnLst>
                <a:cxn ang="0">
                  <a:pos x="T0" y="T1"/>
                </a:cxn>
                <a:cxn ang="0">
                  <a:pos x="T2" y="T3"/>
                </a:cxn>
                <a:cxn ang="0">
                  <a:pos x="T4" y="T5"/>
                </a:cxn>
                <a:cxn ang="0">
                  <a:pos x="T6" y="T7"/>
                </a:cxn>
                <a:cxn ang="0">
                  <a:pos x="T8" y="T9"/>
                </a:cxn>
                <a:cxn ang="0">
                  <a:pos x="T10" y="T11"/>
                </a:cxn>
                <a:cxn ang="0">
                  <a:pos x="T12" y="T13"/>
                </a:cxn>
              </a:cxnLst>
              <a:rect l="0" t="0" r="r" b="b"/>
              <a:pathLst>
                <a:path w="10" h="16">
                  <a:moveTo>
                    <a:pt x="2" y="0"/>
                  </a:moveTo>
                  <a:cubicBezTo>
                    <a:pt x="1" y="1"/>
                    <a:pt x="0" y="2"/>
                    <a:pt x="0" y="3"/>
                  </a:cubicBezTo>
                  <a:cubicBezTo>
                    <a:pt x="1" y="8"/>
                    <a:pt x="2" y="12"/>
                    <a:pt x="3" y="16"/>
                  </a:cubicBezTo>
                  <a:cubicBezTo>
                    <a:pt x="3" y="16"/>
                    <a:pt x="4" y="16"/>
                    <a:pt x="4" y="16"/>
                  </a:cubicBezTo>
                  <a:cubicBezTo>
                    <a:pt x="6" y="13"/>
                    <a:pt x="8" y="10"/>
                    <a:pt x="10" y="7"/>
                  </a:cubicBezTo>
                  <a:cubicBezTo>
                    <a:pt x="9" y="5"/>
                    <a:pt x="9" y="4"/>
                    <a:pt x="9" y="2"/>
                  </a:cubicBezTo>
                  <a:cubicBezTo>
                    <a:pt x="6" y="2"/>
                    <a:pt x="4" y="1"/>
                    <a:pt x="2" y="0"/>
                  </a:cubicBezTo>
                </a:path>
              </a:pathLst>
            </a:custGeom>
            <a:solidFill>
              <a:srgbClr val="4D50B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78" name="Freeform 66">
              <a:extLst>
                <a:ext uri="{FF2B5EF4-FFF2-40B4-BE49-F238E27FC236}">
                  <a16:creationId xmlns:a16="http://schemas.microsoft.com/office/drawing/2014/main" xmlns="" id="{43F2085F-87C8-4768-9295-8B56796BB009}"/>
                </a:ext>
              </a:extLst>
            </p:cNvPr>
            <p:cNvSpPr>
              <a:spLocks noEditPoints="1"/>
            </p:cNvSpPr>
            <p:nvPr/>
          </p:nvSpPr>
          <p:spPr bwMode="auto">
            <a:xfrm>
              <a:off x="10083634" y="4379081"/>
              <a:ext cx="54283" cy="44441"/>
            </a:xfrm>
            <a:custGeom>
              <a:avLst/>
              <a:gdLst>
                <a:gd name="T0" fmla="*/ 22 w 43"/>
                <a:gd name="T1" fmla="*/ 22 h 36"/>
                <a:gd name="T2" fmla="*/ 22 w 43"/>
                <a:gd name="T3" fmla="*/ 23 h 36"/>
                <a:gd name="T4" fmla="*/ 37 w 43"/>
                <a:gd name="T5" fmla="*/ 36 h 36"/>
                <a:gd name="T6" fmla="*/ 43 w 43"/>
                <a:gd name="T7" fmla="*/ 31 h 36"/>
                <a:gd name="T8" fmla="*/ 39 w 43"/>
                <a:gd name="T9" fmla="*/ 28 h 36"/>
                <a:gd name="T10" fmla="*/ 22 w 43"/>
                <a:gd name="T11" fmla="*/ 22 h 36"/>
                <a:gd name="T12" fmla="*/ 1 w 43"/>
                <a:gd name="T13" fmla="*/ 0 h 36"/>
                <a:gd name="T14" fmla="*/ 0 w 43"/>
                <a:gd name="T15" fmla="*/ 0 h 36"/>
                <a:gd name="T16" fmla="*/ 5 w 43"/>
                <a:gd name="T17" fmla="*/ 6 h 36"/>
                <a:gd name="T18" fmla="*/ 6 w 43"/>
                <a:gd name="T19" fmla="*/ 7 h 36"/>
                <a:gd name="T20" fmla="*/ 3 w 43"/>
                <a:gd name="T21" fmla="*/ 1 h 36"/>
                <a:gd name="T22" fmla="*/ 1 w 43"/>
                <a:gd name="T23"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3" h="36">
                  <a:moveTo>
                    <a:pt x="22" y="22"/>
                  </a:moveTo>
                  <a:cubicBezTo>
                    <a:pt x="22" y="22"/>
                    <a:pt x="22" y="23"/>
                    <a:pt x="22" y="23"/>
                  </a:cubicBezTo>
                  <a:cubicBezTo>
                    <a:pt x="27" y="27"/>
                    <a:pt x="32" y="31"/>
                    <a:pt x="37" y="36"/>
                  </a:cubicBezTo>
                  <a:cubicBezTo>
                    <a:pt x="39" y="35"/>
                    <a:pt x="41" y="33"/>
                    <a:pt x="43" y="31"/>
                  </a:cubicBezTo>
                  <a:cubicBezTo>
                    <a:pt x="41" y="30"/>
                    <a:pt x="40" y="29"/>
                    <a:pt x="39" y="28"/>
                  </a:cubicBezTo>
                  <a:cubicBezTo>
                    <a:pt x="33" y="26"/>
                    <a:pt x="28" y="24"/>
                    <a:pt x="22" y="22"/>
                  </a:cubicBezTo>
                  <a:moveTo>
                    <a:pt x="1" y="0"/>
                  </a:moveTo>
                  <a:cubicBezTo>
                    <a:pt x="1" y="0"/>
                    <a:pt x="0" y="0"/>
                    <a:pt x="0" y="0"/>
                  </a:cubicBezTo>
                  <a:cubicBezTo>
                    <a:pt x="0" y="1"/>
                    <a:pt x="2" y="3"/>
                    <a:pt x="5" y="6"/>
                  </a:cubicBezTo>
                  <a:cubicBezTo>
                    <a:pt x="5" y="6"/>
                    <a:pt x="6" y="6"/>
                    <a:pt x="6" y="7"/>
                  </a:cubicBezTo>
                  <a:cubicBezTo>
                    <a:pt x="5" y="5"/>
                    <a:pt x="4" y="3"/>
                    <a:pt x="3" y="1"/>
                  </a:cubicBezTo>
                  <a:cubicBezTo>
                    <a:pt x="2" y="1"/>
                    <a:pt x="1" y="0"/>
                    <a:pt x="1"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79" name="Freeform 67">
              <a:extLst>
                <a:ext uri="{FF2B5EF4-FFF2-40B4-BE49-F238E27FC236}">
                  <a16:creationId xmlns:a16="http://schemas.microsoft.com/office/drawing/2014/main" xmlns="" id="{22432ACB-09D1-46DA-8F8C-3BC7F147E1E3}"/>
                </a:ext>
              </a:extLst>
            </p:cNvPr>
            <p:cNvSpPr>
              <a:spLocks noEditPoints="1"/>
            </p:cNvSpPr>
            <p:nvPr/>
          </p:nvSpPr>
          <p:spPr bwMode="auto">
            <a:xfrm>
              <a:off x="10090420" y="4387311"/>
              <a:ext cx="42409" cy="26335"/>
            </a:xfrm>
            <a:custGeom>
              <a:avLst/>
              <a:gdLst>
                <a:gd name="T0" fmla="*/ 15 w 34"/>
                <a:gd name="T1" fmla="*/ 7 h 22"/>
                <a:gd name="T2" fmla="*/ 13 w 34"/>
                <a:gd name="T3" fmla="*/ 8 h 22"/>
                <a:gd name="T4" fmla="*/ 17 w 34"/>
                <a:gd name="T5" fmla="*/ 16 h 22"/>
                <a:gd name="T6" fmla="*/ 34 w 34"/>
                <a:gd name="T7" fmla="*/ 22 h 22"/>
                <a:gd name="T8" fmla="*/ 15 w 34"/>
                <a:gd name="T9" fmla="*/ 7 h 22"/>
                <a:gd name="T10" fmla="*/ 12 w 34"/>
                <a:gd name="T11" fmla="*/ 5 h 22"/>
                <a:gd name="T12" fmla="*/ 12 w 34"/>
                <a:gd name="T13" fmla="*/ 6 h 22"/>
                <a:gd name="T14" fmla="*/ 13 w 34"/>
                <a:gd name="T15" fmla="*/ 6 h 22"/>
                <a:gd name="T16" fmla="*/ 12 w 34"/>
                <a:gd name="T17" fmla="*/ 5 h 22"/>
                <a:gd name="T18" fmla="*/ 0 w 34"/>
                <a:gd name="T19" fmla="*/ 0 h 22"/>
                <a:gd name="T20" fmla="*/ 2 w 34"/>
                <a:gd name="T21" fmla="*/ 3 h 22"/>
                <a:gd name="T22" fmla="*/ 1 w 34"/>
                <a:gd name="T23" fmla="*/ 1 h 22"/>
                <a:gd name="T24" fmla="*/ 0 w 34"/>
                <a:gd name="T25"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 h="22">
                  <a:moveTo>
                    <a:pt x="15" y="7"/>
                  </a:moveTo>
                  <a:cubicBezTo>
                    <a:pt x="14" y="7"/>
                    <a:pt x="14" y="8"/>
                    <a:pt x="13" y="8"/>
                  </a:cubicBezTo>
                  <a:cubicBezTo>
                    <a:pt x="15" y="11"/>
                    <a:pt x="16" y="14"/>
                    <a:pt x="17" y="16"/>
                  </a:cubicBezTo>
                  <a:cubicBezTo>
                    <a:pt x="23" y="18"/>
                    <a:pt x="28" y="20"/>
                    <a:pt x="34" y="22"/>
                  </a:cubicBezTo>
                  <a:cubicBezTo>
                    <a:pt x="27" y="16"/>
                    <a:pt x="20" y="11"/>
                    <a:pt x="15" y="7"/>
                  </a:cubicBezTo>
                  <a:moveTo>
                    <a:pt x="12" y="5"/>
                  </a:moveTo>
                  <a:cubicBezTo>
                    <a:pt x="12" y="5"/>
                    <a:pt x="12" y="6"/>
                    <a:pt x="12" y="6"/>
                  </a:cubicBezTo>
                  <a:cubicBezTo>
                    <a:pt x="12" y="6"/>
                    <a:pt x="12" y="6"/>
                    <a:pt x="13" y="6"/>
                  </a:cubicBezTo>
                  <a:cubicBezTo>
                    <a:pt x="12" y="5"/>
                    <a:pt x="12" y="5"/>
                    <a:pt x="12" y="5"/>
                  </a:cubicBezTo>
                  <a:moveTo>
                    <a:pt x="0" y="0"/>
                  </a:moveTo>
                  <a:cubicBezTo>
                    <a:pt x="0" y="1"/>
                    <a:pt x="1" y="2"/>
                    <a:pt x="2" y="3"/>
                  </a:cubicBezTo>
                  <a:cubicBezTo>
                    <a:pt x="2" y="2"/>
                    <a:pt x="1" y="1"/>
                    <a:pt x="1" y="1"/>
                  </a:cubicBezTo>
                  <a:cubicBezTo>
                    <a:pt x="1" y="0"/>
                    <a:pt x="0" y="0"/>
                    <a:pt x="0" y="0"/>
                  </a:cubicBezTo>
                </a:path>
              </a:pathLst>
            </a:custGeom>
            <a:solidFill>
              <a:srgbClr val="F6F6F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80" name="Freeform 68">
              <a:extLst>
                <a:ext uri="{FF2B5EF4-FFF2-40B4-BE49-F238E27FC236}">
                  <a16:creationId xmlns:a16="http://schemas.microsoft.com/office/drawing/2014/main" xmlns="" id="{16DB10A8-5359-42EE-8491-5CDF9BE39C80}"/>
                </a:ext>
              </a:extLst>
            </p:cNvPr>
            <p:cNvSpPr>
              <a:spLocks/>
            </p:cNvSpPr>
            <p:nvPr/>
          </p:nvSpPr>
          <p:spPr bwMode="auto">
            <a:xfrm>
              <a:off x="10105686" y="4393894"/>
              <a:ext cx="3393" cy="3292"/>
            </a:xfrm>
            <a:custGeom>
              <a:avLst/>
              <a:gdLst>
                <a:gd name="T0" fmla="*/ 1 w 3"/>
                <a:gd name="T1" fmla="*/ 0 h 2"/>
                <a:gd name="T2" fmla="*/ 0 w 3"/>
                <a:gd name="T3" fmla="*/ 0 h 2"/>
                <a:gd name="T4" fmla="*/ 1 w 3"/>
                <a:gd name="T5" fmla="*/ 2 h 2"/>
                <a:gd name="T6" fmla="*/ 3 w 3"/>
                <a:gd name="T7" fmla="*/ 1 h 2"/>
                <a:gd name="T8" fmla="*/ 1 w 3"/>
                <a:gd name="T9" fmla="*/ 0 h 2"/>
              </a:gdLst>
              <a:ahLst/>
              <a:cxnLst>
                <a:cxn ang="0">
                  <a:pos x="T0" y="T1"/>
                </a:cxn>
                <a:cxn ang="0">
                  <a:pos x="T2" y="T3"/>
                </a:cxn>
                <a:cxn ang="0">
                  <a:pos x="T4" y="T5"/>
                </a:cxn>
                <a:cxn ang="0">
                  <a:pos x="T6" y="T7"/>
                </a:cxn>
                <a:cxn ang="0">
                  <a:pos x="T8" y="T9"/>
                </a:cxn>
              </a:cxnLst>
              <a:rect l="0" t="0" r="r" b="b"/>
              <a:pathLst>
                <a:path w="3" h="2">
                  <a:moveTo>
                    <a:pt x="1" y="0"/>
                  </a:moveTo>
                  <a:cubicBezTo>
                    <a:pt x="0" y="0"/>
                    <a:pt x="0" y="0"/>
                    <a:pt x="0" y="0"/>
                  </a:cubicBezTo>
                  <a:cubicBezTo>
                    <a:pt x="1" y="1"/>
                    <a:pt x="1" y="1"/>
                    <a:pt x="1" y="2"/>
                  </a:cubicBezTo>
                  <a:cubicBezTo>
                    <a:pt x="2" y="2"/>
                    <a:pt x="2" y="1"/>
                    <a:pt x="3" y="1"/>
                  </a:cubicBezTo>
                  <a:cubicBezTo>
                    <a:pt x="2" y="1"/>
                    <a:pt x="1" y="0"/>
                    <a:pt x="1" y="0"/>
                  </a:cubicBezTo>
                </a:path>
              </a:pathLst>
            </a:custGeom>
            <a:solidFill>
              <a:srgbClr val="FAFAF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81" name="Freeform 69">
              <a:extLst>
                <a:ext uri="{FF2B5EF4-FFF2-40B4-BE49-F238E27FC236}">
                  <a16:creationId xmlns:a16="http://schemas.microsoft.com/office/drawing/2014/main" xmlns="" id="{36A599F7-B156-4B61-86BA-54F537CA24AD}"/>
                </a:ext>
              </a:extLst>
            </p:cNvPr>
            <p:cNvSpPr>
              <a:spLocks noEditPoints="1"/>
            </p:cNvSpPr>
            <p:nvPr/>
          </p:nvSpPr>
          <p:spPr bwMode="auto">
            <a:xfrm>
              <a:off x="10137917" y="4428460"/>
              <a:ext cx="78032" cy="52670"/>
            </a:xfrm>
            <a:custGeom>
              <a:avLst/>
              <a:gdLst>
                <a:gd name="T0" fmla="*/ 40 w 63"/>
                <a:gd name="T1" fmla="*/ 25 h 44"/>
                <a:gd name="T2" fmla="*/ 32 w 63"/>
                <a:gd name="T3" fmla="*/ 30 h 44"/>
                <a:gd name="T4" fmla="*/ 37 w 63"/>
                <a:gd name="T5" fmla="*/ 34 h 44"/>
                <a:gd name="T6" fmla="*/ 63 w 63"/>
                <a:gd name="T7" fmla="*/ 44 h 44"/>
                <a:gd name="T8" fmla="*/ 54 w 63"/>
                <a:gd name="T9" fmla="*/ 36 h 44"/>
                <a:gd name="T10" fmla="*/ 55 w 63"/>
                <a:gd name="T11" fmla="*/ 40 h 44"/>
                <a:gd name="T12" fmla="*/ 54 w 63"/>
                <a:gd name="T13" fmla="*/ 40 h 44"/>
                <a:gd name="T14" fmla="*/ 41 w 63"/>
                <a:gd name="T15" fmla="*/ 26 h 44"/>
                <a:gd name="T16" fmla="*/ 40 w 63"/>
                <a:gd name="T17" fmla="*/ 25 h 44"/>
                <a:gd name="T18" fmla="*/ 28 w 63"/>
                <a:gd name="T19" fmla="*/ 15 h 44"/>
                <a:gd name="T20" fmla="*/ 24 w 63"/>
                <a:gd name="T21" fmla="*/ 22 h 44"/>
                <a:gd name="T22" fmla="*/ 29 w 63"/>
                <a:gd name="T23" fmla="*/ 27 h 44"/>
                <a:gd name="T24" fmla="*/ 37 w 63"/>
                <a:gd name="T25" fmla="*/ 22 h 44"/>
                <a:gd name="T26" fmla="*/ 35 w 63"/>
                <a:gd name="T27" fmla="*/ 20 h 44"/>
                <a:gd name="T28" fmla="*/ 34 w 63"/>
                <a:gd name="T29" fmla="*/ 21 h 44"/>
                <a:gd name="T30" fmla="*/ 34 w 63"/>
                <a:gd name="T31" fmla="*/ 21 h 44"/>
                <a:gd name="T32" fmla="*/ 33 w 63"/>
                <a:gd name="T33" fmla="*/ 19 h 44"/>
                <a:gd name="T34" fmla="*/ 28 w 63"/>
                <a:gd name="T35" fmla="*/ 15 h 44"/>
                <a:gd name="T36" fmla="*/ 20 w 63"/>
                <a:gd name="T37" fmla="*/ 8 h 44"/>
                <a:gd name="T38" fmla="*/ 15 w 63"/>
                <a:gd name="T39" fmla="*/ 13 h 44"/>
                <a:gd name="T40" fmla="*/ 15 w 63"/>
                <a:gd name="T41" fmla="*/ 15 h 44"/>
                <a:gd name="T42" fmla="*/ 16 w 63"/>
                <a:gd name="T43" fmla="*/ 15 h 44"/>
                <a:gd name="T44" fmla="*/ 20 w 63"/>
                <a:gd name="T45" fmla="*/ 8 h 44"/>
                <a:gd name="T46" fmla="*/ 20 w 63"/>
                <a:gd name="T47" fmla="*/ 8 h 44"/>
                <a:gd name="T48" fmla="*/ 12 w 63"/>
                <a:gd name="T49" fmla="*/ 1 h 44"/>
                <a:gd name="T50" fmla="*/ 14 w 63"/>
                <a:gd name="T51" fmla="*/ 10 h 44"/>
                <a:gd name="T52" fmla="*/ 18 w 63"/>
                <a:gd name="T53" fmla="*/ 6 h 44"/>
                <a:gd name="T54" fmla="*/ 16 w 63"/>
                <a:gd name="T55" fmla="*/ 5 h 44"/>
                <a:gd name="T56" fmla="*/ 16 w 63"/>
                <a:gd name="T57" fmla="*/ 5 h 44"/>
                <a:gd name="T58" fmla="*/ 16 w 63"/>
                <a:gd name="T59" fmla="*/ 5 h 44"/>
                <a:gd name="T60" fmla="*/ 15 w 63"/>
                <a:gd name="T61" fmla="*/ 4 h 44"/>
                <a:gd name="T62" fmla="*/ 12 w 63"/>
                <a:gd name="T63" fmla="*/ 1 h 44"/>
                <a:gd name="T64" fmla="*/ 2 w 63"/>
                <a:gd name="T65" fmla="*/ 0 h 44"/>
                <a:gd name="T66" fmla="*/ 0 w 63"/>
                <a:gd name="T67" fmla="*/ 2 h 44"/>
                <a:gd name="T68" fmla="*/ 3 w 63"/>
                <a:gd name="T69" fmla="*/ 5 h 44"/>
                <a:gd name="T70" fmla="*/ 2 w 63"/>
                <a:gd name="T71"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3" h="44">
                  <a:moveTo>
                    <a:pt x="40" y="25"/>
                  </a:moveTo>
                  <a:cubicBezTo>
                    <a:pt x="38" y="27"/>
                    <a:pt x="35" y="28"/>
                    <a:pt x="32" y="30"/>
                  </a:cubicBezTo>
                  <a:cubicBezTo>
                    <a:pt x="34" y="31"/>
                    <a:pt x="35" y="32"/>
                    <a:pt x="37" y="34"/>
                  </a:cubicBezTo>
                  <a:cubicBezTo>
                    <a:pt x="46" y="37"/>
                    <a:pt x="55" y="41"/>
                    <a:pt x="63" y="44"/>
                  </a:cubicBezTo>
                  <a:cubicBezTo>
                    <a:pt x="60" y="42"/>
                    <a:pt x="57" y="39"/>
                    <a:pt x="54" y="36"/>
                  </a:cubicBezTo>
                  <a:cubicBezTo>
                    <a:pt x="55" y="38"/>
                    <a:pt x="55" y="40"/>
                    <a:pt x="55" y="40"/>
                  </a:cubicBezTo>
                  <a:cubicBezTo>
                    <a:pt x="55" y="40"/>
                    <a:pt x="54" y="40"/>
                    <a:pt x="54" y="40"/>
                  </a:cubicBezTo>
                  <a:cubicBezTo>
                    <a:pt x="53" y="40"/>
                    <a:pt x="48" y="35"/>
                    <a:pt x="41" y="26"/>
                  </a:cubicBezTo>
                  <a:cubicBezTo>
                    <a:pt x="41" y="25"/>
                    <a:pt x="41" y="25"/>
                    <a:pt x="40" y="25"/>
                  </a:cubicBezTo>
                  <a:moveTo>
                    <a:pt x="28" y="15"/>
                  </a:moveTo>
                  <a:cubicBezTo>
                    <a:pt x="27" y="17"/>
                    <a:pt x="25" y="20"/>
                    <a:pt x="24" y="22"/>
                  </a:cubicBezTo>
                  <a:cubicBezTo>
                    <a:pt x="26" y="24"/>
                    <a:pt x="27" y="26"/>
                    <a:pt x="29" y="27"/>
                  </a:cubicBezTo>
                  <a:cubicBezTo>
                    <a:pt x="32" y="26"/>
                    <a:pt x="34" y="24"/>
                    <a:pt x="37" y="22"/>
                  </a:cubicBezTo>
                  <a:cubicBezTo>
                    <a:pt x="36" y="21"/>
                    <a:pt x="36" y="21"/>
                    <a:pt x="35" y="20"/>
                  </a:cubicBezTo>
                  <a:cubicBezTo>
                    <a:pt x="35" y="21"/>
                    <a:pt x="34" y="21"/>
                    <a:pt x="34" y="21"/>
                  </a:cubicBezTo>
                  <a:cubicBezTo>
                    <a:pt x="34" y="21"/>
                    <a:pt x="34" y="21"/>
                    <a:pt x="34" y="21"/>
                  </a:cubicBezTo>
                  <a:cubicBezTo>
                    <a:pt x="34" y="21"/>
                    <a:pt x="33" y="20"/>
                    <a:pt x="33" y="19"/>
                  </a:cubicBezTo>
                  <a:cubicBezTo>
                    <a:pt x="31" y="17"/>
                    <a:pt x="30" y="16"/>
                    <a:pt x="28" y="15"/>
                  </a:cubicBezTo>
                  <a:moveTo>
                    <a:pt x="20" y="8"/>
                  </a:moveTo>
                  <a:cubicBezTo>
                    <a:pt x="18" y="10"/>
                    <a:pt x="16" y="11"/>
                    <a:pt x="15" y="13"/>
                  </a:cubicBezTo>
                  <a:cubicBezTo>
                    <a:pt x="15" y="14"/>
                    <a:pt x="15" y="14"/>
                    <a:pt x="15" y="15"/>
                  </a:cubicBezTo>
                  <a:cubicBezTo>
                    <a:pt x="15" y="15"/>
                    <a:pt x="15" y="15"/>
                    <a:pt x="16" y="15"/>
                  </a:cubicBezTo>
                  <a:cubicBezTo>
                    <a:pt x="17" y="13"/>
                    <a:pt x="19" y="10"/>
                    <a:pt x="20" y="8"/>
                  </a:cubicBezTo>
                  <a:cubicBezTo>
                    <a:pt x="20" y="8"/>
                    <a:pt x="20" y="8"/>
                    <a:pt x="20" y="8"/>
                  </a:cubicBezTo>
                  <a:moveTo>
                    <a:pt x="12" y="1"/>
                  </a:moveTo>
                  <a:cubicBezTo>
                    <a:pt x="12" y="4"/>
                    <a:pt x="13" y="7"/>
                    <a:pt x="14" y="10"/>
                  </a:cubicBezTo>
                  <a:cubicBezTo>
                    <a:pt x="15" y="8"/>
                    <a:pt x="16" y="7"/>
                    <a:pt x="18" y="6"/>
                  </a:cubicBezTo>
                  <a:cubicBezTo>
                    <a:pt x="17" y="5"/>
                    <a:pt x="17" y="5"/>
                    <a:pt x="16" y="5"/>
                  </a:cubicBezTo>
                  <a:cubicBezTo>
                    <a:pt x="16" y="5"/>
                    <a:pt x="16" y="5"/>
                    <a:pt x="16" y="5"/>
                  </a:cubicBezTo>
                  <a:cubicBezTo>
                    <a:pt x="16" y="5"/>
                    <a:pt x="16" y="5"/>
                    <a:pt x="16" y="5"/>
                  </a:cubicBezTo>
                  <a:cubicBezTo>
                    <a:pt x="16" y="5"/>
                    <a:pt x="15" y="4"/>
                    <a:pt x="15" y="4"/>
                  </a:cubicBezTo>
                  <a:cubicBezTo>
                    <a:pt x="14" y="3"/>
                    <a:pt x="13" y="2"/>
                    <a:pt x="12" y="1"/>
                  </a:cubicBezTo>
                  <a:moveTo>
                    <a:pt x="2" y="0"/>
                  </a:moveTo>
                  <a:cubicBezTo>
                    <a:pt x="2" y="1"/>
                    <a:pt x="1" y="1"/>
                    <a:pt x="0" y="2"/>
                  </a:cubicBezTo>
                  <a:cubicBezTo>
                    <a:pt x="1" y="3"/>
                    <a:pt x="2" y="4"/>
                    <a:pt x="3" y="5"/>
                  </a:cubicBezTo>
                  <a:cubicBezTo>
                    <a:pt x="3" y="3"/>
                    <a:pt x="3" y="2"/>
                    <a:pt x="2"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82" name="Freeform 70">
              <a:extLst>
                <a:ext uri="{FF2B5EF4-FFF2-40B4-BE49-F238E27FC236}">
                  <a16:creationId xmlns:a16="http://schemas.microsoft.com/office/drawing/2014/main" xmlns="" id="{2F9ABDBD-36DE-423E-AF81-33FBB5D50394}"/>
                </a:ext>
              </a:extLst>
            </p:cNvPr>
            <p:cNvSpPr>
              <a:spLocks/>
            </p:cNvSpPr>
            <p:nvPr/>
          </p:nvSpPr>
          <p:spPr bwMode="auto">
            <a:xfrm>
              <a:off x="10183718" y="4469608"/>
              <a:ext cx="66158" cy="49378"/>
            </a:xfrm>
            <a:custGeom>
              <a:avLst/>
              <a:gdLst>
                <a:gd name="T0" fmla="*/ 0 w 53"/>
                <a:gd name="T1" fmla="*/ 0 h 41"/>
                <a:gd name="T2" fmla="*/ 7 w 53"/>
                <a:gd name="T3" fmla="*/ 5 h 41"/>
                <a:gd name="T4" fmla="*/ 50 w 53"/>
                <a:gd name="T5" fmla="*/ 41 h 41"/>
                <a:gd name="T6" fmla="*/ 53 w 53"/>
                <a:gd name="T7" fmla="*/ 34 h 41"/>
                <a:gd name="T8" fmla="*/ 26 w 53"/>
                <a:gd name="T9" fmla="*/ 10 h 41"/>
                <a:gd name="T10" fmla="*/ 0 w 53"/>
                <a:gd name="T11" fmla="*/ 0 h 41"/>
              </a:gdLst>
              <a:ahLst/>
              <a:cxnLst>
                <a:cxn ang="0">
                  <a:pos x="T0" y="T1"/>
                </a:cxn>
                <a:cxn ang="0">
                  <a:pos x="T2" y="T3"/>
                </a:cxn>
                <a:cxn ang="0">
                  <a:pos x="T4" y="T5"/>
                </a:cxn>
                <a:cxn ang="0">
                  <a:pos x="T6" y="T7"/>
                </a:cxn>
                <a:cxn ang="0">
                  <a:pos x="T8" y="T9"/>
                </a:cxn>
                <a:cxn ang="0">
                  <a:pos x="T10" y="T11"/>
                </a:cxn>
              </a:cxnLst>
              <a:rect l="0" t="0" r="r" b="b"/>
              <a:pathLst>
                <a:path w="53" h="41">
                  <a:moveTo>
                    <a:pt x="0" y="0"/>
                  </a:moveTo>
                  <a:cubicBezTo>
                    <a:pt x="2" y="2"/>
                    <a:pt x="4" y="4"/>
                    <a:pt x="7" y="5"/>
                  </a:cubicBezTo>
                  <a:cubicBezTo>
                    <a:pt x="22" y="19"/>
                    <a:pt x="37" y="31"/>
                    <a:pt x="50" y="41"/>
                  </a:cubicBezTo>
                  <a:cubicBezTo>
                    <a:pt x="51" y="39"/>
                    <a:pt x="52" y="36"/>
                    <a:pt x="53" y="34"/>
                  </a:cubicBezTo>
                  <a:cubicBezTo>
                    <a:pt x="45" y="26"/>
                    <a:pt x="36" y="19"/>
                    <a:pt x="26" y="10"/>
                  </a:cubicBezTo>
                  <a:cubicBezTo>
                    <a:pt x="18" y="7"/>
                    <a:pt x="9" y="3"/>
                    <a:pt x="0" y="0"/>
                  </a:cubicBezTo>
                </a:path>
              </a:pathLst>
            </a:custGeom>
            <a:solidFill>
              <a:srgbClr val="484AA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83" name="Freeform 71">
              <a:extLst>
                <a:ext uri="{FF2B5EF4-FFF2-40B4-BE49-F238E27FC236}">
                  <a16:creationId xmlns:a16="http://schemas.microsoft.com/office/drawing/2014/main" xmlns="" id="{9EB4D2FD-5543-4245-933F-E513FB8B4847}"/>
                </a:ext>
              </a:extLst>
            </p:cNvPr>
            <p:cNvSpPr>
              <a:spLocks/>
            </p:cNvSpPr>
            <p:nvPr/>
          </p:nvSpPr>
          <p:spPr bwMode="auto">
            <a:xfrm>
              <a:off x="10188807" y="4459732"/>
              <a:ext cx="16963" cy="16459"/>
            </a:xfrm>
            <a:custGeom>
              <a:avLst/>
              <a:gdLst>
                <a:gd name="T0" fmla="*/ 0 w 14"/>
                <a:gd name="T1" fmla="*/ 0 h 14"/>
                <a:gd name="T2" fmla="*/ 13 w 14"/>
                <a:gd name="T3" fmla="*/ 14 h 14"/>
                <a:gd name="T4" fmla="*/ 14 w 14"/>
                <a:gd name="T5" fmla="*/ 14 h 14"/>
                <a:gd name="T6" fmla="*/ 13 w 14"/>
                <a:gd name="T7" fmla="*/ 10 h 14"/>
                <a:gd name="T8" fmla="*/ 8 w 14"/>
                <a:gd name="T9" fmla="*/ 6 h 14"/>
                <a:gd name="T10" fmla="*/ 0 w 14"/>
                <a:gd name="T11" fmla="*/ 0 h 14"/>
              </a:gdLst>
              <a:ahLst/>
              <a:cxnLst>
                <a:cxn ang="0">
                  <a:pos x="T0" y="T1"/>
                </a:cxn>
                <a:cxn ang="0">
                  <a:pos x="T2" y="T3"/>
                </a:cxn>
                <a:cxn ang="0">
                  <a:pos x="T4" y="T5"/>
                </a:cxn>
                <a:cxn ang="0">
                  <a:pos x="T6" y="T7"/>
                </a:cxn>
                <a:cxn ang="0">
                  <a:pos x="T8" y="T9"/>
                </a:cxn>
                <a:cxn ang="0">
                  <a:pos x="T10" y="T11"/>
                </a:cxn>
              </a:cxnLst>
              <a:rect l="0" t="0" r="r" b="b"/>
              <a:pathLst>
                <a:path w="14" h="14">
                  <a:moveTo>
                    <a:pt x="0" y="0"/>
                  </a:moveTo>
                  <a:cubicBezTo>
                    <a:pt x="7" y="9"/>
                    <a:pt x="12" y="14"/>
                    <a:pt x="13" y="14"/>
                  </a:cubicBezTo>
                  <a:cubicBezTo>
                    <a:pt x="13" y="14"/>
                    <a:pt x="14" y="14"/>
                    <a:pt x="14" y="14"/>
                  </a:cubicBezTo>
                  <a:cubicBezTo>
                    <a:pt x="14" y="14"/>
                    <a:pt x="14" y="12"/>
                    <a:pt x="13" y="10"/>
                  </a:cubicBezTo>
                  <a:cubicBezTo>
                    <a:pt x="11" y="9"/>
                    <a:pt x="10" y="8"/>
                    <a:pt x="8" y="6"/>
                  </a:cubicBezTo>
                  <a:cubicBezTo>
                    <a:pt x="6" y="4"/>
                    <a:pt x="3" y="2"/>
                    <a:pt x="0"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84" name="Freeform 72">
              <a:extLst>
                <a:ext uri="{FF2B5EF4-FFF2-40B4-BE49-F238E27FC236}">
                  <a16:creationId xmlns:a16="http://schemas.microsoft.com/office/drawing/2014/main" xmlns="" id="{0DD127A2-0AAC-4EB8-8F21-A6C2F395F09C}"/>
                </a:ext>
              </a:extLst>
            </p:cNvPr>
            <p:cNvSpPr>
              <a:spLocks/>
            </p:cNvSpPr>
            <p:nvPr/>
          </p:nvSpPr>
          <p:spPr bwMode="auto">
            <a:xfrm>
              <a:off x="10158273" y="4438335"/>
              <a:ext cx="13571" cy="16459"/>
            </a:xfrm>
            <a:custGeom>
              <a:avLst/>
              <a:gdLst>
                <a:gd name="T0" fmla="*/ 4 w 12"/>
                <a:gd name="T1" fmla="*/ 0 h 14"/>
                <a:gd name="T2" fmla="*/ 0 w 12"/>
                <a:gd name="T3" fmla="*/ 7 h 14"/>
                <a:gd name="T4" fmla="*/ 8 w 12"/>
                <a:gd name="T5" fmla="*/ 14 h 14"/>
                <a:gd name="T6" fmla="*/ 12 w 12"/>
                <a:gd name="T7" fmla="*/ 7 h 14"/>
                <a:gd name="T8" fmla="*/ 4 w 12"/>
                <a:gd name="T9" fmla="*/ 0 h 14"/>
              </a:gdLst>
              <a:ahLst/>
              <a:cxnLst>
                <a:cxn ang="0">
                  <a:pos x="T0" y="T1"/>
                </a:cxn>
                <a:cxn ang="0">
                  <a:pos x="T2" y="T3"/>
                </a:cxn>
                <a:cxn ang="0">
                  <a:pos x="T4" y="T5"/>
                </a:cxn>
                <a:cxn ang="0">
                  <a:pos x="T6" y="T7"/>
                </a:cxn>
                <a:cxn ang="0">
                  <a:pos x="T8" y="T9"/>
                </a:cxn>
              </a:cxnLst>
              <a:rect l="0" t="0" r="r" b="b"/>
              <a:pathLst>
                <a:path w="12" h="14">
                  <a:moveTo>
                    <a:pt x="4" y="0"/>
                  </a:moveTo>
                  <a:cubicBezTo>
                    <a:pt x="3" y="2"/>
                    <a:pt x="1" y="5"/>
                    <a:pt x="0" y="7"/>
                  </a:cubicBezTo>
                  <a:cubicBezTo>
                    <a:pt x="2" y="10"/>
                    <a:pt x="5" y="12"/>
                    <a:pt x="8" y="14"/>
                  </a:cubicBezTo>
                  <a:cubicBezTo>
                    <a:pt x="9" y="12"/>
                    <a:pt x="11" y="9"/>
                    <a:pt x="12" y="7"/>
                  </a:cubicBezTo>
                  <a:cubicBezTo>
                    <a:pt x="10" y="4"/>
                    <a:pt x="7" y="2"/>
                    <a:pt x="4"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85" name="Freeform 73">
              <a:extLst>
                <a:ext uri="{FF2B5EF4-FFF2-40B4-BE49-F238E27FC236}">
                  <a16:creationId xmlns:a16="http://schemas.microsoft.com/office/drawing/2014/main" xmlns="" id="{2F9FAE12-04D9-475D-BE6F-27459875F280}"/>
                </a:ext>
              </a:extLst>
            </p:cNvPr>
            <p:cNvSpPr>
              <a:spLocks noEditPoints="1"/>
            </p:cNvSpPr>
            <p:nvPr/>
          </p:nvSpPr>
          <p:spPr bwMode="auto">
            <a:xfrm>
              <a:off x="10256661" y="4518986"/>
              <a:ext cx="47497" cy="41149"/>
            </a:xfrm>
            <a:custGeom>
              <a:avLst/>
              <a:gdLst>
                <a:gd name="T0" fmla="*/ 1 w 38"/>
                <a:gd name="T1" fmla="*/ 5 h 34"/>
                <a:gd name="T2" fmla="*/ 0 w 38"/>
                <a:gd name="T3" fmla="*/ 7 h 34"/>
                <a:gd name="T4" fmla="*/ 35 w 38"/>
                <a:gd name="T5" fmla="*/ 34 h 34"/>
                <a:gd name="T6" fmla="*/ 38 w 38"/>
                <a:gd name="T7" fmla="*/ 33 h 34"/>
                <a:gd name="T8" fmla="*/ 24 w 38"/>
                <a:gd name="T9" fmla="*/ 19 h 34"/>
                <a:gd name="T10" fmla="*/ 22 w 38"/>
                <a:gd name="T11" fmla="*/ 22 h 34"/>
                <a:gd name="T12" fmla="*/ 22 w 38"/>
                <a:gd name="T13" fmla="*/ 22 h 34"/>
                <a:gd name="T14" fmla="*/ 22 w 38"/>
                <a:gd name="T15" fmla="*/ 17 h 34"/>
                <a:gd name="T16" fmla="*/ 10 w 38"/>
                <a:gd name="T17" fmla="*/ 6 h 34"/>
                <a:gd name="T18" fmla="*/ 1 w 38"/>
                <a:gd name="T19" fmla="*/ 5 h 34"/>
                <a:gd name="T20" fmla="*/ 3 w 38"/>
                <a:gd name="T21" fmla="*/ 0 h 34"/>
                <a:gd name="T22" fmla="*/ 3 w 38"/>
                <a:gd name="T23" fmla="*/ 1 h 34"/>
                <a:gd name="T24" fmla="*/ 5 w 38"/>
                <a:gd name="T25" fmla="*/ 1 h 34"/>
                <a:gd name="T26" fmla="*/ 3 w 38"/>
                <a:gd name="T27"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 h="34">
                  <a:moveTo>
                    <a:pt x="1" y="5"/>
                  </a:moveTo>
                  <a:cubicBezTo>
                    <a:pt x="1" y="6"/>
                    <a:pt x="1" y="7"/>
                    <a:pt x="0" y="7"/>
                  </a:cubicBezTo>
                  <a:cubicBezTo>
                    <a:pt x="16" y="20"/>
                    <a:pt x="29" y="30"/>
                    <a:pt x="35" y="34"/>
                  </a:cubicBezTo>
                  <a:cubicBezTo>
                    <a:pt x="36" y="34"/>
                    <a:pt x="37" y="33"/>
                    <a:pt x="38" y="33"/>
                  </a:cubicBezTo>
                  <a:cubicBezTo>
                    <a:pt x="35" y="30"/>
                    <a:pt x="31" y="25"/>
                    <a:pt x="24" y="19"/>
                  </a:cubicBezTo>
                  <a:cubicBezTo>
                    <a:pt x="24" y="21"/>
                    <a:pt x="23" y="22"/>
                    <a:pt x="22" y="22"/>
                  </a:cubicBezTo>
                  <a:cubicBezTo>
                    <a:pt x="22" y="22"/>
                    <a:pt x="22" y="22"/>
                    <a:pt x="22" y="22"/>
                  </a:cubicBezTo>
                  <a:cubicBezTo>
                    <a:pt x="22" y="21"/>
                    <a:pt x="22" y="20"/>
                    <a:pt x="22" y="17"/>
                  </a:cubicBezTo>
                  <a:cubicBezTo>
                    <a:pt x="18" y="14"/>
                    <a:pt x="14" y="10"/>
                    <a:pt x="10" y="6"/>
                  </a:cubicBezTo>
                  <a:cubicBezTo>
                    <a:pt x="7" y="6"/>
                    <a:pt x="4" y="5"/>
                    <a:pt x="1" y="5"/>
                  </a:cubicBezTo>
                  <a:moveTo>
                    <a:pt x="3" y="0"/>
                  </a:moveTo>
                  <a:cubicBezTo>
                    <a:pt x="3" y="0"/>
                    <a:pt x="3" y="1"/>
                    <a:pt x="3" y="1"/>
                  </a:cubicBezTo>
                  <a:cubicBezTo>
                    <a:pt x="4" y="1"/>
                    <a:pt x="4" y="1"/>
                    <a:pt x="5" y="1"/>
                  </a:cubicBezTo>
                  <a:cubicBezTo>
                    <a:pt x="4" y="1"/>
                    <a:pt x="4" y="0"/>
                    <a:pt x="3" y="0"/>
                  </a:cubicBezTo>
                </a:path>
              </a:pathLst>
            </a:custGeom>
            <a:solidFill>
              <a:srgbClr val="484AA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86" name="Freeform 74">
              <a:extLst>
                <a:ext uri="{FF2B5EF4-FFF2-40B4-BE49-F238E27FC236}">
                  <a16:creationId xmlns:a16="http://schemas.microsoft.com/office/drawing/2014/main" xmlns="" id="{8664C149-9072-40B2-872D-C0F9DD24F222}"/>
                </a:ext>
              </a:extLst>
            </p:cNvPr>
            <p:cNvSpPr>
              <a:spLocks/>
            </p:cNvSpPr>
            <p:nvPr/>
          </p:nvSpPr>
          <p:spPr bwMode="auto">
            <a:xfrm>
              <a:off x="10300765" y="4560135"/>
              <a:ext cx="6785" cy="4938"/>
            </a:xfrm>
            <a:custGeom>
              <a:avLst/>
              <a:gdLst>
                <a:gd name="T0" fmla="*/ 3 w 6"/>
                <a:gd name="T1" fmla="*/ 0 h 4"/>
                <a:gd name="T2" fmla="*/ 0 w 6"/>
                <a:gd name="T3" fmla="*/ 1 h 4"/>
                <a:gd name="T4" fmla="*/ 5 w 6"/>
                <a:gd name="T5" fmla="*/ 4 h 4"/>
                <a:gd name="T6" fmla="*/ 6 w 6"/>
                <a:gd name="T7" fmla="*/ 4 h 4"/>
                <a:gd name="T8" fmla="*/ 3 w 6"/>
                <a:gd name="T9" fmla="*/ 0 h 4"/>
              </a:gdLst>
              <a:ahLst/>
              <a:cxnLst>
                <a:cxn ang="0">
                  <a:pos x="T0" y="T1"/>
                </a:cxn>
                <a:cxn ang="0">
                  <a:pos x="T2" y="T3"/>
                </a:cxn>
                <a:cxn ang="0">
                  <a:pos x="T4" y="T5"/>
                </a:cxn>
                <a:cxn ang="0">
                  <a:pos x="T6" y="T7"/>
                </a:cxn>
                <a:cxn ang="0">
                  <a:pos x="T8" y="T9"/>
                </a:cxn>
              </a:cxnLst>
              <a:rect l="0" t="0" r="r" b="b"/>
              <a:pathLst>
                <a:path w="6" h="4">
                  <a:moveTo>
                    <a:pt x="3" y="0"/>
                  </a:moveTo>
                  <a:cubicBezTo>
                    <a:pt x="2" y="0"/>
                    <a:pt x="1" y="1"/>
                    <a:pt x="0" y="1"/>
                  </a:cubicBezTo>
                  <a:cubicBezTo>
                    <a:pt x="3" y="3"/>
                    <a:pt x="5" y="4"/>
                    <a:pt x="5" y="4"/>
                  </a:cubicBezTo>
                  <a:cubicBezTo>
                    <a:pt x="5" y="4"/>
                    <a:pt x="5" y="4"/>
                    <a:pt x="6" y="4"/>
                  </a:cubicBezTo>
                  <a:cubicBezTo>
                    <a:pt x="6" y="3"/>
                    <a:pt x="5" y="2"/>
                    <a:pt x="3" y="0"/>
                  </a:cubicBezTo>
                </a:path>
              </a:pathLst>
            </a:custGeom>
            <a:solidFill>
              <a:srgbClr val="5256A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87" name="Freeform 75">
              <a:extLst>
                <a:ext uri="{FF2B5EF4-FFF2-40B4-BE49-F238E27FC236}">
                  <a16:creationId xmlns:a16="http://schemas.microsoft.com/office/drawing/2014/main" xmlns="" id="{7F7D4871-2F5E-41CC-A4A2-63E1910E14F5}"/>
                </a:ext>
              </a:extLst>
            </p:cNvPr>
            <p:cNvSpPr>
              <a:spLocks noEditPoints="1"/>
            </p:cNvSpPr>
            <p:nvPr/>
          </p:nvSpPr>
          <p:spPr bwMode="auto">
            <a:xfrm>
              <a:off x="10139613" y="4425168"/>
              <a:ext cx="16963" cy="21398"/>
            </a:xfrm>
            <a:custGeom>
              <a:avLst/>
              <a:gdLst>
                <a:gd name="T0" fmla="*/ 13 w 13"/>
                <a:gd name="T1" fmla="*/ 16 h 18"/>
                <a:gd name="T2" fmla="*/ 12 w 13"/>
                <a:gd name="T3" fmla="*/ 17 h 18"/>
                <a:gd name="T4" fmla="*/ 13 w 13"/>
                <a:gd name="T5" fmla="*/ 18 h 18"/>
                <a:gd name="T6" fmla="*/ 13 w 13"/>
                <a:gd name="T7" fmla="*/ 16 h 18"/>
                <a:gd name="T8" fmla="*/ 5 w 13"/>
                <a:gd name="T9" fmla="*/ 0 h 18"/>
                <a:gd name="T10" fmla="*/ 0 w 13"/>
                <a:gd name="T11" fmla="*/ 3 h 18"/>
                <a:gd name="T12" fmla="*/ 1 w 13"/>
                <a:gd name="T13" fmla="*/ 8 h 18"/>
                <a:gd name="T14" fmla="*/ 10 w 13"/>
                <a:gd name="T15" fmla="*/ 15 h 18"/>
                <a:gd name="T16" fmla="*/ 12 w 13"/>
                <a:gd name="T17" fmla="*/ 13 h 18"/>
                <a:gd name="T18" fmla="*/ 10 w 13"/>
                <a:gd name="T19" fmla="*/ 4 h 18"/>
                <a:gd name="T20" fmla="*/ 5 w 13"/>
                <a:gd name="T21"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18">
                  <a:moveTo>
                    <a:pt x="13" y="16"/>
                  </a:moveTo>
                  <a:cubicBezTo>
                    <a:pt x="12" y="16"/>
                    <a:pt x="12" y="16"/>
                    <a:pt x="12" y="17"/>
                  </a:cubicBezTo>
                  <a:cubicBezTo>
                    <a:pt x="12" y="17"/>
                    <a:pt x="13" y="18"/>
                    <a:pt x="13" y="18"/>
                  </a:cubicBezTo>
                  <a:cubicBezTo>
                    <a:pt x="13" y="17"/>
                    <a:pt x="13" y="17"/>
                    <a:pt x="13" y="16"/>
                  </a:cubicBezTo>
                  <a:moveTo>
                    <a:pt x="5" y="0"/>
                  </a:moveTo>
                  <a:cubicBezTo>
                    <a:pt x="3" y="1"/>
                    <a:pt x="2" y="2"/>
                    <a:pt x="0" y="3"/>
                  </a:cubicBezTo>
                  <a:cubicBezTo>
                    <a:pt x="1" y="5"/>
                    <a:pt x="1" y="6"/>
                    <a:pt x="1" y="8"/>
                  </a:cubicBezTo>
                  <a:cubicBezTo>
                    <a:pt x="4" y="10"/>
                    <a:pt x="7" y="12"/>
                    <a:pt x="10" y="15"/>
                  </a:cubicBezTo>
                  <a:cubicBezTo>
                    <a:pt x="10" y="14"/>
                    <a:pt x="11" y="13"/>
                    <a:pt x="12" y="13"/>
                  </a:cubicBezTo>
                  <a:cubicBezTo>
                    <a:pt x="11" y="10"/>
                    <a:pt x="10" y="7"/>
                    <a:pt x="10" y="4"/>
                  </a:cubicBezTo>
                  <a:cubicBezTo>
                    <a:pt x="8" y="3"/>
                    <a:pt x="6" y="1"/>
                    <a:pt x="5"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88" name="Freeform 76">
              <a:extLst>
                <a:ext uri="{FF2B5EF4-FFF2-40B4-BE49-F238E27FC236}">
                  <a16:creationId xmlns:a16="http://schemas.microsoft.com/office/drawing/2014/main" xmlns="" id="{7FB8E656-6110-4CEA-8413-DE82224E8A76}"/>
                </a:ext>
              </a:extLst>
            </p:cNvPr>
            <p:cNvSpPr>
              <a:spLocks noEditPoints="1"/>
            </p:cNvSpPr>
            <p:nvPr/>
          </p:nvSpPr>
          <p:spPr bwMode="auto">
            <a:xfrm>
              <a:off x="10148095" y="4360976"/>
              <a:ext cx="67853" cy="60900"/>
            </a:xfrm>
            <a:custGeom>
              <a:avLst/>
              <a:gdLst>
                <a:gd name="T0" fmla="*/ 1 w 54"/>
                <a:gd name="T1" fmla="*/ 48 h 50"/>
                <a:gd name="T2" fmla="*/ 1 w 54"/>
                <a:gd name="T3" fmla="*/ 50 h 50"/>
                <a:gd name="T4" fmla="*/ 3 w 54"/>
                <a:gd name="T5" fmla="*/ 49 h 50"/>
                <a:gd name="T6" fmla="*/ 1 w 54"/>
                <a:gd name="T7" fmla="*/ 48 h 50"/>
                <a:gd name="T8" fmla="*/ 1 w 54"/>
                <a:gd name="T9" fmla="*/ 37 h 50"/>
                <a:gd name="T10" fmla="*/ 0 w 54"/>
                <a:gd name="T11" fmla="*/ 38 h 50"/>
                <a:gd name="T12" fmla="*/ 3 w 54"/>
                <a:gd name="T13" fmla="*/ 40 h 50"/>
                <a:gd name="T14" fmla="*/ 2 w 54"/>
                <a:gd name="T15" fmla="*/ 38 h 50"/>
                <a:gd name="T16" fmla="*/ 1 w 54"/>
                <a:gd name="T17" fmla="*/ 37 h 50"/>
                <a:gd name="T18" fmla="*/ 26 w 54"/>
                <a:gd name="T19" fmla="*/ 25 h 50"/>
                <a:gd name="T20" fmla="*/ 25 w 54"/>
                <a:gd name="T21" fmla="*/ 29 h 50"/>
                <a:gd name="T22" fmla="*/ 26 w 54"/>
                <a:gd name="T23" fmla="*/ 29 h 50"/>
                <a:gd name="T24" fmla="*/ 27 w 54"/>
                <a:gd name="T25" fmla="*/ 25 h 50"/>
                <a:gd name="T26" fmla="*/ 26 w 54"/>
                <a:gd name="T27" fmla="*/ 25 h 50"/>
                <a:gd name="T28" fmla="*/ 18 w 54"/>
                <a:gd name="T29" fmla="*/ 23 h 50"/>
                <a:gd name="T30" fmla="*/ 12 w 54"/>
                <a:gd name="T31" fmla="*/ 28 h 50"/>
                <a:gd name="T32" fmla="*/ 9 w 54"/>
                <a:gd name="T33" fmla="*/ 30 h 50"/>
                <a:gd name="T34" fmla="*/ 9 w 54"/>
                <a:gd name="T35" fmla="*/ 32 h 50"/>
                <a:gd name="T36" fmla="*/ 10 w 54"/>
                <a:gd name="T37" fmla="*/ 34 h 50"/>
                <a:gd name="T38" fmla="*/ 14 w 54"/>
                <a:gd name="T39" fmla="*/ 40 h 50"/>
                <a:gd name="T40" fmla="*/ 16 w 54"/>
                <a:gd name="T41" fmla="*/ 38 h 50"/>
                <a:gd name="T42" fmla="*/ 21 w 54"/>
                <a:gd name="T43" fmla="*/ 32 h 50"/>
                <a:gd name="T44" fmla="*/ 20 w 54"/>
                <a:gd name="T45" fmla="*/ 24 h 50"/>
                <a:gd name="T46" fmla="*/ 18 w 54"/>
                <a:gd name="T47" fmla="*/ 23 h 50"/>
                <a:gd name="T48" fmla="*/ 42 w 54"/>
                <a:gd name="T49" fmla="*/ 6 h 50"/>
                <a:gd name="T50" fmla="*/ 40 w 54"/>
                <a:gd name="T51" fmla="*/ 8 h 50"/>
                <a:gd name="T52" fmla="*/ 38 w 54"/>
                <a:gd name="T53" fmla="*/ 18 h 50"/>
                <a:gd name="T54" fmla="*/ 40 w 54"/>
                <a:gd name="T55" fmla="*/ 19 h 50"/>
                <a:gd name="T56" fmla="*/ 50 w 54"/>
                <a:gd name="T57" fmla="*/ 9 h 50"/>
                <a:gd name="T58" fmla="*/ 42 w 54"/>
                <a:gd name="T59" fmla="*/ 6 h 50"/>
                <a:gd name="T60" fmla="*/ 52 w 54"/>
                <a:gd name="T61" fmla="*/ 0 h 50"/>
                <a:gd name="T62" fmla="*/ 50 w 54"/>
                <a:gd name="T63" fmla="*/ 2 h 50"/>
                <a:gd name="T64" fmla="*/ 53 w 54"/>
                <a:gd name="T65" fmla="*/ 2 h 50"/>
                <a:gd name="T66" fmla="*/ 54 w 54"/>
                <a:gd name="T67" fmla="*/ 2 h 50"/>
                <a:gd name="T68" fmla="*/ 52 w 54"/>
                <a:gd name="T69"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4" h="50">
                  <a:moveTo>
                    <a:pt x="1" y="48"/>
                  </a:moveTo>
                  <a:cubicBezTo>
                    <a:pt x="1" y="49"/>
                    <a:pt x="1" y="49"/>
                    <a:pt x="1" y="50"/>
                  </a:cubicBezTo>
                  <a:cubicBezTo>
                    <a:pt x="2" y="49"/>
                    <a:pt x="2" y="49"/>
                    <a:pt x="3" y="49"/>
                  </a:cubicBezTo>
                  <a:cubicBezTo>
                    <a:pt x="2" y="49"/>
                    <a:pt x="1" y="48"/>
                    <a:pt x="1" y="48"/>
                  </a:cubicBezTo>
                  <a:moveTo>
                    <a:pt x="1" y="37"/>
                  </a:moveTo>
                  <a:cubicBezTo>
                    <a:pt x="1" y="37"/>
                    <a:pt x="0" y="38"/>
                    <a:pt x="0" y="38"/>
                  </a:cubicBezTo>
                  <a:cubicBezTo>
                    <a:pt x="1" y="39"/>
                    <a:pt x="2" y="39"/>
                    <a:pt x="3" y="40"/>
                  </a:cubicBezTo>
                  <a:cubicBezTo>
                    <a:pt x="3" y="39"/>
                    <a:pt x="2" y="39"/>
                    <a:pt x="2" y="38"/>
                  </a:cubicBezTo>
                  <a:cubicBezTo>
                    <a:pt x="2" y="38"/>
                    <a:pt x="2" y="37"/>
                    <a:pt x="1" y="37"/>
                  </a:cubicBezTo>
                  <a:moveTo>
                    <a:pt x="26" y="25"/>
                  </a:moveTo>
                  <a:cubicBezTo>
                    <a:pt x="26" y="26"/>
                    <a:pt x="25" y="28"/>
                    <a:pt x="25" y="29"/>
                  </a:cubicBezTo>
                  <a:cubicBezTo>
                    <a:pt x="26" y="29"/>
                    <a:pt x="26" y="29"/>
                    <a:pt x="26" y="29"/>
                  </a:cubicBezTo>
                  <a:cubicBezTo>
                    <a:pt x="27" y="27"/>
                    <a:pt x="27" y="26"/>
                    <a:pt x="27" y="25"/>
                  </a:cubicBezTo>
                  <a:cubicBezTo>
                    <a:pt x="26" y="25"/>
                    <a:pt x="26" y="25"/>
                    <a:pt x="26" y="25"/>
                  </a:cubicBezTo>
                  <a:moveTo>
                    <a:pt x="18" y="23"/>
                  </a:moveTo>
                  <a:cubicBezTo>
                    <a:pt x="16" y="25"/>
                    <a:pt x="14" y="26"/>
                    <a:pt x="12" y="28"/>
                  </a:cubicBezTo>
                  <a:cubicBezTo>
                    <a:pt x="11" y="29"/>
                    <a:pt x="10" y="29"/>
                    <a:pt x="9" y="30"/>
                  </a:cubicBezTo>
                  <a:cubicBezTo>
                    <a:pt x="9" y="31"/>
                    <a:pt x="9" y="32"/>
                    <a:pt x="9" y="32"/>
                  </a:cubicBezTo>
                  <a:cubicBezTo>
                    <a:pt x="10" y="33"/>
                    <a:pt x="10" y="33"/>
                    <a:pt x="10" y="34"/>
                  </a:cubicBezTo>
                  <a:cubicBezTo>
                    <a:pt x="12" y="36"/>
                    <a:pt x="13" y="38"/>
                    <a:pt x="14" y="40"/>
                  </a:cubicBezTo>
                  <a:cubicBezTo>
                    <a:pt x="15" y="39"/>
                    <a:pt x="16" y="39"/>
                    <a:pt x="16" y="38"/>
                  </a:cubicBezTo>
                  <a:cubicBezTo>
                    <a:pt x="16" y="37"/>
                    <a:pt x="18" y="35"/>
                    <a:pt x="21" y="32"/>
                  </a:cubicBezTo>
                  <a:cubicBezTo>
                    <a:pt x="21" y="30"/>
                    <a:pt x="20" y="27"/>
                    <a:pt x="20" y="24"/>
                  </a:cubicBezTo>
                  <a:cubicBezTo>
                    <a:pt x="19" y="23"/>
                    <a:pt x="19" y="23"/>
                    <a:pt x="18" y="23"/>
                  </a:cubicBezTo>
                  <a:moveTo>
                    <a:pt x="42" y="6"/>
                  </a:moveTo>
                  <a:cubicBezTo>
                    <a:pt x="41" y="7"/>
                    <a:pt x="40" y="7"/>
                    <a:pt x="40" y="8"/>
                  </a:cubicBezTo>
                  <a:cubicBezTo>
                    <a:pt x="39" y="11"/>
                    <a:pt x="39" y="15"/>
                    <a:pt x="38" y="18"/>
                  </a:cubicBezTo>
                  <a:cubicBezTo>
                    <a:pt x="39" y="19"/>
                    <a:pt x="39" y="19"/>
                    <a:pt x="40" y="19"/>
                  </a:cubicBezTo>
                  <a:cubicBezTo>
                    <a:pt x="44" y="15"/>
                    <a:pt x="48" y="12"/>
                    <a:pt x="50" y="9"/>
                  </a:cubicBezTo>
                  <a:cubicBezTo>
                    <a:pt x="47" y="8"/>
                    <a:pt x="45" y="7"/>
                    <a:pt x="42" y="6"/>
                  </a:cubicBezTo>
                  <a:moveTo>
                    <a:pt x="52" y="0"/>
                  </a:moveTo>
                  <a:cubicBezTo>
                    <a:pt x="51" y="1"/>
                    <a:pt x="50" y="1"/>
                    <a:pt x="50" y="2"/>
                  </a:cubicBezTo>
                  <a:cubicBezTo>
                    <a:pt x="51" y="2"/>
                    <a:pt x="52" y="2"/>
                    <a:pt x="53" y="2"/>
                  </a:cubicBezTo>
                  <a:cubicBezTo>
                    <a:pt x="53" y="2"/>
                    <a:pt x="53" y="2"/>
                    <a:pt x="54" y="2"/>
                  </a:cubicBezTo>
                  <a:cubicBezTo>
                    <a:pt x="53" y="1"/>
                    <a:pt x="52" y="1"/>
                    <a:pt x="52"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89" name="Freeform 77">
              <a:extLst>
                <a:ext uri="{FF2B5EF4-FFF2-40B4-BE49-F238E27FC236}">
                  <a16:creationId xmlns:a16="http://schemas.microsoft.com/office/drawing/2014/main" xmlns="" id="{4372A82A-6D5E-4403-A813-B8F61C78395F}"/>
                </a:ext>
              </a:extLst>
            </p:cNvPr>
            <p:cNvSpPr>
              <a:spLocks noEditPoints="1"/>
            </p:cNvSpPr>
            <p:nvPr/>
          </p:nvSpPr>
          <p:spPr bwMode="auto">
            <a:xfrm>
              <a:off x="10149791" y="4400478"/>
              <a:ext cx="16963" cy="13168"/>
            </a:xfrm>
            <a:custGeom>
              <a:avLst/>
              <a:gdLst>
                <a:gd name="T0" fmla="*/ 1 w 13"/>
                <a:gd name="T1" fmla="*/ 4 h 11"/>
                <a:gd name="T2" fmla="*/ 0 w 13"/>
                <a:gd name="T3" fmla="*/ 5 h 11"/>
                <a:gd name="T4" fmla="*/ 1 w 13"/>
                <a:gd name="T5" fmla="*/ 6 h 11"/>
                <a:gd name="T6" fmla="*/ 1 w 13"/>
                <a:gd name="T7" fmla="*/ 4 h 11"/>
                <a:gd name="T8" fmla="*/ 8 w 13"/>
                <a:gd name="T9" fmla="*/ 0 h 11"/>
                <a:gd name="T10" fmla="*/ 8 w 13"/>
                <a:gd name="T11" fmla="*/ 10 h 11"/>
                <a:gd name="T12" fmla="*/ 10 w 13"/>
                <a:gd name="T13" fmla="*/ 11 h 11"/>
                <a:gd name="T14" fmla="*/ 13 w 13"/>
                <a:gd name="T15" fmla="*/ 8 h 11"/>
                <a:gd name="T16" fmla="*/ 9 w 13"/>
                <a:gd name="T17" fmla="*/ 2 h 11"/>
                <a:gd name="T18" fmla="*/ 8 w 13"/>
                <a:gd name="T19"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11">
                  <a:moveTo>
                    <a:pt x="1" y="4"/>
                  </a:moveTo>
                  <a:cubicBezTo>
                    <a:pt x="1" y="4"/>
                    <a:pt x="1" y="5"/>
                    <a:pt x="0" y="5"/>
                  </a:cubicBezTo>
                  <a:cubicBezTo>
                    <a:pt x="1" y="5"/>
                    <a:pt x="1" y="6"/>
                    <a:pt x="1" y="6"/>
                  </a:cubicBezTo>
                  <a:cubicBezTo>
                    <a:pt x="1" y="6"/>
                    <a:pt x="1" y="5"/>
                    <a:pt x="1" y="4"/>
                  </a:cubicBezTo>
                  <a:moveTo>
                    <a:pt x="8" y="0"/>
                  </a:moveTo>
                  <a:cubicBezTo>
                    <a:pt x="9" y="4"/>
                    <a:pt x="8" y="7"/>
                    <a:pt x="8" y="10"/>
                  </a:cubicBezTo>
                  <a:cubicBezTo>
                    <a:pt x="9" y="10"/>
                    <a:pt x="9" y="10"/>
                    <a:pt x="10" y="11"/>
                  </a:cubicBezTo>
                  <a:cubicBezTo>
                    <a:pt x="11" y="10"/>
                    <a:pt x="12" y="9"/>
                    <a:pt x="13" y="8"/>
                  </a:cubicBezTo>
                  <a:cubicBezTo>
                    <a:pt x="12" y="6"/>
                    <a:pt x="11" y="4"/>
                    <a:pt x="9" y="2"/>
                  </a:cubicBezTo>
                  <a:cubicBezTo>
                    <a:pt x="9" y="1"/>
                    <a:pt x="9" y="1"/>
                    <a:pt x="8" y="0"/>
                  </a:cubicBezTo>
                </a:path>
              </a:pathLst>
            </a:custGeom>
            <a:solidFill>
              <a:srgbClr val="F0F0F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90" name="Freeform 78">
              <a:extLst>
                <a:ext uri="{FF2B5EF4-FFF2-40B4-BE49-F238E27FC236}">
                  <a16:creationId xmlns:a16="http://schemas.microsoft.com/office/drawing/2014/main" xmlns="" id="{33C119CD-08FB-4AD0-B7C2-EF24D0DD6781}"/>
                </a:ext>
              </a:extLst>
            </p:cNvPr>
            <p:cNvSpPr>
              <a:spLocks/>
            </p:cNvSpPr>
            <p:nvPr/>
          </p:nvSpPr>
          <p:spPr bwMode="auto">
            <a:xfrm>
              <a:off x="10146398" y="4407062"/>
              <a:ext cx="6785" cy="13168"/>
            </a:xfrm>
            <a:custGeom>
              <a:avLst/>
              <a:gdLst>
                <a:gd name="T0" fmla="*/ 2 w 6"/>
                <a:gd name="T1" fmla="*/ 0 h 11"/>
                <a:gd name="T2" fmla="*/ 0 w 6"/>
                <a:gd name="T3" fmla="*/ 2 h 11"/>
                <a:gd name="T4" fmla="*/ 3 w 6"/>
                <a:gd name="T5" fmla="*/ 10 h 11"/>
                <a:gd name="T6" fmla="*/ 5 w 6"/>
                <a:gd name="T7" fmla="*/ 11 h 11"/>
                <a:gd name="T8" fmla="*/ 6 w 6"/>
                <a:gd name="T9" fmla="*/ 10 h 11"/>
                <a:gd name="T10" fmla="*/ 5 w 6"/>
                <a:gd name="T11" fmla="*/ 2 h 11"/>
                <a:gd name="T12" fmla="*/ 2 w 6"/>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6" h="11">
                  <a:moveTo>
                    <a:pt x="2" y="0"/>
                  </a:moveTo>
                  <a:cubicBezTo>
                    <a:pt x="1" y="1"/>
                    <a:pt x="1" y="1"/>
                    <a:pt x="0" y="2"/>
                  </a:cubicBezTo>
                  <a:cubicBezTo>
                    <a:pt x="1" y="4"/>
                    <a:pt x="2" y="7"/>
                    <a:pt x="3" y="10"/>
                  </a:cubicBezTo>
                  <a:cubicBezTo>
                    <a:pt x="3" y="10"/>
                    <a:pt x="4" y="11"/>
                    <a:pt x="5" y="11"/>
                  </a:cubicBezTo>
                  <a:cubicBezTo>
                    <a:pt x="5" y="10"/>
                    <a:pt x="5" y="10"/>
                    <a:pt x="6" y="10"/>
                  </a:cubicBezTo>
                  <a:cubicBezTo>
                    <a:pt x="5" y="7"/>
                    <a:pt x="5" y="5"/>
                    <a:pt x="5" y="2"/>
                  </a:cubicBezTo>
                  <a:cubicBezTo>
                    <a:pt x="4" y="1"/>
                    <a:pt x="3" y="1"/>
                    <a:pt x="2"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91" name="Freeform 79">
              <a:extLst>
                <a:ext uri="{FF2B5EF4-FFF2-40B4-BE49-F238E27FC236}">
                  <a16:creationId xmlns:a16="http://schemas.microsoft.com/office/drawing/2014/main" xmlns="" id="{BF70E4A8-4F42-45A9-8F56-EB0692F82A82}"/>
                </a:ext>
              </a:extLst>
            </p:cNvPr>
            <p:cNvSpPr>
              <a:spLocks/>
            </p:cNvSpPr>
            <p:nvPr/>
          </p:nvSpPr>
          <p:spPr bwMode="auto">
            <a:xfrm>
              <a:off x="10159969" y="4412000"/>
              <a:ext cx="3393" cy="3292"/>
            </a:xfrm>
            <a:custGeom>
              <a:avLst/>
              <a:gdLst>
                <a:gd name="T0" fmla="*/ 0 w 2"/>
                <a:gd name="T1" fmla="*/ 0 h 2"/>
                <a:gd name="T2" fmla="*/ 0 w 2"/>
                <a:gd name="T3" fmla="*/ 2 h 2"/>
                <a:gd name="T4" fmla="*/ 2 w 2"/>
                <a:gd name="T5" fmla="*/ 1 h 2"/>
                <a:gd name="T6" fmla="*/ 0 w 2"/>
                <a:gd name="T7" fmla="*/ 0 h 2"/>
              </a:gdLst>
              <a:ahLst/>
              <a:cxnLst>
                <a:cxn ang="0">
                  <a:pos x="T0" y="T1"/>
                </a:cxn>
                <a:cxn ang="0">
                  <a:pos x="T2" y="T3"/>
                </a:cxn>
                <a:cxn ang="0">
                  <a:pos x="T4" y="T5"/>
                </a:cxn>
                <a:cxn ang="0">
                  <a:pos x="T6" y="T7"/>
                </a:cxn>
              </a:cxnLst>
              <a:rect l="0" t="0" r="r" b="b"/>
              <a:pathLst>
                <a:path w="2" h="2">
                  <a:moveTo>
                    <a:pt x="0" y="0"/>
                  </a:moveTo>
                  <a:cubicBezTo>
                    <a:pt x="0" y="1"/>
                    <a:pt x="0" y="1"/>
                    <a:pt x="0" y="2"/>
                  </a:cubicBezTo>
                  <a:cubicBezTo>
                    <a:pt x="1" y="1"/>
                    <a:pt x="1" y="1"/>
                    <a:pt x="2" y="1"/>
                  </a:cubicBezTo>
                  <a:cubicBezTo>
                    <a:pt x="1" y="0"/>
                    <a:pt x="1" y="0"/>
                    <a:pt x="0"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92" name="Freeform 80">
              <a:extLst>
                <a:ext uri="{FF2B5EF4-FFF2-40B4-BE49-F238E27FC236}">
                  <a16:creationId xmlns:a16="http://schemas.microsoft.com/office/drawing/2014/main" xmlns="" id="{4797B633-DB3C-4747-AE22-FED554FF1857}"/>
                </a:ext>
              </a:extLst>
            </p:cNvPr>
            <p:cNvSpPr>
              <a:spLocks noEditPoints="1"/>
            </p:cNvSpPr>
            <p:nvPr/>
          </p:nvSpPr>
          <p:spPr bwMode="auto">
            <a:xfrm>
              <a:off x="10114168" y="4416938"/>
              <a:ext cx="23749" cy="24690"/>
            </a:xfrm>
            <a:custGeom>
              <a:avLst/>
              <a:gdLst>
                <a:gd name="T0" fmla="*/ 12 w 19"/>
                <a:gd name="T1" fmla="*/ 5 h 20"/>
                <a:gd name="T2" fmla="*/ 1 w 19"/>
                <a:gd name="T3" fmla="*/ 19 h 20"/>
                <a:gd name="T4" fmla="*/ 1 w 19"/>
                <a:gd name="T5" fmla="*/ 20 h 20"/>
                <a:gd name="T6" fmla="*/ 18 w 19"/>
                <a:gd name="T7" fmla="*/ 11 h 20"/>
                <a:gd name="T8" fmla="*/ 12 w 19"/>
                <a:gd name="T9" fmla="*/ 5 h 20"/>
                <a:gd name="T10" fmla="*/ 18 w 19"/>
                <a:gd name="T11" fmla="*/ 0 h 20"/>
                <a:gd name="T12" fmla="*/ 18 w 19"/>
                <a:gd name="T13" fmla="*/ 0 h 20"/>
                <a:gd name="T14" fmla="*/ 19 w 19"/>
                <a:gd name="T15" fmla="*/ 1 h 20"/>
                <a:gd name="T16" fmla="*/ 18 w 19"/>
                <a:gd name="T1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20">
                  <a:moveTo>
                    <a:pt x="12" y="5"/>
                  </a:moveTo>
                  <a:cubicBezTo>
                    <a:pt x="4" y="13"/>
                    <a:pt x="0" y="18"/>
                    <a:pt x="1" y="19"/>
                  </a:cubicBezTo>
                  <a:cubicBezTo>
                    <a:pt x="1" y="20"/>
                    <a:pt x="1" y="20"/>
                    <a:pt x="1" y="20"/>
                  </a:cubicBezTo>
                  <a:cubicBezTo>
                    <a:pt x="4" y="20"/>
                    <a:pt x="10" y="16"/>
                    <a:pt x="18" y="11"/>
                  </a:cubicBezTo>
                  <a:cubicBezTo>
                    <a:pt x="16" y="9"/>
                    <a:pt x="14" y="7"/>
                    <a:pt x="12" y="5"/>
                  </a:cubicBezTo>
                  <a:moveTo>
                    <a:pt x="18" y="0"/>
                  </a:moveTo>
                  <a:cubicBezTo>
                    <a:pt x="18" y="0"/>
                    <a:pt x="18" y="0"/>
                    <a:pt x="18" y="0"/>
                  </a:cubicBezTo>
                  <a:cubicBezTo>
                    <a:pt x="18" y="0"/>
                    <a:pt x="18" y="1"/>
                    <a:pt x="19" y="1"/>
                  </a:cubicBezTo>
                  <a:cubicBezTo>
                    <a:pt x="18" y="0"/>
                    <a:pt x="18" y="0"/>
                    <a:pt x="18"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93" name="Freeform 81">
              <a:extLst>
                <a:ext uri="{FF2B5EF4-FFF2-40B4-BE49-F238E27FC236}">
                  <a16:creationId xmlns:a16="http://schemas.microsoft.com/office/drawing/2014/main" xmlns="" id="{71EA7059-474A-4B1E-BD49-B6C8B560F1E9}"/>
                </a:ext>
              </a:extLst>
            </p:cNvPr>
            <p:cNvSpPr>
              <a:spLocks/>
            </p:cNvSpPr>
            <p:nvPr/>
          </p:nvSpPr>
          <p:spPr bwMode="auto">
            <a:xfrm>
              <a:off x="10137917" y="4415292"/>
              <a:ext cx="11875" cy="9876"/>
            </a:xfrm>
            <a:custGeom>
              <a:avLst/>
              <a:gdLst>
                <a:gd name="T0" fmla="*/ 1 w 10"/>
                <a:gd name="T1" fmla="*/ 0 h 7"/>
                <a:gd name="T2" fmla="*/ 0 w 10"/>
                <a:gd name="T3" fmla="*/ 1 h 7"/>
                <a:gd name="T4" fmla="*/ 1 w 10"/>
                <a:gd name="T5" fmla="*/ 2 h 7"/>
                <a:gd name="T6" fmla="*/ 7 w 10"/>
                <a:gd name="T7" fmla="*/ 7 h 7"/>
                <a:gd name="T8" fmla="*/ 10 w 10"/>
                <a:gd name="T9" fmla="*/ 5 h 7"/>
                <a:gd name="T10" fmla="*/ 10 w 10"/>
                <a:gd name="T11" fmla="*/ 3 h 7"/>
                <a:gd name="T12" fmla="*/ 1 w 10"/>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10" h="7">
                  <a:moveTo>
                    <a:pt x="1" y="0"/>
                  </a:moveTo>
                  <a:cubicBezTo>
                    <a:pt x="1" y="0"/>
                    <a:pt x="1" y="0"/>
                    <a:pt x="0" y="1"/>
                  </a:cubicBezTo>
                  <a:cubicBezTo>
                    <a:pt x="0" y="1"/>
                    <a:pt x="0" y="1"/>
                    <a:pt x="1" y="2"/>
                  </a:cubicBezTo>
                  <a:cubicBezTo>
                    <a:pt x="3" y="4"/>
                    <a:pt x="5" y="5"/>
                    <a:pt x="7" y="7"/>
                  </a:cubicBezTo>
                  <a:cubicBezTo>
                    <a:pt x="8" y="6"/>
                    <a:pt x="9" y="6"/>
                    <a:pt x="10" y="5"/>
                  </a:cubicBezTo>
                  <a:cubicBezTo>
                    <a:pt x="10" y="4"/>
                    <a:pt x="10" y="4"/>
                    <a:pt x="10" y="3"/>
                  </a:cubicBezTo>
                  <a:cubicBezTo>
                    <a:pt x="7" y="2"/>
                    <a:pt x="4" y="1"/>
                    <a:pt x="1" y="0"/>
                  </a:cubicBezTo>
                </a:path>
              </a:pathLst>
            </a:custGeom>
            <a:solidFill>
              <a:srgbClr val="EAEBE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94" name="Freeform 82">
              <a:extLst>
                <a:ext uri="{FF2B5EF4-FFF2-40B4-BE49-F238E27FC236}">
                  <a16:creationId xmlns:a16="http://schemas.microsoft.com/office/drawing/2014/main" xmlns="" id="{199617D9-672F-4B24-A6D8-5EA1B0EB8429}"/>
                </a:ext>
              </a:extLst>
            </p:cNvPr>
            <p:cNvSpPr>
              <a:spLocks/>
            </p:cNvSpPr>
            <p:nvPr/>
          </p:nvSpPr>
          <p:spPr bwMode="auto">
            <a:xfrm>
              <a:off x="10137917" y="4410354"/>
              <a:ext cx="11875" cy="9876"/>
            </a:xfrm>
            <a:custGeom>
              <a:avLst/>
              <a:gdLst>
                <a:gd name="T0" fmla="*/ 6 w 9"/>
                <a:gd name="T1" fmla="*/ 0 h 8"/>
                <a:gd name="T2" fmla="*/ 0 w 9"/>
                <a:gd name="T3" fmla="*/ 5 h 8"/>
                <a:gd name="T4" fmla="*/ 9 w 9"/>
                <a:gd name="T5" fmla="*/ 8 h 8"/>
                <a:gd name="T6" fmla="*/ 6 w 9"/>
                <a:gd name="T7" fmla="*/ 0 h 8"/>
              </a:gdLst>
              <a:ahLst/>
              <a:cxnLst>
                <a:cxn ang="0">
                  <a:pos x="T0" y="T1"/>
                </a:cxn>
                <a:cxn ang="0">
                  <a:pos x="T2" y="T3"/>
                </a:cxn>
                <a:cxn ang="0">
                  <a:pos x="T4" y="T5"/>
                </a:cxn>
                <a:cxn ang="0">
                  <a:pos x="T6" y="T7"/>
                </a:cxn>
              </a:cxnLst>
              <a:rect l="0" t="0" r="r" b="b"/>
              <a:pathLst>
                <a:path w="9" h="8">
                  <a:moveTo>
                    <a:pt x="6" y="0"/>
                  </a:moveTo>
                  <a:cubicBezTo>
                    <a:pt x="4" y="1"/>
                    <a:pt x="2" y="3"/>
                    <a:pt x="0" y="5"/>
                  </a:cubicBezTo>
                  <a:cubicBezTo>
                    <a:pt x="3" y="6"/>
                    <a:pt x="6" y="7"/>
                    <a:pt x="9" y="8"/>
                  </a:cubicBezTo>
                  <a:cubicBezTo>
                    <a:pt x="8" y="5"/>
                    <a:pt x="7" y="2"/>
                    <a:pt x="6" y="0"/>
                  </a:cubicBezTo>
                </a:path>
              </a:pathLst>
            </a:custGeom>
            <a:solidFill>
              <a:srgbClr val="F5F5F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95" name="Freeform 83">
              <a:extLst>
                <a:ext uri="{FF2B5EF4-FFF2-40B4-BE49-F238E27FC236}">
                  <a16:creationId xmlns:a16="http://schemas.microsoft.com/office/drawing/2014/main" xmlns="" id="{6E201EC8-E577-4A1A-AE96-C2750C227348}"/>
                </a:ext>
              </a:extLst>
            </p:cNvPr>
            <p:cNvSpPr>
              <a:spLocks/>
            </p:cNvSpPr>
            <p:nvPr/>
          </p:nvSpPr>
          <p:spPr bwMode="auto">
            <a:xfrm>
              <a:off x="10129435" y="4416938"/>
              <a:ext cx="10178" cy="13168"/>
            </a:xfrm>
            <a:custGeom>
              <a:avLst/>
              <a:gdLst>
                <a:gd name="T0" fmla="*/ 6 w 8"/>
                <a:gd name="T1" fmla="*/ 0 h 11"/>
                <a:gd name="T2" fmla="*/ 0 w 8"/>
                <a:gd name="T3" fmla="*/ 5 h 11"/>
                <a:gd name="T4" fmla="*/ 6 w 8"/>
                <a:gd name="T5" fmla="*/ 11 h 11"/>
                <a:gd name="T6" fmla="*/ 8 w 8"/>
                <a:gd name="T7" fmla="*/ 9 h 11"/>
                <a:gd name="T8" fmla="*/ 7 w 8"/>
                <a:gd name="T9" fmla="*/ 1 h 11"/>
                <a:gd name="T10" fmla="*/ 6 w 8"/>
                <a:gd name="T11" fmla="*/ 0 h 11"/>
              </a:gdLst>
              <a:ahLst/>
              <a:cxnLst>
                <a:cxn ang="0">
                  <a:pos x="T0" y="T1"/>
                </a:cxn>
                <a:cxn ang="0">
                  <a:pos x="T2" y="T3"/>
                </a:cxn>
                <a:cxn ang="0">
                  <a:pos x="T4" y="T5"/>
                </a:cxn>
                <a:cxn ang="0">
                  <a:pos x="T6" y="T7"/>
                </a:cxn>
                <a:cxn ang="0">
                  <a:pos x="T8" y="T9"/>
                </a:cxn>
                <a:cxn ang="0">
                  <a:pos x="T10" y="T11"/>
                </a:cxn>
              </a:cxnLst>
              <a:rect l="0" t="0" r="r" b="b"/>
              <a:pathLst>
                <a:path w="8" h="11">
                  <a:moveTo>
                    <a:pt x="6" y="0"/>
                  </a:moveTo>
                  <a:cubicBezTo>
                    <a:pt x="4" y="2"/>
                    <a:pt x="2" y="4"/>
                    <a:pt x="0" y="5"/>
                  </a:cubicBezTo>
                  <a:cubicBezTo>
                    <a:pt x="2" y="7"/>
                    <a:pt x="4" y="9"/>
                    <a:pt x="6" y="11"/>
                  </a:cubicBezTo>
                  <a:cubicBezTo>
                    <a:pt x="7" y="10"/>
                    <a:pt x="8" y="10"/>
                    <a:pt x="8" y="9"/>
                  </a:cubicBezTo>
                  <a:cubicBezTo>
                    <a:pt x="8" y="6"/>
                    <a:pt x="7" y="4"/>
                    <a:pt x="7" y="1"/>
                  </a:cubicBezTo>
                  <a:cubicBezTo>
                    <a:pt x="6" y="1"/>
                    <a:pt x="6" y="0"/>
                    <a:pt x="6"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96" name="Freeform 84">
              <a:extLst>
                <a:ext uri="{FF2B5EF4-FFF2-40B4-BE49-F238E27FC236}">
                  <a16:creationId xmlns:a16="http://schemas.microsoft.com/office/drawing/2014/main" xmlns="" id="{7F53284B-F047-4EEF-9565-282C2CB2B1F9}"/>
                </a:ext>
              </a:extLst>
            </p:cNvPr>
            <p:cNvSpPr>
              <a:spLocks/>
            </p:cNvSpPr>
            <p:nvPr/>
          </p:nvSpPr>
          <p:spPr bwMode="auto">
            <a:xfrm>
              <a:off x="10137917" y="4418584"/>
              <a:ext cx="8482" cy="9876"/>
            </a:xfrm>
            <a:custGeom>
              <a:avLst/>
              <a:gdLst>
                <a:gd name="T0" fmla="*/ 0 w 6"/>
                <a:gd name="T1" fmla="*/ 0 h 8"/>
                <a:gd name="T2" fmla="*/ 1 w 6"/>
                <a:gd name="T3" fmla="*/ 8 h 8"/>
                <a:gd name="T4" fmla="*/ 6 w 6"/>
                <a:gd name="T5" fmla="*/ 5 h 8"/>
                <a:gd name="T6" fmla="*/ 0 w 6"/>
                <a:gd name="T7" fmla="*/ 0 h 8"/>
              </a:gdLst>
              <a:ahLst/>
              <a:cxnLst>
                <a:cxn ang="0">
                  <a:pos x="T0" y="T1"/>
                </a:cxn>
                <a:cxn ang="0">
                  <a:pos x="T2" y="T3"/>
                </a:cxn>
                <a:cxn ang="0">
                  <a:pos x="T4" y="T5"/>
                </a:cxn>
                <a:cxn ang="0">
                  <a:pos x="T6" y="T7"/>
                </a:cxn>
              </a:cxnLst>
              <a:rect l="0" t="0" r="r" b="b"/>
              <a:pathLst>
                <a:path w="6" h="8">
                  <a:moveTo>
                    <a:pt x="0" y="0"/>
                  </a:moveTo>
                  <a:cubicBezTo>
                    <a:pt x="0" y="3"/>
                    <a:pt x="1" y="5"/>
                    <a:pt x="1" y="8"/>
                  </a:cubicBezTo>
                  <a:cubicBezTo>
                    <a:pt x="3" y="7"/>
                    <a:pt x="4" y="6"/>
                    <a:pt x="6" y="5"/>
                  </a:cubicBezTo>
                  <a:cubicBezTo>
                    <a:pt x="4" y="3"/>
                    <a:pt x="2" y="2"/>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97" name="Freeform 85">
              <a:extLst>
                <a:ext uri="{FF2B5EF4-FFF2-40B4-BE49-F238E27FC236}">
                  <a16:creationId xmlns:a16="http://schemas.microsoft.com/office/drawing/2014/main" xmlns="" id="{873423EA-2A0C-4692-B541-B09A01C2951C}"/>
                </a:ext>
              </a:extLst>
            </p:cNvPr>
            <p:cNvSpPr>
              <a:spLocks/>
            </p:cNvSpPr>
            <p:nvPr/>
          </p:nvSpPr>
          <p:spPr bwMode="auto">
            <a:xfrm>
              <a:off x="10256661" y="4469608"/>
              <a:ext cx="22053" cy="34565"/>
            </a:xfrm>
            <a:custGeom>
              <a:avLst/>
              <a:gdLst>
                <a:gd name="T0" fmla="*/ 18 w 18"/>
                <a:gd name="T1" fmla="*/ 0 h 28"/>
                <a:gd name="T2" fmla="*/ 12 w 18"/>
                <a:gd name="T3" fmla="*/ 2 h 28"/>
                <a:gd name="T4" fmla="*/ 0 w 18"/>
                <a:gd name="T5" fmla="*/ 24 h 28"/>
                <a:gd name="T6" fmla="*/ 9 w 18"/>
                <a:gd name="T7" fmla="*/ 28 h 28"/>
                <a:gd name="T8" fmla="*/ 9 w 18"/>
                <a:gd name="T9" fmla="*/ 27 h 28"/>
                <a:gd name="T10" fmla="*/ 3 w 18"/>
                <a:gd name="T11" fmla="*/ 19 h 28"/>
                <a:gd name="T12" fmla="*/ 4 w 18"/>
                <a:gd name="T13" fmla="*/ 19 h 28"/>
                <a:gd name="T14" fmla="*/ 10 w 18"/>
                <a:gd name="T15" fmla="*/ 23 h 28"/>
                <a:gd name="T16" fmla="*/ 18 w 18"/>
                <a:gd name="T17"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28">
                  <a:moveTo>
                    <a:pt x="18" y="0"/>
                  </a:moveTo>
                  <a:cubicBezTo>
                    <a:pt x="16" y="1"/>
                    <a:pt x="14" y="1"/>
                    <a:pt x="12" y="2"/>
                  </a:cubicBezTo>
                  <a:cubicBezTo>
                    <a:pt x="8" y="7"/>
                    <a:pt x="4" y="14"/>
                    <a:pt x="0" y="24"/>
                  </a:cubicBezTo>
                  <a:cubicBezTo>
                    <a:pt x="3" y="25"/>
                    <a:pt x="6" y="26"/>
                    <a:pt x="9" y="28"/>
                  </a:cubicBezTo>
                  <a:cubicBezTo>
                    <a:pt x="9" y="27"/>
                    <a:pt x="9" y="27"/>
                    <a:pt x="9" y="27"/>
                  </a:cubicBezTo>
                  <a:cubicBezTo>
                    <a:pt x="5" y="23"/>
                    <a:pt x="3" y="20"/>
                    <a:pt x="3" y="19"/>
                  </a:cubicBezTo>
                  <a:cubicBezTo>
                    <a:pt x="3" y="19"/>
                    <a:pt x="3" y="19"/>
                    <a:pt x="4" y="19"/>
                  </a:cubicBezTo>
                  <a:cubicBezTo>
                    <a:pt x="4" y="19"/>
                    <a:pt x="7" y="21"/>
                    <a:pt x="10" y="23"/>
                  </a:cubicBezTo>
                  <a:cubicBezTo>
                    <a:pt x="14" y="14"/>
                    <a:pt x="17" y="5"/>
                    <a:pt x="18"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98" name="Freeform 86">
              <a:extLst>
                <a:ext uri="{FF2B5EF4-FFF2-40B4-BE49-F238E27FC236}">
                  <a16:creationId xmlns:a16="http://schemas.microsoft.com/office/drawing/2014/main" xmlns="" id="{6ABB481F-5213-4CB7-B332-397AE1874E30}"/>
                </a:ext>
              </a:extLst>
            </p:cNvPr>
            <p:cNvSpPr>
              <a:spLocks noEditPoints="1"/>
            </p:cNvSpPr>
            <p:nvPr/>
          </p:nvSpPr>
          <p:spPr bwMode="auto">
            <a:xfrm>
              <a:off x="10222734" y="4499235"/>
              <a:ext cx="45802" cy="83944"/>
            </a:xfrm>
            <a:custGeom>
              <a:avLst/>
              <a:gdLst>
                <a:gd name="T0" fmla="*/ 18 w 36"/>
                <a:gd name="T1" fmla="*/ 20 h 69"/>
                <a:gd name="T2" fmla="*/ 2 w 36"/>
                <a:gd name="T3" fmla="*/ 69 h 69"/>
                <a:gd name="T4" fmla="*/ 3 w 36"/>
                <a:gd name="T5" fmla="*/ 69 h 69"/>
                <a:gd name="T6" fmla="*/ 27 w 36"/>
                <a:gd name="T7" fmla="*/ 24 h 69"/>
                <a:gd name="T8" fmla="*/ 23 w 36"/>
                <a:gd name="T9" fmla="*/ 21 h 69"/>
                <a:gd name="T10" fmla="*/ 18 w 36"/>
                <a:gd name="T11" fmla="*/ 20 h 69"/>
                <a:gd name="T12" fmla="*/ 19 w 36"/>
                <a:gd name="T13" fmla="*/ 17 h 69"/>
                <a:gd name="T14" fmla="*/ 19 w 36"/>
                <a:gd name="T15" fmla="*/ 18 h 69"/>
                <a:gd name="T16" fmla="*/ 19 w 36"/>
                <a:gd name="T17" fmla="*/ 18 h 69"/>
                <a:gd name="T18" fmla="*/ 19 w 36"/>
                <a:gd name="T19" fmla="*/ 18 h 69"/>
                <a:gd name="T20" fmla="*/ 19 w 36"/>
                <a:gd name="T21" fmla="*/ 18 h 69"/>
                <a:gd name="T22" fmla="*/ 19 w 36"/>
                <a:gd name="T23" fmla="*/ 17 h 69"/>
                <a:gd name="T24" fmla="*/ 27 w 36"/>
                <a:gd name="T25" fmla="*/ 0 h 69"/>
                <a:gd name="T26" fmla="*/ 22 w 36"/>
                <a:gd name="T27" fmla="*/ 10 h 69"/>
                <a:gd name="T28" fmla="*/ 30 w 36"/>
                <a:gd name="T29" fmla="*/ 17 h 69"/>
                <a:gd name="T30" fmla="*/ 36 w 36"/>
                <a:gd name="T31" fmla="*/ 4 h 69"/>
                <a:gd name="T32" fmla="*/ 27 w 36"/>
                <a:gd name="T3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6" h="69">
                  <a:moveTo>
                    <a:pt x="18" y="20"/>
                  </a:moveTo>
                  <a:cubicBezTo>
                    <a:pt x="7" y="46"/>
                    <a:pt x="0" y="68"/>
                    <a:pt x="2" y="69"/>
                  </a:cubicBezTo>
                  <a:cubicBezTo>
                    <a:pt x="2" y="69"/>
                    <a:pt x="2" y="69"/>
                    <a:pt x="3" y="69"/>
                  </a:cubicBezTo>
                  <a:cubicBezTo>
                    <a:pt x="6" y="69"/>
                    <a:pt x="16" y="50"/>
                    <a:pt x="27" y="24"/>
                  </a:cubicBezTo>
                  <a:cubicBezTo>
                    <a:pt x="26" y="23"/>
                    <a:pt x="25" y="22"/>
                    <a:pt x="23" y="21"/>
                  </a:cubicBezTo>
                  <a:cubicBezTo>
                    <a:pt x="21" y="21"/>
                    <a:pt x="19" y="20"/>
                    <a:pt x="18" y="20"/>
                  </a:cubicBezTo>
                  <a:moveTo>
                    <a:pt x="19" y="17"/>
                  </a:moveTo>
                  <a:cubicBezTo>
                    <a:pt x="19" y="18"/>
                    <a:pt x="19" y="18"/>
                    <a:pt x="19" y="18"/>
                  </a:cubicBezTo>
                  <a:cubicBezTo>
                    <a:pt x="19" y="18"/>
                    <a:pt x="19" y="18"/>
                    <a:pt x="19" y="18"/>
                  </a:cubicBezTo>
                  <a:cubicBezTo>
                    <a:pt x="19" y="18"/>
                    <a:pt x="19" y="18"/>
                    <a:pt x="19" y="18"/>
                  </a:cubicBezTo>
                  <a:cubicBezTo>
                    <a:pt x="19" y="18"/>
                    <a:pt x="19" y="18"/>
                    <a:pt x="19" y="18"/>
                  </a:cubicBezTo>
                  <a:cubicBezTo>
                    <a:pt x="19" y="18"/>
                    <a:pt x="19" y="18"/>
                    <a:pt x="19" y="17"/>
                  </a:cubicBezTo>
                  <a:moveTo>
                    <a:pt x="27" y="0"/>
                  </a:moveTo>
                  <a:cubicBezTo>
                    <a:pt x="25" y="3"/>
                    <a:pt x="24" y="6"/>
                    <a:pt x="22" y="10"/>
                  </a:cubicBezTo>
                  <a:cubicBezTo>
                    <a:pt x="25" y="12"/>
                    <a:pt x="28" y="15"/>
                    <a:pt x="30" y="17"/>
                  </a:cubicBezTo>
                  <a:cubicBezTo>
                    <a:pt x="32" y="12"/>
                    <a:pt x="34" y="8"/>
                    <a:pt x="36" y="4"/>
                  </a:cubicBezTo>
                  <a:cubicBezTo>
                    <a:pt x="33" y="2"/>
                    <a:pt x="30" y="1"/>
                    <a:pt x="27" y="0"/>
                  </a:cubicBezTo>
                </a:path>
              </a:pathLst>
            </a:custGeom>
            <a:solidFill>
              <a:srgbClr val="46489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099" name="Freeform 87">
              <a:extLst>
                <a:ext uri="{FF2B5EF4-FFF2-40B4-BE49-F238E27FC236}">
                  <a16:creationId xmlns:a16="http://schemas.microsoft.com/office/drawing/2014/main" xmlns="" id="{A321E60F-0628-41FF-B2D3-D81DE48AEF36}"/>
                </a:ext>
              </a:extLst>
            </p:cNvPr>
            <p:cNvSpPr>
              <a:spLocks noEditPoints="1"/>
            </p:cNvSpPr>
            <p:nvPr/>
          </p:nvSpPr>
          <p:spPr bwMode="auto">
            <a:xfrm>
              <a:off x="10246483" y="4510757"/>
              <a:ext cx="13571" cy="16459"/>
            </a:xfrm>
            <a:custGeom>
              <a:avLst/>
              <a:gdLst>
                <a:gd name="T0" fmla="*/ 4 w 11"/>
                <a:gd name="T1" fmla="*/ 11 h 14"/>
                <a:gd name="T2" fmla="*/ 8 w 11"/>
                <a:gd name="T3" fmla="*/ 14 h 14"/>
                <a:gd name="T4" fmla="*/ 9 w 11"/>
                <a:gd name="T5" fmla="*/ 12 h 14"/>
                <a:gd name="T6" fmla="*/ 4 w 11"/>
                <a:gd name="T7" fmla="*/ 11 h 14"/>
                <a:gd name="T8" fmla="*/ 3 w 11"/>
                <a:gd name="T9" fmla="*/ 0 h 14"/>
                <a:gd name="T10" fmla="*/ 0 w 11"/>
                <a:gd name="T11" fmla="*/ 7 h 14"/>
                <a:gd name="T12" fmla="*/ 0 w 11"/>
                <a:gd name="T13" fmla="*/ 8 h 14"/>
                <a:gd name="T14" fmla="*/ 11 w 11"/>
                <a:gd name="T15" fmla="*/ 8 h 14"/>
                <a:gd name="T16" fmla="*/ 11 w 11"/>
                <a:gd name="T17" fmla="*/ 7 h 14"/>
                <a:gd name="T18" fmla="*/ 3 w 11"/>
                <a:gd name="T19"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14">
                  <a:moveTo>
                    <a:pt x="4" y="11"/>
                  </a:moveTo>
                  <a:cubicBezTo>
                    <a:pt x="6" y="12"/>
                    <a:pt x="7" y="13"/>
                    <a:pt x="8" y="14"/>
                  </a:cubicBezTo>
                  <a:cubicBezTo>
                    <a:pt x="9" y="14"/>
                    <a:pt x="9" y="13"/>
                    <a:pt x="9" y="12"/>
                  </a:cubicBezTo>
                  <a:cubicBezTo>
                    <a:pt x="8" y="12"/>
                    <a:pt x="6" y="11"/>
                    <a:pt x="4" y="11"/>
                  </a:cubicBezTo>
                  <a:moveTo>
                    <a:pt x="3" y="0"/>
                  </a:moveTo>
                  <a:cubicBezTo>
                    <a:pt x="2" y="2"/>
                    <a:pt x="1" y="5"/>
                    <a:pt x="0" y="7"/>
                  </a:cubicBezTo>
                  <a:cubicBezTo>
                    <a:pt x="0" y="8"/>
                    <a:pt x="0" y="8"/>
                    <a:pt x="0" y="8"/>
                  </a:cubicBezTo>
                  <a:cubicBezTo>
                    <a:pt x="3" y="8"/>
                    <a:pt x="7" y="8"/>
                    <a:pt x="11" y="8"/>
                  </a:cubicBezTo>
                  <a:cubicBezTo>
                    <a:pt x="11" y="8"/>
                    <a:pt x="11" y="7"/>
                    <a:pt x="11" y="7"/>
                  </a:cubicBezTo>
                  <a:cubicBezTo>
                    <a:pt x="9" y="5"/>
                    <a:pt x="6" y="2"/>
                    <a:pt x="3" y="0"/>
                  </a:cubicBezTo>
                </a:path>
              </a:pathLst>
            </a:custGeom>
            <a:solidFill>
              <a:srgbClr val="5256A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00" name="Freeform 88">
              <a:extLst>
                <a:ext uri="{FF2B5EF4-FFF2-40B4-BE49-F238E27FC236}">
                  <a16:creationId xmlns:a16="http://schemas.microsoft.com/office/drawing/2014/main" xmlns="" id="{EA331DA9-CD30-4C10-B793-710E38746162}"/>
                </a:ext>
              </a:extLst>
            </p:cNvPr>
            <p:cNvSpPr>
              <a:spLocks noEditPoints="1"/>
            </p:cNvSpPr>
            <p:nvPr/>
          </p:nvSpPr>
          <p:spPr bwMode="auto">
            <a:xfrm>
              <a:off x="10229519" y="4458087"/>
              <a:ext cx="62765" cy="14814"/>
            </a:xfrm>
            <a:custGeom>
              <a:avLst/>
              <a:gdLst>
                <a:gd name="T0" fmla="*/ 47 w 49"/>
                <a:gd name="T1" fmla="*/ 2 h 12"/>
                <a:gd name="T2" fmla="*/ 48 w 49"/>
                <a:gd name="T3" fmla="*/ 6 h 12"/>
                <a:gd name="T4" fmla="*/ 49 w 49"/>
                <a:gd name="T5" fmla="*/ 4 h 12"/>
                <a:gd name="T6" fmla="*/ 47 w 49"/>
                <a:gd name="T7" fmla="*/ 2 h 12"/>
                <a:gd name="T8" fmla="*/ 33 w 49"/>
                <a:gd name="T9" fmla="*/ 0 h 12"/>
                <a:gd name="T10" fmla="*/ 24 w 49"/>
                <a:gd name="T11" fmla="*/ 1 h 12"/>
                <a:gd name="T12" fmla="*/ 0 w 49"/>
                <a:gd name="T13" fmla="*/ 8 h 12"/>
                <a:gd name="T14" fmla="*/ 16 w 49"/>
                <a:gd name="T15" fmla="*/ 12 h 12"/>
                <a:gd name="T16" fmla="*/ 25 w 49"/>
                <a:gd name="T17" fmla="*/ 11 h 12"/>
                <a:gd name="T18" fmla="*/ 33 w 49"/>
                <a:gd name="T19" fmla="*/ 11 h 12"/>
                <a:gd name="T20" fmla="*/ 39 w 49"/>
                <a:gd name="T21" fmla="*/ 3 h 12"/>
                <a:gd name="T22" fmla="*/ 39 w 49"/>
                <a:gd name="T23" fmla="*/ 3 h 12"/>
                <a:gd name="T24" fmla="*/ 39 w 49"/>
                <a:gd name="T25" fmla="*/ 9 h 12"/>
                <a:gd name="T26" fmla="*/ 46 w 49"/>
                <a:gd name="T27" fmla="*/ 7 h 12"/>
                <a:gd name="T28" fmla="*/ 43 w 49"/>
                <a:gd name="T29" fmla="*/ 1 h 12"/>
                <a:gd name="T30" fmla="*/ 33 w 49"/>
                <a:gd name="T31"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9" h="12">
                  <a:moveTo>
                    <a:pt x="47" y="2"/>
                  </a:moveTo>
                  <a:cubicBezTo>
                    <a:pt x="48" y="4"/>
                    <a:pt x="48" y="5"/>
                    <a:pt x="48" y="6"/>
                  </a:cubicBezTo>
                  <a:cubicBezTo>
                    <a:pt x="49" y="5"/>
                    <a:pt x="49" y="5"/>
                    <a:pt x="49" y="4"/>
                  </a:cubicBezTo>
                  <a:cubicBezTo>
                    <a:pt x="49" y="3"/>
                    <a:pt x="48" y="3"/>
                    <a:pt x="47" y="2"/>
                  </a:cubicBezTo>
                  <a:moveTo>
                    <a:pt x="33" y="0"/>
                  </a:moveTo>
                  <a:cubicBezTo>
                    <a:pt x="30" y="0"/>
                    <a:pt x="27" y="1"/>
                    <a:pt x="24" y="1"/>
                  </a:cubicBezTo>
                  <a:cubicBezTo>
                    <a:pt x="10" y="2"/>
                    <a:pt x="0" y="5"/>
                    <a:pt x="0" y="8"/>
                  </a:cubicBezTo>
                  <a:cubicBezTo>
                    <a:pt x="0" y="10"/>
                    <a:pt x="7" y="12"/>
                    <a:pt x="16" y="12"/>
                  </a:cubicBezTo>
                  <a:cubicBezTo>
                    <a:pt x="19" y="12"/>
                    <a:pt x="22" y="12"/>
                    <a:pt x="25" y="11"/>
                  </a:cubicBezTo>
                  <a:cubicBezTo>
                    <a:pt x="28" y="11"/>
                    <a:pt x="30" y="11"/>
                    <a:pt x="33" y="11"/>
                  </a:cubicBezTo>
                  <a:cubicBezTo>
                    <a:pt x="35" y="6"/>
                    <a:pt x="37" y="3"/>
                    <a:pt x="39" y="3"/>
                  </a:cubicBezTo>
                  <a:cubicBezTo>
                    <a:pt x="39" y="3"/>
                    <a:pt x="39" y="3"/>
                    <a:pt x="39" y="3"/>
                  </a:cubicBezTo>
                  <a:cubicBezTo>
                    <a:pt x="40" y="4"/>
                    <a:pt x="40" y="6"/>
                    <a:pt x="39" y="9"/>
                  </a:cubicBezTo>
                  <a:cubicBezTo>
                    <a:pt x="42" y="9"/>
                    <a:pt x="44" y="8"/>
                    <a:pt x="46" y="7"/>
                  </a:cubicBezTo>
                  <a:cubicBezTo>
                    <a:pt x="46" y="6"/>
                    <a:pt x="45" y="4"/>
                    <a:pt x="43" y="1"/>
                  </a:cubicBezTo>
                  <a:cubicBezTo>
                    <a:pt x="41" y="1"/>
                    <a:pt x="37" y="0"/>
                    <a:pt x="33"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01" name="Freeform 89">
              <a:extLst>
                <a:ext uri="{FF2B5EF4-FFF2-40B4-BE49-F238E27FC236}">
                  <a16:creationId xmlns:a16="http://schemas.microsoft.com/office/drawing/2014/main" xmlns="" id="{861CF010-3DC4-453D-9607-B09F99C487C4}"/>
                </a:ext>
              </a:extLst>
            </p:cNvPr>
            <p:cNvSpPr>
              <a:spLocks/>
            </p:cNvSpPr>
            <p:nvPr/>
          </p:nvSpPr>
          <p:spPr bwMode="auto">
            <a:xfrm>
              <a:off x="10271927" y="4461379"/>
              <a:ext cx="8482" cy="9876"/>
            </a:xfrm>
            <a:custGeom>
              <a:avLst/>
              <a:gdLst>
                <a:gd name="T0" fmla="*/ 6 w 7"/>
                <a:gd name="T1" fmla="*/ 0 h 8"/>
                <a:gd name="T2" fmla="*/ 0 w 7"/>
                <a:gd name="T3" fmla="*/ 8 h 8"/>
                <a:gd name="T4" fmla="*/ 6 w 7"/>
                <a:gd name="T5" fmla="*/ 6 h 8"/>
                <a:gd name="T6" fmla="*/ 6 w 7"/>
                <a:gd name="T7" fmla="*/ 0 h 8"/>
                <a:gd name="T8" fmla="*/ 6 w 7"/>
                <a:gd name="T9" fmla="*/ 0 h 8"/>
              </a:gdLst>
              <a:ahLst/>
              <a:cxnLst>
                <a:cxn ang="0">
                  <a:pos x="T0" y="T1"/>
                </a:cxn>
                <a:cxn ang="0">
                  <a:pos x="T2" y="T3"/>
                </a:cxn>
                <a:cxn ang="0">
                  <a:pos x="T4" y="T5"/>
                </a:cxn>
                <a:cxn ang="0">
                  <a:pos x="T6" y="T7"/>
                </a:cxn>
                <a:cxn ang="0">
                  <a:pos x="T8" y="T9"/>
                </a:cxn>
              </a:cxnLst>
              <a:rect l="0" t="0" r="r" b="b"/>
              <a:pathLst>
                <a:path w="7" h="8">
                  <a:moveTo>
                    <a:pt x="6" y="0"/>
                  </a:moveTo>
                  <a:cubicBezTo>
                    <a:pt x="4" y="0"/>
                    <a:pt x="2" y="3"/>
                    <a:pt x="0" y="8"/>
                  </a:cubicBezTo>
                  <a:cubicBezTo>
                    <a:pt x="2" y="7"/>
                    <a:pt x="4" y="7"/>
                    <a:pt x="6" y="6"/>
                  </a:cubicBezTo>
                  <a:cubicBezTo>
                    <a:pt x="7" y="3"/>
                    <a:pt x="7" y="1"/>
                    <a:pt x="6" y="0"/>
                  </a:cubicBezTo>
                  <a:cubicBezTo>
                    <a:pt x="6" y="0"/>
                    <a:pt x="6" y="0"/>
                    <a:pt x="6" y="0"/>
                  </a:cubicBezTo>
                </a:path>
              </a:pathLst>
            </a:custGeom>
            <a:solidFill>
              <a:srgbClr val="EBEBE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02" name="Freeform 90">
              <a:extLst>
                <a:ext uri="{FF2B5EF4-FFF2-40B4-BE49-F238E27FC236}">
                  <a16:creationId xmlns:a16="http://schemas.microsoft.com/office/drawing/2014/main" xmlns="" id="{D95D6060-DFA8-4A5E-93E8-613FF58C1C58}"/>
                </a:ext>
              </a:extLst>
            </p:cNvPr>
            <p:cNvSpPr>
              <a:spLocks/>
            </p:cNvSpPr>
            <p:nvPr/>
          </p:nvSpPr>
          <p:spPr bwMode="auto">
            <a:xfrm>
              <a:off x="10424598" y="4571656"/>
              <a:ext cx="6785" cy="6584"/>
            </a:xfrm>
            <a:custGeom>
              <a:avLst/>
              <a:gdLst>
                <a:gd name="T0" fmla="*/ 5 w 5"/>
                <a:gd name="T1" fmla="*/ 0 h 6"/>
                <a:gd name="T2" fmla="*/ 0 w 5"/>
                <a:gd name="T3" fmla="*/ 6 h 6"/>
                <a:gd name="T4" fmla="*/ 4 w 5"/>
                <a:gd name="T5" fmla="*/ 5 h 6"/>
                <a:gd name="T6" fmla="*/ 5 w 5"/>
                <a:gd name="T7" fmla="*/ 0 h 6"/>
              </a:gdLst>
              <a:ahLst/>
              <a:cxnLst>
                <a:cxn ang="0">
                  <a:pos x="T0" y="T1"/>
                </a:cxn>
                <a:cxn ang="0">
                  <a:pos x="T2" y="T3"/>
                </a:cxn>
                <a:cxn ang="0">
                  <a:pos x="T4" y="T5"/>
                </a:cxn>
                <a:cxn ang="0">
                  <a:pos x="T6" y="T7"/>
                </a:cxn>
              </a:cxnLst>
              <a:rect l="0" t="0" r="r" b="b"/>
              <a:pathLst>
                <a:path w="5" h="6">
                  <a:moveTo>
                    <a:pt x="5" y="0"/>
                  </a:moveTo>
                  <a:cubicBezTo>
                    <a:pt x="3" y="2"/>
                    <a:pt x="2" y="4"/>
                    <a:pt x="0" y="6"/>
                  </a:cubicBezTo>
                  <a:cubicBezTo>
                    <a:pt x="1" y="5"/>
                    <a:pt x="3" y="5"/>
                    <a:pt x="4" y="5"/>
                  </a:cubicBezTo>
                  <a:cubicBezTo>
                    <a:pt x="4" y="3"/>
                    <a:pt x="4" y="1"/>
                    <a:pt x="5"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03" name="Freeform 91">
              <a:extLst>
                <a:ext uri="{FF2B5EF4-FFF2-40B4-BE49-F238E27FC236}">
                  <a16:creationId xmlns:a16="http://schemas.microsoft.com/office/drawing/2014/main" xmlns="" id="{C643E691-2221-4389-AF6B-7AC460272959}"/>
                </a:ext>
              </a:extLst>
            </p:cNvPr>
            <p:cNvSpPr>
              <a:spLocks/>
            </p:cNvSpPr>
            <p:nvPr/>
          </p:nvSpPr>
          <p:spPr bwMode="auto">
            <a:xfrm>
              <a:off x="10399153" y="4583179"/>
              <a:ext cx="27141" cy="32919"/>
            </a:xfrm>
            <a:custGeom>
              <a:avLst/>
              <a:gdLst>
                <a:gd name="T0" fmla="*/ 22 w 22"/>
                <a:gd name="T1" fmla="*/ 0 h 26"/>
                <a:gd name="T2" fmla="*/ 17 w 22"/>
                <a:gd name="T3" fmla="*/ 2 h 26"/>
                <a:gd name="T4" fmla="*/ 1 w 22"/>
                <a:gd name="T5" fmla="*/ 26 h 26"/>
                <a:gd name="T6" fmla="*/ 1 w 22"/>
                <a:gd name="T7" fmla="*/ 26 h 26"/>
                <a:gd name="T8" fmla="*/ 22 w 22"/>
                <a:gd name="T9" fmla="*/ 0 h 26"/>
              </a:gdLst>
              <a:ahLst/>
              <a:cxnLst>
                <a:cxn ang="0">
                  <a:pos x="T0" y="T1"/>
                </a:cxn>
                <a:cxn ang="0">
                  <a:pos x="T2" y="T3"/>
                </a:cxn>
                <a:cxn ang="0">
                  <a:pos x="T4" y="T5"/>
                </a:cxn>
                <a:cxn ang="0">
                  <a:pos x="T6" y="T7"/>
                </a:cxn>
                <a:cxn ang="0">
                  <a:pos x="T8" y="T9"/>
                </a:cxn>
              </a:cxnLst>
              <a:rect l="0" t="0" r="r" b="b"/>
              <a:pathLst>
                <a:path w="22" h="26">
                  <a:moveTo>
                    <a:pt x="22" y="0"/>
                  </a:moveTo>
                  <a:cubicBezTo>
                    <a:pt x="20" y="1"/>
                    <a:pt x="19" y="1"/>
                    <a:pt x="17" y="2"/>
                  </a:cubicBezTo>
                  <a:cubicBezTo>
                    <a:pt x="7" y="16"/>
                    <a:pt x="0" y="26"/>
                    <a:pt x="1" y="26"/>
                  </a:cubicBezTo>
                  <a:cubicBezTo>
                    <a:pt x="1" y="26"/>
                    <a:pt x="1" y="26"/>
                    <a:pt x="1" y="26"/>
                  </a:cubicBezTo>
                  <a:cubicBezTo>
                    <a:pt x="2" y="26"/>
                    <a:pt x="10" y="16"/>
                    <a:pt x="22" y="0"/>
                  </a:cubicBezTo>
                </a:path>
              </a:pathLst>
            </a:custGeom>
            <a:solidFill>
              <a:srgbClr val="46489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04" name="Freeform 92">
              <a:extLst>
                <a:ext uri="{FF2B5EF4-FFF2-40B4-BE49-F238E27FC236}">
                  <a16:creationId xmlns:a16="http://schemas.microsoft.com/office/drawing/2014/main" xmlns="" id="{CE185004-BD4E-4034-AB98-52DD41A0298A}"/>
                </a:ext>
              </a:extLst>
            </p:cNvPr>
            <p:cNvSpPr>
              <a:spLocks/>
            </p:cNvSpPr>
            <p:nvPr/>
          </p:nvSpPr>
          <p:spPr bwMode="auto">
            <a:xfrm>
              <a:off x="10268535" y="4497590"/>
              <a:ext cx="20356" cy="14814"/>
            </a:xfrm>
            <a:custGeom>
              <a:avLst/>
              <a:gdLst>
                <a:gd name="T0" fmla="*/ 1 w 17"/>
                <a:gd name="T1" fmla="*/ 0 h 12"/>
                <a:gd name="T2" fmla="*/ 0 w 17"/>
                <a:gd name="T3" fmla="*/ 4 h 12"/>
                <a:gd name="T4" fmla="*/ 1 w 17"/>
                <a:gd name="T5" fmla="*/ 5 h 12"/>
                <a:gd name="T6" fmla="*/ 17 w 17"/>
                <a:gd name="T7" fmla="*/ 12 h 12"/>
                <a:gd name="T8" fmla="*/ 1 w 17"/>
                <a:gd name="T9" fmla="*/ 0 h 12"/>
              </a:gdLst>
              <a:ahLst/>
              <a:cxnLst>
                <a:cxn ang="0">
                  <a:pos x="T0" y="T1"/>
                </a:cxn>
                <a:cxn ang="0">
                  <a:pos x="T2" y="T3"/>
                </a:cxn>
                <a:cxn ang="0">
                  <a:pos x="T4" y="T5"/>
                </a:cxn>
                <a:cxn ang="0">
                  <a:pos x="T6" y="T7"/>
                </a:cxn>
                <a:cxn ang="0">
                  <a:pos x="T8" y="T9"/>
                </a:cxn>
              </a:cxnLst>
              <a:rect l="0" t="0" r="r" b="b"/>
              <a:pathLst>
                <a:path w="17" h="12">
                  <a:moveTo>
                    <a:pt x="1" y="0"/>
                  </a:moveTo>
                  <a:cubicBezTo>
                    <a:pt x="1" y="2"/>
                    <a:pt x="1" y="3"/>
                    <a:pt x="0" y="4"/>
                  </a:cubicBezTo>
                  <a:cubicBezTo>
                    <a:pt x="0" y="4"/>
                    <a:pt x="1" y="5"/>
                    <a:pt x="1" y="5"/>
                  </a:cubicBezTo>
                  <a:cubicBezTo>
                    <a:pt x="6" y="8"/>
                    <a:pt x="12" y="10"/>
                    <a:pt x="17" y="12"/>
                  </a:cubicBezTo>
                  <a:cubicBezTo>
                    <a:pt x="11" y="7"/>
                    <a:pt x="5" y="3"/>
                    <a:pt x="1" y="0"/>
                  </a:cubicBezTo>
                </a:path>
              </a:pathLst>
            </a:custGeom>
            <a:solidFill>
              <a:srgbClr val="E5E5E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05" name="Freeform 93">
              <a:extLst>
                <a:ext uri="{FF2B5EF4-FFF2-40B4-BE49-F238E27FC236}">
                  <a16:creationId xmlns:a16="http://schemas.microsoft.com/office/drawing/2014/main" xmlns="" id="{45BB363D-CDCD-4DD5-845B-8BB69F9240C5}"/>
                </a:ext>
              </a:extLst>
            </p:cNvPr>
            <p:cNvSpPr>
              <a:spLocks/>
            </p:cNvSpPr>
            <p:nvPr/>
          </p:nvSpPr>
          <p:spPr bwMode="auto">
            <a:xfrm>
              <a:off x="10268535" y="4504173"/>
              <a:ext cx="20356" cy="18106"/>
            </a:xfrm>
            <a:custGeom>
              <a:avLst/>
              <a:gdLst>
                <a:gd name="T0" fmla="*/ 0 w 16"/>
                <a:gd name="T1" fmla="*/ 0 h 15"/>
                <a:gd name="T2" fmla="*/ 15 w 16"/>
                <a:gd name="T3" fmla="*/ 15 h 15"/>
                <a:gd name="T4" fmla="*/ 16 w 16"/>
                <a:gd name="T5" fmla="*/ 8 h 15"/>
                <a:gd name="T6" fmla="*/ 16 w 16"/>
                <a:gd name="T7" fmla="*/ 7 h 15"/>
                <a:gd name="T8" fmla="*/ 0 w 16"/>
                <a:gd name="T9" fmla="*/ 0 h 15"/>
              </a:gdLst>
              <a:ahLst/>
              <a:cxnLst>
                <a:cxn ang="0">
                  <a:pos x="T0" y="T1"/>
                </a:cxn>
                <a:cxn ang="0">
                  <a:pos x="T2" y="T3"/>
                </a:cxn>
                <a:cxn ang="0">
                  <a:pos x="T4" y="T5"/>
                </a:cxn>
                <a:cxn ang="0">
                  <a:pos x="T6" y="T7"/>
                </a:cxn>
                <a:cxn ang="0">
                  <a:pos x="T8" y="T9"/>
                </a:cxn>
              </a:cxnLst>
              <a:rect l="0" t="0" r="r" b="b"/>
              <a:pathLst>
                <a:path w="16" h="15">
                  <a:moveTo>
                    <a:pt x="0" y="0"/>
                  </a:moveTo>
                  <a:cubicBezTo>
                    <a:pt x="4" y="4"/>
                    <a:pt x="9" y="9"/>
                    <a:pt x="15" y="15"/>
                  </a:cubicBezTo>
                  <a:cubicBezTo>
                    <a:pt x="15" y="13"/>
                    <a:pt x="16" y="10"/>
                    <a:pt x="16" y="8"/>
                  </a:cubicBezTo>
                  <a:cubicBezTo>
                    <a:pt x="16" y="8"/>
                    <a:pt x="16" y="7"/>
                    <a:pt x="16" y="7"/>
                  </a:cubicBezTo>
                  <a:cubicBezTo>
                    <a:pt x="11" y="5"/>
                    <a:pt x="5" y="3"/>
                    <a:pt x="0" y="0"/>
                  </a:cubicBezTo>
                </a:path>
              </a:pathLst>
            </a:custGeom>
            <a:solidFill>
              <a:srgbClr val="44468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06" name="Freeform 94">
              <a:extLst>
                <a:ext uri="{FF2B5EF4-FFF2-40B4-BE49-F238E27FC236}">
                  <a16:creationId xmlns:a16="http://schemas.microsoft.com/office/drawing/2014/main" xmlns="" id="{8C073654-0B4E-41B8-9BE0-8FA927DF479E}"/>
                </a:ext>
              </a:extLst>
            </p:cNvPr>
            <p:cNvSpPr>
              <a:spLocks/>
            </p:cNvSpPr>
            <p:nvPr/>
          </p:nvSpPr>
          <p:spPr bwMode="auto">
            <a:xfrm>
              <a:off x="10260053" y="4492651"/>
              <a:ext cx="8482" cy="9876"/>
            </a:xfrm>
            <a:custGeom>
              <a:avLst/>
              <a:gdLst>
                <a:gd name="T0" fmla="*/ 1 w 7"/>
                <a:gd name="T1" fmla="*/ 0 h 8"/>
                <a:gd name="T2" fmla="*/ 0 w 7"/>
                <a:gd name="T3" fmla="*/ 0 h 8"/>
                <a:gd name="T4" fmla="*/ 6 w 7"/>
                <a:gd name="T5" fmla="*/ 8 h 8"/>
                <a:gd name="T6" fmla="*/ 7 w 7"/>
                <a:gd name="T7" fmla="*/ 4 h 8"/>
                <a:gd name="T8" fmla="*/ 1 w 7"/>
                <a:gd name="T9" fmla="*/ 0 h 8"/>
              </a:gdLst>
              <a:ahLst/>
              <a:cxnLst>
                <a:cxn ang="0">
                  <a:pos x="T0" y="T1"/>
                </a:cxn>
                <a:cxn ang="0">
                  <a:pos x="T2" y="T3"/>
                </a:cxn>
                <a:cxn ang="0">
                  <a:pos x="T4" y="T5"/>
                </a:cxn>
                <a:cxn ang="0">
                  <a:pos x="T6" y="T7"/>
                </a:cxn>
                <a:cxn ang="0">
                  <a:pos x="T8" y="T9"/>
                </a:cxn>
              </a:cxnLst>
              <a:rect l="0" t="0" r="r" b="b"/>
              <a:pathLst>
                <a:path w="7" h="8">
                  <a:moveTo>
                    <a:pt x="1" y="0"/>
                  </a:moveTo>
                  <a:cubicBezTo>
                    <a:pt x="0" y="0"/>
                    <a:pt x="0" y="0"/>
                    <a:pt x="0" y="0"/>
                  </a:cubicBezTo>
                  <a:cubicBezTo>
                    <a:pt x="0" y="1"/>
                    <a:pt x="2" y="4"/>
                    <a:pt x="6" y="8"/>
                  </a:cubicBezTo>
                  <a:cubicBezTo>
                    <a:pt x="7" y="7"/>
                    <a:pt x="7" y="6"/>
                    <a:pt x="7" y="4"/>
                  </a:cubicBezTo>
                  <a:cubicBezTo>
                    <a:pt x="4" y="2"/>
                    <a:pt x="1" y="0"/>
                    <a:pt x="1" y="0"/>
                  </a:cubicBezTo>
                </a:path>
              </a:pathLst>
            </a:custGeom>
            <a:solidFill>
              <a:srgbClr val="EFF0F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07" name="Freeform 95">
              <a:extLst>
                <a:ext uri="{FF2B5EF4-FFF2-40B4-BE49-F238E27FC236}">
                  <a16:creationId xmlns:a16="http://schemas.microsoft.com/office/drawing/2014/main" xmlns="" id="{6A5DC680-CEC4-465B-80B3-8F6DD8C612E3}"/>
                </a:ext>
              </a:extLst>
            </p:cNvPr>
            <p:cNvSpPr>
              <a:spLocks noEditPoints="1"/>
            </p:cNvSpPr>
            <p:nvPr/>
          </p:nvSpPr>
          <p:spPr bwMode="auto">
            <a:xfrm>
              <a:off x="10297373" y="4518986"/>
              <a:ext cx="64461" cy="59254"/>
            </a:xfrm>
            <a:custGeom>
              <a:avLst/>
              <a:gdLst>
                <a:gd name="T0" fmla="*/ 32 w 52"/>
                <a:gd name="T1" fmla="*/ 28 h 49"/>
                <a:gd name="T2" fmla="*/ 25 w 52"/>
                <a:gd name="T3" fmla="*/ 31 h 49"/>
                <a:gd name="T4" fmla="*/ 50 w 52"/>
                <a:gd name="T5" fmla="*/ 49 h 49"/>
                <a:gd name="T6" fmla="*/ 51 w 52"/>
                <a:gd name="T7" fmla="*/ 49 h 49"/>
                <a:gd name="T8" fmla="*/ 32 w 52"/>
                <a:gd name="T9" fmla="*/ 28 h 49"/>
                <a:gd name="T10" fmla="*/ 1 w 52"/>
                <a:gd name="T11" fmla="*/ 9 h 49"/>
                <a:gd name="T12" fmla="*/ 9 w 52"/>
                <a:gd name="T13" fmla="*/ 16 h 49"/>
                <a:gd name="T14" fmla="*/ 22 w 52"/>
                <a:gd name="T15" fmla="*/ 28 h 49"/>
                <a:gd name="T16" fmla="*/ 29 w 52"/>
                <a:gd name="T17" fmla="*/ 26 h 49"/>
                <a:gd name="T18" fmla="*/ 13 w 52"/>
                <a:gd name="T19" fmla="*/ 11 h 49"/>
                <a:gd name="T20" fmla="*/ 12 w 52"/>
                <a:gd name="T21" fmla="*/ 10 h 49"/>
                <a:gd name="T22" fmla="*/ 1 w 52"/>
                <a:gd name="T23" fmla="*/ 9 h 49"/>
                <a:gd name="T24" fmla="*/ 1 w 52"/>
                <a:gd name="T25" fmla="*/ 0 h 49"/>
                <a:gd name="T26" fmla="*/ 0 w 52"/>
                <a:gd name="T27" fmla="*/ 3 h 49"/>
                <a:gd name="T28" fmla="*/ 4 w 52"/>
                <a:gd name="T29" fmla="*/ 3 h 49"/>
                <a:gd name="T30" fmla="*/ 1 w 52"/>
                <a:gd name="T31"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2" h="49">
                  <a:moveTo>
                    <a:pt x="32" y="28"/>
                  </a:moveTo>
                  <a:cubicBezTo>
                    <a:pt x="30" y="29"/>
                    <a:pt x="28" y="30"/>
                    <a:pt x="25" y="31"/>
                  </a:cubicBezTo>
                  <a:cubicBezTo>
                    <a:pt x="39" y="42"/>
                    <a:pt x="49" y="49"/>
                    <a:pt x="50" y="49"/>
                  </a:cubicBezTo>
                  <a:cubicBezTo>
                    <a:pt x="51" y="49"/>
                    <a:pt x="51" y="49"/>
                    <a:pt x="51" y="49"/>
                  </a:cubicBezTo>
                  <a:cubicBezTo>
                    <a:pt x="52" y="48"/>
                    <a:pt x="44" y="40"/>
                    <a:pt x="32" y="28"/>
                  </a:cubicBezTo>
                  <a:moveTo>
                    <a:pt x="1" y="9"/>
                  </a:moveTo>
                  <a:cubicBezTo>
                    <a:pt x="3" y="11"/>
                    <a:pt x="6" y="14"/>
                    <a:pt x="9" y="16"/>
                  </a:cubicBezTo>
                  <a:cubicBezTo>
                    <a:pt x="13" y="20"/>
                    <a:pt x="18" y="24"/>
                    <a:pt x="22" y="28"/>
                  </a:cubicBezTo>
                  <a:cubicBezTo>
                    <a:pt x="24" y="27"/>
                    <a:pt x="27" y="26"/>
                    <a:pt x="29" y="26"/>
                  </a:cubicBezTo>
                  <a:cubicBezTo>
                    <a:pt x="24" y="21"/>
                    <a:pt x="19" y="16"/>
                    <a:pt x="13" y="11"/>
                  </a:cubicBezTo>
                  <a:cubicBezTo>
                    <a:pt x="13" y="11"/>
                    <a:pt x="13" y="11"/>
                    <a:pt x="12" y="10"/>
                  </a:cubicBezTo>
                  <a:cubicBezTo>
                    <a:pt x="8" y="10"/>
                    <a:pt x="4" y="9"/>
                    <a:pt x="1" y="9"/>
                  </a:cubicBezTo>
                  <a:moveTo>
                    <a:pt x="1" y="0"/>
                  </a:moveTo>
                  <a:cubicBezTo>
                    <a:pt x="0" y="1"/>
                    <a:pt x="0" y="2"/>
                    <a:pt x="0" y="3"/>
                  </a:cubicBezTo>
                  <a:cubicBezTo>
                    <a:pt x="1" y="3"/>
                    <a:pt x="3" y="3"/>
                    <a:pt x="4" y="3"/>
                  </a:cubicBezTo>
                  <a:cubicBezTo>
                    <a:pt x="3" y="2"/>
                    <a:pt x="2" y="1"/>
                    <a:pt x="1" y="0"/>
                  </a:cubicBezTo>
                </a:path>
              </a:pathLst>
            </a:custGeom>
            <a:solidFill>
              <a:srgbClr val="44468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08" name="Freeform 96">
              <a:extLst>
                <a:ext uri="{FF2B5EF4-FFF2-40B4-BE49-F238E27FC236}">
                  <a16:creationId xmlns:a16="http://schemas.microsoft.com/office/drawing/2014/main" xmlns="" id="{D42102DF-9BA7-4774-AE64-C2B74D6AB3D1}"/>
                </a:ext>
              </a:extLst>
            </p:cNvPr>
            <p:cNvSpPr>
              <a:spLocks/>
            </p:cNvSpPr>
            <p:nvPr/>
          </p:nvSpPr>
          <p:spPr bwMode="auto">
            <a:xfrm>
              <a:off x="10324514" y="4550260"/>
              <a:ext cx="11875" cy="6584"/>
            </a:xfrm>
            <a:custGeom>
              <a:avLst/>
              <a:gdLst>
                <a:gd name="T0" fmla="*/ 7 w 10"/>
                <a:gd name="T1" fmla="*/ 0 h 5"/>
                <a:gd name="T2" fmla="*/ 0 w 10"/>
                <a:gd name="T3" fmla="*/ 2 h 5"/>
                <a:gd name="T4" fmla="*/ 3 w 10"/>
                <a:gd name="T5" fmla="*/ 5 h 5"/>
                <a:gd name="T6" fmla="*/ 10 w 10"/>
                <a:gd name="T7" fmla="*/ 2 h 5"/>
                <a:gd name="T8" fmla="*/ 7 w 10"/>
                <a:gd name="T9" fmla="*/ 0 h 5"/>
              </a:gdLst>
              <a:ahLst/>
              <a:cxnLst>
                <a:cxn ang="0">
                  <a:pos x="T0" y="T1"/>
                </a:cxn>
                <a:cxn ang="0">
                  <a:pos x="T2" y="T3"/>
                </a:cxn>
                <a:cxn ang="0">
                  <a:pos x="T4" y="T5"/>
                </a:cxn>
                <a:cxn ang="0">
                  <a:pos x="T6" y="T7"/>
                </a:cxn>
                <a:cxn ang="0">
                  <a:pos x="T8" y="T9"/>
                </a:cxn>
              </a:cxnLst>
              <a:rect l="0" t="0" r="r" b="b"/>
              <a:pathLst>
                <a:path w="10" h="5">
                  <a:moveTo>
                    <a:pt x="7" y="0"/>
                  </a:moveTo>
                  <a:cubicBezTo>
                    <a:pt x="5" y="0"/>
                    <a:pt x="2" y="1"/>
                    <a:pt x="0" y="2"/>
                  </a:cubicBezTo>
                  <a:cubicBezTo>
                    <a:pt x="1" y="3"/>
                    <a:pt x="2" y="4"/>
                    <a:pt x="3" y="5"/>
                  </a:cubicBezTo>
                  <a:cubicBezTo>
                    <a:pt x="6" y="4"/>
                    <a:pt x="8" y="3"/>
                    <a:pt x="10" y="2"/>
                  </a:cubicBezTo>
                  <a:cubicBezTo>
                    <a:pt x="9" y="1"/>
                    <a:pt x="8" y="0"/>
                    <a:pt x="7" y="0"/>
                  </a:cubicBezTo>
                </a:path>
              </a:pathLst>
            </a:custGeom>
            <a:solidFill>
              <a:srgbClr val="4D50B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09" name="Freeform 97">
              <a:extLst>
                <a:ext uri="{FF2B5EF4-FFF2-40B4-BE49-F238E27FC236}">
                  <a16:creationId xmlns:a16="http://schemas.microsoft.com/office/drawing/2014/main" xmlns="" id="{3BAFC8B3-9802-4182-A045-03E11C8F0A5F}"/>
                </a:ext>
              </a:extLst>
            </p:cNvPr>
            <p:cNvSpPr>
              <a:spLocks noEditPoints="1"/>
            </p:cNvSpPr>
            <p:nvPr/>
          </p:nvSpPr>
          <p:spPr bwMode="auto">
            <a:xfrm>
              <a:off x="10238000" y="4520633"/>
              <a:ext cx="49194" cy="8230"/>
            </a:xfrm>
            <a:custGeom>
              <a:avLst/>
              <a:gdLst>
                <a:gd name="T0" fmla="*/ 20 w 40"/>
                <a:gd name="T1" fmla="*/ 0 h 7"/>
                <a:gd name="T2" fmla="*/ 25 w 40"/>
                <a:gd name="T3" fmla="*/ 5 h 7"/>
                <a:gd name="T4" fmla="*/ 38 w 40"/>
                <a:gd name="T5" fmla="*/ 7 h 7"/>
                <a:gd name="T6" fmla="*/ 40 w 40"/>
                <a:gd name="T7" fmla="*/ 1 h 7"/>
                <a:gd name="T8" fmla="*/ 20 w 40"/>
                <a:gd name="T9" fmla="*/ 0 h 7"/>
                <a:gd name="T10" fmla="*/ 7 w 40"/>
                <a:gd name="T11" fmla="*/ 0 h 7"/>
                <a:gd name="T12" fmla="*/ 0 w 40"/>
                <a:gd name="T13" fmla="*/ 0 h 7"/>
                <a:gd name="T14" fmla="*/ 6 w 40"/>
                <a:gd name="T15" fmla="*/ 2 h 7"/>
                <a:gd name="T16" fmla="*/ 7 w 40"/>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7">
                  <a:moveTo>
                    <a:pt x="20" y="0"/>
                  </a:moveTo>
                  <a:cubicBezTo>
                    <a:pt x="22" y="2"/>
                    <a:pt x="23" y="4"/>
                    <a:pt x="25" y="5"/>
                  </a:cubicBezTo>
                  <a:cubicBezTo>
                    <a:pt x="29" y="6"/>
                    <a:pt x="34" y="6"/>
                    <a:pt x="38" y="7"/>
                  </a:cubicBezTo>
                  <a:cubicBezTo>
                    <a:pt x="39" y="5"/>
                    <a:pt x="39" y="3"/>
                    <a:pt x="40" y="1"/>
                  </a:cubicBezTo>
                  <a:cubicBezTo>
                    <a:pt x="32" y="1"/>
                    <a:pt x="25" y="0"/>
                    <a:pt x="20" y="0"/>
                  </a:cubicBezTo>
                  <a:moveTo>
                    <a:pt x="7" y="0"/>
                  </a:moveTo>
                  <a:cubicBezTo>
                    <a:pt x="2" y="0"/>
                    <a:pt x="0" y="0"/>
                    <a:pt x="0" y="0"/>
                  </a:cubicBezTo>
                  <a:cubicBezTo>
                    <a:pt x="0" y="1"/>
                    <a:pt x="2" y="1"/>
                    <a:pt x="6" y="2"/>
                  </a:cubicBezTo>
                  <a:cubicBezTo>
                    <a:pt x="6" y="1"/>
                    <a:pt x="6" y="1"/>
                    <a:pt x="7" y="0"/>
                  </a:cubicBezTo>
                </a:path>
              </a:pathLst>
            </a:custGeom>
            <a:solidFill>
              <a:srgbClr val="484AA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10" name="Freeform 98">
              <a:extLst>
                <a:ext uri="{FF2B5EF4-FFF2-40B4-BE49-F238E27FC236}">
                  <a16:creationId xmlns:a16="http://schemas.microsoft.com/office/drawing/2014/main" xmlns="" id="{E0592546-A81F-4BBE-B6C9-F9CB2E7BBA05}"/>
                </a:ext>
              </a:extLst>
            </p:cNvPr>
            <p:cNvSpPr>
              <a:spLocks/>
            </p:cNvSpPr>
            <p:nvPr/>
          </p:nvSpPr>
          <p:spPr bwMode="auto">
            <a:xfrm>
              <a:off x="10258357" y="4520633"/>
              <a:ext cx="10178" cy="6584"/>
            </a:xfrm>
            <a:custGeom>
              <a:avLst/>
              <a:gdLst>
                <a:gd name="T0" fmla="*/ 2 w 9"/>
                <a:gd name="T1" fmla="*/ 0 h 5"/>
                <a:gd name="T2" fmla="*/ 0 w 9"/>
                <a:gd name="T3" fmla="*/ 4 h 5"/>
                <a:gd name="T4" fmla="*/ 0 w 9"/>
                <a:gd name="T5" fmla="*/ 4 h 5"/>
                <a:gd name="T6" fmla="*/ 9 w 9"/>
                <a:gd name="T7" fmla="*/ 5 h 5"/>
                <a:gd name="T8" fmla="*/ 4 w 9"/>
                <a:gd name="T9" fmla="*/ 0 h 5"/>
                <a:gd name="T10" fmla="*/ 2 w 9"/>
                <a:gd name="T11" fmla="*/ 0 h 5"/>
              </a:gdLst>
              <a:ahLst/>
              <a:cxnLst>
                <a:cxn ang="0">
                  <a:pos x="T0" y="T1"/>
                </a:cxn>
                <a:cxn ang="0">
                  <a:pos x="T2" y="T3"/>
                </a:cxn>
                <a:cxn ang="0">
                  <a:pos x="T4" y="T5"/>
                </a:cxn>
                <a:cxn ang="0">
                  <a:pos x="T6" y="T7"/>
                </a:cxn>
                <a:cxn ang="0">
                  <a:pos x="T8" y="T9"/>
                </a:cxn>
                <a:cxn ang="0">
                  <a:pos x="T10" y="T11"/>
                </a:cxn>
              </a:cxnLst>
              <a:rect l="0" t="0" r="r" b="b"/>
              <a:pathLst>
                <a:path w="9" h="5">
                  <a:moveTo>
                    <a:pt x="2" y="0"/>
                  </a:moveTo>
                  <a:cubicBezTo>
                    <a:pt x="1" y="1"/>
                    <a:pt x="1" y="3"/>
                    <a:pt x="0" y="4"/>
                  </a:cubicBezTo>
                  <a:cubicBezTo>
                    <a:pt x="0" y="4"/>
                    <a:pt x="0" y="4"/>
                    <a:pt x="0" y="4"/>
                  </a:cubicBezTo>
                  <a:cubicBezTo>
                    <a:pt x="3" y="4"/>
                    <a:pt x="6" y="5"/>
                    <a:pt x="9" y="5"/>
                  </a:cubicBezTo>
                  <a:cubicBezTo>
                    <a:pt x="7" y="4"/>
                    <a:pt x="6" y="2"/>
                    <a:pt x="4" y="0"/>
                  </a:cubicBezTo>
                  <a:cubicBezTo>
                    <a:pt x="3" y="0"/>
                    <a:pt x="3" y="0"/>
                    <a:pt x="2" y="0"/>
                  </a:cubicBezTo>
                </a:path>
              </a:pathLst>
            </a:custGeom>
            <a:solidFill>
              <a:srgbClr val="5357D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11" name="Freeform 99">
              <a:extLst>
                <a:ext uri="{FF2B5EF4-FFF2-40B4-BE49-F238E27FC236}">
                  <a16:creationId xmlns:a16="http://schemas.microsoft.com/office/drawing/2014/main" xmlns="" id="{D82949D6-5E27-444E-89CD-0D7459DD1435}"/>
                </a:ext>
              </a:extLst>
            </p:cNvPr>
            <p:cNvSpPr>
              <a:spLocks/>
            </p:cNvSpPr>
            <p:nvPr/>
          </p:nvSpPr>
          <p:spPr bwMode="auto">
            <a:xfrm>
              <a:off x="10244786" y="4520633"/>
              <a:ext cx="6785" cy="3292"/>
            </a:xfrm>
            <a:custGeom>
              <a:avLst/>
              <a:gdLst>
                <a:gd name="T0" fmla="*/ 1 w 5"/>
                <a:gd name="T1" fmla="*/ 0 h 3"/>
                <a:gd name="T2" fmla="*/ 1 w 5"/>
                <a:gd name="T3" fmla="*/ 0 h 3"/>
                <a:gd name="T4" fmla="*/ 0 w 5"/>
                <a:gd name="T5" fmla="*/ 2 h 3"/>
                <a:gd name="T6" fmla="*/ 5 w 5"/>
                <a:gd name="T7" fmla="*/ 3 h 3"/>
                <a:gd name="T8" fmla="*/ 1 w 5"/>
                <a:gd name="T9" fmla="*/ 0 h 3"/>
                <a:gd name="T10" fmla="*/ 1 w 5"/>
                <a:gd name="T11" fmla="*/ 0 h 3"/>
              </a:gdLst>
              <a:ahLst/>
              <a:cxnLst>
                <a:cxn ang="0">
                  <a:pos x="T0" y="T1"/>
                </a:cxn>
                <a:cxn ang="0">
                  <a:pos x="T2" y="T3"/>
                </a:cxn>
                <a:cxn ang="0">
                  <a:pos x="T4" y="T5"/>
                </a:cxn>
                <a:cxn ang="0">
                  <a:pos x="T6" y="T7"/>
                </a:cxn>
                <a:cxn ang="0">
                  <a:pos x="T8" y="T9"/>
                </a:cxn>
                <a:cxn ang="0">
                  <a:pos x="T10" y="T11"/>
                </a:cxn>
              </a:cxnLst>
              <a:rect l="0" t="0" r="r" b="b"/>
              <a:pathLst>
                <a:path w="5" h="3">
                  <a:moveTo>
                    <a:pt x="1" y="0"/>
                  </a:moveTo>
                  <a:cubicBezTo>
                    <a:pt x="1" y="0"/>
                    <a:pt x="1" y="0"/>
                    <a:pt x="1" y="0"/>
                  </a:cubicBezTo>
                  <a:cubicBezTo>
                    <a:pt x="0" y="1"/>
                    <a:pt x="0" y="1"/>
                    <a:pt x="0" y="2"/>
                  </a:cubicBezTo>
                  <a:cubicBezTo>
                    <a:pt x="1" y="2"/>
                    <a:pt x="3" y="3"/>
                    <a:pt x="5" y="3"/>
                  </a:cubicBezTo>
                  <a:cubicBezTo>
                    <a:pt x="4" y="2"/>
                    <a:pt x="3" y="1"/>
                    <a:pt x="1" y="0"/>
                  </a:cubicBezTo>
                  <a:cubicBezTo>
                    <a:pt x="1" y="0"/>
                    <a:pt x="1" y="0"/>
                    <a:pt x="1" y="0"/>
                  </a:cubicBezTo>
                </a:path>
              </a:pathLst>
            </a:custGeom>
            <a:solidFill>
              <a:srgbClr val="5154C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12" name="Freeform 100">
              <a:extLst>
                <a:ext uri="{FF2B5EF4-FFF2-40B4-BE49-F238E27FC236}">
                  <a16:creationId xmlns:a16="http://schemas.microsoft.com/office/drawing/2014/main" xmlns="" id="{7061C886-43EF-47E7-BC05-AF12E1FE1ED7}"/>
                </a:ext>
              </a:extLst>
            </p:cNvPr>
            <p:cNvSpPr>
              <a:spLocks/>
            </p:cNvSpPr>
            <p:nvPr/>
          </p:nvSpPr>
          <p:spPr bwMode="auto">
            <a:xfrm>
              <a:off x="10246483" y="4520633"/>
              <a:ext cx="13571" cy="4938"/>
            </a:xfrm>
            <a:custGeom>
              <a:avLst/>
              <a:gdLst>
                <a:gd name="T0" fmla="*/ 0 w 11"/>
                <a:gd name="T1" fmla="*/ 0 h 4"/>
                <a:gd name="T2" fmla="*/ 4 w 11"/>
                <a:gd name="T3" fmla="*/ 3 h 4"/>
                <a:gd name="T4" fmla="*/ 9 w 11"/>
                <a:gd name="T5" fmla="*/ 4 h 4"/>
                <a:gd name="T6" fmla="*/ 9 w 11"/>
                <a:gd name="T7" fmla="*/ 4 h 4"/>
                <a:gd name="T8" fmla="*/ 11 w 11"/>
                <a:gd name="T9" fmla="*/ 0 h 4"/>
                <a:gd name="T10" fmla="*/ 0 w 11"/>
                <a:gd name="T11" fmla="*/ 0 h 4"/>
              </a:gdLst>
              <a:ahLst/>
              <a:cxnLst>
                <a:cxn ang="0">
                  <a:pos x="T0" y="T1"/>
                </a:cxn>
                <a:cxn ang="0">
                  <a:pos x="T2" y="T3"/>
                </a:cxn>
                <a:cxn ang="0">
                  <a:pos x="T4" y="T5"/>
                </a:cxn>
                <a:cxn ang="0">
                  <a:pos x="T6" y="T7"/>
                </a:cxn>
                <a:cxn ang="0">
                  <a:pos x="T8" y="T9"/>
                </a:cxn>
                <a:cxn ang="0">
                  <a:pos x="T10" y="T11"/>
                </a:cxn>
              </a:cxnLst>
              <a:rect l="0" t="0" r="r" b="b"/>
              <a:pathLst>
                <a:path w="11" h="4">
                  <a:moveTo>
                    <a:pt x="0" y="0"/>
                  </a:moveTo>
                  <a:cubicBezTo>
                    <a:pt x="2" y="1"/>
                    <a:pt x="3" y="2"/>
                    <a:pt x="4" y="3"/>
                  </a:cubicBezTo>
                  <a:cubicBezTo>
                    <a:pt x="6" y="3"/>
                    <a:pt x="8" y="4"/>
                    <a:pt x="9" y="4"/>
                  </a:cubicBezTo>
                  <a:cubicBezTo>
                    <a:pt x="9" y="4"/>
                    <a:pt x="9" y="4"/>
                    <a:pt x="9" y="4"/>
                  </a:cubicBezTo>
                  <a:cubicBezTo>
                    <a:pt x="10" y="3"/>
                    <a:pt x="10" y="1"/>
                    <a:pt x="11" y="0"/>
                  </a:cubicBezTo>
                  <a:cubicBezTo>
                    <a:pt x="7" y="0"/>
                    <a:pt x="3" y="0"/>
                    <a:pt x="0" y="0"/>
                  </a:cubicBezTo>
                </a:path>
              </a:pathLst>
            </a:custGeom>
            <a:solidFill>
              <a:srgbClr val="5F65D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13" name="Freeform 101">
              <a:extLst>
                <a:ext uri="{FF2B5EF4-FFF2-40B4-BE49-F238E27FC236}">
                  <a16:creationId xmlns:a16="http://schemas.microsoft.com/office/drawing/2014/main" xmlns="" id="{6C23F608-A667-497E-8AE9-17DB3428659F}"/>
                </a:ext>
              </a:extLst>
            </p:cNvPr>
            <p:cNvSpPr>
              <a:spLocks/>
            </p:cNvSpPr>
            <p:nvPr/>
          </p:nvSpPr>
          <p:spPr bwMode="auto">
            <a:xfrm>
              <a:off x="10314336" y="4523925"/>
              <a:ext cx="39016" cy="11522"/>
            </a:xfrm>
            <a:custGeom>
              <a:avLst/>
              <a:gdLst>
                <a:gd name="T0" fmla="*/ 0 w 31"/>
                <a:gd name="T1" fmla="*/ 0 h 9"/>
                <a:gd name="T2" fmla="*/ 18 w 31"/>
                <a:gd name="T3" fmla="*/ 8 h 9"/>
                <a:gd name="T4" fmla="*/ 26 w 31"/>
                <a:gd name="T5" fmla="*/ 9 h 9"/>
                <a:gd name="T6" fmla="*/ 31 w 31"/>
                <a:gd name="T7" fmla="*/ 3 h 9"/>
                <a:gd name="T8" fmla="*/ 27 w 31"/>
                <a:gd name="T9" fmla="*/ 2 h 9"/>
                <a:gd name="T10" fmla="*/ 25 w 31"/>
                <a:gd name="T11" fmla="*/ 2 h 9"/>
                <a:gd name="T12" fmla="*/ 24 w 31"/>
                <a:gd name="T13" fmla="*/ 4 h 9"/>
                <a:gd name="T14" fmla="*/ 24 w 31"/>
                <a:gd name="T15" fmla="*/ 4 h 9"/>
                <a:gd name="T16" fmla="*/ 23 w 31"/>
                <a:gd name="T17" fmla="*/ 2 h 9"/>
                <a:gd name="T18" fmla="*/ 0 w 31"/>
                <a:gd name="T19"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9">
                  <a:moveTo>
                    <a:pt x="0" y="0"/>
                  </a:moveTo>
                  <a:cubicBezTo>
                    <a:pt x="6" y="3"/>
                    <a:pt x="12" y="6"/>
                    <a:pt x="18" y="8"/>
                  </a:cubicBezTo>
                  <a:cubicBezTo>
                    <a:pt x="21" y="9"/>
                    <a:pt x="23" y="9"/>
                    <a:pt x="26" y="9"/>
                  </a:cubicBezTo>
                  <a:cubicBezTo>
                    <a:pt x="27" y="7"/>
                    <a:pt x="29" y="5"/>
                    <a:pt x="31" y="3"/>
                  </a:cubicBezTo>
                  <a:cubicBezTo>
                    <a:pt x="29" y="3"/>
                    <a:pt x="28" y="2"/>
                    <a:pt x="27" y="2"/>
                  </a:cubicBezTo>
                  <a:cubicBezTo>
                    <a:pt x="26" y="2"/>
                    <a:pt x="26" y="2"/>
                    <a:pt x="25" y="2"/>
                  </a:cubicBezTo>
                  <a:cubicBezTo>
                    <a:pt x="25" y="4"/>
                    <a:pt x="25" y="4"/>
                    <a:pt x="24" y="4"/>
                  </a:cubicBezTo>
                  <a:cubicBezTo>
                    <a:pt x="24" y="4"/>
                    <a:pt x="24" y="4"/>
                    <a:pt x="24" y="4"/>
                  </a:cubicBezTo>
                  <a:cubicBezTo>
                    <a:pt x="24" y="4"/>
                    <a:pt x="23" y="4"/>
                    <a:pt x="23" y="2"/>
                  </a:cubicBezTo>
                  <a:cubicBezTo>
                    <a:pt x="15" y="1"/>
                    <a:pt x="7" y="1"/>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14" name="Freeform 102">
              <a:extLst>
                <a:ext uri="{FF2B5EF4-FFF2-40B4-BE49-F238E27FC236}">
                  <a16:creationId xmlns:a16="http://schemas.microsoft.com/office/drawing/2014/main" xmlns="" id="{6BBC6233-4144-4A6A-B141-DC14770B2D83}"/>
                </a:ext>
              </a:extLst>
            </p:cNvPr>
            <p:cNvSpPr>
              <a:spLocks noEditPoints="1"/>
            </p:cNvSpPr>
            <p:nvPr/>
          </p:nvSpPr>
          <p:spPr bwMode="auto">
            <a:xfrm>
              <a:off x="10292283" y="4522278"/>
              <a:ext cx="44105" cy="11522"/>
            </a:xfrm>
            <a:custGeom>
              <a:avLst/>
              <a:gdLst>
                <a:gd name="T0" fmla="*/ 1 w 35"/>
                <a:gd name="T1" fmla="*/ 4 h 9"/>
                <a:gd name="T2" fmla="*/ 0 w 35"/>
                <a:gd name="T3" fmla="*/ 6 h 9"/>
                <a:gd name="T4" fmla="*/ 4 w 35"/>
                <a:gd name="T5" fmla="*/ 6 h 9"/>
                <a:gd name="T6" fmla="*/ 1 w 35"/>
                <a:gd name="T7" fmla="*/ 4 h 9"/>
                <a:gd name="T8" fmla="*/ 7 w 35"/>
                <a:gd name="T9" fmla="*/ 0 h 9"/>
                <a:gd name="T10" fmla="*/ 15 w 35"/>
                <a:gd name="T11" fmla="*/ 7 h 9"/>
                <a:gd name="T12" fmla="*/ 35 w 35"/>
                <a:gd name="T13" fmla="*/ 9 h 9"/>
                <a:gd name="T14" fmla="*/ 17 w 35"/>
                <a:gd name="T15" fmla="*/ 1 h 9"/>
                <a:gd name="T16" fmla="*/ 7 w 35"/>
                <a:gd name="T1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9">
                  <a:moveTo>
                    <a:pt x="1" y="4"/>
                  </a:moveTo>
                  <a:cubicBezTo>
                    <a:pt x="1" y="4"/>
                    <a:pt x="1" y="5"/>
                    <a:pt x="0" y="6"/>
                  </a:cubicBezTo>
                  <a:cubicBezTo>
                    <a:pt x="1" y="6"/>
                    <a:pt x="3" y="6"/>
                    <a:pt x="4" y="6"/>
                  </a:cubicBezTo>
                  <a:cubicBezTo>
                    <a:pt x="3" y="5"/>
                    <a:pt x="2" y="4"/>
                    <a:pt x="1" y="4"/>
                  </a:cubicBezTo>
                  <a:moveTo>
                    <a:pt x="7" y="0"/>
                  </a:moveTo>
                  <a:cubicBezTo>
                    <a:pt x="10" y="2"/>
                    <a:pt x="13" y="5"/>
                    <a:pt x="15" y="7"/>
                  </a:cubicBezTo>
                  <a:cubicBezTo>
                    <a:pt x="22" y="8"/>
                    <a:pt x="28" y="9"/>
                    <a:pt x="35" y="9"/>
                  </a:cubicBezTo>
                  <a:cubicBezTo>
                    <a:pt x="29" y="7"/>
                    <a:pt x="23" y="4"/>
                    <a:pt x="17" y="1"/>
                  </a:cubicBezTo>
                  <a:cubicBezTo>
                    <a:pt x="14" y="1"/>
                    <a:pt x="11" y="0"/>
                    <a:pt x="7" y="0"/>
                  </a:cubicBezTo>
                </a:path>
              </a:pathLst>
            </a:custGeom>
            <a:solidFill>
              <a:srgbClr val="484AA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15" name="Freeform 103">
              <a:extLst>
                <a:ext uri="{FF2B5EF4-FFF2-40B4-BE49-F238E27FC236}">
                  <a16:creationId xmlns:a16="http://schemas.microsoft.com/office/drawing/2014/main" xmlns="" id="{8ED6F5BB-B1B2-4584-8A22-498741D1EE5B}"/>
                </a:ext>
              </a:extLst>
            </p:cNvPr>
            <p:cNvSpPr>
              <a:spLocks noEditPoints="1"/>
            </p:cNvSpPr>
            <p:nvPr/>
          </p:nvSpPr>
          <p:spPr bwMode="auto">
            <a:xfrm>
              <a:off x="10349959" y="4527217"/>
              <a:ext cx="86514" cy="14814"/>
            </a:xfrm>
            <a:custGeom>
              <a:avLst/>
              <a:gdLst>
                <a:gd name="T0" fmla="*/ 60 w 70"/>
                <a:gd name="T1" fmla="*/ 11 h 12"/>
                <a:gd name="T2" fmla="*/ 60 w 70"/>
                <a:gd name="T3" fmla="*/ 11 h 12"/>
                <a:gd name="T4" fmla="*/ 60 w 70"/>
                <a:gd name="T5" fmla="*/ 11 h 12"/>
                <a:gd name="T6" fmla="*/ 60 w 70"/>
                <a:gd name="T7" fmla="*/ 11 h 12"/>
                <a:gd name="T8" fmla="*/ 65 w 70"/>
                <a:gd name="T9" fmla="*/ 7 h 12"/>
                <a:gd name="T10" fmla="*/ 66 w 70"/>
                <a:gd name="T11" fmla="*/ 11 h 12"/>
                <a:gd name="T12" fmla="*/ 70 w 70"/>
                <a:gd name="T13" fmla="*/ 12 h 12"/>
                <a:gd name="T14" fmla="*/ 70 w 70"/>
                <a:gd name="T15" fmla="*/ 9 h 12"/>
                <a:gd name="T16" fmla="*/ 68 w 70"/>
                <a:gd name="T17" fmla="*/ 7 h 12"/>
                <a:gd name="T18" fmla="*/ 65 w 70"/>
                <a:gd name="T19" fmla="*/ 7 h 12"/>
                <a:gd name="T20" fmla="*/ 48 w 70"/>
                <a:gd name="T21" fmla="*/ 5 h 12"/>
                <a:gd name="T22" fmla="*/ 49 w 70"/>
                <a:gd name="T23" fmla="*/ 8 h 12"/>
                <a:gd name="T24" fmla="*/ 49 w 70"/>
                <a:gd name="T25" fmla="*/ 10 h 12"/>
                <a:gd name="T26" fmla="*/ 51 w 70"/>
                <a:gd name="T27" fmla="*/ 5 h 12"/>
                <a:gd name="T28" fmla="*/ 48 w 70"/>
                <a:gd name="T29" fmla="*/ 5 h 12"/>
                <a:gd name="T30" fmla="*/ 5 w 70"/>
                <a:gd name="T31" fmla="*/ 0 h 12"/>
                <a:gd name="T32" fmla="*/ 0 w 70"/>
                <a:gd name="T33" fmla="*/ 6 h 12"/>
                <a:gd name="T34" fmla="*/ 41 w 70"/>
                <a:gd name="T35" fmla="*/ 10 h 12"/>
                <a:gd name="T36" fmla="*/ 40 w 70"/>
                <a:gd name="T37" fmla="*/ 4 h 12"/>
                <a:gd name="T38" fmla="*/ 5 w 70"/>
                <a:gd name="T39"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0" h="12">
                  <a:moveTo>
                    <a:pt x="60" y="11"/>
                  </a:moveTo>
                  <a:cubicBezTo>
                    <a:pt x="60" y="11"/>
                    <a:pt x="60" y="11"/>
                    <a:pt x="60" y="11"/>
                  </a:cubicBezTo>
                  <a:cubicBezTo>
                    <a:pt x="60" y="11"/>
                    <a:pt x="60" y="11"/>
                    <a:pt x="60" y="11"/>
                  </a:cubicBezTo>
                  <a:cubicBezTo>
                    <a:pt x="60" y="11"/>
                    <a:pt x="60" y="11"/>
                    <a:pt x="60" y="11"/>
                  </a:cubicBezTo>
                  <a:moveTo>
                    <a:pt x="65" y="7"/>
                  </a:moveTo>
                  <a:cubicBezTo>
                    <a:pt x="66" y="8"/>
                    <a:pt x="66" y="10"/>
                    <a:pt x="66" y="11"/>
                  </a:cubicBezTo>
                  <a:cubicBezTo>
                    <a:pt x="67" y="11"/>
                    <a:pt x="69" y="12"/>
                    <a:pt x="70" y="12"/>
                  </a:cubicBezTo>
                  <a:cubicBezTo>
                    <a:pt x="70" y="11"/>
                    <a:pt x="70" y="10"/>
                    <a:pt x="70" y="9"/>
                  </a:cubicBezTo>
                  <a:cubicBezTo>
                    <a:pt x="70" y="9"/>
                    <a:pt x="69" y="8"/>
                    <a:pt x="68" y="7"/>
                  </a:cubicBezTo>
                  <a:cubicBezTo>
                    <a:pt x="67" y="7"/>
                    <a:pt x="66" y="7"/>
                    <a:pt x="65" y="7"/>
                  </a:cubicBezTo>
                  <a:moveTo>
                    <a:pt x="48" y="5"/>
                  </a:moveTo>
                  <a:cubicBezTo>
                    <a:pt x="48" y="6"/>
                    <a:pt x="48" y="7"/>
                    <a:pt x="49" y="8"/>
                  </a:cubicBezTo>
                  <a:cubicBezTo>
                    <a:pt x="49" y="9"/>
                    <a:pt x="49" y="9"/>
                    <a:pt x="49" y="10"/>
                  </a:cubicBezTo>
                  <a:cubicBezTo>
                    <a:pt x="50" y="8"/>
                    <a:pt x="51" y="7"/>
                    <a:pt x="51" y="5"/>
                  </a:cubicBezTo>
                  <a:cubicBezTo>
                    <a:pt x="50" y="5"/>
                    <a:pt x="49" y="5"/>
                    <a:pt x="48" y="5"/>
                  </a:cubicBezTo>
                  <a:moveTo>
                    <a:pt x="5" y="0"/>
                  </a:moveTo>
                  <a:cubicBezTo>
                    <a:pt x="3" y="2"/>
                    <a:pt x="2" y="5"/>
                    <a:pt x="0" y="6"/>
                  </a:cubicBezTo>
                  <a:cubicBezTo>
                    <a:pt x="15" y="8"/>
                    <a:pt x="29" y="9"/>
                    <a:pt x="41" y="10"/>
                  </a:cubicBezTo>
                  <a:cubicBezTo>
                    <a:pt x="40" y="8"/>
                    <a:pt x="40" y="6"/>
                    <a:pt x="40" y="4"/>
                  </a:cubicBezTo>
                  <a:cubicBezTo>
                    <a:pt x="29" y="2"/>
                    <a:pt x="18" y="1"/>
                    <a:pt x="5"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16" name="Freeform 104">
              <a:extLst>
                <a:ext uri="{FF2B5EF4-FFF2-40B4-BE49-F238E27FC236}">
                  <a16:creationId xmlns:a16="http://schemas.microsoft.com/office/drawing/2014/main" xmlns="" id="{8B0C00C0-34EC-4070-B81A-84E700CB4BF9}"/>
                </a:ext>
              </a:extLst>
            </p:cNvPr>
            <p:cNvSpPr>
              <a:spLocks/>
            </p:cNvSpPr>
            <p:nvPr/>
          </p:nvSpPr>
          <p:spPr bwMode="auto">
            <a:xfrm>
              <a:off x="10293980" y="4522278"/>
              <a:ext cx="18660" cy="9876"/>
            </a:xfrm>
            <a:custGeom>
              <a:avLst/>
              <a:gdLst>
                <a:gd name="T0" fmla="*/ 2 w 14"/>
                <a:gd name="T1" fmla="*/ 0 h 7"/>
                <a:gd name="T2" fmla="*/ 0 w 14"/>
                <a:gd name="T3" fmla="*/ 4 h 7"/>
                <a:gd name="T4" fmla="*/ 3 w 14"/>
                <a:gd name="T5" fmla="*/ 6 h 7"/>
                <a:gd name="T6" fmla="*/ 14 w 14"/>
                <a:gd name="T7" fmla="*/ 7 h 7"/>
                <a:gd name="T8" fmla="*/ 6 w 14"/>
                <a:gd name="T9" fmla="*/ 0 h 7"/>
                <a:gd name="T10" fmla="*/ 2 w 14"/>
                <a:gd name="T11" fmla="*/ 0 h 7"/>
              </a:gdLst>
              <a:ahLst/>
              <a:cxnLst>
                <a:cxn ang="0">
                  <a:pos x="T0" y="T1"/>
                </a:cxn>
                <a:cxn ang="0">
                  <a:pos x="T2" y="T3"/>
                </a:cxn>
                <a:cxn ang="0">
                  <a:pos x="T4" y="T5"/>
                </a:cxn>
                <a:cxn ang="0">
                  <a:pos x="T6" y="T7"/>
                </a:cxn>
                <a:cxn ang="0">
                  <a:pos x="T8" y="T9"/>
                </a:cxn>
                <a:cxn ang="0">
                  <a:pos x="T10" y="T11"/>
                </a:cxn>
              </a:cxnLst>
              <a:rect l="0" t="0" r="r" b="b"/>
              <a:pathLst>
                <a:path w="14" h="7">
                  <a:moveTo>
                    <a:pt x="2" y="0"/>
                  </a:moveTo>
                  <a:cubicBezTo>
                    <a:pt x="1" y="1"/>
                    <a:pt x="1" y="2"/>
                    <a:pt x="0" y="4"/>
                  </a:cubicBezTo>
                  <a:cubicBezTo>
                    <a:pt x="1" y="4"/>
                    <a:pt x="2" y="5"/>
                    <a:pt x="3" y="6"/>
                  </a:cubicBezTo>
                  <a:cubicBezTo>
                    <a:pt x="6" y="6"/>
                    <a:pt x="10" y="7"/>
                    <a:pt x="14" y="7"/>
                  </a:cubicBezTo>
                  <a:cubicBezTo>
                    <a:pt x="12" y="5"/>
                    <a:pt x="9" y="2"/>
                    <a:pt x="6" y="0"/>
                  </a:cubicBezTo>
                  <a:cubicBezTo>
                    <a:pt x="5" y="0"/>
                    <a:pt x="3" y="0"/>
                    <a:pt x="2" y="0"/>
                  </a:cubicBezTo>
                </a:path>
              </a:pathLst>
            </a:custGeom>
            <a:solidFill>
              <a:srgbClr val="5053A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17" name="Freeform 105">
              <a:extLst>
                <a:ext uri="{FF2B5EF4-FFF2-40B4-BE49-F238E27FC236}">
                  <a16:creationId xmlns:a16="http://schemas.microsoft.com/office/drawing/2014/main" xmlns="" id="{48C87CA5-3107-4BF7-970E-FAD04ADCB8C7}"/>
                </a:ext>
              </a:extLst>
            </p:cNvPr>
            <p:cNvSpPr>
              <a:spLocks/>
            </p:cNvSpPr>
            <p:nvPr/>
          </p:nvSpPr>
          <p:spPr bwMode="auto">
            <a:xfrm>
              <a:off x="10288891" y="4451503"/>
              <a:ext cx="27141" cy="65838"/>
            </a:xfrm>
            <a:custGeom>
              <a:avLst/>
              <a:gdLst>
                <a:gd name="T0" fmla="*/ 19 w 21"/>
                <a:gd name="T1" fmla="*/ 0 h 54"/>
                <a:gd name="T2" fmla="*/ 4 w 21"/>
                <a:gd name="T3" fmla="*/ 38 h 54"/>
                <a:gd name="T4" fmla="*/ 0 w 21"/>
                <a:gd name="T5" fmla="*/ 51 h 54"/>
                <a:gd name="T6" fmla="*/ 7 w 21"/>
                <a:gd name="T7" fmla="*/ 54 h 54"/>
                <a:gd name="T8" fmla="*/ 11 w 21"/>
                <a:gd name="T9" fmla="*/ 43 h 54"/>
                <a:gd name="T10" fmla="*/ 7 w 21"/>
                <a:gd name="T11" fmla="*/ 45 h 54"/>
                <a:gd name="T12" fmla="*/ 7 w 21"/>
                <a:gd name="T13" fmla="*/ 45 h 54"/>
                <a:gd name="T14" fmla="*/ 16 w 21"/>
                <a:gd name="T15" fmla="*/ 26 h 54"/>
                <a:gd name="T16" fmla="*/ 20 w 21"/>
                <a:gd name="T17" fmla="*/ 0 h 54"/>
                <a:gd name="T18" fmla="*/ 19 w 21"/>
                <a:gd name="T1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54">
                  <a:moveTo>
                    <a:pt x="19" y="0"/>
                  </a:moveTo>
                  <a:cubicBezTo>
                    <a:pt x="17" y="0"/>
                    <a:pt x="10" y="16"/>
                    <a:pt x="4" y="38"/>
                  </a:cubicBezTo>
                  <a:cubicBezTo>
                    <a:pt x="3" y="42"/>
                    <a:pt x="2" y="47"/>
                    <a:pt x="0" y="51"/>
                  </a:cubicBezTo>
                  <a:cubicBezTo>
                    <a:pt x="3" y="52"/>
                    <a:pt x="5" y="53"/>
                    <a:pt x="7" y="54"/>
                  </a:cubicBezTo>
                  <a:cubicBezTo>
                    <a:pt x="8" y="50"/>
                    <a:pt x="10" y="47"/>
                    <a:pt x="11" y="43"/>
                  </a:cubicBezTo>
                  <a:cubicBezTo>
                    <a:pt x="9" y="44"/>
                    <a:pt x="8" y="45"/>
                    <a:pt x="7" y="45"/>
                  </a:cubicBezTo>
                  <a:cubicBezTo>
                    <a:pt x="7" y="45"/>
                    <a:pt x="7" y="45"/>
                    <a:pt x="7" y="45"/>
                  </a:cubicBezTo>
                  <a:cubicBezTo>
                    <a:pt x="6" y="44"/>
                    <a:pt x="9" y="36"/>
                    <a:pt x="16" y="26"/>
                  </a:cubicBezTo>
                  <a:cubicBezTo>
                    <a:pt x="20" y="11"/>
                    <a:pt x="21" y="0"/>
                    <a:pt x="20" y="0"/>
                  </a:cubicBezTo>
                  <a:cubicBezTo>
                    <a:pt x="20" y="0"/>
                    <a:pt x="20" y="0"/>
                    <a:pt x="19"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18" name="Freeform 106">
              <a:extLst>
                <a:ext uri="{FF2B5EF4-FFF2-40B4-BE49-F238E27FC236}">
                  <a16:creationId xmlns:a16="http://schemas.microsoft.com/office/drawing/2014/main" xmlns="" id="{E839B4CB-8D9C-4E3A-99AD-F83F2F016AE2}"/>
                </a:ext>
              </a:extLst>
            </p:cNvPr>
            <p:cNvSpPr>
              <a:spLocks noEditPoints="1"/>
            </p:cNvSpPr>
            <p:nvPr/>
          </p:nvSpPr>
          <p:spPr bwMode="auto">
            <a:xfrm>
              <a:off x="10283802" y="4514049"/>
              <a:ext cx="13571" cy="27982"/>
            </a:xfrm>
            <a:custGeom>
              <a:avLst/>
              <a:gdLst>
                <a:gd name="T0" fmla="*/ 1 w 11"/>
                <a:gd name="T1" fmla="*/ 13 h 24"/>
                <a:gd name="T2" fmla="*/ 0 w 11"/>
                <a:gd name="T3" fmla="*/ 22 h 24"/>
                <a:gd name="T4" fmla="*/ 2 w 11"/>
                <a:gd name="T5" fmla="*/ 24 h 24"/>
                <a:gd name="T6" fmla="*/ 7 w 11"/>
                <a:gd name="T7" fmla="*/ 14 h 24"/>
                <a:gd name="T8" fmla="*/ 1 w 11"/>
                <a:gd name="T9" fmla="*/ 13 h 24"/>
                <a:gd name="T10" fmla="*/ 3 w 11"/>
                <a:gd name="T11" fmla="*/ 7 h 24"/>
                <a:gd name="T12" fmla="*/ 3 w 11"/>
                <a:gd name="T13" fmla="*/ 7 h 24"/>
                <a:gd name="T14" fmla="*/ 3 w 11"/>
                <a:gd name="T15" fmla="*/ 7 h 24"/>
                <a:gd name="T16" fmla="*/ 3 w 11"/>
                <a:gd name="T17" fmla="*/ 7 h 24"/>
                <a:gd name="T18" fmla="*/ 4 w 11"/>
                <a:gd name="T19" fmla="*/ 0 h 24"/>
                <a:gd name="T20" fmla="*/ 4 w 11"/>
                <a:gd name="T21" fmla="*/ 0 h 24"/>
                <a:gd name="T22" fmla="*/ 11 w 11"/>
                <a:gd name="T23" fmla="*/ 5 h 24"/>
                <a:gd name="T24" fmla="*/ 11 w 11"/>
                <a:gd name="T25" fmla="*/ 3 h 24"/>
                <a:gd name="T26" fmla="*/ 4 w 11"/>
                <a:gd name="T2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24">
                  <a:moveTo>
                    <a:pt x="1" y="13"/>
                  </a:moveTo>
                  <a:cubicBezTo>
                    <a:pt x="1" y="17"/>
                    <a:pt x="0" y="20"/>
                    <a:pt x="0" y="22"/>
                  </a:cubicBezTo>
                  <a:cubicBezTo>
                    <a:pt x="1" y="23"/>
                    <a:pt x="2" y="24"/>
                    <a:pt x="2" y="24"/>
                  </a:cubicBezTo>
                  <a:cubicBezTo>
                    <a:pt x="4" y="22"/>
                    <a:pt x="5" y="18"/>
                    <a:pt x="7" y="14"/>
                  </a:cubicBezTo>
                  <a:cubicBezTo>
                    <a:pt x="5" y="13"/>
                    <a:pt x="3" y="13"/>
                    <a:pt x="1" y="13"/>
                  </a:cubicBezTo>
                  <a:moveTo>
                    <a:pt x="3" y="7"/>
                  </a:moveTo>
                  <a:cubicBezTo>
                    <a:pt x="3" y="7"/>
                    <a:pt x="3" y="7"/>
                    <a:pt x="3" y="7"/>
                  </a:cubicBezTo>
                  <a:cubicBezTo>
                    <a:pt x="3" y="7"/>
                    <a:pt x="3" y="7"/>
                    <a:pt x="3" y="7"/>
                  </a:cubicBezTo>
                  <a:cubicBezTo>
                    <a:pt x="3" y="7"/>
                    <a:pt x="3" y="7"/>
                    <a:pt x="3" y="7"/>
                  </a:cubicBezTo>
                  <a:moveTo>
                    <a:pt x="4" y="0"/>
                  </a:moveTo>
                  <a:cubicBezTo>
                    <a:pt x="4" y="0"/>
                    <a:pt x="4" y="0"/>
                    <a:pt x="4" y="0"/>
                  </a:cubicBezTo>
                  <a:cubicBezTo>
                    <a:pt x="6" y="1"/>
                    <a:pt x="8" y="3"/>
                    <a:pt x="11" y="5"/>
                  </a:cubicBezTo>
                  <a:cubicBezTo>
                    <a:pt x="11" y="4"/>
                    <a:pt x="11" y="4"/>
                    <a:pt x="11" y="3"/>
                  </a:cubicBezTo>
                  <a:cubicBezTo>
                    <a:pt x="9" y="2"/>
                    <a:pt x="7" y="1"/>
                    <a:pt x="4" y="0"/>
                  </a:cubicBezTo>
                </a:path>
              </a:pathLst>
            </a:custGeom>
            <a:solidFill>
              <a:srgbClr val="46489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19" name="Freeform 107">
              <a:extLst>
                <a:ext uri="{FF2B5EF4-FFF2-40B4-BE49-F238E27FC236}">
                  <a16:creationId xmlns:a16="http://schemas.microsoft.com/office/drawing/2014/main" xmlns="" id="{FD74FA5E-A201-4E88-8D47-DF2BE0411904}"/>
                </a:ext>
              </a:extLst>
            </p:cNvPr>
            <p:cNvSpPr>
              <a:spLocks/>
            </p:cNvSpPr>
            <p:nvPr/>
          </p:nvSpPr>
          <p:spPr bwMode="auto">
            <a:xfrm>
              <a:off x="10283802" y="4540384"/>
              <a:ext cx="3393" cy="4938"/>
            </a:xfrm>
            <a:custGeom>
              <a:avLst/>
              <a:gdLst>
                <a:gd name="T0" fmla="*/ 0 w 2"/>
                <a:gd name="T1" fmla="*/ 0 h 5"/>
                <a:gd name="T2" fmla="*/ 0 w 2"/>
                <a:gd name="T3" fmla="*/ 5 h 5"/>
                <a:gd name="T4" fmla="*/ 0 w 2"/>
                <a:gd name="T5" fmla="*/ 5 h 5"/>
                <a:gd name="T6" fmla="*/ 2 w 2"/>
                <a:gd name="T7" fmla="*/ 2 h 5"/>
                <a:gd name="T8" fmla="*/ 0 w 2"/>
                <a:gd name="T9" fmla="*/ 0 h 5"/>
              </a:gdLst>
              <a:ahLst/>
              <a:cxnLst>
                <a:cxn ang="0">
                  <a:pos x="T0" y="T1"/>
                </a:cxn>
                <a:cxn ang="0">
                  <a:pos x="T2" y="T3"/>
                </a:cxn>
                <a:cxn ang="0">
                  <a:pos x="T4" y="T5"/>
                </a:cxn>
                <a:cxn ang="0">
                  <a:pos x="T6" y="T7"/>
                </a:cxn>
                <a:cxn ang="0">
                  <a:pos x="T8" y="T9"/>
                </a:cxn>
              </a:cxnLst>
              <a:rect l="0" t="0" r="r" b="b"/>
              <a:pathLst>
                <a:path w="2" h="5">
                  <a:moveTo>
                    <a:pt x="0" y="0"/>
                  </a:moveTo>
                  <a:cubicBezTo>
                    <a:pt x="0" y="3"/>
                    <a:pt x="0" y="4"/>
                    <a:pt x="0" y="5"/>
                  </a:cubicBezTo>
                  <a:cubicBezTo>
                    <a:pt x="0" y="5"/>
                    <a:pt x="0" y="5"/>
                    <a:pt x="0" y="5"/>
                  </a:cubicBezTo>
                  <a:cubicBezTo>
                    <a:pt x="1" y="5"/>
                    <a:pt x="2" y="4"/>
                    <a:pt x="2" y="2"/>
                  </a:cubicBezTo>
                  <a:cubicBezTo>
                    <a:pt x="2" y="2"/>
                    <a:pt x="1" y="1"/>
                    <a:pt x="0" y="0"/>
                  </a:cubicBezTo>
                </a:path>
              </a:pathLst>
            </a:custGeom>
            <a:solidFill>
              <a:srgbClr val="5154C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20" name="Freeform 108">
              <a:extLst>
                <a:ext uri="{FF2B5EF4-FFF2-40B4-BE49-F238E27FC236}">
                  <a16:creationId xmlns:a16="http://schemas.microsoft.com/office/drawing/2014/main" xmlns="" id="{6C77919E-2B01-4C7E-923B-835CB7B21F64}"/>
                </a:ext>
              </a:extLst>
            </p:cNvPr>
            <p:cNvSpPr>
              <a:spLocks/>
            </p:cNvSpPr>
            <p:nvPr/>
          </p:nvSpPr>
          <p:spPr bwMode="auto">
            <a:xfrm>
              <a:off x="10287195" y="4514049"/>
              <a:ext cx="10178" cy="8230"/>
            </a:xfrm>
            <a:custGeom>
              <a:avLst/>
              <a:gdLst>
                <a:gd name="T0" fmla="*/ 1 w 8"/>
                <a:gd name="T1" fmla="*/ 0 h 8"/>
                <a:gd name="T2" fmla="*/ 0 w 8"/>
                <a:gd name="T3" fmla="*/ 7 h 8"/>
                <a:gd name="T4" fmla="*/ 0 w 8"/>
                <a:gd name="T5" fmla="*/ 7 h 8"/>
                <a:gd name="T6" fmla="*/ 7 w 8"/>
                <a:gd name="T7" fmla="*/ 8 h 8"/>
                <a:gd name="T8" fmla="*/ 8 w 8"/>
                <a:gd name="T9" fmla="*/ 5 h 8"/>
                <a:gd name="T10" fmla="*/ 1 w 8"/>
                <a:gd name="T11" fmla="*/ 0 h 8"/>
              </a:gdLst>
              <a:ahLst/>
              <a:cxnLst>
                <a:cxn ang="0">
                  <a:pos x="T0" y="T1"/>
                </a:cxn>
                <a:cxn ang="0">
                  <a:pos x="T2" y="T3"/>
                </a:cxn>
                <a:cxn ang="0">
                  <a:pos x="T4" y="T5"/>
                </a:cxn>
                <a:cxn ang="0">
                  <a:pos x="T6" y="T7"/>
                </a:cxn>
                <a:cxn ang="0">
                  <a:pos x="T8" y="T9"/>
                </a:cxn>
                <a:cxn ang="0">
                  <a:pos x="T10" y="T11"/>
                </a:cxn>
              </a:cxnLst>
              <a:rect l="0" t="0" r="r" b="b"/>
              <a:pathLst>
                <a:path w="8" h="8">
                  <a:moveTo>
                    <a:pt x="1" y="0"/>
                  </a:moveTo>
                  <a:cubicBezTo>
                    <a:pt x="1" y="2"/>
                    <a:pt x="0" y="5"/>
                    <a:pt x="0" y="7"/>
                  </a:cubicBezTo>
                  <a:cubicBezTo>
                    <a:pt x="0" y="7"/>
                    <a:pt x="0" y="7"/>
                    <a:pt x="0" y="7"/>
                  </a:cubicBezTo>
                  <a:cubicBezTo>
                    <a:pt x="2" y="7"/>
                    <a:pt x="4" y="8"/>
                    <a:pt x="7" y="8"/>
                  </a:cubicBezTo>
                  <a:cubicBezTo>
                    <a:pt x="7" y="7"/>
                    <a:pt x="7" y="6"/>
                    <a:pt x="8" y="5"/>
                  </a:cubicBezTo>
                  <a:cubicBezTo>
                    <a:pt x="5" y="3"/>
                    <a:pt x="3" y="1"/>
                    <a:pt x="1" y="0"/>
                  </a:cubicBezTo>
                </a:path>
              </a:pathLst>
            </a:custGeom>
            <a:solidFill>
              <a:srgbClr val="4E519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21" name="Freeform 109">
              <a:extLst>
                <a:ext uri="{FF2B5EF4-FFF2-40B4-BE49-F238E27FC236}">
                  <a16:creationId xmlns:a16="http://schemas.microsoft.com/office/drawing/2014/main" xmlns="" id="{E000BC4C-F13D-44A9-A3FF-2270E197ACEB}"/>
                </a:ext>
              </a:extLst>
            </p:cNvPr>
            <p:cNvSpPr>
              <a:spLocks/>
            </p:cNvSpPr>
            <p:nvPr/>
          </p:nvSpPr>
          <p:spPr bwMode="auto">
            <a:xfrm>
              <a:off x="10285498" y="4522278"/>
              <a:ext cx="8482" cy="8230"/>
            </a:xfrm>
            <a:custGeom>
              <a:avLst/>
              <a:gdLst>
                <a:gd name="T0" fmla="*/ 2 w 7"/>
                <a:gd name="T1" fmla="*/ 0 h 7"/>
                <a:gd name="T2" fmla="*/ 0 w 7"/>
                <a:gd name="T3" fmla="*/ 6 h 7"/>
                <a:gd name="T4" fmla="*/ 6 w 7"/>
                <a:gd name="T5" fmla="*/ 7 h 7"/>
                <a:gd name="T6" fmla="*/ 7 w 7"/>
                <a:gd name="T7" fmla="*/ 5 h 7"/>
                <a:gd name="T8" fmla="*/ 2 w 7"/>
                <a:gd name="T9" fmla="*/ 0 h 7"/>
                <a:gd name="T10" fmla="*/ 2 w 7"/>
                <a:gd name="T11" fmla="*/ 0 h 7"/>
              </a:gdLst>
              <a:ahLst/>
              <a:cxnLst>
                <a:cxn ang="0">
                  <a:pos x="T0" y="T1"/>
                </a:cxn>
                <a:cxn ang="0">
                  <a:pos x="T2" y="T3"/>
                </a:cxn>
                <a:cxn ang="0">
                  <a:pos x="T4" y="T5"/>
                </a:cxn>
                <a:cxn ang="0">
                  <a:pos x="T6" y="T7"/>
                </a:cxn>
                <a:cxn ang="0">
                  <a:pos x="T8" y="T9"/>
                </a:cxn>
                <a:cxn ang="0">
                  <a:pos x="T10" y="T11"/>
                </a:cxn>
              </a:cxnLst>
              <a:rect l="0" t="0" r="r" b="b"/>
              <a:pathLst>
                <a:path w="7" h="7">
                  <a:moveTo>
                    <a:pt x="2" y="0"/>
                  </a:moveTo>
                  <a:cubicBezTo>
                    <a:pt x="1" y="2"/>
                    <a:pt x="1" y="4"/>
                    <a:pt x="0" y="6"/>
                  </a:cubicBezTo>
                  <a:cubicBezTo>
                    <a:pt x="2" y="6"/>
                    <a:pt x="4" y="6"/>
                    <a:pt x="6" y="7"/>
                  </a:cubicBezTo>
                  <a:cubicBezTo>
                    <a:pt x="7" y="6"/>
                    <a:pt x="7" y="5"/>
                    <a:pt x="7" y="5"/>
                  </a:cubicBezTo>
                  <a:cubicBezTo>
                    <a:pt x="5" y="3"/>
                    <a:pt x="4" y="2"/>
                    <a:pt x="2" y="0"/>
                  </a:cubicBezTo>
                  <a:cubicBezTo>
                    <a:pt x="2" y="0"/>
                    <a:pt x="2" y="0"/>
                    <a:pt x="2" y="0"/>
                  </a:cubicBezTo>
                </a:path>
              </a:pathLst>
            </a:custGeom>
            <a:solidFill>
              <a:srgbClr val="5256A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22" name="Freeform 110">
              <a:extLst>
                <a:ext uri="{FF2B5EF4-FFF2-40B4-BE49-F238E27FC236}">
                  <a16:creationId xmlns:a16="http://schemas.microsoft.com/office/drawing/2014/main" xmlns="" id="{1ABC95CF-257D-4F71-BEDD-17C8593EC63E}"/>
                </a:ext>
              </a:extLst>
            </p:cNvPr>
            <p:cNvSpPr>
              <a:spLocks/>
            </p:cNvSpPr>
            <p:nvPr/>
          </p:nvSpPr>
          <p:spPr bwMode="auto">
            <a:xfrm>
              <a:off x="10287195" y="4522278"/>
              <a:ext cx="10178" cy="4938"/>
            </a:xfrm>
            <a:custGeom>
              <a:avLst/>
              <a:gdLst>
                <a:gd name="T0" fmla="*/ 0 w 7"/>
                <a:gd name="T1" fmla="*/ 0 h 5"/>
                <a:gd name="T2" fmla="*/ 5 w 7"/>
                <a:gd name="T3" fmla="*/ 5 h 5"/>
                <a:gd name="T4" fmla="*/ 7 w 7"/>
                <a:gd name="T5" fmla="*/ 1 h 5"/>
                <a:gd name="T6" fmla="*/ 0 w 7"/>
                <a:gd name="T7" fmla="*/ 0 h 5"/>
              </a:gdLst>
              <a:ahLst/>
              <a:cxnLst>
                <a:cxn ang="0">
                  <a:pos x="T0" y="T1"/>
                </a:cxn>
                <a:cxn ang="0">
                  <a:pos x="T2" y="T3"/>
                </a:cxn>
                <a:cxn ang="0">
                  <a:pos x="T4" y="T5"/>
                </a:cxn>
                <a:cxn ang="0">
                  <a:pos x="T6" y="T7"/>
                </a:cxn>
              </a:cxnLst>
              <a:rect l="0" t="0" r="r" b="b"/>
              <a:pathLst>
                <a:path w="7" h="5">
                  <a:moveTo>
                    <a:pt x="0" y="0"/>
                  </a:moveTo>
                  <a:cubicBezTo>
                    <a:pt x="2" y="2"/>
                    <a:pt x="3" y="3"/>
                    <a:pt x="5" y="5"/>
                  </a:cubicBezTo>
                  <a:cubicBezTo>
                    <a:pt x="6" y="3"/>
                    <a:pt x="6" y="2"/>
                    <a:pt x="7" y="1"/>
                  </a:cubicBezTo>
                  <a:cubicBezTo>
                    <a:pt x="4" y="1"/>
                    <a:pt x="2" y="0"/>
                    <a:pt x="0" y="0"/>
                  </a:cubicBezTo>
                </a:path>
              </a:pathLst>
            </a:custGeom>
            <a:solidFill>
              <a:srgbClr val="5D62A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23" name="Freeform 111">
              <a:extLst>
                <a:ext uri="{FF2B5EF4-FFF2-40B4-BE49-F238E27FC236}">
                  <a16:creationId xmlns:a16="http://schemas.microsoft.com/office/drawing/2014/main" xmlns="" id="{356DBC11-BFD7-4CB5-B129-F1766745216B}"/>
                </a:ext>
              </a:extLst>
            </p:cNvPr>
            <p:cNvSpPr>
              <a:spLocks noEditPoints="1"/>
            </p:cNvSpPr>
            <p:nvPr/>
          </p:nvSpPr>
          <p:spPr bwMode="auto">
            <a:xfrm>
              <a:off x="10394064" y="4499235"/>
              <a:ext cx="22053" cy="74068"/>
            </a:xfrm>
            <a:custGeom>
              <a:avLst/>
              <a:gdLst>
                <a:gd name="T0" fmla="*/ 16 w 17"/>
                <a:gd name="T1" fmla="*/ 49 h 62"/>
                <a:gd name="T2" fmla="*/ 10 w 17"/>
                <a:gd name="T3" fmla="*/ 57 h 62"/>
                <a:gd name="T4" fmla="*/ 11 w 17"/>
                <a:gd name="T5" fmla="*/ 59 h 62"/>
                <a:gd name="T6" fmla="*/ 17 w 17"/>
                <a:gd name="T7" fmla="*/ 62 h 62"/>
                <a:gd name="T8" fmla="*/ 16 w 17"/>
                <a:gd name="T9" fmla="*/ 49 h 62"/>
                <a:gd name="T10" fmla="*/ 5 w 17"/>
                <a:gd name="T11" fmla="*/ 34 h 62"/>
                <a:gd name="T12" fmla="*/ 5 w 17"/>
                <a:gd name="T13" fmla="*/ 34 h 62"/>
                <a:gd name="T14" fmla="*/ 7 w 17"/>
                <a:gd name="T15" fmla="*/ 46 h 62"/>
                <a:gd name="T16" fmla="*/ 13 w 17"/>
                <a:gd name="T17" fmla="*/ 34 h 62"/>
                <a:gd name="T18" fmla="*/ 5 w 17"/>
                <a:gd name="T19" fmla="*/ 34 h 62"/>
                <a:gd name="T20" fmla="*/ 1 w 17"/>
                <a:gd name="T21" fmla="*/ 10 h 62"/>
                <a:gd name="T22" fmla="*/ 4 w 17"/>
                <a:gd name="T23" fmla="*/ 28 h 62"/>
                <a:gd name="T24" fmla="*/ 12 w 17"/>
                <a:gd name="T25" fmla="*/ 29 h 62"/>
                <a:gd name="T26" fmla="*/ 7 w 17"/>
                <a:gd name="T27" fmla="*/ 11 h 62"/>
                <a:gd name="T28" fmla="*/ 1 w 17"/>
                <a:gd name="T29" fmla="*/ 10 h 62"/>
                <a:gd name="T30" fmla="*/ 0 w 17"/>
                <a:gd name="T31" fmla="*/ 0 h 62"/>
                <a:gd name="T32" fmla="*/ 0 w 17"/>
                <a:gd name="T33" fmla="*/ 1 h 62"/>
                <a:gd name="T34" fmla="*/ 0 w 17"/>
                <a:gd name="T35" fmla="*/ 5 h 62"/>
                <a:gd name="T36" fmla="*/ 6 w 17"/>
                <a:gd name="T37" fmla="*/ 5 h 62"/>
                <a:gd name="T38" fmla="*/ 0 w 17"/>
                <a:gd name="T39"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 h="62">
                  <a:moveTo>
                    <a:pt x="16" y="49"/>
                  </a:moveTo>
                  <a:cubicBezTo>
                    <a:pt x="14" y="52"/>
                    <a:pt x="12" y="55"/>
                    <a:pt x="10" y="57"/>
                  </a:cubicBezTo>
                  <a:cubicBezTo>
                    <a:pt x="11" y="58"/>
                    <a:pt x="11" y="58"/>
                    <a:pt x="11" y="59"/>
                  </a:cubicBezTo>
                  <a:cubicBezTo>
                    <a:pt x="13" y="60"/>
                    <a:pt x="15" y="61"/>
                    <a:pt x="17" y="62"/>
                  </a:cubicBezTo>
                  <a:cubicBezTo>
                    <a:pt x="17" y="59"/>
                    <a:pt x="16" y="54"/>
                    <a:pt x="16" y="49"/>
                  </a:cubicBezTo>
                  <a:moveTo>
                    <a:pt x="5" y="34"/>
                  </a:moveTo>
                  <a:cubicBezTo>
                    <a:pt x="5" y="34"/>
                    <a:pt x="5" y="34"/>
                    <a:pt x="5" y="34"/>
                  </a:cubicBezTo>
                  <a:cubicBezTo>
                    <a:pt x="6" y="38"/>
                    <a:pt x="7" y="42"/>
                    <a:pt x="7" y="46"/>
                  </a:cubicBezTo>
                  <a:cubicBezTo>
                    <a:pt x="9" y="42"/>
                    <a:pt x="11" y="38"/>
                    <a:pt x="13" y="34"/>
                  </a:cubicBezTo>
                  <a:cubicBezTo>
                    <a:pt x="10" y="34"/>
                    <a:pt x="8" y="34"/>
                    <a:pt x="5" y="34"/>
                  </a:cubicBezTo>
                  <a:moveTo>
                    <a:pt x="1" y="10"/>
                  </a:moveTo>
                  <a:cubicBezTo>
                    <a:pt x="1" y="15"/>
                    <a:pt x="2" y="21"/>
                    <a:pt x="4" y="28"/>
                  </a:cubicBezTo>
                  <a:cubicBezTo>
                    <a:pt x="6" y="28"/>
                    <a:pt x="9" y="28"/>
                    <a:pt x="12" y="29"/>
                  </a:cubicBezTo>
                  <a:cubicBezTo>
                    <a:pt x="10" y="22"/>
                    <a:pt x="9" y="16"/>
                    <a:pt x="7" y="11"/>
                  </a:cubicBezTo>
                  <a:cubicBezTo>
                    <a:pt x="5" y="10"/>
                    <a:pt x="3" y="10"/>
                    <a:pt x="1" y="10"/>
                  </a:cubicBezTo>
                  <a:moveTo>
                    <a:pt x="0" y="0"/>
                  </a:moveTo>
                  <a:cubicBezTo>
                    <a:pt x="0" y="0"/>
                    <a:pt x="0" y="0"/>
                    <a:pt x="0" y="1"/>
                  </a:cubicBezTo>
                  <a:cubicBezTo>
                    <a:pt x="0" y="2"/>
                    <a:pt x="0" y="3"/>
                    <a:pt x="0" y="5"/>
                  </a:cubicBezTo>
                  <a:cubicBezTo>
                    <a:pt x="2" y="5"/>
                    <a:pt x="4" y="5"/>
                    <a:pt x="6" y="5"/>
                  </a:cubicBezTo>
                  <a:cubicBezTo>
                    <a:pt x="4" y="4"/>
                    <a:pt x="2" y="2"/>
                    <a:pt x="0"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24" name="Freeform 112">
              <a:extLst>
                <a:ext uri="{FF2B5EF4-FFF2-40B4-BE49-F238E27FC236}">
                  <a16:creationId xmlns:a16="http://schemas.microsoft.com/office/drawing/2014/main" xmlns="" id="{EDC8EEBB-D06F-4846-BEC0-15F70C012030}"/>
                </a:ext>
              </a:extLst>
            </p:cNvPr>
            <p:cNvSpPr>
              <a:spLocks noEditPoints="1"/>
            </p:cNvSpPr>
            <p:nvPr/>
          </p:nvSpPr>
          <p:spPr bwMode="auto">
            <a:xfrm>
              <a:off x="10407634" y="4570011"/>
              <a:ext cx="10178" cy="18106"/>
            </a:xfrm>
            <a:custGeom>
              <a:avLst/>
              <a:gdLst>
                <a:gd name="T0" fmla="*/ 6 w 7"/>
                <a:gd name="T1" fmla="*/ 13 h 14"/>
                <a:gd name="T2" fmla="*/ 5 w 7"/>
                <a:gd name="T3" fmla="*/ 14 h 14"/>
                <a:gd name="T4" fmla="*/ 6 w 7"/>
                <a:gd name="T5" fmla="*/ 14 h 14"/>
                <a:gd name="T6" fmla="*/ 6 w 7"/>
                <a:gd name="T7" fmla="*/ 14 h 14"/>
                <a:gd name="T8" fmla="*/ 6 w 7"/>
                <a:gd name="T9" fmla="*/ 13 h 14"/>
                <a:gd name="T10" fmla="*/ 0 w 7"/>
                <a:gd name="T11" fmla="*/ 0 h 14"/>
                <a:gd name="T12" fmla="*/ 3 w 7"/>
                <a:gd name="T13" fmla="*/ 9 h 14"/>
                <a:gd name="T14" fmla="*/ 7 w 7"/>
                <a:gd name="T15" fmla="*/ 8 h 14"/>
                <a:gd name="T16" fmla="*/ 6 w 7"/>
                <a:gd name="T17" fmla="*/ 3 h 14"/>
                <a:gd name="T18" fmla="*/ 0 w 7"/>
                <a:gd name="T19"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14">
                  <a:moveTo>
                    <a:pt x="6" y="13"/>
                  </a:moveTo>
                  <a:cubicBezTo>
                    <a:pt x="6" y="13"/>
                    <a:pt x="6" y="13"/>
                    <a:pt x="5" y="14"/>
                  </a:cubicBezTo>
                  <a:cubicBezTo>
                    <a:pt x="5" y="14"/>
                    <a:pt x="6" y="14"/>
                    <a:pt x="6" y="14"/>
                  </a:cubicBezTo>
                  <a:cubicBezTo>
                    <a:pt x="6" y="14"/>
                    <a:pt x="6" y="14"/>
                    <a:pt x="6" y="14"/>
                  </a:cubicBezTo>
                  <a:cubicBezTo>
                    <a:pt x="6" y="14"/>
                    <a:pt x="6" y="14"/>
                    <a:pt x="6" y="13"/>
                  </a:cubicBezTo>
                  <a:moveTo>
                    <a:pt x="0" y="0"/>
                  </a:moveTo>
                  <a:cubicBezTo>
                    <a:pt x="1" y="4"/>
                    <a:pt x="2" y="7"/>
                    <a:pt x="3" y="9"/>
                  </a:cubicBezTo>
                  <a:cubicBezTo>
                    <a:pt x="4" y="9"/>
                    <a:pt x="6" y="9"/>
                    <a:pt x="7" y="8"/>
                  </a:cubicBezTo>
                  <a:cubicBezTo>
                    <a:pt x="7" y="7"/>
                    <a:pt x="7" y="5"/>
                    <a:pt x="6" y="3"/>
                  </a:cubicBezTo>
                  <a:cubicBezTo>
                    <a:pt x="4" y="2"/>
                    <a:pt x="2" y="1"/>
                    <a:pt x="0" y="0"/>
                  </a:cubicBezTo>
                </a:path>
              </a:pathLst>
            </a:custGeom>
            <a:solidFill>
              <a:srgbClr val="46489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25" name="Freeform 113">
              <a:extLst>
                <a:ext uri="{FF2B5EF4-FFF2-40B4-BE49-F238E27FC236}">
                  <a16:creationId xmlns:a16="http://schemas.microsoft.com/office/drawing/2014/main" xmlns="" id="{3F3E1F51-A3A0-4956-B3FF-9EE65D9930C5}"/>
                </a:ext>
              </a:extLst>
            </p:cNvPr>
            <p:cNvSpPr>
              <a:spLocks/>
            </p:cNvSpPr>
            <p:nvPr/>
          </p:nvSpPr>
          <p:spPr bwMode="auto">
            <a:xfrm>
              <a:off x="10399153" y="4532154"/>
              <a:ext cx="11875" cy="8230"/>
            </a:xfrm>
            <a:custGeom>
              <a:avLst/>
              <a:gdLst>
                <a:gd name="T0" fmla="*/ 0 w 9"/>
                <a:gd name="T1" fmla="*/ 0 h 6"/>
                <a:gd name="T2" fmla="*/ 1 w 9"/>
                <a:gd name="T3" fmla="*/ 6 h 6"/>
                <a:gd name="T4" fmla="*/ 9 w 9"/>
                <a:gd name="T5" fmla="*/ 6 h 6"/>
                <a:gd name="T6" fmla="*/ 9 w 9"/>
                <a:gd name="T7" fmla="*/ 6 h 6"/>
                <a:gd name="T8" fmla="*/ 9 w 9"/>
                <a:gd name="T9" fmla="*/ 4 h 6"/>
                <a:gd name="T10" fmla="*/ 8 w 9"/>
                <a:gd name="T11" fmla="*/ 1 h 6"/>
                <a:gd name="T12" fmla="*/ 0 w 9"/>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9" h="6">
                  <a:moveTo>
                    <a:pt x="0" y="0"/>
                  </a:moveTo>
                  <a:cubicBezTo>
                    <a:pt x="0" y="2"/>
                    <a:pt x="0" y="4"/>
                    <a:pt x="1" y="6"/>
                  </a:cubicBezTo>
                  <a:cubicBezTo>
                    <a:pt x="4" y="6"/>
                    <a:pt x="6" y="6"/>
                    <a:pt x="9" y="6"/>
                  </a:cubicBezTo>
                  <a:cubicBezTo>
                    <a:pt x="9" y="6"/>
                    <a:pt x="9" y="6"/>
                    <a:pt x="9" y="6"/>
                  </a:cubicBezTo>
                  <a:cubicBezTo>
                    <a:pt x="9" y="5"/>
                    <a:pt x="9" y="5"/>
                    <a:pt x="9" y="4"/>
                  </a:cubicBezTo>
                  <a:cubicBezTo>
                    <a:pt x="8" y="3"/>
                    <a:pt x="8" y="2"/>
                    <a:pt x="8" y="1"/>
                  </a:cubicBezTo>
                  <a:cubicBezTo>
                    <a:pt x="5" y="0"/>
                    <a:pt x="2" y="0"/>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26" name="Freeform 114">
              <a:extLst>
                <a:ext uri="{FF2B5EF4-FFF2-40B4-BE49-F238E27FC236}">
                  <a16:creationId xmlns:a16="http://schemas.microsoft.com/office/drawing/2014/main" xmlns="" id="{7DCF5F5B-04BD-4DC6-B093-DA98854FE73F}"/>
                </a:ext>
              </a:extLst>
            </p:cNvPr>
            <p:cNvSpPr>
              <a:spLocks noEditPoints="1"/>
            </p:cNvSpPr>
            <p:nvPr/>
          </p:nvSpPr>
          <p:spPr bwMode="auto">
            <a:xfrm>
              <a:off x="10366922" y="4486067"/>
              <a:ext cx="37319" cy="29627"/>
            </a:xfrm>
            <a:custGeom>
              <a:avLst/>
              <a:gdLst>
                <a:gd name="T0" fmla="*/ 5 w 30"/>
                <a:gd name="T1" fmla="*/ 18 h 25"/>
                <a:gd name="T2" fmla="*/ 0 w 30"/>
                <a:gd name="T3" fmla="*/ 23 h 25"/>
                <a:gd name="T4" fmla="*/ 1 w 30"/>
                <a:gd name="T5" fmla="*/ 24 h 25"/>
                <a:gd name="T6" fmla="*/ 2 w 30"/>
                <a:gd name="T7" fmla="*/ 25 h 25"/>
                <a:gd name="T8" fmla="*/ 13 w 30"/>
                <a:gd name="T9" fmla="*/ 19 h 25"/>
                <a:gd name="T10" fmla="*/ 5 w 30"/>
                <a:gd name="T11" fmla="*/ 18 h 25"/>
                <a:gd name="T12" fmla="*/ 17 w 30"/>
                <a:gd name="T13" fmla="*/ 6 h 25"/>
                <a:gd name="T14" fmla="*/ 12 w 30"/>
                <a:gd name="T15" fmla="*/ 9 h 25"/>
                <a:gd name="T16" fmla="*/ 7 w 30"/>
                <a:gd name="T17" fmla="*/ 14 h 25"/>
                <a:gd name="T18" fmla="*/ 6 w 30"/>
                <a:gd name="T19" fmla="*/ 16 h 25"/>
                <a:gd name="T20" fmla="*/ 8 w 30"/>
                <a:gd name="T21" fmla="*/ 16 h 25"/>
                <a:gd name="T22" fmla="*/ 17 w 30"/>
                <a:gd name="T23" fmla="*/ 16 h 25"/>
                <a:gd name="T24" fmla="*/ 17 w 30"/>
                <a:gd name="T25" fmla="*/ 15 h 25"/>
                <a:gd name="T26" fmla="*/ 22 w 30"/>
                <a:gd name="T27" fmla="*/ 12 h 25"/>
                <a:gd name="T28" fmla="*/ 22 w 30"/>
                <a:gd name="T29" fmla="*/ 11 h 25"/>
                <a:gd name="T30" fmla="*/ 17 w 30"/>
                <a:gd name="T31" fmla="*/ 6 h 25"/>
                <a:gd name="T32" fmla="*/ 28 w 30"/>
                <a:gd name="T33" fmla="*/ 0 h 25"/>
                <a:gd name="T34" fmla="*/ 25 w 30"/>
                <a:gd name="T35" fmla="*/ 1 h 25"/>
                <a:gd name="T36" fmla="*/ 28 w 30"/>
                <a:gd name="T37" fmla="*/ 4 h 25"/>
                <a:gd name="T38" fmla="*/ 29 w 30"/>
                <a:gd name="T39" fmla="*/ 1 h 25"/>
                <a:gd name="T40" fmla="*/ 28 w 30"/>
                <a:gd name="T41"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0" h="25">
                  <a:moveTo>
                    <a:pt x="5" y="18"/>
                  </a:moveTo>
                  <a:cubicBezTo>
                    <a:pt x="3" y="19"/>
                    <a:pt x="2" y="21"/>
                    <a:pt x="0" y="23"/>
                  </a:cubicBezTo>
                  <a:cubicBezTo>
                    <a:pt x="0" y="24"/>
                    <a:pt x="0" y="24"/>
                    <a:pt x="1" y="24"/>
                  </a:cubicBezTo>
                  <a:cubicBezTo>
                    <a:pt x="1" y="24"/>
                    <a:pt x="1" y="25"/>
                    <a:pt x="2" y="25"/>
                  </a:cubicBezTo>
                  <a:cubicBezTo>
                    <a:pt x="4" y="25"/>
                    <a:pt x="8" y="23"/>
                    <a:pt x="13" y="19"/>
                  </a:cubicBezTo>
                  <a:cubicBezTo>
                    <a:pt x="9" y="19"/>
                    <a:pt x="6" y="18"/>
                    <a:pt x="5" y="18"/>
                  </a:cubicBezTo>
                  <a:moveTo>
                    <a:pt x="17" y="6"/>
                  </a:moveTo>
                  <a:cubicBezTo>
                    <a:pt x="15" y="7"/>
                    <a:pt x="14" y="8"/>
                    <a:pt x="12" y="9"/>
                  </a:cubicBezTo>
                  <a:cubicBezTo>
                    <a:pt x="11" y="11"/>
                    <a:pt x="9" y="12"/>
                    <a:pt x="7" y="14"/>
                  </a:cubicBezTo>
                  <a:cubicBezTo>
                    <a:pt x="7" y="14"/>
                    <a:pt x="6" y="15"/>
                    <a:pt x="6" y="16"/>
                  </a:cubicBezTo>
                  <a:cubicBezTo>
                    <a:pt x="7" y="16"/>
                    <a:pt x="7" y="16"/>
                    <a:pt x="8" y="16"/>
                  </a:cubicBezTo>
                  <a:cubicBezTo>
                    <a:pt x="11" y="16"/>
                    <a:pt x="13" y="16"/>
                    <a:pt x="17" y="16"/>
                  </a:cubicBezTo>
                  <a:cubicBezTo>
                    <a:pt x="17" y="16"/>
                    <a:pt x="17" y="16"/>
                    <a:pt x="17" y="15"/>
                  </a:cubicBezTo>
                  <a:cubicBezTo>
                    <a:pt x="19" y="14"/>
                    <a:pt x="20" y="13"/>
                    <a:pt x="22" y="12"/>
                  </a:cubicBezTo>
                  <a:cubicBezTo>
                    <a:pt x="22" y="11"/>
                    <a:pt x="22" y="11"/>
                    <a:pt x="22" y="11"/>
                  </a:cubicBezTo>
                  <a:cubicBezTo>
                    <a:pt x="20" y="9"/>
                    <a:pt x="19" y="7"/>
                    <a:pt x="17" y="6"/>
                  </a:cubicBezTo>
                  <a:moveTo>
                    <a:pt x="28" y="0"/>
                  </a:moveTo>
                  <a:cubicBezTo>
                    <a:pt x="27" y="0"/>
                    <a:pt x="26" y="0"/>
                    <a:pt x="25" y="1"/>
                  </a:cubicBezTo>
                  <a:cubicBezTo>
                    <a:pt x="26" y="2"/>
                    <a:pt x="27" y="3"/>
                    <a:pt x="28" y="4"/>
                  </a:cubicBezTo>
                  <a:cubicBezTo>
                    <a:pt x="29" y="3"/>
                    <a:pt x="30" y="1"/>
                    <a:pt x="29" y="1"/>
                  </a:cubicBezTo>
                  <a:cubicBezTo>
                    <a:pt x="29" y="0"/>
                    <a:pt x="29" y="0"/>
                    <a:pt x="28"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27" name="Freeform 115">
              <a:extLst>
                <a:ext uri="{FF2B5EF4-FFF2-40B4-BE49-F238E27FC236}">
                  <a16:creationId xmlns:a16="http://schemas.microsoft.com/office/drawing/2014/main" xmlns="" id="{D4BE4321-5E69-4149-9F4C-B9BAE8813BBD}"/>
                </a:ext>
              </a:extLst>
            </p:cNvPr>
            <p:cNvSpPr>
              <a:spLocks/>
            </p:cNvSpPr>
            <p:nvPr/>
          </p:nvSpPr>
          <p:spPr bwMode="auto">
            <a:xfrm>
              <a:off x="10394064" y="4499235"/>
              <a:ext cx="0" cy="0"/>
            </a:xfrm>
            <a:custGeom>
              <a:avLst/>
              <a:gdLst>
                <a:gd name="T0" fmla="*/ 0 h 1"/>
                <a:gd name="T1" fmla="*/ 1 h 1"/>
                <a:gd name="T2" fmla="*/ 0 h 1"/>
                <a:gd name="T3" fmla="*/ 0 h 1"/>
              </a:gdLst>
              <a:ahLst/>
              <a:cxnLst>
                <a:cxn ang="0">
                  <a:pos x="0" y="T0"/>
                </a:cxn>
                <a:cxn ang="0">
                  <a:pos x="0" y="T1"/>
                </a:cxn>
                <a:cxn ang="0">
                  <a:pos x="0" y="T2"/>
                </a:cxn>
                <a:cxn ang="0">
                  <a:pos x="0" y="T3"/>
                </a:cxn>
              </a:cxnLst>
              <a:rect l="0" t="0" r="r" b="b"/>
              <a:pathLst>
                <a:path h="1">
                  <a:moveTo>
                    <a:pt x="0" y="0"/>
                  </a:moveTo>
                  <a:cubicBezTo>
                    <a:pt x="0" y="0"/>
                    <a:pt x="0" y="0"/>
                    <a:pt x="0" y="1"/>
                  </a:cubicBezTo>
                  <a:cubicBezTo>
                    <a:pt x="0" y="0"/>
                    <a:pt x="0" y="0"/>
                    <a:pt x="0" y="0"/>
                  </a:cubicBezTo>
                  <a:cubicBezTo>
                    <a:pt x="0" y="0"/>
                    <a:pt x="0" y="0"/>
                    <a:pt x="0" y="0"/>
                  </a:cubicBezTo>
                </a:path>
              </a:pathLst>
            </a:custGeom>
            <a:solidFill>
              <a:srgbClr val="EBEBE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28" name="Freeform 116">
              <a:extLst>
                <a:ext uri="{FF2B5EF4-FFF2-40B4-BE49-F238E27FC236}">
                  <a16:creationId xmlns:a16="http://schemas.microsoft.com/office/drawing/2014/main" xmlns="" id="{E3998DD7-9E0F-4AB2-BA18-B9E6AEE01077}"/>
                </a:ext>
              </a:extLst>
            </p:cNvPr>
            <p:cNvSpPr>
              <a:spLocks noEditPoints="1"/>
            </p:cNvSpPr>
            <p:nvPr/>
          </p:nvSpPr>
          <p:spPr bwMode="auto">
            <a:xfrm>
              <a:off x="10344870" y="4430105"/>
              <a:ext cx="83121" cy="108632"/>
            </a:xfrm>
            <a:custGeom>
              <a:avLst/>
              <a:gdLst>
                <a:gd name="T0" fmla="*/ 1 w 65"/>
                <a:gd name="T1" fmla="*/ 86 h 89"/>
                <a:gd name="T2" fmla="*/ 0 w 65"/>
                <a:gd name="T3" fmla="*/ 89 h 89"/>
                <a:gd name="T4" fmla="*/ 1 w 65"/>
                <a:gd name="T5" fmla="*/ 89 h 89"/>
                <a:gd name="T6" fmla="*/ 3 w 65"/>
                <a:gd name="T7" fmla="*/ 86 h 89"/>
                <a:gd name="T8" fmla="*/ 2 w 65"/>
                <a:gd name="T9" fmla="*/ 86 h 89"/>
                <a:gd name="T10" fmla="*/ 1 w 65"/>
                <a:gd name="T11" fmla="*/ 86 h 89"/>
                <a:gd name="T12" fmla="*/ 30 w 65"/>
                <a:gd name="T13" fmla="*/ 47 h 89"/>
                <a:gd name="T14" fmla="*/ 28 w 65"/>
                <a:gd name="T15" fmla="*/ 47 h 89"/>
                <a:gd name="T16" fmla="*/ 6 w 65"/>
                <a:gd name="T17" fmla="*/ 80 h 89"/>
                <a:gd name="T18" fmla="*/ 8 w 65"/>
                <a:gd name="T19" fmla="*/ 80 h 89"/>
                <a:gd name="T20" fmla="*/ 17 w 65"/>
                <a:gd name="T21" fmla="*/ 68 h 89"/>
                <a:gd name="T22" fmla="*/ 21 w 65"/>
                <a:gd name="T23" fmla="*/ 62 h 89"/>
                <a:gd name="T24" fmla="*/ 19 w 65"/>
                <a:gd name="T25" fmla="*/ 61 h 89"/>
                <a:gd name="T26" fmla="*/ 22 w 65"/>
                <a:gd name="T27" fmla="*/ 61 h 89"/>
                <a:gd name="T28" fmla="*/ 24 w 65"/>
                <a:gd name="T29" fmla="*/ 59 h 89"/>
                <a:gd name="T30" fmla="*/ 32 w 65"/>
                <a:gd name="T31" fmla="*/ 49 h 89"/>
                <a:gd name="T32" fmla="*/ 30 w 65"/>
                <a:gd name="T33" fmla="*/ 47 h 89"/>
                <a:gd name="T34" fmla="*/ 53 w 65"/>
                <a:gd name="T35" fmla="*/ 14 h 89"/>
                <a:gd name="T36" fmla="*/ 35 w 65"/>
                <a:gd name="T37" fmla="*/ 38 h 89"/>
                <a:gd name="T38" fmla="*/ 37 w 65"/>
                <a:gd name="T39" fmla="*/ 40 h 89"/>
                <a:gd name="T40" fmla="*/ 39 w 65"/>
                <a:gd name="T41" fmla="*/ 39 h 89"/>
                <a:gd name="T42" fmla="*/ 56 w 65"/>
                <a:gd name="T43" fmla="*/ 15 h 89"/>
                <a:gd name="T44" fmla="*/ 53 w 65"/>
                <a:gd name="T45" fmla="*/ 14 h 89"/>
                <a:gd name="T46" fmla="*/ 65 w 65"/>
                <a:gd name="T47" fmla="*/ 0 h 89"/>
                <a:gd name="T48" fmla="*/ 56 w 65"/>
                <a:gd name="T49" fmla="*/ 11 h 89"/>
                <a:gd name="T50" fmla="*/ 58 w 65"/>
                <a:gd name="T51" fmla="*/ 12 h 89"/>
                <a:gd name="T52" fmla="*/ 65 w 65"/>
                <a:gd name="T53" fmla="*/ 0 h 89"/>
                <a:gd name="T54" fmla="*/ 65 w 65"/>
                <a:gd name="T55" fmla="*/ 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5" h="89">
                  <a:moveTo>
                    <a:pt x="1" y="86"/>
                  </a:moveTo>
                  <a:cubicBezTo>
                    <a:pt x="1" y="87"/>
                    <a:pt x="0" y="88"/>
                    <a:pt x="0" y="89"/>
                  </a:cubicBezTo>
                  <a:cubicBezTo>
                    <a:pt x="0" y="89"/>
                    <a:pt x="0" y="89"/>
                    <a:pt x="1" y="89"/>
                  </a:cubicBezTo>
                  <a:cubicBezTo>
                    <a:pt x="1" y="88"/>
                    <a:pt x="2" y="88"/>
                    <a:pt x="3" y="86"/>
                  </a:cubicBezTo>
                  <a:cubicBezTo>
                    <a:pt x="3" y="86"/>
                    <a:pt x="2" y="86"/>
                    <a:pt x="2" y="86"/>
                  </a:cubicBezTo>
                  <a:cubicBezTo>
                    <a:pt x="1" y="86"/>
                    <a:pt x="1" y="86"/>
                    <a:pt x="1" y="86"/>
                  </a:cubicBezTo>
                  <a:moveTo>
                    <a:pt x="30" y="47"/>
                  </a:moveTo>
                  <a:cubicBezTo>
                    <a:pt x="29" y="47"/>
                    <a:pt x="29" y="47"/>
                    <a:pt x="28" y="47"/>
                  </a:cubicBezTo>
                  <a:cubicBezTo>
                    <a:pt x="19" y="60"/>
                    <a:pt x="11" y="72"/>
                    <a:pt x="6" y="80"/>
                  </a:cubicBezTo>
                  <a:cubicBezTo>
                    <a:pt x="6" y="80"/>
                    <a:pt x="7" y="80"/>
                    <a:pt x="8" y="80"/>
                  </a:cubicBezTo>
                  <a:cubicBezTo>
                    <a:pt x="11" y="77"/>
                    <a:pt x="14" y="73"/>
                    <a:pt x="17" y="68"/>
                  </a:cubicBezTo>
                  <a:cubicBezTo>
                    <a:pt x="18" y="67"/>
                    <a:pt x="19" y="65"/>
                    <a:pt x="21" y="62"/>
                  </a:cubicBezTo>
                  <a:cubicBezTo>
                    <a:pt x="19" y="62"/>
                    <a:pt x="18" y="62"/>
                    <a:pt x="19" y="61"/>
                  </a:cubicBezTo>
                  <a:cubicBezTo>
                    <a:pt x="19" y="61"/>
                    <a:pt x="20" y="61"/>
                    <a:pt x="22" y="61"/>
                  </a:cubicBezTo>
                  <a:cubicBezTo>
                    <a:pt x="23" y="60"/>
                    <a:pt x="24" y="59"/>
                    <a:pt x="24" y="59"/>
                  </a:cubicBezTo>
                  <a:cubicBezTo>
                    <a:pt x="27" y="56"/>
                    <a:pt x="29" y="52"/>
                    <a:pt x="32" y="49"/>
                  </a:cubicBezTo>
                  <a:cubicBezTo>
                    <a:pt x="31" y="48"/>
                    <a:pt x="30" y="47"/>
                    <a:pt x="30" y="47"/>
                  </a:cubicBezTo>
                  <a:moveTo>
                    <a:pt x="53" y="14"/>
                  </a:moveTo>
                  <a:cubicBezTo>
                    <a:pt x="48" y="21"/>
                    <a:pt x="42" y="29"/>
                    <a:pt x="35" y="38"/>
                  </a:cubicBezTo>
                  <a:cubicBezTo>
                    <a:pt x="36" y="39"/>
                    <a:pt x="36" y="39"/>
                    <a:pt x="37" y="40"/>
                  </a:cubicBezTo>
                  <a:cubicBezTo>
                    <a:pt x="37" y="39"/>
                    <a:pt x="38" y="39"/>
                    <a:pt x="39" y="39"/>
                  </a:cubicBezTo>
                  <a:cubicBezTo>
                    <a:pt x="46" y="30"/>
                    <a:pt x="51" y="21"/>
                    <a:pt x="56" y="15"/>
                  </a:cubicBezTo>
                  <a:cubicBezTo>
                    <a:pt x="55" y="15"/>
                    <a:pt x="54" y="14"/>
                    <a:pt x="53" y="14"/>
                  </a:cubicBezTo>
                  <a:moveTo>
                    <a:pt x="65" y="0"/>
                  </a:moveTo>
                  <a:cubicBezTo>
                    <a:pt x="64" y="0"/>
                    <a:pt x="61" y="4"/>
                    <a:pt x="56" y="11"/>
                  </a:cubicBezTo>
                  <a:cubicBezTo>
                    <a:pt x="56" y="12"/>
                    <a:pt x="57" y="12"/>
                    <a:pt x="58" y="12"/>
                  </a:cubicBezTo>
                  <a:cubicBezTo>
                    <a:pt x="63" y="5"/>
                    <a:pt x="65" y="0"/>
                    <a:pt x="65" y="0"/>
                  </a:cubicBezTo>
                  <a:cubicBezTo>
                    <a:pt x="65" y="0"/>
                    <a:pt x="65" y="0"/>
                    <a:pt x="65"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29" name="Freeform 117">
              <a:extLst>
                <a:ext uri="{FF2B5EF4-FFF2-40B4-BE49-F238E27FC236}">
                  <a16:creationId xmlns:a16="http://schemas.microsoft.com/office/drawing/2014/main" xmlns="" id="{28A6B91F-989D-4220-B6B2-B4ECB8324511}"/>
                </a:ext>
              </a:extLst>
            </p:cNvPr>
            <p:cNvSpPr>
              <a:spLocks/>
            </p:cNvSpPr>
            <p:nvPr/>
          </p:nvSpPr>
          <p:spPr bwMode="auto">
            <a:xfrm>
              <a:off x="10343173" y="4538738"/>
              <a:ext cx="3393" cy="1646"/>
            </a:xfrm>
            <a:custGeom>
              <a:avLst/>
              <a:gdLst>
                <a:gd name="T0" fmla="*/ 2 w 3"/>
                <a:gd name="T1" fmla="*/ 0 h 2"/>
                <a:gd name="T2" fmla="*/ 1 w 3"/>
                <a:gd name="T3" fmla="*/ 2 h 2"/>
                <a:gd name="T4" fmla="*/ 1 w 3"/>
                <a:gd name="T5" fmla="*/ 2 h 2"/>
                <a:gd name="T6" fmla="*/ 3 w 3"/>
                <a:gd name="T7" fmla="*/ 0 h 2"/>
                <a:gd name="T8" fmla="*/ 2 w 3"/>
                <a:gd name="T9" fmla="*/ 0 h 2"/>
              </a:gdLst>
              <a:ahLst/>
              <a:cxnLst>
                <a:cxn ang="0">
                  <a:pos x="T0" y="T1"/>
                </a:cxn>
                <a:cxn ang="0">
                  <a:pos x="T2" y="T3"/>
                </a:cxn>
                <a:cxn ang="0">
                  <a:pos x="T4" y="T5"/>
                </a:cxn>
                <a:cxn ang="0">
                  <a:pos x="T6" y="T7"/>
                </a:cxn>
                <a:cxn ang="0">
                  <a:pos x="T8" y="T9"/>
                </a:cxn>
              </a:cxnLst>
              <a:rect l="0" t="0" r="r" b="b"/>
              <a:pathLst>
                <a:path w="3" h="2">
                  <a:moveTo>
                    <a:pt x="2" y="0"/>
                  </a:moveTo>
                  <a:cubicBezTo>
                    <a:pt x="1" y="1"/>
                    <a:pt x="0" y="2"/>
                    <a:pt x="1" y="2"/>
                  </a:cubicBezTo>
                  <a:cubicBezTo>
                    <a:pt x="1" y="2"/>
                    <a:pt x="1" y="2"/>
                    <a:pt x="1" y="2"/>
                  </a:cubicBezTo>
                  <a:cubicBezTo>
                    <a:pt x="1" y="2"/>
                    <a:pt x="2" y="2"/>
                    <a:pt x="3" y="0"/>
                  </a:cubicBezTo>
                  <a:cubicBezTo>
                    <a:pt x="2" y="0"/>
                    <a:pt x="2" y="0"/>
                    <a:pt x="2" y="0"/>
                  </a:cubicBezTo>
                </a:path>
              </a:pathLst>
            </a:custGeom>
            <a:solidFill>
              <a:srgbClr val="46489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30" name="Freeform 118">
              <a:extLst>
                <a:ext uri="{FF2B5EF4-FFF2-40B4-BE49-F238E27FC236}">
                  <a16:creationId xmlns:a16="http://schemas.microsoft.com/office/drawing/2014/main" xmlns="" id="{19D24174-4B86-4EA8-9638-EFF8E88D8949}"/>
                </a:ext>
              </a:extLst>
            </p:cNvPr>
            <p:cNvSpPr>
              <a:spLocks/>
            </p:cNvSpPr>
            <p:nvPr/>
          </p:nvSpPr>
          <p:spPr bwMode="auto">
            <a:xfrm>
              <a:off x="10346566" y="4527217"/>
              <a:ext cx="8482" cy="8230"/>
            </a:xfrm>
            <a:custGeom>
              <a:avLst/>
              <a:gdLst>
                <a:gd name="T0" fmla="*/ 5 w 7"/>
                <a:gd name="T1" fmla="*/ 0 h 6"/>
                <a:gd name="T2" fmla="*/ 0 w 7"/>
                <a:gd name="T3" fmla="*/ 6 h 6"/>
                <a:gd name="T4" fmla="*/ 1 w 7"/>
                <a:gd name="T5" fmla="*/ 6 h 6"/>
                <a:gd name="T6" fmla="*/ 2 w 7"/>
                <a:gd name="T7" fmla="*/ 6 h 6"/>
                <a:gd name="T8" fmla="*/ 7 w 7"/>
                <a:gd name="T9" fmla="*/ 0 h 6"/>
                <a:gd name="T10" fmla="*/ 5 w 7"/>
                <a:gd name="T11" fmla="*/ 0 h 6"/>
              </a:gdLst>
              <a:ahLst/>
              <a:cxnLst>
                <a:cxn ang="0">
                  <a:pos x="T0" y="T1"/>
                </a:cxn>
                <a:cxn ang="0">
                  <a:pos x="T2" y="T3"/>
                </a:cxn>
                <a:cxn ang="0">
                  <a:pos x="T4" y="T5"/>
                </a:cxn>
                <a:cxn ang="0">
                  <a:pos x="T6" y="T7"/>
                </a:cxn>
                <a:cxn ang="0">
                  <a:pos x="T8" y="T9"/>
                </a:cxn>
                <a:cxn ang="0">
                  <a:pos x="T10" y="T11"/>
                </a:cxn>
              </a:cxnLst>
              <a:rect l="0" t="0" r="r" b="b"/>
              <a:pathLst>
                <a:path w="7" h="6">
                  <a:moveTo>
                    <a:pt x="5" y="0"/>
                  </a:moveTo>
                  <a:cubicBezTo>
                    <a:pt x="3" y="2"/>
                    <a:pt x="1" y="4"/>
                    <a:pt x="0" y="6"/>
                  </a:cubicBezTo>
                  <a:cubicBezTo>
                    <a:pt x="0" y="6"/>
                    <a:pt x="0" y="6"/>
                    <a:pt x="1" y="6"/>
                  </a:cubicBezTo>
                  <a:cubicBezTo>
                    <a:pt x="1" y="6"/>
                    <a:pt x="2" y="6"/>
                    <a:pt x="2" y="6"/>
                  </a:cubicBezTo>
                  <a:cubicBezTo>
                    <a:pt x="4" y="5"/>
                    <a:pt x="5" y="2"/>
                    <a:pt x="7" y="0"/>
                  </a:cubicBezTo>
                  <a:cubicBezTo>
                    <a:pt x="6" y="0"/>
                    <a:pt x="5" y="0"/>
                    <a:pt x="5"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31" name="Freeform 119">
              <a:extLst>
                <a:ext uri="{FF2B5EF4-FFF2-40B4-BE49-F238E27FC236}">
                  <a16:creationId xmlns:a16="http://schemas.microsoft.com/office/drawing/2014/main" xmlns="" id="{7FD788C5-A5D0-4D4D-809A-789A3FCEA2C9}"/>
                </a:ext>
              </a:extLst>
            </p:cNvPr>
            <p:cNvSpPr>
              <a:spLocks noEditPoints="1"/>
            </p:cNvSpPr>
            <p:nvPr/>
          </p:nvSpPr>
          <p:spPr bwMode="auto">
            <a:xfrm>
              <a:off x="10366922" y="4502527"/>
              <a:ext cx="8482" cy="11522"/>
            </a:xfrm>
            <a:custGeom>
              <a:avLst/>
              <a:gdLst>
                <a:gd name="T0" fmla="*/ 4 w 7"/>
                <a:gd name="T1" fmla="*/ 3 h 9"/>
                <a:gd name="T2" fmla="*/ 0 w 7"/>
                <a:gd name="T3" fmla="*/ 9 h 9"/>
                <a:gd name="T4" fmla="*/ 5 w 7"/>
                <a:gd name="T5" fmla="*/ 4 h 9"/>
                <a:gd name="T6" fmla="*/ 4 w 7"/>
                <a:gd name="T7" fmla="*/ 3 h 9"/>
                <a:gd name="T8" fmla="*/ 7 w 7"/>
                <a:gd name="T9" fmla="*/ 0 h 9"/>
                <a:gd name="T10" fmla="*/ 5 w 7"/>
                <a:gd name="T11" fmla="*/ 2 h 9"/>
                <a:gd name="T12" fmla="*/ 6 w 7"/>
                <a:gd name="T13" fmla="*/ 2 h 9"/>
                <a:gd name="T14" fmla="*/ 7 w 7"/>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9">
                  <a:moveTo>
                    <a:pt x="4" y="3"/>
                  </a:moveTo>
                  <a:cubicBezTo>
                    <a:pt x="2" y="6"/>
                    <a:pt x="1" y="8"/>
                    <a:pt x="0" y="9"/>
                  </a:cubicBezTo>
                  <a:cubicBezTo>
                    <a:pt x="2" y="7"/>
                    <a:pt x="3" y="5"/>
                    <a:pt x="5" y="4"/>
                  </a:cubicBezTo>
                  <a:cubicBezTo>
                    <a:pt x="4" y="3"/>
                    <a:pt x="4" y="3"/>
                    <a:pt x="4" y="3"/>
                  </a:cubicBezTo>
                  <a:moveTo>
                    <a:pt x="7" y="0"/>
                  </a:moveTo>
                  <a:cubicBezTo>
                    <a:pt x="7" y="0"/>
                    <a:pt x="6" y="1"/>
                    <a:pt x="5" y="2"/>
                  </a:cubicBezTo>
                  <a:cubicBezTo>
                    <a:pt x="6" y="2"/>
                    <a:pt x="6" y="2"/>
                    <a:pt x="6" y="2"/>
                  </a:cubicBezTo>
                  <a:cubicBezTo>
                    <a:pt x="6" y="1"/>
                    <a:pt x="7" y="0"/>
                    <a:pt x="7"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32" name="Freeform 120">
              <a:extLst>
                <a:ext uri="{FF2B5EF4-FFF2-40B4-BE49-F238E27FC236}">
                  <a16:creationId xmlns:a16="http://schemas.microsoft.com/office/drawing/2014/main" xmlns="" id="{350D4664-A75F-4869-B375-55032C858085}"/>
                </a:ext>
              </a:extLst>
            </p:cNvPr>
            <p:cNvSpPr>
              <a:spLocks/>
            </p:cNvSpPr>
            <p:nvPr/>
          </p:nvSpPr>
          <p:spPr bwMode="auto">
            <a:xfrm>
              <a:off x="10467007" y="4466316"/>
              <a:ext cx="13571" cy="13168"/>
            </a:xfrm>
            <a:custGeom>
              <a:avLst/>
              <a:gdLst>
                <a:gd name="T0" fmla="*/ 0 w 10"/>
                <a:gd name="T1" fmla="*/ 0 h 10"/>
                <a:gd name="T2" fmla="*/ 2 w 10"/>
                <a:gd name="T3" fmla="*/ 3 h 10"/>
                <a:gd name="T4" fmla="*/ 1 w 10"/>
                <a:gd name="T5" fmla="*/ 4 h 10"/>
                <a:gd name="T6" fmla="*/ 6 w 10"/>
                <a:gd name="T7" fmla="*/ 10 h 10"/>
                <a:gd name="T8" fmla="*/ 10 w 10"/>
                <a:gd name="T9" fmla="*/ 7 h 10"/>
                <a:gd name="T10" fmla="*/ 0 w 10"/>
                <a:gd name="T11" fmla="*/ 0 h 10"/>
              </a:gdLst>
              <a:ahLst/>
              <a:cxnLst>
                <a:cxn ang="0">
                  <a:pos x="T0" y="T1"/>
                </a:cxn>
                <a:cxn ang="0">
                  <a:pos x="T2" y="T3"/>
                </a:cxn>
                <a:cxn ang="0">
                  <a:pos x="T4" y="T5"/>
                </a:cxn>
                <a:cxn ang="0">
                  <a:pos x="T6" y="T7"/>
                </a:cxn>
                <a:cxn ang="0">
                  <a:pos x="T8" y="T9"/>
                </a:cxn>
                <a:cxn ang="0">
                  <a:pos x="T10" y="T11"/>
                </a:cxn>
              </a:cxnLst>
              <a:rect l="0" t="0" r="r" b="b"/>
              <a:pathLst>
                <a:path w="10" h="10">
                  <a:moveTo>
                    <a:pt x="0" y="0"/>
                  </a:moveTo>
                  <a:cubicBezTo>
                    <a:pt x="1" y="1"/>
                    <a:pt x="2" y="2"/>
                    <a:pt x="2" y="3"/>
                  </a:cubicBezTo>
                  <a:cubicBezTo>
                    <a:pt x="2" y="3"/>
                    <a:pt x="2" y="4"/>
                    <a:pt x="1" y="4"/>
                  </a:cubicBezTo>
                  <a:cubicBezTo>
                    <a:pt x="3" y="5"/>
                    <a:pt x="4" y="7"/>
                    <a:pt x="6" y="10"/>
                  </a:cubicBezTo>
                  <a:cubicBezTo>
                    <a:pt x="8" y="9"/>
                    <a:pt x="9" y="8"/>
                    <a:pt x="10" y="7"/>
                  </a:cubicBezTo>
                  <a:cubicBezTo>
                    <a:pt x="5" y="3"/>
                    <a:pt x="2" y="1"/>
                    <a:pt x="0" y="0"/>
                  </a:cubicBezTo>
                </a:path>
              </a:pathLst>
            </a:custGeom>
            <a:solidFill>
              <a:srgbClr val="E5E5E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33" name="Freeform 121">
              <a:extLst>
                <a:ext uri="{FF2B5EF4-FFF2-40B4-BE49-F238E27FC236}">
                  <a16:creationId xmlns:a16="http://schemas.microsoft.com/office/drawing/2014/main" xmlns="" id="{2E5063F9-21F8-4C58-A729-E3F3BD7A824F}"/>
                </a:ext>
              </a:extLst>
            </p:cNvPr>
            <p:cNvSpPr>
              <a:spLocks noEditPoints="1"/>
            </p:cNvSpPr>
            <p:nvPr/>
          </p:nvSpPr>
          <p:spPr bwMode="auto">
            <a:xfrm>
              <a:off x="10383885" y="4504173"/>
              <a:ext cx="23749" cy="8230"/>
            </a:xfrm>
            <a:custGeom>
              <a:avLst/>
              <a:gdLst>
                <a:gd name="T0" fmla="*/ 15 w 20"/>
                <a:gd name="T1" fmla="*/ 1 h 6"/>
                <a:gd name="T2" fmla="*/ 16 w 20"/>
                <a:gd name="T3" fmla="*/ 6 h 6"/>
                <a:gd name="T4" fmla="*/ 20 w 20"/>
                <a:gd name="T5" fmla="*/ 6 h 6"/>
                <a:gd name="T6" fmla="*/ 15 w 20"/>
                <a:gd name="T7" fmla="*/ 1 h 6"/>
                <a:gd name="T8" fmla="*/ 4 w 20"/>
                <a:gd name="T9" fmla="*/ 0 h 6"/>
                <a:gd name="T10" fmla="*/ 0 w 20"/>
                <a:gd name="T11" fmla="*/ 3 h 6"/>
                <a:gd name="T12" fmla="*/ 10 w 20"/>
                <a:gd name="T13" fmla="*/ 5 h 6"/>
                <a:gd name="T14" fmla="*/ 9 w 20"/>
                <a:gd name="T15" fmla="*/ 0 h 6"/>
                <a:gd name="T16" fmla="*/ 4 w 20"/>
                <a:gd name="T1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6">
                  <a:moveTo>
                    <a:pt x="15" y="1"/>
                  </a:moveTo>
                  <a:cubicBezTo>
                    <a:pt x="16" y="2"/>
                    <a:pt x="16" y="4"/>
                    <a:pt x="16" y="6"/>
                  </a:cubicBezTo>
                  <a:cubicBezTo>
                    <a:pt x="18" y="6"/>
                    <a:pt x="19" y="6"/>
                    <a:pt x="20" y="6"/>
                  </a:cubicBezTo>
                  <a:cubicBezTo>
                    <a:pt x="19" y="4"/>
                    <a:pt x="17" y="3"/>
                    <a:pt x="15" y="1"/>
                  </a:cubicBezTo>
                  <a:moveTo>
                    <a:pt x="4" y="0"/>
                  </a:moveTo>
                  <a:cubicBezTo>
                    <a:pt x="3" y="1"/>
                    <a:pt x="1" y="2"/>
                    <a:pt x="0" y="3"/>
                  </a:cubicBezTo>
                  <a:cubicBezTo>
                    <a:pt x="3" y="4"/>
                    <a:pt x="6" y="4"/>
                    <a:pt x="10" y="5"/>
                  </a:cubicBezTo>
                  <a:cubicBezTo>
                    <a:pt x="9" y="3"/>
                    <a:pt x="9" y="1"/>
                    <a:pt x="9" y="0"/>
                  </a:cubicBezTo>
                  <a:cubicBezTo>
                    <a:pt x="7" y="0"/>
                    <a:pt x="6" y="0"/>
                    <a:pt x="4"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34" name="Freeform 122">
              <a:extLst>
                <a:ext uri="{FF2B5EF4-FFF2-40B4-BE49-F238E27FC236}">
                  <a16:creationId xmlns:a16="http://schemas.microsoft.com/office/drawing/2014/main" xmlns="" id="{EF5AA19E-4ABD-4556-AFA4-0D44AFBF0F3B}"/>
                </a:ext>
              </a:extLst>
            </p:cNvPr>
            <p:cNvSpPr>
              <a:spLocks/>
            </p:cNvSpPr>
            <p:nvPr/>
          </p:nvSpPr>
          <p:spPr bwMode="auto">
            <a:xfrm>
              <a:off x="10394064" y="4504173"/>
              <a:ext cx="8482" cy="8230"/>
            </a:xfrm>
            <a:custGeom>
              <a:avLst/>
              <a:gdLst>
                <a:gd name="T0" fmla="*/ 0 w 7"/>
                <a:gd name="T1" fmla="*/ 0 h 6"/>
                <a:gd name="T2" fmla="*/ 1 w 7"/>
                <a:gd name="T3" fmla="*/ 5 h 6"/>
                <a:gd name="T4" fmla="*/ 7 w 7"/>
                <a:gd name="T5" fmla="*/ 6 h 6"/>
                <a:gd name="T6" fmla="*/ 6 w 7"/>
                <a:gd name="T7" fmla="*/ 1 h 6"/>
                <a:gd name="T8" fmla="*/ 6 w 7"/>
                <a:gd name="T9" fmla="*/ 0 h 6"/>
                <a:gd name="T10" fmla="*/ 0 w 7"/>
                <a:gd name="T11" fmla="*/ 0 h 6"/>
              </a:gdLst>
              <a:ahLst/>
              <a:cxnLst>
                <a:cxn ang="0">
                  <a:pos x="T0" y="T1"/>
                </a:cxn>
                <a:cxn ang="0">
                  <a:pos x="T2" y="T3"/>
                </a:cxn>
                <a:cxn ang="0">
                  <a:pos x="T4" y="T5"/>
                </a:cxn>
                <a:cxn ang="0">
                  <a:pos x="T6" y="T7"/>
                </a:cxn>
                <a:cxn ang="0">
                  <a:pos x="T8" y="T9"/>
                </a:cxn>
                <a:cxn ang="0">
                  <a:pos x="T10" y="T11"/>
                </a:cxn>
              </a:cxnLst>
              <a:rect l="0" t="0" r="r" b="b"/>
              <a:pathLst>
                <a:path w="7" h="6">
                  <a:moveTo>
                    <a:pt x="0" y="0"/>
                  </a:moveTo>
                  <a:cubicBezTo>
                    <a:pt x="0" y="1"/>
                    <a:pt x="0" y="3"/>
                    <a:pt x="1" y="5"/>
                  </a:cubicBezTo>
                  <a:cubicBezTo>
                    <a:pt x="3" y="5"/>
                    <a:pt x="5" y="5"/>
                    <a:pt x="7" y="6"/>
                  </a:cubicBezTo>
                  <a:cubicBezTo>
                    <a:pt x="7" y="4"/>
                    <a:pt x="7" y="2"/>
                    <a:pt x="6" y="1"/>
                  </a:cubicBezTo>
                  <a:cubicBezTo>
                    <a:pt x="6" y="1"/>
                    <a:pt x="6" y="1"/>
                    <a:pt x="6" y="0"/>
                  </a:cubicBezTo>
                  <a:cubicBezTo>
                    <a:pt x="4" y="0"/>
                    <a:pt x="2" y="0"/>
                    <a:pt x="0"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35" name="Freeform 123">
              <a:extLst>
                <a:ext uri="{FF2B5EF4-FFF2-40B4-BE49-F238E27FC236}">
                  <a16:creationId xmlns:a16="http://schemas.microsoft.com/office/drawing/2014/main" xmlns="" id="{00B308CA-58C2-4B52-8AC4-E3AE2B3B8E13}"/>
                </a:ext>
              </a:extLst>
            </p:cNvPr>
            <p:cNvSpPr>
              <a:spLocks/>
            </p:cNvSpPr>
            <p:nvPr/>
          </p:nvSpPr>
          <p:spPr bwMode="auto">
            <a:xfrm>
              <a:off x="10373707" y="4504173"/>
              <a:ext cx="15268" cy="4938"/>
            </a:xfrm>
            <a:custGeom>
              <a:avLst/>
              <a:gdLst>
                <a:gd name="T0" fmla="*/ 3 w 12"/>
                <a:gd name="T1" fmla="*/ 0 h 3"/>
                <a:gd name="T2" fmla="*/ 1 w 12"/>
                <a:gd name="T3" fmla="*/ 0 h 3"/>
                <a:gd name="T4" fmla="*/ 0 w 12"/>
                <a:gd name="T5" fmla="*/ 2 h 3"/>
                <a:gd name="T6" fmla="*/ 8 w 12"/>
                <a:gd name="T7" fmla="*/ 3 h 3"/>
                <a:gd name="T8" fmla="*/ 12 w 12"/>
                <a:gd name="T9" fmla="*/ 0 h 3"/>
                <a:gd name="T10" fmla="*/ 3 w 12"/>
                <a:gd name="T11" fmla="*/ 0 h 3"/>
              </a:gdLst>
              <a:ahLst/>
              <a:cxnLst>
                <a:cxn ang="0">
                  <a:pos x="T0" y="T1"/>
                </a:cxn>
                <a:cxn ang="0">
                  <a:pos x="T2" y="T3"/>
                </a:cxn>
                <a:cxn ang="0">
                  <a:pos x="T4" y="T5"/>
                </a:cxn>
                <a:cxn ang="0">
                  <a:pos x="T6" y="T7"/>
                </a:cxn>
                <a:cxn ang="0">
                  <a:pos x="T8" y="T9"/>
                </a:cxn>
                <a:cxn ang="0">
                  <a:pos x="T10" y="T11"/>
                </a:cxn>
              </a:cxnLst>
              <a:rect l="0" t="0" r="r" b="b"/>
              <a:pathLst>
                <a:path w="12" h="3">
                  <a:moveTo>
                    <a:pt x="3" y="0"/>
                  </a:moveTo>
                  <a:cubicBezTo>
                    <a:pt x="2" y="0"/>
                    <a:pt x="2" y="0"/>
                    <a:pt x="1" y="0"/>
                  </a:cubicBezTo>
                  <a:cubicBezTo>
                    <a:pt x="1" y="0"/>
                    <a:pt x="0" y="1"/>
                    <a:pt x="0" y="2"/>
                  </a:cubicBezTo>
                  <a:cubicBezTo>
                    <a:pt x="1" y="2"/>
                    <a:pt x="4" y="3"/>
                    <a:pt x="8" y="3"/>
                  </a:cubicBezTo>
                  <a:cubicBezTo>
                    <a:pt x="9" y="2"/>
                    <a:pt x="11" y="1"/>
                    <a:pt x="12" y="0"/>
                  </a:cubicBezTo>
                  <a:cubicBezTo>
                    <a:pt x="8" y="0"/>
                    <a:pt x="6" y="0"/>
                    <a:pt x="3"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36" name="Freeform 124">
              <a:extLst>
                <a:ext uri="{FF2B5EF4-FFF2-40B4-BE49-F238E27FC236}">
                  <a16:creationId xmlns:a16="http://schemas.microsoft.com/office/drawing/2014/main" xmlns="" id="{15EAC783-6E1F-41F4-AD96-E2378198F286}"/>
                </a:ext>
              </a:extLst>
            </p:cNvPr>
            <p:cNvSpPr>
              <a:spLocks noEditPoints="1"/>
            </p:cNvSpPr>
            <p:nvPr/>
          </p:nvSpPr>
          <p:spPr bwMode="auto">
            <a:xfrm>
              <a:off x="10426294" y="4507465"/>
              <a:ext cx="23749" cy="9876"/>
            </a:xfrm>
            <a:custGeom>
              <a:avLst/>
              <a:gdLst>
                <a:gd name="T0" fmla="*/ 13 w 19"/>
                <a:gd name="T1" fmla="*/ 1 h 8"/>
                <a:gd name="T2" fmla="*/ 10 w 19"/>
                <a:gd name="T3" fmla="*/ 7 h 8"/>
                <a:gd name="T4" fmla="*/ 16 w 19"/>
                <a:gd name="T5" fmla="*/ 8 h 8"/>
                <a:gd name="T6" fmla="*/ 19 w 19"/>
                <a:gd name="T7" fmla="*/ 1 h 8"/>
                <a:gd name="T8" fmla="*/ 13 w 19"/>
                <a:gd name="T9" fmla="*/ 1 h 8"/>
                <a:gd name="T10" fmla="*/ 0 w 19"/>
                <a:gd name="T11" fmla="*/ 0 h 8"/>
                <a:gd name="T12" fmla="*/ 1 w 19"/>
                <a:gd name="T13" fmla="*/ 3 h 8"/>
                <a:gd name="T14" fmla="*/ 2 w 19"/>
                <a:gd name="T15" fmla="*/ 0 h 8"/>
                <a:gd name="T16" fmla="*/ 0 w 19"/>
                <a:gd name="T1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8">
                  <a:moveTo>
                    <a:pt x="13" y="1"/>
                  </a:moveTo>
                  <a:cubicBezTo>
                    <a:pt x="12" y="3"/>
                    <a:pt x="11" y="5"/>
                    <a:pt x="10" y="7"/>
                  </a:cubicBezTo>
                  <a:cubicBezTo>
                    <a:pt x="12" y="7"/>
                    <a:pt x="14" y="7"/>
                    <a:pt x="16" y="8"/>
                  </a:cubicBezTo>
                  <a:cubicBezTo>
                    <a:pt x="17" y="5"/>
                    <a:pt x="18" y="3"/>
                    <a:pt x="19" y="1"/>
                  </a:cubicBezTo>
                  <a:cubicBezTo>
                    <a:pt x="17" y="1"/>
                    <a:pt x="15" y="1"/>
                    <a:pt x="13" y="1"/>
                  </a:cubicBezTo>
                  <a:moveTo>
                    <a:pt x="0" y="0"/>
                  </a:moveTo>
                  <a:cubicBezTo>
                    <a:pt x="0" y="1"/>
                    <a:pt x="1" y="2"/>
                    <a:pt x="1" y="3"/>
                  </a:cubicBezTo>
                  <a:cubicBezTo>
                    <a:pt x="1" y="2"/>
                    <a:pt x="2" y="1"/>
                    <a:pt x="2" y="0"/>
                  </a:cubicBezTo>
                  <a:cubicBezTo>
                    <a:pt x="2" y="0"/>
                    <a:pt x="1" y="0"/>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37" name="Freeform 125">
              <a:extLst>
                <a:ext uri="{FF2B5EF4-FFF2-40B4-BE49-F238E27FC236}">
                  <a16:creationId xmlns:a16="http://schemas.microsoft.com/office/drawing/2014/main" xmlns="" id="{621700E2-33B9-423E-ABCD-B2F6F5C47668}"/>
                </a:ext>
              </a:extLst>
            </p:cNvPr>
            <p:cNvSpPr>
              <a:spLocks/>
            </p:cNvSpPr>
            <p:nvPr/>
          </p:nvSpPr>
          <p:spPr bwMode="auto">
            <a:xfrm>
              <a:off x="10368619" y="4504173"/>
              <a:ext cx="5090" cy="1646"/>
            </a:xfrm>
            <a:custGeom>
              <a:avLst/>
              <a:gdLst>
                <a:gd name="T0" fmla="*/ 4 w 4"/>
                <a:gd name="T1" fmla="*/ 0 h 1"/>
                <a:gd name="T2" fmla="*/ 1 w 4"/>
                <a:gd name="T3" fmla="*/ 0 h 1"/>
                <a:gd name="T4" fmla="*/ 3 w 4"/>
                <a:gd name="T5" fmla="*/ 1 h 1"/>
                <a:gd name="T6" fmla="*/ 4 w 4"/>
                <a:gd name="T7" fmla="*/ 0 h 1"/>
              </a:gdLst>
              <a:ahLst/>
              <a:cxnLst>
                <a:cxn ang="0">
                  <a:pos x="T0" y="T1"/>
                </a:cxn>
                <a:cxn ang="0">
                  <a:pos x="T2" y="T3"/>
                </a:cxn>
                <a:cxn ang="0">
                  <a:pos x="T4" y="T5"/>
                </a:cxn>
                <a:cxn ang="0">
                  <a:pos x="T6" y="T7"/>
                </a:cxn>
              </a:cxnLst>
              <a:rect l="0" t="0" r="r" b="b"/>
              <a:pathLst>
                <a:path w="4" h="1">
                  <a:moveTo>
                    <a:pt x="4" y="0"/>
                  </a:moveTo>
                  <a:cubicBezTo>
                    <a:pt x="2" y="0"/>
                    <a:pt x="1" y="0"/>
                    <a:pt x="1" y="0"/>
                  </a:cubicBezTo>
                  <a:cubicBezTo>
                    <a:pt x="0" y="1"/>
                    <a:pt x="1" y="1"/>
                    <a:pt x="3" y="1"/>
                  </a:cubicBezTo>
                  <a:cubicBezTo>
                    <a:pt x="3" y="1"/>
                    <a:pt x="4" y="0"/>
                    <a:pt x="4"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38" name="Freeform 126">
              <a:extLst>
                <a:ext uri="{FF2B5EF4-FFF2-40B4-BE49-F238E27FC236}">
                  <a16:creationId xmlns:a16="http://schemas.microsoft.com/office/drawing/2014/main" xmlns="" id="{E569774E-6754-4F24-9B52-6AEFE8BEE9F7}"/>
                </a:ext>
              </a:extLst>
            </p:cNvPr>
            <p:cNvSpPr>
              <a:spLocks/>
            </p:cNvSpPr>
            <p:nvPr/>
          </p:nvSpPr>
          <p:spPr bwMode="auto">
            <a:xfrm>
              <a:off x="10372012" y="4504173"/>
              <a:ext cx="1697" cy="3292"/>
            </a:xfrm>
            <a:custGeom>
              <a:avLst/>
              <a:gdLst>
                <a:gd name="T0" fmla="*/ 2 w 2"/>
                <a:gd name="T1" fmla="*/ 0 h 2"/>
                <a:gd name="T2" fmla="*/ 1 w 2"/>
                <a:gd name="T3" fmla="*/ 0 h 2"/>
                <a:gd name="T4" fmla="*/ 0 w 2"/>
                <a:gd name="T5" fmla="*/ 1 h 2"/>
                <a:gd name="T6" fmla="*/ 1 w 2"/>
                <a:gd name="T7" fmla="*/ 2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cubicBezTo>
                    <a:pt x="2" y="0"/>
                    <a:pt x="2" y="0"/>
                    <a:pt x="1" y="0"/>
                  </a:cubicBezTo>
                  <a:cubicBezTo>
                    <a:pt x="1" y="0"/>
                    <a:pt x="0" y="1"/>
                    <a:pt x="0" y="1"/>
                  </a:cubicBezTo>
                  <a:cubicBezTo>
                    <a:pt x="0" y="1"/>
                    <a:pt x="0" y="1"/>
                    <a:pt x="1" y="2"/>
                  </a:cubicBezTo>
                  <a:cubicBezTo>
                    <a:pt x="1" y="1"/>
                    <a:pt x="2" y="0"/>
                    <a:pt x="2"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39" name="Freeform 127">
              <a:extLst>
                <a:ext uri="{FF2B5EF4-FFF2-40B4-BE49-F238E27FC236}">
                  <a16:creationId xmlns:a16="http://schemas.microsoft.com/office/drawing/2014/main" xmlns="" id="{ADF0E717-4D5A-4FCE-968E-5435FBE72BE0}"/>
                </a:ext>
              </a:extLst>
            </p:cNvPr>
            <p:cNvSpPr>
              <a:spLocks noEditPoints="1"/>
            </p:cNvSpPr>
            <p:nvPr/>
          </p:nvSpPr>
          <p:spPr bwMode="auto">
            <a:xfrm>
              <a:off x="10409331" y="4459732"/>
              <a:ext cx="22053" cy="90527"/>
            </a:xfrm>
            <a:custGeom>
              <a:avLst/>
              <a:gdLst>
                <a:gd name="T0" fmla="*/ 12 w 18"/>
                <a:gd name="T1" fmla="*/ 67 h 75"/>
                <a:gd name="T2" fmla="*/ 15 w 18"/>
                <a:gd name="T3" fmla="*/ 75 h 75"/>
                <a:gd name="T4" fmla="*/ 18 w 18"/>
                <a:gd name="T5" fmla="*/ 72 h 75"/>
                <a:gd name="T6" fmla="*/ 18 w 18"/>
                <a:gd name="T7" fmla="*/ 67 h 75"/>
                <a:gd name="T8" fmla="*/ 12 w 18"/>
                <a:gd name="T9" fmla="*/ 67 h 75"/>
                <a:gd name="T10" fmla="*/ 16 w 18"/>
                <a:gd name="T11" fmla="*/ 59 h 75"/>
                <a:gd name="T12" fmla="*/ 14 w 18"/>
                <a:gd name="T13" fmla="*/ 62 h 75"/>
                <a:gd name="T14" fmla="*/ 17 w 18"/>
                <a:gd name="T15" fmla="*/ 63 h 75"/>
                <a:gd name="T16" fmla="*/ 17 w 18"/>
                <a:gd name="T17" fmla="*/ 60 h 75"/>
                <a:gd name="T18" fmla="*/ 16 w 18"/>
                <a:gd name="T19" fmla="*/ 59 h 75"/>
                <a:gd name="T20" fmla="*/ 8 w 18"/>
                <a:gd name="T21" fmla="*/ 51 h 75"/>
                <a:gd name="T22" fmla="*/ 8 w 18"/>
                <a:gd name="T23" fmla="*/ 52 h 75"/>
                <a:gd name="T24" fmla="*/ 8 w 18"/>
                <a:gd name="T25" fmla="*/ 52 h 75"/>
                <a:gd name="T26" fmla="*/ 8 w 18"/>
                <a:gd name="T27" fmla="*/ 52 h 75"/>
                <a:gd name="T28" fmla="*/ 8 w 18"/>
                <a:gd name="T29" fmla="*/ 51 h 75"/>
                <a:gd name="T30" fmla="*/ 3 w 18"/>
                <a:gd name="T31" fmla="*/ 11 h 75"/>
                <a:gd name="T32" fmla="*/ 1 w 18"/>
                <a:gd name="T33" fmla="*/ 12 h 75"/>
                <a:gd name="T34" fmla="*/ 5 w 18"/>
                <a:gd name="T35" fmla="*/ 36 h 75"/>
                <a:gd name="T36" fmla="*/ 6 w 18"/>
                <a:gd name="T37" fmla="*/ 38 h 75"/>
                <a:gd name="T38" fmla="*/ 13 w 18"/>
                <a:gd name="T39" fmla="*/ 39 h 75"/>
                <a:gd name="T40" fmla="*/ 13 w 18"/>
                <a:gd name="T41" fmla="*/ 38 h 75"/>
                <a:gd name="T42" fmla="*/ 7 w 18"/>
                <a:gd name="T43" fmla="*/ 12 h 75"/>
                <a:gd name="T44" fmla="*/ 3 w 18"/>
                <a:gd name="T45" fmla="*/ 11 h 75"/>
                <a:gd name="T46" fmla="*/ 1 w 18"/>
                <a:gd name="T47" fmla="*/ 0 h 75"/>
                <a:gd name="T48" fmla="*/ 1 w 18"/>
                <a:gd name="T49" fmla="*/ 0 h 75"/>
                <a:gd name="T50" fmla="*/ 0 w 18"/>
                <a:gd name="T51" fmla="*/ 7 h 75"/>
                <a:gd name="T52" fmla="*/ 4 w 18"/>
                <a:gd name="T53" fmla="*/ 5 h 75"/>
                <a:gd name="T54" fmla="*/ 1 w 18"/>
                <a:gd name="T55"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8" h="75">
                  <a:moveTo>
                    <a:pt x="12" y="67"/>
                  </a:moveTo>
                  <a:cubicBezTo>
                    <a:pt x="13" y="71"/>
                    <a:pt x="14" y="73"/>
                    <a:pt x="15" y="75"/>
                  </a:cubicBezTo>
                  <a:cubicBezTo>
                    <a:pt x="16" y="74"/>
                    <a:pt x="17" y="73"/>
                    <a:pt x="18" y="72"/>
                  </a:cubicBezTo>
                  <a:cubicBezTo>
                    <a:pt x="18" y="71"/>
                    <a:pt x="18" y="69"/>
                    <a:pt x="18" y="67"/>
                  </a:cubicBezTo>
                  <a:cubicBezTo>
                    <a:pt x="16" y="67"/>
                    <a:pt x="14" y="67"/>
                    <a:pt x="12" y="67"/>
                  </a:cubicBezTo>
                  <a:moveTo>
                    <a:pt x="16" y="59"/>
                  </a:moveTo>
                  <a:cubicBezTo>
                    <a:pt x="16" y="60"/>
                    <a:pt x="15" y="61"/>
                    <a:pt x="14" y="62"/>
                  </a:cubicBezTo>
                  <a:cubicBezTo>
                    <a:pt x="15" y="63"/>
                    <a:pt x="16" y="63"/>
                    <a:pt x="17" y="63"/>
                  </a:cubicBezTo>
                  <a:cubicBezTo>
                    <a:pt x="17" y="62"/>
                    <a:pt x="17" y="61"/>
                    <a:pt x="17" y="60"/>
                  </a:cubicBezTo>
                  <a:cubicBezTo>
                    <a:pt x="17" y="60"/>
                    <a:pt x="16" y="60"/>
                    <a:pt x="16" y="59"/>
                  </a:cubicBezTo>
                  <a:moveTo>
                    <a:pt x="8" y="51"/>
                  </a:moveTo>
                  <a:cubicBezTo>
                    <a:pt x="8" y="52"/>
                    <a:pt x="8" y="52"/>
                    <a:pt x="8" y="52"/>
                  </a:cubicBezTo>
                  <a:cubicBezTo>
                    <a:pt x="8" y="52"/>
                    <a:pt x="8" y="52"/>
                    <a:pt x="8" y="52"/>
                  </a:cubicBezTo>
                  <a:cubicBezTo>
                    <a:pt x="8" y="52"/>
                    <a:pt x="8" y="52"/>
                    <a:pt x="8" y="52"/>
                  </a:cubicBezTo>
                  <a:cubicBezTo>
                    <a:pt x="8" y="52"/>
                    <a:pt x="8" y="51"/>
                    <a:pt x="8" y="51"/>
                  </a:cubicBezTo>
                  <a:moveTo>
                    <a:pt x="3" y="11"/>
                  </a:moveTo>
                  <a:cubicBezTo>
                    <a:pt x="2" y="12"/>
                    <a:pt x="2" y="12"/>
                    <a:pt x="1" y="12"/>
                  </a:cubicBezTo>
                  <a:cubicBezTo>
                    <a:pt x="2" y="19"/>
                    <a:pt x="3" y="27"/>
                    <a:pt x="5" y="36"/>
                  </a:cubicBezTo>
                  <a:cubicBezTo>
                    <a:pt x="5" y="37"/>
                    <a:pt x="6" y="38"/>
                    <a:pt x="6" y="38"/>
                  </a:cubicBezTo>
                  <a:cubicBezTo>
                    <a:pt x="9" y="38"/>
                    <a:pt x="11" y="38"/>
                    <a:pt x="13" y="39"/>
                  </a:cubicBezTo>
                  <a:cubicBezTo>
                    <a:pt x="13" y="39"/>
                    <a:pt x="13" y="39"/>
                    <a:pt x="13" y="38"/>
                  </a:cubicBezTo>
                  <a:cubicBezTo>
                    <a:pt x="11" y="28"/>
                    <a:pt x="9" y="19"/>
                    <a:pt x="7" y="12"/>
                  </a:cubicBezTo>
                  <a:cubicBezTo>
                    <a:pt x="5" y="12"/>
                    <a:pt x="4" y="12"/>
                    <a:pt x="3" y="11"/>
                  </a:cubicBezTo>
                  <a:moveTo>
                    <a:pt x="1" y="0"/>
                  </a:moveTo>
                  <a:cubicBezTo>
                    <a:pt x="1" y="0"/>
                    <a:pt x="1" y="0"/>
                    <a:pt x="1" y="0"/>
                  </a:cubicBezTo>
                  <a:cubicBezTo>
                    <a:pt x="0" y="0"/>
                    <a:pt x="0" y="2"/>
                    <a:pt x="0" y="7"/>
                  </a:cubicBezTo>
                  <a:cubicBezTo>
                    <a:pt x="1" y="6"/>
                    <a:pt x="3" y="6"/>
                    <a:pt x="4" y="5"/>
                  </a:cubicBezTo>
                  <a:cubicBezTo>
                    <a:pt x="3" y="2"/>
                    <a:pt x="2" y="0"/>
                    <a:pt x="1"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40" name="Freeform 128">
              <a:extLst>
                <a:ext uri="{FF2B5EF4-FFF2-40B4-BE49-F238E27FC236}">
                  <a16:creationId xmlns:a16="http://schemas.microsoft.com/office/drawing/2014/main" xmlns="" id="{C3372A2E-5441-41D0-BD5C-BE831BF413E1}"/>
                </a:ext>
              </a:extLst>
            </p:cNvPr>
            <p:cNvSpPr>
              <a:spLocks/>
            </p:cNvSpPr>
            <p:nvPr/>
          </p:nvSpPr>
          <p:spPr bwMode="auto">
            <a:xfrm>
              <a:off x="10424598" y="4535446"/>
              <a:ext cx="6785" cy="4938"/>
            </a:xfrm>
            <a:custGeom>
              <a:avLst/>
              <a:gdLst>
                <a:gd name="T0" fmla="*/ 2 w 6"/>
                <a:gd name="T1" fmla="*/ 0 h 5"/>
                <a:gd name="T2" fmla="*/ 0 w 6"/>
                <a:gd name="T3" fmla="*/ 5 h 5"/>
                <a:gd name="T4" fmla="*/ 0 w 6"/>
                <a:gd name="T5" fmla="*/ 5 h 5"/>
                <a:gd name="T6" fmla="*/ 6 w 6"/>
                <a:gd name="T7" fmla="*/ 5 h 5"/>
                <a:gd name="T8" fmla="*/ 5 w 6"/>
                <a:gd name="T9" fmla="*/ 1 h 5"/>
                <a:gd name="T10" fmla="*/ 2 w 6"/>
                <a:gd name="T11" fmla="*/ 0 h 5"/>
              </a:gdLst>
              <a:ahLst/>
              <a:cxnLst>
                <a:cxn ang="0">
                  <a:pos x="T0" y="T1"/>
                </a:cxn>
                <a:cxn ang="0">
                  <a:pos x="T2" y="T3"/>
                </a:cxn>
                <a:cxn ang="0">
                  <a:pos x="T4" y="T5"/>
                </a:cxn>
                <a:cxn ang="0">
                  <a:pos x="T6" y="T7"/>
                </a:cxn>
                <a:cxn ang="0">
                  <a:pos x="T8" y="T9"/>
                </a:cxn>
                <a:cxn ang="0">
                  <a:pos x="T10" y="T11"/>
                </a:cxn>
              </a:cxnLst>
              <a:rect l="0" t="0" r="r" b="b"/>
              <a:pathLst>
                <a:path w="6" h="5">
                  <a:moveTo>
                    <a:pt x="2" y="0"/>
                  </a:moveTo>
                  <a:cubicBezTo>
                    <a:pt x="2" y="2"/>
                    <a:pt x="1" y="3"/>
                    <a:pt x="0" y="5"/>
                  </a:cubicBezTo>
                  <a:cubicBezTo>
                    <a:pt x="0" y="5"/>
                    <a:pt x="0" y="5"/>
                    <a:pt x="0" y="5"/>
                  </a:cubicBezTo>
                  <a:cubicBezTo>
                    <a:pt x="2" y="5"/>
                    <a:pt x="4" y="5"/>
                    <a:pt x="6" y="5"/>
                  </a:cubicBezTo>
                  <a:cubicBezTo>
                    <a:pt x="6" y="4"/>
                    <a:pt x="6" y="2"/>
                    <a:pt x="5" y="1"/>
                  </a:cubicBezTo>
                  <a:cubicBezTo>
                    <a:pt x="4" y="1"/>
                    <a:pt x="3" y="1"/>
                    <a:pt x="2"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41" name="Freeform 129">
              <a:extLst>
                <a:ext uri="{FF2B5EF4-FFF2-40B4-BE49-F238E27FC236}">
                  <a16:creationId xmlns:a16="http://schemas.microsoft.com/office/drawing/2014/main" xmlns="" id="{0B9FBAA0-6B79-45B0-82DB-31F2B232D6C0}"/>
                </a:ext>
              </a:extLst>
            </p:cNvPr>
            <p:cNvSpPr>
              <a:spLocks/>
            </p:cNvSpPr>
            <p:nvPr/>
          </p:nvSpPr>
          <p:spPr bwMode="auto">
            <a:xfrm>
              <a:off x="10417812" y="4505819"/>
              <a:ext cx="10178" cy="8230"/>
            </a:xfrm>
            <a:custGeom>
              <a:avLst/>
              <a:gdLst>
                <a:gd name="T0" fmla="*/ 0 w 8"/>
                <a:gd name="T1" fmla="*/ 0 h 6"/>
                <a:gd name="T2" fmla="*/ 6 w 8"/>
                <a:gd name="T3" fmla="*/ 6 h 6"/>
                <a:gd name="T4" fmla="*/ 8 w 8"/>
                <a:gd name="T5" fmla="*/ 4 h 6"/>
                <a:gd name="T6" fmla="*/ 7 w 8"/>
                <a:gd name="T7" fmla="*/ 1 h 6"/>
                <a:gd name="T8" fmla="*/ 0 w 8"/>
                <a:gd name="T9" fmla="*/ 0 h 6"/>
              </a:gdLst>
              <a:ahLst/>
              <a:cxnLst>
                <a:cxn ang="0">
                  <a:pos x="T0" y="T1"/>
                </a:cxn>
                <a:cxn ang="0">
                  <a:pos x="T2" y="T3"/>
                </a:cxn>
                <a:cxn ang="0">
                  <a:pos x="T4" y="T5"/>
                </a:cxn>
                <a:cxn ang="0">
                  <a:pos x="T6" y="T7"/>
                </a:cxn>
                <a:cxn ang="0">
                  <a:pos x="T8" y="T9"/>
                </a:cxn>
              </a:cxnLst>
              <a:rect l="0" t="0" r="r" b="b"/>
              <a:pathLst>
                <a:path w="8" h="6">
                  <a:moveTo>
                    <a:pt x="0" y="0"/>
                  </a:moveTo>
                  <a:cubicBezTo>
                    <a:pt x="2" y="2"/>
                    <a:pt x="4" y="4"/>
                    <a:pt x="6" y="6"/>
                  </a:cubicBezTo>
                  <a:cubicBezTo>
                    <a:pt x="7" y="5"/>
                    <a:pt x="7" y="4"/>
                    <a:pt x="8" y="4"/>
                  </a:cubicBezTo>
                  <a:cubicBezTo>
                    <a:pt x="8" y="3"/>
                    <a:pt x="7" y="2"/>
                    <a:pt x="7" y="1"/>
                  </a:cubicBezTo>
                  <a:cubicBezTo>
                    <a:pt x="5" y="0"/>
                    <a:pt x="3" y="0"/>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42" name="Freeform 130">
              <a:extLst>
                <a:ext uri="{FF2B5EF4-FFF2-40B4-BE49-F238E27FC236}">
                  <a16:creationId xmlns:a16="http://schemas.microsoft.com/office/drawing/2014/main" xmlns="" id="{3A071ABF-5650-476D-A169-4632114FF3F1}"/>
                </a:ext>
              </a:extLst>
            </p:cNvPr>
            <p:cNvSpPr>
              <a:spLocks/>
            </p:cNvSpPr>
            <p:nvPr/>
          </p:nvSpPr>
          <p:spPr bwMode="auto">
            <a:xfrm>
              <a:off x="10422902" y="4543676"/>
              <a:ext cx="13571" cy="16459"/>
            </a:xfrm>
            <a:custGeom>
              <a:avLst/>
              <a:gdLst>
                <a:gd name="T0" fmla="*/ 11 w 11"/>
                <a:gd name="T1" fmla="*/ 0 h 14"/>
                <a:gd name="T2" fmla="*/ 8 w 11"/>
                <a:gd name="T3" fmla="*/ 3 h 14"/>
                <a:gd name="T4" fmla="*/ 7 w 11"/>
                <a:gd name="T5" fmla="*/ 10 h 14"/>
                <a:gd name="T6" fmla="*/ 7 w 11"/>
                <a:gd name="T7" fmla="*/ 10 h 14"/>
                <a:gd name="T8" fmla="*/ 5 w 11"/>
                <a:gd name="T9" fmla="*/ 6 h 14"/>
                <a:gd name="T10" fmla="*/ 1 w 11"/>
                <a:gd name="T11" fmla="*/ 14 h 14"/>
                <a:gd name="T12" fmla="*/ 2 w 11"/>
                <a:gd name="T13" fmla="*/ 14 h 14"/>
                <a:gd name="T14" fmla="*/ 9 w 11"/>
                <a:gd name="T15" fmla="*/ 12 h 14"/>
                <a:gd name="T16" fmla="*/ 11 w 11"/>
                <a:gd name="T17"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4">
                  <a:moveTo>
                    <a:pt x="11" y="0"/>
                  </a:moveTo>
                  <a:cubicBezTo>
                    <a:pt x="10" y="1"/>
                    <a:pt x="9" y="2"/>
                    <a:pt x="8" y="3"/>
                  </a:cubicBezTo>
                  <a:cubicBezTo>
                    <a:pt x="9" y="7"/>
                    <a:pt x="8" y="10"/>
                    <a:pt x="7" y="10"/>
                  </a:cubicBezTo>
                  <a:cubicBezTo>
                    <a:pt x="7" y="10"/>
                    <a:pt x="7" y="10"/>
                    <a:pt x="7" y="10"/>
                  </a:cubicBezTo>
                  <a:cubicBezTo>
                    <a:pt x="7" y="10"/>
                    <a:pt x="6" y="9"/>
                    <a:pt x="5" y="6"/>
                  </a:cubicBezTo>
                  <a:cubicBezTo>
                    <a:pt x="2" y="10"/>
                    <a:pt x="0" y="13"/>
                    <a:pt x="1" y="14"/>
                  </a:cubicBezTo>
                  <a:cubicBezTo>
                    <a:pt x="1" y="14"/>
                    <a:pt x="1" y="14"/>
                    <a:pt x="2" y="14"/>
                  </a:cubicBezTo>
                  <a:cubicBezTo>
                    <a:pt x="3" y="14"/>
                    <a:pt x="6" y="13"/>
                    <a:pt x="9" y="12"/>
                  </a:cubicBezTo>
                  <a:cubicBezTo>
                    <a:pt x="9" y="8"/>
                    <a:pt x="10" y="4"/>
                    <a:pt x="11"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43" name="Freeform 131">
              <a:extLst>
                <a:ext uri="{FF2B5EF4-FFF2-40B4-BE49-F238E27FC236}">
                  <a16:creationId xmlns:a16="http://schemas.microsoft.com/office/drawing/2014/main" xmlns="" id="{F67FDA81-C39B-4A85-B86F-71D038D96D0A}"/>
                </a:ext>
              </a:extLst>
            </p:cNvPr>
            <p:cNvSpPr>
              <a:spLocks/>
            </p:cNvSpPr>
            <p:nvPr/>
          </p:nvSpPr>
          <p:spPr bwMode="auto">
            <a:xfrm>
              <a:off x="10427990" y="4546968"/>
              <a:ext cx="5090" cy="8230"/>
            </a:xfrm>
            <a:custGeom>
              <a:avLst/>
              <a:gdLst>
                <a:gd name="T0" fmla="*/ 3 w 4"/>
                <a:gd name="T1" fmla="*/ 0 h 7"/>
                <a:gd name="T2" fmla="*/ 0 w 4"/>
                <a:gd name="T3" fmla="*/ 3 h 7"/>
                <a:gd name="T4" fmla="*/ 2 w 4"/>
                <a:gd name="T5" fmla="*/ 7 h 7"/>
                <a:gd name="T6" fmla="*/ 2 w 4"/>
                <a:gd name="T7" fmla="*/ 7 h 7"/>
                <a:gd name="T8" fmla="*/ 3 w 4"/>
                <a:gd name="T9" fmla="*/ 0 h 7"/>
              </a:gdLst>
              <a:ahLst/>
              <a:cxnLst>
                <a:cxn ang="0">
                  <a:pos x="T0" y="T1"/>
                </a:cxn>
                <a:cxn ang="0">
                  <a:pos x="T2" y="T3"/>
                </a:cxn>
                <a:cxn ang="0">
                  <a:pos x="T4" y="T5"/>
                </a:cxn>
                <a:cxn ang="0">
                  <a:pos x="T6" y="T7"/>
                </a:cxn>
                <a:cxn ang="0">
                  <a:pos x="T8" y="T9"/>
                </a:cxn>
              </a:cxnLst>
              <a:rect l="0" t="0" r="r" b="b"/>
              <a:pathLst>
                <a:path w="4" h="7">
                  <a:moveTo>
                    <a:pt x="3" y="0"/>
                  </a:moveTo>
                  <a:cubicBezTo>
                    <a:pt x="2" y="1"/>
                    <a:pt x="1" y="2"/>
                    <a:pt x="0" y="3"/>
                  </a:cubicBezTo>
                  <a:cubicBezTo>
                    <a:pt x="1" y="6"/>
                    <a:pt x="2" y="7"/>
                    <a:pt x="2" y="7"/>
                  </a:cubicBezTo>
                  <a:cubicBezTo>
                    <a:pt x="2" y="7"/>
                    <a:pt x="2" y="7"/>
                    <a:pt x="2" y="7"/>
                  </a:cubicBezTo>
                  <a:cubicBezTo>
                    <a:pt x="3" y="7"/>
                    <a:pt x="4" y="4"/>
                    <a:pt x="3" y="0"/>
                  </a:cubicBezTo>
                </a:path>
              </a:pathLst>
            </a:custGeom>
            <a:solidFill>
              <a:srgbClr val="EBEBE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44" name="Freeform 132">
              <a:extLst>
                <a:ext uri="{FF2B5EF4-FFF2-40B4-BE49-F238E27FC236}">
                  <a16:creationId xmlns:a16="http://schemas.microsoft.com/office/drawing/2014/main" xmlns="" id="{8C60DD77-530E-4A2A-98E2-44943925DA37}"/>
                </a:ext>
              </a:extLst>
            </p:cNvPr>
            <p:cNvSpPr>
              <a:spLocks noEditPoints="1"/>
            </p:cNvSpPr>
            <p:nvPr/>
          </p:nvSpPr>
          <p:spPr bwMode="auto">
            <a:xfrm>
              <a:off x="10141310" y="4382373"/>
              <a:ext cx="72943" cy="72422"/>
            </a:xfrm>
            <a:custGeom>
              <a:avLst/>
              <a:gdLst>
                <a:gd name="T0" fmla="*/ 3 w 58"/>
                <a:gd name="T1" fmla="*/ 55 h 59"/>
                <a:gd name="T2" fmla="*/ 0 w 58"/>
                <a:gd name="T3" fmla="*/ 58 h 59"/>
                <a:gd name="T4" fmla="*/ 2 w 58"/>
                <a:gd name="T5" fmla="*/ 59 h 59"/>
                <a:gd name="T6" fmla="*/ 4 w 58"/>
                <a:gd name="T7" fmla="*/ 57 h 59"/>
                <a:gd name="T8" fmla="*/ 4 w 58"/>
                <a:gd name="T9" fmla="*/ 56 h 59"/>
                <a:gd name="T10" fmla="*/ 3 w 58"/>
                <a:gd name="T11" fmla="*/ 55 h 59"/>
                <a:gd name="T12" fmla="*/ 20 w 58"/>
                <a:gd name="T13" fmla="*/ 37 h 59"/>
                <a:gd name="T14" fmla="*/ 15 w 58"/>
                <a:gd name="T15" fmla="*/ 43 h 59"/>
                <a:gd name="T16" fmla="*/ 17 w 58"/>
                <a:gd name="T17" fmla="*/ 45 h 59"/>
                <a:gd name="T18" fmla="*/ 19 w 58"/>
                <a:gd name="T19" fmla="*/ 43 h 59"/>
                <a:gd name="T20" fmla="*/ 21 w 58"/>
                <a:gd name="T21" fmla="*/ 39 h 59"/>
                <a:gd name="T22" fmla="*/ 20 w 58"/>
                <a:gd name="T23" fmla="*/ 37 h 59"/>
                <a:gd name="T24" fmla="*/ 29 w 58"/>
                <a:gd name="T25" fmla="*/ 28 h 59"/>
                <a:gd name="T26" fmla="*/ 28 w 58"/>
                <a:gd name="T27" fmla="*/ 29 h 59"/>
                <a:gd name="T28" fmla="*/ 28 w 58"/>
                <a:gd name="T29" fmla="*/ 29 h 59"/>
                <a:gd name="T30" fmla="*/ 29 w 58"/>
                <a:gd name="T31" fmla="*/ 28 h 59"/>
                <a:gd name="T32" fmla="*/ 48 w 58"/>
                <a:gd name="T33" fmla="*/ 10 h 59"/>
                <a:gd name="T34" fmla="*/ 46 w 58"/>
                <a:gd name="T35" fmla="*/ 11 h 59"/>
                <a:gd name="T36" fmla="*/ 42 w 58"/>
                <a:gd name="T37" fmla="*/ 15 h 59"/>
                <a:gd name="T38" fmla="*/ 41 w 58"/>
                <a:gd name="T39" fmla="*/ 21 h 59"/>
                <a:gd name="T40" fmla="*/ 51 w 58"/>
                <a:gd name="T41" fmla="*/ 11 h 59"/>
                <a:gd name="T42" fmla="*/ 48 w 58"/>
                <a:gd name="T43" fmla="*/ 10 h 59"/>
                <a:gd name="T44" fmla="*/ 58 w 58"/>
                <a:gd name="T45" fmla="*/ 0 h 59"/>
                <a:gd name="T46" fmla="*/ 54 w 58"/>
                <a:gd name="T47" fmla="*/ 3 h 59"/>
                <a:gd name="T48" fmla="*/ 53 w 58"/>
                <a:gd name="T49" fmla="*/ 5 h 59"/>
                <a:gd name="T50" fmla="*/ 56 w 58"/>
                <a:gd name="T51" fmla="*/ 6 h 59"/>
                <a:gd name="T52" fmla="*/ 57 w 58"/>
                <a:gd name="T53" fmla="*/ 5 h 59"/>
                <a:gd name="T54" fmla="*/ 58 w 58"/>
                <a:gd name="T55"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 h="59">
                  <a:moveTo>
                    <a:pt x="3" y="55"/>
                  </a:moveTo>
                  <a:cubicBezTo>
                    <a:pt x="2" y="56"/>
                    <a:pt x="1" y="57"/>
                    <a:pt x="0" y="58"/>
                  </a:cubicBezTo>
                  <a:cubicBezTo>
                    <a:pt x="1" y="58"/>
                    <a:pt x="1" y="58"/>
                    <a:pt x="2" y="59"/>
                  </a:cubicBezTo>
                  <a:cubicBezTo>
                    <a:pt x="3" y="58"/>
                    <a:pt x="3" y="58"/>
                    <a:pt x="4" y="57"/>
                  </a:cubicBezTo>
                  <a:cubicBezTo>
                    <a:pt x="4" y="57"/>
                    <a:pt x="4" y="56"/>
                    <a:pt x="4" y="56"/>
                  </a:cubicBezTo>
                  <a:cubicBezTo>
                    <a:pt x="3" y="55"/>
                    <a:pt x="3" y="55"/>
                    <a:pt x="3" y="55"/>
                  </a:cubicBezTo>
                  <a:moveTo>
                    <a:pt x="20" y="37"/>
                  </a:moveTo>
                  <a:cubicBezTo>
                    <a:pt x="18" y="39"/>
                    <a:pt x="16" y="41"/>
                    <a:pt x="15" y="43"/>
                  </a:cubicBezTo>
                  <a:cubicBezTo>
                    <a:pt x="15" y="43"/>
                    <a:pt x="16" y="44"/>
                    <a:pt x="17" y="45"/>
                  </a:cubicBezTo>
                  <a:cubicBezTo>
                    <a:pt x="17" y="44"/>
                    <a:pt x="18" y="44"/>
                    <a:pt x="19" y="43"/>
                  </a:cubicBezTo>
                  <a:cubicBezTo>
                    <a:pt x="19" y="42"/>
                    <a:pt x="20" y="40"/>
                    <a:pt x="21" y="39"/>
                  </a:cubicBezTo>
                  <a:cubicBezTo>
                    <a:pt x="21" y="39"/>
                    <a:pt x="20" y="38"/>
                    <a:pt x="20" y="37"/>
                  </a:cubicBezTo>
                  <a:moveTo>
                    <a:pt x="29" y="28"/>
                  </a:moveTo>
                  <a:cubicBezTo>
                    <a:pt x="29" y="28"/>
                    <a:pt x="28" y="29"/>
                    <a:pt x="28" y="29"/>
                  </a:cubicBezTo>
                  <a:cubicBezTo>
                    <a:pt x="28" y="29"/>
                    <a:pt x="28" y="29"/>
                    <a:pt x="28" y="29"/>
                  </a:cubicBezTo>
                  <a:cubicBezTo>
                    <a:pt x="28" y="29"/>
                    <a:pt x="29" y="28"/>
                    <a:pt x="29" y="28"/>
                  </a:cubicBezTo>
                  <a:moveTo>
                    <a:pt x="48" y="10"/>
                  </a:moveTo>
                  <a:cubicBezTo>
                    <a:pt x="47" y="11"/>
                    <a:pt x="46" y="11"/>
                    <a:pt x="46" y="11"/>
                  </a:cubicBezTo>
                  <a:cubicBezTo>
                    <a:pt x="45" y="13"/>
                    <a:pt x="44" y="14"/>
                    <a:pt x="42" y="15"/>
                  </a:cubicBezTo>
                  <a:cubicBezTo>
                    <a:pt x="42" y="17"/>
                    <a:pt x="42" y="19"/>
                    <a:pt x="41" y="21"/>
                  </a:cubicBezTo>
                  <a:cubicBezTo>
                    <a:pt x="45" y="18"/>
                    <a:pt x="48" y="14"/>
                    <a:pt x="51" y="11"/>
                  </a:cubicBezTo>
                  <a:cubicBezTo>
                    <a:pt x="50" y="11"/>
                    <a:pt x="49" y="11"/>
                    <a:pt x="48" y="10"/>
                  </a:cubicBezTo>
                  <a:moveTo>
                    <a:pt x="58" y="0"/>
                  </a:moveTo>
                  <a:cubicBezTo>
                    <a:pt x="57" y="1"/>
                    <a:pt x="55" y="2"/>
                    <a:pt x="54" y="3"/>
                  </a:cubicBezTo>
                  <a:cubicBezTo>
                    <a:pt x="54" y="4"/>
                    <a:pt x="54" y="4"/>
                    <a:pt x="53" y="5"/>
                  </a:cubicBezTo>
                  <a:cubicBezTo>
                    <a:pt x="54" y="5"/>
                    <a:pt x="55" y="6"/>
                    <a:pt x="56" y="6"/>
                  </a:cubicBezTo>
                  <a:cubicBezTo>
                    <a:pt x="56" y="6"/>
                    <a:pt x="57" y="5"/>
                    <a:pt x="57" y="5"/>
                  </a:cubicBezTo>
                  <a:cubicBezTo>
                    <a:pt x="57" y="3"/>
                    <a:pt x="58" y="2"/>
                    <a:pt x="58"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45" name="Freeform 133">
              <a:extLst>
                <a:ext uri="{FF2B5EF4-FFF2-40B4-BE49-F238E27FC236}">
                  <a16:creationId xmlns:a16="http://schemas.microsoft.com/office/drawing/2014/main" xmlns="" id="{77FCF2AE-EE12-47B6-B55A-DCC7780C1CFF}"/>
                </a:ext>
              </a:extLst>
            </p:cNvPr>
            <p:cNvSpPr>
              <a:spLocks/>
            </p:cNvSpPr>
            <p:nvPr/>
          </p:nvSpPr>
          <p:spPr bwMode="auto">
            <a:xfrm>
              <a:off x="10136220" y="4453148"/>
              <a:ext cx="6785" cy="6584"/>
            </a:xfrm>
            <a:custGeom>
              <a:avLst/>
              <a:gdLst>
                <a:gd name="T0" fmla="*/ 4 w 6"/>
                <a:gd name="T1" fmla="*/ 0 h 5"/>
                <a:gd name="T2" fmla="*/ 0 w 6"/>
                <a:gd name="T3" fmla="*/ 5 h 5"/>
                <a:gd name="T4" fmla="*/ 1 w 6"/>
                <a:gd name="T5" fmla="*/ 5 h 5"/>
                <a:gd name="T6" fmla="*/ 6 w 6"/>
                <a:gd name="T7" fmla="*/ 1 h 5"/>
                <a:gd name="T8" fmla="*/ 4 w 6"/>
                <a:gd name="T9" fmla="*/ 0 h 5"/>
              </a:gdLst>
              <a:ahLst/>
              <a:cxnLst>
                <a:cxn ang="0">
                  <a:pos x="T0" y="T1"/>
                </a:cxn>
                <a:cxn ang="0">
                  <a:pos x="T2" y="T3"/>
                </a:cxn>
                <a:cxn ang="0">
                  <a:pos x="T4" y="T5"/>
                </a:cxn>
                <a:cxn ang="0">
                  <a:pos x="T6" y="T7"/>
                </a:cxn>
                <a:cxn ang="0">
                  <a:pos x="T8" y="T9"/>
                </a:cxn>
              </a:cxnLst>
              <a:rect l="0" t="0" r="r" b="b"/>
              <a:pathLst>
                <a:path w="6" h="5">
                  <a:moveTo>
                    <a:pt x="4" y="0"/>
                  </a:moveTo>
                  <a:cubicBezTo>
                    <a:pt x="2" y="3"/>
                    <a:pt x="0" y="5"/>
                    <a:pt x="0" y="5"/>
                  </a:cubicBezTo>
                  <a:cubicBezTo>
                    <a:pt x="0" y="5"/>
                    <a:pt x="1" y="5"/>
                    <a:pt x="1" y="5"/>
                  </a:cubicBezTo>
                  <a:cubicBezTo>
                    <a:pt x="1" y="5"/>
                    <a:pt x="3" y="3"/>
                    <a:pt x="6" y="1"/>
                  </a:cubicBezTo>
                  <a:cubicBezTo>
                    <a:pt x="5" y="0"/>
                    <a:pt x="5" y="0"/>
                    <a:pt x="4" y="0"/>
                  </a:cubicBezTo>
                </a:path>
              </a:pathLst>
            </a:custGeom>
            <a:solidFill>
              <a:srgbClr val="46489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46" name="Freeform 134">
              <a:extLst>
                <a:ext uri="{FF2B5EF4-FFF2-40B4-BE49-F238E27FC236}">
                  <a16:creationId xmlns:a16="http://schemas.microsoft.com/office/drawing/2014/main" xmlns="" id="{C8A63DE7-A0FD-4380-B9CE-9360650FAC3A}"/>
                </a:ext>
              </a:extLst>
            </p:cNvPr>
            <p:cNvSpPr>
              <a:spLocks/>
            </p:cNvSpPr>
            <p:nvPr/>
          </p:nvSpPr>
          <p:spPr bwMode="auto">
            <a:xfrm>
              <a:off x="10166754" y="4425168"/>
              <a:ext cx="3393" cy="4938"/>
            </a:xfrm>
            <a:custGeom>
              <a:avLst/>
              <a:gdLst>
                <a:gd name="T0" fmla="*/ 2 w 3"/>
                <a:gd name="T1" fmla="*/ 0 h 4"/>
                <a:gd name="T2" fmla="*/ 0 w 3"/>
                <a:gd name="T3" fmla="*/ 2 h 4"/>
                <a:gd name="T4" fmla="*/ 1 w 3"/>
                <a:gd name="T5" fmla="*/ 4 h 4"/>
                <a:gd name="T6" fmla="*/ 3 w 3"/>
                <a:gd name="T7" fmla="*/ 1 h 4"/>
                <a:gd name="T8" fmla="*/ 2 w 3"/>
                <a:gd name="T9" fmla="*/ 0 h 4"/>
              </a:gdLst>
              <a:ahLst/>
              <a:cxnLst>
                <a:cxn ang="0">
                  <a:pos x="T0" y="T1"/>
                </a:cxn>
                <a:cxn ang="0">
                  <a:pos x="T2" y="T3"/>
                </a:cxn>
                <a:cxn ang="0">
                  <a:pos x="T4" y="T5"/>
                </a:cxn>
                <a:cxn ang="0">
                  <a:pos x="T6" y="T7"/>
                </a:cxn>
                <a:cxn ang="0">
                  <a:pos x="T8" y="T9"/>
                </a:cxn>
              </a:cxnLst>
              <a:rect l="0" t="0" r="r" b="b"/>
              <a:pathLst>
                <a:path w="3" h="4">
                  <a:moveTo>
                    <a:pt x="2" y="0"/>
                  </a:moveTo>
                  <a:cubicBezTo>
                    <a:pt x="1" y="1"/>
                    <a:pt x="1" y="2"/>
                    <a:pt x="0" y="2"/>
                  </a:cubicBezTo>
                  <a:cubicBezTo>
                    <a:pt x="0" y="3"/>
                    <a:pt x="1" y="4"/>
                    <a:pt x="1" y="4"/>
                  </a:cubicBezTo>
                  <a:cubicBezTo>
                    <a:pt x="2" y="3"/>
                    <a:pt x="3" y="2"/>
                    <a:pt x="3" y="1"/>
                  </a:cubicBezTo>
                  <a:cubicBezTo>
                    <a:pt x="3" y="1"/>
                    <a:pt x="2" y="1"/>
                    <a:pt x="2" y="0"/>
                  </a:cubicBezTo>
                </a:path>
              </a:pathLst>
            </a:custGeom>
            <a:solidFill>
              <a:srgbClr val="F0F0F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47" name="Freeform 135">
              <a:extLst>
                <a:ext uri="{FF2B5EF4-FFF2-40B4-BE49-F238E27FC236}">
                  <a16:creationId xmlns:a16="http://schemas.microsoft.com/office/drawing/2014/main" xmlns="" id="{E68A071B-67F8-4AEC-A4C0-851710EF0AB8}"/>
                </a:ext>
              </a:extLst>
            </p:cNvPr>
            <p:cNvSpPr>
              <a:spLocks/>
            </p:cNvSpPr>
            <p:nvPr/>
          </p:nvSpPr>
          <p:spPr bwMode="auto">
            <a:xfrm>
              <a:off x="10173540" y="4418584"/>
              <a:ext cx="3393" cy="1646"/>
            </a:xfrm>
            <a:custGeom>
              <a:avLst/>
              <a:gdLst>
                <a:gd name="T0" fmla="*/ 2 w 2"/>
                <a:gd name="T1" fmla="*/ 0 h 2"/>
                <a:gd name="T2" fmla="*/ 0 w 2"/>
                <a:gd name="T3" fmla="*/ 2 h 2"/>
                <a:gd name="T4" fmla="*/ 1 w 2"/>
                <a:gd name="T5" fmla="*/ 2 h 2"/>
                <a:gd name="T6" fmla="*/ 2 w 2"/>
                <a:gd name="T7" fmla="*/ 0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cubicBezTo>
                    <a:pt x="1" y="1"/>
                    <a:pt x="1" y="1"/>
                    <a:pt x="0" y="2"/>
                  </a:cubicBezTo>
                  <a:cubicBezTo>
                    <a:pt x="0" y="2"/>
                    <a:pt x="1" y="2"/>
                    <a:pt x="1" y="2"/>
                  </a:cubicBezTo>
                  <a:cubicBezTo>
                    <a:pt x="1" y="2"/>
                    <a:pt x="2" y="1"/>
                    <a:pt x="2" y="0"/>
                  </a:cubicBezTo>
                  <a:cubicBezTo>
                    <a:pt x="2" y="0"/>
                    <a:pt x="2" y="0"/>
                    <a:pt x="2"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48" name="Freeform 136">
              <a:extLst>
                <a:ext uri="{FF2B5EF4-FFF2-40B4-BE49-F238E27FC236}">
                  <a16:creationId xmlns:a16="http://schemas.microsoft.com/office/drawing/2014/main" xmlns="" id="{6EE95E47-9DC9-4870-8854-994B49D252BE}"/>
                </a:ext>
              </a:extLst>
            </p:cNvPr>
            <p:cNvSpPr>
              <a:spLocks/>
            </p:cNvSpPr>
            <p:nvPr/>
          </p:nvSpPr>
          <p:spPr bwMode="auto">
            <a:xfrm>
              <a:off x="10168451" y="4420230"/>
              <a:ext cx="6785" cy="6584"/>
            </a:xfrm>
            <a:custGeom>
              <a:avLst/>
              <a:gdLst>
                <a:gd name="T0" fmla="*/ 4 w 5"/>
                <a:gd name="T1" fmla="*/ 0 h 5"/>
                <a:gd name="T2" fmla="*/ 0 w 5"/>
                <a:gd name="T3" fmla="*/ 4 h 5"/>
                <a:gd name="T4" fmla="*/ 1 w 5"/>
                <a:gd name="T5" fmla="*/ 5 h 5"/>
                <a:gd name="T6" fmla="*/ 5 w 5"/>
                <a:gd name="T7" fmla="*/ 0 h 5"/>
                <a:gd name="T8" fmla="*/ 4 w 5"/>
                <a:gd name="T9" fmla="*/ 0 h 5"/>
              </a:gdLst>
              <a:ahLst/>
              <a:cxnLst>
                <a:cxn ang="0">
                  <a:pos x="T0" y="T1"/>
                </a:cxn>
                <a:cxn ang="0">
                  <a:pos x="T2" y="T3"/>
                </a:cxn>
                <a:cxn ang="0">
                  <a:pos x="T4" y="T5"/>
                </a:cxn>
                <a:cxn ang="0">
                  <a:pos x="T6" y="T7"/>
                </a:cxn>
                <a:cxn ang="0">
                  <a:pos x="T8" y="T9"/>
                </a:cxn>
              </a:cxnLst>
              <a:rect l="0" t="0" r="r" b="b"/>
              <a:pathLst>
                <a:path w="5" h="5">
                  <a:moveTo>
                    <a:pt x="4" y="0"/>
                  </a:moveTo>
                  <a:cubicBezTo>
                    <a:pt x="3" y="1"/>
                    <a:pt x="1" y="3"/>
                    <a:pt x="0" y="4"/>
                  </a:cubicBezTo>
                  <a:cubicBezTo>
                    <a:pt x="0" y="5"/>
                    <a:pt x="1" y="5"/>
                    <a:pt x="1" y="5"/>
                  </a:cubicBezTo>
                  <a:cubicBezTo>
                    <a:pt x="3" y="3"/>
                    <a:pt x="4" y="2"/>
                    <a:pt x="5" y="0"/>
                  </a:cubicBezTo>
                  <a:cubicBezTo>
                    <a:pt x="5" y="0"/>
                    <a:pt x="4" y="0"/>
                    <a:pt x="4"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49" name="Freeform 137">
              <a:extLst>
                <a:ext uri="{FF2B5EF4-FFF2-40B4-BE49-F238E27FC236}">
                  <a16:creationId xmlns:a16="http://schemas.microsoft.com/office/drawing/2014/main" xmlns="" id="{DAC36BD3-A94D-4E41-BE48-FB03BC621AC4}"/>
                </a:ext>
              </a:extLst>
            </p:cNvPr>
            <p:cNvSpPr>
              <a:spLocks noEditPoints="1"/>
            </p:cNvSpPr>
            <p:nvPr/>
          </p:nvSpPr>
          <p:spPr bwMode="auto">
            <a:xfrm>
              <a:off x="10165058" y="4415292"/>
              <a:ext cx="15268" cy="19751"/>
            </a:xfrm>
            <a:custGeom>
              <a:avLst/>
              <a:gdLst>
                <a:gd name="T0" fmla="*/ 2 w 12"/>
                <a:gd name="T1" fmla="*/ 13 h 17"/>
                <a:gd name="T2" fmla="*/ 0 w 12"/>
                <a:gd name="T3" fmla="*/ 17 h 17"/>
                <a:gd name="T4" fmla="*/ 3 w 12"/>
                <a:gd name="T5" fmla="*/ 14 h 17"/>
                <a:gd name="T6" fmla="*/ 2 w 12"/>
                <a:gd name="T7" fmla="*/ 13 h 17"/>
                <a:gd name="T8" fmla="*/ 12 w 12"/>
                <a:gd name="T9" fmla="*/ 0 h 17"/>
                <a:gd name="T10" fmla="*/ 10 w 12"/>
                <a:gd name="T11" fmla="*/ 2 h 17"/>
                <a:gd name="T12" fmla="*/ 9 w 12"/>
                <a:gd name="T13" fmla="*/ 3 h 17"/>
                <a:gd name="T14" fmla="*/ 11 w 12"/>
                <a:gd name="T15" fmla="*/ 4 h 17"/>
                <a:gd name="T16" fmla="*/ 12 w 12"/>
                <a:gd name="T17"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17">
                  <a:moveTo>
                    <a:pt x="2" y="13"/>
                  </a:moveTo>
                  <a:cubicBezTo>
                    <a:pt x="1" y="14"/>
                    <a:pt x="0" y="16"/>
                    <a:pt x="0" y="17"/>
                  </a:cubicBezTo>
                  <a:cubicBezTo>
                    <a:pt x="1" y="16"/>
                    <a:pt x="2" y="15"/>
                    <a:pt x="3" y="14"/>
                  </a:cubicBezTo>
                  <a:cubicBezTo>
                    <a:pt x="3" y="14"/>
                    <a:pt x="2" y="13"/>
                    <a:pt x="2" y="13"/>
                  </a:cubicBezTo>
                  <a:moveTo>
                    <a:pt x="12" y="0"/>
                  </a:moveTo>
                  <a:cubicBezTo>
                    <a:pt x="11" y="1"/>
                    <a:pt x="11" y="2"/>
                    <a:pt x="10" y="2"/>
                  </a:cubicBezTo>
                  <a:cubicBezTo>
                    <a:pt x="10" y="2"/>
                    <a:pt x="9" y="3"/>
                    <a:pt x="9" y="3"/>
                  </a:cubicBezTo>
                  <a:cubicBezTo>
                    <a:pt x="10" y="3"/>
                    <a:pt x="11" y="4"/>
                    <a:pt x="11" y="4"/>
                  </a:cubicBezTo>
                  <a:cubicBezTo>
                    <a:pt x="11" y="3"/>
                    <a:pt x="12" y="2"/>
                    <a:pt x="12"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50" name="Freeform 138">
              <a:extLst>
                <a:ext uri="{FF2B5EF4-FFF2-40B4-BE49-F238E27FC236}">
                  <a16:creationId xmlns:a16="http://schemas.microsoft.com/office/drawing/2014/main" xmlns="" id="{D756CD56-5951-42BA-A95A-CED7E58EE865}"/>
                </a:ext>
              </a:extLst>
            </p:cNvPr>
            <p:cNvSpPr>
              <a:spLocks/>
            </p:cNvSpPr>
            <p:nvPr/>
          </p:nvSpPr>
          <p:spPr bwMode="auto">
            <a:xfrm>
              <a:off x="10166754" y="4426813"/>
              <a:ext cx="5090" cy="4938"/>
            </a:xfrm>
            <a:custGeom>
              <a:avLst/>
              <a:gdLst>
                <a:gd name="T0" fmla="*/ 2 w 4"/>
                <a:gd name="T1" fmla="*/ 0 h 4"/>
                <a:gd name="T2" fmla="*/ 0 w 4"/>
                <a:gd name="T3" fmla="*/ 3 h 4"/>
                <a:gd name="T4" fmla="*/ 1 w 4"/>
                <a:gd name="T5" fmla="*/ 4 h 4"/>
                <a:gd name="T6" fmla="*/ 4 w 4"/>
                <a:gd name="T7" fmla="*/ 1 h 4"/>
                <a:gd name="T8" fmla="*/ 2 w 4"/>
                <a:gd name="T9" fmla="*/ 0 h 4"/>
              </a:gdLst>
              <a:ahLst/>
              <a:cxnLst>
                <a:cxn ang="0">
                  <a:pos x="T0" y="T1"/>
                </a:cxn>
                <a:cxn ang="0">
                  <a:pos x="T2" y="T3"/>
                </a:cxn>
                <a:cxn ang="0">
                  <a:pos x="T4" y="T5"/>
                </a:cxn>
                <a:cxn ang="0">
                  <a:pos x="T6" y="T7"/>
                </a:cxn>
                <a:cxn ang="0">
                  <a:pos x="T8" y="T9"/>
                </a:cxn>
              </a:cxnLst>
              <a:rect l="0" t="0" r="r" b="b"/>
              <a:pathLst>
                <a:path w="4" h="4">
                  <a:moveTo>
                    <a:pt x="2" y="0"/>
                  </a:moveTo>
                  <a:cubicBezTo>
                    <a:pt x="2" y="1"/>
                    <a:pt x="1" y="2"/>
                    <a:pt x="0" y="3"/>
                  </a:cubicBezTo>
                  <a:cubicBezTo>
                    <a:pt x="0" y="3"/>
                    <a:pt x="1" y="4"/>
                    <a:pt x="1" y="4"/>
                  </a:cubicBezTo>
                  <a:cubicBezTo>
                    <a:pt x="2" y="3"/>
                    <a:pt x="3" y="2"/>
                    <a:pt x="4" y="1"/>
                  </a:cubicBezTo>
                  <a:cubicBezTo>
                    <a:pt x="4" y="0"/>
                    <a:pt x="3" y="0"/>
                    <a:pt x="2" y="0"/>
                  </a:cubicBezTo>
                </a:path>
              </a:pathLst>
            </a:custGeom>
            <a:solidFill>
              <a:srgbClr val="F3F3F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51" name="Freeform 139">
              <a:extLst>
                <a:ext uri="{FF2B5EF4-FFF2-40B4-BE49-F238E27FC236}">
                  <a16:creationId xmlns:a16="http://schemas.microsoft.com/office/drawing/2014/main" xmlns="" id="{C206CD71-3954-47A7-A4E6-451302A9F658}"/>
                </a:ext>
              </a:extLst>
            </p:cNvPr>
            <p:cNvSpPr>
              <a:spLocks/>
            </p:cNvSpPr>
            <p:nvPr/>
          </p:nvSpPr>
          <p:spPr bwMode="auto">
            <a:xfrm>
              <a:off x="10175237" y="4418584"/>
              <a:ext cx="3393" cy="6584"/>
            </a:xfrm>
            <a:custGeom>
              <a:avLst/>
              <a:gdLst>
                <a:gd name="T0" fmla="*/ 1 w 3"/>
                <a:gd name="T1" fmla="*/ 0 h 5"/>
                <a:gd name="T2" fmla="*/ 0 w 3"/>
                <a:gd name="T3" fmla="*/ 2 h 5"/>
                <a:gd name="T4" fmla="*/ 1 w 3"/>
                <a:gd name="T5" fmla="*/ 5 h 5"/>
                <a:gd name="T6" fmla="*/ 3 w 3"/>
                <a:gd name="T7" fmla="*/ 3 h 5"/>
                <a:gd name="T8" fmla="*/ 3 w 3"/>
                <a:gd name="T9" fmla="*/ 1 h 5"/>
                <a:gd name="T10" fmla="*/ 1 w 3"/>
                <a:gd name="T11" fmla="*/ 0 h 5"/>
              </a:gdLst>
              <a:ahLst/>
              <a:cxnLst>
                <a:cxn ang="0">
                  <a:pos x="T0" y="T1"/>
                </a:cxn>
                <a:cxn ang="0">
                  <a:pos x="T2" y="T3"/>
                </a:cxn>
                <a:cxn ang="0">
                  <a:pos x="T4" y="T5"/>
                </a:cxn>
                <a:cxn ang="0">
                  <a:pos x="T6" y="T7"/>
                </a:cxn>
                <a:cxn ang="0">
                  <a:pos x="T8" y="T9"/>
                </a:cxn>
                <a:cxn ang="0">
                  <a:pos x="T10" y="T11"/>
                </a:cxn>
              </a:cxnLst>
              <a:rect l="0" t="0" r="r" b="b"/>
              <a:pathLst>
                <a:path w="3" h="5">
                  <a:moveTo>
                    <a:pt x="1" y="0"/>
                  </a:moveTo>
                  <a:cubicBezTo>
                    <a:pt x="1" y="1"/>
                    <a:pt x="0" y="2"/>
                    <a:pt x="0" y="2"/>
                  </a:cubicBezTo>
                  <a:cubicBezTo>
                    <a:pt x="0" y="3"/>
                    <a:pt x="1" y="4"/>
                    <a:pt x="1" y="5"/>
                  </a:cubicBezTo>
                  <a:cubicBezTo>
                    <a:pt x="2" y="4"/>
                    <a:pt x="3" y="4"/>
                    <a:pt x="3" y="3"/>
                  </a:cubicBezTo>
                  <a:cubicBezTo>
                    <a:pt x="3" y="2"/>
                    <a:pt x="3" y="2"/>
                    <a:pt x="3" y="1"/>
                  </a:cubicBezTo>
                  <a:cubicBezTo>
                    <a:pt x="3" y="1"/>
                    <a:pt x="2" y="0"/>
                    <a:pt x="1"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52" name="Freeform 140">
              <a:extLst>
                <a:ext uri="{FF2B5EF4-FFF2-40B4-BE49-F238E27FC236}">
                  <a16:creationId xmlns:a16="http://schemas.microsoft.com/office/drawing/2014/main" xmlns="" id="{5CA1436C-3B63-43AA-A46E-410A2D3741B6}"/>
                </a:ext>
              </a:extLst>
            </p:cNvPr>
            <p:cNvSpPr>
              <a:spLocks/>
            </p:cNvSpPr>
            <p:nvPr/>
          </p:nvSpPr>
          <p:spPr bwMode="auto">
            <a:xfrm>
              <a:off x="10170147" y="4420230"/>
              <a:ext cx="6785" cy="8230"/>
            </a:xfrm>
            <a:custGeom>
              <a:avLst/>
              <a:gdLst>
                <a:gd name="T0" fmla="*/ 4 w 5"/>
                <a:gd name="T1" fmla="*/ 0 h 6"/>
                <a:gd name="T2" fmla="*/ 0 w 5"/>
                <a:gd name="T3" fmla="*/ 5 h 6"/>
                <a:gd name="T4" fmla="*/ 2 w 5"/>
                <a:gd name="T5" fmla="*/ 6 h 6"/>
                <a:gd name="T6" fmla="*/ 5 w 5"/>
                <a:gd name="T7" fmla="*/ 3 h 6"/>
                <a:gd name="T8" fmla="*/ 4 w 5"/>
                <a:gd name="T9" fmla="*/ 0 h 6"/>
              </a:gdLst>
              <a:ahLst/>
              <a:cxnLst>
                <a:cxn ang="0">
                  <a:pos x="T0" y="T1"/>
                </a:cxn>
                <a:cxn ang="0">
                  <a:pos x="T2" y="T3"/>
                </a:cxn>
                <a:cxn ang="0">
                  <a:pos x="T4" y="T5"/>
                </a:cxn>
                <a:cxn ang="0">
                  <a:pos x="T6" y="T7"/>
                </a:cxn>
                <a:cxn ang="0">
                  <a:pos x="T8" y="T9"/>
                </a:cxn>
              </a:cxnLst>
              <a:rect l="0" t="0" r="r" b="b"/>
              <a:pathLst>
                <a:path w="5" h="6">
                  <a:moveTo>
                    <a:pt x="4" y="0"/>
                  </a:moveTo>
                  <a:cubicBezTo>
                    <a:pt x="3" y="2"/>
                    <a:pt x="2" y="3"/>
                    <a:pt x="0" y="5"/>
                  </a:cubicBezTo>
                  <a:cubicBezTo>
                    <a:pt x="1" y="5"/>
                    <a:pt x="2" y="5"/>
                    <a:pt x="2" y="6"/>
                  </a:cubicBezTo>
                  <a:cubicBezTo>
                    <a:pt x="3" y="5"/>
                    <a:pt x="4" y="4"/>
                    <a:pt x="5" y="3"/>
                  </a:cubicBezTo>
                  <a:cubicBezTo>
                    <a:pt x="5" y="2"/>
                    <a:pt x="4" y="1"/>
                    <a:pt x="4"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53" name="Freeform 141">
              <a:extLst>
                <a:ext uri="{FF2B5EF4-FFF2-40B4-BE49-F238E27FC236}">
                  <a16:creationId xmlns:a16="http://schemas.microsoft.com/office/drawing/2014/main" xmlns="" id="{3E118271-B164-446B-AF5E-BFFA908881F3}"/>
                </a:ext>
              </a:extLst>
            </p:cNvPr>
            <p:cNvSpPr>
              <a:spLocks/>
            </p:cNvSpPr>
            <p:nvPr/>
          </p:nvSpPr>
          <p:spPr bwMode="auto">
            <a:xfrm>
              <a:off x="10144702" y="4443273"/>
              <a:ext cx="10178" cy="9876"/>
            </a:xfrm>
            <a:custGeom>
              <a:avLst/>
              <a:gdLst>
                <a:gd name="T0" fmla="*/ 6 w 8"/>
                <a:gd name="T1" fmla="*/ 0 h 8"/>
                <a:gd name="T2" fmla="*/ 0 w 8"/>
                <a:gd name="T3" fmla="*/ 6 h 8"/>
                <a:gd name="T4" fmla="*/ 1 w 8"/>
                <a:gd name="T5" fmla="*/ 7 h 8"/>
                <a:gd name="T6" fmla="*/ 1 w 8"/>
                <a:gd name="T7" fmla="*/ 8 h 8"/>
                <a:gd name="T8" fmla="*/ 8 w 8"/>
                <a:gd name="T9" fmla="*/ 2 h 8"/>
                <a:gd name="T10" fmla="*/ 6 w 8"/>
                <a:gd name="T11" fmla="*/ 0 h 8"/>
              </a:gdLst>
              <a:ahLst/>
              <a:cxnLst>
                <a:cxn ang="0">
                  <a:pos x="T0" y="T1"/>
                </a:cxn>
                <a:cxn ang="0">
                  <a:pos x="T2" y="T3"/>
                </a:cxn>
                <a:cxn ang="0">
                  <a:pos x="T4" y="T5"/>
                </a:cxn>
                <a:cxn ang="0">
                  <a:pos x="T6" y="T7"/>
                </a:cxn>
                <a:cxn ang="0">
                  <a:pos x="T8" y="T9"/>
                </a:cxn>
                <a:cxn ang="0">
                  <a:pos x="T10" y="T11"/>
                </a:cxn>
              </a:cxnLst>
              <a:rect l="0" t="0" r="r" b="b"/>
              <a:pathLst>
                <a:path w="8" h="8">
                  <a:moveTo>
                    <a:pt x="6" y="0"/>
                  </a:moveTo>
                  <a:cubicBezTo>
                    <a:pt x="4" y="2"/>
                    <a:pt x="2" y="4"/>
                    <a:pt x="0" y="6"/>
                  </a:cubicBezTo>
                  <a:cubicBezTo>
                    <a:pt x="0" y="6"/>
                    <a:pt x="0" y="6"/>
                    <a:pt x="1" y="7"/>
                  </a:cubicBezTo>
                  <a:cubicBezTo>
                    <a:pt x="1" y="7"/>
                    <a:pt x="1" y="8"/>
                    <a:pt x="1" y="8"/>
                  </a:cubicBezTo>
                  <a:cubicBezTo>
                    <a:pt x="3" y="6"/>
                    <a:pt x="5" y="4"/>
                    <a:pt x="8" y="2"/>
                  </a:cubicBezTo>
                  <a:cubicBezTo>
                    <a:pt x="7" y="1"/>
                    <a:pt x="6" y="1"/>
                    <a:pt x="6" y="0"/>
                  </a:cubicBezTo>
                </a:path>
              </a:pathLst>
            </a:custGeom>
            <a:solidFill>
              <a:srgbClr val="F0F0F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54" name="Freeform 142">
              <a:extLst>
                <a:ext uri="{FF2B5EF4-FFF2-40B4-BE49-F238E27FC236}">
                  <a16:creationId xmlns:a16="http://schemas.microsoft.com/office/drawing/2014/main" xmlns="" id="{0495A0EA-B71A-4399-A8D4-F4BEAF5431E7}"/>
                </a:ext>
              </a:extLst>
            </p:cNvPr>
            <p:cNvSpPr>
              <a:spLocks/>
            </p:cNvSpPr>
            <p:nvPr/>
          </p:nvSpPr>
          <p:spPr bwMode="auto">
            <a:xfrm>
              <a:off x="10154880" y="4435044"/>
              <a:ext cx="8482" cy="8230"/>
            </a:xfrm>
            <a:custGeom>
              <a:avLst/>
              <a:gdLst>
                <a:gd name="T0" fmla="*/ 4 w 6"/>
                <a:gd name="T1" fmla="*/ 0 h 7"/>
                <a:gd name="T2" fmla="*/ 0 w 6"/>
                <a:gd name="T3" fmla="*/ 4 h 7"/>
                <a:gd name="T4" fmla="*/ 1 w 6"/>
                <a:gd name="T5" fmla="*/ 7 h 7"/>
                <a:gd name="T6" fmla="*/ 6 w 6"/>
                <a:gd name="T7" fmla="*/ 2 h 7"/>
                <a:gd name="T8" fmla="*/ 4 w 6"/>
                <a:gd name="T9" fmla="*/ 0 h 7"/>
              </a:gdLst>
              <a:ahLst/>
              <a:cxnLst>
                <a:cxn ang="0">
                  <a:pos x="T0" y="T1"/>
                </a:cxn>
                <a:cxn ang="0">
                  <a:pos x="T2" y="T3"/>
                </a:cxn>
                <a:cxn ang="0">
                  <a:pos x="T4" y="T5"/>
                </a:cxn>
                <a:cxn ang="0">
                  <a:pos x="T6" y="T7"/>
                </a:cxn>
                <a:cxn ang="0">
                  <a:pos x="T8" y="T9"/>
                </a:cxn>
              </a:cxnLst>
              <a:rect l="0" t="0" r="r" b="b"/>
              <a:pathLst>
                <a:path w="6" h="7">
                  <a:moveTo>
                    <a:pt x="4" y="0"/>
                  </a:moveTo>
                  <a:cubicBezTo>
                    <a:pt x="2" y="1"/>
                    <a:pt x="1" y="2"/>
                    <a:pt x="0" y="4"/>
                  </a:cubicBezTo>
                  <a:cubicBezTo>
                    <a:pt x="0" y="5"/>
                    <a:pt x="0" y="6"/>
                    <a:pt x="1" y="7"/>
                  </a:cubicBezTo>
                  <a:cubicBezTo>
                    <a:pt x="2" y="5"/>
                    <a:pt x="4" y="4"/>
                    <a:pt x="6" y="2"/>
                  </a:cubicBezTo>
                  <a:cubicBezTo>
                    <a:pt x="5" y="1"/>
                    <a:pt x="4" y="0"/>
                    <a:pt x="4"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55" name="Freeform 143">
              <a:extLst>
                <a:ext uri="{FF2B5EF4-FFF2-40B4-BE49-F238E27FC236}">
                  <a16:creationId xmlns:a16="http://schemas.microsoft.com/office/drawing/2014/main" xmlns="" id="{72C39A8F-7DDB-421E-A80F-DC503F33D3F8}"/>
                </a:ext>
              </a:extLst>
            </p:cNvPr>
            <p:cNvSpPr>
              <a:spLocks/>
            </p:cNvSpPr>
            <p:nvPr/>
          </p:nvSpPr>
          <p:spPr bwMode="auto">
            <a:xfrm>
              <a:off x="10153184" y="4439981"/>
              <a:ext cx="3393" cy="4938"/>
            </a:xfrm>
            <a:custGeom>
              <a:avLst/>
              <a:gdLst>
                <a:gd name="T0" fmla="*/ 2 w 3"/>
                <a:gd name="T1" fmla="*/ 0 h 4"/>
                <a:gd name="T2" fmla="*/ 0 w 3"/>
                <a:gd name="T3" fmla="*/ 2 h 4"/>
                <a:gd name="T4" fmla="*/ 2 w 3"/>
                <a:gd name="T5" fmla="*/ 4 h 4"/>
                <a:gd name="T6" fmla="*/ 3 w 3"/>
                <a:gd name="T7" fmla="*/ 3 h 4"/>
                <a:gd name="T8" fmla="*/ 2 w 3"/>
                <a:gd name="T9" fmla="*/ 0 h 4"/>
              </a:gdLst>
              <a:ahLst/>
              <a:cxnLst>
                <a:cxn ang="0">
                  <a:pos x="T0" y="T1"/>
                </a:cxn>
                <a:cxn ang="0">
                  <a:pos x="T2" y="T3"/>
                </a:cxn>
                <a:cxn ang="0">
                  <a:pos x="T4" y="T5"/>
                </a:cxn>
                <a:cxn ang="0">
                  <a:pos x="T6" y="T7"/>
                </a:cxn>
                <a:cxn ang="0">
                  <a:pos x="T8" y="T9"/>
                </a:cxn>
              </a:cxnLst>
              <a:rect l="0" t="0" r="r" b="b"/>
              <a:pathLst>
                <a:path w="3" h="4">
                  <a:moveTo>
                    <a:pt x="2" y="0"/>
                  </a:moveTo>
                  <a:cubicBezTo>
                    <a:pt x="1" y="0"/>
                    <a:pt x="0" y="1"/>
                    <a:pt x="0" y="2"/>
                  </a:cubicBezTo>
                  <a:cubicBezTo>
                    <a:pt x="0" y="3"/>
                    <a:pt x="1" y="3"/>
                    <a:pt x="2" y="4"/>
                  </a:cubicBezTo>
                  <a:cubicBezTo>
                    <a:pt x="2" y="3"/>
                    <a:pt x="2" y="3"/>
                    <a:pt x="3" y="3"/>
                  </a:cubicBezTo>
                  <a:cubicBezTo>
                    <a:pt x="2" y="2"/>
                    <a:pt x="2" y="1"/>
                    <a:pt x="2"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56" name="Freeform 144">
              <a:extLst>
                <a:ext uri="{FF2B5EF4-FFF2-40B4-BE49-F238E27FC236}">
                  <a16:creationId xmlns:a16="http://schemas.microsoft.com/office/drawing/2014/main" xmlns="" id="{7847EAF2-B1F1-4D0F-9240-C62028DAC9E8}"/>
                </a:ext>
              </a:extLst>
            </p:cNvPr>
            <p:cNvSpPr>
              <a:spLocks/>
            </p:cNvSpPr>
            <p:nvPr/>
          </p:nvSpPr>
          <p:spPr bwMode="auto">
            <a:xfrm>
              <a:off x="10042922" y="4339579"/>
              <a:ext cx="1697" cy="4938"/>
            </a:xfrm>
            <a:custGeom>
              <a:avLst/>
              <a:gdLst>
                <a:gd name="T0" fmla="*/ 0 w 1"/>
                <a:gd name="T1" fmla="*/ 0 h 4"/>
                <a:gd name="T2" fmla="*/ 0 w 1"/>
                <a:gd name="T3" fmla="*/ 0 h 4"/>
                <a:gd name="T4" fmla="*/ 0 w 1"/>
                <a:gd name="T5" fmla="*/ 4 h 4"/>
                <a:gd name="T6" fmla="*/ 1 w 1"/>
                <a:gd name="T7" fmla="*/ 2 h 4"/>
                <a:gd name="T8" fmla="*/ 0 w 1"/>
                <a:gd name="T9" fmla="*/ 0 h 4"/>
              </a:gdLst>
              <a:ahLst/>
              <a:cxnLst>
                <a:cxn ang="0">
                  <a:pos x="T0" y="T1"/>
                </a:cxn>
                <a:cxn ang="0">
                  <a:pos x="T2" y="T3"/>
                </a:cxn>
                <a:cxn ang="0">
                  <a:pos x="T4" y="T5"/>
                </a:cxn>
                <a:cxn ang="0">
                  <a:pos x="T6" y="T7"/>
                </a:cxn>
                <a:cxn ang="0">
                  <a:pos x="T8" y="T9"/>
                </a:cxn>
              </a:cxnLst>
              <a:rect l="0" t="0" r="r" b="b"/>
              <a:pathLst>
                <a:path w="1" h="4">
                  <a:moveTo>
                    <a:pt x="0" y="0"/>
                  </a:moveTo>
                  <a:cubicBezTo>
                    <a:pt x="0" y="0"/>
                    <a:pt x="0" y="0"/>
                    <a:pt x="0" y="0"/>
                  </a:cubicBezTo>
                  <a:cubicBezTo>
                    <a:pt x="0" y="2"/>
                    <a:pt x="0" y="3"/>
                    <a:pt x="0" y="4"/>
                  </a:cubicBezTo>
                  <a:cubicBezTo>
                    <a:pt x="0" y="3"/>
                    <a:pt x="1" y="3"/>
                    <a:pt x="1" y="2"/>
                  </a:cubicBezTo>
                  <a:cubicBezTo>
                    <a:pt x="1" y="1"/>
                    <a:pt x="1" y="1"/>
                    <a:pt x="0" y="0"/>
                  </a:cubicBezTo>
                </a:path>
              </a:pathLst>
            </a:custGeom>
            <a:solidFill>
              <a:srgbClr val="E5E5E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57" name="Freeform 145">
              <a:extLst>
                <a:ext uri="{FF2B5EF4-FFF2-40B4-BE49-F238E27FC236}">
                  <a16:creationId xmlns:a16="http://schemas.microsoft.com/office/drawing/2014/main" xmlns="" id="{CA9D1EB4-1177-4166-A1E1-58B255677C4C}"/>
                </a:ext>
              </a:extLst>
            </p:cNvPr>
            <p:cNvSpPr>
              <a:spLocks/>
            </p:cNvSpPr>
            <p:nvPr/>
          </p:nvSpPr>
          <p:spPr bwMode="auto">
            <a:xfrm>
              <a:off x="10041225" y="4339579"/>
              <a:ext cx="1697" cy="9876"/>
            </a:xfrm>
            <a:custGeom>
              <a:avLst/>
              <a:gdLst>
                <a:gd name="T0" fmla="*/ 2 w 2"/>
                <a:gd name="T1" fmla="*/ 0 h 8"/>
                <a:gd name="T2" fmla="*/ 2 w 2"/>
                <a:gd name="T3" fmla="*/ 1 h 8"/>
                <a:gd name="T4" fmla="*/ 0 w 2"/>
                <a:gd name="T5" fmla="*/ 7 h 8"/>
                <a:gd name="T6" fmla="*/ 1 w 2"/>
                <a:gd name="T7" fmla="*/ 8 h 8"/>
                <a:gd name="T8" fmla="*/ 2 w 2"/>
                <a:gd name="T9" fmla="*/ 4 h 8"/>
                <a:gd name="T10" fmla="*/ 2 w 2"/>
                <a:gd name="T11" fmla="*/ 0 h 8"/>
              </a:gdLst>
              <a:ahLst/>
              <a:cxnLst>
                <a:cxn ang="0">
                  <a:pos x="T0" y="T1"/>
                </a:cxn>
                <a:cxn ang="0">
                  <a:pos x="T2" y="T3"/>
                </a:cxn>
                <a:cxn ang="0">
                  <a:pos x="T4" y="T5"/>
                </a:cxn>
                <a:cxn ang="0">
                  <a:pos x="T6" y="T7"/>
                </a:cxn>
                <a:cxn ang="0">
                  <a:pos x="T8" y="T9"/>
                </a:cxn>
                <a:cxn ang="0">
                  <a:pos x="T10" y="T11"/>
                </a:cxn>
              </a:cxnLst>
              <a:rect l="0" t="0" r="r" b="b"/>
              <a:pathLst>
                <a:path w="2" h="8">
                  <a:moveTo>
                    <a:pt x="2" y="0"/>
                  </a:moveTo>
                  <a:cubicBezTo>
                    <a:pt x="2" y="1"/>
                    <a:pt x="2" y="1"/>
                    <a:pt x="2" y="1"/>
                  </a:cubicBezTo>
                  <a:cubicBezTo>
                    <a:pt x="1" y="3"/>
                    <a:pt x="0" y="5"/>
                    <a:pt x="0" y="7"/>
                  </a:cubicBezTo>
                  <a:cubicBezTo>
                    <a:pt x="0" y="7"/>
                    <a:pt x="0" y="8"/>
                    <a:pt x="1" y="8"/>
                  </a:cubicBezTo>
                  <a:cubicBezTo>
                    <a:pt x="1" y="7"/>
                    <a:pt x="2" y="6"/>
                    <a:pt x="2" y="4"/>
                  </a:cubicBezTo>
                  <a:cubicBezTo>
                    <a:pt x="2" y="3"/>
                    <a:pt x="2" y="2"/>
                    <a:pt x="2" y="0"/>
                  </a:cubicBezTo>
                </a:path>
              </a:pathLst>
            </a:custGeom>
            <a:solidFill>
              <a:srgbClr val="EFF0F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58" name="Freeform 146">
              <a:extLst>
                <a:ext uri="{FF2B5EF4-FFF2-40B4-BE49-F238E27FC236}">
                  <a16:creationId xmlns:a16="http://schemas.microsoft.com/office/drawing/2014/main" xmlns="" id="{284F7F19-8BBE-4777-B9AF-A998D0A607D9}"/>
                </a:ext>
              </a:extLst>
            </p:cNvPr>
            <p:cNvSpPr>
              <a:spLocks noEditPoints="1"/>
            </p:cNvSpPr>
            <p:nvPr/>
          </p:nvSpPr>
          <p:spPr bwMode="auto">
            <a:xfrm>
              <a:off x="10049708" y="4349454"/>
              <a:ext cx="55980" cy="67484"/>
            </a:xfrm>
            <a:custGeom>
              <a:avLst/>
              <a:gdLst>
                <a:gd name="T0" fmla="*/ 38 w 44"/>
                <a:gd name="T1" fmla="*/ 46 h 56"/>
                <a:gd name="T2" fmla="*/ 35 w 44"/>
                <a:gd name="T3" fmla="*/ 49 h 56"/>
                <a:gd name="T4" fmla="*/ 43 w 44"/>
                <a:gd name="T5" fmla="*/ 56 h 56"/>
                <a:gd name="T6" fmla="*/ 43 w 44"/>
                <a:gd name="T7" fmla="*/ 56 h 56"/>
                <a:gd name="T8" fmla="*/ 38 w 44"/>
                <a:gd name="T9" fmla="*/ 46 h 56"/>
                <a:gd name="T10" fmla="*/ 25 w 44"/>
                <a:gd name="T11" fmla="*/ 38 h 56"/>
                <a:gd name="T12" fmla="*/ 32 w 44"/>
                <a:gd name="T13" fmla="*/ 46 h 56"/>
                <a:gd name="T14" fmla="*/ 36 w 44"/>
                <a:gd name="T15" fmla="*/ 43 h 56"/>
                <a:gd name="T16" fmla="*/ 35 w 44"/>
                <a:gd name="T17" fmla="*/ 42 h 56"/>
                <a:gd name="T18" fmla="*/ 25 w 44"/>
                <a:gd name="T19" fmla="*/ 38 h 56"/>
                <a:gd name="T20" fmla="*/ 0 w 44"/>
                <a:gd name="T21" fmla="*/ 9 h 56"/>
                <a:gd name="T22" fmla="*/ 7 w 44"/>
                <a:gd name="T23" fmla="*/ 17 h 56"/>
                <a:gd name="T24" fmla="*/ 13 w 44"/>
                <a:gd name="T25" fmla="*/ 24 h 56"/>
                <a:gd name="T26" fmla="*/ 25 w 44"/>
                <a:gd name="T27" fmla="*/ 29 h 56"/>
                <a:gd name="T28" fmla="*/ 12 w 44"/>
                <a:gd name="T29" fmla="*/ 13 h 56"/>
                <a:gd name="T30" fmla="*/ 12 w 44"/>
                <a:gd name="T31" fmla="*/ 12 h 56"/>
                <a:gd name="T32" fmla="*/ 0 w 44"/>
                <a:gd name="T33" fmla="*/ 9 h 56"/>
                <a:gd name="T34" fmla="*/ 2 w 44"/>
                <a:gd name="T35" fmla="*/ 0 h 56"/>
                <a:gd name="T36" fmla="*/ 0 w 44"/>
                <a:gd name="T37" fmla="*/ 2 h 56"/>
                <a:gd name="T38" fmla="*/ 5 w 44"/>
                <a:gd name="T39" fmla="*/ 3 h 56"/>
                <a:gd name="T40" fmla="*/ 2 w 44"/>
                <a:gd name="T41"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4" h="56">
                  <a:moveTo>
                    <a:pt x="38" y="46"/>
                  </a:moveTo>
                  <a:cubicBezTo>
                    <a:pt x="37" y="47"/>
                    <a:pt x="36" y="48"/>
                    <a:pt x="35" y="49"/>
                  </a:cubicBezTo>
                  <a:cubicBezTo>
                    <a:pt x="39" y="53"/>
                    <a:pt x="42" y="56"/>
                    <a:pt x="43" y="56"/>
                  </a:cubicBezTo>
                  <a:cubicBezTo>
                    <a:pt x="43" y="56"/>
                    <a:pt x="43" y="56"/>
                    <a:pt x="43" y="56"/>
                  </a:cubicBezTo>
                  <a:cubicBezTo>
                    <a:pt x="44" y="56"/>
                    <a:pt x="42" y="52"/>
                    <a:pt x="38" y="46"/>
                  </a:cubicBezTo>
                  <a:moveTo>
                    <a:pt x="25" y="38"/>
                  </a:moveTo>
                  <a:cubicBezTo>
                    <a:pt x="28" y="41"/>
                    <a:pt x="30" y="44"/>
                    <a:pt x="32" y="46"/>
                  </a:cubicBezTo>
                  <a:cubicBezTo>
                    <a:pt x="33" y="45"/>
                    <a:pt x="35" y="44"/>
                    <a:pt x="36" y="43"/>
                  </a:cubicBezTo>
                  <a:cubicBezTo>
                    <a:pt x="36" y="43"/>
                    <a:pt x="35" y="42"/>
                    <a:pt x="35" y="42"/>
                  </a:cubicBezTo>
                  <a:cubicBezTo>
                    <a:pt x="32" y="41"/>
                    <a:pt x="28" y="39"/>
                    <a:pt x="25" y="38"/>
                  </a:cubicBezTo>
                  <a:moveTo>
                    <a:pt x="0" y="9"/>
                  </a:moveTo>
                  <a:cubicBezTo>
                    <a:pt x="2" y="11"/>
                    <a:pt x="5" y="14"/>
                    <a:pt x="7" y="17"/>
                  </a:cubicBezTo>
                  <a:cubicBezTo>
                    <a:pt x="9" y="20"/>
                    <a:pt x="11" y="22"/>
                    <a:pt x="13" y="24"/>
                  </a:cubicBezTo>
                  <a:cubicBezTo>
                    <a:pt x="17" y="26"/>
                    <a:pt x="21" y="27"/>
                    <a:pt x="25" y="29"/>
                  </a:cubicBezTo>
                  <a:cubicBezTo>
                    <a:pt x="21" y="24"/>
                    <a:pt x="17" y="18"/>
                    <a:pt x="12" y="13"/>
                  </a:cubicBezTo>
                  <a:cubicBezTo>
                    <a:pt x="12" y="12"/>
                    <a:pt x="12" y="12"/>
                    <a:pt x="12" y="12"/>
                  </a:cubicBezTo>
                  <a:cubicBezTo>
                    <a:pt x="8" y="11"/>
                    <a:pt x="4" y="10"/>
                    <a:pt x="0" y="9"/>
                  </a:cubicBezTo>
                  <a:moveTo>
                    <a:pt x="2" y="0"/>
                  </a:moveTo>
                  <a:cubicBezTo>
                    <a:pt x="1" y="1"/>
                    <a:pt x="1" y="1"/>
                    <a:pt x="0" y="2"/>
                  </a:cubicBezTo>
                  <a:cubicBezTo>
                    <a:pt x="2" y="3"/>
                    <a:pt x="3" y="3"/>
                    <a:pt x="5" y="3"/>
                  </a:cubicBezTo>
                  <a:cubicBezTo>
                    <a:pt x="4" y="2"/>
                    <a:pt x="3" y="1"/>
                    <a:pt x="2" y="0"/>
                  </a:cubicBezTo>
                </a:path>
              </a:pathLst>
            </a:custGeom>
            <a:solidFill>
              <a:srgbClr val="E5E5E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59" name="Freeform 147">
              <a:extLst>
                <a:ext uri="{FF2B5EF4-FFF2-40B4-BE49-F238E27FC236}">
                  <a16:creationId xmlns:a16="http://schemas.microsoft.com/office/drawing/2014/main" xmlns="" id="{2EB48DD0-836D-4FEC-AEC0-C39A0BFA0653}"/>
                </a:ext>
              </a:extLst>
            </p:cNvPr>
            <p:cNvSpPr>
              <a:spLocks/>
            </p:cNvSpPr>
            <p:nvPr/>
          </p:nvSpPr>
          <p:spPr bwMode="auto">
            <a:xfrm>
              <a:off x="10090420" y="4402125"/>
              <a:ext cx="6785" cy="6584"/>
            </a:xfrm>
            <a:custGeom>
              <a:avLst/>
              <a:gdLst>
                <a:gd name="T0" fmla="*/ 4 w 6"/>
                <a:gd name="T1" fmla="*/ 0 h 6"/>
                <a:gd name="T2" fmla="*/ 0 w 6"/>
                <a:gd name="T3" fmla="*/ 3 h 6"/>
                <a:gd name="T4" fmla="*/ 3 w 6"/>
                <a:gd name="T5" fmla="*/ 6 h 6"/>
                <a:gd name="T6" fmla="*/ 6 w 6"/>
                <a:gd name="T7" fmla="*/ 3 h 6"/>
                <a:gd name="T8" fmla="*/ 4 w 6"/>
                <a:gd name="T9" fmla="*/ 0 h 6"/>
              </a:gdLst>
              <a:ahLst/>
              <a:cxnLst>
                <a:cxn ang="0">
                  <a:pos x="T0" y="T1"/>
                </a:cxn>
                <a:cxn ang="0">
                  <a:pos x="T2" y="T3"/>
                </a:cxn>
                <a:cxn ang="0">
                  <a:pos x="T4" y="T5"/>
                </a:cxn>
                <a:cxn ang="0">
                  <a:pos x="T6" y="T7"/>
                </a:cxn>
                <a:cxn ang="0">
                  <a:pos x="T8" y="T9"/>
                </a:cxn>
              </a:cxnLst>
              <a:rect l="0" t="0" r="r" b="b"/>
              <a:pathLst>
                <a:path w="6" h="6">
                  <a:moveTo>
                    <a:pt x="4" y="0"/>
                  </a:moveTo>
                  <a:cubicBezTo>
                    <a:pt x="3" y="1"/>
                    <a:pt x="1" y="2"/>
                    <a:pt x="0" y="3"/>
                  </a:cubicBezTo>
                  <a:cubicBezTo>
                    <a:pt x="1" y="4"/>
                    <a:pt x="2" y="5"/>
                    <a:pt x="3" y="6"/>
                  </a:cubicBezTo>
                  <a:cubicBezTo>
                    <a:pt x="4" y="5"/>
                    <a:pt x="5" y="4"/>
                    <a:pt x="6" y="3"/>
                  </a:cubicBezTo>
                  <a:cubicBezTo>
                    <a:pt x="5" y="2"/>
                    <a:pt x="5" y="1"/>
                    <a:pt x="4" y="0"/>
                  </a:cubicBezTo>
                </a:path>
              </a:pathLst>
            </a:custGeom>
            <a:solidFill>
              <a:srgbClr val="EFF0F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60" name="Freeform 148">
              <a:extLst>
                <a:ext uri="{FF2B5EF4-FFF2-40B4-BE49-F238E27FC236}">
                  <a16:creationId xmlns:a16="http://schemas.microsoft.com/office/drawing/2014/main" xmlns="" id="{A0349F25-82CC-4B80-BCF2-9EAE832C07ED}"/>
                </a:ext>
              </a:extLst>
            </p:cNvPr>
            <p:cNvSpPr>
              <a:spLocks/>
            </p:cNvSpPr>
            <p:nvPr/>
          </p:nvSpPr>
          <p:spPr bwMode="auto">
            <a:xfrm>
              <a:off x="10066671" y="4377435"/>
              <a:ext cx="27141" cy="23043"/>
            </a:xfrm>
            <a:custGeom>
              <a:avLst/>
              <a:gdLst>
                <a:gd name="T0" fmla="*/ 0 w 22"/>
                <a:gd name="T1" fmla="*/ 0 h 18"/>
                <a:gd name="T2" fmla="*/ 12 w 22"/>
                <a:gd name="T3" fmla="*/ 14 h 18"/>
                <a:gd name="T4" fmla="*/ 22 w 22"/>
                <a:gd name="T5" fmla="*/ 18 h 18"/>
                <a:gd name="T6" fmla="*/ 12 w 22"/>
                <a:gd name="T7" fmla="*/ 5 h 18"/>
                <a:gd name="T8" fmla="*/ 0 w 22"/>
                <a:gd name="T9" fmla="*/ 0 h 18"/>
              </a:gdLst>
              <a:ahLst/>
              <a:cxnLst>
                <a:cxn ang="0">
                  <a:pos x="T0" y="T1"/>
                </a:cxn>
                <a:cxn ang="0">
                  <a:pos x="T2" y="T3"/>
                </a:cxn>
                <a:cxn ang="0">
                  <a:pos x="T4" y="T5"/>
                </a:cxn>
                <a:cxn ang="0">
                  <a:pos x="T6" y="T7"/>
                </a:cxn>
                <a:cxn ang="0">
                  <a:pos x="T8" y="T9"/>
                </a:cxn>
              </a:cxnLst>
              <a:rect l="0" t="0" r="r" b="b"/>
              <a:pathLst>
                <a:path w="22" h="18">
                  <a:moveTo>
                    <a:pt x="0" y="0"/>
                  </a:moveTo>
                  <a:cubicBezTo>
                    <a:pt x="4" y="5"/>
                    <a:pt x="8" y="10"/>
                    <a:pt x="12" y="14"/>
                  </a:cubicBezTo>
                  <a:cubicBezTo>
                    <a:pt x="15" y="15"/>
                    <a:pt x="19" y="17"/>
                    <a:pt x="22" y="18"/>
                  </a:cubicBezTo>
                  <a:cubicBezTo>
                    <a:pt x="19" y="14"/>
                    <a:pt x="16" y="10"/>
                    <a:pt x="12" y="5"/>
                  </a:cubicBezTo>
                  <a:cubicBezTo>
                    <a:pt x="8" y="3"/>
                    <a:pt x="4" y="2"/>
                    <a:pt x="0"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61" name="Freeform 149">
              <a:extLst>
                <a:ext uri="{FF2B5EF4-FFF2-40B4-BE49-F238E27FC236}">
                  <a16:creationId xmlns:a16="http://schemas.microsoft.com/office/drawing/2014/main" xmlns="" id="{A1B2FA2F-BC74-4D2C-B0B2-141680A1D8D5}"/>
                </a:ext>
              </a:extLst>
            </p:cNvPr>
            <p:cNvSpPr>
              <a:spLocks/>
            </p:cNvSpPr>
            <p:nvPr/>
          </p:nvSpPr>
          <p:spPr bwMode="auto">
            <a:xfrm>
              <a:off x="10037833" y="4349454"/>
              <a:ext cx="3393" cy="6584"/>
            </a:xfrm>
            <a:custGeom>
              <a:avLst/>
              <a:gdLst>
                <a:gd name="T0" fmla="*/ 1 w 2"/>
                <a:gd name="T1" fmla="*/ 0 h 6"/>
                <a:gd name="T2" fmla="*/ 0 w 2"/>
                <a:gd name="T3" fmla="*/ 6 h 6"/>
                <a:gd name="T4" fmla="*/ 0 w 2"/>
                <a:gd name="T5" fmla="*/ 6 h 6"/>
                <a:gd name="T6" fmla="*/ 2 w 2"/>
                <a:gd name="T7" fmla="*/ 1 h 6"/>
                <a:gd name="T8" fmla="*/ 1 w 2"/>
                <a:gd name="T9" fmla="*/ 0 h 6"/>
              </a:gdLst>
              <a:ahLst/>
              <a:cxnLst>
                <a:cxn ang="0">
                  <a:pos x="T0" y="T1"/>
                </a:cxn>
                <a:cxn ang="0">
                  <a:pos x="T2" y="T3"/>
                </a:cxn>
                <a:cxn ang="0">
                  <a:pos x="T4" y="T5"/>
                </a:cxn>
                <a:cxn ang="0">
                  <a:pos x="T6" y="T7"/>
                </a:cxn>
                <a:cxn ang="0">
                  <a:pos x="T8" y="T9"/>
                </a:cxn>
              </a:cxnLst>
              <a:rect l="0" t="0" r="r" b="b"/>
              <a:pathLst>
                <a:path w="2" h="6">
                  <a:moveTo>
                    <a:pt x="1" y="0"/>
                  </a:moveTo>
                  <a:cubicBezTo>
                    <a:pt x="1" y="2"/>
                    <a:pt x="0" y="4"/>
                    <a:pt x="0" y="6"/>
                  </a:cubicBezTo>
                  <a:cubicBezTo>
                    <a:pt x="0" y="6"/>
                    <a:pt x="0" y="6"/>
                    <a:pt x="0" y="6"/>
                  </a:cubicBezTo>
                  <a:cubicBezTo>
                    <a:pt x="1" y="4"/>
                    <a:pt x="2" y="3"/>
                    <a:pt x="2" y="1"/>
                  </a:cubicBezTo>
                  <a:cubicBezTo>
                    <a:pt x="2" y="1"/>
                    <a:pt x="2" y="0"/>
                    <a:pt x="1"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62" name="Freeform 150">
              <a:extLst>
                <a:ext uri="{FF2B5EF4-FFF2-40B4-BE49-F238E27FC236}">
                  <a16:creationId xmlns:a16="http://schemas.microsoft.com/office/drawing/2014/main" xmlns="" id="{A86087C7-7582-4B15-B5DF-79D42C257028}"/>
                </a:ext>
              </a:extLst>
            </p:cNvPr>
            <p:cNvSpPr>
              <a:spLocks noEditPoints="1"/>
            </p:cNvSpPr>
            <p:nvPr/>
          </p:nvSpPr>
          <p:spPr bwMode="auto">
            <a:xfrm>
              <a:off x="10046315" y="4352746"/>
              <a:ext cx="103477" cy="31273"/>
            </a:xfrm>
            <a:custGeom>
              <a:avLst/>
              <a:gdLst>
                <a:gd name="T0" fmla="*/ 77 w 83"/>
                <a:gd name="T1" fmla="*/ 18 h 26"/>
                <a:gd name="T2" fmla="*/ 83 w 83"/>
                <a:gd name="T3" fmla="*/ 26 h 26"/>
                <a:gd name="T4" fmla="*/ 83 w 83"/>
                <a:gd name="T5" fmla="*/ 26 h 26"/>
                <a:gd name="T6" fmla="*/ 83 w 83"/>
                <a:gd name="T7" fmla="*/ 20 h 26"/>
                <a:gd name="T8" fmla="*/ 77 w 83"/>
                <a:gd name="T9" fmla="*/ 18 h 26"/>
                <a:gd name="T10" fmla="*/ 50 w 83"/>
                <a:gd name="T11" fmla="*/ 11 h 26"/>
                <a:gd name="T12" fmla="*/ 44 w 83"/>
                <a:gd name="T13" fmla="*/ 16 h 26"/>
                <a:gd name="T14" fmla="*/ 68 w 83"/>
                <a:gd name="T15" fmla="*/ 23 h 26"/>
                <a:gd name="T16" fmla="*/ 67 w 83"/>
                <a:gd name="T17" fmla="*/ 19 h 26"/>
                <a:gd name="T18" fmla="*/ 65 w 83"/>
                <a:gd name="T19" fmla="*/ 15 h 26"/>
                <a:gd name="T20" fmla="*/ 50 w 83"/>
                <a:gd name="T21" fmla="*/ 11 h 26"/>
                <a:gd name="T22" fmla="*/ 33 w 83"/>
                <a:gd name="T23" fmla="*/ 7 h 26"/>
                <a:gd name="T24" fmla="*/ 38 w 83"/>
                <a:gd name="T25" fmla="*/ 15 h 26"/>
                <a:gd name="T26" fmla="*/ 42 w 83"/>
                <a:gd name="T27" fmla="*/ 16 h 26"/>
                <a:gd name="T28" fmla="*/ 47 w 83"/>
                <a:gd name="T29" fmla="*/ 10 h 26"/>
                <a:gd name="T30" fmla="*/ 44 w 83"/>
                <a:gd name="T31" fmla="*/ 9 h 26"/>
                <a:gd name="T32" fmla="*/ 33 w 83"/>
                <a:gd name="T33" fmla="*/ 7 h 26"/>
                <a:gd name="T34" fmla="*/ 1 w 83"/>
                <a:gd name="T35" fmla="*/ 3 h 26"/>
                <a:gd name="T36" fmla="*/ 0 w 83"/>
                <a:gd name="T37" fmla="*/ 5 h 26"/>
                <a:gd name="T38" fmla="*/ 3 w 83"/>
                <a:gd name="T39" fmla="*/ 6 h 26"/>
                <a:gd name="T40" fmla="*/ 1 w 83"/>
                <a:gd name="T41" fmla="*/ 3 h 26"/>
                <a:gd name="T42" fmla="*/ 8 w 83"/>
                <a:gd name="T43" fmla="*/ 0 h 26"/>
                <a:gd name="T44" fmla="*/ 15 w 83"/>
                <a:gd name="T45" fmla="*/ 9 h 26"/>
                <a:gd name="T46" fmla="*/ 26 w 83"/>
                <a:gd name="T47" fmla="*/ 12 h 26"/>
                <a:gd name="T48" fmla="*/ 22 w 83"/>
                <a:gd name="T49" fmla="*/ 4 h 26"/>
                <a:gd name="T50" fmla="*/ 8 w 83"/>
                <a:gd name="T51"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3" h="26">
                  <a:moveTo>
                    <a:pt x="77" y="18"/>
                  </a:moveTo>
                  <a:cubicBezTo>
                    <a:pt x="79" y="21"/>
                    <a:pt x="81" y="23"/>
                    <a:pt x="83" y="26"/>
                  </a:cubicBezTo>
                  <a:cubicBezTo>
                    <a:pt x="83" y="26"/>
                    <a:pt x="83" y="26"/>
                    <a:pt x="83" y="26"/>
                  </a:cubicBezTo>
                  <a:cubicBezTo>
                    <a:pt x="83" y="24"/>
                    <a:pt x="83" y="22"/>
                    <a:pt x="83" y="20"/>
                  </a:cubicBezTo>
                  <a:cubicBezTo>
                    <a:pt x="81" y="19"/>
                    <a:pt x="79" y="19"/>
                    <a:pt x="77" y="18"/>
                  </a:cubicBezTo>
                  <a:moveTo>
                    <a:pt x="50" y="11"/>
                  </a:moveTo>
                  <a:cubicBezTo>
                    <a:pt x="47" y="13"/>
                    <a:pt x="45" y="15"/>
                    <a:pt x="44" y="16"/>
                  </a:cubicBezTo>
                  <a:cubicBezTo>
                    <a:pt x="52" y="19"/>
                    <a:pt x="60" y="21"/>
                    <a:pt x="68" y="23"/>
                  </a:cubicBezTo>
                  <a:cubicBezTo>
                    <a:pt x="68" y="21"/>
                    <a:pt x="67" y="20"/>
                    <a:pt x="67" y="19"/>
                  </a:cubicBezTo>
                  <a:cubicBezTo>
                    <a:pt x="67" y="18"/>
                    <a:pt x="66" y="16"/>
                    <a:pt x="65" y="15"/>
                  </a:cubicBezTo>
                  <a:cubicBezTo>
                    <a:pt x="60" y="14"/>
                    <a:pt x="55" y="12"/>
                    <a:pt x="50" y="11"/>
                  </a:cubicBezTo>
                  <a:moveTo>
                    <a:pt x="33" y="7"/>
                  </a:moveTo>
                  <a:cubicBezTo>
                    <a:pt x="35" y="10"/>
                    <a:pt x="36" y="12"/>
                    <a:pt x="38" y="15"/>
                  </a:cubicBezTo>
                  <a:cubicBezTo>
                    <a:pt x="39" y="15"/>
                    <a:pt x="40" y="16"/>
                    <a:pt x="42" y="16"/>
                  </a:cubicBezTo>
                  <a:cubicBezTo>
                    <a:pt x="43" y="14"/>
                    <a:pt x="45" y="12"/>
                    <a:pt x="47" y="10"/>
                  </a:cubicBezTo>
                  <a:cubicBezTo>
                    <a:pt x="46" y="10"/>
                    <a:pt x="45" y="10"/>
                    <a:pt x="44" y="9"/>
                  </a:cubicBezTo>
                  <a:cubicBezTo>
                    <a:pt x="40" y="8"/>
                    <a:pt x="37" y="8"/>
                    <a:pt x="33" y="7"/>
                  </a:cubicBezTo>
                  <a:moveTo>
                    <a:pt x="1" y="3"/>
                  </a:moveTo>
                  <a:cubicBezTo>
                    <a:pt x="1" y="4"/>
                    <a:pt x="0" y="4"/>
                    <a:pt x="0" y="5"/>
                  </a:cubicBezTo>
                  <a:cubicBezTo>
                    <a:pt x="1" y="5"/>
                    <a:pt x="2" y="5"/>
                    <a:pt x="3" y="6"/>
                  </a:cubicBezTo>
                  <a:cubicBezTo>
                    <a:pt x="2" y="5"/>
                    <a:pt x="2" y="4"/>
                    <a:pt x="1" y="3"/>
                  </a:cubicBezTo>
                  <a:moveTo>
                    <a:pt x="8" y="0"/>
                  </a:moveTo>
                  <a:cubicBezTo>
                    <a:pt x="10" y="3"/>
                    <a:pt x="12" y="6"/>
                    <a:pt x="15" y="9"/>
                  </a:cubicBezTo>
                  <a:cubicBezTo>
                    <a:pt x="18" y="10"/>
                    <a:pt x="22" y="11"/>
                    <a:pt x="26" y="12"/>
                  </a:cubicBezTo>
                  <a:cubicBezTo>
                    <a:pt x="25" y="9"/>
                    <a:pt x="23" y="6"/>
                    <a:pt x="22" y="4"/>
                  </a:cubicBezTo>
                  <a:cubicBezTo>
                    <a:pt x="17" y="3"/>
                    <a:pt x="12" y="1"/>
                    <a:pt x="8"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63" name="Freeform 151">
              <a:extLst>
                <a:ext uri="{FF2B5EF4-FFF2-40B4-BE49-F238E27FC236}">
                  <a16:creationId xmlns:a16="http://schemas.microsoft.com/office/drawing/2014/main" xmlns="" id="{B7F68FF3-0D8C-443D-AA63-5B3B96FB71CC}"/>
                </a:ext>
              </a:extLst>
            </p:cNvPr>
            <p:cNvSpPr>
              <a:spLocks noEditPoints="1"/>
            </p:cNvSpPr>
            <p:nvPr/>
          </p:nvSpPr>
          <p:spPr bwMode="auto">
            <a:xfrm>
              <a:off x="10127739" y="4370851"/>
              <a:ext cx="22053" cy="13168"/>
            </a:xfrm>
            <a:custGeom>
              <a:avLst/>
              <a:gdLst>
                <a:gd name="T0" fmla="*/ 6 w 18"/>
                <a:gd name="T1" fmla="*/ 2 h 11"/>
                <a:gd name="T2" fmla="*/ 9 w 18"/>
                <a:gd name="T3" fmla="*/ 9 h 11"/>
                <a:gd name="T4" fmla="*/ 18 w 18"/>
                <a:gd name="T5" fmla="*/ 11 h 11"/>
                <a:gd name="T6" fmla="*/ 12 w 18"/>
                <a:gd name="T7" fmla="*/ 3 h 11"/>
                <a:gd name="T8" fmla="*/ 6 w 18"/>
                <a:gd name="T9" fmla="*/ 2 h 11"/>
                <a:gd name="T10" fmla="*/ 0 w 18"/>
                <a:gd name="T11" fmla="*/ 0 h 11"/>
                <a:gd name="T12" fmla="*/ 2 w 18"/>
                <a:gd name="T13" fmla="*/ 4 h 11"/>
                <a:gd name="T14" fmla="*/ 2 w 18"/>
                <a:gd name="T15" fmla="*/ 1 h 11"/>
                <a:gd name="T16" fmla="*/ 0 w 18"/>
                <a:gd name="T1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11">
                  <a:moveTo>
                    <a:pt x="6" y="2"/>
                  </a:moveTo>
                  <a:cubicBezTo>
                    <a:pt x="7" y="4"/>
                    <a:pt x="8" y="6"/>
                    <a:pt x="9" y="9"/>
                  </a:cubicBezTo>
                  <a:cubicBezTo>
                    <a:pt x="12" y="10"/>
                    <a:pt x="15" y="10"/>
                    <a:pt x="18" y="11"/>
                  </a:cubicBezTo>
                  <a:cubicBezTo>
                    <a:pt x="16" y="8"/>
                    <a:pt x="14" y="6"/>
                    <a:pt x="12" y="3"/>
                  </a:cubicBezTo>
                  <a:cubicBezTo>
                    <a:pt x="10" y="3"/>
                    <a:pt x="8" y="2"/>
                    <a:pt x="6" y="2"/>
                  </a:cubicBezTo>
                  <a:moveTo>
                    <a:pt x="0" y="0"/>
                  </a:moveTo>
                  <a:cubicBezTo>
                    <a:pt x="1" y="1"/>
                    <a:pt x="2" y="3"/>
                    <a:pt x="2" y="4"/>
                  </a:cubicBezTo>
                  <a:cubicBezTo>
                    <a:pt x="2" y="3"/>
                    <a:pt x="2" y="2"/>
                    <a:pt x="2" y="1"/>
                  </a:cubicBezTo>
                  <a:cubicBezTo>
                    <a:pt x="1" y="0"/>
                    <a:pt x="1" y="0"/>
                    <a:pt x="0"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64" name="Freeform 152">
              <a:extLst>
                <a:ext uri="{FF2B5EF4-FFF2-40B4-BE49-F238E27FC236}">
                  <a16:creationId xmlns:a16="http://schemas.microsoft.com/office/drawing/2014/main" xmlns="" id="{678A94B3-54F8-4754-BBDD-DFA0502BDED7}"/>
                </a:ext>
              </a:extLst>
            </p:cNvPr>
            <p:cNvSpPr>
              <a:spLocks/>
            </p:cNvSpPr>
            <p:nvPr/>
          </p:nvSpPr>
          <p:spPr bwMode="auto">
            <a:xfrm>
              <a:off x="10129435" y="4375790"/>
              <a:ext cx="5090" cy="4938"/>
            </a:xfrm>
            <a:custGeom>
              <a:avLst/>
              <a:gdLst>
                <a:gd name="T0" fmla="*/ 0 w 3"/>
                <a:gd name="T1" fmla="*/ 0 h 4"/>
                <a:gd name="T2" fmla="*/ 1 w 3"/>
                <a:gd name="T3" fmla="*/ 4 h 4"/>
                <a:gd name="T4" fmla="*/ 3 w 3"/>
                <a:gd name="T5" fmla="*/ 4 h 4"/>
                <a:gd name="T6" fmla="*/ 0 w 3"/>
                <a:gd name="T7" fmla="*/ 0 h 4"/>
              </a:gdLst>
              <a:ahLst/>
              <a:cxnLst>
                <a:cxn ang="0">
                  <a:pos x="T0" y="T1"/>
                </a:cxn>
                <a:cxn ang="0">
                  <a:pos x="T2" y="T3"/>
                </a:cxn>
                <a:cxn ang="0">
                  <a:pos x="T4" y="T5"/>
                </a:cxn>
                <a:cxn ang="0">
                  <a:pos x="T6" y="T7"/>
                </a:cxn>
              </a:cxnLst>
              <a:rect l="0" t="0" r="r" b="b"/>
              <a:pathLst>
                <a:path w="3" h="4">
                  <a:moveTo>
                    <a:pt x="0" y="0"/>
                  </a:moveTo>
                  <a:cubicBezTo>
                    <a:pt x="0" y="1"/>
                    <a:pt x="1" y="2"/>
                    <a:pt x="1" y="4"/>
                  </a:cubicBezTo>
                  <a:cubicBezTo>
                    <a:pt x="2" y="4"/>
                    <a:pt x="2" y="4"/>
                    <a:pt x="3" y="4"/>
                  </a:cubicBezTo>
                  <a:cubicBezTo>
                    <a:pt x="2" y="3"/>
                    <a:pt x="1" y="1"/>
                    <a:pt x="0"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65" name="Freeform 153">
              <a:extLst>
                <a:ext uri="{FF2B5EF4-FFF2-40B4-BE49-F238E27FC236}">
                  <a16:creationId xmlns:a16="http://schemas.microsoft.com/office/drawing/2014/main" xmlns="" id="{35D765BF-DFDE-407C-A548-D2C77488B1B6}"/>
                </a:ext>
              </a:extLst>
            </p:cNvPr>
            <p:cNvSpPr>
              <a:spLocks/>
            </p:cNvSpPr>
            <p:nvPr/>
          </p:nvSpPr>
          <p:spPr bwMode="auto">
            <a:xfrm>
              <a:off x="10129435" y="4372498"/>
              <a:ext cx="8482" cy="9876"/>
            </a:xfrm>
            <a:custGeom>
              <a:avLst/>
              <a:gdLst>
                <a:gd name="T0" fmla="*/ 0 w 7"/>
                <a:gd name="T1" fmla="*/ 0 h 8"/>
                <a:gd name="T2" fmla="*/ 0 w 7"/>
                <a:gd name="T3" fmla="*/ 3 h 8"/>
                <a:gd name="T4" fmla="*/ 3 w 7"/>
                <a:gd name="T5" fmla="*/ 7 h 8"/>
                <a:gd name="T6" fmla="*/ 7 w 7"/>
                <a:gd name="T7" fmla="*/ 8 h 8"/>
                <a:gd name="T8" fmla="*/ 4 w 7"/>
                <a:gd name="T9" fmla="*/ 1 h 8"/>
                <a:gd name="T10" fmla="*/ 0 w 7"/>
                <a:gd name="T11" fmla="*/ 0 h 8"/>
              </a:gdLst>
              <a:ahLst/>
              <a:cxnLst>
                <a:cxn ang="0">
                  <a:pos x="T0" y="T1"/>
                </a:cxn>
                <a:cxn ang="0">
                  <a:pos x="T2" y="T3"/>
                </a:cxn>
                <a:cxn ang="0">
                  <a:pos x="T4" y="T5"/>
                </a:cxn>
                <a:cxn ang="0">
                  <a:pos x="T6" y="T7"/>
                </a:cxn>
                <a:cxn ang="0">
                  <a:pos x="T8" y="T9"/>
                </a:cxn>
                <a:cxn ang="0">
                  <a:pos x="T10" y="T11"/>
                </a:cxn>
              </a:cxnLst>
              <a:rect l="0" t="0" r="r" b="b"/>
              <a:pathLst>
                <a:path w="7" h="8">
                  <a:moveTo>
                    <a:pt x="0" y="0"/>
                  </a:moveTo>
                  <a:cubicBezTo>
                    <a:pt x="0" y="1"/>
                    <a:pt x="0" y="2"/>
                    <a:pt x="0" y="3"/>
                  </a:cubicBezTo>
                  <a:cubicBezTo>
                    <a:pt x="1" y="4"/>
                    <a:pt x="2" y="6"/>
                    <a:pt x="3" y="7"/>
                  </a:cubicBezTo>
                  <a:cubicBezTo>
                    <a:pt x="4" y="7"/>
                    <a:pt x="5" y="8"/>
                    <a:pt x="7" y="8"/>
                  </a:cubicBezTo>
                  <a:cubicBezTo>
                    <a:pt x="6" y="5"/>
                    <a:pt x="5" y="3"/>
                    <a:pt x="4" y="1"/>
                  </a:cubicBezTo>
                  <a:cubicBezTo>
                    <a:pt x="3" y="0"/>
                    <a:pt x="1" y="0"/>
                    <a:pt x="0" y="0"/>
                  </a:cubicBezTo>
                </a:path>
              </a:pathLst>
            </a:custGeom>
            <a:solidFill>
              <a:srgbClr val="F6F6F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66" name="Freeform 154">
              <a:extLst>
                <a:ext uri="{FF2B5EF4-FFF2-40B4-BE49-F238E27FC236}">
                  <a16:creationId xmlns:a16="http://schemas.microsoft.com/office/drawing/2014/main" xmlns="" id="{254A2F40-2B67-4B50-8596-F86301BCB915}"/>
                </a:ext>
              </a:extLst>
            </p:cNvPr>
            <p:cNvSpPr>
              <a:spLocks/>
            </p:cNvSpPr>
            <p:nvPr/>
          </p:nvSpPr>
          <p:spPr bwMode="auto">
            <a:xfrm>
              <a:off x="10159969" y="4379081"/>
              <a:ext cx="13571" cy="9876"/>
            </a:xfrm>
            <a:custGeom>
              <a:avLst/>
              <a:gdLst>
                <a:gd name="T0" fmla="*/ 0 w 11"/>
                <a:gd name="T1" fmla="*/ 0 h 8"/>
                <a:gd name="T2" fmla="*/ 0 w 11"/>
                <a:gd name="T3" fmla="*/ 4 h 8"/>
                <a:gd name="T4" fmla="*/ 0 w 11"/>
                <a:gd name="T5" fmla="*/ 6 h 8"/>
                <a:gd name="T6" fmla="*/ 9 w 11"/>
                <a:gd name="T7" fmla="*/ 8 h 8"/>
                <a:gd name="T8" fmla="*/ 11 w 11"/>
                <a:gd name="T9" fmla="*/ 7 h 8"/>
                <a:gd name="T10" fmla="*/ 10 w 11"/>
                <a:gd name="T11" fmla="*/ 3 h 8"/>
                <a:gd name="T12" fmla="*/ 10 w 11"/>
                <a:gd name="T13" fmla="*/ 3 h 8"/>
                <a:gd name="T14" fmla="*/ 0 w 11"/>
                <a:gd name="T15" fmla="*/ 0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8">
                  <a:moveTo>
                    <a:pt x="0" y="0"/>
                  </a:moveTo>
                  <a:cubicBezTo>
                    <a:pt x="0" y="1"/>
                    <a:pt x="0" y="3"/>
                    <a:pt x="0" y="4"/>
                  </a:cubicBezTo>
                  <a:cubicBezTo>
                    <a:pt x="0" y="5"/>
                    <a:pt x="0" y="5"/>
                    <a:pt x="0" y="6"/>
                  </a:cubicBezTo>
                  <a:cubicBezTo>
                    <a:pt x="3" y="7"/>
                    <a:pt x="6" y="8"/>
                    <a:pt x="9" y="8"/>
                  </a:cubicBezTo>
                  <a:cubicBezTo>
                    <a:pt x="10" y="8"/>
                    <a:pt x="10" y="8"/>
                    <a:pt x="11" y="7"/>
                  </a:cubicBezTo>
                  <a:cubicBezTo>
                    <a:pt x="11" y="6"/>
                    <a:pt x="10" y="5"/>
                    <a:pt x="10" y="3"/>
                  </a:cubicBezTo>
                  <a:cubicBezTo>
                    <a:pt x="10" y="3"/>
                    <a:pt x="10" y="3"/>
                    <a:pt x="10" y="3"/>
                  </a:cubicBezTo>
                  <a:cubicBezTo>
                    <a:pt x="7" y="2"/>
                    <a:pt x="3" y="1"/>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67" name="Freeform 155">
              <a:extLst>
                <a:ext uri="{FF2B5EF4-FFF2-40B4-BE49-F238E27FC236}">
                  <a16:creationId xmlns:a16="http://schemas.microsoft.com/office/drawing/2014/main" xmlns="" id="{B88BB587-C46A-4615-B92F-CC68A9AB1564}"/>
                </a:ext>
              </a:extLst>
            </p:cNvPr>
            <p:cNvSpPr>
              <a:spLocks/>
            </p:cNvSpPr>
            <p:nvPr/>
          </p:nvSpPr>
          <p:spPr bwMode="auto">
            <a:xfrm>
              <a:off x="10171844" y="4387311"/>
              <a:ext cx="1697" cy="3292"/>
            </a:xfrm>
            <a:custGeom>
              <a:avLst/>
              <a:gdLst>
                <a:gd name="T0" fmla="*/ 2 w 2"/>
                <a:gd name="T1" fmla="*/ 0 h 2"/>
                <a:gd name="T2" fmla="*/ 0 w 2"/>
                <a:gd name="T3" fmla="*/ 1 h 2"/>
                <a:gd name="T4" fmla="*/ 2 w 2"/>
                <a:gd name="T5" fmla="*/ 2 h 2"/>
                <a:gd name="T6" fmla="*/ 2 w 2"/>
                <a:gd name="T7" fmla="*/ 0 h 2"/>
              </a:gdLst>
              <a:ahLst/>
              <a:cxnLst>
                <a:cxn ang="0">
                  <a:pos x="T0" y="T1"/>
                </a:cxn>
                <a:cxn ang="0">
                  <a:pos x="T2" y="T3"/>
                </a:cxn>
                <a:cxn ang="0">
                  <a:pos x="T4" y="T5"/>
                </a:cxn>
                <a:cxn ang="0">
                  <a:pos x="T6" y="T7"/>
                </a:cxn>
              </a:cxnLst>
              <a:rect l="0" t="0" r="r" b="b"/>
              <a:pathLst>
                <a:path w="2" h="2">
                  <a:moveTo>
                    <a:pt x="2" y="0"/>
                  </a:moveTo>
                  <a:cubicBezTo>
                    <a:pt x="1" y="1"/>
                    <a:pt x="1" y="1"/>
                    <a:pt x="0" y="1"/>
                  </a:cubicBezTo>
                  <a:cubicBezTo>
                    <a:pt x="1" y="1"/>
                    <a:pt x="1" y="1"/>
                    <a:pt x="2" y="2"/>
                  </a:cubicBezTo>
                  <a:cubicBezTo>
                    <a:pt x="2" y="1"/>
                    <a:pt x="2" y="1"/>
                    <a:pt x="2"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68" name="Freeform 156">
              <a:extLst>
                <a:ext uri="{FF2B5EF4-FFF2-40B4-BE49-F238E27FC236}">
                  <a16:creationId xmlns:a16="http://schemas.microsoft.com/office/drawing/2014/main" xmlns="" id="{7779AAF8-CEEF-491B-8383-1C5D6EA30A39}"/>
                </a:ext>
              </a:extLst>
            </p:cNvPr>
            <p:cNvSpPr>
              <a:spLocks/>
            </p:cNvSpPr>
            <p:nvPr/>
          </p:nvSpPr>
          <p:spPr bwMode="auto">
            <a:xfrm>
              <a:off x="10182022" y="4387311"/>
              <a:ext cx="0" cy="4938"/>
            </a:xfrm>
            <a:custGeom>
              <a:avLst/>
              <a:gdLst>
                <a:gd name="T0" fmla="*/ 0 w 1"/>
                <a:gd name="T1" fmla="*/ 0 h 4"/>
                <a:gd name="T2" fmla="*/ 0 w 1"/>
                <a:gd name="T3" fmla="*/ 4 h 4"/>
                <a:gd name="T4" fmla="*/ 1 w 1"/>
                <a:gd name="T5" fmla="*/ 4 h 4"/>
                <a:gd name="T6" fmla="*/ 1 w 1"/>
                <a:gd name="T7" fmla="*/ 1 h 4"/>
                <a:gd name="T8" fmla="*/ 1 w 1"/>
                <a:gd name="T9" fmla="*/ 1 h 4"/>
                <a:gd name="T10" fmla="*/ 0 w 1"/>
                <a:gd name="T11" fmla="*/ 0 h 4"/>
              </a:gdLst>
              <a:ahLst/>
              <a:cxnLst>
                <a:cxn ang="0">
                  <a:pos x="T0" y="T1"/>
                </a:cxn>
                <a:cxn ang="0">
                  <a:pos x="T2" y="T3"/>
                </a:cxn>
                <a:cxn ang="0">
                  <a:pos x="T4" y="T5"/>
                </a:cxn>
                <a:cxn ang="0">
                  <a:pos x="T6" y="T7"/>
                </a:cxn>
                <a:cxn ang="0">
                  <a:pos x="T8" y="T9"/>
                </a:cxn>
                <a:cxn ang="0">
                  <a:pos x="T10" y="T11"/>
                </a:cxn>
              </a:cxnLst>
              <a:rect l="0" t="0" r="r" b="b"/>
              <a:pathLst>
                <a:path w="1" h="4">
                  <a:moveTo>
                    <a:pt x="0" y="0"/>
                  </a:moveTo>
                  <a:cubicBezTo>
                    <a:pt x="0" y="1"/>
                    <a:pt x="0" y="3"/>
                    <a:pt x="0" y="4"/>
                  </a:cubicBezTo>
                  <a:cubicBezTo>
                    <a:pt x="0" y="4"/>
                    <a:pt x="0" y="4"/>
                    <a:pt x="1" y="4"/>
                  </a:cubicBezTo>
                  <a:cubicBezTo>
                    <a:pt x="1" y="3"/>
                    <a:pt x="1" y="2"/>
                    <a:pt x="1" y="1"/>
                  </a:cubicBezTo>
                  <a:cubicBezTo>
                    <a:pt x="1" y="1"/>
                    <a:pt x="1" y="1"/>
                    <a:pt x="1" y="1"/>
                  </a:cubicBezTo>
                  <a:cubicBezTo>
                    <a:pt x="1" y="1"/>
                    <a:pt x="0" y="0"/>
                    <a:pt x="0"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69" name="Freeform 157">
              <a:extLst>
                <a:ext uri="{FF2B5EF4-FFF2-40B4-BE49-F238E27FC236}">
                  <a16:creationId xmlns:a16="http://schemas.microsoft.com/office/drawing/2014/main" xmlns="" id="{042B4EA9-F7A9-42DD-963A-70016EBE29FC}"/>
                </a:ext>
              </a:extLst>
            </p:cNvPr>
            <p:cNvSpPr>
              <a:spLocks/>
            </p:cNvSpPr>
            <p:nvPr/>
          </p:nvSpPr>
          <p:spPr bwMode="auto">
            <a:xfrm>
              <a:off x="10048011" y="4351100"/>
              <a:ext cx="16963" cy="13168"/>
            </a:xfrm>
            <a:custGeom>
              <a:avLst/>
              <a:gdLst>
                <a:gd name="T0" fmla="*/ 2 w 14"/>
                <a:gd name="T1" fmla="*/ 0 h 10"/>
                <a:gd name="T2" fmla="*/ 0 w 14"/>
                <a:gd name="T3" fmla="*/ 4 h 10"/>
                <a:gd name="T4" fmla="*/ 2 w 14"/>
                <a:gd name="T5" fmla="*/ 7 h 10"/>
                <a:gd name="T6" fmla="*/ 14 w 14"/>
                <a:gd name="T7" fmla="*/ 10 h 10"/>
                <a:gd name="T8" fmla="*/ 7 w 14"/>
                <a:gd name="T9" fmla="*/ 1 h 10"/>
                <a:gd name="T10" fmla="*/ 2 w 14"/>
                <a:gd name="T11" fmla="*/ 0 h 10"/>
              </a:gdLst>
              <a:ahLst/>
              <a:cxnLst>
                <a:cxn ang="0">
                  <a:pos x="T0" y="T1"/>
                </a:cxn>
                <a:cxn ang="0">
                  <a:pos x="T2" y="T3"/>
                </a:cxn>
                <a:cxn ang="0">
                  <a:pos x="T4" y="T5"/>
                </a:cxn>
                <a:cxn ang="0">
                  <a:pos x="T6" y="T7"/>
                </a:cxn>
                <a:cxn ang="0">
                  <a:pos x="T8" y="T9"/>
                </a:cxn>
                <a:cxn ang="0">
                  <a:pos x="T10" y="T11"/>
                </a:cxn>
              </a:cxnLst>
              <a:rect l="0" t="0" r="r" b="b"/>
              <a:pathLst>
                <a:path w="14" h="10">
                  <a:moveTo>
                    <a:pt x="2" y="0"/>
                  </a:moveTo>
                  <a:cubicBezTo>
                    <a:pt x="1" y="2"/>
                    <a:pt x="1" y="3"/>
                    <a:pt x="0" y="4"/>
                  </a:cubicBezTo>
                  <a:cubicBezTo>
                    <a:pt x="1" y="5"/>
                    <a:pt x="1" y="6"/>
                    <a:pt x="2" y="7"/>
                  </a:cubicBezTo>
                  <a:cubicBezTo>
                    <a:pt x="6" y="8"/>
                    <a:pt x="10" y="9"/>
                    <a:pt x="14" y="10"/>
                  </a:cubicBezTo>
                  <a:cubicBezTo>
                    <a:pt x="11" y="7"/>
                    <a:pt x="9" y="4"/>
                    <a:pt x="7" y="1"/>
                  </a:cubicBezTo>
                  <a:cubicBezTo>
                    <a:pt x="5" y="1"/>
                    <a:pt x="4" y="1"/>
                    <a:pt x="2"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70" name="Freeform 158">
              <a:extLst>
                <a:ext uri="{FF2B5EF4-FFF2-40B4-BE49-F238E27FC236}">
                  <a16:creationId xmlns:a16="http://schemas.microsoft.com/office/drawing/2014/main" xmlns="" id="{4186430A-3EBA-40B9-9748-2FAC241373F8}"/>
                </a:ext>
              </a:extLst>
            </p:cNvPr>
            <p:cNvSpPr>
              <a:spLocks noEditPoints="1"/>
            </p:cNvSpPr>
            <p:nvPr/>
          </p:nvSpPr>
          <p:spPr bwMode="auto">
            <a:xfrm>
              <a:off x="10044618" y="4308305"/>
              <a:ext cx="27141" cy="41149"/>
            </a:xfrm>
            <a:custGeom>
              <a:avLst/>
              <a:gdLst>
                <a:gd name="T0" fmla="*/ 7 w 22"/>
                <a:gd name="T1" fmla="*/ 18 h 34"/>
                <a:gd name="T2" fmla="*/ 2 w 22"/>
                <a:gd name="T3" fmla="*/ 23 h 34"/>
                <a:gd name="T4" fmla="*/ 0 w 22"/>
                <a:gd name="T5" fmla="*/ 28 h 34"/>
                <a:gd name="T6" fmla="*/ 6 w 22"/>
                <a:gd name="T7" fmla="*/ 34 h 34"/>
                <a:gd name="T8" fmla="*/ 12 w 22"/>
                <a:gd name="T9" fmla="*/ 21 h 34"/>
                <a:gd name="T10" fmla="*/ 11 w 22"/>
                <a:gd name="T11" fmla="*/ 20 h 34"/>
                <a:gd name="T12" fmla="*/ 7 w 22"/>
                <a:gd name="T13" fmla="*/ 18 h 34"/>
                <a:gd name="T14" fmla="*/ 22 w 22"/>
                <a:gd name="T15" fmla="*/ 0 h 34"/>
                <a:gd name="T16" fmla="*/ 15 w 22"/>
                <a:gd name="T17" fmla="*/ 8 h 34"/>
                <a:gd name="T18" fmla="*/ 17 w 22"/>
                <a:gd name="T19" fmla="*/ 11 h 34"/>
                <a:gd name="T20" fmla="*/ 22 w 22"/>
                <a:gd name="T21"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 h="34">
                  <a:moveTo>
                    <a:pt x="7" y="18"/>
                  </a:moveTo>
                  <a:cubicBezTo>
                    <a:pt x="5" y="20"/>
                    <a:pt x="4" y="22"/>
                    <a:pt x="2" y="23"/>
                  </a:cubicBezTo>
                  <a:cubicBezTo>
                    <a:pt x="2" y="25"/>
                    <a:pt x="1" y="26"/>
                    <a:pt x="0" y="28"/>
                  </a:cubicBezTo>
                  <a:cubicBezTo>
                    <a:pt x="2" y="29"/>
                    <a:pt x="4" y="32"/>
                    <a:pt x="6" y="34"/>
                  </a:cubicBezTo>
                  <a:cubicBezTo>
                    <a:pt x="8" y="30"/>
                    <a:pt x="10" y="26"/>
                    <a:pt x="12" y="21"/>
                  </a:cubicBezTo>
                  <a:cubicBezTo>
                    <a:pt x="12" y="21"/>
                    <a:pt x="11" y="20"/>
                    <a:pt x="11" y="20"/>
                  </a:cubicBezTo>
                  <a:cubicBezTo>
                    <a:pt x="10" y="19"/>
                    <a:pt x="8" y="18"/>
                    <a:pt x="7" y="18"/>
                  </a:cubicBezTo>
                  <a:moveTo>
                    <a:pt x="22" y="0"/>
                  </a:moveTo>
                  <a:cubicBezTo>
                    <a:pt x="19" y="3"/>
                    <a:pt x="17" y="6"/>
                    <a:pt x="15" y="8"/>
                  </a:cubicBezTo>
                  <a:cubicBezTo>
                    <a:pt x="15" y="9"/>
                    <a:pt x="16" y="10"/>
                    <a:pt x="17" y="11"/>
                  </a:cubicBezTo>
                  <a:cubicBezTo>
                    <a:pt x="19" y="7"/>
                    <a:pt x="20" y="3"/>
                    <a:pt x="22"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71" name="Freeform 159">
              <a:extLst>
                <a:ext uri="{FF2B5EF4-FFF2-40B4-BE49-F238E27FC236}">
                  <a16:creationId xmlns:a16="http://schemas.microsoft.com/office/drawing/2014/main" xmlns="" id="{EB913FF4-C2FF-474E-925C-3B5CE90EC613}"/>
                </a:ext>
              </a:extLst>
            </p:cNvPr>
            <p:cNvSpPr>
              <a:spLocks/>
            </p:cNvSpPr>
            <p:nvPr/>
          </p:nvSpPr>
          <p:spPr bwMode="auto">
            <a:xfrm>
              <a:off x="10041225" y="4349454"/>
              <a:ext cx="1697" cy="0"/>
            </a:xfrm>
            <a:custGeom>
              <a:avLst/>
              <a:gdLst>
                <a:gd name="T0" fmla="*/ 1 w 1"/>
                <a:gd name="T1" fmla="*/ 0 h 1"/>
                <a:gd name="T2" fmla="*/ 0 w 1"/>
                <a:gd name="T3" fmla="*/ 1 h 1"/>
                <a:gd name="T4" fmla="*/ 1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0" y="0"/>
                    <a:pt x="0" y="0"/>
                    <a:pt x="0" y="1"/>
                  </a:cubicBezTo>
                  <a:cubicBezTo>
                    <a:pt x="1" y="1"/>
                    <a:pt x="1" y="1"/>
                    <a:pt x="1" y="1"/>
                  </a:cubicBezTo>
                  <a:cubicBezTo>
                    <a:pt x="1" y="1"/>
                    <a:pt x="1" y="0"/>
                    <a:pt x="1"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72" name="Freeform 160">
              <a:extLst>
                <a:ext uri="{FF2B5EF4-FFF2-40B4-BE49-F238E27FC236}">
                  <a16:creationId xmlns:a16="http://schemas.microsoft.com/office/drawing/2014/main" xmlns="" id="{841FC5AD-2294-412E-95D2-CEE31F247B64}"/>
                </a:ext>
              </a:extLst>
            </p:cNvPr>
            <p:cNvSpPr>
              <a:spLocks/>
            </p:cNvSpPr>
            <p:nvPr/>
          </p:nvSpPr>
          <p:spPr bwMode="auto">
            <a:xfrm>
              <a:off x="10042922" y="4357684"/>
              <a:ext cx="3393" cy="6584"/>
            </a:xfrm>
            <a:custGeom>
              <a:avLst/>
              <a:gdLst>
                <a:gd name="T0" fmla="*/ 0 w 2"/>
                <a:gd name="T1" fmla="*/ 0 h 5"/>
                <a:gd name="T2" fmla="*/ 0 w 2"/>
                <a:gd name="T3" fmla="*/ 5 h 5"/>
                <a:gd name="T4" fmla="*/ 2 w 2"/>
                <a:gd name="T5" fmla="*/ 1 h 5"/>
                <a:gd name="T6" fmla="*/ 0 w 2"/>
                <a:gd name="T7" fmla="*/ 0 h 5"/>
              </a:gdLst>
              <a:ahLst/>
              <a:cxnLst>
                <a:cxn ang="0">
                  <a:pos x="T0" y="T1"/>
                </a:cxn>
                <a:cxn ang="0">
                  <a:pos x="T2" y="T3"/>
                </a:cxn>
                <a:cxn ang="0">
                  <a:pos x="T4" y="T5"/>
                </a:cxn>
                <a:cxn ang="0">
                  <a:pos x="T6" y="T7"/>
                </a:cxn>
              </a:cxnLst>
              <a:rect l="0" t="0" r="r" b="b"/>
              <a:pathLst>
                <a:path w="2" h="5">
                  <a:moveTo>
                    <a:pt x="0" y="0"/>
                  </a:moveTo>
                  <a:cubicBezTo>
                    <a:pt x="0" y="2"/>
                    <a:pt x="0" y="3"/>
                    <a:pt x="0" y="5"/>
                  </a:cubicBezTo>
                  <a:cubicBezTo>
                    <a:pt x="0" y="3"/>
                    <a:pt x="1" y="2"/>
                    <a:pt x="2" y="1"/>
                  </a:cubicBezTo>
                  <a:cubicBezTo>
                    <a:pt x="1" y="0"/>
                    <a:pt x="1" y="0"/>
                    <a:pt x="0"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73" name="Freeform 161">
              <a:extLst>
                <a:ext uri="{FF2B5EF4-FFF2-40B4-BE49-F238E27FC236}">
                  <a16:creationId xmlns:a16="http://schemas.microsoft.com/office/drawing/2014/main" xmlns="" id="{0007A0D2-2660-4195-874D-8418CDB62B21}"/>
                </a:ext>
              </a:extLst>
            </p:cNvPr>
            <p:cNvSpPr>
              <a:spLocks/>
            </p:cNvSpPr>
            <p:nvPr/>
          </p:nvSpPr>
          <p:spPr bwMode="auto">
            <a:xfrm>
              <a:off x="10034440" y="4356038"/>
              <a:ext cx="8482" cy="13168"/>
            </a:xfrm>
            <a:custGeom>
              <a:avLst/>
              <a:gdLst>
                <a:gd name="T0" fmla="*/ 3 w 7"/>
                <a:gd name="T1" fmla="*/ 0 h 11"/>
                <a:gd name="T2" fmla="*/ 0 w 7"/>
                <a:gd name="T3" fmla="*/ 10 h 11"/>
                <a:gd name="T4" fmla="*/ 3 w 7"/>
                <a:gd name="T5" fmla="*/ 11 h 11"/>
                <a:gd name="T6" fmla="*/ 7 w 7"/>
                <a:gd name="T7" fmla="*/ 6 h 11"/>
                <a:gd name="T8" fmla="*/ 7 w 7"/>
                <a:gd name="T9" fmla="*/ 1 h 11"/>
                <a:gd name="T10" fmla="*/ 3 w 7"/>
                <a:gd name="T11" fmla="*/ 0 h 11"/>
              </a:gdLst>
              <a:ahLst/>
              <a:cxnLst>
                <a:cxn ang="0">
                  <a:pos x="T0" y="T1"/>
                </a:cxn>
                <a:cxn ang="0">
                  <a:pos x="T2" y="T3"/>
                </a:cxn>
                <a:cxn ang="0">
                  <a:pos x="T4" y="T5"/>
                </a:cxn>
                <a:cxn ang="0">
                  <a:pos x="T6" y="T7"/>
                </a:cxn>
                <a:cxn ang="0">
                  <a:pos x="T8" y="T9"/>
                </a:cxn>
                <a:cxn ang="0">
                  <a:pos x="T10" y="T11"/>
                </a:cxn>
              </a:cxnLst>
              <a:rect l="0" t="0" r="r" b="b"/>
              <a:pathLst>
                <a:path w="7" h="11">
                  <a:moveTo>
                    <a:pt x="3" y="0"/>
                  </a:moveTo>
                  <a:cubicBezTo>
                    <a:pt x="2" y="4"/>
                    <a:pt x="1" y="7"/>
                    <a:pt x="0" y="10"/>
                  </a:cubicBezTo>
                  <a:cubicBezTo>
                    <a:pt x="1" y="10"/>
                    <a:pt x="2" y="10"/>
                    <a:pt x="3" y="11"/>
                  </a:cubicBezTo>
                  <a:cubicBezTo>
                    <a:pt x="4" y="10"/>
                    <a:pt x="5" y="8"/>
                    <a:pt x="7" y="6"/>
                  </a:cubicBezTo>
                  <a:cubicBezTo>
                    <a:pt x="7" y="4"/>
                    <a:pt x="7" y="3"/>
                    <a:pt x="7" y="1"/>
                  </a:cubicBezTo>
                  <a:cubicBezTo>
                    <a:pt x="6" y="1"/>
                    <a:pt x="4" y="0"/>
                    <a:pt x="3"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74" name="Freeform 162">
              <a:extLst>
                <a:ext uri="{FF2B5EF4-FFF2-40B4-BE49-F238E27FC236}">
                  <a16:creationId xmlns:a16="http://schemas.microsoft.com/office/drawing/2014/main" xmlns="" id="{35541B26-7C15-44C5-A0FA-A15E7F51EB7A}"/>
                </a:ext>
              </a:extLst>
            </p:cNvPr>
            <p:cNvSpPr>
              <a:spLocks/>
            </p:cNvSpPr>
            <p:nvPr/>
          </p:nvSpPr>
          <p:spPr bwMode="auto">
            <a:xfrm>
              <a:off x="10034440" y="4369206"/>
              <a:ext cx="3393" cy="3292"/>
            </a:xfrm>
            <a:custGeom>
              <a:avLst/>
              <a:gdLst>
                <a:gd name="T0" fmla="*/ 0 w 3"/>
                <a:gd name="T1" fmla="*/ 0 h 3"/>
                <a:gd name="T2" fmla="*/ 0 w 3"/>
                <a:gd name="T3" fmla="*/ 3 h 3"/>
                <a:gd name="T4" fmla="*/ 0 w 3"/>
                <a:gd name="T5" fmla="*/ 3 h 3"/>
                <a:gd name="T6" fmla="*/ 3 w 3"/>
                <a:gd name="T7" fmla="*/ 1 h 3"/>
                <a:gd name="T8" fmla="*/ 0 w 3"/>
                <a:gd name="T9" fmla="*/ 0 h 3"/>
              </a:gdLst>
              <a:ahLst/>
              <a:cxnLst>
                <a:cxn ang="0">
                  <a:pos x="T0" y="T1"/>
                </a:cxn>
                <a:cxn ang="0">
                  <a:pos x="T2" y="T3"/>
                </a:cxn>
                <a:cxn ang="0">
                  <a:pos x="T4" y="T5"/>
                </a:cxn>
                <a:cxn ang="0">
                  <a:pos x="T6" y="T7"/>
                </a:cxn>
                <a:cxn ang="0">
                  <a:pos x="T8" y="T9"/>
                </a:cxn>
              </a:cxnLst>
              <a:rect l="0" t="0" r="r" b="b"/>
              <a:pathLst>
                <a:path w="3" h="3">
                  <a:moveTo>
                    <a:pt x="0" y="0"/>
                  </a:moveTo>
                  <a:cubicBezTo>
                    <a:pt x="0" y="2"/>
                    <a:pt x="0" y="3"/>
                    <a:pt x="0" y="3"/>
                  </a:cubicBezTo>
                  <a:cubicBezTo>
                    <a:pt x="0" y="3"/>
                    <a:pt x="0" y="3"/>
                    <a:pt x="0" y="3"/>
                  </a:cubicBezTo>
                  <a:cubicBezTo>
                    <a:pt x="1" y="3"/>
                    <a:pt x="2" y="2"/>
                    <a:pt x="3" y="1"/>
                  </a:cubicBezTo>
                  <a:cubicBezTo>
                    <a:pt x="2" y="0"/>
                    <a:pt x="1" y="0"/>
                    <a:pt x="0"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75" name="Freeform 163">
              <a:extLst>
                <a:ext uri="{FF2B5EF4-FFF2-40B4-BE49-F238E27FC236}">
                  <a16:creationId xmlns:a16="http://schemas.microsoft.com/office/drawing/2014/main" xmlns="" id="{C94E3BC0-7EBA-425B-8A43-6C06966D7936}"/>
                </a:ext>
              </a:extLst>
            </p:cNvPr>
            <p:cNvSpPr>
              <a:spLocks/>
            </p:cNvSpPr>
            <p:nvPr/>
          </p:nvSpPr>
          <p:spPr bwMode="auto">
            <a:xfrm>
              <a:off x="10042922" y="4341224"/>
              <a:ext cx="8482" cy="9876"/>
            </a:xfrm>
            <a:custGeom>
              <a:avLst/>
              <a:gdLst>
                <a:gd name="T0" fmla="*/ 1 w 7"/>
                <a:gd name="T1" fmla="*/ 0 h 8"/>
                <a:gd name="T2" fmla="*/ 0 w 7"/>
                <a:gd name="T3" fmla="*/ 2 h 8"/>
                <a:gd name="T4" fmla="*/ 0 w 7"/>
                <a:gd name="T5" fmla="*/ 7 h 8"/>
                <a:gd name="T6" fmla="*/ 5 w 7"/>
                <a:gd name="T7" fmla="*/ 8 h 8"/>
                <a:gd name="T8" fmla="*/ 7 w 7"/>
                <a:gd name="T9" fmla="*/ 6 h 8"/>
                <a:gd name="T10" fmla="*/ 1 w 7"/>
                <a:gd name="T11" fmla="*/ 0 h 8"/>
              </a:gdLst>
              <a:ahLst/>
              <a:cxnLst>
                <a:cxn ang="0">
                  <a:pos x="T0" y="T1"/>
                </a:cxn>
                <a:cxn ang="0">
                  <a:pos x="T2" y="T3"/>
                </a:cxn>
                <a:cxn ang="0">
                  <a:pos x="T4" y="T5"/>
                </a:cxn>
                <a:cxn ang="0">
                  <a:pos x="T6" y="T7"/>
                </a:cxn>
                <a:cxn ang="0">
                  <a:pos x="T8" y="T9"/>
                </a:cxn>
                <a:cxn ang="0">
                  <a:pos x="T10" y="T11"/>
                </a:cxn>
              </a:cxnLst>
              <a:rect l="0" t="0" r="r" b="b"/>
              <a:pathLst>
                <a:path w="7" h="8">
                  <a:moveTo>
                    <a:pt x="1" y="0"/>
                  </a:moveTo>
                  <a:cubicBezTo>
                    <a:pt x="1" y="1"/>
                    <a:pt x="0" y="1"/>
                    <a:pt x="0" y="2"/>
                  </a:cubicBezTo>
                  <a:cubicBezTo>
                    <a:pt x="0" y="4"/>
                    <a:pt x="0" y="5"/>
                    <a:pt x="0" y="7"/>
                  </a:cubicBezTo>
                  <a:cubicBezTo>
                    <a:pt x="2" y="7"/>
                    <a:pt x="3" y="8"/>
                    <a:pt x="5" y="8"/>
                  </a:cubicBezTo>
                  <a:cubicBezTo>
                    <a:pt x="6" y="7"/>
                    <a:pt x="6" y="7"/>
                    <a:pt x="7" y="6"/>
                  </a:cubicBezTo>
                  <a:cubicBezTo>
                    <a:pt x="5" y="4"/>
                    <a:pt x="3" y="1"/>
                    <a:pt x="1" y="0"/>
                  </a:cubicBezTo>
                </a:path>
              </a:pathLst>
            </a:custGeom>
            <a:solidFill>
              <a:srgbClr val="EAEBE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76" name="Freeform 164">
              <a:extLst>
                <a:ext uri="{FF2B5EF4-FFF2-40B4-BE49-F238E27FC236}">
                  <a16:creationId xmlns:a16="http://schemas.microsoft.com/office/drawing/2014/main" xmlns="" id="{66252F75-790F-472F-AB0F-F7BFA70A1778}"/>
                </a:ext>
              </a:extLst>
            </p:cNvPr>
            <p:cNvSpPr>
              <a:spLocks/>
            </p:cNvSpPr>
            <p:nvPr/>
          </p:nvSpPr>
          <p:spPr bwMode="auto">
            <a:xfrm>
              <a:off x="10042922" y="4344516"/>
              <a:ext cx="0" cy="4938"/>
            </a:xfrm>
            <a:custGeom>
              <a:avLst/>
              <a:gdLst>
                <a:gd name="T0" fmla="*/ 1 w 1"/>
                <a:gd name="T1" fmla="*/ 0 h 5"/>
                <a:gd name="T2" fmla="*/ 0 w 1"/>
                <a:gd name="T3" fmla="*/ 4 h 5"/>
                <a:gd name="T4" fmla="*/ 0 w 1"/>
                <a:gd name="T5" fmla="*/ 5 h 5"/>
                <a:gd name="T6" fmla="*/ 1 w 1"/>
                <a:gd name="T7" fmla="*/ 5 h 5"/>
                <a:gd name="T8" fmla="*/ 1 w 1"/>
                <a:gd name="T9" fmla="*/ 0 h 5"/>
              </a:gdLst>
              <a:ahLst/>
              <a:cxnLst>
                <a:cxn ang="0">
                  <a:pos x="T0" y="T1"/>
                </a:cxn>
                <a:cxn ang="0">
                  <a:pos x="T2" y="T3"/>
                </a:cxn>
                <a:cxn ang="0">
                  <a:pos x="T4" y="T5"/>
                </a:cxn>
                <a:cxn ang="0">
                  <a:pos x="T6" y="T7"/>
                </a:cxn>
                <a:cxn ang="0">
                  <a:pos x="T8" y="T9"/>
                </a:cxn>
              </a:cxnLst>
              <a:rect l="0" t="0" r="r" b="b"/>
              <a:pathLst>
                <a:path w="1" h="5">
                  <a:moveTo>
                    <a:pt x="1" y="0"/>
                  </a:moveTo>
                  <a:cubicBezTo>
                    <a:pt x="1" y="2"/>
                    <a:pt x="0" y="3"/>
                    <a:pt x="0" y="4"/>
                  </a:cubicBezTo>
                  <a:cubicBezTo>
                    <a:pt x="0" y="4"/>
                    <a:pt x="0" y="5"/>
                    <a:pt x="0" y="5"/>
                  </a:cubicBezTo>
                  <a:cubicBezTo>
                    <a:pt x="0" y="5"/>
                    <a:pt x="1" y="5"/>
                    <a:pt x="1" y="5"/>
                  </a:cubicBezTo>
                  <a:cubicBezTo>
                    <a:pt x="1" y="3"/>
                    <a:pt x="1" y="2"/>
                    <a:pt x="1" y="0"/>
                  </a:cubicBezTo>
                </a:path>
              </a:pathLst>
            </a:custGeom>
            <a:solidFill>
              <a:srgbClr val="F3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77" name="Freeform 165">
              <a:extLst>
                <a:ext uri="{FF2B5EF4-FFF2-40B4-BE49-F238E27FC236}">
                  <a16:creationId xmlns:a16="http://schemas.microsoft.com/office/drawing/2014/main" xmlns="" id="{E7860501-0834-44AB-9F20-60985CC93D7D}"/>
                </a:ext>
              </a:extLst>
            </p:cNvPr>
            <p:cNvSpPr>
              <a:spLocks/>
            </p:cNvSpPr>
            <p:nvPr/>
          </p:nvSpPr>
          <p:spPr bwMode="auto">
            <a:xfrm>
              <a:off x="10042922" y="4351100"/>
              <a:ext cx="5090" cy="8230"/>
            </a:xfrm>
            <a:custGeom>
              <a:avLst/>
              <a:gdLst>
                <a:gd name="T0" fmla="*/ 0 w 3"/>
                <a:gd name="T1" fmla="*/ 0 h 6"/>
                <a:gd name="T2" fmla="*/ 0 w 3"/>
                <a:gd name="T3" fmla="*/ 5 h 6"/>
                <a:gd name="T4" fmla="*/ 2 w 3"/>
                <a:gd name="T5" fmla="*/ 6 h 6"/>
                <a:gd name="T6" fmla="*/ 3 w 3"/>
                <a:gd name="T7" fmla="*/ 4 h 6"/>
                <a:gd name="T8" fmla="*/ 0 w 3"/>
                <a:gd name="T9" fmla="*/ 0 h 6"/>
              </a:gdLst>
              <a:ahLst/>
              <a:cxnLst>
                <a:cxn ang="0">
                  <a:pos x="T0" y="T1"/>
                </a:cxn>
                <a:cxn ang="0">
                  <a:pos x="T2" y="T3"/>
                </a:cxn>
                <a:cxn ang="0">
                  <a:pos x="T4" y="T5"/>
                </a:cxn>
                <a:cxn ang="0">
                  <a:pos x="T6" y="T7"/>
                </a:cxn>
                <a:cxn ang="0">
                  <a:pos x="T8" y="T9"/>
                </a:cxn>
              </a:cxnLst>
              <a:rect l="0" t="0" r="r" b="b"/>
              <a:pathLst>
                <a:path w="3" h="6">
                  <a:moveTo>
                    <a:pt x="0" y="0"/>
                  </a:moveTo>
                  <a:cubicBezTo>
                    <a:pt x="0" y="2"/>
                    <a:pt x="0" y="3"/>
                    <a:pt x="0" y="5"/>
                  </a:cubicBezTo>
                  <a:cubicBezTo>
                    <a:pt x="1" y="5"/>
                    <a:pt x="1" y="5"/>
                    <a:pt x="2" y="6"/>
                  </a:cubicBezTo>
                  <a:cubicBezTo>
                    <a:pt x="2" y="5"/>
                    <a:pt x="3" y="5"/>
                    <a:pt x="3" y="4"/>
                  </a:cubicBezTo>
                  <a:cubicBezTo>
                    <a:pt x="2" y="3"/>
                    <a:pt x="1" y="1"/>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78" name="Freeform 166">
              <a:extLst>
                <a:ext uri="{FF2B5EF4-FFF2-40B4-BE49-F238E27FC236}">
                  <a16:creationId xmlns:a16="http://schemas.microsoft.com/office/drawing/2014/main" xmlns="" id="{33C241A8-F8C2-4D51-89F9-3B0561DC24DD}"/>
                </a:ext>
              </a:extLst>
            </p:cNvPr>
            <p:cNvSpPr>
              <a:spLocks/>
            </p:cNvSpPr>
            <p:nvPr/>
          </p:nvSpPr>
          <p:spPr bwMode="auto">
            <a:xfrm>
              <a:off x="10037833" y="4349454"/>
              <a:ext cx="5090" cy="8230"/>
            </a:xfrm>
            <a:custGeom>
              <a:avLst/>
              <a:gdLst>
                <a:gd name="T0" fmla="*/ 2 w 4"/>
                <a:gd name="T1" fmla="*/ 0 h 6"/>
                <a:gd name="T2" fmla="*/ 0 w 4"/>
                <a:gd name="T3" fmla="*/ 5 h 6"/>
                <a:gd name="T4" fmla="*/ 4 w 4"/>
                <a:gd name="T5" fmla="*/ 6 h 6"/>
                <a:gd name="T6" fmla="*/ 4 w 4"/>
                <a:gd name="T7" fmla="*/ 1 h 6"/>
                <a:gd name="T8" fmla="*/ 3 w 4"/>
                <a:gd name="T9" fmla="*/ 0 h 6"/>
                <a:gd name="T10" fmla="*/ 2 w 4"/>
                <a:gd name="T11" fmla="*/ 0 h 6"/>
              </a:gdLst>
              <a:ahLst/>
              <a:cxnLst>
                <a:cxn ang="0">
                  <a:pos x="T0" y="T1"/>
                </a:cxn>
                <a:cxn ang="0">
                  <a:pos x="T2" y="T3"/>
                </a:cxn>
                <a:cxn ang="0">
                  <a:pos x="T4" y="T5"/>
                </a:cxn>
                <a:cxn ang="0">
                  <a:pos x="T6" y="T7"/>
                </a:cxn>
                <a:cxn ang="0">
                  <a:pos x="T8" y="T9"/>
                </a:cxn>
                <a:cxn ang="0">
                  <a:pos x="T10" y="T11"/>
                </a:cxn>
              </a:cxnLst>
              <a:rect l="0" t="0" r="r" b="b"/>
              <a:pathLst>
                <a:path w="4" h="6">
                  <a:moveTo>
                    <a:pt x="2" y="0"/>
                  </a:moveTo>
                  <a:cubicBezTo>
                    <a:pt x="2" y="2"/>
                    <a:pt x="1" y="3"/>
                    <a:pt x="0" y="5"/>
                  </a:cubicBezTo>
                  <a:cubicBezTo>
                    <a:pt x="1" y="5"/>
                    <a:pt x="3" y="6"/>
                    <a:pt x="4" y="6"/>
                  </a:cubicBezTo>
                  <a:cubicBezTo>
                    <a:pt x="4" y="4"/>
                    <a:pt x="4" y="3"/>
                    <a:pt x="4" y="1"/>
                  </a:cubicBezTo>
                  <a:cubicBezTo>
                    <a:pt x="4" y="1"/>
                    <a:pt x="3" y="0"/>
                    <a:pt x="3" y="0"/>
                  </a:cubicBezTo>
                  <a:cubicBezTo>
                    <a:pt x="3" y="0"/>
                    <a:pt x="3" y="0"/>
                    <a:pt x="2"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79" name="Freeform 167">
              <a:extLst>
                <a:ext uri="{FF2B5EF4-FFF2-40B4-BE49-F238E27FC236}">
                  <a16:creationId xmlns:a16="http://schemas.microsoft.com/office/drawing/2014/main" xmlns="" id="{A63EE859-2F3D-4FF4-838E-5BD7B00264D4}"/>
                </a:ext>
              </a:extLst>
            </p:cNvPr>
            <p:cNvSpPr>
              <a:spLocks/>
            </p:cNvSpPr>
            <p:nvPr/>
          </p:nvSpPr>
          <p:spPr bwMode="auto">
            <a:xfrm>
              <a:off x="10042922" y="4349454"/>
              <a:ext cx="6785" cy="6584"/>
            </a:xfrm>
            <a:custGeom>
              <a:avLst/>
              <a:gdLst>
                <a:gd name="T0" fmla="*/ 0 w 5"/>
                <a:gd name="T1" fmla="*/ 0 h 5"/>
                <a:gd name="T2" fmla="*/ 0 w 5"/>
                <a:gd name="T3" fmla="*/ 1 h 5"/>
                <a:gd name="T4" fmla="*/ 3 w 5"/>
                <a:gd name="T5" fmla="*/ 5 h 5"/>
                <a:gd name="T6" fmla="*/ 5 w 5"/>
                <a:gd name="T7" fmla="*/ 1 h 5"/>
                <a:gd name="T8" fmla="*/ 0 w 5"/>
                <a:gd name="T9" fmla="*/ 0 h 5"/>
              </a:gdLst>
              <a:ahLst/>
              <a:cxnLst>
                <a:cxn ang="0">
                  <a:pos x="T0" y="T1"/>
                </a:cxn>
                <a:cxn ang="0">
                  <a:pos x="T2" y="T3"/>
                </a:cxn>
                <a:cxn ang="0">
                  <a:pos x="T4" y="T5"/>
                </a:cxn>
                <a:cxn ang="0">
                  <a:pos x="T6" y="T7"/>
                </a:cxn>
                <a:cxn ang="0">
                  <a:pos x="T8" y="T9"/>
                </a:cxn>
              </a:cxnLst>
              <a:rect l="0" t="0" r="r" b="b"/>
              <a:pathLst>
                <a:path w="5" h="5">
                  <a:moveTo>
                    <a:pt x="0" y="0"/>
                  </a:moveTo>
                  <a:cubicBezTo>
                    <a:pt x="0" y="0"/>
                    <a:pt x="0" y="1"/>
                    <a:pt x="0" y="1"/>
                  </a:cubicBezTo>
                  <a:cubicBezTo>
                    <a:pt x="1" y="2"/>
                    <a:pt x="2" y="4"/>
                    <a:pt x="3" y="5"/>
                  </a:cubicBezTo>
                  <a:cubicBezTo>
                    <a:pt x="4" y="4"/>
                    <a:pt x="4" y="3"/>
                    <a:pt x="5" y="1"/>
                  </a:cubicBezTo>
                  <a:cubicBezTo>
                    <a:pt x="3" y="1"/>
                    <a:pt x="2" y="0"/>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80" name="Freeform 168">
              <a:extLst>
                <a:ext uri="{FF2B5EF4-FFF2-40B4-BE49-F238E27FC236}">
                  <a16:creationId xmlns:a16="http://schemas.microsoft.com/office/drawing/2014/main" xmlns="" id="{ACA0B478-B4DE-495A-8685-169145FA1170}"/>
                </a:ext>
              </a:extLst>
            </p:cNvPr>
            <p:cNvSpPr>
              <a:spLocks/>
            </p:cNvSpPr>
            <p:nvPr/>
          </p:nvSpPr>
          <p:spPr bwMode="auto">
            <a:xfrm>
              <a:off x="10042922" y="4349454"/>
              <a:ext cx="0" cy="1646"/>
            </a:xfrm>
            <a:custGeom>
              <a:avLst/>
              <a:gdLst>
                <a:gd name="T0" fmla="*/ 0 w 1"/>
                <a:gd name="T1" fmla="*/ 0 h 1"/>
                <a:gd name="T2" fmla="*/ 1 w 1"/>
                <a:gd name="T3" fmla="*/ 1 h 1"/>
                <a:gd name="T4" fmla="*/ 1 w 1"/>
                <a:gd name="T5" fmla="*/ 0 h 1"/>
                <a:gd name="T6" fmla="*/ 0 w 1"/>
                <a:gd name="T7" fmla="*/ 0 h 1"/>
              </a:gdLst>
              <a:ahLst/>
              <a:cxnLst>
                <a:cxn ang="0">
                  <a:pos x="T0" y="T1"/>
                </a:cxn>
                <a:cxn ang="0">
                  <a:pos x="T2" y="T3"/>
                </a:cxn>
                <a:cxn ang="0">
                  <a:pos x="T4" y="T5"/>
                </a:cxn>
                <a:cxn ang="0">
                  <a:pos x="T6" y="T7"/>
                </a:cxn>
              </a:cxnLst>
              <a:rect l="0" t="0" r="r" b="b"/>
              <a:pathLst>
                <a:path w="1" h="1">
                  <a:moveTo>
                    <a:pt x="0" y="0"/>
                  </a:moveTo>
                  <a:cubicBezTo>
                    <a:pt x="0" y="0"/>
                    <a:pt x="1" y="1"/>
                    <a:pt x="1" y="1"/>
                  </a:cubicBezTo>
                  <a:cubicBezTo>
                    <a:pt x="1" y="1"/>
                    <a:pt x="1" y="0"/>
                    <a:pt x="1" y="0"/>
                  </a:cubicBezTo>
                  <a:cubicBezTo>
                    <a:pt x="1" y="0"/>
                    <a:pt x="0" y="0"/>
                    <a:pt x="0"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81" name="Freeform 169">
              <a:extLst>
                <a:ext uri="{FF2B5EF4-FFF2-40B4-BE49-F238E27FC236}">
                  <a16:creationId xmlns:a16="http://schemas.microsoft.com/office/drawing/2014/main" xmlns="" id="{9BD6E8AF-5789-4D21-8417-2E093058F42A}"/>
                </a:ext>
              </a:extLst>
            </p:cNvPr>
            <p:cNvSpPr>
              <a:spLocks noEditPoints="1"/>
            </p:cNvSpPr>
            <p:nvPr/>
          </p:nvSpPr>
          <p:spPr bwMode="auto">
            <a:xfrm>
              <a:off x="10149791" y="4341224"/>
              <a:ext cx="10178" cy="92173"/>
            </a:xfrm>
            <a:custGeom>
              <a:avLst/>
              <a:gdLst>
                <a:gd name="T0" fmla="*/ 3 w 8"/>
                <a:gd name="T1" fmla="*/ 65 h 76"/>
                <a:gd name="T2" fmla="*/ 5 w 8"/>
                <a:gd name="T3" fmla="*/ 75 h 76"/>
                <a:gd name="T4" fmla="*/ 6 w 8"/>
                <a:gd name="T5" fmla="*/ 76 h 76"/>
                <a:gd name="T6" fmla="*/ 8 w 8"/>
                <a:gd name="T7" fmla="*/ 67 h 76"/>
                <a:gd name="T8" fmla="*/ 3 w 8"/>
                <a:gd name="T9" fmla="*/ 65 h 76"/>
                <a:gd name="T10" fmla="*/ 0 w 8"/>
                <a:gd name="T11" fmla="*/ 35 h 76"/>
                <a:gd name="T12" fmla="*/ 0 w 8"/>
                <a:gd name="T13" fmla="*/ 35 h 76"/>
                <a:gd name="T14" fmla="*/ 0 w 8"/>
                <a:gd name="T15" fmla="*/ 36 h 76"/>
                <a:gd name="T16" fmla="*/ 8 w 8"/>
                <a:gd name="T17" fmla="*/ 47 h 76"/>
                <a:gd name="T18" fmla="*/ 8 w 8"/>
                <a:gd name="T19" fmla="*/ 46 h 76"/>
                <a:gd name="T20" fmla="*/ 8 w 8"/>
                <a:gd name="T21" fmla="*/ 37 h 76"/>
                <a:gd name="T22" fmla="*/ 0 w 8"/>
                <a:gd name="T23" fmla="*/ 35 h 76"/>
                <a:gd name="T24" fmla="*/ 0 w 8"/>
                <a:gd name="T25" fmla="*/ 26 h 76"/>
                <a:gd name="T26" fmla="*/ 0 w 8"/>
                <a:gd name="T27" fmla="*/ 29 h 76"/>
                <a:gd name="T28" fmla="*/ 8 w 8"/>
                <a:gd name="T29" fmla="*/ 31 h 76"/>
                <a:gd name="T30" fmla="*/ 8 w 8"/>
                <a:gd name="T31" fmla="*/ 30 h 76"/>
                <a:gd name="T32" fmla="*/ 0 w 8"/>
                <a:gd name="T33" fmla="*/ 26 h 76"/>
                <a:gd name="T34" fmla="*/ 0 w 8"/>
                <a:gd name="T35" fmla="*/ 11 h 76"/>
                <a:gd name="T36" fmla="*/ 0 w 8"/>
                <a:gd name="T37" fmla="*/ 16 h 76"/>
                <a:gd name="T38" fmla="*/ 7 w 8"/>
                <a:gd name="T39" fmla="*/ 20 h 76"/>
                <a:gd name="T40" fmla="*/ 6 w 8"/>
                <a:gd name="T41" fmla="*/ 13 h 76"/>
                <a:gd name="T42" fmla="*/ 0 w 8"/>
                <a:gd name="T43" fmla="*/ 11 h 76"/>
                <a:gd name="T44" fmla="*/ 3 w 8"/>
                <a:gd name="T45" fmla="*/ 0 h 76"/>
                <a:gd name="T46" fmla="*/ 0 w 8"/>
                <a:gd name="T47" fmla="*/ 2 h 76"/>
                <a:gd name="T48" fmla="*/ 0 w 8"/>
                <a:gd name="T49" fmla="*/ 6 h 76"/>
                <a:gd name="T50" fmla="*/ 6 w 8"/>
                <a:gd name="T51" fmla="*/ 7 h 76"/>
                <a:gd name="T52" fmla="*/ 5 w 8"/>
                <a:gd name="T53" fmla="*/ 2 h 76"/>
                <a:gd name="T54" fmla="*/ 3 w 8"/>
                <a:gd name="T55" fmla="*/ 0 h 76"/>
                <a:gd name="T56" fmla="*/ 3 w 8"/>
                <a:gd name="T57"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 h="76">
                  <a:moveTo>
                    <a:pt x="3" y="65"/>
                  </a:moveTo>
                  <a:cubicBezTo>
                    <a:pt x="3" y="70"/>
                    <a:pt x="4" y="73"/>
                    <a:pt x="5" y="75"/>
                  </a:cubicBezTo>
                  <a:cubicBezTo>
                    <a:pt x="5" y="75"/>
                    <a:pt x="6" y="75"/>
                    <a:pt x="6" y="76"/>
                  </a:cubicBezTo>
                  <a:cubicBezTo>
                    <a:pt x="7" y="75"/>
                    <a:pt x="8" y="72"/>
                    <a:pt x="8" y="67"/>
                  </a:cubicBezTo>
                  <a:cubicBezTo>
                    <a:pt x="6" y="66"/>
                    <a:pt x="5" y="66"/>
                    <a:pt x="3" y="65"/>
                  </a:cubicBezTo>
                  <a:moveTo>
                    <a:pt x="0" y="35"/>
                  </a:moveTo>
                  <a:cubicBezTo>
                    <a:pt x="0" y="35"/>
                    <a:pt x="0" y="35"/>
                    <a:pt x="0" y="35"/>
                  </a:cubicBezTo>
                  <a:cubicBezTo>
                    <a:pt x="0" y="36"/>
                    <a:pt x="0" y="36"/>
                    <a:pt x="0" y="36"/>
                  </a:cubicBezTo>
                  <a:cubicBezTo>
                    <a:pt x="3" y="40"/>
                    <a:pt x="5" y="43"/>
                    <a:pt x="8" y="47"/>
                  </a:cubicBezTo>
                  <a:cubicBezTo>
                    <a:pt x="8" y="47"/>
                    <a:pt x="8" y="47"/>
                    <a:pt x="8" y="46"/>
                  </a:cubicBezTo>
                  <a:cubicBezTo>
                    <a:pt x="8" y="43"/>
                    <a:pt x="8" y="40"/>
                    <a:pt x="8" y="37"/>
                  </a:cubicBezTo>
                  <a:cubicBezTo>
                    <a:pt x="6" y="37"/>
                    <a:pt x="3" y="36"/>
                    <a:pt x="0" y="35"/>
                  </a:cubicBezTo>
                  <a:moveTo>
                    <a:pt x="0" y="26"/>
                  </a:moveTo>
                  <a:cubicBezTo>
                    <a:pt x="0" y="27"/>
                    <a:pt x="0" y="28"/>
                    <a:pt x="0" y="29"/>
                  </a:cubicBezTo>
                  <a:cubicBezTo>
                    <a:pt x="3" y="30"/>
                    <a:pt x="5" y="30"/>
                    <a:pt x="8" y="31"/>
                  </a:cubicBezTo>
                  <a:cubicBezTo>
                    <a:pt x="8" y="31"/>
                    <a:pt x="8" y="30"/>
                    <a:pt x="8" y="30"/>
                  </a:cubicBezTo>
                  <a:cubicBezTo>
                    <a:pt x="5" y="28"/>
                    <a:pt x="3" y="27"/>
                    <a:pt x="0" y="26"/>
                  </a:cubicBezTo>
                  <a:moveTo>
                    <a:pt x="0" y="11"/>
                  </a:moveTo>
                  <a:cubicBezTo>
                    <a:pt x="0" y="12"/>
                    <a:pt x="0" y="14"/>
                    <a:pt x="0" y="16"/>
                  </a:cubicBezTo>
                  <a:cubicBezTo>
                    <a:pt x="2" y="17"/>
                    <a:pt x="5" y="18"/>
                    <a:pt x="7" y="20"/>
                  </a:cubicBezTo>
                  <a:cubicBezTo>
                    <a:pt x="7" y="17"/>
                    <a:pt x="7" y="15"/>
                    <a:pt x="6" y="13"/>
                  </a:cubicBezTo>
                  <a:cubicBezTo>
                    <a:pt x="4" y="12"/>
                    <a:pt x="2" y="11"/>
                    <a:pt x="0" y="11"/>
                  </a:cubicBezTo>
                  <a:moveTo>
                    <a:pt x="3" y="0"/>
                  </a:moveTo>
                  <a:cubicBezTo>
                    <a:pt x="2" y="1"/>
                    <a:pt x="1" y="1"/>
                    <a:pt x="0" y="2"/>
                  </a:cubicBezTo>
                  <a:cubicBezTo>
                    <a:pt x="0" y="3"/>
                    <a:pt x="0" y="4"/>
                    <a:pt x="0" y="6"/>
                  </a:cubicBezTo>
                  <a:cubicBezTo>
                    <a:pt x="2" y="7"/>
                    <a:pt x="4" y="7"/>
                    <a:pt x="6" y="7"/>
                  </a:cubicBezTo>
                  <a:cubicBezTo>
                    <a:pt x="6" y="5"/>
                    <a:pt x="5" y="3"/>
                    <a:pt x="5" y="2"/>
                  </a:cubicBezTo>
                  <a:cubicBezTo>
                    <a:pt x="4" y="2"/>
                    <a:pt x="3" y="1"/>
                    <a:pt x="3" y="0"/>
                  </a:cubicBezTo>
                  <a:cubicBezTo>
                    <a:pt x="3" y="0"/>
                    <a:pt x="3" y="0"/>
                    <a:pt x="3"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82" name="Freeform 170">
              <a:extLst>
                <a:ext uri="{FF2B5EF4-FFF2-40B4-BE49-F238E27FC236}">
                  <a16:creationId xmlns:a16="http://schemas.microsoft.com/office/drawing/2014/main" xmlns="" id="{75E171EF-43FC-45D8-B11F-CFBD77E9A694}"/>
                </a:ext>
              </a:extLst>
            </p:cNvPr>
            <p:cNvSpPr>
              <a:spLocks/>
            </p:cNvSpPr>
            <p:nvPr/>
          </p:nvSpPr>
          <p:spPr bwMode="auto">
            <a:xfrm>
              <a:off x="10149791" y="4385665"/>
              <a:ext cx="10178" cy="19751"/>
            </a:xfrm>
            <a:custGeom>
              <a:avLst/>
              <a:gdLst>
                <a:gd name="T0" fmla="*/ 0 w 8"/>
                <a:gd name="T1" fmla="*/ 0 h 16"/>
                <a:gd name="T2" fmla="*/ 1 w 8"/>
                <a:gd name="T3" fmla="*/ 16 h 16"/>
                <a:gd name="T4" fmla="*/ 8 w 8"/>
                <a:gd name="T5" fmla="*/ 11 h 16"/>
                <a:gd name="T6" fmla="*/ 0 w 8"/>
                <a:gd name="T7" fmla="*/ 0 h 16"/>
              </a:gdLst>
              <a:ahLst/>
              <a:cxnLst>
                <a:cxn ang="0">
                  <a:pos x="T0" y="T1"/>
                </a:cxn>
                <a:cxn ang="0">
                  <a:pos x="T2" y="T3"/>
                </a:cxn>
                <a:cxn ang="0">
                  <a:pos x="T4" y="T5"/>
                </a:cxn>
                <a:cxn ang="0">
                  <a:pos x="T6" y="T7"/>
                </a:cxn>
              </a:cxnLst>
              <a:rect l="0" t="0" r="r" b="b"/>
              <a:pathLst>
                <a:path w="8" h="16">
                  <a:moveTo>
                    <a:pt x="0" y="0"/>
                  </a:moveTo>
                  <a:cubicBezTo>
                    <a:pt x="0" y="6"/>
                    <a:pt x="1" y="11"/>
                    <a:pt x="1" y="16"/>
                  </a:cubicBezTo>
                  <a:cubicBezTo>
                    <a:pt x="3" y="14"/>
                    <a:pt x="5" y="13"/>
                    <a:pt x="8" y="11"/>
                  </a:cubicBezTo>
                  <a:cubicBezTo>
                    <a:pt x="5" y="7"/>
                    <a:pt x="3" y="4"/>
                    <a:pt x="0" y="0"/>
                  </a:cubicBezTo>
                </a:path>
              </a:pathLst>
            </a:custGeom>
            <a:solidFill>
              <a:srgbClr val="F0F0F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83" name="Freeform 171">
              <a:extLst>
                <a:ext uri="{FF2B5EF4-FFF2-40B4-BE49-F238E27FC236}">
                  <a16:creationId xmlns:a16="http://schemas.microsoft.com/office/drawing/2014/main" xmlns="" id="{265740B3-0253-4726-9EF1-609FF2EB8FE0}"/>
                </a:ext>
              </a:extLst>
            </p:cNvPr>
            <p:cNvSpPr>
              <a:spLocks/>
            </p:cNvSpPr>
            <p:nvPr/>
          </p:nvSpPr>
          <p:spPr bwMode="auto">
            <a:xfrm>
              <a:off x="10153184" y="4415292"/>
              <a:ext cx="6785" cy="8230"/>
            </a:xfrm>
            <a:custGeom>
              <a:avLst/>
              <a:gdLst>
                <a:gd name="T0" fmla="*/ 3 w 5"/>
                <a:gd name="T1" fmla="*/ 0 h 6"/>
                <a:gd name="T2" fmla="*/ 0 w 5"/>
                <a:gd name="T3" fmla="*/ 3 h 6"/>
                <a:gd name="T4" fmla="*/ 0 w 5"/>
                <a:gd name="T5" fmla="*/ 4 h 6"/>
                <a:gd name="T6" fmla="*/ 5 w 5"/>
                <a:gd name="T7" fmla="*/ 6 h 6"/>
                <a:gd name="T8" fmla="*/ 5 w 5"/>
                <a:gd name="T9" fmla="*/ 3 h 6"/>
                <a:gd name="T10" fmla="*/ 3 w 5"/>
                <a:gd name="T11" fmla="*/ 0 h 6"/>
              </a:gdLst>
              <a:ahLst/>
              <a:cxnLst>
                <a:cxn ang="0">
                  <a:pos x="T0" y="T1"/>
                </a:cxn>
                <a:cxn ang="0">
                  <a:pos x="T2" y="T3"/>
                </a:cxn>
                <a:cxn ang="0">
                  <a:pos x="T4" y="T5"/>
                </a:cxn>
                <a:cxn ang="0">
                  <a:pos x="T6" y="T7"/>
                </a:cxn>
                <a:cxn ang="0">
                  <a:pos x="T8" y="T9"/>
                </a:cxn>
                <a:cxn ang="0">
                  <a:pos x="T10" y="T11"/>
                </a:cxn>
              </a:cxnLst>
              <a:rect l="0" t="0" r="r" b="b"/>
              <a:pathLst>
                <a:path w="5" h="6">
                  <a:moveTo>
                    <a:pt x="3" y="0"/>
                  </a:moveTo>
                  <a:cubicBezTo>
                    <a:pt x="2" y="1"/>
                    <a:pt x="1" y="2"/>
                    <a:pt x="0" y="3"/>
                  </a:cubicBezTo>
                  <a:cubicBezTo>
                    <a:pt x="0" y="3"/>
                    <a:pt x="0" y="4"/>
                    <a:pt x="0" y="4"/>
                  </a:cubicBezTo>
                  <a:cubicBezTo>
                    <a:pt x="2" y="5"/>
                    <a:pt x="3" y="5"/>
                    <a:pt x="5" y="6"/>
                  </a:cubicBezTo>
                  <a:cubicBezTo>
                    <a:pt x="5" y="5"/>
                    <a:pt x="5" y="4"/>
                    <a:pt x="5" y="3"/>
                  </a:cubicBezTo>
                  <a:cubicBezTo>
                    <a:pt x="4" y="2"/>
                    <a:pt x="4" y="1"/>
                    <a:pt x="3"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84" name="Freeform 172">
              <a:extLst>
                <a:ext uri="{FF2B5EF4-FFF2-40B4-BE49-F238E27FC236}">
                  <a16:creationId xmlns:a16="http://schemas.microsoft.com/office/drawing/2014/main" xmlns="" id="{2CAD9FC2-C2EF-47A7-9FC0-BA8DB5E43371}"/>
                </a:ext>
              </a:extLst>
            </p:cNvPr>
            <p:cNvSpPr>
              <a:spLocks/>
            </p:cNvSpPr>
            <p:nvPr/>
          </p:nvSpPr>
          <p:spPr bwMode="auto">
            <a:xfrm>
              <a:off x="10158273" y="4415292"/>
              <a:ext cx="1697" cy="4938"/>
            </a:xfrm>
            <a:custGeom>
              <a:avLst/>
              <a:gdLst>
                <a:gd name="T0" fmla="*/ 2 w 2"/>
                <a:gd name="T1" fmla="*/ 0 h 4"/>
                <a:gd name="T2" fmla="*/ 0 w 2"/>
                <a:gd name="T3" fmla="*/ 1 h 4"/>
                <a:gd name="T4" fmla="*/ 2 w 2"/>
                <a:gd name="T5" fmla="*/ 4 h 4"/>
                <a:gd name="T6" fmla="*/ 2 w 2"/>
                <a:gd name="T7" fmla="*/ 0 h 4"/>
              </a:gdLst>
              <a:ahLst/>
              <a:cxnLst>
                <a:cxn ang="0">
                  <a:pos x="T0" y="T1"/>
                </a:cxn>
                <a:cxn ang="0">
                  <a:pos x="T2" y="T3"/>
                </a:cxn>
                <a:cxn ang="0">
                  <a:pos x="T4" y="T5"/>
                </a:cxn>
                <a:cxn ang="0">
                  <a:pos x="T6" y="T7"/>
                </a:cxn>
              </a:cxnLst>
              <a:rect l="0" t="0" r="r" b="b"/>
              <a:pathLst>
                <a:path w="2" h="4">
                  <a:moveTo>
                    <a:pt x="2" y="0"/>
                  </a:moveTo>
                  <a:cubicBezTo>
                    <a:pt x="2" y="0"/>
                    <a:pt x="1" y="1"/>
                    <a:pt x="0" y="1"/>
                  </a:cubicBezTo>
                  <a:cubicBezTo>
                    <a:pt x="1" y="2"/>
                    <a:pt x="1" y="3"/>
                    <a:pt x="2" y="4"/>
                  </a:cubicBezTo>
                  <a:cubicBezTo>
                    <a:pt x="2" y="3"/>
                    <a:pt x="2" y="1"/>
                    <a:pt x="2"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85" name="Freeform 173">
              <a:extLst>
                <a:ext uri="{FF2B5EF4-FFF2-40B4-BE49-F238E27FC236}">
                  <a16:creationId xmlns:a16="http://schemas.microsoft.com/office/drawing/2014/main" xmlns="" id="{137AD840-D8D9-4418-AC35-B4FFAECB295D}"/>
                </a:ext>
              </a:extLst>
            </p:cNvPr>
            <p:cNvSpPr>
              <a:spLocks/>
            </p:cNvSpPr>
            <p:nvPr/>
          </p:nvSpPr>
          <p:spPr bwMode="auto">
            <a:xfrm>
              <a:off x="10156576" y="4433397"/>
              <a:ext cx="1697" cy="0"/>
            </a:xfrm>
            <a:custGeom>
              <a:avLst/>
              <a:gdLst>
                <a:gd name="T0" fmla="*/ 0 w 1"/>
                <a:gd name="T1" fmla="*/ 0 h 1"/>
                <a:gd name="T2" fmla="*/ 1 w 1"/>
                <a:gd name="T3" fmla="*/ 1 h 1"/>
                <a:gd name="T4" fmla="*/ 1 w 1"/>
                <a:gd name="T5" fmla="*/ 1 h 1"/>
                <a:gd name="T6" fmla="*/ 1 w 1"/>
                <a:gd name="T7" fmla="*/ 1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cubicBezTo>
                    <a:pt x="0" y="0"/>
                    <a:pt x="1" y="1"/>
                    <a:pt x="1" y="1"/>
                  </a:cubicBezTo>
                  <a:cubicBezTo>
                    <a:pt x="1" y="1"/>
                    <a:pt x="1" y="1"/>
                    <a:pt x="1" y="1"/>
                  </a:cubicBezTo>
                  <a:cubicBezTo>
                    <a:pt x="1" y="1"/>
                    <a:pt x="1" y="1"/>
                    <a:pt x="1" y="1"/>
                  </a:cubicBezTo>
                  <a:cubicBezTo>
                    <a:pt x="1" y="0"/>
                    <a:pt x="0" y="0"/>
                    <a:pt x="0"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86" name="Freeform 174">
              <a:extLst>
                <a:ext uri="{FF2B5EF4-FFF2-40B4-BE49-F238E27FC236}">
                  <a16:creationId xmlns:a16="http://schemas.microsoft.com/office/drawing/2014/main" xmlns="" id="{B782E3FA-82D9-44E5-AFBF-5F3061340F5C}"/>
                </a:ext>
              </a:extLst>
            </p:cNvPr>
            <p:cNvSpPr>
              <a:spLocks noEditPoints="1"/>
            </p:cNvSpPr>
            <p:nvPr/>
          </p:nvSpPr>
          <p:spPr bwMode="auto">
            <a:xfrm>
              <a:off x="10151488" y="4397186"/>
              <a:ext cx="8482" cy="13168"/>
            </a:xfrm>
            <a:custGeom>
              <a:avLst/>
              <a:gdLst>
                <a:gd name="T0" fmla="*/ 0 w 7"/>
                <a:gd name="T1" fmla="*/ 8 h 10"/>
                <a:gd name="T2" fmla="*/ 1 w 7"/>
                <a:gd name="T3" fmla="*/ 10 h 10"/>
                <a:gd name="T4" fmla="*/ 1 w 7"/>
                <a:gd name="T5" fmla="*/ 10 h 10"/>
                <a:gd name="T6" fmla="*/ 1 w 7"/>
                <a:gd name="T7" fmla="*/ 9 h 10"/>
                <a:gd name="T8" fmla="*/ 0 w 7"/>
                <a:gd name="T9" fmla="*/ 8 h 10"/>
                <a:gd name="T10" fmla="*/ 7 w 7"/>
                <a:gd name="T11" fmla="*/ 0 h 10"/>
                <a:gd name="T12" fmla="*/ 7 w 7"/>
                <a:gd name="T13" fmla="*/ 1 h 10"/>
                <a:gd name="T14" fmla="*/ 7 w 7"/>
                <a:gd name="T15" fmla="*/ 2 h 10"/>
                <a:gd name="T16" fmla="*/ 7 w 7"/>
                <a:gd name="T1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10">
                  <a:moveTo>
                    <a:pt x="0" y="8"/>
                  </a:moveTo>
                  <a:cubicBezTo>
                    <a:pt x="0" y="9"/>
                    <a:pt x="1" y="9"/>
                    <a:pt x="1" y="10"/>
                  </a:cubicBezTo>
                  <a:cubicBezTo>
                    <a:pt x="1" y="10"/>
                    <a:pt x="1" y="10"/>
                    <a:pt x="1" y="10"/>
                  </a:cubicBezTo>
                  <a:cubicBezTo>
                    <a:pt x="1" y="9"/>
                    <a:pt x="1" y="9"/>
                    <a:pt x="1" y="9"/>
                  </a:cubicBezTo>
                  <a:cubicBezTo>
                    <a:pt x="1" y="8"/>
                    <a:pt x="0" y="8"/>
                    <a:pt x="0" y="8"/>
                  </a:cubicBezTo>
                  <a:moveTo>
                    <a:pt x="7" y="0"/>
                  </a:moveTo>
                  <a:cubicBezTo>
                    <a:pt x="7" y="1"/>
                    <a:pt x="7" y="1"/>
                    <a:pt x="7" y="1"/>
                  </a:cubicBezTo>
                  <a:cubicBezTo>
                    <a:pt x="7" y="1"/>
                    <a:pt x="7" y="2"/>
                    <a:pt x="7" y="2"/>
                  </a:cubicBezTo>
                  <a:cubicBezTo>
                    <a:pt x="7" y="2"/>
                    <a:pt x="7" y="1"/>
                    <a:pt x="7"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87" name="Freeform 175">
              <a:extLst>
                <a:ext uri="{FF2B5EF4-FFF2-40B4-BE49-F238E27FC236}">
                  <a16:creationId xmlns:a16="http://schemas.microsoft.com/office/drawing/2014/main" xmlns="" id="{E715061C-3A1E-4C2B-8948-2C75AF67B186}"/>
                </a:ext>
              </a:extLst>
            </p:cNvPr>
            <p:cNvSpPr>
              <a:spLocks/>
            </p:cNvSpPr>
            <p:nvPr/>
          </p:nvSpPr>
          <p:spPr bwMode="auto">
            <a:xfrm>
              <a:off x="10151488" y="4398833"/>
              <a:ext cx="10178" cy="13168"/>
            </a:xfrm>
            <a:custGeom>
              <a:avLst/>
              <a:gdLst>
                <a:gd name="T0" fmla="*/ 7 w 8"/>
                <a:gd name="T1" fmla="*/ 0 h 11"/>
                <a:gd name="T2" fmla="*/ 0 w 8"/>
                <a:gd name="T3" fmla="*/ 5 h 11"/>
                <a:gd name="T4" fmla="*/ 0 w 8"/>
                <a:gd name="T5" fmla="*/ 7 h 11"/>
                <a:gd name="T6" fmla="*/ 1 w 8"/>
                <a:gd name="T7" fmla="*/ 8 h 11"/>
                <a:gd name="T8" fmla="*/ 1 w 8"/>
                <a:gd name="T9" fmla="*/ 9 h 11"/>
                <a:gd name="T10" fmla="*/ 7 w 8"/>
                <a:gd name="T11" fmla="*/ 11 h 11"/>
                <a:gd name="T12" fmla="*/ 7 w 8"/>
                <a:gd name="T13" fmla="*/ 1 h 11"/>
                <a:gd name="T14" fmla="*/ 7 w 8"/>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11">
                  <a:moveTo>
                    <a:pt x="7" y="0"/>
                  </a:moveTo>
                  <a:cubicBezTo>
                    <a:pt x="4" y="2"/>
                    <a:pt x="2" y="3"/>
                    <a:pt x="0" y="5"/>
                  </a:cubicBezTo>
                  <a:cubicBezTo>
                    <a:pt x="0" y="6"/>
                    <a:pt x="0" y="7"/>
                    <a:pt x="0" y="7"/>
                  </a:cubicBezTo>
                  <a:cubicBezTo>
                    <a:pt x="0" y="7"/>
                    <a:pt x="1" y="7"/>
                    <a:pt x="1" y="8"/>
                  </a:cubicBezTo>
                  <a:cubicBezTo>
                    <a:pt x="1" y="8"/>
                    <a:pt x="1" y="8"/>
                    <a:pt x="1" y="9"/>
                  </a:cubicBezTo>
                  <a:cubicBezTo>
                    <a:pt x="3" y="10"/>
                    <a:pt x="5" y="10"/>
                    <a:pt x="7" y="11"/>
                  </a:cubicBezTo>
                  <a:cubicBezTo>
                    <a:pt x="7" y="8"/>
                    <a:pt x="8" y="5"/>
                    <a:pt x="7" y="1"/>
                  </a:cubicBezTo>
                  <a:cubicBezTo>
                    <a:pt x="7" y="1"/>
                    <a:pt x="7" y="0"/>
                    <a:pt x="7" y="0"/>
                  </a:cubicBezTo>
                </a:path>
              </a:pathLst>
            </a:custGeom>
            <a:solidFill>
              <a:srgbClr val="F6F6F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88" name="Freeform 176">
              <a:extLst>
                <a:ext uri="{FF2B5EF4-FFF2-40B4-BE49-F238E27FC236}">
                  <a16:creationId xmlns:a16="http://schemas.microsoft.com/office/drawing/2014/main" xmlns="" id="{DB1B6FE8-29A5-498C-9642-D19601F6BC53}"/>
                </a:ext>
              </a:extLst>
            </p:cNvPr>
            <p:cNvSpPr>
              <a:spLocks/>
            </p:cNvSpPr>
            <p:nvPr/>
          </p:nvSpPr>
          <p:spPr bwMode="auto">
            <a:xfrm>
              <a:off x="10153184" y="4410354"/>
              <a:ext cx="5090" cy="9876"/>
            </a:xfrm>
            <a:custGeom>
              <a:avLst/>
              <a:gdLst>
                <a:gd name="T0" fmla="*/ 0 w 4"/>
                <a:gd name="T1" fmla="*/ 0 h 8"/>
                <a:gd name="T2" fmla="*/ 1 w 4"/>
                <a:gd name="T3" fmla="*/ 8 h 8"/>
                <a:gd name="T4" fmla="*/ 4 w 4"/>
                <a:gd name="T5" fmla="*/ 5 h 8"/>
                <a:gd name="T6" fmla="*/ 0 w 4"/>
                <a:gd name="T7" fmla="*/ 0 h 8"/>
                <a:gd name="T8" fmla="*/ 0 w 4"/>
                <a:gd name="T9" fmla="*/ 0 h 8"/>
              </a:gdLst>
              <a:ahLst/>
              <a:cxnLst>
                <a:cxn ang="0">
                  <a:pos x="T0" y="T1"/>
                </a:cxn>
                <a:cxn ang="0">
                  <a:pos x="T2" y="T3"/>
                </a:cxn>
                <a:cxn ang="0">
                  <a:pos x="T4" y="T5"/>
                </a:cxn>
                <a:cxn ang="0">
                  <a:pos x="T6" y="T7"/>
                </a:cxn>
                <a:cxn ang="0">
                  <a:pos x="T8" y="T9"/>
                </a:cxn>
              </a:cxnLst>
              <a:rect l="0" t="0" r="r" b="b"/>
              <a:pathLst>
                <a:path w="4" h="8">
                  <a:moveTo>
                    <a:pt x="0" y="0"/>
                  </a:moveTo>
                  <a:cubicBezTo>
                    <a:pt x="0" y="3"/>
                    <a:pt x="0" y="5"/>
                    <a:pt x="1" y="8"/>
                  </a:cubicBezTo>
                  <a:cubicBezTo>
                    <a:pt x="2" y="7"/>
                    <a:pt x="3" y="6"/>
                    <a:pt x="4" y="5"/>
                  </a:cubicBezTo>
                  <a:cubicBezTo>
                    <a:pt x="3" y="4"/>
                    <a:pt x="2" y="2"/>
                    <a:pt x="0" y="0"/>
                  </a:cubicBezTo>
                  <a:cubicBezTo>
                    <a:pt x="0" y="0"/>
                    <a:pt x="0" y="0"/>
                    <a:pt x="0" y="0"/>
                  </a:cubicBezTo>
                </a:path>
              </a:pathLst>
            </a:custGeom>
            <a:solidFill>
              <a:srgbClr val="F8F8F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89" name="Freeform 177">
              <a:extLst>
                <a:ext uri="{FF2B5EF4-FFF2-40B4-BE49-F238E27FC236}">
                  <a16:creationId xmlns:a16="http://schemas.microsoft.com/office/drawing/2014/main" xmlns="" id="{4AAFB3C1-5F3F-4E20-935E-AAF91D80ED0A}"/>
                </a:ext>
              </a:extLst>
            </p:cNvPr>
            <p:cNvSpPr>
              <a:spLocks/>
            </p:cNvSpPr>
            <p:nvPr/>
          </p:nvSpPr>
          <p:spPr bwMode="auto">
            <a:xfrm>
              <a:off x="10153184" y="4410354"/>
              <a:ext cx="6785" cy="4938"/>
            </a:xfrm>
            <a:custGeom>
              <a:avLst/>
              <a:gdLst>
                <a:gd name="T0" fmla="*/ 0 w 6"/>
                <a:gd name="T1" fmla="*/ 0 h 5"/>
                <a:gd name="T2" fmla="*/ 4 w 6"/>
                <a:gd name="T3" fmla="*/ 5 h 5"/>
                <a:gd name="T4" fmla="*/ 6 w 6"/>
                <a:gd name="T5" fmla="*/ 4 h 5"/>
                <a:gd name="T6" fmla="*/ 6 w 6"/>
                <a:gd name="T7" fmla="*/ 2 h 5"/>
                <a:gd name="T8" fmla="*/ 0 w 6"/>
                <a:gd name="T9" fmla="*/ 0 h 5"/>
              </a:gdLst>
              <a:ahLst/>
              <a:cxnLst>
                <a:cxn ang="0">
                  <a:pos x="T0" y="T1"/>
                </a:cxn>
                <a:cxn ang="0">
                  <a:pos x="T2" y="T3"/>
                </a:cxn>
                <a:cxn ang="0">
                  <a:pos x="T4" y="T5"/>
                </a:cxn>
                <a:cxn ang="0">
                  <a:pos x="T6" y="T7"/>
                </a:cxn>
                <a:cxn ang="0">
                  <a:pos x="T8" y="T9"/>
                </a:cxn>
              </a:cxnLst>
              <a:rect l="0" t="0" r="r" b="b"/>
              <a:pathLst>
                <a:path w="6" h="5">
                  <a:moveTo>
                    <a:pt x="0" y="0"/>
                  </a:moveTo>
                  <a:cubicBezTo>
                    <a:pt x="2" y="2"/>
                    <a:pt x="3" y="4"/>
                    <a:pt x="4" y="5"/>
                  </a:cubicBezTo>
                  <a:cubicBezTo>
                    <a:pt x="5" y="5"/>
                    <a:pt x="6" y="4"/>
                    <a:pt x="6" y="4"/>
                  </a:cubicBezTo>
                  <a:cubicBezTo>
                    <a:pt x="6" y="3"/>
                    <a:pt x="6" y="3"/>
                    <a:pt x="6" y="2"/>
                  </a:cubicBezTo>
                  <a:cubicBezTo>
                    <a:pt x="4" y="1"/>
                    <a:pt x="2" y="1"/>
                    <a:pt x="0" y="0"/>
                  </a:cubicBezTo>
                </a:path>
              </a:pathLst>
            </a:custGeom>
            <a:solidFill>
              <a:srgbClr val="F8F8F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90" name="Freeform 178">
              <a:extLst>
                <a:ext uri="{FF2B5EF4-FFF2-40B4-BE49-F238E27FC236}">
                  <a16:creationId xmlns:a16="http://schemas.microsoft.com/office/drawing/2014/main" xmlns="" id="{AD2BE9B6-9FDD-4C81-ACEB-57BEFD1182EA}"/>
                </a:ext>
              </a:extLst>
            </p:cNvPr>
            <p:cNvSpPr>
              <a:spLocks/>
            </p:cNvSpPr>
            <p:nvPr/>
          </p:nvSpPr>
          <p:spPr bwMode="auto">
            <a:xfrm>
              <a:off x="10149791" y="4377435"/>
              <a:ext cx="10178" cy="9876"/>
            </a:xfrm>
            <a:custGeom>
              <a:avLst/>
              <a:gdLst>
                <a:gd name="T0" fmla="*/ 0 w 8"/>
                <a:gd name="T1" fmla="*/ 0 h 8"/>
                <a:gd name="T2" fmla="*/ 0 w 8"/>
                <a:gd name="T3" fmla="*/ 6 h 8"/>
                <a:gd name="T4" fmla="*/ 8 w 8"/>
                <a:gd name="T5" fmla="*/ 8 h 8"/>
                <a:gd name="T6" fmla="*/ 8 w 8"/>
                <a:gd name="T7" fmla="*/ 6 h 8"/>
                <a:gd name="T8" fmla="*/ 8 w 8"/>
                <a:gd name="T9" fmla="*/ 2 h 8"/>
                <a:gd name="T10" fmla="*/ 0 w 8"/>
                <a:gd name="T11" fmla="*/ 0 h 8"/>
              </a:gdLst>
              <a:ahLst/>
              <a:cxnLst>
                <a:cxn ang="0">
                  <a:pos x="T0" y="T1"/>
                </a:cxn>
                <a:cxn ang="0">
                  <a:pos x="T2" y="T3"/>
                </a:cxn>
                <a:cxn ang="0">
                  <a:pos x="T4" y="T5"/>
                </a:cxn>
                <a:cxn ang="0">
                  <a:pos x="T6" y="T7"/>
                </a:cxn>
                <a:cxn ang="0">
                  <a:pos x="T8" y="T9"/>
                </a:cxn>
                <a:cxn ang="0">
                  <a:pos x="T10" y="T11"/>
                </a:cxn>
              </a:cxnLst>
              <a:rect l="0" t="0" r="r" b="b"/>
              <a:pathLst>
                <a:path w="8" h="8">
                  <a:moveTo>
                    <a:pt x="0" y="0"/>
                  </a:moveTo>
                  <a:cubicBezTo>
                    <a:pt x="0" y="2"/>
                    <a:pt x="0" y="4"/>
                    <a:pt x="0" y="6"/>
                  </a:cubicBezTo>
                  <a:cubicBezTo>
                    <a:pt x="3" y="7"/>
                    <a:pt x="6" y="8"/>
                    <a:pt x="8" y="8"/>
                  </a:cubicBezTo>
                  <a:cubicBezTo>
                    <a:pt x="8" y="7"/>
                    <a:pt x="8" y="7"/>
                    <a:pt x="8" y="6"/>
                  </a:cubicBezTo>
                  <a:cubicBezTo>
                    <a:pt x="8" y="5"/>
                    <a:pt x="8" y="3"/>
                    <a:pt x="8" y="2"/>
                  </a:cubicBezTo>
                  <a:cubicBezTo>
                    <a:pt x="5" y="1"/>
                    <a:pt x="3" y="1"/>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91" name="Freeform 179">
              <a:extLst>
                <a:ext uri="{FF2B5EF4-FFF2-40B4-BE49-F238E27FC236}">
                  <a16:creationId xmlns:a16="http://schemas.microsoft.com/office/drawing/2014/main" xmlns="" id="{0AAB9999-563B-426D-A090-C486D0081F12}"/>
                </a:ext>
              </a:extLst>
            </p:cNvPr>
            <p:cNvSpPr>
              <a:spLocks noEditPoints="1"/>
            </p:cNvSpPr>
            <p:nvPr/>
          </p:nvSpPr>
          <p:spPr bwMode="auto">
            <a:xfrm>
              <a:off x="10124346" y="4331349"/>
              <a:ext cx="33927" cy="21398"/>
            </a:xfrm>
            <a:custGeom>
              <a:avLst/>
              <a:gdLst>
                <a:gd name="T0" fmla="*/ 10 w 26"/>
                <a:gd name="T1" fmla="*/ 15 h 17"/>
                <a:gd name="T2" fmla="*/ 8 w 26"/>
                <a:gd name="T3" fmla="*/ 17 h 17"/>
                <a:gd name="T4" fmla="*/ 10 w 26"/>
                <a:gd name="T5" fmla="*/ 16 h 17"/>
                <a:gd name="T6" fmla="*/ 10 w 26"/>
                <a:gd name="T7" fmla="*/ 15 h 17"/>
                <a:gd name="T8" fmla="*/ 2 w 26"/>
                <a:gd name="T9" fmla="*/ 13 h 17"/>
                <a:gd name="T10" fmla="*/ 0 w 26"/>
                <a:gd name="T11" fmla="*/ 15 h 17"/>
                <a:gd name="T12" fmla="*/ 3 w 26"/>
                <a:gd name="T13" fmla="*/ 16 h 17"/>
                <a:gd name="T14" fmla="*/ 6 w 26"/>
                <a:gd name="T15" fmla="*/ 14 h 17"/>
                <a:gd name="T16" fmla="*/ 2 w 26"/>
                <a:gd name="T17" fmla="*/ 13 h 17"/>
                <a:gd name="T18" fmla="*/ 21 w 26"/>
                <a:gd name="T19" fmla="*/ 8 h 17"/>
                <a:gd name="T20" fmla="*/ 14 w 26"/>
                <a:gd name="T21" fmla="*/ 13 h 17"/>
                <a:gd name="T22" fmla="*/ 15 w 26"/>
                <a:gd name="T23" fmla="*/ 13 h 17"/>
                <a:gd name="T24" fmla="*/ 16 w 26"/>
                <a:gd name="T25" fmla="*/ 13 h 17"/>
                <a:gd name="T26" fmla="*/ 20 w 26"/>
                <a:gd name="T27" fmla="*/ 10 h 17"/>
                <a:gd name="T28" fmla="*/ 21 w 26"/>
                <a:gd name="T29" fmla="*/ 8 h 17"/>
                <a:gd name="T30" fmla="*/ 26 w 26"/>
                <a:gd name="T31" fmla="*/ 0 h 17"/>
                <a:gd name="T32" fmla="*/ 11 w 26"/>
                <a:gd name="T33" fmla="*/ 6 h 17"/>
                <a:gd name="T34" fmla="*/ 6 w 26"/>
                <a:gd name="T35" fmla="*/ 9 h 17"/>
                <a:gd name="T36" fmla="*/ 4 w 26"/>
                <a:gd name="T37" fmla="*/ 11 h 17"/>
                <a:gd name="T38" fmla="*/ 9 w 26"/>
                <a:gd name="T39" fmla="*/ 12 h 17"/>
                <a:gd name="T40" fmla="*/ 26 w 26"/>
                <a:gd name="T41"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 h="17">
                  <a:moveTo>
                    <a:pt x="10" y="15"/>
                  </a:moveTo>
                  <a:cubicBezTo>
                    <a:pt x="9" y="16"/>
                    <a:pt x="8" y="16"/>
                    <a:pt x="8" y="17"/>
                  </a:cubicBezTo>
                  <a:cubicBezTo>
                    <a:pt x="8" y="17"/>
                    <a:pt x="9" y="16"/>
                    <a:pt x="10" y="16"/>
                  </a:cubicBezTo>
                  <a:cubicBezTo>
                    <a:pt x="10" y="16"/>
                    <a:pt x="10" y="16"/>
                    <a:pt x="10" y="15"/>
                  </a:cubicBezTo>
                  <a:moveTo>
                    <a:pt x="2" y="13"/>
                  </a:moveTo>
                  <a:cubicBezTo>
                    <a:pt x="2" y="14"/>
                    <a:pt x="1" y="14"/>
                    <a:pt x="0" y="15"/>
                  </a:cubicBezTo>
                  <a:cubicBezTo>
                    <a:pt x="1" y="15"/>
                    <a:pt x="2" y="16"/>
                    <a:pt x="3" y="16"/>
                  </a:cubicBezTo>
                  <a:cubicBezTo>
                    <a:pt x="4" y="16"/>
                    <a:pt x="5" y="15"/>
                    <a:pt x="6" y="14"/>
                  </a:cubicBezTo>
                  <a:cubicBezTo>
                    <a:pt x="4" y="14"/>
                    <a:pt x="3" y="13"/>
                    <a:pt x="2" y="13"/>
                  </a:cubicBezTo>
                  <a:moveTo>
                    <a:pt x="21" y="8"/>
                  </a:moveTo>
                  <a:cubicBezTo>
                    <a:pt x="18" y="10"/>
                    <a:pt x="16" y="11"/>
                    <a:pt x="14" y="13"/>
                  </a:cubicBezTo>
                  <a:cubicBezTo>
                    <a:pt x="14" y="13"/>
                    <a:pt x="15" y="13"/>
                    <a:pt x="15" y="13"/>
                  </a:cubicBezTo>
                  <a:cubicBezTo>
                    <a:pt x="15" y="13"/>
                    <a:pt x="15" y="13"/>
                    <a:pt x="16" y="13"/>
                  </a:cubicBezTo>
                  <a:cubicBezTo>
                    <a:pt x="17" y="12"/>
                    <a:pt x="19" y="11"/>
                    <a:pt x="20" y="10"/>
                  </a:cubicBezTo>
                  <a:cubicBezTo>
                    <a:pt x="20" y="9"/>
                    <a:pt x="21" y="9"/>
                    <a:pt x="21" y="8"/>
                  </a:cubicBezTo>
                  <a:moveTo>
                    <a:pt x="26" y="0"/>
                  </a:moveTo>
                  <a:cubicBezTo>
                    <a:pt x="23" y="0"/>
                    <a:pt x="17" y="3"/>
                    <a:pt x="11" y="6"/>
                  </a:cubicBezTo>
                  <a:cubicBezTo>
                    <a:pt x="9" y="7"/>
                    <a:pt x="8" y="8"/>
                    <a:pt x="6" y="9"/>
                  </a:cubicBezTo>
                  <a:cubicBezTo>
                    <a:pt x="5" y="10"/>
                    <a:pt x="5" y="11"/>
                    <a:pt x="4" y="11"/>
                  </a:cubicBezTo>
                  <a:cubicBezTo>
                    <a:pt x="5" y="11"/>
                    <a:pt x="7" y="12"/>
                    <a:pt x="9" y="12"/>
                  </a:cubicBezTo>
                  <a:cubicBezTo>
                    <a:pt x="14" y="8"/>
                    <a:pt x="20" y="4"/>
                    <a:pt x="26"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92" name="Freeform 180">
              <a:extLst>
                <a:ext uri="{FF2B5EF4-FFF2-40B4-BE49-F238E27FC236}">
                  <a16:creationId xmlns:a16="http://schemas.microsoft.com/office/drawing/2014/main" xmlns="" id="{D1BBDD5C-8D14-480E-AAB5-9501A8A44B96}"/>
                </a:ext>
              </a:extLst>
            </p:cNvPr>
            <p:cNvSpPr>
              <a:spLocks/>
            </p:cNvSpPr>
            <p:nvPr/>
          </p:nvSpPr>
          <p:spPr bwMode="auto">
            <a:xfrm>
              <a:off x="10149791" y="4341224"/>
              <a:ext cx="3393" cy="3292"/>
            </a:xfrm>
            <a:custGeom>
              <a:avLst/>
              <a:gdLst>
                <a:gd name="T0" fmla="*/ 3 w 3"/>
                <a:gd name="T1" fmla="*/ 0 h 3"/>
                <a:gd name="T2" fmla="*/ 1 w 3"/>
                <a:gd name="T3" fmla="*/ 1 h 3"/>
                <a:gd name="T4" fmla="*/ 0 w 3"/>
                <a:gd name="T5" fmla="*/ 3 h 3"/>
                <a:gd name="T6" fmla="*/ 3 w 3"/>
                <a:gd name="T7" fmla="*/ 1 h 3"/>
                <a:gd name="T8" fmla="*/ 3 w 3"/>
                <a:gd name="T9" fmla="*/ 0 h 3"/>
              </a:gdLst>
              <a:ahLst/>
              <a:cxnLst>
                <a:cxn ang="0">
                  <a:pos x="T0" y="T1"/>
                </a:cxn>
                <a:cxn ang="0">
                  <a:pos x="T2" y="T3"/>
                </a:cxn>
                <a:cxn ang="0">
                  <a:pos x="T4" y="T5"/>
                </a:cxn>
                <a:cxn ang="0">
                  <a:pos x="T6" y="T7"/>
                </a:cxn>
                <a:cxn ang="0">
                  <a:pos x="T8" y="T9"/>
                </a:cxn>
              </a:cxnLst>
              <a:rect l="0" t="0" r="r" b="b"/>
              <a:pathLst>
                <a:path w="3" h="3">
                  <a:moveTo>
                    <a:pt x="3" y="0"/>
                  </a:moveTo>
                  <a:cubicBezTo>
                    <a:pt x="2" y="1"/>
                    <a:pt x="1" y="1"/>
                    <a:pt x="1" y="1"/>
                  </a:cubicBezTo>
                  <a:cubicBezTo>
                    <a:pt x="1" y="2"/>
                    <a:pt x="0" y="2"/>
                    <a:pt x="0" y="3"/>
                  </a:cubicBezTo>
                  <a:cubicBezTo>
                    <a:pt x="1" y="2"/>
                    <a:pt x="2" y="2"/>
                    <a:pt x="3" y="1"/>
                  </a:cubicBezTo>
                  <a:cubicBezTo>
                    <a:pt x="2" y="1"/>
                    <a:pt x="3" y="0"/>
                    <a:pt x="3" y="0"/>
                  </a:cubicBezTo>
                </a:path>
              </a:pathLst>
            </a:custGeom>
            <a:solidFill>
              <a:srgbClr val="EBEBE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93" name="Freeform 181">
              <a:extLst>
                <a:ext uri="{FF2B5EF4-FFF2-40B4-BE49-F238E27FC236}">
                  <a16:creationId xmlns:a16="http://schemas.microsoft.com/office/drawing/2014/main" xmlns="" id="{59A093AA-BEBC-44F1-B3CD-0E2F6009174D}"/>
                </a:ext>
              </a:extLst>
            </p:cNvPr>
            <p:cNvSpPr>
              <a:spLocks noEditPoints="1"/>
            </p:cNvSpPr>
            <p:nvPr/>
          </p:nvSpPr>
          <p:spPr bwMode="auto">
            <a:xfrm>
              <a:off x="10105686" y="4280325"/>
              <a:ext cx="89906" cy="85589"/>
            </a:xfrm>
            <a:custGeom>
              <a:avLst/>
              <a:gdLst>
                <a:gd name="T0" fmla="*/ 6 w 72"/>
                <a:gd name="T1" fmla="*/ 62 h 70"/>
                <a:gd name="T2" fmla="*/ 0 w 72"/>
                <a:gd name="T3" fmla="*/ 69 h 70"/>
                <a:gd name="T4" fmla="*/ 3 w 72"/>
                <a:gd name="T5" fmla="*/ 70 h 70"/>
                <a:gd name="T6" fmla="*/ 9 w 72"/>
                <a:gd name="T7" fmla="*/ 64 h 70"/>
                <a:gd name="T8" fmla="*/ 6 w 72"/>
                <a:gd name="T9" fmla="*/ 62 h 70"/>
                <a:gd name="T10" fmla="*/ 71 w 72"/>
                <a:gd name="T11" fmla="*/ 0 h 70"/>
                <a:gd name="T12" fmla="*/ 30 w 72"/>
                <a:gd name="T13" fmla="*/ 39 h 70"/>
                <a:gd name="T14" fmla="*/ 14 w 72"/>
                <a:gd name="T15" fmla="*/ 55 h 70"/>
                <a:gd name="T16" fmla="*/ 14 w 72"/>
                <a:gd name="T17" fmla="*/ 56 h 70"/>
                <a:gd name="T18" fmla="*/ 15 w 72"/>
                <a:gd name="T19" fmla="*/ 56 h 70"/>
                <a:gd name="T20" fmla="*/ 16 w 72"/>
                <a:gd name="T21" fmla="*/ 57 h 70"/>
                <a:gd name="T22" fmla="*/ 18 w 72"/>
                <a:gd name="T23" fmla="*/ 55 h 70"/>
                <a:gd name="T24" fmla="*/ 16 w 72"/>
                <a:gd name="T25" fmla="*/ 53 h 70"/>
                <a:gd name="T26" fmla="*/ 17 w 72"/>
                <a:gd name="T27" fmla="*/ 53 h 70"/>
                <a:gd name="T28" fmla="*/ 20 w 72"/>
                <a:gd name="T29" fmla="*/ 53 h 70"/>
                <a:gd name="T30" fmla="*/ 22 w 72"/>
                <a:gd name="T31" fmla="*/ 51 h 70"/>
                <a:gd name="T32" fmla="*/ 33 w 72"/>
                <a:gd name="T33" fmla="*/ 41 h 70"/>
                <a:gd name="T34" fmla="*/ 71 w 72"/>
                <a:gd name="T35" fmla="*/ 0 h 70"/>
                <a:gd name="T36" fmla="*/ 71 w 72"/>
                <a:gd name="T37"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2" h="70">
                  <a:moveTo>
                    <a:pt x="6" y="62"/>
                  </a:moveTo>
                  <a:cubicBezTo>
                    <a:pt x="4" y="65"/>
                    <a:pt x="2" y="67"/>
                    <a:pt x="0" y="69"/>
                  </a:cubicBezTo>
                  <a:cubicBezTo>
                    <a:pt x="1" y="69"/>
                    <a:pt x="2" y="70"/>
                    <a:pt x="3" y="70"/>
                  </a:cubicBezTo>
                  <a:cubicBezTo>
                    <a:pt x="5" y="68"/>
                    <a:pt x="7" y="66"/>
                    <a:pt x="9" y="64"/>
                  </a:cubicBezTo>
                  <a:cubicBezTo>
                    <a:pt x="8" y="63"/>
                    <a:pt x="7" y="63"/>
                    <a:pt x="6" y="62"/>
                  </a:cubicBezTo>
                  <a:moveTo>
                    <a:pt x="71" y="0"/>
                  </a:moveTo>
                  <a:cubicBezTo>
                    <a:pt x="70" y="0"/>
                    <a:pt x="52" y="17"/>
                    <a:pt x="30" y="39"/>
                  </a:cubicBezTo>
                  <a:cubicBezTo>
                    <a:pt x="24" y="44"/>
                    <a:pt x="19" y="50"/>
                    <a:pt x="14" y="55"/>
                  </a:cubicBezTo>
                  <a:cubicBezTo>
                    <a:pt x="14" y="55"/>
                    <a:pt x="14" y="56"/>
                    <a:pt x="14" y="56"/>
                  </a:cubicBezTo>
                  <a:cubicBezTo>
                    <a:pt x="15" y="56"/>
                    <a:pt x="15" y="56"/>
                    <a:pt x="15" y="56"/>
                  </a:cubicBezTo>
                  <a:cubicBezTo>
                    <a:pt x="15" y="56"/>
                    <a:pt x="15" y="57"/>
                    <a:pt x="16" y="57"/>
                  </a:cubicBezTo>
                  <a:cubicBezTo>
                    <a:pt x="16" y="56"/>
                    <a:pt x="17" y="55"/>
                    <a:pt x="18" y="55"/>
                  </a:cubicBezTo>
                  <a:cubicBezTo>
                    <a:pt x="16" y="54"/>
                    <a:pt x="16" y="53"/>
                    <a:pt x="16" y="53"/>
                  </a:cubicBezTo>
                  <a:cubicBezTo>
                    <a:pt x="16" y="53"/>
                    <a:pt x="16" y="53"/>
                    <a:pt x="17" y="53"/>
                  </a:cubicBezTo>
                  <a:cubicBezTo>
                    <a:pt x="17" y="53"/>
                    <a:pt x="18" y="53"/>
                    <a:pt x="20" y="53"/>
                  </a:cubicBezTo>
                  <a:cubicBezTo>
                    <a:pt x="20" y="53"/>
                    <a:pt x="21" y="52"/>
                    <a:pt x="22" y="51"/>
                  </a:cubicBezTo>
                  <a:cubicBezTo>
                    <a:pt x="25" y="48"/>
                    <a:pt x="29" y="45"/>
                    <a:pt x="33" y="41"/>
                  </a:cubicBezTo>
                  <a:cubicBezTo>
                    <a:pt x="55" y="19"/>
                    <a:pt x="72" y="1"/>
                    <a:pt x="71" y="0"/>
                  </a:cubicBezTo>
                  <a:cubicBezTo>
                    <a:pt x="71" y="0"/>
                    <a:pt x="71" y="0"/>
                    <a:pt x="71"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94" name="Freeform 182">
              <a:extLst>
                <a:ext uri="{FF2B5EF4-FFF2-40B4-BE49-F238E27FC236}">
                  <a16:creationId xmlns:a16="http://schemas.microsoft.com/office/drawing/2014/main" xmlns="" id="{0E56BB61-7CFD-45E3-B00E-421DA07DAFC3}"/>
                </a:ext>
              </a:extLst>
            </p:cNvPr>
            <p:cNvSpPr>
              <a:spLocks/>
            </p:cNvSpPr>
            <p:nvPr/>
          </p:nvSpPr>
          <p:spPr bwMode="auto">
            <a:xfrm>
              <a:off x="10120954" y="4347808"/>
              <a:ext cx="1697" cy="1646"/>
            </a:xfrm>
            <a:custGeom>
              <a:avLst/>
              <a:gdLst>
                <a:gd name="T0" fmla="*/ 1 w 1"/>
                <a:gd name="T1" fmla="*/ 0 h 1"/>
                <a:gd name="T2" fmla="*/ 0 w 1"/>
                <a:gd name="T3" fmla="*/ 0 h 1"/>
                <a:gd name="T4" fmla="*/ 1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0" y="0"/>
                    <a:pt x="0" y="0"/>
                    <a:pt x="0" y="0"/>
                  </a:cubicBezTo>
                  <a:cubicBezTo>
                    <a:pt x="1" y="1"/>
                    <a:pt x="1" y="1"/>
                    <a:pt x="1" y="1"/>
                  </a:cubicBezTo>
                  <a:cubicBezTo>
                    <a:pt x="1" y="1"/>
                    <a:pt x="1" y="0"/>
                    <a:pt x="1" y="0"/>
                  </a:cubicBezTo>
                </a:path>
              </a:pathLst>
            </a:custGeom>
            <a:solidFill>
              <a:srgbClr val="F0F0F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95" name="Freeform 183">
              <a:extLst>
                <a:ext uri="{FF2B5EF4-FFF2-40B4-BE49-F238E27FC236}">
                  <a16:creationId xmlns:a16="http://schemas.microsoft.com/office/drawing/2014/main" xmlns="" id="{D03BDB18-2D4E-4D30-944C-3B9AB376DC21}"/>
                </a:ext>
              </a:extLst>
            </p:cNvPr>
            <p:cNvSpPr>
              <a:spLocks/>
            </p:cNvSpPr>
            <p:nvPr/>
          </p:nvSpPr>
          <p:spPr bwMode="auto">
            <a:xfrm>
              <a:off x="10095508" y="4372498"/>
              <a:ext cx="5090" cy="3292"/>
            </a:xfrm>
            <a:custGeom>
              <a:avLst/>
              <a:gdLst>
                <a:gd name="T0" fmla="*/ 2 w 4"/>
                <a:gd name="T1" fmla="*/ 0 h 3"/>
                <a:gd name="T2" fmla="*/ 0 w 4"/>
                <a:gd name="T3" fmla="*/ 2 h 3"/>
                <a:gd name="T4" fmla="*/ 0 w 4"/>
                <a:gd name="T5" fmla="*/ 3 h 3"/>
                <a:gd name="T6" fmla="*/ 4 w 4"/>
                <a:gd name="T7" fmla="*/ 0 h 3"/>
                <a:gd name="T8" fmla="*/ 2 w 4"/>
                <a:gd name="T9" fmla="*/ 0 h 3"/>
                <a:gd name="T10" fmla="*/ 2 w 4"/>
                <a:gd name="T11" fmla="*/ 0 h 3"/>
              </a:gdLst>
              <a:ahLst/>
              <a:cxnLst>
                <a:cxn ang="0">
                  <a:pos x="T0" y="T1"/>
                </a:cxn>
                <a:cxn ang="0">
                  <a:pos x="T2" y="T3"/>
                </a:cxn>
                <a:cxn ang="0">
                  <a:pos x="T4" y="T5"/>
                </a:cxn>
                <a:cxn ang="0">
                  <a:pos x="T6" y="T7"/>
                </a:cxn>
                <a:cxn ang="0">
                  <a:pos x="T8" y="T9"/>
                </a:cxn>
                <a:cxn ang="0">
                  <a:pos x="T10" y="T11"/>
                </a:cxn>
              </a:cxnLst>
              <a:rect l="0" t="0" r="r" b="b"/>
              <a:pathLst>
                <a:path w="4" h="3">
                  <a:moveTo>
                    <a:pt x="2" y="0"/>
                  </a:moveTo>
                  <a:cubicBezTo>
                    <a:pt x="1" y="1"/>
                    <a:pt x="0" y="2"/>
                    <a:pt x="0" y="2"/>
                  </a:cubicBezTo>
                  <a:cubicBezTo>
                    <a:pt x="0" y="3"/>
                    <a:pt x="0" y="3"/>
                    <a:pt x="0" y="3"/>
                  </a:cubicBezTo>
                  <a:cubicBezTo>
                    <a:pt x="1" y="3"/>
                    <a:pt x="2" y="2"/>
                    <a:pt x="4" y="0"/>
                  </a:cubicBezTo>
                  <a:cubicBezTo>
                    <a:pt x="3" y="0"/>
                    <a:pt x="2" y="0"/>
                    <a:pt x="2" y="0"/>
                  </a:cubicBezTo>
                  <a:cubicBezTo>
                    <a:pt x="2" y="0"/>
                    <a:pt x="2" y="0"/>
                    <a:pt x="2"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96" name="Freeform 184">
              <a:extLst>
                <a:ext uri="{FF2B5EF4-FFF2-40B4-BE49-F238E27FC236}">
                  <a16:creationId xmlns:a16="http://schemas.microsoft.com/office/drawing/2014/main" xmlns="" id="{2213FE11-92DC-4DDA-AF71-D50B6FCE7923}"/>
                </a:ext>
              </a:extLst>
            </p:cNvPr>
            <p:cNvSpPr>
              <a:spLocks/>
            </p:cNvSpPr>
            <p:nvPr/>
          </p:nvSpPr>
          <p:spPr bwMode="auto">
            <a:xfrm>
              <a:off x="10098901" y="4364267"/>
              <a:ext cx="10178" cy="8230"/>
            </a:xfrm>
            <a:custGeom>
              <a:avLst/>
              <a:gdLst>
                <a:gd name="T0" fmla="*/ 5 w 8"/>
                <a:gd name="T1" fmla="*/ 0 h 6"/>
                <a:gd name="T2" fmla="*/ 0 w 8"/>
                <a:gd name="T3" fmla="*/ 6 h 6"/>
                <a:gd name="T4" fmla="*/ 0 w 8"/>
                <a:gd name="T5" fmla="*/ 6 h 6"/>
                <a:gd name="T6" fmla="*/ 2 w 8"/>
                <a:gd name="T7" fmla="*/ 6 h 6"/>
                <a:gd name="T8" fmla="*/ 8 w 8"/>
                <a:gd name="T9" fmla="*/ 1 h 6"/>
                <a:gd name="T10" fmla="*/ 5 w 8"/>
                <a:gd name="T11" fmla="*/ 0 h 6"/>
              </a:gdLst>
              <a:ahLst/>
              <a:cxnLst>
                <a:cxn ang="0">
                  <a:pos x="T0" y="T1"/>
                </a:cxn>
                <a:cxn ang="0">
                  <a:pos x="T2" y="T3"/>
                </a:cxn>
                <a:cxn ang="0">
                  <a:pos x="T4" y="T5"/>
                </a:cxn>
                <a:cxn ang="0">
                  <a:pos x="T6" y="T7"/>
                </a:cxn>
                <a:cxn ang="0">
                  <a:pos x="T8" y="T9"/>
                </a:cxn>
                <a:cxn ang="0">
                  <a:pos x="T10" y="T11"/>
                </a:cxn>
              </a:cxnLst>
              <a:rect l="0" t="0" r="r" b="b"/>
              <a:pathLst>
                <a:path w="8" h="6">
                  <a:moveTo>
                    <a:pt x="5" y="0"/>
                  </a:moveTo>
                  <a:cubicBezTo>
                    <a:pt x="3" y="2"/>
                    <a:pt x="1" y="4"/>
                    <a:pt x="0" y="6"/>
                  </a:cubicBezTo>
                  <a:cubicBezTo>
                    <a:pt x="0" y="6"/>
                    <a:pt x="0" y="6"/>
                    <a:pt x="0" y="6"/>
                  </a:cubicBezTo>
                  <a:cubicBezTo>
                    <a:pt x="0" y="6"/>
                    <a:pt x="1" y="6"/>
                    <a:pt x="2" y="6"/>
                  </a:cubicBezTo>
                  <a:cubicBezTo>
                    <a:pt x="3" y="5"/>
                    <a:pt x="5" y="3"/>
                    <a:pt x="8" y="1"/>
                  </a:cubicBezTo>
                  <a:cubicBezTo>
                    <a:pt x="7" y="1"/>
                    <a:pt x="6" y="0"/>
                    <a:pt x="5"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97" name="Freeform 185">
              <a:extLst>
                <a:ext uri="{FF2B5EF4-FFF2-40B4-BE49-F238E27FC236}">
                  <a16:creationId xmlns:a16="http://schemas.microsoft.com/office/drawing/2014/main" xmlns="" id="{655F1951-636E-4B7F-BCF3-CE1E871FDBFE}"/>
                </a:ext>
              </a:extLst>
            </p:cNvPr>
            <p:cNvSpPr>
              <a:spLocks noEditPoints="1"/>
            </p:cNvSpPr>
            <p:nvPr/>
          </p:nvSpPr>
          <p:spPr bwMode="auto">
            <a:xfrm>
              <a:off x="10124346" y="4342871"/>
              <a:ext cx="8482" cy="6584"/>
            </a:xfrm>
            <a:custGeom>
              <a:avLst/>
              <a:gdLst>
                <a:gd name="T0" fmla="*/ 2 w 6"/>
                <a:gd name="T1" fmla="*/ 4 h 6"/>
                <a:gd name="T2" fmla="*/ 0 w 6"/>
                <a:gd name="T3" fmla="*/ 6 h 6"/>
                <a:gd name="T4" fmla="*/ 0 w 6"/>
                <a:gd name="T5" fmla="*/ 6 h 6"/>
                <a:gd name="T6" fmla="*/ 2 w 6"/>
                <a:gd name="T7" fmla="*/ 4 h 6"/>
                <a:gd name="T8" fmla="*/ 2 w 6"/>
                <a:gd name="T9" fmla="*/ 4 h 6"/>
                <a:gd name="T10" fmla="*/ 6 w 6"/>
                <a:gd name="T11" fmla="*/ 0 h 6"/>
                <a:gd name="T12" fmla="*/ 4 w 6"/>
                <a:gd name="T13" fmla="*/ 2 h 6"/>
                <a:gd name="T14" fmla="*/ 4 w 6"/>
                <a:gd name="T15" fmla="*/ 2 h 6"/>
                <a:gd name="T16" fmla="*/ 6 w 6"/>
                <a:gd name="T1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6">
                  <a:moveTo>
                    <a:pt x="2" y="4"/>
                  </a:moveTo>
                  <a:cubicBezTo>
                    <a:pt x="1" y="4"/>
                    <a:pt x="0" y="5"/>
                    <a:pt x="0" y="6"/>
                  </a:cubicBezTo>
                  <a:cubicBezTo>
                    <a:pt x="0" y="6"/>
                    <a:pt x="0" y="6"/>
                    <a:pt x="0" y="6"/>
                  </a:cubicBezTo>
                  <a:cubicBezTo>
                    <a:pt x="1" y="5"/>
                    <a:pt x="2" y="5"/>
                    <a:pt x="2" y="4"/>
                  </a:cubicBezTo>
                  <a:cubicBezTo>
                    <a:pt x="2" y="4"/>
                    <a:pt x="2" y="4"/>
                    <a:pt x="2" y="4"/>
                  </a:cubicBezTo>
                  <a:moveTo>
                    <a:pt x="6" y="0"/>
                  </a:moveTo>
                  <a:cubicBezTo>
                    <a:pt x="5" y="1"/>
                    <a:pt x="4" y="2"/>
                    <a:pt x="4" y="2"/>
                  </a:cubicBezTo>
                  <a:cubicBezTo>
                    <a:pt x="4" y="2"/>
                    <a:pt x="4" y="2"/>
                    <a:pt x="4" y="2"/>
                  </a:cubicBezTo>
                  <a:cubicBezTo>
                    <a:pt x="5" y="2"/>
                    <a:pt x="5" y="1"/>
                    <a:pt x="6"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98" name="Freeform 186">
              <a:extLst>
                <a:ext uri="{FF2B5EF4-FFF2-40B4-BE49-F238E27FC236}">
                  <a16:creationId xmlns:a16="http://schemas.microsoft.com/office/drawing/2014/main" xmlns="" id="{9727D50D-E801-46B2-BA2C-0725AAECB050}"/>
                </a:ext>
              </a:extLst>
            </p:cNvPr>
            <p:cNvSpPr>
              <a:spLocks noEditPoints="1"/>
            </p:cNvSpPr>
            <p:nvPr/>
          </p:nvSpPr>
          <p:spPr bwMode="auto">
            <a:xfrm>
              <a:off x="10232912" y="4328057"/>
              <a:ext cx="76336" cy="92173"/>
            </a:xfrm>
            <a:custGeom>
              <a:avLst/>
              <a:gdLst>
                <a:gd name="T0" fmla="*/ 44 w 61"/>
                <a:gd name="T1" fmla="*/ 55 h 75"/>
                <a:gd name="T2" fmla="*/ 42 w 61"/>
                <a:gd name="T3" fmla="*/ 58 h 75"/>
                <a:gd name="T4" fmla="*/ 52 w 61"/>
                <a:gd name="T5" fmla="*/ 69 h 75"/>
                <a:gd name="T6" fmla="*/ 58 w 61"/>
                <a:gd name="T7" fmla="*/ 73 h 75"/>
                <a:gd name="T8" fmla="*/ 61 w 61"/>
                <a:gd name="T9" fmla="*/ 75 h 75"/>
                <a:gd name="T10" fmla="*/ 61 w 61"/>
                <a:gd name="T11" fmla="*/ 75 h 75"/>
                <a:gd name="T12" fmla="*/ 51 w 61"/>
                <a:gd name="T13" fmla="*/ 60 h 75"/>
                <a:gd name="T14" fmla="*/ 49 w 61"/>
                <a:gd name="T15" fmla="*/ 57 h 75"/>
                <a:gd name="T16" fmla="*/ 45 w 61"/>
                <a:gd name="T17" fmla="*/ 55 h 75"/>
                <a:gd name="T18" fmla="*/ 44 w 61"/>
                <a:gd name="T19" fmla="*/ 55 h 75"/>
                <a:gd name="T20" fmla="*/ 36 w 61"/>
                <a:gd name="T21" fmla="*/ 51 h 75"/>
                <a:gd name="T22" fmla="*/ 37 w 61"/>
                <a:gd name="T23" fmla="*/ 52 h 75"/>
                <a:gd name="T24" fmla="*/ 37 w 61"/>
                <a:gd name="T25" fmla="*/ 52 h 75"/>
                <a:gd name="T26" fmla="*/ 36 w 61"/>
                <a:gd name="T27" fmla="*/ 51 h 75"/>
                <a:gd name="T28" fmla="*/ 1 w 61"/>
                <a:gd name="T29" fmla="*/ 0 h 75"/>
                <a:gd name="T30" fmla="*/ 0 w 61"/>
                <a:gd name="T31" fmla="*/ 5 h 75"/>
                <a:gd name="T32" fmla="*/ 11 w 61"/>
                <a:gd name="T33" fmla="*/ 20 h 75"/>
                <a:gd name="T34" fmla="*/ 11 w 61"/>
                <a:gd name="T35" fmla="*/ 15 h 75"/>
                <a:gd name="T36" fmla="*/ 11 w 61"/>
                <a:gd name="T37" fmla="*/ 15 h 75"/>
                <a:gd name="T38" fmla="*/ 19 w 61"/>
                <a:gd name="T39" fmla="*/ 31 h 75"/>
                <a:gd name="T40" fmla="*/ 23 w 61"/>
                <a:gd name="T41" fmla="*/ 35 h 75"/>
                <a:gd name="T42" fmla="*/ 27 w 61"/>
                <a:gd name="T43" fmla="*/ 37 h 75"/>
                <a:gd name="T44" fmla="*/ 30 w 61"/>
                <a:gd name="T45" fmla="*/ 33 h 75"/>
                <a:gd name="T46" fmla="*/ 1 w 61"/>
                <a:gd name="T4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1" h="75">
                  <a:moveTo>
                    <a:pt x="44" y="55"/>
                  </a:moveTo>
                  <a:cubicBezTo>
                    <a:pt x="43" y="56"/>
                    <a:pt x="43" y="57"/>
                    <a:pt x="42" y="58"/>
                  </a:cubicBezTo>
                  <a:cubicBezTo>
                    <a:pt x="46" y="62"/>
                    <a:pt x="49" y="66"/>
                    <a:pt x="52" y="69"/>
                  </a:cubicBezTo>
                  <a:cubicBezTo>
                    <a:pt x="54" y="70"/>
                    <a:pt x="56" y="72"/>
                    <a:pt x="58" y="73"/>
                  </a:cubicBezTo>
                  <a:cubicBezTo>
                    <a:pt x="59" y="74"/>
                    <a:pt x="60" y="74"/>
                    <a:pt x="61" y="75"/>
                  </a:cubicBezTo>
                  <a:cubicBezTo>
                    <a:pt x="61" y="75"/>
                    <a:pt x="61" y="75"/>
                    <a:pt x="61" y="75"/>
                  </a:cubicBezTo>
                  <a:cubicBezTo>
                    <a:pt x="60" y="72"/>
                    <a:pt x="56" y="66"/>
                    <a:pt x="51" y="60"/>
                  </a:cubicBezTo>
                  <a:cubicBezTo>
                    <a:pt x="50" y="59"/>
                    <a:pt x="49" y="58"/>
                    <a:pt x="49" y="57"/>
                  </a:cubicBezTo>
                  <a:cubicBezTo>
                    <a:pt x="48" y="57"/>
                    <a:pt x="46" y="56"/>
                    <a:pt x="45" y="55"/>
                  </a:cubicBezTo>
                  <a:cubicBezTo>
                    <a:pt x="45" y="55"/>
                    <a:pt x="44" y="55"/>
                    <a:pt x="44" y="55"/>
                  </a:cubicBezTo>
                  <a:moveTo>
                    <a:pt x="36" y="51"/>
                  </a:moveTo>
                  <a:cubicBezTo>
                    <a:pt x="37" y="52"/>
                    <a:pt x="37" y="52"/>
                    <a:pt x="37" y="52"/>
                  </a:cubicBezTo>
                  <a:cubicBezTo>
                    <a:pt x="37" y="52"/>
                    <a:pt x="37" y="52"/>
                    <a:pt x="37" y="52"/>
                  </a:cubicBezTo>
                  <a:cubicBezTo>
                    <a:pt x="37" y="52"/>
                    <a:pt x="37" y="51"/>
                    <a:pt x="36" y="51"/>
                  </a:cubicBezTo>
                  <a:moveTo>
                    <a:pt x="1" y="0"/>
                  </a:moveTo>
                  <a:cubicBezTo>
                    <a:pt x="0" y="1"/>
                    <a:pt x="0" y="3"/>
                    <a:pt x="0" y="5"/>
                  </a:cubicBezTo>
                  <a:cubicBezTo>
                    <a:pt x="3" y="9"/>
                    <a:pt x="7" y="14"/>
                    <a:pt x="11" y="20"/>
                  </a:cubicBezTo>
                  <a:cubicBezTo>
                    <a:pt x="11" y="17"/>
                    <a:pt x="11" y="15"/>
                    <a:pt x="11" y="15"/>
                  </a:cubicBezTo>
                  <a:cubicBezTo>
                    <a:pt x="11" y="15"/>
                    <a:pt x="11" y="15"/>
                    <a:pt x="11" y="15"/>
                  </a:cubicBezTo>
                  <a:cubicBezTo>
                    <a:pt x="12" y="15"/>
                    <a:pt x="15" y="21"/>
                    <a:pt x="19" y="31"/>
                  </a:cubicBezTo>
                  <a:cubicBezTo>
                    <a:pt x="21" y="32"/>
                    <a:pt x="22" y="34"/>
                    <a:pt x="23" y="35"/>
                  </a:cubicBezTo>
                  <a:cubicBezTo>
                    <a:pt x="24" y="36"/>
                    <a:pt x="25" y="36"/>
                    <a:pt x="27" y="37"/>
                  </a:cubicBezTo>
                  <a:cubicBezTo>
                    <a:pt x="28" y="36"/>
                    <a:pt x="29" y="34"/>
                    <a:pt x="30" y="33"/>
                  </a:cubicBezTo>
                  <a:cubicBezTo>
                    <a:pt x="18" y="18"/>
                    <a:pt x="7" y="6"/>
                    <a:pt x="1" y="0"/>
                  </a:cubicBezTo>
                </a:path>
              </a:pathLst>
            </a:custGeom>
            <a:solidFill>
              <a:srgbClr val="E5E5E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199" name="Freeform 187">
              <a:extLst>
                <a:ext uri="{FF2B5EF4-FFF2-40B4-BE49-F238E27FC236}">
                  <a16:creationId xmlns:a16="http://schemas.microsoft.com/office/drawing/2014/main" xmlns="" id="{30C1B9A8-9A53-4D1A-9419-A10F28824429}"/>
                </a:ext>
              </a:extLst>
            </p:cNvPr>
            <p:cNvSpPr>
              <a:spLocks noEditPoints="1"/>
            </p:cNvSpPr>
            <p:nvPr/>
          </p:nvSpPr>
          <p:spPr bwMode="auto">
            <a:xfrm>
              <a:off x="10137917" y="4347808"/>
              <a:ext cx="33927" cy="13168"/>
            </a:xfrm>
            <a:custGeom>
              <a:avLst/>
              <a:gdLst>
                <a:gd name="T0" fmla="*/ 16 w 27"/>
                <a:gd name="T1" fmla="*/ 2 h 11"/>
                <a:gd name="T2" fmla="*/ 16 w 27"/>
                <a:gd name="T3" fmla="*/ 8 h 11"/>
                <a:gd name="T4" fmla="*/ 27 w 27"/>
                <a:gd name="T5" fmla="*/ 11 h 11"/>
                <a:gd name="T6" fmla="*/ 27 w 27"/>
                <a:gd name="T7" fmla="*/ 7 h 11"/>
                <a:gd name="T8" fmla="*/ 27 w 27"/>
                <a:gd name="T9" fmla="*/ 5 h 11"/>
                <a:gd name="T10" fmla="*/ 16 w 27"/>
                <a:gd name="T11" fmla="*/ 2 h 11"/>
                <a:gd name="T12" fmla="*/ 5 w 27"/>
                <a:gd name="T13" fmla="*/ 0 h 11"/>
                <a:gd name="T14" fmla="*/ 0 w 27"/>
                <a:gd name="T15" fmla="*/ 3 h 11"/>
                <a:gd name="T16" fmla="*/ 10 w 27"/>
                <a:gd name="T17" fmla="*/ 6 h 11"/>
                <a:gd name="T18" fmla="*/ 10 w 27"/>
                <a:gd name="T19" fmla="*/ 1 h 11"/>
                <a:gd name="T20" fmla="*/ 5 w 27"/>
                <a:gd name="T21"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 h="11">
                  <a:moveTo>
                    <a:pt x="16" y="2"/>
                  </a:moveTo>
                  <a:cubicBezTo>
                    <a:pt x="16" y="4"/>
                    <a:pt x="16" y="6"/>
                    <a:pt x="16" y="8"/>
                  </a:cubicBezTo>
                  <a:cubicBezTo>
                    <a:pt x="20" y="9"/>
                    <a:pt x="23" y="10"/>
                    <a:pt x="27" y="11"/>
                  </a:cubicBezTo>
                  <a:cubicBezTo>
                    <a:pt x="27" y="9"/>
                    <a:pt x="27" y="8"/>
                    <a:pt x="27" y="7"/>
                  </a:cubicBezTo>
                  <a:cubicBezTo>
                    <a:pt x="27" y="6"/>
                    <a:pt x="27" y="5"/>
                    <a:pt x="27" y="5"/>
                  </a:cubicBezTo>
                  <a:cubicBezTo>
                    <a:pt x="23" y="4"/>
                    <a:pt x="19" y="3"/>
                    <a:pt x="16" y="2"/>
                  </a:cubicBezTo>
                  <a:moveTo>
                    <a:pt x="5" y="0"/>
                  </a:moveTo>
                  <a:cubicBezTo>
                    <a:pt x="3" y="1"/>
                    <a:pt x="2" y="2"/>
                    <a:pt x="0" y="3"/>
                  </a:cubicBezTo>
                  <a:cubicBezTo>
                    <a:pt x="3" y="4"/>
                    <a:pt x="6" y="5"/>
                    <a:pt x="10" y="6"/>
                  </a:cubicBezTo>
                  <a:cubicBezTo>
                    <a:pt x="10" y="4"/>
                    <a:pt x="10" y="3"/>
                    <a:pt x="10" y="1"/>
                  </a:cubicBezTo>
                  <a:cubicBezTo>
                    <a:pt x="8" y="1"/>
                    <a:pt x="7" y="0"/>
                    <a:pt x="5"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00" name="Freeform 188">
              <a:extLst>
                <a:ext uri="{FF2B5EF4-FFF2-40B4-BE49-F238E27FC236}">
                  <a16:creationId xmlns:a16="http://schemas.microsoft.com/office/drawing/2014/main" xmlns="" id="{FF277D18-712E-4A8F-906F-6F334C300FF7}"/>
                </a:ext>
              </a:extLst>
            </p:cNvPr>
            <p:cNvSpPr>
              <a:spLocks/>
            </p:cNvSpPr>
            <p:nvPr/>
          </p:nvSpPr>
          <p:spPr bwMode="auto">
            <a:xfrm>
              <a:off x="10149791" y="4349454"/>
              <a:ext cx="8482" cy="8230"/>
            </a:xfrm>
            <a:custGeom>
              <a:avLst/>
              <a:gdLst>
                <a:gd name="T0" fmla="*/ 0 w 6"/>
                <a:gd name="T1" fmla="*/ 0 h 7"/>
                <a:gd name="T2" fmla="*/ 0 w 6"/>
                <a:gd name="T3" fmla="*/ 5 h 7"/>
                <a:gd name="T4" fmla="*/ 6 w 6"/>
                <a:gd name="T5" fmla="*/ 7 h 7"/>
                <a:gd name="T6" fmla="*/ 6 w 6"/>
                <a:gd name="T7" fmla="*/ 1 h 7"/>
                <a:gd name="T8" fmla="*/ 0 w 6"/>
                <a:gd name="T9" fmla="*/ 0 h 7"/>
              </a:gdLst>
              <a:ahLst/>
              <a:cxnLst>
                <a:cxn ang="0">
                  <a:pos x="T0" y="T1"/>
                </a:cxn>
                <a:cxn ang="0">
                  <a:pos x="T2" y="T3"/>
                </a:cxn>
                <a:cxn ang="0">
                  <a:pos x="T4" y="T5"/>
                </a:cxn>
                <a:cxn ang="0">
                  <a:pos x="T6" y="T7"/>
                </a:cxn>
                <a:cxn ang="0">
                  <a:pos x="T8" y="T9"/>
                </a:cxn>
              </a:cxnLst>
              <a:rect l="0" t="0" r="r" b="b"/>
              <a:pathLst>
                <a:path w="6" h="7">
                  <a:moveTo>
                    <a:pt x="0" y="0"/>
                  </a:moveTo>
                  <a:cubicBezTo>
                    <a:pt x="0" y="2"/>
                    <a:pt x="0" y="3"/>
                    <a:pt x="0" y="5"/>
                  </a:cubicBezTo>
                  <a:cubicBezTo>
                    <a:pt x="2" y="5"/>
                    <a:pt x="4" y="6"/>
                    <a:pt x="6" y="7"/>
                  </a:cubicBezTo>
                  <a:cubicBezTo>
                    <a:pt x="6" y="5"/>
                    <a:pt x="6" y="3"/>
                    <a:pt x="6" y="1"/>
                  </a:cubicBezTo>
                  <a:cubicBezTo>
                    <a:pt x="4" y="1"/>
                    <a:pt x="2" y="1"/>
                    <a:pt x="0"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01" name="Freeform 189">
              <a:extLst>
                <a:ext uri="{FF2B5EF4-FFF2-40B4-BE49-F238E27FC236}">
                  <a16:creationId xmlns:a16="http://schemas.microsoft.com/office/drawing/2014/main" xmlns="" id="{F46A7ABE-0CFF-485D-A8BA-CC4F408CF5B0}"/>
                </a:ext>
              </a:extLst>
            </p:cNvPr>
            <p:cNvSpPr>
              <a:spLocks noEditPoints="1"/>
            </p:cNvSpPr>
            <p:nvPr/>
          </p:nvSpPr>
          <p:spPr bwMode="auto">
            <a:xfrm>
              <a:off x="10127739" y="4346163"/>
              <a:ext cx="15268" cy="4938"/>
            </a:xfrm>
            <a:custGeom>
              <a:avLst/>
              <a:gdLst>
                <a:gd name="T0" fmla="*/ 12 w 13"/>
                <a:gd name="T1" fmla="*/ 2 h 5"/>
                <a:gd name="T2" fmla="*/ 8 w 13"/>
                <a:gd name="T3" fmla="*/ 4 h 5"/>
                <a:gd name="T4" fmla="*/ 8 w 13"/>
                <a:gd name="T5" fmla="*/ 5 h 5"/>
                <a:gd name="T6" fmla="*/ 13 w 13"/>
                <a:gd name="T7" fmla="*/ 2 h 5"/>
                <a:gd name="T8" fmla="*/ 12 w 13"/>
                <a:gd name="T9" fmla="*/ 2 h 5"/>
                <a:gd name="T10" fmla="*/ 2 w 13"/>
                <a:gd name="T11" fmla="*/ 0 h 5"/>
                <a:gd name="T12" fmla="*/ 0 w 13"/>
                <a:gd name="T13" fmla="*/ 2 h 5"/>
                <a:gd name="T14" fmla="*/ 4 w 13"/>
                <a:gd name="T15" fmla="*/ 3 h 5"/>
                <a:gd name="T16" fmla="*/ 7 w 13"/>
                <a:gd name="T17" fmla="*/ 1 h 5"/>
                <a:gd name="T18" fmla="*/ 2 w 13"/>
                <a:gd name="T1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5">
                  <a:moveTo>
                    <a:pt x="12" y="2"/>
                  </a:moveTo>
                  <a:cubicBezTo>
                    <a:pt x="10" y="3"/>
                    <a:pt x="9" y="4"/>
                    <a:pt x="8" y="4"/>
                  </a:cubicBezTo>
                  <a:cubicBezTo>
                    <a:pt x="8" y="5"/>
                    <a:pt x="8" y="5"/>
                    <a:pt x="8" y="5"/>
                  </a:cubicBezTo>
                  <a:cubicBezTo>
                    <a:pt x="10" y="4"/>
                    <a:pt x="11" y="3"/>
                    <a:pt x="13" y="2"/>
                  </a:cubicBezTo>
                  <a:cubicBezTo>
                    <a:pt x="13" y="2"/>
                    <a:pt x="12" y="2"/>
                    <a:pt x="12" y="2"/>
                  </a:cubicBezTo>
                  <a:moveTo>
                    <a:pt x="2" y="0"/>
                  </a:moveTo>
                  <a:cubicBezTo>
                    <a:pt x="2" y="1"/>
                    <a:pt x="1" y="1"/>
                    <a:pt x="0" y="2"/>
                  </a:cubicBezTo>
                  <a:cubicBezTo>
                    <a:pt x="1" y="2"/>
                    <a:pt x="2" y="3"/>
                    <a:pt x="4" y="3"/>
                  </a:cubicBezTo>
                  <a:cubicBezTo>
                    <a:pt x="5" y="2"/>
                    <a:pt x="6" y="2"/>
                    <a:pt x="7" y="1"/>
                  </a:cubicBezTo>
                  <a:cubicBezTo>
                    <a:pt x="5" y="1"/>
                    <a:pt x="3" y="0"/>
                    <a:pt x="2"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02" name="Freeform 190">
              <a:extLst>
                <a:ext uri="{FF2B5EF4-FFF2-40B4-BE49-F238E27FC236}">
                  <a16:creationId xmlns:a16="http://schemas.microsoft.com/office/drawing/2014/main" xmlns="" id="{9B22B68A-FB18-4314-AA0D-1C58F2EC304A}"/>
                </a:ext>
              </a:extLst>
            </p:cNvPr>
            <p:cNvSpPr>
              <a:spLocks noEditPoints="1"/>
            </p:cNvSpPr>
            <p:nvPr/>
          </p:nvSpPr>
          <p:spPr bwMode="auto">
            <a:xfrm>
              <a:off x="10182022" y="4356038"/>
              <a:ext cx="33927" cy="16459"/>
            </a:xfrm>
            <a:custGeom>
              <a:avLst/>
              <a:gdLst>
                <a:gd name="T0" fmla="*/ 27 w 27"/>
                <a:gd name="T1" fmla="*/ 10 h 13"/>
                <a:gd name="T2" fmla="*/ 24 w 27"/>
                <a:gd name="T3" fmla="*/ 13 h 13"/>
                <a:gd name="T4" fmla="*/ 27 w 27"/>
                <a:gd name="T5" fmla="*/ 13 h 13"/>
                <a:gd name="T6" fmla="*/ 27 w 27"/>
                <a:gd name="T7" fmla="*/ 10 h 13"/>
                <a:gd name="T8" fmla="*/ 14 w 27"/>
                <a:gd name="T9" fmla="*/ 3 h 13"/>
                <a:gd name="T10" fmla="*/ 14 w 27"/>
                <a:gd name="T11" fmla="*/ 10 h 13"/>
                <a:gd name="T12" fmla="*/ 16 w 27"/>
                <a:gd name="T13" fmla="*/ 10 h 13"/>
                <a:gd name="T14" fmla="*/ 24 w 27"/>
                <a:gd name="T15" fmla="*/ 6 h 13"/>
                <a:gd name="T16" fmla="*/ 14 w 27"/>
                <a:gd name="T17" fmla="*/ 3 h 13"/>
                <a:gd name="T18" fmla="*/ 0 w 27"/>
                <a:gd name="T19" fmla="*/ 0 h 13"/>
                <a:gd name="T20" fmla="*/ 0 w 27"/>
                <a:gd name="T21" fmla="*/ 6 h 13"/>
                <a:gd name="T22" fmla="*/ 4 w 27"/>
                <a:gd name="T23" fmla="*/ 7 h 13"/>
                <a:gd name="T24" fmla="*/ 5 w 27"/>
                <a:gd name="T25" fmla="*/ 1 h 13"/>
                <a:gd name="T26" fmla="*/ 0 w 27"/>
                <a:gd name="T2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 h="13">
                  <a:moveTo>
                    <a:pt x="27" y="10"/>
                  </a:moveTo>
                  <a:cubicBezTo>
                    <a:pt x="26" y="11"/>
                    <a:pt x="25" y="12"/>
                    <a:pt x="24" y="13"/>
                  </a:cubicBezTo>
                  <a:cubicBezTo>
                    <a:pt x="25" y="13"/>
                    <a:pt x="26" y="13"/>
                    <a:pt x="27" y="13"/>
                  </a:cubicBezTo>
                  <a:cubicBezTo>
                    <a:pt x="27" y="12"/>
                    <a:pt x="27" y="11"/>
                    <a:pt x="27" y="10"/>
                  </a:cubicBezTo>
                  <a:moveTo>
                    <a:pt x="14" y="3"/>
                  </a:moveTo>
                  <a:cubicBezTo>
                    <a:pt x="14" y="5"/>
                    <a:pt x="14" y="8"/>
                    <a:pt x="14" y="10"/>
                  </a:cubicBezTo>
                  <a:cubicBezTo>
                    <a:pt x="14" y="10"/>
                    <a:pt x="15" y="10"/>
                    <a:pt x="16" y="10"/>
                  </a:cubicBezTo>
                  <a:cubicBezTo>
                    <a:pt x="19" y="8"/>
                    <a:pt x="21" y="7"/>
                    <a:pt x="24" y="6"/>
                  </a:cubicBezTo>
                  <a:cubicBezTo>
                    <a:pt x="21" y="5"/>
                    <a:pt x="17" y="4"/>
                    <a:pt x="14" y="3"/>
                  </a:cubicBezTo>
                  <a:moveTo>
                    <a:pt x="0" y="0"/>
                  </a:moveTo>
                  <a:cubicBezTo>
                    <a:pt x="0" y="2"/>
                    <a:pt x="0" y="4"/>
                    <a:pt x="0" y="6"/>
                  </a:cubicBezTo>
                  <a:cubicBezTo>
                    <a:pt x="1" y="6"/>
                    <a:pt x="3" y="7"/>
                    <a:pt x="4" y="7"/>
                  </a:cubicBezTo>
                  <a:cubicBezTo>
                    <a:pt x="5" y="5"/>
                    <a:pt x="5" y="3"/>
                    <a:pt x="5" y="1"/>
                  </a:cubicBezTo>
                  <a:cubicBezTo>
                    <a:pt x="3" y="1"/>
                    <a:pt x="1" y="0"/>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03" name="Freeform 191">
              <a:extLst>
                <a:ext uri="{FF2B5EF4-FFF2-40B4-BE49-F238E27FC236}">
                  <a16:creationId xmlns:a16="http://schemas.microsoft.com/office/drawing/2014/main" xmlns="" id="{A5D9993D-5C5E-4692-8F94-AAEA8F18E025}"/>
                </a:ext>
              </a:extLst>
            </p:cNvPr>
            <p:cNvSpPr>
              <a:spLocks/>
            </p:cNvSpPr>
            <p:nvPr/>
          </p:nvSpPr>
          <p:spPr bwMode="auto">
            <a:xfrm>
              <a:off x="10200681" y="4364267"/>
              <a:ext cx="15268" cy="8230"/>
            </a:xfrm>
            <a:custGeom>
              <a:avLst/>
              <a:gdLst>
                <a:gd name="T0" fmla="*/ 8 w 11"/>
                <a:gd name="T1" fmla="*/ 0 h 7"/>
                <a:gd name="T2" fmla="*/ 0 w 11"/>
                <a:gd name="T3" fmla="*/ 4 h 7"/>
                <a:gd name="T4" fmla="*/ 8 w 11"/>
                <a:gd name="T5" fmla="*/ 7 h 7"/>
                <a:gd name="T6" fmla="*/ 11 w 11"/>
                <a:gd name="T7" fmla="*/ 4 h 7"/>
                <a:gd name="T8" fmla="*/ 11 w 11"/>
                <a:gd name="T9" fmla="*/ 0 h 7"/>
                <a:gd name="T10" fmla="*/ 8 w 11"/>
                <a:gd name="T11" fmla="*/ 0 h 7"/>
              </a:gdLst>
              <a:ahLst/>
              <a:cxnLst>
                <a:cxn ang="0">
                  <a:pos x="T0" y="T1"/>
                </a:cxn>
                <a:cxn ang="0">
                  <a:pos x="T2" y="T3"/>
                </a:cxn>
                <a:cxn ang="0">
                  <a:pos x="T4" y="T5"/>
                </a:cxn>
                <a:cxn ang="0">
                  <a:pos x="T6" y="T7"/>
                </a:cxn>
                <a:cxn ang="0">
                  <a:pos x="T8" y="T9"/>
                </a:cxn>
                <a:cxn ang="0">
                  <a:pos x="T10" y="T11"/>
                </a:cxn>
              </a:cxnLst>
              <a:rect l="0" t="0" r="r" b="b"/>
              <a:pathLst>
                <a:path w="11" h="7">
                  <a:moveTo>
                    <a:pt x="8" y="0"/>
                  </a:moveTo>
                  <a:cubicBezTo>
                    <a:pt x="5" y="1"/>
                    <a:pt x="3" y="2"/>
                    <a:pt x="0" y="4"/>
                  </a:cubicBezTo>
                  <a:cubicBezTo>
                    <a:pt x="3" y="5"/>
                    <a:pt x="5" y="6"/>
                    <a:pt x="8" y="7"/>
                  </a:cubicBezTo>
                  <a:cubicBezTo>
                    <a:pt x="9" y="6"/>
                    <a:pt x="10" y="5"/>
                    <a:pt x="11" y="4"/>
                  </a:cubicBezTo>
                  <a:cubicBezTo>
                    <a:pt x="11" y="3"/>
                    <a:pt x="11" y="2"/>
                    <a:pt x="11" y="0"/>
                  </a:cubicBezTo>
                  <a:cubicBezTo>
                    <a:pt x="10" y="0"/>
                    <a:pt x="9" y="0"/>
                    <a:pt x="8"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04" name="Freeform 192">
              <a:extLst>
                <a:ext uri="{FF2B5EF4-FFF2-40B4-BE49-F238E27FC236}">
                  <a16:creationId xmlns:a16="http://schemas.microsoft.com/office/drawing/2014/main" xmlns="" id="{C12957F4-279E-41A6-8995-E4A3033AB7B2}"/>
                </a:ext>
              </a:extLst>
            </p:cNvPr>
            <p:cNvSpPr>
              <a:spLocks/>
            </p:cNvSpPr>
            <p:nvPr/>
          </p:nvSpPr>
          <p:spPr bwMode="auto">
            <a:xfrm>
              <a:off x="10227822" y="4374143"/>
              <a:ext cx="6785" cy="3292"/>
            </a:xfrm>
            <a:custGeom>
              <a:avLst/>
              <a:gdLst>
                <a:gd name="T0" fmla="*/ 0 w 5"/>
                <a:gd name="T1" fmla="*/ 0 h 3"/>
                <a:gd name="T2" fmla="*/ 0 w 5"/>
                <a:gd name="T3" fmla="*/ 1 h 3"/>
                <a:gd name="T4" fmla="*/ 0 w 5"/>
                <a:gd name="T5" fmla="*/ 2 h 3"/>
                <a:gd name="T6" fmla="*/ 2 w 5"/>
                <a:gd name="T7" fmla="*/ 3 h 3"/>
                <a:gd name="T8" fmla="*/ 5 w 5"/>
                <a:gd name="T9" fmla="*/ 3 h 3"/>
                <a:gd name="T10" fmla="*/ 0 w 5"/>
                <a:gd name="T11" fmla="*/ 0 h 3"/>
              </a:gdLst>
              <a:ahLst/>
              <a:cxnLst>
                <a:cxn ang="0">
                  <a:pos x="T0" y="T1"/>
                </a:cxn>
                <a:cxn ang="0">
                  <a:pos x="T2" y="T3"/>
                </a:cxn>
                <a:cxn ang="0">
                  <a:pos x="T4" y="T5"/>
                </a:cxn>
                <a:cxn ang="0">
                  <a:pos x="T6" y="T7"/>
                </a:cxn>
                <a:cxn ang="0">
                  <a:pos x="T8" y="T9"/>
                </a:cxn>
                <a:cxn ang="0">
                  <a:pos x="T10" y="T11"/>
                </a:cxn>
              </a:cxnLst>
              <a:rect l="0" t="0" r="r" b="b"/>
              <a:pathLst>
                <a:path w="5" h="3">
                  <a:moveTo>
                    <a:pt x="0" y="0"/>
                  </a:moveTo>
                  <a:cubicBezTo>
                    <a:pt x="0" y="0"/>
                    <a:pt x="0" y="1"/>
                    <a:pt x="0" y="1"/>
                  </a:cubicBezTo>
                  <a:cubicBezTo>
                    <a:pt x="0" y="1"/>
                    <a:pt x="0" y="2"/>
                    <a:pt x="0" y="2"/>
                  </a:cubicBezTo>
                  <a:cubicBezTo>
                    <a:pt x="0" y="2"/>
                    <a:pt x="1" y="2"/>
                    <a:pt x="2" y="3"/>
                  </a:cubicBezTo>
                  <a:cubicBezTo>
                    <a:pt x="3" y="3"/>
                    <a:pt x="4" y="3"/>
                    <a:pt x="5" y="3"/>
                  </a:cubicBezTo>
                  <a:cubicBezTo>
                    <a:pt x="3" y="2"/>
                    <a:pt x="2" y="1"/>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05" name="Freeform 193">
              <a:extLst>
                <a:ext uri="{FF2B5EF4-FFF2-40B4-BE49-F238E27FC236}">
                  <a16:creationId xmlns:a16="http://schemas.microsoft.com/office/drawing/2014/main" xmlns="" id="{8A387B9B-4E41-45B3-93F8-48C1DB191510}"/>
                </a:ext>
              </a:extLst>
            </p:cNvPr>
            <p:cNvSpPr>
              <a:spLocks/>
            </p:cNvSpPr>
            <p:nvPr/>
          </p:nvSpPr>
          <p:spPr bwMode="auto">
            <a:xfrm>
              <a:off x="10227822" y="4374143"/>
              <a:ext cx="0" cy="0"/>
            </a:xfrm>
            <a:custGeom>
              <a:avLst/>
              <a:gdLst>
                <a:gd name="T0" fmla="*/ 0 h 1"/>
                <a:gd name="T1" fmla="*/ 1 h 1"/>
                <a:gd name="T2" fmla="*/ 0 h 1"/>
                <a:gd name="T3" fmla="*/ 0 h 1"/>
              </a:gdLst>
              <a:ahLst/>
              <a:cxnLst>
                <a:cxn ang="0">
                  <a:pos x="0" y="T0"/>
                </a:cxn>
                <a:cxn ang="0">
                  <a:pos x="0" y="T1"/>
                </a:cxn>
                <a:cxn ang="0">
                  <a:pos x="0" y="T2"/>
                </a:cxn>
                <a:cxn ang="0">
                  <a:pos x="0" y="T3"/>
                </a:cxn>
              </a:cxnLst>
              <a:rect l="0" t="0" r="r" b="b"/>
              <a:pathLst>
                <a:path h="1">
                  <a:moveTo>
                    <a:pt x="0" y="0"/>
                  </a:moveTo>
                  <a:cubicBezTo>
                    <a:pt x="0" y="0"/>
                    <a:pt x="0" y="0"/>
                    <a:pt x="0" y="1"/>
                  </a:cubicBezTo>
                  <a:cubicBezTo>
                    <a:pt x="0" y="1"/>
                    <a:pt x="0" y="0"/>
                    <a:pt x="0" y="0"/>
                  </a:cubicBezTo>
                  <a:cubicBezTo>
                    <a:pt x="0" y="0"/>
                    <a:pt x="0" y="0"/>
                    <a:pt x="0"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06" name="Freeform 194">
              <a:extLst>
                <a:ext uri="{FF2B5EF4-FFF2-40B4-BE49-F238E27FC236}">
                  <a16:creationId xmlns:a16="http://schemas.microsoft.com/office/drawing/2014/main" xmlns="" id="{731EF7C4-C61A-40DF-9B42-589272FCAC97}"/>
                </a:ext>
              </a:extLst>
            </p:cNvPr>
            <p:cNvSpPr>
              <a:spLocks noEditPoints="1"/>
            </p:cNvSpPr>
            <p:nvPr/>
          </p:nvSpPr>
          <p:spPr bwMode="auto">
            <a:xfrm>
              <a:off x="10229519" y="4367559"/>
              <a:ext cx="25446" cy="14814"/>
            </a:xfrm>
            <a:custGeom>
              <a:avLst/>
              <a:gdLst>
                <a:gd name="T0" fmla="*/ 2 w 21"/>
                <a:gd name="T1" fmla="*/ 2 h 13"/>
                <a:gd name="T2" fmla="*/ 2 w 21"/>
                <a:gd name="T3" fmla="*/ 2 h 13"/>
                <a:gd name="T4" fmla="*/ 18 w 21"/>
                <a:gd name="T5" fmla="*/ 12 h 13"/>
                <a:gd name="T6" fmla="*/ 21 w 21"/>
                <a:gd name="T7" fmla="*/ 13 h 13"/>
                <a:gd name="T8" fmla="*/ 20 w 21"/>
                <a:gd name="T9" fmla="*/ 10 h 13"/>
                <a:gd name="T10" fmla="*/ 2 w 21"/>
                <a:gd name="T11" fmla="*/ 2 h 13"/>
                <a:gd name="T12" fmla="*/ 0 w 21"/>
                <a:gd name="T13" fmla="*/ 0 h 13"/>
                <a:gd name="T14" fmla="*/ 0 w 21"/>
                <a:gd name="T15" fmla="*/ 0 h 13"/>
                <a:gd name="T16" fmla="*/ 1 w 21"/>
                <a:gd name="T17" fmla="*/ 1 h 13"/>
                <a:gd name="T18" fmla="*/ 1 w 21"/>
                <a:gd name="T19" fmla="*/ 1 h 13"/>
                <a:gd name="T20" fmla="*/ 0 w 21"/>
                <a:gd name="T21"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13">
                  <a:moveTo>
                    <a:pt x="2" y="2"/>
                  </a:moveTo>
                  <a:cubicBezTo>
                    <a:pt x="2" y="2"/>
                    <a:pt x="2" y="2"/>
                    <a:pt x="2" y="2"/>
                  </a:cubicBezTo>
                  <a:cubicBezTo>
                    <a:pt x="7" y="5"/>
                    <a:pt x="12" y="8"/>
                    <a:pt x="18" y="12"/>
                  </a:cubicBezTo>
                  <a:cubicBezTo>
                    <a:pt x="19" y="12"/>
                    <a:pt x="20" y="12"/>
                    <a:pt x="21" y="13"/>
                  </a:cubicBezTo>
                  <a:cubicBezTo>
                    <a:pt x="21" y="12"/>
                    <a:pt x="21" y="11"/>
                    <a:pt x="20" y="10"/>
                  </a:cubicBezTo>
                  <a:cubicBezTo>
                    <a:pt x="14" y="7"/>
                    <a:pt x="8" y="4"/>
                    <a:pt x="2" y="2"/>
                  </a:cubicBezTo>
                  <a:moveTo>
                    <a:pt x="0" y="0"/>
                  </a:moveTo>
                  <a:cubicBezTo>
                    <a:pt x="0" y="0"/>
                    <a:pt x="0" y="0"/>
                    <a:pt x="0" y="0"/>
                  </a:cubicBezTo>
                  <a:cubicBezTo>
                    <a:pt x="0" y="1"/>
                    <a:pt x="0" y="1"/>
                    <a:pt x="1" y="1"/>
                  </a:cubicBezTo>
                  <a:cubicBezTo>
                    <a:pt x="1" y="1"/>
                    <a:pt x="1" y="1"/>
                    <a:pt x="1" y="1"/>
                  </a:cubicBezTo>
                  <a:cubicBezTo>
                    <a:pt x="0" y="1"/>
                    <a:pt x="0" y="0"/>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07" name="Freeform 195">
              <a:extLst>
                <a:ext uri="{FF2B5EF4-FFF2-40B4-BE49-F238E27FC236}">
                  <a16:creationId xmlns:a16="http://schemas.microsoft.com/office/drawing/2014/main" xmlns="" id="{D20754CE-D23D-4183-8806-651FD7B1C317}"/>
                </a:ext>
              </a:extLst>
            </p:cNvPr>
            <p:cNvSpPr>
              <a:spLocks/>
            </p:cNvSpPr>
            <p:nvPr/>
          </p:nvSpPr>
          <p:spPr bwMode="auto">
            <a:xfrm>
              <a:off x="10229519" y="4369206"/>
              <a:ext cx="1697" cy="0"/>
            </a:xfrm>
            <a:custGeom>
              <a:avLst/>
              <a:gdLst>
                <a:gd name="T0" fmla="*/ 0 w 1"/>
                <a:gd name="T1" fmla="*/ 0 h 1"/>
                <a:gd name="T2" fmla="*/ 0 w 1"/>
                <a:gd name="T3" fmla="*/ 0 h 1"/>
                <a:gd name="T4" fmla="*/ 1 w 1"/>
                <a:gd name="T5" fmla="*/ 1 h 1"/>
                <a:gd name="T6" fmla="*/ 1 w 1"/>
                <a:gd name="T7" fmla="*/ 1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cubicBezTo>
                    <a:pt x="0" y="0"/>
                    <a:pt x="0" y="0"/>
                    <a:pt x="0" y="0"/>
                  </a:cubicBezTo>
                  <a:cubicBezTo>
                    <a:pt x="0" y="0"/>
                    <a:pt x="1" y="1"/>
                    <a:pt x="1" y="1"/>
                  </a:cubicBezTo>
                  <a:cubicBezTo>
                    <a:pt x="1" y="1"/>
                    <a:pt x="1" y="1"/>
                    <a:pt x="1" y="1"/>
                  </a:cubicBezTo>
                  <a:cubicBezTo>
                    <a:pt x="1" y="0"/>
                    <a:pt x="0" y="0"/>
                    <a:pt x="0"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08" name="Freeform 196">
              <a:extLst>
                <a:ext uri="{FF2B5EF4-FFF2-40B4-BE49-F238E27FC236}">
                  <a16:creationId xmlns:a16="http://schemas.microsoft.com/office/drawing/2014/main" xmlns="" id="{94B0D76F-7F4A-491F-9215-FBFB22950FC9}"/>
                </a:ext>
              </a:extLst>
            </p:cNvPr>
            <p:cNvSpPr>
              <a:spLocks noEditPoints="1"/>
            </p:cNvSpPr>
            <p:nvPr/>
          </p:nvSpPr>
          <p:spPr bwMode="auto">
            <a:xfrm>
              <a:off x="10266839" y="4384019"/>
              <a:ext cx="66158" cy="14814"/>
            </a:xfrm>
            <a:custGeom>
              <a:avLst/>
              <a:gdLst>
                <a:gd name="T0" fmla="*/ 49 w 53"/>
                <a:gd name="T1" fmla="*/ 9 h 12"/>
                <a:gd name="T2" fmla="*/ 50 w 53"/>
                <a:gd name="T3" fmla="*/ 12 h 12"/>
                <a:gd name="T4" fmla="*/ 53 w 53"/>
                <a:gd name="T5" fmla="*/ 12 h 12"/>
                <a:gd name="T6" fmla="*/ 52 w 53"/>
                <a:gd name="T7" fmla="*/ 10 h 12"/>
                <a:gd name="T8" fmla="*/ 49 w 53"/>
                <a:gd name="T9" fmla="*/ 9 h 12"/>
                <a:gd name="T10" fmla="*/ 0 w 53"/>
                <a:gd name="T11" fmla="*/ 1 h 12"/>
                <a:gd name="T12" fmla="*/ 0 w 53"/>
                <a:gd name="T13" fmla="*/ 1 h 12"/>
                <a:gd name="T14" fmla="*/ 0 w 53"/>
                <a:gd name="T15" fmla="*/ 1 h 12"/>
                <a:gd name="T16" fmla="*/ 0 w 53"/>
                <a:gd name="T17" fmla="*/ 1 h 12"/>
                <a:gd name="T18" fmla="*/ 23 w 53"/>
                <a:gd name="T19" fmla="*/ 1 h 12"/>
                <a:gd name="T20" fmla="*/ 22 w 53"/>
                <a:gd name="T21" fmla="*/ 1 h 12"/>
                <a:gd name="T22" fmla="*/ 42 w 53"/>
                <a:gd name="T23" fmla="*/ 10 h 12"/>
                <a:gd name="T24" fmla="*/ 42 w 53"/>
                <a:gd name="T25" fmla="*/ 6 h 12"/>
                <a:gd name="T26" fmla="*/ 23 w 53"/>
                <a:gd name="T27" fmla="*/ 1 h 12"/>
                <a:gd name="T28" fmla="*/ 21 w 53"/>
                <a:gd name="T29" fmla="*/ 0 h 12"/>
                <a:gd name="T30" fmla="*/ 21 w 53"/>
                <a:gd name="T31" fmla="*/ 0 h 12"/>
                <a:gd name="T32" fmla="*/ 21 w 53"/>
                <a:gd name="T33" fmla="*/ 0 h 12"/>
                <a:gd name="T34" fmla="*/ 21 w 53"/>
                <a:gd name="T35"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3" h="12">
                  <a:moveTo>
                    <a:pt x="49" y="9"/>
                  </a:moveTo>
                  <a:cubicBezTo>
                    <a:pt x="50" y="10"/>
                    <a:pt x="50" y="11"/>
                    <a:pt x="50" y="12"/>
                  </a:cubicBezTo>
                  <a:cubicBezTo>
                    <a:pt x="51" y="12"/>
                    <a:pt x="52" y="12"/>
                    <a:pt x="53" y="12"/>
                  </a:cubicBezTo>
                  <a:cubicBezTo>
                    <a:pt x="53" y="12"/>
                    <a:pt x="52" y="11"/>
                    <a:pt x="52" y="10"/>
                  </a:cubicBezTo>
                  <a:cubicBezTo>
                    <a:pt x="51" y="9"/>
                    <a:pt x="50" y="9"/>
                    <a:pt x="49" y="9"/>
                  </a:cubicBezTo>
                  <a:moveTo>
                    <a:pt x="0" y="1"/>
                  </a:moveTo>
                  <a:cubicBezTo>
                    <a:pt x="0" y="1"/>
                    <a:pt x="0" y="1"/>
                    <a:pt x="0" y="1"/>
                  </a:cubicBezTo>
                  <a:cubicBezTo>
                    <a:pt x="0" y="1"/>
                    <a:pt x="0" y="1"/>
                    <a:pt x="0" y="1"/>
                  </a:cubicBezTo>
                  <a:cubicBezTo>
                    <a:pt x="0" y="1"/>
                    <a:pt x="0" y="1"/>
                    <a:pt x="0" y="1"/>
                  </a:cubicBezTo>
                  <a:moveTo>
                    <a:pt x="23" y="1"/>
                  </a:moveTo>
                  <a:cubicBezTo>
                    <a:pt x="23" y="1"/>
                    <a:pt x="23" y="1"/>
                    <a:pt x="22" y="1"/>
                  </a:cubicBezTo>
                  <a:cubicBezTo>
                    <a:pt x="29" y="4"/>
                    <a:pt x="36" y="7"/>
                    <a:pt x="42" y="10"/>
                  </a:cubicBezTo>
                  <a:cubicBezTo>
                    <a:pt x="42" y="9"/>
                    <a:pt x="42" y="8"/>
                    <a:pt x="42" y="6"/>
                  </a:cubicBezTo>
                  <a:cubicBezTo>
                    <a:pt x="36" y="5"/>
                    <a:pt x="30" y="3"/>
                    <a:pt x="23" y="1"/>
                  </a:cubicBezTo>
                  <a:moveTo>
                    <a:pt x="21" y="0"/>
                  </a:moveTo>
                  <a:cubicBezTo>
                    <a:pt x="21" y="0"/>
                    <a:pt x="21" y="0"/>
                    <a:pt x="21" y="0"/>
                  </a:cubicBezTo>
                  <a:cubicBezTo>
                    <a:pt x="21" y="0"/>
                    <a:pt x="21" y="0"/>
                    <a:pt x="21" y="0"/>
                  </a:cubicBezTo>
                  <a:cubicBezTo>
                    <a:pt x="21" y="0"/>
                    <a:pt x="21" y="0"/>
                    <a:pt x="21"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09" name="Freeform 197">
              <a:extLst>
                <a:ext uri="{FF2B5EF4-FFF2-40B4-BE49-F238E27FC236}">
                  <a16:creationId xmlns:a16="http://schemas.microsoft.com/office/drawing/2014/main" xmlns="" id="{A4DFB08E-A66E-4809-887A-5FA84099FBDB}"/>
                </a:ext>
              </a:extLst>
            </p:cNvPr>
            <p:cNvSpPr>
              <a:spLocks/>
            </p:cNvSpPr>
            <p:nvPr/>
          </p:nvSpPr>
          <p:spPr bwMode="auto">
            <a:xfrm>
              <a:off x="10124346" y="4346163"/>
              <a:ext cx="5090" cy="1646"/>
            </a:xfrm>
            <a:custGeom>
              <a:avLst/>
              <a:gdLst>
                <a:gd name="T0" fmla="*/ 1 w 4"/>
                <a:gd name="T1" fmla="*/ 0 h 2"/>
                <a:gd name="T2" fmla="*/ 0 w 4"/>
                <a:gd name="T3" fmla="*/ 0 h 2"/>
                <a:gd name="T4" fmla="*/ 2 w 4"/>
                <a:gd name="T5" fmla="*/ 2 h 2"/>
                <a:gd name="T6" fmla="*/ 4 w 4"/>
                <a:gd name="T7" fmla="*/ 0 h 2"/>
                <a:gd name="T8" fmla="*/ 1 w 4"/>
                <a:gd name="T9" fmla="*/ 0 h 2"/>
              </a:gdLst>
              <a:ahLst/>
              <a:cxnLst>
                <a:cxn ang="0">
                  <a:pos x="T0" y="T1"/>
                </a:cxn>
                <a:cxn ang="0">
                  <a:pos x="T2" y="T3"/>
                </a:cxn>
                <a:cxn ang="0">
                  <a:pos x="T4" y="T5"/>
                </a:cxn>
                <a:cxn ang="0">
                  <a:pos x="T6" y="T7"/>
                </a:cxn>
                <a:cxn ang="0">
                  <a:pos x="T8" y="T9"/>
                </a:cxn>
              </a:cxnLst>
              <a:rect l="0" t="0" r="r" b="b"/>
              <a:pathLst>
                <a:path w="4" h="2">
                  <a:moveTo>
                    <a:pt x="1" y="0"/>
                  </a:moveTo>
                  <a:cubicBezTo>
                    <a:pt x="0" y="0"/>
                    <a:pt x="0" y="0"/>
                    <a:pt x="0" y="0"/>
                  </a:cubicBezTo>
                  <a:cubicBezTo>
                    <a:pt x="0" y="0"/>
                    <a:pt x="0" y="1"/>
                    <a:pt x="2" y="2"/>
                  </a:cubicBezTo>
                  <a:cubicBezTo>
                    <a:pt x="2" y="1"/>
                    <a:pt x="3" y="1"/>
                    <a:pt x="4" y="0"/>
                  </a:cubicBezTo>
                  <a:cubicBezTo>
                    <a:pt x="2" y="0"/>
                    <a:pt x="1" y="0"/>
                    <a:pt x="1"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10" name="Freeform 198">
              <a:extLst>
                <a:ext uri="{FF2B5EF4-FFF2-40B4-BE49-F238E27FC236}">
                  <a16:creationId xmlns:a16="http://schemas.microsoft.com/office/drawing/2014/main" xmlns="" id="{42F9C235-3552-4301-999E-006F27C2F5DC}"/>
                </a:ext>
              </a:extLst>
            </p:cNvPr>
            <p:cNvSpPr>
              <a:spLocks/>
            </p:cNvSpPr>
            <p:nvPr/>
          </p:nvSpPr>
          <p:spPr bwMode="auto">
            <a:xfrm>
              <a:off x="10127739" y="4346163"/>
              <a:ext cx="1697" cy="1646"/>
            </a:xfrm>
            <a:custGeom>
              <a:avLst/>
              <a:gdLst>
                <a:gd name="T0" fmla="*/ 2 w 2"/>
                <a:gd name="T1" fmla="*/ 0 h 2"/>
                <a:gd name="T2" fmla="*/ 0 w 2"/>
                <a:gd name="T3" fmla="*/ 2 h 2"/>
                <a:gd name="T4" fmla="*/ 0 w 2"/>
                <a:gd name="T5" fmla="*/ 2 h 2"/>
                <a:gd name="T6" fmla="*/ 2 w 2"/>
                <a:gd name="T7" fmla="*/ 0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cubicBezTo>
                    <a:pt x="1" y="1"/>
                    <a:pt x="0" y="1"/>
                    <a:pt x="0" y="2"/>
                  </a:cubicBezTo>
                  <a:cubicBezTo>
                    <a:pt x="0" y="2"/>
                    <a:pt x="0" y="2"/>
                    <a:pt x="0" y="2"/>
                  </a:cubicBezTo>
                  <a:cubicBezTo>
                    <a:pt x="1" y="1"/>
                    <a:pt x="2" y="1"/>
                    <a:pt x="2" y="0"/>
                  </a:cubicBezTo>
                  <a:cubicBezTo>
                    <a:pt x="2" y="0"/>
                    <a:pt x="2" y="0"/>
                    <a:pt x="2"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11" name="Freeform 199">
              <a:extLst>
                <a:ext uri="{FF2B5EF4-FFF2-40B4-BE49-F238E27FC236}">
                  <a16:creationId xmlns:a16="http://schemas.microsoft.com/office/drawing/2014/main" xmlns="" id="{9A3361CA-95E1-4DA4-A50A-EC9BA74C5284}"/>
                </a:ext>
              </a:extLst>
            </p:cNvPr>
            <p:cNvSpPr>
              <a:spLocks noEditPoints="1"/>
            </p:cNvSpPr>
            <p:nvPr/>
          </p:nvSpPr>
          <p:spPr bwMode="auto">
            <a:xfrm>
              <a:off x="10249875" y="4369206"/>
              <a:ext cx="47497" cy="88881"/>
            </a:xfrm>
            <a:custGeom>
              <a:avLst/>
              <a:gdLst>
                <a:gd name="T0" fmla="*/ 13 w 38"/>
                <a:gd name="T1" fmla="*/ 39 h 73"/>
                <a:gd name="T2" fmla="*/ 1 w 38"/>
                <a:gd name="T3" fmla="*/ 73 h 73"/>
                <a:gd name="T4" fmla="*/ 2 w 38"/>
                <a:gd name="T5" fmla="*/ 73 h 73"/>
                <a:gd name="T6" fmla="*/ 17 w 38"/>
                <a:gd name="T7" fmla="*/ 49 h 73"/>
                <a:gd name="T8" fmla="*/ 13 w 38"/>
                <a:gd name="T9" fmla="*/ 39 h 73"/>
                <a:gd name="T10" fmla="*/ 18 w 38"/>
                <a:gd name="T11" fmla="*/ 30 h 73"/>
                <a:gd name="T12" fmla="*/ 18 w 38"/>
                <a:gd name="T13" fmla="*/ 30 h 73"/>
                <a:gd name="T14" fmla="*/ 18 w 38"/>
                <a:gd name="T15" fmla="*/ 31 h 73"/>
                <a:gd name="T16" fmla="*/ 21 w 38"/>
                <a:gd name="T17" fmla="*/ 41 h 73"/>
                <a:gd name="T18" fmla="*/ 23 w 38"/>
                <a:gd name="T19" fmla="*/ 38 h 73"/>
                <a:gd name="T20" fmla="*/ 24 w 38"/>
                <a:gd name="T21" fmla="*/ 35 h 73"/>
                <a:gd name="T22" fmla="*/ 18 w 38"/>
                <a:gd name="T23" fmla="*/ 30 h 73"/>
                <a:gd name="T24" fmla="*/ 25 w 38"/>
                <a:gd name="T25" fmla="*/ 22 h 73"/>
                <a:gd name="T26" fmla="*/ 22 w 38"/>
                <a:gd name="T27" fmla="*/ 25 h 73"/>
                <a:gd name="T28" fmla="*/ 27 w 38"/>
                <a:gd name="T29" fmla="*/ 28 h 73"/>
                <a:gd name="T30" fmla="*/ 28 w 38"/>
                <a:gd name="T31" fmla="*/ 25 h 73"/>
                <a:gd name="T32" fmla="*/ 25 w 38"/>
                <a:gd name="T33" fmla="*/ 22 h 73"/>
                <a:gd name="T34" fmla="*/ 23 w 38"/>
                <a:gd name="T35" fmla="*/ 19 h 73"/>
                <a:gd name="T36" fmla="*/ 23 w 38"/>
                <a:gd name="T37" fmla="*/ 19 h 73"/>
                <a:gd name="T38" fmla="*/ 23 w 38"/>
                <a:gd name="T39" fmla="*/ 19 h 73"/>
                <a:gd name="T40" fmla="*/ 23 w 38"/>
                <a:gd name="T41" fmla="*/ 19 h 73"/>
                <a:gd name="T42" fmla="*/ 37 w 38"/>
                <a:gd name="T43" fmla="*/ 0 h 73"/>
                <a:gd name="T44" fmla="*/ 28 w 38"/>
                <a:gd name="T45" fmla="*/ 10 h 73"/>
                <a:gd name="T46" fmla="*/ 30 w 38"/>
                <a:gd name="T47" fmla="*/ 12 h 73"/>
                <a:gd name="T48" fmla="*/ 31 w 38"/>
                <a:gd name="T49" fmla="*/ 12 h 73"/>
                <a:gd name="T50" fmla="*/ 34 w 38"/>
                <a:gd name="T51" fmla="*/ 13 h 73"/>
                <a:gd name="T52" fmla="*/ 37 w 38"/>
                <a:gd name="T53" fmla="*/ 0 h 73"/>
                <a:gd name="T54" fmla="*/ 37 w 38"/>
                <a:gd name="T55" fmla="*/ 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8" h="73">
                  <a:moveTo>
                    <a:pt x="13" y="39"/>
                  </a:moveTo>
                  <a:cubicBezTo>
                    <a:pt x="5" y="57"/>
                    <a:pt x="0" y="72"/>
                    <a:pt x="1" y="73"/>
                  </a:cubicBezTo>
                  <a:cubicBezTo>
                    <a:pt x="1" y="73"/>
                    <a:pt x="2" y="73"/>
                    <a:pt x="2" y="73"/>
                  </a:cubicBezTo>
                  <a:cubicBezTo>
                    <a:pt x="3" y="73"/>
                    <a:pt x="10" y="63"/>
                    <a:pt x="17" y="49"/>
                  </a:cubicBezTo>
                  <a:cubicBezTo>
                    <a:pt x="16" y="46"/>
                    <a:pt x="14" y="43"/>
                    <a:pt x="13" y="39"/>
                  </a:cubicBezTo>
                  <a:moveTo>
                    <a:pt x="18" y="30"/>
                  </a:moveTo>
                  <a:cubicBezTo>
                    <a:pt x="18" y="30"/>
                    <a:pt x="18" y="30"/>
                    <a:pt x="18" y="30"/>
                  </a:cubicBezTo>
                  <a:cubicBezTo>
                    <a:pt x="18" y="30"/>
                    <a:pt x="18" y="31"/>
                    <a:pt x="18" y="31"/>
                  </a:cubicBezTo>
                  <a:cubicBezTo>
                    <a:pt x="19" y="34"/>
                    <a:pt x="20" y="38"/>
                    <a:pt x="21" y="41"/>
                  </a:cubicBezTo>
                  <a:cubicBezTo>
                    <a:pt x="22" y="40"/>
                    <a:pt x="22" y="39"/>
                    <a:pt x="23" y="38"/>
                  </a:cubicBezTo>
                  <a:cubicBezTo>
                    <a:pt x="23" y="37"/>
                    <a:pt x="24" y="36"/>
                    <a:pt x="24" y="35"/>
                  </a:cubicBezTo>
                  <a:cubicBezTo>
                    <a:pt x="22" y="33"/>
                    <a:pt x="20" y="31"/>
                    <a:pt x="18" y="30"/>
                  </a:cubicBezTo>
                  <a:moveTo>
                    <a:pt x="25" y="22"/>
                  </a:moveTo>
                  <a:cubicBezTo>
                    <a:pt x="24" y="23"/>
                    <a:pt x="23" y="24"/>
                    <a:pt x="22" y="25"/>
                  </a:cubicBezTo>
                  <a:cubicBezTo>
                    <a:pt x="23" y="26"/>
                    <a:pt x="25" y="27"/>
                    <a:pt x="27" y="28"/>
                  </a:cubicBezTo>
                  <a:cubicBezTo>
                    <a:pt x="28" y="27"/>
                    <a:pt x="28" y="26"/>
                    <a:pt x="28" y="25"/>
                  </a:cubicBezTo>
                  <a:cubicBezTo>
                    <a:pt x="27" y="24"/>
                    <a:pt x="26" y="23"/>
                    <a:pt x="25" y="22"/>
                  </a:cubicBezTo>
                  <a:moveTo>
                    <a:pt x="23" y="19"/>
                  </a:moveTo>
                  <a:cubicBezTo>
                    <a:pt x="23" y="19"/>
                    <a:pt x="23" y="19"/>
                    <a:pt x="23" y="19"/>
                  </a:cubicBezTo>
                  <a:cubicBezTo>
                    <a:pt x="23" y="19"/>
                    <a:pt x="23" y="19"/>
                    <a:pt x="23" y="19"/>
                  </a:cubicBezTo>
                  <a:cubicBezTo>
                    <a:pt x="23" y="19"/>
                    <a:pt x="23" y="19"/>
                    <a:pt x="23" y="19"/>
                  </a:cubicBezTo>
                  <a:moveTo>
                    <a:pt x="37" y="0"/>
                  </a:moveTo>
                  <a:cubicBezTo>
                    <a:pt x="35" y="0"/>
                    <a:pt x="32" y="4"/>
                    <a:pt x="28" y="10"/>
                  </a:cubicBezTo>
                  <a:cubicBezTo>
                    <a:pt x="29" y="11"/>
                    <a:pt x="30" y="11"/>
                    <a:pt x="30" y="12"/>
                  </a:cubicBezTo>
                  <a:cubicBezTo>
                    <a:pt x="31" y="12"/>
                    <a:pt x="31" y="12"/>
                    <a:pt x="31" y="12"/>
                  </a:cubicBezTo>
                  <a:cubicBezTo>
                    <a:pt x="32" y="12"/>
                    <a:pt x="33" y="13"/>
                    <a:pt x="34" y="13"/>
                  </a:cubicBezTo>
                  <a:cubicBezTo>
                    <a:pt x="36" y="5"/>
                    <a:pt x="38" y="0"/>
                    <a:pt x="37" y="0"/>
                  </a:cubicBezTo>
                  <a:cubicBezTo>
                    <a:pt x="37" y="0"/>
                    <a:pt x="37" y="0"/>
                    <a:pt x="37"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12" name="Freeform 200">
              <a:extLst>
                <a:ext uri="{FF2B5EF4-FFF2-40B4-BE49-F238E27FC236}">
                  <a16:creationId xmlns:a16="http://schemas.microsoft.com/office/drawing/2014/main" xmlns="" id="{400602B4-650D-462D-BF9A-3BE09A33E806}"/>
                </a:ext>
              </a:extLst>
            </p:cNvPr>
            <p:cNvSpPr>
              <a:spLocks noEditPoints="1"/>
            </p:cNvSpPr>
            <p:nvPr/>
          </p:nvSpPr>
          <p:spPr bwMode="auto">
            <a:xfrm>
              <a:off x="10278713" y="4392249"/>
              <a:ext cx="8482" cy="6584"/>
            </a:xfrm>
            <a:custGeom>
              <a:avLst/>
              <a:gdLst>
                <a:gd name="T0" fmla="*/ 4 w 7"/>
                <a:gd name="T1" fmla="*/ 2 h 6"/>
                <a:gd name="T2" fmla="*/ 2 w 7"/>
                <a:gd name="T3" fmla="*/ 3 h 6"/>
                <a:gd name="T4" fmla="*/ 5 w 7"/>
                <a:gd name="T5" fmla="*/ 6 h 6"/>
                <a:gd name="T6" fmla="*/ 7 w 7"/>
                <a:gd name="T7" fmla="*/ 3 h 6"/>
                <a:gd name="T8" fmla="*/ 4 w 7"/>
                <a:gd name="T9" fmla="*/ 2 h 6"/>
                <a:gd name="T10" fmla="*/ 0 w 7"/>
                <a:gd name="T11" fmla="*/ 0 h 6"/>
                <a:gd name="T12" fmla="*/ 0 w 7"/>
                <a:gd name="T13" fmla="*/ 0 h 6"/>
                <a:gd name="T14" fmla="*/ 0 w 7"/>
                <a:gd name="T15" fmla="*/ 0 h 6"/>
                <a:gd name="T16" fmla="*/ 1 w 7"/>
                <a:gd name="T17" fmla="*/ 0 h 6"/>
                <a:gd name="T18" fmla="*/ 0 w 7"/>
                <a:gd name="T19"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6">
                  <a:moveTo>
                    <a:pt x="4" y="2"/>
                  </a:moveTo>
                  <a:cubicBezTo>
                    <a:pt x="4" y="2"/>
                    <a:pt x="3" y="2"/>
                    <a:pt x="2" y="3"/>
                  </a:cubicBezTo>
                  <a:cubicBezTo>
                    <a:pt x="3" y="4"/>
                    <a:pt x="4" y="5"/>
                    <a:pt x="5" y="6"/>
                  </a:cubicBezTo>
                  <a:cubicBezTo>
                    <a:pt x="6" y="5"/>
                    <a:pt x="6" y="4"/>
                    <a:pt x="7" y="3"/>
                  </a:cubicBezTo>
                  <a:cubicBezTo>
                    <a:pt x="6" y="2"/>
                    <a:pt x="5" y="2"/>
                    <a:pt x="4" y="2"/>
                  </a:cubicBezTo>
                  <a:moveTo>
                    <a:pt x="0" y="0"/>
                  </a:moveTo>
                  <a:cubicBezTo>
                    <a:pt x="0" y="0"/>
                    <a:pt x="0" y="0"/>
                    <a:pt x="0" y="0"/>
                  </a:cubicBezTo>
                  <a:cubicBezTo>
                    <a:pt x="0" y="0"/>
                    <a:pt x="0" y="0"/>
                    <a:pt x="0" y="0"/>
                  </a:cubicBezTo>
                  <a:cubicBezTo>
                    <a:pt x="0" y="0"/>
                    <a:pt x="1" y="0"/>
                    <a:pt x="1" y="0"/>
                  </a:cubicBezTo>
                  <a:cubicBezTo>
                    <a:pt x="1" y="0"/>
                    <a:pt x="1" y="0"/>
                    <a:pt x="0" y="0"/>
                  </a:cubicBezTo>
                </a:path>
              </a:pathLst>
            </a:custGeom>
            <a:solidFill>
              <a:srgbClr val="EAEBE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13" name="Freeform 201">
              <a:extLst>
                <a:ext uri="{FF2B5EF4-FFF2-40B4-BE49-F238E27FC236}">
                  <a16:creationId xmlns:a16="http://schemas.microsoft.com/office/drawing/2014/main" xmlns="" id="{788CEFC1-2009-4E64-ACE1-7A1525EFB0BA}"/>
                </a:ext>
              </a:extLst>
            </p:cNvPr>
            <p:cNvSpPr>
              <a:spLocks/>
            </p:cNvSpPr>
            <p:nvPr/>
          </p:nvSpPr>
          <p:spPr bwMode="auto">
            <a:xfrm>
              <a:off x="10288891" y="4382373"/>
              <a:ext cx="3393" cy="1646"/>
            </a:xfrm>
            <a:custGeom>
              <a:avLst/>
              <a:gdLst>
                <a:gd name="T0" fmla="*/ 0 w 3"/>
                <a:gd name="T1" fmla="*/ 0 h 1"/>
                <a:gd name="T2" fmla="*/ 2 w 3"/>
                <a:gd name="T3" fmla="*/ 1 h 1"/>
                <a:gd name="T4" fmla="*/ 3 w 3"/>
                <a:gd name="T5" fmla="*/ 1 h 1"/>
                <a:gd name="T6" fmla="*/ 3 w 3"/>
                <a:gd name="T7" fmla="*/ 1 h 1"/>
                <a:gd name="T8" fmla="*/ 0 w 3"/>
                <a:gd name="T9" fmla="*/ 0 h 1"/>
              </a:gdLst>
              <a:ahLst/>
              <a:cxnLst>
                <a:cxn ang="0">
                  <a:pos x="T0" y="T1"/>
                </a:cxn>
                <a:cxn ang="0">
                  <a:pos x="T2" y="T3"/>
                </a:cxn>
                <a:cxn ang="0">
                  <a:pos x="T4" y="T5"/>
                </a:cxn>
                <a:cxn ang="0">
                  <a:pos x="T6" y="T7"/>
                </a:cxn>
                <a:cxn ang="0">
                  <a:pos x="T8" y="T9"/>
                </a:cxn>
              </a:cxnLst>
              <a:rect l="0" t="0" r="r" b="b"/>
              <a:pathLst>
                <a:path w="3" h="1">
                  <a:moveTo>
                    <a:pt x="0" y="0"/>
                  </a:moveTo>
                  <a:cubicBezTo>
                    <a:pt x="1" y="1"/>
                    <a:pt x="1" y="1"/>
                    <a:pt x="2" y="1"/>
                  </a:cubicBezTo>
                  <a:cubicBezTo>
                    <a:pt x="2" y="1"/>
                    <a:pt x="2" y="1"/>
                    <a:pt x="3" y="1"/>
                  </a:cubicBezTo>
                  <a:cubicBezTo>
                    <a:pt x="3" y="1"/>
                    <a:pt x="3" y="1"/>
                    <a:pt x="3" y="1"/>
                  </a:cubicBezTo>
                  <a:cubicBezTo>
                    <a:pt x="2" y="1"/>
                    <a:pt x="1" y="0"/>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14" name="Freeform 202">
              <a:extLst>
                <a:ext uri="{FF2B5EF4-FFF2-40B4-BE49-F238E27FC236}">
                  <a16:creationId xmlns:a16="http://schemas.microsoft.com/office/drawing/2014/main" xmlns="" id="{148AF483-D56A-4D8A-970C-A984A08A4DD3}"/>
                </a:ext>
              </a:extLst>
            </p:cNvPr>
            <p:cNvSpPr>
              <a:spLocks noEditPoints="1"/>
            </p:cNvSpPr>
            <p:nvPr/>
          </p:nvSpPr>
          <p:spPr bwMode="auto">
            <a:xfrm>
              <a:off x="10170147" y="4306660"/>
              <a:ext cx="11875" cy="69130"/>
            </a:xfrm>
            <a:custGeom>
              <a:avLst/>
              <a:gdLst>
                <a:gd name="T0" fmla="*/ 1 w 9"/>
                <a:gd name="T1" fmla="*/ 45 h 57"/>
                <a:gd name="T2" fmla="*/ 1 w 9"/>
                <a:gd name="T3" fmla="*/ 54 h 57"/>
                <a:gd name="T4" fmla="*/ 9 w 9"/>
                <a:gd name="T5" fmla="*/ 57 h 57"/>
                <a:gd name="T6" fmla="*/ 9 w 9"/>
                <a:gd name="T7" fmla="*/ 47 h 57"/>
                <a:gd name="T8" fmla="*/ 1 w 9"/>
                <a:gd name="T9" fmla="*/ 45 h 57"/>
                <a:gd name="T10" fmla="*/ 4 w 9"/>
                <a:gd name="T11" fmla="*/ 28 h 57"/>
                <a:gd name="T12" fmla="*/ 0 w 9"/>
                <a:gd name="T13" fmla="*/ 29 h 57"/>
                <a:gd name="T14" fmla="*/ 1 w 9"/>
                <a:gd name="T15" fmla="*/ 39 h 57"/>
                <a:gd name="T16" fmla="*/ 9 w 9"/>
                <a:gd name="T17" fmla="*/ 41 h 57"/>
                <a:gd name="T18" fmla="*/ 9 w 9"/>
                <a:gd name="T19" fmla="*/ 41 h 57"/>
                <a:gd name="T20" fmla="*/ 8 w 9"/>
                <a:gd name="T21" fmla="*/ 31 h 57"/>
                <a:gd name="T22" fmla="*/ 4 w 9"/>
                <a:gd name="T23" fmla="*/ 28 h 57"/>
                <a:gd name="T24" fmla="*/ 7 w 9"/>
                <a:gd name="T25" fmla="*/ 15 h 57"/>
                <a:gd name="T26" fmla="*/ 0 w 9"/>
                <a:gd name="T27" fmla="*/ 19 h 57"/>
                <a:gd name="T28" fmla="*/ 0 w 9"/>
                <a:gd name="T29" fmla="*/ 19 h 57"/>
                <a:gd name="T30" fmla="*/ 7 w 9"/>
                <a:gd name="T31" fmla="*/ 16 h 57"/>
                <a:gd name="T32" fmla="*/ 7 w 9"/>
                <a:gd name="T33" fmla="*/ 15 h 57"/>
                <a:gd name="T34" fmla="*/ 3 w 9"/>
                <a:gd name="T35" fmla="*/ 0 h 57"/>
                <a:gd name="T36" fmla="*/ 3 w 9"/>
                <a:gd name="T37" fmla="*/ 0 h 57"/>
                <a:gd name="T38" fmla="*/ 1 w 9"/>
                <a:gd name="T39" fmla="*/ 13 h 57"/>
                <a:gd name="T40" fmla="*/ 6 w 9"/>
                <a:gd name="T41" fmla="*/ 10 h 57"/>
                <a:gd name="T42" fmla="*/ 3 w 9"/>
                <a:gd name="T43"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 h="57">
                  <a:moveTo>
                    <a:pt x="1" y="45"/>
                  </a:moveTo>
                  <a:cubicBezTo>
                    <a:pt x="1" y="48"/>
                    <a:pt x="1" y="51"/>
                    <a:pt x="1" y="54"/>
                  </a:cubicBezTo>
                  <a:cubicBezTo>
                    <a:pt x="4" y="55"/>
                    <a:pt x="7" y="56"/>
                    <a:pt x="9" y="57"/>
                  </a:cubicBezTo>
                  <a:cubicBezTo>
                    <a:pt x="9" y="54"/>
                    <a:pt x="9" y="51"/>
                    <a:pt x="9" y="47"/>
                  </a:cubicBezTo>
                  <a:cubicBezTo>
                    <a:pt x="6" y="46"/>
                    <a:pt x="3" y="45"/>
                    <a:pt x="1" y="45"/>
                  </a:cubicBezTo>
                  <a:moveTo>
                    <a:pt x="4" y="28"/>
                  </a:moveTo>
                  <a:cubicBezTo>
                    <a:pt x="3" y="29"/>
                    <a:pt x="1" y="29"/>
                    <a:pt x="0" y="29"/>
                  </a:cubicBezTo>
                  <a:cubicBezTo>
                    <a:pt x="0" y="32"/>
                    <a:pt x="0" y="36"/>
                    <a:pt x="1" y="39"/>
                  </a:cubicBezTo>
                  <a:cubicBezTo>
                    <a:pt x="3" y="39"/>
                    <a:pt x="6" y="40"/>
                    <a:pt x="9" y="41"/>
                  </a:cubicBezTo>
                  <a:cubicBezTo>
                    <a:pt x="9" y="41"/>
                    <a:pt x="9" y="41"/>
                    <a:pt x="9" y="41"/>
                  </a:cubicBezTo>
                  <a:cubicBezTo>
                    <a:pt x="8" y="37"/>
                    <a:pt x="8" y="34"/>
                    <a:pt x="8" y="31"/>
                  </a:cubicBezTo>
                  <a:cubicBezTo>
                    <a:pt x="7" y="30"/>
                    <a:pt x="5" y="29"/>
                    <a:pt x="4" y="28"/>
                  </a:cubicBezTo>
                  <a:moveTo>
                    <a:pt x="7" y="15"/>
                  </a:moveTo>
                  <a:cubicBezTo>
                    <a:pt x="4" y="16"/>
                    <a:pt x="2" y="18"/>
                    <a:pt x="0" y="19"/>
                  </a:cubicBezTo>
                  <a:cubicBezTo>
                    <a:pt x="0" y="19"/>
                    <a:pt x="0" y="19"/>
                    <a:pt x="0" y="19"/>
                  </a:cubicBezTo>
                  <a:cubicBezTo>
                    <a:pt x="2" y="18"/>
                    <a:pt x="4" y="17"/>
                    <a:pt x="7" y="16"/>
                  </a:cubicBezTo>
                  <a:cubicBezTo>
                    <a:pt x="7" y="16"/>
                    <a:pt x="7" y="15"/>
                    <a:pt x="7" y="15"/>
                  </a:cubicBezTo>
                  <a:moveTo>
                    <a:pt x="3" y="0"/>
                  </a:moveTo>
                  <a:cubicBezTo>
                    <a:pt x="3" y="0"/>
                    <a:pt x="3" y="0"/>
                    <a:pt x="3" y="0"/>
                  </a:cubicBezTo>
                  <a:cubicBezTo>
                    <a:pt x="2" y="0"/>
                    <a:pt x="1" y="5"/>
                    <a:pt x="1" y="13"/>
                  </a:cubicBezTo>
                  <a:cubicBezTo>
                    <a:pt x="2" y="12"/>
                    <a:pt x="4" y="11"/>
                    <a:pt x="6" y="10"/>
                  </a:cubicBezTo>
                  <a:cubicBezTo>
                    <a:pt x="5" y="4"/>
                    <a:pt x="4" y="0"/>
                    <a:pt x="3"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15" name="Freeform 203">
              <a:extLst>
                <a:ext uri="{FF2B5EF4-FFF2-40B4-BE49-F238E27FC236}">
                  <a16:creationId xmlns:a16="http://schemas.microsoft.com/office/drawing/2014/main" xmlns="" id="{576C3CC8-32CD-4128-8BE3-2D371352F02C}"/>
                </a:ext>
              </a:extLst>
            </p:cNvPr>
            <p:cNvSpPr>
              <a:spLocks/>
            </p:cNvSpPr>
            <p:nvPr/>
          </p:nvSpPr>
          <p:spPr bwMode="auto">
            <a:xfrm>
              <a:off x="10173540" y="4390603"/>
              <a:ext cx="8482" cy="9876"/>
            </a:xfrm>
            <a:custGeom>
              <a:avLst/>
              <a:gdLst>
                <a:gd name="T0" fmla="*/ 0 w 6"/>
                <a:gd name="T1" fmla="*/ 0 h 8"/>
                <a:gd name="T2" fmla="*/ 1 w 6"/>
                <a:gd name="T3" fmla="*/ 8 h 8"/>
                <a:gd name="T4" fmla="*/ 5 w 6"/>
                <a:gd name="T5" fmla="*/ 5 h 8"/>
                <a:gd name="T6" fmla="*/ 6 w 6"/>
                <a:gd name="T7" fmla="*/ 1 h 8"/>
                <a:gd name="T8" fmla="*/ 0 w 6"/>
                <a:gd name="T9" fmla="*/ 0 h 8"/>
              </a:gdLst>
              <a:ahLst/>
              <a:cxnLst>
                <a:cxn ang="0">
                  <a:pos x="T0" y="T1"/>
                </a:cxn>
                <a:cxn ang="0">
                  <a:pos x="T2" y="T3"/>
                </a:cxn>
                <a:cxn ang="0">
                  <a:pos x="T4" y="T5"/>
                </a:cxn>
                <a:cxn ang="0">
                  <a:pos x="T6" y="T7"/>
                </a:cxn>
                <a:cxn ang="0">
                  <a:pos x="T8" y="T9"/>
                </a:cxn>
              </a:cxnLst>
              <a:rect l="0" t="0" r="r" b="b"/>
              <a:pathLst>
                <a:path w="6" h="8">
                  <a:moveTo>
                    <a:pt x="0" y="0"/>
                  </a:moveTo>
                  <a:cubicBezTo>
                    <a:pt x="0" y="3"/>
                    <a:pt x="1" y="6"/>
                    <a:pt x="1" y="8"/>
                  </a:cubicBezTo>
                  <a:cubicBezTo>
                    <a:pt x="3" y="7"/>
                    <a:pt x="4" y="6"/>
                    <a:pt x="5" y="5"/>
                  </a:cubicBezTo>
                  <a:cubicBezTo>
                    <a:pt x="5" y="4"/>
                    <a:pt x="6" y="2"/>
                    <a:pt x="6" y="1"/>
                  </a:cubicBezTo>
                  <a:cubicBezTo>
                    <a:pt x="4" y="0"/>
                    <a:pt x="2" y="0"/>
                    <a:pt x="0"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16" name="Freeform 204">
              <a:extLst>
                <a:ext uri="{FF2B5EF4-FFF2-40B4-BE49-F238E27FC236}">
                  <a16:creationId xmlns:a16="http://schemas.microsoft.com/office/drawing/2014/main" xmlns="" id="{71DA92F1-47C4-476C-A26C-CAA0087DB549}"/>
                </a:ext>
              </a:extLst>
            </p:cNvPr>
            <p:cNvSpPr>
              <a:spLocks/>
            </p:cNvSpPr>
            <p:nvPr/>
          </p:nvSpPr>
          <p:spPr bwMode="auto">
            <a:xfrm>
              <a:off x="10171844" y="4382373"/>
              <a:ext cx="5090" cy="4938"/>
            </a:xfrm>
            <a:custGeom>
              <a:avLst/>
              <a:gdLst>
                <a:gd name="T0" fmla="*/ 0 w 4"/>
                <a:gd name="T1" fmla="*/ 0 h 4"/>
                <a:gd name="T2" fmla="*/ 1 w 4"/>
                <a:gd name="T3" fmla="*/ 4 h 4"/>
                <a:gd name="T4" fmla="*/ 4 w 4"/>
                <a:gd name="T5" fmla="*/ 2 h 4"/>
                <a:gd name="T6" fmla="*/ 0 w 4"/>
                <a:gd name="T7" fmla="*/ 0 h 4"/>
              </a:gdLst>
              <a:ahLst/>
              <a:cxnLst>
                <a:cxn ang="0">
                  <a:pos x="T0" y="T1"/>
                </a:cxn>
                <a:cxn ang="0">
                  <a:pos x="T2" y="T3"/>
                </a:cxn>
                <a:cxn ang="0">
                  <a:pos x="T4" y="T5"/>
                </a:cxn>
                <a:cxn ang="0">
                  <a:pos x="T6" y="T7"/>
                </a:cxn>
              </a:cxnLst>
              <a:rect l="0" t="0" r="r" b="b"/>
              <a:pathLst>
                <a:path w="4" h="4">
                  <a:moveTo>
                    <a:pt x="0" y="0"/>
                  </a:moveTo>
                  <a:cubicBezTo>
                    <a:pt x="0" y="2"/>
                    <a:pt x="1" y="3"/>
                    <a:pt x="1" y="4"/>
                  </a:cubicBezTo>
                  <a:cubicBezTo>
                    <a:pt x="2" y="3"/>
                    <a:pt x="3" y="3"/>
                    <a:pt x="4" y="2"/>
                  </a:cubicBezTo>
                  <a:cubicBezTo>
                    <a:pt x="3" y="1"/>
                    <a:pt x="1" y="1"/>
                    <a:pt x="0"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grpSp>
          <p:nvGrpSpPr>
            <p:cNvPr id="1217" name="Group 406">
              <a:extLst>
                <a:ext uri="{FF2B5EF4-FFF2-40B4-BE49-F238E27FC236}">
                  <a16:creationId xmlns:a16="http://schemas.microsoft.com/office/drawing/2014/main" xmlns="" id="{510DCB5C-F5D3-458B-A185-EE5D901F85F5}"/>
                </a:ext>
              </a:extLst>
            </p:cNvPr>
            <p:cNvGrpSpPr>
              <a:grpSpLocks/>
            </p:cNvGrpSpPr>
            <p:nvPr/>
          </p:nvGrpSpPr>
          <p:grpSpPr bwMode="auto">
            <a:xfrm>
              <a:off x="9464471" y="4166754"/>
              <a:ext cx="1564023" cy="747259"/>
              <a:chOff x="5726" y="2570"/>
              <a:chExt cx="922" cy="454"/>
            </a:xfrm>
          </p:grpSpPr>
          <p:sp>
            <p:nvSpPr>
              <p:cNvPr id="1218" name="Freeform 206">
                <a:extLst>
                  <a:ext uri="{FF2B5EF4-FFF2-40B4-BE49-F238E27FC236}">
                    <a16:creationId xmlns:a16="http://schemas.microsoft.com/office/drawing/2014/main" xmlns="" id="{91121B9A-1C7B-4A6E-B6EE-26E4AA51509D}"/>
                  </a:ext>
                </a:extLst>
              </p:cNvPr>
              <p:cNvSpPr>
                <a:spLocks/>
              </p:cNvSpPr>
              <p:nvPr/>
            </p:nvSpPr>
            <p:spPr bwMode="auto">
              <a:xfrm>
                <a:off x="6144" y="2703"/>
                <a:ext cx="5" cy="4"/>
              </a:xfrm>
              <a:custGeom>
                <a:avLst/>
                <a:gdLst>
                  <a:gd name="T0" fmla="*/ 3 w 6"/>
                  <a:gd name="T1" fmla="*/ 0 h 5"/>
                  <a:gd name="T2" fmla="*/ 0 w 6"/>
                  <a:gd name="T3" fmla="*/ 2 h 5"/>
                  <a:gd name="T4" fmla="*/ 0 w 6"/>
                  <a:gd name="T5" fmla="*/ 4 h 5"/>
                  <a:gd name="T6" fmla="*/ 6 w 6"/>
                  <a:gd name="T7" fmla="*/ 5 h 5"/>
                  <a:gd name="T8" fmla="*/ 6 w 6"/>
                  <a:gd name="T9" fmla="*/ 1 h 5"/>
                  <a:gd name="T10" fmla="*/ 3 w 6"/>
                  <a:gd name="T11" fmla="*/ 0 h 5"/>
                </a:gdLst>
                <a:ahLst/>
                <a:cxnLst>
                  <a:cxn ang="0">
                    <a:pos x="T0" y="T1"/>
                  </a:cxn>
                  <a:cxn ang="0">
                    <a:pos x="T2" y="T3"/>
                  </a:cxn>
                  <a:cxn ang="0">
                    <a:pos x="T4" y="T5"/>
                  </a:cxn>
                  <a:cxn ang="0">
                    <a:pos x="T6" y="T7"/>
                  </a:cxn>
                  <a:cxn ang="0">
                    <a:pos x="T8" y="T9"/>
                  </a:cxn>
                  <a:cxn ang="0">
                    <a:pos x="T10" y="T11"/>
                  </a:cxn>
                </a:cxnLst>
                <a:rect l="0" t="0" r="r" b="b"/>
                <a:pathLst>
                  <a:path w="6" h="5">
                    <a:moveTo>
                      <a:pt x="3" y="0"/>
                    </a:moveTo>
                    <a:cubicBezTo>
                      <a:pt x="2" y="1"/>
                      <a:pt x="1" y="1"/>
                      <a:pt x="0" y="2"/>
                    </a:cubicBezTo>
                    <a:cubicBezTo>
                      <a:pt x="0" y="3"/>
                      <a:pt x="0" y="3"/>
                      <a:pt x="0" y="4"/>
                    </a:cubicBezTo>
                    <a:cubicBezTo>
                      <a:pt x="2" y="4"/>
                      <a:pt x="4" y="4"/>
                      <a:pt x="6" y="5"/>
                    </a:cubicBezTo>
                    <a:cubicBezTo>
                      <a:pt x="6" y="4"/>
                      <a:pt x="6" y="2"/>
                      <a:pt x="6" y="1"/>
                    </a:cubicBezTo>
                    <a:cubicBezTo>
                      <a:pt x="5" y="1"/>
                      <a:pt x="4" y="0"/>
                      <a:pt x="3" y="0"/>
                    </a:cubicBezTo>
                  </a:path>
                </a:pathLst>
              </a:custGeom>
              <a:solidFill>
                <a:srgbClr val="F8F8F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19" name="Freeform 207">
                <a:extLst>
                  <a:ext uri="{FF2B5EF4-FFF2-40B4-BE49-F238E27FC236}">
                    <a16:creationId xmlns:a16="http://schemas.microsoft.com/office/drawing/2014/main" xmlns="" id="{DEB0AFBC-66EA-4F45-A4BF-6189712E7ACC}"/>
                  </a:ext>
                </a:extLst>
              </p:cNvPr>
              <p:cNvSpPr>
                <a:spLocks/>
              </p:cNvSpPr>
              <p:nvPr/>
            </p:nvSpPr>
            <p:spPr bwMode="auto">
              <a:xfrm>
                <a:off x="6143" y="2684"/>
                <a:ext cx="6" cy="6"/>
              </a:xfrm>
              <a:custGeom>
                <a:avLst/>
                <a:gdLst>
                  <a:gd name="T0" fmla="*/ 0 w 8"/>
                  <a:gd name="T1" fmla="*/ 0 h 8"/>
                  <a:gd name="T2" fmla="*/ 0 w 8"/>
                  <a:gd name="T3" fmla="*/ 2 h 8"/>
                  <a:gd name="T4" fmla="*/ 0 w 8"/>
                  <a:gd name="T5" fmla="*/ 6 h 8"/>
                  <a:gd name="T6" fmla="*/ 8 w 8"/>
                  <a:gd name="T7" fmla="*/ 8 h 8"/>
                  <a:gd name="T8" fmla="*/ 8 w 8"/>
                  <a:gd name="T9" fmla="*/ 2 h 8"/>
                  <a:gd name="T10" fmla="*/ 0 w 8"/>
                  <a:gd name="T11" fmla="*/ 0 h 8"/>
                </a:gdLst>
                <a:ahLst/>
                <a:cxnLst>
                  <a:cxn ang="0">
                    <a:pos x="T0" y="T1"/>
                  </a:cxn>
                  <a:cxn ang="0">
                    <a:pos x="T2" y="T3"/>
                  </a:cxn>
                  <a:cxn ang="0">
                    <a:pos x="T4" y="T5"/>
                  </a:cxn>
                  <a:cxn ang="0">
                    <a:pos x="T6" y="T7"/>
                  </a:cxn>
                  <a:cxn ang="0">
                    <a:pos x="T8" y="T9"/>
                  </a:cxn>
                  <a:cxn ang="0">
                    <a:pos x="T10" y="T11"/>
                  </a:cxn>
                </a:cxnLst>
                <a:rect l="0" t="0" r="r" b="b"/>
                <a:pathLst>
                  <a:path w="8" h="8">
                    <a:moveTo>
                      <a:pt x="0" y="0"/>
                    </a:moveTo>
                    <a:cubicBezTo>
                      <a:pt x="0" y="0"/>
                      <a:pt x="0" y="1"/>
                      <a:pt x="0" y="2"/>
                    </a:cubicBezTo>
                    <a:cubicBezTo>
                      <a:pt x="0" y="3"/>
                      <a:pt x="0" y="4"/>
                      <a:pt x="0" y="6"/>
                    </a:cubicBezTo>
                    <a:cubicBezTo>
                      <a:pt x="2" y="6"/>
                      <a:pt x="5" y="7"/>
                      <a:pt x="8" y="8"/>
                    </a:cubicBezTo>
                    <a:cubicBezTo>
                      <a:pt x="8" y="6"/>
                      <a:pt x="8" y="4"/>
                      <a:pt x="8" y="2"/>
                    </a:cubicBezTo>
                    <a:cubicBezTo>
                      <a:pt x="5" y="1"/>
                      <a:pt x="2" y="0"/>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20" name="Freeform 208">
                <a:extLst>
                  <a:ext uri="{FF2B5EF4-FFF2-40B4-BE49-F238E27FC236}">
                    <a16:creationId xmlns:a16="http://schemas.microsoft.com/office/drawing/2014/main" xmlns="" id="{5D67FAE5-AD9A-4C4A-BEE2-506E268C5769}"/>
                  </a:ext>
                </a:extLst>
              </p:cNvPr>
              <p:cNvSpPr>
                <a:spLocks noEditPoints="1"/>
              </p:cNvSpPr>
              <p:nvPr/>
            </p:nvSpPr>
            <p:spPr bwMode="auto">
              <a:xfrm>
                <a:off x="6141" y="2703"/>
                <a:ext cx="24" cy="15"/>
              </a:xfrm>
              <a:custGeom>
                <a:avLst/>
                <a:gdLst>
                  <a:gd name="T0" fmla="*/ 10 w 32"/>
                  <a:gd name="T1" fmla="*/ 10 h 20"/>
                  <a:gd name="T2" fmla="*/ 9 w 32"/>
                  <a:gd name="T3" fmla="*/ 11 h 20"/>
                  <a:gd name="T4" fmla="*/ 7 w 32"/>
                  <a:gd name="T5" fmla="*/ 16 h 20"/>
                  <a:gd name="T6" fmla="*/ 7 w 32"/>
                  <a:gd name="T7" fmla="*/ 16 h 20"/>
                  <a:gd name="T8" fmla="*/ 6 w 32"/>
                  <a:gd name="T9" fmla="*/ 14 h 20"/>
                  <a:gd name="T10" fmla="*/ 3 w 32"/>
                  <a:gd name="T11" fmla="*/ 16 h 20"/>
                  <a:gd name="T12" fmla="*/ 0 w 32"/>
                  <a:gd name="T13" fmla="*/ 18 h 20"/>
                  <a:gd name="T14" fmla="*/ 0 w 32"/>
                  <a:gd name="T15" fmla="*/ 19 h 20"/>
                  <a:gd name="T16" fmla="*/ 2 w 32"/>
                  <a:gd name="T17" fmla="*/ 20 h 20"/>
                  <a:gd name="T18" fmla="*/ 9 w 32"/>
                  <a:gd name="T19" fmla="*/ 18 h 20"/>
                  <a:gd name="T20" fmla="*/ 10 w 32"/>
                  <a:gd name="T21" fmla="*/ 10 h 20"/>
                  <a:gd name="T22" fmla="*/ 21 w 32"/>
                  <a:gd name="T23" fmla="*/ 7 h 20"/>
                  <a:gd name="T24" fmla="*/ 21 w 32"/>
                  <a:gd name="T25" fmla="*/ 12 h 20"/>
                  <a:gd name="T26" fmla="*/ 24 w 32"/>
                  <a:gd name="T27" fmla="*/ 9 h 20"/>
                  <a:gd name="T28" fmla="*/ 25 w 32"/>
                  <a:gd name="T29" fmla="*/ 8 h 20"/>
                  <a:gd name="T30" fmla="*/ 25 w 32"/>
                  <a:gd name="T31" fmla="*/ 8 h 20"/>
                  <a:gd name="T32" fmla="*/ 21 w 32"/>
                  <a:gd name="T33" fmla="*/ 7 h 20"/>
                  <a:gd name="T34" fmla="*/ 31 w 32"/>
                  <a:gd name="T35" fmla="*/ 0 h 20"/>
                  <a:gd name="T36" fmla="*/ 26 w 32"/>
                  <a:gd name="T37" fmla="*/ 0 h 20"/>
                  <a:gd name="T38" fmla="*/ 31 w 32"/>
                  <a:gd name="T39" fmla="*/ 3 h 20"/>
                  <a:gd name="T40" fmla="*/ 32 w 32"/>
                  <a:gd name="T41" fmla="*/ 1 h 20"/>
                  <a:gd name="T42" fmla="*/ 32 w 32"/>
                  <a:gd name="T43" fmla="*/ 0 h 20"/>
                  <a:gd name="T44" fmla="*/ 31 w 32"/>
                  <a:gd name="T45"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2" h="20">
                    <a:moveTo>
                      <a:pt x="10" y="10"/>
                    </a:moveTo>
                    <a:cubicBezTo>
                      <a:pt x="10" y="11"/>
                      <a:pt x="9" y="11"/>
                      <a:pt x="9" y="11"/>
                    </a:cubicBezTo>
                    <a:cubicBezTo>
                      <a:pt x="9" y="14"/>
                      <a:pt x="8" y="16"/>
                      <a:pt x="7" y="16"/>
                    </a:cubicBezTo>
                    <a:cubicBezTo>
                      <a:pt x="7" y="16"/>
                      <a:pt x="7" y="16"/>
                      <a:pt x="7" y="16"/>
                    </a:cubicBezTo>
                    <a:cubicBezTo>
                      <a:pt x="7" y="16"/>
                      <a:pt x="6" y="15"/>
                      <a:pt x="6" y="14"/>
                    </a:cubicBezTo>
                    <a:cubicBezTo>
                      <a:pt x="5" y="15"/>
                      <a:pt x="4" y="15"/>
                      <a:pt x="3" y="16"/>
                    </a:cubicBezTo>
                    <a:cubicBezTo>
                      <a:pt x="2" y="17"/>
                      <a:pt x="1" y="18"/>
                      <a:pt x="0" y="18"/>
                    </a:cubicBezTo>
                    <a:cubicBezTo>
                      <a:pt x="0" y="19"/>
                      <a:pt x="0" y="19"/>
                      <a:pt x="0" y="19"/>
                    </a:cubicBezTo>
                    <a:cubicBezTo>
                      <a:pt x="0" y="19"/>
                      <a:pt x="1" y="20"/>
                      <a:pt x="2" y="20"/>
                    </a:cubicBezTo>
                    <a:cubicBezTo>
                      <a:pt x="3" y="20"/>
                      <a:pt x="6" y="19"/>
                      <a:pt x="9" y="18"/>
                    </a:cubicBezTo>
                    <a:cubicBezTo>
                      <a:pt x="10" y="15"/>
                      <a:pt x="10" y="13"/>
                      <a:pt x="10" y="10"/>
                    </a:cubicBezTo>
                    <a:moveTo>
                      <a:pt x="21" y="7"/>
                    </a:moveTo>
                    <a:cubicBezTo>
                      <a:pt x="21" y="9"/>
                      <a:pt x="21" y="10"/>
                      <a:pt x="21" y="12"/>
                    </a:cubicBezTo>
                    <a:cubicBezTo>
                      <a:pt x="22" y="11"/>
                      <a:pt x="23" y="10"/>
                      <a:pt x="24" y="9"/>
                    </a:cubicBezTo>
                    <a:cubicBezTo>
                      <a:pt x="24" y="9"/>
                      <a:pt x="25" y="8"/>
                      <a:pt x="25" y="8"/>
                    </a:cubicBezTo>
                    <a:cubicBezTo>
                      <a:pt x="25" y="8"/>
                      <a:pt x="25" y="8"/>
                      <a:pt x="25" y="8"/>
                    </a:cubicBezTo>
                    <a:cubicBezTo>
                      <a:pt x="24" y="8"/>
                      <a:pt x="22" y="7"/>
                      <a:pt x="21" y="7"/>
                    </a:cubicBezTo>
                    <a:moveTo>
                      <a:pt x="31" y="0"/>
                    </a:moveTo>
                    <a:cubicBezTo>
                      <a:pt x="30" y="0"/>
                      <a:pt x="28" y="0"/>
                      <a:pt x="26" y="0"/>
                    </a:cubicBezTo>
                    <a:cubicBezTo>
                      <a:pt x="28" y="1"/>
                      <a:pt x="29" y="2"/>
                      <a:pt x="31" y="3"/>
                    </a:cubicBezTo>
                    <a:cubicBezTo>
                      <a:pt x="31" y="2"/>
                      <a:pt x="32" y="2"/>
                      <a:pt x="32" y="1"/>
                    </a:cubicBezTo>
                    <a:cubicBezTo>
                      <a:pt x="32" y="1"/>
                      <a:pt x="32" y="0"/>
                      <a:pt x="32" y="0"/>
                    </a:cubicBezTo>
                    <a:cubicBezTo>
                      <a:pt x="32" y="0"/>
                      <a:pt x="31" y="0"/>
                      <a:pt x="31"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21" name="Freeform 209">
                <a:extLst>
                  <a:ext uri="{FF2B5EF4-FFF2-40B4-BE49-F238E27FC236}">
                    <a16:creationId xmlns:a16="http://schemas.microsoft.com/office/drawing/2014/main" xmlns="" id="{45338E72-AA58-4801-98E0-B36727EE1111}"/>
                  </a:ext>
                </a:extLst>
              </p:cNvPr>
              <p:cNvSpPr>
                <a:spLocks noEditPoints="1"/>
              </p:cNvSpPr>
              <p:nvPr/>
            </p:nvSpPr>
            <p:spPr bwMode="auto">
              <a:xfrm>
                <a:off x="6141" y="2710"/>
                <a:ext cx="8" cy="6"/>
              </a:xfrm>
              <a:custGeom>
                <a:avLst/>
                <a:gdLst>
                  <a:gd name="T0" fmla="*/ 5 w 10"/>
                  <a:gd name="T1" fmla="*/ 3 h 9"/>
                  <a:gd name="T2" fmla="*/ 0 w 10"/>
                  <a:gd name="T3" fmla="*/ 9 h 9"/>
                  <a:gd name="T4" fmla="*/ 3 w 10"/>
                  <a:gd name="T5" fmla="*/ 7 h 9"/>
                  <a:gd name="T6" fmla="*/ 6 w 10"/>
                  <a:gd name="T7" fmla="*/ 5 h 9"/>
                  <a:gd name="T8" fmla="*/ 5 w 10"/>
                  <a:gd name="T9" fmla="*/ 3 h 9"/>
                  <a:gd name="T10" fmla="*/ 10 w 10"/>
                  <a:gd name="T11" fmla="*/ 0 h 9"/>
                  <a:gd name="T12" fmla="*/ 9 w 10"/>
                  <a:gd name="T13" fmla="*/ 0 h 9"/>
                  <a:gd name="T14" fmla="*/ 9 w 10"/>
                  <a:gd name="T15" fmla="*/ 2 h 9"/>
                  <a:gd name="T16" fmla="*/ 10 w 10"/>
                  <a:gd name="T17" fmla="*/ 1 h 9"/>
                  <a:gd name="T18" fmla="*/ 10 w 10"/>
                  <a:gd name="T19"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9">
                    <a:moveTo>
                      <a:pt x="5" y="3"/>
                    </a:moveTo>
                    <a:cubicBezTo>
                      <a:pt x="2" y="6"/>
                      <a:pt x="0" y="8"/>
                      <a:pt x="0" y="9"/>
                    </a:cubicBezTo>
                    <a:cubicBezTo>
                      <a:pt x="1" y="9"/>
                      <a:pt x="2" y="8"/>
                      <a:pt x="3" y="7"/>
                    </a:cubicBezTo>
                    <a:cubicBezTo>
                      <a:pt x="4" y="6"/>
                      <a:pt x="5" y="6"/>
                      <a:pt x="6" y="5"/>
                    </a:cubicBezTo>
                    <a:cubicBezTo>
                      <a:pt x="6" y="4"/>
                      <a:pt x="6" y="4"/>
                      <a:pt x="5" y="3"/>
                    </a:cubicBezTo>
                    <a:moveTo>
                      <a:pt x="10" y="0"/>
                    </a:moveTo>
                    <a:cubicBezTo>
                      <a:pt x="10" y="0"/>
                      <a:pt x="10" y="0"/>
                      <a:pt x="9" y="0"/>
                    </a:cubicBezTo>
                    <a:cubicBezTo>
                      <a:pt x="9" y="1"/>
                      <a:pt x="9" y="2"/>
                      <a:pt x="9" y="2"/>
                    </a:cubicBezTo>
                    <a:cubicBezTo>
                      <a:pt x="9" y="2"/>
                      <a:pt x="10" y="2"/>
                      <a:pt x="10" y="1"/>
                    </a:cubicBezTo>
                    <a:cubicBezTo>
                      <a:pt x="10" y="1"/>
                      <a:pt x="10" y="0"/>
                      <a:pt x="10"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22" name="Freeform 210">
                <a:extLst>
                  <a:ext uri="{FF2B5EF4-FFF2-40B4-BE49-F238E27FC236}">
                    <a16:creationId xmlns:a16="http://schemas.microsoft.com/office/drawing/2014/main" xmlns="" id="{5FA45FAB-55E0-47EE-AAED-930BDA1139D4}"/>
                  </a:ext>
                </a:extLst>
              </p:cNvPr>
              <p:cNvSpPr>
                <a:spLocks noEditPoints="1"/>
              </p:cNvSpPr>
              <p:nvPr/>
            </p:nvSpPr>
            <p:spPr bwMode="auto">
              <a:xfrm>
                <a:off x="6159" y="2704"/>
                <a:ext cx="6" cy="6"/>
              </a:xfrm>
              <a:custGeom>
                <a:avLst/>
                <a:gdLst>
                  <a:gd name="T0" fmla="*/ 1 w 8"/>
                  <a:gd name="T1" fmla="*/ 7 h 8"/>
                  <a:gd name="T2" fmla="*/ 0 w 8"/>
                  <a:gd name="T3" fmla="*/ 8 h 8"/>
                  <a:gd name="T4" fmla="*/ 2 w 8"/>
                  <a:gd name="T5" fmla="*/ 7 h 8"/>
                  <a:gd name="T6" fmla="*/ 1 w 8"/>
                  <a:gd name="T7" fmla="*/ 7 h 8"/>
                  <a:gd name="T8" fmla="*/ 8 w 8"/>
                  <a:gd name="T9" fmla="*/ 0 h 8"/>
                  <a:gd name="T10" fmla="*/ 7 w 8"/>
                  <a:gd name="T11" fmla="*/ 2 h 8"/>
                  <a:gd name="T12" fmla="*/ 7 w 8"/>
                  <a:gd name="T13" fmla="*/ 2 h 8"/>
                  <a:gd name="T14" fmla="*/ 8 w 8"/>
                  <a:gd name="T15" fmla="*/ 0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8">
                    <a:moveTo>
                      <a:pt x="1" y="7"/>
                    </a:moveTo>
                    <a:cubicBezTo>
                      <a:pt x="1" y="7"/>
                      <a:pt x="0" y="8"/>
                      <a:pt x="0" y="8"/>
                    </a:cubicBezTo>
                    <a:cubicBezTo>
                      <a:pt x="0" y="8"/>
                      <a:pt x="1" y="8"/>
                      <a:pt x="2" y="7"/>
                    </a:cubicBezTo>
                    <a:cubicBezTo>
                      <a:pt x="2" y="7"/>
                      <a:pt x="2" y="7"/>
                      <a:pt x="1" y="7"/>
                    </a:cubicBezTo>
                    <a:moveTo>
                      <a:pt x="8" y="0"/>
                    </a:moveTo>
                    <a:cubicBezTo>
                      <a:pt x="8" y="1"/>
                      <a:pt x="7" y="1"/>
                      <a:pt x="7" y="2"/>
                    </a:cubicBezTo>
                    <a:cubicBezTo>
                      <a:pt x="7" y="2"/>
                      <a:pt x="7" y="2"/>
                      <a:pt x="7" y="2"/>
                    </a:cubicBezTo>
                    <a:cubicBezTo>
                      <a:pt x="8" y="1"/>
                      <a:pt x="8" y="1"/>
                      <a:pt x="8"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23" name="Freeform 211">
                <a:extLst>
                  <a:ext uri="{FF2B5EF4-FFF2-40B4-BE49-F238E27FC236}">
                    <a16:creationId xmlns:a16="http://schemas.microsoft.com/office/drawing/2014/main" xmlns="" id="{F3BD2112-BE7D-4B11-A523-E3276AA1D2A6}"/>
                  </a:ext>
                </a:extLst>
              </p:cNvPr>
              <p:cNvSpPr>
                <a:spLocks/>
              </p:cNvSpPr>
              <p:nvPr/>
            </p:nvSpPr>
            <p:spPr bwMode="auto">
              <a:xfrm>
                <a:off x="6157" y="2707"/>
                <a:ext cx="3" cy="2"/>
              </a:xfrm>
              <a:custGeom>
                <a:avLst/>
                <a:gdLst>
                  <a:gd name="T0" fmla="*/ 0 w 4"/>
                  <a:gd name="T1" fmla="*/ 0 h 2"/>
                  <a:gd name="T2" fmla="*/ 0 w 4"/>
                  <a:gd name="T3" fmla="*/ 1 h 2"/>
                  <a:gd name="T4" fmla="*/ 4 w 4"/>
                  <a:gd name="T5" fmla="*/ 2 h 2"/>
                  <a:gd name="T6" fmla="*/ 0 w 4"/>
                  <a:gd name="T7" fmla="*/ 0 h 2"/>
                </a:gdLst>
                <a:ahLst/>
                <a:cxnLst>
                  <a:cxn ang="0">
                    <a:pos x="T0" y="T1"/>
                  </a:cxn>
                  <a:cxn ang="0">
                    <a:pos x="T2" y="T3"/>
                  </a:cxn>
                  <a:cxn ang="0">
                    <a:pos x="T4" y="T5"/>
                  </a:cxn>
                  <a:cxn ang="0">
                    <a:pos x="T6" y="T7"/>
                  </a:cxn>
                </a:cxnLst>
                <a:rect l="0" t="0" r="r" b="b"/>
                <a:pathLst>
                  <a:path w="4" h="2">
                    <a:moveTo>
                      <a:pt x="0" y="0"/>
                    </a:moveTo>
                    <a:cubicBezTo>
                      <a:pt x="0" y="1"/>
                      <a:pt x="0" y="1"/>
                      <a:pt x="0" y="1"/>
                    </a:cubicBezTo>
                    <a:cubicBezTo>
                      <a:pt x="1" y="1"/>
                      <a:pt x="3" y="2"/>
                      <a:pt x="4" y="2"/>
                    </a:cubicBezTo>
                    <a:cubicBezTo>
                      <a:pt x="3" y="1"/>
                      <a:pt x="1" y="1"/>
                      <a:pt x="0"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24" name="Freeform 212">
                <a:extLst>
                  <a:ext uri="{FF2B5EF4-FFF2-40B4-BE49-F238E27FC236}">
                    <a16:creationId xmlns:a16="http://schemas.microsoft.com/office/drawing/2014/main" xmlns="" id="{0C2D0B87-94BF-452B-92A7-8B387B3C93B5}"/>
                  </a:ext>
                </a:extLst>
              </p:cNvPr>
              <p:cNvSpPr>
                <a:spLocks/>
              </p:cNvSpPr>
              <p:nvPr/>
            </p:nvSpPr>
            <p:spPr bwMode="auto">
              <a:xfrm>
                <a:off x="6146" y="2711"/>
                <a:ext cx="2" cy="4"/>
              </a:xfrm>
              <a:custGeom>
                <a:avLst/>
                <a:gdLst>
                  <a:gd name="T0" fmla="*/ 3 w 3"/>
                  <a:gd name="T1" fmla="*/ 0 h 5"/>
                  <a:gd name="T2" fmla="*/ 0 w 3"/>
                  <a:gd name="T3" fmla="*/ 3 h 5"/>
                  <a:gd name="T4" fmla="*/ 1 w 3"/>
                  <a:gd name="T5" fmla="*/ 5 h 5"/>
                  <a:gd name="T6" fmla="*/ 1 w 3"/>
                  <a:gd name="T7" fmla="*/ 5 h 5"/>
                  <a:gd name="T8" fmla="*/ 3 w 3"/>
                  <a:gd name="T9" fmla="*/ 0 h 5"/>
                </a:gdLst>
                <a:ahLst/>
                <a:cxnLst>
                  <a:cxn ang="0">
                    <a:pos x="T0" y="T1"/>
                  </a:cxn>
                  <a:cxn ang="0">
                    <a:pos x="T2" y="T3"/>
                  </a:cxn>
                  <a:cxn ang="0">
                    <a:pos x="T4" y="T5"/>
                  </a:cxn>
                  <a:cxn ang="0">
                    <a:pos x="T6" y="T7"/>
                  </a:cxn>
                  <a:cxn ang="0">
                    <a:pos x="T8" y="T9"/>
                  </a:cxn>
                </a:cxnLst>
                <a:rect l="0" t="0" r="r" b="b"/>
                <a:pathLst>
                  <a:path w="3" h="5">
                    <a:moveTo>
                      <a:pt x="3" y="0"/>
                    </a:moveTo>
                    <a:cubicBezTo>
                      <a:pt x="2" y="1"/>
                      <a:pt x="1" y="2"/>
                      <a:pt x="0" y="3"/>
                    </a:cubicBezTo>
                    <a:cubicBezTo>
                      <a:pt x="0" y="4"/>
                      <a:pt x="1" y="5"/>
                      <a:pt x="1" y="5"/>
                    </a:cubicBezTo>
                    <a:cubicBezTo>
                      <a:pt x="1" y="5"/>
                      <a:pt x="1" y="5"/>
                      <a:pt x="1" y="5"/>
                    </a:cubicBezTo>
                    <a:cubicBezTo>
                      <a:pt x="2" y="5"/>
                      <a:pt x="3" y="3"/>
                      <a:pt x="3" y="0"/>
                    </a:cubicBezTo>
                  </a:path>
                </a:pathLst>
              </a:custGeom>
              <a:solidFill>
                <a:srgbClr val="EBEBE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25" name="Freeform 213">
                <a:extLst>
                  <a:ext uri="{FF2B5EF4-FFF2-40B4-BE49-F238E27FC236}">
                    <a16:creationId xmlns:a16="http://schemas.microsoft.com/office/drawing/2014/main" xmlns="" id="{D8FD6DD6-E0A0-48BD-A204-45894CCDB6BF}"/>
                  </a:ext>
                </a:extLst>
              </p:cNvPr>
              <p:cNvSpPr>
                <a:spLocks/>
              </p:cNvSpPr>
              <p:nvPr/>
            </p:nvSpPr>
            <p:spPr bwMode="auto">
              <a:xfrm>
                <a:off x="6145" y="2710"/>
                <a:ext cx="3" cy="3"/>
              </a:xfrm>
              <a:custGeom>
                <a:avLst/>
                <a:gdLst>
                  <a:gd name="T0" fmla="*/ 4 w 4"/>
                  <a:gd name="T1" fmla="*/ 0 h 5"/>
                  <a:gd name="T2" fmla="*/ 0 w 4"/>
                  <a:gd name="T3" fmla="*/ 3 h 5"/>
                  <a:gd name="T4" fmla="*/ 1 w 4"/>
                  <a:gd name="T5" fmla="*/ 5 h 5"/>
                  <a:gd name="T6" fmla="*/ 4 w 4"/>
                  <a:gd name="T7" fmla="*/ 2 h 5"/>
                  <a:gd name="T8" fmla="*/ 4 w 4"/>
                  <a:gd name="T9" fmla="*/ 0 h 5"/>
                </a:gdLst>
                <a:ahLst/>
                <a:cxnLst>
                  <a:cxn ang="0">
                    <a:pos x="T0" y="T1"/>
                  </a:cxn>
                  <a:cxn ang="0">
                    <a:pos x="T2" y="T3"/>
                  </a:cxn>
                  <a:cxn ang="0">
                    <a:pos x="T4" y="T5"/>
                  </a:cxn>
                  <a:cxn ang="0">
                    <a:pos x="T6" y="T7"/>
                  </a:cxn>
                  <a:cxn ang="0">
                    <a:pos x="T8" y="T9"/>
                  </a:cxn>
                </a:cxnLst>
                <a:rect l="0" t="0" r="r" b="b"/>
                <a:pathLst>
                  <a:path w="4" h="5">
                    <a:moveTo>
                      <a:pt x="4" y="0"/>
                    </a:moveTo>
                    <a:cubicBezTo>
                      <a:pt x="3" y="1"/>
                      <a:pt x="2" y="2"/>
                      <a:pt x="0" y="3"/>
                    </a:cubicBezTo>
                    <a:cubicBezTo>
                      <a:pt x="1" y="4"/>
                      <a:pt x="1" y="4"/>
                      <a:pt x="1" y="5"/>
                    </a:cubicBezTo>
                    <a:cubicBezTo>
                      <a:pt x="2" y="4"/>
                      <a:pt x="3" y="3"/>
                      <a:pt x="4" y="2"/>
                    </a:cubicBezTo>
                    <a:cubicBezTo>
                      <a:pt x="4" y="2"/>
                      <a:pt x="4" y="1"/>
                      <a:pt x="4" y="0"/>
                    </a:cubicBezTo>
                  </a:path>
                </a:pathLst>
              </a:custGeom>
              <a:solidFill>
                <a:srgbClr val="F3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26" name="Freeform 214">
                <a:extLst>
                  <a:ext uri="{FF2B5EF4-FFF2-40B4-BE49-F238E27FC236}">
                    <a16:creationId xmlns:a16="http://schemas.microsoft.com/office/drawing/2014/main" xmlns="" id="{00239C1E-5565-4C81-99F5-C9AD2DE4837B}"/>
                  </a:ext>
                </a:extLst>
              </p:cNvPr>
              <p:cNvSpPr>
                <a:spLocks noEditPoints="1"/>
              </p:cNvSpPr>
              <p:nvPr/>
            </p:nvSpPr>
            <p:spPr bwMode="auto">
              <a:xfrm>
                <a:off x="6222" y="2749"/>
                <a:ext cx="76" cy="35"/>
              </a:xfrm>
              <a:custGeom>
                <a:avLst/>
                <a:gdLst>
                  <a:gd name="T0" fmla="*/ 25 w 103"/>
                  <a:gd name="T1" fmla="*/ 34 h 47"/>
                  <a:gd name="T2" fmla="*/ 0 w 103"/>
                  <a:gd name="T3" fmla="*/ 47 h 47"/>
                  <a:gd name="T4" fmla="*/ 0 w 103"/>
                  <a:gd name="T5" fmla="*/ 47 h 47"/>
                  <a:gd name="T6" fmla="*/ 25 w 103"/>
                  <a:gd name="T7" fmla="*/ 37 h 47"/>
                  <a:gd name="T8" fmla="*/ 25 w 103"/>
                  <a:gd name="T9" fmla="*/ 34 h 47"/>
                  <a:gd name="T10" fmla="*/ 59 w 103"/>
                  <a:gd name="T11" fmla="*/ 18 h 47"/>
                  <a:gd name="T12" fmla="*/ 51 w 103"/>
                  <a:gd name="T13" fmla="*/ 22 h 47"/>
                  <a:gd name="T14" fmla="*/ 31 w 103"/>
                  <a:gd name="T15" fmla="*/ 31 h 47"/>
                  <a:gd name="T16" fmla="*/ 31 w 103"/>
                  <a:gd name="T17" fmla="*/ 34 h 47"/>
                  <a:gd name="T18" fmla="*/ 52 w 103"/>
                  <a:gd name="T19" fmla="*/ 25 h 47"/>
                  <a:gd name="T20" fmla="*/ 60 w 103"/>
                  <a:gd name="T21" fmla="*/ 21 h 47"/>
                  <a:gd name="T22" fmla="*/ 61 w 103"/>
                  <a:gd name="T23" fmla="*/ 20 h 47"/>
                  <a:gd name="T24" fmla="*/ 59 w 103"/>
                  <a:gd name="T25" fmla="*/ 18 h 47"/>
                  <a:gd name="T26" fmla="*/ 83 w 103"/>
                  <a:gd name="T27" fmla="*/ 8 h 47"/>
                  <a:gd name="T28" fmla="*/ 71 w 103"/>
                  <a:gd name="T29" fmla="*/ 13 h 47"/>
                  <a:gd name="T30" fmla="*/ 70 w 103"/>
                  <a:gd name="T31" fmla="*/ 15 h 47"/>
                  <a:gd name="T32" fmla="*/ 71 w 103"/>
                  <a:gd name="T33" fmla="*/ 16 h 47"/>
                  <a:gd name="T34" fmla="*/ 70 w 103"/>
                  <a:gd name="T35" fmla="*/ 16 h 47"/>
                  <a:gd name="T36" fmla="*/ 70 w 103"/>
                  <a:gd name="T37" fmla="*/ 16 h 47"/>
                  <a:gd name="T38" fmla="*/ 71 w 103"/>
                  <a:gd name="T39" fmla="*/ 17 h 47"/>
                  <a:gd name="T40" fmla="*/ 84 w 103"/>
                  <a:gd name="T41" fmla="*/ 10 h 47"/>
                  <a:gd name="T42" fmla="*/ 84 w 103"/>
                  <a:gd name="T43" fmla="*/ 8 h 47"/>
                  <a:gd name="T44" fmla="*/ 83 w 103"/>
                  <a:gd name="T45" fmla="*/ 8 h 47"/>
                  <a:gd name="T46" fmla="*/ 103 w 103"/>
                  <a:gd name="T47" fmla="*/ 0 h 47"/>
                  <a:gd name="T48" fmla="*/ 98 w 103"/>
                  <a:gd name="T49" fmla="*/ 2 h 47"/>
                  <a:gd name="T50" fmla="*/ 101 w 103"/>
                  <a:gd name="T51" fmla="*/ 1 h 47"/>
                  <a:gd name="T52" fmla="*/ 103 w 103"/>
                  <a:gd name="T53" fmla="*/ 0 h 47"/>
                  <a:gd name="T54" fmla="*/ 103 w 103"/>
                  <a:gd name="T55"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3" h="47">
                    <a:moveTo>
                      <a:pt x="25" y="34"/>
                    </a:moveTo>
                    <a:cubicBezTo>
                      <a:pt x="10" y="41"/>
                      <a:pt x="0" y="46"/>
                      <a:pt x="0" y="47"/>
                    </a:cubicBezTo>
                    <a:cubicBezTo>
                      <a:pt x="0" y="47"/>
                      <a:pt x="0" y="47"/>
                      <a:pt x="0" y="47"/>
                    </a:cubicBezTo>
                    <a:cubicBezTo>
                      <a:pt x="2" y="47"/>
                      <a:pt x="11" y="43"/>
                      <a:pt x="25" y="37"/>
                    </a:cubicBezTo>
                    <a:cubicBezTo>
                      <a:pt x="25" y="36"/>
                      <a:pt x="25" y="35"/>
                      <a:pt x="25" y="34"/>
                    </a:cubicBezTo>
                    <a:moveTo>
                      <a:pt x="59" y="18"/>
                    </a:moveTo>
                    <a:cubicBezTo>
                      <a:pt x="56" y="19"/>
                      <a:pt x="54" y="21"/>
                      <a:pt x="51" y="22"/>
                    </a:cubicBezTo>
                    <a:cubicBezTo>
                      <a:pt x="44" y="25"/>
                      <a:pt x="37" y="28"/>
                      <a:pt x="31" y="31"/>
                    </a:cubicBezTo>
                    <a:cubicBezTo>
                      <a:pt x="31" y="32"/>
                      <a:pt x="31" y="33"/>
                      <a:pt x="31" y="34"/>
                    </a:cubicBezTo>
                    <a:cubicBezTo>
                      <a:pt x="38" y="32"/>
                      <a:pt x="45" y="29"/>
                      <a:pt x="52" y="25"/>
                    </a:cubicBezTo>
                    <a:cubicBezTo>
                      <a:pt x="55" y="24"/>
                      <a:pt x="58" y="23"/>
                      <a:pt x="60" y="21"/>
                    </a:cubicBezTo>
                    <a:cubicBezTo>
                      <a:pt x="61" y="21"/>
                      <a:pt x="61" y="21"/>
                      <a:pt x="61" y="20"/>
                    </a:cubicBezTo>
                    <a:cubicBezTo>
                      <a:pt x="61" y="19"/>
                      <a:pt x="60" y="19"/>
                      <a:pt x="59" y="18"/>
                    </a:cubicBezTo>
                    <a:moveTo>
                      <a:pt x="83" y="8"/>
                    </a:moveTo>
                    <a:cubicBezTo>
                      <a:pt x="79" y="9"/>
                      <a:pt x="75" y="11"/>
                      <a:pt x="71" y="13"/>
                    </a:cubicBezTo>
                    <a:cubicBezTo>
                      <a:pt x="71" y="13"/>
                      <a:pt x="70" y="14"/>
                      <a:pt x="70" y="15"/>
                    </a:cubicBezTo>
                    <a:cubicBezTo>
                      <a:pt x="70" y="16"/>
                      <a:pt x="71" y="16"/>
                      <a:pt x="71" y="16"/>
                    </a:cubicBezTo>
                    <a:cubicBezTo>
                      <a:pt x="71" y="16"/>
                      <a:pt x="71" y="16"/>
                      <a:pt x="70" y="16"/>
                    </a:cubicBezTo>
                    <a:cubicBezTo>
                      <a:pt x="70" y="16"/>
                      <a:pt x="70" y="16"/>
                      <a:pt x="70" y="16"/>
                    </a:cubicBezTo>
                    <a:cubicBezTo>
                      <a:pt x="70" y="17"/>
                      <a:pt x="70" y="17"/>
                      <a:pt x="71" y="17"/>
                    </a:cubicBezTo>
                    <a:cubicBezTo>
                      <a:pt x="75" y="14"/>
                      <a:pt x="80" y="12"/>
                      <a:pt x="84" y="10"/>
                    </a:cubicBezTo>
                    <a:cubicBezTo>
                      <a:pt x="84" y="10"/>
                      <a:pt x="84" y="9"/>
                      <a:pt x="84" y="8"/>
                    </a:cubicBezTo>
                    <a:cubicBezTo>
                      <a:pt x="83" y="8"/>
                      <a:pt x="83" y="8"/>
                      <a:pt x="83" y="8"/>
                    </a:cubicBezTo>
                    <a:moveTo>
                      <a:pt x="103" y="0"/>
                    </a:moveTo>
                    <a:cubicBezTo>
                      <a:pt x="102" y="0"/>
                      <a:pt x="100" y="1"/>
                      <a:pt x="98" y="2"/>
                    </a:cubicBezTo>
                    <a:cubicBezTo>
                      <a:pt x="99" y="1"/>
                      <a:pt x="100" y="1"/>
                      <a:pt x="101" y="1"/>
                    </a:cubicBezTo>
                    <a:cubicBezTo>
                      <a:pt x="102" y="1"/>
                      <a:pt x="103" y="0"/>
                      <a:pt x="103" y="0"/>
                    </a:cubicBezTo>
                    <a:cubicBezTo>
                      <a:pt x="103" y="0"/>
                      <a:pt x="103" y="0"/>
                      <a:pt x="103"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27" name="Freeform 215">
                <a:extLst>
                  <a:ext uri="{FF2B5EF4-FFF2-40B4-BE49-F238E27FC236}">
                    <a16:creationId xmlns:a16="http://schemas.microsoft.com/office/drawing/2014/main" xmlns="" id="{F321E54C-6F02-4175-872F-55174AF7481C}"/>
                  </a:ext>
                </a:extLst>
              </p:cNvPr>
              <p:cNvSpPr>
                <a:spLocks noEditPoints="1"/>
              </p:cNvSpPr>
              <p:nvPr/>
            </p:nvSpPr>
            <p:spPr bwMode="auto">
              <a:xfrm>
                <a:off x="6266" y="2759"/>
                <a:ext cx="8" cy="6"/>
              </a:xfrm>
              <a:custGeom>
                <a:avLst/>
                <a:gdLst>
                  <a:gd name="T0" fmla="*/ 1 w 11"/>
                  <a:gd name="T1" fmla="*/ 7 h 8"/>
                  <a:gd name="T2" fmla="*/ 0 w 11"/>
                  <a:gd name="T3" fmla="*/ 8 h 8"/>
                  <a:gd name="T4" fmla="*/ 2 w 11"/>
                  <a:gd name="T5" fmla="*/ 8 h 8"/>
                  <a:gd name="T6" fmla="*/ 1 w 11"/>
                  <a:gd name="T7" fmla="*/ 7 h 8"/>
                  <a:gd name="T8" fmla="*/ 11 w 11"/>
                  <a:gd name="T9" fmla="*/ 0 h 8"/>
                  <a:gd name="T10" fmla="*/ 9 w 11"/>
                  <a:gd name="T11" fmla="*/ 1 h 8"/>
                  <a:gd name="T12" fmla="*/ 10 w 11"/>
                  <a:gd name="T13" fmla="*/ 2 h 8"/>
                  <a:gd name="T14" fmla="*/ 11 w 11"/>
                  <a:gd name="T15" fmla="*/ 0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8">
                    <a:moveTo>
                      <a:pt x="1" y="7"/>
                    </a:moveTo>
                    <a:cubicBezTo>
                      <a:pt x="1" y="8"/>
                      <a:pt x="1" y="8"/>
                      <a:pt x="0" y="8"/>
                    </a:cubicBezTo>
                    <a:cubicBezTo>
                      <a:pt x="1" y="8"/>
                      <a:pt x="1" y="8"/>
                      <a:pt x="2" y="8"/>
                    </a:cubicBezTo>
                    <a:cubicBezTo>
                      <a:pt x="2" y="8"/>
                      <a:pt x="1" y="7"/>
                      <a:pt x="1" y="7"/>
                    </a:cubicBezTo>
                    <a:moveTo>
                      <a:pt x="11" y="0"/>
                    </a:moveTo>
                    <a:cubicBezTo>
                      <a:pt x="10" y="0"/>
                      <a:pt x="9" y="0"/>
                      <a:pt x="9" y="1"/>
                    </a:cubicBezTo>
                    <a:cubicBezTo>
                      <a:pt x="9" y="1"/>
                      <a:pt x="9" y="1"/>
                      <a:pt x="10" y="2"/>
                    </a:cubicBezTo>
                    <a:cubicBezTo>
                      <a:pt x="10" y="1"/>
                      <a:pt x="11" y="0"/>
                      <a:pt x="11"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28" name="Freeform 216">
                <a:extLst>
                  <a:ext uri="{FF2B5EF4-FFF2-40B4-BE49-F238E27FC236}">
                    <a16:creationId xmlns:a16="http://schemas.microsoft.com/office/drawing/2014/main" xmlns="" id="{79EF9023-359A-442C-8F63-6A7644B620CD}"/>
                  </a:ext>
                </a:extLst>
              </p:cNvPr>
              <p:cNvSpPr>
                <a:spLocks/>
              </p:cNvSpPr>
              <p:nvPr/>
            </p:nvSpPr>
            <p:spPr bwMode="auto">
              <a:xfrm>
                <a:off x="6284" y="2755"/>
                <a:ext cx="1" cy="2"/>
              </a:xfrm>
              <a:custGeom>
                <a:avLst/>
                <a:gdLst>
                  <a:gd name="T0" fmla="*/ 0 w 2"/>
                  <a:gd name="T1" fmla="*/ 0 h 2"/>
                  <a:gd name="T2" fmla="*/ 0 w 2"/>
                  <a:gd name="T3" fmla="*/ 2 h 2"/>
                  <a:gd name="T4" fmla="*/ 2 w 2"/>
                  <a:gd name="T5" fmla="*/ 1 h 2"/>
                  <a:gd name="T6" fmla="*/ 0 w 2"/>
                  <a:gd name="T7" fmla="*/ 0 h 2"/>
                </a:gdLst>
                <a:ahLst/>
                <a:cxnLst>
                  <a:cxn ang="0">
                    <a:pos x="T0" y="T1"/>
                  </a:cxn>
                  <a:cxn ang="0">
                    <a:pos x="T2" y="T3"/>
                  </a:cxn>
                  <a:cxn ang="0">
                    <a:pos x="T4" y="T5"/>
                  </a:cxn>
                  <a:cxn ang="0">
                    <a:pos x="T6" y="T7"/>
                  </a:cxn>
                </a:cxnLst>
                <a:rect l="0" t="0" r="r" b="b"/>
                <a:pathLst>
                  <a:path w="2" h="2">
                    <a:moveTo>
                      <a:pt x="0" y="0"/>
                    </a:moveTo>
                    <a:cubicBezTo>
                      <a:pt x="0" y="1"/>
                      <a:pt x="0" y="2"/>
                      <a:pt x="0" y="2"/>
                    </a:cubicBezTo>
                    <a:cubicBezTo>
                      <a:pt x="1" y="2"/>
                      <a:pt x="1" y="2"/>
                      <a:pt x="2" y="1"/>
                    </a:cubicBezTo>
                    <a:cubicBezTo>
                      <a:pt x="1" y="1"/>
                      <a:pt x="0" y="1"/>
                      <a:pt x="0"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29" name="Freeform 217">
                <a:extLst>
                  <a:ext uri="{FF2B5EF4-FFF2-40B4-BE49-F238E27FC236}">
                    <a16:creationId xmlns:a16="http://schemas.microsoft.com/office/drawing/2014/main" xmlns="" id="{52F92CE2-D31E-45C8-A72D-B13629E799DC}"/>
                  </a:ext>
                </a:extLst>
              </p:cNvPr>
              <p:cNvSpPr>
                <a:spLocks noEditPoints="1"/>
              </p:cNvSpPr>
              <p:nvPr/>
            </p:nvSpPr>
            <p:spPr bwMode="auto">
              <a:xfrm>
                <a:off x="6187" y="2683"/>
                <a:ext cx="7" cy="18"/>
              </a:xfrm>
              <a:custGeom>
                <a:avLst/>
                <a:gdLst>
                  <a:gd name="T0" fmla="*/ 7 w 10"/>
                  <a:gd name="T1" fmla="*/ 25 h 25"/>
                  <a:gd name="T2" fmla="*/ 7 w 10"/>
                  <a:gd name="T3" fmla="*/ 25 h 25"/>
                  <a:gd name="T4" fmla="*/ 8 w 10"/>
                  <a:gd name="T5" fmla="*/ 25 h 25"/>
                  <a:gd name="T6" fmla="*/ 7 w 10"/>
                  <a:gd name="T7" fmla="*/ 25 h 25"/>
                  <a:gd name="T8" fmla="*/ 0 w 10"/>
                  <a:gd name="T9" fmla="*/ 0 h 25"/>
                  <a:gd name="T10" fmla="*/ 3 w 10"/>
                  <a:gd name="T11" fmla="*/ 11 h 25"/>
                  <a:gd name="T12" fmla="*/ 10 w 10"/>
                  <a:gd name="T13" fmla="*/ 14 h 25"/>
                  <a:gd name="T14" fmla="*/ 8 w 10"/>
                  <a:gd name="T15" fmla="*/ 11 h 25"/>
                  <a:gd name="T16" fmla="*/ 0 w 10"/>
                  <a:gd name="T1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25">
                    <a:moveTo>
                      <a:pt x="7" y="25"/>
                    </a:moveTo>
                    <a:cubicBezTo>
                      <a:pt x="7" y="25"/>
                      <a:pt x="7" y="25"/>
                      <a:pt x="7" y="25"/>
                    </a:cubicBezTo>
                    <a:cubicBezTo>
                      <a:pt x="8" y="25"/>
                      <a:pt x="8" y="25"/>
                      <a:pt x="8" y="25"/>
                    </a:cubicBezTo>
                    <a:cubicBezTo>
                      <a:pt x="8" y="25"/>
                      <a:pt x="7" y="25"/>
                      <a:pt x="7" y="25"/>
                    </a:cubicBezTo>
                    <a:moveTo>
                      <a:pt x="0" y="0"/>
                    </a:moveTo>
                    <a:cubicBezTo>
                      <a:pt x="1" y="3"/>
                      <a:pt x="2" y="7"/>
                      <a:pt x="3" y="11"/>
                    </a:cubicBezTo>
                    <a:cubicBezTo>
                      <a:pt x="5" y="12"/>
                      <a:pt x="8" y="13"/>
                      <a:pt x="10" y="14"/>
                    </a:cubicBezTo>
                    <a:cubicBezTo>
                      <a:pt x="9" y="13"/>
                      <a:pt x="9" y="12"/>
                      <a:pt x="8" y="11"/>
                    </a:cubicBezTo>
                    <a:cubicBezTo>
                      <a:pt x="6" y="7"/>
                      <a:pt x="3" y="4"/>
                      <a:pt x="0" y="0"/>
                    </a:cubicBezTo>
                  </a:path>
                </a:pathLst>
              </a:custGeom>
              <a:solidFill>
                <a:srgbClr val="E5E5E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30" name="Freeform 218">
                <a:extLst>
                  <a:ext uri="{FF2B5EF4-FFF2-40B4-BE49-F238E27FC236}">
                    <a16:creationId xmlns:a16="http://schemas.microsoft.com/office/drawing/2014/main" xmlns="" id="{FC626099-B82D-4C98-9782-BFA8D26CEA4B}"/>
                  </a:ext>
                </a:extLst>
              </p:cNvPr>
              <p:cNvSpPr>
                <a:spLocks/>
              </p:cNvSpPr>
              <p:nvPr/>
            </p:nvSpPr>
            <p:spPr bwMode="auto">
              <a:xfrm>
                <a:off x="6187" y="2679"/>
                <a:ext cx="6" cy="12"/>
              </a:xfrm>
              <a:custGeom>
                <a:avLst/>
                <a:gdLst>
                  <a:gd name="T0" fmla="*/ 0 w 8"/>
                  <a:gd name="T1" fmla="*/ 0 h 16"/>
                  <a:gd name="T2" fmla="*/ 0 w 8"/>
                  <a:gd name="T3" fmla="*/ 0 h 16"/>
                  <a:gd name="T4" fmla="*/ 0 w 8"/>
                  <a:gd name="T5" fmla="*/ 5 h 16"/>
                  <a:gd name="T6" fmla="*/ 8 w 8"/>
                  <a:gd name="T7" fmla="*/ 16 h 16"/>
                  <a:gd name="T8" fmla="*/ 0 w 8"/>
                  <a:gd name="T9" fmla="*/ 0 h 16"/>
                </a:gdLst>
                <a:ahLst/>
                <a:cxnLst>
                  <a:cxn ang="0">
                    <a:pos x="T0" y="T1"/>
                  </a:cxn>
                  <a:cxn ang="0">
                    <a:pos x="T2" y="T3"/>
                  </a:cxn>
                  <a:cxn ang="0">
                    <a:pos x="T4" y="T5"/>
                  </a:cxn>
                  <a:cxn ang="0">
                    <a:pos x="T6" y="T7"/>
                  </a:cxn>
                  <a:cxn ang="0">
                    <a:pos x="T8" y="T9"/>
                  </a:cxn>
                </a:cxnLst>
                <a:rect l="0" t="0" r="r" b="b"/>
                <a:pathLst>
                  <a:path w="8" h="16">
                    <a:moveTo>
                      <a:pt x="0" y="0"/>
                    </a:moveTo>
                    <a:cubicBezTo>
                      <a:pt x="0" y="0"/>
                      <a:pt x="0" y="0"/>
                      <a:pt x="0" y="0"/>
                    </a:cubicBezTo>
                    <a:cubicBezTo>
                      <a:pt x="0" y="0"/>
                      <a:pt x="0" y="2"/>
                      <a:pt x="0" y="5"/>
                    </a:cubicBezTo>
                    <a:cubicBezTo>
                      <a:pt x="3" y="9"/>
                      <a:pt x="6" y="12"/>
                      <a:pt x="8" y="16"/>
                    </a:cubicBezTo>
                    <a:cubicBezTo>
                      <a:pt x="4" y="6"/>
                      <a:pt x="1" y="0"/>
                      <a:pt x="0" y="0"/>
                    </a:cubicBezTo>
                  </a:path>
                </a:pathLst>
              </a:custGeom>
              <a:solidFill>
                <a:srgbClr val="EDEDE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31" name="Freeform 219">
                <a:extLst>
                  <a:ext uri="{FF2B5EF4-FFF2-40B4-BE49-F238E27FC236}">
                    <a16:creationId xmlns:a16="http://schemas.microsoft.com/office/drawing/2014/main" xmlns="" id="{43C285EA-A210-413E-9AAB-0C7A5E5772C0}"/>
                  </a:ext>
                </a:extLst>
              </p:cNvPr>
              <p:cNvSpPr>
                <a:spLocks/>
              </p:cNvSpPr>
              <p:nvPr/>
            </p:nvSpPr>
            <p:spPr bwMode="auto">
              <a:xfrm>
                <a:off x="6192" y="2699"/>
                <a:ext cx="2" cy="2"/>
              </a:xfrm>
              <a:custGeom>
                <a:avLst/>
                <a:gdLst>
                  <a:gd name="T0" fmla="*/ 0 w 3"/>
                  <a:gd name="T1" fmla="*/ 0 h 3"/>
                  <a:gd name="T2" fmla="*/ 1 w 3"/>
                  <a:gd name="T3" fmla="*/ 3 h 3"/>
                  <a:gd name="T4" fmla="*/ 2 w 3"/>
                  <a:gd name="T5" fmla="*/ 3 h 3"/>
                  <a:gd name="T6" fmla="*/ 3 w 3"/>
                  <a:gd name="T7" fmla="*/ 2 h 3"/>
                  <a:gd name="T8" fmla="*/ 0 w 3"/>
                  <a:gd name="T9" fmla="*/ 0 h 3"/>
                </a:gdLst>
                <a:ahLst/>
                <a:cxnLst>
                  <a:cxn ang="0">
                    <a:pos x="T0" y="T1"/>
                  </a:cxn>
                  <a:cxn ang="0">
                    <a:pos x="T2" y="T3"/>
                  </a:cxn>
                  <a:cxn ang="0">
                    <a:pos x="T4" y="T5"/>
                  </a:cxn>
                  <a:cxn ang="0">
                    <a:pos x="T6" y="T7"/>
                  </a:cxn>
                  <a:cxn ang="0">
                    <a:pos x="T8" y="T9"/>
                  </a:cxn>
                </a:cxnLst>
                <a:rect l="0" t="0" r="r" b="b"/>
                <a:pathLst>
                  <a:path w="3" h="3">
                    <a:moveTo>
                      <a:pt x="0" y="0"/>
                    </a:moveTo>
                    <a:cubicBezTo>
                      <a:pt x="1" y="1"/>
                      <a:pt x="1" y="2"/>
                      <a:pt x="1" y="3"/>
                    </a:cubicBezTo>
                    <a:cubicBezTo>
                      <a:pt x="1" y="3"/>
                      <a:pt x="2" y="3"/>
                      <a:pt x="2" y="3"/>
                    </a:cubicBezTo>
                    <a:cubicBezTo>
                      <a:pt x="2" y="2"/>
                      <a:pt x="3" y="2"/>
                      <a:pt x="3" y="2"/>
                    </a:cubicBezTo>
                    <a:cubicBezTo>
                      <a:pt x="2" y="1"/>
                      <a:pt x="1" y="1"/>
                      <a:pt x="0"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32" name="Freeform 220">
                <a:extLst>
                  <a:ext uri="{FF2B5EF4-FFF2-40B4-BE49-F238E27FC236}">
                    <a16:creationId xmlns:a16="http://schemas.microsoft.com/office/drawing/2014/main" xmlns="" id="{645842DE-D9C2-41BE-8F28-8ECDC277D8FD}"/>
                  </a:ext>
                </a:extLst>
              </p:cNvPr>
              <p:cNvSpPr>
                <a:spLocks noEditPoints="1"/>
              </p:cNvSpPr>
              <p:nvPr/>
            </p:nvSpPr>
            <p:spPr bwMode="auto">
              <a:xfrm>
                <a:off x="6195" y="2704"/>
                <a:ext cx="18" cy="49"/>
              </a:xfrm>
              <a:custGeom>
                <a:avLst/>
                <a:gdLst>
                  <a:gd name="T0" fmla="*/ 24 w 24"/>
                  <a:gd name="T1" fmla="*/ 65 h 67"/>
                  <a:gd name="T2" fmla="*/ 22 w 24"/>
                  <a:gd name="T3" fmla="*/ 66 h 67"/>
                  <a:gd name="T4" fmla="*/ 24 w 24"/>
                  <a:gd name="T5" fmla="*/ 67 h 67"/>
                  <a:gd name="T6" fmla="*/ 24 w 24"/>
                  <a:gd name="T7" fmla="*/ 67 h 67"/>
                  <a:gd name="T8" fmla="*/ 24 w 24"/>
                  <a:gd name="T9" fmla="*/ 65 h 67"/>
                  <a:gd name="T10" fmla="*/ 13 w 24"/>
                  <a:gd name="T11" fmla="*/ 26 h 67"/>
                  <a:gd name="T12" fmla="*/ 9 w 24"/>
                  <a:gd name="T13" fmla="*/ 34 h 67"/>
                  <a:gd name="T14" fmla="*/ 19 w 24"/>
                  <a:gd name="T15" fmla="*/ 60 h 67"/>
                  <a:gd name="T16" fmla="*/ 23 w 24"/>
                  <a:gd name="T17" fmla="*/ 61 h 67"/>
                  <a:gd name="T18" fmla="*/ 13 w 24"/>
                  <a:gd name="T19" fmla="*/ 26 h 67"/>
                  <a:gd name="T20" fmla="*/ 8 w 24"/>
                  <a:gd name="T21" fmla="*/ 14 h 67"/>
                  <a:gd name="T22" fmla="*/ 3 w 24"/>
                  <a:gd name="T23" fmla="*/ 17 h 67"/>
                  <a:gd name="T24" fmla="*/ 3 w 24"/>
                  <a:gd name="T25" fmla="*/ 18 h 67"/>
                  <a:gd name="T26" fmla="*/ 5 w 24"/>
                  <a:gd name="T27" fmla="*/ 24 h 67"/>
                  <a:gd name="T28" fmla="*/ 7 w 24"/>
                  <a:gd name="T29" fmla="*/ 19 h 67"/>
                  <a:gd name="T30" fmla="*/ 10 w 24"/>
                  <a:gd name="T31" fmla="*/ 15 h 67"/>
                  <a:gd name="T32" fmla="*/ 9 w 24"/>
                  <a:gd name="T33" fmla="*/ 15 h 67"/>
                  <a:gd name="T34" fmla="*/ 8 w 24"/>
                  <a:gd name="T35" fmla="*/ 14 h 67"/>
                  <a:gd name="T36" fmla="*/ 0 w 24"/>
                  <a:gd name="T37" fmla="*/ 8 h 67"/>
                  <a:gd name="T38" fmla="*/ 1 w 24"/>
                  <a:gd name="T39" fmla="*/ 13 h 67"/>
                  <a:gd name="T40" fmla="*/ 5 w 24"/>
                  <a:gd name="T41" fmla="*/ 11 h 67"/>
                  <a:gd name="T42" fmla="*/ 0 w 24"/>
                  <a:gd name="T43" fmla="*/ 8 h 67"/>
                  <a:gd name="T44" fmla="*/ 4 w 24"/>
                  <a:gd name="T45" fmla="*/ 0 h 67"/>
                  <a:gd name="T46" fmla="*/ 2 w 24"/>
                  <a:gd name="T47" fmla="*/ 2 h 67"/>
                  <a:gd name="T48" fmla="*/ 6 w 24"/>
                  <a:gd name="T49" fmla="*/ 4 h 67"/>
                  <a:gd name="T50" fmla="*/ 4 w 24"/>
                  <a:gd name="T51" fmla="*/ 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4" h="67">
                    <a:moveTo>
                      <a:pt x="24" y="65"/>
                    </a:moveTo>
                    <a:cubicBezTo>
                      <a:pt x="24" y="65"/>
                      <a:pt x="23" y="66"/>
                      <a:pt x="22" y="66"/>
                    </a:cubicBezTo>
                    <a:cubicBezTo>
                      <a:pt x="23" y="67"/>
                      <a:pt x="23" y="67"/>
                      <a:pt x="24" y="67"/>
                    </a:cubicBezTo>
                    <a:cubicBezTo>
                      <a:pt x="24" y="67"/>
                      <a:pt x="24" y="67"/>
                      <a:pt x="24" y="67"/>
                    </a:cubicBezTo>
                    <a:cubicBezTo>
                      <a:pt x="24" y="67"/>
                      <a:pt x="24" y="66"/>
                      <a:pt x="24" y="65"/>
                    </a:cubicBezTo>
                    <a:moveTo>
                      <a:pt x="13" y="26"/>
                    </a:moveTo>
                    <a:cubicBezTo>
                      <a:pt x="12" y="29"/>
                      <a:pt x="10" y="32"/>
                      <a:pt x="9" y="34"/>
                    </a:cubicBezTo>
                    <a:cubicBezTo>
                      <a:pt x="13" y="45"/>
                      <a:pt x="17" y="54"/>
                      <a:pt x="19" y="60"/>
                    </a:cubicBezTo>
                    <a:cubicBezTo>
                      <a:pt x="21" y="61"/>
                      <a:pt x="22" y="61"/>
                      <a:pt x="23" y="61"/>
                    </a:cubicBezTo>
                    <a:cubicBezTo>
                      <a:pt x="22" y="54"/>
                      <a:pt x="18" y="41"/>
                      <a:pt x="13" y="26"/>
                    </a:cubicBezTo>
                    <a:moveTo>
                      <a:pt x="8" y="14"/>
                    </a:moveTo>
                    <a:cubicBezTo>
                      <a:pt x="6" y="15"/>
                      <a:pt x="5" y="16"/>
                      <a:pt x="3" y="17"/>
                    </a:cubicBezTo>
                    <a:cubicBezTo>
                      <a:pt x="3" y="18"/>
                      <a:pt x="3" y="18"/>
                      <a:pt x="3" y="18"/>
                    </a:cubicBezTo>
                    <a:cubicBezTo>
                      <a:pt x="4" y="20"/>
                      <a:pt x="5" y="22"/>
                      <a:pt x="5" y="24"/>
                    </a:cubicBezTo>
                    <a:cubicBezTo>
                      <a:pt x="6" y="23"/>
                      <a:pt x="7" y="21"/>
                      <a:pt x="7" y="19"/>
                    </a:cubicBezTo>
                    <a:cubicBezTo>
                      <a:pt x="8" y="18"/>
                      <a:pt x="9" y="17"/>
                      <a:pt x="10" y="15"/>
                    </a:cubicBezTo>
                    <a:cubicBezTo>
                      <a:pt x="9" y="15"/>
                      <a:pt x="9" y="15"/>
                      <a:pt x="9" y="15"/>
                    </a:cubicBezTo>
                    <a:cubicBezTo>
                      <a:pt x="9" y="14"/>
                      <a:pt x="8" y="14"/>
                      <a:pt x="8" y="14"/>
                    </a:cubicBezTo>
                    <a:moveTo>
                      <a:pt x="0" y="8"/>
                    </a:moveTo>
                    <a:cubicBezTo>
                      <a:pt x="0" y="10"/>
                      <a:pt x="1" y="11"/>
                      <a:pt x="1" y="13"/>
                    </a:cubicBezTo>
                    <a:cubicBezTo>
                      <a:pt x="3" y="13"/>
                      <a:pt x="4" y="12"/>
                      <a:pt x="5" y="11"/>
                    </a:cubicBezTo>
                    <a:cubicBezTo>
                      <a:pt x="3" y="10"/>
                      <a:pt x="1" y="9"/>
                      <a:pt x="0" y="8"/>
                    </a:cubicBezTo>
                    <a:moveTo>
                      <a:pt x="4" y="0"/>
                    </a:moveTo>
                    <a:cubicBezTo>
                      <a:pt x="3" y="0"/>
                      <a:pt x="3" y="1"/>
                      <a:pt x="2" y="2"/>
                    </a:cubicBezTo>
                    <a:cubicBezTo>
                      <a:pt x="3" y="3"/>
                      <a:pt x="4" y="3"/>
                      <a:pt x="6" y="4"/>
                    </a:cubicBezTo>
                    <a:cubicBezTo>
                      <a:pt x="5" y="3"/>
                      <a:pt x="5" y="1"/>
                      <a:pt x="4" y="0"/>
                    </a:cubicBezTo>
                  </a:path>
                </a:pathLst>
              </a:custGeom>
              <a:solidFill>
                <a:srgbClr val="E5E5E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33" name="Freeform 221">
                <a:extLst>
                  <a:ext uri="{FF2B5EF4-FFF2-40B4-BE49-F238E27FC236}">
                    <a16:creationId xmlns:a16="http://schemas.microsoft.com/office/drawing/2014/main" xmlns="" id="{71EEC77E-E316-44EB-A4C0-CC3284A29A39}"/>
                  </a:ext>
                </a:extLst>
              </p:cNvPr>
              <p:cNvSpPr>
                <a:spLocks/>
              </p:cNvSpPr>
              <p:nvPr/>
            </p:nvSpPr>
            <p:spPr bwMode="auto">
              <a:xfrm>
                <a:off x="6209" y="2748"/>
                <a:ext cx="4" cy="4"/>
              </a:xfrm>
              <a:custGeom>
                <a:avLst/>
                <a:gdLst>
                  <a:gd name="T0" fmla="*/ 0 w 5"/>
                  <a:gd name="T1" fmla="*/ 0 h 6"/>
                  <a:gd name="T2" fmla="*/ 3 w 5"/>
                  <a:gd name="T3" fmla="*/ 6 h 6"/>
                  <a:gd name="T4" fmla="*/ 5 w 5"/>
                  <a:gd name="T5" fmla="*/ 5 h 6"/>
                  <a:gd name="T6" fmla="*/ 4 w 5"/>
                  <a:gd name="T7" fmla="*/ 1 h 6"/>
                  <a:gd name="T8" fmla="*/ 0 w 5"/>
                  <a:gd name="T9" fmla="*/ 0 h 6"/>
                </a:gdLst>
                <a:ahLst/>
                <a:cxnLst>
                  <a:cxn ang="0">
                    <a:pos x="T0" y="T1"/>
                  </a:cxn>
                  <a:cxn ang="0">
                    <a:pos x="T2" y="T3"/>
                  </a:cxn>
                  <a:cxn ang="0">
                    <a:pos x="T4" y="T5"/>
                  </a:cxn>
                  <a:cxn ang="0">
                    <a:pos x="T6" y="T7"/>
                  </a:cxn>
                  <a:cxn ang="0">
                    <a:pos x="T8" y="T9"/>
                  </a:cxn>
                </a:cxnLst>
                <a:rect l="0" t="0" r="r" b="b"/>
                <a:pathLst>
                  <a:path w="5" h="6">
                    <a:moveTo>
                      <a:pt x="0" y="0"/>
                    </a:moveTo>
                    <a:cubicBezTo>
                      <a:pt x="2" y="3"/>
                      <a:pt x="3" y="5"/>
                      <a:pt x="3" y="6"/>
                    </a:cubicBezTo>
                    <a:cubicBezTo>
                      <a:pt x="4" y="6"/>
                      <a:pt x="5" y="5"/>
                      <a:pt x="5" y="5"/>
                    </a:cubicBezTo>
                    <a:cubicBezTo>
                      <a:pt x="5" y="4"/>
                      <a:pt x="5" y="3"/>
                      <a:pt x="4" y="1"/>
                    </a:cubicBezTo>
                    <a:cubicBezTo>
                      <a:pt x="3" y="1"/>
                      <a:pt x="2" y="1"/>
                      <a:pt x="0" y="0"/>
                    </a:cubicBezTo>
                  </a:path>
                </a:pathLst>
              </a:custGeom>
              <a:solidFill>
                <a:srgbClr val="EFF0F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34" name="Freeform 222">
                <a:extLst>
                  <a:ext uri="{FF2B5EF4-FFF2-40B4-BE49-F238E27FC236}">
                    <a16:creationId xmlns:a16="http://schemas.microsoft.com/office/drawing/2014/main" xmlns="" id="{62C6F432-1713-46A5-8F05-ED3F4AE4BE96}"/>
                  </a:ext>
                </a:extLst>
              </p:cNvPr>
              <p:cNvSpPr>
                <a:spLocks/>
              </p:cNvSpPr>
              <p:nvPr/>
            </p:nvSpPr>
            <p:spPr bwMode="auto">
              <a:xfrm>
                <a:off x="6199" y="2715"/>
                <a:ext cx="6" cy="14"/>
              </a:xfrm>
              <a:custGeom>
                <a:avLst/>
                <a:gdLst>
                  <a:gd name="T0" fmla="*/ 5 w 8"/>
                  <a:gd name="T1" fmla="*/ 0 h 19"/>
                  <a:gd name="T2" fmla="*/ 2 w 8"/>
                  <a:gd name="T3" fmla="*/ 4 h 19"/>
                  <a:gd name="T4" fmla="*/ 0 w 8"/>
                  <a:gd name="T5" fmla="*/ 9 h 19"/>
                  <a:gd name="T6" fmla="*/ 4 w 8"/>
                  <a:gd name="T7" fmla="*/ 19 h 19"/>
                  <a:gd name="T8" fmla="*/ 8 w 8"/>
                  <a:gd name="T9" fmla="*/ 11 h 19"/>
                  <a:gd name="T10" fmla="*/ 5 w 8"/>
                  <a:gd name="T11" fmla="*/ 1 h 19"/>
                  <a:gd name="T12" fmla="*/ 5 w 8"/>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8" h="19">
                    <a:moveTo>
                      <a:pt x="5" y="0"/>
                    </a:moveTo>
                    <a:cubicBezTo>
                      <a:pt x="4" y="2"/>
                      <a:pt x="3" y="3"/>
                      <a:pt x="2" y="4"/>
                    </a:cubicBezTo>
                    <a:cubicBezTo>
                      <a:pt x="2" y="6"/>
                      <a:pt x="1" y="8"/>
                      <a:pt x="0" y="9"/>
                    </a:cubicBezTo>
                    <a:cubicBezTo>
                      <a:pt x="1" y="13"/>
                      <a:pt x="3" y="16"/>
                      <a:pt x="4" y="19"/>
                    </a:cubicBezTo>
                    <a:cubicBezTo>
                      <a:pt x="5" y="17"/>
                      <a:pt x="7" y="14"/>
                      <a:pt x="8" y="11"/>
                    </a:cubicBezTo>
                    <a:cubicBezTo>
                      <a:pt x="7" y="8"/>
                      <a:pt x="6" y="4"/>
                      <a:pt x="5" y="1"/>
                    </a:cubicBezTo>
                    <a:cubicBezTo>
                      <a:pt x="5" y="1"/>
                      <a:pt x="5" y="0"/>
                      <a:pt x="5" y="0"/>
                    </a:cubicBezTo>
                  </a:path>
                </a:pathLst>
              </a:custGeom>
              <a:solidFill>
                <a:srgbClr val="EFF0F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35" name="Freeform 223">
                <a:extLst>
                  <a:ext uri="{FF2B5EF4-FFF2-40B4-BE49-F238E27FC236}">
                    <a16:creationId xmlns:a16="http://schemas.microsoft.com/office/drawing/2014/main" xmlns="" id="{F78B94AA-86E0-40D1-B0A7-793582FF94DB}"/>
                  </a:ext>
                </a:extLst>
              </p:cNvPr>
              <p:cNvSpPr>
                <a:spLocks/>
              </p:cNvSpPr>
              <p:nvPr/>
            </p:nvSpPr>
            <p:spPr bwMode="auto">
              <a:xfrm>
                <a:off x="6167" y="2687"/>
                <a:ext cx="2" cy="1"/>
              </a:xfrm>
              <a:custGeom>
                <a:avLst/>
                <a:gdLst>
                  <a:gd name="T0" fmla="*/ 0 w 2"/>
                  <a:gd name="T1" fmla="*/ 0 h 1"/>
                  <a:gd name="T2" fmla="*/ 1 w 2"/>
                  <a:gd name="T3" fmla="*/ 1 h 1"/>
                  <a:gd name="T4" fmla="*/ 2 w 2"/>
                  <a:gd name="T5" fmla="*/ 1 h 1"/>
                  <a:gd name="T6" fmla="*/ 0 w 2"/>
                  <a:gd name="T7" fmla="*/ 0 h 1"/>
                </a:gdLst>
                <a:ahLst/>
                <a:cxnLst>
                  <a:cxn ang="0">
                    <a:pos x="T0" y="T1"/>
                  </a:cxn>
                  <a:cxn ang="0">
                    <a:pos x="T2" y="T3"/>
                  </a:cxn>
                  <a:cxn ang="0">
                    <a:pos x="T4" y="T5"/>
                  </a:cxn>
                  <a:cxn ang="0">
                    <a:pos x="T6" y="T7"/>
                  </a:cxn>
                </a:cxnLst>
                <a:rect l="0" t="0" r="r" b="b"/>
                <a:pathLst>
                  <a:path w="2" h="1">
                    <a:moveTo>
                      <a:pt x="0" y="0"/>
                    </a:moveTo>
                    <a:cubicBezTo>
                      <a:pt x="0" y="0"/>
                      <a:pt x="0" y="1"/>
                      <a:pt x="1" y="1"/>
                    </a:cubicBezTo>
                    <a:cubicBezTo>
                      <a:pt x="1" y="1"/>
                      <a:pt x="1" y="1"/>
                      <a:pt x="2" y="1"/>
                    </a:cubicBezTo>
                    <a:cubicBezTo>
                      <a:pt x="1" y="1"/>
                      <a:pt x="1" y="0"/>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36" name="Freeform 224">
                <a:extLst>
                  <a:ext uri="{FF2B5EF4-FFF2-40B4-BE49-F238E27FC236}">
                    <a16:creationId xmlns:a16="http://schemas.microsoft.com/office/drawing/2014/main" xmlns="" id="{C71198C3-C608-40CD-B679-761C31432413}"/>
                  </a:ext>
                </a:extLst>
              </p:cNvPr>
              <p:cNvSpPr>
                <a:spLocks/>
              </p:cNvSpPr>
              <p:nvPr/>
            </p:nvSpPr>
            <p:spPr bwMode="auto">
              <a:xfrm>
                <a:off x="6168" y="2688"/>
                <a:ext cx="1" cy="2"/>
              </a:xfrm>
              <a:custGeom>
                <a:avLst/>
                <a:gdLst>
                  <a:gd name="T0" fmla="*/ 1 w 2"/>
                  <a:gd name="T1" fmla="*/ 0 h 2"/>
                  <a:gd name="T2" fmla="*/ 0 w 2"/>
                  <a:gd name="T3" fmla="*/ 0 h 2"/>
                  <a:gd name="T4" fmla="*/ 2 w 2"/>
                  <a:gd name="T5" fmla="*/ 2 h 2"/>
                  <a:gd name="T6" fmla="*/ 2 w 2"/>
                  <a:gd name="T7" fmla="*/ 0 h 2"/>
                  <a:gd name="T8" fmla="*/ 1 w 2"/>
                  <a:gd name="T9" fmla="*/ 0 h 2"/>
                </a:gdLst>
                <a:ahLst/>
                <a:cxnLst>
                  <a:cxn ang="0">
                    <a:pos x="T0" y="T1"/>
                  </a:cxn>
                  <a:cxn ang="0">
                    <a:pos x="T2" y="T3"/>
                  </a:cxn>
                  <a:cxn ang="0">
                    <a:pos x="T4" y="T5"/>
                  </a:cxn>
                  <a:cxn ang="0">
                    <a:pos x="T6" y="T7"/>
                  </a:cxn>
                  <a:cxn ang="0">
                    <a:pos x="T8" y="T9"/>
                  </a:cxn>
                </a:cxnLst>
                <a:rect l="0" t="0" r="r" b="b"/>
                <a:pathLst>
                  <a:path w="2" h="2">
                    <a:moveTo>
                      <a:pt x="1" y="0"/>
                    </a:moveTo>
                    <a:cubicBezTo>
                      <a:pt x="0" y="0"/>
                      <a:pt x="0" y="0"/>
                      <a:pt x="0" y="0"/>
                    </a:cubicBezTo>
                    <a:cubicBezTo>
                      <a:pt x="0" y="1"/>
                      <a:pt x="1" y="1"/>
                      <a:pt x="2" y="2"/>
                    </a:cubicBezTo>
                    <a:cubicBezTo>
                      <a:pt x="2" y="1"/>
                      <a:pt x="2" y="1"/>
                      <a:pt x="2" y="0"/>
                    </a:cubicBezTo>
                    <a:cubicBezTo>
                      <a:pt x="1" y="0"/>
                      <a:pt x="1" y="0"/>
                      <a:pt x="1"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37" name="Freeform 225">
                <a:extLst>
                  <a:ext uri="{FF2B5EF4-FFF2-40B4-BE49-F238E27FC236}">
                    <a16:creationId xmlns:a16="http://schemas.microsoft.com/office/drawing/2014/main" xmlns="" id="{DD83D00E-8928-4151-B022-21389B4A5B12}"/>
                  </a:ext>
                </a:extLst>
              </p:cNvPr>
              <p:cNvSpPr>
                <a:spLocks/>
              </p:cNvSpPr>
              <p:nvPr/>
            </p:nvSpPr>
            <p:spPr bwMode="auto">
              <a:xfrm>
                <a:off x="6180" y="2698"/>
                <a:ext cx="12" cy="7"/>
              </a:xfrm>
              <a:custGeom>
                <a:avLst/>
                <a:gdLst>
                  <a:gd name="T0" fmla="*/ 0 w 17"/>
                  <a:gd name="T1" fmla="*/ 0 h 10"/>
                  <a:gd name="T2" fmla="*/ 13 w 17"/>
                  <a:gd name="T3" fmla="*/ 10 h 10"/>
                  <a:gd name="T4" fmla="*/ 17 w 17"/>
                  <a:gd name="T5" fmla="*/ 6 h 10"/>
                  <a:gd name="T6" fmla="*/ 14 w 17"/>
                  <a:gd name="T7" fmla="*/ 4 h 10"/>
                  <a:gd name="T8" fmla="*/ 0 w 17"/>
                  <a:gd name="T9" fmla="*/ 0 h 10"/>
                </a:gdLst>
                <a:ahLst/>
                <a:cxnLst>
                  <a:cxn ang="0">
                    <a:pos x="T0" y="T1"/>
                  </a:cxn>
                  <a:cxn ang="0">
                    <a:pos x="T2" y="T3"/>
                  </a:cxn>
                  <a:cxn ang="0">
                    <a:pos x="T4" y="T5"/>
                  </a:cxn>
                  <a:cxn ang="0">
                    <a:pos x="T6" y="T7"/>
                  </a:cxn>
                  <a:cxn ang="0">
                    <a:pos x="T8" y="T9"/>
                  </a:cxn>
                </a:cxnLst>
                <a:rect l="0" t="0" r="r" b="b"/>
                <a:pathLst>
                  <a:path w="17" h="10">
                    <a:moveTo>
                      <a:pt x="0" y="0"/>
                    </a:moveTo>
                    <a:cubicBezTo>
                      <a:pt x="4" y="3"/>
                      <a:pt x="8" y="7"/>
                      <a:pt x="13" y="10"/>
                    </a:cubicBezTo>
                    <a:cubicBezTo>
                      <a:pt x="14" y="9"/>
                      <a:pt x="16" y="7"/>
                      <a:pt x="17" y="6"/>
                    </a:cubicBezTo>
                    <a:cubicBezTo>
                      <a:pt x="16" y="5"/>
                      <a:pt x="15" y="5"/>
                      <a:pt x="14" y="4"/>
                    </a:cubicBezTo>
                    <a:cubicBezTo>
                      <a:pt x="9" y="3"/>
                      <a:pt x="5" y="2"/>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38" name="Freeform 226">
                <a:extLst>
                  <a:ext uri="{FF2B5EF4-FFF2-40B4-BE49-F238E27FC236}">
                    <a16:creationId xmlns:a16="http://schemas.microsoft.com/office/drawing/2014/main" xmlns="" id="{7753F103-8C7F-4ACE-836D-9137D7719C58}"/>
                  </a:ext>
                </a:extLst>
              </p:cNvPr>
              <p:cNvSpPr>
                <a:spLocks/>
              </p:cNvSpPr>
              <p:nvPr/>
            </p:nvSpPr>
            <p:spPr bwMode="auto">
              <a:xfrm>
                <a:off x="6176" y="2692"/>
                <a:ext cx="1" cy="1"/>
              </a:xfrm>
              <a:custGeom>
                <a:avLst/>
                <a:gdLst>
                  <a:gd name="T0" fmla="*/ 1 w 2"/>
                  <a:gd name="T1" fmla="*/ 0 h 2"/>
                  <a:gd name="T2" fmla="*/ 0 w 2"/>
                  <a:gd name="T3" fmla="*/ 2 h 2"/>
                  <a:gd name="T4" fmla="*/ 2 w 2"/>
                  <a:gd name="T5" fmla="*/ 1 h 2"/>
                  <a:gd name="T6" fmla="*/ 1 w 2"/>
                  <a:gd name="T7" fmla="*/ 0 h 2"/>
                </a:gdLst>
                <a:ahLst/>
                <a:cxnLst>
                  <a:cxn ang="0">
                    <a:pos x="T0" y="T1"/>
                  </a:cxn>
                  <a:cxn ang="0">
                    <a:pos x="T2" y="T3"/>
                  </a:cxn>
                  <a:cxn ang="0">
                    <a:pos x="T4" y="T5"/>
                  </a:cxn>
                  <a:cxn ang="0">
                    <a:pos x="T6" y="T7"/>
                  </a:cxn>
                </a:cxnLst>
                <a:rect l="0" t="0" r="r" b="b"/>
                <a:pathLst>
                  <a:path w="2" h="2">
                    <a:moveTo>
                      <a:pt x="1" y="0"/>
                    </a:moveTo>
                    <a:cubicBezTo>
                      <a:pt x="0" y="1"/>
                      <a:pt x="0" y="2"/>
                      <a:pt x="0" y="2"/>
                    </a:cubicBezTo>
                    <a:cubicBezTo>
                      <a:pt x="1" y="2"/>
                      <a:pt x="1" y="1"/>
                      <a:pt x="2" y="1"/>
                    </a:cubicBezTo>
                    <a:cubicBezTo>
                      <a:pt x="1" y="1"/>
                      <a:pt x="1" y="1"/>
                      <a:pt x="1" y="0"/>
                    </a:cubicBezTo>
                  </a:path>
                </a:pathLst>
              </a:custGeom>
              <a:solidFill>
                <a:srgbClr val="F6F6F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39" name="Freeform 227">
                <a:extLst>
                  <a:ext uri="{FF2B5EF4-FFF2-40B4-BE49-F238E27FC236}">
                    <a16:creationId xmlns:a16="http://schemas.microsoft.com/office/drawing/2014/main" xmlns="" id="{F1E5202B-6806-4D35-A798-C9B61725073B}"/>
                  </a:ext>
                </a:extLst>
              </p:cNvPr>
              <p:cNvSpPr>
                <a:spLocks/>
              </p:cNvSpPr>
              <p:nvPr/>
            </p:nvSpPr>
            <p:spPr bwMode="auto">
              <a:xfrm>
                <a:off x="6176" y="2693"/>
                <a:ext cx="14" cy="8"/>
              </a:xfrm>
              <a:custGeom>
                <a:avLst/>
                <a:gdLst>
                  <a:gd name="T0" fmla="*/ 3 w 19"/>
                  <a:gd name="T1" fmla="*/ 0 h 10"/>
                  <a:gd name="T2" fmla="*/ 0 w 19"/>
                  <a:gd name="T3" fmla="*/ 3 h 10"/>
                  <a:gd name="T4" fmla="*/ 5 w 19"/>
                  <a:gd name="T5" fmla="*/ 6 h 10"/>
                  <a:gd name="T6" fmla="*/ 19 w 19"/>
                  <a:gd name="T7" fmla="*/ 10 h 10"/>
                  <a:gd name="T8" fmla="*/ 3 w 19"/>
                  <a:gd name="T9" fmla="*/ 0 h 10"/>
                </a:gdLst>
                <a:ahLst/>
                <a:cxnLst>
                  <a:cxn ang="0">
                    <a:pos x="T0" y="T1"/>
                  </a:cxn>
                  <a:cxn ang="0">
                    <a:pos x="T2" y="T3"/>
                  </a:cxn>
                  <a:cxn ang="0">
                    <a:pos x="T4" y="T5"/>
                  </a:cxn>
                  <a:cxn ang="0">
                    <a:pos x="T6" y="T7"/>
                  </a:cxn>
                  <a:cxn ang="0">
                    <a:pos x="T8" y="T9"/>
                  </a:cxn>
                </a:cxnLst>
                <a:rect l="0" t="0" r="r" b="b"/>
                <a:pathLst>
                  <a:path w="19" h="10">
                    <a:moveTo>
                      <a:pt x="3" y="0"/>
                    </a:moveTo>
                    <a:cubicBezTo>
                      <a:pt x="2" y="1"/>
                      <a:pt x="1" y="2"/>
                      <a:pt x="0" y="3"/>
                    </a:cubicBezTo>
                    <a:cubicBezTo>
                      <a:pt x="2" y="4"/>
                      <a:pt x="3" y="5"/>
                      <a:pt x="5" y="6"/>
                    </a:cubicBezTo>
                    <a:cubicBezTo>
                      <a:pt x="10" y="8"/>
                      <a:pt x="14" y="9"/>
                      <a:pt x="19" y="10"/>
                    </a:cubicBezTo>
                    <a:cubicBezTo>
                      <a:pt x="13" y="6"/>
                      <a:pt x="8" y="3"/>
                      <a:pt x="3" y="0"/>
                    </a:cubicBezTo>
                  </a:path>
                </a:pathLst>
              </a:custGeom>
              <a:solidFill>
                <a:srgbClr val="F6F6F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40" name="Freeform 228">
                <a:extLst>
                  <a:ext uri="{FF2B5EF4-FFF2-40B4-BE49-F238E27FC236}">
                    <a16:creationId xmlns:a16="http://schemas.microsoft.com/office/drawing/2014/main" xmlns="" id="{FB3AAD85-A92C-4B13-877E-1533D07A1A13}"/>
                  </a:ext>
                </a:extLst>
              </p:cNvPr>
              <p:cNvSpPr>
                <a:spLocks/>
              </p:cNvSpPr>
              <p:nvPr/>
            </p:nvSpPr>
            <p:spPr bwMode="auto">
              <a:xfrm>
                <a:off x="6176" y="2693"/>
                <a:ext cx="2" cy="3"/>
              </a:xfrm>
              <a:custGeom>
                <a:avLst/>
                <a:gdLst>
                  <a:gd name="T0" fmla="*/ 2 w 3"/>
                  <a:gd name="T1" fmla="*/ 0 h 4"/>
                  <a:gd name="T2" fmla="*/ 0 w 3"/>
                  <a:gd name="T3" fmla="*/ 1 h 4"/>
                  <a:gd name="T4" fmla="*/ 0 w 3"/>
                  <a:gd name="T5" fmla="*/ 4 h 4"/>
                  <a:gd name="T6" fmla="*/ 0 w 3"/>
                  <a:gd name="T7" fmla="*/ 4 h 4"/>
                  <a:gd name="T8" fmla="*/ 3 w 3"/>
                  <a:gd name="T9" fmla="*/ 1 h 4"/>
                  <a:gd name="T10" fmla="*/ 2 w 3"/>
                  <a:gd name="T11" fmla="*/ 0 h 4"/>
                </a:gdLst>
                <a:ahLst/>
                <a:cxnLst>
                  <a:cxn ang="0">
                    <a:pos x="T0" y="T1"/>
                  </a:cxn>
                  <a:cxn ang="0">
                    <a:pos x="T2" y="T3"/>
                  </a:cxn>
                  <a:cxn ang="0">
                    <a:pos x="T4" y="T5"/>
                  </a:cxn>
                  <a:cxn ang="0">
                    <a:pos x="T6" y="T7"/>
                  </a:cxn>
                  <a:cxn ang="0">
                    <a:pos x="T8" y="T9"/>
                  </a:cxn>
                  <a:cxn ang="0">
                    <a:pos x="T10" y="T11"/>
                  </a:cxn>
                </a:cxnLst>
                <a:rect l="0" t="0" r="r" b="b"/>
                <a:pathLst>
                  <a:path w="3" h="4">
                    <a:moveTo>
                      <a:pt x="2" y="0"/>
                    </a:moveTo>
                    <a:cubicBezTo>
                      <a:pt x="1" y="0"/>
                      <a:pt x="1" y="1"/>
                      <a:pt x="0" y="1"/>
                    </a:cubicBezTo>
                    <a:cubicBezTo>
                      <a:pt x="0" y="2"/>
                      <a:pt x="0" y="3"/>
                      <a:pt x="0" y="4"/>
                    </a:cubicBezTo>
                    <a:cubicBezTo>
                      <a:pt x="0" y="4"/>
                      <a:pt x="0" y="4"/>
                      <a:pt x="0" y="4"/>
                    </a:cubicBezTo>
                    <a:cubicBezTo>
                      <a:pt x="1" y="3"/>
                      <a:pt x="2" y="2"/>
                      <a:pt x="3" y="1"/>
                    </a:cubicBezTo>
                    <a:cubicBezTo>
                      <a:pt x="3" y="1"/>
                      <a:pt x="2" y="0"/>
                      <a:pt x="2" y="0"/>
                    </a:cubicBezTo>
                  </a:path>
                </a:pathLst>
              </a:custGeom>
              <a:solidFill>
                <a:srgbClr val="FAFAF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41" name="Freeform 229">
                <a:extLst>
                  <a:ext uri="{FF2B5EF4-FFF2-40B4-BE49-F238E27FC236}">
                    <a16:creationId xmlns:a16="http://schemas.microsoft.com/office/drawing/2014/main" xmlns="" id="{FF72BF76-A70E-454D-AC09-DE0C099395C8}"/>
                  </a:ext>
                </a:extLst>
              </p:cNvPr>
              <p:cNvSpPr>
                <a:spLocks noEditPoints="1"/>
              </p:cNvSpPr>
              <p:nvPr/>
            </p:nvSpPr>
            <p:spPr bwMode="auto">
              <a:xfrm>
                <a:off x="6200" y="2707"/>
                <a:ext cx="40" cy="31"/>
              </a:xfrm>
              <a:custGeom>
                <a:avLst/>
                <a:gdLst>
                  <a:gd name="T0" fmla="*/ 55 w 55"/>
                  <a:gd name="T1" fmla="*/ 41 h 42"/>
                  <a:gd name="T2" fmla="*/ 55 w 55"/>
                  <a:gd name="T3" fmla="*/ 42 h 42"/>
                  <a:gd name="T4" fmla="*/ 55 w 55"/>
                  <a:gd name="T5" fmla="*/ 42 h 42"/>
                  <a:gd name="T6" fmla="*/ 55 w 55"/>
                  <a:gd name="T7" fmla="*/ 41 h 42"/>
                  <a:gd name="T8" fmla="*/ 40 w 55"/>
                  <a:gd name="T9" fmla="*/ 28 h 42"/>
                  <a:gd name="T10" fmla="*/ 33 w 55"/>
                  <a:gd name="T11" fmla="*/ 31 h 42"/>
                  <a:gd name="T12" fmla="*/ 46 w 55"/>
                  <a:gd name="T13" fmla="*/ 40 h 42"/>
                  <a:gd name="T14" fmla="*/ 44 w 55"/>
                  <a:gd name="T15" fmla="*/ 31 h 42"/>
                  <a:gd name="T16" fmla="*/ 40 w 55"/>
                  <a:gd name="T17" fmla="*/ 28 h 42"/>
                  <a:gd name="T18" fmla="*/ 13 w 55"/>
                  <a:gd name="T19" fmla="*/ 9 h 42"/>
                  <a:gd name="T20" fmla="*/ 10 w 55"/>
                  <a:gd name="T21" fmla="*/ 16 h 42"/>
                  <a:gd name="T22" fmla="*/ 26 w 55"/>
                  <a:gd name="T23" fmla="*/ 27 h 42"/>
                  <a:gd name="T24" fmla="*/ 28 w 55"/>
                  <a:gd name="T25" fmla="*/ 28 h 42"/>
                  <a:gd name="T26" fmla="*/ 31 w 55"/>
                  <a:gd name="T27" fmla="*/ 24 h 42"/>
                  <a:gd name="T28" fmla="*/ 24 w 55"/>
                  <a:gd name="T29" fmla="*/ 17 h 42"/>
                  <a:gd name="T30" fmla="*/ 13 w 55"/>
                  <a:gd name="T31" fmla="*/ 9 h 42"/>
                  <a:gd name="T32" fmla="*/ 6 w 55"/>
                  <a:gd name="T33" fmla="*/ 7 h 42"/>
                  <a:gd name="T34" fmla="*/ 3 w 55"/>
                  <a:gd name="T35" fmla="*/ 9 h 42"/>
                  <a:gd name="T36" fmla="*/ 3 w 55"/>
                  <a:gd name="T37" fmla="*/ 11 h 42"/>
                  <a:gd name="T38" fmla="*/ 4 w 55"/>
                  <a:gd name="T39" fmla="*/ 11 h 42"/>
                  <a:gd name="T40" fmla="*/ 6 w 55"/>
                  <a:gd name="T41" fmla="*/ 7 h 42"/>
                  <a:gd name="T42" fmla="*/ 0 w 55"/>
                  <a:gd name="T43" fmla="*/ 0 h 42"/>
                  <a:gd name="T44" fmla="*/ 1 w 55"/>
                  <a:gd name="T45" fmla="*/ 5 h 42"/>
                  <a:gd name="T46" fmla="*/ 4 w 55"/>
                  <a:gd name="T47" fmla="*/ 3 h 42"/>
                  <a:gd name="T48" fmla="*/ 0 w 55"/>
                  <a:gd name="T49"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5" h="42">
                    <a:moveTo>
                      <a:pt x="55" y="41"/>
                    </a:moveTo>
                    <a:cubicBezTo>
                      <a:pt x="55" y="42"/>
                      <a:pt x="55" y="42"/>
                      <a:pt x="55" y="42"/>
                    </a:cubicBezTo>
                    <a:cubicBezTo>
                      <a:pt x="55" y="42"/>
                      <a:pt x="55" y="42"/>
                      <a:pt x="55" y="42"/>
                    </a:cubicBezTo>
                    <a:cubicBezTo>
                      <a:pt x="55" y="42"/>
                      <a:pt x="55" y="42"/>
                      <a:pt x="55" y="41"/>
                    </a:cubicBezTo>
                    <a:moveTo>
                      <a:pt x="40" y="28"/>
                    </a:moveTo>
                    <a:cubicBezTo>
                      <a:pt x="37" y="29"/>
                      <a:pt x="35" y="30"/>
                      <a:pt x="33" y="31"/>
                    </a:cubicBezTo>
                    <a:cubicBezTo>
                      <a:pt x="37" y="34"/>
                      <a:pt x="41" y="37"/>
                      <a:pt x="46" y="40"/>
                    </a:cubicBezTo>
                    <a:cubicBezTo>
                      <a:pt x="45" y="37"/>
                      <a:pt x="45" y="34"/>
                      <a:pt x="44" y="31"/>
                    </a:cubicBezTo>
                    <a:cubicBezTo>
                      <a:pt x="43" y="30"/>
                      <a:pt x="41" y="29"/>
                      <a:pt x="40" y="28"/>
                    </a:cubicBezTo>
                    <a:moveTo>
                      <a:pt x="13" y="9"/>
                    </a:moveTo>
                    <a:cubicBezTo>
                      <a:pt x="12" y="11"/>
                      <a:pt x="11" y="14"/>
                      <a:pt x="10" y="16"/>
                    </a:cubicBezTo>
                    <a:cubicBezTo>
                      <a:pt x="15" y="19"/>
                      <a:pt x="21" y="23"/>
                      <a:pt x="26" y="27"/>
                    </a:cubicBezTo>
                    <a:cubicBezTo>
                      <a:pt x="27" y="27"/>
                      <a:pt x="27" y="28"/>
                      <a:pt x="28" y="28"/>
                    </a:cubicBezTo>
                    <a:cubicBezTo>
                      <a:pt x="29" y="27"/>
                      <a:pt x="30" y="26"/>
                      <a:pt x="31" y="24"/>
                    </a:cubicBezTo>
                    <a:cubicBezTo>
                      <a:pt x="30" y="23"/>
                      <a:pt x="27" y="20"/>
                      <a:pt x="24" y="17"/>
                    </a:cubicBezTo>
                    <a:cubicBezTo>
                      <a:pt x="20" y="14"/>
                      <a:pt x="17" y="12"/>
                      <a:pt x="13" y="9"/>
                    </a:cubicBezTo>
                    <a:moveTo>
                      <a:pt x="6" y="7"/>
                    </a:moveTo>
                    <a:cubicBezTo>
                      <a:pt x="5" y="8"/>
                      <a:pt x="4" y="8"/>
                      <a:pt x="3" y="9"/>
                    </a:cubicBezTo>
                    <a:cubicBezTo>
                      <a:pt x="3" y="10"/>
                      <a:pt x="3" y="10"/>
                      <a:pt x="3" y="11"/>
                    </a:cubicBezTo>
                    <a:cubicBezTo>
                      <a:pt x="3" y="11"/>
                      <a:pt x="4" y="11"/>
                      <a:pt x="4" y="11"/>
                    </a:cubicBezTo>
                    <a:cubicBezTo>
                      <a:pt x="4" y="10"/>
                      <a:pt x="5" y="8"/>
                      <a:pt x="6" y="7"/>
                    </a:cubicBezTo>
                    <a:moveTo>
                      <a:pt x="0" y="0"/>
                    </a:moveTo>
                    <a:cubicBezTo>
                      <a:pt x="0" y="2"/>
                      <a:pt x="1" y="4"/>
                      <a:pt x="1" y="5"/>
                    </a:cubicBezTo>
                    <a:cubicBezTo>
                      <a:pt x="2" y="5"/>
                      <a:pt x="3" y="4"/>
                      <a:pt x="4" y="3"/>
                    </a:cubicBezTo>
                    <a:cubicBezTo>
                      <a:pt x="3" y="2"/>
                      <a:pt x="1" y="1"/>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42" name="Freeform 230">
                <a:extLst>
                  <a:ext uri="{FF2B5EF4-FFF2-40B4-BE49-F238E27FC236}">
                    <a16:creationId xmlns:a16="http://schemas.microsoft.com/office/drawing/2014/main" xmlns="" id="{7C21B028-C30D-47DA-8631-C11A672EBCDC}"/>
                  </a:ext>
                </a:extLst>
              </p:cNvPr>
              <p:cNvSpPr>
                <a:spLocks/>
              </p:cNvSpPr>
              <p:nvPr/>
            </p:nvSpPr>
            <p:spPr bwMode="auto">
              <a:xfrm>
                <a:off x="6217" y="2719"/>
                <a:ext cx="7" cy="5"/>
              </a:xfrm>
              <a:custGeom>
                <a:avLst/>
                <a:gdLst>
                  <a:gd name="T0" fmla="*/ 0 w 9"/>
                  <a:gd name="T1" fmla="*/ 0 h 7"/>
                  <a:gd name="T2" fmla="*/ 7 w 9"/>
                  <a:gd name="T3" fmla="*/ 7 h 7"/>
                  <a:gd name="T4" fmla="*/ 9 w 9"/>
                  <a:gd name="T5" fmla="*/ 6 h 7"/>
                  <a:gd name="T6" fmla="*/ 6 w 9"/>
                  <a:gd name="T7" fmla="*/ 4 h 7"/>
                  <a:gd name="T8" fmla="*/ 0 w 9"/>
                  <a:gd name="T9" fmla="*/ 0 h 7"/>
                </a:gdLst>
                <a:ahLst/>
                <a:cxnLst>
                  <a:cxn ang="0">
                    <a:pos x="T0" y="T1"/>
                  </a:cxn>
                  <a:cxn ang="0">
                    <a:pos x="T2" y="T3"/>
                  </a:cxn>
                  <a:cxn ang="0">
                    <a:pos x="T4" y="T5"/>
                  </a:cxn>
                  <a:cxn ang="0">
                    <a:pos x="T6" y="T7"/>
                  </a:cxn>
                  <a:cxn ang="0">
                    <a:pos x="T8" y="T9"/>
                  </a:cxn>
                </a:cxnLst>
                <a:rect l="0" t="0" r="r" b="b"/>
                <a:pathLst>
                  <a:path w="9" h="7">
                    <a:moveTo>
                      <a:pt x="0" y="0"/>
                    </a:moveTo>
                    <a:cubicBezTo>
                      <a:pt x="3" y="3"/>
                      <a:pt x="6" y="6"/>
                      <a:pt x="7" y="7"/>
                    </a:cubicBezTo>
                    <a:cubicBezTo>
                      <a:pt x="8" y="7"/>
                      <a:pt x="8" y="7"/>
                      <a:pt x="9" y="6"/>
                    </a:cubicBezTo>
                    <a:cubicBezTo>
                      <a:pt x="8" y="5"/>
                      <a:pt x="7" y="5"/>
                      <a:pt x="6" y="4"/>
                    </a:cubicBezTo>
                    <a:cubicBezTo>
                      <a:pt x="4" y="3"/>
                      <a:pt x="2" y="1"/>
                      <a:pt x="0"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43" name="Freeform 231">
                <a:extLst>
                  <a:ext uri="{FF2B5EF4-FFF2-40B4-BE49-F238E27FC236}">
                    <a16:creationId xmlns:a16="http://schemas.microsoft.com/office/drawing/2014/main" xmlns="" id="{30AE52BA-D357-46E0-B028-422FA01AEA73}"/>
                  </a:ext>
                </a:extLst>
              </p:cNvPr>
              <p:cNvSpPr>
                <a:spLocks/>
              </p:cNvSpPr>
              <p:nvPr/>
            </p:nvSpPr>
            <p:spPr bwMode="auto">
              <a:xfrm>
                <a:off x="6203" y="2711"/>
                <a:ext cx="6" cy="7"/>
              </a:xfrm>
              <a:custGeom>
                <a:avLst/>
                <a:gdLst>
                  <a:gd name="T0" fmla="*/ 4 w 9"/>
                  <a:gd name="T1" fmla="*/ 0 h 10"/>
                  <a:gd name="T2" fmla="*/ 2 w 9"/>
                  <a:gd name="T3" fmla="*/ 1 h 10"/>
                  <a:gd name="T4" fmla="*/ 0 w 9"/>
                  <a:gd name="T5" fmla="*/ 5 h 10"/>
                  <a:gd name="T6" fmla="*/ 6 w 9"/>
                  <a:gd name="T7" fmla="*/ 10 h 10"/>
                  <a:gd name="T8" fmla="*/ 9 w 9"/>
                  <a:gd name="T9" fmla="*/ 3 h 10"/>
                  <a:gd name="T10" fmla="*/ 4 w 9"/>
                  <a:gd name="T11" fmla="*/ 0 h 10"/>
                </a:gdLst>
                <a:ahLst/>
                <a:cxnLst>
                  <a:cxn ang="0">
                    <a:pos x="T0" y="T1"/>
                  </a:cxn>
                  <a:cxn ang="0">
                    <a:pos x="T2" y="T3"/>
                  </a:cxn>
                  <a:cxn ang="0">
                    <a:pos x="T4" y="T5"/>
                  </a:cxn>
                  <a:cxn ang="0">
                    <a:pos x="T6" y="T7"/>
                  </a:cxn>
                  <a:cxn ang="0">
                    <a:pos x="T8" y="T9"/>
                  </a:cxn>
                  <a:cxn ang="0">
                    <a:pos x="T10" y="T11"/>
                  </a:cxn>
                </a:cxnLst>
                <a:rect l="0" t="0" r="r" b="b"/>
                <a:pathLst>
                  <a:path w="9" h="10">
                    <a:moveTo>
                      <a:pt x="4" y="0"/>
                    </a:moveTo>
                    <a:cubicBezTo>
                      <a:pt x="3" y="0"/>
                      <a:pt x="2" y="1"/>
                      <a:pt x="2" y="1"/>
                    </a:cubicBezTo>
                    <a:cubicBezTo>
                      <a:pt x="1" y="2"/>
                      <a:pt x="0" y="4"/>
                      <a:pt x="0" y="5"/>
                    </a:cubicBezTo>
                    <a:cubicBezTo>
                      <a:pt x="2" y="6"/>
                      <a:pt x="4" y="8"/>
                      <a:pt x="6" y="10"/>
                    </a:cubicBezTo>
                    <a:cubicBezTo>
                      <a:pt x="7" y="8"/>
                      <a:pt x="8" y="5"/>
                      <a:pt x="9" y="3"/>
                    </a:cubicBezTo>
                    <a:cubicBezTo>
                      <a:pt x="7" y="2"/>
                      <a:pt x="5" y="1"/>
                      <a:pt x="4"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44" name="Freeform 232">
                <a:extLst>
                  <a:ext uri="{FF2B5EF4-FFF2-40B4-BE49-F238E27FC236}">
                    <a16:creationId xmlns:a16="http://schemas.microsoft.com/office/drawing/2014/main" xmlns="" id="{D55F8927-85BF-4679-B9B4-D3DBEE212F4A}"/>
                  </a:ext>
                </a:extLst>
              </p:cNvPr>
              <p:cNvSpPr>
                <a:spLocks noEditPoints="1"/>
              </p:cNvSpPr>
              <p:nvPr/>
            </p:nvSpPr>
            <p:spPr bwMode="auto">
              <a:xfrm>
                <a:off x="6193" y="2707"/>
                <a:ext cx="78" cy="52"/>
              </a:xfrm>
              <a:custGeom>
                <a:avLst/>
                <a:gdLst>
                  <a:gd name="T0" fmla="*/ 102 w 106"/>
                  <a:gd name="T1" fmla="*/ 67 h 71"/>
                  <a:gd name="T2" fmla="*/ 106 w 106"/>
                  <a:gd name="T3" fmla="*/ 71 h 71"/>
                  <a:gd name="T4" fmla="*/ 106 w 106"/>
                  <a:gd name="T5" fmla="*/ 70 h 71"/>
                  <a:gd name="T6" fmla="*/ 102 w 106"/>
                  <a:gd name="T7" fmla="*/ 67 h 71"/>
                  <a:gd name="T8" fmla="*/ 77 w 106"/>
                  <a:gd name="T9" fmla="*/ 55 h 71"/>
                  <a:gd name="T10" fmla="*/ 77 w 106"/>
                  <a:gd name="T11" fmla="*/ 55 h 71"/>
                  <a:gd name="T12" fmla="*/ 78 w 106"/>
                  <a:gd name="T13" fmla="*/ 56 h 71"/>
                  <a:gd name="T14" fmla="*/ 77 w 106"/>
                  <a:gd name="T15" fmla="*/ 55 h 71"/>
                  <a:gd name="T16" fmla="*/ 2 w 106"/>
                  <a:gd name="T17" fmla="*/ 0 h 71"/>
                  <a:gd name="T18" fmla="*/ 0 w 106"/>
                  <a:gd name="T19" fmla="*/ 2 h 71"/>
                  <a:gd name="T20" fmla="*/ 3 w 106"/>
                  <a:gd name="T21" fmla="*/ 4 h 71"/>
                  <a:gd name="T22" fmla="*/ 2 w 106"/>
                  <a:gd name="T23"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6" h="71">
                    <a:moveTo>
                      <a:pt x="102" y="67"/>
                    </a:moveTo>
                    <a:cubicBezTo>
                      <a:pt x="103" y="68"/>
                      <a:pt x="104" y="70"/>
                      <a:pt x="106" y="71"/>
                    </a:cubicBezTo>
                    <a:cubicBezTo>
                      <a:pt x="106" y="71"/>
                      <a:pt x="106" y="70"/>
                      <a:pt x="106" y="70"/>
                    </a:cubicBezTo>
                    <a:cubicBezTo>
                      <a:pt x="105" y="69"/>
                      <a:pt x="104" y="68"/>
                      <a:pt x="102" y="67"/>
                    </a:cubicBezTo>
                    <a:moveTo>
                      <a:pt x="77" y="55"/>
                    </a:moveTo>
                    <a:cubicBezTo>
                      <a:pt x="77" y="55"/>
                      <a:pt x="77" y="55"/>
                      <a:pt x="77" y="55"/>
                    </a:cubicBezTo>
                    <a:cubicBezTo>
                      <a:pt x="78" y="55"/>
                      <a:pt x="78" y="56"/>
                      <a:pt x="78" y="56"/>
                    </a:cubicBezTo>
                    <a:cubicBezTo>
                      <a:pt x="78" y="56"/>
                      <a:pt x="78" y="55"/>
                      <a:pt x="77" y="55"/>
                    </a:cubicBezTo>
                    <a:moveTo>
                      <a:pt x="2" y="0"/>
                    </a:moveTo>
                    <a:cubicBezTo>
                      <a:pt x="1" y="1"/>
                      <a:pt x="0" y="1"/>
                      <a:pt x="0" y="2"/>
                    </a:cubicBezTo>
                    <a:cubicBezTo>
                      <a:pt x="1" y="2"/>
                      <a:pt x="2" y="3"/>
                      <a:pt x="3" y="4"/>
                    </a:cubicBezTo>
                    <a:cubicBezTo>
                      <a:pt x="2" y="3"/>
                      <a:pt x="2" y="2"/>
                      <a:pt x="2"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45" name="Freeform 233">
                <a:extLst>
                  <a:ext uri="{FF2B5EF4-FFF2-40B4-BE49-F238E27FC236}">
                    <a16:creationId xmlns:a16="http://schemas.microsoft.com/office/drawing/2014/main" xmlns="" id="{71C234FD-0D07-4A8B-8255-23CFAE22DE61}"/>
                  </a:ext>
                </a:extLst>
              </p:cNvPr>
              <p:cNvSpPr>
                <a:spLocks/>
              </p:cNvSpPr>
              <p:nvPr/>
            </p:nvSpPr>
            <p:spPr bwMode="auto">
              <a:xfrm>
                <a:off x="6271" y="2758"/>
                <a:ext cx="2" cy="2"/>
              </a:xfrm>
              <a:custGeom>
                <a:avLst/>
                <a:gdLst>
                  <a:gd name="T0" fmla="*/ 0 w 2"/>
                  <a:gd name="T1" fmla="*/ 0 h 2"/>
                  <a:gd name="T2" fmla="*/ 0 w 2"/>
                  <a:gd name="T3" fmla="*/ 1 h 2"/>
                  <a:gd name="T4" fmla="*/ 1 w 2"/>
                  <a:gd name="T5" fmla="*/ 2 h 2"/>
                  <a:gd name="T6" fmla="*/ 2 w 2"/>
                  <a:gd name="T7" fmla="*/ 2 h 2"/>
                  <a:gd name="T8" fmla="*/ 0 w 2"/>
                  <a:gd name="T9" fmla="*/ 0 h 2"/>
                </a:gdLst>
                <a:ahLst/>
                <a:cxnLst>
                  <a:cxn ang="0">
                    <a:pos x="T0" y="T1"/>
                  </a:cxn>
                  <a:cxn ang="0">
                    <a:pos x="T2" y="T3"/>
                  </a:cxn>
                  <a:cxn ang="0">
                    <a:pos x="T4" y="T5"/>
                  </a:cxn>
                  <a:cxn ang="0">
                    <a:pos x="T6" y="T7"/>
                  </a:cxn>
                  <a:cxn ang="0">
                    <a:pos x="T8" y="T9"/>
                  </a:cxn>
                </a:cxnLst>
                <a:rect l="0" t="0" r="r" b="b"/>
                <a:pathLst>
                  <a:path w="2" h="2">
                    <a:moveTo>
                      <a:pt x="0" y="0"/>
                    </a:moveTo>
                    <a:cubicBezTo>
                      <a:pt x="0" y="0"/>
                      <a:pt x="0" y="1"/>
                      <a:pt x="0" y="1"/>
                    </a:cubicBezTo>
                    <a:cubicBezTo>
                      <a:pt x="0" y="1"/>
                      <a:pt x="1" y="2"/>
                      <a:pt x="1" y="2"/>
                    </a:cubicBezTo>
                    <a:cubicBezTo>
                      <a:pt x="1" y="2"/>
                      <a:pt x="1" y="2"/>
                      <a:pt x="2" y="2"/>
                    </a:cubicBezTo>
                    <a:cubicBezTo>
                      <a:pt x="1" y="1"/>
                      <a:pt x="1" y="1"/>
                      <a:pt x="0"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46" name="Freeform 234">
                <a:extLst>
                  <a:ext uri="{FF2B5EF4-FFF2-40B4-BE49-F238E27FC236}">
                    <a16:creationId xmlns:a16="http://schemas.microsoft.com/office/drawing/2014/main" xmlns="" id="{216F8939-74D0-49B0-AD1A-9CABBD623D43}"/>
                  </a:ext>
                </a:extLst>
              </p:cNvPr>
              <p:cNvSpPr>
                <a:spLocks/>
              </p:cNvSpPr>
              <p:nvPr/>
            </p:nvSpPr>
            <p:spPr bwMode="auto">
              <a:xfrm>
                <a:off x="6273" y="2761"/>
                <a:ext cx="1" cy="0"/>
              </a:xfrm>
              <a:custGeom>
                <a:avLst/>
                <a:gdLst>
                  <a:gd name="T0" fmla="*/ 1 w 2"/>
                  <a:gd name="T1" fmla="*/ 0 h 1"/>
                  <a:gd name="T2" fmla="*/ 0 w 2"/>
                  <a:gd name="T3" fmla="*/ 0 h 1"/>
                  <a:gd name="T4" fmla="*/ 1 w 2"/>
                  <a:gd name="T5" fmla="*/ 1 h 1"/>
                  <a:gd name="T6" fmla="*/ 1 w 2"/>
                  <a:gd name="T7" fmla="*/ 1 h 1"/>
                  <a:gd name="T8" fmla="*/ 2 w 2"/>
                  <a:gd name="T9" fmla="*/ 1 h 1"/>
                  <a:gd name="T10" fmla="*/ 1 w 2"/>
                  <a:gd name="T11" fmla="*/ 0 h 1"/>
                </a:gdLst>
                <a:ahLst/>
                <a:cxnLst>
                  <a:cxn ang="0">
                    <a:pos x="T0" y="T1"/>
                  </a:cxn>
                  <a:cxn ang="0">
                    <a:pos x="T2" y="T3"/>
                  </a:cxn>
                  <a:cxn ang="0">
                    <a:pos x="T4" y="T5"/>
                  </a:cxn>
                  <a:cxn ang="0">
                    <a:pos x="T6" y="T7"/>
                  </a:cxn>
                  <a:cxn ang="0">
                    <a:pos x="T8" y="T9"/>
                  </a:cxn>
                  <a:cxn ang="0">
                    <a:pos x="T10" y="T11"/>
                  </a:cxn>
                </a:cxnLst>
                <a:rect l="0" t="0" r="r" b="b"/>
                <a:pathLst>
                  <a:path w="2" h="1">
                    <a:moveTo>
                      <a:pt x="1" y="0"/>
                    </a:moveTo>
                    <a:cubicBezTo>
                      <a:pt x="0" y="0"/>
                      <a:pt x="0" y="0"/>
                      <a:pt x="0" y="0"/>
                    </a:cubicBezTo>
                    <a:cubicBezTo>
                      <a:pt x="1" y="1"/>
                      <a:pt x="1" y="1"/>
                      <a:pt x="1" y="1"/>
                    </a:cubicBezTo>
                    <a:cubicBezTo>
                      <a:pt x="1" y="1"/>
                      <a:pt x="1" y="1"/>
                      <a:pt x="1" y="1"/>
                    </a:cubicBezTo>
                    <a:cubicBezTo>
                      <a:pt x="2" y="1"/>
                      <a:pt x="2" y="1"/>
                      <a:pt x="2" y="1"/>
                    </a:cubicBezTo>
                    <a:cubicBezTo>
                      <a:pt x="2" y="1"/>
                      <a:pt x="1" y="1"/>
                      <a:pt x="1"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47" name="Freeform 235">
                <a:extLst>
                  <a:ext uri="{FF2B5EF4-FFF2-40B4-BE49-F238E27FC236}">
                    <a16:creationId xmlns:a16="http://schemas.microsoft.com/office/drawing/2014/main" xmlns="" id="{1E7F99F7-994F-4B91-9A24-2601CB0EC7AB}"/>
                  </a:ext>
                </a:extLst>
              </p:cNvPr>
              <p:cNvSpPr>
                <a:spLocks/>
              </p:cNvSpPr>
              <p:nvPr/>
            </p:nvSpPr>
            <p:spPr bwMode="auto">
              <a:xfrm>
                <a:off x="6272" y="2760"/>
                <a:ext cx="2" cy="1"/>
              </a:xfrm>
              <a:custGeom>
                <a:avLst/>
                <a:gdLst>
                  <a:gd name="T0" fmla="*/ 1 w 2"/>
                  <a:gd name="T1" fmla="*/ 0 h 1"/>
                  <a:gd name="T2" fmla="*/ 0 w 2"/>
                  <a:gd name="T3" fmla="*/ 0 h 1"/>
                  <a:gd name="T4" fmla="*/ 1 w 2"/>
                  <a:gd name="T5" fmla="*/ 1 h 1"/>
                  <a:gd name="T6" fmla="*/ 2 w 2"/>
                  <a:gd name="T7" fmla="*/ 1 h 1"/>
                  <a:gd name="T8" fmla="*/ 1 w 2"/>
                  <a:gd name="T9" fmla="*/ 0 h 1"/>
                </a:gdLst>
                <a:ahLst/>
                <a:cxnLst>
                  <a:cxn ang="0">
                    <a:pos x="T0" y="T1"/>
                  </a:cxn>
                  <a:cxn ang="0">
                    <a:pos x="T2" y="T3"/>
                  </a:cxn>
                  <a:cxn ang="0">
                    <a:pos x="T4" y="T5"/>
                  </a:cxn>
                  <a:cxn ang="0">
                    <a:pos x="T6" y="T7"/>
                  </a:cxn>
                  <a:cxn ang="0">
                    <a:pos x="T8" y="T9"/>
                  </a:cxn>
                </a:cxnLst>
                <a:rect l="0" t="0" r="r" b="b"/>
                <a:pathLst>
                  <a:path w="2" h="1">
                    <a:moveTo>
                      <a:pt x="1" y="0"/>
                    </a:moveTo>
                    <a:cubicBezTo>
                      <a:pt x="0" y="0"/>
                      <a:pt x="0" y="0"/>
                      <a:pt x="0" y="0"/>
                    </a:cubicBezTo>
                    <a:cubicBezTo>
                      <a:pt x="0" y="1"/>
                      <a:pt x="1" y="1"/>
                      <a:pt x="1" y="1"/>
                    </a:cubicBezTo>
                    <a:cubicBezTo>
                      <a:pt x="1" y="1"/>
                      <a:pt x="1" y="1"/>
                      <a:pt x="2" y="1"/>
                    </a:cubicBezTo>
                    <a:cubicBezTo>
                      <a:pt x="1" y="0"/>
                      <a:pt x="1" y="0"/>
                      <a:pt x="1"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48" name="Freeform 236">
                <a:extLst>
                  <a:ext uri="{FF2B5EF4-FFF2-40B4-BE49-F238E27FC236}">
                    <a16:creationId xmlns:a16="http://schemas.microsoft.com/office/drawing/2014/main" xmlns="" id="{A54FED89-3D2C-480E-8688-FD59D719FEBD}"/>
                  </a:ext>
                </a:extLst>
              </p:cNvPr>
              <p:cNvSpPr>
                <a:spLocks noEditPoints="1"/>
              </p:cNvSpPr>
              <p:nvPr/>
            </p:nvSpPr>
            <p:spPr bwMode="auto">
              <a:xfrm>
                <a:off x="6194" y="2705"/>
                <a:ext cx="8" cy="10"/>
              </a:xfrm>
              <a:custGeom>
                <a:avLst/>
                <a:gdLst>
                  <a:gd name="T0" fmla="*/ 10 w 10"/>
                  <a:gd name="T1" fmla="*/ 11 h 13"/>
                  <a:gd name="T2" fmla="*/ 9 w 10"/>
                  <a:gd name="T3" fmla="*/ 12 h 13"/>
                  <a:gd name="T4" fmla="*/ 10 w 10"/>
                  <a:gd name="T5" fmla="*/ 13 h 13"/>
                  <a:gd name="T6" fmla="*/ 10 w 10"/>
                  <a:gd name="T7" fmla="*/ 11 h 13"/>
                  <a:gd name="T8" fmla="*/ 3 w 10"/>
                  <a:gd name="T9" fmla="*/ 0 h 13"/>
                  <a:gd name="T10" fmla="*/ 0 w 10"/>
                  <a:gd name="T11" fmla="*/ 2 h 13"/>
                  <a:gd name="T12" fmla="*/ 1 w 10"/>
                  <a:gd name="T13" fmla="*/ 6 h 13"/>
                  <a:gd name="T14" fmla="*/ 6 w 10"/>
                  <a:gd name="T15" fmla="*/ 9 h 13"/>
                  <a:gd name="T16" fmla="*/ 8 w 10"/>
                  <a:gd name="T17" fmla="*/ 7 h 13"/>
                  <a:gd name="T18" fmla="*/ 7 w 10"/>
                  <a:gd name="T19" fmla="*/ 2 h 13"/>
                  <a:gd name="T20" fmla="*/ 3 w 10"/>
                  <a:gd name="T21"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13">
                    <a:moveTo>
                      <a:pt x="10" y="11"/>
                    </a:moveTo>
                    <a:cubicBezTo>
                      <a:pt x="9" y="11"/>
                      <a:pt x="9" y="12"/>
                      <a:pt x="9" y="12"/>
                    </a:cubicBezTo>
                    <a:cubicBezTo>
                      <a:pt x="9" y="12"/>
                      <a:pt x="10" y="12"/>
                      <a:pt x="10" y="13"/>
                    </a:cubicBezTo>
                    <a:cubicBezTo>
                      <a:pt x="10" y="12"/>
                      <a:pt x="10" y="12"/>
                      <a:pt x="10" y="11"/>
                    </a:cubicBezTo>
                    <a:moveTo>
                      <a:pt x="3" y="0"/>
                    </a:moveTo>
                    <a:cubicBezTo>
                      <a:pt x="2" y="1"/>
                      <a:pt x="1" y="2"/>
                      <a:pt x="0" y="2"/>
                    </a:cubicBezTo>
                    <a:cubicBezTo>
                      <a:pt x="0" y="4"/>
                      <a:pt x="0" y="5"/>
                      <a:pt x="1" y="6"/>
                    </a:cubicBezTo>
                    <a:cubicBezTo>
                      <a:pt x="2" y="7"/>
                      <a:pt x="4" y="8"/>
                      <a:pt x="6" y="9"/>
                    </a:cubicBezTo>
                    <a:cubicBezTo>
                      <a:pt x="7" y="9"/>
                      <a:pt x="7" y="8"/>
                      <a:pt x="8" y="7"/>
                    </a:cubicBezTo>
                    <a:cubicBezTo>
                      <a:pt x="8" y="6"/>
                      <a:pt x="7" y="4"/>
                      <a:pt x="7" y="2"/>
                    </a:cubicBezTo>
                    <a:cubicBezTo>
                      <a:pt x="5" y="1"/>
                      <a:pt x="4" y="1"/>
                      <a:pt x="3"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49" name="Freeform 237">
                <a:extLst>
                  <a:ext uri="{FF2B5EF4-FFF2-40B4-BE49-F238E27FC236}">
                    <a16:creationId xmlns:a16="http://schemas.microsoft.com/office/drawing/2014/main" xmlns="" id="{2700CBD2-1FA9-4E99-BC1F-801162C71C55}"/>
                  </a:ext>
                </a:extLst>
              </p:cNvPr>
              <p:cNvSpPr>
                <a:spLocks noEditPoints="1"/>
              </p:cNvSpPr>
              <p:nvPr/>
            </p:nvSpPr>
            <p:spPr bwMode="auto">
              <a:xfrm>
                <a:off x="6198" y="2672"/>
                <a:ext cx="29" cy="32"/>
              </a:xfrm>
              <a:custGeom>
                <a:avLst/>
                <a:gdLst>
                  <a:gd name="T0" fmla="*/ 0 w 39"/>
                  <a:gd name="T1" fmla="*/ 42 h 43"/>
                  <a:gd name="T2" fmla="*/ 0 w 39"/>
                  <a:gd name="T3" fmla="*/ 43 h 43"/>
                  <a:gd name="T4" fmla="*/ 1 w 39"/>
                  <a:gd name="T5" fmla="*/ 42 h 43"/>
                  <a:gd name="T6" fmla="*/ 0 w 39"/>
                  <a:gd name="T7" fmla="*/ 42 h 43"/>
                  <a:gd name="T8" fmla="*/ 30 w 39"/>
                  <a:gd name="T9" fmla="*/ 5 h 43"/>
                  <a:gd name="T10" fmla="*/ 7 w 39"/>
                  <a:gd name="T11" fmla="*/ 26 h 43"/>
                  <a:gd name="T12" fmla="*/ 4 w 39"/>
                  <a:gd name="T13" fmla="*/ 28 h 43"/>
                  <a:gd name="T14" fmla="*/ 5 w 39"/>
                  <a:gd name="T15" fmla="*/ 29 h 43"/>
                  <a:gd name="T16" fmla="*/ 11 w 39"/>
                  <a:gd name="T17" fmla="*/ 33 h 43"/>
                  <a:gd name="T18" fmla="*/ 13 w 39"/>
                  <a:gd name="T19" fmla="*/ 31 h 43"/>
                  <a:gd name="T20" fmla="*/ 32 w 39"/>
                  <a:gd name="T21" fmla="*/ 10 h 43"/>
                  <a:gd name="T22" fmla="*/ 30 w 39"/>
                  <a:gd name="T23" fmla="*/ 5 h 43"/>
                  <a:gd name="T24" fmla="*/ 38 w 39"/>
                  <a:gd name="T25" fmla="*/ 0 h 43"/>
                  <a:gd name="T26" fmla="*/ 34 w 39"/>
                  <a:gd name="T27" fmla="*/ 2 h 43"/>
                  <a:gd name="T28" fmla="*/ 36 w 39"/>
                  <a:gd name="T29" fmla="*/ 5 h 43"/>
                  <a:gd name="T30" fmla="*/ 39 w 39"/>
                  <a:gd name="T31" fmla="*/ 0 h 43"/>
                  <a:gd name="T32" fmla="*/ 38 w 39"/>
                  <a:gd name="T33"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 h="43">
                    <a:moveTo>
                      <a:pt x="0" y="42"/>
                    </a:moveTo>
                    <a:cubicBezTo>
                      <a:pt x="0" y="42"/>
                      <a:pt x="0" y="42"/>
                      <a:pt x="0" y="43"/>
                    </a:cubicBezTo>
                    <a:cubicBezTo>
                      <a:pt x="0" y="43"/>
                      <a:pt x="1" y="42"/>
                      <a:pt x="1" y="42"/>
                    </a:cubicBezTo>
                    <a:cubicBezTo>
                      <a:pt x="1" y="42"/>
                      <a:pt x="0" y="42"/>
                      <a:pt x="0" y="42"/>
                    </a:cubicBezTo>
                    <a:moveTo>
                      <a:pt x="30" y="5"/>
                    </a:moveTo>
                    <a:cubicBezTo>
                      <a:pt x="24" y="10"/>
                      <a:pt x="16" y="17"/>
                      <a:pt x="7" y="26"/>
                    </a:cubicBezTo>
                    <a:cubicBezTo>
                      <a:pt x="6" y="26"/>
                      <a:pt x="5" y="27"/>
                      <a:pt x="4" y="28"/>
                    </a:cubicBezTo>
                    <a:cubicBezTo>
                      <a:pt x="5" y="29"/>
                      <a:pt x="5" y="29"/>
                      <a:pt x="5" y="29"/>
                    </a:cubicBezTo>
                    <a:cubicBezTo>
                      <a:pt x="6" y="30"/>
                      <a:pt x="8" y="31"/>
                      <a:pt x="11" y="33"/>
                    </a:cubicBezTo>
                    <a:cubicBezTo>
                      <a:pt x="11" y="33"/>
                      <a:pt x="12" y="32"/>
                      <a:pt x="13" y="31"/>
                    </a:cubicBezTo>
                    <a:cubicBezTo>
                      <a:pt x="21" y="23"/>
                      <a:pt x="28" y="16"/>
                      <a:pt x="32" y="10"/>
                    </a:cubicBezTo>
                    <a:cubicBezTo>
                      <a:pt x="32" y="9"/>
                      <a:pt x="31" y="7"/>
                      <a:pt x="30" y="5"/>
                    </a:cubicBezTo>
                    <a:moveTo>
                      <a:pt x="38" y="0"/>
                    </a:moveTo>
                    <a:cubicBezTo>
                      <a:pt x="38" y="0"/>
                      <a:pt x="36" y="1"/>
                      <a:pt x="34" y="2"/>
                    </a:cubicBezTo>
                    <a:cubicBezTo>
                      <a:pt x="35" y="3"/>
                      <a:pt x="36" y="4"/>
                      <a:pt x="36" y="5"/>
                    </a:cubicBezTo>
                    <a:cubicBezTo>
                      <a:pt x="38" y="3"/>
                      <a:pt x="39" y="1"/>
                      <a:pt x="39" y="0"/>
                    </a:cubicBezTo>
                    <a:cubicBezTo>
                      <a:pt x="39" y="0"/>
                      <a:pt x="39" y="0"/>
                      <a:pt x="38"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50" name="Freeform 238">
                <a:extLst>
                  <a:ext uri="{FF2B5EF4-FFF2-40B4-BE49-F238E27FC236}">
                    <a16:creationId xmlns:a16="http://schemas.microsoft.com/office/drawing/2014/main" xmlns="" id="{43835D76-EA32-4847-B600-97182D7B45A1}"/>
                  </a:ext>
                </a:extLst>
              </p:cNvPr>
              <p:cNvSpPr>
                <a:spLocks/>
              </p:cNvSpPr>
              <p:nvPr/>
            </p:nvSpPr>
            <p:spPr bwMode="auto">
              <a:xfrm>
                <a:off x="6199" y="2693"/>
                <a:ext cx="5" cy="5"/>
              </a:xfrm>
              <a:custGeom>
                <a:avLst/>
                <a:gdLst>
                  <a:gd name="T0" fmla="*/ 3 w 7"/>
                  <a:gd name="T1" fmla="*/ 0 h 7"/>
                  <a:gd name="T2" fmla="*/ 0 w 7"/>
                  <a:gd name="T3" fmla="*/ 4 h 7"/>
                  <a:gd name="T4" fmla="*/ 7 w 7"/>
                  <a:gd name="T5" fmla="*/ 7 h 7"/>
                  <a:gd name="T6" fmla="*/ 3 w 7"/>
                  <a:gd name="T7" fmla="*/ 1 h 7"/>
                  <a:gd name="T8" fmla="*/ 3 w 7"/>
                  <a:gd name="T9" fmla="*/ 1 h 7"/>
                  <a:gd name="T10" fmla="*/ 4 w 7"/>
                  <a:gd name="T11" fmla="*/ 1 h 7"/>
                  <a:gd name="T12" fmla="*/ 3 w 7"/>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7" h="7">
                    <a:moveTo>
                      <a:pt x="3" y="0"/>
                    </a:moveTo>
                    <a:cubicBezTo>
                      <a:pt x="2" y="1"/>
                      <a:pt x="1" y="3"/>
                      <a:pt x="0" y="4"/>
                    </a:cubicBezTo>
                    <a:cubicBezTo>
                      <a:pt x="2" y="5"/>
                      <a:pt x="4" y="6"/>
                      <a:pt x="7" y="7"/>
                    </a:cubicBezTo>
                    <a:cubicBezTo>
                      <a:pt x="4" y="4"/>
                      <a:pt x="3" y="1"/>
                      <a:pt x="3" y="1"/>
                    </a:cubicBezTo>
                    <a:cubicBezTo>
                      <a:pt x="3" y="1"/>
                      <a:pt x="3" y="1"/>
                      <a:pt x="3" y="1"/>
                    </a:cubicBezTo>
                    <a:cubicBezTo>
                      <a:pt x="3" y="1"/>
                      <a:pt x="4" y="1"/>
                      <a:pt x="4" y="1"/>
                    </a:cubicBezTo>
                    <a:cubicBezTo>
                      <a:pt x="4" y="1"/>
                      <a:pt x="4" y="1"/>
                      <a:pt x="3" y="0"/>
                    </a:cubicBezTo>
                  </a:path>
                </a:pathLst>
              </a:custGeom>
              <a:solidFill>
                <a:srgbClr val="F0F0F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51" name="Freeform 239">
                <a:extLst>
                  <a:ext uri="{FF2B5EF4-FFF2-40B4-BE49-F238E27FC236}">
                    <a16:creationId xmlns:a16="http://schemas.microsoft.com/office/drawing/2014/main" xmlns="" id="{82D8E3BD-3DAF-4E22-B380-036F664CC6DE}"/>
                  </a:ext>
                </a:extLst>
              </p:cNvPr>
              <p:cNvSpPr>
                <a:spLocks/>
              </p:cNvSpPr>
              <p:nvPr/>
            </p:nvSpPr>
            <p:spPr bwMode="auto">
              <a:xfrm>
                <a:off x="6197" y="2702"/>
                <a:ext cx="2" cy="1"/>
              </a:xfrm>
              <a:custGeom>
                <a:avLst/>
                <a:gdLst>
                  <a:gd name="T0" fmla="*/ 0 w 2"/>
                  <a:gd name="T1" fmla="*/ 0 h 1"/>
                  <a:gd name="T2" fmla="*/ 1 w 2"/>
                  <a:gd name="T3" fmla="*/ 1 h 1"/>
                  <a:gd name="T4" fmla="*/ 2 w 2"/>
                  <a:gd name="T5" fmla="*/ 1 h 1"/>
                  <a:gd name="T6" fmla="*/ 2 w 2"/>
                  <a:gd name="T7" fmla="*/ 1 h 1"/>
                  <a:gd name="T8" fmla="*/ 0 w 2"/>
                  <a:gd name="T9" fmla="*/ 0 h 1"/>
                </a:gdLst>
                <a:ahLst/>
                <a:cxnLst>
                  <a:cxn ang="0">
                    <a:pos x="T0" y="T1"/>
                  </a:cxn>
                  <a:cxn ang="0">
                    <a:pos x="T2" y="T3"/>
                  </a:cxn>
                  <a:cxn ang="0">
                    <a:pos x="T4" y="T5"/>
                  </a:cxn>
                  <a:cxn ang="0">
                    <a:pos x="T6" y="T7"/>
                  </a:cxn>
                  <a:cxn ang="0">
                    <a:pos x="T8" y="T9"/>
                  </a:cxn>
                </a:cxnLst>
                <a:rect l="0" t="0" r="r" b="b"/>
                <a:pathLst>
                  <a:path w="2" h="1">
                    <a:moveTo>
                      <a:pt x="0" y="0"/>
                    </a:moveTo>
                    <a:cubicBezTo>
                      <a:pt x="0" y="0"/>
                      <a:pt x="0" y="0"/>
                      <a:pt x="1" y="1"/>
                    </a:cubicBezTo>
                    <a:cubicBezTo>
                      <a:pt x="1" y="1"/>
                      <a:pt x="2" y="1"/>
                      <a:pt x="2" y="1"/>
                    </a:cubicBezTo>
                    <a:cubicBezTo>
                      <a:pt x="2" y="1"/>
                      <a:pt x="2" y="1"/>
                      <a:pt x="2" y="1"/>
                    </a:cubicBezTo>
                    <a:cubicBezTo>
                      <a:pt x="1" y="1"/>
                      <a:pt x="1" y="0"/>
                      <a:pt x="0"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52" name="Freeform 240">
                <a:extLst>
                  <a:ext uri="{FF2B5EF4-FFF2-40B4-BE49-F238E27FC236}">
                    <a16:creationId xmlns:a16="http://schemas.microsoft.com/office/drawing/2014/main" xmlns="" id="{3C546CF1-85E9-4AC9-A213-8747564C0CE7}"/>
                  </a:ext>
                </a:extLst>
              </p:cNvPr>
              <p:cNvSpPr>
                <a:spLocks noEditPoints="1"/>
              </p:cNvSpPr>
              <p:nvPr/>
            </p:nvSpPr>
            <p:spPr bwMode="auto">
              <a:xfrm>
                <a:off x="6183" y="2701"/>
                <a:ext cx="10" cy="13"/>
              </a:xfrm>
              <a:custGeom>
                <a:avLst/>
                <a:gdLst>
                  <a:gd name="T0" fmla="*/ 8 w 13"/>
                  <a:gd name="T1" fmla="*/ 5 h 17"/>
                  <a:gd name="T2" fmla="*/ 1 w 13"/>
                  <a:gd name="T3" fmla="*/ 17 h 17"/>
                  <a:gd name="T4" fmla="*/ 1 w 13"/>
                  <a:gd name="T5" fmla="*/ 17 h 17"/>
                  <a:gd name="T6" fmla="*/ 3 w 13"/>
                  <a:gd name="T7" fmla="*/ 16 h 17"/>
                  <a:gd name="T8" fmla="*/ 13 w 13"/>
                  <a:gd name="T9" fmla="*/ 9 h 17"/>
                  <a:gd name="T10" fmla="*/ 8 w 13"/>
                  <a:gd name="T11" fmla="*/ 5 h 17"/>
                  <a:gd name="T12" fmla="*/ 12 w 13"/>
                  <a:gd name="T13" fmla="*/ 0 h 17"/>
                  <a:gd name="T14" fmla="*/ 12 w 13"/>
                  <a:gd name="T15" fmla="*/ 1 h 17"/>
                  <a:gd name="T16" fmla="*/ 13 w 13"/>
                  <a:gd name="T17" fmla="*/ 1 h 17"/>
                  <a:gd name="T18" fmla="*/ 12 w 13"/>
                  <a:gd name="T19"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17">
                    <a:moveTo>
                      <a:pt x="8" y="5"/>
                    </a:moveTo>
                    <a:cubicBezTo>
                      <a:pt x="3" y="11"/>
                      <a:pt x="0" y="16"/>
                      <a:pt x="1" y="17"/>
                    </a:cubicBezTo>
                    <a:cubicBezTo>
                      <a:pt x="1" y="17"/>
                      <a:pt x="1" y="17"/>
                      <a:pt x="1" y="17"/>
                    </a:cubicBezTo>
                    <a:cubicBezTo>
                      <a:pt x="1" y="16"/>
                      <a:pt x="2" y="16"/>
                      <a:pt x="3" y="16"/>
                    </a:cubicBezTo>
                    <a:cubicBezTo>
                      <a:pt x="5" y="15"/>
                      <a:pt x="9" y="12"/>
                      <a:pt x="13" y="9"/>
                    </a:cubicBezTo>
                    <a:cubicBezTo>
                      <a:pt x="11" y="8"/>
                      <a:pt x="10" y="6"/>
                      <a:pt x="8" y="5"/>
                    </a:cubicBezTo>
                    <a:moveTo>
                      <a:pt x="12" y="0"/>
                    </a:moveTo>
                    <a:cubicBezTo>
                      <a:pt x="12" y="1"/>
                      <a:pt x="12" y="1"/>
                      <a:pt x="12" y="1"/>
                    </a:cubicBezTo>
                    <a:cubicBezTo>
                      <a:pt x="12" y="1"/>
                      <a:pt x="12" y="1"/>
                      <a:pt x="13" y="1"/>
                    </a:cubicBezTo>
                    <a:cubicBezTo>
                      <a:pt x="13" y="1"/>
                      <a:pt x="12" y="1"/>
                      <a:pt x="12"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53" name="Freeform 241">
                <a:extLst>
                  <a:ext uri="{FF2B5EF4-FFF2-40B4-BE49-F238E27FC236}">
                    <a16:creationId xmlns:a16="http://schemas.microsoft.com/office/drawing/2014/main" xmlns="" id="{A1097612-CFCC-41FE-B568-EB83732EA2EA}"/>
                  </a:ext>
                </a:extLst>
              </p:cNvPr>
              <p:cNvSpPr>
                <a:spLocks/>
              </p:cNvSpPr>
              <p:nvPr/>
            </p:nvSpPr>
            <p:spPr bwMode="auto">
              <a:xfrm>
                <a:off x="6192" y="2701"/>
                <a:ext cx="6" cy="4"/>
              </a:xfrm>
              <a:custGeom>
                <a:avLst/>
                <a:gdLst>
                  <a:gd name="T0" fmla="*/ 1 w 8"/>
                  <a:gd name="T1" fmla="*/ 0 h 5"/>
                  <a:gd name="T2" fmla="*/ 0 w 8"/>
                  <a:gd name="T3" fmla="*/ 0 h 5"/>
                  <a:gd name="T4" fmla="*/ 1 w 8"/>
                  <a:gd name="T5" fmla="*/ 1 h 5"/>
                  <a:gd name="T6" fmla="*/ 6 w 8"/>
                  <a:gd name="T7" fmla="*/ 5 h 5"/>
                  <a:gd name="T8" fmla="*/ 8 w 8"/>
                  <a:gd name="T9" fmla="*/ 3 h 5"/>
                  <a:gd name="T10" fmla="*/ 8 w 8"/>
                  <a:gd name="T11" fmla="*/ 2 h 5"/>
                  <a:gd name="T12" fmla="*/ 1 w 8"/>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8" h="5">
                    <a:moveTo>
                      <a:pt x="1" y="0"/>
                    </a:moveTo>
                    <a:cubicBezTo>
                      <a:pt x="1" y="0"/>
                      <a:pt x="1" y="0"/>
                      <a:pt x="0" y="0"/>
                    </a:cubicBezTo>
                    <a:cubicBezTo>
                      <a:pt x="0" y="1"/>
                      <a:pt x="1" y="1"/>
                      <a:pt x="1" y="1"/>
                    </a:cubicBezTo>
                    <a:cubicBezTo>
                      <a:pt x="2" y="2"/>
                      <a:pt x="4" y="4"/>
                      <a:pt x="6" y="5"/>
                    </a:cubicBezTo>
                    <a:cubicBezTo>
                      <a:pt x="7" y="4"/>
                      <a:pt x="7" y="3"/>
                      <a:pt x="8" y="3"/>
                    </a:cubicBezTo>
                    <a:cubicBezTo>
                      <a:pt x="8" y="2"/>
                      <a:pt x="8" y="2"/>
                      <a:pt x="8" y="2"/>
                    </a:cubicBezTo>
                    <a:cubicBezTo>
                      <a:pt x="5" y="1"/>
                      <a:pt x="3" y="0"/>
                      <a:pt x="1" y="0"/>
                    </a:cubicBezTo>
                  </a:path>
                </a:pathLst>
              </a:custGeom>
              <a:solidFill>
                <a:srgbClr val="EAEBE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54" name="Freeform 242">
                <a:extLst>
                  <a:ext uri="{FF2B5EF4-FFF2-40B4-BE49-F238E27FC236}">
                    <a16:creationId xmlns:a16="http://schemas.microsoft.com/office/drawing/2014/main" xmlns="" id="{3460009E-E292-456A-BAC5-721EE0ADC9B8}"/>
                  </a:ext>
                </a:extLst>
              </p:cNvPr>
              <p:cNvSpPr>
                <a:spLocks/>
              </p:cNvSpPr>
              <p:nvPr/>
            </p:nvSpPr>
            <p:spPr bwMode="auto">
              <a:xfrm>
                <a:off x="6193" y="2701"/>
                <a:ext cx="5" cy="2"/>
              </a:xfrm>
              <a:custGeom>
                <a:avLst/>
                <a:gdLst>
                  <a:gd name="T0" fmla="*/ 1 w 7"/>
                  <a:gd name="T1" fmla="*/ 0 h 3"/>
                  <a:gd name="T2" fmla="*/ 0 w 7"/>
                  <a:gd name="T3" fmla="*/ 1 h 3"/>
                  <a:gd name="T4" fmla="*/ 7 w 7"/>
                  <a:gd name="T5" fmla="*/ 3 h 3"/>
                  <a:gd name="T6" fmla="*/ 6 w 7"/>
                  <a:gd name="T7" fmla="*/ 2 h 3"/>
                  <a:gd name="T8" fmla="*/ 1 w 7"/>
                  <a:gd name="T9" fmla="*/ 0 h 3"/>
                </a:gdLst>
                <a:ahLst/>
                <a:cxnLst>
                  <a:cxn ang="0">
                    <a:pos x="T0" y="T1"/>
                  </a:cxn>
                  <a:cxn ang="0">
                    <a:pos x="T2" y="T3"/>
                  </a:cxn>
                  <a:cxn ang="0">
                    <a:pos x="T4" y="T5"/>
                  </a:cxn>
                  <a:cxn ang="0">
                    <a:pos x="T6" y="T7"/>
                  </a:cxn>
                  <a:cxn ang="0">
                    <a:pos x="T8" y="T9"/>
                  </a:cxn>
                </a:cxnLst>
                <a:rect l="0" t="0" r="r" b="b"/>
                <a:pathLst>
                  <a:path w="7" h="3">
                    <a:moveTo>
                      <a:pt x="1" y="0"/>
                    </a:moveTo>
                    <a:cubicBezTo>
                      <a:pt x="1" y="0"/>
                      <a:pt x="0" y="0"/>
                      <a:pt x="0" y="1"/>
                    </a:cubicBezTo>
                    <a:cubicBezTo>
                      <a:pt x="2" y="1"/>
                      <a:pt x="4" y="2"/>
                      <a:pt x="7" y="3"/>
                    </a:cubicBezTo>
                    <a:cubicBezTo>
                      <a:pt x="6" y="2"/>
                      <a:pt x="6" y="2"/>
                      <a:pt x="6" y="2"/>
                    </a:cubicBezTo>
                    <a:cubicBezTo>
                      <a:pt x="5" y="1"/>
                      <a:pt x="3" y="0"/>
                      <a:pt x="1" y="0"/>
                    </a:cubicBezTo>
                  </a:path>
                </a:pathLst>
              </a:custGeom>
              <a:solidFill>
                <a:srgbClr val="F5F5F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55" name="Freeform 243">
                <a:extLst>
                  <a:ext uri="{FF2B5EF4-FFF2-40B4-BE49-F238E27FC236}">
                    <a16:creationId xmlns:a16="http://schemas.microsoft.com/office/drawing/2014/main" xmlns="" id="{B3D8EC10-C270-45EE-B826-5E1571B7E581}"/>
                  </a:ext>
                </a:extLst>
              </p:cNvPr>
              <p:cNvSpPr>
                <a:spLocks/>
              </p:cNvSpPr>
              <p:nvPr/>
            </p:nvSpPr>
            <p:spPr bwMode="auto">
              <a:xfrm>
                <a:off x="6189" y="2702"/>
                <a:ext cx="5" cy="6"/>
              </a:xfrm>
              <a:custGeom>
                <a:avLst/>
                <a:gdLst>
                  <a:gd name="T0" fmla="*/ 4 w 7"/>
                  <a:gd name="T1" fmla="*/ 0 h 8"/>
                  <a:gd name="T2" fmla="*/ 0 w 7"/>
                  <a:gd name="T3" fmla="*/ 4 h 8"/>
                  <a:gd name="T4" fmla="*/ 5 w 7"/>
                  <a:gd name="T5" fmla="*/ 8 h 8"/>
                  <a:gd name="T6" fmla="*/ 7 w 7"/>
                  <a:gd name="T7" fmla="*/ 6 h 8"/>
                  <a:gd name="T8" fmla="*/ 5 w 7"/>
                  <a:gd name="T9" fmla="*/ 0 h 8"/>
                  <a:gd name="T10" fmla="*/ 4 w 7"/>
                  <a:gd name="T11" fmla="*/ 0 h 8"/>
                </a:gdLst>
                <a:ahLst/>
                <a:cxnLst>
                  <a:cxn ang="0">
                    <a:pos x="T0" y="T1"/>
                  </a:cxn>
                  <a:cxn ang="0">
                    <a:pos x="T2" y="T3"/>
                  </a:cxn>
                  <a:cxn ang="0">
                    <a:pos x="T4" y="T5"/>
                  </a:cxn>
                  <a:cxn ang="0">
                    <a:pos x="T6" y="T7"/>
                  </a:cxn>
                  <a:cxn ang="0">
                    <a:pos x="T8" y="T9"/>
                  </a:cxn>
                  <a:cxn ang="0">
                    <a:pos x="T10" y="T11"/>
                  </a:cxn>
                </a:cxnLst>
                <a:rect l="0" t="0" r="r" b="b"/>
                <a:pathLst>
                  <a:path w="7" h="8">
                    <a:moveTo>
                      <a:pt x="4" y="0"/>
                    </a:moveTo>
                    <a:cubicBezTo>
                      <a:pt x="3" y="1"/>
                      <a:pt x="1" y="3"/>
                      <a:pt x="0" y="4"/>
                    </a:cubicBezTo>
                    <a:cubicBezTo>
                      <a:pt x="2" y="5"/>
                      <a:pt x="3" y="7"/>
                      <a:pt x="5" y="8"/>
                    </a:cubicBezTo>
                    <a:cubicBezTo>
                      <a:pt x="5" y="7"/>
                      <a:pt x="6" y="7"/>
                      <a:pt x="7" y="6"/>
                    </a:cubicBezTo>
                    <a:cubicBezTo>
                      <a:pt x="6" y="4"/>
                      <a:pt x="5" y="2"/>
                      <a:pt x="5" y="0"/>
                    </a:cubicBezTo>
                    <a:cubicBezTo>
                      <a:pt x="4" y="0"/>
                      <a:pt x="4" y="0"/>
                      <a:pt x="4"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56" name="Freeform 244">
                <a:extLst>
                  <a:ext uri="{FF2B5EF4-FFF2-40B4-BE49-F238E27FC236}">
                    <a16:creationId xmlns:a16="http://schemas.microsoft.com/office/drawing/2014/main" xmlns="" id="{7D9DDB62-779C-41D9-BF87-98E1BC1194F3}"/>
                  </a:ext>
                </a:extLst>
              </p:cNvPr>
              <p:cNvSpPr>
                <a:spLocks/>
              </p:cNvSpPr>
              <p:nvPr/>
            </p:nvSpPr>
            <p:spPr bwMode="auto">
              <a:xfrm>
                <a:off x="6193" y="2702"/>
                <a:ext cx="4" cy="5"/>
              </a:xfrm>
              <a:custGeom>
                <a:avLst/>
                <a:gdLst>
                  <a:gd name="T0" fmla="*/ 0 w 5"/>
                  <a:gd name="T1" fmla="*/ 0 h 6"/>
                  <a:gd name="T2" fmla="*/ 2 w 5"/>
                  <a:gd name="T3" fmla="*/ 6 h 6"/>
                  <a:gd name="T4" fmla="*/ 5 w 5"/>
                  <a:gd name="T5" fmla="*/ 4 h 6"/>
                  <a:gd name="T6" fmla="*/ 0 w 5"/>
                  <a:gd name="T7" fmla="*/ 0 h 6"/>
                </a:gdLst>
                <a:ahLst/>
                <a:cxnLst>
                  <a:cxn ang="0">
                    <a:pos x="T0" y="T1"/>
                  </a:cxn>
                  <a:cxn ang="0">
                    <a:pos x="T2" y="T3"/>
                  </a:cxn>
                  <a:cxn ang="0">
                    <a:pos x="T4" y="T5"/>
                  </a:cxn>
                  <a:cxn ang="0">
                    <a:pos x="T6" y="T7"/>
                  </a:cxn>
                </a:cxnLst>
                <a:rect l="0" t="0" r="r" b="b"/>
                <a:pathLst>
                  <a:path w="5" h="6">
                    <a:moveTo>
                      <a:pt x="0" y="0"/>
                    </a:moveTo>
                    <a:cubicBezTo>
                      <a:pt x="0" y="2"/>
                      <a:pt x="1" y="4"/>
                      <a:pt x="2" y="6"/>
                    </a:cubicBezTo>
                    <a:cubicBezTo>
                      <a:pt x="3" y="6"/>
                      <a:pt x="4" y="5"/>
                      <a:pt x="5" y="4"/>
                    </a:cubicBezTo>
                    <a:cubicBezTo>
                      <a:pt x="3" y="3"/>
                      <a:pt x="1" y="1"/>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57" name="Freeform 245">
                <a:extLst>
                  <a:ext uri="{FF2B5EF4-FFF2-40B4-BE49-F238E27FC236}">
                    <a16:creationId xmlns:a16="http://schemas.microsoft.com/office/drawing/2014/main" xmlns="" id="{AF80FBA3-11F2-4AE2-B819-1BEB389130C0}"/>
                  </a:ext>
                </a:extLst>
              </p:cNvPr>
              <p:cNvSpPr>
                <a:spLocks noEditPoints="1"/>
              </p:cNvSpPr>
              <p:nvPr/>
            </p:nvSpPr>
            <p:spPr bwMode="auto">
              <a:xfrm>
                <a:off x="6238" y="2721"/>
                <a:ext cx="16" cy="53"/>
              </a:xfrm>
              <a:custGeom>
                <a:avLst/>
                <a:gdLst>
                  <a:gd name="T0" fmla="*/ 1 w 22"/>
                  <a:gd name="T1" fmla="*/ 65 h 72"/>
                  <a:gd name="T2" fmla="*/ 1 w 22"/>
                  <a:gd name="T3" fmla="*/ 72 h 72"/>
                  <a:gd name="T4" fmla="*/ 1 w 22"/>
                  <a:gd name="T5" fmla="*/ 72 h 72"/>
                  <a:gd name="T6" fmla="*/ 2 w 22"/>
                  <a:gd name="T7" fmla="*/ 71 h 72"/>
                  <a:gd name="T8" fmla="*/ 1 w 22"/>
                  <a:gd name="T9" fmla="*/ 65 h 72"/>
                  <a:gd name="T10" fmla="*/ 10 w 22"/>
                  <a:gd name="T11" fmla="*/ 32 h 72"/>
                  <a:gd name="T12" fmla="*/ 9 w 22"/>
                  <a:gd name="T13" fmla="*/ 33 h 72"/>
                  <a:gd name="T14" fmla="*/ 6 w 22"/>
                  <a:gd name="T15" fmla="*/ 43 h 72"/>
                  <a:gd name="T16" fmla="*/ 8 w 22"/>
                  <a:gd name="T17" fmla="*/ 59 h 72"/>
                  <a:gd name="T18" fmla="*/ 16 w 22"/>
                  <a:gd name="T19" fmla="*/ 36 h 72"/>
                  <a:gd name="T20" fmla="*/ 10 w 22"/>
                  <a:gd name="T21" fmla="*/ 32 h 72"/>
                  <a:gd name="T22" fmla="*/ 19 w 22"/>
                  <a:gd name="T23" fmla="*/ 20 h 72"/>
                  <a:gd name="T24" fmla="*/ 16 w 22"/>
                  <a:gd name="T25" fmla="*/ 23 h 72"/>
                  <a:gd name="T26" fmla="*/ 19 w 22"/>
                  <a:gd name="T27" fmla="*/ 26 h 72"/>
                  <a:gd name="T28" fmla="*/ 21 w 22"/>
                  <a:gd name="T29" fmla="*/ 23 h 72"/>
                  <a:gd name="T30" fmla="*/ 19 w 22"/>
                  <a:gd name="T31" fmla="*/ 20 h 72"/>
                  <a:gd name="T32" fmla="*/ 22 w 22"/>
                  <a:gd name="T33" fmla="*/ 0 h 72"/>
                  <a:gd name="T34" fmla="*/ 21 w 22"/>
                  <a:gd name="T35" fmla="*/ 0 h 72"/>
                  <a:gd name="T36" fmla="*/ 21 w 22"/>
                  <a:gd name="T37" fmla="*/ 1 h 72"/>
                  <a:gd name="T38" fmla="*/ 22 w 22"/>
                  <a:gd name="T39"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2" h="72">
                    <a:moveTo>
                      <a:pt x="1" y="65"/>
                    </a:moveTo>
                    <a:cubicBezTo>
                      <a:pt x="0" y="69"/>
                      <a:pt x="0" y="72"/>
                      <a:pt x="1" y="72"/>
                    </a:cubicBezTo>
                    <a:cubicBezTo>
                      <a:pt x="1" y="72"/>
                      <a:pt x="1" y="72"/>
                      <a:pt x="1" y="72"/>
                    </a:cubicBezTo>
                    <a:cubicBezTo>
                      <a:pt x="1" y="72"/>
                      <a:pt x="2" y="72"/>
                      <a:pt x="2" y="71"/>
                    </a:cubicBezTo>
                    <a:cubicBezTo>
                      <a:pt x="2" y="69"/>
                      <a:pt x="1" y="67"/>
                      <a:pt x="1" y="65"/>
                    </a:cubicBezTo>
                    <a:moveTo>
                      <a:pt x="10" y="32"/>
                    </a:moveTo>
                    <a:cubicBezTo>
                      <a:pt x="10" y="32"/>
                      <a:pt x="9" y="33"/>
                      <a:pt x="9" y="33"/>
                    </a:cubicBezTo>
                    <a:cubicBezTo>
                      <a:pt x="8" y="37"/>
                      <a:pt x="7" y="40"/>
                      <a:pt x="6" y="43"/>
                    </a:cubicBezTo>
                    <a:cubicBezTo>
                      <a:pt x="7" y="49"/>
                      <a:pt x="7" y="54"/>
                      <a:pt x="8" y="59"/>
                    </a:cubicBezTo>
                    <a:cubicBezTo>
                      <a:pt x="11" y="53"/>
                      <a:pt x="13" y="45"/>
                      <a:pt x="16" y="36"/>
                    </a:cubicBezTo>
                    <a:cubicBezTo>
                      <a:pt x="14" y="35"/>
                      <a:pt x="12" y="34"/>
                      <a:pt x="10" y="32"/>
                    </a:cubicBezTo>
                    <a:moveTo>
                      <a:pt x="19" y="20"/>
                    </a:moveTo>
                    <a:cubicBezTo>
                      <a:pt x="18" y="21"/>
                      <a:pt x="17" y="22"/>
                      <a:pt x="16" y="23"/>
                    </a:cubicBezTo>
                    <a:cubicBezTo>
                      <a:pt x="17" y="24"/>
                      <a:pt x="18" y="25"/>
                      <a:pt x="19" y="26"/>
                    </a:cubicBezTo>
                    <a:cubicBezTo>
                      <a:pt x="20" y="25"/>
                      <a:pt x="20" y="24"/>
                      <a:pt x="21" y="23"/>
                    </a:cubicBezTo>
                    <a:cubicBezTo>
                      <a:pt x="20" y="22"/>
                      <a:pt x="19" y="21"/>
                      <a:pt x="19" y="20"/>
                    </a:cubicBezTo>
                    <a:moveTo>
                      <a:pt x="22" y="0"/>
                    </a:moveTo>
                    <a:cubicBezTo>
                      <a:pt x="21" y="0"/>
                      <a:pt x="21" y="0"/>
                      <a:pt x="21" y="0"/>
                    </a:cubicBezTo>
                    <a:cubicBezTo>
                      <a:pt x="21" y="0"/>
                      <a:pt x="21" y="1"/>
                      <a:pt x="21" y="1"/>
                    </a:cubicBezTo>
                    <a:cubicBezTo>
                      <a:pt x="21" y="1"/>
                      <a:pt x="21" y="0"/>
                      <a:pt x="22"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58" name="Freeform 246">
                <a:extLst>
                  <a:ext uri="{FF2B5EF4-FFF2-40B4-BE49-F238E27FC236}">
                    <a16:creationId xmlns:a16="http://schemas.microsoft.com/office/drawing/2014/main" xmlns="" id="{492A5EA0-0DEA-4460-A4BA-0EFF00DE72C6}"/>
                  </a:ext>
                </a:extLst>
              </p:cNvPr>
              <p:cNvSpPr>
                <a:spLocks/>
              </p:cNvSpPr>
              <p:nvPr/>
            </p:nvSpPr>
            <p:spPr bwMode="auto">
              <a:xfrm>
                <a:off x="6245" y="2744"/>
                <a:ext cx="5" cy="3"/>
              </a:xfrm>
              <a:custGeom>
                <a:avLst/>
                <a:gdLst>
                  <a:gd name="T0" fmla="*/ 1 w 6"/>
                  <a:gd name="T1" fmla="*/ 0 h 5"/>
                  <a:gd name="T2" fmla="*/ 0 w 6"/>
                  <a:gd name="T3" fmla="*/ 1 h 5"/>
                  <a:gd name="T4" fmla="*/ 6 w 6"/>
                  <a:gd name="T5" fmla="*/ 5 h 5"/>
                  <a:gd name="T6" fmla="*/ 6 w 6"/>
                  <a:gd name="T7" fmla="*/ 5 h 5"/>
                  <a:gd name="T8" fmla="*/ 1 w 6"/>
                  <a:gd name="T9" fmla="*/ 0 h 5"/>
                </a:gdLst>
                <a:ahLst/>
                <a:cxnLst>
                  <a:cxn ang="0">
                    <a:pos x="T0" y="T1"/>
                  </a:cxn>
                  <a:cxn ang="0">
                    <a:pos x="T2" y="T3"/>
                  </a:cxn>
                  <a:cxn ang="0">
                    <a:pos x="T4" y="T5"/>
                  </a:cxn>
                  <a:cxn ang="0">
                    <a:pos x="T6" y="T7"/>
                  </a:cxn>
                  <a:cxn ang="0">
                    <a:pos x="T8" y="T9"/>
                  </a:cxn>
                </a:cxnLst>
                <a:rect l="0" t="0" r="r" b="b"/>
                <a:pathLst>
                  <a:path w="6" h="5">
                    <a:moveTo>
                      <a:pt x="1" y="0"/>
                    </a:moveTo>
                    <a:cubicBezTo>
                      <a:pt x="1" y="0"/>
                      <a:pt x="0" y="1"/>
                      <a:pt x="0" y="1"/>
                    </a:cubicBezTo>
                    <a:cubicBezTo>
                      <a:pt x="2" y="3"/>
                      <a:pt x="4" y="4"/>
                      <a:pt x="6" y="5"/>
                    </a:cubicBezTo>
                    <a:cubicBezTo>
                      <a:pt x="6" y="5"/>
                      <a:pt x="6" y="5"/>
                      <a:pt x="6" y="5"/>
                    </a:cubicBezTo>
                    <a:cubicBezTo>
                      <a:pt x="5" y="3"/>
                      <a:pt x="3" y="1"/>
                      <a:pt x="1"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59" name="Freeform 247">
                <a:extLst>
                  <a:ext uri="{FF2B5EF4-FFF2-40B4-BE49-F238E27FC236}">
                    <a16:creationId xmlns:a16="http://schemas.microsoft.com/office/drawing/2014/main" xmlns="" id="{28EA066D-47D0-4A9D-94F3-55A3AE70BB7A}"/>
                  </a:ext>
                </a:extLst>
              </p:cNvPr>
              <p:cNvSpPr>
                <a:spLocks noEditPoints="1"/>
              </p:cNvSpPr>
              <p:nvPr/>
            </p:nvSpPr>
            <p:spPr bwMode="auto">
              <a:xfrm>
                <a:off x="6238" y="2715"/>
                <a:ext cx="22" cy="8"/>
              </a:xfrm>
              <a:custGeom>
                <a:avLst/>
                <a:gdLst>
                  <a:gd name="T0" fmla="*/ 1 w 29"/>
                  <a:gd name="T1" fmla="*/ 8 h 10"/>
                  <a:gd name="T2" fmla="*/ 0 w 29"/>
                  <a:gd name="T3" fmla="*/ 9 h 10"/>
                  <a:gd name="T4" fmla="*/ 0 w 29"/>
                  <a:gd name="T5" fmla="*/ 10 h 10"/>
                  <a:gd name="T6" fmla="*/ 4 w 29"/>
                  <a:gd name="T7" fmla="*/ 10 h 10"/>
                  <a:gd name="T8" fmla="*/ 5 w 29"/>
                  <a:gd name="T9" fmla="*/ 10 h 10"/>
                  <a:gd name="T10" fmla="*/ 1 w 29"/>
                  <a:gd name="T11" fmla="*/ 8 h 10"/>
                  <a:gd name="T12" fmla="*/ 26 w 29"/>
                  <a:gd name="T13" fmla="*/ 0 h 10"/>
                  <a:gd name="T14" fmla="*/ 14 w 29"/>
                  <a:gd name="T15" fmla="*/ 1 h 10"/>
                  <a:gd name="T16" fmla="*/ 17 w 29"/>
                  <a:gd name="T17" fmla="*/ 6 h 10"/>
                  <a:gd name="T18" fmla="*/ 20 w 29"/>
                  <a:gd name="T19" fmla="*/ 8 h 10"/>
                  <a:gd name="T20" fmla="*/ 21 w 29"/>
                  <a:gd name="T21" fmla="*/ 7 h 10"/>
                  <a:gd name="T22" fmla="*/ 25 w 29"/>
                  <a:gd name="T23" fmla="*/ 2 h 10"/>
                  <a:gd name="T24" fmla="*/ 26 w 29"/>
                  <a:gd name="T25" fmla="*/ 2 h 10"/>
                  <a:gd name="T26" fmla="*/ 26 w 29"/>
                  <a:gd name="T27" fmla="*/ 2 h 10"/>
                  <a:gd name="T28" fmla="*/ 29 w 29"/>
                  <a:gd name="T29" fmla="*/ 0 h 10"/>
                  <a:gd name="T30" fmla="*/ 26 w 29"/>
                  <a:gd name="T31"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9" h="10">
                    <a:moveTo>
                      <a:pt x="1" y="8"/>
                    </a:moveTo>
                    <a:cubicBezTo>
                      <a:pt x="1" y="8"/>
                      <a:pt x="0" y="9"/>
                      <a:pt x="0" y="9"/>
                    </a:cubicBezTo>
                    <a:cubicBezTo>
                      <a:pt x="0" y="9"/>
                      <a:pt x="0" y="9"/>
                      <a:pt x="0" y="10"/>
                    </a:cubicBezTo>
                    <a:cubicBezTo>
                      <a:pt x="1" y="10"/>
                      <a:pt x="2" y="10"/>
                      <a:pt x="4" y="10"/>
                    </a:cubicBezTo>
                    <a:cubicBezTo>
                      <a:pt x="4" y="10"/>
                      <a:pt x="5" y="10"/>
                      <a:pt x="5" y="10"/>
                    </a:cubicBezTo>
                    <a:cubicBezTo>
                      <a:pt x="4" y="9"/>
                      <a:pt x="3" y="9"/>
                      <a:pt x="1" y="8"/>
                    </a:cubicBezTo>
                    <a:moveTo>
                      <a:pt x="26" y="0"/>
                    </a:moveTo>
                    <a:cubicBezTo>
                      <a:pt x="23" y="0"/>
                      <a:pt x="19" y="0"/>
                      <a:pt x="14" y="1"/>
                    </a:cubicBezTo>
                    <a:cubicBezTo>
                      <a:pt x="15" y="3"/>
                      <a:pt x="16" y="4"/>
                      <a:pt x="17" y="6"/>
                    </a:cubicBezTo>
                    <a:cubicBezTo>
                      <a:pt x="18" y="7"/>
                      <a:pt x="19" y="7"/>
                      <a:pt x="20" y="8"/>
                    </a:cubicBezTo>
                    <a:cubicBezTo>
                      <a:pt x="21" y="8"/>
                      <a:pt x="21" y="7"/>
                      <a:pt x="21" y="7"/>
                    </a:cubicBezTo>
                    <a:cubicBezTo>
                      <a:pt x="23" y="4"/>
                      <a:pt x="25" y="2"/>
                      <a:pt x="25" y="2"/>
                    </a:cubicBezTo>
                    <a:cubicBezTo>
                      <a:pt x="26" y="2"/>
                      <a:pt x="26" y="2"/>
                      <a:pt x="26" y="2"/>
                    </a:cubicBezTo>
                    <a:cubicBezTo>
                      <a:pt x="26" y="2"/>
                      <a:pt x="26" y="2"/>
                      <a:pt x="26" y="2"/>
                    </a:cubicBezTo>
                    <a:cubicBezTo>
                      <a:pt x="27" y="1"/>
                      <a:pt x="28" y="0"/>
                      <a:pt x="29" y="0"/>
                    </a:cubicBezTo>
                    <a:cubicBezTo>
                      <a:pt x="28" y="0"/>
                      <a:pt x="27" y="0"/>
                      <a:pt x="26"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60" name="Freeform 248">
                <a:extLst>
                  <a:ext uri="{FF2B5EF4-FFF2-40B4-BE49-F238E27FC236}">
                    <a16:creationId xmlns:a16="http://schemas.microsoft.com/office/drawing/2014/main" xmlns="" id="{54ADC6EA-664A-4D19-A7B3-51C67EC51F71}"/>
                  </a:ext>
                </a:extLst>
              </p:cNvPr>
              <p:cNvSpPr>
                <a:spLocks/>
              </p:cNvSpPr>
              <p:nvPr/>
            </p:nvSpPr>
            <p:spPr bwMode="auto">
              <a:xfrm>
                <a:off x="6254" y="2717"/>
                <a:ext cx="3" cy="4"/>
              </a:xfrm>
              <a:custGeom>
                <a:avLst/>
                <a:gdLst>
                  <a:gd name="T0" fmla="*/ 4 w 5"/>
                  <a:gd name="T1" fmla="*/ 0 h 5"/>
                  <a:gd name="T2" fmla="*/ 0 w 5"/>
                  <a:gd name="T3" fmla="*/ 5 h 5"/>
                  <a:gd name="T4" fmla="*/ 1 w 5"/>
                  <a:gd name="T5" fmla="*/ 5 h 5"/>
                  <a:gd name="T6" fmla="*/ 5 w 5"/>
                  <a:gd name="T7" fmla="*/ 0 h 5"/>
                  <a:gd name="T8" fmla="*/ 5 w 5"/>
                  <a:gd name="T9" fmla="*/ 0 h 5"/>
                  <a:gd name="T10" fmla="*/ 4 w 5"/>
                  <a:gd name="T11" fmla="*/ 0 h 5"/>
                </a:gdLst>
                <a:ahLst/>
                <a:cxnLst>
                  <a:cxn ang="0">
                    <a:pos x="T0" y="T1"/>
                  </a:cxn>
                  <a:cxn ang="0">
                    <a:pos x="T2" y="T3"/>
                  </a:cxn>
                  <a:cxn ang="0">
                    <a:pos x="T4" y="T5"/>
                  </a:cxn>
                  <a:cxn ang="0">
                    <a:pos x="T6" y="T7"/>
                  </a:cxn>
                  <a:cxn ang="0">
                    <a:pos x="T8" y="T9"/>
                  </a:cxn>
                  <a:cxn ang="0">
                    <a:pos x="T10" y="T11"/>
                  </a:cxn>
                </a:cxnLst>
                <a:rect l="0" t="0" r="r" b="b"/>
                <a:pathLst>
                  <a:path w="5" h="5">
                    <a:moveTo>
                      <a:pt x="4" y="0"/>
                    </a:moveTo>
                    <a:cubicBezTo>
                      <a:pt x="4" y="0"/>
                      <a:pt x="2" y="2"/>
                      <a:pt x="0" y="5"/>
                    </a:cubicBezTo>
                    <a:cubicBezTo>
                      <a:pt x="0" y="5"/>
                      <a:pt x="0" y="5"/>
                      <a:pt x="1" y="5"/>
                    </a:cubicBezTo>
                    <a:cubicBezTo>
                      <a:pt x="2" y="3"/>
                      <a:pt x="4" y="2"/>
                      <a:pt x="5" y="0"/>
                    </a:cubicBezTo>
                    <a:cubicBezTo>
                      <a:pt x="5" y="0"/>
                      <a:pt x="5" y="0"/>
                      <a:pt x="5" y="0"/>
                    </a:cubicBezTo>
                    <a:cubicBezTo>
                      <a:pt x="5" y="0"/>
                      <a:pt x="5" y="0"/>
                      <a:pt x="4" y="0"/>
                    </a:cubicBezTo>
                  </a:path>
                </a:pathLst>
              </a:custGeom>
              <a:solidFill>
                <a:srgbClr val="EBEBE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61" name="Freeform 249">
                <a:extLst>
                  <a:ext uri="{FF2B5EF4-FFF2-40B4-BE49-F238E27FC236}">
                    <a16:creationId xmlns:a16="http://schemas.microsoft.com/office/drawing/2014/main" xmlns="" id="{1EC33C92-8462-48E6-A1F9-FAC1B832A933}"/>
                  </a:ext>
                </a:extLst>
              </p:cNvPr>
              <p:cNvSpPr>
                <a:spLocks noEditPoints="1"/>
              </p:cNvSpPr>
              <p:nvPr/>
            </p:nvSpPr>
            <p:spPr bwMode="auto">
              <a:xfrm>
                <a:off x="6504" y="2921"/>
                <a:ext cx="75" cy="38"/>
              </a:xfrm>
              <a:custGeom>
                <a:avLst/>
                <a:gdLst>
                  <a:gd name="T0" fmla="*/ 23 w 101"/>
                  <a:gd name="T1" fmla="*/ 38 h 51"/>
                  <a:gd name="T2" fmla="*/ 0 w 101"/>
                  <a:gd name="T3" fmla="*/ 51 h 51"/>
                  <a:gd name="T4" fmla="*/ 1 w 101"/>
                  <a:gd name="T5" fmla="*/ 51 h 51"/>
                  <a:gd name="T6" fmla="*/ 25 w 101"/>
                  <a:gd name="T7" fmla="*/ 40 h 51"/>
                  <a:gd name="T8" fmla="*/ 23 w 101"/>
                  <a:gd name="T9" fmla="*/ 38 h 51"/>
                  <a:gd name="T10" fmla="*/ 38 w 101"/>
                  <a:gd name="T11" fmla="*/ 30 h 51"/>
                  <a:gd name="T12" fmla="*/ 36 w 101"/>
                  <a:gd name="T13" fmla="*/ 31 h 51"/>
                  <a:gd name="T14" fmla="*/ 37 w 101"/>
                  <a:gd name="T15" fmla="*/ 32 h 51"/>
                  <a:gd name="T16" fmla="*/ 38 w 101"/>
                  <a:gd name="T17" fmla="*/ 30 h 51"/>
                  <a:gd name="T18" fmla="*/ 45 w 101"/>
                  <a:gd name="T19" fmla="*/ 26 h 51"/>
                  <a:gd name="T20" fmla="*/ 45 w 101"/>
                  <a:gd name="T21" fmla="*/ 26 h 51"/>
                  <a:gd name="T22" fmla="*/ 45 w 101"/>
                  <a:gd name="T23" fmla="*/ 30 h 51"/>
                  <a:gd name="T24" fmla="*/ 46 w 101"/>
                  <a:gd name="T25" fmla="*/ 30 h 51"/>
                  <a:gd name="T26" fmla="*/ 45 w 101"/>
                  <a:gd name="T27" fmla="*/ 26 h 51"/>
                  <a:gd name="T28" fmla="*/ 87 w 101"/>
                  <a:gd name="T29" fmla="*/ 6 h 51"/>
                  <a:gd name="T30" fmla="*/ 74 w 101"/>
                  <a:gd name="T31" fmla="*/ 12 h 51"/>
                  <a:gd name="T32" fmla="*/ 68 w 101"/>
                  <a:gd name="T33" fmla="*/ 16 h 51"/>
                  <a:gd name="T34" fmla="*/ 70 w 101"/>
                  <a:gd name="T35" fmla="*/ 18 h 51"/>
                  <a:gd name="T36" fmla="*/ 69 w 101"/>
                  <a:gd name="T37" fmla="*/ 18 h 51"/>
                  <a:gd name="T38" fmla="*/ 66 w 101"/>
                  <a:gd name="T39" fmla="*/ 16 h 51"/>
                  <a:gd name="T40" fmla="*/ 63 w 101"/>
                  <a:gd name="T41" fmla="*/ 17 h 51"/>
                  <a:gd name="T42" fmla="*/ 53 w 101"/>
                  <a:gd name="T43" fmla="*/ 22 h 51"/>
                  <a:gd name="T44" fmla="*/ 55 w 101"/>
                  <a:gd name="T45" fmla="*/ 26 h 51"/>
                  <a:gd name="T46" fmla="*/ 90 w 101"/>
                  <a:gd name="T47" fmla="*/ 7 h 51"/>
                  <a:gd name="T48" fmla="*/ 87 w 101"/>
                  <a:gd name="T49" fmla="*/ 6 h 51"/>
                  <a:gd name="T50" fmla="*/ 101 w 101"/>
                  <a:gd name="T51" fmla="*/ 0 h 51"/>
                  <a:gd name="T52" fmla="*/ 95 w 101"/>
                  <a:gd name="T53" fmla="*/ 2 h 51"/>
                  <a:gd name="T54" fmla="*/ 96 w 101"/>
                  <a:gd name="T55" fmla="*/ 3 h 51"/>
                  <a:gd name="T56" fmla="*/ 96 w 101"/>
                  <a:gd name="T57" fmla="*/ 3 h 51"/>
                  <a:gd name="T58" fmla="*/ 101 w 101"/>
                  <a:gd name="T59" fmla="*/ 0 h 51"/>
                  <a:gd name="T60" fmla="*/ 101 w 101"/>
                  <a:gd name="T61"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1" h="51">
                    <a:moveTo>
                      <a:pt x="23" y="38"/>
                    </a:moveTo>
                    <a:cubicBezTo>
                      <a:pt x="9" y="45"/>
                      <a:pt x="0" y="50"/>
                      <a:pt x="0" y="51"/>
                    </a:cubicBezTo>
                    <a:cubicBezTo>
                      <a:pt x="0" y="51"/>
                      <a:pt x="1" y="51"/>
                      <a:pt x="1" y="51"/>
                    </a:cubicBezTo>
                    <a:cubicBezTo>
                      <a:pt x="2" y="51"/>
                      <a:pt x="11" y="47"/>
                      <a:pt x="25" y="40"/>
                    </a:cubicBezTo>
                    <a:cubicBezTo>
                      <a:pt x="24" y="39"/>
                      <a:pt x="24" y="39"/>
                      <a:pt x="23" y="38"/>
                    </a:cubicBezTo>
                    <a:moveTo>
                      <a:pt x="38" y="30"/>
                    </a:moveTo>
                    <a:cubicBezTo>
                      <a:pt x="37" y="30"/>
                      <a:pt x="37" y="31"/>
                      <a:pt x="36" y="31"/>
                    </a:cubicBezTo>
                    <a:cubicBezTo>
                      <a:pt x="37" y="31"/>
                      <a:pt x="37" y="31"/>
                      <a:pt x="37" y="32"/>
                    </a:cubicBezTo>
                    <a:cubicBezTo>
                      <a:pt x="37" y="31"/>
                      <a:pt x="37" y="31"/>
                      <a:pt x="38" y="30"/>
                    </a:cubicBezTo>
                    <a:moveTo>
                      <a:pt x="45" y="26"/>
                    </a:moveTo>
                    <a:cubicBezTo>
                      <a:pt x="45" y="26"/>
                      <a:pt x="45" y="26"/>
                      <a:pt x="45" y="26"/>
                    </a:cubicBezTo>
                    <a:cubicBezTo>
                      <a:pt x="45" y="28"/>
                      <a:pt x="45" y="29"/>
                      <a:pt x="45" y="30"/>
                    </a:cubicBezTo>
                    <a:cubicBezTo>
                      <a:pt x="45" y="30"/>
                      <a:pt x="46" y="30"/>
                      <a:pt x="46" y="30"/>
                    </a:cubicBezTo>
                    <a:cubicBezTo>
                      <a:pt x="46" y="29"/>
                      <a:pt x="46" y="27"/>
                      <a:pt x="45" y="26"/>
                    </a:cubicBezTo>
                    <a:moveTo>
                      <a:pt x="87" y="6"/>
                    </a:moveTo>
                    <a:cubicBezTo>
                      <a:pt x="83" y="7"/>
                      <a:pt x="79" y="10"/>
                      <a:pt x="74" y="12"/>
                    </a:cubicBezTo>
                    <a:cubicBezTo>
                      <a:pt x="73" y="13"/>
                      <a:pt x="71" y="14"/>
                      <a:pt x="68" y="16"/>
                    </a:cubicBezTo>
                    <a:cubicBezTo>
                      <a:pt x="69" y="17"/>
                      <a:pt x="70" y="17"/>
                      <a:pt x="70" y="18"/>
                    </a:cubicBezTo>
                    <a:cubicBezTo>
                      <a:pt x="70" y="18"/>
                      <a:pt x="70" y="18"/>
                      <a:pt x="69" y="18"/>
                    </a:cubicBezTo>
                    <a:cubicBezTo>
                      <a:pt x="69" y="18"/>
                      <a:pt x="68" y="17"/>
                      <a:pt x="66" y="16"/>
                    </a:cubicBezTo>
                    <a:cubicBezTo>
                      <a:pt x="65" y="17"/>
                      <a:pt x="64" y="17"/>
                      <a:pt x="63" y="17"/>
                    </a:cubicBezTo>
                    <a:cubicBezTo>
                      <a:pt x="60" y="19"/>
                      <a:pt x="57" y="20"/>
                      <a:pt x="53" y="22"/>
                    </a:cubicBezTo>
                    <a:cubicBezTo>
                      <a:pt x="54" y="23"/>
                      <a:pt x="54" y="24"/>
                      <a:pt x="55" y="26"/>
                    </a:cubicBezTo>
                    <a:cubicBezTo>
                      <a:pt x="69" y="18"/>
                      <a:pt x="81" y="12"/>
                      <a:pt x="90" y="7"/>
                    </a:cubicBezTo>
                    <a:cubicBezTo>
                      <a:pt x="89" y="7"/>
                      <a:pt x="88" y="6"/>
                      <a:pt x="87" y="6"/>
                    </a:cubicBezTo>
                    <a:moveTo>
                      <a:pt x="101" y="0"/>
                    </a:moveTo>
                    <a:cubicBezTo>
                      <a:pt x="100" y="0"/>
                      <a:pt x="98" y="1"/>
                      <a:pt x="95" y="2"/>
                    </a:cubicBezTo>
                    <a:cubicBezTo>
                      <a:pt x="95" y="3"/>
                      <a:pt x="96" y="3"/>
                      <a:pt x="96" y="3"/>
                    </a:cubicBezTo>
                    <a:cubicBezTo>
                      <a:pt x="96" y="3"/>
                      <a:pt x="96" y="3"/>
                      <a:pt x="96" y="3"/>
                    </a:cubicBezTo>
                    <a:cubicBezTo>
                      <a:pt x="100" y="1"/>
                      <a:pt x="101" y="0"/>
                      <a:pt x="101" y="0"/>
                    </a:cubicBezTo>
                    <a:cubicBezTo>
                      <a:pt x="101" y="0"/>
                      <a:pt x="101" y="0"/>
                      <a:pt x="101"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62" name="Freeform 250">
                <a:extLst>
                  <a:ext uri="{FF2B5EF4-FFF2-40B4-BE49-F238E27FC236}">
                    <a16:creationId xmlns:a16="http://schemas.microsoft.com/office/drawing/2014/main" xmlns="" id="{57FC2057-8F42-4194-BF67-BE8BCC2904F6}"/>
                  </a:ext>
                </a:extLst>
              </p:cNvPr>
              <p:cNvSpPr>
                <a:spLocks noEditPoints="1"/>
              </p:cNvSpPr>
              <p:nvPr/>
            </p:nvSpPr>
            <p:spPr bwMode="auto">
              <a:xfrm>
                <a:off x="6465" y="2854"/>
                <a:ext cx="30" cy="74"/>
              </a:xfrm>
              <a:custGeom>
                <a:avLst/>
                <a:gdLst>
                  <a:gd name="T0" fmla="*/ 32 w 40"/>
                  <a:gd name="T1" fmla="*/ 88 h 100"/>
                  <a:gd name="T2" fmla="*/ 39 w 40"/>
                  <a:gd name="T3" fmla="*/ 100 h 100"/>
                  <a:gd name="T4" fmla="*/ 39 w 40"/>
                  <a:gd name="T5" fmla="*/ 100 h 100"/>
                  <a:gd name="T6" fmla="*/ 39 w 40"/>
                  <a:gd name="T7" fmla="*/ 93 h 100"/>
                  <a:gd name="T8" fmla="*/ 32 w 40"/>
                  <a:gd name="T9" fmla="*/ 88 h 100"/>
                  <a:gd name="T10" fmla="*/ 30 w 40"/>
                  <a:gd name="T11" fmla="*/ 68 h 100"/>
                  <a:gd name="T12" fmla="*/ 28 w 40"/>
                  <a:gd name="T13" fmla="*/ 74 h 100"/>
                  <a:gd name="T14" fmla="*/ 28 w 40"/>
                  <a:gd name="T15" fmla="*/ 74 h 100"/>
                  <a:gd name="T16" fmla="*/ 34 w 40"/>
                  <a:gd name="T17" fmla="*/ 79 h 100"/>
                  <a:gd name="T18" fmla="*/ 30 w 40"/>
                  <a:gd name="T19" fmla="*/ 68 h 100"/>
                  <a:gd name="T20" fmla="*/ 18 w 40"/>
                  <a:gd name="T21" fmla="*/ 45 h 100"/>
                  <a:gd name="T22" fmla="*/ 15 w 40"/>
                  <a:gd name="T23" fmla="*/ 46 h 100"/>
                  <a:gd name="T24" fmla="*/ 17 w 40"/>
                  <a:gd name="T25" fmla="*/ 51 h 100"/>
                  <a:gd name="T26" fmla="*/ 21 w 40"/>
                  <a:gd name="T27" fmla="*/ 62 h 100"/>
                  <a:gd name="T28" fmla="*/ 25 w 40"/>
                  <a:gd name="T29" fmla="*/ 53 h 100"/>
                  <a:gd name="T30" fmla="*/ 23 w 40"/>
                  <a:gd name="T31" fmla="*/ 49 h 100"/>
                  <a:gd name="T32" fmla="*/ 23 w 40"/>
                  <a:gd name="T33" fmla="*/ 48 h 100"/>
                  <a:gd name="T34" fmla="*/ 18 w 40"/>
                  <a:gd name="T35" fmla="*/ 45 h 100"/>
                  <a:gd name="T36" fmla="*/ 17 w 40"/>
                  <a:gd name="T37" fmla="*/ 33 h 100"/>
                  <a:gd name="T38" fmla="*/ 15 w 40"/>
                  <a:gd name="T39" fmla="*/ 35 h 100"/>
                  <a:gd name="T40" fmla="*/ 19 w 40"/>
                  <a:gd name="T41" fmla="*/ 37 h 100"/>
                  <a:gd name="T42" fmla="*/ 17 w 40"/>
                  <a:gd name="T43" fmla="*/ 33 h 100"/>
                  <a:gd name="T44" fmla="*/ 1 w 40"/>
                  <a:gd name="T45" fmla="*/ 0 h 100"/>
                  <a:gd name="T46" fmla="*/ 1 w 40"/>
                  <a:gd name="T47" fmla="*/ 0 h 100"/>
                  <a:gd name="T48" fmla="*/ 8 w 40"/>
                  <a:gd name="T49" fmla="*/ 28 h 100"/>
                  <a:gd name="T50" fmla="*/ 14 w 40"/>
                  <a:gd name="T51" fmla="*/ 26 h 100"/>
                  <a:gd name="T52" fmla="*/ 14 w 40"/>
                  <a:gd name="T53" fmla="*/ 26 h 100"/>
                  <a:gd name="T54" fmla="*/ 1 w 40"/>
                  <a:gd name="T55" fmla="*/ 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0" h="100">
                    <a:moveTo>
                      <a:pt x="32" y="88"/>
                    </a:moveTo>
                    <a:cubicBezTo>
                      <a:pt x="36" y="95"/>
                      <a:pt x="38" y="100"/>
                      <a:pt x="39" y="100"/>
                    </a:cubicBezTo>
                    <a:cubicBezTo>
                      <a:pt x="39" y="100"/>
                      <a:pt x="39" y="100"/>
                      <a:pt x="39" y="100"/>
                    </a:cubicBezTo>
                    <a:cubicBezTo>
                      <a:pt x="40" y="99"/>
                      <a:pt x="40" y="97"/>
                      <a:pt x="39" y="93"/>
                    </a:cubicBezTo>
                    <a:cubicBezTo>
                      <a:pt x="37" y="91"/>
                      <a:pt x="34" y="90"/>
                      <a:pt x="32" y="88"/>
                    </a:cubicBezTo>
                    <a:moveTo>
                      <a:pt x="30" y="68"/>
                    </a:moveTo>
                    <a:cubicBezTo>
                      <a:pt x="30" y="70"/>
                      <a:pt x="29" y="72"/>
                      <a:pt x="28" y="74"/>
                    </a:cubicBezTo>
                    <a:cubicBezTo>
                      <a:pt x="28" y="74"/>
                      <a:pt x="28" y="74"/>
                      <a:pt x="28" y="74"/>
                    </a:cubicBezTo>
                    <a:cubicBezTo>
                      <a:pt x="30" y="76"/>
                      <a:pt x="32" y="77"/>
                      <a:pt x="34" y="79"/>
                    </a:cubicBezTo>
                    <a:cubicBezTo>
                      <a:pt x="33" y="76"/>
                      <a:pt x="32" y="72"/>
                      <a:pt x="30" y="68"/>
                    </a:cubicBezTo>
                    <a:moveTo>
                      <a:pt x="18" y="45"/>
                    </a:moveTo>
                    <a:cubicBezTo>
                      <a:pt x="18" y="45"/>
                      <a:pt x="16" y="46"/>
                      <a:pt x="15" y="46"/>
                    </a:cubicBezTo>
                    <a:cubicBezTo>
                      <a:pt x="16" y="48"/>
                      <a:pt x="16" y="50"/>
                      <a:pt x="17" y="51"/>
                    </a:cubicBezTo>
                    <a:cubicBezTo>
                      <a:pt x="18" y="55"/>
                      <a:pt x="20" y="59"/>
                      <a:pt x="21" y="62"/>
                    </a:cubicBezTo>
                    <a:cubicBezTo>
                      <a:pt x="23" y="59"/>
                      <a:pt x="24" y="56"/>
                      <a:pt x="25" y="53"/>
                    </a:cubicBezTo>
                    <a:cubicBezTo>
                      <a:pt x="25" y="52"/>
                      <a:pt x="24" y="50"/>
                      <a:pt x="23" y="49"/>
                    </a:cubicBezTo>
                    <a:cubicBezTo>
                      <a:pt x="23" y="48"/>
                      <a:pt x="23" y="48"/>
                      <a:pt x="23" y="48"/>
                    </a:cubicBezTo>
                    <a:cubicBezTo>
                      <a:pt x="21" y="47"/>
                      <a:pt x="20" y="46"/>
                      <a:pt x="18" y="45"/>
                    </a:cubicBezTo>
                    <a:moveTo>
                      <a:pt x="17" y="33"/>
                    </a:moveTo>
                    <a:cubicBezTo>
                      <a:pt x="16" y="34"/>
                      <a:pt x="16" y="34"/>
                      <a:pt x="15" y="35"/>
                    </a:cubicBezTo>
                    <a:cubicBezTo>
                      <a:pt x="16" y="36"/>
                      <a:pt x="18" y="37"/>
                      <a:pt x="19" y="37"/>
                    </a:cubicBezTo>
                    <a:cubicBezTo>
                      <a:pt x="18" y="36"/>
                      <a:pt x="18" y="34"/>
                      <a:pt x="17" y="33"/>
                    </a:cubicBezTo>
                    <a:moveTo>
                      <a:pt x="1" y="0"/>
                    </a:moveTo>
                    <a:cubicBezTo>
                      <a:pt x="1" y="0"/>
                      <a:pt x="1" y="0"/>
                      <a:pt x="1" y="0"/>
                    </a:cubicBezTo>
                    <a:cubicBezTo>
                      <a:pt x="0" y="1"/>
                      <a:pt x="3" y="12"/>
                      <a:pt x="8" y="28"/>
                    </a:cubicBezTo>
                    <a:cubicBezTo>
                      <a:pt x="10" y="27"/>
                      <a:pt x="12" y="27"/>
                      <a:pt x="14" y="26"/>
                    </a:cubicBezTo>
                    <a:cubicBezTo>
                      <a:pt x="14" y="26"/>
                      <a:pt x="14" y="26"/>
                      <a:pt x="14" y="26"/>
                    </a:cubicBezTo>
                    <a:cubicBezTo>
                      <a:pt x="8" y="10"/>
                      <a:pt x="2" y="0"/>
                      <a:pt x="1" y="0"/>
                    </a:cubicBezTo>
                  </a:path>
                </a:pathLst>
              </a:custGeom>
              <a:solidFill>
                <a:srgbClr val="E5E5E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63" name="Freeform 251">
                <a:extLst>
                  <a:ext uri="{FF2B5EF4-FFF2-40B4-BE49-F238E27FC236}">
                    <a16:creationId xmlns:a16="http://schemas.microsoft.com/office/drawing/2014/main" xmlns="" id="{29B9BA9E-76D0-4C2E-9E7A-8A944773841F}"/>
                  </a:ext>
                </a:extLst>
              </p:cNvPr>
              <p:cNvSpPr>
                <a:spLocks noEditPoints="1"/>
              </p:cNvSpPr>
              <p:nvPr/>
            </p:nvSpPr>
            <p:spPr bwMode="auto">
              <a:xfrm>
                <a:off x="6446" y="2864"/>
                <a:ext cx="103" cy="65"/>
              </a:xfrm>
              <a:custGeom>
                <a:avLst/>
                <a:gdLst>
                  <a:gd name="T0" fmla="*/ 132 w 140"/>
                  <a:gd name="T1" fmla="*/ 81 h 88"/>
                  <a:gd name="T2" fmla="*/ 130 w 140"/>
                  <a:gd name="T3" fmla="*/ 85 h 88"/>
                  <a:gd name="T4" fmla="*/ 135 w 140"/>
                  <a:gd name="T5" fmla="*/ 88 h 88"/>
                  <a:gd name="T6" fmla="*/ 140 w 140"/>
                  <a:gd name="T7" fmla="*/ 87 h 88"/>
                  <a:gd name="T8" fmla="*/ 132 w 140"/>
                  <a:gd name="T9" fmla="*/ 81 h 88"/>
                  <a:gd name="T10" fmla="*/ 125 w 140"/>
                  <a:gd name="T11" fmla="*/ 76 h 88"/>
                  <a:gd name="T12" fmla="*/ 126 w 140"/>
                  <a:gd name="T13" fmla="*/ 79 h 88"/>
                  <a:gd name="T14" fmla="*/ 126 w 140"/>
                  <a:gd name="T15" fmla="*/ 77 h 88"/>
                  <a:gd name="T16" fmla="*/ 125 w 140"/>
                  <a:gd name="T17" fmla="*/ 76 h 88"/>
                  <a:gd name="T18" fmla="*/ 117 w 140"/>
                  <a:gd name="T19" fmla="*/ 74 h 88"/>
                  <a:gd name="T20" fmla="*/ 116 w 140"/>
                  <a:gd name="T21" fmla="*/ 75 h 88"/>
                  <a:gd name="T22" fmla="*/ 116 w 140"/>
                  <a:gd name="T23" fmla="*/ 77 h 88"/>
                  <a:gd name="T24" fmla="*/ 118 w 140"/>
                  <a:gd name="T25" fmla="*/ 78 h 88"/>
                  <a:gd name="T26" fmla="*/ 117 w 140"/>
                  <a:gd name="T27" fmla="*/ 74 h 88"/>
                  <a:gd name="T28" fmla="*/ 82 w 140"/>
                  <a:gd name="T29" fmla="*/ 48 h 88"/>
                  <a:gd name="T30" fmla="*/ 74 w 140"/>
                  <a:gd name="T31" fmla="*/ 51 h 88"/>
                  <a:gd name="T32" fmla="*/ 109 w 140"/>
                  <a:gd name="T33" fmla="*/ 73 h 88"/>
                  <a:gd name="T34" fmla="*/ 110 w 140"/>
                  <a:gd name="T35" fmla="*/ 66 h 88"/>
                  <a:gd name="T36" fmla="*/ 82 w 140"/>
                  <a:gd name="T37" fmla="*/ 48 h 88"/>
                  <a:gd name="T38" fmla="*/ 63 w 140"/>
                  <a:gd name="T39" fmla="*/ 36 h 88"/>
                  <a:gd name="T40" fmla="*/ 61 w 140"/>
                  <a:gd name="T41" fmla="*/ 42 h 88"/>
                  <a:gd name="T42" fmla="*/ 72 w 140"/>
                  <a:gd name="T43" fmla="*/ 50 h 88"/>
                  <a:gd name="T44" fmla="*/ 79 w 140"/>
                  <a:gd name="T45" fmla="*/ 46 h 88"/>
                  <a:gd name="T46" fmla="*/ 76 w 140"/>
                  <a:gd name="T47" fmla="*/ 44 h 88"/>
                  <a:gd name="T48" fmla="*/ 63 w 140"/>
                  <a:gd name="T49" fmla="*/ 36 h 88"/>
                  <a:gd name="T50" fmla="*/ 38 w 140"/>
                  <a:gd name="T51" fmla="*/ 25 h 88"/>
                  <a:gd name="T52" fmla="*/ 36 w 140"/>
                  <a:gd name="T53" fmla="*/ 26 h 88"/>
                  <a:gd name="T54" fmla="*/ 37 w 140"/>
                  <a:gd name="T55" fmla="*/ 27 h 88"/>
                  <a:gd name="T56" fmla="*/ 39 w 140"/>
                  <a:gd name="T57" fmla="*/ 27 h 88"/>
                  <a:gd name="T58" fmla="*/ 38 w 140"/>
                  <a:gd name="T59" fmla="*/ 25 h 88"/>
                  <a:gd name="T60" fmla="*/ 45 w 140"/>
                  <a:gd name="T61" fmla="*/ 24 h 88"/>
                  <a:gd name="T62" fmla="*/ 49 w 140"/>
                  <a:gd name="T63" fmla="*/ 35 h 88"/>
                  <a:gd name="T64" fmla="*/ 52 w 140"/>
                  <a:gd name="T65" fmla="*/ 37 h 88"/>
                  <a:gd name="T66" fmla="*/ 55 w 140"/>
                  <a:gd name="T67" fmla="*/ 31 h 88"/>
                  <a:gd name="T68" fmla="*/ 45 w 140"/>
                  <a:gd name="T69" fmla="*/ 24 h 88"/>
                  <a:gd name="T70" fmla="*/ 33 w 140"/>
                  <a:gd name="T71" fmla="*/ 21 h 88"/>
                  <a:gd name="T72" fmla="*/ 30 w 140"/>
                  <a:gd name="T73" fmla="*/ 22 h 88"/>
                  <a:gd name="T74" fmla="*/ 30 w 140"/>
                  <a:gd name="T75" fmla="*/ 22 h 88"/>
                  <a:gd name="T76" fmla="*/ 31 w 140"/>
                  <a:gd name="T77" fmla="*/ 23 h 88"/>
                  <a:gd name="T78" fmla="*/ 33 w 140"/>
                  <a:gd name="T79" fmla="*/ 21 h 88"/>
                  <a:gd name="T80" fmla="*/ 0 w 140"/>
                  <a:gd name="T81" fmla="*/ 0 h 88"/>
                  <a:gd name="T82" fmla="*/ 0 w 140"/>
                  <a:gd name="T83" fmla="*/ 0 h 88"/>
                  <a:gd name="T84" fmla="*/ 25 w 140"/>
                  <a:gd name="T85" fmla="*/ 19 h 88"/>
                  <a:gd name="T86" fmla="*/ 29 w 140"/>
                  <a:gd name="T87" fmla="*/ 17 h 88"/>
                  <a:gd name="T88" fmla="*/ 31 w 140"/>
                  <a:gd name="T89" fmla="*/ 16 h 88"/>
                  <a:gd name="T90" fmla="*/ 0 w 140"/>
                  <a:gd name="T91"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40" h="88">
                    <a:moveTo>
                      <a:pt x="132" y="81"/>
                    </a:moveTo>
                    <a:cubicBezTo>
                      <a:pt x="131" y="83"/>
                      <a:pt x="131" y="84"/>
                      <a:pt x="130" y="85"/>
                    </a:cubicBezTo>
                    <a:cubicBezTo>
                      <a:pt x="132" y="86"/>
                      <a:pt x="133" y="87"/>
                      <a:pt x="135" y="88"/>
                    </a:cubicBezTo>
                    <a:cubicBezTo>
                      <a:pt x="137" y="88"/>
                      <a:pt x="138" y="87"/>
                      <a:pt x="140" y="87"/>
                    </a:cubicBezTo>
                    <a:cubicBezTo>
                      <a:pt x="138" y="85"/>
                      <a:pt x="135" y="83"/>
                      <a:pt x="132" y="81"/>
                    </a:cubicBezTo>
                    <a:moveTo>
                      <a:pt x="125" y="76"/>
                    </a:moveTo>
                    <a:cubicBezTo>
                      <a:pt x="125" y="77"/>
                      <a:pt x="126" y="78"/>
                      <a:pt x="126" y="79"/>
                    </a:cubicBezTo>
                    <a:cubicBezTo>
                      <a:pt x="126" y="78"/>
                      <a:pt x="126" y="78"/>
                      <a:pt x="126" y="77"/>
                    </a:cubicBezTo>
                    <a:cubicBezTo>
                      <a:pt x="126" y="77"/>
                      <a:pt x="126" y="77"/>
                      <a:pt x="125" y="76"/>
                    </a:cubicBezTo>
                    <a:moveTo>
                      <a:pt x="117" y="74"/>
                    </a:moveTo>
                    <a:cubicBezTo>
                      <a:pt x="117" y="74"/>
                      <a:pt x="116" y="74"/>
                      <a:pt x="116" y="75"/>
                    </a:cubicBezTo>
                    <a:cubicBezTo>
                      <a:pt x="116" y="75"/>
                      <a:pt x="116" y="76"/>
                      <a:pt x="116" y="77"/>
                    </a:cubicBezTo>
                    <a:cubicBezTo>
                      <a:pt x="116" y="77"/>
                      <a:pt x="117" y="78"/>
                      <a:pt x="118" y="78"/>
                    </a:cubicBezTo>
                    <a:cubicBezTo>
                      <a:pt x="117" y="76"/>
                      <a:pt x="117" y="75"/>
                      <a:pt x="117" y="74"/>
                    </a:cubicBezTo>
                    <a:moveTo>
                      <a:pt x="82" y="48"/>
                    </a:moveTo>
                    <a:cubicBezTo>
                      <a:pt x="79" y="49"/>
                      <a:pt x="76" y="50"/>
                      <a:pt x="74" y="51"/>
                    </a:cubicBezTo>
                    <a:cubicBezTo>
                      <a:pt x="86" y="59"/>
                      <a:pt x="98" y="66"/>
                      <a:pt x="109" y="73"/>
                    </a:cubicBezTo>
                    <a:cubicBezTo>
                      <a:pt x="109" y="70"/>
                      <a:pt x="110" y="68"/>
                      <a:pt x="110" y="66"/>
                    </a:cubicBezTo>
                    <a:cubicBezTo>
                      <a:pt x="102" y="61"/>
                      <a:pt x="92" y="54"/>
                      <a:pt x="82" y="48"/>
                    </a:cubicBezTo>
                    <a:moveTo>
                      <a:pt x="63" y="36"/>
                    </a:moveTo>
                    <a:cubicBezTo>
                      <a:pt x="62" y="38"/>
                      <a:pt x="62" y="40"/>
                      <a:pt x="61" y="42"/>
                    </a:cubicBezTo>
                    <a:cubicBezTo>
                      <a:pt x="65" y="45"/>
                      <a:pt x="68" y="47"/>
                      <a:pt x="72" y="50"/>
                    </a:cubicBezTo>
                    <a:cubicBezTo>
                      <a:pt x="74" y="49"/>
                      <a:pt x="77" y="48"/>
                      <a:pt x="79" y="46"/>
                    </a:cubicBezTo>
                    <a:cubicBezTo>
                      <a:pt x="78" y="45"/>
                      <a:pt x="77" y="45"/>
                      <a:pt x="76" y="44"/>
                    </a:cubicBezTo>
                    <a:cubicBezTo>
                      <a:pt x="72" y="41"/>
                      <a:pt x="67" y="38"/>
                      <a:pt x="63" y="36"/>
                    </a:cubicBezTo>
                    <a:moveTo>
                      <a:pt x="38" y="25"/>
                    </a:moveTo>
                    <a:cubicBezTo>
                      <a:pt x="37" y="25"/>
                      <a:pt x="37" y="26"/>
                      <a:pt x="36" y="26"/>
                    </a:cubicBezTo>
                    <a:cubicBezTo>
                      <a:pt x="36" y="26"/>
                      <a:pt x="37" y="26"/>
                      <a:pt x="37" y="27"/>
                    </a:cubicBezTo>
                    <a:cubicBezTo>
                      <a:pt x="37" y="27"/>
                      <a:pt x="38" y="27"/>
                      <a:pt x="39" y="27"/>
                    </a:cubicBezTo>
                    <a:cubicBezTo>
                      <a:pt x="38" y="26"/>
                      <a:pt x="38" y="25"/>
                      <a:pt x="38" y="25"/>
                    </a:cubicBezTo>
                    <a:moveTo>
                      <a:pt x="45" y="24"/>
                    </a:moveTo>
                    <a:cubicBezTo>
                      <a:pt x="46" y="28"/>
                      <a:pt x="48" y="31"/>
                      <a:pt x="49" y="35"/>
                    </a:cubicBezTo>
                    <a:cubicBezTo>
                      <a:pt x="50" y="35"/>
                      <a:pt x="51" y="36"/>
                      <a:pt x="52" y="37"/>
                    </a:cubicBezTo>
                    <a:cubicBezTo>
                      <a:pt x="53" y="35"/>
                      <a:pt x="54" y="33"/>
                      <a:pt x="55" y="31"/>
                    </a:cubicBezTo>
                    <a:cubicBezTo>
                      <a:pt x="52" y="29"/>
                      <a:pt x="48" y="26"/>
                      <a:pt x="45" y="24"/>
                    </a:cubicBezTo>
                    <a:moveTo>
                      <a:pt x="33" y="21"/>
                    </a:moveTo>
                    <a:cubicBezTo>
                      <a:pt x="32" y="21"/>
                      <a:pt x="31" y="21"/>
                      <a:pt x="30" y="22"/>
                    </a:cubicBezTo>
                    <a:cubicBezTo>
                      <a:pt x="30" y="22"/>
                      <a:pt x="30" y="22"/>
                      <a:pt x="30" y="22"/>
                    </a:cubicBezTo>
                    <a:cubicBezTo>
                      <a:pt x="30" y="22"/>
                      <a:pt x="31" y="23"/>
                      <a:pt x="31" y="23"/>
                    </a:cubicBezTo>
                    <a:cubicBezTo>
                      <a:pt x="32" y="22"/>
                      <a:pt x="32" y="21"/>
                      <a:pt x="33" y="21"/>
                    </a:cubicBezTo>
                    <a:moveTo>
                      <a:pt x="0" y="0"/>
                    </a:moveTo>
                    <a:cubicBezTo>
                      <a:pt x="0" y="0"/>
                      <a:pt x="0" y="0"/>
                      <a:pt x="0" y="0"/>
                    </a:cubicBezTo>
                    <a:cubicBezTo>
                      <a:pt x="0" y="1"/>
                      <a:pt x="9" y="8"/>
                      <a:pt x="25" y="19"/>
                    </a:cubicBezTo>
                    <a:cubicBezTo>
                      <a:pt x="26" y="18"/>
                      <a:pt x="27" y="18"/>
                      <a:pt x="29" y="17"/>
                    </a:cubicBezTo>
                    <a:cubicBezTo>
                      <a:pt x="30" y="17"/>
                      <a:pt x="30" y="17"/>
                      <a:pt x="31" y="16"/>
                    </a:cubicBezTo>
                    <a:cubicBezTo>
                      <a:pt x="14" y="6"/>
                      <a:pt x="2" y="0"/>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64" name="Freeform 252">
                <a:extLst>
                  <a:ext uri="{FF2B5EF4-FFF2-40B4-BE49-F238E27FC236}">
                    <a16:creationId xmlns:a16="http://schemas.microsoft.com/office/drawing/2014/main" xmlns="" id="{3FDC73DF-7CB1-4995-A0AD-13CC16A23891}"/>
                  </a:ext>
                </a:extLst>
              </p:cNvPr>
              <p:cNvSpPr>
                <a:spLocks/>
              </p:cNvSpPr>
              <p:nvPr/>
            </p:nvSpPr>
            <p:spPr bwMode="auto">
              <a:xfrm>
                <a:off x="6553" y="2933"/>
                <a:ext cx="3" cy="1"/>
              </a:xfrm>
              <a:custGeom>
                <a:avLst/>
                <a:gdLst>
                  <a:gd name="T0" fmla="*/ 2 w 4"/>
                  <a:gd name="T1" fmla="*/ 0 h 2"/>
                  <a:gd name="T2" fmla="*/ 0 w 4"/>
                  <a:gd name="T3" fmla="*/ 0 h 2"/>
                  <a:gd name="T4" fmla="*/ 3 w 4"/>
                  <a:gd name="T5" fmla="*/ 2 h 2"/>
                  <a:gd name="T6" fmla="*/ 4 w 4"/>
                  <a:gd name="T7" fmla="*/ 2 h 2"/>
                  <a:gd name="T8" fmla="*/ 2 w 4"/>
                  <a:gd name="T9" fmla="*/ 0 h 2"/>
                </a:gdLst>
                <a:ahLst/>
                <a:cxnLst>
                  <a:cxn ang="0">
                    <a:pos x="T0" y="T1"/>
                  </a:cxn>
                  <a:cxn ang="0">
                    <a:pos x="T2" y="T3"/>
                  </a:cxn>
                  <a:cxn ang="0">
                    <a:pos x="T4" y="T5"/>
                  </a:cxn>
                  <a:cxn ang="0">
                    <a:pos x="T6" y="T7"/>
                  </a:cxn>
                  <a:cxn ang="0">
                    <a:pos x="T8" y="T9"/>
                  </a:cxn>
                </a:cxnLst>
                <a:rect l="0" t="0" r="r" b="b"/>
                <a:pathLst>
                  <a:path w="4" h="2">
                    <a:moveTo>
                      <a:pt x="2" y="0"/>
                    </a:moveTo>
                    <a:cubicBezTo>
                      <a:pt x="1" y="0"/>
                      <a:pt x="1" y="0"/>
                      <a:pt x="0" y="0"/>
                    </a:cubicBezTo>
                    <a:cubicBezTo>
                      <a:pt x="2" y="1"/>
                      <a:pt x="3" y="2"/>
                      <a:pt x="3" y="2"/>
                    </a:cubicBezTo>
                    <a:cubicBezTo>
                      <a:pt x="4" y="2"/>
                      <a:pt x="4" y="2"/>
                      <a:pt x="4" y="2"/>
                    </a:cubicBezTo>
                    <a:cubicBezTo>
                      <a:pt x="4" y="1"/>
                      <a:pt x="3" y="1"/>
                      <a:pt x="2"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65" name="Freeform 253">
                <a:extLst>
                  <a:ext uri="{FF2B5EF4-FFF2-40B4-BE49-F238E27FC236}">
                    <a16:creationId xmlns:a16="http://schemas.microsoft.com/office/drawing/2014/main" xmlns="" id="{DE0F6001-3DA1-4640-91FC-D84995825F8D}"/>
                  </a:ext>
                </a:extLst>
              </p:cNvPr>
              <p:cNvSpPr>
                <a:spLocks/>
              </p:cNvSpPr>
              <p:nvPr/>
            </p:nvSpPr>
            <p:spPr bwMode="auto">
              <a:xfrm>
                <a:off x="6474" y="2880"/>
                <a:ext cx="8" cy="10"/>
              </a:xfrm>
              <a:custGeom>
                <a:avLst/>
                <a:gdLst>
                  <a:gd name="T0" fmla="*/ 3 w 11"/>
                  <a:gd name="T1" fmla="*/ 0 h 13"/>
                  <a:gd name="T2" fmla="*/ 0 w 11"/>
                  <a:gd name="T3" fmla="*/ 3 h 13"/>
                  <a:gd name="T4" fmla="*/ 1 w 11"/>
                  <a:gd name="T5" fmla="*/ 5 h 13"/>
                  <a:gd name="T6" fmla="*/ 8 w 11"/>
                  <a:gd name="T7" fmla="*/ 7 h 13"/>
                  <a:gd name="T8" fmla="*/ 6 w 11"/>
                  <a:gd name="T9" fmla="*/ 10 h 13"/>
                  <a:gd name="T10" fmla="*/ 11 w 11"/>
                  <a:gd name="T11" fmla="*/ 13 h 13"/>
                  <a:gd name="T12" fmla="*/ 7 w 11"/>
                  <a:gd name="T13" fmla="*/ 2 h 13"/>
                  <a:gd name="T14" fmla="*/ 3 w 11"/>
                  <a:gd name="T15" fmla="*/ 0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3">
                    <a:moveTo>
                      <a:pt x="3" y="0"/>
                    </a:moveTo>
                    <a:cubicBezTo>
                      <a:pt x="2" y="1"/>
                      <a:pt x="1" y="2"/>
                      <a:pt x="0" y="3"/>
                    </a:cubicBezTo>
                    <a:cubicBezTo>
                      <a:pt x="0" y="3"/>
                      <a:pt x="0" y="4"/>
                      <a:pt x="1" y="5"/>
                    </a:cubicBezTo>
                    <a:cubicBezTo>
                      <a:pt x="5" y="5"/>
                      <a:pt x="8" y="6"/>
                      <a:pt x="8" y="7"/>
                    </a:cubicBezTo>
                    <a:cubicBezTo>
                      <a:pt x="8" y="8"/>
                      <a:pt x="7" y="9"/>
                      <a:pt x="6" y="10"/>
                    </a:cubicBezTo>
                    <a:cubicBezTo>
                      <a:pt x="8" y="11"/>
                      <a:pt x="9" y="12"/>
                      <a:pt x="11" y="13"/>
                    </a:cubicBezTo>
                    <a:cubicBezTo>
                      <a:pt x="10" y="9"/>
                      <a:pt x="8" y="6"/>
                      <a:pt x="7" y="2"/>
                    </a:cubicBezTo>
                    <a:cubicBezTo>
                      <a:pt x="6" y="2"/>
                      <a:pt x="4" y="1"/>
                      <a:pt x="3"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66" name="Freeform 254">
                <a:extLst>
                  <a:ext uri="{FF2B5EF4-FFF2-40B4-BE49-F238E27FC236}">
                    <a16:creationId xmlns:a16="http://schemas.microsoft.com/office/drawing/2014/main" xmlns="" id="{845B6470-A1EF-41D4-B3A5-B0D1E375E9EE}"/>
                  </a:ext>
                </a:extLst>
              </p:cNvPr>
              <p:cNvSpPr>
                <a:spLocks noEditPoints="1"/>
              </p:cNvSpPr>
              <p:nvPr/>
            </p:nvSpPr>
            <p:spPr bwMode="auto">
              <a:xfrm>
                <a:off x="6466" y="2846"/>
                <a:ext cx="40" cy="38"/>
              </a:xfrm>
              <a:custGeom>
                <a:avLst/>
                <a:gdLst>
                  <a:gd name="T0" fmla="*/ 3 w 54"/>
                  <a:gd name="T1" fmla="*/ 47 h 51"/>
                  <a:gd name="T2" fmla="*/ 0 w 54"/>
                  <a:gd name="T3" fmla="*/ 51 h 51"/>
                  <a:gd name="T4" fmla="*/ 6 w 54"/>
                  <a:gd name="T5" fmla="*/ 51 h 51"/>
                  <a:gd name="T6" fmla="*/ 8 w 54"/>
                  <a:gd name="T7" fmla="*/ 51 h 51"/>
                  <a:gd name="T8" fmla="*/ 8 w 54"/>
                  <a:gd name="T9" fmla="*/ 50 h 51"/>
                  <a:gd name="T10" fmla="*/ 3 w 54"/>
                  <a:gd name="T11" fmla="*/ 47 h 51"/>
                  <a:gd name="T12" fmla="*/ 21 w 54"/>
                  <a:gd name="T13" fmla="*/ 38 h 51"/>
                  <a:gd name="T14" fmla="*/ 14 w 54"/>
                  <a:gd name="T15" fmla="*/ 41 h 51"/>
                  <a:gd name="T16" fmla="*/ 15 w 54"/>
                  <a:gd name="T17" fmla="*/ 44 h 51"/>
                  <a:gd name="T18" fmla="*/ 21 w 54"/>
                  <a:gd name="T19" fmla="*/ 38 h 51"/>
                  <a:gd name="T20" fmla="*/ 52 w 54"/>
                  <a:gd name="T21" fmla="*/ 0 h 51"/>
                  <a:gd name="T22" fmla="*/ 21 w 54"/>
                  <a:gd name="T23" fmla="*/ 27 h 51"/>
                  <a:gd name="T24" fmla="*/ 12 w 54"/>
                  <a:gd name="T25" fmla="*/ 37 h 51"/>
                  <a:gd name="T26" fmla="*/ 12 w 54"/>
                  <a:gd name="T27" fmla="*/ 37 h 51"/>
                  <a:gd name="T28" fmla="*/ 29 w 54"/>
                  <a:gd name="T29" fmla="*/ 30 h 51"/>
                  <a:gd name="T30" fmla="*/ 52 w 54"/>
                  <a:gd name="T31" fmla="*/ 0 h 51"/>
                  <a:gd name="T32" fmla="*/ 52 w 54"/>
                  <a:gd name="T33"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4" h="51">
                    <a:moveTo>
                      <a:pt x="3" y="47"/>
                    </a:moveTo>
                    <a:cubicBezTo>
                      <a:pt x="2" y="48"/>
                      <a:pt x="1" y="50"/>
                      <a:pt x="0" y="51"/>
                    </a:cubicBezTo>
                    <a:cubicBezTo>
                      <a:pt x="2" y="51"/>
                      <a:pt x="4" y="51"/>
                      <a:pt x="6" y="51"/>
                    </a:cubicBezTo>
                    <a:cubicBezTo>
                      <a:pt x="6" y="51"/>
                      <a:pt x="7" y="51"/>
                      <a:pt x="8" y="51"/>
                    </a:cubicBezTo>
                    <a:cubicBezTo>
                      <a:pt x="8" y="50"/>
                      <a:pt x="8" y="50"/>
                      <a:pt x="8" y="50"/>
                    </a:cubicBezTo>
                    <a:cubicBezTo>
                      <a:pt x="7" y="49"/>
                      <a:pt x="5" y="48"/>
                      <a:pt x="3" y="47"/>
                    </a:cubicBezTo>
                    <a:moveTo>
                      <a:pt x="21" y="38"/>
                    </a:moveTo>
                    <a:cubicBezTo>
                      <a:pt x="19" y="39"/>
                      <a:pt x="16" y="40"/>
                      <a:pt x="14" y="41"/>
                    </a:cubicBezTo>
                    <a:cubicBezTo>
                      <a:pt x="14" y="42"/>
                      <a:pt x="15" y="43"/>
                      <a:pt x="15" y="44"/>
                    </a:cubicBezTo>
                    <a:cubicBezTo>
                      <a:pt x="17" y="42"/>
                      <a:pt x="19" y="40"/>
                      <a:pt x="21" y="38"/>
                    </a:cubicBezTo>
                    <a:moveTo>
                      <a:pt x="52" y="0"/>
                    </a:moveTo>
                    <a:cubicBezTo>
                      <a:pt x="49" y="0"/>
                      <a:pt x="36" y="11"/>
                      <a:pt x="21" y="27"/>
                    </a:cubicBezTo>
                    <a:cubicBezTo>
                      <a:pt x="18" y="30"/>
                      <a:pt x="15" y="33"/>
                      <a:pt x="12" y="37"/>
                    </a:cubicBezTo>
                    <a:cubicBezTo>
                      <a:pt x="12" y="37"/>
                      <a:pt x="12" y="37"/>
                      <a:pt x="12" y="37"/>
                    </a:cubicBezTo>
                    <a:cubicBezTo>
                      <a:pt x="18" y="34"/>
                      <a:pt x="24" y="32"/>
                      <a:pt x="29" y="30"/>
                    </a:cubicBezTo>
                    <a:cubicBezTo>
                      <a:pt x="44" y="15"/>
                      <a:pt x="54" y="1"/>
                      <a:pt x="52" y="0"/>
                    </a:cubicBezTo>
                    <a:cubicBezTo>
                      <a:pt x="52" y="0"/>
                      <a:pt x="52" y="0"/>
                      <a:pt x="52"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67" name="Freeform 255">
                <a:extLst>
                  <a:ext uri="{FF2B5EF4-FFF2-40B4-BE49-F238E27FC236}">
                    <a16:creationId xmlns:a16="http://schemas.microsoft.com/office/drawing/2014/main" xmlns="" id="{B35E0C1A-FDDB-409F-B22B-719491C6B300}"/>
                  </a:ext>
                </a:extLst>
              </p:cNvPr>
              <p:cNvSpPr>
                <a:spLocks noEditPoints="1"/>
              </p:cNvSpPr>
              <p:nvPr/>
            </p:nvSpPr>
            <p:spPr bwMode="auto">
              <a:xfrm>
                <a:off x="6472" y="2874"/>
                <a:ext cx="6" cy="6"/>
              </a:xfrm>
              <a:custGeom>
                <a:avLst/>
                <a:gdLst>
                  <a:gd name="T0" fmla="*/ 6 w 7"/>
                  <a:gd name="T1" fmla="*/ 4 h 9"/>
                  <a:gd name="T2" fmla="*/ 0 w 7"/>
                  <a:gd name="T3" fmla="*/ 6 h 9"/>
                  <a:gd name="T4" fmla="*/ 5 w 7"/>
                  <a:gd name="T5" fmla="*/ 9 h 9"/>
                  <a:gd name="T6" fmla="*/ 7 w 7"/>
                  <a:gd name="T7" fmla="*/ 7 h 9"/>
                  <a:gd name="T8" fmla="*/ 6 w 7"/>
                  <a:gd name="T9" fmla="*/ 4 h 9"/>
                  <a:gd name="T10" fmla="*/ 4 w 7"/>
                  <a:gd name="T11" fmla="*/ 0 h 9"/>
                  <a:gd name="T12" fmla="*/ 4 w 7"/>
                  <a:gd name="T13" fmla="*/ 0 h 9"/>
                  <a:gd name="T14" fmla="*/ 4 w 7"/>
                  <a:gd name="T15" fmla="*/ 0 h 9"/>
                  <a:gd name="T16" fmla="*/ 4 w 7"/>
                  <a:gd name="T1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9">
                    <a:moveTo>
                      <a:pt x="6" y="4"/>
                    </a:moveTo>
                    <a:cubicBezTo>
                      <a:pt x="4" y="5"/>
                      <a:pt x="2" y="6"/>
                      <a:pt x="0" y="6"/>
                    </a:cubicBezTo>
                    <a:cubicBezTo>
                      <a:pt x="2" y="7"/>
                      <a:pt x="3" y="8"/>
                      <a:pt x="5" y="9"/>
                    </a:cubicBezTo>
                    <a:cubicBezTo>
                      <a:pt x="6" y="8"/>
                      <a:pt x="6" y="8"/>
                      <a:pt x="7" y="7"/>
                    </a:cubicBezTo>
                    <a:cubicBezTo>
                      <a:pt x="7" y="6"/>
                      <a:pt x="6" y="5"/>
                      <a:pt x="6" y="4"/>
                    </a:cubicBezTo>
                    <a:moveTo>
                      <a:pt x="4" y="0"/>
                    </a:moveTo>
                    <a:cubicBezTo>
                      <a:pt x="4" y="0"/>
                      <a:pt x="4" y="0"/>
                      <a:pt x="4" y="0"/>
                    </a:cubicBezTo>
                    <a:cubicBezTo>
                      <a:pt x="4" y="0"/>
                      <a:pt x="4" y="0"/>
                      <a:pt x="4" y="0"/>
                    </a:cubicBezTo>
                    <a:cubicBezTo>
                      <a:pt x="4" y="0"/>
                      <a:pt x="4" y="0"/>
                      <a:pt x="4" y="0"/>
                    </a:cubicBezTo>
                  </a:path>
                </a:pathLst>
              </a:custGeom>
              <a:solidFill>
                <a:srgbClr val="EAEBE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68" name="Freeform 256">
                <a:extLst>
                  <a:ext uri="{FF2B5EF4-FFF2-40B4-BE49-F238E27FC236}">
                    <a16:creationId xmlns:a16="http://schemas.microsoft.com/office/drawing/2014/main" xmlns="" id="{C47A7974-9317-475B-A366-BEA5569E575E}"/>
                  </a:ext>
                </a:extLst>
              </p:cNvPr>
              <p:cNvSpPr>
                <a:spLocks/>
              </p:cNvSpPr>
              <p:nvPr/>
            </p:nvSpPr>
            <p:spPr bwMode="auto">
              <a:xfrm>
                <a:off x="6469" y="2878"/>
                <a:ext cx="5" cy="5"/>
              </a:xfrm>
              <a:custGeom>
                <a:avLst/>
                <a:gdLst>
                  <a:gd name="T0" fmla="*/ 5 w 7"/>
                  <a:gd name="T1" fmla="*/ 0 h 7"/>
                  <a:gd name="T2" fmla="*/ 2 w 7"/>
                  <a:gd name="T3" fmla="*/ 2 h 7"/>
                  <a:gd name="T4" fmla="*/ 0 w 7"/>
                  <a:gd name="T5" fmla="*/ 4 h 7"/>
                  <a:gd name="T6" fmla="*/ 5 w 7"/>
                  <a:gd name="T7" fmla="*/ 7 h 7"/>
                  <a:gd name="T8" fmla="*/ 7 w 7"/>
                  <a:gd name="T9" fmla="*/ 6 h 7"/>
                  <a:gd name="T10" fmla="*/ 5 w 7"/>
                  <a:gd name="T11" fmla="*/ 0 h 7"/>
                </a:gdLst>
                <a:ahLst/>
                <a:cxnLst>
                  <a:cxn ang="0">
                    <a:pos x="T0" y="T1"/>
                  </a:cxn>
                  <a:cxn ang="0">
                    <a:pos x="T2" y="T3"/>
                  </a:cxn>
                  <a:cxn ang="0">
                    <a:pos x="T4" y="T5"/>
                  </a:cxn>
                  <a:cxn ang="0">
                    <a:pos x="T6" y="T7"/>
                  </a:cxn>
                  <a:cxn ang="0">
                    <a:pos x="T8" y="T9"/>
                  </a:cxn>
                  <a:cxn ang="0">
                    <a:pos x="T10" y="T11"/>
                  </a:cxn>
                </a:cxnLst>
                <a:rect l="0" t="0" r="r" b="b"/>
                <a:pathLst>
                  <a:path w="7" h="7">
                    <a:moveTo>
                      <a:pt x="5" y="0"/>
                    </a:moveTo>
                    <a:cubicBezTo>
                      <a:pt x="4" y="1"/>
                      <a:pt x="3" y="1"/>
                      <a:pt x="2" y="2"/>
                    </a:cubicBezTo>
                    <a:cubicBezTo>
                      <a:pt x="1" y="2"/>
                      <a:pt x="1" y="3"/>
                      <a:pt x="0" y="4"/>
                    </a:cubicBezTo>
                    <a:cubicBezTo>
                      <a:pt x="2" y="5"/>
                      <a:pt x="4" y="6"/>
                      <a:pt x="5" y="7"/>
                    </a:cubicBezTo>
                    <a:cubicBezTo>
                      <a:pt x="6" y="7"/>
                      <a:pt x="6" y="6"/>
                      <a:pt x="7" y="6"/>
                    </a:cubicBezTo>
                    <a:cubicBezTo>
                      <a:pt x="6" y="4"/>
                      <a:pt x="6" y="2"/>
                      <a:pt x="5"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69" name="Freeform 257">
                <a:extLst>
                  <a:ext uri="{FF2B5EF4-FFF2-40B4-BE49-F238E27FC236}">
                    <a16:creationId xmlns:a16="http://schemas.microsoft.com/office/drawing/2014/main" xmlns="" id="{EB612A0E-2735-44CD-937D-9D45F00CA009}"/>
                  </a:ext>
                </a:extLst>
              </p:cNvPr>
              <p:cNvSpPr>
                <a:spLocks/>
              </p:cNvSpPr>
              <p:nvPr/>
            </p:nvSpPr>
            <p:spPr bwMode="auto">
              <a:xfrm>
                <a:off x="6472" y="2878"/>
                <a:ext cx="4" cy="4"/>
              </a:xfrm>
              <a:custGeom>
                <a:avLst/>
                <a:gdLst>
                  <a:gd name="T0" fmla="*/ 0 w 5"/>
                  <a:gd name="T1" fmla="*/ 0 h 6"/>
                  <a:gd name="T2" fmla="*/ 0 w 5"/>
                  <a:gd name="T3" fmla="*/ 0 h 6"/>
                  <a:gd name="T4" fmla="*/ 2 w 5"/>
                  <a:gd name="T5" fmla="*/ 6 h 6"/>
                  <a:gd name="T6" fmla="*/ 5 w 5"/>
                  <a:gd name="T7" fmla="*/ 3 h 6"/>
                  <a:gd name="T8" fmla="*/ 0 w 5"/>
                  <a:gd name="T9" fmla="*/ 0 h 6"/>
                </a:gdLst>
                <a:ahLst/>
                <a:cxnLst>
                  <a:cxn ang="0">
                    <a:pos x="T0" y="T1"/>
                  </a:cxn>
                  <a:cxn ang="0">
                    <a:pos x="T2" y="T3"/>
                  </a:cxn>
                  <a:cxn ang="0">
                    <a:pos x="T4" y="T5"/>
                  </a:cxn>
                  <a:cxn ang="0">
                    <a:pos x="T6" y="T7"/>
                  </a:cxn>
                  <a:cxn ang="0">
                    <a:pos x="T8" y="T9"/>
                  </a:cxn>
                </a:cxnLst>
                <a:rect l="0" t="0" r="r" b="b"/>
                <a:pathLst>
                  <a:path w="5" h="6">
                    <a:moveTo>
                      <a:pt x="0" y="0"/>
                    </a:moveTo>
                    <a:cubicBezTo>
                      <a:pt x="0" y="0"/>
                      <a:pt x="0" y="0"/>
                      <a:pt x="0" y="0"/>
                    </a:cubicBezTo>
                    <a:cubicBezTo>
                      <a:pt x="1" y="2"/>
                      <a:pt x="1" y="4"/>
                      <a:pt x="2" y="6"/>
                    </a:cubicBezTo>
                    <a:cubicBezTo>
                      <a:pt x="3" y="5"/>
                      <a:pt x="4" y="4"/>
                      <a:pt x="5" y="3"/>
                    </a:cubicBezTo>
                    <a:cubicBezTo>
                      <a:pt x="3" y="2"/>
                      <a:pt x="2" y="1"/>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70" name="Freeform 258">
                <a:extLst>
                  <a:ext uri="{FF2B5EF4-FFF2-40B4-BE49-F238E27FC236}">
                    <a16:creationId xmlns:a16="http://schemas.microsoft.com/office/drawing/2014/main" xmlns="" id="{BFAC284F-6DDB-414E-A6D9-B631994FBE89}"/>
                  </a:ext>
                </a:extLst>
              </p:cNvPr>
              <p:cNvSpPr>
                <a:spLocks noEditPoints="1"/>
              </p:cNvSpPr>
              <p:nvPr/>
            </p:nvSpPr>
            <p:spPr bwMode="auto">
              <a:xfrm>
                <a:off x="6522" y="2893"/>
                <a:ext cx="15" cy="46"/>
              </a:xfrm>
              <a:custGeom>
                <a:avLst/>
                <a:gdLst>
                  <a:gd name="T0" fmla="*/ 6 w 21"/>
                  <a:gd name="T1" fmla="*/ 34 h 63"/>
                  <a:gd name="T2" fmla="*/ 6 w 21"/>
                  <a:gd name="T3" fmla="*/ 34 h 63"/>
                  <a:gd name="T4" fmla="*/ 1 w 21"/>
                  <a:gd name="T5" fmla="*/ 53 h 63"/>
                  <a:gd name="T6" fmla="*/ 3 w 21"/>
                  <a:gd name="T7" fmla="*/ 53 h 63"/>
                  <a:gd name="T8" fmla="*/ 3 w 21"/>
                  <a:gd name="T9" fmla="*/ 53 h 63"/>
                  <a:gd name="T10" fmla="*/ 0 w 21"/>
                  <a:gd name="T11" fmla="*/ 54 h 63"/>
                  <a:gd name="T12" fmla="*/ 0 w 21"/>
                  <a:gd name="T13" fmla="*/ 59 h 63"/>
                  <a:gd name="T14" fmla="*/ 5 w 21"/>
                  <a:gd name="T15" fmla="*/ 63 h 63"/>
                  <a:gd name="T16" fmla="*/ 13 w 21"/>
                  <a:gd name="T17" fmla="*/ 38 h 63"/>
                  <a:gd name="T18" fmla="*/ 6 w 21"/>
                  <a:gd name="T19" fmla="*/ 34 h 63"/>
                  <a:gd name="T20" fmla="*/ 10 w 21"/>
                  <a:gd name="T21" fmla="*/ 18 h 63"/>
                  <a:gd name="T22" fmla="*/ 7 w 21"/>
                  <a:gd name="T23" fmla="*/ 27 h 63"/>
                  <a:gd name="T24" fmla="*/ 13 w 21"/>
                  <a:gd name="T25" fmla="*/ 31 h 63"/>
                  <a:gd name="T26" fmla="*/ 10 w 21"/>
                  <a:gd name="T27" fmla="*/ 18 h 63"/>
                  <a:gd name="T28" fmla="*/ 13 w 21"/>
                  <a:gd name="T29" fmla="*/ 10 h 63"/>
                  <a:gd name="T30" fmla="*/ 12 w 21"/>
                  <a:gd name="T31" fmla="*/ 12 h 63"/>
                  <a:gd name="T32" fmla="*/ 17 w 21"/>
                  <a:gd name="T33" fmla="*/ 22 h 63"/>
                  <a:gd name="T34" fmla="*/ 19 w 21"/>
                  <a:gd name="T35" fmla="*/ 14 h 63"/>
                  <a:gd name="T36" fmla="*/ 13 w 21"/>
                  <a:gd name="T37" fmla="*/ 10 h 63"/>
                  <a:gd name="T38" fmla="*/ 21 w 21"/>
                  <a:gd name="T39" fmla="*/ 0 h 63"/>
                  <a:gd name="T40" fmla="*/ 16 w 21"/>
                  <a:gd name="T41" fmla="*/ 2 h 63"/>
                  <a:gd name="T42" fmla="*/ 15 w 21"/>
                  <a:gd name="T43" fmla="*/ 6 h 63"/>
                  <a:gd name="T44" fmla="*/ 20 w 21"/>
                  <a:gd name="T45" fmla="*/ 9 h 63"/>
                  <a:gd name="T46" fmla="*/ 21 w 21"/>
                  <a:gd name="T47"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1" h="63">
                    <a:moveTo>
                      <a:pt x="6" y="34"/>
                    </a:moveTo>
                    <a:cubicBezTo>
                      <a:pt x="6" y="34"/>
                      <a:pt x="6" y="34"/>
                      <a:pt x="6" y="34"/>
                    </a:cubicBezTo>
                    <a:cubicBezTo>
                      <a:pt x="4" y="41"/>
                      <a:pt x="2" y="47"/>
                      <a:pt x="1" y="53"/>
                    </a:cubicBezTo>
                    <a:cubicBezTo>
                      <a:pt x="2" y="53"/>
                      <a:pt x="2" y="53"/>
                      <a:pt x="3" y="53"/>
                    </a:cubicBezTo>
                    <a:cubicBezTo>
                      <a:pt x="3" y="53"/>
                      <a:pt x="3" y="53"/>
                      <a:pt x="3" y="53"/>
                    </a:cubicBezTo>
                    <a:cubicBezTo>
                      <a:pt x="3" y="53"/>
                      <a:pt x="2" y="53"/>
                      <a:pt x="0" y="54"/>
                    </a:cubicBezTo>
                    <a:cubicBezTo>
                      <a:pt x="0" y="56"/>
                      <a:pt x="0" y="57"/>
                      <a:pt x="0" y="59"/>
                    </a:cubicBezTo>
                    <a:cubicBezTo>
                      <a:pt x="1" y="60"/>
                      <a:pt x="3" y="61"/>
                      <a:pt x="5" y="63"/>
                    </a:cubicBezTo>
                    <a:cubicBezTo>
                      <a:pt x="7" y="56"/>
                      <a:pt x="10" y="48"/>
                      <a:pt x="13" y="38"/>
                    </a:cubicBezTo>
                    <a:cubicBezTo>
                      <a:pt x="10" y="36"/>
                      <a:pt x="8" y="35"/>
                      <a:pt x="6" y="34"/>
                    </a:cubicBezTo>
                    <a:moveTo>
                      <a:pt x="10" y="18"/>
                    </a:moveTo>
                    <a:cubicBezTo>
                      <a:pt x="9" y="21"/>
                      <a:pt x="8" y="24"/>
                      <a:pt x="7" y="27"/>
                    </a:cubicBezTo>
                    <a:cubicBezTo>
                      <a:pt x="9" y="29"/>
                      <a:pt x="11" y="30"/>
                      <a:pt x="13" y="31"/>
                    </a:cubicBezTo>
                    <a:cubicBezTo>
                      <a:pt x="12" y="26"/>
                      <a:pt x="11" y="22"/>
                      <a:pt x="10" y="18"/>
                    </a:cubicBezTo>
                    <a:moveTo>
                      <a:pt x="13" y="10"/>
                    </a:moveTo>
                    <a:cubicBezTo>
                      <a:pt x="13" y="11"/>
                      <a:pt x="13" y="11"/>
                      <a:pt x="12" y="12"/>
                    </a:cubicBezTo>
                    <a:cubicBezTo>
                      <a:pt x="14" y="14"/>
                      <a:pt x="15" y="18"/>
                      <a:pt x="17" y="22"/>
                    </a:cubicBezTo>
                    <a:cubicBezTo>
                      <a:pt x="17" y="19"/>
                      <a:pt x="18" y="17"/>
                      <a:pt x="19" y="14"/>
                    </a:cubicBezTo>
                    <a:cubicBezTo>
                      <a:pt x="17" y="13"/>
                      <a:pt x="15" y="11"/>
                      <a:pt x="13" y="10"/>
                    </a:cubicBezTo>
                    <a:moveTo>
                      <a:pt x="21" y="0"/>
                    </a:moveTo>
                    <a:cubicBezTo>
                      <a:pt x="20" y="1"/>
                      <a:pt x="18" y="1"/>
                      <a:pt x="16" y="2"/>
                    </a:cubicBezTo>
                    <a:cubicBezTo>
                      <a:pt x="16" y="3"/>
                      <a:pt x="15" y="4"/>
                      <a:pt x="15" y="6"/>
                    </a:cubicBezTo>
                    <a:cubicBezTo>
                      <a:pt x="16" y="7"/>
                      <a:pt x="18" y="8"/>
                      <a:pt x="20" y="9"/>
                    </a:cubicBezTo>
                    <a:cubicBezTo>
                      <a:pt x="20" y="5"/>
                      <a:pt x="21" y="2"/>
                      <a:pt x="21"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71" name="Freeform 259">
                <a:extLst>
                  <a:ext uri="{FF2B5EF4-FFF2-40B4-BE49-F238E27FC236}">
                    <a16:creationId xmlns:a16="http://schemas.microsoft.com/office/drawing/2014/main" xmlns="" id="{DC4299D0-FA7D-4F7C-BC50-CF0E01FE56DD}"/>
                  </a:ext>
                </a:extLst>
              </p:cNvPr>
              <p:cNvSpPr>
                <a:spLocks/>
              </p:cNvSpPr>
              <p:nvPr/>
            </p:nvSpPr>
            <p:spPr bwMode="auto">
              <a:xfrm>
                <a:off x="6526" y="2913"/>
                <a:ext cx="6" cy="8"/>
              </a:xfrm>
              <a:custGeom>
                <a:avLst/>
                <a:gdLst>
                  <a:gd name="T0" fmla="*/ 1 w 8"/>
                  <a:gd name="T1" fmla="*/ 0 h 11"/>
                  <a:gd name="T2" fmla="*/ 0 w 8"/>
                  <a:gd name="T3" fmla="*/ 7 h 11"/>
                  <a:gd name="T4" fmla="*/ 7 w 8"/>
                  <a:gd name="T5" fmla="*/ 11 h 11"/>
                  <a:gd name="T6" fmla="*/ 7 w 8"/>
                  <a:gd name="T7" fmla="*/ 9 h 11"/>
                  <a:gd name="T8" fmla="*/ 8 w 8"/>
                  <a:gd name="T9" fmla="*/ 8 h 11"/>
                  <a:gd name="T10" fmla="*/ 7 w 8"/>
                  <a:gd name="T11" fmla="*/ 4 h 11"/>
                  <a:gd name="T12" fmla="*/ 1 w 8"/>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8" h="11">
                    <a:moveTo>
                      <a:pt x="1" y="0"/>
                    </a:moveTo>
                    <a:cubicBezTo>
                      <a:pt x="1" y="2"/>
                      <a:pt x="0" y="4"/>
                      <a:pt x="0" y="7"/>
                    </a:cubicBezTo>
                    <a:cubicBezTo>
                      <a:pt x="2" y="8"/>
                      <a:pt x="4" y="9"/>
                      <a:pt x="7" y="11"/>
                    </a:cubicBezTo>
                    <a:cubicBezTo>
                      <a:pt x="7" y="10"/>
                      <a:pt x="7" y="9"/>
                      <a:pt x="7" y="9"/>
                    </a:cubicBezTo>
                    <a:cubicBezTo>
                      <a:pt x="7" y="8"/>
                      <a:pt x="8" y="8"/>
                      <a:pt x="8" y="8"/>
                    </a:cubicBezTo>
                    <a:cubicBezTo>
                      <a:pt x="7" y="6"/>
                      <a:pt x="7" y="5"/>
                      <a:pt x="7" y="4"/>
                    </a:cubicBezTo>
                    <a:cubicBezTo>
                      <a:pt x="5" y="3"/>
                      <a:pt x="3" y="2"/>
                      <a:pt x="1"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72" name="Freeform 260">
                <a:extLst>
                  <a:ext uri="{FF2B5EF4-FFF2-40B4-BE49-F238E27FC236}">
                    <a16:creationId xmlns:a16="http://schemas.microsoft.com/office/drawing/2014/main" xmlns="" id="{D8893507-DE39-4387-AE38-6D6A05B4CE39}"/>
                  </a:ext>
                </a:extLst>
              </p:cNvPr>
              <p:cNvSpPr>
                <a:spLocks noEditPoints="1"/>
              </p:cNvSpPr>
              <p:nvPr/>
            </p:nvSpPr>
            <p:spPr bwMode="auto">
              <a:xfrm>
                <a:off x="6516" y="2888"/>
                <a:ext cx="27" cy="9"/>
              </a:xfrm>
              <a:custGeom>
                <a:avLst/>
                <a:gdLst>
                  <a:gd name="T0" fmla="*/ 6 w 36"/>
                  <a:gd name="T1" fmla="*/ 5 h 11"/>
                  <a:gd name="T2" fmla="*/ 0 w 36"/>
                  <a:gd name="T3" fmla="*/ 8 h 11"/>
                  <a:gd name="T4" fmla="*/ 0 w 36"/>
                  <a:gd name="T5" fmla="*/ 9 h 11"/>
                  <a:gd name="T6" fmla="*/ 5 w 36"/>
                  <a:gd name="T7" fmla="*/ 11 h 11"/>
                  <a:gd name="T8" fmla="*/ 13 w 36"/>
                  <a:gd name="T9" fmla="*/ 10 h 11"/>
                  <a:gd name="T10" fmla="*/ 6 w 36"/>
                  <a:gd name="T11" fmla="*/ 5 h 11"/>
                  <a:gd name="T12" fmla="*/ 30 w 36"/>
                  <a:gd name="T13" fmla="*/ 0 h 11"/>
                  <a:gd name="T14" fmla="*/ 17 w 36"/>
                  <a:gd name="T15" fmla="*/ 1 h 11"/>
                  <a:gd name="T16" fmla="*/ 11 w 36"/>
                  <a:gd name="T17" fmla="*/ 3 h 11"/>
                  <a:gd name="T18" fmla="*/ 8 w 36"/>
                  <a:gd name="T19" fmla="*/ 4 h 11"/>
                  <a:gd name="T20" fmla="*/ 18 w 36"/>
                  <a:gd name="T21" fmla="*/ 9 h 11"/>
                  <a:gd name="T22" fmla="*/ 19 w 36"/>
                  <a:gd name="T23" fmla="*/ 9 h 11"/>
                  <a:gd name="T24" fmla="*/ 24 w 36"/>
                  <a:gd name="T25" fmla="*/ 8 h 11"/>
                  <a:gd name="T26" fmla="*/ 28 w 36"/>
                  <a:gd name="T27" fmla="*/ 2 h 11"/>
                  <a:gd name="T28" fmla="*/ 28 w 36"/>
                  <a:gd name="T29" fmla="*/ 2 h 11"/>
                  <a:gd name="T30" fmla="*/ 29 w 36"/>
                  <a:gd name="T31" fmla="*/ 6 h 11"/>
                  <a:gd name="T32" fmla="*/ 36 w 36"/>
                  <a:gd name="T33" fmla="*/ 1 h 11"/>
                  <a:gd name="T34" fmla="*/ 30 w 36"/>
                  <a:gd name="T35"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 h="11">
                    <a:moveTo>
                      <a:pt x="6" y="5"/>
                    </a:moveTo>
                    <a:cubicBezTo>
                      <a:pt x="4" y="6"/>
                      <a:pt x="2" y="7"/>
                      <a:pt x="0" y="8"/>
                    </a:cubicBezTo>
                    <a:cubicBezTo>
                      <a:pt x="0" y="9"/>
                      <a:pt x="0" y="9"/>
                      <a:pt x="0" y="9"/>
                    </a:cubicBezTo>
                    <a:cubicBezTo>
                      <a:pt x="0" y="10"/>
                      <a:pt x="2" y="11"/>
                      <a:pt x="5" y="11"/>
                    </a:cubicBezTo>
                    <a:cubicBezTo>
                      <a:pt x="7" y="11"/>
                      <a:pt x="10" y="11"/>
                      <a:pt x="13" y="10"/>
                    </a:cubicBezTo>
                    <a:cubicBezTo>
                      <a:pt x="10" y="8"/>
                      <a:pt x="8" y="6"/>
                      <a:pt x="6" y="5"/>
                    </a:cubicBezTo>
                    <a:moveTo>
                      <a:pt x="30" y="0"/>
                    </a:moveTo>
                    <a:cubicBezTo>
                      <a:pt x="27" y="0"/>
                      <a:pt x="22" y="0"/>
                      <a:pt x="17" y="1"/>
                    </a:cubicBezTo>
                    <a:cubicBezTo>
                      <a:pt x="15" y="2"/>
                      <a:pt x="13" y="2"/>
                      <a:pt x="11" y="3"/>
                    </a:cubicBezTo>
                    <a:cubicBezTo>
                      <a:pt x="10" y="3"/>
                      <a:pt x="9" y="4"/>
                      <a:pt x="8" y="4"/>
                    </a:cubicBezTo>
                    <a:cubicBezTo>
                      <a:pt x="11" y="5"/>
                      <a:pt x="14" y="7"/>
                      <a:pt x="18" y="9"/>
                    </a:cubicBezTo>
                    <a:cubicBezTo>
                      <a:pt x="18" y="9"/>
                      <a:pt x="19" y="9"/>
                      <a:pt x="19" y="9"/>
                    </a:cubicBezTo>
                    <a:cubicBezTo>
                      <a:pt x="21" y="9"/>
                      <a:pt x="23" y="8"/>
                      <a:pt x="24" y="8"/>
                    </a:cubicBezTo>
                    <a:cubicBezTo>
                      <a:pt x="26" y="4"/>
                      <a:pt x="27" y="2"/>
                      <a:pt x="28" y="2"/>
                    </a:cubicBezTo>
                    <a:cubicBezTo>
                      <a:pt x="28" y="2"/>
                      <a:pt x="28" y="2"/>
                      <a:pt x="28" y="2"/>
                    </a:cubicBezTo>
                    <a:cubicBezTo>
                      <a:pt x="29" y="2"/>
                      <a:pt x="29" y="3"/>
                      <a:pt x="29" y="6"/>
                    </a:cubicBezTo>
                    <a:cubicBezTo>
                      <a:pt x="33" y="4"/>
                      <a:pt x="36" y="3"/>
                      <a:pt x="36" y="1"/>
                    </a:cubicBezTo>
                    <a:cubicBezTo>
                      <a:pt x="36" y="0"/>
                      <a:pt x="34" y="0"/>
                      <a:pt x="30"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73" name="Freeform 261">
                <a:extLst>
                  <a:ext uri="{FF2B5EF4-FFF2-40B4-BE49-F238E27FC236}">
                    <a16:creationId xmlns:a16="http://schemas.microsoft.com/office/drawing/2014/main" xmlns="" id="{5F29E41C-B434-468F-AA53-5FF2A0168855}"/>
                  </a:ext>
                </a:extLst>
              </p:cNvPr>
              <p:cNvSpPr>
                <a:spLocks/>
              </p:cNvSpPr>
              <p:nvPr/>
            </p:nvSpPr>
            <p:spPr bwMode="auto">
              <a:xfrm>
                <a:off x="6534" y="2890"/>
                <a:ext cx="3" cy="4"/>
              </a:xfrm>
              <a:custGeom>
                <a:avLst/>
                <a:gdLst>
                  <a:gd name="T0" fmla="*/ 4 w 5"/>
                  <a:gd name="T1" fmla="*/ 0 h 6"/>
                  <a:gd name="T2" fmla="*/ 0 w 5"/>
                  <a:gd name="T3" fmla="*/ 6 h 6"/>
                  <a:gd name="T4" fmla="*/ 5 w 5"/>
                  <a:gd name="T5" fmla="*/ 4 h 6"/>
                  <a:gd name="T6" fmla="*/ 4 w 5"/>
                  <a:gd name="T7" fmla="*/ 0 h 6"/>
                  <a:gd name="T8" fmla="*/ 4 w 5"/>
                  <a:gd name="T9" fmla="*/ 0 h 6"/>
                </a:gdLst>
                <a:ahLst/>
                <a:cxnLst>
                  <a:cxn ang="0">
                    <a:pos x="T0" y="T1"/>
                  </a:cxn>
                  <a:cxn ang="0">
                    <a:pos x="T2" y="T3"/>
                  </a:cxn>
                  <a:cxn ang="0">
                    <a:pos x="T4" y="T5"/>
                  </a:cxn>
                  <a:cxn ang="0">
                    <a:pos x="T6" y="T7"/>
                  </a:cxn>
                  <a:cxn ang="0">
                    <a:pos x="T8" y="T9"/>
                  </a:cxn>
                </a:cxnLst>
                <a:rect l="0" t="0" r="r" b="b"/>
                <a:pathLst>
                  <a:path w="5" h="6">
                    <a:moveTo>
                      <a:pt x="4" y="0"/>
                    </a:moveTo>
                    <a:cubicBezTo>
                      <a:pt x="3" y="0"/>
                      <a:pt x="2" y="2"/>
                      <a:pt x="0" y="6"/>
                    </a:cubicBezTo>
                    <a:cubicBezTo>
                      <a:pt x="2" y="5"/>
                      <a:pt x="4" y="5"/>
                      <a:pt x="5" y="4"/>
                    </a:cubicBezTo>
                    <a:cubicBezTo>
                      <a:pt x="5" y="1"/>
                      <a:pt x="5" y="0"/>
                      <a:pt x="4" y="0"/>
                    </a:cubicBezTo>
                    <a:cubicBezTo>
                      <a:pt x="4" y="0"/>
                      <a:pt x="4" y="0"/>
                      <a:pt x="4" y="0"/>
                    </a:cubicBezTo>
                  </a:path>
                </a:pathLst>
              </a:custGeom>
              <a:solidFill>
                <a:srgbClr val="EBEBE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74" name="Freeform 262">
                <a:extLst>
                  <a:ext uri="{FF2B5EF4-FFF2-40B4-BE49-F238E27FC236}">
                    <a16:creationId xmlns:a16="http://schemas.microsoft.com/office/drawing/2014/main" xmlns="" id="{AF65BF98-5B66-4B8A-B5BD-9001321EC6DD}"/>
                  </a:ext>
                </a:extLst>
              </p:cNvPr>
              <p:cNvSpPr>
                <a:spLocks noEditPoints="1"/>
              </p:cNvSpPr>
              <p:nvPr/>
            </p:nvSpPr>
            <p:spPr bwMode="auto">
              <a:xfrm>
                <a:off x="6496" y="2865"/>
                <a:ext cx="75" cy="38"/>
              </a:xfrm>
              <a:custGeom>
                <a:avLst/>
                <a:gdLst>
                  <a:gd name="T0" fmla="*/ 4 w 101"/>
                  <a:gd name="T1" fmla="*/ 48 h 51"/>
                  <a:gd name="T2" fmla="*/ 0 w 101"/>
                  <a:gd name="T3" fmla="*/ 51 h 51"/>
                  <a:gd name="T4" fmla="*/ 0 w 101"/>
                  <a:gd name="T5" fmla="*/ 51 h 51"/>
                  <a:gd name="T6" fmla="*/ 6 w 101"/>
                  <a:gd name="T7" fmla="*/ 49 h 51"/>
                  <a:gd name="T8" fmla="*/ 5 w 101"/>
                  <a:gd name="T9" fmla="*/ 48 h 51"/>
                  <a:gd name="T10" fmla="*/ 4 w 101"/>
                  <a:gd name="T11" fmla="*/ 48 h 51"/>
                  <a:gd name="T12" fmla="*/ 100 w 101"/>
                  <a:gd name="T13" fmla="*/ 0 h 51"/>
                  <a:gd name="T14" fmla="*/ 49 w 101"/>
                  <a:gd name="T15" fmla="*/ 24 h 51"/>
                  <a:gd name="T16" fmla="*/ 11 w 101"/>
                  <a:gd name="T17" fmla="*/ 44 h 51"/>
                  <a:gd name="T18" fmla="*/ 14 w 101"/>
                  <a:gd name="T19" fmla="*/ 46 h 51"/>
                  <a:gd name="T20" fmla="*/ 27 w 101"/>
                  <a:gd name="T21" fmla="*/ 39 h 51"/>
                  <a:gd name="T22" fmla="*/ 33 w 101"/>
                  <a:gd name="T23" fmla="*/ 36 h 51"/>
                  <a:gd name="T24" fmla="*/ 31 w 101"/>
                  <a:gd name="T25" fmla="*/ 34 h 51"/>
                  <a:gd name="T26" fmla="*/ 31 w 101"/>
                  <a:gd name="T27" fmla="*/ 34 h 51"/>
                  <a:gd name="T28" fmla="*/ 35 w 101"/>
                  <a:gd name="T29" fmla="*/ 35 h 51"/>
                  <a:gd name="T30" fmla="*/ 38 w 101"/>
                  <a:gd name="T31" fmla="*/ 34 h 51"/>
                  <a:gd name="T32" fmla="*/ 51 w 101"/>
                  <a:gd name="T33" fmla="*/ 27 h 51"/>
                  <a:gd name="T34" fmla="*/ 100 w 101"/>
                  <a:gd name="T35" fmla="*/ 0 h 51"/>
                  <a:gd name="T36" fmla="*/ 100 w 101"/>
                  <a:gd name="T3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1" h="51">
                    <a:moveTo>
                      <a:pt x="4" y="48"/>
                    </a:moveTo>
                    <a:cubicBezTo>
                      <a:pt x="1" y="50"/>
                      <a:pt x="0" y="51"/>
                      <a:pt x="0" y="51"/>
                    </a:cubicBezTo>
                    <a:cubicBezTo>
                      <a:pt x="0" y="51"/>
                      <a:pt x="0" y="51"/>
                      <a:pt x="0" y="51"/>
                    </a:cubicBezTo>
                    <a:cubicBezTo>
                      <a:pt x="0" y="51"/>
                      <a:pt x="3" y="50"/>
                      <a:pt x="6" y="49"/>
                    </a:cubicBezTo>
                    <a:cubicBezTo>
                      <a:pt x="6" y="49"/>
                      <a:pt x="5" y="48"/>
                      <a:pt x="5" y="48"/>
                    </a:cubicBezTo>
                    <a:cubicBezTo>
                      <a:pt x="5" y="48"/>
                      <a:pt x="4" y="48"/>
                      <a:pt x="4" y="48"/>
                    </a:cubicBezTo>
                    <a:moveTo>
                      <a:pt x="100" y="0"/>
                    </a:moveTo>
                    <a:cubicBezTo>
                      <a:pt x="98" y="0"/>
                      <a:pt x="76" y="11"/>
                      <a:pt x="49" y="24"/>
                    </a:cubicBezTo>
                    <a:cubicBezTo>
                      <a:pt x="34" y="32"/>
                      <a:pt x="20" y="39"/>
                      <a:pt x="11" y="44"/>
                    </a:cubicBezTo>
                    <a:cubicBezTo>
                      <a:pt x="12" y="45"/>
                      <a:pt x="13" y="45"/>
                      <a:pt x="14" y="46"/>
                    </a:cubicBezTo>
                    <a:cubicBezTo>
                      <a:pt x="17" y="44"/>
                      <a:pt x="22" y="42"/>
                      <a:pt x="27" y="39"/>
                    </a:cubicBezTo>
                    <a:cubicBezTo>
                      <a:pt x="28" y="38"/>
                      <a:pt x="30" y="37"/>
                      <a:pt x="33" y="36"/>
                    </a:cubicBezTo>
                    <a:cubicBezTo>
                      <a:pt x="32" y="35"/>
                      <a:pt x="31" y="34"/>
                      <a:pt x="31" y="34"/>
                    </a:cubicBezTo>
                    <a:cubicBezTo>
                      <a:pt x="31" y="34"/>
                      <a:pt x="31" y="34"/>
                      <a:pt x="31" y="34"/>
                    </a:cubicBezTo>
                    <a:cubicBezTo>
                      <a:pt x="32" y="34"/>
                      <a:pt x="33" y="34"/>
                      <a:pt x="35" y="35"/>
                    </a:cubicBezTo>
                    <a:cubicBezTo>
                      <a:pt x="36" y="35"/>
                      <a:pt x="37" y="34"/>
                      <a:pt x="38" y="34"/>
                    </a:cubicBezTo>
                    <a:cubicBezTo>
                      <a:pt x="42" y="32"/>
                      <a:pt x="46" y="30"/>
                      <a:pt x="51" y="27"/>
                    </a:cubicBezTo>
                    <a:cubicBezTo>
                      <a:pt x="79" y="13"/>
                      <a:pt x="101" y="1"/>
                      <a:pt x="100" y="0"/>
                    </a:cubicBezTo>
                    <a:cubicBezTo>
                      <a:pt x="100" y="0"/>
                      <a:pt x="100" y="0"/>
                      <a:pt x="100"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75" name="Freeform 263">
                <a:extLst>
                  <a:ext uri="{FF2B5EF4-FFF2-40B4-BE49-F238E27FC236}">
                    <a16:creationId xmlns:a16="http://schemas.microsoft.com/office/drawing/2014/main" xmlns="" id="{4B3C5F92-961F-488E-9825-D15B2412F8C5}"/>
                  </a:ext>
                </a:extLst>
              </p:cNvPr>
              <p:cNvSpPr>
                <a:spLocks/>
              </p:cNvSpPr>
              <p:nvPr/>
            </p:nvSpPr>
            <p:spPr bwMode="auto">
              <a:xfrm>
                <a:off x="6499" y="2898"/>
                <a:ext cx="7" cy="4"/>
              </a:xfrm>
              <a:custGeom>
                <a:avLst/>
                <a:gdLst>
                  <a:gd name="T0" fmla="*/ 7 w 10"/>
                  <a:gd name="T1" fmla="*/ 0 h 5"/>
                  <a:gd name="T2" fmla="*/ 0 w 10"/>
                  <a:gd name="T3" fmla="*/ 4 h 5"/>
                  <a:gd name="T4" fmla="*/ 1 w 10"/>
                  <a:gd name="T5" fmla="*/ 4 h 5"/>
                  <a:gd name="T6" fmla="*/ 2 w 10"/>
                  <a:gd name="T7" fmla="*/ 5 h 5"/>
                  <a:gd name="T8" fmla="*/ 10 w 10"/>
                  <a:gd name="T9" fmla="*/ 2 h 5"/>
                  <a:gd name="T10" fmla="*/ 7 w 10"/>
                  <a:gd name="T11" fmla="*/ 0 h 5"/>
                </a:gdLst>
                <a:ahLst/>
                <a:cxnLst>
                  <a:cxn ang="0">
                    <a:pos x="T0" y="T1"/>
                  </a:cxn>
                  <a:cxn ang="0">
                    <a:pos x="T2" y="T3"/>
                  </a:cxn>
                  <a:cxn ang="0">
                    <a:pos x="T4" y="T5"/>
                  </a:cxn>
                  <a:cxn ang="0">
                    <a:pos x="T6" y="T7"/>
                  </a:cxn>
                  <a:cxn ang="0">
                    <a:pos x="T8" y="T9"/>
                  </a:cxn>
                  <a:cxn ang="0">
                    <a:pos x="T10" y="T11"/>
                  </a:cxn>
                </a:cxnLst>
                <a:rect l="0" t="0" r="r" b="b"/>
                <a:pathLst>
                  <a:path w="10" h="5">
                    <a:moveTo>
                      <a:pt x="7" y="0"/>
                    </a:moveTo>
                    <a:cubicBezTo>
                      <a:pt x="5" y="2"/>
                      <a:pt x="2" y="3"/>
                      <a:pt x="0" y="4"/>
                    </a:cubicBezTo>
                    <a:cubicBezTo>
                      <a:pt x="0" y="4"/>
                      <a:pt x="1" y="4"/>
                      <a:pt x="1" y="4"/>
                    </a:cubicBezTo>
                    <a:cubicBezTo>
                      <a:pt x="1" y="4"/>
                      <a:pt x="2" y="5"/>
                      <a:pt x="2" y="5"/>
                    </a:cubicBezTo>
                    <a:cubicBezTo>
                      <a:pt x="4" y="4"/>
                      <a:pt x="7" y="3"/>
                      <a:pt x="10" y="2"/>
                    </a:cubicBezTo>
                    <a:cubicBezTo>
                      <a:pt x="9" y="1"/>
                      <a:pt x="8" y="1"/>
                      <a:pt x="7"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76" name="Freeform 264">
                <a:extLst>
                  <a:ext uri="{FF2B5EF4-FFF2-40B4-BE49-F238E27FC236}">
                    <a16:creationId xmlns:a16="http://schemas.microsoft.com/office/drawing/2014/main" xmlns="" id="{AA3A7142-AB0C-4745-8527-B85E32485E55}"/>
                  </a:ext>
                </a:extLst>
              </p:cNvPr>
              <p:cNvSpPr>
                <a:spLocks noEditPoints="1"/>
              </p:cNvSpPr>
              <p:nvPr/>
            </p:nvSpPr>
            <p:spPr bwMode="auto">
              <a:xfrm>
                <a:off x="6516" y="2891"/>
                <a:ext cx="8" cy="3"/>
              </a:xfrm>
              <a:custGeom>
                <a:avLst/>
                <a:gdLst>
                  <a:gd name="T0" fmla="*/ 6 w 11"/>
                  <a:gd name="T1" fmla="*/ 2 h 5"/>
                  <a:gd name="T2" fmla="*/ 0 w 11"/>
                  <a:gd name="T3" fmla="*/ 5 h 5"/>
                  <a:gd name="T4" fmla="*/ 6 w 11"/>
                  <a:gd name="T5" fmla="*/ 2 h 5"/>
                  <a:gd name="T6" fmla="*/ 6 w 11"/>
                  <a:gd name="T7" fmla="*/ 2 h 5"/>
                  <a:gd name="T8" fmla="*/ 11 w 11"/>
                  <a:gd name="T9" fmla="*/ 0 h 5"/>
                  <a:gd name="T10" fmla="*/ 8 w 11"/>
                  <a:gd name="T11" fmla="*/ 1 h 5"/>
                  <a:gd name="T12" fmla="*/ 8 w 11"/>
                  <a:gd name="T13" fmla="*/ 1 h 5"/>
                  <a:gd name="T14" fmla="*/ 11 w 11"/>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5">
                    <a:moveTo>
                      <a:pt x="6" y="2"/>
                    </a:moveTo>
                    <a:cubicBezTo>
                      <a:pt x="3" y="3"/>
                      <a:pt x="1" y="4"/>
                      <a:pt x="0" y="5"/>
                    </a:cubicBezTo>
                    <a:cubicBezTo>
                      <a:pt x="2" y="4"/>
                      <a:pt x="4" y="3"/>
                      <a:pt x="6" y="2"/>
                    </a:cubicBezTo>
                    <a:cubicBezTo>
                      <a:pt x="6" y="2"/>
                      <a:pt x="6" y="2"/>
                      <a:pt x="6" y="2"/>
                    </a:cubicBezTo>
                    <a:moveTo>
                      <a:pt x="11" y="0"/>
                    </a:moveTo>
                    <a:cubicBezTo>
                      <a:pt x="10" y="0"/>
                      <a:pt x="9" y="1"/>
                      <a:pt x="8" y="1"/>
                    </a:cubicBezTo>
                    <a:cubicBezTo>
                      <a:pt x="8" y="1"/>
                      <a:pt x="8" y="1"/>
                      <a:pt x="8" y="1"/>
                    </a:cubicBezTo>
                    <a:cubicBezTo>
                      <a:pt x="9" y="1"/>
                      <a:pt x="10" y="0"/>
                      <a:pt x="11"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77" name="Freeform 265">
                <a:extLst>
                  <a:ext uri="{FF2B5EF4-FFF2-40B4-BE49-F238E27FC236}">
                    <a16:creationId xmlns:a16="http://schemas.microsoft.com/office/drawing/2014/main" xmlns="" id="{3A4A2254-C5F3-4C3C-A2F8-AF13B5B84B71}"/>
                  </a:ext>
                </a:extLst>
              </p:cNvPr>
              <p:cNvSpPr>
                <a:spLocks noEditPoints="1"/>
              </p:cNvSpPr>
              <p:nvPr/>
            </p:nvSpPr>
            <p:spPr bwMode="auto">
              <a:xfrm>
                <a:off x="6580" y="2897"/>
                <a:ext cx="29" cy="70"/>
              </a:xfrm>
              <a:custGeom>
                <a:avLst/>
                <a:gdLst>
                  <a:gd name="T0" fmla="*/ 32 w 40"/>
                  <a:gd name="T1" fmla="*/ 68 h 96"/>
                  <a:gd name="T2" fmla="*/ 27 w 40"/>
                  <a:gd name="T3" fmla="*/ 74 h 96"/>
                  <a:gd name="T4" fmla="*/ 33 w 40"/>
                  <a:gd name="T5" fmla="*/ 86 h 96"/>
                  <a:gd name="T6" fmla="*/ 37 w 40"/>
                  <a:gd name="T7" fmla="*/ 93 h 96"/>
                  <a:gd name="T8" fmla="*/ 40 w 40"/>
                  <a:gd name="T9" fmla="*/ 96 h 96"/>
                  <a:gd name="T10" fmla="*/ 32 w 40"/>
                  <a:gd name="T11" fmla="*/ 68 h 96"/>
                  <a:gd name="T12" fmla="*/ 22 w 40"/>
                  <a:gd name="T13" fmla="*/ 62 h 96"/>
                  <a:gd name="T14" fmla="*/ 24 w 40"/>
                  <a:gd name="T15" fmla="*/ 66 h 96"/>
                  <a:gd name="T16" fmla="*/ 26 w 40"/>
                  <a:gd name="T17" fmla="*/ 64 h 96"/>
                  <a:gd name="T18" fmla="*/ 22 w 40"/>
                  <a:gd name="T19" fmla="*/ 62 h 96"/>
                  <a:gd name="T20" fmla="*/ 26 w 40"/>
                  <a:gd name="T21" fmla="*/ 53 h 96"/>
                  <a:gd name="T22" fmla="*/ 23 w 40"/>
                  <a:gd name="T23" fmla="*/ 55 h 96"/>
                  <a:gd name="T24" fmla="*/ 28 w 40"/>
                  <a:gd name="T25" fmla="*/ 58 h 96"/>
                  <a:gd name="T26" fmla="*/ 26 w 40"/>
                  <a:gd name="T27" fmla="*/ 53 h 96"/>
                  <a:gd name="T28" fmla="*/ 2 w 40"/>
                  <a:gd name="T29" fmla="*/ 0 h 96"/>
                  <a:gd name="T30" fmla="*/ 1 w 40"/>
                  <a:gd name="T31" fmla="*/ 0 h 96"/>
                  <a:gd name="T32" fmla="*/ 9 w 40"/>
                  <a:gd name="T33" fmla="*/ 28 h 96"/>
                  <a:gd name="T34" fmla="*/ 11 w 40"/>
                  <a:gd name="T35" fmla="*/ 22 h 96"/>
                  <a:gd name="T36" fmla="*/ 14 w 40"/>
                  <a:gd name="T37" fmla="*/ 40 h 96"/>
                  <a:gd name="T38" fmla="*/ 17 w 40"/>
                  <a:gd name="T39" fmla="*/ 49 h 96"/>
                  <a:gd name="T40" fmla="*/ 23 w 40"/>
                  <a:gd name="T41" fmla="*/ 46 h 96"/>
                  <a:gd name="T42" fmla="*/ 2 w 40"/>
                  <a:gd name="T43"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0" h="96">
                    <a:moveTo>
                      <a:pt x="32" y="68"/>
                    </a:moveTo>
                    <a:cubicBezTo>
                      <a:pt x="30" y="70"/>
                      <a:pt x="29" y="72"/>
                      <a:pt x="27" y="74"/>
                    </a:cubicBezTo>
                    <a:cubicBezTo>
                      <a:pt x="29" y="78"/>
                      <a:pt x="31" y="83"/>
                      <a:pt x="33" y="86"/>
                    </a:cubicBezTo>
                    <a:cubicBezTo>
                      <a:pt x="34" y="88"/>
                      <a:pt x="36" y="90"/>
                      <a:pt x="37" y="93"/>
                    </a:cubicBezTo>
                    <a:cubicBezTo>
                      <a:pt x="38" y="94"/>
                      <a:pt x="39" y="95"/>
                      <a:pt x="40" y="96"/>
                    </a:cubicBezTo>
                    <a:cubicBezTo>
                      <a:pt x="39" y="92"/>
                      <a:pt x="36" y="81"/>
                      <a:pt x="32" y="68"/>
                    </a:cubicBezTo>
                    <a:moveTo>
                      <a:pt x="22" y="62"/>
                    </a:moveTo>
                    <a:cubicBezTo>
                      <a:pt x="23" y="63"/>
                      <a:pt x="23" y="65"/>
                      <a:pt x="24" y="66"/>
                    </a:cubicBezTo>
                    <a:cubicBezTo>
                      <a:pt x="24" y="65"/>
                      <a:pt x="25" y="65"/>
                      <a:pt x="26" y="64"/>
                    </a:cubicBezTo>
                    <a:cubicBezTo>
                      <a:pt x="25" y="63"/>
                      <a:pt x="23" y="63"/>
                      <a:pt x="22" y="62"/>
                    </a:cubicBezTo>
                    <a:moveTo>
                      <a:pt x="26" y="53"/>
                    </a:moveTo>
                    <a:cubicBezTo>
                      <a:pt x="25" y="54"/>
                      <a:pt x="24" y="54"/>
                      <a:pt x="23" y="55"/>
                    </a:cubicBezTo>
                    <a:cubicBezTo>
                      <a:pt x="25" y="56"/>
                      <a:pt x="26" y="57"/>
                      <a:pt x="28" y="58"/>
                    </a:cubicBezTo>
                    <a:cubicBezTo>
                      <a:pt x="27" y="56"/>
                      <a:pt x="27" y="55"/>
                      <a:pt x="26" y="53"/>
                    </a:cubicBezTo>
                    <a:moveTo>
                      <a:pt x="2" y="0"/>
                    </a:moveTo>
                    <a:cubicBezTo>
                      <a:pt x="2" y="0"/>
                      <a:pt x="1" y="0"/>
                      <a:pt x="1" y="0"/>
                    </a:cubicBezTo>
                    <a:cubicBezTo>
                      <a:pt x="0" y="0"/>
                      <a:pt x="3" y="11"/>
                      <a:pt x="9" y="28"/>
                    </a:cubicBezTo>
                    <a:cubicBezTo>
                      <a:pt x="10" y="24"/>
                      <a:pt x="10" y="22"/>
                      <a:pt x="11" y="22"/>
                    </a:cubicBezTo>
                    <a:cubicBezTo>
                      <a:pt x="12" y="22"/>
                      <a:pt x="13" y="29"/>
                      <a:pt x="14" y="40"/>
                    </a:cubicBezTo>
                    <a:cubicBezTo>
                      <a:pt x="15" y="43"/>
                      <a:pt x="16" y="46"/>
                      <a:pt x="17" y="49"/>
                    </a:cubicBezTo>
                    <a:cubicBezTo>
                      <a:pt x="19" y="48"/>
                      <a:pt x="21" y="47"/>
                      <a:pt x="23" y="46"/>
                    </a:cubicBezTo>
                    <a:cubicBezTo>
                      <a:pt x="13" y="20"/>
                      <a:pt x="4" y="0"/>
                      <a:pt x="2" y="0"/>
                    </a:cubicBezTo>
                  </a:path>
                </a:pathLst>
              </a:custGeom>
              <a:solidFill>
                <a:srgbClr val="E5E5E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78" name="Freeform 266">
                <a:extLst>
                  <a:ext uri="{FF2B5EF4-FFF2-40B4-BE49-F238E27FC236}">
                    <a16:creationId xmlns:a16="http://schemas.microsoft.com/office/drawing/2014/main" xmlns="" id="{E07C8816-2E2D-461F-B025-460BC350C1EB}"/>
                  </a:ext>
                </a:extLst>
              </p:cNvPr>
              <p:cNvSpPr>
                <a:spLocks noEditPoints="1"/>
              </p:cNvSpPr>
              <p:nvPr/>
            </p:nvSpPr>
            <p:spPr bwMode="auto">
              <a:xfrm>
                <a:off x="6526" y="2895"/>
                <a:ext cx="17" cy="13"/>
              </a:xfrm>
              <a:custGeom>
                <a:avLst/>
                <a:gdLst>
                  <a:gd name="T0" fmla="*/ 15 w 24"/>
                  <a:gd name="T1" fmla="*/ 6 h 17"/>
                  <a:gd name="T2" fmla="*/ 14 w 24"/>
                  <a:gd name="T3" fmla="*/ 11 h 17"/>
                  <a:gd name="T4" fmla="*/ 23 w 24"/>
                  <a:gd name="T5" fmla="*/ 17 h 17"/>
                  <a:gd name="T6" fmla="*/ 24 w 24"/>
                  <a:gd name="T7" fmla="*/ 13 h 17"/>
                  <a:gd name="T8" fmla="*/ 24 w 24"/>
                  <a:gd name="T9" fmla="*/ 11 h 17"/>
                  <a:gd name="T10" fmla="*/ 15 w 24"/>
                  <a:gd name="T11" fmla="*/ 6 h 17"/>
                  <a:gd name="T12" fmla="*/ 5 w 24"/>
                  <a:gd name="T13" fmla="*/ 0 h 17"/>
                  <a:gd name="T14" fmla="*/ 0 w 24"/>
                  <a:gd name="T15" fmla="*/ 1 h 17"/>
                  <a:gd name="T16" fmla="*/ 8 w 24"/>
                  <a:gd name="T17" fmla="*/ 7 h 17"/>
                  <a:gd name="T18" fmla="*/ 10 w 24"/>
                  <a:gd name="T19" fmla="*/ 3 h 17"/>
                  <a:gd name="T20" fmla="*/ 5 w 24"/>
                  <a:gd name="T21"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17">
                    <a:moveTo>
                      <a:pt x="15" y="6"/>
                    </a:moveTo>
                    <a:cubicBezTo>
                      <a:pt x="14" y="7"/>
                      <a:pt x="14" y="9"/>
                      <a:pt x="14" y="11"/>
                    </a:cubicBezTo>
                    <a:cubicBezTo>
                      <a:pt x="16" y="13"/>
                      <a:pt x="19" y="15"/>
                      <a:pt x="23" y="17"/>
                    </a:cubicBezTo>
                    <a:cubicBezTo>
                      <a:pt x="23" y="16"/>
                      <a:pt x="23" y="15"/>
                      <a:pt x="24" y="13"/>
                    </a:cubicBezTo>
                    <a:cubicBezTo>
                      <a:pt x="24" y="13"/>
                      <a:pt x="24" y="12"/>
                      <a:pt x="24" y="11"/>
                    </a:cubicBezTo>
                    <a:cubicBezTo>
                      <a:pt x="21" y="9"/>
                      <a:pt x="18" y="7"/>
                      <a:pt x="15" y="6"/>
                    </a:cubicBezTo>
                    <a:moveTo>
                      <a:pt x="5" y="0"/>
                    </a:moveTo>
                    <a:cubicBezTo>
                      <a:pt x="3" y="1"/>
                      <a:pt x="1" y="1"/>
                      <a:pt x="0" y="1"/>
                    </a:cubicBezTo>
                    <a:cubicBezTo>
                      <a:pt x="2" y="3"/>
                      <a:pt x="5" y="5"/>
                      <a:pt x="8" y="7"/>
                    </a:cubicBezTo>
                    <a:cubicBezTo>
                      <a:pt x="9" y="6"/>
                      <a:pt x="9" y="4"/>
                      <a:pt x="10" y="3"/>
                    </a:cubicBezTo>
                    <a:cubicBezTo>
                      <a:pt x="8" y="2"/>
                      <a:pt x="7" y="1"/>
                      <a:pt x="5"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79" name="Freeform 267">
                <a:extLst>
                  <a:ext uri="{FF2B5EF4-FFF2-40B4-BE49-F238E27FC236}">
                    <a16:creationId xmlns:a16="http://schemas.microsoft.com/office/drawing/2014/main" xmlns="" id="{A344427F-EA5A-4BCF-9957-C47E66D392F7}"/>
                  </a:ext>
                </a:extLst>
              </p:cNvPr>
              <p:cNvSpPr>
                <a:spLocks/>
              </p:cNvSpPr>
              <p:nvPr/>
            </p:nvSpPr>
            <p:spPr bwMode="auto">
              <a:xfrm>
                <a:off x="6532" y="2897"/>
                <a:ext cx="5" cy="6"/>
              </a:xfrm>
              <a:custGeom>
                <a:avLst/>
                <a:gdLst>
                  <a:gd name="T0" fmla="*/ 2 w 7"/>
                  <a:gd name="T1" fmla="*/ 0 h 8"/>
                  <a:gd name="T2" fmla="*/ 0 w 7"/>
                  <a:gd name="T3" fmla="*/ 4 h 8"/>
                  <a:gd name="T4" fmla="*/ 6 w 7"/>
                  <a:gd name="T5" fmla="*/ 8 h 8"/>
                  <a:gd name="T6" fmla="*/ 7 w 7"/>
                  <a:gd name="T7" fmla="*/ 3 h 8"/>
                  <a:gd name="T8" fmla="*/ 2 w 7"/>
                  <a:gd name="T9" fmla="*/ 0 h 8"/>
                </a:gdLst>
                <a:ahLst/>
                <a:cxnLst>
                  <a:cxn ang="0">
                    <a:pos x="T0" y="T1"/>
                  </a:cxn>
                  <a:cxn ang="0">
                    <a:pos x="T2" y="T3"/>
                  </a:cxn>
                  <a:cxn ang="0">
                    <a:pos x="T4" y="T5"/>
                  </a:cxn>
                  <a:cxn ang="0">
                    <a:pos x="T6" y="T7"/>
                  </a:cxn>
                  <a:cxn ang="0">
                    <a:pos x="T8" y="T9"/>
                  </a:cxn>
                </a:cxnLst>
                <a:rect l="0" t="0" r="r" b="b"/>
                <a:pathLst>
                  <a:path w="7" h="8">
                    <a:moveTo>
                      <a:pt x="2" y="0"/>
                    </a:moveTo>
                    <a:cubicBezTo>
                      <a:pt x="1" y="1"/>
                      <a:pt x="1" y="3"/>
                      <a:pt x="0" y="4"/>
                    </a:cubicBezTo>
                    <a:cubicBezTo>
                      <a:pt x="2" y="5"/>
                      <a:pt x="4" y="7"/>
                      <a:pt x="6" y="8"/>
                    </a:cubicBezTo>
                    <a:cubicBezTo>
                      <a:pt x="6" y="6"/>
                      <a:pt x="6" y="4"/>
                      <a:pt x="7" y="3"/>
                    </a:cubicBezTo>
                    <a:cubicBezTo>
                      <a:pt x="5" y="2"/>
                      <a:pt x="3" y="1"/>
                      <a:pt x="2"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80" name="Freeform 268">
                <a:extLst>
                  <a:ext uri="{FF2B5EF4-FFF2-40B4-BE49-F238E27FC236}">
                    <a16:creationId xmlns:a16="http://schemas.microsoft.com/office/drawing/2014/main" xmlns="" id="{4A9AC2BD-107D-4929-A362-45CCDF6F71DA}"/>
                  </a:ext>
                </a:extLst>
              </p:cNvPr>
              <p:cNvSpPr>
                <a:spLocks/>
              </p:cNvSpPr>
              <p:nvPr/>
            </p:nvSpPr>
            <p:spPr bwMode="auto">
              <a:xfrm>
                <a:off x="6520" y="2891"/>
                <a:ext cx="9" cy="5"/>
              </a:xfrm>
              <a:custGeom>
                <a:avLst/>
                <a:gdLst>
                  <a:gd name="T0" fmla="*/ 2 w 12"/>
                  <a:gd name="T1" fmla="*/ 0 h 6"/>
                  <a:gd name="T2" fmla="*/ 0 w 12"/>
                  <a:gd name="T3" fmla="*/ 1 h 6"/>
                  <a:gd name="T4" fmla="*/ 7 w 12"/>
                  <a:gd name="T5" fmla="*/ 6 h 6"/>
                  <a:gd name="T6" fmla="*/ 12 w 12"/>
                  <a:gd name="T7" fmla="*/ 5 h 6"/>
                  <a:gd name="T8" fmla="*/ 2 w 12"/>
                  <a:gd name="T9" fmla="*/ 0 h 6"/>
                </a:gdLst>
                <a:ahLst/>
                <a:cxnLst>
                  <a:cxn ang="0">
                    <a:pos x="T0" y="T1"/>
                  </a:cxn>
                  <a:cxn ang="0">
                    <a:pos x="T2" y="T3"/>
                  </a:cxn>
                  <a:cxn ang="0">
                    <a:pos x="T4" y="T5"/>
                  </a:cxn>
                  <a:cxn ang="0">
                    <a:pos x="T6" y="T7"/>
                  </a:cxn>
                  <a:cxn ang="0">
                    <a:pos x="T8" y="T9"/>
                  </a:cxn>
                </a:cxnLst>
                <a:rect l="0" t="0" r="r" b="b"/>
                <a:pathLst>
                  <a:path w="12" h="6">
                    <a:moveTo>
                      <a:pt x="2" y="0"/>
                    </a:moveTo>
                    <a:cubicBezTo>
                      <a:pt x="2" y="0"/>
                      <a:pt x="1" y="1"/>
                      <a:pt x="0" y="1"/>
                    </a:cubicBezTo>
                    <a:cubicBezTo>
                      <a:pt x="2" y="2"/>
                      <a:pt x="4" y="4"/>
                      <a:pt x="7" y="6"/>
                    </a:cubicBezTo>
                    <a:cubicBezTo>
                      <a:pt x="8" y="6"/>
                      <a:pt x="10" y="6"/>
                      <a:pt x="12" y="5"/>
                    </a:cubicBezTo>
                    <a:cubicBezTo>
                      <a:pt x="8" y="3"/>
                      <a:pt x="5" y="1"/>
                      <a:pt x="2"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81" name="Freeform 269">
                <a:extLst>
                  <a:ext uri="{FF2B5EF4-FFF2-40B4-BE49-F238E27FC236}">
                    <a16:creationId xmlns:a16="http://schemas.microsoft.com/office/drawing/2014/main" xmlns="" id="{DAA1FB8D-2061-40DF-AA8D-34D1E015C8C2}"/>
                  </a:ext>
                </a:extLst>
              </p:cNvPr>
              <p:cNvSpPr>
                <a:spLocks noEditPoints="1"/>
              </p:cNvSpPr>
              <p:nvPr/>
            </p:nvSpPr>
            <p:spPr bwMode="auto">
              <a:xfrm>
                <a:off x="6547" y="2907"/>
                <a:ext cx="49" cy="35"/>
              </a:xfrm>
              <a:custGeom>
                <a:avLst/>
                <a:gdLst>
                  <a:gd name="T0" fmla="*/ 64 w 66"/>
                  <a:gd name="T1" fmla="*/ 42 h 48"/>
                  <a:gd name="T2" fmla="*/ 60 w 66"/>
                  <a:gd name="T3" fmla="*/ 44 h 48"/>
                  <a:gd name="T4" fmla="*/ 66 w 66"/>
                  <a:gd name="T5" fmla="*/ 48 h 48"/>
                  <a:gd name="T6" fmla="*/ 64 w 66"/>
                  <a:gd name="T7" fmla="*/ 42 h 48"/>
                  <a:gd name="T8" fmla="*/ 58 w 66"/>
                  <a:gd name="T9" fmla="*/ 35 h 48"/>
                  <a:gd name="T10" fmla="*/ 58 w 66"/>
                  <a:gd name="T11" fmla="*/ 36 h 48"/>
                  <a:gd name="T12" fmla="*/ 59 w 66"/>
                  <a:gd name="T13" fmla="*/ 36 h 48"/>
                  <a:gd name="T14" fmla="*/ 58 w 66"/>
                  <a:gd name="T15" fmla="*/ 35 h 48"/>
                  <a:gd name="T16" fmla="*/ 34 w 66"/>
                  <a:gd name="T17" fmla="*/ 25 h 48"/>
                  <a:gd name="T18" fmla="*/ 32 w 66"/>
                  <a:gd name="T19" fmla="*/ 26 h 48"/>
                  <a:gd name="T20" fmla="*/ 35 w 66"/>
                  <a:gd name="T21" fmla="*/ 28 h 48"/>
                  <a:gd name="T22" fmla="*/ 37 w 66"/>
                  <a:gd name="T23" fmla="*/ 30 h 48"/>
                  <a:gd name="T24" fmla="*/ 34 w 66"/>
                  <a:gd name="T25" fmla="*/ 25 h 48"/>
                  <a:gd name="T26" fmla="*/ 38 w 66"/>
                  <a:gd name="T27" fmla="*/ 22 h 48"/>
                  <a:gd name="T28" fmla="*/ 37 w 66"/>
                  <a:gd name="T29" fmla="*/ 23 h 48"/>
                  <a:gd name="T30" fmla="*/ 49 w 66"/>
                  <a:gd name="T31" fmla="*/ 37 h 48"/>
                  <a:gd name="T32" fmla="*/ 52 w 66"/>
                  <a:gd name="T33" fmla="*/ 37 h 48"/>
                  <a:gd name="T34" fmla="*/ 52 w 66"/>
                  <a:gd name="T35" fmla="*/ 31 h 48"/>
                  <a:gd name="T36" fmla="*/ 38 w 66"/>
                  <a:gd name="T37" fmla="*/ 22 h 48"/>
                  <a:gd name="T38" fmla="*/ 35 w 66"/>
                  <a:gd name="T39" fmla="*/ 20 h 48"/>
                  <a:gd name="T40" fmla="*/ 36 w 66"/>
                  <a:gd name="T41" fmla="*/ 22 h 48"/>
                  <a:gd name="T42" fmla="*/ 37 w 66"/>
                  <a:gd name="T43" fmla="*/ 21 h 48"/>
                  <a:gd name="T44" fmla="*/ 35 w 66"/>
                  <a:gd name="T45" fmla="*/ 20 h 48"/>
                  <a:gd name="T46" fmla="*/ 2 w 66"/>
                  <a:gd name="T47" fmla="*/ 0 h 48"/>
                  <a:gd name="T48" fmla="*/ 0 w 66"/>
                  <a:gd name="T49" fmla="*/ 6 h 48"/>
                  <a:gd name="T50" fmla="*/ 29 w 66"/>
                  <a:gd name="T51" fmla="*/ 25 h 48"/>
                  <a:gd name="T52" fmla="*/ 33 w 66"/>
                  <a:gd name="T53" fmla="*/ 23 h 48"/>
                  <a:gd name="T54" fmla="*/ 28 w 66"/>
                  <a:gd name="T55" fmla="*/ 15 h 48"/>
                  <a:gd name="T56" fmla="*/ 2 w 66"/>
                  <a:gd name="T5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6" h="48">
                    <a:moveTo>
                      <a:pt x="64" y="42"/>
                    </a:moveTo>
                    <a:cubicBezTo>
                      <a:pt x="62" y="43"/>
                      <a:pt x="61" y="43"/>
                      <a:pt x="60" y="44"/>
                    </a:cubicBezTo>
                    <a:cubicBezTo>
                      <a:pt x="62" y="45"/>
                      <a:pt x="64" y="46"/>
                      <a:pt x="66" y="48"/>
                    </a:cubicBezTo>
                    <a:cubicBezTo>
                      <a:pt x="65" y="46"/>
                      <a:pt x="64" y="44"/>
                      <a:pt x="64" y="42"/>
                    </a:cubicBezTo>
                    <a:moveTo>
                      <a:pt x="58" y="35"/>
                    </a:moveTo>
                    <a:cubicBezTo>
                      <a:pt x="58" y="35"/>
                      <a:pt x="58" y="36"/>
                      <a:pt x="58" y="36"/>
                    </a:cubicBezTo>
                    <a:cubicBezTo>
                      <a:pt x="59" y="36"/>
                      <a:pt x="59" y="36"/>
                      <a:pt x="59" y="36"/>
                    </a:cubicBezTo>
                    <a:cubicBezTo>
                      <a:pt x="59" y="36"/>
                      <a:pt x="58" y="35"/>
                      <a:pt x="58" y="35"/>
                    </a:cubicBezTo>
                    <a:moveTo>
                      <a:pt x="34" y="25"/>
                    </a:moveTo>
                    <a:cubicBezTo>
                      <a:pt x="33" y="25"/>
                      <a:pt x="32" y="26"/>
                      <a:pt x="32" y="26"/>
                    </a:cubicBezTo>
                    <a:cubicBezTo>
                      <a:pt x="33" y="27"/>
                      <a:pt x="34" y="27"/>
                      <a:pt x="35" y="28"/>
                    </a:cubicBezTo>
                    <a:cubicBezTo>
                      <a:pt x="35" y="29"/>
                      <a:pt x="36" y="29"/>
                      <a:pt x="37" y="30"/>
                    </a:cubicBezTo>
                    <a:cubicBezTo>
                      <a:pt x="36" y="28"/>
                      <a:pt x="35" y="26"/>
                      <a:pt x="34" y="25"/>
                    </a:cubicBezTo>
                    <a:moveTo>
                      <a:pt x="38" y="22"/>
                    </a:moveTo>
                    <a:cubicBezTo>
                      <a:pt x="38" y="23"/>
                      <a:pt x="38" y="23"/>
                      <a:pt x="37" y="23"/>
                    </a:cubicBezTo>
                    <a:cubicBezTo>
                      <a:pt x="41" y="27"/>
                      <a:pt x="45" y="32"/>
                      <a:pt x="49" y="37"/>
                    </a:cubicBezTo>
                    <a:cubicBezTo>
                      <a:pt x="50" y="37"/>
                      <a:pt x="51" y="37"/>
                      <a:pt x="52" y="37"/>
                    </a:cubicBezTo>
                    <a:cubicBezTo>
                      <a:pt x="52" y="35"/>
                      <a:pt x="52" y="33"/>
                      <a:pt x="52" y="31"/>
                    </a:cubicBezTo>
                    <a:cubicBezTo>
                      <a:pt x="48" y="28"/>
                      <a:pt x="43" y="25"/>
                      <a:pt x="38" y="22"/>
                    </a:cubicBezTo>
                    <a:moveTo>
                      <a:pt x="35" y="20"/>
                    </a:moveTo>
                    <a:cubicBezTo>
                      <a:pt x="35" y="21"/>
                      <a:pt x="36" y="21"/>
                      <a:pt x="36" y="22"/>
                    </a:cubicBezTo>
                    <a:cubicBezTo>
                      <a:pt x="36" y="21"/>
                      <a:pt x="37" y="21"/>
                      <a:pt x="37" y="21"/>
                    </a:cubicBezTo>
                    <a:cubicBezTo>
                      <a:pt x="36" y="21"/>
                      <a:pt x="36" y="20"/>
                      <a:pt x="35" y="20"/>
                    </a:cubicBezTo>
                    <a:moveTo>
                      <a:pt x="2" y="0"/>
                    </a:moveTo>
                    <a:cubicBezTo>
                      <a:pt x="2" y="2"/>
                      <a:pt x="1" y="4"/>
                      <a:pt x="0" y="6"/>
                    </a:cubicBezTo>
                    <a:cubicBezTo>
                      <a:pt x="9" y="12"/>
                      <a:pt x="19" y="18"/>
                      <a:pt x="29" y="25"/>
                    </a:cubicBezTo>
                    <a:cubicBezTo>
                      <a:pt x="30" y="24"/>
                      <a:pt x="32" y="24"/>
                      <a:pt x="33" y="23"/>
                    </a:cubicBezTo>
                    <a:cubicBezTo>
                      <a:pt x="31" y="20"/>
                      <a:pt x="29" y="17"/>
                      <a:pt x="28" y="15"/>
                    </a:cubicBezTo>
                    <a:cubicBezTo>
                      <a:pt x="19" y="10"/>
                      <a:pt x="10" y="4"/>
                      <a:pt x="2"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82" name="Freeform 270">
                <a:extLst>
                  <a:ext uri="{FF2B5EF4-FFF2-40B4-BE49-F238E27FC236}">
                    <a16:creationId xmlns:a16="http://schemas.microsoft.com/office/drawing/2014/main" xmlns="" id="{D351AB53-0A02-42B8-AD52-0140C66A7652}"/>
                  </a:ext>
                </a:extLst>
              </p:cNvPr>
              <p:cNvSpPr>
                <a:spLocks noEditPoints="1"/>
              </p:cNvSpPr>
              <p:nvPr/>
            </p:nvSpPr>
            <p:spPr bwMode="auto">
              <a:xfrm>
                <a:off x="6568" y="2922"/>
                <a:ext cx="7" cy="4"/>
              </a:xfrm>
              <a:custGeom>
                <a:avLst/>
                <a:gdLst>
                  <a:gd name="T0" fmla="*/ 4 w 9"/>
                  <a:gd name="T1" fmla="*/ 2 h 5"/>
                  <a:gd name="T2" fmla="*/ 0 w 9"/>
                  <a:gd name="T3" fmla="*/ 4 h 5"/>
                  <a:gd name="T4" fmla="*/ 3 w 9"/>
                  <a:gd name="T5" fmla="*/ 5 h 5"/>
                  <a:gd name="T6" fmla="*/ 5 w 9"/>
                  <a:gd name="T7" fmla="*/ 4 h 5"/>
                  <a:gd name="T8" fmla="*/ 4 w 9"/>
                  <a:gd name="T9" fmla="*/ 2 h 5"/>
                  <a:gd name="T10" fmla="*/ 8 w 9"/>
                  <a:gd name="T11" fmla="*/ 0 h 5"/>
                  <a:gd name="T12" fmla="*/ 7 w 9"/>
                  <a:gd name="T13" fmla="*/ 1 h 5"/>
                  <a:gd name="T14" fmla="*/ 8 w 9"/>
                  <a:gd name="T15" fmla="*/ 2 h 5"/>
                  <a:gd name="T16" fmla="*/ 9 w 9"/>
                  <a:gd name="T17" fmla="*/ 1 h 5"/>
                  <a:gd name="T18" fmla="*/ 9 w 9"/>
                  <a:gd name="T19" fmla="*/ 1 h 5"/>
                  <a:gd name="T20" fmla="*/ 8 w 9"/>
                  <a:gd name="T21"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 h="5">
                    <a:moveTo>
                      <a:pt x="4" y="2"/>
                    </a:moveTo>
                    <a:cubicBezTo>
                      <a:pt x="3" y="3"/>
                      <a:pt x="1" y="3"/>
                      <a:pt x="0" y="4"/>
                    </a:cubicBezTo>
                    <a:cubicBezTo>
                      <a:pt x="1" y="4"/>
                      <a:pt x="2" y="5"/>
                      <a:pt x="3" y="5"/>
                    </a:cubicBezTo>
                    <a:cubicBezTo>
                      <a:pt x="3" y="5"/>
                      <a:pt x="4" y="4"/>
                      <a:pt x="5" y="4"/>
                    </a:cubicBezTo>
                    <a:cubicBezTo>
                      <a:pt x="4" y="3"/>
                      <a:pt x="4" y="3"/>
                      <a:pt x="4" y="2"/>
                    </a:cubicBezTo>
                    <a:moveTo>
                      <a:pt x="8" y="0"/>
                    </a:moveTo>
                    <a:cubicBezTo>
                      <a:pt x="8" y="0"/>
                      <a:pt x="7" y="0"/>
                      <a:pt x="7" y="1"/>
                    </a:cubicBezTo>
                    <a:cubicBezTo>
                      <a:pt x="8" y="1"/>
                      <a:pt x="8" y="1"/>
                      <a:pt x="8" y="2"/>
                    </a:cubicBezTo>
                    <a:cubicBezTo>
                      <a:pt x="9" y="2"/>
                      <a:pt x="9" y="2"/>
                      <a:pt x="9" y="1"/>
                    </a:cubicBezTo>
                    <a:cubicBezTo>
                      <a:pt x="9" y="1"/>
                      <a:pt x="9" y="1"/>
                      <a:pt x="9" y="1"/>
                    </a:cubicBezTo>
                    <a:cubicBezTo>
                      <a:pt x="9" y="1"/>
                      <a:pt x="8" y="1"/>
                      <a:pt x="8"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83" name="Freeform 271">
                <a:extLst>
                  <a:ext uri="{FF2B5EF4-FFF2-40B4-BE49-F238E27FC236}">
                    <a16:creationId xmlns:a16="http://schemas.microsoft.com/office/drawing/2014/main" xmlns="" id="{F3B73EC9-B223-4B3C-99FD-64D53145B2F5}"/>
                  </a:ext>
                </a:extLst>
              </p:cNvPr>
              <p:cNvSpPr>
                <a:spLocks noEditPoints="1"/>
              </p:cNvSpPr>
              <p:nvPr/>
            </p:nvSpPr>
            <p:spPr bwMode="auto">
              <a:xfrm>
                <a:off x="6600" y="2939"/>
                <a:ext cx="29" cy="22"/>
              </a:xfrm>
              <a:custGeom>
                <a:avLst/>
                <a:gdLst>
                  <a:gd name="T0" fmla="*/ 8 w 39"/>
                  <a:gd name="T1" fmla="*/ 5 h 29"/>
                  <a:gd name="T2" fmla="*/ 4 w 39"/>
                  <a:gd name="T3" fmla="*/ 10 h 29"/>
                  <a:gd name="T4" fmla="*/ 38 w 39"/>
                  <a:gd name="T5" fmla="*/ 29 h 29"/>
                  <a:gd name="T6" fmla="*/ 39 w 39"/>
                  <a:gd name="T7" fmla="*/ 29 h 29"/>
                  <a:gd name="T8" fmla="*/ 8 w 39"/>
                  <a:gd name="T9" fmla="*/ 5 h 29"/>
                  <a:gd name="T10" fmla="*/ 0 w 39"/>
                  <a:gd name="T11" fmla="*/ 0 h 29"/>
                  <a:gd name="T12" fmla="*/ 1 w 39"/>
                  <a:gd name="T13" fmla="*/ 3 h 29"/>
                  <a:gd name="T14" fmla="*/ 3 w 39"/>
                  <a:gd name="T15" fmla="*/ 2 h 29"/>
                  <a:gd name="T16" fmla="*/ 0 w 39"/>
                  <a:gd name="T17"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9">
                    <a:moveTo>
                      <a:pt x="8" y="5"/>
                    </a:moveTo>
                    <a:cubicBezTo>
                      <a:pt x="6" y="7"/>
                      <a:pt x="5" y="8"/>
                      <a:pt x="4" y="10"/>
                    </a:cubicBezTo>
                    <a:cubicBezTo>
                      <a:pt x="23" y="21"/>
                      <a:pt x="36" y="29"/>
                      <a:pt x="38" y="29"/>
                    </a:cubicBezTo>
                    <a:cubicBezTo>
                      <a:pt x="39" y="29"/>
                      <a:pt x="39" y="29"/>
                      <a:pt x="39" y="29"/>
                    </a:cubicBezTo>
                    <a:cubicBezTo>
                      <a:pt x="39" y="28"/>
                      <a:pt x="27" y="18"/>
                      <a:pt x="8" y="5"/>
                    </a:cubicBezTo>
                    <a:moveTo>
                      <a:pt x="0" y="0"/>
                    </a:moveTo>
                    <a:cubicBezTo>
                      <a:pt x="0" y="1"/>
                      <a:pt x="1" y="2"/>
                      <a:pt x="1" y="3"/>
                    </a:cubicBezTo>
                    <a:cubicBezTo>
                      <a:pt x="2" y="3"/>
                      <a:pt x="2" y="2"/>
                      <a:pt x="3" y="2"/>
                    </a:cubicBezTo>
                    <a:cubicBezTo>
                      <a:pt x="2" y="1"/>
                      <a:pt x="1" y="1"/>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84" name="Freeform 272">
                <a:extLst>
                  <a:ext uri="{FF2B5EF4-FFF2-40B4-BE49-F238E27FC236}">
                    <a16:creationId xmlns:a16="http://schemas.microsoft.com/office/drawing/2014/main" xmlns="" id="{1A2833C9-B7F0-44D2-86D1-F9C16C269484}"/>
                  </a:ext>
                </a:extLst>
              </p:cNvPr>
              <p:cNvSpPr>
                <a:spLocks/>
              </p:cNvSpPr>
              <p:nvPr/>
            </p:nvSpPr>
            <p:spPr bwMode="auto">
              <a:xfrm>
                <a:off x="6519" y="2891"/>
                <a:ext cx="3" cy="1"/>
              </a:xfrm>
              <a:custGeom>
                <a:avLst/>
                <a:gdLst>
                  <a:gd name="T0" fmla="*/ 0 w 4"/>
                  <a:gd name="T1" fmla="*/ 0 h 2"/>
                  <a:gd name="T2" fmla="*/ 0 w 4"/>
                  <a:gd name="T3" fmla="*/ 0 h 2"/>
                  <a:gd name="T4" fmla="*/ 2 w 4"/>
                  <a:gd name="T5" fmla="*/ 2 h 2"/>
                  <a:gd name="T6" fmla="*/ 4 w 4"/>
                  <a:gd name="T7" fmla="*/ 1 h 2"/>
                  <a:gd name="T8" fmla="*/ 0 w 4"/>
                  <a:gd name="T9" fmla="*/ 0 h 2"/>
                </a:gdLst>
                <a:ahLst/>
                <a:cxnLst>
                  <a:cxn ang="0">
                    <a:pos x="T0" y="T1"/>
                  </a:cxn>
                  <a:cxn ang="0">
                    <a:pos x="T2" y="T3"/>
                  </a:cxn>
                  <a:cxn ang="0">
                    <a:pos x="T4" y="T5"/>
                  </a:cxn>
                  <a:cxn ang="0">
                    <a:pos x="T6" y="T7"/>
                  </a:cxn>
                  <a:cxn ang="0">
                    <a:pos x="T8" y="T9"/>
                  </a:cxn>
                </a:cxnLst>
                <a:rect l="0" t="0" r="r" b="b"/>
                <a:pathLst>
                  <a:path w="4" h="2">
                    <a:moveTo>
                      <a:pt x="0" y="0"/>
                    </a:moveTo>
                    <a:cubicBezTo>
                      <a:pt x="0" y="0"/>
                      <a:pt x="0" y="0"/>
                      <a:pt x="0" y="0"/>
                    </a:cubicBezTo>
                    <a:cubicBezTo>
                      <a:pt x="0" y="0"/>
                      <a:pt x="1" y="1"/>
                      <a:pt x="2" y="2"/>
                    </a:cubicBezTo>
                    <a:cubicBezTo>
                      <a:pt x="2" y="1"/>
                      <a:pt x="3" y="1"/>
                      <a:pt x="4" y="1"/>
                    </a:cubicBezTo>
                    <a:cubicBezTo>
                      <a:pt x="2" y="0"/>
                      <a:pt x="1" y="0"/>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85" name="Freeform 273">
                <a:extLst>
                  <a:ext uri="{FF2B5EF4-FFF2-40B4-BE49-F238E27FC236}">
                    <a16:creationId xmlns:a16="http://schemas.microsoft.com/office/drawing/2014/main" xmlns="" id="{A3B984CB-89FF-47B4-ACFC-BC7AE40EEA41}"/>
                  </a:ext>
                </a:extLst>
              </p:cNvPr>
              <p:cNvSpPr>
                <a:spLocks/>
              </p:cNvSpPr>
              <p:nvPr/>
            </p:nvSpPr>
            <p:spPr bwMode="auto">
              <a:xfrm>
                <a:off x="6520" y="2891"/>
                <a:ext cx="2" cy="1"/>
              </a:xfrm>
              <a:custGeom>
                <a:avLst/>
                <a:gdLst>
                  <a:gd name="T0" fmla="*/ 2 w 2"/>
                  <a:gd name="T1" fmla="*/ 0 h 1"/>
                  <a:gd name="T2" fmla="*/ 0 w 2"/>
                  <a:gd name="T3" fmla="*/ 1 h 1"/>
                  <a:gd name="T4" fmla="*/ 0 w 2"/>
                  <a:gd name="T5" fmla="*/ 1 h 1"/>
                  <a:gd name="T6" fmla="*/ 2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1" y="0"/>
                      <a:pt x="0" y="0"/>
                      <a:pt x="0" y="1"/>
                    </a:cubicBezTo>
                    <a:cubicBezTo>
                      <a:pt x="0" y="1"/>
                      <a:pt x="0" y="1"/>
                      <a:pt x="0" y="1"/>
                    </a:cubicBezTo>
                    <a:cubicBezTo>
                      <a:pt x="1" y="1"/>
                      <a:pt x="2" y="0"/>
                      <a:pt x="2" y="0"/>
                    </a:cubicBezTo>
                    <a:cubicBezTo>
                      <a:pt x="2" y="0"/>
                      <a:pt x="2" y="0"/>
                      <a:pt x="2"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86" name="Freeform 274">
                <a:extLst>
                  <a:ext uri="{FF2B5EF4-FFF2-40B4-BE49-F238E27FC236}">
                    <a16:creationId xmlns:a16="http://schemas.microsoft.com/office/drawing/2014/main" xmlns="" id="{0966BB78-0DD7-4A9A-BBE9-AF925E9D4B62}"/>
                  </a:ext>
                </a:extLst>
              </p:cNvPr>
              <p:cNvSpPr>
                <a:spLocks/>
              </p:cNvSpPr>
              <p:nvPr/>
            </p:nvSpPr>
            <p:spPr bwMode="auto">
              <a:xfrm>
                <a:off x="6594" y="2937"/>
                <a:ext cx="7" cy="7"/>
              </a:xfrm>
              <a:custGeom>
                <a:avLst/>
                <a:gdLst>
                  <a:gd name="T0" fmla="*/ 3 w 9"/>
                  <a:gd name="T1" fmla="*/ 0 h 9"/>
                  <a:gd name="T2" fmla="*/ 0 w 9"/>
                  <a:gd name="T3" fmla="*/ 1 h 9"/>
                  <a:gd name="T4" fmla="*/ 2 w 9"/>
                  <a:gd name="T5" fmla="*/ 7 h 9"/>
                  <a:gd name="T6" fmla="*/ 6 w 9"/>
                  <a:gd name="T7" fmla="*/ 9 h 9"/>
                  <a:gd name="T8" fmla="*/ 9 w 9"/>
                  <a:gd name="T9" fmla="*/ 6 h 9"/>
                  <a:gd name="T10" fmla="*/ 8 w 9"/>
                  <a:gd name="T11" fmla="*/ 3 h 9"/>
                  <a:gd name="T12" fmla="*/ 3 w 9"/>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9" h="9">
                    <a:moveTo>
                      <a:pt x="3" y="0"/>
                    </a:moveTo>
                    <a:cubicBezTo>
                      <a:pt x="2" y="0"/>
                      <a:pt x="1" y="1"/>
                      <a:pt x="0" y="1"/>
                    </a:cubicBezTo>
                    <a:cubicBezTo>
                      <a:pt x="0" y="3"/>
                      <a:pt x="1" y="5"/>
                      <a:pt x="2" y="7"/>
                    </a:cubicBezTo>
                    <a:cubicBezTo>
                      <a:pt x="3" y="8"/>
                      <a:pt x="5" y="8"/>
                      <a:pt x="6" y="9"/>
                    </a:cubicBezTo>
                    <a:cubicBezTo>
                      <a:pt x="7" y="8"/>
                      <a:pt x="8" y="7"/>
                      <a:pt x="9" y="6"/>
                    </a:cubicBezTo>
                    <a:cubicBezTo>
                      <a:pt x="9" y="5"/>
                      <a:pt x="8" y="4"/>
                      <a:pt x="8" y="3"/>
                    </a:cubicBezTo>
                    <a:cubicBezTo>
                      <a:pt x="6" y="2"/>
                      <a:pt x="5" y="1"/>
                      <a:pt x="3"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87" name="Freeform 275">
                <a:extLst>
                  <a:ext uri="{FF2B5EF4-FFF2-40B4-BE49-F238E27FC236}">
                    <a16:creationId xmlns:a16="http://schemas.microsoft.com/office/drawing/2014/main" xmlns="" id="{B14BBA08-7301-49B5-98D9-30333F56BE7A}"/>
                  </a:ext>
                </a:extLst>
              </p:cNvPr>
              <p:cNvSpPr>
                <a:spLocks noEditPoints="1"/>
              </p:cNvSpPr>
              <p:nvPr/>
            </p:nvSpPr>
            <p:spPr bwMode="auto">
              <a:xfrm>
                <a:off x="6571" y="2935"/>
                <a:ext cx="41" cy="42"/>
              </a:xfrm>
              <a:custGeom>
                <a:avLst/>
                <a:gdLst>
                  <a:gd name="T0" fmla="*/ 20 w 56"/>
                  <a:gd name="T1" fmla="*/ 30 h 57"/>
                  <a:gd name="T2" fmla="*/ 0 w 56"/>
                  <a:gd name="T3" fmla="*/ 55 h 57"/>
                  <a:gd name="T4" fmla="*/ 2 w 56"/>
                  <a:gd name="T5" fmla="*/ 57 h 57"/>
                  <a:gd name="T6" fmla="*/ 21 w 56"/>
                  <a:gd name="T7" fmla="*/ 41 h 57"/>
                  <a:gd name="T8" fmla="*/ 20 w 56"/>
                  <a:gd name="T9" fmla="*/ 30 h 57"/>
                  <a:gd name="T10" fmla="*/ 27 w 56"/>
                  <a:gd name="T11" fmla="*/ 23 h 57"/>
                  <a:gd name="T12" fmla="*/ 27 w 56"/>
                  <a:gd name="T13" fmla="*/ 23 h 57"/>
                  <a:gd name="T14" fmla="*/ 27 w 56"/>
                  <a:gd name="T15" fmla="*/ 23 h 57"/>
                  <a:gd name="T16" fmla="*/ 27 w 56"/>
                  <a:gd name="T17" fmla="*/ 34 h 57"/>
                  <a:gd name="T18" fmla="*/ 30 w 56"/>
                  <a:gd name="T19" fmla="*/ 32 h 57"/>
                  <a:gd name="T20" fmla="*/ 32 w 56"/>
                  <a:gd name="T21" fmla="*/ 29 h 57"/>
                  <a:gd name="T22" fmla="*/ 27 w 56"/>
                  <a:gd name="T23" fmla="*/ 23 h 57"/>
                  <a:gd name="T24" fmla="*/ 43 w 56"/>
                  <a:gd name="T25" fmla="*/ 15 h 57"/>
                  <a:gd name="T26" fmla="*/ 44 w 56"/>
                  <a:gd name="T27" fmla="*/ 16 h 57"/>
                  <a:gd name="T28" fmla="*/ 44 w 56"/>
                  <a:gd name="T29" fmla="*/ 16 h 57"/>
                  <a:gd name="T30" fmla="*/ 43 w 56"/>
                  <a:gd name="T31" fmla="*/ 15 h 57"/>
                  <a:gd name="T32" fmla="*/ 36 w 56"/>
                  <a:gd name="T33" fmla="*/ 14 h 57"/>
                  <a:gd name="T34" fmla="*/ 32 w 56"/>
                  <a:gd name="T35" fmla="*/ 18 h 57"/>
                  <a:gd name="T36" fmla="*/ 37 w 56"/>
                  <a:gd name="T37" fmla="*/ 24 h 57"/>
                  <a:gd name="T38" fmla="*/ 39 w 56"/>
                  <a:gd name="T39" fmla="*/ 22 h 57"/>
                  <a:gd name="T40" fmla="*/ 36 w 56"/>
                  <a:gd name="T41" fmla="*/ 14 h 57"/>
                  <a:gd name="T42" fmla="*/ 54 w 56"/>
                  <a:gd name="T43" fmla="*/ 0 h 57"/>
                  <a:gd name="T44" fmla="*/ 43 w 56"/>
                  <a:gd name="T45" fmla="*/ 8 h 57"/>
                  <a:gd name="T46" fmla="*/ 48 w 56"/>
                  <a:gd name="T47" fmla="*/ 11 h 57"/>
                  <a:gd name="T48" fmla="*/ 55 w 56"/>
                  <a:gd name="T49" fmla="*/ 0 h 57"/>
                  <a:gd name="T50" fmla="*/ 54 w 56"/>
                  <a:gd name="T51"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6" h="57">
                    <a:moveTo>
                      <a:pt x="20" y="30"/>
                    </a:moveTo>
                    <a:cubicBezTo>
                      <a:pt x="10" y="40"/>
                      <a:pt x="3" y="50"/>
                      <a:pt x="0" y="55"/>
                    </a:cubicBezTo>
                    <a:cubicBezTo>
                      <a:pt x="1" y="55"/>
                      <a:pt x="1" y="56"/>
                      <a:pt x="2" y="57"/>
                    </a:cubicBezTo>
                    <a:cubicBezTo>
                      <a:pt x="6" y="54"/>
                      <a:pt x="13" y="48"/>
                      <a:pt x="21" y="41"/>
                    </a:cubicBezTo>
                    <a:cubicBezTo>
                      <a:pt x="20" y="37"/>
                      <a:pt x="20" y="34"/>
                      <a:pt x="20" y="30"/>
                    </a:cubicBezTo>
                    <a:moveTo>
                      <a:pt x="27" y="23"/>
                    </a:moveTo>
                    <a:cubicBezTo>
                      <a:pt x="27" y="23"/>
                      <a:pt x="27" y="23"/>
                      <a:pt x="27" y="23"/>
                    </a:cubicBezTo>
                    <a:cubicBezTo>
                      <a:pt x="27" y="23"/>
                      <a:pt x="27" y="23"/>
                      <a:pt x="27" y="23"/>
                    </a:cubicBezTo>
                    <a:cubicBezTo>
                      <a:pt x="27" y="27"/>
                      <a:pt x="27" y="31"/>
                      <a:pt x="27" y="34"/>
                    </a:cubicBezTo>
                    <a:cubicBezTo>
                      <a:pt x="28" y="33"/>
                      <a:pt x="29" y="33"/>
                      <a:pt x="30" y="32"/>
                    </a:cubicBezTo>
                    <a:cubicBezTo>
                      <a:pt x="30" y="31"/>
                      <a:pt x="31" y="30"/>
                      <a:pt x="32" y="29"/>
                    </a:cubicBezTo>
                    <a:cubicBezTo>
                      <a:pt x="30" y="27"/>
                      <a:pt x="29" y="25"/>
                      <a:pt x="27" y="23"/>
                    </a:cubicBezTo>
                    <a:moveTo>
                      <a:pt x="43" y="15"/>
                    </a:moveTo>
                    <a:cubicBezTo>
                      <a:pt x="43" y="16"/>
                      <a:pt x="43" y="16"/>
                      <a:pt x="44" y="16"/>
                    </a:cubicBezTo>
                    <a:cubicBezTo>
                      <a:pt x="44" y="16"/>
                      <a:pt x="44" y="16"/>
                      <a:pt x="44" y="16"/>
                    </a:cubicBezTo>
                    <a:cubicBezTo>
                      <a:pt x="44" y="16"/>
                      <a:pt x="43" y="15"/>
                      <a:pt x="43" y="15"/>
                    </a:cubicBezTo>
                    <a:moveTo>
                      <a:pt x="36" y="14"/>
                    </a:moveTo>
                    <a:cubicBezTo>
                      <a:pt x="35" y="15"/>
                      <a:pt x="33" y="17"/>
                      <a:pt x="32" y="18"/>
                    </a:cubicBezTo>
                    <a:cubicBezTo>
                      <a:pt x="33" y="20"/>
                      <a:pt x="35" y="22"/>
                      <a:pt x="37" y="24"/>
                    </a:cubicBezTo>
                    <a:cubicBezTo>
                      <a:pt x="37" y="23"/>
                      <a:pt x="38" y="22"/>
                      <a:pt x="39" y="22"/>
                    </a:cubicBezTo>
                    <a:cubicBezTo>
                      <a:pt x="38" y="19"/>
                      <a:pt x="37" y="17"/>
                      <a:pt x="36" y="14"/>
                    </a:cubicBezTo>
                    <a:moveTo>
                      <a:pt x="54" y="0"/>
                    </a:moveTo>
                    <a:cubicBezTo>
                      <a:pt x="53" y="0"/>
                      <a:pt x="48" y="3"/>
                      <a:pt x="43" y="8"/>
                    </a:cubicBezTo>
                    <a:cubicBezTo>
                      <a:pt x="44" y="9"/>
                      <a:pt x="46" y="10"/>
                      <a:pt x="48" y="11"/>
                    </a:cubicBezTo>
                    <a:cubicBezTo>
                      <a:pt x="53" y="5"/>
                      <a:pt x="56" y="0"/>
                      <a:pt x="55" y="0"/>
                    </a:cubicBezTo>
                    <a:cubicBezTo>
                      <a:pt x="55" y="0"/>
                      <a:pt x="54" y="0"/>
                      <a:pt x="54"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88" name="Freeform 276">
                <a:extLst>
                  <a:ext uri="{FF2B5EF4-FFF2-40B4-BE49-F238E27FC236}">
                    <a16:creationId xmlns:a16="http://schemas.microsoft.com/office/drawing/2014/main" xmlns="" id="{F78F0E5F-FD82-4DF9-B3DE-084E80D715A9}"/>
                  </a:ext>
                </a:extLst>
              </p:cNvPr>
              <p:cNvSpPr>
                <a:spLocks/>
              </p:cNvSpPr>
              <p:nvPr/>
            </p:nvSpPr>
            <p:spPr bwMode="auto">
              <a:xfrm>
                <a:off x="6597" y="2944"/>
                <a:ext cx="6" cy="7"/>
              </a:xfrm>
              <a:custGeom>
                <a:avLst/>
                <a:gdLst>
                  <a:gd name="T0" fmla="*/ 2 w 8"/>
                  <a:gd name="T1" fmla="*/ 0 h 10"/>
                  <a:gd name="T2" fmla="*/ 0 w 8"/>
                  <a:gd name="T3" fmla="*/ 2 h 10"/>
                  <a:gd name="T4" fmla="*/ 3 w 8"/>
                  <a:gd name="T5" fmla="*/ 10 h 10"/>
                  <a:gd name="T6" fmla="*/ 8 w 8"/>
                  <a:gd name="T7" fmla="*/ 4 h 10"/>
                  <a:gd name="T8" fmla="*/ 7 w 8"/>
                  <a:gd name="T9" fmla="*/ 3 h 10"/>
                  <a:gd name="T10" fmla="*/ 2 w 8"/>
                  <a:gd name="T11" fmla="*/ 0 h 10"/>
                </a:gdLst>
                <a:ahLst/>
                <a:cxnLst>
                  <a:cxn ang="0">
                    <a:pos x="T0" y="T1"/>
                  </a:cxn>
                  <a:cxn ang="0">
                    <a:pos x="T2" y="T3"/>
                  </a:cxn>
                  <a:cxn ang="0">
                    <a:pos x="T4" y="T5"/>
                  </a:cxn>
                  <a:cxn ang="0">
                    <a:pos x="T6" y="T7"/>
                  </a:cxn>
                  <a:cxn ang="0">
                    <a:pos x="T8" y="T9"/>
                  </a:cxn>
                  <a:cxn ang="0">
                    <a:pos x="T10" y="T11"/>
                  </a:cxn>
                </a:cxnLst>
                <a:rect l="0" t="0" r="r" b="b"/>
                <a:pathLst>
                  <a:path w="8" h="10">
                    <a:moveTo>
                      <a:pt x="2" y="0"/>
                    </a:moveTo>
                    <a:cubicBezTo>
                      <a:pt x="1" y="1"/>
                      <a:pt x="0" y="1"/>
                      <a:pt x="0" y="2"/>
                    </a:cubicBezTo>
                    <a:cubicBezTo>
                      <a:pt x="1" y="5"/>
                      <a:pt x="2" y="7"/>
                      <a:pt x="3" y="10"/>
                    </a:cubicBezTo>
                    <a:cubicBezTo>
                      <a:pt x="5" y="8"/>
                      <a:pt x="6" y="6"/>
                      <a:pt x="8" y="4"/>
                    </a:cubicBezTo>
                    <a:cubicBezTo>
                      <a:pt x="7" y="4"/>
                      <a:pt x="7" y="4"/>
                      <a:pt x="7" y="3"/>
                    </a:cubicBezTo>
                    <a:cubicBezTo>
                      <a:pt x="5" y="2"/>
                      <a:pt x="4" y="1"/>
                      <a:pt x="2" y="0"/>
                    </a:cubicBezTo>
                  </a:path>
                </a:pathLst>
              </a:custGeom>
              <a:solidFill>
                <a:srgbClr val="EAEBE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89" name="Freeform 277">
                <a:extLst>
                  <a:ext uri="{FF2B5EF4-FFF2-40B4-BE49-F238E27FC236}">
                    <a16:creationId xmlns:a16="http://schemas.microsoft.com/office/drawing/2014/main" xmlns="" id="{5FEFB306-CC25-43F1-BFC5-B4A92D3E9785}"/>
                  </a:ext>
                </a:extLst>
              </p:cNvPr>
              <p:cNvSpPr>
                <a:spLocks/>
              </p:cNvSpPr>
              <p:nvPr/>
            </p:nvSpPr>
            <p:spPr bwMode="auto">
              <a:xfrm>
                <a:off x="6601" y="2941"/>
                <a:ext cx="5" cy="6"/>
              </a:xfrm>
              <a:custGeom>
                <a:avLst/>
                <a:gdLst>
                  <a:gd name="T0" fmla="*/ 2 w 7"/>
                  <a:gd name="T1" fmla="*/ 0 h 8"/>
                  <a:gd name="T2" fmla="*/ 0 w 7"/>
                  <a:gd name="T3" fmla="*/ 1 h 8"/>
                  <a:gd name="T4" fmla="*/ 2 w 7"/>
                  <a:gd name="T5" fmla="*/ 7 h 8"/>
                  <a:gd name="T6" fmla="*/ 3 w 7"/>
                  <a:gd name="T7" fmla="*/ 8 h 8"/>
                  <a:gd name="T8" fmla="*/ 7 w 7"/>
                  <a:gd name="T9" fmla="*/ 3 h 8"/>
                  <a:gd name="T10" fmla="*/ 2 w 7"/>
                  <a:gd name="T11" fmla="*/ 0 h 8"/>
                </a:gdLst>
                <a:ahLst/>
                <a:cxnLst>
                  <a:cxn ang="0">
                    <a:pos x="T0" y="T1"/>
                  </a:cxn>
                  <a:cxn ang="0">
                    <a:pos x="T2" y="T3"/>
                  </a:cxn>
                  <a:cxn ang="0">
                    <a:pos x="T4" y="T5"/>
                  </a:cxn>
                  <a:cxn ang="0">
                    <a:pos x="T6" y="T7"/>
                  </a:cxn>
                  <a:cxn ang="0">
                    <a:pos x="T8" y="T9"/>
                  </a:cxn>
                  <a:cxn ang="0">
                    <a:pos x="T10" y="T11"/>
                  </a:cxn>
                </a:cxnLst>
                <a:rect l="0" t="0" r="r" b="b"/>
                <a:pathLst>
                  <a:path w="7" h="8">
                    <a:moveTo>
                      <a:pt x="2" y="0"/>
                    </a:moveTo>
                    <a:cubicBezTo>
                      <a:pt x="1" y="0"/>
                      <a:pt x="1" y="1"/>
                      <a:pt x="0" y="1"/>
                    </a:cubicBezTo>
                    <a:cubicBezTo>
                      <a:pt x="1" y="3"/>
                      <a:pt x="1" y="5"/>
                      <a:pt x="2" y="7"/>
                    </a:cubicBezTo>
                    <a:cubicBezTo>
                      <a:pt x="2" y="7"/>
                      <a:pt x="3" y="8"/>
                      <a:pt x="3" y="8"/>
                    </a:cubicBezTo>
                    <a:cubicBezTo>
                      <a:pt x="4" y="6"/>
                      <a:pt x="5" y="5"/>
                      <a:pt x="7" y="3"/>
                    </a:cubicBezTo>
                    <a:cubicBezTo>
                      <a:pt x="5" y="2"/>
                      <a:pt x="3" y="1"/>
                      <a:pt x="2"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90" name="Freeform 278">
                <a:extLst>
                  <a:ext uri="{FF2B5EF4-FFF2-40B4-BE49-F238E27FC236}">
                    <a16:creationId xmlns:a16="http://schemas.microsoft.com/office/drawing/2014/main" xmlns="" id="{4B3D605B-A782-4E4D-9E1B-BE65802C963A}"/>
                  </a:ext>
                </a:extLst>
              </p:cNvPr>
              <p:cNvSpPr>
                <a:spLocks/>
              </p:cNvSpPr>
              <p:nvPr/>
            </p:nvSpPr>
            <p:spPr bwMode="auto">
              <a:xfrm>
                <a:off x="6599" y="2942"/>
                <a:ext cx="3" cy="4"/>
              </a:xfrm>
              <a:custGeom>
                <a:avLst/>
                <a:gdLst>
                  <a:gd name="T0" fmla="*/ 3 w 5"/>
                  <a:gd name="T1" fmla="*/ 0 h 6"/>
                  <a:gd name="T2" fmla="*/ 0 w 5"/>
                  <a:gd name="T3" fmla="*/ 3 h 6"/>
                  <a:gd name="T4" fmla="*/ 5 w 5"/>
                  <a:gd name="T5" fmla="*/ 6 h 6"/>
                  <a:gd name="T6" fmla="*/ 3 w 5"/>
                  <a:gd name="T7" fmla="*/ 0 h 6"/>
                </a:gdLst>
                <a:ahLst/>
                <a:cxnLst>
                  <a:cxn ang="0">
                    <a:pos x="T0" y="T1"/>
                  </a:cxn>
                  <a:cxn ang="0">
                    <a:pos x="T2" y="T3"/>
                  </a:cxn>
                  <a:cxn ang="0">
                    <a:pos x="T4" y="T5"/>
                  </a:cxn>
                  <a:cxn ang="0">
                    <a:pos x="T6" y="T7"/>
                  </a:cxn>
                </a:cxnLst>
                <a:rect l="0" t="0" r="r" b="b"/>
                <a:pathLst>
                  <a:path w="5" h="6">
                    <a:moveTo>
                      <a:pt x="3" y="0"/>
                    </a:moveTo>
                    <a:cubicBezTo>
                      <a:pt x="2" y="1"/>
                      <a:pt x="1" y="2"/>
                      <a:pt x="0" y="3"/>
                    </a:cubicBezTo>
                    <a:cubicBezTo>
                      <a:pt x="2" y="4"/>
                      <a:pt x="3" y="5"/>
                      <a:pt x="5" y="6"/>
                    </a:cubicBezTo>
                    <a:cubicBezTo>
                      <a:pt x="4" y="4"/>
                      <a:pt x="4" y="2"/>
                      <a:pt x="3"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91" name="Freeform 279">
                <a:extLst>
                  <a:ext uri="{FF2B5EF4-FFF2-40B4-BE49-F238E27FC236}">
                    <a16:creationId xmlns:a16="http://schemas.microsoft.com/office/drawing/2014/main" xmlns="" id="{528C6D04-1A96-446B-865C-FADEE2057AC8}"/>
                  </a:ext>
                </a:extLst>
              </p:cNvPr>
              <p:cNvSpPr>
                <a:spLocks noEditPoints="1"/>
              </p:cNvSpPr>
              <p:nvPr/>
            </p:nvSpPr>
            <p:spPr bwMode="auto">
              <a:xfrm>
                <a:off x="6539" y="2877"/>
                <a:ext cx="16" cy="52"/>
              </a:xfrm>
              <a:custGeom>
                <a:avLst/>
                <a:gdLst>
                  <a:gd name="T0" fmla="*/ 2 w 22"/>
                  <a:gd name="T1" fmla="*/ 67 h 71"/>
                  <a:gd name="T2" fmla="*/ 3 w 22"/>
                  <a:gd name="T3" fmla="*/ 71 h 71"/>
                  <a:gd name="T4" fmla="*/ 4 w 22"/>
                  <a:gd name="T5" fmla="*/ 68 h 71"/>
                  <a:gd name="T6" fmla="*/ 2 w 22"/>
                  <a:gd name="T7" fmla="*/ 67 h 71"/>
                  <a:gd name="T8" fmla="*/ 5 w 22"/>
                  <a:gd name="T9" fmla="*/ 42 h 71"/>
                  <a:gd name="T10" fmla="*/ 0 w 22"/>
                  <a:gd name="T11" fmla="*/ 60 h 71"/>
                  <a:gd name="T12" fmla="*/ 6 w 22"/>
                  <a:gd name="T13" fmla="*/ 64 h 71"/>
                  <a:gd name="T14" fmla="*/ 11 w 22"/>
                  <a:gd name="T15" fmla="*/ 47 h 71"/>
                  <a:gd name="T16" fmla="*/ 5 w 22"/>
                  <a:gd name="T17" fmla="*/ 42 h 71"/>
                  <a:gd name="T18" fmla="*/ 20 w 22"/>
                  <a:gd name="T19" fmla="*/ 0 h 71"/>
                  <a:gd name="T20" fmla="*/ 6 w 22"/>
                  <a:gd name="T21" fmla="*/ 36 h 71"/>
                  <a:gd name="T22" fmla="*/ 13 w 22"/>
                  <a:gd name="T23" fmla="*/ 41 h 71"/>
                  <a:gd name="T24" fmla="*/ 13 w 22"/>
                  <a:gd name="T25" fmla="*/ 40 h 71"/>
                  <a:gd name="T26" fmla="*/ 20 w 22"/>
                  <a:gd name="T27" fmla="*/ 0 h 71"/>
                  <a:gd name="T28" fmla="*/ 20 w 22"/>
                  <a:gd name="T29"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 h="71">
                    <a:moveTo>
                      <a:pt x="2" y="67"/>
                    </a:moveTo>
                    <a:cubicBezTo>
                      <a:pt x="2" y="68"/>
                      <a:pt x="3" y="70"/>
                      <a:pt x="3" y="71"/>
                    </a:cubicBezTo>
                    <a:cubicBezTo>
                      <a:pt x="3" y="70"/>
                      <a:pt x="4" y="69"/>
                      <a:pt x="4" y="68"/>
                    </a:cubicBezTo>
                    <a:cubicBezTo>
                      <a:pt x="3" y="68"/>
                      <a:pt x="3" y="67"/>
                      <a:pt x="2" y="67"/>
                    </a:cubicBezTo>
                    <a:moveTo>
                      <a:pt x="5" y="42"/>
                    </a:moveTo>
                    <a:cubicBezTo>
                      <a:pt x="3" y="49"/>
                      <a:pt x="1" y="55"/>
                      <a:pt x="0" y="60"/>
                    </a:cubicBezTo>
                    <a:cubicBezTo>
                      <a:pt x="2" y="62"/>
                      <a:pt x="4" y="63"/>
                      <a:pt x="6" y="64"/>
                    </a:cubicBezTo>
                    <a:cubicBezTo>
                      <a:pt x="8" y="59"/>
                      <a:pt x="10" y="53"/>
                      <a:pt x="11" y="47"/>
                    </a:cubicBezTo>
                    <a:cubicBezTo>
                      <a:pt x="9" y="45"/>
                      <a:pt x="7" y="44"/>
                      <a:pt x="5" y="42"/>
                    </a:cubicBezTo>
                    <a:moveTo>
                      <a:pt x="20" y="0"/>
                    </a:moveTo>
                    <a:cubicBezTo>
                      <a:pt x="18" y="0"/>
                      <a:pt x="12" y="16"/>
                      <a:pt x="6" y="36"/>
                    </a:cubicBezTo>
                    <a:cubicBezTo>
                      <a:pt x="8" y="38"/>
                      <a:pt x="11" y="39"/>
                      <a:pt x="13" y="41"/>
                    </a:cubicBezTo>
                    <a:cubicBezTo>
                      <a:pt x="13" y="41"/>
                      <a:pt x="13" y="41"/>
                      <a:pt x="13" y="40"/>
                    </a:cubicBezTo>
                    <a:cubicBezTo>
                      <a:pt x="19" y="19"/>
                      <a:pt x="22" y="1"/>
                      <a:pt x="20" y="0"/>
                    </a:cubicBezTo>
                    <a:cubicBezTo>
                      <a:pt x="20" y="0"/>
                      <a:pt x="20" y="0"/>
                      <a:pt x="20"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92" name="Freeform 280">
                <a:extLst>
                  <a:ext uri="{FF2B5EF4-FFF2-40B4-BE49-F238E27FC236}">
                    <a16:creationId xmlns:a16="http://schemas.microsoft.com/office/drawing/2014/main" xmlns="" id="{B6338304-674A-40B5-92F1-CD59AA4ECA80}"/>
                  </a:ext>
                </a:extLst>
              </p:cNvPr>
              <p:cNvSpPr>
                <a:spLocks/>
              </p:cNvSpPr>
              <p:nvPr/>
            </p:nvSpPr>
            <p:spPr bwMode="auto">
              <a:xfrm>
                <a:off x="6539" y="2921"/>
                <a:ext cx="4" cy="6"/>
              </a:xfrm>
              <a:custGeom>
                <a:avLst/>
                <a:gdLst>
                  <a:gd name="T0" fmla="*/ 0 w 6"/>
                  <a:gd name="T1" fmla="*/ 0 h 8"/>
                  <a:gd name="T2" fmla="*/ 0 w 6"/>
                  <a:gd name="T3" fmla="*/ 2 h 8"/>
                  <a:gd name="T4" fmla="*/ 2 w 6"/>
                  <a:gd name="T5" fmla="*/ 7 h 8"/>
                  <a:gd name="T6" fmla="*/ 4 w 6"/>
                  <a:gd name="T7" fmla="*/ 8 h 8"/>
                  <a:gd name="T8" fmla="*/ 6 w 6"/>
                  <a:gd name="T9" fmla="*/ 4 h 8"/>
                  <a:gd name="T10" fmla="*/ 0 w 6"/>
                  <a:gd name="T11" fmla="*/ 0 h 8"/>
                </a:gdLst>
                <a:ahLst/>
                <a:cxnLst>
                  <a:cxn ang="0">
                    <a:pos x="T0" y="T1"/>
                  </a:cxn>
                  <a:cxn ang="0">
                    <a:pos x="T2" y="T3"/>
                  </a:cxn>
                  <a:cxn ang="0">
                    <a:pos x="T4" y="T5"/>
                  </a:cxn>
                  <a:cxn ang="0">
                    <a:pos x="T6" y="T7"/>
                  </a:cxn>
                  <a:cxn ang="0">
                    <a:pos x="T8" y="T9"/>
                  </a:cxn>
                  <a:cxn ang="0">
                    <a:pos x="T10" y="T11"/>
                  </a:cxn>
                </a:cxnLst>
                <a:rect l="0" t="0" r="r" b="b"/>
                <a:pathLst>
                  <a:path w="6" h="8">
                    <a:moveTo>
                      <a:pt x="0" y="0"/>
                    </a:moveTo>
                    <a:cubicBezTo>
                      <a:pt x="0" y="1"/>
                      <a:pt x="0" y="1"/>
                      <a:pt x="0" y="2"/>
                    </a:cubicBezTo>
                    <a:cubicBezTo>
                      <a:pt x="0" y="3"/>
                      <a:pt x="1" y="5"/>
                      <a:pt x="2" y="7"/>
                    </a:cubicBezTo>
                    <a:cubicBezTo>
                      <a:pt x="3" y="7"/>
                      <a:pt x="3" y="8"/>
                      <a:pt x="4" y="8"/>
                    </a:cubicBezTo>
                    <a:cubicBezTo>
                      <a:pt x="5" y="7"/>
                      <a:pt x="5" y="6"/>
                      <a:pt x="6" y="4"/>
                    </a:cubicBezTo>
                    <a:cubicBezTo>
                      <a:pt x="4" y="3"/>
                      <a:pt x="2" y="2"/>
                      <a:pt x="0"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93" name="Freeform 281">
                <a:extLst>
                  <a:ext uri="{FF2B5EF4-FFF2-40B4-BE49-F238E27FC236}">
                    <a16:creationId xmlns:a16="http://schemas.microsoft.com/office/drawing/2014/main" xmlns="" id="{98EBC35F-3343-4C7C-A608-BC2479C8E326}"/>
                  </a:ext>
                </a:extLst>
              </p:cNvPr>
              <p:cNvSpPr>
                <a:spLocks/>
              </p:cNvSpPr>
              <p:nvPr/>
            </p:nvSpPr>
            <p:spPr bwMode="auto">
              <a:xfrm>
                <a:off x="6543" y="2903"/>
                <a:ext cx="6" cy="8"/>
              </a:xfrm>
              <a:custGeom>
                <a:avLst/>
                <a:gdLst>
                  <a:gd name="T0" fmla="*/ 1 w 8"/>
                  <a:gd name="T1" fmla="*/ 0 h 11"/>
                  <a:gd name="T2" fmla="*/ 1 w 8"/>
                  <a:gd name="T3" fmla="*/ 2 h 11"/>
                  <a:gd name="T4" fmla="*/ 0 w 8"/>
                  <a:gd name="T5" fmla="*/ 6 h 11"/>
                  <a:gd name="T6" fmla="*/ 6 w 8"/>
                  <a:gd name="T7" fmla="*/ 11 h 11"/>
                  <a:gd name="T8" fmla="*/ 8 w 8"/>
                  <a:gd name="T9" fmla="*/ 5 h 11"/>
                  <a:gd name="T10" fmla="*/ 1 w 8"/>
                  <a:gd name="T11" fmla="*/ 0 h 11"/>
                </a:gdLst>
                <a:ahLst/>
                <a:cxnLst>
                  <a:cxn ang="0">
                    <a:pos x="T0" y="T1"/>
                  </a:cxn>
                  <a:cxn ang="0">
                    <a:pos x="T2" y="T3"/>
                  </a:cxn>
                  <a:cxn ang="0">
                    <a:pos x="T4" y="T5"/>
                  </a:cxn>
                  <a:cxn ang="0">
                    <a:pos x="T6" y="T7"/>
                  </a:cxn>
                  <a:cxn ang="0">
                    <a:pos x="T8" y="T9"/>
                  </a:cxn>
                  <a:cxn ang="0">
                    <a:pos x="T10" y="T11"/>
                  </a:cxn>
                </a:cxnLst>
                <a:rect l="0" t="0" r="r" b="b"/>
                <a:pathLst>
                  <a:path w="8" h="11">
                    <a:moveTo>
                      <a:pt x="1" y="0"/>
                    </a:moveTo>
                    <a:cubicBezTo>
                      <a:pt x="1" y="1"/>
                      <a:pt x="1" y="2"/>
                      <a:pt x="1" y="2"/>
                    </a:cubicBezTo>
                    <a:cubicBezTo>
                      <a:pt x="0" y="4"/>
                      <a:pt x="0" y="5"/>
                      <a:pt x="0" y="6"/>
                    </a:cubicBezTo>
                    <a:cubicBezTo>
                      <a:pt x="2" y="8"/>
                      <a:pt x="4" y="9"/>
                      <a:pt x="6" y="11"/>
                    </a:cubicBezTo>
                    <a:cubicBezTo>
                      <a:pt x="7" y="9"/>
                      <a:pt x="8" y="7"/>
                      <a:pt x="8" y="5"/>
                    </a:cubicBezTo>
                    <a:cubicBezTo>
                      <a:pt x="6" y="3"/>
                      <a:pt x="3" y="2"/>
                      <a:pt x="1"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94" name="Freeform 282">
                <a:extLst>
                  <a:ext uri="{FF2B5EF4-FFF2-40B4-BE49-F238E27FC236}">
                    <a16:creationId xmlns:a16="http://schemas.microsoft.com/office/drawing/2014/main" xmlns="" id="{B4667107-7CFC-45F1-B095-400749FC01C4}"/>
                  </a:ext>
                </a:extLst>
              </p:cNvPr>
              <p:cNvSpPr>
                <a:spLocks noEditPoints="1"/>
              </p:cNvSpPr>
              <p:nvPr/>
            </p:nvSpPr>
            <p:spPr bwMode="auto">
              <a:xfrm>
                <a:off x="6532" y="2928"/>
                <a:ext cx="27" cy="8"/>
              </a:xfrm>
              <a:custGeom>
                <a:avLst/>
                <a:gdLst>
                  <a:gd name="T0" fmla="*/ 1 w 36"/>
                  <a:gd name="T1" fmla="*/ 8 h 11"/>
                  <a:gd name="T2" fmla="*/ 0 w 36"/>
                  <a:gd name="T3" fmla="*/ 10 h 11"/>
                  <a:gd name="T4" fmla="*/ 1 w 36"/>
                  <a:gd name="T5" fmla="*/ 11 h 11"/>
                  <a:gd name="T6" fmla="*/ 1 w 36"/>
                  <a:gd name="T7" fmla="*/ 8 h 11"/>
                  <a:gd name="T8" fmla="*/ 18 w 36"/>
                  <a:gd name="T9" fmla="*/ 2 h 11"/>
                  <a:gd name="T10" fmla="*/ 17 w 36"/>
                  <a:gd name="T11" fmla="*/ 2 h 11"/>
                  <a:gd name="T12" fmla="*/ 12 w 36"/>
                  <a:gd name="T13" fmla="*/ 3 h 11"/>
                  <a:gd name="T14" fmla="*/ 15 w 36"/>
                  <a:gd name="T15" fmla="*/ 11 h 11"/>
                  <a:gd name="T16" fmla="*/ 19 w 36"/>
                  <a:gd name="T17" fmla="*/ 10 h 11"/>
                  <a:gd name="T18" fmla="*/ 25 w 36"/>
                  <a:gd name="T19" fmla="*/ 8 h 11"/>
                  <a:gd name="T20" fmla="*/ 27 w 36"/>
                  <a:gd name="T21" fmla="*/ 7 h 11"/>
                  <a:gd name="T22" fmla="*/ 18 w 36"/>
                  <a:gd name="T23" fmla="*/ 2 h 11"/>
                  <a:gd name="T24" fmla="*/ 30 w 36"/>
                  <a:gd name="T25" fmla="*/ 0 h 11"/>
                  <a:gd name="T26" fmla="*/ 23 w 36"/>
                  <a:gd name="T27" fmla="*/ 1 h 11"/>
                  <a:gd name="T28" fmla="*/ 30 w 36"/>
                  <a:gd name="T29" fmla="*/ 6 h 11"/>
                  <a:gd name="T30" fmla="*/ 36 w 36"/>
                  <a:gd name="T31" fmla="*/ 3 h 11"/>
                  <a:gd name="T32" fmla="*/ 36 w 36"/>
                  <a:gd name="T33" fmla="*/ 2 h 11"/>
                  <a:gd name="T34" fmla="*/ 30 w 36"/>
                  <a:gd name="T35"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 h="11">
                    <a:moveTo>
                      <a:pt x="1" y="8"/>
                    </a:moveTo>
                    <a:cubicBezTo>
                      <a:pt x="0" y="9"/>
                      <a:pt x="0" y="9"/>
                      <a:pt x="0" y="10"/>
                    </a:cubicBezTo>
                    <a:cubicBezTo>
                      <a:pt x="0" y="10"/>
                      <a:pt x="0" y="11"/>
                      <a:pt x="1" y="11"/>
                    </a:cubicBezTo>
                    <a:cubicBezTo>
                      <a:pt x="1" y="10"/>
                      <a:pt x="1" y="9"/>
                      <a:pt x="1" y="8"/>
                    </a:cubicBezTo>
                    <a:moveTo>
                      <a:pt x="18" y="2"/>
                    </a:moveTo>
                    <a:cubicBezTo>
                      <a:pt x="18" y="2"/>
                      <a:pt x="17" y="2"/>
                      <a:pt x="17" y="2"/>
                    </a:cubicBezTo>
                    <a:cubicBezTo>
                      <a:pt x="15" y="2"/>
                      <a:pt x="14" y="3"/>
                      <a:pt x="12" y="3"/>
                    </a:cubicBezTo>
                    <a:cubicBezTo>
                      <a:pt x="13" y="6"/>
                      <a:pt x="14" y="8"/>
                      <a:pt x="15" y="11"/>
                    </a:cubicBezTo>
                    <a:cubicBezTo>
                      <a:pt x="16" y="10"/>
                      <a:pt x="17" y="10"/>
                      <a:pt x="19" y="10"/>
                    </a:cubicBezTo>
                    <a:cubicBezTo>
                      <a:pt x="21" y="9"/>
                      <a:pt x="23" y="9"/>
                      <a:pt x="25" y="8"/>
                    </a:cubicBezTo>
                    <a:cubicBezTo>
                      <a:pt x="26" y="8"/>
                      <a:pt x="27" y="7"/>
                      <a:pt x="27" y="7"/>
                    </a:cubicBezTo>
                    <a:cubicBezTo>
                      <a:pt x="25" y="6"/>
                      <a:pt x="22" y="4"/>
                      <a:pt x="18" y="2"/>
                    </a:cubicBezTo>
                    <a:moveTo>
                      <a:pt x="30" y="0"/>
                    </a:moveTo>
                    <a:cubicBezTo>
                      <a:pt x="28" y="0"/>
                      <a:pt x="26" y="1"/>
                      <a:pt x="23" y="1"/>
                    </a:cubicBezTo>
                    <a:cubicBezTo>
                      <a:pt x="26" y="3"/>
                      <a:pt x="28" y="5"/>
                      <a:pt x="30" y="6"/>
                    </a:cubicBezTo>
                    <a:cubicBezTo>
                      <a:pt x="32" y="5"/>
                      <a:pt x="34" y="4"/>
                      <a:pt x="36" y="3"/>
                    </a:cubicBezTo>
                    <a:cubicBezTo>
                      <a:pt x="36" y="3"/>
                      <a:pt x="36" y="2"/>
                      <a:pt x="36" y="2"/>
                    </a:cubicBezTo>
                    <a:cubicBezTo>
                      <a:pt x="36" y="1"/>
                      <a:pt x="34" y="0"/>
                      <a:pt x="30"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95" name="Freeform 283">
                <a:extLst>
                  <a:ext uri="{FF2B5EF4-FFF2-40B4-BE49-F238E27FC236}">
                    <a16:creationId xmlns:a16="http://schemas.microsoft.com/office/drawing/2014/main" xmlns="" id="{5629D6C1-05E9-43E7-B68A-A4639E38B3A2}"/>
                  </a:ext>
                </a:extLst>
              </p:cNvPr>
              <p:cNvSpPr>
                <a:spLocks noEditPoints="1"/>
              </p:cNvSpPr>
              <p:nvPr/>
            </p:nvSpPr>
            <p:spPr bwMode="auto">
              <a:xfrm>
                <a:off x="6551" y="2930"/>
                <a:ext cx="8" cy="3"/>
              </a:xfrm>
              <a:custGeom>
                <a:avLst/>
                <a:gdLst>
                  <a:gd name="T0" fmla="*/ 2 w 11"/>
                  <a:gd name="T1" fmla="*/ 4 h 5"/>
                  <a:gd name="T2" fmla="*/ 0 w 11"/>
                  <a:gd name="T3" fmla="*/ 5 h 5"/>
                  <a:gd name="T4" fmla="*/ 3 w 11"/>
                  <a:gd name="T5" fmla="*/ 4 h 5"/>
                  <a:gd name="T6" fmla="*/ 2 w 11"/>
                  <a:gd name="T7" fmla="*/ 4 h 5"/>
                  <a:gd name="T8" fmla="*/ 11 w 11"/>
                  <a:gd name="T9" fmla="*/ 0 h 5"/>
                  <a:gd name="T10" fmla="*/ 5 w 11"/>
                  <a:gd name="T11" fmla="*/ 3 h 5"/>
                  <a:gd name="T12" fmla="*/ 5 w 11"/>
                  <a:gd name="T13" fmla="*/ 4 h 5"/>
                  <a:gd name="T14" fmla="*/ 11 w 11"/>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5">
                    <a:moveTo>
                      <a:pt x="2" y="4"/>
                    </a:moveTo>
                    <a:cubicBezTo>
                      <a:pt x="2" y="4"/>
                      <a:pt x="1" y="5"/>
                      <a:pt x="0" y="5"/>
                    </a:cubicBezTo>
                    <a:cubicBezTo>
                      <a:pt x="1" y="5"/>
                      <a:pt x="2" y="5"/>
                      <a:pt x="3" y="4"/>
                    </a:cubicBezTo>
                    <a:cubicBezTo>
                      <a:pt x="3" y="4"/>
                      <a:pt x="3" y="4"/>
                      <a:pt x="2" y="4"/>
                    </a:cubicBezTo>
                    <a:moveTo>
                      <a:pt x="11" y="0"/>
                    </a:moveTo>
                    <a:cubicBezTo>
                      <a:pt x="9" y="1"/>
                      <a:pt x="7" y="2"/>
                      <a:pt x="5" y="3"/>
                    </a:cubicBezTo>
                    <a:cubicBezTo>
                      <a:pt x="5" y="3"/>
                      <a:pt x="5" y="3"/>
                      <a:pt x="5" y="4"/>
                    </a:cubicBezTo>
                    <a:cubicBezTo>
                      <a:pt x="8" y="2"/>
                      <a:pt x="10" y="1"/>
                      <a:pt x="11"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96" name="Freeform 284">
                <a:extLst>
                  <a:ext uri="{FF2B5EF4-FFF2-40B4-BE49-F238E27FC236}">
                    <a16:creationId xmlns:a16="http://schemas.microsoft.com/office/drawing/2014/main" xmlns="" id="{44A60DF4-08D3-4C35-8B56-54D50F7BC67E}"/>
                  </a:ext>
                </a:extLst>
              </p:cNvPr>
              <p:cNvSpPr>
                <a:spLocks/>
              </p:cNvSpPr>
              <p:nvPr/>
            </p:nvSpPr>
            <p:spPr bwMode="auto">
              <a:xfrm>
                <a:off x="6546" y="2928"/>
                <a:ext cx="8" cy="5"/>
              </a:xfrm>
              <a:custGeom>
                <a:avLst/>
                <a:gdLst>
                  <a:gd name="T0" fmla="*/ 5 w 12"/>
                  <a:gd name="T1" fmla="*/ 0 h 6"/>
                  <a:gd name="T2" fmla="*/ 0 w 12"/>
                  <a:gd name="T3" fmla="*/ 1 h 6"/>
                  <a:gd name="T4" fmla="*/ 9 w 12"/>
                  <a:gd name="T5" fmla="*/ 6 h 6"/>
                  <a:gd name="T6" fmla="*/ 12 w 12"/>
                  <a:gd name="T7" fmla="*/ 5 h 6"/>
                  <a:gd name="T8" fmla="*/ 5 w 12"/>
                  <a:gd name="T9" fmla="*/ 0 h 6"/>
                </a:gdLst>
                <a:ahLst/>
                <a:cxnLst>
                  <a:cxn ang="0">
                    <a:pos x="T0" y="T1"/>
                  </a:cxn>
                  <a:cxn ang="0">
                    <a:pos x="T2" y="T3"/>
                  </a:cxn>
                  <a:cxn ang="0">
                    <a:pos x="T4" y="T5"/>
                  </a:cxn>
                  <a:cxn ang="0">
                    <a:pos x="T6" y="T7"/>
                  </a:cxn>
                  <a:cxn ang="0">
                    <a:pos x="T8" y="T9"/>
                  </a:cxn>
                </a:cxnLst>
                <a:rect l="0" t="0" r="r" b="b"/>
                <a:pathLst>
                  <a:path w="12" h="6">
                    <a:moveTo>
                      <a:pt x="5" y="0"/>
                    </a:moveTo>
                    <a:cubicBezTo>
                      <a:pt x="3" y="0"/>
                      <a:pt x="2" y="1"/>
                      <a:pt x="0" y="1"/>
                    </a:cubicBezTo>
                    <a:cubicBezTo>
                      <a:pt x="4" y="3"/>
                      <a:pt x="7" y="5"/>
                      <a:pt x="9" y="6"/>
                    </a:cubicBezTo>
                    <a:cubicBezTo>
                      <a:pt x="10" y="6"/>
                      <a:pt x="11" y="5"/>
                      <a:pt x="12" y="5"/>
                    </a:cubicBezTo>
                    <a:cubicBezTo>
                      <a:pt x="10" y="4"/>
                      <a:pt x="8" y="2"/>
                      <a:pt x="5"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97" name="Freeform 285">
                <a:extLst>
                  <a:ext uri="{FF2B5EF4-FFF2-40B4-BE49-F238E27FC236}">
                    <a16:creationId xmlns:a16="http://schemas.microsoft.com/office/drawing/2014/main" xmlns="" id="{E7BB4F93-8E57-457F-BC34-A9A650D9663D}"/>
                  </a:ext>
                </a:extLst>
              </p:cNvPr>
              <p:cNvSpPr>
                <a:spLocks/>
              </p:cNvSpPr>
              <p:nvPr/>
            </p:nvSpPr>
            <p:spPr bwMode="auto">
              <a:xfrm>
                <a:off x="6552" y="2932"/>
                <a:ext cx="2" cy="1"/>
              </a:xfrm>
              <a:custGeom>
                <a:avLst/>
                <a:gdLst>
                  <a:gd name="T0" fmla="*/ 3 w 3"/>
                  <a:gd name="T1" fmla="*/ 0 h 1"/>
                  <a:gd name="T2" fmla="*/ 0 w 3"/>
                  <a:gd name="T3" fmla="*/ 1 h 1"/>
                  <a:gd name="T4" fmla="*/ 1 w 3"/>
                  <a:gd name="T5" fmla="*/ 1 h 1"/>
                  <a:gd name="T6" fmla="*/ 3 w 3"/>
                  <a:gd name="T7" fmla="*/ 1 h 1"/>
                  <a:gd name="T8" fmla="*/ 3 w 3"/>
                  <a:gd name="T9" fmla="*/ 0 h 1"/>
                </a:gdLst>
                <a:ahLst/>
                <a:cxnLst>
                  <a:cxn ang="0">
                    <a:pos x="T0" y="T1"/>
                  </a:cxn>
                  <a:cxn ang="0">
                    <a:pos x="T2" y="T3"/>
                  </a:cxn>
                  <a:cxn ang="0">
                    <a:pos x="T4" y="T5"/>
                  </a:cxn>
                  <a:cxn ang="0">
                    <a:pos x="T6" y="T7"/>
                  </a:cxn>
                  <a:cxn ang="0">
                    <a:pos x="T8" y="T9"/>
                  </a:cxn>
                </a:cxnLst>
                <a:rect l="0" t="0" r="r" b="b"/>
                <a:pathLst>
                  <a:path w="3" h="1">
                    <a:moveTo>
                      <a:pt x="3" y="0"/>
                    </a:moveTo>
                    <a:cubicBezTo>
                      <a:pt x="2" y="0"/>
                      <a:pt x="1" y="1"/>
                      <a:pt x="0" y="1"/>
                    </a:cubicBezTo>
                    <a:cubicBezTo>
                      <a:pt x="1" y="1"/>
                      <a:pt x="1" y="1"/>
                      <a:pt x="1" y="1"/>
                    </a:cubicBezTo>
                    <a:cubicBezTo>
                      <a:pt x="2" y="1"/>
                      <a:pt x="2" y="1"/>
                      <a:pt x="3" y="1"/>
                    </a:cubicBezTo>
                    <a:cubicBezTo>
                      <a:pt x="3" y="0"/>
                      <a:pt x="3" y="0"/>
                      <a:pt x="3"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98" name="Freeform 286">
                <a:extLst>
                  <a:ext uri="{FF2B5EF4-FFF2-40B4-BE49-F238E27FC236}">
                    <a16:creationId xmlns:a16="http://schemas.microsoft.com/office/drawing/2014/main" xmlns="" id="{45958E8E-BC63-4231-9E31-3B90A9EACF26}"/>
                  </a:ext>
                </a:extLst>
              </p:cNvPr>
              <p:cNvSpPr>
                <a:spLocks/>
              </p:cNvSpPr>
              <p:nvPr/>
            </p:nvSpPr>
            <p:spPr bwMode="auto">
              <a:xfrm>
                <a:off x="6590" y="3020"/>
                <a:ext cx="20" cy="4"/>
              </a:xfrm>
              <a:custGeom>
                <a:avLst/>
                <a:gdLst>
                  <a:gd name="T0" fmla="*/ 27 w 27"/>
                  <a:gd name="T1" fmla="*/ 0 h 5"/>
                  <a:gd name="T2" fmla="*/ 1 w 27"/>
                  <a:gd name="T3" fmla="*/ 4 h 5"/>
                  <a:gd name="T4" fmla="*/ 0 w 27"/>
                  <a:gd name="T5" fmla="*/ 5 h 5"/>
                  <a:gd name="T6" fmla="*/ 23 w 27"/>
                  <a:gd name="T7" fmla="*/ 4 h 5"/>
                  <a:gd name="T8" fmla="*/ 27 w 27"/>
                  <a:gd name="T9" fmla="*/ 0 h 5"/>
                </a:gdLst>
                <a:ahLst/>
                <a:cxnLst>
                  <a:cxn ang="0">
                    <a:pos x="T0" y="T1"/>
                  </a:cxn>
                  <a:cxn ang="0">
                    <a:pos x="T2" y="T3"/>
                  </a:cxn>
                  <a:cxn ang="0">
                    <a:pos x="T4" y="T5"/>
                  </a:cxn>
                  <a:cxn ang="0">
                    <a:pos x="T6" y="T7"/>
                  </a:cxn>
                  <a:cxn ang="0">
                    <a:pos x="T8" y="T9"/>
                  </a:cxn>
                </a:cxnLst>
                <a:rect l="0" t="0" r="r" b="b"/>
                <a:pathLst>
                  <a:path w="27" h="5">
                    <a:moveTo>
                      <a:pt x="27" y="0"/>
                    </a:moveTo>
                    <a:cubicBezTo>
                      <a:pt x="15" y="2"/>
                      <a:pt x="5" y="3"/>
                      <a:pt x="1" y="4"/>
                    </a:cubicBezTo>
                    <a:cubicBezTo>
                      <a:pt x="0" y="5"/>
                      <a:pt x="0" y="5"/>
                      <a:pt x="0" y="5"/>
                    </a:cubicBezTo>
                    <a:cubicBezTo>
                      <a:pt x="3" y="5"/>
                      <a:pt x="12" y="5"/>
                      <a:pt x="23" y="4"/>
                    </a:cubicBezTo>
                    <a:cubicBezTo>
                      <a:pt x="25" y="3"/>
                      <a:pt x="26" y="1"/>
                      <a:pt x="27"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299" name="Freeform 287">
                <a:extLst>
                  <a:ext uri="{FF2B5EF4-FFF2-40B4-BE49-F238E27FC236}">
                    <a16:creationId xmlns:a16="http://schemas.microsoft.com/office/drawing/2014/main" xmlns="" id="{9B7890F8-27C1-4781-B8C0-4179E0335B88}"/>
                  </a:ext>
                </a:extLst>
              </p:cNvPr>
              <p:cNvSpPr>
                <a:spLocks/>
              </p:cNvSpPr>
              <p:nvPr/>
            </p:nvSpPr>
            <p:spPr bwMode="auto">
              <a:xfrm>
                <a:off x="6585" y="2917"/>
                <a:ext cx="5" cy="16"/>
              </a:xfrm>
              <a:custGeom>
                <a:avLst/>
                <a:gdLst>
                  <a:gd name="T0" fmla="*/ 1 w 6"/>
                  <a:gd name="T1" fmla="*/ 0 h 21"/>
                  <a:gd name="T2" fmla="*/ 0 w 6"/>
                  <a:gd name="T3" fmla="*/ 17 h 21"/>
                  <a:gd name="T4" fmla="*/ 6 w 6"/>
                  <a:gd name="T5" fmla="*/ 21 h 21"/>
                  <a:gd name="T6" fmla="*/ 6 w 6"/>
                  <a:gd name="T7" fmla="*/ 12 h 21"/>
                  <a:gd name="T8" fmla="*/ 1 w 6"/>
                  <a:gd name="T9" fmla="*/ 0 h 21"/>
                </a:gdLst>
                <a:ahLst/>
                <a:cxnLst>
                  <a:cxn ang="0">
                    <a:pos x="T0" y="T1"/>
                  </a:cxn>
                  <a:cxn ang="0">
                    <a:pos x="T2" y="T3"/>
                  </a:cxn>
                  <a:cxn ang="0">
                    <a:pos x="T4" y="T5"/>
                  </a:cxn>
                  <a:cxn ang="0">
                    <a:pos x="T6" y="T7"/>
                  </a:cxn>
                  <a:cxn ang="0">
                    <a:pos x="T8" y="T9"/>
                  </a:cxn>
                </a:cxnLst>
                <a:rect l="0" t="0" r="r" b="b"/>
                <a:pathLst>
                  <a:path w="6" h="21">
                    <a:moveTo>
                      <a:pt x="1" y="0"/>
                    </a:moveTo>
                    <a:cubicBezTo>
                      <a:pt x="1" y="4"/>
                      <a:pt x="0" y="10"/>
                      <a:pt x="0" y="17"/>
                    </a:cubicBezTo>
                    <a:cubicBezTo>
                      <a:pt x="2" y="18"/>
                      <a:pt x="4" y="20"/>
                      <a:pt x="6" y="21"/>
                    </a:cubicBezTo>
                    <a:cubicBezTo>
                      <a:pt x="6" y="18"/>
                      <a:pt x="6" y="15"/>
                      <a:pt x="6" y="12"/>
                    </a:cubicBezTo>
                    <a:cubicBezTo>
                      <a:pt x="4" y="8"/>
                      <a:pt x="2" y="4"/>
                      <a:pt x="1" y="0"/>
                    </a:cubicBezTo>
                  </a:path>
                </a:pathLst>
              </a:custGeom>
              <a:solidFill>
                <a:srgbClr val="E5E5E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00" name="Freeform 288">
                <a:extLst>
                  <a:ext uri="{FF2B5EF4-FFF2-40B4-BE49-F238E27FC236}">
                    <a16:creationId xmlns:a16="http://schemas.microsoft.com/office/drawing/2014/main" xmlns="" id="{86088A9B-20BE-4BAE-8D7F-6D2B245AF1E4}"/>
                  </a:ext>
                </a:extLst>
              </p:cNvPr>
              <p:cNvSpPr>
                <a:spLocks/>
              </p:cNvSpPr>
              <p:nvPr/>
            </p:nvSpPr>
            <p:spPr bwMode="auto">
              <a:xfrm>
                <a:off x="6586" y="2913"/>
                <a:ext cx="4" cy="13"/>
              </a:xfrm>
              <a:custGeom>
                <a:avLst/>
                <a:gdLst>
                  <a:gd name="T0" fmla="*/ 2 w 5"/>
                  <a:gd name="T1" fmla="*/ 0 h 18"/>
                  <a:gd name="T2" fmla="*/ 0 w 5"/>
                  <a:gd name="T3" fmla="*/ 6 h 18"/>
                  <a:gd name="T4" fmla="*/ 5 w 5"/>
                  <a:gd name="T5" fmla="*/ 18 h 18"/>
                  <a:gd name="T6" fmla="*/ 2 w 5"/>
                  <a:gd name="T7" fmla="*/ 0 h 18"/>
                </a:gdLst>
                <a:ahLst/>
                <a:cxnLst>
                  <a:cxn ang="0">
                    <a:pos x="T0" y="T1"/>
                  </a:cxn>
                  <a:cxn ang="0">
                    <a:pos x="T2" y="T3"/>
                  </a:cxn>
                  <a:cxn ang="0">
                    <a:pos x="T4" y="T5"/>
                  </a:cxn>
                  <a:cxn ang="0">
                    <a:pos x="T6" y="T7"/>
                  </a:cxn>
                </a:cxnLst>
                <a:rect l="0" t="0" r="r" b="b"/>
                <a:pathLst>
                  <a:path w="5" h="18">
                    <a:moveTo>
                      <a:pt x="2" y="0"/>
                    </a:moveTo>
                    <a:cubicBezTo>
                      <a:pt x="1" y="0"/>
                      <a:pt x="1" y="2"/>
                      <a:pt x="0" y="6"/>
                    </a:cubicBezTo>
                    <a:cubicBezTo>
                      <a:pt x="1" y="10"/>
                      <a:pt x="3" y="14"/>
                      <a:pt x="5" y="18"/>
                    </a:cubicBezTo>
                    <a:cubicBezTo>
                      <a:pt x="4" y="7"/>
                      <a:pt x="3" y="0"/>
                      <a:pt x="2" y="0"/>
                    </a:cubicBezTo>
                  </a:path>
                </a:pathLst>
              </a:custGeom>
              <a:solidFill>
                <a:srgbClr val="EDEDE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01" name="Freeform 289">
                <a:extLst>
                  <a:ext uri="{FF2B5EF4-FFF2-40B4-BE49-F238E27FC236}">
                    <a16:creationId xmlns:a16="http://schemas.microsoft.com/office/drawing/2014/main" xmlns="" id="{8ADCBDA6-5029-4D12-B514-2CB4EA6B185C}"/>
                  </a:ext>
                </a:extLst>
              </p:cNvPr>
              <p:cNvSpPr>
                <a:spLocks/>
              </p:cNvSpPr>
              <p:nvPr/>
            </p:nvSpPr>
            <p:spPr bwMode="auto">
              <a:xfrm>
                <a:off x="6585" y="2930"/>
                <a:ext cx="5" cy="5"/>
              </a:xfrm>
              <a:custGeom>
                <a:avLst/>
                <a:gdLst>
                  <a:gd name="T0" fmla="*/ 0 w 6"/>
                  <a:gd name="T1" fmla="*/ 0 h 7"/>
                  <a:gd name="T2" fmla="*/ 0 w 6"/>
                  <a:gd name="T3" fmla="*/ 6 h 7"/>
                  <a:gd name="T4" fmla="*/ 2 w 6"/>
                  <a:gd name="T5" fmla="*/ 5 h 7"/>
                  <a:gd name="T6" fmla="*/ 4 w 6"/>
                  <a:gd name="T7" fmla="*/ 6 h 7"/>
                  <a:gd name="T8" fmla="*/ 4 w 6"/>
                  <a:gd name="T9" fmla="*/ 7 h 7"/>
                  <a:gd name="T10" fmla="*/ 6 w 6"/>
                  <a:gd name="T11" fmla="*/ 5 h 7"/>
                  <a:gd name="T12" fmla="*/ 6 w 6"/>
                  <a:gd name="T13" fmla="*/ 4 h 7"/>
                  <a:gd name="T14" fmla="*/ 0 w 6"/>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7">
                    <a:moveTo>
                      <a:pt x="0" y="0"/>
                    </a:moveTo>
                    <a:cubicBezTo>
                      <a:pt x="0" y="2"/>
                      <a:pt x="0" y="4"/>
                      <a:pt x="0" y="6"/>
                    </a:cubicBezTo>
                    <a:cubicBezTo>
                      <a:pt x="1" y="5"/>
                      <a:pt x="1" y="5"/>
                      <a:pt x="2" y="5"/>
                    </a:cubicBezTo>
                    <a:cubicBezTo>
                      <a:pt x="3" y="5"/>
                      <a:pt x="4" y="6"/>
                      <a:pt x="4" y="6"/>
                    </a:cubicBezTo>
                    <a:cubicBezTo>
                      <a:pt x="4" y="6"/>
                      <a:pt x="4" y="6"/>
                      <a:pt x="4" y="7"/>
                    </a:cubicBezTo>
                    <a:cubicBezTo>
                      <a:pt x="4" y="6"/>
                      <a:pt x="5" y="6"/>
                      <a:pt x="6" y="5"/>
                    </a:cubicBezTo>
                    <a:cubicBezTo>
                      <a:pt x="6" y="5"/>
                      <a:pt x="6" y="4"/>
                      <a:pt x="6" y="4"/>
                    </a:cubicBezTo>
                    <a:cubicBezTo>
                      <a:pt x="4" y="3"/>
                      <a:pt x="2" y="1"/>
                      <a:pt x="0"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02" name="Freeform 290">
                <a:extLst>
                  <a:ext uri="{FF2B5EF4-FFF2-40B4-BE49-F238E27FC236}">
                    <a16:creationId xmlns:a16="http://schemas.microsoft.com/office/drawing/2014/main" xmlns="" id="{CC90FDD2-2E12-4B30-93DB-32F984EA980E}"/>
                  </a:ext>
                </a:extLst>
              </p:cNvPr>
              <p:cNvSpPr>
                <a:spLocks noEditPoints="1"/>
              </p:cNvSpPr>
              <p:nvPr/>
            </p:nvSpPr>
            <p:spPr bwMode="auto">
              <a:xfrm>
                <a:off x="6585" y="2939"/>
                <a:ext cx="6" cy="53"/>
              </a:xfrm>
              <a:custGeom>
                <a:avLst/>
                <a:gdLst>
                  <a:gd name="T0" fmla="*/ 7 w 7"/>
                  <a:gd name="T1" fmla="*/ 28 h 71"/>
                  <a:gd name="T2" fmla="*/ 1 w 7"/>
                  <a:gd name="T3" fmla="*/ 35 h 71"/>
                  <a:gd name="T4" fmla="*/ 4 w 7"/>
                  <a:gd name="T5" fmla="*/ 71 h 71"/>
                  <a:gd name="T6" fmla="*/ 7 w 7"/>
                  <a:gd name="T7" fmla="*/ 28 h 71"/>
                  <a:gd name="T8" fmla="*/ 0 w 7"/>
                  <a:gd name="T9" fmla="*/ 7 h 71"/>
                  <a:gd name="T10" fmla="*/ 0 w 7"/>
                  <a:gd name="T11" fmla="*/ 17 h 71"/>
                  <a:gd name="T12" fmla="*/ 0 w 7"/>
                  <a:gd name="T13" fmla="*/ 24 h 71"/>
                  <a:gd name="T14" fmla="*/ 4 w 7"/>
                  <a:gd name="T15" fmla="*/ 20 h 71"/>
                  <a:gd name="T16" fmla="*/ 7 w 7"/>
                  <a:gd name="T17" fmla="*/ 17 h 71"/>
                  <a:gd name="T18" fmla="*/ 7 w 7"/>
                  <a:gd name="T19" fmla="*/ 16 h 71"/>
                  <a:gd name="T20" fmla="*/ 0 w 7"/>
                  <a:gd name="T21" fmla="*/ 7 h 71"/>
                  <a:gd name="T22" fmla="*/ 7 w 7"/>
                  <a:gd name="T23" fmla="*/ 0 h 71"/>
                  <a:gd name="T24" fmla="*/ 4 w 7"/>
                  <a:gd name="T25" fmla="*/ 2 h 71"/>
                  <a:gd name="T26" fmla="*/ 7 w 7"/>
                  <a:gd name="T27" fmla="*/ 5 h 71"/>
                  <a:gd name="T28" fmla="*/ 7 w 7"/>
                  <a:gd name="T29"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 h="71">
                    <a:moveTo>
                      <a:pt x="7" y="28"/>
                    </a:moveTo>
                    <a:cubicBezTo>
                      <a:pt x="5" y="30"/>
                      <a:pt x="3" y="33"/>
                      <a:pt x="1" y="35"/>
                    </a:cubicBezTo>
                    <a:cubicBezTo>
                      <a:pt x="1" y="56"/>
                      <a:pt x="3" y="71"/>
                      <a:pt x="4" y="71"/>
                    </a:cubicBezTo>
                    <a:cubicBezTo>
                      <a:pt x="6" y="71"/>
                      <a:pt x="7" y="52"/>
                      <a:pt x="7" y="28"/>
                    </a:cubicBezTo>
                    <a:moveTo>
                      <a:pt x="0" y="7"/>
                    </a:moveTo>
                    <a:cubicBezTo>
                      <a:pt x="0" y="10"/>
                      <a:pt x="0" y="14"/>
                      <a:pt x="0" y="17"/>
                    </a:cubicBezTo>
                    <a:cubicBezTo>
                      <a:pt x="0" y="20"/>
                      <a:pt x="0" y="22"/>
                      <a:pt x="0" y="24"/>
                    </a:cubicBezTo>
                    <a:cubicBezTo>
                      <a:pt x="1" y="23"/>
                      <a:pt x="3" y="21"/>
                      <a:pt x="4" y="20"/>
                    </a:cubicBezTo>
                    <a:cubicBezTo>
                      <a:pt x="5" y="19"/>
                      <a:pt x="6" y="18"/>
                      <a:pt x="7" y="17"/>
                    </a:cubicBezTo>
                    <a:cubicBezTo>
                      <a:pt x="7" y="17"/>
                      <a:pt x="7" y="16"/>
                      <a:pt x="7" y="16"/>
                    </a:cubicBezTo>
                    <a:cubicBezTo>
                      <a:pt x="5" y="13"/>
                      <a:pt x="2" y="10"/>
                      <a:pt x="0" y="7"/>
                    </a:cubicBezTo>
                    <a:moveTo>
                      <a:pt x="7" y="0"/>
                    </a:moveTo>
                    <a:cubicBezTo>
                      <a:pt x="6" y="1"/>
                      <a:pt x="5" y="1"/>
                      <a:pt x="4" y="2"/>
                    </a:cubicBezTo>
                    <a:cubicBezTo>
                      <a:pt x="5" y="3"/>
                      <a:pt x="6" y="4"/>
                      <a:pt x="7" y="5"/>
                    </a:cubicBezTo>
                    <a:cubicBezTo>
                      <a:pt x="7" y="4"/>
                      <a:pt x="7" y="2"/>
                      <a:pt x="7" y="0"/>
                    </a:cubicBezTo>
                  </a:path>
                </a:pathLst>
              </a:custGeom>
              <a:solidFill>
                <a:srgbClr val="E5E5E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03" name="Freeform 291">
                <a:extLst>
                  <a:ext uri="{FF2B5EF4-FFF2-40B4-BE49-F238E27FC236}">
                    <a16:creationId xmlns:a16="http://schemas.microsoft.com/office/drawing/2014/main" xmlns="" id="{B85D5785-5B15-4471-84C4-5EFC972DBE8C}"/>
                  </a:ext>
                </a:extLst>
              </p:cNvPr>
              <p:cNvSpPr>
                <a:spLocks/>
              </p:cNvSpPr>
              <p:nvPr/>
            </p:nvSpPr>
            <p:spPr bwMode="auto">
              <a:xfrm>
                <a:off x="6585" y="2952"/>
                <a:ext cx="6" cy="13"/>
              </a:xfrm>
              <a:custGeom>
                <a:avLst/>
                <a:gdLst>
                  <a:gd name="T0" fmla="*/ 7 w 7"/>
                  <a:gd name="T1" fmla="*/ 0 h 18"/>
                  <a:gd name="T2" fmla="*/ 4 w 7"/>
                  <a:gd name="T3" fmla="*/ 3 h 18"/>
                  <a:gd name="T4" fmla="*/ 0 w 7"/>
                  <a:gd name="T5" fmla="*/ 7 h 18"/>
                  <a:gd name="T6" fmla="*/ 1 w 7"/>
                  <a:gd name="T7" fmla="*/ 18 h 18"/>
                  <a:gd name="T8" fmla="*/ 7 w 7"/>
                  <a:gd name="T9" fmla="*/ 11 h 18"/>
                  <a:gd name="T10" fmla="*/ 7 w 7"/>
                  <a:gd name="T11" fmla="*/ 0 h 18"/>
                  <a:gd name="T12" fmla="*/ 7 w 7"/>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7" h="18">
                    <a:moveTo>
                      <a:pt x="7" y="0"/>
                    </a:moveTo>
                    <a:cubicBezTo>
                      <a:pt x="6" y="1"/>
                      <a:pt x="5" y="2"/>
                      <a:pt x="4" y="3"/>
                    </a:cubicBezTo>
                    <a:cubicBezTo>
                      <a:pt x="3" y="4"/>
                      <a:pt x="1" y="6"/>
                      <a:pt x="0" y="7"/>
                    </a:cubicBezTo>
                    <a:cubicBezTo>
                      <a:pt x="0" y="11"/>
                      <a:pt x="0" y="14"/>
                      <a:pt x="1" y="18"/>
                    </a:cubicBezTo>
                    <a:cubicBezTo>
                      <a:pt x="3" y="16"/>
                      <a:pt x="5" y="13"/>
                      <a:pt x="7" y="11"/>
                    </a:cubicBezTo>
                    <a:cubicBezTo>
                      <a:pt x="7" y="8"/>
                      <a:pt x="7" y="4"/>
                      <a:pt x="7" y="0"/>
                    </a:cubicBezTo>
                    <a:cubicBezTo>
                      <a:pt x="7" y="0"/>
                      <a:pt x="7" y="0"/>
                      <a:pt x="7" y="0"/>
                    </a:cubicBezTo>
                  </a:path>
                </a:pathLst>
              </a:custGeom>
              <a:solidFill>
                <a:srgbClr val="EFF0F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04" name="Freeform 292">
                <a:extLst>
                  <a:ext uri="{FF2B5EF4-FFF2-40B4-BE49-F238E27FC236}">
                    <a16:creationId xmlns:a16="http://schemas.microsoft.com/office/drawing/2014/main" xmlns="" id="{68D5E52C-5355-4131-ABF0-DC81FCA1EE01}"/>
                  </a:ext>
                </a:extLst>
              </p:cNvPr>
              <p:cNvSpPr>
                <a:spLocks noEditPoints="1"/>
              </p:cNvSpPr>
              <p:nvPr/>
            </p:nvSpPr>
            <p:spPr bwMode="auto">
              <a:xfrm>
                <a:off x="6566" y="2914"/>
                <a:ext cx="17" cy="21"/>
              </a:xfrm>
              <a:custGeom>
                <a:avLst/>
                <a:gdLst>
                  <a:gd name="T0" fmla="*/ 12 w 24"/>
                  <a:gd name="T1" fmla="*/ 20 h 28"/>
                  <a:gd name="T2" fmla="*/ 18 w 24"/>
                  <a:gd name="T3" fmla="*/ 28 h 28"/>
                  <a:gd name="T4" fmla="*/ 24 w 24"/>
                  <a:gd name="T5" fmla="*/ 27 h 28"/>
                  <a:gd name="T6" fmla="*/ 12 w 24"/>
                  <a:gd name="T7" fmla="*/ 20 h 28"/>
                  <a:gd name="T8" fmla="*/ 0 w 24"/>
                  <a:gd name="T9" fmla="*/ 0 h 28"/>
                  <a:gd name="T10" fmla="*/ 0 w 24"/>
                  <a:gd name="T11" fmla="*/ 0 h 28"/>
                  <a:gd name="T12" fmla="*/ 3 w 24"/>
                  <a:gd name="T13" fmla="*/ 5 h 28"/>
                  <a:gd name="T14" fmla="*/ 10 w 24"/>
                  <a:gd name="T15" fmla="*/ 10 h 28"/>
                  <a:gd name="T16" fmla="*/ 0 w 24"/>
                  <a:gd name="T17"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28">
                    <a:moveTo>
                      <a:pt x="12" y="20"/>
                    </a:moveTo>
                    <a:cubicBezTo>
                      <a:pt x="14" y="22"/>
                      <a:pt x="16" y="25"/>
                      <a:pt x="18" y="28"/>
                    </a:cubicBezTo>
                    <a:cubicBezTo>
                      <a:pt x="20" y="28"/>
                      <a:pt x="22" y="27"/>
                      <a:pt x="24" y="27"/>
                    </a:cubicBezTo>
                    <a:cubicBezTo>
                      <a:pt x="20" y="25"/>
                      <a:pt x="16" y="22"/>
                      <a:pt x="12" y="20"/>
                    </a:cubicBezTo>
                    <a:moveTo>
                      <a:pt x="0" y="0"/>
                    </a:moveTo>
                    <a:cubicBezTo>
                      <a:pt x="0" y="0"/>
                      <a:pt x="0" y="0"/>
                      <a:pt x="0" y="0"/>
                    </a:cubicBezTo>
                    <a:cubicBezTo>
                      <a:pt x="0" y="1"/>
                      <a:pt x="1" y="2"/>
                      <a:pt x="3" y="5"/>
                    </a:cubicBezTo>
                    <a:cubicBezTo>
                      <a:pt x="5" y="7"/>
                      <a:pt x="7" y="8"/>
                      <a:pt x="10" y="10"/>
                    </a:cubicBezTo>
                    <a:cubicBezTo>
                      <a:pt x="5" y="4"/>
                      <a:pt x="1" y="0"/>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05" name="Freeform 293">
                <a:extLst>
                  <a:ext uri="{FF2B5EF4-FFF2-40B4-BE49-F238E27FC236}">
                    <a16:creationId xmlns:a16="http://schemas.microsoft.com/office/drawing/2014/main" xmlns="" id="{DC17F61F-79CE-4C85-9FF2-53F6A9882F04}"/>
                  </a:ext>
                </a:extLst>
              </p:cNvPr>
              <p:cNvSpPr>
                <a:spLocks noEditPoints="1"/>
              </p:cNvSpPr>
              <p:nvPr/>
            </p:nvSpPr>
            <p:spPr bwMode="auto">
              <a:xfrm>
                <a:off x="6568" y="2918"/>
                <a:ext cx="15" cy="16"/>
              </a:xfrm>
              <a:custGeom>
                <a:avLst/>
                <a:gdLst>
                  <a:gd name="T0" fmla="*/ 9 w 21"/>
                  <a:gd name="T1" fmla="*/ 8 h 22"/>
                  <a:gd name="T2" fmla="*/ 6 w 21"/>
                  <a:gd name="T3" fmla="*/ 10 h 22"/>
                  <a:gd name="T4" fmla="*/ 9 w 21"/>
                  <a:gd name="T5" fmla="*/ 15 h 22"/>
                  <a:gd name="T6" fmla="*/ 21 w 21"/>
                  <a:gd name="T7" fmla="*/ 22 h 22"/>
                  <a:gd name="T8" fmla="*/ 21 w 21"/>
                  <a:gd name="T9" fmla="*/ 22 h 22"/>
                  <a:gd name="T10" fmla="*/ 9 w 21"/>
                  <a:gd name="T11" fmla="*/ 8 h 22"/>
                  <a:gd name="T12" fmla="*/ 0 w 21"/>
                  <a:gd name="T13" fmla="*/ 0 h 22"/>
                  <a:gd name="T14" fmla="*/ 5 w 21"/>
                  <a:gd name="T15" fmla="*/ 8 h 22"/>
                  <a:gd name="T16" fmla="*/ 8 w 21"/>
                  <a:gd name="T17" fmla="*/ 7 h 22"/>
                  <a:gd name="T18" fmla="*/ 7 w 21"/>
                  <a:gd name="T19" fmla="*/ 5 h 22"/>
                  <a:gd name="T20" fmla="*/ 0 w 21"/>
                  <a:gd name="T21"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22">
                    <a:moveTo>
                      <a:pt x="9" y="8"/>
                    </a:moveTo>
                    <a:cubicBezTo>
                      <a:pt x="8" y="9"/>
                      <a:pt x="7" y="9"/>
                      <a:pt x="6" y="10"/>
                    </a:cubicBezTo>
                    <a:cubicBezTo>
                      <a:pt x="7" y="11"/>
                      <a:pt x="8" y="13"/>
                      <a:pt x="9" y="15"/>
                    </a:cubicBezTo>
                    <a:cubicBezTo>
                      <a:pt x="13" y="17"/>
                      <a:pt x="17" y="20"/>
                      <a:pt x="21" y="22"/>
                    </a:cubicBezTo>
                    <a:cubicBezTo>
                      <a:pt x="21" y="22"/>
                      <a:pt x="21" y="22"/>
                      <a:pt x="21" y="22"/>
                    </a:cubicBezTo>
                    <a:cubicBezTo>
                      <a:pt x="17" y="17"/>
                      <a:pt x="13" y="12"/>
                      <a:pt x="9" y="8"/>
                    </a:cubicBezTo>
                    <a:moveTo>
                      <a:pt x="0" y="0"/>
                    </a:moveTo>
                    <a:cubicBezTo>
                      <a:pt x="1" y="2"/>
                      <a:pt x="3" y="5"/>
                      <a:pt x="5" y="8"/>
                    </a:cubicBezTo>
                    <a:cubicBezTo>
                      <a:pt x="6" y="8"/>
                      <a:pt x="7" y="7"/>
                      <a:pt x="8" y="7"/>
                    </a:cubicBezTo>
                    <a:cubicBezTo>
                      <a:pt x="8" y="6"/>
                      <a:pt x="7" y="6"/>
                      <a:pt x="7" y="5"/>
                    </a:cubicBezTo>
                    <a:cubicBezTo>
                      <a:pt x="4" y="3"/>
                      <a:pt x="2" y="2"/>
                      <a:pt x="0" y="0"/>
                    </a:cubicBezTo>
                  </a:path>
                </a:pathLst>
              </a:custGeom>
              <a:solidFill>
                <a:srgbClr val="F6F6F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06" name="Freeform 294">
                <a:extLst>
                  <a:ext uri="{FF2B5EF4-FFF2-40B4-BE49-F238E27FC236}">
                    <a16:creationId xmlns:a16="http://schemas.microsoft.com/office/drawing/2014/main" xmlns="" id="{FC95941F-C2C2-4A5B-B2C5-D4449BE072F4}"/>
                  </a:ext>
                </a:extLst>
              </p:cNvPr>
              <p:cNvSpPr>
                <a:spLocks/>
              </p:cNvSpPr>
              <p:nvPr/>
            </p:nvSpPr>
            <p:spPr bwMode="auto">
              <a:xfrm>
                <a:off x="6571" y="2923"/>
                <a:ext cx="3" cy="2"/>
              </a:xfrm>
              <a:custGeom>
                <a:avLst/>
                <a:gdLst>
                  <a:gd name="T0" fmla="*/ 3 w 4"/>
                  <a:gd name="T1" fmla="*/ 0 h 3"/>
                  <a:gd name="T2" fmla="*/ 0 w 4"/>
                  <a:gd name="T3" fmla="*/ 1 h 3"/>
                  <a:gd name="T4" fmla="*/ 1 w 4"/>
                  <a:gd name="T5" fmla="*/ 3 h 3"/>
                  <a:gd name="T6" fmla="*/ 4 w 4"/>
                  <a:gd name="T7" fmla="*/ 1 h 3"/>
                  <a:gd name="T8" fmla="*/ 3 w 4"/>
                  <a:gd name="T9" fmla="*/ 0 h 3"/>
                </a:gdLst>
                <a:ahLst/>
                <a:cxnLst>
                  <a:cxn ang="0">
                    <a:pos x="T0" y="T1"/>
                  </a:cxn>
                  <a:cxn ang="0">
                    <a:pos x="T2" y="T3"/>
                  </a:cxn>
                  <a:cxn ang="0">
                    <a:pos x="T4" y="T5"/>
                  </a:cxn>
                  <a:cxn ang="0">
                    <a:pos x="T6" y="T7"/>
                  </a:cxn>
                  <a:cxn ang="0">
                    <a:pos x="T8" y="T9"/>
                  </a:cxn>
                </a:cxnLst>
                <a:rect l="0" t="0" r="r" b="b"/>
                <a:pathLst>
                  <a:path w="4" h="3">
                    <a:moveTo>
                      <a:pt x="3" y="0"/>
                    </a:moveTo>
                    <a:cubicBezTo>
                      <a:pt x="2" y="0"/>
                      <a:pt x="1" y="1"/>
                      <a:pt x="0" y="1"/>
                    </a:cubicBezTo>
                    <a:cubicBezTo>
                      <a:pt x="0" y="2"/>
                      <a:pt x="0" y="2"/>
                      <a:pt x="1" y="3"/>
                    </a:cubicBezTo>
                    <a:cubicBezTo>
                      <a:pt x="2" y="2"/>
                      <a:pt x="3" y="2"/>
                      <a:pt x="4" y="1"/>
                    </a:cubicBezTo>
                    <a:cubicBezTo>
                      <a:pt x="4" y="0"/>
                      <a:pt x="4" y="0"/>
                      <a:pt x="3" y="0"/>
                    </a:cubicBezTo>
                  </a:path>
                </a:pathLst>
              </a:custGeom>
              <a:solidFill>
                <a:srgbClr val="FAFAF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07" name="Freeform 295">
                <a:extLst>
                  <a:ext uri="{FF2B5EF4-FFF2-40B4-BE49-F238E27FC236}">
                    <a16:creationId xmlns:a16="http://schemas.microsoft.com/office/drawing/2014/main" xmlns="" id="{1D5A7664-6359-4514-8A79-0694950F118D}"/>
                  </a:ext>
                </a:extLst>
              </p:cNvPr>
              <p:cNvSpPr>
                <a:spLocks noEditPoints="1"/>
              </p:cNvSpPr>
              <p:nvPr/>
            </p:nvSpPr>
            <p:spPr bwMode="auto">
              <a:xfrm>
                <a:off x="6584" y="2942"/>
                <a:ext cx="41" cy="51"/>
              </a:xfrm>
              <a:custGeom>
                <a:avLst/>
                <a:gdLst>
                  <a:gd name="T0" fmla="*/ 19 w 56"/>
                  <a:gd name="T1" fmla="*/ 15 h 69"/>
                  <a:gd name="T2" fmla="*/ 14 w 56"/>
                  <a:gd name="T3" fmla="*/ 20 h 69"/>
                  <a:gd name="T4" fmla="*/ 26 w 56"/>
                  <a:gd name="T5" fmla="*/ 36 h 69"/>
                  <a:gd name="T6" fmla="*/ 52 w 56"/>
                  <a:gd name="T7" fmla="*/ 69 h 69"/>
                  <a:gd name="T8" fmla="*/ 56 w 56"/>
                  <a:gd name="T9" fmla="*/ 64 h 69"/>
                  <a:gd name="T10" fmla="*/ 34 w 56"/>
                  <a:gd name="T11" fmla="*/ 35 h 69"/>
                  <a:gd name="T12" fmla="*/ 34 w 56"/>
                  <a:gd name="T13" fmla="*/ 38 h 69"/>
                  <a:gd name="T14" fmla="*/ 34 w 56"/>
                  <a:gd name="T15" fmla="*/ 38 h 69"/>
                  <a:gd name="T16" fmla="*/ 27 w 56"/>
                  <a:gd name="T17" fmla="*/ 25 h 69"/>
                  <a:gd name="T18" fmla="*/ 19 w 56"/>
                  <a:gd name="T19" fmla="*/ 15 h 69"/>
                  <a:gd name="T20" fmla="*/ 9 w 56"/>
                  <a:gd name="T21" fmla="*/ 2 h 69"/>
                  <a:gd name="T22" fmla="*/ 9 w 56"/>
                  <a:gd name="T23" fmla="*/ 13 h 69"/>
                  <a:gd name="T24" fmla="*/ 9 w 56"/>
                  <a:gd name="T25" fmla="*/ 14 h 69"/>
                  <a:gd name="T26" fmla="*/ 14 w 56"/>
                  <a:gd name="T27" fmla="*/ 9 h 69"/>
                  <a:gd name="T28" fmla="*/ 9 w 56"/>
                  <a:gd name="T29" fmla="*/ 2 h 69"/>
                  <a:gd name="T30" fmla="*/ 2 w 56"/>
                  <a:gd name="T31" fmla="*/ 0 h 69"/>
                  <a:gd name="T32" fmla="*/ 0 w 56"/>
                  <a:gd name="T33" fmla="*/ 1 h 69"/>
                  <a:gd name="T34" fmla="*/ 2 w 56"/>
                  <a:gd name="T35" fmla="*/ 4 h 69"/>
                  <a:gd name="T36" fmla="*/ 2 w 56"/>
                  <a:gd name="T37"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6" h="69">
                    <a:moveTo>
                      <a:pt x="19" y="15"/>
                    </a:moveTo>
                    <a:cubicBezTo>
                      <a:pt x="17" y="17"/>
                      <a:pt x="16" y="18"/>
                      <a:pt x="14" y="20"/>
                    </a:cubicBezTo>
                    <a:cubicBezTo>
                      <a:pt x="18" y="25"/>
                      <a:pt x="22" y="30"/>
                      <a:pt x="26" y="36"/>
                    </a:cubicBezTo>
                    <a:cubicBezTo>
                      <a:pt x="35" y="48"/>
                      <a:pt x="44" y="60"/>
                      <a:pt x="52" y="69"/>
                    </a:cubicBezTo>
                    <a:cubicBezTo>
                      <a:pt x="53" y="68"/>
                      <a:pt x="54" y="66"/>
                      <a:pt x="56" y="64"/>
                    </a:cubicBezTo>
                    <a:cubicBezTo>
                      <a:pt x="49" y="55"/>
                      <a:pt x="42" y="46"/>
                      <a:pt x="34" y="35"/>
                    </a:cubicBezTo>
                    <a:cubicBezTo>
                      <a:pt x="34" y="37"/>
                      <a:pt x="34" y="38"/>
                      <a:pt x="34" y="38"/>
                    </a:cubicBezTo>
                    <a:cubicBezTo>
                      <a:pt x="34" y="38"/>
                      <a:pt x="34" y="38"/>
                      <a:pt x="34" y="38"/>
                    </a:cubicBezTo>
                    <a:cubicBezTo>
                      <a:pt x="33" y="38"/>
                      <a:pt x="30" y="33"/>
                      <a:pt x="27" y="25"/>
                    </a:cubicBezTo>
                    <a:cubicBezTo>
                      <a:pt x="24" y="22"/>
                      <a:pt x="21" y="18"/>
                      <a:pt x="19" y="15"/>
                    </a:cubicBezTo>
                    <a:moveTo>
                      <a:pt x="9" y="2"/>
                    </a:moveTo>
                    <a:cubicBezTo>
                      <a:pt x="9" y="6"/>
                      <a:pt x="9" y="9"/>
                      <a:pt x="9" y="13"/>
                    </a:cubicBezTo>
                    <a:cubicBezTo>
                      <a:pt x="9" y="13"/>
                      <a:pt x="9" y="13"/>
                      <a:pt x="9" y="14"/>
                    </a:cubicBezTo>
                    <a:cubicBezTo>
                      <a:pt x="11" y="12"/>
                      <a:pt x="12" y="10"/>
                      <a:pt x="14" y="9"/>
                    </a:cubicBezTo>
                    <a:cubicBezTo>
                      <a:pt x="12" y="7"/>
                      <a:pt x="10" y="4"/>
                      <a:pt x="9" y="2"/>
                    </a:cubicBezTo>
                    <a:moveTo>
                      <a:pt x="2" y="0"/>
                    </a:moveTo>
                    <a:cubicBezTo>
                      <a:pt x="1" y="0"/>
                      <a:pt x="1" y="1"/>
                      <a:pt x="0" y="1"/>
                    </a:cubicBezTo>
                    <a:cubicBezTo>
                      <a:pt x="1" y="2"/>
                      <a:pt x="1" y="3"/>
                      <a:pt x="2" y="4"/>
                    </a:cubicBezTo>
                    <a:cubicBezTo>
                      <a:pt x="2" y="2"/>
                      <a:pt x="2" y="1"/>
                      <a:pt x="2"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08" name="Freeform 296">
                <a:extLst>
                  <a:ext uri="{FF2B5EF4-FFF2-40B4-BE49-F238E27FC236}">
                    <a16:creationId xmlns:a16="http://schemas.microsoft.com/office/drawing/2014/main" xmlns="" id="{164C1F04-3990-4223-A689-691E9FED8FE7}"/>
                  </a:ext>
                </a:extLst>
              </p:cNvPr>
              <p:cNvSpPr>
                <a:spLocks/>
              </p:cNvSpPr>
              <p:nvPr/>
            </p:nvSpPr>
            <p:spPr bwMode="auto">
              <a:xfrm>
                <a:off x="6604" y="2960"/>
                <a:ext cx="5" cy="10"/>
              </a:xfrm>
              <a:custGeom>
                <a:avLst/>
                <a:gdLst>
                  <a:gd name="T0" fmla="*/ 0 w 7"/>
                  <a:gd name="T1" fmla="*/ 0 h 13"/>
                  <a:gd name="T2" fmla="*/ 7 w 7"/>
                  <a:gd name="T3" fmla="*/ 13 h 13"/>
                  <a:gd name="T4" fmla="*/ 7 w 7"/>
                  <a:gd name="T5" fmla="*/ 13 h 13"/>
                  <a:gd name="T6" fmla="*/ 7 w 7"/>
                  <a:gd name="T7" fmla="*/ 10 h 13"/>
                  <a:gd name="T8" fmla="*/ 4 w 7"/>
                  <a:gd name="T9" fmla="*/ 7 h 13"/>
                  <a:gd name="T10" fmla="*/ 0 w 7"/>
                  <a:gd name="T11" fmla="*/ 0 h 13"/>
                </a:gdLst>
                <a:ahLst/>
                <a:cxnLst>
                  <a:cxn ang="0">
                    <a:pos x="T0" y="T1"/>
                  </a:cxn>
                  <a:cxn ang="0">
                    <a:pos x="T2" y="T3"/>
                  </a:cxn>
                  <a:cxn ang="0">
                    <a:pos x="T4" y="T5"/>
                  </a:cxn>
                  <a:cxn ang="0">
                    <a:pos x="T6" y="T7"/>
                  </a:cxn>
                  <a:cxn ang="0">
                    <a:pos x="T8" y="T9"/>
                  </a:cxn>
                  <a:cxn ang="0">
                    <a:pos x="T10" y="T11"/>
                  </a:cxn>
                </a:cxnLst>
                <a:rect l="0" t="0" r="r" b="b"/>
                <a:pathLst>
                  <a:path w="7" h="13">
                    <a:moveTo>
                      <a:pt x="0" y="0"/>
                    </a:moveTo>
                    <a:cubicBezTo>
                      <a:pt x="3" y="8"/>
                      <a:pt x="6" y="13"/>
                      <a:pt x="7" y="13"/>
                    </a:cubicBezTo>
                    <a:cubicBezTo>
                      <a:pt x="7" y="13"/>
                      <a:pt x="7" y="13"/>
                      <a:pt x="7" y="13"/>
                    </a:cubicBezTo>
                    <a:cubicBezTo>
                      <a:pt x="7" y="13"/>
                      <a:pt x="7" y="12"/>
                      <a:pt x="7" y="10"/>
                    </a:cubicBezTo>
                    <a:cubicBezTo>
                      <a:pt x="6" y="9"/>
                      <a:pt x="5" y="8"/>
                      <a:pt x="4" y="7"/>
                    </a:cubicBezTo>
                    <a:cubicBezTo>
                      <a:pt x="3" y="4"/>
                      <a:pt x="1" y="2"/>
                      <a:pt x="0"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09" name="Freeform 297">
                <a:extLst>
                  <a:ext uri="{FF2B5EF4-FFF2-40B4-BE49-F238E27FC236}">
                    <a16:creationId xmlns:a16="http://schemas.microsoft.com/office/drawing/2014/main" xmlns="" id="{9BE9C702-33EC-4B6F-A62E-9E11D01BFF32}"/>
                  </a:ext>
                </a:extLst>
              </p:cNvPr>
              <p:cNvSpPr>
                <a:spLocks/>
              </p:cNvSpPr>
              <p:nvPr/>
            </p:nvSpPr>
            <p:spPr bwMode="auto">
              <a:xfrm>
                <a:off x="6591" y="2948"/>
                <a:ext cx="7" cy="8"/>
              </a:xfrm>
              <a:custGeom>
                <a:avLst/>
                <a:gdLst>
                  <a:gd name="T0" fmla="*/ 5 w 10"/>
                  <a:gd name="T1" fmla="*/ 0 h 11"/>
                  <a:gd name="T2" fmla="*/ 0 w 10"/>
                  <a:gd name="T3" fmla="*/ 5 h 11"/>
                  <a:gd name="T4" fmla="*/ 5 w 10"/>
                  <a:gd name="T5" fmla="*/ 11 h 11"/>
                  <a:gd name="T6" fmla="*/ 10 w 10"/>
                  <a:gd name="T7" fmla="*/ 6 h 11"/>
                  <a:gd name="T8" fmla="*/ 5 w 10"/>
                  <a:gd name="T9" fmla="*/ 0 h 11"/>
                </a:gdLst>
                <a:ahLst/>
                <a:cxnLst>
                  <a:cxn ang="0">
                    <a:pos x="T0" y="T1"/>
                  </a:cxn>
                  <a:cxn ang="0">
                    <a:pos x="T2" y="T3"/>
                  </a:cxn>
                  <a:cxn ang="0">
                    <a:pos x="T4" y="T5"/>
                  </a:cxn>
                  <a:cxn ang="0">
                    <a:pos x="T6" y="T7"/>
                  </a:cxn>
                  <a:cxn ang="0">
                    <a:pos x="T8" y="T9"/>
                  </a:cxn>
                </a:cxnLst>
                <a:rect l="0" t="0" r="r" b="b"/>
                <a:pathLst>
                  <a:path w="10" h="11">
                    <a:moveTo>
                      <a:pt x="5" y="0"/>
                    </a:moveTo>
                    <a:cubicBezTo>
                      <a:pt x="3" y="1"/>
                      <a:pt x="2" y="3"/>
                      <a:pt x="0" y="5"/>
                    </a:cubicBezTo>
                    <a:cubicBezTo>
                      <a:pt x="2" y="7"/>
                      <a:pt x="3" y="9"/>
                      <a:pt x="5" y="11"/>
                    </a:cubicBezTo>
                    <a:cubicBezTo>
                      <a:pt x="7" y="9"/>
                      <a:pt x="8" y="8"/>
                      <a:pt x="10" y="6"/>
                    </a:cubicBezTo>
                    <a:cubicBezTo>
                      <a:pt x="8" y="4"/>
                      <a:pt x="6" y="2"/>
                      <a:pt x="5"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10" name="Freeform 298">
                <a:extLst>
                  <a:ext uri="{FF2B5EF4-FFF2-40B4-BE49-F238E27FC236}">
                    <a16:creationId xmlns:a16="http://schemas.microsoft.com/office/drawing/2014/main" xmlns="" id="{BC8A3E3C-9F93-4E09-A787-8AF4A69A1E51}"/>
                  </a:ext>
                </a:extLst>
              </p:cNvPr>
              <p:cNvSpPr>
                <a:spLocks/>
              </p:cNvSpPr>
              <p:nvPr/>
            </p:nvSpPr>
            <p:spPr bwMode="auto">
              <a:xfrm>
                <a:off x="6626" y="2994"/>
                <a:ext cx="5" cy="5"/>
              </a:xfrm>
              <a:custGeom>
                <a:avLst/>
                <a:gdLst>
                  <a:gd name="T0" fmla="*/ 3 w 6"/>
                  <a:gd name="T1" fmla="*/ 0 h 7"/>
                  <a:gd name="T2" fmla="*/ 1 w 6"/>
                  <a:gd name="T3" fmla="*/ 3 h 7"/>
                  <a:gd name="T4" fmla="*/ 0 w 6"/>
                  <a:gd name="T5" fmla="*/ 5 h 7"/>
                  <a:gd name="T6" fmla="*/ 2 w 6"/>
                  <a:gd name="T7" fmla="*/ 7 h 7"/>
                  <a:gd name="T8" fmla="*/ 6 w 6"/>
                  <a:gd name="T9" fmla="*/ 3 h 7"/>
                  <a:gd name="T10" fmla="*/ 3 w 6"/>
                  <a:gd name="T11" fmla="*/ 0 h 7"/>
                </a:gdLst>
                <a:ahLst/>
                <a:cxnLst>
                  <a:cxn ang="0">
                    <a:pos x="T0" y="T1"/>
                  </a:cxn>
                  <a:cxn ang="0">
                    <a:pos x="T2" y="T3"/>
                  </a:cxn>
                  <a:cxn ang="0">
                    <a:pos x="T4" y="T5"/>
                  </a:cxn>
                  <a:cxn ang="0">
                    <a:pos x="T6" y="T7"/>
                  </a:cxn>
                  <a:cxn ang="0">
                    <a:pos x="T8" y="T9"/>
                  </a:cxn>
                  <a:cxn ang="0">
                    <a:pos x="T10" y="T11"/>
                  </a:cxn>
                </a:cxnLst>
                <a:rect l="0" t="0" r="r" b="b"/>
                <a:pathLst>
                  <a:path w="6" h="7">
                    <a:moveTo>
                      <a:pt x="3" y="0"/>
                    </a:moveTo>
                    <a:cubicBezTo>
                      <a:pt x="3" y="1"/>
                      <a:pt x="2" y="2"/>
                      <a:pt x="1" y="3"/>
                    </a:cubicBezTo>
                    <a:cubicBezTo>
                      <a:pt x="1" y="4"/>
                      <a:pt x="0" y="4"/>
                      <a:pt x="0" y="5"/>
                    </a:cubicBezTo>
                    <a:cubicBezTo>
                      <a:pt x="1" y="6"/>
                      <a:pt x="1" y="6"/>
                      <a:pt x="2" y="7"/>
                    </a:cubicBezTo>
                    <a:cubicBezTo>
                      <a:pt x="3" y="6"/>
                      <a:pt x="4" y="4"/>
                      <a:pt x="6" y="3"/>
                    </a:cubicBezTo>
                    <a:cubicBezTo>
                      <a:pt x="5" y="2"/>
                      <a:pt x="4" y="1"/>
                      <a:pt x="3"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11" name="Freeform 299">
                <a:extLst>
                  <a:ext uri="{FF2B5EF4-FFF2-40B4-BE49-F238E27FC236}">
                    <a16:creationId xmlns:a16="http://schemas.microsoft.com/office/drawing/2014/main" xmlns="" id="{F574F784-7B95-47C3-A525-A3FDB20FBBBB}"/>
                  </a:ext>
                </a:extLst>
              </p:cNvPr>
              <p:cNvSpPr>
                <a:spLocks/>
              </p:cNvSpPr>
              <p:nvPr/>
            </p:nvSpPr>
            <p:spPr bwMode="auto">
              <a:xfrm>
                <a:off x="6585" y="2941"/>
                <a:ext cx="6" cy="10"/>
              </a:xfrm>
              <a:custGeom>
                <a:avLst/>
                <a:gdLst>
                  <a:gd name="T0" fmla="*/ 4 w 7"/>
                  <a:gd name="T1" fmla="*/ 0 h 14"/>
                  <a:gd name="T2" fmla="*/ 0 w 7"/>
                  <a:gd name="T3" fmla="*/ 1 h 14"/>
                  <a:gd name="T4" fmla="*/ 0 w 7"/>
                  <a:gd name="T5" fmla="*/ 5 h 14"/>
                  <a:gd name="T6" fmla="*/ 7 w 7"/>
                  <a:gd name="T7" fmla="*/ 14 h 14"/>
                  <a:gd name="T8" fmla="*/ 7 w 7"/>
                  <a:gd name="T9" fmla="*/ 3 h 14"/>
                  <a:gd name="T10" fmla="*/ 4 w 7"/>
                  <a:gd name="T11" fmla="*/ 0 h 14"/>
                </a:gdLst>
                <a:ahLst/>
                <a:cxnLst>
                  <a:cxn ang="0">
                    <a:pos x="T0" y="T1"/>
                  </a:cxn>
                  <a:cxn ang="0">
                    <a:pos x="T2" y="T3"/>
                  </a:cxn>
                  <a:cxn ang="0">
                    <a:pos x="T4" y="T5"/>
                  </a:cxn>
                  <a:cxn ang="0">
                    <a:pos x="T6" y="T7"/>
                  </a:cxn>
                  <a:cxn ang="0">
                    <a:pos x="T8" y="T9"/>
                  </a:cxn>
                  <a:cxn ang="0">
                    <a:pos x="T10" y="T11"/>
                  </a:cxn>
                </a:cxnLst>
                <a:rect l="0" t="0" r="r" b="b"/>
                <a:pathLst>
                  <a:path w="7" h="14">
                    <a:moveTo>
                      <a:pt x="4" y="0"/>
                    </a:moveTo>
                    <a:cubicBezTo>
                      <a:pt x="2" y="0"/>
                      <a:pt x="1" y="1"/>
                      <a:pt x="0" y="1"/>
                    </a:cubicBezTo>
                    <a:cubicBezTo>
                      <a:pt x="0" y="2"/>
                      <a:pt x="0" y="3"/>
                      <a:pt x="0" y="5"/>
                    </a:cubicBezTo>
                    <a:cubicBezTo>
                      <a:pt x="2" y="8"/>
                      <a:pt x="5" y="11"/>
                      <a:pt x="7" y="14"/>
                    </a:cubicBezTo>
                    <a:cubicBezTo>
                      <a:pt x="7" y="10"/>
                      <a:pt x="7" y="7"/>
                      <a:pt x="7" y="3"/>
                    </a:cubicBezTo>
                    <a:cubicBezTo>
                      <a:pt x="6" y="2"/>
                      <a:pt x="5" y="1"/>
                      <a:pt x="4"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12" name="Freeform 300">
                <a:extLst>
                  <a:ext uri="{FF2B5EF4-FFF2-40B4-BE49-F238E27FC236}">
                    <a16:creationId xmlns:a16="http://schemas.microsoft.com/office/drawing/2014/main" xmlns="" id="{34B2356E-C547-458A-B9C3-1CBB57654A2D}"/>
                  </a:ext>
                </a:extLst>
              </p:cNvPr>
              <p:cNvSpPr>
                <a:spLocks noEditPoints="1"/>
              </p:cNvSpPr>
              <p:nvPr/>
            </p:nvSpPr>
            <p:spPr bwMode="auto">
              <a:xfrm>
                <a:off x="6590" y="2919"/>
                <a:ext cx="38" cy="20"/>
              </a:xfrm>
              <a:custGeom>
                <a:avLst/>
                <a:gdLst>
                  <a:gd name="T0" fmla="*/ 0 w 52"/>
                  <a:gd name="T1" fmla="*/ 27 h 28"/>
                  <a:gd name="T2" fmla="*/ 1 w 52"/>
                  <a:gd name="T3" fmla="*/ 28 h 28"/>
                  <a:gd name="T4" fmla="*/ 2 w 52"/>
                  <a:gd name="T5" fmla="*/ 28 h 28"/>
                  <a:gd name="T6" fmla="*/ 0 w 52"/>
                  <a:gd name="T7" fmla="*/ 27 h 28"/>
                  <a:gd name="T8" fmla="*/ 3 w 52"/>
                  <a:gd name="T9" fmla="*/ 19 h 28"/>
                  <a:gd name="T10" fmla="*/ 1 w 52"/>
                  <a:gd name="T11" fmla="*/ 20 h 28"/>
                  <a:gd name="T12" fmla="*/ 4 w 52"/>
                  <a:gd name="T13" fmla="*/ 22 h 28"/>
                  <a:gd name="T14" fmla="*/ 3 w 52"/>
                  <a:gd name="T15" fmla="*/ 20 h 28"/>
                  <a:gd name="T16" fmla="*/ 3 w 52"/>
                  <a:gd name="T17" fmla="*/ 19 h 28"/>
                  <a:gd name="T18" fmla="*/ 50 w 52"/>
                  <a:gd name="T19" fmla="*/ 0 h 28"/>
                  <a:gd name="T20" fmla="*/ 12 w 52"/>
                  <a:gd name="T21" fmla="*/ 14 h 28"/>
                  <a:gd name="T22" fmla="*/ 9 w 52"/>
                  <a:gd name="T23" fmla="*/ 16 h 28"/>
                  <a:gd name="T24" fmla="*/ 10 w 52"/>
                  <a:gd name="T25" fmla="*/ 18 h 28"/>
                  <a:gd name="T26" fmla="*/ 12 w 52"/>
                  <a:gd name="T27" fmla="*/ 23 h 28"/>
                  <a:gd name="T28" fmla="*/ 16 w 52"/>
                  <a:gd name="T29" fmla="*/ 21 h 28"/>
                  <a:gd name="T30" fmla="*/ 51 w 52"/>
                  <a:gd name="T31" fmla="*/ 0 h 28"/>
                  <a:gd name="T32" fmla="*/ 50 w 52"/>
                  <a:gd name="T33"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28">
                    <a:moveTo>
                      <a:pt x="0" y="27"/>
                    </a:moveTo>
                    <a:cubicBezTo>
                      <a:pt x="0" y="28"/>
                      <a:pt x="0" y="28"/>
                      <a:pt x="1" y="28"/>
                    </a:cubicBezTo>
                    <a:cubicBezTo>
                      <a:pt x="1" y="28"/>
                      <a:pt x="1" y="28"/>
                      <a:pt x="2" y="28"/>
                    </a:cubicBezTo>
                    <a:cubicBezTo>
                      <a:pt x="1" y="28"/>
                      <a:pt x="1" y="27"/>
                      <a:pt x="0" y="27"/>
                    </a:cubicBezTo>
                    <a:moveTo>
                      <a:pt x="3" y="19"/>
                    </a:moveTo>
                    <a:cubicBezTo>
                      <a:pt x="2" y="19"/>
                      <a:pt x="2" y="20"/>
                      <a:pt x="1" y="20"/>
                    </a:cubicBezTo>
                    <a:cubicBezTo>
                      <a:pt x="2" y="20"/>
                      <a:pt x="3" y="21"/>
                      <a:pt x="4" y="22"/>
                    </a:cubicBezTo>
                    <a:cubicBezTo>
                      <a:pt x="4" y="21"/>
                      <a:pt x="4" y="21"/>
                      <a:pt x="3" y="20"/>
                    </a:cubicBezTo>
                    <a:cubicBezTo>
                      <a:pt x="3" y="20"/>
                      <a:pt x="3" y="19"/>
                      <a:pt x="3" y="19"/>
                    </a:cubicBezTo>
                    <a:moveTo>
                      <a:pt x="50" y="0"/>
                    </a:moveTo>
                    <a:cubicBezTo>
                      <a:pt x="45" y="0"/>
                      <a:pt x="30" y="6"/>
                      <a:pt x="12" y="14"/>
                    </a:cubicBezTo>
                    <a:cubicBezTo>
                      <a:pt x="11" y="15"/>
                      <a:pt x="10" y="15"/>
                      <a:pt x="9" y="16"/>
                    </a:cubicBezTo>
                    <a:cubicBezTo>
                      <a:pt x="9" y="17"/>
                      <a:pt x="10" y="17"/>
                      <a:pt x="10" y="18"/>
                    </a:cubicBezTo>
                    <a:cubicBezTo>
                      <a:pt x="11" y="20"/>
                      <a:pt x="11" y="22"/>
                      <a:pt x="12" y="23"/>
                    </a:cubicBezTo>
                    <a:cubicBezTo>
                      <a:pt x="13" y="23"/>
                      <a:pt x="15" y="22"/>
                      <a:pt x="16" y="21"/>
                    </a:cubicBezTo>
                    <a:cubicBezTo>
                      <a:pt x="36" y="12"/>
                      <a:pt x="52" y="2"/>
                      <a:pt x="51" y="0"/>
                    </a:cubicBezTo>
                    <a:cubicBezTo>
                      <a:pt x="51" y="0"/>
                      <a:pt x="50" y="0"/>
                      <a:pt x="50"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13" name="Freeform 301">
                <a:extLst>
                  <a:ext uri="{FF2B5EF4-FFF2-40B4-BE49-F238E27FC236}">
                    <a16:creationId xmlns:a16="http://schemas.microsoft.com/office/drawing/2014/main" xmlns="" id="{EA641A9F-0E4F-4BF5-8C23-EFE1081F38A5}"/>
                  </a:ext>
                </a:extLst>
              </p:cNvPr>
              <p:cNvSpPr>
                <a:spLocks/>
              </p:cNvSpPr>
              <p:nvPr/>
            </p:nvSpPr>
            <p:spPr bwMode="auto">
              <a:xfrm>
                <a:off x="6592" y="2931"/>
                <a:ext cx="7" cy="6"/>
              </a:xfrm>
              <a:custGeom>
                <a:avLst/>
                <a:gdLst>
                  <a:gd name="T0" fmla="*/ 6 w 9"/>
                  <a:gd name="T1" fmla="*/ 0 h 9"/>
                  <a:gd name="T2" fmla="*/ 0 w 9"/>
                  <a:gd name="T3" fmla="*/ 3 h 9"/>
                  <a:gd name="T4" fmla="*/ 0 w 9"/>
                  <a:gd name="T5" fmla="*/ 4 h 9"/>
                  <a:gd name="T6" fmla="*/ 1 w 9"/>
                  <a:gd name="T7" fmla="*/ 6 h 9"/>
                  <a:gd name="T8" fmla="*/ 6 w 9"/>
                  <a:gd name="T9" fmla="*/ 9 h 9"/>
                  <a:gd name="T10" fmla="*/ 9 w 9"/>
                  <a:gd name="T11" fmla="*/ 7 h 9"/>
                  <a:gd name="T12" fmla="*/ 7 w 9"/>
                  <a:gd name="T13" fmla="*/ 2 h 9"/>
                  <a:gd name="T14" fmla="*/ 6 w 9"/>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9">
                    <a:moveTo>
                      <a:pt x="6" y="0"/>
                    </a:moveTo>
                    <a:cubicBezTo>
                      <a:pt x="4" y="1"/>
                      <a:pt x="2" y="2"/>
                      <a:pt x="0" y="3"/>
                    </a:cubicBezTo>
                    <a:cubicBezTo>
                      <a:pt x="0" y="3"/>
                      <a:pt x="0" y="4"/>
                      <a:pt x="0" y="4"/>
                    </a:cubicBezTo>
                    <a:cubicBezTo>
                      <a:pt x="1" y="5"/>
                      <a:pt x="1" y="5"/>
                      <a:pt x="1" y="6"/>
                    </a:cubicBezTo>
                    <a:cubicBezTo>
                      <a:pt x="3" y="7"/>
                      <a:pt x="4" y="8"/>
                      <a:pt x="6" y="9"/>
                    </a:cubicBezTo>
                    <a:cubicBezTo>
                      <a:pt x="7" y="8"/>
                      <a:pt x="8" y="8"/>
                      <a:pt x="9" y="7"/>
                    </a:cubicBezTo>
                    <a:cubicBezTo>
                      <a:pt x="8" y="6"/>
                      <a:pt x="8" y="4"/>
                      <a:pt x="7" y="2"/>
                    </a:cubicBezTo>
                    <a:cubicBezTo>
                      <a:pt x="7" y="1"/>
                      <a:pt x="6" y="1"/>
                      <a:pt x="6" y="0"/>
                    </a:cubicBezTo>
                  </a:path>
                </a:pathLst>
              </a:custGeom>
              <a:solidFill>
                <a:srgbClr val="F0F0F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14" name="Freeform 302">
                <a:extLst>
                  <a:ext uri="{FF2B5EF4-FFF2-40B4-BE49-F238E27FC236}">
                    <a16:creationId xmlns:a16="http://schemas.microsoft.com/office/drawing/2014/main" xmlns="" id="{0AD3204F-1C7D-44CB-834E-A0A659D6F9CE}"/>
                  </a:ext>
                </a:extLst>
              </p:cNvPr>
              <p:cNvSpPr>
                <a:spLocks/>
              </p:cNvSpPr>
              <p:nvPr/>
            </p:nvSpPr>
            <p:spPr bwMode="auto">
              <a:xfrm>
                <a:off x="6590" y="2933"/>
                <a:ext cx="4" cy="6"/>
              </a:xfrm>
              <a:custGeom>
                <a:avLst/>
                <a:gdLst>
                  <a:gd name="T0" fmla="*/ 1 w 6"/>
                  <a:gd name="T1" fmla="*/ 0 h 8"/>
                  <a:gd name="T2" fmla="*/ 0 w 6"/>
                  <a:gd name="T3" fmla="*/ 0 h 8"/>
                  <a:gd name="T4" fmla="*/ 0 w 6"/>
                  <a:gd name="T5" fmla="*/ 7 h 8"/>
                  <a:gd name="T6" fmla="*/ 2 w 6"/>
                  <a:gd name="T7" fmla="*/ 8 h 8"/>
                  <a:gd name="T8" fmla="*/ 6 w 6"/>
                  <a:gd name="T9" fmla="*/ 6 h 8"/>
                  <a:gd name="T10" fmla="*/ 4 w 6"/>
                  <a:gd name="T11" fmla="*/ 2 h 8"/>
                  <a:gd name="T12" fmla="*/ 1 w 6"/>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6" h="8">
                    <a:moveTo>
                      <a:pt x="1" y="0"/>
                    </a:moveTo>
                    <a:cubicBezTo>
                      <a:pt x="1" y="0"/>
                      <a:pt x="1" y="0"/>
                      <a:pt x="0" y="0"/>
                    </a:cubicBezTo>
                    <a:cubicBezTo>
                      <a:pt x="0" y="3"/>
                      <a:pt x="0" y="5"/>
                      <a:pt x="0" y="7"/>
                    </a:cubicBezTo>
                    <a:cubicBezTo>
                      <a:pt x="1" y="7"/>
                      <a:pt x="1" y="8"/>
                      <a:pt x="2" y="8"/>
                    </a:cubicBezTo>
                    <a:cubicBezTo>
                      <a:pt x="3" y="7"/>
                      <a:pt x="4" y="7"/>
                      <a:pt x="6" y="6"/>
                    </a:cubicBezTo>
                    <a:cubicBezTo>
                      <a:pt x="5" y="5"/>
                      <a:pt x="5" y="3"/>
                      <a:pt x="4" y="2"/>
                    </a:cubicBezTo>
                    <a:cubicBezTo>
                      <a:pt x="3" y="1"/>
                      <a:pt x="2" y="0"/>
                      <a:pt x="1"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15" name="Freeform 303">
                <a:extLst>
                  <a:ext uri="{FF2B5EF4-FFF2-40B4-BE49-F238E27FC236}">
                    <a16:creationId xmlns:a16="http://schemas.microsoft.com/office/drawing/2014/main" xmlns="" id="{F4F532BC-6F3D-4757-B293-A4D763A429B2}"/>
                  </a:ext>
                </a:extLst>
              </p:cNvPr>
              <p:cNvSpPr>
                <a:spLocks/>
              </p:cNvSpPr>
              <p:nvPr/>
            </p:nvSpPr>
            <p:spPr bwMode="auto">
              <a:xfrm>
                <a:off x="6593" y="2935"/>
                <a:ext cx="4" cy="3"/>
              </a:xfrm>
              <a:custGeom>
                <a:avLst/>
                <a:gdLst>
                  <a:gd name="T0" fmla="*/ 0 w 5"/>
                  <a:gd name="T1" fmla="*/ 0 h 4"/>
                  <a:gd name="T2" fmla="*/ 2 w 5"/>
                  <a:gd name="T3" fmla="*/ 4 h 4"/>
                  <a:gd name="T4" fmla="*/ 5 w 5"/>
                  <a:gd name="T5" fmla="*/ 3 h 4"/>
                  <a:gd name="T6" fmla="*/ 0 w 5"/>
                  <a:gd name="T7" fmla="*/ 0 h 4"/>
                </a:gdLst>
                <a:ahLst/>
                <a:cxnLst>
                  <a:cxn ang="0">
                    <a:pos x="T0" y="T1"/>
                  </a:cxn>
                  <a:cxn ang="0">
                    <a:pos x="T2" y="T3"/>
                  </a:cxn>
                  <a:cxn ang="0">
                    <a:pos x="T4" y="T5"/>
                  </a:cxn>
                  <a:cxn ang="0">
                    <a:pos x="T6" y="T7"/>
                  </a:cxn>
                </a:cxnLst>
                <a:rect l="0" t="0" r="r" b="b"/>
                <a:pathLst>
                  <a:path w="5" h="4">
                    <a:moveTo>
                      <a:pt x="0" y="0"/>
                    </a:moveTo>
                    <a:cubicBezTo>
                      <a:pt x="1" y="1"/>
                      <a:pt x="1" y="3"/>
                      <a:pt x="2" y="4"/>
                    </a:cubicBezTo>
                    <a:cubicBezTo>
                      <a:pt x="3" y="4"/>
                      <a:pt x="4" y="3"/>
                      <a:pt x="5" y="3"/>
                    </a:cubicBezTo>
                    <a:cubicBezTo>
                      <a:pt x="3" y="2"/>
                      <a:pt x="2" y="1"/>
                      <a:pt x="0"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16" name="Freeform 304">
                <a:extLst>
                  <a:ext uri="{FF2B5EF4-FFF2-40B4-BE49-F238E27FC236}">
                    <a16:creationId xmlns:a16="http://schemas.microsoft.com/office/drawing/2014/main" xmlns="" id="{3D2C1B15-D04E-45C9-B569-D06C9619B922}"/>
                  </a:ext>
                </a:extLst>
              </p:cNvPr>
              <p:cNvSpPr>
                <a:spLocks/>
              </p:cNvSpPr>
              <p:nvPr/>
            </p:nvSpPr>
            <p:spPr bwMode="auto">
              <a:xfrm>
                <a:off x="6573" y="2939"/>
                <a:ext cx="11" cy="6"/>
              </a:xfrm>
              <a:custGeom>
                <a:avLst/>
                <a:gdLst>
                  <a:gd name="T0" fmla="*/ 12 w 15"/>
                  <a:gd name="T1" fmla="*/ 0 h 8"/>
                  <a:gd name="T2" fmla="*/ 4 w 15"/>
                  <a:gd name="T3" fmla="*/ 4 h 8"/>
                  <a:gd name="T4" fmla="*/ 1 w 15"/>
                  <a:gd name="T5" fmla="*/ 7 h 8"/>
                  <a:gd name="T6" fmla="*/ 2 w 15"/>
                  <a:gd name="T7" fmla="*/ 8 h 8"/>
                  <a:gd name="T8" fmla="*/ 15 w 15"/>
                  <a:gd name="T9" fmla="*/ 4 h 8"/>
                  <a:gd name="T10" fmla="*/ 12 w 15"/>
                  <a:gd name="T11" fmla="*/ 0 h 8"/>
                </a:gdLst>
                <a:ahLst/>
                <a:cxnLst>
                  <a:cxn ang="0">
                    <a:pos x="T0" y="T1"/>
                  </a:cxn>
                  <a:cxn ang="0">
                    <a:pos x="T2" y="T3"/>
                  </a:cxn>
                  <a:cxn ang="0">
                    <a:pos x="T4" y="T5"/>
                  </a:cxn>
                  <a:cxn ang="0">
                    <a:pos x="T6" y="T7"/>
                  </a:cxn>
                  <a:cxn ang="0">
                    <a:pos x="T8" y="T9"/>
                  </a:cxn>
                  <a:cxn ang="0">
                    <a:pos x="T10" y="T11"/>
                  </a:cxn>
                </a:cxnLst>
                <a:rect l="0" t="0" r="r" b="b"/>
                <a:pathLst>
                  <a:path w="15" h="8">
                    <a:moveTo>
                      <a:pt x="12" y="0"/>
                    </a:moveTo>
                    <a:cubicBezTo>
                      <a:pt x="10" y="1"/>
                      <a:pt x="7" y="2"/>
                      <a:pt x="4" y="4"/>
                    </a:cubicBezTo>
                    <a:cubicBezTo>
                      <a:pt x="2" y="6"/>
                      <a:pt x="0" y="7"/>
                      <a:pt x="1" y="7"/>
                    </a:cubicBezTo>
                    <a:cubicBezTo>
                      <a:pt x="1" y="8"/>
                      <a:pt x="1" y="8"/>
                      <a:pt x="2" y="8"/>
                    </a:cubicBezTo>
                    <a:cubicBezTo>
                      <a:pt x="4" y="8"/>
                      <a:pt x="9" y="6"/>
                      <a:pt x="15" y="4"/>
                    </a:cubicBezTo>
                    <a:cubicBezTo>
                      <a:pt x="14" y="3"/>
                      <a:pt x="13" y="1"/>
                      <a:pt x="12"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17" name="Freeform 305">
                <a:extLst>
                  <a:ext uri="{FF2B5EF4-FFF2-40B4-BE49-F238E27FC236}">
                    <a16:creationId xmlns:a16="http://schemas.microsoft.com/office/drawing/2014/main" xmlns="" id="{A06161C6-F3B3-4F68-A8DD-96C70296BBBD}"/>
                  </a:ext>
                </a:extLst>
              </p:cNvPr>
              <p:cNvSpPr>
                <a:spLocks/>
              </p:cNvSpPr>
              <p:nvPr/>
            </p:nvSpPr>
            <p:spPr bwMode="auto">
              <a:xfrm>
                <a:off x="6585" y="2936"/>
                <a:ext cx="6" cy="5"/>
              </a:xfrm>
              <a:custGeom>
                <a:avLst/>
                <a:gdLst>
                  <a:gd name="T0" fmla="*/ 1 w 7"/>
                  <a:gd name="T1" fmla="*/ 0 h 6"/>
                  <a:gd name="T2" fmla="*/ 0 w 7"/>
                  <a:gd name="T3" fmla="*/ 1 h 6"/>
                  <a:gd name="T4" fmla="*/ 4 w 7"/>
                  <a:gd name="T5" fmla="*/ 6 h 6"/>
                  <a:gd name="T6" fmla="*/ 7 w 7"/>
                  <a:gd name="T7" fmla="*/ 4 h 6"/>
                  <a:gd name="T8" fmla="*/ 6 w 7"/>
                  <a:gd name="T9" fmla="*/ 3 h 6"/>
                  <a:gd name="T10" fmla="*/ 1 w 7"/>
                  <a:gd name="T11" fmla="*/ 0 h 6"/>
                </a:gdLst>
                <a:ahLst/>
                <a:cxnLst>
                  <a:cxn ang="0">
                    <a:pos x="T0" y="T1"/>
                  </a:cxn>
                  <a:cxn ang="0">
                    <a:pos x="T2" y="T3"/>
                  </a:cxn>
                  <a:cxn ang="0">
                    <a:pos x="T4" y="T5"/>
                  </a:cxn>
                  <a:cxn ang="0">
                    <a:pos x="T6" y="T7"/>
                  </a:cxn>
                  <a:cxn ang="0">
                    <a:pos x="T8" y="T9"/>
                  </a:cxn>
                  <a:cxn ang="0">
                    <a:pos x="T10" y="T11"/>
                  </a:cxn>
                </a:cxnLst>
                <a:rect l="0" t="0" r="r" b="b"/>
                <a:pathLst>
                  <a:path w="7" h="6">
                    <a:moveTo>
                      <a:pt x="1" y="0"/>
                    </a:moveTo>
                    <a:cubicBezTo>
                      <a:pt x="1" y="0"/>
                      <a:pt x="1" y="1"/>
                      <a:pt x="0" y="1"/>
                    </a:cubicBezTo>
                    <a:cubicBezTo>
                      <a:pt x="1" y="2"/>
                      <a:pt x="3" y="4"/>
                      <a:pt x="4" y="6"/>
                    </a:cubicBezTo>
                    <a:cubicBezTo>
                      <a:pt x="5" y="5"/>
                      <a:pt x="6" y="5"/>
                      <a:pt x="7" y="4"/>
                    </a:cubicBezTo>
                    <a:cubicBezTo>
                      <a:pt x="6" y="4"/>
                      <a:pt x="6" y="4"/>
                      <a:pt x="6" y="3"/>
                    </a:cubicBezTo>
                    <a:cubicBezTo>
                      <a:pt x="5" y="2"/>
                      <a:pt x="3" y="1"/>
                      <a:pt x="1" y="0"/>
                    </a:cubicBezTo>
                  </a:path>
                </a:pathLst>
              </a:custGeom>
              <a:solidFill>
                <a:srgbClr val="EAEBE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18" name="Freeform 306">
                <a:extLst>
                  <a:ext uri="{FF2B5EF4-FFF2-40B4-BE49-F238E27FC236}">
                    <a16:creationId xmlns:a16="http://schemas.microsoft.com/office/drawing/2014/main" xmlns="" id="{C617237D-0D8B-4668-AB44-8401E547145D}"/>
                  </a:ext>
                </a:extLst>
              </p:cNvPr>
              <p:cNvSpPr>
                <a:spLocks/>
              </p:cNvSpPr>
              <p:nvPr/>
            </p:nvSpPr>
            <p:spPr bwMode="auto">
              <a:xfrm>
                <a:off x="6586" y="2933"/>
                <a:ext cx="4" cy="6"/>
              </a:xfrm>
              <a:custGeom>
                <a:avLst/>
                <a:gdLst>
                  <a:gd name="T0" fmla="*/ 5 w 5"/>
                  <a:gd name="T1" fmla="*/ 0 h 7"/>
                  <a:gd name="T2" fmla="*/ 3 w 5"/>
                  <a:gd name="T3" fmla="*/ 2 h 7"/>
                  <a:gd name="T4" fmla="*/ 0 w 5"/>
                  <a:gd name="T5" fmla="*/ 4 h 7"/>
                  <a:gd name="T6" fmla="*/ 5 w 5"/>
                  <a:gd name="T7" fmla="*/ 7 h 7"/>
                  <a:gd name="T8" fmla="*/ 5 w 5"/>
                  <a:gd name="T9" fmla="*/ 0 h 7"/>
                </a:gdLst>
                <a:ahLst/>
                <a:cxnLst>
                  <a:cxn ang="0">
                    <a:pos x="T0" y="T1"/>
                  </a:cxn>
                  <a:cxn ang="0">
                    <a:pos x="T2" y="T3"/>
                  </a:cxn>
                  <a:cxn ang="0">
                    <a:pos x="T4" y="T5"/>
                  </a:cxn>
                  <a:cxn ang="0">
                    <a:pos x="T6" y="T7"/>
                  </a:cxn>
                  <a:cxn ang="0">
                    <a:pos x="T8" y="T9"/>
                  </a:cxn>
                </a:cxnLst>
                <a:rect l="0" t="0" r="r" b="b"/>
                <a:pathLst>
                  <a:path w="5" h="7">
                    <a:moveTo>
                      <a:pt x="5" y="0"/>
                    </a:moveTo>
                    <a:cubicBezTo>
                      <a:pt x="4" y="1"/>
                      <a:pt x="3" y="1"/>
                      <a:pt x="3" y="2"/>
                    </a:cubicBezTo>
                    <a:cubicBezTo>
                      <a:pt x="2" y="2"/>
                      <a:pt x="2" y="3"/>
                      <a:pt x="0" y="4"/>
                    </a:cubicBezTo>
                    <a:cubicBezTo>
                      <a:pt x="2" y="5"/>
                      <a:pt x="4" y="6"/>
                      <a:pt x="5" y="7"/>
                    </a:cubicBezTo>
                    <a:cubicBezTo>
                      <a:pt x="5" y="5"/>
                      <a:pt x="5" y="3"/>
                      <a:pt x="5" y="0"/>
                    </a:cubicBezTo>
                  </a:path>
                </a:pathLst>
              </a:custGeom>
              <a:solidFill>
                <a:srgbClr val="F5F5F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19" name="Freeform 307">
                <a:extLst>
                  <a:ext uri="{FF2B5EF4-FFF2-40B4-BE49-F238E27FC236}">
                    <a16:creationId xmlns:a16="http://schemas.microsoft.com/office/drawing/2014/main" xmlns="" id="{DBB2DA94-191F-4232-B570-A4BB717D8B57}"/>
                  </a:ext>
                </a:extLst>
              </p:cNvPr>
              <p:cNvSpPr>
                <a:spLocks/>
              </p:cNvSpPr>
              <p:nvPr/>
            </p:nvSpPr>
            <p:spPr bwMode="auto">
              <a:xfrm>
                <a:off x="6582" y="2937"/>
                <a:ext cx="3" cy="5"/>
              </a:xfrm>
              <a:custGeom>
                <a:avLst/>
                <a:gdLst>
                  <a:gd name="T0" fmla="*/ 5 w 5"/>
                  <a:gd name="T1" fmla="*/ 0 h 7"/>
                  <a:gd name="T2" fmla="*/ 0 w 5"/>
                  <a:gd name="T3" fmla="*/ 3 h 7"/>
                  <a:gd name="T4" fmla="*/ 3 w 5"/>
                  <a:gd name="T5" fmla="*/ 7 h 7"/>
                  <a:gd name="T6" fmla="*/ 5 w 5"/>
                  <a:gd name="T7" fmla="*/ 6 h 7"/>
                  <a:gd name="T8" fmla="*/ 5 w 5"/>
                  <a:gd name="T9" fmla="*/ 0 h 7"/>
                </a:gdLst>
                <a:ahLst/>
                <a:cxnLst>
                  <a:cxn ang="0">
                    <a:pos x="T0" y="T1"/>
                  </a:cxn>
                  <a:cxn ang="0">
                    <a:pos x="T2" y="T3"/>
                  </a:cxn>
                  <a:cxn ang="0">
                    <a:pos x="T4" y="T5"/>
                  </a:cxn>
                  <a:cxn ang="0">
                    <a:pos x="T6" y="T7"/>
                  </a:cxn>
                  <a:cxn ang="0">
                    <a:pos x="T8" y="T9"/>
                  </a:cxn>
                </a:cxnLst>
                <a:rect l="0" t="0" r="r" b="b"/>
                <a:pathLst>
                  <a:path w="5" h="7">
                    <a:moveTo>
                      <a:pt x="5" y="0"/>
                    </a:moveTo>
                    <a:cubicBezTo>
                      <a:pt x="4" y="1"/>
                      <a:pt x="2" y="2"/>
                      <a:pt x="0" y="3"/>
                    </a:cubicBezTo>
                    <a:cubicBezTo>
                      <a:pt x="1" y="4"/>
                      <a:pt x="2" y="6"/>
                      <a:pt x="3" y="7"/>
                    </a:cubicBezTo>
                    <a:cubicBezTo>
                      <a:pt x="4" y="7"/>
                      <a:pt x="4" y="6"/>
                      <a:pt x="5" y="6"/>
                    </a:cubicBezTo>
                    <a:cubicBezTo>
                      <a:pt x="5" y="4"/>
                      <a:pt x="5" y="2"/>
                      <a:pt x="5"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20" name="Freeform 308">
                <a:extLst>
                  <a:ext uri="{FF2B5EF4-FFF2-40B4-BE49-F238E27FC236}">
                    <a16:creationId xmlns:a16="http://schemas.microsoft.com/office/drawing/2014/main" xmlns="" id="{0CB7D233-B14F-4F50-839B-4E4885DB0C9B}"/>
                  </a:ext>
                </a:extLst>
              </p:cNvPr>
              <p:cNvSpPr>
                <a:spLocks/>
              </p:cNvSpPr>
              <p:nvPr/>
            </p:nvSpPr>
            <p:spPr bwMode="auto">
              <a:xfrm>
                <a:off x="6585" y="2937"/>
                <a:ext cx="3" cy="5"/>
              </a:xfrm>
              <a:custGeom>
                <a:avLst/>
                <a:gdLst>
                  <a:gd name="T0" fmla="*/ 0 w 4"/>
                  <a:gd name="T1" fmla="*/ 0 h 6"/>
                  <a:gd name="T2" fmla="*/ 0 w 4"/>
                  <a:gd name="T3" fmla="*/ 0 h 6"/>
                  <a:gd name="T4" fmla="*/ 0 w 4"/>
                  <a:gd name="T5" fmla="*/ 6 h 6"/>
                  <a:gd name="T6" fmla="*/ 4 w 4"/>
                  <a:gd name="T7" fmla="*/ 5 h 6"/>
                  <a:gd name="T8" fmla="*/ 0 w 4"/>
                  <a:gd name="T9" fmla="*/ 0 h 6"/>
                </a:gdLst>
                <a:ahLst/>
                <a:cxnLst>
                  <a:cxn ang="0">
                    <a:pos x="T0" y="T1"/>
                  </a:cxn>
                  <a:cxn ang="0">
                    <a:pos x="T2" y="T3"/>
                  </a:cxn>
                  <a:cxn ang="0">
                    <a:pos x="T4" y="T5"/>
                  </a:cxn>
                  <a:cxn ang="0">
                    <a:pos x="T6" y="T7"/>
                  </a:cxn>
                  <a:cxn ang="0">
                    <a:pos x="T8" y="T9"/>
                  </a:cxn>
                </a:cxnLst>
                <a:rect l="0" t="0" r="r" b="b"/>
                <a:pathLst>
                  <a:path w="4" h="6">
                    <a:moveTo>
                      <a:pt x="0" y="0"/>
                    </a:moveTo>
                    <a:cubicBezTo>
                      <a:pt x="0" y="0"/>
                      <a:pt x="0" y="0"/>
                      <a:pt x="0" y="0"/>
                    </a:cubicBezTo>
                    <a:cubicBezTo>
                      <a:pt x="0" y="2"/>
                      <a:pt x="0" y="4"/>
                      <a:pt x="0" y="6"/>
                    </a:cubicBezTo>
                    <a:cubicBezTo>
                      <a:pt x="1" y="6"/>
                      <a:pt x="2" y="5"/>
                      <a:pt x="4" y="5"/>
                    </a:cubicBezTo>
                    <a:cubicBezTo>
                      <a:pt x="3" y="3"/>
                      <a:pt x="1" y="1"/>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21" name="Freeform 309">
                <a:extLst>
                  <a:ext uri="{FF2B5EF4-FFF2-40B4-BE49-F238E27FC236}">
                    <a16:creationId xmlns:a16="http://schemas.microsoft.com/office/drawing/2014/main" xmlns="" id="{0F8E0D13-1322-4D7F-8A55-56420670E5CB}"/>
                  </a:ext>
                </a:extLst>
              </p:cNvPr>
              <p:cNvSpPr>
                <a:spLocks noEditPoints="1"/>
              </p:cNvSpPr>
              <p:nvPr/>
            </p:nvSpPr>
            <p:spPr bwMode="auto">
              <a:xfrm>
                <a:off x="6606" y="2973"/>
                <a:ext cx="36" cy="46"/>
              </a:xfrm>
              <a:custGeom>
                <a:avLst/>
                <a:gdLst>
                  <a:gd name="T0" fmla="*/ 22 w 48"/>
                  <a:gd name="T1" fmla="*/ 26 h 62"/>
                  <a:gd name="T2" fmla="*/ 22 w 48"/>
                  <a:gd name="T3" fmla="*/ 27 h 62"/>
                  <a:gd name="T4" fmla="*/ 1 w 48"/>
                  <a:gd name="T5" fmla="*/ 62 h 62"/>
                  <a:gd name="T6" fmla="*/ 2 w 48"/>
                  <a:gd name="T7" fmla="*/ 62 h 62"/>
                  <a:gd name="T8" fmla="*/ 27 w 48"/>
                  <a:gd name="T9" fmla="*/ 33 h 62"/>
                  <a:gd name="T10" fmla="*/ 22 w 48"/>
                  <a:gd name="T11" fmla="*/ 26 h 62"/>
                  <a:gd name="T12" fmla="*/ 43 w 48"/>
                  <a:gd name="T13" fmla="*/ 0 h 62"/>
                  <a:gd name="T14" fmla="*/ 26 w 48"/>
                  <a:gd name="T15" fmla="*/ 21 h 62"/>
                  <a:gd name="T16" fmla="*/ 30 w 48"/>
                  <a:gd name="T17" fmla="*/ 28 h 62"/>
                  <a:gd name="T18" fmla="*/ 48 w 48"/>
                  <a:gd name="T19" fmla="*/ 0 h 62"/>
                  <a:gd name="T20" fmla="*/ 47 w 48"/>
                  <a:gd name="T21" fmla="*/ 0 h 62"/>
                  <a:gd name="T22" fmla="*/ 43 w 48"/>
                  <a:gd name="T23"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8" h="62">
                    <a:moveTo>
                      <a:pt x="22" y="26"/>
                    </a:moveTo>
                    <a:cubicBezTo>
                      <a:pt x="22" y="26"/>
                      <a:pt x="22" y="26"/>
                      <a:pt x="22" y="27"/>
                    </a:cubicBezTo>
                    <a:cubicBezTo>
                      <a:pt x="9" y="45"/>
                      <a:pt x="0" y="60"/>
                      <a:pt x="1" y="62"/>
                    </a:cubicBezTo>
                    <a:cubicBezTo>
                      <a:pt x="1" y="62"/>
                      <a:pt x="1" y="62"/>
                      <a:pt x="2" y="62"/>
                    </a:cubicBezTo>
                    <a:cubicBezTo>
                      <a:pt x="4" y="62"/>
                      <a:pt x="15" y="49"/>
                      <a:pt x="27" y="33"/>
                    </a:cubicBezTo>
                    <a:cubicBezTo>
                      <a:pt x="25" y="31"/>
                      <a:pt x="24" y="29"/>
                      <a:pt x="22" y="26"/>
                    </a:cubicBezTo>
                    <a:moveTo>
                      <a:pt x="43" y="0"/>
                    </a:moveTo>
                    <a:cubicBezTo>
                      <a:pt x="39" y="5"/>
                      <a:pt x="32" y="12"/>
                      <a:pt x="26" y="21"/>
                    </a:cubicBezTo>
                    <a:cubicBezTo>
                      <a:pt x="27" y="24"/>
                      <a:pt x="29" y="26"/>
                      <a:pt x="30" y="28"/>
                    </a:cubicBezTo>
                    <a:cubicBezTo>
                      <a:pt x="39" y="16"/>
                      <a:pt x="45" y="6"/>
                      <a:pt x="48" y="0"/>
                    </a:cubicBezTo>
                    <a:cubicBezTo>
                      <a:pt x="48" y="0"/>
                      <a:pt x="47" y="0"/>
                      <a:pt x="47" y="0"/>
                    </a:cubicBezTo>
                    <a:cubicBezTo>
                      <a:pt x="46" y="0"/>
                      <a:pt x="44" y="0"/>
                      <a:pt x="43"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22" name="Freeform 310">
                <a:extLst>
                  <a:ext uri="{FF2B5EF4-FFF2-40B4-BE49-F238E27FC236}">
                    <a16:creationId xmlns:a16="http://schemas.microsoft.com/office/drawing/2014/main" xmlns="" id="{F262F06E-C13B-449A-9041-FD4C80394828}"/>
                  </a:ext>
                </a:extLst>
              </p:cNvPr>
              <p:cNvSpPr>
                <a:spLocks/>
              </p:cNvSpPr>
              <p:nvPr/>
            </p:nvSpPr>
            <p:spPr bwMode="auto">
              <a:xfrm>
                <a:off x="6622" y="2989"/>
                <a:ext cx="6" cy="9"/>
              </a:xfrm>
              <a:custGeom>
                <a:avLst/>
                <a:gdLst>
                  <a:gd name="T0" fmla="*/ 4 w 8"/>
                  <a:gd name="T1" fmla="*/ 0 h 12"/>
                  <a:gd name="T2" fmla="*/ 0 w 8"/>
                  <a:gd name="T3" fmla="*/ 5 h 12"/>
                  <a:gd name="T4" fmla="*/ 5 w 8"/>
                  <a:gd name="T5" fmla="*/ 12 h 12"/>
                  <a:gd name="T6" fmla="*/ 6 w 8"/>
                  <a:gd name="T7" fmla="*/ 10 h 12"/>
                  <a:gd name="T8" fmla="*/ 8 w 8"/>
                  <a:gd name="T9" fmla="*/ 7 h 12"/>
                  <a:gd name="T10" fmla="*/ 4 w 8"/>
                  <a:gd name="T11" fmla="*/ 0 h 12"/>
                </a:gdLst>
                <a:ahLst/>
                <a:cxnLst>
                  <a:cxn ang="0">
                    <a:pos x="T0" y="T1"/>
                  </a:cxn>
                  <a:cxn ang="0">
                    <a:pos x="T2" y="T3"/>
                  </a:cxn>
                  <a:cxn ang="0">
                    <a:pos x="T4" y="T5"/>
                  </a:cxn>
                  <a:cxn ang="0">
                    <a:pos x="T6" y="T7"/>
                  </a:cxn>
                  <a:cxn ang="0">
                    <a:pos x="T8" y="T9"/>
                  </a:cxn>
                  <a:cxn ang="0">
                    <a:pos x="T10" y="T11"/>
                  </a:cxn>
                </a:cxnLst>
                <a:rect l="0" t="0" r="r" b="b"/>
                <a:pathLst>
                  <a:path w="8" h="12">
                    <a:moveTo>
                      <a:pt x="4" y="0"/>
                    </a:moveTo>
                    <a:cubicBezTo>
                      <a:pt x="2" y="2"/>
                      <a:pt x="1" y="4"/>
                      <a:pt x="0" y="5"/>
                    </a:cubicBezTo>
                    <a:cubicBezTo>
                      <a:pt x="2" y="8"/>
                      <a:pt x="3" y="10"/>
                      <a:pt x="5" y="12"/>
                    </a:cubicBezTo>
                    <a:cubicBezTo>
                      <a:pt x="5" y="11"/>
                      <a:pt x="6" y="11"/>
                      <a:pt x="6" y="10"/>
                    </a:cubicBezTo>
                    <a:cubicBezTo>
                      <a:pt x="7" y="9"/>
                      <a:pt x="8" y="8"/>
                      <a:pt x="8" y="7"/>
                    </a:cubicBezTo>
                    <a:cubicBezTo>
                      <a:pt x="7" y="5"/>
                      <a:pt x="5" y="3"/>
                      <a:pt x="4"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23" name="Freeform 311">
                <a:extLst>
                  <a:ext uri="{FF2B5EF4-FFF2-40B4-BE49-F238E27FC236}">
                    <a16:creationId xmlns:a16="http://schemas.microsoft.com/office/drawing/2014/main" xmlns="" id="{7F99C46B-D101-4E41-AFFB-85507003AB04}"/>
                  </a:ext>
                </a:extLst>
              </p:cNvPr>
              <p:cNvSpPr>
                <a:spLocks/>
              </p:cNvSpPr>
              <p:nvPr/>
            </p:nvSpPr>
            <p:spPr bwMode="auto">
              <a:xfrm>
                <a:off x="6620" y="2967"/>
                <a:ext cx="28" cy="6"/>
              </a:xfrm>
              <a:custGeom>
                <a:avLst/>
                <a:gdLst>
                  <a:gd name="T0" fmla="*/ 9 w 37"/>
                  <a:gd name="T1" fmla="*/ 0 h 9"/>
                  <a:gd name="T2" fmla="*/ 0 w 37"/>
                  <a:gd name="T3" fmla="*/ 2 h 9"/>
                  <a:gd name="T4" fmla="*/ 18 w 37"/>
                  <a:gd name="T5" fmla="*/ 9 h 9"/>
                  <a:gd name="T6" fmla="*/ 24 w 37"/>
                  <a:gd name="T7" fmla="*/ 9 h 9"/>
                  <a:gd name="T8" fmla="*/ 29 w 37"/>
                  <a:gd name="T9" fmla="*/ 5 h 9"/>
                  <a:gd name="T10" fmla="*/ 30 w 37"/>
                  <a:gd name="T11" fmla="*/ 5 h 9"/>
                  <a:gd name="T12" fmla="*/ 29 w 37"/>
                  <a:gd name="T13" fmla="*/ 9 h 9"/>
                  <a:gd name="T14" fmla="*/ 37 w 37"/>
                  <a:gd name="T15" fmla="*/ 7 h 9"/>
                  <a:gd name="T16" fmla="*/ 19 w 37"/>
                  <a:gd name="T17" fmla="*/ 1 h 9"/>
                  <a:gd name="T18" fmla="*/ 9 w 37"/>
                  <a:gd name="T19"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 h="9">
                    <a:moveTo>
                      <a:pt x="9" y="0"/>
                    </a:moveTo>
                    <a:cubicBezTo>
                      <a:pt x="4" y="0"/>
                      <a:pt x="0" y="1"/>
                      <a:pt x="0" y="2"/>
                    </a:cubicBezTo>
                    <a:cubicBezTo>
                      <a:pt x="0" y="4"/>
                      <a:pt x="8" y="7"/>
                      <a:pt x="18" y="9"/>
                    </a:cubicBezTo>
                    <a:cubicBezTo>
                      <a:pt x="20" y="9"/>
                      <a:pt x="22" y="9"/>
                      <a:pt x="24" y="9"/>
                    </a:cubicBezTo>
                    <a:cubicBezTo>
                      <a:pt x="27" y="6"/>
                      <a:pt x="29" y="5"/>
                      <a:pt x="29" y="5"/>
                    </a:cubicBezTo>
                    <a:cubicBezTo>
                      <a:pt x="30" y="5"/>
                      <a:pt x="30" y="5"/>
                      <a:pt x="30" y="5"/>
                    </a:cubicBezTo>
                    <a:cubicBezTo>
                      <a:pt x="30" y="5"/>
                      <a:pt x="30" y="7"/>
                      <a:pt x="29" y="9"/>
                    </a:cubicBezTo>
                    <a:cubicBezTo>
                      <a:pt x="34" y="9"/>
                      <a:pt x="37" y="8"/>
                      <a:pt x="37" y="7"/>
                    </a:cubicBezTo>
                    <a:cubicBezTo>
                      <a:pt x="37" y="5"/>
                      <a:pt x="29" y="2"/>
                      <a:pt x="19" y="1"/>
                    </a:cubicBezTo>
                    <a:cubicBezTo>
                      <a:pt x="16" y="0"/>
                      <a:pt x="12" y="0"/>
                      <a:pt x="9"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24" name="Freeform 312">
                <a:extLst>
                  <a:ext uri="{FF2B5EF4-FFF2-40B4-BE49-F238E27FC236}">
                    <a16:creationId xmlns:a16="http://schemas.microsoft.com/office/drawing/2014/main" xmlns="" id="{9622F7AD-937A-48B6-AFB4-B94A928CBC34}"/>
                  </a:ext>
                </a:extLst>
              </p:cNvPr>
              <p:cNvSpPr>
                <a:spLocks/>
              </p:cNvSpPr>
              <p:nvPr/>
            </p:nvSpPr>
            <p:spPr bwMode="auto">
              <a:xfrm>
                <a:off x="6638" y="2970"/>
                <a:ext cx="4" cy="3"/>
              </a:xfrm>
              <a:custGeom>
                <a:avLst/>
                <a:gdLst>
                  <a:gd name="T0" fmla="*/ 5 w 6"/>
                  <a:gd name="T1" fmla="*/ 0 h 4"/>
                  <a:gd name="T2" fmla="*/ 0 w 6"/>
                  <a:gd name="T3" fmla="*/ 4 h 4"/>
                  <a:gd name="T4" fmla="*/ 4 w 6"/>
                  <a:gd name="T5" fmla="*/ 4 h 4"/>
                  <a:gd name="T6" fmla="*/ 5 w 6"/>
                  <a:gd name="T7" fmla="*/ 4 h 4"/>
                  <a:gd name="T8" fmla="*/ 6 w 6"/>
                  <a:gd name="T9" fmla="*/ 0 h 4"/>
                  <a:gd name="T10" fmla="*/ 5 w 6"/>
                  <a:gd name="T11" fmla="*/ 0 h 4"/>
                </a:gdLst>
                <a:ahLst/>
                <a:cxnLst>
                  <a:cxn ang="0">
                    <a:pos x="T0" y="T1"/>
                  </a:cxn>
                  <a:cxn ang="0">
                    <a:pos x="T2" y="T3"/>
                  </a:cxn>
                  <a:cxn ang="0">
                    <a:pos x="T4" y="T5"/>
                  </a:cxn>
                  <a:cxn ang="0">
                    <a:pos x="T6" y="T7"/>
                  </a:cxn>
                  <a:cxn ang="0">
                    <a:pos x="T8" y="T9"/>
                  </a:cxn>
                  <a:cxn ang="0">
                    <a:pos x="T10" y="T11"/>
                  </a:cxn>
                </a:cxnLst>
                <a:rect l="0" t="0" r="r" b="b"/>
                <a:pathLst>
                  <a:path w="6" h="4">
                    <a:moveTo>
                      <a:pt x="5" y="0"/>
                    </a:moveTo>
                    <a:cubicBezTo>
                      <a:pt x="5" y="0"/>
                      <a:pt x="3" y="1"/>
                      <a:pt x="0" y="4"/>
                    </a:cubicBezTo>
                    <a:cubicBezTo>
                      <a:pt x="1" y="4"/>
                      <a:pt x="3" y="4"/>
                      <a:pt x="4" y="4"/>
                    </a:cubicBezTo>
                    <a:cubicBezTo>
                      <a:pt x="4" y="4"/>
                      <a:pt x="5" y="4"/>
                      <a:pt x="5" y="4"/>
                    </a:cubicBezTo>
                    <a:cubicBezTo>
                      <a:pt x="6" y="2"/>
                      <a:pt x="6" y="0"/>
                      <a:pt x="6" y="0"/>
                    </a:cubicBezTo>
                    <a:cubicBezTo>
                      <a:pt x="6" y="0"/>
                      <a:pt x="6" y="0"/>
                      <a:pt x="5" y="0"/>
                    </a:cubicBezTo>
                  </a:path>
                </a:pathLst>
              </a:custGeom>
              <a:solidFill>
                <a:srgbClr val="EBEBE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25" name="Freeform 313">
                <a:extLst>
                  <a:ext uri="{FF2B5EF4-FFF2-40B4-BE49-F238E27FC236}">
                    <a16:creationId xmlns:a16="http://schemas.microsoft.com/office/drawing/2014/main" xmlns="" id="{A90E6D3E-FFC5-497B-A732-C6CD7AE4B107}"/>
                  </a:ext>
                </a:extLst>
              </p:cNvPr>
              <p:cNvSpPr>
                <a:spLocks noEditPoints="1"/>
              </p:cNvSpPr>
              <p:nvPr/>
            </p:nvSpPr>
            <p:spPr bwMode="auto">
              <a:xfrm>
                <a:off x="5823" y="2615"/>
                <a:ext cx="48" cy="63"/>
              </a:xfrm>
              <a:custGeom>
                <a:avLst/>
                <a:gdLst>
                  <a:gd name="T0" fmla="*/ 12 w 64"/>
                  <a:gd name="T1" fmla="*/ 67 h 85"/>
                  <a:gd name="T2" fmla="*/ 0 w 64"/>
                  <a:gd name="T3" fmla="*/ 85 h 85"/>
                  <a:gd name="T4" fmla="*/ 2 w 64"/>
                  <a:gd name="T5" fmla="*/ 85 h 85"/>
                  <a:gd name="T6" fmla="*/ 16 w 64"/>
                  <a:gd name="T7" fmla="*/ 67 h 85"/>
                  <a:gd name="T8" fmla="*/ 12 w 64"/>
                  <a:gd name="T9" fmla="*/ 67 h 85"/>
                  <a:gd name="T10" fmla="*/ 22 w 64"/>
                  <a:gd name="T11" fmla="*/ 57 h 85"/>
                  <a:gd name="T12" fmla="*/ 16 w 64"/>
                  <a:gd name="T13" fmla="*/ 61 h 85"/>
                  <a:gd name="T14" fmla="*/ 16 w 64"/>
                  <a:gd name="T15" fmla="*/ 62 h 85"/>
                  <a:gd name="T16" fmla="*/ 20 w 64"/>
                  <a:gd name="T17" fmla="*/ 62 h 85"/>
                  <a:gd name="T18" fmla="*/ 22 w 64"/>
                  <a:gd name="T19" fmla="*/ 59 h 85"/>
                  <a:gd name="T20" fmla="*/ 22 w 64"/>
                  <a:gd name="T21" fmla="*/ 57 h 85"/>
                  <a:gd name="T22" fmla="*/ 40 w 64"/>
                  <a:gd name="T23" fmla="*/ 31 h 85"/>
                  <a:gd name="T24" fmla="*/ 40 w 64"/>
                  <a:gd name="T25" fmla="*/ 31 h 85"/>
                  <a:gd name="T26" fmla="*/ 38 w 64"/>
                  <a:gd name="T27" fmla="*/ 32 h 85"/>
                  <a:gd name="T28" fmla="*/ 31 w 64"/>
                  <a:gd name="T29" fmla="*/ 42 h 85"/>
                  <a:gd name="T30" fmla="*/ 31 w 64"/>
                  <a:gd name="T31" fmla="*/ 42 h 85"/>
                  <a:gd name="T32" fmla="*/ 32 w 64"/>
                  <a:gd name="T33" fmla="*/ 43 h 85"/>
                  <a:gd name="T34" fmla="*/ 27 w 64"/>
                  <a:gd name="T35" fmla="*/ 52 h 85"/>
                  <a:gd name="T36" fmla="*/ 27 w 64"/>
                  <a:gd name="T37" fmla="*/ 53 h 85"/>
                  <a:gd name="T38" fmla="*/ 32 w 64"/>
                  <a:gd name="T39" fmla="*/ 47 h 85"/>
                  <a:gd name="T40" fmla="*/ 41 w 64"/>
                  <a:gd name="T41" fmla="*/ 34 h 85"/>
                  <a:gd name="T42" fmla="*/ 40 w 64"/>
                  <a:gd name="T43" fmla="*/ 31 h 85"/>
                  <a:gd name="T44" fmla="*/ 54 w 64"/>
                  <a:gd name="T45" fmla="*/ 12 h 85"/>
                  <a:gd name="T46" fmla="*/ 46 w 64"/>
                  <a:gd name="T47" fmla="*/ 22 h 85"/>
                  <a:gd name="T48" fmla="*/ 47 w 64"/>
                  <a:gd name="T49" fmla="*/ 26 h 85"/>
                  <a:gd name="T50" fmla="*/ 57 w 64"/>
                  <a:gd name="T51" fmla="*/ 12 h 85"/>
                  <a:gd name="T52" fmla="*/ 54 w 64"/>
                  <a:gd name="T53" fmla="*/ 12 h 85"/>
                  <a:gd name="T54" fmla="*/ 64 w 64"/>
                  <a:gd name="T55" fmla="*/ 0 h 85"/>
                  <a:gd name="T56" fmla="*/ 59 w 64"/>
                  <a:gd name="T57" fmla="*/ 5 h 85"/>
                  <a:gd name="T58" fmla="*/ 61 w 64"/>
                  <a:gd name="T59" fmla="*/ 5 h 85"/>
                  <a:gd name="T60" fmla="*/ 61 w 64"/>
                  <a:gd name="T61" fmla="*/ 5 h 85"/>
                  <a:gd name="T62" fmla="*/ 64 w 64"/>
                  <a:gd name="T63" fmla="*/ 0 h 85"/>
                  <a:gd name="T64" fmla="*/ 64 w 64"/>
                  <a:gd name="T65"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4" h="85">
                    <a:moveTo>
                      <a:pt x="12" y="67"/>
                    </a:moveTo>
                    <a:cubicBezTo>
                      <a:pt x="7" y="74"/>
                      <a:pt x="3" y="80"/>
                      <a:pt x="0" y="85"/>
                    </a:cubicBezTo>
                    <a:cubicBezTo>
                      <a:pt x="1" y="85"/>
                      <a:pt x="1" y="85"/>
                      <a:pt x="2" y="85"/>
                    </a:cubicBezTo>
                    <a:cubicBezTo>
                      <a:pt x="5" y="81"/>
                      <a:pt x="10" y="75"/>
                      <a:pt x="16" y="67"/>
                    </a:cubicBezTo>
                    <a:cubicBezTo>
                      <a:pt x="15" y="67"/>
                      <a:pt x="13" y="67"/>
                      <a:pt x="12" y="67"/>
                    </a:cubicBezTo>
                    <a:moveTo>
                      <a:pt x="22" y="57"/>
                    </a:moveTo>
                    <a:cubicBezTo>
                      <a:pt x="20" y="58"/>
                      <a:pt x="18" y="60"/>
                      <a:pt x="16" y="61"/>
                    </a:cubicBezTo>
                    <a:cubicBezTo>
                      <a:pt x="16" y="62"/>
                      <a:pt x="16" y="62"/>
                      <a:pt x="16" y="62"/>
                    </a:cubicBezTo>
                    <a:cubicBezTo>
                      <a:pt x="17" y="62"/>
                      <a:pt x="18" y="62"/>
                      <a:pt x="20" y="62"/>
                    </a:cubicBezTo>
                    <a:cubicBezTo>
                      <a:pt x="20" y="61"/>
                      <a:pt x="21" y="60"/>
                      <a:pt x="22" y="59"/>
                    </a:cubicBezTo>
                    <a:cubicBezTo>
                      <a:pt x="22" y="58"/>
                      <a:pt x="22" y="58"/>
                      <a:pt x="22" y="57"/>
                    </a:cubicBezTo>
                    <a:moveTo>
                      <a:pt x="40" y="31"/>
                    </a:moveTo>
                    <a:cubicBezTo>
                      <a:pt x="40" y="31"/>
                      <a:pt x="40" y="31"/>
                      <a:pt x="40" y="31"/>
                    </a:cubicBezTo>
                    <a:cubicBezTo>
                      <a:pt x="39" y="31"/>
                      <a:pt x="39" y="32"/>
                      <a:pt x="38" y="32"/>
                    </a:cubicBezTo>
                    <a:cubicBezTo>
                      <a:pt x="36" y="36"/>
                      <a:pt x="33" y="39"/>
                      <a:pt x="31" y="42"/>
                    </a:cubicBezTo>
                    <a:cubicBezTo>
                      <a:pt x="31" y="42"/>
                      <a:pt x="31" y="42"/>
                      <a:pt x="31" y="42"/>
                    </a:cubicBezTo>
                    <a:cubicBezTo>
                      <a:pt x="32" y="42"/>
                      <a:pt x="32" y="42"/>
                      <a:pt x="32" y="43"/>
                    </a:cubicBezTo>
                    <a:cubicBezTo>
                      <a:pt x="34" y="44"/>
                      <a:pt x="31" y="48"/>
                      <a:pt x="27" y="52"/>
                    </a:cubicBezTo>
                    <a:cubicBezTo>
                      <a:pt x="27" y="53"/>
                      <a:pt x="27" y="53"/>
                      <a:pt x="27" y="53"/>
                    </a:cubicBezTo>
                    <a:cubicBezTo>
                      <a:pt x="28" y="51"/>
                      <a:pt x="30" y="49"/>
                      <a:pt x="32" y="47"/>
                    </a:cubicBezTo>
                    <a:cubicBezTo>
                      <a:pt x="35" y="42"/>
                      <a:pt x="38" y="38"/>
                      <a:pt x="41" y="34"/>
                    </a:cubicBezTo>
                    <a:cubicBezTo>
                      <a:pt x="41" y="33"/>
                      <a:pt x="41" y="32"/>
                      <a:pt x="40" y="31"/>
                    </a:cubicBezTo>
                    <a:moveTo>
                      <a:pt x="54" y="12"/>
                    </a:moveTo>
                    <a:cubicBezTo>
                      <a:pt x="52" y="15"/>
                      <a:pt x="49" y="18"/>
                      <a:pt x="46" y="22"/>
                    </a:cubicBezTo>
                    <a:cubicBezTo>
                      <a:pt x="46" y="23"/>
                      <a:pt x="47" y="25"/>
                      <a:pt x="47" y="26"/>
                    </a:cubicBezTo>
                    <a:cubicBezTo>
                      <a:pt x="51" y="21"/>
                      <a:pt x="54" y="16"/>
                      <a:pt x="57" y="12"/>
                    </a:cubicBezTo>
                    <a:cubicBezTo>
                      <a:pt x="56" y="12"/>
                      <a:pt x="55" y="12"/>
                      <a:pt x="54" y="12"/>
                    </a:cubicBezTo>
                    <a:moveTo>
                      <a:pt x="64" y="0"/>
                    </a:moveTo>
                    <a:cubicBezTo>
                      <a:pt x="64" y="0"/>
                      <a:pt x="62" y="2"/>
                      <a:pt x="59" y="5"/>
                    </a:cubicBezTo>
                    <a:cubicBezTo>
                      <a:pt x="60" y="5"/>
                      <a:pt x="61" y="5"/>
                      <a:pt x="61" y="5"/>
                    </a:cubicBezTo>
                    <a:cubicBezTo>
                      <a:pt x="61" y="5"/>
                      <a:pt x="61" y="5"/>
                      <a:pt x="61" y="5"/>
                    </a:cubicBezTo>
                    <a:cubicBezTo>
                      <a:pt x="63" y="2"/>
                      <a:pt x="64" y="1"/>
                      <a:pt x="64" y="0"/>
                    </a:cubicBezTo>
                    <a:cubicBezTo>
                      <a:pt x="64" y="0"/>
                      <a:pt x="64" y="0"/>
                      <a:pt x="64"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26" name="Freeform 314">
                <a:extLst>
                  <a:ext uri="{FF2B5EF4-FFF2-40B4-BE49-F238E27FC236}">
                    <a16:creationId xmlns:a16="http://schemas.microsoft.com/office/drawing/2014/main" xmlns="" id="{CBEF7601-1097-4233-B6A9-BE02EC2DAE4B}"/>
                  </a:ext>
                </a:extLst>
              </p:cNvPr>
              <p:cNvSpPr>
                <a:spLocks/>
              </p:cNvSpPr>
              <p:nvPr/>
            </p:nvSpPr>
            <p:spPr bwMode="auto">
              <a:xfrm>
                <a:off x="5821" y="2678"/>
                <a:ext cx="4" cy="3"/>
              </a:xfrm>
              <a:custGeom>
                <a:avLst/>
                <a:gdLst>
                  <a:gd name="T0" fmla="*/ 3 w 5"/>
                  <a:gd name="T1" fmla="*/ 0 h 4"/>
                  <a:gd name="T2" fmla="*/ 0 w 5"/>
                  <a:gd name="T3" fmla="*/ 3 h 4"/>
                  <a:gd name="T4" fmla="*/ 2 w 5"/>
                  <a:gd name="T5" fmla="*/ 4 h 4"/>
                  <a:gd name="T6" fmla="*/ 5 w 5"/>
                  <a:gd name="T7" fmla="*/ 0 h 4"/>
                  <a:gd name="T8" fmla="*/ 3 w 5"/>
                  <a:gd name="T9" fmla="*/ 0 h 4"/>
                </a:gdLst>
                <a:ahLst/>
                <a:cxnLst>
                  <a:cxn ang="0">
                    <a:pos x="T0" y="T1"/>
                  </a:cxn>
                  <a:cxn ang="0">
                    <a:pos x="T2" y="T3"/>
                  </a:cxn>
                  <a:cxn ang="0">
                    <a:pos x="T4" y="T5"/>
                  </a:cxn>
                  <a:cxn ang="0">
                    <a:pos x="T6" y="T7"/>
                  </a:cxn>
                  <a:cxn ang="0">
                    <a:pos x="T8" y="T9"/>
                  </a:cxn>
                </a:cxnLst>
                <a:rect l="0" t="0" r="r" b="b"/>
                <a:pathLst>
                  <a:path w="5" h="4">
                    <a:moveTo>
                      <a:pt x="3" y="0"/>
                    </a:moveTo>
                    <a:cubicBezTo>
                      <a:pt x="2" y="1"/>
                      <a:pt x="1" y="2"/>
                      <a:pt x="0" y="3"/>
                    </a:cubicBezTo>
                    <a:cubicBezTo>
                      <a:pt x="1" y="3"/>
                      <a:pt x="1" y="4"/>
                      <a:pt x="2" y="4"/>
                    </a:cubicBezTo>
                    <a:cubicBezTo>
                      <a:pt x="3" y="3"/>
                      <a:pt x="4" y="1"/>
                      <a:pt x="5" y="0"/>
                    </a:cubicBezTo>
                    <a:cubicBezTo>
                      <a:pt x="4" y="0"/>
                      <a:pt x="4" y="0"/>
                      <a:pt x="3" y="0"/>
                    </a:cubicBezTo>
                  </a:path>
                </a:pathLst>
              </a:custGeom>
              <a:solidFill>
                <a:srgbClr val="46489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27" name="Freeform 315">
                <a:extLst>
                  <a:ext uri="{FF2B5EF4-FFF2-40B4-BE49-F238E27FC236}">
                    <a16:creationId xmlns:a16="http://schemas.microsoft.com/office/drawing/2014/main" xmlns="" id="{20F7B852-5E59-4552-8F6A-E526532BB834}"/>
                  </a:ext>
                </a:extLst>
              </p:cNvPr>
              <p:cNvSpPr>
                <a:spLocks noEditPoints="1"/>
              </p:cNvSpPr>
              <p:nvPr/>
            </p:nvSpPr>
            <p:spPr bwMode="auto">
              <a:xfrm>
                <a:off x="5739" y="2606"/>
                <a:ext cx="60" cy="53"/>
              </a:xfrm>
              <a:custGeom>
                <a:avLst/>
                <a:gdLst>
                  <a:gd name="T0" fmla="*/ 49 w 81"/>
                  <a:gd name="T1" fmla="*/ 39 h 72"/>
                  <a:gd name="T2" fmla="*/ 47 w 81"/>
                  <a:gd name="T3" fmla="*/ 46 h 72"/>
                  <a:gd name="T4" fmla="*/ 79 w 81"/>
                  <a:gd name="T5" fmla="*/ 72 h 72"/>
                  <a:gd name="T6" fmla="*/ 80 w 81"/>
                  <a:gd name="T7" fmla="*/ 72 h 72"/>
                  <a:gd name="T8" fmla="*/ 49 w 81"/>
                  <a:gd name="T9" fmla="*/ 39 h 72"/>
                  <a:gd name="T10" fmla="*/ 30 w 81"/>
                  <a:gd name="T11" fmla="*/ 31 h 72"/>
                  <a:gd name="T12" fmla="*/ 38 w 81"/>
                  <a:gd name="T13" fmla="*/ 39 h 72"/>
                  <a:gd name="T14" fmla="*/ 39 w 81"/>
                  <a:gd name="T15" fmla="*/ 39 h 72"/>
                  <a:gd name="T16" fmla="*/ 42 w 81"/>
                  <a:gd name="T17" fmla="*/ 33 h 72"/>
                  <a:gd name="T18" fmla="*/ 30 w 81"/>
                  <a:gd name="T19" fmla="*/ 31 h 72"/>
                  <a:gd name="T20" fmla="*/ 30 w 81"/>
                  <a:gd name="T21" fmla="*/ 22 h 72"/>
                  <a:gd name="T22" fmla="*/ 29 w 81"/>
                  <a:gd name="T23" fmla="*/ 25 h 72"/>
                  <a:gd name="T24" fmla="*/ 34 w 81"/>
                  <a:gd name="T25" fmla="*/ 25 h 72"/>
                  <a:gd name="T26" fmla="*/ 30 w 81"/>
                  <a:gd name="T27" fmla="*/ 22 h 72"/>
                  <a:gd name="T28" fmla="*/ 1 w 81"/>
                  <a:gd name="T29" fmla="*/ 0 h 72"/>
                  <a:gd name="T30" fmla="*/ 1 w 81"/>
                  <a:gd name="T31" fmla="*/ 0 h 72"/>
                  <a:gd name="T32" fmla="*/ 22 w 81"/>
                  <a:gd name="T33" fmla="*/ 24 h 72"/>
                  <a:gd name="T34" fmla="*/ 24 w 81"/>
                  <a:gd name="T35" fmla="*/ 17 h 72"/>
                  <a:gd name="T36" fmla="*/ 1 w 81"/>
                  <a:gd name="T37"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1" h="72">
                    <a:moveTo>
                      <a:pt x="49" y="39"/>
                    </a:moveTo>
                    <a:cubicBezTo>
                      <a:pt x="48" y="41"/>
                      <a:pt x="47" y="44"/>
                      <a:pt x="47" y="46"/>
                    </a:cubicBezTo>
                    <a:cubicBezTo>
                      <a:pt x="64" y="61"/>
                      <a:pt x="77" y="72"/>
                      <a:pt x="79" y="72"/>
                    </a:cubicBezTo>
                    <a:cubicBezTo>
                      <a:pt x="79" y="72"/>
                      <a:pt x="80" y="72"/>
                      <a:pt x="80" y="72"/>
                    </a:cubicBezTo>
                    <a:cubicBezTo>
                      <a:pt x="81" y="71"/>
                      <a:pt x="67" y="56"/>
                      <a:pt x="49" y="39"/>
                    </a:cubicBezTo>
                    <a:moveTo>
                      <a:pt x="30" y="31"/>
                    </a:moveTo>
                    <a:cubicBezTo>
                      <a:pt x="33" y="34"/>
                      <a:pt x="35" y="36"/>
                      <a:pt x="38" y="39"/>
                    </a:cubicBezTo>
                    <a:cubicBezTo>
                      <a:pt x="38" y="39"/>
                      <a:pt x="39" y="39"/>
                      <a:pt x="39" y="39"/>
                    </a:cubicBezTo>
                    <a:cubicBezTo>
                      <a:pt x="40" y="37"/>
                      <a:pt x="41" y="35"/>
                      <a:pt x="42" y="33"/>
                    </a:cubicBezTo>
                    <a:cubicBezTo>
                      <a:pt x="38" y="32"/>
                      <a:pt x="34" y="32"/>
                      <a:pt x="30" y="31"/>
                    </a:cubicBezTo>
                    <a:moveTo>
                      <a:pt x="30" y="22"/>
                    </a:moveTo>
                    <a:cubicBezTo>
                      <a:pt x="30" y="23"/>
                      <a:pt x="29" y="24"/>
                      <a:pt x="29" y="25"/>
                    </a:cubicBezTo>
                    <a:cubicBezTo>
                      <a:pt x="31" y="25"/>
                      <a:pt x="32" y="25"/>
                      <a:pt x="34" y="25"/>
                    </a:cubicBezTo>
                    <a:cubicBezTo>
                      <a:pt x="32" y="24"/>
                      <a:pt x="31" y="23"/>
                      <a:pt x="30" y="22"/>
                    </a:cubicBezTo>
                    <a:moveTo>
                      <a:pt x="1" y="0"/>
                    </a:moveTo>
                    <a:cubicBezTo>
                      <a:pt x="1" y="0"/>
                      <a:pt x="1" y="0"/>
                      <a:pt x="1" y="0"/>
                    </a:cubicBezTo>
                    <a:cubicBezTo>
                      <a:pt x="0" y="1"/>
                      <a:pt x="9" y="11"/>
                      <a:pt x="22" y="24"/>
                    </a:cubicBezTo>
                    <a:cubicBezTo>
                      <a:pt x="23" y="22"/>
                      <a:pt x="23" y="19"/>
                      <a:pt x="24" y="17"/>
                    </a:cubicBezTo>
                    <a:cubicBezTo>
                      <a:pt x="12" y="7"/>
                      <a:pt x="3" y="0"/>
                      <a:pt x="1" y="0"/>
                    </a:cubicBezTo>
                  </a:path>
                </a:pathLst>
              </a:custGeom>
              <a:solidFill>
                <a:srgbClr val="E5E5E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28" name="Freeform 316">
                <a:extLst>
                  <a:ext uri="{FF2B5EF4-FFF2-40B4-BE49-F238E27FC236}">
                    <a16:creationId xmlns:a16="http://schemas.microsoft.com/office/drawing/2014/main" xmlns="" id="{124E4BBF-A732-4FBF-8766-32780CD1E1D1}"/>
                  </a:ext>
                </a:extLst>
              </p:cNvPr>
              <p:cNvSpPr>
                <a:spLocks noEditPoints="1"/>
              </p:cNvSpPr>
              <p:nvPr/>
            </p:nvSpPr>
            <p:spPr bwMode="auto">
              <a:xfrm>
                <a:off x="5726" y="2622"/>
                <a:ext cx="122" cy="15"/>
              </a:xfrm>
              <a:custGeom>
                <a:avLst/>
                <a:gdLst>
                  <a:gd name="T0" fmla="*/ 161 w 165"/>
                  <a:gd name="T1" fmla="*/ 16 h 20"/>
                  <a:gd name="T2" fmla="*/ 158 w 165"/>
                  <a:gd name="T3" fmla="*/ 20 h 20"/>
                  <a:gd name="T4" fmla="*/ 160 w 165"/>
                  <a:gd name="T5" fmla="*/ 20 h 20"/>
                  <a:gd name="T6" fmla="*/ 165 w 165"/>
                  <a:gd name="T7" fmla="*/ 17 h 20"/>
                  <a:gd name="T8" fmla="*/ 161 w 165"/>
                  <a:gd name="T9" fmla="*/ 16 h 20"/>
                  <a:gd name="T10" fmla="*/ 155 w 165"/>
                  <a:gd name="T11" fmla="*/ 15 h 20"/>
                  <a:gd name="T12" fmla="*/ 155 w 165"/>
                  <a:gd name="T13" fmla="*/ 16 h 20"/>
                  <a:gd name="T14" fmla="*/ 156 w 165"/>
                  <a:gd name="T15" fmla="*/ 16 h 20"/>
                  <a:gd name="T16" fmla="*/ 155 w 165"/>
                  <a:gd name="T17" fmla="*/ 15 h 20"/>
                  <a:gd name="T18" fmla="*/ 137 w 165"/>
                  <a:gd name="T19" fmla="*/ 13 h 20"/>
                  <a:gd name="T20" fmla="*/ 138 w 165"/>
                  <a:gd name="T21" fmla="*/ 17 h 20"/>
                  <a:gd name="T22" fmla="*/ 138 w 165"/>
                  <a:gd name="T23" fmla="*/ 19 h 20"/>
                  <a:gd name="T24" fmla="*/ 149 w 165"/>
                  <a:gd name="T25" fmla="*/ 20 h 20"/>
                  <a:gd name="T26" fmla="*/ 148 w 165"/>
                  <a:gd name="T27" fmla="*/ 14 h 20"/>
                  <a:gd name="T28" fmla="*/ 137 w 165"/>
                  <a:gd name="T29" fmla="*/ 13 h 20"/>
                  <a:gd name="T30" fmla="*/ 95 w 165"/>
                  <a:gd name="T31" fmla="*/ 8 h 20"/>
                  <a:gd name="T32" fmla="*/ 89 w 165"/>
                  <a:gd name="T33" fmla="*/ 14 h 20"/>
                  <a:gd name="T34" fmla="*/ 130 w 165"/>
                  <a:gd name="T35" fmla="*/ 18 h 20"/>
                  <a:gd name="T36" fmla="*/ 129 w 165"/>
                  <a:gd name="T37" fmla="*/ 12 h 20"/>
                  <a:gd name="T38" fmla="*/ 95 w 165"/>
                  <a:gd name="T39" fmla="*/ 8 h 20"/>
                  <a:gd name="T40" fmla="*/ 45 w 165"/>
                  <a:gd name="T41" fmla="*/ 7 h 20"/>
                  <a:gd name="T42" fmla="*/ 45 w 165"/>
                  <a:gd name="T43" fmla="*/ 9 h 20"/>
                  <a:gd name="T44" fmla="*/ 48 w 165"/>
                  <a:gd name="T45" fmla="*/ 9 h 20"/>
                  <a:gd name="T46" fmla="*/ 45 w 165"/>
                  <a:gd name="T47" fmla="*/ 7 h 20"/>
                  <a:gd name="T48" fmla="*/ 70 w 165"/>
                  <a:gd name="T49" fmla="*/ 5 h 20"/>
                  <a:gd name="T50" fmla="*/ 68 w 165"/>
                  <a:gd name="T51" fmla="*/ 12 h 20"/>
                  <a:gd name="T52" fmla="*/ 88 w 165"/>
                  <a:gd name="T53" fmla="*/ 14 h 20"/>
                  <a:gd name="T54" fmla="*/ 92 w 165"/>
                  <a:gd name="T55" fmla="*/ 7 h 20"/>
                  <a:gd name="T56" fmla="*/ 88 w 165"/>
                  <a:gd name="T57" fmla="*/ 7 h 20"/>
                  <a:gd name="T58" fmla="*/ 70 w 165"/>
                  <a:gd name="T59" fmla="*/ 5 h 20"/>
                  <a:gd name="T60" fmla="*/ 52 w 165"/>
                  <a:gd name="T61" fmla="*/ 3 h 20"/>
                  <a:gd name="T62" fmla="*/ 60 w 165"/>
                  <a:gd name="T63" fmla="*/ 11 h 20"/>
                  <a:gd name="T64" fmla="*/ 62 w 165"/>
                  <a:gd name="T65" fmla="*/ 4 h 20"/>
                  <a:gd name="T66" fmla="*/ 52 w 165"/>
                  <a:gd name="T67" fmla="*/ 3 h 20"/>
                  <a:gd name="T68" fmla="*/ 6 w 165"/>
                  <a:gd name="T69" fmla="*/ 0 h 20"/>
                  <a:gd name="T70" fmla="*/ 1 w 165"/>
                  <a:gd name="T71" fmla="*/ 1 h 20"/>
                  <a:gd name="T72" fmla="*/ 39 w 165"/>
                  <a:gd name="T73" fmla="*/ 8 h 20"/>
                  <a:gd name="T74" fmla="*/ 40 w 165"/>
                  <a:gd name="T75" fmla="*/ 2 h 20"/>
                  <a:gd name="T76" fmla="*/ 6 w 165"/>
                  <a:gd name="T7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5" h="20">
                    <a:moveTo>
                      <a:pt x="161" y="16"/>
                    </a:moveTo>
                    <a:cubicBezTo>
                      <a:pt x="160" y="18"/>
                      <a:pt x="159" y="19"/>
                      <a:pt x="158" y="20"/>
                    </a:cubicBezTo>
                    <a:cubicBezTo>
                      <a:pt x="159" y="20"/>
                      <a:pt x="159" y="20"/>
                      <a:pt x="160" y="20"/>
                    </a:cubicBezTo>
                    <a:cubicBezTo>
                      <a:pt x="162" y="19"/>
                      <a:pt x="163" y="18"/>
                      <a:pt x="165" y="17"/>
                    </a:cubicBezTo>
                    <a:cubicBezTo>
                      <a:pt x="163" y="17"/>
                      <a:pt x="162" y="17"/>
                      <a:pt x="161" y="16"/>
                    </a:cubicBezTo>
                    <a:moveTo>
                      <a:pt x="155" y="15"/>
                    </a:moveTo>
                    <a:cubicBezTo>
                      <a:pt x="155" y="16"/>
                      <a:pt x="155" y="16"/>
                      <a:pt x="155" y="16"/>
                    </a:cubicBezTo>
                    <a:cubicBezTo>
                      <a:pt x="155" y="16"/>
                      <a:pt x="155" y="16"/>
                      <a:pt x="156" y="16"/>
                    </a:cubicBezTo>
                    <a:cubicBezTo>
                      <a:pt x="155" y="16"/>
                      <a:pt x="155" y="15"/>
                      <a:pt x="155" y="15"/>
                    </a:cubicBezTo>
                    <a:moveTo>
                      <a:pt x="137" y="13"/>
                    </a:moveTo>
                    <a:cubicBezTo>
                      <a:pt x="137" y="14"/>
                      <a:pt x="138" y="15"/>
                      <a:pt x="138" y="17"/>
                    </a:cubicBezTo>
                    <a:cubicBezTo>
                      <a:pt x="138" y="17"/>
                      <a:pt x="138" y="18"/>
                      <a:pt x="138" y="19"/>
                    </a:cubicBezTo>
                    <a:cubicBezTo>
                      <a:pt x="142" y="19"/>
                      <a:pt x="146" y="19"/>
                      <a:pt x="149" y="20"/>
                    </a:cubicBezTo>
                    <a:cubicBezTo>
                      <a:pt x="149" y="18"/>
                      <a:pt x="148" y="16"/>
                      <a:pt x="148" y="14"/>
                    </a:cubicBezTo>
                    <a:cubicBezTo>
                      <a:pt x="145" y="14"/>
                      <a:pt x="141" y="13"/>
                      <a:pt x="137" y="13"/>
                    </a:cubicBezTo>
                    <a:moveTo>
                      <a:pt x="95" y="8"/>
                    </a:moveTo>
                    <a:cubicBezTo>
                      <a:pt x="93" y="10"/>
                      <a:pt x="91" y="12"/>
                      <a:pt x="89" y="14"/>
                    </a:cubicBezTo>
                    <a:cubicBezTo>
                      <a:pt x="104" y="16"/>
                      <a:pt x="118" y="17"/>
                      <a:pt x="130" y="18"/>
                    </a:cubicBezTo>
                    <a:cubicBezTo>
                      <a:pt x="130" y="16"/>
                      <a:pt x="129" y="14"/>
                      <a:pt x="129" y="12"/>
                    </a:cubicBezTo>
                    <a:cubicBezTo>
                      <a:pt x="119" y="10"/>
                      <a:pt x="107" y="9"/>
                      <a:pt x="95" y="8"/>
                    </a:cubicBezTo>
                    <a:moveTo>
                      <a:pt x="45" y="7"/>
                    </a:moveTo>
                    <a:cubicBezTo>
                      <a:pt x="45" y="7"/>
                      <a:pt x="45" y="8"/>
                      <a:pt x="45" y="9"/>
                    </a:cubicBezTo>
                    <a:cubicBezTo>
                      <a:pt x="46" y="9"/>
                      <a:pt x="47" y="9"/>
                      <a:pt x="48" y="9"/>
                    </a:cubicBezTo>
                    <a:cubicBezTo>
                      <a:pt x="47" y="8"/>
                      <a:pt x="46" y="8"/>
                      <a:pt x="45" y="7"/>
                    </a:cubicBezTo>
                    <a:moveTo>
                      <a:pt x="70" y="5"/>
                    </a:moveTo>
                    <a:cubicBezTo>
                      <a:pt x="70" y="7"/>
                      <a:pt x="69" y="9"/>
                      <a:pt x="68" y="12"/>
                    </a:cubicBezTo>
                    <a:cubicBezTo>
                      <a:pt x="74" y="12"/>
                      <a:pt x="81" y="13"/>
                      <a:pt x="88" y="14"/>
                    </a:cubicBezTo>
                    <a:cubicBezTo>
                      <a:pt x="89" y="12"/>
                      <a:pt x="90" y="10"/>
                      <a:pt x="92" y="7"/>
                    </a:cubicBezTo>
                    <a:cubicBezTo>
                      <a:pt x="91" y="7"/>
                      <a:pt x="90" y="7"/>
                      <a:pt x="88" y="7"/>
                    </a:cubicBezTo>
                    <a:cubicBezTo>
                      <a:pt x="82" y="6"/>
                      <a:pt x="76" y="6"/>
                      <a:pt x="70" y="5"/>
                    </a:cubicBezTo>
                    <a:moveTo>
                      <a:pt x="52" y="3"/>
                    </a:moveTo>
                    <a:cubicBezTo>
                      <a:pt x="54" y="6"/>
                      <a:pt x="57" y="8"/>
                      <a:pt x="60" y="11"/>
                    </a:cubicBezTo>
                    <a:cubicBezTo>
                      <a:pt x="61" y="8"/>
                      <a:pt x="62" y="6"/>
                      <a:pt x="62" y="4"/>
                    </a:cubicBezTo>
                    <a:cubicBezTo>
                      <a:pt x="59" y="4"/>
                      <a:pt x="55" y="4"/>
                      <a:pt x="52" y="3"/>
                    </a:cubicBezTo>
                    <a:moveTo>
                      <a:pt x="6" y="0"/>
                    </a:moveTo>
                    <a:cubicBezTo>
                      <a:pt x="2" y="0"/>
                      <a:pt x="1" y="1"/>
                      <a:pt x="1" y="1"/>
                    </a:cubicBezTo>
                    <a:cubicBezTo>
                      <a:pt x="0" y="2"/>
                      <a:pt x="16" y="5"/>
                      <a:pt x="39" y="8"/>
                    </a:cubicBezTo>
                    <a:cubicBezTo>
                      <a:pt x="39" y="6"/>
                      <a:pt x="40" y="4"/>
                      <a:pt x="40" y="2"/>
                    </a:cubicBezTo>
                    <a:cubicBezTo>
                      <a:pt x="24" y="1"/>
                      <a:pt x="12" y="0"/>
                      <a:pt x="6"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29" name="Freeform 317">
                <a:extLst>
                  <a:ext uri="{FF2B5EF4-FFF2-40B4-BE49-F238E27FC236}">
                    <a16:creationId xmlns:a16="http://schemas.microsoft.com/office/drawing/2014/main" xmlns="" id="{47197D40-56A4-4715-85BC-B592D18BD65F}"/>
                  </a:ext>
                </a:extLst>
              </p:cNvPr>
              <p:cNvSpPr>
                <a:spLocks/>
              </p:cNvSpPr>
              <p:nvPr/>
            </p:nvSpPr>
            <p:spPr bwMode="auto">
              <a:xfrm>
                <a:off x="5853" y="2637"/>
                <a:ext cx="0" cy="1"/>
              </a:xfrm>
              <a:custGeom>
                <a:avLst/>
                <a:gdLst>
                  <a:gd name="T0" fmla="*/ 0 h 1"/>
                  <a:gd name="T1" fmla="*/ 1 h 1"/>
                  <a:gd name="T2" fmla="*/ 1 h 1"/>
                  <a:gd name="T3" fmla="*/ 0 h 1"/>
                </a:gdLst>
                <a:ahLst/>
                <a:cxnLst>
                  <a:cxn ang="0">
                    <a:pos x="0" y="T0"/>
                  </a:cxn>
                  <a:cxn ang="0">
                    <a:pos x="0" y="T1"/>
                  </a:cxn>
                  <a:cxn ang="0">
                    <a:pos x="0" y="T2"/>
                  </a:cxn>
                  <a:cxn ang="0">
                    <a:pos x="0" y="T3"/>
                  </a:cxn>
                </a:cxnLst>
                <a:rect l="0" t="0" r="r" b="b"/>
                <a:pathLst>
                  <a:path h="1">
                    <a:moveTo>
                      <a:pt x="0" y="0"/>
                    </a:moveTo>
                    <a:cubicBezTo>
                      <a:pt x="0" y="0"/>
                      <a:pt x="0" y="0"/>
                      <a:pt x="0" y="1"/>
                    </a:cubicBezTo>
                    <a:cubicBezTo>
                      <a:pt x="0" y="1"/>
                      <a:pt x="0" y="1"/>
                      <a:pt x="0" y="1"/>
                    </a:cubicBezTo>
                    <a:cubicBezTo>
                      <a:pt x="0" y="0"/>
                      <a:pt x="0" y="0"/>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30" name="Freeform 318">
                <a:extLst>
                  <a:ext uri="{FF2B5EF4-FFF2-40B4-BE49-F238E27FC236}">
                    <a16:creationId xmlns:a16="http://schemas.microsoft.com/office/drawing/2014/main" xmlns="" id="{260FE8F2-C354-47DC-BC1F-E13C57CAFE28}"/>
                  </a:ext>
                </a:extLst>
              </p:cNvPr>
              <p:cNvSpPr>
                <a:spLocks/>
              </p:cNvSpPr>
              <p:nvPr/>
            </p:nvSpPr>
            <p:spPr bwMode="auto">
              <a:xfrm>
                <a:off x="5759" y="2625"/>
                <a:ext cx="11" cy="5"/>
              </a:xfrm>
              <a:custGeom>
                <a:avLst/>
                <a:gdLst>
                  <a:gd name="T0" fmla="*/ 2 w 15"/>
                  <a:gd name="T1" fmla="*/ 0 h 8"/>
                  <a:gd name="T2" fmla="*/ 0 w 15"/>
                  <a:gd name="T3" fmla="*/ 4 h 8"/>
                  <a:gd name="T4" fmla="*/ 3 w 15"/>
                  <a:gd name="T5" fmla="*/ 6 h 8"/>
                  <a:gd name="T6" fmla="*/ 15 w 15"/>
                  <a:gd name="T7" fmla="*/ 8 h 8"/>
                  <a:gd name="T8" fmla="*/ 15 w 15"/>
                  <a:gd name="T9" fmla="*/ 8 h 8"/>
                  <a:gd name="T10" fmla="*/ 7 w 15"/>
                  <a:gd name="T11" fmla="*/ 0 h 8"/>
                  <a:gd name="T12" fmla="*/ 2 w 15"/>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15" h="8">
                    <a:moveTo>
                      <a:pt x="2" y="0"/>
                    </a:moveTo>
                    <a:cubicBezTo>
                      <a:pt x="1" y="1"/>
                      <a:pt x="1" y="3"/>
                      <a:pt x="0" y="4"/>
                    </a:cubicBezTo>
                    <a:cubicBezTo>
                      <a:pt x="1" y="5"/>
                      <a:pt x="2" y="5"/>
                      <a:pt x="3" y="6"/>
                    </a:cubicBezTo>
                    <a:cubicBezTo>
                      <a:pt x="7" y="7"/>
                      <a:pt x="11" y="7"/>
                      <a:pt x="15" y="8"/>
                    </a:cubicBezTo>
                    <a:cubicBezTo>
                      <a:pt x="15" y="8"/>
                      <a:pt x="15" y="8"/>
                      <a:pt x="15" y="8"/>
                    </a:cubicBezTo>
                    <a:cubicBezTo>
                      <a:pt x="12" y="5"/>
                      <a:pt x="9" y="3"/>
                      <a:pt x="7" y="0"/>
                    </a:cubicBezTo>
                    <a:cubicBezTo>
                      <a:pt x="5" y="0"/>
                      <a:pt x="4" y="0"/>
                      <a:pt x="2"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31" name="Freeform 319">
                <a:extLst>
                  <a:ext uri="{FF2B5EF4-FFF2-40B4-BE49-F238E27FC236}">
                    <a16:creationId xmlns:a16="http://schemas.microsoft.com/office/drawing/2014/main" xmlns="" id="{8AEECC1D-89D1-46EC-82F0-1B3B35F4E469}"/>
                  </a:ext>
                </a:extLst>
              </p:cNvPr>
              <p:cNvSpPr>
                <a:spLocks noEditPoints="1"/>
              </p:cNvSpPr>
              <p:nvPr/>
            </p:nvSpPr>
            <p:spPr bwMode="auto">
              <a:xfrm>
                <a:off x="5752" y="2581"/>
                <a:ext cx="21" cy="58"/>
              </a:xfrm>
              <a:custGeom>
                <a:avLst/>
                <a:gdLst>
                  <a:gd name="T0" fmla="*/ 3 w 28"/>
                  <a:gd name="T1" fmla="*/ 64 h 78"/>
                  <a:gd name="T2" fmla="*/ 2 w 28"/>
                  <a:gd name="T3" fmla="*/ 78 h 78"/>
                  <a:gd name="T4" fmla="*/ 2 w 28"/>
                  <a:gd name="T5" fmla="*/ 78 h 78"/>
                  <a:gd name="T6" fmla="*/ 9 w 28"/>
                  <a:gd name="T7" fmla="*/ 65 h 78"/>
                  <a:gd name="T8" fmla="*/ 3 w 28"/>
                  <a:gd name="T9" fmla="*/ 64 h 78"/>
                  <a:gd name="T10" fmla="*/ 4 w 28"/>
                  <a:gd name="T11" fmla="*/ 58 h 78"/>
                  <a:gd name="T12" fmla="*/ 4 w 28"/>
                  <a:gd name="T13" fmla="*/ 58 h 78"/>
                  <a:gd name="T14" fmla="*/ 5 w 28"/>
                  <a:gd name="T15" fmla="*/ 58 h 78"/>
                  <a:gd name="T16" fmla="*/ 4 w 28"/>
                  <a:gd name="T17" fmla="*/ 58 h 78"/>
                  <a:gd name="T18" fmla="*/ 26 w 28"/>
                  <a:gd name="T19" fmla="*/ 0 h 78"/>
                  <a:gd name="T20" fmla="*/ 10 w 28"/>
                  <a:gd name="T21" fmla="*/ 38 h 78"/>
                  <a:gd name="T22" fmla="*/ 6 w 28"/>
                  <a:gd name="T23" fmla="*/ 51 h 78"/>
                  <a:gd name="T24" fmla="*/ 12 w 28"/>
                  <a:gd name="T25" fmla="*/ 56 h 78"/>
                  <a:gd name="T26" fmla="*/ 17 w 28"/>
                  <a:gd name="T27" fmla="*/ 40 h 78"/>
                  <a:gd name="T28" fmla="*/ 26 w 28"/>
                  <a:gd name="T29" fmla="*/ 0 h 78"/>
                  <a:gd name="T30" fmla="*/ 26 w 28"/>
                  <a:gd name="T31"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 h="78">
                    <a:moveTo>
                      <a:pt x="3" y="64"/>
                    </a:moveTo>
                    <a:cubicBezTo>
                      <a:pt x="1" y="72"/>
                      <a:pt x="0" y="77"/>
                      <a:pt x="2" y="78"/>
                    </a:cubicBezTo>
                    <a:cubicBezTo>
                      <a:pt x="2" y="78"/>
                      <a:pt x="2" y="78"/>
                      <a:pt x="2" y="78"/>
                    </a:cubicBezTo>
                    <a:cubicBezTo>
                      <a:pt x="3" y="78"/>
                      <a:pt x="5" y="73"/>
                      <a:pt x="9" y="65"/>
                    </a:cubicBezTo>
                    <a:cubicBezTo>
                      <a:pt x="7" y="64"/>
                      <a:pt x="5" y="64"/>
                      <a:pt x="3" y="64"/>
                    </a:cubicBezTo>
                    <a:moveTo>
                      <a:pt x="4" y="58"/>
                    </a:moveTo>
                    <a:cubicBezTo>
                      <a:pt x="4" y="58"/>
                      <a:pt x="4" y="58"/>
                      <a:pt x="4" y="58"/>
                    </a:cubicBezTo>
                    <a:cubicBezTo>
                      <a:pt x="4" y="58"/>
                      <a:pt x="5" y="58"/>
                      <a:pt x="5" y="58"/>
                    </a:cubicBezTo>
                    <a:cubicBezTo>
                      <a:pt x="5" y="58"/>
                      <a:pt x="4" y="58"/>
                      <a:pt x="4" y="58"/>
                    </a:cubicBezTo>
                    <a:moveTo>
                      <a:pt x="26" y="0"/>
                    </a:moveTo>
                    <a:cubicBezTo>
                      <a:pt x="23" y="0"/>
                      <a:pt x="16" y="17"/>
                      <a:pt x="10" y="38"/>
                    </a:cubicBezTo>
                    <a:cubicBezTo>
                      <a:pt x="8" y="42"/>
                      <a:pt x="7" y="47"/>
                      <a:pt x="6" y="51"/>
                    </a:cubicBezTo>
                    <a:cubicBezTo>
                      <a:pt x="8" y="53"/>
                      <a:pt x="10" y="54"/>
                      <a:pt x="12" y="56"/>
                    </a:cubicBezTo>
                    <a:cubicBezTo>
                      <a:pt x="14" y="51"/>
                      <a:pt x="16" y="46"/>
                      <a:pt x="17" y="40"/>
                    </a:cubicBezTo>
                    <a:cubicBezTo>
                      <a:pt x="24" y="19"/>
                      <a:pt x="28" y="1"/>
                      <a:pt x="26" y="0"/>
                    </a:cubicBezTo>
                    <a:cubicBezTo>
                      <a:pt x="26" y="0"/>
                      <a:pt x="26" y="0"/>
                      <a:pt x="26"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32" name="Freeform 320">
                <a:extLst>
                  <a:ext uri="{FF2B5EF4-FFF2-40B4-BE49-F238E27FC236}">
                    <a16:creationId xmlns:a16="http://schemas.microsoft.com/office/drawing/2014/main" xmlns="" id="{9C876D68-157C-4AE1-AD77-8D1072866F99}"/>
                  </a:ext>
                </a:extLst>
              </p:cNvPr>
              <p:cNvSpPr>
                <a:spLocks/>
              </p:cNvSpPr>
              <p:nvPr/>
            </p:nvSpPr>
            <p:spPr bwMode="auto">
              <a:xfrm>
                <a:off x="5755" y="2619"/>
                <a:ext cx="6" cy="6"/>
              </a:xfrm>
              <a:custGeom>
                <a:avLst/>
                <a:gdLst>
                  <a:gd name="T0" fmla="*/ 2 w 8"/>
                  <a:gd name="T1" fmla="*/ 0 h 8"/>
                  <a:gd name="T2" fmla="*/ 0 w 8"/>
                  <a:gd name="T3" fmla="*/ 7 h 8"/>
                  <a:gd name="T4" fmla="*/ 1 w 8"/>
                  <a:gd name="T5" fmla="*/ 7 h 8"/>
                  <a:gd name="T6" fmla="*/ 7 w 8"/>
                  <a:gd name="T7" fmla="*/ 8 h 8"/>
                  <a:gd name="T8" fmla="*/ 8 w 8"/>
                  <a:gd name="T9" fmla="*/ 5 h 8"/>
                  <a:gd name="T10" fmla="*/ 2 w 8"/>
                  <a:gd name="T11" fmla="*/ 0 h 8"/>
                </a:gdLst>
                <a:ahLst/>
                <a:cxnLst>
                  <a:cxn ang="0">
                    <a:pos x="T0" y="T1"/>
                  </a:cxn>
                  <a:cxn ang="0">
                    <a:pos x="T2" y="T3"/>
                  </a:cxn>
                  <a:cxn ang="0">
                    <a:pos x="T4" y="T5"/>
                  </a:cxn>
                  <a:cxn ang="0">
                    <a:pos x="T6" y="T7"/>
                  </a:cxn>
                  <a:cxn ang="0">
                    <a:pos x="T8" y="T9"/>
                  </a:cxn>
                  <a:cxn ang="0">
                    <a:pos x="T10" y="T11"/>
                  </a:cxn>
                </a:cxnLst>
                <a:rect l="0" t="0" r="r" b="b"/>
                <a:pathLst>
                  <a:path w="8" h="8">
                    <a:moveTo>
                      <a:pt x="2" y="0"/>
                    </a:moveTo>
                    <a:cubicBezTo>
                      <a:pt x="1" y="2"/>
                      <a:pt x="1" y="5"/>
                      <a:pt x="0" y="7"/>
                    </a:cubicBezTo>
                    <a:cubicBezTo>
                      <a:pt x="0" y="7"/>
                      <a:pt x="1" y="7"/>
                      <a:pt x="1" y="7"/>
                    </a:cubicBezTo>
                    <a:cubicBezTo>
                      <a:pt x="3" y="8"/>
                      <a:pt x="5" y="8"/>
                      <a:pt x="7" y="8"/>
                    </a:cubicBezTo>
                    <a:cubicBezTo>
                      <a:pt x="7" y="7"/>
                      <a:pt x="8" y="6"/>
                      <a:pt x="8" y="5"/>
                    </a:cubicBezTo>
                    <a:cubicBezTo>
                      <a:pt x="6" y="3"/>
                      <a:pt x="4" y="2"/>
                      <a:pt x="2" y="0"/>
                    </a:cubicBezTo>
                  </a:path>
                </a:pathLst>
              </a:custGeom>
              <a:solidFill>
                <a:srgbClr val="EAEBE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33" name="Freeform 321">
                <a:extLst>
                  <a:ext uri="{FF2B5EF4-FFF2-40B4-BE49-F238E27FC236}">
                    <a16:creationId xmlns:a16="http://schemas.microsoft.com/office/drawing/2014/main" xmlns="" id="{AA73FF8A-EB8E-4550-84E0-EFBBD695DC76}"/>
                  </a:ext>
                </a:extLst>
              </p:cNvPr>
              <p:cNvSpPr>
                <a:spLocks/>
              </p:cNvSpPr>
              <p:nvPr/>
            </p:nvSpPr>
            <p:spPr bwMode="auto">
              <a:xfrm>
                <a:off x="5755" y="2624"/>
                <a:ext cx="4" cy="5"/>
              </a:xfrm>
              <a:custGeom>
                <a:avLst/>
                <a:gdLst>
                  <a:gd name="T0" fmla="*/ 1 w 6"/>
                  <a:gd name="T1" fmla="*/ 0 h 7"/>
                  <a:gd name="T2" fmla="*/ 0 w 6"/>
                  <a:gd name="T3" fmla="*/ 6 h 7"/>
                  <a:gd name="T4" fmla="*/ 6 w 6"/>
                  <a:gd name="T5" fmla="*/ 7 h 7"/>
                  <a:gd name="T6" fmla="*/ 6 w 6"/>
                  <a:gd name="T7" fmla="*/ 5 h 7"/>
                  <a:gd name="T8" fmla="*/ 2 w 6"/>
                  <a:gd name="T9" fmla="*/ 0 h 7"/>
                  <a:gd name="T10" fmla="*/ 1 w 6"/>
                  <a:gd name="T11" fmla="*/ 0 h 7"/>
                </a:gdLst>
                <a:ahLst/>
                <a:cxnLst>
                  <a:cxn ang="0">
                    <a:pos x="T0" y="T1"/>
                  </a:cxn>
                  <a:cxn ang="0">
                    <a:pos x="T2" y="T3"/>
                  </a:cxn>
                  <a:cxn ang="0">
                    <a:pos x="T4" y="T5"/>
                  </a:cxn>
                  <a:cxn ang="0">
                    <a:pos x="T6" y="T7"/>
                  </a:cxn>
                  <a:cxn ang="0">
                    <a:pos x="T8" y="T9"/>
                  </a:cxn>
                  <a:cxn ang="0">
                    <a:pos x="T10" y="T11"/>
                  </a:cxn>
                </a:cxnLst>
                <a:rect l="0" t="0" r="r" b="b"/>
                <a:pathLst>
                  <a:path w="6" h="7">
                    <a:moveTo>
                      <a:pt x="1" y="0"/>
                    </a:moveTo>
                    <a:cubicBezTo>
                      <a:pt x="1" y="2"/>
                      <a:pt x="0" y="4"/>
                      <a:pt x="0" y="6"/>
                    </a:cubicBezTo>
                    <a:cubicBezTo>
                      <a:pt x="2" y="6"/>
                      <a:pt x="4" y="6"/>
                      <a:pt x="6" y="7"/>
                    </a:cubicBezTo>
                    <a:cubicBezTo>
                      <a:pt x="6" y="6"/>
                      <a:pt x="6" y="5"/>
                      <a:pt x="6" y="5"/>
                    </a:cubicBezTo>
                    <a:cubicBezTo>
                      <a:pt x="5" y="3"/>
                      <a:pt x="3" y="2"/>
                      <a:pt x="2" y="0"/>
                    </a:cubicBezTo>
                    <a:cubicBezTo>
                      <a:pt x="2" y="0"/>
                      <a:pt x="1" y="0"/>
                      <a:pt x="1"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34" name="Freeform 322">
                <a:extLst>
                  <a:ext uri="{FF2B5EF4-FFF2-40B4-BE49-F238E27FC236}">
                    <a16:creationId xmlns:a16="http://schemas.microsoft.com/office/drawing/2014/main" xmlns="" id="{D46F2DE5-3A7B-4A68-B172-3DFC337B2924}"/>
                  </a:ext>
                </a:extLst>
              </p:cNvPr>
              <p:cNvSpPr>
                <a:spLocks/>
              </p:cNvSpPr>
              <p:nvPr/>
            </p:nvSpPr>
            <p:spPr bwMode="auto">
              <a:xfrm>
                <a:off x="5756" y="2624"/>
                <a:ext cx="5" cy="4"/>
              </a:xfrm>
              <a:custGeom>
                <a:avLst/>
                <a:gdLst>
                  <a:gd name="T0" fmla="*/ 0 w 6"/>
                  <a:gd name="T1" fmla="*/ 0 h 5"/>
                  <a:gd name="T2" fmla="*/ 4 w 6"/>
                  <a:gd name="T3" fmla="*/ 5 h 5"/>
                  <a:gd name="T4" fmla="*/ 6 w 6"/>
                  <a:gd name="T5" fmla="*/ 1 h 5"/>
                  <a:gd name="T6" fmla="*/ 0 w 6"/>
                  <a:gd name="T7" fmla="*/ 0 h 5"/>
                </a:gdLst>
                <a:ahLst/>
                <a:cxnLst>
                  <a:cxn ang="0">
                    <a:pos x="T0" y="T1"/>
                  </a:cxn>
                  <a:cxn ang="0">
                    <a:pos x="T2" y="T3"/>
                  </a:cxn>
                  <a:cxn ang="0">
                    <a:pos x="T4" y="T5"/>
                  </a:cxn>
                  <a:cxn ang="0">
                    <a:pos x="T6" y="T7"/>
                  </a:cxn>
                </a:cxnLst>
                <a:rect l="0" t="0" r="r" b="b"/>
                <a:pathLst>
                  <a:path w="6" h="5">
                    <a:moveTo>
                      <a:pt x="0" y="0"/>
                    </a:moveTo>
                    <a:cubicBezTo>
                      <a:pt x="1" y="2"/>
                      <a:pt x="3" y="3"/>
                      <a:pt x="4" y="5"/>
                    </a:cubicBezTo>
                    <a:cubicBezTo>
                      <a:pt x="5" y="4"/>
                      <a:pt x="5" y="2"/>
                      <a:pt x="6" y="1"/>
                    </a:cubicBezTo>
                    <a:cubicBezTo>
                      <a:pt x="4" y="1"/>
                      <a:pt x="2" y="1"/>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35" name="Freeform 323">
                <a:extLst>
                  <a:ext uri="{FF2B5EF4-FFF2-40B4-BE49-F238E27FC236}">
                    <a16:creationId xmlns:a16="http://schemas.microsoft.com/office/drawing/2014/main" xmlns="" id="{5FB0F9E5-2018-4EC8-80D7-34BFAA624300}"/>
                  </a:ext>
                </a:extLst>
              </p:cNvPr>
              <p:cNvSpPr>
                <a:spLocks noEditPoints="1"/>
              </p:cNvSpPr>
              <p:nvPr/>
            </p:nvSpPr>
            <p:spPr bwMode="auto">
              <a:xfrm>
                <a:off x="5818" y="2608"/>
                <a:ext cx="13" cy="56"/>
              </a:xfrm>
              <a:custGeom>
                <a:avLst/>
                <a:gdLst>
                  <a:gd name="T0" fmla="*/ 16 w 17"/>
                  <a:gd name="T1" fmla="*/ 75 h 76"/>
                  <a:gd name="T2" fmla="*/ 16 w 17"/>
                  <a:gd name="T3" fmla="*/ 76 h 76"/>
                  <a:gd name="T4" fmla="*/ 17 w 17"/>
                  <a:gd name="T5" fmla="*/ 76 h 76"/>
                  <a:gd name="T6" fmla="*/ 17 w 17"/>
                  <a:gd name="T7" fmla="*/ 76 h 76"/>
                  <a:gd name="T8" fmla="*/ 17 w 17"/>
                  <a:gd name="T9" fmla="*/ 75 h 76"/>
                  <a:gd name="T10" fmla="*/ 16 w 17"/>
                  <a:gd name="T11" fmla="*/ 75 h 76"/>
                  <a:gd name="T12" fmla="*/ 17 w 17"/>
                  <a:gd name="T13" fmla="*/ 59 h 76"/>
                  <a:gd name="T14" fmla="*/ 12 w 17"/>
                  <a:gd name="T15" fmla="*/ 65 h 76"/>
                  <a:gd name="T16" fmla="*/ 12 w 17"/>
                  <a:gd name="T17" fmla="*/ 66 h 76"/>
                  <a:gd name="T18" fmla="*/ 17 w 17"/>
                  <a:gd name="T19" fmla="*/ 62 h 76"/>
                  <a:gd name="T20" fmla="*/ 17 w 17"/>
                  <a:gd name="T21" fmla="*/ 62 h 76"/>
                  <a:gd name="T22" fmla="*/ 17 w 17"/>
                  <a:gd name="T23" fmla="*/ 59 h 76"/>
                  <a:gd name="T24" fmla="*/ 5 w 17"/>
                  <a:gd name="T25" fmla="*/ 37 h 76"/>
                  <a:gd name="T26" fmla="*/ 5 w 17"/>
                  <a:gd name="T27" fmla="*/ 37 h 76"/>
                  <a:gd name="T28" fmla="*/ 10 w 17"/>
                  <a:gd name="T29" fmla="*/ 60 h 76"/>
                  <a:gd name="T30" fmla="*/ 16 w 17"/>
                  <a:gd name="T31" fmla="*/ 53 h 76"/>
                  <a:gd name="T32" fmla="*/ 13 w 17"/>
                  <a:gd name="T33" fmla="*/ 38 h 76"/>
                  <a:gd name="T34" fmla="*/ 5 w 17"/>
                  <a:gd name="T35" fmla="*/ 37 h 76"/>
                  <a:gd name="T36" fmla="*/ 1 w 17"/>
                  <a:gd name="T37" fmla="*/ 13 h 76"/>
                  <a:gd name="T38" fmla="*/ 4 w 17"/>
                  <a:gd name="T39" fmla="*/ 31 h 76"/>
                  <a:gd name="T40" fmla="*/ 12 w 17"/>
                  <a:gd name="T41" fmla="*/ 32 h 76"/>
                  <a:gd name="T42" fmla="*/ 8 w 17"/>
                  <a:gd name="T43" fmla="*/ 14 h 76"/>
                  <a:gd name="T44" fmla="*/ 1 w 17"/>
                  <a:gd name="T45" fmla="*/ 13 h 76"/>
                  <a:gd name="T46" fmla="*/ 4 w 17"/>
                  <a:gd name="T47" fmla="*/ 0 h 76"/>
                  <a:gd name="T48" fmla="*/ 0 w 17"/>
                  <a:gd name="T49" fmla="*/ 4 h 76"/>
                  <a:gd name="T50" fmla="*/ 1 w 17"/>
                  <a:gd name="T51" fmla="*/ 8 h 76"/>
                  <a:gd name="T52" fmla="*/ 7 w 17"/>
                  <a:gd name="T53" fmla="*/ 9 h 76"/>
                  <a:gd name="T54" fmla="*/ 4 w 17"/>
                  <a:gd name="T55"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7" h="76">
                    <a:moveTo>
                      <a:pt x="16" y="75"/>
                    </a:moveTo>
                    <a:cubicBezTo>
                      <a:pt x="16" y="75"/>
                      <a:pt x="16" y="75"/>
                      <a:pt x="16" y="76"/>
                    </a:cubicBezTo>
                    <a:cubicBezTo>
                      <a:pt x="16" y="76"/>
                      <a:pt x="16" y="76"/>
                      <a:pt x="17" y="76"/>
                    </a:cubicBezTo>
                    <a:cubicBezTo>
                      <a:pt x="17" y="76"/>
                      <a:pt x="17" y="76"/>
                      <a:pt x="17" y="76"/>
                    </a:cubicBezTo>
                    <a:cubicBezTo>
                      <a:pt x="17" y="76"/>
                      <a:pt x="17" y="76"/>
                      <a:pt x="17" y="75"/>
                    </a:cubicBezTo>
                    <a:cubicBezTo>
                      <a:pt x="17" y="75"/>
                      <a:pt x="17" y="75"/>
                      <a:pt x="16" y="75"/>
                    </a:cubicBezTo>
                    <a:moveTo>
                      <a:pt x="17" y="59"/>
                    </a:moveTo>
                    <a:cubicBezTo>
                      <a:pt x="15" y="61"/>
                      <a:pt x="13" y="63"/>
                      <a:pt x="12" y="65"/>
                    </a:cubicBezTo>
                    <a:cubicBezTo>
                      <a:pt x="12" y="66"/>
                      <a:pt x="12" y="66"/>
                      <a:pt x="12" y="66"/>
                    </a:cubicBezTo>
                    <a:cubicBezTo>
                      <a:pt x="13" y="65"/>
                      <a:pt x="15" y="63"/>
                      <a:pt x="17" y="62"/>
                    </a:cubicBezTo>
                    <a:cubicBezTo>
                      <a:pt x="17" y="62"/>
                      <a:pt x="17" y="62"/>
                      <a:pt x="17" y="62"/>
                    </a:cubicBezTo>
                    <a:cubicBezTo>
                      <a:pt x="17" y="61"/>
                      <a:pt x="17" y="60"/>
                      <a:pt x="17" y="59"/>
                    </a:cubicBezTo>
                    <a:moveTo>
                      <a:pt x="5" y="37"/>
                    </a:moveTo>
                    <a:cubicBezTo>
                      <a:pt x="5" y="37"/>
                      <a:pt x="5" y="37"/>
                      <a:pt x="5" y="37"/>
                    </a:cubicBezTo>
                    <a:cubicBezTo>
                      <a:pt x="7" y="46"/>
                      <a:pt x="8" y="53"/>
                      <a:pt x="10" y="60"/>
                    </a:cubicBezTo>
                    <a:cubicBezTo>
                      <a:pt x="12" y="58"/>
                      <a:pt x="14" y="55"/>
                      <a:pt x="16" y="53"/>
                    </a:cubicBezTo>
                    <a:cubicBezTo>
                      <a:pt x="15" y="48"/>
                      <a:pt x="14" y="43"/>
                      <a:pt x="13" y="38"/>
                    </a:cubicBezTo>
                    <a:cubicBezTo>
                      <a:pt x="11" y="38"/>
                      <a:pt x="8" y="37"/>
                      <a:pt x="5" y="37"/>
                    </a:cubicBezTo>
                    <a:moveTo>
                      <a:pt x="1" y="13"/>
                    </a:moveTo>
                    <a:cubicBezTo>
                      <a:pt x="2" y="18"/>
                      <a:pt x="3" y="24"/>
                      <a:pt x="4" y="31"/>
                    </a:cubicBezTo>
                    <a:cubicBezTo>
                      <a:pt x="7" y="31"/>
                      <a:pt x="10" y="32"/>
                      <a:pt x="12" y="32"/>
                    </a:cubicBezTo>
                    <a:cubicBezTo>
                      <a:pt x="11" y="25"/>
                      <a:pt x="9" y="19"/>
                      <a:pt x="8" y="14"/>
                    </a:cubicBezTo>
                    <a:cubicBezTo>
                      <a:pt x="6" y="13"/>
                      <a:pt x="3" y="13"/>
                      <a:pt x="1" y="13"/>
                    </a:cubicBezTo>
                    <a:moveTo>
                      <a:pt x="4" y="0"/>
                    </a:moveTo>
                    <a:cubicBezTo>
                      <a:pt x="3" y="1"/>
                      <a:pt x="2" y="3"/>
                      <a:pt x="0" y="4"/>
                    </a:cubicBezTo>
                    <a:cubicBezTo>
                      <a:pt x="1" y="5"/>
                      <a:pt x="1" y="7"/>
                      <a:pt x="1" y="8"/>
                    </a:cubicBezTo>
                    <a:cubicBezTo>
                      <a:pt x="3" y="8"/>
                      <a:pt x="5" y="8"/>
                      <a:pt x="7" y="9"/>
                    </a:cubicBezTo>
                    <a:cubicBezTo>
                      <a:pt x="6" y="5"/>
                      <a:pt x="5" y="2"/>
                      <a:pt x="4"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36" name="Freeform 324">
                <a:extLst>
                  <a:ext uri="{FF2B5EF4-FFF2-40B4-BE49-F238E27FC236}">
                    <a16:creationId xmlns:a16="http://schemas.microsoft.com/office/drawing/2014/main" xmlns="" id="{671D5797-99E1-4B18-AD30-22C2A9B50772}"/>
                  </a:ext>
                </a:extLst>
              </p:cNvPr>
              <p:cNvSpPr>
                <a:spLocks/>
              </p:cNvSpPr>
              <p:nvPr/>
            </p:nvSpPr>
            <p:spPr bwMode="auto">
              <a:xfrm>
                <a:off x="5821" y="2631"/>
                <a:ext cx="7" cy="5"/>
              </a:xfrm>
              <a:custGeom>
                <a:avLst/>
                <a:gdLst>
                  <a:gd name="T0" fmla="*/ 0 w 9"/>
                  <a:gd name="T1" fmla="*/ 0 h 7"/>
                  <a:gd name="T2" fmla="*/ 1 w 9"/>
                  <a:gd name="T3" fmla="*/ 6 h 7"/>
                  <a:gd name="T4" fmla="*/ 9 w 9"/>
                  <a:gd name="T5" fmla="*/ 7 h 7"/>
                  <a:gd name="T6" fmla="*/ 9 w 9"/>
                  <a:gd name="T7" fmla="*/ 5 h 7"/>
                  <a:gd name="T8" fmla="*/ 8 w 9"/>
                  <a:gd name="T9" fmla="*/ 1 h 7"/>
                  <a:gd name="T10" fmla="*/ 0 w 9"/>
                  <a:gd name="T11" fmla="*/ 0 h 7"/>
                </a:gdLst>
                <a:ahLst/>
                <a:cxnLst>
                  <a:cxn ang="0">
                    <a:pos x="T0" y="T1"/>
                  </a:cxn>
                  <a:cxn ang="0">
                    <a:pos x="T2" y="T3"/>
                  </a:cxn>
                  <a:cxn ang="0">
                    <a:pos x="T4" y="T5"/>
                  </a:cxn>
                  <a:cxn ang="0">
                    <a:pos x="T6" y="T7"/>
                  </a:cxn>
                  <a:cxn ang="0">
                    <a:pos x="T8" y="T9"/>
                  </a:cxn>
                  <a:cxn ang="0">
                    <a:pos x="T10" y="T11"/>
                  </a:cxn>
                </a:cxnLst>
                <a:rect l="0" t="0" r="r" b="b"/>
                <a:pathLst>
                  <a:path w="9" h="7">
                    <a:moveTo>
                      <a:pt x="0" y="0"/>
                    </a:moveTo>
                    <a:cubicBezTo>
                      <a:pt x="0" y="2"/>
                      <a:pt x="1" y="4"/>
                      <a:pt x="1" y="6"/>
                    </a:cubicBezTo>
                    <a:cubicBezTo>
                      <a:pt x="4" y="6"/>
                      <a:pt x="7" y="7"/>
                      <a:pt x="9" y="7"/>
                    </a:cubicBezTo>
                    <a:cubicBezTo>
                      <a:pt x="9" y="6"/>
                      <a:pt x="9" y="5"/>
                      <a:pt x="9" y="5"/>
                    </a:cubicBezTo>
                    <a:cubicBezTo>
                      <a:pt x="9" y="3"/>
                      <a:pt x="8" y="2"/>
                      <a:pt x="8" y="1"/>
                    </a:cubicBezTo>
                    <a:cubicBezTo>
                      <a:pt x="6" y="1"/>
                      <a:pt x="3" y="0"/>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37" name="Freeform 325">
                <a:extLst>
                  <a:ext uri="{FF2B5EF4-FFF2-40B4-BE49-F238E27FC236}">
                    <a16:creationId xmlns:a16="http://schemas.microsoft.com/office/drawing/2014/main" xmlns="" id="{AC49E722-C410-4943-8F26-C527E92E7296}"/>
                  </a:ext>
                </a:extLst>
              </p:cNvPr>
              <p:cNvSpPr>
                <a:spLocks noEditPoints="1"/>
              </p:cNvSpPr>
              <p:nvPr/>
            </p:nvSpPr>
            <p:spPr bwMode="auto">
              <a:xfrm>
                <a:off x="5803" y="2602"/>
                <a:ext cx="22" cy="19"/>
              </a:xfrm>
              <a:custGeom>
                <a:avLst/>
                <a:gdLst>
                  <a:gd name="T0" fmla="*/ 4 w 30"/>
                  <a:gd name="T1" fmla="*/ 17 h 25"/>
                  <a:gd name="T2" fmla="*/ 0 w 30"/>
                  <a:gd name="T3" fmla="*/ 23 h 25"/>
                  <a:gd name="T4" fmla="*/ 0 w 30"/>
                  <a:gd name="T5" fmla="*/ 24 h 25"/>
                  <a:gd name="T6" fmla="*/ 1 w 30"/>
                  <a:gd name="T7" fmla="*/ 25 h 25"/>
                  <a:gd name="T8" fmla="*/ 12 w 30"/>
                  <a:gd name="T9" fmla="*/ 19 h 25"/>
                  <a:gd name="T10" fmla="*/ 4 w 30"/>
                  <a:gd name="T11" fmla="*/ 17 h 25"/>
                  <a:gd name="T12" fmla="*/ 28 w 30"/>
                  <a:gd name="T13" fmla="*/ 0 h 25"/>
                  <a:gd name="T14" fmla="*/ 12 w 30"/>
                  <a:gd name="T15" fmla="*/ 9 h 25"/>
                  <a:gd name="T16" fmla="*/ 7 w 30"/>
                  <a:gd name="T17" fmla="*/ 14 h 25"/>
                  <a:gd name="T18" fmla="*/ 6 w 30"/>
                  <a:gd name="T19" fmla="*/ 16 h 25"/>
                  <a:gd name="T20" fmla="*/ 6 w 30"/>
                  <a:gd name="T21" fmla="*/ 16 h 25"/>
                  <a:gd name="T22" fmla="*/ 17 w 30"/>
                  <a:gd name="T23" fmla="*/ 16 h 25"/>
                  <a:gd name="T24" fmla="*/ 17 w 30"/>
                  <a:gd name="T25" fmla="*/ 16 h 25"/>
                  <a:gd name="T26" fmla="*/ 21 w 30"/>
                  <a:gd name="T27" fmla="*/ 12 h 25"/>
                  <a:gd name="T28" fmla="*/ 22 w 30"/>
                  <a:gd name="T29" fmla="*/ 5 h 25"/>
                  <a:gd name="T30" fmla="*/ 22 w 30"/>
                  <a:gd name="T31" fmla="*/ 5 h 25"/>
                  <a:gd name="T32" fmla="*/ 25 w 30"/>
                  <a:gd name="T33" fmla="*/ 8 h 25"/>
                  <a:gd name="T34" fmla="*/ 29 w 30"/>
                  <a:gd name="T35" fmla="*/ 1 h 25"/>
                  <a:gd name="T36" fmla="*/ 28 w 30"/>
                  <a:gd name="T3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 h="25">
                    <a:moveTo>
                      <a:pt x="4" y="17"/>
                    </a:moveTo>
                    <a:cubicBezTo>
                      <a:pt x="3" y="19"/>
                      <a:pt x="1" y="21"/>
                      <a:pt x="0" y="23"/>
                    </a:cubicBezTo>
                    <a:cubicBezTo>
                      <a:pt x="0" y="23"/>
                      <a:pt x="0" y="24"/>
                      <a:pt x="0" y="24"/>
                    </a:cubicBezTo>
                    <a:cubicBezTo>
                      <a:pt x="0" y="24"/>
                      <a:pt x="1" y="25"/>
                      <a:pt x="1" y="25"/>
                    </a:cubicBezTo>
                    <a:cubicBezTo>
                      <a:pt x="3" y="25"/>
                      <a:pt x="7" y="22"/>
                      <a:pt x="12" y="19"/>
                    </a:cubicBezTo>
                    <a:cubicBezTo>
                      <a:pt x="9" y="19"/>
                      <a:pt x="6" y="18"/>
                      <a:pt x="4" y="17"/>
                    </a:cubicBezTo>
                    <a:moveTo>
                      <a:pt x="28" y="0"/>
                    </a:moveTo>
                    <a:cubicBezTo>
                      <a:pt x="25" y="0"/>
                      <a:pt x="19" y="4"/>
                      <a:pt x="12" y="9"/>
                    </a:cubicBezTo>
                    <a:cubicBezTo>
                      <a:pt x="10" y="11"/>
                      <a:pt x="9" y="12"/>
                      <a:pt x="7" y="14"/>
                    </a:cubicBezTo>
                    <a:cubicBezTo>
                      <a:pt x="7" y="14"/>
                      <a:pt x="6" y="15"/>
                      <a:pt x="6" y="16"/>
                    </a:cubicBezTo>
                    <a:cubicBezTo>
                      <a:pt x="6" y="16"/>
                      <a:pt x="6" y="16"/>
                      <a:pt x="6" y="16"/>
                    </a:cubicBezTo>
                    <a:cubicBezTo>
                      <a:pt x="9" y="16"/>
                      <a:pt x="12" y="16"/>
                      <a:pt x="17" y="16"/>
                    </a:cubicBezTo>
                    <a:cubicBezTo>
                      <a:pt x="17" y="16"/>
                      <a:pt x="17" y="16"/>
                      <a:pt x="17" y="16"/>
                    </a:cubicBezTo>
                    <a:cubicBezTo>
                      <a:pt x="19" y="14"/>
                      <a:pt x="20" y="13"/>
                      <a:pt x="21" y="12"/>
                    </a:cubicBezTo>
                    <a:cubicBezTo>
                      <a:pt x="21" y="7"/>
                      <a:pt x="22" y="5"/>
                      <a:pt x="22" y="5"/>
                    </a:cubicBezTo>
                    <a:cubicBezTo>
                      <a:pt x="22" y="5"/>
                      <a:pt x="22" y="5"/>
                      <a:pt x="22" y="5"/>
                    </a:cubicBezTo>
                    <a:cubicBezTo>
                      <a:pt x="23" y="5"/>
                      <a:pt x="24" y="6"/>
                      <a:pt x="25" y="8"/>
                    </a:cubicBezTo>
                    <a:cubicBezTo>
                      <a:pt x="28" y="5"/>
                      <a:pt x="30" y="2"/>
                      <a:pt x="29" y="1"/>
                    </a:cubicBezTo>
                    <a:cubicBezTo>
                      <a:pt x="29" y="1"/>
                      <a:pt x="28" y="0"/>
                      <a:pt x="28"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38" name="Freeform 326">
                <a:extLst>
                  <a:ext uri="{FF2B5EF4-FFF2-40B4-BE49-F238E27FC236}">
                    <a16:creationId xmlns:a16="http://schemas.microsoft.com/office/drawing/2014/main" xmlns="" id="{92F57DB8-ECB3-4242-94C0-FA18967F68BA}"/>
                  </a:ext>
                </a:extLst>
              </p:cNvPr>
              <p:cNvSpPr>
                <a:spLocks/>
              </p:cNvSpPr>
              <p:nvPr/>
            </p:nvSpPr>
            <p:spPr bwMode="auto">
              <a:xfrm>
                <a:off x="5818" y="2606"/>
                <a:ext cx="3" cy="5"/>
              </a:xfrm>
              <a:custGeom>
                <a:avLst/>
                <a:gdLst>
                  <a:gd name="T0" fmla="*/ 1 w 4"/>
                  <a:gd name="T1" fmla="*/ 0 h 7"/>
                  <a:gd name="T2" fmla="*/ 1 w 4"/>
                  <a:gd name="T3" fmla="*/ 0 h 7"/>
                  <a:gd name="T4" fmla="*/ 0 w 4"/>
                  <a:gd name="T5" fmla="*/ 7 h 7"/>
                  <a:gd name="T6" fmla="*/ 4 w 4"/>
                  <a:gd name="T7" fmla="*/ 3 h 7"/>
                  <a:gd name="T8" fmla="*/ 1 w 4"/>
                  <a:gd name="T9" fmla="*/ 0 h 7"/>
                </a:gdLst>
                <a:ahLst/>
                <a:cxnLst>
                  <a:cxn ang="0">
                    <a:pos x="T0" y="T1"/>
                  </a:cxn>
                  <a:cxn ang="0">
                    <a:pos x="T2" y="T3"/>
                  </a:cxn>
                  <a:cxn ang="0">
                    <a:pos x="T4" y="T5"/>
                  </a:cxn>
                  <a:cxn ang="0">
                    <a:pos x="T6" y="T7"/>
                  </a:cxn>
                  <a:cxn ang="0">
                    <a:pos x="T8" y="T9"/>
                  </a:cxn>
                </a:cxnLst>
                <a:rect l="0" t="0" r="r" b="b"/>
                <a:pathLst>
                  <a:path w="4" h="7">
                    <a:moveTo>
                      <a:pt x="1" y="0"/>
                    </a:moveTo>
                    <a:cubicBezTo>
                      <a:pt x="1" y="0"/>
                      <a:pt x="1" y="0"/>
                      <a:pt x="1" y="0"/>
                    </a:cubicBezTo>
                    <a:cubicBezTo>
                      <a:pt x="1" y="0"/>
                      <a:pt x="0" y="2"/>
                      <a:pt x="0" y="7"/>
                    </a:cubicBezTo>
                    <a:cubicBezTo>
                      <a:pt x="2" y="6"/>
                      <a:pt x="3" y="4"/>
                      <a:pt x="4" y="3"/>
                    </a:cubicBezTo>
                    <a:cubicBezTo>
                      <a:pt x="3" y="1"/>
                      <a:pt x="2" y="0"/>
                      <a:pt x="1" y="0"/>
                    </a:cubicBezTo>
                  </a:path>
                </a:pathLst>
              </a:custGeom>
              <a:solidFill>
                <a:srgbClr val="EBEBE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39" name="Freeform 327">
                <a:extLst>
                  <a:ext uri="{FF2B5EF4-FFF2-40B4-BE49-F238E27FC236}">
                    <a16:creationId xmlns:a16="http://schemas.microsoft.com/office/drawing/2014/main" xmlns="" id="{CF5F1F3A-F077-45E1-86B5-E0F917C1253F}"/>
                  </a:ext>
                </a:extLst>
              </p:cNvPr>
              <p:cNvSpPr>
                <a:spLocks noEditPoints="1"/>
              </p:cNvSpPr>
              <p:nvPr/>
            </p:nvSpPr>
            <p:spPr bwMode="auto">
              <a:xfrm>
                <a:off x="5789" y="2570"/>
                <a:ext cx="50" cy="66"/>
              </a:xfrm>
              <a:custGeom>
                <a:avLst/>
                <a:gdLst>
                  <a:gd name="T0" fmla="*/ 3 w 68"/>
                  <a:gd name="T1" fmla="*/ 85 h 90"/>
                  <a:gd name="T2" fmla="*/ 0 w 68"/>
                  <a:gd name="T3" fmla="*/ 90 h 90"/>
                  <a:gd name="T4" fmla="*/ 0 w 68"/>
                  <a:gd name="T5" fmla="*/ 90 h 90"/>
                  <a:gd name="T6" fmla="*/ 4 w 68"/>
                  <a:gd name="T7" fmla="*/ 85 h 90"/>
                  <a:gd name="T8" fmla="*/ 3 w 68"/>
                  <a:gd name="T9" fmla="*/ 85 h 90"/>
                  <a:gd name="T10" fmla="*/ 3 w 68"/>
                  <a:gd name="T11" fmla="*/ 85 h 90"/>
                  <a:gd name="T12" fmla="*/ 67 w 68"/>
                  <a:gd name="T13" fmla="*/ 0 h 90"/>
                  <a:gd name="T14" fmla="*/ 32 w 68"/>
                  <a:gd name="T15" fmla="*/ 44 h 90"/>
                  <a:gd name="T16" fmla="*/ 7 w 68"/>
                  <a:gd name="T17" fmla="*/ 78 h 90"/>
                  <a:gd name="T18" fmla="*/ 10 w 68"/>
                  <a:gd name="T19" fmla="*/ 79 h 90"/>
                  <a:gd name="T20" fmla="*/ 19 w 68"/>
                  <a:gd name="T21" fmla="*/ 67 h 90"/>
                  <a:gd name="T22" fmla="*/ 23 w 68"/>
                  <a:gd name="T23" fmla="*/ 61 h 90"/>
                  <a:gd name="T24" fmla="*/ 20 w 68"/>
                  <a:gd name="T25" fmla="*/ 60 h 90"/>
                  <a:gd name="T26" fmla="*/ 24 w 68"/>
                  <a:gd name="T27" fmla="*/ 60 h 90"/>
                  <a:gd name="T28" fmla="*/ 26 w 68"/>
                  <a:gd name="T29" fmla="*/ 58 h 90"/>
                  <a:gd name="T30" fmla="*/ 35 w 68"/>
                  <a:gd name="T31" fmla="*/ 46 h 90"/>
                  <a:gd name="T32" fmla="*/ 67 w 68"/>
                  <a:gd name="T33" fmla="*/ 0 h 90"/>
                  <a:gd name="T34" fmla="*/ 67 w 68"/>
                  <a:gd name="T35"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8" h="90">
                    <a:moveTo>
                      <a:pt x="3" y="85"/>
                    </a:moveTo>
                    <a:cubicBezTo>
                      <a:pt x="1" y="88"/>
                      <a:pt x="0" y="90"/>
                      <a:pt x="0" y="90"/>
                    </a:cubicBezTo>
                    <a:cubicBezTo>
                      <a:pt x="0" y="90"/>
                      <a:pt x="0" y="90"/>
                      <a:pt x="0" y="90"/>
                    </a:cubicBezTo>
                    <a:cubicBezTo>
                      <a:pt x="0" y="90"/>
                      <a:pt x="2" y="88"/>
                      <a:pt x="4" y="85"/>
                    </a:cubicBezTo>
                    <a:cubicBezTo>
                      <a:pt x="4" y="85"/>
                      <a:pt x="3" y="85"/>
                      <a:pt x="3" y="85"/>
                    </a:cubicBezTo>
                    <a:cubicBezTo>
                      <a:pt x="3" y="85"/>
                      <a:pt x="3" y="85"/>
                      <a:pt x="3" y="85"/>
                    </a:cubicBezTo>
                    <a:moveTo>
                      <a:pt x="67" y="0"/>
                    </a:moveTo>
                    <a:cubicBezTo>
                      <a:pt x="66" y="0"/>
                      <a:pt x="51" y="19"/>
                      <a:pt x="32" y="44"/>
                    </a:cubicBezTo>
                    <a:cubicBezTo>
                      <a:pt x="22" y="57"/>
                      <a:pt x="13" y="70"/>
                      <a:pt x="7" y="78"/>
                    </a:cubicBezTo>
                    <a:cubicBezTo>
                      <a:pt x="8" y="78"/>
                      <a:pt x="9" y="79"/>
                      <a:pt x="10" y="79"/>
                    </a:cubicBezTo>
                    <a:cubicBezTo>
                      <a:pt x="12" y="75"/>
                      <a:pt x="15" y="71"/>
                      <a:pt x="19" y="67"/>
                    </a:cubicBezTo>
                    <a:cubicBezTo>
                      <a:pt x="19" y="66"/>
                      <a:pt x="20" y="64"/>
                      <a:pt x="23" y="61"/>
                    </a:cubicBezTo>
                    <a:cubicBezTo>
                      <a:pt x="21" y="61"/>
                      <a:pt x="20" y="61"/>
                      <a:pt x="20" y="60"/>
                    </a:cubicBezTo>
                    <a:cubicBezTo>
                      <a:pt x="20" y="60"/>
                      <a:pt x="22" y="60"/>
                      <a:pt x="24" y="60"/>
                    </a:cubicBezTo>
                    <a:cubicBezTo>
                      <a:pt x="25" y="59"/>
                      <a:pt x="25" y="58"/>
                      <a:pt x="26" y="58"/>
                    </a:cubicBezTo>
                    <a:cubicBezTo>
                      <a:pt x="29" y="54"/>
                      <a:pt x="32" y="50"/>
                      <a:pt x="35" y="46"/>
                    </a:cubicBezTo>
                    <a:cubicBezTo>
                      <a:pt x="54" y="21"/>
                      <a:pt x="68" y="0"/>
                      <a:pt x="67" y="0"/>
                    </a:cubicBezTo>
                    <a:cubicBezTo>
                      <a:pt x="67" y="0"/>
                      <a:pt x="67" y="0"/>
                      <a:pt x="67"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40" name="Freeform 328">
                <a:extLst>
                  <a:ext uri="{FF2B5EF4-FFF2-40B4-BE49-F238E27FC236}">
                    <a16:creationId xmlns:a16="http://schemas.microsoft.com/office/drawing/2014/main" xmlns="" id="{4572E3E0-B1EF-484B-9169-8C376DD2152B}"/>
                  </a:ext>
                </a:extLst>
              </p:cNvPr>
              <p:cNvSpPr>
                <a:spLocks/>
              </p:cNvSpPr>
              <p:nvPr/>
            </p:nvSpPr>
            <p:spPr bwMode="auto">
              <a:xfrm>
                <a:off x="5791" y="2628"/>
                <a:ext cx="5" cy="5"/>
              </a:xfrm>
              <a:custGeom>
                <a:avLst/>
                <a:gdLst>
                  <a:gd name="T0" fmla="*/ 4 w 7"/>
                  <a:gd name="T1" fmla="*/ 0 h 7"/>
                  <a:gd name="T2" fmla="*/ 0 w 7"/>
                  <a:gd name="T3" fmla="*/ 7 h 7"/>
                  <a:gd name="T4" fmla="*/ 0 w 7"/>
                  <a:gd name="T5" fmla="*/ 7 h 7"/>
                  <a:gd name="T6" fmla="*/ 1 w 7"/>
                  <a:gd name="T7" fmla="*/ 7 h 7"/>
                  <a:gd name="T8" fmla="*/ 7 w 7"/>
                  <a:gd name="T9" fmla="*/ 1 h 7"/>
                  <a:gd name="T10" fmla="*/ 4 w 7"/>
                  <a:gd name="T11" fmla="*/ 0 h 7"/>
                </a:gdLst>
                <a:ahLst/>
                <a:cxnLst>
                  <a:cxn ang="0">
                    <a:pos x="T0" y="T1"/>
                  </a:cxn>
                  <a:cxn ang="0">
                    <a:pos x="T2" y="T3"/>
                  </a:cxn>
                  <a:cxn ang="0">
                    <a:pos x="T4" y="T5"/>
                  </a:cxn>
                  <a:cxn ang="0">
                    <a:pos x="T6" y="T7"/>
                  </a:cxn>
                  <a:cxn ang="0">
                    <a:pos x="T8" y="T9"/>
                  </a:cxn>
                  <a:cxn ang="0">
                    <a:pos x="T10" y="T11"/>
                  </a:cxn>
                </a:cxnLst>
                <a:rect l="0" t="0" r="r" b="b"/>
                <a:pathLst>
                  <a:path w="7" h="7">
                    <a:moveTo>
                      <a:pt x="4" y="0"/>
                    </a:moveTo>
                    <a:cubicBezTo>
                      <a:pt x="2" y="3"/>
                      <a:pt x="1" y="5"/>
                      <a:pt x="0" y="7"/>
                    </a:cubicBezTo>
                    <a:cubicBezTo>
                      <a:pt x="0" y="7"/>
                      <a:pt x="0" y="7"/>
                      <a:pt x="0" y="7"/>
                    </a:cubicBezTo>
                    <a:cubicBezTo>
                      <a:pt x="0" y="7"/>
                      <a:pt x="1" y="7"/>
                      <a:pt x="1" y="7"/>
                    </a:cubicBezTo>
                    <a:cubicBezTo>
                      <a:pt x="3" y="5"/>
                      <a:pt x="5" y="3"/>
                      <a:pt x="7" y="1"/>
                    </a:cubicBezTo>
                    <a:cubicBezTo>
                      <a:pt x="6" y="1"/>
                      <a:pt x="5" y="0"/>
                      <a:pt x="4"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41" name="Freeform 329">
                <a:extLst>
                  <a:ext uri="{FF2B5EF4-FFF2-40B4-BE49-F238E27FC236}">
                    <a16:creationId xmlns:a16="http://schemas.microsoft.com/office/drawing/2014/main" xmlns="" id="{EECF0981-D6EC-42BE-8F35-A0B23E12FE8D}"/>
                  </a:ext>
                </a:extLst>
              </p:cNvPr>
              <p:cNvSpPr>
                <a:spLocks noEditPoints="1"/>
              </p:cNvSpPr>
              <p:nvPr/>
            </p:nvSpPr>
            <p:spPr bwMode="auto">
              <a:xfrm>
                <a:off x="5803" y="2613"/>
                <a:ext cx="5" cy="6"/>
              </a:xfrm>
              <a:custGeom>
                <a:avLst/>
                <a:gdLst>
                  <a:gd name="T0" fmla="*/ 4 w 7"/>
                  <a:gd name="T1" fmla="*/ 3 h 9"/>
                  <a:gd name="T2" fmla="*/ 0 w 7"/>
                  <a:gd name="T3" fmla="*/ 9 h 9"/>
                  <a:gd name="T4" fmla="*/ 4 w 7"/>
                  <a:gd name="T5" fmla="*/ 3 h 9"/>
                  <a:gd name="T6" fmla="*/ 4 w 7"/>
                  <a:gd name="T7" fmla="*/ 3 h 9"/>
                  <a:gd name="T8" fmla="*/ 7 w 7"/>
                  <a:gd name="T9" fmla="*/ 0 h 9"/>
                  <a:gd name="T10" fmla="*/ 5 w 7"/>
                  <a:gd name="T11" fmla="*/ 2 h 9"/>
                  <a:gd name="T12" fmla="*/ 6 w 7"/>
                  <a:gd name="T13" fmla="*/ 2 h 9"/>
                  <a:gd name="T14" fmla="*/ 7 w 7"/>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9">
                    <a:moveTo>
                      <a:pt x="4" y="3"/>
                    </a:moveTo>
                    <a:cubicBezTo>
                      <a:pt x="1" y="6"/>
                      <a:pt x="0" y="8"/>
                      <a:pt x="0" y="9"/>
                    </a:cubicBezTo>
                    <a:cubicBezTo>
                      <a:pt x="1" y="7"/>
                      <a:pt x="3" y="5"/>
                      <a:pt x="4" y="3"/>
                    </a:cubicBezTo>
                    <a:cubicBezTo>
                      <a:pt x="4" y="3"/>
                      <a:pt x="4" y="3"/>
                      <a:pt x="4" y="3"/>
                    </a:cubicBezTo>
                    <a:moveTo>
                      <a:pt x="7" y="0"/>
                    </a:moveTo>
                    <a:cubicBezTo>
                      <a:pt x="6" y="0"/>
                      <a:pt x="6" y="1"/>
                      <a:pt x="5" y="2"/>
                    </a:cubicBezTo>
                    <a:cubicBezTo>
                      <a:pt x="5" y="2"/>
                      <a:pt x="5" y="2"/>
                      <a:pt x="6" y="2"/>
                    </a:cubicBezTo>
                    <a:cubicBezTo>
                      <a:pt x="6" y="1"/>
                      <a:pt x="7" y="0"/>
                      <a:pt x="7"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42" name="Freeform 330">
                <a:extLst>
                  <a:ext uri="{FF2B5EF4-FFF2-40B4-BE49-F238E27FC236}">
                    <a16:creationId xmlns:a16="http://schemas.microsoft.com/office/drawing/2014/main" xmlns="" id="{F34A38A3-7547-448D-9D9A-972ECF5972E0}"/>
                  </a:ext>
                </a:extLst>
              </p:cNvPr>
              <p:cNvSpPr>
                <a:spLocks noEditPoints="1"/>
              </p:cNvSpPr>
              <p:nvPr/>
            </p:nvSpPr>
            <p:spPr bwMode="auto">
              <a:xfrm>
                <a:off x="5860" y="2592"/>
                <a:ext cx="56" cy="50"/>
              </a:xfrm>
              <a:custGeom>
                <a:avLst/>
                <a:gdLst>
                  <a:gd name="T0" fmla="*/ 59 w 75"/>
                  <a:gd name="T1" fmla="*/ 48 h 68"/>
                  <a:gd name="T2" fmla="*/ 57 w 75"/>
                  <a:gd name="T3" fmla="*/ 55 h 68"/>
                  <a:gd name="T4" fmla="*/ 68 w 75"/>
                  <a:gd name="T5" fmla="*/ 64 h 68"/>
                  <a:gd name="T6" fmla="*/ 75 w 75"/>
                  <a:gd name="T7" fmla="*/ 68 h 68"/>
                  <a:gd name="T8" fmla="*/ 75 w 75"/>
                  <a:gd name="T9" fmla="*/ 68 h 68"/>
                  <a:gd name="T10" fmla="*/ 75 w 75"/>
                  <a:gd name="T11" fmla="*/ 65 h 68"/>
                  <a:gd name="T12" fmla="*/ 59 w 75"/>
                  <a:gd name="T13" fmla="*/ 48 h 68"/>
                  <a:gd name="T14" fmla="*/ 47 w 75"/>
                  <a:gd name="T15" fmla="*/ 47 h 68"/>
                  <a:gd name="T16" fmla="*/ 51 w 75"/>
                  <a:gd name="T17" fmla="*/ 50 h 68"/>
                  <a:gd name="T18" fmla="*/ 52 w 75"/>
                  <a:gd name="T19" fmla="*/ 47 h 68"/>
                  <a:gd name="T20" fmla="*/ 47 w 75"/>
                  <a:gd name="T21" fmla="*/ 47 h 68"/>
                  <a:gd name="T22" fmla="*/ 47 w 75"/>
                  <a:gd name="T23" fmla="*/ 37 h 68"/>
                  <a:gd name="T24" fmla="*/ 45 w 75"/>
                  <a:gd name="T25" fmla="*/ 40 h 68"/>
                  <a:gd name="T26" fmla="*/ 51 w 75"/>
                  <a:gd name="T27" fmla="*/ 41 h 68"/>
                  <a:gd name="T28" fmla="*/ 47 w 75"/>
                  <a:gd name="T29" fmla="*/ 37 h 68"/>
                  <a:gd name="T30" fmla="*/ 2 w 75"/>
                  <a:gd name="T31" fmla="*/ 0 h 68"/>
                  <a:gd name="T32" fmla="*/ 1 w 75"/>
                  <a:gd name="T33" fmla="*/ 0 h 68"/>
                  <a:gd name="T34" fmla="*/ 21 w 75"/>
                  <a:gd name="T35" fmla="*/ 22 h 68"/>
                  <a:gd name="T36" fmla="*/ 20 w 75"/>
                  <a:gd name="T37" fmla="*/ 16 h 68"/>
                  <a:gd name="T38" fmla="*/ 20 w 75"/>
                  <a:gd name="T39" fmla="*/ 16 h 68"/>
                  <a:gd name="T40" fmla="*/ 30 w 75"/>
                  <a:gd name="T41" fmla="*/ 31 h 68"/>
                  <a:gd name="T42" fmla="*/ 37 w 75"/>
                  <a:gd name="T43" fmla="*/ 38 h 68"/>
                  <a:gd name="T44" fmla="*/ 41 w 75"/>
                  <a:gd name="T45" fmla="*/ 32 h 68"/>
                  <a:gd name="T46" fmla="*/ 2 w 75"/>
                  <a:gd name="T47"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5" h="68">
                    <a:moveTo>
                      <a:pt x="59" y="48"/>
                    </a:moveTo>
                    <a:cubicBezTo>
                      <a:pt x="58" y="51"/>
                      <a:pt x="58" y="53"/>
                      <a:pt x="57" y="55"/>
                    </a:cubicBezTo>
                    <a:cubicBezTo>
                      <a:pt x="61" y="59"/>
                      <a:pt x="65" y="62"/>
                      <a:pt x="68" y="64"/>
                    </a:cubicBezTo>
                    <a:cubicBezTo>
                      <a:pt x="70" y="65"/>
                      <a:pt x="72" y="67"/>
                      <a:pt x="75" y="68"/>
                    </a:cubicBezTo>
                    <a:cubicBezTo>
                      <a:pt x="75" y="68"/>
                      <a:pt x="75" y="68"/>
                      <a:pt x="75" y="68"/>
                    </a:cubicBezTo>
                    <a:cubicBezTo>
                      <a:pt x="75" y="67"/>
                      <a:pt x="75" y="66"/>
                      <a:pt x="75" y="65"/>
                    </a:cubicBezTo>
                    <a:cubicBezTo>
                      <a:pt x="72" y="61"/>
                      <a:pt x="66" y="55"/>
                      <a:pt x="59" y="48"/>
                    </a:cubicBezTo>
                    <a:moveTo>
                      <a:pt x="47" y="47"/>
                    </a:moveTo>
                    <a:cubicBezTo>
                      <a:pt x="49" y="48"/>
                      <a:pt x="50" y="49"/>
                      <a:pt x="51" y="50"/>
                    </a:cubicBezTo>
                    <a:cubicBezTo>
                      <a:pt x="51" y="49"/>
                      <a:pt x="52" y="48"/>
                      <a:pt x="52" y="47"/>
                    </a:cubicBezTo>
                    <a:cubicBezTo>
                      <a:pt x="50" y="47"/>
                      <a:pt x="49" y="47"/>
                      <a:pt x="47" y="47"/>
                    </a:cubicBezTo>
                    <a:moveTo>
                      <a:pt x="47" y="37"/>
                    </a:moveTo>
                    <a:cubicBezTo>
                      <a:pt x="46" y="38"/>
                      <a:pt x="46" y="39"/>
                      <a:pt x="45" y="40"/>
                    </a:cubicBezTo>
                    <a:cubicBezTo>
                      <a:pt x="47" y="41"/>
                      <a:pt x="49" y="41"/>
                      <a:pt x="51" y="41"/>
                    </a:cubicBezTo>
                    <a:cubicBezTo>
                      <a:pt x="50" y="40"/>
                      <a:pt x="48" y="39"/>
                      <a:pt x="47" y="37"/>
                    </a:cubicBezTo>
                    <a:moveTo>
                      <a:pt x="2" y="0"/>
                    </a:moveTo>
                    <a:cubicBezTo>
                      <a:pt x="1" y="0"/>
                      <a:pt x="1" y="0"/>
                      <a:pt x="1" y="0"/>
                    </a:cubicBezTo>
                    <a:cubicBezTo>
                      <a:pt x="0" y="1"/>
                      <a:pt x="8" y="10"/>
                      <a:pt x="21" y="22"/>
                    </a:cubicBezTo>
                    <a:cubicBezTo>
                      <a:pt x="20" y="19"/>
                      <a:pt x="19" y="17"/>
                      <a:pt x="20" y="16"/>
                    </a:cubicBezTo>
                    <a:cubicBezTo>
                      <a:pt x="20" y="16"/>
                      <a:pt x="20" y="16"/>
                      <a:pt x="20" y="16"/>
                    </a:cubicBezTo>
                    <a:cubicBezTo>
                      <a:pt x="21" y="16"/>
                      <a:pt x="25" y="22"/>
                      <a:pt x="30" y="31"/>
                    </a:cubicBezTo>
                    <a:cubicBezTo>
                      <a:pt x="32" y="33"/>
                      <a:pt x="35" y="35"/>
                      <a:pt x="37" y="38"/>
                    </a:cubicBezTo>
                    <a:cubicBezTo>
                      <a:pt x="38" y="36"/>
                      <a:pt x="40" y="34"/>
                      <a:pt x="41" y="32"/>
                    </a:cubicBezTo>
                    <a:cubicBezTo>
                      <a:pt x="21" y="14"/>
                      <a:pt x="4" y="0"/>
                      <a:pt x="2" y="0"/>
                    </a:cubicBezTo>
                  </a:path>
                </a:pathLst>
              </a:custGeom>
              <a:solidFill>
                <a:srgbClr val="E5E5E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43" name="Freeform 331">
                <a:extLst>
                  <a:ext uri="{FF2B5EF4-FFF2-40B4-BE49-F238E27FC236}">
                    <a16:creationId xmlns:a16="http://schemas.microsoft.com/office/drawing/2014/main" xmlns="" id="{9BF78349-64D7-48F3-B21A-977AF5CD7718}"/>
                  </a:ext>
                </a:extLst>
              </p:cNvPr>
              <p:cNvSpPr>
                <a:spLocks noEditPoints="1"/>
              </p:cNvSpPr>
              <p:nvPr/>
            </p:nvSpPr>
            <p:spPr bwMode="auto">
              <a:xfrm>
                <a:off x="5812" y="2614"/>
                <a:ext cx="20" cy="5"/>
              </a:xfrm>
              <a:custGeom>
                <a:avLst/>
                <a:gdLst>
                  <a:gd name="T0" fmla="*/ 16 w 28"/>
                  <a:gd name="T1" fmla="*/ 1 h 7"/>
                  <a:gd name="T2" fmla="*/ 17 w 28"/>
                  <a:gd name="T3" fmla="*/ 6 h 7"/>
                  <a:gd name="T4" fmla="*/ 28 w 28"/>
                  <a:gd name="T5" fmla="*/ 7 h 7"/>
                  <a:gd name="T6" fmla="*/ 27 w 28"/>
                  <a:gd name="T7" fmla="*/ 4 h 7"/>
                  <a:gd name="T8" fmla="*/ 27 w 28"/>
                  <a:gd name="T9" fmla="*/ 1 h 7"/>
                  <a:gd name="T10" fmla="*/ 16 w 28"/>
                  <a:gd name="T11" fmla="*/ 1 h 7"/>
                  <a:gd name="T12" fmla="*/ 5 w 28"/>
                  <a:gd name="T13" fmla="*/ 0 h 7"/>
                  <a:gd name="T14" fmla="*/ 0 w 28"/>
                  <a:gd name="T15" fmla="*/ 3 h 7"/>
                  <a:gd name="T16" fmla="*/ 10 w 28"/>
                  <a:gd name="T17" fmla="*/ 5 h 7"/>
                  <a:gd name="T18" fmla="*/ 10 w 28"/>
                  <a:gd name="T19" fmla="*/ 0 h 7"/>
                  <a:gd name="T20" fmla="*/ 5 w 28"/>
                  <a:gd name="T21"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 h="7">
                    <a:moveTo>
                      <a:pt x="16" y="1"/>
                    </a:moveTo>
                    <a:cubicBezTo>
                      <a:pt x="16" y="2"/>
                      <a:pt x="17" y="4"/>
                      <a:pt x="17" y="6"/>
                    </a:cubicBezTo>
                    <a:cubicBezTo>
                      <a:pt x="20" y="6"/>
                      <a:pt x="24" y="7"/>
                      <a:pt x="28" y="7"/>
                    </a:cubicBezTo>
                    <a:cubicBezTo>
                      <a:pt x="27" y="6"/>
                      <a:pt x="27" y="5"/>
                      <a:pt x="27" y="4"/>
                    </a:cubicBezTo>
                    <a:cubicBezTo>
                      <a:pt x="27" y="3"/>
                      <a:pt x="27" y="2"/>
                      <a:pt x="27" y="1"/>
                    </a:cubicBezTo>
                    <a:cubicBezTo>
                      <a:pt x="23" y="1"/>
                      <a:pt x="19" y="1"/>
                      <a:pt x="16" y="1"/>
                    </a:cubicBezTo>
                    <a:moveTo>
                      <a:pt x="5" y="0"/>
                    </a:moveTo>
                    <a:cubicBezTo>
                      <a:pt x="3" y="1"/>
                      <a:pt x="2" y="2"/>
                      <a:pt x="0" y="3"/>
                    </a:cubicBezTo>
                    <a:cubicBezTo>
                      <a:pt x="3" y="4"/>
                      <a:pt x="6" y="4"/>
                      <a:pt x="10" y="5"/>
                    </a:cubicBezTo>
                    <a:cubicBezTo>
                      <a:pt x="10" y="3"/>
                      <a:pt x="10" y="2"/>
                      <a:pt x="10" y="0"/>
                    </a:cubicBezTo>
                    <a:cubicBezTo>
                      <a:pt x="8" y="0"/>
                      <a:pt x="6" y="0"/>
                      <a:pt x="5"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44" name="Freeform 332">
                <a:extLst>
                  <a:ext uri="{FF2B5EF4-FFF2-40B4-BE49-F238E27FC236}">
                    <a16:creationId xmlns:a16="http://schemas.microsoft.com/office/drawing/2014/main" xmlns="" id="{C28BC040-36CD-4A5D-A9EF-163EB459A883}"/>
                  </a:ext>
                </a:extLst>
              </p:cNvPr>
              <p:cNvSpPr>
                <a:spLocks/>
              </p:cNvSpPr>
              <p:nvPr/>
            </p:nvSpPr>
            <p:spPr bwMode="auto">
              <a:xfrm>
                <a:off x="5819" y="2614"/>
                <a:ext cx="5" cy="5"/>
              </a:xfrm>
              <a:custGeom>
                <a:avLst/>
                <a:gdLst>
                  <a:gd name="T0" fmla="*/ 0 w 7"/>
                  <a:gd name="T1" fmla="*/ 0 h 6"/>
                  <a:gd name="T2" fmla="*/ 0 w 7"/>
                  <a:gd name="T3" fmla="*/ 5 h 6"/>
                  <a:gd name="T4" fmla="*/ 7 w 7"/>
                  <a:gd name="T5" fmla="*/ 6 h 6"/>
                  <a:gd name="T6" fmla="*/ 6 w 7"/>
                  <a:gd name="T7" fmla="*/ 1 h 6"/>
                  <a:gd name="T8" fmla="*/ 0 w 7"/>
                  <a:gd name="T9" fmla="*/ 0 h 6"/>
                </a:gdLst>
                <a:ahLst/>
                <a:cxnLst>
                  <a:cxn ang="0">
                    <a:pos x="T0" y="T1"/>
                  </a:cxn>
                  <a:cxn ang="0">
                    <a:pos x="T2" y="T3"/>
                  </a:cxn>
                  <a:cxn ang="0">
                    <a:pos x="T4" y="T5"/>
                  </a:cxn>
                  <a:cxn ang="0">
                    <a:pos x="T6" y="T7"/>
                  </a:cxn>
                  <a:cxn ang="0">
                    <a:pos x="T8" y="T9"/>
                  </a:cxn>
                </a:cxnLst>
                <a:rect l="0" t="0" r="r" b="b"/>
                <a:pathLst>
                  <a:path w="7" h="6">
                    <a:moveTo>
                      <a:pt x="0" y="0"/>
                    </a:moveTo>
                    <a:cubicBezTo>
                      <a:pt x="0" y="2"/>
                      <a:pt x="0" y="3"/>
                      <a:pt x="0" y="5"/>
                    </a:cubicBezTo>
                    <a:cubicBezTo>
                      <a:pt x="2" y="5"/>
                      <a:pt x="5" y="5"/>
                      <a:pt x="7" y="6"/>
                    </a:cubicBezTo>
                    <a:cubicBezTo>
                      <a:pt x="7" y="4"/>
                      <a:pt x="6" y="2"/>
                      <a:pt x="6" y="1"/>
                    </a:cubicBezTo>
                    <a:cubicBezTo>
                      <a:pt x="4" y="0"/>
                      <a:pt x="2" y="0"/>
                      <a:pt x="0"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45" name="Freeform 333">
                <a:extLst>
                  <a:ext uri="{FF2B5EF4-FFF2-40B4-BE49-F238E27FC236}">
                    <a16:creationId xmlns:a16="http://schemas.microsoft.com/office/drawing/2014/main" xmlns="" id="{98641956-17FE-4EC6-84AD-9C618DD56BBA}"/>
                  </a:ext>
                </a:extLst>
              </p:cNvPr>
              <p:cNvSpPr>
                <a:spLocks/>
              </p:cNvSpPr>
              <p:nvPr/>
            </p:nvSpPr>
            <p:spPr bwMode="auto">
              <a:xfrm>
                <a:off x="5806" y="2614"/>
                <a:ext cx="9" cy="2"/>
              </a:xfrm>
              <a:custGeom>
                <a:avLst/>
                <a:gdLst>
                  <a:gd name="T0" fmla="*/ 2 w 13"/>
                  <a:gd name="T1" fmla="*/ 0 h 3"/>
                  <a:gd name="T2" fmla="*/ 2 w 13"/>
                  <a:gd name="T3" fmla="*/ 0 h 3"/>
                  <a:gd name="T4" fmla="*/ 0 w 13"/>
                  <a:gd name="T5" fmla="*/ 1 h 3"/>
                  <a:gd name="T6" fmla="*/ 8 w 13"/>
                  <a:gd name="T7" fmla="*/ 3 h 3"/>
                  <a:gd name="T8" fmla="*/ 13 w 13"/>
                  <a:gd name="T9" fmla="*/ 0 h 3"/>
                  <a:gd name="T10" fmla="*/ 2 w 13"/>
                  <a:gd name="T11" fmla="*/ 0 h 3"/>
                </a:gdLst>
                <a:ahLst/>
                <a:cxnLst>
                  <a:cxn ang="0">
                    <a:pos x="T0" y="T1"/>
                  </a:cxn>
                  <a:cxn ang="0">
                    <a:pos x="T2" y="T3"/>
                  </a:cxn>
                  <a:cxn ang="0">
                    <a:pos x="T4" y="T5"/>
                  </a:cxn>
                  <a:cxn ang="0">
                    <a:pos x="T6" y="T7"/>
                  </a:cxn>
                  <a:cxn ang="0">
                    <a:pos x="T8" y="T9"/>
                  </a:cxn>
                  <a:cxn ang="0">
                    <a:pos x="T10" y="T11"/>
                  </a:cxn>
                </a:cxnLst>
                <a:rect l="0" t="0" r="r" b="b"/>
                <a:pathLst>
                  <a:path w="13" h="3">
                    <a:moveTo>
                      <a:pt x="2" y="0"/>
                    </a:moveTo>
                    <a:cubicBezTo>
                      <a:pt x="2" y="0"/>
                      <a:pt x="2" y="0"/>
                      <a:pt x="2" y="0"/>
                    </a:cubicBezTo>
                    <a:cubicBezTo>
                      <a:pt x="1" y="0"/>
                      <a:pt x="1" y="1"/>
                      <a:pt x="0" y="1"/>
                    </a:cubicBezTo>
                    <a:cubicBezTo>
                      <a:pt x="2" y="2"/>
                      <a:pt x="5" y="3"/>
                      <a:pt x="8" y="3"/>
                    </a:cubicBezTo>
                    <a:cubicBezTo>
                      <a:pt x="10" y="2"/>
                      <a:pt x="11" y="1"/>
                      <a:pt x="13" y="0"/>
                    </a:cubicBezTo>
                    <a:cubicBezTo>
                      <a:pt x="8" y="0"/>
                      <a:pt x="5" y="0"/>
                      <a:pt x="2"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46" name="Freeform 334">
                <a:extLst>
                  <a:ext uri="{FF2B5EF4-FFF2-40B4-BE49-F238E27FC236}">
                    <a16:creationId xmlns:a16="http://schemas.microsoft.com/office/drawing/2014/main" xmlns="" id="{1DC8F550-385A-4AF1-ABB7-5320A31732BF}"/>
                  </a:ext>
                </a:extLst>
              </p:cNvPr>
              <p:cNvSpPr>
                <a:spLocks noEditPoints="1"/>
              </p:cNvSpPr>
              <p:nvPr/>
            </p:nvSpPr>
            <p:spPr bwMode="auto">
              <a:xfrm>
                <a:off x="5837" y="2616"/>
                <a:ext cx="33" cy="8"/>
              </a:xfrm>
              <a:custGeom>
                <a:avLst/>
                <a:gdLst>
                  <a:gd name="T0" fmla="*/ 39 w 44"/>
                  <a:gd name="T1" fmla="*/ 9 h 11"/>
                  <a:gd name="T2" fmla="*/ 38 w 44"/>
                  <a:gd name="T3" fmla="*/ 11 h 11"/>
                  <a:gd name="T4" fmla="*/ 41 w 44"/>
                  <a:gd name="T5" fmla="*/ 11 h 11"/>
                  <a:gd name="T6" fmla="*/ 44 w 44"/>
                  <a:gd name="T7" fmla="*/ 11 h 11"/>
                  <a:gd name="T8" fmla="*/ 39 w 44"/>
                  <a:gd name="T9" fmla="*/ 9 h 11"/>
                  <a:gd name="T10" fmla="*/ 27 w 44"/>
                  <a:gd name="T11" fmla="*/ 3 h 11"/>
                  <a:gd name="T12" fmla="*/ 22 w 44"/>
                  <a:gd name="T13" fmla="*/ 9 h 11"/>
                  <a:gd name="T14" fmla="*/ 35 w 44"/>
                  <a:gd name="T15" fmla="*/ 11 h 11"/>
                  <a:gd name="T16" fmla="*/ 38 w 44"/>
                  <a:gd name="T17" fmla="*/ 8 h 11"/>
                  <a:gd name="T18" fmla="*/ 30 w 44"/>
                  <a:gd name="T19" fmla="*/ 3 h 11"/>
                  <a:gd name="T20" fmla="*/ 27 w 44"/>
                  <a:gd name="T21" fmla="*/ 3 h 11"/>
                  <a:gd name="T22" fmla="*/ 0 w 44"/>
                  <a:gd name="T23" fmla="*/ 0 h 11"/>
                  <a:gd name="T24" fmla="*/ 1 w 44"/>
                  <a:gd name="T25" fmla="*/ 6 h 11"/>
                  <a:gd name="T26" fmla="*/ 18 w 44"/>
                  <a:gd name="T27" fmla="*/ 8 h 11"/>
                  <a:gd name="T28" fmla="*/ 23 w 44"/>
                  <a:gd name="T29" fmla="*/ 2 h 11"/>
                  <a:gd name="T30" fmla="*/ 0 w 44"/>
                  <a:gd name="T31"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 h="11">
                    <a:moveTo>
                      <a:pt x="39" y="9"/>
                    </a:moveTo>
                    <a:cubicBezTo>
                      <a:pt x="39" y="9"/>
                      <a:pt x="38" y="10"/>
                      <a:pt x="38" y="11"/>
                    </a:cubicBezTo>
                    <a:cubicBezTo>
                      <a:pt x="39" y="11"/>
                      <a:pt x="40" y="11"/>
                      <a:pt x="41" y="11"/>
                    </a:cubicBezTo>
                    <a:cubicBezTo>
                      <a:pt x="42" y="11"/>
                      <a:pt x="43" y="11"/>
                      <a:pt x="44" y="11"/>
                    </a:cubicBezTo>
                    <a:cubicBezTo>
                      <a:pt x="42" y="11"/>
                      <a:pt x="41" y="10"/>
                      <a:pt x="39" y="9"/>
                    </a:cubicBezTo>
                    <a:moveTo>
                      <a:pt x="27" y="3"/>
                    </a:moveTo>
                    <a:cubicBezTo>
                      <a:pt x="26" y="5"/>
                      <a:pt x="24" y="7"/>
                      <a:pt x="22" y="9"/>
                    </a:cubicBezTo>
                    <a:cubicBezTo>
                      <a:pt x="27" y="10"/>
                      <a:pt x="31" y="10"/>
                      <a:pt x="35" y="11"/>
                    </a:cubicBezTo>
                    <a:cubicBezTo>
                      <a:pt x="36" y="10"/>
                      <a:pt x="37" y="9"/>
                      <a:pt x="38" y="8"/>
                    </a:cubicBezTo>
                    <a:cubicBezTo>
                      <a:pt x="34" y="6"/>
                      <a:pt x="32" y="4"/>
                      <a:pt x="30" y="3"/>
                    </a:cubicBezTo>
                    <a:cubicBezTo>
                      <a:pt x="29" y="3"/>
                      <a:pt x="28" y="3"/>
                      <a:pt x="27" y="3"/>
                    </a:cubicBezTo>
                    <a:moveTo>
                      <a:pt x="0" y="0"/>
                    </a:moveTo>
                    <a:cubicBezTo>
                      <a:pt x="0" y="2"/>
                      <a:pt x="1" y="4"/>
                      <a:pt x="1" y="6"/>
                    </a:cubicBezTo>
                    <a:cubicBezTo>
                      <a:pt x="6" y="7"/>
                      <a:pt x="12" y="8"/>
                      <a:pt x="18" y="8"/>
                    </a:cubicBezTo>
                    <a:cubicBezTo>
                      <a:pt x="20" y="6"/>
                      <a:pt x="21" y="4"/>
                      <a:pt x="23" y="2"/>
                    </a:cubicBezTo>
                    <a:cubicBezTo>
                      <a:pt x="15" y="1"/>
                      <a:pt x="7" y="1"/>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47" name="Freeform 335">
                <a:extLst>
                  <a:ext uri="{FF2B5EF4-FFF2-40B4-BE49-F238E27FC236}">
                    <a16:creationId xmlns:a16="http://schemas.microsoft.com/office/drawing/2014/main" xmlns="" id="{2D8B5C8E-8E21-461D-BB93-6BFC0B6EDDA2}"/>
                  </a:ext>
                </a:extLst>
              </p:cNvPr>
              <p:cNvSpPr>
                <a:spLocks/>
              </p:cNvSpPr>
              <p:nvPr/>
            </p:nvSpPr>
            <p:spPr bwMode="auto">
              <a:xfrm>
                <a:off x="5863" y="2622"/>
                <a:ext cx="3" cy="2"/>
              </a:xfrm>
              <a:custGeom>
                <a:avLst/>
                <a:gdLst>
                  <a:gd name="T0" fmla="*/ 3 w 4"/>
                  <a:gd name="T1" fmla="*/ 0 h 3"/>
                  <a:gd name="T2" fmla="*/ 0 w 4"/>
                  <a:gd name="T3" fmla="*/ 3 h 3"/>
                  <a:gd name="T4" fmla="*/ 3 w 4"/>
                  <a:gd name="T5" fmla="*/ 3 h 3"/>
                  <a:gd name="T6" fmla="*/ 4 w 4"/>
                  <a:gd name="T7" fmla="*/ 1 h 3"/>
                  <a:gd name="T8" fmla="*/ 3 w 4"/>
                  <a:gd name="T9" fmla="*/ 0 h 3"/>
                </a:gdLst>
                <a:ahLst/>
                <a:cxnLst>
                  <a:cxn ang="0">
                    <a:pos x="T0" y="T1"/>
                  </a:cxn>
                  <a:cxn ang="0">
                    <a:pos x="T2" y="T3"/>
                  </a:cxn>
                  <a:cxn ang="0">
                    <a:pos x="T4" y="T5"/>
                  </a:cxn>
                  <a:cxn ang="0">
                    <a:pos x="T6" y="T7"/>
                  </a:cxn>
                  <a:cxn ang="0">
                    <a:pos x="T8" y="T9"/>
                  </a:cxn>
                </a:cxnLst>
                <a:rect l="0" t="0" r="r" b="b"/>
                <a:pathLst>
                  <a:path w="4" h="3">
                    <a:moveTo>
                      <a:pt x="3" y="0"/>
                    </a:moveTo>
                    <a:cubicBezTo>
                      <a:pt x="2" y="1"/>
                      <a:pt x="1" y="2"/>
                      <a:pt x="0" y="3"/>
                    </a:cubicBezTo>
                    <a:cubicBezTo>
                      <a:pt x="1" y="3"/>
                      <a:pt x="2" y="3"/>
                      <a:pt x="3" y="3"/>
                    </a:cubicBezTo>
                    <a:cubicBezTo>
                      <a:pt x="3" y="2"/>
                      <a:pt x="4" y="1"/>
                      <a:pt x="4" y="1"/>
                    </a:cubicBezTo>
                    <a:cubicBezTo>
                      <a:pt x="4" y="0"/>
                      <a:pt x="3" y="0"/>
                      <a:pt x="3"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48" name="Freeform 336">
                <a:extLst>
                  <a:ext uri="{FF2B5EF4-FFF2-40B4-BE49-F238E27FC236}">
                    <a16:creationId xmlns:a16="http://schemas.microsoft.com/office/drawing/2014/main" xmlns="" id="{FB4B6DDF-77C2-4DA1-A3DD-19DBA2F7C967}"/>
                  </a:ext>
                </a:extLst>
              </p:cNvPr>
              <p:cNvSpPr>
                <a:spLocks noEditPoints="1"/>
              </p:cNvSpPr>
              <p:nvPr/>
            </p:nvSpPr>
            <p:spPr bwMode="auto">
              <a:xfrm>
                <a:off x="5866" y="2619"/>
                <a:ext cx="17" cy="6"/>
              </a:xfrm>
              <a:custGeom>
                <a:avLst/>
                <a:gdLst>
                  <a:gd name="T0" fmla="*/ 4 w 24"/>
                  <a:gd name="T1" fmla="*/ 0 h 9"/>
                  <a:gd name="T2" fmla="*/ 4 w 24"/>
                  <a:gd name="T3" fmla="*/ 1 h 9"/>
                  <a:gd name="T4" fmla="*/ 21 w 24"/>
                  <a:gd name="T5" fmla="*/ 9 h 9"/>
                  <a:gd name="T6" fmla="*/ 24 w 24"/>
                  <a:gd name="T7" fmla="*/ 9 h 9"/>
                  <a:gd name="T8" fmla="*/ 21 w 24"/>
                  <a:gd name="T9" fmla="*/ 2 h 9"/>
                  <a:gd name="T10" fmla="*/ 4 w 24"/>
                  <a:gd name="T11" fmla="*/ 0 h 9"/>
                  <a:gd name="T12" fmla="*/ 0 w 24"/>
                  <a:gd name="T13" fmla="*/ 0 h 9"/>
                  <a:gd name="T14" fmla="*/ 2 w 24"/>
                  <a:gd name="T15" fmla="*/ 1 h 9"/>
                  <a:gd name="T16" fmla="*/ 2 w 24"/>
                  <a:gd name="T17" fmla="*/ 0 h 9"/>
                  <a:gd name="T18" fmla="*/ 0 w 24"/>
                  <a:gd name="T19"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9">
                    <a:moveTo>
                      <a:pt x="4" y="0"/>
                    </a:moveTo>
                    <a:cubicBezTo>
                      <a:pt x="4" y="1"/>
                      <a:pt x="4" y="1"/>
                      <a:pt x="4" y="1"/>
                    </a:cubicBezTo>
                    <a:cubicBezTo>
                      <a:pt x="8" y="3"/>
                      <a:pt x="14" y="6"/>
                      <a:pt x="21" y="9"/>
                    </a:cubicBezTo>
                    <a:cubicBezTo>
                      <a:pt x="22" y="9"/>
                      <a:pt x="23" y="9"/>
                      <a:pt x="24" y="9"/>
                    </a:cubicBezTo>
                    <a:cubicBezTo>
                      <a:pt x="23" y="7"/>
                      <a:pt x="22" y="4"/>
                      <a:pt x="21" y="2"/>
                    </a:cubicBezTo>
                    <a:cubicBezTo>
                      <a:pt x="15" y="2"/>
                      <a:pt x="10" y="1"/>
                      <a:pt x="4" y="0"/>
                    </a:cubicBezTo>
                    <a:moveTo>
                      <a:pt x="0" y="0"/>
                    </a:moveTo>
                    <a:cubicBezTo>
                      <a:pt x="1" y="0"/>
                      <a:pt x="1" y="0"/>
                      <a:pt x="2" y="1"/>
                    </a:cubicBezTo>
                    <a:cubicBezTo>
                      <a:pt x="2" y="0"/>
                      <a:pt x="2" y="0"/>
                      <a:pt x="2" y="0"/>
                    </a:cubicBezTo>
                    <a:cubicBezTo>
                      <a:pt x="2" y="0"/>
                      <a:pt x="1" y="0"/>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49" name="Freeform 337">
                <a:extLst>
                  <a:ext uri="{FF2B5EF4-FFF2-40B4-BE49-F238E27FC236}">
                    <a16:creationId xmlns:a16="http://schemas.microsoft.com/office/drawing/2014/main" xmlns="" id="{5ADEB89B-989A-4E36-A16D-FEAAA946B158}"/>
                  </a:ext>
                </a:extLst>
              </p:cNvPr>
              <p:cNvSpPr>
                <a:spLocks/>
              </p:cNvSpPr>
              <p:nvPr/>
            </p:nvSpPr>
            <p:spPr bwMode="auto">
              <a:xfrm>
                <a:off x="5867" y="2619"/>
                <a:ext cx="1" cy="0"/>
              </a:xfrm>
              <a:custGeom>
                <a:avLst/>
                <a:gdLst>
                  <a:gd name="T0" fmla="*/ 0 w 2"/>
                  <a:gd name="T1" fmla="*/ 0 h 1"/>
                  <a:gd name="T2" fmla="*/ 0 w 2"/>
                  <a:gd name="T3" fmla="*/ 1 h 1"/>
                  <a:gd name="T4" fmla="*/ 2 w 2"/>
                  <a:gd name="T5" fmla="*/ 1 h 1"/>
                  <a:gd name="T6" fmla="*/ 2 w 2"/>
                  <a:gd name="T7" fmla="*/ 0 h 1"/>
                  <a:gd name="T8" fmla="*/ 2 w 2"/>
                  <a:gd name="T9" fmla="*/ 0 h 1"/>
                  <a:gd name="T10" fmla="*/ 0 w 2"/>
                  <a:gd name="T11" fmla="*/ 0 h 1"/>
                </a:gdLst>
                <a:ahLst/>
                <a:cxnLst>
                  <a:cxn ang="0">
                    <a:pos x="T0" y="T1"/>
                  </a:cxn>
                  <a:cxn ang="0">
                    <a:pos x="T2" y="T3"/>
                  </a:cxn>
                  <a:cxn ang="0">
                    <a:pos x="T4" y="T5"/>
                  </a:cxn>
                  <a:cxn ang="0">
                    <a:pos x="T6" y="T7"/>
                  </a:cxn>
                  <a:cxn ang="0">
                    <a:pos x="T8" y="T9"/>
                  </a:cxn>
                  <a:cxn ang="0">
                    <a:pos x="T10" y="T11"/>
                  </a:cxn>
                </a:cxnLst>
                <a:rect l="0" t="0" r="r" b="b"/>
                <a:pathLst>
                  <a:path w="2" h="1">
                    <a:moveTo>
                      <a:pt x="0" y="0"/>
                    </a:moveTo>
                    <a:cubicBezTo>
                      <a:pt x="0" y="0"/>
                      <a:pt x="0" y="0"/>
                      <a:pt x="0" y="1"/>
                    </a:cubicBezTo>
                    <a:cubicBezTo>
                      <a:pt x="1" y="1"/>
                      <a:pt x="1" y="1"/>
                      <a:pt x="2" y="1"/>
                    </a:cubicBezTo>
                    <a:cubicBezTo>
                      <a:pt x="2" y="1"/>
                      <a:pt x="2" y="1"/>
                      <a:pt x="2" y="0"/>
                    </a:cubicBezTo>
                    <a:cubicBezTo>
                      <a:pt x="2" y="0"/>
                      <a:pt x="2" y="0"/>
                      <a:pt x="2" y="0"/>
                    </a:cubicBezTo>
                    <a:cubicBezTo>
                      <a:pt x="2" y="0"/>
                      <a:pt x="1" y="0"/>
                      <a:pt x="0"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50" name="Freeform 338">
                <a:extLst>
                  <a:ext uri="{FF2B5EF4-FFF2-40B4-BE49-F238E27FC236}">
                    <a16:creationId xmlns:a16="http://schemas.microsoft.com/office/drawing/2014/main" xmlns="" id="{28134503-851E-452C-A295-6601F0D52344}"/>
                  </a:ext>
                </a:extLst>
              </p:cNvPr>
              <p:cNvSpPr>
                <a:spLocks noEditPoints="1"/>
              </p:cNvSpPr>
              <p:nvPr/>
            </p:nvSpPr>
            <p:spPr bwMode="auto">
              <a:xfrm>
                <a:off x="5886" y="2621"/>
                <a:ext cx="33" cy="7"/>
              </a:xfrm>
              <a:custGeom>
                <a:avLst/>
                <a:gdLst>
                  <a:gd name="T0" fmla="*/ 8 w 44"/>
                  <a:gd name="T1" fmla="*/ 4 h 10"/>
                  <a:gd name="T2" fmla="*/ 5 w 44"/>
                  <a:gd name="T3" fmla="*/ 7 h 10"/>
                  <a:gd name="T4" fmla="*/ 12 w 44"/>
                  <a:gd name="T5" fmla="*/ 8 h 10"/>
                  <a:gd name="T6" fmla="*/ 8 w 44"/>
                  <a:gd name="T7" fmla="*/ 4 h 10"/>
                  <a:gd name="T8" fmla="*/ 25 w 44"/>
                  <a:gd name="T9" fmla="*/ 3 h 10"/>
                  <a:gd name="T10" fmla="*/ 24 w 44"/>
                  <a:gd name="T11" fmla="*/ 9 h 10"/>
                  <a:gd name="T12" fmla="*/ 43 w 44"/>
                  <a:gd name="T13" fmla="*/ 10 h 10"/>
                  <a:gd name="T14" fmla="*/ 44 w 44"/>
                  <a:gd name="T15" fmla="*/ 6 h 10"/>
                  <a:gd name="T16" fmla="*/ 25 w 44"/>
                  <a:gd name="T17" fmla="*/ 3 h 10"/>
                  <a:gd name="T18" fmla="*/ 16 w 44"/>
                  <a:gd name="T19" fmla="*/ 2 h 10"/>
                  <a:gd name="T20" fmla="*/ 18 w 44"/>
                  <a:gd name="T21" fmla="*/ 4 h 10"/>
                  <a:gd name="T22" fmla="*/ 19 w 44"/>
                  <a:gd name="T23" fmla="*/ 2 h 10"/>
                  <a:gd name="T24" fmla="*/ 16 w 44"/>
                  <a:gd name="T25" fmla="*/ 2 h 10"/>
                  <a:gd name="T26" fmla="*/ 0 w 44"/>
                  <a:gd name="T27" fmla="*/ 0 h 10"/>
                  <a:gd name="T28" fmla="*/ 0 w 44"/>
                  <a:gd name="T29" fmla="*/ 1 h 10"/>
                  <a:gd name="T30" fmla="*/ 1 w 44"/>
                  <a:gd name="T31" fmla="*/ 0 h 10"/>
                  <a:gd name="T32" fmla="*/ 0 w 44"/>
                  <a:gd name="T33"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4" h="10">
                    <a:moveTo>
                      <a:pt x="8" y="4"/>
                    </a:moveTo>
                    <a:cubicBezTo>
                      <a:pt x="7" y="5"/>
                      <a:pt x="6" y="6"/>
                      <a:pt x="5" y="7"/>
                    </a:cubicBezTo>
                    <a:cubicBezTo>
                      <a:pt x="8" y="7"/>
                      <a:pt x="10" y="8"/>
                      <a:pt x="12" y="8"/>
                    </a:cubicBezTo>
                    <a:cubicBezTo>
                      <a:pt x="11" y="7"/>
                      <a:pt x="9" y="5"/>
                      <a:pt x="8" y="4"/>
                    </a:cubicBezTo>
                    <a:moveTo>
                      <a:pt x="25" y="3"/>
                    </a:moveTo>
                    <a:cubicBezTo>
                      <a:pt x="25" y="5"/>
                      <a:pt x="24" y="7"/>
                      <a:pt x="24" y="9"/>
                    </a:cubicBezTo>
                    <a:cubicBezTo>
                      <a:pt x="31" y="9"/>
                      <a:pt x="38" y="10"/>
                      <a:pt x="43" y="10"/>
                    </a:cubicBezTo>
                    <a:cubicBezTo>
                      <a:pt x="44" y="9"/>
                      <a:pt x="44" y="7"/>
                      <a:pt x="44" y="6"/>
                    </a:cubicBezTo>
                    <a:cubicBezTo>
                      <a:pt x="39" y="5"/>
                      <a:pt x="32" y="4"/>
                      <a:pt x="25" y="3"/>
                    </a:cubicBezTo>
                    <a:moveTo>
                      <a:pt x="16" y="2"/>
                    </a:moveTo>
                    <a:cubicBezTo>
                      <a:pt x="17" y="3"/>
                      <a:pt x="18" y="4"/>
                      <a:pt x="18" y="4"/>
                    </a:cubicBezTo>
                    <a:cubicBezTo>
                      <a:pt x="19" y="4"/>
                      <a:pt x="19" y="3"/>
                      <a:pt x="19" y="2"/>
                    </a:cubicBezTo>
                    <a:cubicBezTo>
                      <a:pt x="18" y="2"/>
                      <a:pt x="17" y="2"/>
                      <a:pt x="16" y="2"/>
                    </a:cubicBezTo>
                    <a:moveTo>
                      <a:pt x="0" y="0"/>
                    </a:moveTo>
                    <a:cubicBezTo>
                      <a:pt x="0" y="0"/>
                      <a:pt x="0" y="1"/>
                      <a:pt x="0" y="1"/>
                    </a:cubicBezTo>
                    <a:cubicBezTo>
                      <a:pt x="1" y="1"/>
                      <a:pt x="1" y="1"/>
                      <a:pt x="1" y="0"/>
                    </a:cubicBezTo>
                    <a:cubicBezTo>
                      <a:pt x="1" y="0"/>
                      <a:pt x="0" y="0"/>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51" name="Freeform 339">
                <a:extLst>
                  <a:ext uri="{FF2B5EF4-FFF2-40B4-BE49-F238E27FC236}">
                    <a16:creationId xmlns:a16="http://schemas.microsoft.com/office/drawing/2014/main" xmlns="" id="{B80E7528-3707-41C6-89EA-961A278AA722}"/>
                  </a:ext>
                </a:extLst>
              </p:cNvPr>
              <p:cNvSpPr>
                <a:spLocks/>
              </p:cNvSpPr>
              <p:nvPr/>
            </p:nvSpPr>
            <p:spPr bwMode="auto">
              <a:xfrm>
                <a:off x="5803" y="2614"/>
                <a:ext cx="3" cy="1"/>
              </a:xfrm>
              <a:custGeom>
                <a:avLst/>
                <a:gdLst>
                  <a:gd name="T0" fmla="*/ 4 w 4"/>
                  <a:gd name="T1" fmla="*/ 0 h 1"/>
                  <a:gd name="T2" fmla="*/ 0 w 4"/>
                  <a:gd name="T3" fmla="*/ 0 h 1"/>
                  <a:gd name="T4" fmla="*/ 3 w 4"/>
                  <a:gd name="T5" fmla="*/ 1 h 1"/>
                  <a:gd name="T6" fmla="*/ 4 w 4"/>
                  <a:gd name="T7" fmla="*/ 0 h 1"/>
                </a:gdLst>
                <a:ahLst/>
                <a:cxnLst>
                  <a:cxn ang="0">
                    <a:pos x="T0" y="T1"/>
                  </a:cxn>
                  <a:cxn ang="0">
                    <a:pos x="T2" y="T3"/>
                  </a:cxn>
                  <a:cxn ang="0">
                    <a:pos x="T4" y="T5"/>
                  </a:cxn>
                  <a:cxn ang="0">
                    <a:pos x="T6" y="T7"/>
                  </a:cxn>
                </a:cxnLst>
                <a:rect l="0" t="0" r="r" b="b"/>
                <a:pathLst>
                  <a:path w="4" h="1">
                    <a:moveTo>
                      <a:pt x="4" y="0"/>
                    </a:moveTo>
                    <a:cubicBezTo>
                      <a:pt x="2" y="0"/>
                      <a:pt x="0" y="0"/>
                      <a:pt x="0" y="0"/>
                    </a:cubicBezTo>
                    <a:cubicBezTo>
                      <a:pt x="0" y="1"/>
                      <a:pt x="1" y="1"/>
                      <a:pt x="3" y="1"/>
                    </a:cubicBezTo>
                    <a:cubicBezTo>
                      <a:pt x="3" y="1"/>
                      <a:pt x="4" y="0"/>
                      <a:pt x="4"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52" name="Freeform 340">
                <a:extLst>
                  <a:ext uri="{FF2B5EF4-FFF2-40B4-BE49-F238E27FC236}">
                    <a16:creationId xmlns:a16="http://schemas.microsoft.com/office/drawing/2014/main" xmlns="" id="{BBE5EB8B-832C-4F66-9DFC-AC48C4A8D50C}"/>
                  </a:ext>
                </a:extLst>
              </p:cNvPr>
              <p:cNvSpPr>
                <a:spLocks/>
              </p:cNvSpPr>
              <p:nvPr/>
            </p:nvSpPr>
            <p:spPr bwMode="auto">
              <a:xfrm>
                <a:off x="5806" y="2614"/>
                <a:ext cx="1" cy="1"/>
              </a:xfrm>
              <a:custGeom>
                <a:avLst/>
                <a:gdLst>
                  <a:gd name="T0" fmla="*/ 2 w 2"/>
                  <a:gd name="T1" fmla="*/ 0 h 1"/>
                  <a:gd name="T2" fmla="*/ 1 w 2"/>
                  <a:gd name="T3" fmla="*/ 0 h 1"/>
                  <a:gd name="T4" fmla="*/ 0 w 2"/>
                  <a:gd name="T5" fmla="*/ 1 h 1"/>
                  <a:gd name="T6" fmla="*/ 0 w 2"/>
                  <a:gd name="T7" fmla="*/ 1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1" y="0"/>
                      <a:pt x="1" y="0"/>
                      <a:pt x="1" y="0"/>
                    </a:cubicBezTo>
                    <a:cubicBezTo>
                      <a:pt x="1" y="0"/>
                      <a:pt x="0" y="1"/>
                      <a:pt x="0" y="1"/>
                    </a:cubicBezTo>
                    <a:cubicBezTo>
                      <a:pt x="0" y="1"/>
                      <a:pt x="0" y="1"/>
                      <a:pt x="0" y="1"/>
                    </a:cubicBezTo>
                    <a:cubicBezTo>
                      <a:pt x="1" y="1"/>
                      <a:pt x="1" y="0"/>
                      <a:pt x="2"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53" name="Freeform 341">
                <a:extLst>
                  <a:ext uri="{FF2B5EF4-FFF2-40B4-BE49-F238E27FC236}">
                    <a16:creationId xmlns:a16="http://schemas.microsoft.com/office/drawing/2014/main" xmlns="" id="{A7BA7E3C-2CF9-4886-BBC8-8E38EB866F7F}"/>
                  </a:ext>
                </a:extLst>
              </p:cNvPr>
              <p:cNvSpPr>
                <a:spLocks/>
              </p:cNvSpPr>
              <p:nvPr/>
            </p:nvSpPr>
            <p:spPr bwMode="auto">
              <a:xfrm>
                <a:off x="5892" y="2622"/>
                <a:ext cx="8" cy="5"/>
              </a:xfrm>
              <a:custGeom>
                <a:avLst/>
                <a:gdLst>
                  <a:gd name="T0" fmla="*/ 2 w 10"/>
                  <a:gd name="T1" fmla="*/ 0 h 7"/>
                  <a:gd name="T2" fmla="*/ 0 w 10"/>
                  <a:gd name="T3" fmla="*/ 3 h 7"/>
                  <a:gd name="T4" fmla="*/ 4 w 10"/>
                  <a:gd name="T5" fmla="*/ 7 h 7"/>
                  <a:gd name="T6" fmla="*/ 9 w 10"/>
                  <a:gd name="T7" fmla="*/ 7 h 7"/>
                  <a:gd name="T8" fmla="*/ 10 w 10"/>
                  <a:gd name="T9" fmla="*/ 3 h 7"/>
                  <a:gd name="T10" fmla="*/ 8 w 10"/>
                  <a:gd name="T11" fmla="*/ 1 h 7"/>
                  <a:gd name="T12" fmla="*/ 2 w 10"/>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10" h="7">
                    <a:moveTo>
                      <a:pt x="2" y="0"/>
                    </a:moveTo>
                    <a:cubicBezTo>
                      <a:pt x="1" y="1"/>
                      <a:pt x="1" y="2"/>
                      <a:pt x="0" y="3"/>
                    </a:cubicBezTo>
                    <a:cubicBezTo>
                      <a:pt x="1" y="4"/>
                      <a:pt x="3" y="6"/>
                      <a:pt x="4" y="7"/>
                    </a:cubicBezTo>
                    <a:cubicBezTo>
                      <a:pt x="6" y="7"/>
                      <a:pt x="7" y="7"/>
                      <a:pt x="9" y="7"/>
                    </a:cubicBezTo>
                    <a:cubicBezTo>
                      <a:pt x="9" y="6"/>
                      <a:pt x="10" y="5"/>
                      <a:pt x="10" y="3"/>
                    </a:cubicBezTo>
                    <a:cubicBezTo>
                      <a:pt x="10" y="3"/>
                      <a:pt x="9" y="2"/>
                      <a:pt x="8" y="1"/>
                    </a:cubicBezTo>
                    <a:cubicBezTo>
                      <a:pt x="6" y="1"/>
                      <a:pt x="4" y="1"/>
                      <a:pt x="2"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54" name="Freeform 342">
                <a:extLst>
                  <a:ext uri="{FF2B5EF4-FFF2-40B4-BE49-F238E27FC236}">
                    <a16:creationId xmlns:a16="http://schemas.microsoft.com/office/drawing/2014/main" xmlns="" id="{AED03344-2465-455A-8C67-6D0DD6EDDEDC}"/>
                  </a:ext>
                </a:extLst>
              </p:cNvPr>
              <p:cNvSpPr>
                <a:spLocks noEditPoints="1"/>
              </p:cNvSpPr>
              <p:nvPr/>
            </p:nvSpPr>
            <p:spPr bwMode="auto">
              <a:xfrm>
                <a:off x="5888" y="2613"/>
                <a:ext cx="19" cy="54"/>
              </a:xfrm>
              <a:custGeom>
                <a:avLst/>
                <a:gdLst>
                  <a:gd name="T0" fmla="*/ 7 w 26"/>
                  <a:gd name="T1" fmla="*/ 42 h 73"/>
                  <a:gd name="T2" fmla="*/ 0 w 26"/>
                  <a:gd name="T3" fmla="*/ 72 h 73"/>
                  <a:gd name="T4" fmla="*/ 3 w 26"/>
                  <a:gd name="T5" fmla="*/ 73 h 73"/>
                  <a:gd name="T6" fmla="*/ 4 w 26"/>
                  <a:gd name="T7" fmla="*/ 71 h 73"/>
                  <a:gd name="T8" fmla="*/ 2 w 26"/>
                  <a:gd name="T9" fmla="*/ 69 h 73"/>
                  <a:gd name="T10" fmla="*/ 3 w 26"/>
                  <a:gd name="T11" fmla="*/ 69 h 73"/>
                  <a:gd name="T12" fmla="*/ 5 w 26"/>
                  <a:gd name="T13" fmla="*/ 69 h 73"/>
                  <a:gd name="T14" fmla="*/ 12 w 26"/>
                  <a:gd name="T15" fmla="*/ 52 h 73"/>
                  <a:gd name="T16" fmla="*/ 7 w 26"/>
                  <a:gd name="T17" fmla="*/ 42 h 73"/>
                  <a:gd name="T18" fmla="*/ 10 w 26"/>
                  <a:gd name="T19" fmla="*/ 32 h 73"/>
                  <a:gd name="T20" fmla="*/ 10 w 26"/>
                  <a:gd name="T21" fmla="*/ 33 h 73"/>
                  <a:gd name="T22" fmla="*/ 10 w 26"/>
                  <a:gd name="T23" fmla="*/ 33 h 73"/>
                  <a:gd name="T24" fmla="*/ 15 w 26"/>
                  <a:gd name="T25" fmla="*/ 43 h 73"/>
                  <a:gd name="T26" fmla="*/ 16 w 26"/>
                  <a:gd name="T27" fmla="*/ 40 h 73"/>
                  <a:gd name="T28" fmla="*/ 17 w 26"/>
                  <a:gd name="T29" fmla="*/ 36 h 73"/>
                  <a:gd name="T30" fmla="*/ 10 w 26"/>
                  <a:gd name="T31" fmla="*/ 32 h 73"/>
                  <a:gd name="T32" fmla="*/ 14 w 26"/>
                  <a:gd name="T33" fmla="*/ 21 h 73"/>
                  <a:gd name="T34" fmla="*/ 12 w 26"/>
                  <a:gd name="T35" fmla="*/ 26 h 73"/>
                  <a:gd name="T36" fmla="*/ 19 w 26"/>
                  <a:gd name="T37" fmla="*/ 29 h 73"/>
                  <a:gd name="T38" fmla="*/ 20 w 26"/>
                  <a:gd name="T39" fmla="*/ 26 h 73"/>
                  <a:gd name="T40" fmla="*/ 14 w 26"/>
                  <a:gd name="T41" fmla="*/ 21 h 73"/>
                  <a:gd name="T42" fmla="*/ 21 w 26"/>
                  <a:gd name="T43" fmla="*/ 19 h 73"/>
                  <a:gd name="T44" fmla="*/ 22 w 26"/>
                  <a:gd name="T45" fmla="*/ 19 h 73"/>
                  <a:gd name="T46" fmla="*/ 22 w 26"/>
                  <a:gd name="T47" fmla="*/ 19 h 73"/>
                  <a:gd name="T48" fmla="*/ 21 w 26"/>
                  <a:gd name="T49" fmla="*/ 19 h 73"/>
                  <a:gd name="T50" fmla="*/ 24 w 26"/>
                  <a:gd name="T51" fmla="*/ 0 h 73"/>
                  <a:gd name="T52" fmla="*/ 17 w 26"/>
                  <a:gd name="T53" fmla="*/ 12 h 73"/>
                  <a:gd name="T54" fmla="*/ 23 w 26"/>
                  <a:gd name="T55" fmla="*/ 13 h 73"/>
                  <a:gd name="T56" fmla="*/ 24 w 26"/>
                  <a:gd name="T57" fmla="*/ 0 h 73"/>
                  <a:gd name="T58" fmla="*/ 24 w 26"/>
                  <a:gd name="T59" fmla="*/ 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6" h="73">
                    <a:moveTo>
                      <a:pt x="7" y="42"/>
                    </a:moveTo>
                    <a:cubicBezTo>
                      <a:pt x="3" y="55"/>
                      <a:pt x="0" y="66"/>
                      <a:pt x="0" y="72"/>
                    </a:cubicBezTo>
                    <a:cubicBezTo>
                      <a:pt x="1" y="73"/>
                      <a:pt x="2" y="73"/>
                      <a:pt x="3" y="73"/>
                    </a:cubicBezTo>
                    <a:cubicBezTo>
                      <a:pt x="4" y="72"/>
                      <a:pt x="4" y="72"/>
                      <a:pt x="4" y="71"/>
                    </a:cubicBezTo>
                    <a:cubicBezTo>
                      <a:pt x="3" y="70"/>
                      <a:pt x="2" y="69"/>
                      <a:pt x="2" y="69"/>
                    </a:cubicBezTo>
                    <a:cubicBezTo>
                      <a:pt x="2" y="69"/>
                      <a:pt x="2" y="69"/>
                      <a:pt x="3" y="69"/>
                    </a:cubicBezTo>
                    <a:cubicBezTo>
                      <a:pt x="3" y="69"/>
                      <a:pt x="4" y="69"/>
                      <a:pt x="5" y="69"/>
                    </a:cubicBezTo>
                    <a:cubicBezTo>
                      <a:pt x="7" y="65"/>
                      <a:pt x="10" y="59"/>
                      <a:pt x="12" y="52"/>
                    </a:cubicBezTo>
                    <a:cubicBezTo>
                      <a:pt x="10" y="49"/>
                      <a:pt x="9" y="45"/>
                      <a:pt x="7" y="42"/>
                    </a:cubicBezTo>
                    <a:moveTo>
                      <a:pt x="10" y="32"/>
                    </a:moveTo>
                    <a:cubicBezTo>
                      <a:pt x="10" y="33"/>
                      <a:pt x="10" y="33"/>
                      <a:pt x="10" y="33"/>
                    </a:cubicBezTo>
                    <a:cubicBezTo>
                      <a:pt x="10" y="33"/>
                      <a:pt x="10" y="33"/>
                      <a:pt x="10" y="33"/>
                    </a:cubicBezTo>
                    <a:cubicBezTo>
                      <a:pt x="12" y="37"/>
                      <a:pt x="13" y="40"/>
                      <a:pt x="15" y="43"/>
                    </a:cubicBezTo>
                    <a:cubicBezTo>
                      <a:pt x="15" y="42"/>
                      <a:pt x="16" y="41"/>
                      <a:pt x="16" y="40"/>
                    </a:cubicBezTo>
                    <a:cubicBezTo>
                      <a:pt x="16" y="38"/>
                      <a:pt x="17" y="37"/>
                      <a:pt x="17" y="36"/>
                    </a:cubicBezTo>
                    <a:cubicBezTo>
                      <a:pt x="15" y="35"/>
                      <a:pt x="12" y="34"/>
                      <a:pt x="10" y="32"/>
                    </a:cubicBezTo>
                    <a:moveTo>
                      <a:pt x="14" y="21"/>
                    </a:moveTo>
                    <a:cubicBezTo>
                      <a:pt x="13" y="23"/>
                      <a:pt x="13" y="24"/>
                      <a:pt x="12" y="26"/>
                    </a:cubicBezTo>
                    <a:cubicBezTo>
                      <a:pt x="14" y="27"/>
                      <a:pt x="17" y="28"/>
                      <a:pt x="19" y="29"/>
                    </a:cubicBezTo>
                    <a:cubicBezTo>
                      <a:pt x="19" y="28"/>
                      <a:pt x="20" y="27"/>
                      <a:pt x="20" y="26"/>
                    </a:cubicBezTo>
                    <a:cubicBezTo>
                      <a:pt x="18" y="25"/>
                      <a:pt x="16" y="23"/>
                      <a:pt x="14" y="21"/>
                    </a:cubicBezTo>
                    <a:moveTo>
                      <a:pt x="21" y="19"/>
                    </a:moveTo>
                    <a:cubicBezTo>
                      <a:pt x="21" y="19"/>
                      <a:pt x="22" y="19"/>
                      <a:pt x="22" y="19"/>
                    </a:cubicBezTo>
                    <a:cubicBezTo>
                      <a:pt x="22" y="19"/>
                      <a:pt x="22" y="19"/>
                      <a:pt x="22" y="19"/>
                    </a:cubicBezTo>
                    <a:cubicBezTo>
                      <a:pt x="22" y="19"/>
                      <a:pt x="21" y="19"/>
                      <a:pt x="21" y="19"/>
                    </a:cubicBezTo>
                    <a:moveTo>
                      <a:pt x="24" y="0"/>
                    </a:moveTo>
                    <a:cubicBezTo>
                      <a:pt x="23" y="0"/>
                      <a:pt x="20" y="5"/>
                      <a:pt x="17" y="12"/>
                    </a:cubicBezTo>
                    <a:cubicBezTo>
                      <a:pt x="19" y="13"/>
                      <a:pt x="21" y="13"/>
                      <a:pt x="23" y="13"/>
                    </a:cubicBezTo>
                    <a:cubicBezTo>
                      <a:pt x="25" y="5"/>
                      <a:pt x="26" y="0"/>
                      <a:pt x="24" y="0"/>
                    </a:cubicBezTo>
                    <a:cubicBezTo>
                      <a:pt x="24" y="0"/>
                      <a:pt x="24" y="0"/>
                      <a:pt x="24"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55" name="Freeform 343">
                <a:extLst>
                  <a:ext uri="{FF2B5EF4-FFF2-40B4-BE49-F238E27FC236}">
                    <a16:creationId xmlns:a16="http://schemas.microsoft.com/office/drawing/2014/main" xmlns="" id="{0D0EDC36-2573-43CE-BDDF-14F3DFE37D82}"/>
                  </a:ext>
                </a:extLst>
              </p:cNvPr>
              <p:cNvSpPr>
                <a:spLocks/>
              </p:cNvSpPr>
              <p:nvPr/>
            </p:nvSpPr>
            <p:spPr bwMode="auto">
              <a:xfrm>
                <a:off x="5898" y="2627"/>
                <a:ext cx="6" cy="6"/>
              </a:xfrm>
              <a:custGeom>
                <a:avLst/>
                <a:gdLst>
                  <a:gd name="T0" fmla="*/ 1 w 8"/>
                  <a:gd name="T1" fmla="*/ 0 h 8"/>
                  <a:gd name="T2" fmla="*/ 0 w 8"/>
                  <a:gd name="T3" fmla="*/ 3 h 8"/>
                  <a:gd name="T4" fmla="*/ 6 w 8"/>
                  <a:gd name="T5" fmla="*/ 8 h 8"/>
                  <a:gd name="T6" fmla="*/ 8 w 8"/>
                  <a:gd name="T7" fmla="*/ 1 h 8"/>
                  <a:gd name="T8" fmla="*/ 7 w 8"/>
                  <a:gd name="T9" fmla="*/ 1 h 8"/>
                  <a:gd name="T10" fmla="*/ 1 w 8"/>
                  <a:gd name="T11" fmla="*/ 0 h 8"/>
                </a:gdLst>
                <a:ahLst/>
                <a:cxnLst>
                  <a:cxn ang="0">
                    <a:pos x="T0" y="T1"/>
                  </a:cxn>
                  <a:cxn ang="0">
                    <a:pos x="T2" y="T3"/>
                  </a:cxn>
                  <a:cxn ang="0">
                    <a:pos x="T4" y="T5"/>
                  </a:cxn>
                  <a:cxn ang="0">
                    <a:pos x="T6" y="T7"/>
                  </a:cxn>
                  <a:cxn ang="0">
                    <a:pos x="T8" y="T9"/>
                  </a:cxn>
                  <a:cxn ang="0">
                    <a:pos x="T10" y="T11"/>
                  </a:cxn>
                </a:cxnLst>
                <a:rect l="0" t="0" r="r" b="b"/>
                <a:pathLst>
                  <a:path w="8" h="8">
                    <a:moveTo>
                      <a:pt x="1" y="0"/>
                    </a:moveTo>
                    <a:cubicBezTo>
                      <a:pt x="1" y="1"/>
                      <a:pt x="0" y="2"/>
                      <a:pt x="0" y="3"/>
                    </a:cubicBezTo>
                    <a:cubicBezTo>
                      <a:pt x="2" y="5"/>
                      <a:pt x="4" y="7"/>
                      <a:pt x="6" y="8"/>
                    </a:cubicBezTo>
                    <a:cubicBezTo>
                      <a:pt x="7" y="6"/>
                      <a:pt x="7" y="4"/>
                      <a:pt x="8" y="1"/>
                    </a:cubicBezTo>
                    <a:cubicBezTo>
                      <a:pt x="8" y="1"/>
                      <a:pt x="7" y="1"/>
                      <a:pt x="7" y="1"/>
                    </a:cubicBezTo>
                    <a:cubicBezTo>
                      <a:pt x="5" y="1"/>
                      <a:pt x="3" y="0"/>
                      <a:pt x="1" y="0"/>
                    </a:cubicBezTo>
                  </a:path>
                </a:pathLst>
              </a:custGeom>
              <a:solidFill>
                <a:srgbClr val="EAEBE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56" name="Freeform 344">
                <a:extLst>
                  <a:ext uri="{FF2B5EF4-FFF2-40B4-BE49-F238E27FC236}">
                    <a16:creationId xmlns:a16="http://schemas.microsoft.com/office/drawing/2014/main" xmlns="" id="{D7228BDB-D3C6-4936-88D2-A3D4CD852C7B}"/>
                  </a:ext>
                </a:extLst>
              </p:cNvPr>
              <p:cNvSpPr>
                <a:spLocks/>
              </p:cNvSpPr>
              <p:nvPr/>
            </p:nvSpPr>
            <p:spPr bwMode="auto">
              <a:xfrm>
                <a:off x="5900" y="2622"/>
                <a:ext cx="5" cy="6"/>
              </a:xfrm>
              <a:custGeom>
                <a:avLst/>
                <a:gdLst>
                  <a:gd name="T0" fmla="*/ 1 w 7"/>
                  <a:gd name="T1" fmla="*/ 0 h 7"/>
                  <a:gd name="T2" fmla="*/ 0 w 7"/>
                  <a:gd name="T3" fmla="*/ 2 h 7"/>
                  <a:gd name="T4" fmla="*/ 5 w 7"/>
                  <a:gd name="T5" fmla="*/ 7 h 7"/>
                  <a:gd name="T6" fmla="*/ 6 w 7"/>
                  <a:gd name="T7" fmla="*/ 7 h 7"/>
                  <a:gd name="T8" fmla="*/ 7 w 7"/>
                  <a:gd name="T9" fmla="*/ 1 h 7"/>
                  <a:gd name="T10" fmla="*/ 1 w 7"/>
                  <a:gd name="T11" fmla="*/ 0 h 7"/>
                </a:gdLst>
                <a:ahLst/>
                <a:cxnLst>
                  <a:cxn ang="0">
                    <a:pos x="T0" y="T1"/>
                  </a:cxn>
                  <a:cxn ang="0">
                    <a:pos x="T2" y="T3"/>
                  </a:cxn>
                  <a:cxn ang="0">
                    <a:pos x="T4" y="T5"/>
                  </a:cxn>
                  <a:cxn ang="0">
                    <a:pos x="T6" y="T7"/>
                  </a:cxn>
                  <a:cxn ang="0">
                    <a:pos x="T8" y="T9"/>
                  </a:cxn>
                  <a:cxn ang="0">
                    <a:pos x="T10" y="T11"/>
                  </a:cxn>
                </a:cxnLst>
                <a:rect l="0" t="0" r="r" b="b"/>
                <a:pathLst>
                  <a:path w="7" h="7">
                    <a:moveTo>
                      <a:pt x="1" y="0"/>
                    </a:moveTo>
                    <a:cubicBezTo>
                      <a:pt x="1" y="1"/>
                      <a:pt x="1" y="2"/>
                      <a:pt x="0" y="2"/>
                    </a:cubicBezTo>
                    <a:cubicBezTo>
                      <a:pt x="2" y="4"/>
                      <a:pt x="4" y="5"/>
                      <a:pt x="5" y="7"/>
                    </a:cubicBezTo>
                    <a:cubicBezTo>
                      <a:pt x="5" y="7"/>
                      <a:pt x="6" y="7"/>
                      <a:pt x="6" y="7"/>
                    </a:cubicBezTo>
                    <a:cubicBezTo>
                      <a:pt x="6" y="5"/>
                      <a:pt x="7" y="3"/>
                      <a:pt x="7" y="1"/>
                    </a:cubicBezTo>
                    <a:cubicBezTo>
                      <a:pt x="5" y="1"/>
                      <a:pt x="3" y="1"/>
                      <a:pt x="1"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57" name="Freeform 345">
                <a:extLst>
                  <a:ext uri="{FF2B5EF4-FFF2-40B4-BE49-F238E27FC236}">
                    <a16:creationId xmlns:a16="http://schemas.microsoft.com/office/drawing/2014/main" xmlns="" id="{DB513E35-BCFC-43B2-95EE-5E5C7A85A48D}"/>
                  </a:ext>
                </a:extLst>
              </p:cNvPr>
              <p:cNvSpPr>
                <a:spLocks/>
              </p:cNvSpPr>
              <p:nvPr/>
            </p:nvSpPr>
            <p:spPr bwMode="auto">
              <a:xfrm>
                <a:off x="5899" y="2624"/>
                <a:ext cx="4" cy="4"/>
              </a:xfrm>
              <a:custGeom>
                <a:avLst/>
                <a:gdLst>
                  <a:gd name="T0" fmla="*/ 1 w 6"/>
                  <a:gd name="T1" fmla="*/ 0 h 5"/>
                  <a:gd name="T2" fmla="*/ 0 w 6"/>
                  <a:gd name="T3" fmla="*/ 4 h 5"/>
                  <a:gd name="T4" fmla="*/ 6 w 6"/>
                  <a:gd name="T5" fmla="*/ 5 h 5"/>
                  <a:gd name="T6" fmla="*/ 1 w 6"/>
                  <a:gd name="T7" fmla="*/ 0 h 5"/>
                </a:gdLst>
                <a:ahLst/>
                <a:cxnLst>
                  <a:cxn ang="0">
                    <a:pos x="T0" y="T1"/>
                  </a:cxn>
                  <a:cxn ang="0">
                    <a:pos x="T2" y="T3"/>
                  </a:cxn>
                  <a:cxn ang="0">
                    <a:pos x="T4" y="T5"/>
                  </a:cxn>
                  <a:cxn ang="0">
                    <a:pos x="T6" y="T7"/>
                  </a:cxn>
                </a:cxnLst>
                <a:rect l="0" t="0" r="r" b="b"/>
                <a:pathLst>
                  <a:path w="6" h="5">
                    <a:moveTo>
                      <a:pt x="1" y="0"/>
                    </a:moveTo>
                    <a:cubicBezTo>
                      <a:pt x="1" y="2"/>
                      <a:pt x="0" y="3"/>
                      <a:pt x="0" y="4"/>
                    </a:cubicBezTo>
                    <a:cubicBezTo>
                      <a:pt x="2" y="4"/>
                      <a:pt x="4" y="5"/>
                      <a:pt x="6" y="5"/>
                    </a:cubicBezTo>
                    <a:cubicBezTo>
                      <a:pt x="5" y="3"/>
                      <a:pt x="3" y="2"/>
                      <a:pt x="1"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58" name="Freeform 346">
                <a:extLst>
                  <a:ext uri="{FF2B5EF4-FFF2-40B4-BE49-F238E27FC236}">
                    <a16:creationId xmlns:a16="http://schemas.microsoft.com/office/drawing/2014/main" xmlns="" id="{4B709ACF-D390-4B04-BE5C-DB24B490243A}"/>
                  </a:ext>
                </a:extLst>
              </p:cNvPr>
              <p:cNvSpPr>
                <a:spLocks noEditPoints="1"/>
              </p:cNvSpPr>
              <p:nvPr/>
            </p:nvSpPr>
            <p:spPr bwMode="auto">
              <a:xfrm>
                <a:off x="5827" y="2587"/>
                <a:ext cx="13" cy="56"/>
              </a:xfrm>
              <a:custGeom>
                <a:avLst/>
                <a:gdLst>
                  <a:gd name="T0" fmla="*/ 18 w 18"/>
                  <a:gd name="T1" fmla="*/ 71 h 76"/>
                  <a:gd name="T2" fmla="*/ 15 w 18"/>
                  <a:gd name="T3" fmla="*/ 76 h 76"/>
                  <a:gd name="T4" fmla="*/ 15 w 18"/>
                  <a:gd name="T5" fmla="*/ 76 h 76"/>
                  <a:gd name="T6" fmla="*/ 18 w 18"/>
                  <a:gd name="T7" fmla="*/ 72 h 76"/>
                  <a:gd name="T8" fmla="*/ 18 w 18"/>
                  <a:gd name="T9" fmla="*/ 71 h 76"/>
                  <a:gd name="T10" fmla="*/ 12 w 18"/>
                  <a:gd name="T11" fmla="*/ 68 h 76"/>
                  <a:gd name="T12" fmla="*/ 13 w 18"/>
                  <a:gd name="T13" fmla="*/ 70 h 76"/>
                  <a:gd name="T14" fmla="*/ 15 w 18"/>
                  <a:gd name="T15" fmla="*/ 68 h 76"/>
                  <a:gd name="T16" fmla="*/ 12 w 18"/>
                  <a:gd name="T17" fmla="*/ 68 h 76"/>
                  <a:gd name="T18" fmla="*/ 7 w 18"/>
                  <a:gd name="T19" fmla="*/ 44 h 76"/>
                  <a:gd name="T20" fmla="*/ 11 w 18"/>
                  <a:gd name="T21" fmla="*/ 62 h 76"/>
                  <a:gd name="T22" fmla="*/ 18 w 18"/>
                  <a:gd name="T23" fmla="*/ 63 h 76"/>
                  <a:gd name="T24" fmla="*/ 15 w 18"/>
                  <a:gd name="T25" fmla="*/ 45 h 76"/>
                  <a:gd name="T26" fmla="*/ 7 w 18"/>
                  <a:gd name="T27" fmla="*/ 44 h 76"/>
                  <a:gd name="T28" fmla="*/ 2 w 18"/>
                  <a:gd name="T29" fmla="*/ 0 h 76"/>
                  <a:gd name="T30" fmla="*/ 2 w 18"/>
                  <a:gd name="T31" fmla="*/ 0 h 76"/>
                  <a:gd name="T32" fmla="*/ 6 w 18"/>
                  <a:gd name="T33" fmla="*/ 38 h 76"/>
                  <a:gd name="T34" fmla="*/ 14 w 18"/>
                  <a:gd name="T35" fmla="*/ 39 h 76"/>
                  <a:gd name="T36" fmla="*/ 14 w 18"/>
                  <a:gd name="T37" fmla="*/ 39 h 76"/>
                  <a:gd name="T38" fmla="*/ 2 w 18"/>
                  <a:gd name="T39"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76">
                    <a:moveTo>
                      <a:pt x="18" y="71"/>
                    </a:moveTo>
                    <a:cubicBezTo>
                      <a:pt x="17" y="73"/>
                      <a:pt x="16" y="74"/>
                      <a:pt x="15" y="76"/>
                    </a:cubicBezTo>
                    <a:cubicBezTo>
                      <a:pt x="15" y="76"/>
                      <a:pt x="15" y="76"/>
                      <a:pt x="15" y="76"/>
                    </a:cubicBezTo>
                    <a:cubicBezTo>
                      <a:pt x="16" y="75"/>
                      <a:pt x="17" y="74"/>
                      <a:pt x="18" y="72"/>
                    </a:cubicBezTo>
                    <a:cubicBezTo>
                      <a:pt x="18" y="72"/>
                      <a:pt x="18" y="72"/>
                      <a:pt x="18" y="71"/>
                    </a:cubicBezTo>
                    <a:moveTo>
                      <a:pt x="12" y="68"/>
                    </a:moveTo>
                    <a:cubicBezTo>
                      <a:pt x="13" y="69"/>
                      <a:pt x="13" y="69"/>
                      <a:pt x="13" y="70"/>
                    </a:cubicBezTo>
                    <a:cubicBezTo>
                      <a:pt x="14" y="69"/>
                      <a:pt x="14" y="69"/>
                      <a:pt x="15" y="68"/>
                    </a:cubicBezTo>
                    <a:cubicBezTo>
                      <a:pt x="14" y="68"/>
                      <a:pt x="13" y="68"/>
                      <a:pt x="12" y="68"/>
                    </a:cubicBezTo>
                    <a:moveTo>
                      <a:pt x="7" y="44"/>
                    </a:moveTo>
                    <a:cubicBezTo>
                      <a:pt x="8" y="51"/>
                      <a:pt x="10" y="57"/>
                      <a:pt x="11" y="62"/>
                    </a:cubicBezTo>
                    <a:cubicBezTo>
                      <a:pt x="13" y="63"/>
                      <a:pt x="16" y="63"/>
                      <a:pt x="18" y="63"/>
                    </a:cubicBezTo>
                    <a:cubicBezTo>
                      <a:pt x="17" y="58"/>
                      <a:pt x="16" y="52"/>
                      <a:pt x="15" y="45"/>
                    </a:cubicBezTo>
                    <a:cubicBezTo>
                      <a:pt x="12" y="45"/>
                      <a:pt x="9" y="45"/>
                      <a:pt x="7" y="44"/>
                    </a:cubicBezTo>
                    <a:moveTo>
                      <a:pt x="2" y="0"/>
                    </a:moveTo>
                    <a:cubicBezTo>
                      <a:pt x="2" y="0"/>
                      <a:pt x="2" y="0"/>
                      <a:pt x="2" y="0"/>
                    </a:cubicBezTo>
                    <a:cubicBezTo>
                      <a:pt x="0" y="0"/>
                      <a:pt x="2" y="17"/>
                      <a:pt x="6" y="38"/>
                    </a:cubicBezTo>
                    <a:cubicBezTo>
                      <a:pt x="8" y="39"/>
                      <a:pt x="11" y="39"/>
                      <a:pt x="14" y="39"/>
                    </a:cubicBezTo>
                    <a:cubicBezTo>
                      <a:pt x="14" y="39"/>
                      <a:pt x="14" y="39"/>
                      <a:pt x="14" y="39"/>
                    </a:cubicBezTo>
                    <a:cubicBezTo>
                      <a:pt x="10" y="17"/>
                      <a:pt x="5" y="0"/>
                      <a:pt x="2"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59" name="Freeform 347">
                <a:extLst>
                  <a:ext uri="{FF2B5EF4-FFF2-40B4-BE49-F238E27FC236}">
                    <a16:creationId xmlns:a16="http://schemas.microsoft.com/office/drawing/2014/main" xmlns="" id="{BCCA4128-F97C-462C-9E5E-EE16A734581A}"/>
                  </a:ext>
                </a:extLst>
              </p:cNvPr>
              <p:cNvSpPr>
                <a:spLocks/>
              </p:cNvSpPr>
              <p:nvPr/>
            </p:nvSpPr>
            <p:spPr bwMode="auto">
              <a:xfrm>
                <a:off x="5835" y="2633"/>
                <a:ext cx="5" cy="4"/>
              </a:xfrm>
              <a:custGeom>
                <a:avLst/>
                <a:gdLst>
                  <a:gd name="T0" fmla="*/ 0 w 7"/>
                  <a:gd name="T1" fmla="*/ 0 h 6"/>
                  <a:gd name="T2" fmla="*/ 1 w 7"/>
                  <a:gd name="T3" fmla="*/ 6 h 6"/>
                  <a:gd name="T4" fmla="*/ 4 w 7"/>
                  <a:gd name="T5" fmla="*/ 6 h 6"/>
                  <a:gd name="T6" fmla="*/ 7 w 7"/>
                  <a:gd name="T7" fmla="*/ 2 h 6"/>
                  <a:gd name="T8" fmla="*/ 7 w 7"/>
                  <a:gd name="T9" fmla="*/ 1 h 6"/>
                  <a:gd name="T10" fmla="*/ 0 w 7"/>
                  <a:gd name="T11" fmla="*/ 0 h 6"/>
                </a:gdLst>
                <a:ahLst/>
                <a:cxnLst>
                  <a:cxn ang="0">
                    <a:pos x="T0" y="T1"/>
                  </a:cxn>
                  <a:cxn ang="0">
                    <a:pos x="T2" y="T3"/>
                  </a:cxn>
                  <a:cxn ang="0">
                    <a:pos x="T4" y="T5"/>
                  </a:cxn>
                  <a:cxn ang="0">
                    <a:pos x="T6" y="T7"/>
                  </a:cxn>
                  <a:cxn ang="0">
                    <a:pos x="T8" y="T9"/>
                  </a:cxn>
                  <a:cxn ang="0">
                    <a:pos x="T10" y="T11"/>
                  </a:cxn>
                </a:cxnLst>
                <a:rect l="0" t="0" r="r" b="b"/>
                <a:pathLst>
                  <a:path w="7" h="6">
                    <a:moveTo>
                      <a:pt x="0" y="0"/>
                    </a:moveTo>
                    <a:cubicBezTo>
                      <a:pt x="0" y="2"/>
                      <a:pt x="1" y="4"/>
                      <a:pt x="1" y="6"/>
                    </a:cubicBezTo>
                    <a:cubicBezTo>
                      <a:pt x="2" y="6"/>
                      <a:pt x="3" y="6"/>
                      <a:pt x="4" y="6"/>
                    </a:cubicBezTo>
                    <a:cubicBezTo>
                      <a:pt x="5" y="5"/>
                      <a:pt x="6" y="4"/>
                      <a:pt x="7" y="2"/>
                    </a:cubicBezTo>
                    <a:cubicBezTo>
                      <a:pt x="7" y="2"/>
                      <a:pt x="7" y="2"/>
                      <a:pt x="7" y="1"/>
                    </a:cubicBezTo>
                    <a:cubicBezTo>
                      <a:pt x="5" y="1"/>
                      <a:pt x="2" y="1"/>
                      <a:pt x="0"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60" name="Freeform 348">
                <a:extLst>
                  <a:ext uri="{FF2B5EF4-FFF2-40B4-BE49-F238E27FC236}">
                    <a16:creationId xmlns:a16="http://schemas.microsoft.com/office/drawing/2014/main" xmlns="" id="{48B152C4-894E-4E7F-A777-8DFF44061E50}"/>
                  </a:ext>
                </a:extLst>
              </p:cNvPr>
              <p:cNvSpPr>
                <a:spLocks/>
              </p:cNvSpPr>
              <p:nvPr/>
            </p:nvSpPr>
            <p:spPr bwMode="auto">
              <a:xfrm>
                <a:off x="5832" y="2615"/>
                <a:ext cx="6" cy="5"/>
              </a:xfrm>
              <a:custGeom>
                <a:avLst/>
                <a:gdLst>
                  <a:gd name="T0" fmla="*/ 0 w 9"/>
                  <a:gd name="T1" fmla="*/ 0 h 7"/>
                  <a:gd name="T2" fmla="*/ 0 w 9"/>
                  <a:gd name="T3" fmla="*/ 3 h 7"/>
                  <a:gd name="T4" fmla="*/ 1 w 9"/>
                  <a:gd name="T5" fmla="*/ 6 h 7"/>
                  <a:gd name="T6" fmla="*/ 9 w 9"/>
                  <a:gd name="T7" fmla="*/ 7 h 7"/>
                  <a:gd name="T8" fmla="*/ 8 w 9"/>
                  <a:gd name="T9" fmla="*/ 1 h 7"/>
                  <a:gd name="T10" fmla="*/ 0 w 9"/>
                  <a:gd name="T11" fmla="*/ 0 h 7"/>
                </a:gdLst>
                <a:ahLst/>
                <a:cxnLst>
                  <a:cxn ang="0">
                    <a:pos x="T0" y="T1"/>
                  </a:cxn>
                  <a:cxn ang="0">
                    <a:pos x="T2" y="T3"/>
                  </a:cxn>
                  <a:cxn ang="0">
                    <a:pos x="T4" y="T5"/>
                  </a:cxn>
                  <a:cxn ang="0">
                    <a:pos x="T6" y="T7"/>
                  </a:cxn>
                  <a:cxn ang="0">
                    <a:pos x="T8" y="T9"/>
                  </a:cxn>
                  <a:cxn ang="0">
                    <a:pos x="T10" y="T11"/>
                  </a:cxn>
                </a:cxnLst>
                <a:rect l="0" t="0" r="r" b="b"/>
                <a:pathLst>
                  <a:path w="9" h="7">
                    <a:moveTo>
                      <a:pt x="0" y="0"/>
                    </a:moveTo>
                    <a:cubicBezTo>
                      <a:pt x="0" y="1"/>
                      <a:pt x="0" y="2"/>
                      <a:pt x="0" y="3"/>
                    </a:cubicBezTo>
                    <a:cubicBezTo>
                      <a:pt x="0" y="4"/>
                      <a:pt x="0" y="5"/>
                      <a:pt x="1" y="6"/>
                    </a:cubicBezTo>
                    <a:cubicBezTo>
                      <a:pt x="3" y="7"/>
                      <a:pt x="6" y="7"/>
                      <a:pt x="9" y="7"/>
                    </a:cubicBezTo>
                    <a:cubicBezTo>
                      <a:pt x="9" y="5"/>
                      <a:pt x="8" y="3"/>
                      <a:pt x="8" y="1"/>
                    </a:cubicBezTo>
                    <a:cubicBezTo>
                      <a:pt x="5" y="1"/>
                      <a:pt x="2" y="1"/>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61" name="Freeform 349">
                <a:extLst>
                  <a:ext uri="{FF2B5EF4-FFF2-40B4-BE49-F238E27FC236}">
                    <a16:creationId xmlns:a16="http://schemas.microsoft.com/office/drawing/2014/main" xmlns="" id="{F7021088-7D82-435B-A607-331A06EB6BC7}"/>
                  </a:ext>
                </a:extLst>
              </p:cNvPr>
              <p:cNvSpPr>
                <a:spLocks noEditPoints="1"/>
              </p:cNvSpPr>
              <p:nvPr/>
            </p:nvSpPr>
            <p:spPr bwMode="auto">
              <a:xfrm>
                <a:off x="5834" y="2632"/>
                <a:ext cx="19" cy="17"/>
              </a:xfrm>
              <a:custGeom>
                <a:avLst/>
                <a:gdLst>
                  <a:gd name="T0" fmla="*/ 13 w 25"/>
                  <a:gd name="T1" fmla="*/ 7 h 23"/>
                  <a:gd name="T2" fmla="*/ 13 w 25"/>
                  <a:gd name="T3" fmla="*/ 8 h 23"/>
                  <a:gd name="T4" fmla="*/ 8 w 25"/>
                  <a:gd name="T5" fmla="*/ 11 h 23"/>
                  <a:gd name="T6" fmla="*/ 8 w 25"/>
                  <a:gd name="T7" fmla="*/ 19 h 23"/>
                  <a:gd name="T8" fmla="*/ 7 w 25"/>
                  <a:gd name="T9" fmla="*/ 19 h 23"/>
                  <a:gd name="T10" fmla="*/ 5 w 25"/>
                  <a:gd name="T11" fmla="*/ 15 h 23"/>
                  <a:gd name="T12" fmla="*/ 1 w 25"/>
                  <a:gd name="T13" fmla="*/ 22 h 23"/>
                  <a:gd name="T14" fmla="*/ 2 w 25"/>
                  <a:gd name="T15" fmla="*/ 23 h 23"/>
                  <a:gd name="T16" fmla="*/ 18 w 25"/>
                  <a:gd name="T17" fmla="*/ 14 h 23"/>
                  <a:gd name="T18" fmla="*/ 23 w 25"/>
                  <a:gd name="T19" fmla="*/ 9 h 23"/>
                  <a:gd name="T20" fmla="*/ 24 w 25"/>
                  <a:gd name="T21" fmla="*/ 8 h 23"/>
                  <a:gd name="T22" fmla="*/ 23 w 25"/>
                  <a:gd name="T23" fmla="*/ 8 h 23"/>
                  <a:gd name="T24" fmla="*/ 13 w 25"/>
                  <a:gd name="T25" fmla="*/ 7 h 23"/>
                  <a:gd name="T26" fmla="*/ 25 w 25"/>
                  <a:gd name="T27" fmla="*/ 0 h 23"/>
                  <a:gd name="T28" fmla="*/ 18 w 25"/>
                  <a:gd name="T29" fmla="*/ 4 h 23"/>
                  <a:gd name="T30" fmla="*/ 25 w 25"/>
                  <a:gd name="T31" fmla="*/ 6 h 23"/>
                  <a:gd name="T32" fmla="*/ 25 w 25"/>
                  <a:gd name="T33"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 h="23">
                    <a:moveTo>
                      <a:pt x="13" y="7"/>
                    </a:moveTo>
                    <a:cubicBezTo>
                      <a:pt x="13" y="7"/>
                      <a:pt x="13" y="8"/>
                      <a:pt x="13" y="8"/>
                    </a:cubicBezTo>
                    <a:cubicBezTo>
                      <a:pt x="11" y="9"/>
                      <a:pt x="10" y="10"/>
                      <a:pt x="8" y="11"/>
                    </a:cubicBezTo>
                    <a:cubicBezTo>
                      <a:pt x="9" y="16"/>
                      <a:pt x="8" y="18"/>
                      <a:pt x="8" y="19"/>
                    </a:cubicBezTo>
                    <a:cubicBezTo>
                      <a:pt x="8" y="19"/>
                      <a:pt x="8" y="19"/>
                      <a:pt x="7" y="19"/>
                    </a:cubicBezTo>
                    <a:cubicBezTo>
                      <a:pt x="7" y="19"/>
                      <a:pt x="6" y="17"/>
                      <a:pt x="5" y="15"/>
                    </a:cubicBezTo>
                    <a:cubicBezTo>
                      <a:pt x="2" y="18"/>
                      <a:pt x="0" y="21"/>
                      <a:pt x="1" y="22"/>
                    </a:cubicBezTo>
                    <a:cubicBezTo>
                      <a:pt x="1" y="23"/>
                      <a:pt x="1" y="23"/>
                      <a:pt x="2" y="23"/>
                    </a:cubicBezTo>
                    <a:cubicBezTo>
                      <a:pt x="5" y="23"/>
                      <a:pt x="11" y="19"/>
                      <a:pt x="18" y="14"/>
                    </a:cubicBezTo>
                    <a:cubicBezTo>
                      <a:pt x="20" y="12"/>
                      <a:pt x="21" y="11"/>
                      <a:pt x="23" y="9"/>
                    </a:cubicBezTo>
                    <a:cubicBezTo>
                      <a:pt x="23" y="9"/>
                      <a:pt x="24" y="8"/>
                      <a:pt x="24" y="8"/>
                    </a:cubicBezTo>
                    <a:cubicBezTo>
                      <a:pt x="24" y="8"/>
                      <a:pt x="24" y="8"/>
                      <a:pt x="23" y="8"/>
                    </a:cubicBezTo>
                    <a:cubicBezTo>
                      <a:pt x="21" y="8"/>
                      <a:pt x="17" y="7"/>
                      <a:pt x="13" y="7"/>
                    </a:cubicBezTo>
                    <a:moveTo>
                      <a:pt x="25" y="0"/>
                    </a:moveTo>
                    <a:cubicBezTo>
                      <a:pt x="23" y="1"/>
                      <a:pt x="20" y="2"/>
                      <a:pt x="18" y="4"/>
                    </a:cubicBezTo>
                    <a:cubicBezTo>
                      <a:pt x="21" y="5"/>
                      <a:pt x="23" y="5"/>
                      <a:pt x="25" y="6"/>
                    </a:cubicBezTo>
                    <a:cubicBezTo>
                      <a:pt x="25" y="3"/>
                      <a:pt x="25" y="1"/>
                      <a:pt x="25"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62" name="Freeform 350">
                <a:extLst>
                  <a:ext uri="{FF2B5EF4-FFF2-40B4-BE49-F238E27FC236}">
                    <a16:creationId xmlns:a16="http://schemas.microsoft.com/office/drawing/2014/main" xmlns="" id="{2F807CF4-8CD8-4B06-BEF9-785486D18671}"/>
                  </a:ext>
                </a:extLst>
              </p:cNvPr>
              <p:cNvSpPr>
                <a:spLocks/>
              </p:cNvSpPr>
              <p:nvPr/>
            </p:nvSpPr>
            <p:spPr bwMode="auto">
              <a:xfrm>
                <a:off x="5851" y="2638"/>
                <a:ext cx="2" cy="1"/>
              </a:xfrm>
              <a:custGeom>
                <a:avLst/>
                <a:gdLst>
                  <a:gd name="T0" fmla="*/ 2 w 2"/>
                  <a:gd name="T1" fmla="*/ 0 h 1"/>
                  <a:gd name="T2" fmla="*/ 1 w 2"/>
                  <a:gd name="T3" fmla="*/ 0 h 1"/>
                  <a:gd name="T4" fmla="*/ 0 w 2"/>
                  <a:gd name="T5" fmla="*/ 1 h 1"/>
                  <a:gd name="T6" fmla="*/ 2 w 2"/>
                  <a:gd name="T7" fmla="*/ 0 h 1"/>
                </a:gdLst>
                <a:ahLst/>
                <a:cxnLst>
                  <a:cxn ang="0">
                    <a:pos x="T0" y="T1"/>
                  </a:cxn>
                  <a:cxn ang="0">
                    <a:pos x="T2" y="T3"/>
                  </a:cxn>
                  <a:cxn ang="0">
                    <a:pos x="T4" y="T5"/>
                  </a:cxn>
                  <a:cxn ang="0">
                    <a:pos x="T6" y="T7"/>
                  </a:cxn>
                </a:cxnLst>
                <a:rect l="0" t="0" r="r" b="b"/>
                <a:pathLst>
                  <a:path w="2" h="1">
                    <a:moveTo>
                      <a:pt x="2" y="0"/>
                    </a:moveTo>
                    <a:cubicBezTo>
                      <a:pt x="2" y="0"/>
                      <a:pt x="1" y="0"/>
                      <a:pt x="1" y="0"/>
                    </a:cubicBezTo>
                    <a:cubicBezTo>
                      <a:pt x="1" y="0"/>
                      <a:pt x="0" y="1"/>
                      <a:pt x="0" y="1"/>
                    </a:cubicBezTo>
                    <a:cubicBezTo>
                      <a:pt x="1" y="1"/>
                      <a:pt x="1" y="0"/>
                      <a:pt x="2"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63" name="Freeform 351">
                <a:extLst>
                  <a:ext uri="{FF2B5EF4-FFF2-40B4-BE49-F238E27FC236}">
                    <a16:creationId xmlns:a16="http://schemas.microsoft.com/office/drawing/2014/main" xmlns="" id="{964F96A1-3669-489D-8C43-1A7743DFFF94}"/>
                  </a:ext>
                </a:extLst>
              </p:cNvPr>
              <p:cNvSpPr>
                <a:spLocks/>
              </p:cNvSpPr>
              <p:nvPr/>
            </p:nvSpPr>
            <p:spPr bwMode="auto">
              <a:xfrm>
                <a:off x="5844" y="2635"/>
                <a:ext cx="9" cy="3"/>
              </a:xfrm>
              <a:custGeom>
                <a:avLst/>
                <a:gdLst>
                  <a:gd name="T0" fmla="*/ 5 w 12"/>
                  <a:gd name="T1" fmla="*/ 0 h 4"/>
                  <a:gd name="T2" fmla="*/ 0 w 12"/>
                  <a:gd name="T3" fmla="*/ 3 h 4"/>
                  <a:gd name="T4" fmla="*/ 10 w 12"/>
                  <a:gd name="T5" fmla="*/ 4 h 4"/>
                  <a:gd name="T6" fmla="*/ 11 w 12"/>
                  <a:gd name="T7" fmla="*/ 4 h 4"/>
                  <a:gd name="T8" fmla="*/ 12 w 12"/>
                  <a:gd name="T9" fmla="*/ 2 h 4"/>
                  <a:gd name="T10" fmla="*/ 12 w 12"/>
                  <a:gd name="T11" fmla="*/ 2 h 4"/>
                  <a:gd name="T12" fmla="*/ 5 w 12"/>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12" h="4">
                    <a:moveTo>
                      <a:pt x="5" y="0"/>
                    </a:moveTo>
                    <a:cubicBezTo>
                      <a:pt x="3" y="1"/>
                      <a:pt x="2" y="2"/>
                      <a:pt x="0" y="3"/>
                    </a:cubicBezTo>
                    <a:cubicBezTo>
                      <a:pt x="4" y="3"/>
                      <a:pt x="8" y="4"/>
                      <a:pt x="10" y="4"/>
                    </a:cubicBezTo>
                    <a:cubicBezTo>
                      <a:pt x="11" y="4"/>
                      <a:pt x="11" y="4"/>
                      <a:pt x="11" y="4"/>
                    </a:cubicBezTo>
                    <a:cubicBezTo>
                      <a:pt x="12" y="3"/>
                      <a:pt x="12" y="3"/>
                      <a:pt x="12" y="2"/>
                    </a:cubicBezTo>
                    <a:cubicBezTo>
                      <a:pt x="12" y="2"/>
                      <a:pt x="12" y="2"/>
                      <a:pt x="12" y="2"/>
                    </a:cubicBezTo>
                    <a:cubicBezTo>
                      <a:pt x="10" y="1"/>
                      <a:pt x="8" y="1"/>
                      <a:pt x="5"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64" name="Freeform 352">
                <a:extLst>
                  <a:ext uri="{FF2B5EF4-FFF2-40B4-BE49-F238E27FC236}">
                    <a16:creationId xmlns:a16="http://schemas.microsoft.com/office/drawing/2014/main" xmlns="" id="{18CB82A2-CFCB-48FB-A2E6-F6B27054C616}"/>
                  </a:ext>
                </a:extLst>
              </p:cNvPr>
              <p:cNvSpPr>
                <a:spLocks/>
              </p:cNvSpPr>
              <p:nvPr/>
            </p:nvSpPr>
            <p:spPr bwMode="auto">
              <a:xfrm>
                <a:off x="5852" y="2636"/>
                <a:ext cx="1" cy="2"/>
              </a:xfrm>
              <a:custGeom>
                <a:avLst/>
                <a:gdLst>
                  <a:gd name="T0" fmla="*/ 1 w 1"/>
                  <a:gd name="T1" fmla="*/ 0 h 2"/>
                  <a:gd name="T2" fmla="*/ 0 w 1"/>
                  <a:gd name="T3" fmla="*/ 2 h 2"/>
                  <a:gd name="T4" fmla="*/ 1 w 1"/>
                  <a:gd name="T5" fmla="*/ 2 h 2"/>
                  <a:gd name="T6" fmla="*/ 1 w 1"/>
                  <a:gd name="T7" fmla="*/ 1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cubicBezTo>
                      <a:pt x="1" y="1"/>
                      <a:pt x="1" y="1"/>
                      <a:pt x="0" y="2"/>
                    </a:cubicBezTo>
                    <a:cubicBezTo>
                      <a:pt x="0" y="2"/>
                      <a:pt x="1" y="2"/>
                      <a:pt x="1" y="2"/>
                    </a:cubicBezTo>
                    <a:cubicBezTo>
                      <a:pt x="1" y="1"/>
                      <a:pt x="1" y="1"/>
                      <a:pt x="1" y="1"/>
                    </a:cubicBezTo>
                    <a:cubicBezTo>
                      <a:pt x="1" y="1"/>
                      <a:pt x="1" y="0"/>
                      <a:pt x="1"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65" name="Freeform 353">
                <a:extLst>
                  <a:ext uri="{FF2B5EF4-FFF2-40B4-BE49-F238E27FC236}">
                    <a16:creationId xmlns:a16="http://schemas.microsoft.com/office/drawing/2014/main" xmlns="" id="{6CF07655-0101-4B45-A42E-5CCF08BAE157}"/>
                  </a:ext>
                </a:extLst>
              </p:cNvPr>
              <p:cNvSpPr>
                <a:spLocks/>
              </p:cNvSpPr>
              <p:nvPr/>
            </p:nvSpPr>
            <p:spPr bwMode="auto">
              <a:xfrm>
                <a:off x="5838" y="2640"/>
                <a:ext cx="3" cy="6"/>
              </a:xfrm>
              <a:custGeom>
                <a:avLst/>
                <a:gdLst>
                  <a:gd name="T0" fmla="*/ 3 w 4"/>
                  <a:gd name="T1" fmla="*/ 0 h 8"/>
                  <a:gd name="T2" fmla="*/ 0 w 4"/>
                  <a:gd name="T3" fmla="*/ 4 h 8"/>
                  <a:gd name="T4" fmla="*/ 2 w 4"/>
                  <a:gd name="T5" fmla="*/ 8 h 8"/>
                  <a:gd name="T6" fmla="*/ 3 w 4"/>
                  <a:gd name="T7" fmla="*/ 8 h 8"/>
                  <a:gd name="T8" fmla="*/ 3 w 4"/>
                  <a:gd name="T9" fmla="*/ 0 h 8"/>
                </a:gdLst>
                <a:ahLst/>
                <a:cxnLst>
                  <a:cxn ang="0">
                    <a:pos x="T0" y="T1"/>
                  </a:cxn>
                  <a:cxn ang="0">
                    <a:pos x="T2" y="T3"/>
                  </a:cxn>
                  <a:cxn ang="0">
                    <a:pos x="T4" y="T5"/>
                  </a:cxn>
                  <a:cxn ang="0">
                    <a:pos x="T6" y="T7"/>
                  </a:cxn>
                  <a:cxn ang="0">
                    <a:pos x="T8" y="T9"/>
                  </a:cxn>
                </a:cxnLst>
                <a:rect l="0" t="0" r="r" b="b"/>
                <a:pathLst>
                  <a:path w="4" h="8">
                    <a:moveTo>
                      <a:pt x="3" y="0"/>
                    </a:moveTo>
                    <a:cubicBezTo>
                      <a:pt x="2" y="2"/>
                      <a:pt x="1" y="3"/>
                      <a:pt x="0" y="4"/>
                    </a:cubicBezTo>
                    <a:cubicBezTo>
                      <a:pt x="1" y="6"/>
                      <a:pt x="2" y="8"/>
                      <a:pt x="2" y="8"/>
                    </a:cubicBezTo>
                    <a:cubicBezTo>
                      <a:pt x="3" y="8"/>
                      <a:pt x="3" y="8"/>
                      <a:pt x="3" y="8"/>
                    </a:cubicBezTo>
                    <a:cubicBezTo>
                      <a:pt x="3" y="7"/>
                      <a:pt x="4" y="5"/>
                      <a:pt x="3" y="0"/>
                    </a:cubicBezTo>
                  </a:path>
                </a:pathLst>
              </a:custGeom>
              <a:solidFill>
                <a:srgbClr val="EBEBE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66" name="Freeform 354">
                <a:extLst>
                  <a:ext uri="{FF2B5EF4-FFF2-40B4-BE49-F238E27FC236}">
                    <a16:creationId xmlns:a16="http://schemas.microsoft.com/office/drawing/2014/main" xmlns="" id="{79EAE59F-010A-4ED4-AAC1-A87970988D6A}"/>
                  </a:ext>
                </a:extLst>
              </p:cNvPr>
              <p:cNvSpPr>
                <a:spLocks noEditPoints="1"/>
              </p:cNvSpPr>
              <p:nvPr/>
            </p:nvSpPr>
            <p:spPr bwMode="auto">
              <a:xfrm>
                <a:off x="5876" y="2608"/>
                <a:ext cx="10" cy="18"/>
              </a:xfrm>
              <a:custGeom>
                <a:avLst/>
                <a:gdLst>
                  <a:gd name="T0" fmla="*/ 10 w 14"/>
                  <a:gd name="T1" fmla="*/ 23 h 24"/>
                  <a:gd name="T2" fmla="*/ 10 w 14"/>
                  <a:gd name="T3" fmla="*/ 24 h 24"/>
                  <a:gd name="T4" fmla="*/ 11 w 14"/>
                  <a:gd name="T5" fmla="*/ 23 h 24"/>
                  <a:gd name="T6" fmla="*/ 10 w 14"/>
                  <a:gd name="T7" fmla="*/ 23 h 24"/>
                  <a:gd name="T8" fmla="*/ 0 w 14"/>
                  <a:gd name="T9" fmla="*/ 0 h 24"/>
                  <a:gd name="T10" fmla="*/ 7 w 14"/>
                  <a:gd name="T11" fmla="*/ 16 h 24"/>
                  <a:gd name="T12" fmla="*/ 14 w 14"/>
                  <a:gd name="T13" fmla="*/ 17 h 24"/>
                  <a:gd name="T14" fmla="*/ 9 w 14"/>
                  <a:gd name="T15" fmla="*/ 9 h 24"/>
                  <a:gd name="T16" fmla="*/ 0 w 14"/>
                  <a:gd name="T1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24">
                    <a:moveTo>
                      <a:pt x="10" y="23"/>
                    </a:moveTo>
                    <a:cubicBezTo>
                      <a:pt x="10" y="24"/>
                      <a:pt x="10" y="24"/>
                      <a:pt x="10" y="24"/>
                    </a:cubicBezTo>
                    <a:cubicBezTo>
                      <a:pt x="10" y="24"/>
                      <a:pt x="11" y="24"/>
                      <a:pt x="11" y="23"/>
                    </a:cubicBezTo>
                    <a:cubicBezTo>
                      <a:pt x="10" y="23"/>
                      <a:pt x="10" y="23"/>
                      <a:pt x="10" y="23"/>
                    </a:cubicBezTo>
                    <a:moveTo>
                      <a:pt x="0" y="0"/>
                    </a:moveTo>
                    <a:cubicBezTo>
                      <a:pt x="1" y="4"/>
                      <a:pt x="4" y="10"/>
                      <a:pt x="7" y="16"/>
                    </a:cubicBezTo>
                    <a:cubicBezTo>
                      <a:pt x="9" y="16"/>
                      <a:pt x="11" y="17"/>
                      <a:pt x="14" y="17"/>
                    </a:cubicBezTo>
                    <a:cubicBezTo>
                      <a:pt x="12" y="14"/>
                      <a:pt x="10" y="12"/>
                      <a:pt x="9" y="9"/>
                    </a:cubicBezTo>
                    <a:cubicBezTo>
                      <a:pt x="6" y="6"/>
                      <a:pt x="3" y="3"/>
                      <a:pt x="0" y="0"/>
                    </a:cubicBezTo>
                  </a:path>
                </a:pathLst>
              </a:custGeom>
              <a:solidFill>
                <a:srgbClr val="E5E5E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67" name="Freeform 355">
                <a:extLst>
                  <a:ext uri="{FF2B5EF4-FFF2-40B4-BE49-F238E27FC236}">
                    <a16:creationId xmlns:a16="http://schemas.microsoft.com/office/drawing/2014/main" xmlns="" id="{0A334592-CD17-4DF6-AEEC-FFA53883CD31}"/>
                  </a:ext>
                </a:extLst>
              </p:cNvPr>
              <p:cNvSpPr>
                <a:spLocks/>
              </p:cNvSpPr>
              <p:nvPr/>
            </p:nvSpPr>
            <p:spPr bwMode="auto">
              <a:xfrm>
                <a:off x="5874" y="2604"/>
                <a:ext cx="9" cy="11"/>
              </a:xfrm>
              <a:custGeom>
                <a:avLst/>
                <a:gdLst>
                  <a:gd name="T0" fmla="*/ 1 w 11"/>
                  <a:gd name="T1" fmla="*/ 0 h 15"/>
                  <a:gd name="T2" fmla="*/ 1 w 11"/>
                  <a:gd name="T3" fmla="*/ 0 h 15"/>
                  <a:gd name="T4" fmla="*/ 2 w 11"/>
                  <a:gd name="T5" fmla="*/ 6 h 15"/>
                  <a:gd name="T6" fmla="*/ 11 w 11"/>
                  <a:gd name="T7" fmla="*/ 15 h 15"/>
                  <a:gd name="T8" fmla="*/ 1 w 11"/>
                  <a:gd name="T9" fmla="*/ 0 h 15"/>
                </a:gdLst>
                <a:ahLst/>
                <a:cxnLst>
                  <a:cxn ang="0">
                    <a:pos x="T0" y="T1"/>
                  </a:cxn>
                  <a:cxn ang="0">
                    <a:pos x="T2" y="T3"/>
                  </a:cxn>
                  <a:cxn ang="0">
                    <a:pos x="T4" y="T5"/>
                  </a:cxn>
                  <a:cxn ang="0">
                    <a:pos x="T6" y="T7"/>
                  </a:cxn>
                  <a:cxn ang="0">
                    <a:pos x="T8" y="T9"/>
                  </a:cxn>
                </a:cxnLst>
                <a:rect l="0" t="0" r="r" b="b"/>
                <a:pathLst>
                  <a:path w="11" h="15">
                    <a:moveTo>
                      <a:pt x="1" y="0"/>
                    </a:moveTo>
                    <a:cubicBezTo>
                      <a:pt x="1" y="0"/>
                      <a:pt x="1" y="0"/>
                      <a:pt x="1" y="0"/>
                    </a:cubicBezTo>
                    <a:cubicBezTo>
                      <a:pt x="0" y="1"/>
                      <a:pt x="1" y="3"/>
                      <a:pt x="2" y="6"/>
                    </a:cubicBezTo>
                    <a:cubicBezTo>
                      <a:pt x="5" y="9"/>
                      <a:pt x="8" y="12"/>
                      <a:pt x="11" y="15"/>
                    </a:cubicBezTo>
                    <a:cubicBezTo>
                      <a:pt x="6" y="6"/>
                      <a:pt x="2" y="0"/>
                      <a:pt x="1" y="0"/>
                    </a:cubicBezTo>
                  </a:path>
                </a:pathLst>
              </a:custGeom>
              <a:solidFill>
                <a:srgbClr val="EDEDE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68" name="Freeform 356">
                <a:extLst>
                  <a:ext uri="{FF2B5EF4-FFF2-40B4-BE49-F238E27FC236}">
                    <a16:creationId xmlns:a16="http://schemas.microsoft.com/office/drawing/2014/main" xmlns="" id="{8C0019F5-9018-4FF3-9359-4250CBE5E03D}"/>
                  </a:ext>
                </a:extLst>
              </p:cNvPr>
              <p:cNvSpPr>
                <a:spLocks/>
              </p:cNvSpPr>
              <p:nvPr/>
            </p:nvSpPr>
            <p:spPr bwMode="auto">
              <a:xfrm>
                <a:off x="5881" y="2620"/>
                <a:ext cx="5" cy="5"/>
              </a:xfrm>
              <a:custGeom>
                <a:avLst/>
                <a:gdLst>
                  <a:gd name="T0" fmla="*/ 0 w 7"/>
                  <a:gd name="T1" fmla="*/ 0 h 7"/>
                  <a:gd name="T2" fmla="*/ 3 w 7"/>
                  <a:gd name="T3" fmla="*/ 7 h 7"/>
                  <a:gd name="T4" fmla="*/ 4 w 7"/>
                  <a:gd name="T5" fmla="*/ 7 h 7"/>
                  <a:gd name="T6" fmla="*/ 7 w 7"/>
                  <a:gd name="T7" fmla="*/ 2 h 7"/>
                  <a:gd name="T8" fmla="*/ 7 w 7"/>
                  <a:gd name="T9" fmla="*/ 1 h 7"/>
                  <a:gd name="T10" fmla="*/ 0 w 7"/>
                  <a:gd name="T11" fmla="*/ 0 h 7"/>
                </a:gdLst>
                <a:ahLst/>
                <a:cxnLst>
                  <a:cxn ang="0">
                    <a:pos x="T0" y="T1"/>
                  </a:cxn>
                  <a:cxn ang="0">
                    <a:pos x="T2" y="T3"/>
                  </a:cxn>
                  <a:cxn ang="0">
                    <a:pos x="T4" y="T5"/>
                  </a:cxn>
                  <a:cxn ang="0">
                    <a:pos x="T6" y="T7"/>
                  </a:cxn>
                  <a:cxn ang="0">
                    <a:pos x="T8" y="T9"/>
                  </a:cxn>
                  <a:cxn ang="0">
                    <a:pos x="T10" y="T11"/>
                  </a:cxn>
                </a:cxnLst>
                <a:rect l="0" t="0" r="r" b="b"/>
                <a:pathLst>
                  <a:path w="7" h="7">
                    <a:moveTo>
                      <a:pt x="0" y="0"/>
                    </a:moveTo>
                    <a:cubicBezTo>
                      <a:pt x="1" y="2"/>
                      <a:pt x="2" y="5"/>
                      <a:pt x="3" y="7"/>
                    </a:cubicBezTo>
                    <a:cubicBezTo>
                      <a:pt x="3" y="7"/>
                      <a:pt x="3" y="7"/>
                      <a:pt x="4" y="7"/>
                    </a:cubicBezTo>
                    <a:cubicBezTo>
                      <a:pt x="5" y="6"/>
                      <a:pt x="6" y="4"/>
                      <a:pt x="7" y="2"/>
                    </a:cubicBezTo>
                    <a:cubicBezTo>
                      <a:pt x="7" y="2"/>
                      <a:pt x="7" y="1"/>
                      <a:pt x="7" y="1"/>
                    </a:cubicBezTo>
                    <a:cubicBezTo>
                      <a:pt x="4" y="1"/>
                      <a:pt x="2" y="0"/>
                      <a:pt x="0"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69" name="Freeform 357">
                <a:extLst>
                  <a:ext uri="{FF2B5EF4-FFF2-40B4-BE49-F238E27FC236}">
                    <a16:creationId xmlns:a16="http://schemas.microsoft.com/office/drawing/2014/main" xmlns="" id="{EA89C2E5-63D3-475F-A0D7-2DD3CC32151D}"/>
                  </a:ext>
                </a:extLst>
              </p:cNvPr>
              <p:cNvSpPr>
                <a:spLocks noEditPoints="1"/>
              </p:cNvSpPr>
              <p:nvPr/>
            </p:nvSpPr>
            <p:spPr bwMode="auto">
              <a:xfrm>
                <a:off x="5887" y="2627"/>
                <a:ext cx="23" cy="43"/>
              </a:xfrm>
              <a:custGeom>
                <a:avLst/>
                <a:gdLst>
                  <a:gd name="T0" fmla="*/ 29 w 31"/>
                  <a:gd name="T1" fmla="*/ 52 h 59"/>
                  <a:gd name="T2" fmla="*/ 26 w 31"/>
                  <a:gd name="T3" fmla="*/ 56 h 59"/>
                  <a:gd name="T4" fmla="*/ 27 w 31"/>
                  <a:gd name="T5" fmla="*/ 58 h 59"/>
                  <a:gd name="T6" fmla="*/ 31 w 31"/>
                  <a:gd name="T7" fmla="*/ 59 h 59"/>
                  <a:gd name="T8" fmla="*/ 29 w 31"/>
                  <a:gd name="T9" fmla="*/ 52 h 59"/>
                  <a:gd name="T10" fmla="*/ 16 w 31"/>
                  <a:gd name="T11" fmla="*/ 25 h 59"/>
                  <a:gd name="T12" fmla="*/ 13 w 31"/>
                  <a:gd name="T13" fmla="*/ 34 h 59"/>
                  <a:gd name="T14" fmla="*/ 25 w 31"/>
                  <a:gd name="T15" fmla="*/ 55 h 59"/>
                  <a:gd name="T16" fmla="*/ 29 w 31"/>
                  <a:gd name="T17" fmla="*/ 52 h 59"/>
                  <a:gd name="T18" fmla="*/ 16 w 31"/>
                  <a:gd name="T19" fmla="*/ 25 h 59"/>
                  <a:gd name="T20" fmla="*/ 0 w 31"/>
                  <a:gd name="T21" fmla="*/ 9 h 59"/>
                  <a:gd name="T22" fmla="*/ 5 w 31"/>
                  <a:gd name="T23" fmla="*/ 18 h 59"/>
                  <a:gd name="T24" fmla="*/ 8 w 31"/>
                  <a:gd name="T25" fmla="*/ 24 h 59"/>
                  <a:gd name="T26" fmla="*/ 9 w 31"/>
                  <a:gd name="T27" fmla="*/ 19 h 59"/>
                  <a:gd name="T28" fmla="*/ 11 w 31"/>
                  <a:gd name="T29" fmla="*/ 15 h 59"/>
                  <a:gd name="T30" fmla="*/ 11 w 31"/>
                  <a:gd name="T31" fmla="*/ 14 h 59"/>
                  <a:gd name="T32" fmla="*/ 0 w 31"/>
                  <a:gd name="T33" fmla="*/ 9 h 59"/>
                  <a:gd name="T34" fmla="*/ 3 w 31"/>
                  <a:gd name="T35" fmla="*/ 0 h 59"/>
                  <a:gd name="T36" fmla="*/ 1 w 31"/>
                  <a:gd name="T37" fmla="*/ 2 h 59"/>
                  <a:gd name="T38" fmla="*/ 5 w 31"/>
                  <a:gd name="T39" fmla="*/ 4 h 59"/>
                  <a:gd name="T40" fmla="*/ 3 w 31"/>
                  <a:gd name="T41"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1" h="59">
                    <a:moveTo>
                      <a:pt x="29" y="52"/>
                    </a:moveTo>
                    <a:cubicBezTo>
                      <a:pt x="28" y="53"/>
                      <a:pt x="28" y="55"/>
                      <a:pt x="26" y="56"/>
                    </a:cubicBezTo>
                    <a:cubicBezTo>
                      <a:pt x="27" y="57"/>
                      <a:pt x="27" y="58"/>
                      <a:pt x="27" y="58"/>
                    </a:cubicBezTo>
                    <a:cubicBezTo>
                      <a:pt x="29" y="58"/>
                      <a:pt x="30" y="58"/>
                      <a:pt x="31" y="59"/>
                    </a:cubicBezTo>
                    <a:cubicBezTo>
                      <a:pt x="31" y="57"/>
                      <a:pt x="30" y="55"/>
                      <a:pt x="29" y="52"/>
                    </a:cubicBezTo>
                    <a:moveTo>
                      <a:pt x="16" y="25"/>
                    </a:moveTo>
                    <a:cubicBezTo>
                      <a:pt x="15" y="28"/>
                      <a:pt x="14" y="31"/>
                      <a:pt x="13" y="34"/>
                    </a:cubicBezTo>
                    <a:cubicBezTo>
                      <a:pt x="18" y="42"/>
                      <a:pt x="22" y="50"/>
                      <a:pt x="25" y="55"/>
                    </a:cubicBezTo>
                    <a:cubicBezTo>
                      <a:pt x="27" y="53"/>
                      <a:pt x="28" y="52"/>
                      <a:pt x="29" y="52"/>
                    </a:cubicBezTo>
                    <a:cubicBezTo>
                      <a:pt x="26" y="45"/>
                      <a:pt x="21" y="35"/>
                      <a:pt x="16" y="25"/>
                    </a:cubicBezTo>
                    <a:moveTo>
                      <a:pt x="0" y="9"/>
                    </a:moveTo>
                    <a:cubicBezTo>
                      <a:pt x="2" y="12"/>
                      <a:pt x="3" y="15"/>
                      <a:pt x="5" y="18"/>
                    </a:cubicBezTo>
                    <a:cubicBezTo>
                      <a:pt x="6" y="20"/>
                      <a:pt x="7" y="22"/>
                      <a:pt x="8" y="24"/>
                    </a:cubicBezTo>
                    <a:cubicBezTo>
                      <a:pt x="8" y="23"/>
                      <a:pt x="9" y="21"/>
                      <a:pt x="9" y="19"/>
                    </a:cubicBezTo>
                    <a:cubicBezTo>
                      <a:pt x="10" y="18"/>
                      <a:pt x="10" y="16"/>
                      <a:pt x="11" y="15"/>
                    </a:cubicBezTo>
                    <a:cubicBezTo>
                      <a:pt x="11" y="15"/>
                      <a:pt x="11" y="14"/>
                      <a:pt x="11" y="14"/>
                    </a:cubicBezTo>
                    <a:cubicBezTo>
                      <a:pt x="7" y="12"/>
                      <a:pt x="3" y="10"/>
                      <a:pt x="0" y="9"/>
                    </a:cubicBezTo>
                    <a:moveTo>
                      <a:pt x="3" y="0"/>
                    </a:moveTo>
                    <a:cubicBezTo>
                      <a:pt x="3" y="1"/>
                      <a:pt x="2" y="2"/>
                      <a:pt x="1" y="2"/>
                    </a:cubicBezTo>
                    <a:cubicBezTo>
                      <a:pt x="3" y="3"/>
                      <a:pt x="4" y="4"/>
                      <a:pt x="5" y="4"/>
                    </a:cubicBezTo>
                    <a:cubicBezTo>
                      <a:pt x="5" y="3"/>
                      <a:pt x="4" y="2"/>
                      <a:pt x="3" y="0"/>
                    </a:cubicBezTo>
                  </a:path>
                </a:pathLst>
              </a:custGeom>
              <a:solidFill>
                <a:srgbClr val="E5E5E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70" name="Freeform 358">
                <a:extLst>
                  <a:ext uri="{FF2B5EF4-FFF2-40B4-BE49-F238E27FC236}">
                    <a16:creationId xmlns:a16="http://schemas.microsoft.com/office/drawing/2014/main" xmlns="" id="{8E9B38C0-9D3F-4F8C-972D-2AF1CE0D6FDD}"/>
                  </a:ext>
                </a:extLst>
              </p:cNvPr>
              <p:cNvSpPr>
                <a:spLocks/>
              </p:cNvSpPr>
              <p:nvPr/>
            </p:nvSpPr>
            <p:spPr bwMode="auto">
              <a:xfrm>
                <a:off x="5893" y="2638"/>
                <a:ext cx="6" cy="14"/>
              </a:xfrm>
              <a:custGeom>
                <a:avLst/>
                <a:gdLst>
                  <a:gd name="T0" fmla="*/ 3 w 8"/>
                  <a:gd name="T1" fmla="*/ 0 h 19"/>
                  <a:gd name="T2" fmla="*/ 1 w 8"/>
                  <a:gd name="T3" fmla="*/ 4 h 19"/>
                  <a:gd name="T4" fmla="*/ 0 w 8"/>
                  <a:gd name="T5" fmla="*/ 9 h 19"/>
                  <a:gd name="T6" fmla="*/ 5 w 8"/>
                  <a:gd name="T7" fmla="*/ 19 h 19"/>
                  <a:gd name="T8" fmla="*/ 8 w 8"/>
                  <a:gd name="T9" fmla="*/ 10 h 19"/>
                  <a:gd name="T10" fmla="*/ 3 w 8"/>
                  <a:gd name="T11" fmla="*/ 0 h 19"/>
                  <a:gd name="T12" fmla="*/ 3 w 8"/>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8" h="19">
                    <a:moveTo>
                      <a:pt x="3" y="0"/>
                    </a:moveTo>
                    <a:cubicBezTo>
                      <a:pt x="2" y="1"/>
                      <a:pt x="2" y="3"/>
                      <a:pt x="1" y="4"/>
                    </a:cubicBezTo>
                    <a:cubicBezTo>
                      <a:pt x="1" y="6"/>
                      <a:pt x="0" y="8"/>
                      <a:pt x="0" y="9"/>
                    </a:cubicBezTo>
                    <a:cubicBezTo>
                      <a:pt x="2" y="12"/>
                      <a:pt x="3" y="16"/>
                      <a:pt x="5" y="19"/>
                    </a:cubicBezTo>
                    <a:cubicBezTo>
                      <a:pt x="6" y="16"/>
                      <a:pt x="7" y="13"/>
                      <a:pt x="8" y="10"/>
                    </a:cubicBezTo>
                    <a:cubicBezTo>
                      <a:pt x="6" y="7"/>
                      <a:pt x="5" y="4"/>
                      <a:pt x="3" y="0"/>
                    </a:cubicBezTo>
                    <a:cubicBezTo>
                      <a:pt x="3" y="0"/>
                      <a:pt x="3" y="0"/>
                      <a:pt x="3" y="0"/>
                    </a:cubicBezTo>
                  </a:path>
                </a:pathLst>
              </a:custGeom>
              <a:solidFill>
                <a:srgbClr val="EFF0F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71" name="Freeform 359">
                <a:extLst>
                  <a:ext uri="{FF2B5EF4-FFF2-40B4-BE49-F238E27FC236}">
                    <a16:creationId xmlns:a16="http://schemas.microsoft.com/office/drawing/2014/main" xmlns="" id="{76A7E89E-C071-4AB3-A1A7-9E7C015630DF}"/>
                  </a:ext>
                </a:extLst>
              </p:cNvPr>
              <p:cNvSpPr>
                <a:spLocks noEditPoints="1"/>
              </p:cNvSpPr>
              <p:nvPr/>
            </p:nvSpPr>
            <p:spPr bwMode="auto">
              <a:xfrm>
                <a:off x="5858" y="2616"/>
                <a:ext cx="25" cy="14"/>
              </a:xfrm>
              <a:custGeom>
                <a:avLst/>
                <a:gdLst>
                  <a:gd name="T0" fmla="*/ 16 w 34"/>
                  <a:gd name="T1" fmla="*/ 11 h 19"/>
                  <a:gd name="T2" fmla="*/ 31 w 34"/>
                  <a:gd name="T3" fmla="*/ 19 h 19"/>
                  <a:gd name="T4" fmla="*/ 34 w 34"/>
                  <a:gd name="T5" fmla="*/ 15 h 19"/>
                  <a:gd name="T6" fmla="*/ 31 w 34"/>
                  <a:gd name="T7" fmla="*/ 13 h 19"/>
                  <a:gd name="T8" fmla="*/ 16 w 34"/>
                  <a:gd name="T9" fmla="*/ 11 h 19"/>
                  <a:gd name="T10" fmla="*/ 1 w 34"/>
                  <a:gd name="T11" fmla="*/ 0 h 19"/>
                  <a:gd name="T12" fmla="*/ 0 w 34"/>
                  <a:gd name="T13" fmla="*/ 2 h 19"/>
                  <a:gd name="T14" fmla="*/ 2 w 34"/>
                  <a:gd name="T15" fmla="*/ 3 h 19"/>
                  <a:gd name="T16" fmla="*/ 10 w 34"/>
                  <a:gd name="T17" fmla="*/ 4 h 19"/>
                  <a:gd name="T18" fmla="*/ 1 w 34"/>
                  <a:gd name="T19"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19">
                    <a:moveTo>
                      <a:pt x="16" y="11"/>
                    </a:moveTo>
                    <a:cubicBezTo>
                      <a:pt x="20" y="14"/>
                      <a:pt x="25" y="16"/>
                      <a:pt x="31" y="19"/>
                    </a:cubicBezTo>
                    <a:cubicBezTo>
                      <a:pt x="32" y="18"/>
                      <a:pt x="33" y="16"/>
                      <a:pt x="34" y="15"/>
                    </a:cubicBezTo>
                    <a:cubicBezTo>
                      <a:pt x="33" y="14"/>
                      <a:pt x="32" y="13"/>
                      <a:pt x="31" y="13"/>
                    </a:cubicBezTo>
                    <a:cubicBezTo>
                      <a:pt x="26" y="13"/>
                      <a:pt x="21" y="12"/>
                      <a:pt x="16" y="11"/>
                    </a:cubicBezTo>
                    <a:moveTo>
                      <a:pt x="1" y="0"/>
                    </a:moveTo>
                    <a:cubicBezTo>
                      <a:pt x="1" y="1"/>
                      <a:pt x="0" y="1"/>
                      <a:pt x="0" y="2"/>
                    </a:cubicBezTo>
                    <a:cubicBezTo>
                      <a:pt x="0" y="2"/>
                      <a:pt x="1" y="3"/>
                      <a:pt x="2" y="3"/>
                    </a:cubicBezTo>
                    <a:cubicBezTo>
                      <a:pt x="4" y="3"/>
                      <a:pt x="7" y="4"/>
                      <a:pt x="10" y="4"/>
                    </a:cubicBezTo>
                    <a:cubicBezTo>
                      <a:pt x="6" y="2"/>
                      <a:pt x="3" y="1"/>
                      <a:pt x="1"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72" name="Freeform 360">
                <a:extLst>
                  <a:ext uri="{FF2B5EF4-FFF2-40B4-BE49-F238E27FC236}">
                    <a16:creationId xmlns:a16="http://schemas.microsoft.com/office/drawing/2014/main" xmlns="" id="{93B8F0BA-D714-467A-999F-B82F2C8BC504}"/>
                  </a:ext>
                </a:extLst>
              </p:cNvPr>
              <p:cNvSpPr>
                <a:spLocks noEditPoints="1"/>
              </p:cNvSpPr>
              <p:nvPr/>
            </p:nvSpPr>
            <p:spPr bwMode="auto">
              <a:xfrm>
                <a:off x="5860" y="2618"/>
                <a:ext cx="21" cy="7"/>
              </a:xfrm>
              <a:custGeom>
                <a:avLst/>
                <a:gdLst>
                  <a:gd name="T0" fmla="*/ 12 w 29"/>
                  <a:gd name="T1" fmla="*/ 2 h 10"/>
                  <a:gd name="T2" fmla="*/ 9 w 29"/>
                  <a:gd name="T3" fmla="*/ 6 h 10"/>
                  <a:gd name="T4" fmla="*/ 14 w 29"/>
                  <a:gd name="T5" fmla="*/ 8 h 10"/>
                  <a:gd name="T6" fmla="*/ 29 w 29"/>
                  <a:gd name="T7" fmla="*/ 10 h 10"/>
                  <a:gd name="T8" fmla="*/ 12 w 29"/>
                  <a:gd name="T9" fmla="*/ 2 h 10"/>
                  <a:gd name="T10" fmla="*/ 0 w 29"/>
                  <a:gd name="T11" fmla="*/ 0 h 10"/>
                  <a:gd name="T12" fmla="*/ 8 w 29"/>
                  <a:gd name="T13" fmla="*/ 5 h 10"/>
                  <a:gd name="T14" fmla="*/ 10 w 29"/>
                  <a:gd name="T15" fmla="*/ 2 h 10"/>
                  <a:gd name="T16" fmla="*/ 8 w 29"/>
                  <a:gd name="T17" fmla="*/ 1 h 10"/>
                  <a:gd name="T18" fmla="*/ 0 w 29"/>
                  <a:gd name="T19"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10">
                    <a:moveTo>
                      <a:pt x="12" y="2"/>
                    </a:moveTo>
                    <a:cubicBezTo>
                      <a:pt x="11" y="3"/>
                      <a:pt x="10" y="5"/>
                      <a:pt x="9" y="6"/>
                    </a:cubicBezTo>
                    <a:cubicBezTo>
                      <a:pt x="11" y="7"/>
                      <a:pt x="12" y="8"/>
                      <a:pt x="14" y="8"/>
                    </a:cubicBezTo>
                    <a:cubicBezTo>
                      <a:pt x="19" y="9"/>
                      <a:pt x="24" y="10"/>
                      <a:pt x="29" y="10"/>
                    </a:cubicBezTo>
                    <a:cubicBezTo>
                      <a:pt x="22" y="7"/>
                      <a:pt x="16" y="4"/>
                      <a:pt x="12" y="2"/>
                    </a:cubicBezTo>
                    <a:moveTo>
                      <a:pt x="0" y="0"/>
                    </a:moveTo>
                    <a:cubicBezTo>
                      <a:pt x="2" y="1"/>
                      <a:pt x="4" y="3"/>
                      <a:pt x="8" y="5"/>
                    </a:cubicBezTo>
                    <a:cubicBezTo>
                      <a:pt x="8" y="4"/>
                      <a:pt x="9" y="3"/>
                      <a:pt x="10" y="2"/>
                    </a:cubicBezTo>
                    <a:cubicBezTo>
                      <a:pt x="9" y="1"/>
                      <a:pt x="9" y="1"/>
                      <a:pt x="8" y="1"/>
                    </a:cubicBezTo>
                    <a:cubicBezTo>
                      <a:pt x="5" y="1"/>
                      <a:pt x="2" y="0"/>
                      <a:pt x="0" y="0"/>
                    </a:cubicBezTo>
                  </a:path>
                </a:pathLst>
              </a:custGeom>
              <a:solidFill>
                <a:srgbClr val="F6F6F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73" name="Freeform 361">
                <a:extLst>
                  <a:ext uri="{FF2B5EF4-FFF2-40B4-BE49-F238E27FC236}">
                    <a16:creationId xmlns:a16="http://schemas.microsoft.com/office/drawing/2014/main" xmlns="" id="{00CF66DD-B47B-4535-A2CF-52BB167FA435}"/>
                  </a:ext>
                </a:extLst>
              </p:cNvPr>
              <p:cNvSpPr>
                <a:spLocks/>
              </p:cNvSpPr>
              <p:nvPr/>
            </p:nvSpPr>
            <p:spPr bwMode="auto">
              <a:xfrm>
                <a:off x="5866" y="2619"/>
                <a:ext cx="2" cy="3"/>
              </a:xfrm>
              <a:custGeom>
                <a:avLst/>
                <a:gdLst>
                  <a:gd name="T0" fmla="*/ 2 w 4"/>
                  <a:gd name="T1" fmla="*/ 0 h 4"/>
                  <a:gd name="T2" fmla="*/ 0 w 4"/>
                  <a:gd name="T3" fmla="*/ 3 h 4"/>
                  <a:gd name="T4" fmla="*/ 1 w 4"/>
                  <a:gd name="T5" fmla="*/ 4 h 4"/>
                  <a:gd name="T6" fmla="*/ 4 w 4"/>
                  <a:gd name="T7" fmla="*/ 0 h 4"/>
                  <a:gd name="T8" fmla="*/ 2 w 4"/>
                  <a:gd name="T9" fmla="*/ 0 h 4"/>
                </a:gdLst>
                <a:ahLst/>
                <a:cxnLst>
                  <a:cxn ang="0">
                    <a:pos x="T0" y="T1"/>
                  </a:cxn>
                  <a:cxn ang="0">
                    <a:pos x="T2" y="T3"/>
                  </a:cxn>
                  <a:cxn ang="0">
                    <a:pos x="T4" y="T5"/>
                  </a:cxn>
                  <a:cxn ang="0">
                    <a:pos x="T6" y="T7"/>
                  </a:cxn>
                  <a:cxn ang="0">
                    <a:pos x="T8" y="T9"/>
                  </a:cxn>
                </a:cxnLst>
                <a:rect l="0" t="0" r="r" b="b"/>
                <a:pathLst>
                  <a:path w="4" h="4">
                    <a:moveTo>
                      <a:pt x="2" y="0"/>
                    </a:moveTo>
                    <a:cubicBezTo>
                      <a:pt x="1" y="1"/>
                      <a:pt x="0" y="2"/>
                      <a:pt x="0" y="3"/>
                    </a:cubicBezTo>
                    <a:cubicBezTo>
                      <a:pt x="0" y="3"/>
                      <a:pt x="1" y="3"/>
                      <a:pt x="1" y="4"/>
                    </a:cubicBezTo>
                    <a:cubicBezTo>
                      <a:pt x="2" y="3"/>
                      <a:pt x="3" y="1"/>
                      <a:pt x="4" y="0"/>
                    </a:cubicBezTo>
                    <a:cubicBezTo>
                      <a:pt x="3" y="0"/>
                      <a:pt x="3" y="0"/>
                      <a:pt x="2" y="0"/>
                    </a:cubicBezTo>
                  </a:path>
                </a:pathLst>
              </a:custGeom>
              <a:solidFill>
                <a:srgbClr val="FAFAF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74" name="Freeform 362">
                <a:extLst>
                  <a:ext uri="{FF2B5EF4-FFF2-40B4-BE49-F238E27FC236}">
                    <a16:creationId xmlns:a16="http://schemas.microsoft.com/office/drawing/2014/main" xmlns="" id="{D56C73B5-FF17-4038-BD63-55ACDB298557}"/>
                  </a:ext>
                </a:extLst>
              </p:cNvPr>
              <p:cNvSpPr>
                <a:spLocks noEditPoints="1"/>
              </p:cNvSpPr>
              <p:nvPr/>
            </p:nvSpPr>
            <p:spPr bwMode="auto">
              <a:xfrm>
                <a:off x="5891" y="2630"/>
                <a:ext cx="25" cy="17"/>
              </a:xfrm>
              <a:custGeom>
                <a:avLst/>
                <a:gdLst>
                  <a:gd name="T0" fmla="*/ 13 w 34"/>
                  <a:gd name="T1" fmla="*/ 13 h 24"/>
                  <a:gd name="T2" fmla="*/ 13 w 34"/>
                  <a:gd name="T3" fmla="*/ 14 h 24"/>
                  <a:gd name="T4" fmla="*/ 15 w 34"/>
                  <a:gd name="T5" fmla="*/ 15 h 24"/>
                  <a:gd name="T6" fmla="*/ 13 w 34"/>
                  <a:gd name="T7" fmla="*/ 13 h 24"/>
                  <a:gd name="T8" fmla="*/ 15 w 34"/>
                  <a:gd name="T9" fmla="*/ 7 h 24"/>
                  <a:gd name="T10" fmla="*/ 15 w 34"/>
                  <a:gd name="T11" fmla="*/ 9 h 24"/>
                  <a:gd name="T12" fmla="*/ 33 w 34"/>
                  <a:gd name="T13" fmla="*/ 24 h 24"/>
                  <a:gd name="T14" fmla="*/ 33 w 34"/>
                  <a:gd name="T15" fmla="*/ 24 h 24"/>
                  <a:gd name="T16" fmla="*/ 34 w 34"/>
                  <a:gd name="T17" fmla="*/ 18 h 24"/>
                  <a:gd name="T18" fmla="*/ 27 w 34"/>
                  <a:gd name="T19" fmla="*/ 13 h 24"/>
                  <a:gd name="T20" fmla="*/ 15 w 34"/>
                  <a:gd name="T21" fmla="*/ 7 h 24"/>
                  <a:gd name="T22" fmla="*/ 0 w 34"/>
                  <a:gd name="T23" fmla="*/ 0 h 24"/>
                  <a:gd name="T24" fmla="*/ 6 w 34"/>
                  <a:gd name="T25" fmla="*/ 10 h 24"/>
                  <a:gd name="T26" fmla="*/ 6 w 34"/>
                  <a:gd name="T27" fmla="*/ 10 h 24"/>
                  <a:gd name="T28" fmla="*/ 8 w 34"/>
                  <a:gd name="T29" fmla="*/ 4 h 24"/>
                  <a:gd name="T30" fmla="*/ 0 w 34"/>
                  <a:gd name="T31"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 h="24">
                    <a:moveTo>
                      <a:pt x="13" y="13"/>
                    </a:moveTo>
                    <a:cubicBezTo>
                      <a:pt x="13" y="14"/>
                      <a:pt x="13" y="14"/>
                      <a:pt x="13" y="14"/>
                    </a:cubicBezTo>
                    <a:cubicBezTo>
                      <a:pt x="14" y="14"/>
                      <a:pt x="14" y="15"/>
                      <a:pt x="15" y="15"/>
                    </a:cubicBezTo>
                    <a:cubicBezTo>
                      <a:pt x="14" y="14"/>
                      <a:pt x="14" y="14"/>
                      <a:pt x="13" y="13"/>
                    </a:cubicBezTo>
                    <a:moveTo>
                      <a:pt x="15" y="7"/>
                    </a:moveTo>
                    <a:cubicBezTo>
                      <a:pt x="15" y="8"/>
                      <a:pt x="15" y="8"/>
                      <a:pt x="15" y="9"/>
                    </a:cubicBezTo>
                    <a:cubicBezTo>
                      <a:pt x="19" y="12"/>
                      <a:pt x="25" y="17"/>
                      <a:pt x="33" y="24"/>
                    </a:cubicBezTo>
                    <a:cubicBezTo>
                      <a:pt x="33" y="24"/>
                      <a:pt x="33" y="24"/>
                      <a:pt x="33" y="24"/>
                    </a:cubicBezTo>
                    <a:cubicBezTo>
                      <a:pt x="33" y="22"/>
                      <a:pt x="33" y="20"/>
                      <a:pt x="34" y="18"/>
                    </a:cubicBezTo>
                    <a:cubicBezTo>
                      <a:pt x="32" y="17"/>
                      <a:pt x="29" y="15"/>
                      <a:pt x="27" y="13"/>
                    </a:cubicBezTo>
                    <a:cubicBezTo>
                      <a:pt x="23" y="11"/>
                      <a:pt x="19" y="9"/>
                      <a:pt x="15" y="7"/>
                    </a:cubicBezTo>
                    <a:moveTo>
                      <a:pt x="0" y="0"/>
                    </a:moveTo>
                    <a:cubicBezTo>
                      <a:pt x="2" y="4"/>
                      <a:pt x="4" y="7"/>
                      <a:pt x="6" y="10"/>
                    </a:cubicBezTo>
                    <a:cubicBezTo>
                      <a:pt x="6" y="10"/>
                      <a:pt x="6" y="10"/>
                      <a:pt x="6" y="10"/>
                    </a:cubicBezTo>
                    <a:cubicBezTo>
                      <a:pt x="7" y="8"/>
                      <a:pt x="7" y="6"/>
                      <a:pt x="8" y="4"/>
                    </a:cubicBezTo>
                    <a:cubicBezTo>
                      <a:pt x="5" y="3"/>
                      <a:pt x="3" y="2"/>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75" name="Freeform 363">
                <a:extLst>
                  <a:ext uri="{FF2B5EF4-FFF2-40B4-BE49-F238E27FC236}">
                    <a16:creationId xmlns:a16="http://schemas.microsoft.com/office/drawing/2014/main" xmlns="" id="{12C91B9D-D839-49AA-A022-53B2B2C07878}"/>
                  </a:ext>
                </a:extLst>
              </p:cNvPr>
              <p:cNvSpPr>
                <a:spLocks/>
              </p:cNvSpPr>
              <p:nvPr/>
            </p:nvSpPr>
            <p:spPr bwMode="auto">
              <a:xfrm>
                <a:off x="5911" y="2639"/>
                <a:ext cx="5" cy="4"/>
              </a:xfrm>
              <a:custGeom>
                <a:avLst/>
                <a:gdLst>
                  <a:gd name="T0" fmla="*/ 0 w 7"/>
                  <a:gd name="T1" fmla="*/ 0 h 5"/>
                  <a:gd name="T2" fmla="*/ 7 w 7"/>
                  <a:gd name="T3" fmla="*/ 5 h 5"/>
                  <a:gd name="T4" fmla="*/ 7 w 7"/>
                  <a:gd name="T5" fmla="*/ 4 h 5"/>
                  <a:gd name="T6" fmla="*/ 7 w 7"/>
                  <a:gd name="T7" fmla="*/ 4 h 5"/>
                  <a:gd name="T8" fmla="*/ 0 w 7"/>
                  <a:gd name="T9" fmla="*/ 0 h 5"/>
                </a:gdLst>
                <a:ahLst/>
                <a:cxnLst>
                  <a:cxn ang="0">
                    <a:pos x="T0" y="T1"/>
                  </a:cxn>
                  <a:cxn ang="0">
                    <a:pos x="T2" y="T3"/>
                  </a:cxn>
                  <a:cxn ang="0">
                    <a:pos x="T4" y="T5"/>
                  </a:cxn>
                  <a:cxn ang="0">
                    <a:pos x="T6" y="T7"/>
                  </a:cxn>
                  <a:cxn ang="0">
                    <a:pos x="T8" y="T9"/>
                  </a:cxn>
                </a:cxnLst>
                <a:rect l="0" t="0" r="r" b="b"/>
                <a:pathLst>
                  <a:path w="7" h="5">
                    <a:moveTo>
                      <a:pt x="0" y="0"/>
                    </a:moveTo>
                    <a:cubicBezTo>
                      <a:pt x="2" y="2"/>
                      <a:pt x="5" y="4"/>
                      <a:pt x="7" y="5"/>
                    </a:cubicBezTo>
                    <a:cubicBezTo>
                      <a:pt x="7" y="5"/>
                      <a:pt x="7" y="4"/>
                      <a:pt x="7" y="4"/>
                    </a:cubicBezTo>
                    <a:cubicBezTo>
                      <a:pt x="7" y="4"/>
                      <a:pt x="7" y="4"/>
                      <a:pt x="7" y="4"/>
                    </a:cubicBezTo>
                    <a:cubicBezTo>
                      <a:pt x="4" y="3"/>
                      <a:pt x="2" y="1"/>
                      <a:pt x="0"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76" name="Freeform 364">
                <a:extLst>
                  <a:ext uri="{FF2B5EF4-FFF2-40B4-BE49-F238E27FC236}">
                    <a16:creationId xmlns:a16="http://schemas.microsoft.com/office/drawing/2014/main" xmlns="" id="{9F2E96B9-AC26-4EAF-A6F0-DF0928B74E32}"/>
                  </a:ext>
                </a:extLst>
              </p:cNvPr>
              <p:cNvSpPr>
                <a:spLocks/>
              </p:cNvSpPr>
              <p:nvPr/>
            </p:nvSpPr>
            <p:spPr bwMode="auto">
              <a:xfrm>
                <a:off x="5895" y="2633"/>
                <a:ext cx="7" cy="7"/>
              </a:xfrm>
              <a:custGeom>
                <a:avLst/>
                <a:gdLst>
                  <a:gd name="T0" fmla="*/ 2 w 9"/>
                  <a:gd name="T1" fmla="*/ 0 h 10"/>
                  <a:gd name="T2" fmla="*/ 0 w 9"/>
                  <a:gd name="T3" fmla="*/ 6 h 10"/>
                  <a:gd name="T4" fmla="*/ 7 w 9"/>
                  <a:gd name="T5" fmla="*/ 10 h 10"/>
                  <a:gd name="T6" fmla="*/ 7 w 9"/>
                  <a:gd name="T7" fmla="*/ 9 h 10"/>
                  <a:gd name="T8" fmla="*/ 3 w 9"/>
                  <a:gd name="T9" fmla="*/ 2 h 10"/>
                  <a:gd name="T10" fmla="*/ 3 w 9"/>
                  <a:gd name="T11" fmla="*/ 1 h 10"/>
                  <a:gd name="T12" fmla="*/ 9 w 9"/>
                  <a:gd name="T13" fmla="*/ 5 h 10"/>
                  <a:gd name="T14" fmla="*/ 9 w 9"/>
                  <a:gd name="T15" fmla="*/ 3 h 10"/>
                  <a:gd name="T16" fmla="*/ 2 w 9"/>
                  <a:gd name="T1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10">
                    <a:moveTo>
                      <a:pt x="2" y="0"/>
                    </a:moveTo>
                    <a:cubicBezTo>
                      <a:pt x="1" y="2"/>
                      <a:pt x="1" y="4"/>
                      <a:pt x="0" y="6"/>
                    </a:cubicBezTo>
                    <a:cubicBezTo>
                      <a:pt x="2" y="8"/>
                      <a:pt x="5" y="9"/>
                      <a:pt x="7" y="10"/>
                    </a:cubicBezTo>
                    <a:cubicBezTo>
                      <a:pt x="7" y="10"/>
                      <a:pt x="7" y="10"/>
                      <a:pt x="7" y="9"/>
                    </a:cubicBezTo>
                    <a:cubicBezTo>
                      <a:pt x="4" y="5"/>
                      <a:pt x="2" y="2"/>
                      <a:pt x="3" y="2"/>
                    </a:cubicBezTo>
                    <a:cubicBezTo>
                      <a:pt x="3" y="1"/>
                      <a:pt x="3" y="1"/>
                      <a:pt x="3" y="1"/>
                    </a:cubicBezTo>
                    <a:cubicBezTo>
                      <a:pt x="4" y="1"/>
                      <a:pt x="6" y="3"/>
                      <a:pt x="9" y="5"/>
                    </a:cubicBezTo>
                    <a:cubicBezTo>
                      <a:pt x="9" y="4"/>
                      <a:pt x="9" y="4"/>
                      <a:pt x="9" y="3"/>
                    </a:cubicBezTo>
                    <a:cubicBezTo>
                      <a:pt x="7" y="2"/>
                      <a:pt x="4" y="1"/>
                      <a:pt x="2"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77" name="Freeform 365">
                <a:extLst>
                  <a:ext uri="{FF2B5EF4-FFF2-40B4-BE49-F238E27FC236}">
                    <a16:creationId xmlns:a16="http://schemas.microsoft.com/office/drawing/2014/main" xmlns="" id="{2F25D79A-FE07-4E5A-AA33-3D0660055910}"/>
                  </a:ext>
                </a:extLst>
              </p:cNvPr>
              <p:cNvSpPr>
                <a:spLocks/>
              </p:cNvSpPr>
              <p:nvPr/>
            </p:nvSpPr>
            <p:spPr bwMode="auto">
              <a:xfrm>
                <a:off x="5885" y="2631"/>
                <a:ext cx="2" cy="2"/>
              </a:xfrm>
              <a:custGeom>
                <a:avLst/>
                <a:gdLst>
                  <a:gd name="T0" fmla="*/ 1 w 3"/>
                  <a:gd name="T1" fmla="*/ 0 h 3"/>
                  <a:gd name="T2" fmla="*/ 0 w 3"/>
                  <a:gd name="T3" fmla="*/ 1 h 3"/>
                  <a:gd name="T4" fmla="*/ 3 w 3"/>
                  <a:gd name="T5" fmla="*/ 3 h 3"/>
                  <a:gd name="T6" fmla="*/ 1 w 3"/>
                  <a:gd name="T7" fmla="*/ 0 h 3"/>
                </a:gdLst>
                <a:ahLst/>
                <a:cxnLst>
                  <a:cxn ang="0">
                    <a:pos x="T0" y="T1"/>
                  </a:cxn>
                  <a:cxn ang="0">
                    <a:pos x="T2" y="T3"/>
                  </a:cxn>
                  <a:cxn ang="0">
                    <a:pos x="T4" y="T5"/>
                  </a:cxn>
                  <a:cxn ang="0">
                    <a:pos x="T6" y="T7"/>
                  </a:cxn>
                </a:cxnLst>
                <a:rect l="0" t="0" r="r" b="b"/>
                <a:pathLst>
                  <a:path w="3" h="3">
                    <a:moveTo>
                      <a:pt x="1" y="0"/>
                    </a:moveTo>
                    <a:cubicBezTo>
                      <a:pt x="1" y="0"/>
                      <a:pt x="1" y="1"/>
                      <a:pt x="0" y="1"/>
                    </a:cubicBezTo>
                    <a:cubicBezTo>
                      <a:pt x="1" y="2"/>
                      <a:pt x="2" y="2"/>
                      <a:pt x="3" y="3"/>
                    </a:cubicBezTo>
                    <a:cubicBezTo>
                      <a:pt x="3" y="2"/>
                      <a:pt x="2" y="1"/>
                      <a:pt x="1"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78" name="Freeform 366">
                <a:extLst>
                  <a:ext uri="{FF2B5EF4-FFF2-40B4-BE49-F238E27FC236}">
                    <a16:creationId xmlns:a16="http://schemas.microsoft.com/office/drawing/2014/main" xmlns="" id="{18746307-B5F6-41D4-BACA-39F2C8466D10}"/>
                  </a:ext>
                </a:extLst>
              </p:cNvPr>
              <p:cNvSpPr>
                <a:spLocks/>
              </p:cNvSpPr>
              <p:nvPr/>
            </p:nvSpPr>
            <p:spPr bwMode="auto">
              <a:xfrm>
                <a:off x="5885" y="2628"/>
                <a:ext cx="10" cy="9"/>
              </a:xfrm>
              <a:custGeom>
                <a:avLst/>
                <a:gdLst>
                  <a:gd name="T0" fmla="*/ 3 w 13"/>
                  <a:gd name="T1" fmla="*/ 0 h 12"/>
                  <a:gd name="T2" fmla="*/ 0 w 13"/>
                  <a:gd name="T3" fmla="*/ 4 h 12"/>
                  <a:gd name="T4" fmla="*/ 2 w 13"/>
                  <a:gd name="T5" fmla="*/ 7 h 12"/>
                  <a:gd name="T6" fmla="*/ 13 w 13"/>
                  <a:gd name="T7" fmla="*/ 12 h 12"/>
                  <a:gd name="T8" fmla="*/ 7 w 13"/>
                  <a:gd name="T9" fmla="*/ 2 h 12"/>
                  <a:gd name="T10" fmla="*/ 3 w 13"/>
                  <a:gd name="T11" fmla="*/ 0 h 12"/>
                </a:gdLst>
                <a:ahLst/>
                <a:cxnLst>
                  <a:cxn ang="0">
                    <a:pos x="T0" y="T1"/>
                  </a:cxn>
                  <a:cxn ang="0">
                    <a:pos x="T2" y="T3"/>
                  </a:cxn>
                  <a:cxn ang="0">
                    <a:pos x="T4" y="T5"/>
                  </a:cxn>
                  <a:cxn ang="0">
                    <a:pos x="T6" y="T7"/>
                  </a:cxn>
                  <a:cxn ang="0">
                    <a:pos x="T8" y="T9"/>
                  </a:cxn>
                  <a:cxn ang="0">
                    <a:pos x="T10" y="T11"/>
                  </a:cxn>
                </a:cxnLst>
                <a:rect l="0" t="0" r="r" b="b"/>
                <a:pathLst>
                  <a:path w="13" h="12">
                    <a:moveTo>
                      <a:pt x="3" y="0"/>
                    </a:moveTo>
                    <a:cubicBezTo>
                      <a:pt x="2" y="2"/>
                      <a:pt x="1" y="3"/>
                      <a:pt x="0" y="4"/>
                    </a:cubicBezTo>
                    <a:cubicBezTo>
                      <a:pt x="1" y="5"/>
                      <a:pt x="2" y="6"/>
                      <a:pt x="2" y="7"/>
                    </a:cubicBezTo>
                    <a:cubicBezTo>
                      <a:pt x="5" y="8"/>
                      <a:pt x="9" y="10"/>
                      <a:pt x="13" y="12"/>
                    </a:cubicBezTo>
                    <a:cubicBezTo>
                      <a:pt x="11" y="9"/>
                      <a:pt x="9" y="6"/>
                      <a:pt x="7" y="2"/>
                    </a:cubicBezTo>
                    <a:cubicBezTo>
                      <a:pt x="6" y="2"/>
                      <a:pt x="5" y="1"/>
                      <a:pt x="3"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79" name="Freeform 367">
                <a:extLst>
                  <a:ext uri="{FF2B5EF4-FFF2-40B4-BE49-F238E27FC236}">
                    <a16:creationId xmlns:a16="http://schemas.microsoft.com/office/drawing/2014/main" xmlns="" id="{36AEC723-92BC-4EF9-B6AB-624EC1F809D7}"/>
                  </a:ext>
                </a:extLst>
              </p:cNvPr>
              <p:cNvSpPr>
                <a:spLocks noEditPoints="1"/>
              </p:cNvSpPr>
              <p:nvPr/>
            </p:nvSpPr>
            <p:spPr bwMode="auto">
              <a:xfrm>
                <a:off x="5887" y="2591"/>
                <a:ext cx="27" cy="36"/>
              </a:xfrm>
              <a:custGeom>
                <a:avLst/>
                <a:gdLst>
                  <a:gd name="T0" fmla="*/ 3 w 37"/>
                  <a:gd name="T1" fmla="*/ 47 h 48"/>
                  <a:gd name="T2" fmla="*/ 3 w 37"/>
                  <a:gd name="T3" fmla="*/ 48 h 48"/>
                  <a:gd name="T4" fmla="*/ 4 w 37"/>
                  <a:gd name="T5" fmla="*/ 47 h 48"/>
                  <a:gd name="T6" fmla="*/ 3 w 37"/>
                  <a:gd name="T7" fmla="*/ 47 h 48"/>
                  <a:gd name="T8" fmla="*/ 1 w 37"/>
                  <a:gd name="T9" fmla="*/ 39 h 48"/>
                  <a:gd name="T10" fmla="*/ 0 w 37"/>
                  <a:gd name="T11" fmla="*/ 40 h 48"/>
                  <a:gd name="T12" fmla="*/ 3 w 37"/>
                  <a:gd name="T13" fmla="*/ 41 h 48"/>
                  <a:gd name="T14" fmla="*/ 2 w 37"/>
                  <a:gd name="T15" fmla="*/ 40 h 48"/>
                  <a:gd name="T16" fmla="*/ 1 w 37"/>
                  <a:gd name="T17" fmla="*/ 39 h 48"/>
                  <a:gd name="T18" fmla="*/ 35 w 37"/>
                  <a:gd name="T19" fmla="*/ 0 h 48"/>
                  <a:gd name="T20" fmla="*/ 8 w 37"/>
                  <a:gd name="T21" fmla="*/ 30 h 48"/>
                  <a:gd name="T22" fmla="*/ 5 w 37"/>
                  <a:gd name="T23" fmla="*/ 33 h 48"/>
                  <a:gd name="T24" fmla="*/ 7 w 37"/>
                  <a:gd name="T25" fmla="*/ 35 h 48"/>
                  <a:gd name="T26" fmla="*/ 11 w 37"/>
                  <a:gd name="T27" fmla="*/ 38 h 48"/>
                  <a:gd name="T28" fmla="*/ 14 w 37"/>
                  <a:gd name="T29" fmla="*/ 35 h 48"/>
                  <a:gd name="T30" fmla="*/ 35 w 37"/>
                  <a:gd name="T31" fmla="*/ 0 h 48"/>
                  <a:gd name="T32" fmla="*/ 35 w 37"/>
                  <a:gd name="T33"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7" h="48">
                    <a:moveTo>
                      <a:pt x="3" y="47"/>
                    </a:moveTo>
                    <a:cubicBezTo>
                      <a:pt x="3" y="47"/>
                      <a:pt x="3" y="48"/>
                      <a:pt x="3" y="48"/>
                    </a:cubicBezTo>
                    <a:cubicBezTo>
                      <a:pt x="3" y="48"/>
                      <a:pt x="4" y="48"/>
                      <a:pt x="4" y="47"/>
                    </a:cubicBezTo>
                    <a:cubicBezTo>
                      <a:pt x="4" y="47"/>
                      <a:pt x="3" y="47"/>
                      <a:pt x="3" y="47"/>
                    </a:cubicBezTo>
                    <a:moveTo>
                      <a:pt x="1" y="39"/>
                    </a:moveTo>
                    <a:cubicBezTo>
                      <a:pt x="1" y="39"/>
                      <a:pt x="0" y="40"/>
                      <a:pt x="0" y="40"/>
                    </a:cubicBezTo>
                    <a:cubicBezTo>
                      <a:pt x="1" y="40"/>
                      <a:pt x="2" y="40"/>
                      <a:pt x="3" y="41"/>
                    </a:cubicBezTo>
                    <a:cubicBezTo>
                      <a:pt x="3" y="40"/>
                      <a:pt x="3" y="40"/>
                      <a:pt x="2" y="40"/>
                    </a:cubicBezTo>
                    <a:cubicBezTo>
                      <a:pt x="2" y="39"/>
                      <a:pt x="1" y="39"/>
                      <a:pt x="1" y="39"/>
                    </a:cubicBezTo>
                    <a:moveTo>
                      <a:pt x="35" y="0"/>
                    </a:moveTo>
                    <a:cubicBezTo>
                      <a:pt x="33" y="0"/>
                      <a:pt x="21" y="13"/>
                      <a:pt x="8" y="30"/>
                    </a:cubicBezTo>
                    <a:cubicBezTo>
                      <a:pt x="7" y="31"/>
                      <a:pt x="6" y="32"/>
                      <a:pt x="5" y="33"/>
                    </a:cubicBezTo>
                    <a:cubicBezTo>
                      <a:pt x="6" y="34"/>
                      <a:pt x="6" y="34"/>
                      <a:pt x="7" y="35"/>
                    </a:cubicBezTo>
                    <a:cubicBezTo>
                      <a:pt x="8" y="36"/>
                      <a:pt x="10" y="37"/>
                      <a:pt x="11" y="38"/>
                    </a:cubicBezTo>
                    <a:cubicBezTo>
                      <a:pt x="12" y="37"/>
                      <a:pt x="13" y="36"/>
                      <a:pt x="14" y="35"/>
                    </a:cubicBezTo>
                    <a:cubicBezTo>
                      <a:pt x="28" y="17"/>
                      <a:pt x="37" y="2"/>
                      <a:pt x="35" y="0"/>
                    </a:cubicBezTo>
                    <a:cubicBezTo>
                      <a:pt x="35" y="0"/>
                      <a:pt x="35" y="0"/>
                      <a:pt x="35"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80" name="Freeform 368">
                <a:extLst>
                  <a:ext uri="{FF2B5EF4-FFF2-40B4-BE49-F238E27FC236}">
                    <a16:creationId xmlns:a16="http://schemas.microsoft.com/office/drawing/2014/main" xmlns="" id="{79489E13-4888-4DD4-B526-F100EA209A95}"/>
                  </a:ext>
                </a:extLst>
              </p:cNvPr>
              <p:cNvSpPr>
                <a:spLocks/>
              </p:cNvSpPr>
              <p:nvPr/>
            </p:nvSpPr>
            <p:spPr bwMode="auto">
              <a:xfrm>
                <a:off x="5888" y="2616"/>
                <a:ext cx="7" cy="6"/>
              </a:xfrm>
              <a:custGeom>
                <a:avLst/>
                <a:gdLst>
                  <a:gd name="T0" fmla="*/ 4 w 10"/>
                  <a:gd name="T1" fmla="*/ 0 h 8"/>
                  <a:gd name="T2" fmla="*/ 0 w 10"/>
                  <a:gd name="T3" fmla="*/ 6 h 8"/>
                  <a:gd name="T4" fmla="*/ 1 w 10"/>
                  <a:gd name="T5" fmla="*/ 7 h 8"/>
                  <a:gd name="T6" fmla="*/ 2 w 10"/>
                  <a:gd name="T7" fmla="*/ 8 h 8"/>
                  <a:gd name="T8" fmla="*/ 8 w 10"/>
                  <a:gd name="T9" fmla="*/ 8 h 8"/>
                  <a:gd name="T10" fmla="*/ 10 w 10"/>
                  <a:gd name="T11" fmla="*/ 5 h 8"/>
                  <a:gd name="T12" fmla="*/ 6 w 10"/>
                  <a:gd name="T13" fmla="*/ 2 h 8"/>
                  <a:gd name="T14" fmla="*/ 4 w 10"/>
                  <a:gd name="T15" fmla="*/ 0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8">
                    <a:moveTo>
                      <a:pt x="4" y="0"/>
                    </a:moveTo>
                    <a:cubicBezTo>
                      <a:pt x="3" y="2"/>
                      <a:pt x="1" y="4"/>
                      <a:pt x="0" y="6"/>
                    </a:cubicBezTo>
                    <a:cubicBezTo>
                      <a:pt x="0" y="6"/>
                      <a:pt x="1" y="6"/>
                      <a:pt x="1" y="7"/>
                    </a:cubicBezTo>
                    <a:cubicBezTo>
                      <a:pt x="2" y="7"/>
                      <a:pt x="2" y="7"/>
                      <a:pt x="2" y="8"/>
                    </a:cubicBezTo>
                    <a:cubicBezTo>
                      <a:pt x="4" y="8"/>
                      <a:pt x="6" y="8"/>
                      <a:pt x="8" y="8"/>
                    </a:cubicBezTo>
                    <a:cubicBezTo>
                      <a:pt x="9" y="7"/>
                      <a:pt x="9" y="6"/>
                      <a:pt x="10" y="5"/>
                    </a:cubicBezTo>
                    <a:cubicBezTo>
                      <a:pt x="9" y="4"/>
                      <a:pt x="7" y="3"/>
                      <a:pt x="6" y="2"/>
                    </a:cubicBezTo>
                    <a:cubicBezTo>
                      <a:pt x="5" y="1"/>
                      <a:pt x="5" y="1"/>
                      <a:pt x="4" y="0"/>
                    </a:cubicBezTo>
                  </a:path>
                </a:pathLst>
              </a:custGeom>
              <a:solidFill>
                <a:srgbClr val="F0F0F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81" name="Freeform 369">
                <a:extLst>
                  <a:ext uri="{FF2B5EF4-FFF2-40B4-BE49-F238E27FC236}">
                    <a16:creationId xmlns:a16="http://schemas.microsoft.com/office/drawing/2014/main" xmlns="" id="{B20C05BC-A1D3-4BFC-B211-E72FDEB7C1E2}"/>
                  </a:ext>
                </a:extLst>
              </p:cNvPr>
              <p:cNvSpPr>
                <a:spLocks/>
              </p:cNvSpPr>
              <p:nvPr/>
            </p:nvSpPr>
            <p:spPr bwMode="auto">
              <a:xfrm>
                <a:off x="5886" y="2621"/>
                <a:ext cx="6" cy="5"/>
              </a:xfrm>
              <a:custGeom>
                <a:avLst/>
                <a:gdLst>
                  <a:gd name="T0" fmla="*/ 1 w 8"/>
                  <a:gd name="T1" fmla="*/ 0 h 7"/>
                  <a:gd name="T2" fmla="*/ 0 w 8"/>
                  <a:gd name="T3" fmla="*/ 1 h 7"/>
                  <a:gd name="T4" fmla="*/ 4 w 8"/>
                  <a:gd name="T5" fmla="*/ 7 h 7"/>
                  <a:gd name="T6" fmla="*/ 5 w 8"/>
                  <a:gd name="T7" fmla="*/ 7 h 7"/>
                  <a:gd name="T8" fmla="*/ 8 w 8"/>
                  <a:gd name="T9" fmla="*/ 4 h 7"/>
                  <a:gd name="T10" fmla="*/ 4 w 8"/>
                  <a:gd name="T11" fmla="*/ 1 h 7"/>
                  <a:gd name="T12" fmla="*/ 1 w 8"/>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8" h="7">
                    <a:moveTo>
                      <a:pt x="1" y="0"/>
                    </a:moveTo>
                    <a:cubicBezTo>
                      <a:pt x="1" y="1"/>
                      <a:pt x="1" y="1"/>
                      <a:pt x="0" y="1"/>
                    </a:cubicBezTo>
                    <a:cubicBezTo>
                      <a:pt x="1" y="3"/>
                      <a:pt x="2" y="5"/>
                      <a:pt x="4" y="7"/>
                    </a:cubicBezTo>
                    <a:cubicBezTo>
                      <a:pt x="4" y="7"/>
                      <a:pt x="5" y="7"/>
                      <a:pt x="5" y="7"/>
                    </a:cubicBezTo>
                    <a:cubicBezTo>
                      <a:pt x="6" y="6"/>
                      <a:pt x="7" y="5"/>
                      <a:pt x="8" y="4"/>
                    </a:cubicBezTo>
                    <a:cubicBezTo>
                      <a:pt x="7" y="3"/>
                      <a:pt x="5" y="2"/>
                      <a:pt x="4" y="1"/>
                    </a:cubicBezTo>
                    <a:cubicBezTo>
                      <a:pt x="3" y="0"/>
                      <a:pt x="2" y="0"/>
                      <a:pt x="1"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82" name="Freeform 370">
                <a:extLst>
                  <a:ext uri="{FF2B5EF4-FFF2-40B4-BE49-F238E27FC236}">
                    <a16:creationId xmlns:a16="http://schemas.microsoft.com/office/drawing/2014/main" xmlns="" id="{AC1AD402-D16E-4AED-A08B-15B8BDD3244A}"/>
                  </a:ext>
                </a:extLst>
              </p:cNvPr>
              <p:cNvSpPr>
                <a:spLocks/>
              </p:cNvSpPr>
              <p:nvPr/>
            </p:nvSpPr>
            <p:spPr bwMode="auto">
              <a:xfrm>
                <a:off x="5889" y="2622"/>
                <a:ext cx="5" cy="2"/>
              </a:xfrm>
              <a:custGeom>
                <a:avLst/>
                <a:gdLst>
                  <a:gd name="T0" fmla="*/ 0 w 6"/>
                  <a:gd name="T1" fmla="*/ 0 h 3"/>
                  <a:gd name="T2" fmla="*/ 4 w 6"/>
                  <a:gd name="T3" fmla="*/ 3 h 3"/>
                  <a:gd name="T4" fmla="*/ 6 w 6"/>
                  <a:gd name="T5" fmla="*/ 0 h 3"/>
                  <a:gd name="T6" fmla="*/ 0 w 6"/>
                  <a:gd name="T7" fmla="*/ 0 h 3"/>
                </a:gdLst>
                <a:ahLst/>
                <a:cxnLst>
                  <a:cxn ang="0">
                    <a:pos x="T0" y="T1"/>
                  </a:cxn>
                  <a:cxn ang="0">
                    <a:pos x="T2" y="T3"/>
                  </a:cxn>
                  <a:cxn ang="0">
                    <a:pos x="T4" y="T5"/>
                  </a:cxn>
                  <a:cxn ang="0">
                    <a:pos x="T6" y="T7"/>
                  </a:cxn>
                </a:cxnLst>
                <a:rect l="0" t="0" r="r" b="b"/>
                <a:pathLst>
                  <a:path w="6" h="3">
                    <a:moveTo>
                      <a:pt x="0" y="0"/>
                    </a:moveTo>
                    <a:cubicBezTo>
                      <a:pt x="1" y="1"/>
                      <a:pt x="3" y="2"/>
                      <a:pt x="4" y="3"/>
                    </a:cubicBezTo>
                    <a:cubicBezTo>
                      <a:pt x="5" y="2"/>
                      <a:pt x="5" y="1"/>
                      <a:pt x="6" y="0"/>
                    </a:cubicBezTo>
                    <a:cubicBezTo>
                      <a:pt x="4" y="0"/>
                      <a:pt x="2" y="0"/>
                      <a:pt x="0"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83" name="Freeform 371">
                <a:extLst>
                  <a:ext uri="{FF2B5EF4-FFF2-40B4-BE49-F238E27FC236}">
                    <a16:creationId xmlns:a16="http://schemas.microsoft.com/office/drawing/2014/main" xmlns="" id="{BE25299D-9D28-4552-8DAE-4DD6FA788A0E}"/>
                  </a:ext>
                </a:extLst>
              </p:cNvPr>
              <p:cNvSpPr>
                <a:spLocks noEditPoints="1"/>
              </p:cNvSpPr>
              <p:nvPr/>
            </p:nvSpPr>
            <p:spPr bwMode="auto">
              <a:xfrm>
                <a:off x="5876" y="2626"/>
                <a:ext cx="9" cy="13"/>
              </a:xfrm>
              <a:custGeom>
                <a:avLst/>
                <a:gdLst>
                  <a:gd name="T0" fmla="*/ 7 w 12"/>
                  <a:gd name="T1" fmla="*/ 5 h 18"/>
                  <a:gd name="T2" fmla="*/ 1 w 12"/>
                  <a:gd name="T3" fmla="*/ 18 h 18"/>
                  <a:gd name="T4" fmla="*/ 1 w 12"/>
                  <a:gd name="T5" fmla="*/ 18 h 18"/>
                  <a:gd name="T6" fmla="*/ 12 w 12"/>
                  <a:gd name="T7" fmla="*/ 8 h 18"/>
                  <a:gd name="T8" fmla="*/ 7 w 12"/>
                  <a:gd name="T9" fmla="*/ 5 h 18"/>
                  <a:gd name="T10" fmla="*/ 10 w 12"/>
                  <a:gd name="T11" fmla="*/ 0 h 18"/>
                  <a:gd name="T12" fmla="*/ 10 w 12"/>
                  <a:gd name="T13" fmla="*/ 1 h 18"/>
                  <a:gd name="T14" fmla="*/ 11 w 12"/>
                  <a:gd name="T15" fmla="*/ 1 h 18"/>
                  <a:gd name="T16" fmla="*/ 10 w 12"/>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18">
                    <a:moveTo>
                      <a:pt x="7" y="5"/>
                    </a:moveTo>
                    <a:cubicBezTo>
                      <a:pt x="2" y="12"/>
                      <a:pt x="0" y="17"/>
                      <a:pt x="1" y="18"/>
                    </a:cubicBezTo>
                    <a:cubicBezTo>
                      <a:pt x="1" y="18"/>
                      <a:pt x="1" y="18"/>
                      <a:pt x="1" y="18"/>
                    </a:cubicBezTo>
                    <a:cubicBezTo>
                      <a:pt x="3" y="18"/>
                      <a:pt x="7" y="14"/>
                      <a:pt x="12" y="8"/>
                    </a:cubicBezTo>
                    <a:cubicBezTo>
                      <a:pt x="10" y="7"/>
                      <a:pt x="8" y="6"/>
                      <a:pt x="7" y="5"/>
                    </a:cubicBezTo>
                    <a:moveTo>
                      <a:pt x="10" y="0"/>
                    </a:moveTo>
                    <a:cubicBezTo>
                      <a:pt x="10" y="0"/>
                      <a:pt x="10" y="0"/>
                      <a:pt x="10" y="1"/>
                    </a:cubicBezTo>
                    <a:cubicBezTo>
                      <a:pt x="10" y="1"/>
                      <a:pt x="10" y="1"/>
                      <a:pt x="11" y="1"/>
                    </a:cubicBezTo>
                    <a:cubicBezTo>
                      <a:pt x="11" y="1"/>
                      <a:pt x="10" y="0"/>
                      <a:pt x="10"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84" name="Freeform 372">
                <a:extLst>
                  <a:ext uri="{FF2B5EF4-FFF2-40B4-BE49-F238E27FC236}">
                    <a16:creationId xmlns:a16="http://schemas.microsoft.com/office/drawing/2014/main" xmlns="" id="{572A3322-AC9E-4183-9962-52006856B802}"/>
                  </a:ext>
                </a:extLst>
              </p:cNvPr>
              <p:cNvSpPr>
                <a:spLocks/>
              </p:cNvSpPr>
              <p:nvPr/>
            </p:nvSpPr>
            <p:spPr bwMode="auto">
              <a:xfrm>
                <a:off x="5883" y="2625"/>
                <a:ext cx="6" cy="3"/>
              </a:xfrm>
              <a:custGeom>
                <a:avLst/>
                <a:gdLst>
                  <a:gd name="T0" fmla="*/ 1 w 8"/>
                  <a:gd name="T1" fmla="*/ 0 h 4"/>
                  <a:gd name="T2" fmla="*/ 0 w 8"/>
                  <a:gd name="T3" fmla="*/ 1 h 4"/>
                  <a:gd name="T4" fmla="*/ 1 w 8"/>
                  <a:gd name="T5" fmla="*/ 2 h 4"/>
                  <a:gd name="T6" fmla="*/ 6 w 8"/>
                  <a:gd name="T7" fmla="*/ 4 h 4"/>
                  <a:gd name="T8" fmla="*/ 8 w 8"/>
                  <a:gd name="T9" fmla="*/ 2 h 4"/>
                  <a:gd name="T10" fmla="*/ 8 w 8"/>
                  <a:gd name="T11" fmla="*/ 1 h 4"/>
                  <a:gd name="T12" fmla="*/ 1 w 8"/>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8" h="4">
                    <a:moveTo>
                      <a:pt x="1" y="0"/>
                    </a:moveTo>
                    <a:cubicBezTo>
                      <a:pt x="1" y="1"/>
                      <a:pt x="0" y="1"/>
                      <a:pt x="0" y="1"/>
                    </a:cubicBezTo>
                    <a:cubicBezTo>
                      <a:pt x="0" y="1"/>
                      <a:pt x="1" y="2"/>
                      <a:pt x="1" y="2"/>
                    </a:cubicBezTo>
                    <a:cubicBezTo>
                      <a:pt x="2" y="3"/>
                      <a:pt x="4" y="4"/>
                      <a:pt x="6" y="4"/>
                    </a:cubicBezTo>
                    <a:cubicBezTo>
                      <a:pt x="7" y="4"/>
                      <a:pt x="8" y="3"/>
                      <a:pt x="8" y="2"/>
                    </a:cubicBezTo>
                    <a:cubicBezTo>
                      <a:pt x="8" y="2"/>
                      <a:pt x="8" y="1"/>
                      <a:pt x="8" y="1"/>
                    </a:cubicBezTo>
                    <a:cubicBezTo>
                      <a:pt x="5" y="1"/>
                      <a:pt x="3" y="1"/>
                      <a:pt x="1" y="0"/>
                    </a:cubicBezTo>
                  </a:path>
                </a:pathLst>
              </a:custGeom>
              <a:solidFill>
                <a:srgbClr val="EAEBE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85" name="Freeform 373">
                <a:extLst>
                  <a:ext uri="{FF2B5EF4-FFF2-40B4-BE49-F238E27FC236}">
                    <a16:creationId xmlns:a16="http://schemas.microsoft.com/office/drawing/2014/main" xmlns="" id="{346397C3-8148-4D6A-85B9-C31479E63BB9}"/>
                  </a:ext>
                </a:extLst>
              </p:cNvPr>
              <p:cNvSpPr>
                <a:spLocks/>
              </p:cNvSpPr>
              <p:nvPr/>
            </p:nvSpPr>
            <p:spPr bwMode="auto">
              <a:xfrm>
                <a:off x="5884" y="2622"/>
                <a:ext cx="5" cy="4"/>
              </a:xfrm>
              <a:custGeom>
                <a:avLst/>
                <a:gdLst>
                  <a:gd name="T0" fmla="*/ 3 w 7"/>
                  <a:gd name="T1" fmla="*/ 0 h 6"/>
                  <a:gd name="T2" fmla="*/ 0 w 7"/>
                  <a:gd name="T3" fmla="*/ 5 h 6"/>
                  <a:gd name="T4" fmla="*/ 7 w 7"/>
                  <a:gd name="T5" fmla="*/ 6 h 6"/>
                  <a:gd name="T6" fmla="*/ 3 w 7"/>
                  <a:gd name="T7" fmla="*/ 0 h 6"/>
                </a:gdLst>
                <a:ahLst/>
                <a:cxnLst>
                  <a:cxn ang="0">
                    <a:pos x="T0" y="T1"/>
                  </a:cxn>
                  <a:cxn ang="0">
                    <a:pos x="T2" y="T3"/>
                  </a:cxn>
                  <a:cxn ang="0">
                    <a:pos x="T4" y="T5"/>
                  </a:cxn>
                  <a:cxn ang="0">
                    <a:pos x="T6" y="T7"/>
                  </a:cxn>
                </a:cxnLst>
                <a:rect l="0" t="0" r="r" b="b"/>
                <a:pathLst>
                  <a:path w="7" h="6">
                    <a:moveTo>
                      <a:pt x="3" y="0"/>
                    </a:moveTo>
                    <a:cubicBezTo>
                      <a:pt x="2" y="2"/>
                      <a:pt x="1" y="4"/>
                      <a:pt x="0" y="5"/>
                    </a:cubicBezTo>
                    <a:cubicBezTo>
                      <a:pt x="2" y="6"/>
                      <a:pt x="4" y="6"/>
                      <a:pt x="7" y="6"/>
                    </a:cubicBezTo>
                    <a:cubicBezTo>
                      <a:pt x="5" y="4"/>
                      <a:pt x="4" y="2"/>
                      <a:pt x="3" y="0"/>
                    </a:cubicBezTo>
                  </a:path>
                </a:pathLst>
              </a:custGeom>
              <a:solidFill>
                <a:srgbClr val="F5F5F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86" name="Freeform 374">
                <a:extLst>
                  <a:ext uri="{FF2B5EF4-FFF2-40B4-BE49-F238E27FC236}">
                    <a16:creationId xmlns:a16="http://schemas.microsoft.com/office/drawing/2014/main" xmlns="" id="{7FA632EB-58FB-4057-8614-56DC74186318}"/>
                  </a:ext>
                </a:extLst>
              </p:cNvPr>
              <p:cNvSpPr>
                <a:spLocks/>
              </p:cNvSpPr>
              <p:nvPr/>
            </p:nvSpPr>
            <p:spPr bwMode="auto">
              <a:xfrm>
                <a:off x="5881" y="2627"/>
                <a:ext cx="4" cy="5"/>
              </a:xfrm>
              <a:custGeom>
                <a:avLst/>
                <a:gdLst>
                  <a:gd name="T0" fmla="*/ 3 w 6"/>
                  <a:gd name="T1" fmla="*/ 0 h 7"/>
                  <a:gd name="T2" fmla="*/ 0 w 6"/>
                  <a:gd name="T3" fmla="*/ 4 h 7"/>
                  <a:gd name="T4" fmla="*/ 5 w 6"/>
                  <a:gd name="T5" fmla="*/ 7 h 7"/>
                  <a:gd name="T6" fmla="*/ 6 w 6"/>
                  <a:gd name="T7" fmla="*/ 6 h 7"/>
                  <a:gd name="T8" fmla="*/ 4 w 6"/>
                  <a:gd name="T9" fmla="*/ 0 h 7"/>
                  <a:gd name="T10" fmla="*/ 3 w 6"/>
                  <a:gd name="T11" fmla="*/ 0 h 7"/>
                </a:gdLst>
                <a:ahLst/>
                <a:cxnLst>
                  <a:cxn ang="0">
                    <a:pos x="T0" y="T1"/>
                  </a:cxn>
                  <a:cxn ang="0">
                    <a:pos x="T2" y="T3"/>
                  </a:cxn>
                  <a:cxn ang="0">
                    <a:pos x="T4" y="T5"/>
                  </a:cxn>
                  <a:cxn ang="0">
                    <a:pos x="T6" y="T7"/>
                  </a:cxn>
                  <a:cxn ang="0">
                    <a:pos x="T8" y="T9"/>
                  </a:cxn>
                  <a:cxn ang="0">
                    <a:pos x="T10" y="T11"/>
                  </a:cxn>
                </a:cxnLst>
                <a:rect l="0" t="0" r="r" b="b"/>
                <a:pathLst>
                  <a:path w="6" h="7">
                    <a:moveTo>
                      <a:pt x="3" y="0"/>
                    </a:moveTo>
                    <a:cubicBezTo>
                      <a:pt x="2" y="1"/>
                      <a:pt x="1" y="3"/>
                      <a:pt x="0" y="4"/>
                    </a:cubicBezTo>
                    <a:cubicBezTo>
                      <a:pt x="1" y="5"/>
                      <a:pt x="3" y="6"/>
                      <a:pt x="5" y="7"/>
                    </a:cubicBezTo>
                    <a:cubicBezTo>
                      <a:pt x="6" y="7"/>
                      <a:pt x="6" y="6"/>
                      <a:pt x="6" y="6"/>
                    </a:cubicBezTo>
                    <a:cubicBezTo>
                      <a:pt x="6" y="4"/>
                      <a:pt x="5" y="2"/>
                      <a:pt x="4" y="0"/>
                    </a:cubicBezTo>
                    <a:cubicBezTo>
                      <a:pt x="3" y="0"/>
                      <a:pt x="3" y="0"/>
                      <a:pt x="3"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87" name="Freeform 375">
                <a:extLst>
                  <a:ext uri="{FF2B5EF4-FFF2-40B4-BE49-F238E27FC236}">
                    <a16:creationId xmlns:a16="http://schemas.microsoft.com/office/drawing/2014/main" xmlns="" id="{EC93E3D5-0D08-4056-A6B6-A33C4D0297D6}"/>
                  </a:ext>
                </a:extLst>
              </p:cNvPr>
              <p:cNvSpPr>
                <a:spLocks/>
              </p:cNvSpPr>
              <p:nvPr/>
            </p:nvSpPr>
            <p:spPr bwMode="auto">
              <a:xfrm>
                <a:off x="5884" y="2627"/>
                <a:ext cx="4" cy="4"/>
              </a:xfrm>
              <a:custGeom>
                <a:avLst/>
                <a:gdLst>
                  <a:gd name="T0" fmla="*/ 0 w 5"/>
                  <a:gd name="T1" fmla="*/ 0 h 6"/>
                  <a:gd name="T2" fmla="*/ 2 w 5"/>
                  <a:gd name="T3" fmla="*/ 6 h 6"/>
                  <a:gd name="T4" fmla="*/ 5 w 5"/>
                  <a:gd name="T5" fmla="*/ 2 h 6"/>
                  <a:gd name="T6" fmla="*/ 0 w 5"/>
                  <a:gd name="T7" fmla="*/ 0 h 6"/>
                </a:gdLst>
                <a:ahLst/>
                <a:cxnLst>
                  <a:cxn ang="0">
                    <a:pos x="T0" y="T1"/>
                  </a:cxn>
                  <a:cxn ang="0">
                    <a:pos x="T2" y="T3"/>
                  </a:cxn>
                  <a:cxn ang="0">
                    <a:pos x="T4" y="T5"/>
                  </a:cxn>
                  <a:cxn ang="0">
                    <a:pos x="T6" y="T7"/>
                  </a:cxn>
                </a:cxnLst>
                <a:rect l="0" t="0" r="r" b="b"/>
                <a:pathLst>
                  <a:path w="5" h="6">
                    <a:moveTo>
                      <a:pt x="0" y="0"/>
                    </a:moveTo>
                    <a:cubicBezTo>
                      <a:pt x="1" y="2"/>
                      <a:pt x="2" y="4"/>
                      <a:pt x="2" y="6"/>
                    </a:cubicBezTo>
                    <a:cubicBezTo>
                      <a:pt x="3" y="5"/>
                      <a:pt x="4" y="4"/>
                      <a:pt x="5" y="2"/>
                    </a:cubicBezTo>
                    <a:cubicBezTo>
                      <a:pt x="3" y="2"/>
                      <a:pt x="1" y="1"/>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88" name="Freeform 376">
                <a:extLst>
                  <a:ext uri="{FF2B5EF4-FFF2-40B4-BE49-F238E27FC236}">
                    <a16:creationId xmlns:a16="http://schemas.microsoft.com/office/drawing/2014/main" xmlns="" id="{EC8DCC5B-3196-4199-971A-30A93DC5A913}"/>
                  </a:ext>
                </a:extLst>
              </p:cNvPr>
              <p:cNvSpPr>
                <a:spLocks/>
              </p:cNvSpPr>
              <p:nvPr/>
            </p:nvSpPr>
            <p:spPr bwMode="auto">
              <a:xfrm>
                <a:off x="6517" y="2932"/>
                <a:ext cx="6" cy="2"/>
              </a:xfrm>
              <a:custGeom>
                <a:avLst/>
                <a:gdLst>
                  <a:gd name="T0" fmla="*/ 7 w 7"/>
                  <a:gd name="T1" fmla="*/ 0 h 3"/>
                  <a:gd name="T2" fmla="*/ 0 w 7"/>
                  <a:gd name="T3" fmla="*/ 2 h 3"/>
                  <a:gd name="T4" fmla="*/ 2 w 7"/>
                  <a:gd name="T5" fmla="*/ 3 h 3"/>
                  <a:gd name="T6" fmla="*/ 2 w 7"/>
                  <a:gd name="T7" fmla="*/ 3 h 3"/>
                  <a:gd name="T8" fmla="*/ 6 w 7"/>
                  <a:gd name="T9" fmla="*/ 1 h 3"/>
                  <a:gd name="T10" fmla="*/ 7 w 7"/>
                  <a:gd name="T11" fmla="*/ 0 h 3"/>
                </a:gdLst>
                <a:ahLst/>
                <a:cxnLst>
                  <a:cxn ang="0">
                    <a:pos x="T0" y="T1"/>
                  </a:cxn>
                  <a:cxn ang="0">
                    <a:pos x="T2" y="T3"/>
                  </a:cxn>
                  <a:cxn ang="0">
                    <a:pos x="T4" y="T5"/>
                  </a:cxn>
                  <a:cxn ang="0">
                    <a:pos x="T6" y="T7"/>
                  </a:cxn>
                  <a:cxn ang="0">
                    <a:pos x="T8" y="T9"/>
                  </a:cxn>
                  <a:cxn ang="0">
                    <a:pos x="T10" y="T11"/>
                  </a:cxn>
                </a:cxnLst>
                <a:rect l="0" t="0" r="r" b="b"/>
                <a:pathLst>
                  <a:path w="7" h="3">
                    <a:moveTo>
                      <a:pt x="7" y="0"/>
                    </a:moveTo>
                    <a:cubicBezTo>
                      <a:pt x="5" y="0"/>
                      <a:pt x="3" y="1"/>
                      <a:pt x="0" y="2"/>
                    </a:cubicBezTo>
                    <a:cubicBezTo>
                      <a:pt x="1" y="2"/>
                      <a:pt x="1" y="3"/>
                      <a:pt x="2" y="3"/>
                    </a:cubicBezTo>
                    <a:cubicBezTo>
                      <a:pt x="2" y="3"/>
                      <a:pt x="2" y="3"/>
                      <a:pt x="2" y="3"/>
                    </a:cubicBezTo>
                    <a:cubicBezTo>
                      <a:pt x="4" y="3"/>
                      <a:pt x="5" y="2"/>
                      <a:pt x="6" y="1"/>
                    </a:cubicBezTo>
                    <a:cubicBezTo>
                      <a:pt x="7" y="1"/>
                      <a:pt x="7" y="0"/>
                      <a:pt x="7"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89" name="Freeform 377">
                <a:extLst>
                  <a:ext uri="{FF2B5EF4-FFF2-40B4-BE49-F238E27FC236}">
                    <a16:creationId xmlns:a16="http://schemas.microsoft.com/office/drawing/2014/main" xmlns="" id="{E4A66323-E8AC-45BD-A80B-D21E575078FC}"/>
                  </a:ext>
                </a:extLst>
              </p:cNvPr>
              <p:cNvSpPr>
                <a:spLocks/>
              </p:cNvSpPr>
              <p:nvPr/>
            </p:nvSpPr>
            <p:spPr bwMode="auto">
              <a:xfrm>
                <a:off x="6522" y="2932"/>
                <a:ext cx="2" cy="1"/>
              </a:xfrm>
              <a:custGeom>
                <a:avLst/>
                <a:gdLst>
                  <a:gd name="T0" fmla="*/ 3 w 3"/>
                  <a:gd name="T1" fmla="*/ 0 h 1"/>
                  <a:gd name="T2" fmla="*/ 1 w 3"/>
                  <a:gd name="T3" fmla="*/ 0 h 1"/>
                  <a:gd name="T4" fmla="*/ 0 w 3"/>
                  <a:gd name="T5" fmla="*/ 1 h 1"/>
                  <a:gd name="T6" fmla="*/ 3 w 3"/>
                  <a:gd name="T7" fmla="*/ 0 h 1"/>
                  <a:gd name="T8" fmla="*/ 3 w 3"/>
                  <a:gd name="T9" fmla="*/ 0 h 1"/>
                </a:gdLst>
                <a:ahLst/>
                <a:cxnLst>
                  <a:cxn ang="0">
                    <a:pos x="T0" y="T1"/>
                  </a:cxn>
                  <a:cxn ang="0">
                    <a:pos x="T2" y="T3"/>
                  </a:cxn>
                  <a:cxn ang="0">
                    <a:pos x="T4" y="T5"/>
                  </a:cxn>
                  <a:cxn ang="0">
                    <a:pos x="T6" y="T7"/>
                  </a:cxn>
                  <a:cxn ang="0">
                    <a:pos x="T8" y="T9"/>
                  </a:cxn>
                </a:cxnLst>
                <a:rect l="0" t="0" r="r" b="b"/>
                <a:pathLst>
                  <a:path w="3" h="1">
                    <a:moveTo>
                      <a:pt x="3" y="0"/>
                    </a:moveTo>
                    <a:cubicBezTo>
                      <a:pt x="2" y="0"/>
                      <a:pt x="2" y="0"/>
                      <a:pt x="1" y="0"/>
                    </a:cubicBezTo>
                    <a:cubicBezTo>
                      <a:pt x="1" y="0"/>
                      <a:pt x="1" y="1"/>
                      <a:pt x="0" y="1"/>
                    </a:cubicBezTo>
                    <a:cubicBezTo>
                      <a:pt x="2" y="0"/>
                      <a:pt x="3" y="0"/>
                      <a:pt x="3" y="0"/>
                    </a:cubicBezTo>
                    <a:cubicBezTo>
                      <a:pt x="3" y="0"/>
                      <a:pt x="3" y="0"/>
                      <a:pt x="3"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90" name="Freeform 378">
                <a:extLst>
                  <a:ext uri="{FF2B5EF4-FFF2-40B4-BE49-F238E27FC236}">
                    <a16:creationId xmlns:a16="http://schemas.microsoft.com/office/drawing/2014/main" xmlns="" id="{ED0C43E7-2483-4729-B334-6E6732238507}"/>
                  </a:ext>
                </a:extLst>
              </p:cNvPr>
              <p:cNvSpPr>
                <a:spLocks/>
              </p:cNvSpPr>
              <p:nvPr/>
            </p:nvSpPr>
            <p:spPr bwMode="auto">
              <a:xfrm>
                <a:off x="6478" y="2936"/>
                <a:ext cx="34" cy="14"/>
              </a:xfrm>
              <a:custGeom>
                <a:avLst/>
                <a:gdLst>
                  <a:gd name="T0" fmla="*/ 43 w 46"/>
                  <a:gd name="T1" fmla="*/ 0 h 20"/>
                  <a:gd name="T2" fmla="*/ 25 w 46"/>
                  <a:gd name="T3" fmla="*/ 7 h 20"/>
                  <a:gd name="T4" fmla="*/ 16 w 46"/>
                  <a:gd name="T5" fmla="*/ 11 h 20"/>
                  <a:gd name="T6" fmla="*/ 18 w 46"/>
                  <a:gd name="T7" fmla="*/ 14 h 20"/>
                  <a:gd name="T8" fmla="*/ 18 w 46"/>
                  <a:gd name="T9" fmla="*/ 14 h 20"/>
                  <a:gd name="T10" fmla="*/ 13 w 46"/>
                  <a:gd name="T11" fmla="*/ 12 h 20"/>
                  <a:gd name="T12" fmla="*/ 10 w 46"/>
                  <a:gd name="T13" fmla="*/ 13 h 20"/>
                  <a:gd name="T14" fmla="*/ 0 w 46"/>
                  <a:gd name="T15" fmla="*/ 17 h 20"/>
                  <a:gd name="T16" fmla="*/ 4 w 46"/>
                  <a:gd name="T17" fmla="*/ 20 h 20"/>
                  <a:gd name="T18" fmla="*/ 46 w 46"/>
                  <a:gd name="T19" fmla="*/ 3 h 20"/>
                  <a:gd name="T20" fmla="*/ 43 w 46"/>
                  <a:gd name="T2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 h="20">
                    <a:moveTo>
                      <a:pt x="43" y="0"/>
                    </a:moveTo>
                    <a:cubicBezTo>
                      <a:pt x="38" y="2"/>
                      <a:pt x="31" y="5"/>
                      <a:pt x="25" y="7"/>
                    </a:cubicBezTo>
                    <a:cubicBezTo>
                      <a:pt x="23" y="9"/>
                      <a:pt x="20" y="10"/>
                      <a:pt x="16" y="11"/>
                    </a:cubicBezTo>
                    <a:cubicBezTo>
                      <a:pt x="18" y="13"/>
                      <a:pt x="19" y="14"/>
                      <a:pt x="18" y="14"/>
                    </a:cubicBezTo>
                    <a:cubicBezTo>
                      <a:pt x="18" y="14"/>
                      <a:pt x="18" y="14"/>
                      <a:pt x="18" y="14"/>
                    </a:cubicBezTo>
                    <a:cubicBezTo>
                      <a:pt x="18" y="14"/>
                      <a:pt x="16" y="14"/>
                      <a:pt x="13" y="12"/>
                    </a:cubicBezTo>
                    <a:cubicBezTo>
                      <a:pt x="12" y="12"/>
                      <a:pt x="11" y="13"/>
                      <a:pt x="10" y="13"/>
                    </a:cubicBezTo>
                    <a:cubicBezTo>
                      <a:pt x="7" y="14"/>
                      <a:pt x="4" y="15"/>
                      <a:pt x="0" y="17"/>
                    </a:cubicBezTo>
                    <a:cubicBezTo>
                      <a:pt x="2" y="18"/>
                      <a:pt x="3" y="19"/>
                      <a:pt x="4" y="20"/>
                    </a:cubicBezTo>
                    <a:cubicBezTo>
                      <a:pt x="21" y="13"/>
                      <a:pt x="36" y="7"/>
                      <a:pt x="46" y="3"/>
                    </a:cubicBezTo>
                    <a:cubicBezTo>
                      <a:pt x="45" y="2"/>
                      <a:pt x="44" y="1"/>
                      <a:pt x="43"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91" name="Freeform 379">
                <a:extLst>
                  <a:ext uri="{FF2B5EF4-FFF2-40B4-BE49-F238E27FC236}">
                    <a16:creationId xmlns:a16="http://schemas.microsoft.com/office/drawing/2014/main" xmlns="" id="{4C361A78-5D59-4498-ACE6-FD7A164F5B0F}"/>
                  </a:ext>
                </a:extLst>
              </p:cNvPr>
              <p:cNvSpPr>
                <a:spLocks/>
              </p:cNvSpPr>
              <p:nvPr/>
            </p:nvSpPr>
            <p:spPr bwMode="auto">
              <a:xfrm>
                <a:off x="6421" y="2948"/>
                <a:ext cx="60" cy="25"/>
              </a:xfrm>
              <a:custGeom>
                <a:avLst/>
                <a:gdLst>
                  <a:gd name="T0" fmla="*/ 77 w 81"/>
                  <a:gd name="T1" fmla="*/ 0 h 33"/>
                  <a:gd name="T2" fmla="*/ 69 w 81"/>
                  <a:gd name="T3" fmla="*/ 3 h 33"/>
                  <a:gd name="T4" fmla="*/ 0 w 81"/>
                  <a:gd name="T5" fmla="*/ 33 h 33"/>
                  <a:gd name="T6" fmla="*/ 0 w 81"/>
                  <a:gd name="T7" fmla="*/ 33 h 33"/>
                  <a:gd name="T8" fmla="*/ 70 w 81"/>
                  <a:gd name="T9" fmla="*/ 8 h 33"/>
                  <a:gd name="T10" fmla="*/ 81 w 81"/>
                  <a:gd name="T11" fmla="*/ 3 h 33"/>
                  <a:gd name="T12" fmla="*/ 77 w 81"/>
                  <a:gd name="T13" fmla="*/ 0 h 33"/>
                </a:gdLst>
                <a:ahLst/>
                <a:cxnLst>
                  <a:cxn ang="0">
                    <a:pos x="T0" y="T1"/>
                  </a:cxn>
                  <a:cxn ang="0">
                    <a:pos x="T2" y="T3"/>
                  </a:cxn>
                  <a:cxn ang="0">
                    <a:pos x="T4" y="T5"/>
                  </a:cxn>
                  <a:cxn ang="0">
                    <a:pos x="T6" y="T7"/>
                  </a:cxn>
                  <a:cxn ang="0">
                    <a:pos x="T8" y="T9"/>
                  </a:cxn>
                  <a:cxn ang="0">
                    <a:pos x="T10" y="T11"/>
                  </a:cxn>
                  <a:cxn ang="0">
                    <a:pos x="T12" y="T13"/>
                  </a:cxn>
                </a:cxnLst>
                <a:rect l="0" t="0" r="r" b="b"/>
                <a:pathLst>
                  <a:path w="81" h="33">
                    <a:moveTo>
                      <a:pt x="77" y="0"/>
                    </a:moveTo>
                    <a:cubicBezTo>
                      <a:pt x="74" y="1"/>
                      <a:pt x="72" y="2"/>
                      <a:pt x="69" y="3"/>
                    </a:cubicBezTo>
                    <a:cubicBezTo>
                      <a:pt x="30" y="19"/>
                      <a:pt x="0" y="32"/>
                      <a:pt x="0" y="33"/>
                    </a:cubicBezTo>
                    <a:cubicBezTo>
                      <a:pt x="0" y="33"/>
                      <a:pt x="0" y="33"/>
                      <a:pt x="0" y="33"/>
                    </a:cubicBezTo>
                    <a:cubicBezTo>
                      <a:pt x="4" y="33"/>
                      <a:pt x="34" y="22"/>
                      <a:pt x="70" y="8"/>
                    </a:cubicBezTo>
                    <a:cubicBezTo>
                      <a:pt x="74" y="6"/>
                      <a:pt x="78" y="5"/>
                      <a:pt x="81" y="3"/>
                    </a:cubicBezTo>
                    <a:cubicBezTo>
                      <a:pt x="80" y="2"/>
                      <a:pt x="79" y="1"/>
                      <a:pt x="77" y="0"/>
                    </a:cubicBezTo>
                  </a:path>
                </a:pathLst>
              </a:custGeom>
              <a:solidFill>
                <a:srgbClr val="46489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92" name="Freeform 380">
                <a:extLst>
                  <a:ext uri="{FF2B5EF4-FFF2-40B4-BE49-F238E27FC236}">
                    <a16:creationId xmlns:a16="http://schemas.microsoft.com/office/drawing/2014/main" xmlns="" id="{76A488AF-01CD-43B4-96CF-EE2B07326AE7}"/>
                  </a:ext>
                </a:extLst>
              </p:cNvPr>
              <p:cNvSpPr>
                <a:spLocks noEditPoints="1"/>
              </p:cNvSpPr>
              <p:nvPr/>
            </p:nvSpPr>
            <p:spPr bwMode="auto">
              <a:xfrm>
                <a:off x="6427" y="2894"/>
                <a:ext cx="57" cy="45"/>
              </a:xfrm>
              <a:custGeom>
                <a:avLst/>
                <a:gdLst>
                  <a:gd name="T0" fmla="*/ 67 w 77"/>
                  <a:gd name="T1" fmla="*/ 50 h 60"/>
                  <a:gd name="T2" fmla="*/ 64 w 77"/>
                  <a:gd name="T3" fmla="*/ 56 h 60"/>
                  <a:gd name="T4" fmla="*/ 70 w 77"/>
                  <a:gd name="T5" fmla="*/ 60 h 60"/>
                  <a:gd name="T6" fmla="*/ 77 w 77"/>
                  <a:gd name="T7" fmla="*/ 59 h 60"/>
                  <a:gd name="T8" fmla="*/ 67 w 77"/>
                  <a:gd name="T9" fmla="*/ 50 h 60"/>
                  <a:gd name="T10" fmla="*/ 49 w 77"/>
                  <a:gd name="T11" fmla="*/ 36 h 60"/>
                  <a:gd name="T12" fmla="*/ 47 w 77"/>
                  <a:gd name="T13" fmla="*/ 40 h 60"/>
                  <a:gd name="T14" fmla="*/ 46 w 77"/>
                  <a:gd name="T15" fmla="*/ 43 h 60"/>
                  <a:gd name="T16" fmla="*/ 58 w 77"/>
                  <a:gd name="T17" fmla="*/ 51 h 60"/>
                  <a:gd name="T18" fmla="*/ 60 w 77"/>
                  <a:gd name="T19" fmla="*/ 45 h 60"/>
                  <a:gd name="T20" fmla="*/ 49 w 77"/>
                  <a:gd name="T21" fmla="*/ 36 h 60"/>
                  <a:gd name="T22" fmla="*/ 4 w 77"/>
                  <a:gd name="T23" fmla="*/ 0 h 60"/>
                  <a:gd name="T24" fmla="*/ 3 w 77"/>
                  <a:gd name="T25" fmla="*/ 1 h 60"/>
                  <a:gd name="T26" fmla="*/ 0 w 77"/>
                  <a:gd name="T27" fmla="*/ 9 h 60"/>
                  <a:gd name="T28" fmla="*/ 37 w 77"/>
                  <a:gd name="T29" fmla="*/ 37 h 60"/>
                  <a:gd name="T30" fmla="*/ 40 w 77"/>
                  <a:gd name="T31" fmla="*/ 29 h 60"/>
                  <a:gd name="T32" fmla="*/ 4 w 77"/>
                  <a:gd name="T33"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60">
                    <a:moveTo>
                      <a:pt x="67" y="50"/>
                    </a:moveTo>
                    <a:cubicBezTo>
                      <a:pt x="66" y="52"/>
                      <a:pt x="65" y="54"/>
                      <a:pt x="64" y="56"/>
                    </a:cubicBezTo>
                    <a:cubicBezTo>
                      <a:pt x="66" y="57"/>
                      <a:pt x="68" y="59"/>
                      <a:pt x="70" y="60"/>
                    </a:cubicBezTo>
                    <a:cubicBezTo>
                      <a:pt x="72" y="60"/>
                      <a:pt x="75" y="59"/>
                      <a:pt x="77" y="59"/>
                    </a:cubicBezTo>
                    <a:cubicBezTo>
                      <a:pt x="74" y="57"/>
                      <a:pt x="71" y="54"/>
                      <a:pt x="67" y="50"/>
                    </a:cubicBezTo>
                    <a:moveTo>
                      <a:pt x="49" y="36"/>
                    </a:moveTo>
                    <a:cubicBezTo>
                      <a:pt x="48" y="37"/>
                      <a:pt x="47" y="39"/>
                      <a:pt x="47" y="40"/>
                    </a:cubicBezTo>
                    <a:cubicBezTo>
                      <a:pt x="46" y="41"/>
                      <a:pt x="46" y="42"/>
                      <a:pt x="46" y="43"/>
                    </a:cubicBezTo>
                    <a:cubicBezTo>
                      <a:pt x="50" y="46"/>
                      <a:pt x="54" y="49"/>
                      <a:pt x="58" y="51"/>
                    </a:cubicBezTo>
                    <a:cubicBezTo>
                      <a:pt x="58" y="49"/>
                      <a:pt x="59" y="47"/>
                      <a:pt x="60" y="45"/>
                    </a:cubicBezTo>
                    <a:cubicBezTo>
                      <a:pt x="56" y="42"/>
                      <a:pt x="53" y="39"/>
                      <a:pt x="49" y="36"/>
                    </a:cubicBezTo>
                    <a:moveTo>
                      <a:pt x="4" y="0"/>
                    </a:moveTo>
                    <a:cubicBezTo>
                      <a:pt x="4" y="1"/>
                      <a:pt x="3" y="1"/>
                      <a:pt x="3" y="1"/>
                    </a:cubicBezTo>
                    <a:cubicBezTo>
                      <a:pt x="2" y="3"/>
                      <a:pt x="1" y="6"/>
                      <a:pt x="0" y="9"/>
                    </a:cubicBezTo>
                    <a:cubicBezTo>
                      <a:pt x="13" y="19"/>
                      <a:pt x="26" y="28"/>
                      <a:pt x="37" y="37"/>
                    </a:cubicBezTo>
                    <a:cubicBezTo>
                      <a:pt x="38" y="34"/>
                      <a:pt x="39" y="31"/>
                      <a:pt x="40" y="29"/>
                    </a:cubicBezTo>
                    <a:cubicBezTo>
                      <a:pt x="29" y="20"/>
                      <a:pt x="17" y="10"/>
                      <a:pt x="4"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93" name="Freeform 381">
                <a:extLst>
                  <a:ext uri="{FF2B5EF4-FFF2-40B4-BE49-F238E27FC236}">
                    <a16:creationId xmlns:a16="http://schemas.microsoft.com/office/drawing/2014/main" xmlns="" id="{5B9A9ACF-1085-4CF6-9DE2-12F084BA4384}"/>
                  </a:ext>
                </a:extLst>
              </p:cNvPr>
              <p:cNvSpPr>
                <a:spLocks/>
              </p:cNvSpPr>
              <p:nvPr/>
            </p:nvSpPr>
            <p:spPr bwMode="auto">
              <a:xfrm>
                <a:off x="6488" y="2944"/>
                <a:ext cx="4" cy="2"/>
              </a:xfrm>
              <a:custGeom>
                <a:avLst/>
                <a:gdLst>
                  <a:gd name="T0" fmla="*/ 3 w 6"/>
                  <a:gd name="T1" fmla="*/ 0 h 3"/>
                  <a:gd name="T2" fmla="*/ 0 w 6"/>
                  <a:gd name="T3" fmla="*/ 1 h 3"/>
                  <a:gd name="T4" fmla="*/ 5 w 6"/>
                  <a:gd name="T5" fmla="*/ 3 h 3"/>
                  <a:gd name="T6" fmla="*/ 5 w 6"/>
                  <a:gd name="T7" fmla="*/ 3 h 3"/>
                  <a:gd name="T8" fmla="*/ 3 w 6"/>
                  <a:gd name="T9" fmla="*/ 0 h 3"/>
                </a:gdLst>
                <a:ahLst/>
                <a:cxnLst>
                  <a:cxn ang="0">
                    <a:pos x="T0" y="T1"/>
                  </a:cxn>
                  <a:cxn ang="0">
                    <a:pos x="T2" y="T3"/>
                  </a:cxn>
                  <a:cxn ang="0">
                    <a:pos x="T4" y="T5"/>
                  </a:cxn>
                  <a:cxn ang="0">
                    <a:pos x="T6" y="T7"/>
                  </a:cxn>
                  <a:cxn ang="0">
                    <a:pos x="T8" y="T9"/>
                  </a:cxn>
                </a:cxnLst>
                <a:rect l="0" t="0" r="r" b="b"/>
                <a:pathLst>
                  <a:path w="6" h="3">
                    <a:moveTo>
                      <a:pt x="3" y="0"/>
                    </a:moveTo>
                    <a:cubicBezTo>
                      <a:pt x="2" y="1"/>
                      <a:pt x="2" y="1"/>
                      <a:pt x="0" y="1"/>
                    </a:cubicBezTo>
                    <a:cubicBezTo>
                      <a:pt x="3" y="3"/>
                      <a:pt x="5" y="3"/>
                      <a:pt x="5" y="3"/>
                    </a:cubicBezTo>
                    <a:cubicBezTo>
                      <a:pt x="5" y="3"/>
                      <a:pt x="5" y="3"/>
                      <a:pt x="5" y="3"/>
                    </a:cubicBezTo>
                    <a:cubicBezTo>
                      <a:pt x="6" y="3"/>
                      <a:pt x="5" y="2"/>
                      <a:pt x="3"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94" name="Freeform 382">
                <a:extLst>
                  <a:ext uri="{FF2B5EF4-FFF2-40B4-BE49-F238E27FC236}">
                    <a16:creationId xmlns:a16="http://schemas.microsoft.com/office/drawing/2014/main" xmlns="" id="{47BDFB4F-D555-4018-BDA6-4A7995521293}"/>
                  </a:ext>
                </a:extLst>
              </p:cNvPr>
              <p:cNvSpPr>
                <a:spLocks noEditPoints="1"/>
              </p:cNvSpPr>
              <p:nvPr/>
            </p:nvSpPr>
            <p:spPr bwMode="auto">
              <a:xfrm>
                <a:off x="6452" y="2890"/>
                <a:ext cx="20" cy="42"/>
              </a:xfrm>
              <a:custGeom>
                <a:avLst/>
                <a:gdLst>
                  <a:gd name="T0" fmla="*/ 3 w 27"/>
                  <a:gd name="T1" fmla="*/ 43 h 57"/>
                  <a:gd name="T2" fmla="*/ 3 w 27"/>
                  <a:gd name="T3" fmla="*/ 43 h 57"/>
                  <a:gd name="T4" fmla="*/ 0 w 27"/>
                  <a:gd name="T5" fmla="*/ 50 h 57"/>
                  <a:gd name="T6" fmla="*/ 9 w 27"/>
                  <a:gd name="T7" fmla="*/ 57 h 57"/>
                  <a:gd name="T8" fmla="*/ 12 w 27"/>
                  <a:gd name="T9" fmla="*/ 49 h 57"/>
                  <a:gd name="T10" fmla="*/ 3 w 27"/>
                  <a:gd name="T11" fmla="*/ 43 h 57"/>
                  <a:gd name="T12" fmla="*/ 15 w 27"/>
                  <a:gd name="T13" fmla="*/ 12 h 57"/>
                  <a:gd name="T14" fmla="*/ 6 w 27"/>
                  <a:gd name="T15" fmla="*/ 35 h 57"/>
                  <a:gd name="T16" fmla="*/ 15 w 27"/>
                  <a:gd name="T17" fmla="*/ 42 h 57"/>
                  <a:gd name="T18" fmla="*/ 22 w 27"/>
                  <a:gd name="T19" fmla="*/ 18 h 57"/>
                  <a:gd name="T20" fmla="*/ 15 w 27"/>
                  <a:gd name="T21" fmla="*/ 12 h 57"/>
                  <a:gd name="T22" fmla="*/ 27 w 27"/>
                  <a:gd name="T23" fmla="*/ 0 h 57"/>
                  <a:gd name="T24" fmla="*/ 21 w 27"/>
                  <a:gd name="T25" fmla="*/ 2 h 57"/>
                  <a:gd name="T26" fmla="*/ 18 w 27"/>
                  <a:gd name="T27" fmla="*/ 7 h 57"/>
                  <a:gd name="T28" fmla="*/ 24 w 27"/>
                  <a:gd name="T29" fmla="*/ 11 h 57"/>
                  <a:gd name="T30" fmla="*/ 27 w 27"/>
                  <a:gd name="T31"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 h="57">
                    <a:moveTo>
                      <a:pt x="3" y="43"/>
                    </a:moveTo>
                    <a:cubicBezTo>
                      <a:pt x="3" y="43"/>
                      <a:pt x="3" y="43"/>
                      <a:pt x="3" y="43"/>
                    </a:cubicBezTo>
                    <a:cubicBezTo>
                      <a:pt x="2" y="45"/>
                      <a:pt x="1" y="48"/>
                      <a:pt x="0" y="50"/>
                    </a:cubicBezTo>
                    <a:cubicBezTo>
                      <a:pt x="3" y="52"/>
                      <a:pt x="6" y="55"/>
                      <a:pt x="9" y="57"/>
                    </a:cubicBezTo>
                    <a:cubicBezTo>
                      <a:pt x="10" y="54"/>
                      <a:pt x="11" y="52"/>
                      <a:pt x="12" y="49"/>
                    </a:cubicBezTo>
                    <a:cubicBezTo>
                      <a:pt x="9" y="47"/>
                      <a:pt x="6" y="45"/>
                      <a:pt x="3" y="43"/>
                    </a:cubicBezTo>
                    <a:moveTo>
                      <a:pt x="15" y="12"/>
                    </a:moveTo>
                    <a:cubicBezTo>
                      <a:pt x="12" y="19"/>
                      <a:pt x="9" y="26"/>
                      <a:pt x="6" y="35"/>
                    </a:cubicBezTo>
                    <a:cubicBezTo>
                      <a:pt x="9" y="37"/>
                      <a:pt x="12" y="39"/>
                      <a:pt x="15" y="42"/>
                    </a:cubicBezTo>
                    <a:cubicBezTo>
                      <a:pt x="18" y="33"/>
                      <a:pt x="20" y="25"/>
                      <a:pt x="22" y="18"/>
                    </a:cubicBezTo>
                    <a:cubicBezTo>
                      <a:pt x="20" y="16"/>
                      <a:pt x="18" y="14"/>
                      <a:pt x="15" y="12"/>
                    </a:cubicBezTo>
                    <a:moveTo>
                      <a:pt x="27" y="0"/>
                    </a:moveTo>
                    <a:cubicBezTo>
                      <a:pt x="25" y="1"/>
                      <a:pt x="23" y="1"/>
                      <a:pt x="21" y="2"/>
                    </a:cubicBezTo>
                    <a:cubicBezTo>
                      <a:pt x="20" y="3"/>
                      <a:pt x="19" y="5"/>
                      <a:pt x="18" y="7"/>
                    </a:cubicBezTo>
                    <a:cubicBezTo>
                      <a:pt x="20" y="8"/>
                      <a:pt x="22" y="10"/>
                      <a:pt x="24" y="11"/>
                    </a:cubicBezTo>
                    <a:cubicBezTo>
                      <a:pt x="26" y="7"/>
                      <a:pt x="26" y="3"/>
                      <a:pt x="27"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95" name="Freeform 383">
                <a:extLst>
                  <a:ext uri="{FF2B5EF4-FFF2-40B4-BE49-F238E27FC236}">
                    <a16:creationId xmlns:a16="http://schemas.microsoft.com/office/drawing/2014/main" xmlns="" id="{D76DE7CC-3F27-4360-B516-B728516BAB05}"/>
                  </a:ext>
                </a:extLst>
              </p:cNvPr>
              <p:cNvSpPr>
                <a:spLocks/>
              </p:cNvSpPr>
              <p:nvPr/>
            </p:nvSpPr>
            <p:spPr bwMode="auto">
              <a:xfrm>
                <a:off x="6443" y="2927"/>
                <a:ext cx="16" cy="33"/>
              </a:xfrm>
              <a:custGeom>
                <a:avLst/>
                <a:gdLst>
                  <a:gd name="T0" fmla="*/ 13 w 22"/>
                  <a:gd name="T1" fmla="*/ 0 h 45"/>
                  <a:gd name="T2" fmla="*/ 2 w 22"/>
                  <a:gd name="T3" fmla="*/ 45 h 45"/>
                  <a:gd name="T4" fmla="*/ 2 w 22"/>
                  <a:gd name="T5" fmla="*/ 45 h 45"/>
                  <a:gd name="T6" fmla="*/ 22 w 22"/>
                  <a:gd name="T7" fmla="*/ 7 h 45"/>
                  <a:gd name="T8" fmla="*/ 13 w 22"/>
                  <a:gd name="T9" fmla="*/ 0 h 45"/>
                </a:gdLst>
                <a:ahLst/>
                <a:cxnLst>
                  <a:cxn ang="0">
                    <a:pos x="T0" y="T1"/>
                  </a:cxn>
                  <a:cxn ang="0">
                    <a:pos x="T2" y="T3"/>
                  </a:cxn>
                  <a:cxn ang="0">
                    <a:pos x="T4" y="T5"/>
                  </a:cxn>
                  <a:cxn ang="0">
                    <a:pos x="T6" y="T7"/>
                  </a:cxn>
                  <a:cxn ang="0">
                    <a:pos x="T8" y="T9"/>
                  </a:cxn>
                </a:cxnLst>
                <a:rect l="0" t="0" r="r" b="b"/>
                <a:pathLst>
                  <a:path w="22" h="45">
                    <a:moveTo>
                      <a:pt x="13" y="0"/>
                    </a:moveTo>
                    <a:cubicBezTo>
                      <a:pt x="4" y="25"/>
                      <a:pt x="0" y="44"/>
                      <a:pt x="2" y="45"/>
                    </a:cubicBezTo>
                    <a:cubicBezTo>
                      <a:pt x="2" y="45"/>
                      <a:pt x="2" y="45"/>
                      <a:pt x="2" y="45"/>
                    </a:cubicBezTo>
                    <a:cubicBezTo>
                      <a:pt x="5" y="45"/>
                      <a:pt x="13" y="29"/>
                      <a:pt x="22" y="7"/>
                    </a:cubicBezTo>
                    <a:cubicBezTo>
                      <a:pt x="19" y="5"/>
                      <a:pt x="16" y="2"/>
                      <a:pt x="13" y="0"/>
                    </a:cubicBezTo>
                  </a:path>
                </a:pathLst>
              </a:custGeom>
              <a:solidFill>
                <a:srgbClr val="46489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96" name="Freeform 384">
                <a:extLst>
                  <a:ext uri="{FF2B5EF4-FFF2-40B4-BE49-F238E27FC236}">
                    <a16:creationId xmlns:a16="http://schemas.microsoft.com/office/drawing/2014/main" xmlns="" id="{6C36CF39-745A-45EB-8A3A-559F65E58479}"/>
                  </a:ext>
                </a:extLst>
              </p:cNvPr>
              <p:cNvSpPr>
                <a:spLocks/>
              </p:cNvSpPr>
              <p:nvPr/>
            </p:nvSpPr>
            <p:spPr bwMode="auto">
              <a:xfrm>
                <a:off x="6455" y="2916"/>
                <a:ext cx="9" cy="10"/>
              </a:xfrm>
              <a:custGeom>
                <a:avLst/>
                <a:gdLst>
                  <a:gd name="T0" fmla="*/ 3 w 12"/>
                  <a:gd name="T1" fmla="*/ 0 h 14"/>
                  <a:gd name="T2" fmla="*/ 0 w 12"/>
                  <a:gd name="T3" fmla="*/ 8 h 14"/>
                  <a:gd name="T4" fmla="*/ 9 w 12"/>
                  <a:gd name="T5" fmla="*/ 14 h 14"/>
                  <a:gd name="T6" fmla="*/ 10 w 12"/>
                  <a:gd name="T7" fmla="*/ 11 h 14"/>
                  <a:gd name="T8" fmla="*/ 12 w 12"/>
                  <a:gd name="T9" fmla="*/ 7 h 14"/>
                  <a:gd name="T10" fmla="*/ 3 w 12"/>
                  <a:gd name="T11" fmla="*/ 0 h 14"/>
                </a:gdLst>
                <a:ahLst/>
                <a:cxnLst>
                  <a:cxn ang="0">
                    <a:pos x="T0" y="T1"/>
                  </a:cxn>
                  <a:cxn ang="0">
                    <a:pos x="T2" y="T3"/>
                  </a:cxn>
                  <a:cxn ang="0">
                    <a:pos x="T4" y="T5"/>
                  </a:cxn>
                  <a:cxn ang="0">
                    <a:pos x="T6" y="T7"/>
                  </a:cxn>
                  <a:cxn ang="0">
                    <a:pos x="T8" y="T9"/>
                  </a:cxn>
                  <a:cxn ang="0">
                    <a:pos x="T10" y="T11"/>
                  </a:cxn>
                </a:cxnLst>
                <a:rect l="0" t="0" r="r" b="b"/>
                <a:pathLst>
                  <a:path w="12" h="14">
                    <a:moveTo>
                      <a:pt x="3" y="0"/>
                    </a:moveTo>
                    <a:cubicBezTo>
                      <a:pt x="2" y="2"/>
                      <a:pt x="1" y="5"/>
                      <a:pt x="0" y="8"/>
                    </a:cubicBezTo>
                    <a:cubicBezTo>
                      <a:pt x="3" y="10"/>
                      <a:pt x="6" y="12"/>
                      <a:pt x="9" y="14"/>
                    </a:cubicBezTo>
                    <a:cubicBezTo>
                      <a:pt x="9" y="13"/>
                      <a:pt x="9" y="12"/>
                      <a:pt x="10" y="11"/>
                    </a:cubicBezTo>
                    <a:cubicBezTo>
                      <a:pt x="10" y="10"/>
                      <a:pt x="11" y="8"/>
                      <a:pt x="12" y="7"/>
                    </a:cubicBezTo>
                    <a:cubicBezTo>
                      <a:pt x="9" y="4"/>
                      <a:pt x="6" y="2"/>
                      <a:pt x="3"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97" name="Freeform 385">
                <a:extLst>
                  <a:ext uri="{FF2B5EF4-FFF2-40B4-BE49-F238E27FC236}">
                    <a16:creationId xmlns:a16="http://schemas.microsoft.com/office/drawing/2014/main" xmlns="" id="{71FCBD48-74FC-4AAA-8BCE-CF6895F4F79C}"/>
                  </a:ext>
                </a:extLst>
              </p:cNvPr>
              <p:cNvSpPr>
                <a:spLocks/>
              </p:cNvSpPr>
              <p:nvPr/>
            </p:nvSpPr>
            <p:spPr bwMode="auto">
              <a:xfrm>
                <a:off x="6452" y="2884"/>
                <a:ext cx="24" cy="8"/>
              </a:xfrm>
              <a:custGeom>
                <a:avLst/>
                <a:gdLst>
                  <a:gd name="T0" fmla="*/ 27 w 32"/>
                  <a:gd name="T1" fmla="*/ 0 h 11"/>
                  <a:gd name="T2" fmla="*/ 16 w 32"/>
                  <a:gd name="T3" fmla="*/ 8 h 11"/>
                  <a:gd name="T4" fmla="*/ 15 w 32"/>
                  <a:gd name="T5" fmla="*/ 8 h 11"/>
                  <a:gd name="T6" fmla="*/ 19 w 32"/>
                  <a:gd name="T7" fmla="*/ 0 h 11"/>
                  <a:gd name="T8" fmla="*/ 12 w 32"/>
                  <a:gd name="T9" fmla="*/ 0 h 11"/>
                  <a:gd name="T10" fmla="*/ 3 w 32"/>
                  <a:gd name="T11" fmla="*/ 2 h 11"/>
                  <a:gd name="T12" fmla="*/ 0 w 32"/>
                  <a:gd name="T13" fmla="*/ 3 h 11"/>
                  <a:gd name="T14" fmla="*/ 12 w 32"/>
                  <a:gd name="T15" fmla="*/ 11 h 11"/>
                  <a:gd name="T16" fmla="*/ 13 w 32"/>
                  <a:gd name="T17" fmla="*/ 11 h 11"/>
                  <a:gd name="T18" fmla="*/ 21 w 32"/>
                  <a:gd name="T19" fmla="*/ 10 h 11"/>
                  <a:gd name="T20" fmla="*/ 26 w 32"/>
                  <a:gd name="T21" fmla="*/ 2 h 11"/>
                  <a:gd name="T22" fmla="*/ 27 w 32"/>
                  <a:gd name="T23" fmla="*/ 2 h 11"/>
                  <a:gd name="T24" fmla="*/ 27 w 32"/>
                  <a:gd name="T25" fmla="*/ 8 h 11"/>
                  <a:gd name="T26" fmla="*/ 32 w 32"/>
                  <a:gd name="T27" fmla="*/ 6 h 11"/>
                  <a:gd name="T28" fmla="*/ 30 w 32"/>
                  <a:gd name="T29" fmla="*/ 1 h 11"/>
                  <a:gd name="T30" fmla="*/ 28 w 32"/>
                  <a:gd name="T31" fmla="*/ 0 h 11"/>
                  <a:gd name="T32" fmla="*/ 27 w 32"/>
                  <a:gd name="T33"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 h="11">
                    <a:moveTo>
                      <a:pt x="27" y="0"/>
                    </a:moveTo>
                    <a:cubicBezTo>
                      <a:pt x="21" y="5"/>
                      <a:pt x="17" y="8"/>
                      <a:pt x="16" y="8"/>
                    </a:cubicBezTo>
                    <a:cubicBezTo>
                      <a:pt x="15" y="8"/>
                      <a:pt x="15" y="8"/>
                      <a:pt x="15" y="8"/>
                    </a:cubicBezTo>
                    <a:cubicBezTo>
                      <a:pt x="15" y="7"/>
                      <a:pt x="16" y="4"/>
                      <a:pt x="19" y="0"/>
                    </a:cubicBezTo>
                    <a:cubicBezTo>
                      <a:pt x="17" y="0"/>
                      <a:pt x="14" y="0"/>
                      <a:pt x="12" y="0"/>
                    </a:cubicBezTo>
                    <a:cubicBezTo>
                      <a:pt x="9" y="1"/>
                      <a:pt x="6" y="1"/>
                      <a:pt x="3" y="2"/>
                    </a:cubicBezTo>
                    <a:cubicBezTo>
                      <a:pt x="2" y="2"/>
                      <a:pt x="1" y="3"/>
                      <a:pt x="0" y="3"/>
                    </a:cubicBezTo>
                    <a:cubicBezTo>
                      <a:pt x="3" y="5"/>
                      <a:pt x="7" y="8"/>
                      <a:pt x="12" y="11"/>
                    </a:cubicBezTo>
                    <a:cubicBezTo>
                      <a:pt x="13" y="11"/>
                      <a:pt x="13" y="11"/>
                      <a:pt x="13" y="11"/>
                    </a:cubicBezTo>
                    <a:cubicBezTo>
                      <a:pt x="16" y="11"/>
                      <a:pt x="18" y="10"/>
                      <a:pt x="21" y="10"/>
                    </a:cubicBezTo>
                    <a:cubicBezTo>
                      <a:pt x="23" y="5"/>
                      <a:pt x="25" y="2"/>
                      <a:pt x="26" y="2"/>
                    </a:cubicBezTo>
                    <a:cubicBezTo>
                      <a:pt x="27" y="2"/>
                      <a:pt x="27" y="2"/>
                      <a:pt x="27" y="2"/>
                    </a:cubicBezTo>
                    <a:cubicBezTo>
                      <a:pt x="27" y="2"/>
                      <a:pt x="27" y="5"/>
                      <a:pt x="27" y="8"/>
                    </a:cubicBezTo>
                    <a:cubicBezTo>
                      <a:pt x="29" y="8"/>
                      <a:pt x="31" y="7"/>
                      <a:pt x="32" y="6"/>
                    </a:cubicBezTo>
                    <a:cubicBezTo>
                      <a:pt x="31" y="5"/>
                      <a:pt x="31" y="3"/>
                      <a:pt x="30" y="1"/>
                    </a:cubicBezTo>
                    <a:cubicBezTo>
                      <a:pt x="29" y="1"/>
                      <a:pt x="29" y="0"/>
                      <a:pt x="28" y="0"/>
                    </a:cubicBezTo>
                    <a:cubicBezTo>
                      <a:pt x="28" y="0"/>
                      <a:pt x="27" y="0"/>
                      <a:pt x="27"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98" name="Freeform 386">
                <a:extLst>
                  <a:ext uri="{FF2B5EF4-FFF2-40B4-BE49-F238E27FC236}">
                    <a16:creationId xmlns:a16="http://schemas.microsoft.com/office/drawing/2014/main" xmlns="" id="{3C3DC0BA-A4A3-4BC9-8CFD-7A9F24B9ED8C}"/>
                  </a:ext>
                </a:extLst>
              </p:cNvPr>
              <p:cNvSpPr>
                <a:spLocks/>
              </p:cNvSpPr>
              <p:nvPr/>
            </p:nvSpPr>
            <p:spPr bwMode="auto">
              <a:xfrm>
                <a:off x="6475" y="2885"/>
                <a:ext cx="3" cy="3"/>
              </a:xfrm>
              <a:custGeom>
                <a:avLst/>
                <a:gdLst>
                  <a:gd name="T0" fmla="*/ 0 w 5"/>
                  <a:gd name="T1" fmla="*/ 0 h 5"/>
                  <a:gd name="T2" fmla="*/ 2 w 5"/>
                  <a:gd name="T3" fmla="*/ 5 h 5"/>
                  <a:gd name="T4" fmla="*/ 5 w 5"/>
                  <a:gd name="T5" fmla="*/ 4 h 5"/>
                  <a:gd name="T6" fmla="*/ 0 w 5"/>
                  <a:gd name="T7" fmla="*/ 0 h 5"/>
                </a:gdLst>
                <a:ahLst/>
                <a:cxnLst>
                  <a:cxn ang="0">
                    <a:pos x="T0" y="T1"/>
                  </a:cxn>
                  <a:cxn ang="0">
                    <a:pos x="T2" y="T3"/>
                  </a:cxn>
                  <a:cxn ang="0">
                    <a:pos x="T4" y="T5"/>
                  </a:cxn>
                  <a:cxn ang="0">
                    <a:pos x="T6" y="T7"/>
                  </a:cxn>
                </a:cxnLst>
                <a:rect l="0" t="0" r="r" b="b"/>
                <a:pathLst>
                  <a:path w="5" h="5">
                    <a:moveTo>
                      <a:pt x="0" y="0"/>
                    </a:moveTo>
                    <a:cubicBezTo>
                      <a:pt x="1" y="2"/>
                      <a:pt x="1" y="4"/>
                      <a:pt x="2" y="5"/>
                    </a:cubicBezTo>
                    <a:cubicBezTo>
                      <a:pt x="3" y="5"/>
                      <a:pt x="5" y="4"/>
                      <a:pt x="5" y="4"/>
                    </a:cubicBezTo>
                    <a:cubicBezTo>
                      <a:pt x="4" y="2"/>
                      <a:pt x="2" y="1"/>
                      <a:pt x="0" y="0"/>
                    </a:cubicBezTo>
                  </a:path>
                </a:pathLst>
              </a:custGeom>
              <a:solidFill>
                <a:srgbClr val="F0F0F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399" name="Freeform 387">
                <a:extLst>
                  <a:ext uri="{FF2B5EF4-FFF2-40B4-BE49-F238E27FC236}">
                    <a16:creationId xmlns:a16="http://schemas.microsoft.com/office/drawing/2014/main" xmlns="" id="{BD9CC7BB-C847-4875-8A0E-B9A05EFCA3C0}"/>
                  </a:ext>
                </a:extLst>
              </p:cNvPr>
              <p:cNvSpPr>
                <a:spLocks/>
              </p:cNvSpPr>
              <p:nvPr/>
            </p:nvSpPr>
            <p:spPr bwMode="auto">
              <a:xfrm>
                <a:off x="6473" y="2884"/>
                <a:ext cx="2" cy="1"/>
              </a:xfrm>
              <a:custGeom>
                <a:avLst/>
                <a:gdLst>
                  <a:gd name="T0" fmla="*/ 0 w 2"/>
                  <a:gd name="T1" fmla="*/ 0 h 1"/>
                  <a:gd name="T2" fmla="*/ 2 w 2"/>
                  <a:gd name="T3" fmla="*/ 1 h 1"/>
                  <a:gd name="T4" fmla="*/ 2 w 2"/>
                  <a:gd name="T5" fmla="*/ 0 h 1"/>
                  <a:gd name="T6" fmla="*/ 0 w 2"/>
                  <a:gd name="T7" fmla="*/ 0 h 1"/>
                </a:gdLst>
                <a:ahLst/>
                <a:cxnLst>
                  <a:cxn ang="0">
                    <a:pos x="T0" y="T1"/>
                  </a:cxn>
                  <a:cxn ang="0">
                    <a:pos x="T2" y="T3"/>
                  </a:cxn>
                  <a:cxn ang="0">
                    <a:pos x="T4" y="T5"/>
                  </a:cxn>
                  <a:cxn ang="0">
                    <a:pos x="T6" y="T7"/>
                  </a:cxn>
                </a:cxnLst>
                <a:rect l="0" t="0" r="r" b="b"/>
                <a:pathLst>
                  <a:path w="2" h="1">
                    <a:moveTo>
                      <a:pt x="0" y="0"/>
                    </a:moveTo>
                    <a:cubicBezTo>
                      <a:pt x="1" y="0"/>
                      <a:pt x="1" y="1"/>
                      <a:pt x="2" y="1"/>
                    </a:cubicBezTo>
                    <a:cubicBezTo>
                      <a:pt x="2" y="1"/>
                      <a:pt x="2" y="0"/>
                      <a:pt x="2" y="0"/>
                    </a:cubicBezTo>
                    <a:cubicBezTo>
                      <a:pt x="1" y="0"/>
                      <a:pt x="0" y="0"/>
                      <a:pt x="0"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00" name="Freeform 388">
                <a:extLst>
                  <a:ext uri="{FF2B5EF4-FFF2-40B4-BE49-F238E27FC236}">
                    <a16:creationId xmlns:a16="http://schemas.microsoft.com/office/drawing/2014/main" xmlns="" id="{F071C2A3-F137-48B2-8757-1E477557843B}"/>
                  </a:ext>
                </a:extLst>
              </p:cNvPr>
              <p:cNvSpPr>
                <a:spLocks/>
              </p:cNvSpPr>
              <p:nvPr/>
            </p:nvSpPr>
            <p:spPr bwMode="auto">
              <a:xfrm>
                <a:off x="6475" y="2884"/>
                <a:ext cx="5" cy="4"/>
              </a:xfrm>
              <a:custGeom>
                <a:avLst/>
                <a:gdLst>
                  <a:gd name="T0" fmla="*/ 0 w 7"/>
                  <a:gd name="T1" fmla="*/ 0 h 5"/>
                  <a:gd name="T2" fmla="*/ 0 w 7"/>
                  <a:gd name="T3" fmla="*/ 1 h 5"/>
                  <a:gd name="T4" fmla="*/ 5 w 7"/>
                  <a:gd name="T5" fmla="*/ 5 h 5"/>
                  <a:gd name="T6" fmla="*/ 7 w 7"/>
                  <a:gd name="T7" fmla="*/ 2 h 5"/>
                  <a:gd name="T8" fmla="*/ 0 w 7"/>
                  <a:gd name="T9" fmla="*/ 0 h 5"/>
                </a:gdLst>
                <a:ahLst/>
                <a:cxnLst>
                  <a:cxn ang="0">
                    <a:pos x="T0" y="T1"/>
                  </a:cxn>
                  <a:cxn ang="0">
                    <a:pos x="T2" y="T3"/>
                  </a:cxn>
                  <a:cxn ang="0">
                    <a:pos x="T4" y="T5"/>
                  </a:cxn>
                  <a:cxn ang="0">
                    <a:pos x="T6" y="T7"/>
                  </a:cxn>
                  <a:cxn ang="0">
                    <a:pos x="T8" y="T9"/>
                  </a:cxn>
                </a:cxnLst>
                <a:rect l="0" t="0" r="r" b="b"/>
                <a:pathLst>
                  <a:path w="7" h="5">
                    <a:moveTo>
                      <a:pt x="0" y="0"/>
                    </a:moveTo>
                    <a:cubicBezTo>
                      <a:pt x="0" y="0"/>
                      <a:pt x="0" y="1"/>
                      <a:pt x="0" y="1"/>
                    </a:cubicBezTo>
                    <a:cubicBezTo>
                      <a:pt x="2" y="2"/>
                      <a:pt x="4" y="3"/>
                      <a:pt x="5" y="5"/>
                    </a:cubicBezTo>
                    <a:cubicBezTo>
                      <a:pt x="6" y="4"/>
                      <a:pt x="7" y="3"/>
                      <a:pt x="7" y="2"/>
                    </a:cubicBezTo>
                    <a:cubicBezTo>
                      <a:pt x="7" y="1"/>
                      <a:pt x="4" y="0"/>
                      <a:pt x="0"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01" name="Freeform 389">
                <a:extLst>
                  <a:ext uri="{FF2B5EF4-FFF2-40B4-BE49-F238E27FC236}">
                    <a16:creationId xmlns:a16="http://schemas.microsoft.com/office/drawing/2014/main" xmlns="" id="{001CCB08-FC44-4FC4-986B-435B5CA66779}"/>
                  </a:ext>
                </a:extLst>
              </p:cNvPr>
              <p:cNvSpPr>
                <a:spLocks/>
              </p:cNvSpPr>
              <p:nvPr/>
            </p:nvSpPr>
            <p:spPr bwMode="auto">
              <a:xfrm>
                <a:off x="6464" y="2884"/>
                <a:ext cx="8" cy="6"/>
              </a:xfrm>
              <a:custGeom>
                <a:avLst/>
                <a:gdLst>
                  <a:gd name="T0" fmla="*/ 10 w 12"/>
                  <a:gd name="T1" fmla="*/ 0 h 8"/>
                  <a:gd name="T2" fmla="*/ 4 w 12"/>
                  <a:gd name="T3" fmla="*/ 0 h 8"/>
                  <a:gd name="T4" fmla="*/ 0 w 12"/>
                  <a:gd name="T5" fmla="*/ 8 h 8"/>
                  <a:gd name="T6" fmla="*/ 1 w 12"/>
                  <a:gd name="T7" fmla="*/ 8 h 8"/>
                  <a:gd name="T8" fmla="*/ 12 w 12"/>
                  <a:gd name="T9" fmla="*/ 0 h 8"/>
                  <a:gd name="T10" fmla="*/ 10 w 12"/>
                  <a:gd name="T11" fmla="*/ 0 h 8"/>
                </a:gdLst>
                <a:ahLst/>
                <a:cxnLst>
                  <a:cxn ang="0">
                    <a:pos x="T0" y="T1"/>
                  </a:cxn>
                  <a:cxn ang="0">
                    <a:pos x="T2" y="T3"/>
                  </a:cxn>
                  <a:cxn ang="0">
                    <a:pos x="T4" y="T5"/>
                  </a:cxn>
                  <a:cxn ang="0">
                    <a:pos x="T6" y="T7"/>
                  </a:cxn>
                  <a:cxn ang="0">
                    <a:pos x="T8" y="T9"/>
                  </a:cxn>
                  <a:cxn ang="0">
                    <a:pos x="T10" y="T11"/>
                  </a:cxn>
                </a:cxnLst>
                <a:rect l="0" t="0" r="r" b="b"/>
                <a:pathLst>
                  <a:path w="12" h="8">
                    <a:moveTo>
                      <a:pt x="10" y="0"/>
                    </a:moveTo>
                    <a:cubicBezTo>
                      <a:pt x="8" y="0"/>
                      <a:pt x="6" y="0"/>
                      <a:pt x="4" y="0"/>
                    </a:cubicBezTo>
                    <a:cubicBezTo>
                      <a:pt x="1" y="4"/>
                      <a:pt x="0" y="7"/>
                      <a:pt x="0" y="8"/>
                    </a:cubicBezTo>
                    <a:cubicBezTo>
                      <a:pt x="0" y="8"/>
                      <a:pt x="0" y="8"/>
                      <a:pt x="1" y="8"/>
                    </a:cubicBezTo>
                    <a:cubicBezTo>
                      <a:pt x="2" y="8"/>
                      <a:pt x="6" y="5"/>
                      <a:pt x="12" y="0"/>
                    </a:cubicBezTo>
                    <a:cubicBezTo>
                      <a:pt x="11" y="0"/>
                      <a:pt x="10" y="0"/>
                      <a:pt x="10"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02" name="Freeform 390">
                <a:extLst>
                  <a:ext uri="{FF2B5EF4-FFF2-40B4-BE49-F238E27FC236}">
                    <a16:creationId xmlns:a16="http://schemas.microsoft.com/office/drawing/2014/main" xmlns="" id="{8F0E21BF-B485-4796-AB8E-94C11FB804A1}"/>
                  </a:ext>
                </a:extLst>
              </p:cNvPr>
              <p:cNvSpPr>
                <a:spLocks/>
              </p:cNvSpPr>
              <p:nvPr/>
            </p:nvSpPr>
            <p:spPr bwMode="auto">
              <a:xfrm>
                <a:off x="6444" y="2887"/>
                <a:ext cx="12" cy="6"/>
              </a:xfrm>
              <a:custGeom>
                <a:avLst/>
                <a:gdLst>
                  <a:gd name="T0" fmla="*/ 9 w 17"/>
                  <a:gd name="T1" fmla="*/ 0 h 8"/>
                  <a:gd name="T2" fmla="*/ 1 w 17"/>
                  <a:gd name="T3" fmla="*/ 4 h 8"/>
                  <a:gd name="T4" fmla="*/ 0 w 17"/>
                  <a:gd name="T5" fmla="*/ 5 h 8"/>
                  <a:gd name="T6" fmla="*/ 12 w 17"/>
                  <a:gd name="T7" fmla="*/ 8 h 8"/>
                  <a:gd name="T8" fmla="*/ 17 w 17"/>
                  <a:gd name="T9" fmla="*/ 8 h 8"/>
                  <a:gd name="T10" fmla="*/ 9 w 17"/>
                  <a:gd name="T11" fmla="*/ 0 h 8"/>
                </a:gdLst>
                <a:ahLst/>
                <a:cxnLst>
                  <a:cxn ang="0">
                    <a:pos x="T0" y="T1"/>
                  </a:cxn>
                  <a:cxn ang="0">
                    <a:pos x="T2" y="T3"/>
                  </a:cxn>
                  <a:cxn ang="0">
                    <a:pos x="T4" y="T5"/>
                  </a:cxn>
                  <a:cxn ang="0">
                    <a:pos x="T6" y="T7"/>
                  </a:cxn>
                  <a:cxn ang="0">
                    <a:pos x="T8" y="T9"/>
                  </a:cxn>
                  <a:cxn ang="0">
                    <a:pos x="T10" y="T11"/>
                  </a:cxn>
                </a:cxnLst>
                <a:rect l="0" t="0" r="r" b="b"/>
                <a:pathLst>
                  <a:path w="17" h="8">
                    <a:moveTo>
                      <a:pt x="9" y="0"/>
                    </a:moveTo>
                    <a:cubicBezTo>
                      <a:pt x="6" y="1"/>
                      <a:pt x="3" y="2"/>
                      <a:pt x="1" y="4"/>
                    </a:cubicBezTo>
                    <a:cubicBezTo>
                      <a:pt x="0" y="4"/>
                      <a:pt x="0" y="4"/>
                      <a:pt x="0" y="5"/>
                    </a:cubicBezTo>
                    <a:cubicBezTo>
                      <a:pt x="0" y="7"/>
                      <a:pt x="5" y="8"/>
                      <a:pt x="12" y="8"/>
                    </a:cubicBezTo>
                    <a:cubicBezTo>
                      <a:pt x="14" y="8"/>
                      <a:pt x="15" y="8"/>
                      <a:pt x="17" y="8"/>
                    </a:cubicBezTo>
                    <a:cubicBezTo>
                      <a:pt x="14" y="5"/>
                      <a:pt x="11" y="2"/>
                      <a:pt x="9"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03" name="Freeform 391">
                <a:extLst>
                  <a:ext uri="{FF2B5EF4-FFF2-40B4-BE49-F238E27FC236}">
                    <a16:creationId xmlns:a16="http://schemas.microsoft.com/office/drawing/2014/main" xmlns="" id="{8FB77E00-EB75-4F11-AAC2-A84037D6572B}"/>
                  </a:ext>
                </a:extLst>
              </p:cNvPr>
              <p:cNvSpPr>
                <a:spLocks/>
              </p:cNvSpPr>
              <p:nvPr/>
            </p:nvSpPr>
            <p:spPr bwMode="auto">
              <a:xfrm>
                <a:off x="6468" y="2885"/>
                <a:ext cx="4" cy="6"/>
              </a:xfrm>
              <a:custGeom>
                <a:avLst/>
                <a:gdLst>
                  <a:gd name="T0" fmla="*/ 5 w 6"/>
                  <a:gd name="T1" fmla="*/ 0 h 8"/>
                  <a:gd name="T2" fmla="*/ 0 w 6"/>
                  <a:gd name="T3" fmla="*/ 8 h 8"/>
                  <a:gd name="T4" fmla="*/ 6 w 6"/>
                  <a:gd name="T5" fmla="*/ 6 h 8"/>
                  <a:gd name="T6" fmla="*/ 6 w 6"/>
                  <a:gd name="T7" fmla="*/ 0 h 8"/>
                  <a:gd name="T8" fmla="*/ 5 w 6"/>
                  <a:gd name="T9" fmla="*/ 0 h 8"/>
                </a:gdLst>
                <a:ahLst/>
                <a:cxnLst>
                  <a:cxn ang="0">
                    <a:pos x="T0" y="T1"/>
                  </a:cxn>
                  <a:cxn ang="0">
                    <a:pos x="T2" y="T3"/>
                  </a:cxn>
                  <a:cxn ang="0">
                    <a:pos x="T4" y="T5"/>
                  </a:cxn>
                  <a:cxn ang="0">
                    <a:pos x="T6" y="T7"/>
                  </a:cxn>
                  <a:cxn ang="0">
                    <a:pos x="T8" y="T9"/>
                  </a:cxn>
                </a:cxnLst>
                <a:rect l="0" t="0" r="r" b="b"/>
                <a:pathLst>
                  <a:path w="6" h="8">
                    <a:moveTo>
                      <a:pt x="5" y="0"/>
                    </a:moveTo>
                    <a:cubicBezTo>
                      <a:pt x="4" y="0"/>
                      <a:pt x="2" y="3"/>
                      <a:pt x="0" y="8"/>
                    </a:cubicBezTo>
                    <a:cubicBezTo>
                      <a:pt x="2" y="7"/>
                      <a:pt x="4" y="7"/>
                      <a:pt x="6" y="6"/>
                    </a:cubicBezTo>
                    <a:cubicBezTo>
                      <a:pt x="6" y="3"/>
                      <a:pt x="6" y="0"/>
                      <a:pt x="6" y="0"/>
                    </a:cubicBezTo>
                    <a:cubicBezTo>
                      <a:pt x="6" y="0"/>
                      <a:pt x="6" y="0"/>
                      <a:pt x="5" y="0"/>
                    </a:cubicBezTo>
                  </a:path>
                </a:pathLst>
              </a:custGeom>
              <a:solidFill>
                <a:srgbClr val="EBEBE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04" name="Freeform 392">
                <a:extLst>
                  <a:ext uri="{FF2B5EF4-FFF2-40B4-BE49-F238E27FC236}">
                    <a16:creationId xmlns:a16="http://schemas.microsoft.com/office/drawing/2014/main" xmlns="" id="{75899AA1-A113-4600-B7B2-EC8936040B3F}"/>
                  </a:ext>
                </a:extLst>
              </p:cNvPr>
              <p:cNvSpPr>
                <a:spLocks noEditPoints="1"/>
              </p:cNvSpPr>
              <p:nvPr/>
            </p:nvSpPr>
            <p:spPr bwMode="auto">
              <a:xfrm>
                <a:off x="6430" y="2858"/>
                <a:ext cx="89" cy="36"/>
              </a:xfrm>
              <a:custGeom>
                <a:avLst/>
                <a:gdLst>
                  <a:gd name="T0" fmla="*/ 47 w 121"/>
                  <a:gd name="T1" fmla="*/ 27 h 49"/>
                  <a:gd name="T2" fmla="*/ 2 w 121"/>
                  <a:gd name="T3" fmla="*/ 46 h 49"/>
                  <a:gd name="T4" fmla="*/ 0 w 121"/>
                  <a:gd name="T5" fmla="*/ 49 h 49"/>
                  <a:gd name="T6" fmla="*/ 1 w 121"/>
                  <a:gd name="T7" fmla="*/ 49 h 49"/>
                  <a:gd name="T8" fmla="*/ 20 w 121"/>
                  <a:gd name="T9" fmla="*/ 43 h 49"/>
                  <a:gd name="T10" fmla="*/ 28 w 121"/>
                  <a:gd name="T11" fmla="*/ 39 h 49"/>
                  <a:gd name="T12" fmla="*/ 26 w 121"/>
                  <a:gd name="T13" fmla="*/ 36 h 49"/>
                  <a:gd name="T14" fmla="*/ 26 w 121"/>
                  <a:gd name="T15" fmla="*/ 36 h 49"/>
                  <a:gd name="T16" fmla="*/ 31 w 121"/>
                  <a:gd name="T17" fmla="*/ 38 h 49"/>
                  <a:gd name="T18" fmla="*/ 34 w 121"/>
                  <a:gd name="T19" fmla="*/ 37 h 49"/>
                  <a:gd name="T20" fmla="*/ 52 w 121"/>
                  <a:gd name="T21" fmla="*/ 30 h 49"/>
                  <a:gd name="T22" fmla="*/ 47 w 121"/>
                  <a:gd name="T23" fmla="*/ 27 h 49"/>
                  <a:gd name="T24" fmla="*/ 56 w 121"/>
                  <a:gd name="T25" fmla="*/ 23 h 49"/>
                  <a:gd name="T26" fmla="*/ 53 w 121"/>
                  <a:gd name="T27" fmla="*/ 24 h 49"/>
                  <a:gd name="T28" fmla="*/ 57 w 121"/>
                  <a:gd name="T29" fmla="*/ 26 h 49"/>
                  <a:gd name="T30" fmla="*/ 57 w 121"/>
                  <a:gd name="T31" fmla="*/ 26 h 49"/>
                  <a:gd name="T32" fmla="*/ 56 w 121"/>
                  <a:gd name="T33" fmla="*/ 23 h 49"/>
                  <a:gd name="T34" fmla="*/ 121 w 121"/>
                  <a:gd name="T35" fmla="*/ 0 h 49"/>
                  <a:gd name="T36" fmla="*/ 79 w 121"/>
                  <a:gd name="T37" fmla="*/ 14 h 49"/>
                  <a:gd name="T38" fmla="*/ 77 w 121"/>
                  <a:gd name="T39" fmla="*/ 16 h 49"/>
                  <a:gd name="T40" fmla="*/ 71 w 121"/>
                  <a:gd name="T41" fmla="*/ 22 h 49"/>
                  <a:gd name="T42" fmla="*/ 121 w 121"/>
                  <a:gd name="T43" fmla="*/ 0 h 49"/>
                  <a:gd name="T44" fmla="*/ 121 w 121"/>
                  <a:gd name="T45"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1" h="49">
                    <a:moveTo>
                      <a:pt x="47" y="27"/>
                    </a:moveTo>
                    <a:cubicBezTo>
                      <a:pt x="29" y="34"/>
                      <a:pt x="13" y="41"/>
                      <a:pt x="2" y="46"/>
                    </a:cubicBezTo>
                    <a:cubicBezTo>
                      <a:pt x="1" y="47"/>
                      <a:pt x="1" y="48"/>
                      <a:pt x="0" y="49"/>
                    </a:cubicBezTo>
                    <a:cubicBezTo>
                      <a:pt x="1" y="49"/>
                      <a:pt x="1" y="49"/>
                      <a:pt x="1" y="49"/>
                    </a:cubicBezTo>
                    <a:cubicBezTo>
                      <a:pt x="6" y="47"/>
                      <a:pt x="13" y="45"/>
                      <a:pt x="20" y="43"/>
                    </a:cubicBezTo>
                    <a:cubicBezTo>
                      <a:pt x="21" y="41"/>
                      <a:pt x="24" y="40"/>
                      <a:pt x="28" y="39"/>
                    </a:cubicBezTo>
                    <a:cubicBezTo>
                      <a:pt x="26" y="37"/>
                      <a:pt x="25" y="36"/>
                      <a:pt x="26" y="36"/>
                    </a:cubicBezTo>
                    <a:cubicBezTo>
                      <a:pt x="26" y="36"/>
                      <a:pt x="26" y="36"/>
                      <a:pt x="26" y="36"/>
                    </a:cubicBezTo>
                    <a:cubicBezTo>
                      <a:pt x="27" y="36"/>
                      <a:pt x="28" y="36"/>
                      <a:pt x="31" y="38"/>
                    </a:cubicBezTo>
                    <a:cubicBezTo>
                      <a:pt x="32" y="37"/>
                      <a:pt x="33" y="37"/>
                      <a:pt x="34" y="37"/>
                    </a:cubicBezTo>
                    <a:cubicBezTo>
                      <a:pt x="40" y="35"/>
                      <a:pt x="46" y="32"/>
                      <a:pt x="52" y="30"/>
                    </a:cubicBezTo>
                    <a:cubicBezTo>
                      <a:pt x="50" y="29"/>
                      <a:pt x="49" y="28"/>
                      <a:pt x="47" y="27"/>
                    </a:cubicBezTo>
                    <a:moveTo>
                      <a:pt x="56" y="23"/>
                    </a:moveTo>
                    <a:cubicBezTo>
                      <a:pt x="55" y="23"/>
                      <a:pt x="54" y="24"/>
                      <a:pt x="53" y="24"/>
                    </a:cubicBezTo>
                    <a:cubicBezTo>
                      <a:pt x="54" y="25"/>
                      <a:pt x="56" y="26"/>
                      <a:pt x="57" y="26"/>
                    </a:cubicBezTo>
                    <a:cubicBezTo>
                      <a:pt x="57" y="26"/>
                      <a:pt x="57" y="26"/>
                      <a:pt x="57" y="26"/>
                    </a:cubicBezTo>
                    <a:cubicBezTo>
                      <a:pt x="57" y="25"/>
                      <a:pt x="57" y="24"/>
                      <a:pt x="56" y="23"/>
                    </a:cubicBezTo>
                    <a:moveTo>
                      <a:pt x="121" y="0"/>
                    </a:moveTo>
                    <a:cubicBezTo>
                      <a:pt x="118" y="0"/>
                      <a:pt x="102" y="5"/>
                      <a:pt x="79" y="14"/>
                    </a:cubicBezTo>
                    <a:cubicBezTo>
                      <a:pt x="78" y="15"/>
                      <a:pt x="78" y="15"/>
                      <a:pt x="77" y="16"/>
                    </a:cubicBezTo>
                    <a:cubicBezTo>
                      <a:pt x="75" y="18"/>
                      <a:pt x="73" y="20"/>
                      <a:pt x="71" y="22"/>
                    </a:cubicBezTo>
                    <a:cubicBezTo>
                      <a:pt x="100" y="10"/>
                      <a:pt x="121" y="1"/>
                      <a:pt x="121" y="0"/>
                    </a:cubicBezTo>
                    <a:cubicBezTo>
                      <a:pt x="121" y="0"/>
                      <a:pt x="121" y="0"/>
                      <a:pt x="121"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05" name="Freeform 393">
                <a:extLst>
                  <a:ext uri="{FF2B5EF4-FFF2-40B4-BE49-F238E27FC236}">
                    <a16:creationId xmlns:a16="http://schemas.microsoft.com/office/drawing/2014/main" xmlns="" id="{D73B00C3-8897-46BA-A932-E6C0AFB639AC}"/>
                  </a:ext>
                </a:extLst>
              </p:cNvPr>
              <p:cNvSpPr>
                <a:spLocks/>
              </p:cNvSpPr>
              <p:nvPr/>
            </p:nvSpPr>
            <p:spPr bwMode="auto">
              <a:xfrm>
                <a:off x="6471" y="2874"/>
                <a:ext cx="4" cy="3"/>
              </a:xfrm>
              <a:custGeom>
                <a:avLst/>
                <a:gdLst>
                  <a:gd name="T0" fmla="*/ 6 w 6"/>
                  <a:gd name="T1" fmla="*/ 0 h 5"/>
                  <a:gd name="T2" fmla="*/ 0 w 6"/>
                  <a:gd name="T3" fmla="*/ 2 h 5"/>
                  <a:gd name="T4" fmla="*/ 1 w 6"/>
                  <a:gd name="T5" fmla="*/ 5 h 5"/>
                  <a:gd name="T6" fmla="*/ 6 w 6"/>
                  <a:gd name="T7" fmla="*/ 0 h 5"/>
                </a:gdLst>
                <a:ahLst/>
                <a:cxnLst>
                  <a:cxn ang="0">
                    <a:pos x="T0" y="T1"/>
                  </a:cxn>
                  <a:cxn ang="0">
                    <a:pos x="T2" y="T3"/>
                  </a:cxn>
                  <a:cxn ang="0">
                    <a:pos x="T4" y="T5"/>
                  </a:cxn>
                  <a:cxn ang="0">
                    <a:pos x="T6" y="T7"/>
                  </a:cxn>
                </a:cxnLst>
                <a:rect l="0" t="0" r="r" b="b"/>
                <a:pathLst>
                  <a:path w="6" h="5">
                    <a:moveTo>
                      <a:pt x="6" y="0"/>
                    </a:moveTo>
                    <a:cubicBezTo>
                      <a:pt x="4" y="1"/>
                      <a:pt x="2" y="1"/>
                      <a:pt x="0" y="2"/>
                    </a:cubicBezTo>
                    <a:cubicBezTo>
                      <a:pt x="1" y="3"/>
                      <a:pt x="1" y="4"/>
                      <a:pt x="1" y="5"/>
                    </a:cubicBezTo>
                    <a:cubicBezTo>
                      <a:pt x="3" y="3"/>
                      <a:pt x="4" y="2"/>
                      <a:pt x="6" y="0"/>
                    </a:cubicBezTo>
                  </a:path>
                </a:pathLst>
              </a:custGeom>
              <a:solidFill>
                <a:srgbClr val="F0F0F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06" name="Freeform 394">
                <a:extLst>
                  <a:ext uri="{FF2B5EF4-FFF2-40B4-BE49-F238E27FC236}">
                    <a16:creationId xmlns:a16="http://schemas.microsoft.com/office/drawing/2014/main" xmlns="" id="{5D7C5424-4389-4789-9E36-07F48FC53980}"/>
                  </a:ext>
                </a:extLst>
              </p:cNvPr>
              <p:cNvSpPr>
                <a:spLocks/>
              </p:cNvSpPr>
              <p:nvPr/>
            </p:nvSpPr>
            <p:spPr bwMode="auto">
              <a:xfrm>
                <a:off x="6464" y="2876"/>
                <a:ext cx="8" cy="4"/>
              </a:xfrm>
              <a:custGeom>
                <a:avLst/>
                <a:gdLst>
                  <a:gd name="T0" fmla="*/ 6 w 10"/>
                  <a:gd name="T1" fmla="*/ 0 h 6"/>
                  <a:gd name="T2" fmla="*/ 4 w 10"/>
                  <a:gd name="T3" fmla="*/ 1 h 6"/>
                  <a:gd name="T4" fmla="*/ 0 w 10"/>
                  <a:gd name="T5" fmla="*/ 3 h 6"/>
                  <a:gd name="T6" fmla="*/ 5 w 10"/>
                  <a:gd name="T7" fmla="*/ 6 h 6"/>
                  <a:gd name="T8" fmla="*/ 5 w 10"/>
                  <a:gd name="T9" fmla="*/ 6 h 6"/>
                  <a:gd name="T10" fmla="*/ 8 w 10"/>
                  <a:gd name="T11" fmla="*/ 5 h 6"/>
                  <a:gd name="T12" fmla="*/ 10 w 10"/>
                  <a:gd name="T13" fmla="*/ 2 h 6"/>
                  <a:gd name="T14" fmla="*/ 6 w 10"/>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6">
                    <a:moveTo>
                      <a:pt x="6" y="0"/>
                    </a:moveTo>
                    <a:cubicBezTo>
                      <a:pt x="5" y="1"/>
                      <a:pt x="5" y="1"/>
                      <a:pt x="4" y="1"/>
                    </a:cubicBezTo>
                    <a:cubicBezTo>
                      <a:pt x="2" y="2"/>
                      <a:pt x="1" y="2"/>
                      <a:pt x="0" y="3"/>
                    </a:cubicBezTo>
                    <a:cubicBezTo>
                      <a:pt x="2" y="4"/>
                      <a:pt x="3" y="5"/>
                      <a:pt x="5" y="6"/>
                    </a:cubicBezTo>
                    <a:cubicBezTo>
                      <a:pt x="5" y="6"/>
                      <a:pt x="5" y="6"/>
                      <a:pt x="5" y="6"/>
                    </a:cubicBezTo>
                    <a:cubicBezTo>
                      <a:pt x="6" y="5"/>
                      <a:pt x="7" y="5"/>
                      <a:pt x="8" y="5"/>
                    </a:cubicBezTo>
                    <a:cubicBezTo>
                      <a:pt x="9" y="4"/>
                      <a:pt x="9" y="3"/>
                      <a:pt x="10" y="2"/>
                    </a:cubicBezTo>
                    <a:cubicBezTo>
                      <a:pt x="9" y="2"/>
                      <a:pt x="7" y="1"/>
                      <a:pt x="6"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07" name="Freeform 395">
                <a:extLst>
                  <a:ext uri="{FF2B5EF4-FFF2-40B4-BE49-F238E27FC236}">
                    <a16:creationId xmlns:a16="http://schemas.microsoft.com/office/drawing/2014/main" xmlns="" id="{52238851-61DF-4652-8950-10A43760BFB2}"/>
                  </a:ext>
                </a:extLst>
              </p:cNvPr>
              <p:cNvSpPr>
                <a:spLocks noEditPoints="1"/>
              </p:cNvSpPr>
              <p:nvPr/>
            </p:nvSpPr>
            <p:spPr bwMode="auto">
              <a:xfrm>
                <a:off x="6472" y="2868"/>
                <a:ext cx="16" cy="10"/>
              </a:xfrm>
              <a:custGeom>
                <a:avLst/>
                <a:gdLst>
                  <a:gd name="T0" fmla="*/ 0 w 22"/>
                  <a:gd name="T1" fmla="*/ 12 h 13"/>
                  <a:gd name="T2" fmla="*/ 0 w 22"/>
                  <a:gd name="T3" fmla="*/ 12 h 13"/>
                  <a:gd name="T4" fmla="*/ 1 w 22"/>
                  <a:gd name="T5" fmla="*/ 13 h 13"/>
                  <a:gd name="T6" fmla="*/ 0 w 22"/>
                  <a:gd name="T7" fmla="*/ 12 h 13"/>
                  <a:gd name="T8" fmla="*/ 22 w 22"/>
                  <a:gd name="T9" fmla="*/ 0 h 13"/>
                  <a:gd name="T10" fmla="*/ 5 w 22"/>
                  <a:gd name="T11" fmla="*/ 7 h 13"/>
                  <a:gd name="T12" fmla="*/ 7 w 22"/>
                  <a:gd name="T13" fmla="*/ 11 h 13"/>
                  <a:gd name="T14" fmla="*/ 14 w 22"/>
                  <a:gd name="T15" fmla="*/ 8 h 13"/>
                  <a:gd name="T16" fmla="*/ 20 w 22"/>
                  <a:gd name="T17" fmla="*/ 2 h 13"/>
                  <a:gd name="T18" fmla="*/ 22 w 22"/>
                  <a:gd name="T19"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13">
                    <a:moveTo>
                      <a:pt x="0" y="12"/>
                    </a:moveTo>
                    <a:cubicBezTo>
                      <a:pt x="0" y="12"/>
                      <a:pt x="0" y="12"/>
                      <a:pt x="0" y="12"/>
                    </a:cubicBezTo>
                    <a:cubicBezTo>
                      <a:pt x="0" y="13"/>
                      <a:pt x="0" y="13"/>
                      <a:pt x="1" y="13"/>
                    </a:cubicBezTo>
                    <a:cubicBezTo>
                      <a:pt x="1" y="13"/>
                      <a:pt x="0" y="12"/>
                      <a:pt x="0" y="12"/>
                    </a:cubicBezTo>
                    <a:moveTo>
                      <a:pt x="22" y="0"/>
                    </a:moveTo>
                    <a:cubicBezTo>
                      <a:pt x="17" y="2"/>
                      <a:pt x="11" y="4"/>
                      <a:pt x="5" y="7"/>
                    </a:cubicBezTo>
                    <a:cubicBezTo>
                      <a:pt x="6" y="8"/>
                      <a:pt x="6" y="10"/>
                      <a:pt x="7" y="11"/>
                    </a:cubicBezTo>
                    <a:cubicBezTo>
                      <a:pt x="9" y="10"/>
                      <a:pt x="12" y="9"/>
                      <a:pt x="14" y="8"/>
                    </a:cubicBezTo>
                    <a:cubicBezTo>
                      <a:pt x="16" y="6"/>
                      <a:pt x="18" y="4"/>
                      <a:pt x="20" y="2"/>
                    </a:cubicBezTo>
                    <a:cubicBezTo>
                      <a:pt x="21" y="1"/>
                      <a:pt x="21" y="1"/>
                      <a:pt x="22"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08" name="Freeform 396">
                <a:extLst>
                  <a:ext uri="{FF2B5EF4-FFF2-40B4-BE49-F238E27FC236}">
                    <a16:creationId xmlns:a16="http://schemas.microsoft.com/office/drawing/2014/main" xmlns="" id="{8CE355C9-83EA-4AAA-9D78-784A2113F5A0}"/>
                  </a:ext>
                </a:extLst>
              </p:cNvPr>
              <p:cNvSpPr>
                <a:spLocks/>
              </p:cNvSpPr>
              <p:nvPr/>
            </p:nvSpPr>
            <p:spPr bwMode="auto">
              <a:xfrm>
                <a:off x="6472" y="2874"/>
                <a:ext cx="5" cy="4"/>
              </a:xfrm>
              <a:custGeom>
                <a:avLst/>
                <a:gdLst>
                  <a:gd name="T0" fmla="*/ 5 w 7"/>
                  <a:gd name="T1" fmla="*/ 0 h 6"/>
                  <a:gd name="T2" fmla="*/ 5 w 7"/>
                  <a:gd name="T3" fmla="*/ 0 h 6"/>
                  <a:gd name="T4" fmla="*/ 0 w 7"/>
                  <a:gd name="T5" fmla="*/ 5 h 6"/>
                  <a:gd name="T6" fmla="*/ 1 w 7"/>
                  <a:gd name="T7" fmla="*/ 6 h 6"/>
                  <a:gd name="T8" fmla="*/ 1 w 7"/>
                  <a:gd name="T9" fmla="*/ 6 h 6"/>
                  <a:gd name="T10" fmla="*/ 7 w 7"/>
                  <a:gd name="T11" fmla="*/ 4 h 6"/>
                  <a:gd name="T12" fmla="*/ 5 w 7"/>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7" h="6">
                    <a:moveTo>
                      <a:pt x="5" y="0"/>
                    </a:moveTo>
                    <a:cubicBezTo>
                      <a:pt x="5" y="0"/>
                      <a:pt x="5" y="0"/>
                      <a:pt x="5" y="0"/>
                    </a:cubicBezTo>
                    <a:cubicBezTo>
                      <a:pt x="3" y="2"/>
                      <a:pt x="2" y="3"/>
                      <a:pt x="0" y="5"/>
                    </a:cubicBezTo>
                    <a:cubicBezTo>
                      <a:pt x="0" y="5"/>
                      <a:pt x="1" y="6"/>
                      <a:pt x="1" y="6"/>
                    </a:cubicBezTo>
                    <a:cubicBezTo>
                      <a:pt x="1" y="6"/>
                      <a:pt x="1" y="6"/>
                      <a:pt x="1" y="6"/>
                    </a:cubicBezTo>
                    <a:cubicBezTo>
                      <a:pt x="3" y="6"/>
                      <a:pt x="5" y="5"/>
                      <a:pt x="7" y="4"/>
                    </a:cubicBezTo>
                    <a:cubicBezTo>
                      <a:pt x="6" y="3"/>
                      <a:pt x="6" y="1"/>
                      <a:pt x="5" y="0"/>
                    </a:cubicBezTo>
                  </a:path>
                </a:pathLst>
              </a:custGeom>
              <a:solidFill>
                <a:srgbClr val="F3F3F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09" name="Freeform 397">
                <a:extLst>
                  <a:ext uri="{FF2B5EF4-FFF2-40B4-BE49-F238E27FC236}">
                    <a16:creationId xmlns:a16="http://schemas.microsoft.com/office/drawing/2014/main" xmlns="" id="{A096B874-9B26-4392-9264-7011E6A59185}"/>
                  </a:ext>
                </a:extLst>
              </p:cNvPr>
              <p:cNvSpPr>
                <a:spLocks/>
              </p:cNvSpPr>
              <p:nvPr/>
            </p:nvSpPr>
            <p:spPr bwMode="auto">
              <a:xfrm>
                <a:off x="6470" y="2877"/>
                <a:ext cx="2" cy="3"/>
              </a:xfrm>
              <a:custGeom>
                <a:avLst/>
                <a:gdLst>
                  <a:gd name="T0" fmla="*/ 2 w 3"/>
                  <a:gd name="T1" fmla="*/ 0 h 3"/>
                  <a:gd name="T2" fmla="*/ 0 w 3"/>
                  <a:gd name="T3" fmla="*/ 3 h 3"/>
                  <a:gd name="T4" fmla="*/ 3 w 3"/>
                  <a:gd name="T5" fmla="*/ 1 h 3"/>
                  <a:gd name="T6" fmla="*/ 3 w 3"/>
                  <a:gd name="T7" fmla="*/ 1 h 3"/>
                  <a:gd name="T8" fmla="*/ 2 w 3"/>
                  <a:gd name="T9" fmla="*/ 0 h 3"/>
                </a:gdLst>
                <a:ahLst/>
                <a:cxnLst>
                  <a:cxn ang="0">
                    <a:pos x="T0" y="T1"/>
                  </a:cxn>
                  <a:cxn ang="0">
                    <a:pos x="T2" y="T3"/>
                  </a:cxn>
                  <a:cxn ang="0">
                    <a:pos x="T4" y="T5"/>
                  </a:cxn>
                  <a:cxn ang="0">
                    <a:pos x="T6" y="T7"/>
                  </a:cxn>
                  <a:cxn ang="0">
                    <a:pos x="T8" y="T9"/>
                  </a:cxn>
                </a:cxnLst>
                <a:rect l="0" t="0" r="r" b="b"/>
                <a:pathLst>
                  <a:path w="3" h="3">
                    <a:moveTo>
                      <a:pt x="2" y="0"/>
                    </a:moveTo>
                    <a:cubicBezTo>
                      <a:pt x="1" y="1"/>
                      <a:pt x="1" y="2"/>
                      <a:pt x="0" y="3"/>
                    </a:cubicBezTo>
                    <a:cubicBezTo>
                      <a:pt x="1" y="2"/>
                      <a:pt x="2" y="2"/>
                      <a:pt x="3" y="1"/>
                    </a:cubicBezTo>
                    <a:cubicBezTo>
                      <a:pt x="3" y="1"/>
                      <a:pt x="3" y="1"/>
                      <a:pt x="3" y="1"/>
                    </a:cubicBezTo>
                    <a:cubicBezTo>
                      <a:pt x="2" y="1"/>
                      <a:pt x="2" y="1"/>
                      <a:pt x="2"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10" name="Freeform 398">
                <a:extLst>
                  <a:ext uri="{FF2B5EF4-FFF2-40B4-BE49-F238E27FC236}">
                    <a16:creationId xmlns:a16="http://schemas.microsoft.com/office/drawing/2014/main" xmlns="" id="{FBE94252-6D02-459A-81C8-042575AE5B6A}"/>
                  </a:ext>
                </a:extLst>
              </p:cNvPr>
              <p:cNvSpPr>
                <a:spLocks/>
              </p:cNvSpPr>
              <p:nvPr/>
            </p:nvSpPr>
            <p:spPr bwMode="auto">
              <a:xfrm>
                <a:off x="6472" y="287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11" name="Freeform 399">
                <a:extLst>
                  <a:ext uri="{FF2B5EF4-FFF2-40B4-BE49-F238E27FC236}">
                    <a16:creationId xmlns:a16="http://schemas.microsoft.com/office/drawing/2014/main" xmlns="" id="{7E1DB31C-45B1-4568-921E-307054478791}"/>
                  </a:ext>
                </a:extLst>
              </p:cNvPr>
              <p:cNvSpPr>
                <a:spLocks/>
              </p:cNvSpPr>
              <p:nvPr/>
            </p:nvSpPr>
            <p:spPr bwMode="auto">
              <a:xfrm>
                <a:off x="6430" y="2894"/>
                <a:ext cx="0" cy="1"/>
              </a:xfrm>
              <a:custGeom>
                <a:avLst/>
                <a:gdLst>
                  <a:gd name="T0" fmla="*/ 0 w 1"/>
                  <a:gd name="T1" fmla="*/ 0 h 1"/>
                  <a:gd name="T2" fmla="*/ 0 w 1"/>
                  <a:gd name="T3" fmla="*/ 1 h 1"/>
                  <a:gd name="T4" fmla="*/ 1 w 1"/>
                  <a:gd name="T5" fmla="*/ 0 h 1"/>
                  <a:gd name="T6" fmla="*/ 0 w 1"/>
                  <a:gd name="T7" fmla="*/ 0 h 1"/>
                </a:gdLst>
                <a:ahLst/>
                <a:cxnLst>
                  <a:cxn ang="0">
                    <a:pos x="T0" y="T1"/>
                  </a:cxn>
                  <a:cxn ang="0">
                    <a:pos x="T2" y="T3"/>
                  </a:cxn>
                  <a:cxn ang="0">
                    <a:pos x="T4" y="T5"/>
                  </a:cxn>
                  <a:cxn ang="0">
                    <a:pos x="T6" y="T7"/>
                  </a:cxn>
                </a:cxnLst>
                <a:rect l="0" t="0" r="r" b="b"/>
                <a:pathLst>
                  <a:path w="1" h="1">
                    <a:moveTo>
                      <a:pt x="0" y="0"/>
                    </a:moveTo>
                    <a:cubicBezTo>
                      <a:pt x="0" y="0"/>
                      <a:pt x="0" y="0"/>
                      <a:pt x="0" y="1"/>
                    </a:cubicBezTo>
                    <a:cubicBezTo>
                      <a:pt x="0" y="1"/>
                      <a:pt x="1" y="1"/>
                      <a:pt x="1" y="0"/>
                    </a:cubicBezTo>
                    <a:cubicBezTo>
                      <a:pt x="1" y="0"/>
                      <a:pt x="1" y="0"/>
                      <a:pt x="0"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12" name="Freeform 400">
                <a:extLst>
                  <a:ext uri="{FF2B5EF4-FFF2-40B4-BE49-F238E27FC236}">
                    <a16:creationId xmlns:a16="http://schemas.microsoft.com/office/drawing/2014/main" xmlns="" id="{ED81A695-735E-4FBC-B62B-48B09DC97AB5}"/>
                  </a:ext>
                </a:extLst>
              </p:cNvPr>
              <p:cNvSpPr>
                <a:spLocks noEditPoints="1"/>
              </p:cNvSpPr>
              <p:nvPr/>
            </p:nvSpPr>
            <p:spPr bwMode="auto">
              <a:xfrm>
                <a:off x="6444" y="2885"/>
                <a:ext cx="11" cy="5"/>
              </a:xfrm>
              <a:custGeom>
                <a:avLst/>
                <a:gdLst>
                  <a:gd name="T0" fmla="*/ 8 w 14"/>
                  <a:gd name="T1" fmla="*/ 2 h 6"/>
                  <a:gd name="T2" fmla="*/ 0 w 14"/>
                  <a:gd name="T3" fmla="*/ 6 h 6"/>
                  <a:gd name="T4" fmla="*/ 8 w 14"/>
                  <a:gd name="T5" fmla="*/ 2 h 6"/>
                  <a:gd name="T6" fmla="*/ 8 w 14"/>
                  <a:gd name="T7" fmla="*/ 2 h 6"/>
                  <a:gd name="T8" fmla="*/ 14 w 14"/>
                  <a:gd name="T9" fmla="*/ 0 h 6"/>
                  <a:gd name="T10" fmla="*/ 11 w 14"/>
                  <a:gd name="T11" fmla="*/ 1 h 6"/>
                  <a:gd name="T12" fmla="*/ 11 w 14"/>
                  <a:gd name="T13" fmla="*/ 1 h 6"/>
                  <a:gd name="T14" fmla="*/ 14 w 14"/>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6">
                    <a:moveTo>
                      <a:pt x="8" y="2"/>
                    </a:moveTo>
                    <a:cubicBezTo>
                      <a:pt x="4" y="3"/>
                      <a:pt x="1" y="4"/>
                      <a:pt x="0" y="6"/>
                    </a:cubicBezTo>
                    <a:cubicBezTo>
                      <a:pt x="2" y="4"/>
                      <a:pt x="5" y="3"/>
                      <a:pt x="8" y="2"/>
                    </a:cubicBezTo>
                    <a:cubicBezTo>
                      <a:pt x="8" y="2"/>
                      <a:pt x="8" y="2"/>
                      <a:pt x="8" y="2"/>
                    </a:cubicBezTo>
                    <a:moveTo>
                      <a:pt x="14" y="0"/>
                    </a:moveTo>
                    <a:cubicBezTo>
                      <a:pt x="13" y="0"/>
                      <a:pt x="12" y="0"/>
                      <a:pt x="11" y="1"/>
                    </a:cubicBezTo>
                    <a:cubicBezTo>
                      <a:pt x="11" y="1"/>
                      <a:pt x="11" y="1"/>
                      <a:pt x="11" y="1"/>
                    </a:cubicBezTo>
                    <a:cubicBezTo>
                      <a:pt x="12" y="1"/>
                      <a:pt x="13" y="0"/>
                      <a:pt x="14"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13" name="Freeform 401">
                <a:extLst>
                  <a:ext uri="{FF2B5EF4-FFF2-40B4-BE49-F238E27FC236}">
                    <a16:creationId xmlns:a16="http://schemas.microsoft.com/office/drawing/2014/main" xmlns="" id="{6BF423F4-6B44-4E10-BBCE-22A4704258E3}"/>
                  </a:ext>
                </a:extLst>
              </p:cNvPr>
              <p:cNvSpPr>
                <a:spLocks noEditPoints="1"/>
              </p:cNvSpPr>
              <p:nvPr/>
            </p:nvSpPr>
            <p:spPr bwMode="auto">
              <a:xfrm>
                <a:off x="6529" y="2899"/>
                <a:ext cx="17" cy="50"/>
              </a:xfrm>
              <a:custGeom>
                <a:avLst/>
                <a:gdLst>
                  <a:gd name="T0" fmla="*/ 22 w 24"/>
                  <a:gd name="T1" fmla="*/ 55 h 67"/>
                  <a:gd name="T2" fmla="*/ 19 w 24"/>
                  <a:gd name="T3" fmla="*/ 56 h 67"/>
                  <a:gd name="T4" fmla="*/ 13 w 24"/>
                  <a:gd name="T5" fmla="*/ 59 h 67"/>
                  <a:gd name="T6" fmla="*/ 16 w 24"/>
                  <a:gd name="T7" fmla="*/ 67 h 67"/>
                  <a:gd name="T8" fmla="*/ 24 w 24"/>
                  <a:gd name="T9" fmla="*/ 63 h 67"/>
                  <a:gd name="T10" fmla="*/ 22 w 24"/>
                  <a:gd name="T11" fmla="*/ 55 h 67"/>
                  <a:gd name="T12" fmla="*/ 20 w 24"/>
                  <a:gd name="T13" fmla="*/ 49 h 67"/>
                  <a:gd name="T14" fmla="*/ 12 w 24"/>
                  <a:gd name="T15" fmla="*/ 50 h 67"/>
                  <a:gd name="T16" fmla="*/ 12 w 24"/>
                  <a:gd name="T17" fmla="*/ 54 h 67"/>
                  <a:gd name="T18" fmla="*/ 12 w 24"/>
                  <a:gd name="T19" fmla="*/ 55 h 67"/>
                  <a:gd name="T20" fmla="*/ 17 w 24"/>
                  <a:gd name="T21" fmla="*/ 53 h 67"/>
                  <a:gd name="T22" fmla="*/ 20 w 24"/>
                  <a:gd name="T23" fmla="*/ 51 h 67"/>
                  <a:gd name="T24" fmla="*/ 20 w 24"/>
                  <a:gd name="T25" fmla="*/ 49 h 67"/>
                  <a:gd name="T26" fmla="*/ 17 w 24"/>
                  <a:gd name="T27" fmla="*/ 40 h 67"/>
                  <a:gd name="T28" fmla="*/ 17 w 24"/>
                  <a:gd name="T29" fmla="*/ 42 h 67"/>
                  <a:gd name="T30" fmla="*/ 17 w 24"/>
                  <a:gd name="T31" fmla="*/ 41 h 67"/>
                  <a:gd name="T32" fmla="*/ 17 w 24"/>
                  <a:gd name="T33" fmla="*/ 40 h 67"/>
                  <a:gd name="T34" fmla="*/ 11 w 24"/>
                  <a:gd name="T35" fmla="*/ 33 h 67"/>
                  <a:gd name="T36" fmla="*/ 12 w 24"/>
                  <a:gd name="T37" fmla="*/ 43 h 67"/>
                  <a:gd name="T38" fmla="*/ 13 w 24"/>
                  <a:gd name="T39" fmla="*/ 34 h 67"/>
                  <a:gd name="T40" fmla="*/ 11 w 24"/>
                  <a:gd name="T41" fmla="*/ 33 h 67"/>
                  <a:gd name="T42" fmla="*/ 6 w 24"/>
                  <a:gd name="T43" fmla="*/ 30 h 67"/>
                  <a:gd name="T44" fmla="*/ 8 w 24"/>
                  <a:gd name="T45" fmla="*/ 38 h 67"/>
                  <a:gd name="T46" fmla="*/ 9 w 24"/>
                  <a:gd name="T47" fmla="*/ 32 h 67"/>
                  <a:gd name="T48" fmla="*/ 6 w 24"/>
                  <a:gd name="T49" fmla="*/ 30 h 67"/>
                  <a:gd name="T50" fmla="*/ 8 w 24"/>
                  <a:gd name="T51" fmla="*/ 13 h 67"/>
                  <a:gd name="T52" fmla="*/ 5 w 24"/>
                  <a:gd name="T53" fmla="*/ 23 h 67"/>
                  <a:gd name="T54" fmla="*/ 13 w 24"/>
                  <a:gd name="T55" fmla="*/ 28 h 67"/>
                  <a:gd name="T56" fmla="*/ 8 w 24"/>
                  <a:gd name="T57" fmla="*/ 13 h 67"/>
                  <a:gd name="T58" fmla="*/ 1 w 24"/>
                  <a:gd name="T59" fmla="*/ 0 h 67"/>
                  <a:gd name="T60" fmla="*/ 1 w 24"/>
                  <a:gd name="T61" fmla="*/ 0 h 67"/>
                  <a:gd name="T62" fmla="*/ 1 w 24"/>
                  <a:gd name="T63" fmla="*/ 9 h 67"/>
                  <a:gd name="T64" fmla="*/ 3 w 24"/>
                  <a:gd name="T65" fmla="*/ 3 h 67"/>
                  <a:gd name="T66" fmla="*/ 1 w 24"/>
                  <a:gd name="T67" fmla="*/ 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 h="67">
                    <a:moveTo>
                      <a:pt x="22" y="55"/>
                    </a:moveTo>
                    <a:cubicBezTo>
                      <a:pt x="21" y="55"/>
                      <a:pt x="20" y="56"/>
                      <a:pt x="19" y="56"/>
                    </a:cubicBezTo>
                    <a:cubicBezTo>
                      <a:pt x="17" y="57"/>
                      <a:pt x="15" y="58"/>
                      <a:pt x="13" y="59"/>
                    </a:cubicBezTo>
                    <a:cubicBezTo>
                      <a:pt x="14" y="61"/>
                      <a:pt x="15" y="64"/>
                      <a:pt x="16" y="67"/>
                    </a:cubicBezTo>
                    <a:cubicBezTo>
                      <a:pt x="18" y="66"/>
                      <a:pt x="21" y="64"/>
                      <a:pt x="24" y="63"/>
                    </a:cubicBezTo>
                    <a:cubicBezTo>
                      <a:pt x="23" y="60"/>
                      <a:pt x="22" y="57"/>
                      <a:pt x="22" y="55"/>
                    </a:cubicBezTo>
                    <a:moveTo>
                      <a:pt x="20" y="49"/>
                    </a:moveTo>
                    <a:cubicBezTo>
                      <a:pt x="17" y="49"/>
                      <a:pt x="14" y="49"/>
                      <a:pt x="12" y="50"/>
                    </a:cubicBezTo>
                    <a:cubicBezTo>
                      <a:pt x="12" y="51"/>
                      <a:pt x="12" y="53"/>
                      <a:pt x="12" y="54"/>
                    </a:cubicBezTo>
                    <a:cubicBezTo>
                      <a:pt x="12" y="55"/>
                      <a:pt x="12" y="55"/>
                      <a:pt x="12" y="55"/>
                    </a:cubicBezTo>
                    <a:cubicBezTo>
                      <a:pt x="14" y="54"/>
                      <a:pt x="15" y="54"/>
                      <a:pt x="17" y="53"/>
                    </a:cubicBezTo>
                    <a:cubicBezTo>
                      <a:pt x="18" y="52"/>
                      <a:pt x="19" y="52"/>
                      <a:pt x="20" y="51"/>
                    </a:cubicBezTo>
                    <a:cubicBezTo>
                      <a:pt x="20" y="50"/>
                      <a:pt x="20" y="49"/>
                      <a:pt x="20" y="49"/>
                    </a:cubicBezTo>
                    <a:moveTo>
                      <a:pt x="17" y="40"/>
                    </a:moveTo>
                    <a:cubicBezTo>
                      <a:pt x="17" y="41"/>
                      <a:pt x="17" y="41"/>
                      <a:pt x="17" y="42"/>
                    </a:cubicBezTo>
                    <a:cubicBezTo>
                      <a:pt x="17" y="41"/>
                      <a:pt x="17" y="41"/>
                      <a:pt x="17" y="41"/>
                    </a:cubicBezTo>
                    <a:cubicBezTo>
                      <a:pt x="17" y="41"/>
                      <a:pt x="17" y="41"/>
                      <a:pt x="17" y="40"/>
                    </a:cubicBezTo>
                    <a:moveTo>
                      <a:pt x="11" y="33"/>
                    </a:moveTo>
                    <a:cubicBezTo>
                      <a:pt x="12" y="35"/>
                      <a:pt x="12" y="39"/>
                      <a:pt x="12" y="43"/>
                    </a:cubicBezTo>
                    <a:cubicBezTo>
                      <a:pt x="12" y="41"/>
                      <a:pt x="13" y="38"/>
                      <a:pt x="13" y="34"/>
                    </a:cubicBezTo>
                    <a:cubicBezTo>
                      <a:pt x="13" y="34"/>
                      <a:pt x="12" y="34"/>
                      <a:pt x="11" y="33"/>
                    </a:cubicBezTo>
                    <a:moveTo>
                      <a:pt x="6" y="30"/>
                    </a:moveTo>
                    <a:cubicBezTo>
                      <a:pt x="6" y="33"/>
                      <a:pt x="7" y="35"/>
                      <a:pt x="8" y="38"/>
                    </a:cubicBezTo>
                    <a:cubicBezTo>
                      <a:pt x="8" y="35"/>
                      <a:pt x="9" y="33"/>
                      <a:pt x="9" y="32"/>
                    </a:cubicBezTo>
                    <a:cubicBezTo>
                      <a:pt x="8" y="31"/>
                      <a:pt x="7" y="31"/>
                      <a:pt x="6" y="30"/>
                    </a:cubicBezTo>
                    <a:moveTo>
                      <a:pt x="8" y="13"/>
                    </a:moveTo>
                    <a:cubicBezTo>
                      <a:pt x="7" y="16"/>
                      <a:pt x="6" y="20"/>
                      <a:pt x="5" y="23"/>
                    </a:cubicBezTo>
                    <a:cubicBezTo>
                      <a:pt x="8" y="25"/>
                      <a:pt x="11" y="27"/>
                      <a:pt x="13" y="28"/>
                    </a:cubicBezTo>
                    <a:cubicBezTo>
                      <a:pt x="11" y="23"/>
                      <a:pt x="9" y="18"/>
                      <a:pt x="8" y="13"/>
                    </a:cubicBezTo>
                    <a:moveTo>
                      <a:pt x="1" y="0"/>
                    </a:moveTo>
                    <a:cubicBezTo>
                      <a:pt x="1" y="0"/>
                      <a:pt x="1" y="0"/>
                      <a:pt x="1" y="0"/>
                    </a:cubicBezTo>
                    <a:cubicBezTo>
                      <a:pt x="0" y="0"/>
                      <a:pt x="0" y="3"/>
                      <a:pt x="1" y="9"/>
                    </a:cubicBezTo>
                    <a:cubicBezTo>
                      <a:pt x="2" y="7"/>
                      <a:pt x="3" y="5"/>
                      <a:pt x="3" y="3"/>
                    </a:cubicBezTo>
                    <a:cubicBezTo>
                      <a:pt x="2" y="1"/>
                      <a:pt x="1" y="0"/>
                      <a:pt x="1" y="0"/>
                    </a:cubicBezTo>
                  </a:path>
                </a:pathLst>
              </a:custGeom>
              <a:solidFill>
                <a:srgbClr val="E5E5E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14" name="Freeform 402">
                <a:extLst>
                  <a:ext uri="{FF2B5EF4-FFF2-40B4-BE49-F238E27FC236}">
                    <a16:creationId xmlns:a16="http://schemas.microsoft.com/office/drawing/2014/main" xmlns="" id="{2B2F6C38-6413-40F2-B088-BEFB88559E4C}"/>
                  </a:ext>
                </a:extLst>
              </p:cNvPr>
              <p:cNvSpPr>
                <a:spLocks/>
              </p:cNvSpPr>
              <p:nvPr/>
            </p:nvSpPr>
            <p:spPr bwMode="auto">
              <a:xfrm>
                <a:off x="6537" y="2937"/>
                <a:ext cx="8" cy="6"/>
              </a:xfrm>
              <a:custGeom>
                <a:avLst/>
                <a:gdLst>
                  <a:gd name="T0" fmla="*/ 8 w 10"/>
                  <a:gd name="T1" fmla="*/ 0 h 8"/>
                  <a:gd name="T2" fmla="*/ 5 w 10"/>
                  <a:gd name="T3" fmla="*/ 2 h 8"/>
                  <a:gd name="T4" fmla="*/ 0 w 10"/>
                  <a:gd name="T5" fmla="*/ 4 h 8"/>
                  <a:gd name="T6" fmla="*/ 1 w 10"/>
                  <a:gd name="T7" fmla="*/ 8 h 8"/>
                  <a:gd name="T8" fmla="*/ 7 w 10"/>
                  <a:gd name="T9" fmla="*/ 5 h 8"/>
                  <a:gd name="T10" fmla="*/ 10 w 10"/>
                  <a:gd name="T11" fmla="*/ 4 h 8"/>
                  <a:gd name="T12" fmla="*/ 8 w 10"/>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10" h="8">
                    <a:moveTo>
                      <a:pt x="8" y="0"/>
                    </a:moveTo>
                    <a:cubicBezTo>
                      <a:pt x="7" y="1"/>
                      <a:pt x="6" y="1"/>
                      <a:pt x="5" y="2"/>
                    </a:cubicBezTo>
                    <a:cubicBezTo>
                      <a:pt x="3" y="3"/>
                      <a:pt x="2" y="3"/>
                      <a:pt x="0" y="4"/>
                    </a:cubicBezTo>
                    <a:cubicBezTo>
                      <a:pt x="1" y="5"/>
                      <a:pt x="1" y="7"/>
                      <a:pt x="1" y="8"/>
                    </a:cubicBezTo>
                    <a:cubicBezTo>
                      <a:pt x="3" y="7"/>
                      <a:pt x="5" y="6"/>
                      <a:pt x="7" y="5"/>
                    </a:cubicBezTo>
                    <a:cubicBezTo>
                      <a:pt x="8" y="5"/>
                      <a:pt x="9" y="4"/>
                      <a:pt x="10" y="4"/>
                    </a:cubicBezTo>
                    <a:cubicBezTo>
                      <a:pt x="9" y="2"/>
                      <a:pt x="9" y="1"/>
                      <a:pt x="8" y="0"/>
                    </a:cubicBezTo>
                  </a:path>
                </a:pathLst>
              </a:custGeom>
              <a:solidFill>
                <a:srgbClr val="EFF0F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15" name="Freeform 403">
                <a:extLst>
                  <a:ext uri="{FF2B5EF4-FFF2-40B4-BE49-F238E27FC236}">
                    <a16:creationId xmlns:a16="http://schemas.microsoft.com/office/drawing/2014/main" xmlns="" id="{5619E346-607D-489D-8D53-32E61117B120}"/>
                  </a:ext>
                </a:extLst>
              </p:cNvPr>
              <p:cNvSpPr>
                <a:spLocks/>
              </p:cNvSpPr>
              <p:nvPr/>
            </p:nvSpPr>
            <p:spPr bwMode="auto">
              <a:xfrm>
                <a:off x="6532" y="2916"/>
                <a:ext cx="7" cy="9"/>
              </a:xfrm>
              <a:custGeom>
                <a:avLst/>
                <a:gdLst>
                  <a:gd name="T0" fmla="*/ 0 w 9"/>
                  <a:gd name="T1" fmla="*/ 0 h 11"/>
                  <a:gd name="T2" fmla="*/ 0 w 9"/>
                  <a:gd name="T3" fmla="*/ 3 h 11"/>
                  <a:gd name="T4" fmla="*/ 1 w 9"/>
                  <a:gd name="T5" fmla="*/ 7 h 11"/>
                  <a:gd name="T6" fmla="*/ 4 w 9"/>
                  <a:gd name="T7" fmla="*/ 9 h 11"/>
                  <a:gd name="T8" fmla="*/ 5 w 9"/>
                  <a:gd name="T9" fmla="*/ 8 h 11"/>
                  <a:gd name="T10" fmla="*/ 5 w 9"/>
                  <a:gd name="T11" fmla="*/ 8 h 11"/>
                  <a:gd name="T12" fmla="*/ 6 w 9"/>
                  <a:gd name="T13" fmla="*/ 10 h 11"/>
                  <a:gd name="T14" fmla="*/ 8 w 9"/>
                  <a:gd name="T15" fmla="*/ 11 h 11"/>
                  <a:gd name="T16" fmla="*/ 9 w 9"/>
                  <a:gd name="T17" fmla="*/ 8 h 11"/>
                  <a:gd name="T18" fmla="*/ 8 w 9"/>
                  <a:gd name="T19" fmla="*/ 5 h 11"/>
                  <a:gd name="T20" fmla="*/ 0 w 9"/>
                  <a:gd name="T21"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 h="11">
                    <a:moveTo>
                      <a:pt x="0" y="0"/>
                    </a:moveTo>
                    <a:cubicBezTo>
                      <a:pt x="0" y="1"/>
                      <a:pt x="0" y="2"/>
                      <a:pt x="0" y="3"/>
                    </a:cubicBezTo>
                    <a:cubicBezTo>
                      <a:pt x="0" y="4"/>
                      <a:pt x="0" y="5"/>
                      <a:pt x="1" y="7"/>
                    </a:cubicBezTo>
                    <a:cubicBezTo>
                      <a:pt x="2" y="8"/>
                      <a:pt x="3" y="8"/>
                      <a:pt x="4" y="9"/>
                    </a:cubicBezTo>
                    <a:cubicBezTo>
                      <a:pt x="5" y="8"/>
                      <a:pt x="5" y="8"/>
                      <a:pt x="5" y="8"/>
                    </a:cubicBezTo>
                    <a:cubicBezTo>
                      <a:pt x="5" y="8"/>
                      <a:pt x="5" y="8"/>
                      <a:pt x="5" y="8"/>
                    </a:cubicBezTo>
                    <a:cubicBezTo>
                      <a:pt x="6" y="8"/>
                      <a:pt x="6" y="9"/>
                      <a:pt x="6" y="10"/>
                    </a:cubicBezTo>
                    <a:cubicBezTo>
                      <a:pt x="7" y="11"/>
                      <a:pt x="8" y="11"/>
                      <a:pt x="8" y="11"/>
                    </a:cubicBezTo>
                    <a:cubicBezTo>
                      <a:pt x="8" y="10"/>
                      <a:pt x="9" y="9"/>
                      <a:pt x="9" y="8"/>
                    </a:cubicBezTo>
                    <a:cubicBezTo>
                      <a:pt x="9" y="7"/>
                      <a:pt x="8" y="6"/>
                      <a:pt x="8" y="5"/>
                    </a:cubicBezTo>
                    <a:cubicBezTo>
                      <a:pt x="6" y="4"/>
                      <a:pt x="3" y="2"/>
                      <a:pt x="0"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16" name="Freeform 404">
                <a:extLst>
                  <a:ext uri="{FF2B5EF4-FFF2-40B4-BE49-F238E27FC236}">
                    <a16:creationId xmlns:a16="http://schemas.microsoft.com/office/drawing/2014/main" xmlns="" id="{CAD454A2-1290-4F1F-9981-5A85C6F9DE00}"/>
                  </a:ext>
                </a:extLst>
              </p:cNvPr>
              <p:cNvSpPr>
                <a:spLocks/>
              </p:cNvSpPr>
              <p:nvPr/>
            </p:nvSpPr>
            <p:spPr bwMode="auto">
              <a:xfrm>
                <a:off x="6529" y="2902"/>
                <a:ext cx="5" cy="14"/>
              </a:xfrm>
              <a:custGeom>
                <a:avLst/>
                <a:gdLst>
                  <a:gd name="T0" fmla="*/ 2 w 7"/>
                  <a:gd name="T1" fmla="*/ 0 h 20"/>
                  <a:gd name="T2" fmla="*/ 0 w 7"/>
                  <a:gd name="T3" fmla="*/ 6 h 20"/>
                  <a:gd name="T4" fmla="*/ 3 w 7"/>
                  <a:gd name="T5" fmla="*/ 19 h 20"/>
                  <a:gd name="T6" fmla="*/ 4 w 7"/>
                  <a:gd name="T7" fmla="*/ 20 h 20"/>
                  <a:gd name="T8" fmla="*/ 7 w 7"/>
                  <a:gd name="T9" fmla="*/ 10 h 20"/>
                  <a:gd name="T10" fmla="*/ 2 w 7"/>
                  <a:gd name="T11" fmla="*/ 0 h 20"/>
                </a:gdLst>
                <a:ahLst/>
                <a:cxnLst>
                  <a:cxn ang="0">
                    <a:pos x="T0" y="T1"/>
                  </a:cxn>
                  <a:cxn ang="0">
                    <a:pos x="T2" y="T3"/>
                  </a:cxn>
                  <a:cxn ang="0">
                    <a:pos x="T4" y="T5"/>
                  </a:cxn>
                  <a:cxn ang="0">
                    <a:pos x="T6" y="T7"/>
                  </a:cxn>
                  <a:cxn ang="0">
                    <a:pos x="T8" y="T9"/>
                  </a:cxn>
                  <a:cxn ang="0">
                    <a:pos x="T10" y="T11"/>
                  </a:cxn>
                </a:cxnLst>
                <a:rect l="0" t="0" r="r" b="b"/>
                <a:pathLst>
                  <a:path w="7" h="20">
                    <a:moveTo>
                      <a:pt x="2" y="0"/>
                    </a:moveTo>
                    <a:cubicBezTo>
                      <a:pt x="2" y="2"/>
                      <a:pt x="1" y="4"/>
                      <a:pt x="0" y="6"/>
                    </a:cubicBezTo>
                    <a:cubicBezTo>
                      <a:pt x="1" y="10"/>
                      <a:pt x="2" y="14"/>
                      <a:pt x="3" y="19"/>
                    </a:cubicBezTo>
                    <a:cubicBezTo>
                      <a:pt x="3" y="19"/>
                      <a:pt x="4" y="20"/>
                      <a:pt x="4" y="20"/>
                    </a:cubicBezTo>
                    <a:cubicBezTo>
                      <a:pt x="5" y="17"/>
                      <a:pt x="6" y="13"/>
                      <a:pt x="7" y="10"/>
                    </a:cubicBezTo>
                    <a:cubicBezTo>
                      <a:pt x="5" y="6"/>
                      <a:pt x="4" y="2"/>
                      <a:pt x="2" y="0"/>
                    </a:cubicBezTo>
                  </a:path>
                </a:pathLst>
              </a:custGeom>
              <a:solidFill>
                <a:srgbClr val="EFF0F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17" name="Freeform 405">
                <a:extLst>
                  <a:ext uri="{FF2B5EF4-FFF2-40B4-BE49-F238E27FC236}">
                    <a16:creationId xmlns:a16="http://schemas.microsoft.com/office/drawing/2014/main" xmlns="" id="{A8EAE207-622D-4D0A-80D5-3076B8986B8D}"/>
                  </a:ext>
                </a:extLst>
              </p:cNvPr>
              <p:cNvSpPr>
                <a:spLocks/>
              </p:cNvSpPr>
              <p:nvPr/>
            </p:nvSpPr>
            <p:spPr bwMode="auto">
              <a:xfrm>
                <a:off x="6532" y="2916"/>
                <a:ext cx="0" cy="3"/>
              </a:xfrm>
              <a:custGeom>
                <a:avLst/>
                <a:gdLst>
                  <a:gd name="T0" fmla="*/ 0 w 1"/>
                  <a:gd name="T1" fmla="*/ 0 h 4"/>
                  <a:gd name="T2" fmla="*/ 1 w 1"/>
                  <a:gd name="T3" fmla="*/ 4 h 4"/>
                  <a:gd name="T4" fmla="*/ 1 w 1"/>
                  <a:gd name="T5" fmla="*/ 1 h 4"/>
                  <a:gd name="T6" fmla="*/ 0 w 1"/>
                  <a:gd name="T7" fmla="*/ 0 h 4"/>
                </a:gdLst>
                <a:ahLst/>
                <a:cxnLst>
                  <a:cxn ang="0">
                    <a:pos x="T0" y="T1"/>
                  </a:cxn>
                  <a:cxn ang="0">
                    <a:pos x="T2" y="T3"/>
                  </a:cxn>
                  <a:cxn ang="0">
                    <a:pos x="T4" y="T5"/>
                  </a:cxn>
                  <a:cxn ang="0">
                    <a:pos x="T6" y="T7"/>
                  </a:cxn>
                </a:cxnLst>
                <a:rect l="0" t="0" r="r" b="b"/>
                <a:pathLst>
                  <a:path w="1" h="4">
                    <a:moveTo>
                      <a:pt x="0" y="0"/>
                    </a:moveTo>
                    <a:cubicBezTo>
                      <a:pt x="0" y="1"/>
                      <a:pt x="0" y="2"/>
                      <a:pt x="1" y="4"/>
                    </a:cubicBezTo>
                    <a:cubicBezTo>
                      <a:pt x="1" y="3"/>
                      <a:pt x="1" y="2"/>
                      <a:pt x="1" y="1"/>
                    </a:cubicBezTo>
                    <a:cubicBezTo>
                      <a:pt x="1" y="1"/>
                      <a:pt x="0" y="0"/>
                      <a:pt x="0"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grpSp>
        <p:grpSp>
          <p:nvGrpSpPr>
            <p:cNvPr id="1418" name="Group 607">
              <a:extLst>
                <a:ext uri="{FF2B5EF4-FFF2-40B4-BE49-F238E27FC236}">
                  <a16:creationId xmlns:a16="http://schemas.microsoft.com/office/drawing/2014/main" xmlns="" id="{48D5D75A-2648-4E3A-8978-3FB7EE53C6DF}"/>
                </a:ext>
              </a:extLst>
            </p:cNvPr>
            <p:cNvGrpSpPr>
              <a:grpSpLocks/>
            </p:cNvGrpSpPr>
            <p:nvPr/>
          </p:nvGrpSpPr>
          <p:grpSpPr bwMode="auto">
            <a:xfrm>
              <a:off x="9449204" y="4221070"/>
              <a:ext cx="1513133" cy="767010"/>
              <a:chOff x="5717" y="2603"/>
              <a:chExt cx="892" cy="466"/>
            </a:xfrm>
          </p:grpSpPr>
          <p:sp>
            <p:nvSpPr>
              <p:cNvPr id="1419" name="Freeform 407">
                <a:extLst>
                  <a:ext uri="{FF2B5EF4-FFF2-40B4-BE49-F238E27FC236}">
                    <a16:creationId xmlns:a16="http://schemas.microsoft.com/office/drawing/2014/main" xmlns="" id="{5AA4BC20-AFF1-483C-9333-1AE7736E3744}"/>
                  </a:ext>
                </a:extLst>
              </p:cNvPr>
              <p:cNvSpPr>
                <a:spLocks/>
              </p:cNvSpPr>
              <p:nvPr/>
            </p:nvSpPr>
            <p:spPr bwMode="auto">
              <a:xfrm>
                <a:off x="6537" y="2925"/>
                <a:ext cx="4" cy="6"/>
              </a:xfrm>
              <a:custGeom>
                <a:avLst/>
                <a:gdLst>
                  <a:gd name="T0" fmla="*/ 1 w 5"/>
                  <a:gd name="T1" fmla="*/ 0 h 9"/>
                  <a:gd name="T2" fmla="*/ 0 w 5"/>
                  <a:gd name="T3" fmla="*/ 9 h 9"/>
                  <a:gd name="T4" fmla="*/ 0 w 5"/>
                  <a:gd name="T5" fmla="*/ 9 h 9"/>
                  <a:gd name="T6" fmla="*/ 5 w 5"/>
                  <a:gd name="T7" fmla="*/ 8 h 9"/>
                  <a:gd name="T8" fmla="*/ 5 w 5"/>
                  <a:gd name="T9" fmla="*/ 6 h 9"/>
                  <a:gd name="T10" fmla="*/ 4 w 5"/>
                  <a:gd name="T11" fmla="*/ 2 h 9"/>
                  <a:gd name="T12" fmla="*/ 1 w 5"/>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5" h="9">
                    <a:moveTo>
                      <a:pt x="1" y="0"/>
                    </a:moveTo>
                    <a:cubicBezTo>
                      <a:pt x="1" y="4"/>
                      <a:pt x="0" y="7"/>
                      <a:pt x="0" y="9"/>
                    </a:cubicBezTo>
                    <a:cubicBezTo>
                      <a:pt x="0" y="9"/>
                      <a:pt x="0" y="9"/>
                      <a:pt x="0" y="9"/>
                    </a:cubicBezTo>
                    <a:cubicBezTo>
                      <a:pt x="1" y="9"/>
                      <a:pt x="3" y="8"/>
                      <a:pt x="5" y="8"/>
                    </a:cubicBezTo>
                    <a:cubicBezTo>
                      <a:pt x="5" y="7"/>
                      <a:pt x="5" y="7"/>
                      <a:pt x="5" y="6"/>
                    </a:cubicBezTo>
                    <a:cubicBezTo>
                      <a:pt x="5" y="5"/>
                      <a:pt x="4" y="3"/>
                      <a:pt x="4" y="2"/>
                    </a:cubicBezTo>
                    <a:cubicBezTo>
                      <a:pt x="3" y="1"/>
                      <a:pt x="2" y="1"/>
                      <a:pt x="1" y="0"/>
                    </a:cubicBezTo>
                  </a:path>
                </a:pathLst>
              </a:custGeom>
              <a:solidFill>
                <a:srgbClr val="EFF0F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20" name="Freeform 408">
                <a:extLst>
                  <a:ext uri="{FF2B5EF4-FFF2-40B4-BE49-F238E27FC236}">
                    <a16:creationId xmlns:a16="http://schemas.microsoft.com/office/drawing/2014/main" xmlns="" id="{C110EDE2-2FE4-4D2B-B68B-99DE8EFBA4F4}"/>
                  </a:ext>
                </a:extLst>
              </p:cNvPr>
              <p:cNvSpPr>
                <a:spLocks/>
              </p:cNvSpPr>
              <p:nvPr/>
            </p:nvSpPr>
            <p:spPr bwMode="auto">
              <a:xfrm>
                <a:off x="6538" y="2922"/>
                <a:ext cx="2" cy="4"/>
              </a:xfrm>
              <a:custGeom>
                <a:avLst/>
                <a:gdLst>
                  <a:gd name="T0" fmla="*/ 1 w 3"/>
                  <a:gd name="T1" fmla="*/ 0 h 5"/>
                  <a:gd name="T2" fmla="*/ 0 w 3"/>
                  <a:gd name="T3" fmla="*/ 3 h 5"/>
                  <a:gd name="T4" fmla="*/ 3 w 3"/>
                  <a:gd name="T5" fmla="*/ 5 h 5"/>
                  <a:gd name="T6" fmla="*/ 1 w 3"/>
                  <a:gd name="T7" fmla="*/ 0 h 5"/>
                </a:gdLst>
                <a:ahLst/>
                <a:cxnLst>
                  <a:cxn ang="0">
                    <a:pos x="T0" y="T1"/>
                  </a:cxn>
                  <a:cxn ang="0">
                    <a:pos x="T2" y="T3"/>
                  </a:cxn>
                  <a:cxn ang="0">
                    <a:pos x="T4" y="T5"/>
                  </a:cxn>
                  <a:cxn ang="0">
                    <a:pos x="T6" y="T7"/>
                  </a:cxn>
                </a:cxnLst>
                <a:rect l="0" t="0" r="r" b="b"/>
                <a:pathLst>
                  <a:path w="3" h="5">
                    <a:moveTo>
                      <a:pt x="1" y="0"/>
                    </a:moveTo>
                    <a:cubicBezTo>
                      <a:pt x="1" y="1"/>
                      <a:pt x="0" y="2"/>
                      <a:pt x="0" y="3"/>
                    </a:cubicBezTo>
                    <a:cubicBezTo>
                      <a:pt x="1" y="4"/>
                      <a:pt x="2" y="4"/>
                      <a:pt x="3" y="5"/>
                    </a:cubicBezTo>
                    <a:cubicBezTo>
                      <a:pt x="2" y="3"/>
                      <a:pt x="1" y="1"/>
                      <a:pt x="1" y="0"/>
                    </a:cubicBezTo>
                  </a:path>
                </a:pathLst>
              </a:custGeom>
              <a:solidFill>
                <a:srgbClr val="F7F7F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21" name="Freeform 409">
                <a:extLst>
                  <a:ext uri="{FF2B5EF4-FFF2-40B4-BE49-F238E27FC236}">
                    <a16:creationId xmlns:a16="http://schemas.microsoft.com/office/drawing/2014/main" xmlns="" id="{99111073-1489-471B-801C-FC1CAC5AD70A}"/>
                  </a:ext>
                </a:extLst>
              </p:cNvPr>
              <p:cNvSpPr>
                <a:spLocks/>
              </p:cNvSpPr>
              <p:nvPr/>
            </p:nvSpPr>
            <p:spPr bwMode="auto">
              <a:xfrm>
                <a:off x="6537" y="2930"/>
                <a:ext cx="6" cy="6"/>
              </a:xfrm>
              <a:custGeom>
                <a:avLst/>
                <a:gdLst>
                  <a:gd name="T0" fmla="*/ 5 w 8"/>
                  <a:gd name="T1" fmla="*/ 0 h 9"/>
                  <a:gd name="T2" fmla="*/ 5 w 8"/>
                  <a:gd name="T3" fmla="*/ 1 h 9"/>
                  <a:gd name="T4" fmla="*/ 1 w 8"/>
                  <a:gd name="T5" fmla="*/ 7 h 9"/>
                  <a:gd name="T6" fmla="*/ 1 w 8"/>
                  <a:gd name="T7" fmla="*/ 7 h 9"/>
                  <a:gd name="T8" fmla="*/ 0 w 8"/>
                  <a:gd name="T9" fmla="*/ 6 h 9"/>
                  <a:gd name="T10" fmla="*/ 0 w 8"/>
                  <a:gd name="T11" fmla="*/ 9 h 9"/>
                  <a:gd name="T12" fmla="*/ 8 w 8"/>
                  <a:gd name="T13" fmla="*/ 8 h 9"/>
                  <a:gd name="T14" fmla="*/ 5 w 8"/>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9">
                    <a:moveTo>
                      <a:pt x="5" y="0"/>
                    </a:moveTo>
                    <a:cubicBezTo>
                      <a:pt x="5" y="0"/>
                      <a:pt x="5" y="0"/>
                      <a:pt x="5" y="1"/>
                    </a:cubicBezTo>
                    <a:cubicBezTo>
                      <a:pt x="3" y="4"/>
                      <a:pt x="1" y="7"/>
                      <a:pt x="1" y="7"/>
                    </a:cubicBezTo>
                    <a:cubicBezTo>
                      <a:pt x="1" y="7"/>
                      <a:pt x="1" y="7"/>
                      <a:pt x="1" y="7"/>
                    </a:cubicBezTo>
                    <a:cubicBezTo>
                      <a:pt x="0" y="6"/>
                      <a:pt x="0" y="6"/>
                      <a:pt x="0" y="6"/>
                    </a:cubicBezTo>
                    <a:cubicBezTo>
                      <a:pt x="0" y="7"/>
                      <a:pt x="0" y="8"/>
                      <a:pt x="0" y="9"/>
                    </a:cubicBezTo>
                    <a:cubicBezTo>
                      <a:pt x="2" y="8"/>
                      <a:pt x="5" y="8"/>
                      <a:pt x="8" y="8"/>
                    </a:cubicBezTo>
                    <a:cubicBezTo>
                      <a:pt x="7" y="5"/>
                      <a:pt x="6" y="3"/>
                      <a:pt x="5" y="0"/>
                    </a:cubicBezTo>
                  </a:path>
                </a:pathLst>
              </a:custGeom>
              <a:solidFill>
                <a:srgbClr val="EFF0F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22" name="Freeform 410">
                <a:extLst>
                  <a:ext uri="{FF2B5EF4-FFF2-40B4-BE49-F238E27FC236}">
                    <a16:creationId xmlns:a16="http://schemas.microsoft.com/office/drawing/2014/main" xmlns="" id="{EAA13D78-9D97-49ED-BB80-53C24D392833}"/>
                  </a:ext>
                </a:extLst>
              </p:cNvPr>
              <p:cNvSpPr>
                <a:spLocks/>
              </p:cNvSpPr>
              <p:nvPr/>
            </p:nvSpPr>
            <p:spPr bwMode="auto">
              <a:xfrm>
                <a:off x="6537" y="2931"/>
                <a:ext cx="4" cy="4"/>
              </a:xfrm>
              <a:custGeom>
                <a:avLst/>
                <a:gdLst>
                  <a:gd name="T0" fmla="*/ 5 w 5"/>
                  <a:gd name="T1" fmla="*/ 0 h 6"/>
                  <a:gd name="T2" fmla="*/ 0 w 5"/>
                  <a:gd name="T3" fmla="*/ 1 h 6"/>
                  <a:gd name="T4" fmla="*/ 0 w 5"/>
                  <a:gd name="T5" fmla="*/ 5 h 6"/>
                  <a:gd name="T6" fmla="*/ 1 w 5"/>
                  <a:gd name="T7" fmla="*/ 6 h 6"/>
                  <a:gd name="T8" fmla="*/ 1 w 5"/>
                  <a:gd name="T9" fmla="*/ 6 h 6"/>
                  <a:gd name="T10" fmla="*/ 5 w 5"/>
                  <a:gd name="T11" fmla="*/ 0 h 6"/>
                </a:gdLst>
                <a:ahLst/>
                <a:cxnLst>
                  <a:cxn ang="0">
                    <a:pos x="T0" y="T1"/>
                  </a:cxn>
                  <a:cxn ang="0">
                    <a:pos x="T2" y="T3"/>
                  </a:cxn>
                  <a:cxn ang="0">
                    <a:pos x="T4" y="T5"/>
                  </a:cxn>
                  <a:cxn ang="0">
                    <a:pos x="T6" y="T7"/>
                  </a:cxn>
                  <a:cxn ang="0">
                    <a:pos x="T8" y="T9"/>
                  </a:cxn>
                  <a:cxn ang="0">
                    <a:pos x="T10" y="T11"/>
                  </a:cxn>
                </a:cxnLst>
                <a:rect l="0" t="0" r="r" b="b"/>
                <a:pathLst>
                  <a:path w="5" h="6">
                    <a:moveTo>
                      <a:pt x="5" y="0"/>
                    </a:moveTo>
                    <a:cubicBezTo>
                      <a:pt x="3" y="0"/>
                      <a:pt x="1" y="1"/>
                      <a:pt x="0" y="1"/>
                    </a:cubicBezTo>
                    <a:cubicBezTo>
                      <a:pt x="0" y="2"/>
                      <a:pt x="0" y="3"/>
                      <a:pt x="0" y="5"/>
                    </a:cubicBezTo>
                    <a:cubicBezTo>
                      <a:pt x="0" y="5"/>
                      <a:pt x="0" y="5"/>
                      <a:pt x="1" y="6"/>
                    </a:cubicBezTo>
                    <a:cubicBezTo>
                      <a:pt x="1" y="6"/>
                      <a:pt x="1" y="6"/>
                      <a:pt x="1" y="6"/>
                    </a:cubicBezTo>
                    <a:cubicBezTo>
                      <a:pt x="1" y="6"/>
                      <a:pt x="3" y="3"/>
                      <a:pt x="5" y="0"/>
                    </a:cubicBezTo>
                  </a:path>
                </a:pathLst>
              </a:custGeom>
              <a:solidFill>
                <a:srgbClr val="F1F1F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23" name="Freeform 411">
                <a:extLst>
                  <a:ext uri="{FF2B5EF4-FFF2-40B4-BE49-F238E27FC236}">
                    <a16:creationId xmlns:a16="http://schemas.microsoft.com/office/drawing/2014/main" xmlns="" id="{F80B8479-D8EC-452B-930D-905B37363F81}"/>
                  </a:ext>
                </a:extLst>
              </p:cNvPr>
              <p:cNvSpPr>
                <a:spLocks noEditPoints="1"/>
              </p:cNvSpPr>
              <p:nvPr/>
            </p:nvSpPr>
            <p:spPr bwMode="auto">
              <a:xfrm>
                <a:off x="6544" y="2953"/>
                <a:ext cx="15" cy="44"/>
              </a:xfrm>
              <a:custGeom>
                <a:avLst/>
                <a:gdLst>
                  <a:gd name="T0" fmla="*/ 12 w 20"/>
                  <a:gd name="T1" fmla="*/ 21 h 59"/>
                  <a:gd name="T2" fmla="*/ 5 w 20"/>
                  <a:gd name="T3" fmla="*/ 27 h 59"/>
                  <a:gd name="T4" fmla="*/ 11 w 20"/>
                  <a:gd name="T5" fmla="*/ 45 h 59"/>
                  <a:gd name="T6" fmla="*/ 17 w 20"/>
                  <a:gd name="T7" fmla="*/ 54 h 59"/>
                  <a:gd name="T8" fmla="*/ 20 w 20"/>
                  <a:gd name="T9" fmla="*/ 59 h 59"/>
                  <a:gd name="T10" fmla="*/ 12 w 20"/>
                  <a:gd name="T11" fmla="*/ 21 h 59"/>
                  <a:gd name="T12" fmla="*/ 0 w 20"/>
                  <a:gd name="T13" fmla="*/ 11 h 59"/>
                  <a:gd name="T14" fmla="*/ 2 w 20"/>
                  <a:gd name="T15" fmla="*/ 17 h 59"/>
                  <a:gd name="T16" fmla="*/ 5 w 20"/>
                  <a:gd name="T17" fmla="*/ 15 h 59"/>
                  <a:gd name="T18" fmla="*/ 0 w 20"/>
                  <a:gd name="T19" fmla="*/ 11 h 59"/>
                  <a:gd name="T20" fmla="*/ 6 w 20"/>
                  <a:gd name="T21" fmla="*/ 0 h 59"/>
                  <a:gd name="T22" fmla="*/ 2 w 20"/>
                  <a:gd name="T23" fmla="*/ 2 h 59"/>
                  <a:gd name="T24" fmla="*/ 8 w 20"/>
                  <a:gd name="T25" fmla="*/ 7 h 59"/>
                  <a:gd name="T26" fmla="*/ 6 w 20"/>
                  <a:gd name="T27"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59">
                    <a:moveTo>
                      <a:pt x="12" y="21"/>
                    </a:moveTo>
                    <a:cubicBezTo>
                      <a:pt x="10" y="23"/>
                      <a:pt x="7" y="25"/>
                      <a:pt x="5" y="27"/>
                    </a:cubicBezTo>
                    <a:cubicBezTo>
                      <a:pt x="7" y="34"/>
                      <a:pt x="9" y="40"/>
                      <a:pt x="11" y="45"/>
                    </a:cubicBezTo>
                    <a:cubicBezTo>
                      <a:pt x="13" y="48"/>
                      <a:pt x="15" y="51"/>
                      <a:pt x="17" y="54"/>
                    </a:cubicBezTo>
                    <a:cubicBezTo>
                      <a:pt x="18" y="55"/>
                      <a:pt x="19" y="57"/>
                      <a:pt x="20" y="59"/>
                    </a:cubicBezTo>
                    <a:cubicBezTo>
                      <a:pt x="19" y="52"/>
                      <a:pt x="16" y="39"/>
                      <a:pt x="12" y="21"/>
                    </a:cubicBezTo>
                    <a:moveTo>
                      <a:pt x="0" y="11"/>
                    </a:moveTo>
                    <a:cubicBezTo>
                      <a:pt x="0" y="13"/>
                      <a:pt x="1" y="15"/>
                      <a:pt x="2" y="17"/>
                    </a:cubicBezTo>
                    <a:cubicBezTo>
                      <a:pt x="3" y="16"/>
                      <a:pt x="4" y="16"/>
                      <a:pt x="5" y="15"/>
                    </a:cubicBezTo>
                    <a:cubicBezTo>
                      <a:pt x="3" y="14"/>
                      <a:pt x="1" y="12"/>
                      <a:pt x="0" y="11"/>
                    </a:cubicBezTo>
                    <a:moveTo>
                      <a:pt x="6" y="0"/>
                    </a:moveTo>
                    <a:cubicBezTo>
                      <a:pt x="5" y="1"/>
                      <a:pt x="3" y="1"/>
                      <a:pt x="2" y="2"/>
                    </a:cubicBezTo>
                    <a:cubicBezTo>
                      <a:pt x="4" y="4"/>
                      <a:pt x="6" y="5"/>
                      <a:pt x="8" y="7"/>
                    </a:cubicBezTo>
                    <a:cubicBezTo>
                      <a:pt x="7" y="5"/>
                      <a:pt x="7" y="3"/>
                      <a:pt x="6" y="0"/>
                    </a:cubicBezTo>
                  </a:path>
                </a:pathLst>
              </a:custGeom>
              <a:solidFill>
                <a:srgbClr val="E5E5E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24" name="Freeform 412">
                <a:extLst>
                  <a:ext uri="{FF2B5EF4-FFF2-40B4-BE49-F238E27FC236}">
                    <a16:creationId xmlns:a16="http://schemas.microsoft.com/office/drawing/2014/main" xmlns="" id="{43CA7C9C-B5FB-470D-A445-77628AA11000}"/>
                  </a:ext>
                </a:extLst>
              </p:cNvPr>
              <p:cNvSpPr>
                <a:spLocks noEditPoints="1"/>
              </p:cNvSpPr>
              <p:nvPr/>
            </p:nvSpPr>
            <p:spPr bwMode="auto">
              <a:xfrm>
                <a:off x="6456" y="2892"/>
                <a:ext cx="23" cy="18"/>
              </a:xfrm>
              <a:custGeom>
                <a:avLst/>
                <a:gdLst>
                  <a:gd name="T0" fmla="*/ 19 w 31"/>
                  <a:gd name="T1" fmla="*/ 8 h 24"/>
                  <a:gd name="T2" fmla="*/ 17 w 31"/>
                  <a:gd name="T3" fmla="*/ 15 h 24"/>
                  <a:gd name="T4" fmla="*/ 28 w 31"/>
                  <a:gd name="T5" fmla="*/ 24 h 24"/>
                  <a:gd name="T6" fmla="*/ 30 w 31"/>
                  <a:gd name="T7" fmla="*/ 20 h 24"/>
                  <a:gd name="T8" fmla="*/ 31 w 31"/>
                  <a:gd name="T9" fmla="*/ 17 h 24"/>
                  <a:gd name="T10" fmla="*/ 19 w 31"/>
                  <a:gd name="T11" fmla="*/ 8 h 24"/>
                  <a:gd name="T12" fmla="*/ 7 w 31"/>
                  <a:gd name="T13" fmla="*/ 0 h 24"/>
                  <a:gd name="T14" fmla="*/ 0 w 31"/>
                  <a:gd name="T15" fmla="*/ 1 h 24"/>
                  <a:gd name="T16" fmla="*/ 10 w 31"/>
                  <a:gd name="T17" fmla="*/ 9 h 24"/>
                  <a:gd name="T18" fmla="*/ 13 w 31"/>
                  <a:gd name="T19" fmla="*/ 4 h 24"/>
                  <a:gd name="T20" fmla="*/ 7 w 31"/>
                  <a:gd name="T21"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 h="24">
                    <a:moveTo>
                      <a:pt x="19" y="8"/>
                    </a:moveTo>
                    <a:cubicBezTo>
                      <a:pt x="19" y="11"/>
                      <a:pt x="18" y="13"/>
                      <a:pt x="17" y="15"/>
                    </a:cubicBezTo>
                    <a:cubicBezTo>
                      <a:pt x="21" y="18"/>
                      <a:pt x="25" y="21"/>
                      <a:pt x="28" y="24"/>
                    </a:cubicBezTo>
                    <a:cubicBezTo>
                      <a:pt x="29" y="23"/>
                      <a:pt x="30" y="21"/>
                      <a:pt x="30" y="20"/>
                    </a:cubicBezTo>
                    <a:cubicBezTo>
                      <a:pt x="31" y="19"/>
                      <a:pt x="31" y="18"/>
                      <a:pt x="31" y="17"/>
                    </a:cubicBezTo>
                    <a:cubicBezTo>
                      <a:pt x="27" y="14"/>
                      <a:pt x="23" y="11"/>
                      <a:pt x="19" y="8"/>
                    </a:cubicBezTo>
                    <a:moveTo>
                      <a:pt x="7" y="0"/>
                    </a:moveTo>
                    <a:cubicBezTo>
                      <a:pt x="5" y="0"/>
                      <a:pt x="2" y="1"/>
                      <a:pt x="0" y="1"/>
                    </a:cubicBezTo>
                    <a:cubicBezTo>
                      <a:pt x="3" y="3"/>
                      <a:pt x="7" y="6"/>
                      <a:pt x="10" y="9"/>
                    </a:cubicBezTo>
                    <a:cubicBezTo>
                      <a:pt x="11" y="7"/>
                      <a:pt x="12" y="6"/>
                      <a:pt x="13" y="4"/>
                    </a:cubicBezTo>
                    <a:cubicBezTo>
                      <a:pt x="11" y="3"/>
                      <a:pt x="9" y="1"/>
                      <a:pt x="7"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25" name="Freeform 413">
                <a:extLst>
                  <a:ext uri="{FF2B5EF4-FFF2-40B4-BE49-F238E27FC236}">
                    <a16:creationId xmlns:a16="http://schemas.microsoft.com/office/drawing/2014/main" xmlns="" id="{D2C3C48F-79BD-45E5-8CF2-D68482176DD3}"/>
                  </a:ext>
                </a:extLst>
              </p:cNvPr>
              <p:cNvSpPr>
                <a:spLocks/>
              </p:cNvSpPr>
              <p:nvPr/>
            </p:nvSpPr>
            <p:spPr bwMode="auto">
              <a:xfrm>
                <a:off x="6464" y="2895"/>
                <a:ext cx="6" cy="8"/>
              </a:xfrm>
              <a:custGeom>
                <a:avLst/>
                <a:gdLst>
                  <a:gd name="T0" fmla="*/ 3 w 9"/>
                  <a:gd name="T1" fmla="*/ 0 h 11"/>
                  <a:gd name="T2" fmla="*/ 0 w 9"/>
                  <a:gd name="T3" fmla="*/ 5 h 11"/>
                  <a:gd name="T4" fmla="*/ 7 w 9"/>
                  <a:gd name="T5" fmla="*/ 11 h 11"/>
                  <a:gd name="T6" fmla="*/ 9 w 9"/>
                  <a:gd name="T7" fmla="*/ 4 h 11"/>
                  <a:gd name="T8" fmla="*/ 3 w 9"/>
                  <a:gd name="T9" fmla="*/ 0 h 11"/>
                </a:gdLst>
                <a:ahLst/>
                <a:cxnLst>
                  <a:cxn ang="0">
                    <a:pos x="T0" y="T1"/>
                  </a:cxn>
                  <a:cxn ang="0">
                    <a:pos x="T2" y="T3"/>
                  </a:cxn>
                  <a:cxn ang="0">
                    <a:pos x="T4" y="T5"/>
                  </a:cxn>
                  <a:cxn ang="0">
                    <a:pos x="T6" y="T7"/>
                  </a:cxn>
                  <a:cxn ang="0">
                    <a:pos x="T8" y="T9"/>
                  </a:cxn>
                </a:cxnLst>
                <a:rect l="0" t="0" r="r" b="b"/>
                <a:pathLst>
                  <a:path w="9" h="11">
                    <a:moveTo>
                      <a:pt x="3" y="0"/>
                    </a:moveTo>
                    <a:cubicBezTo>
                      <a:pt x="2" y="2"/>
                      <a:pt x="1" y="3"/>
                      <a:pt x="0" y="5"/>
                    </a:cubicBezTo>
                    <a:cubicBezTo>
                      <a:pt x="3" y="7"/>
                      <a:pt x="5" y="9"/>
                      <a:pt x="7" y="11"/>
                    </a:cubicBezTo>
                    <a:cubicBezTo>
                      <a:pt x="8" y="9"/>
                      <a:pt x="9" y="7"/>
                      <a:pt x="9" y="4"/>
                    </a:cubicBezTo>
                    <a:cubicBezTo>
                      <a:pt x="7" y="3"/>
                      <a:pt x="5" y="1"/>
                      <a:pt x="3"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26" name="Freeform 414">
                <a:extLst>
                  <a:ext uri="{FF2B5EF4-FFF2-40B4-BE49-F238E27FC236}">
                    <a16:creationId xmlns:a16="http://schemas.microsoft.com/office/drawing/2014/main" xmlns="" id="{1488A4D6-DF4A-4620-AD90-2EBC4854EB5F}"/>
                  </a:ext>
                </a:extLst>
              </p:cNvPr>
              <p:cNvSpPr>
                <a:spLocks/>
              </p:cNvSpPr>
              <p:nvPr/>
            </p:nvSpPr>
            <p:spPr bwMode="auto">
              <a:xfrm>
                <a:off x="6450" y="2886"/>
                <a:ext cx="11" cy="7"/>
              </a:xfrm>
              <a:custGeom>
                <a:avLst/>
                <a:gdLst>
                  <a:gd name="T0" fmla="*/ 3 w 15"/>
                  <a:gd name="T1" fmla="*/ 0 h 9"/>
                  <a:gd name="T2" fmla="*/ 0 w 15"/>
                  <a:gd name="T3" fmla="*/ 1 h 9"/>
                  <a:gd name="T4" fmla="*/ 8 w 15"/>
                  <a:gd name="T5" fmla="*/ 9 h 9"/>
                  <a:gd name="T6" fmla="*/ 15 w 15"/>
                  <a:gd name="T7" fmla="*/ 8 h 9"/>
                  <a:gd name="T8" fmla="*/ 3 w 15"/>
                  <a:gd name="T9" fmla="*/ 0 h 9"/>
                </a:gdLst>
                <a:ahLst/>
                <a:cxnLst>
                  <a:cxn ang="0">
                    <a:pos x="T0" y="T1"/>
                  </a:cxn>
                  <a:cxn ang="0">
                    <a:pos x="T2" y="T3"/>
                  </a:cxn>
                  <a:cxn ang="0">
                    <a:pos x="T4" y="T5"/>
                  </a:cxn>
                  <a:cxn ang="0">
                    <a:pos x="T6" y="T7"/>
                  </a:cxn>
                  <a:cxn ang="0">
                    <a:pos x="T8" y="T9"/>
                  </a:cxn>
                </a:cxnLst>
                <a:rect l="0" t="0" r="r" b="b"/>
                <a:pathLst>
                  <a:path w="15" h="9">
                    <a:moveTo>
                      <a:pt x="3" y="0"/>
                    </a:moveTo>
                    <a:cubicBezTo>
                      <a:pt x="2" y="0"/>
                      <a:pt x="1" y="1"/>
                      <a:pt x="0" y="1"/>
                    </a:cubicBezTo>
                    <a:cubicBezTo>
                      <a:pt x="2" y="3"/>
                      <a:pt x="5" y="6"/>
                      <a:pt x="8" y="9"/>
                    </a:cubicBezTo>
                    <a:cubicBezTo>
                      <a:pt x="10" y="9"/>
                      <a:pt x="13" y="8"/>
                      <a:pt x="15" y="8"/>
                    </a:cubicBezTo>
                    <a:cubicBezTo>
                      <a:pt x="10" y="5"/>
                      <a:pt x="6" y="2"/>
                      <a:pt x="3"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27" name="Freeform 415">
                <a:extLst>
                  <a:ext uri="{FF2B5EF4-FFF2-40B4-BE49-F238E27FC236}">
                    <a16:creationId xmlns:a16="http://schemas.microsoft.com/office/drawing/2014/main" xmlns="" id="{02C51B06-F8DF-43D9-83B5-6515BC810497}"/>
                  </a:ext>
                </a:extLst>
              </p:cNvPr>
              <p:cNvSpPr>
                <a:spLocks noEditPoints="1"/>
              </p:cNvSpPr>
              <p:nvPr/>
            </p:nvSpPr>
            <p:spPr bwMode="auto">
              <a:xfrm>
                <a:off x="6483" y="2911"/>
                <a:ext cx="30" cy="25"/>
              </a:xfrm>
              <a:custGeom>
                <a:avLst/>
                <a:gdLst>
                  <a:gd name="T0" fmla="*/ 9 w 40"/>
                  <a:gd name="T1" fmla="*/ 2 h 33"/>
                  <a:gd name="T2" fmla="*/ 14 w 40"/>
                  <a:gd name="T3" fmla="*/ 16 h 33"/>
                  <a:gd name="T4" fmla="*/ 36 w 40"/>
                  <a:gd name="T5" fmla="*/ 33 h 33"/>
                  <a:gd name="T6" fmla="*/ 40 w 40"/>
                  <a:gd name="T7" fmla="*/ 32 h 33"/>
                  <a:gd name="T8" fmla="*/ 35 w 40"/>
                  <a:gd name="T9" fmla="*/ 21 h 33"/>
                  <a:gd name="T10" fmla="*/ 9 w 40"/>
                  <a:gd name="T11" fmla="*/ 2 h 33"/>
                  <a:gd name="T12" fmla="*/ 2 w 40"/>
                  <a:gd name="T13" fmla="*/ 0 h 33"/>
                  <a:gd name="T14" fmla="*/ 0 w 40"/>
                  <a:gd name="T15" fmla="*/ 5 h 33"/>
                  <a:gd name="T16" fmla="*/ 7 w 40"/>
                  <a:gd name="T17" fmla="*/ 11 h 33"/>
                  <a:gd name="T18" fmla="*/ 2 w 40"/>
                  <a:gd name="T1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33">
                    <a:moveTo>
                      <a:pt x="9" y="2"/>
                    </a:moveTo>
                    <a:cubicBezTo>
                      <a:pt x="11" y="8"/>
                      <a:pt x="13" y="12"/>
                      <a:pt x="14" y="16"/>
                    </a:cubicBezTo>
                    <a:cubicBezTo>
                      <a:pt x="21" y="22"/>
                      <a:pt x="28" y="27"/>
                      <a:pt x="36" y="33"/>
                    </a:cubicBezTo>
                    <a:cubicBezTo>
                      <a:pt x="38" y="33"/>
                      <a:pt x="39" y="32"/>
                      <a:pt x="40" y="32"/>
                    </a:cubicBezTo>
                    <a:cubicBezTo>
                      <a:pt x="38" y="28"/>
                      <a:pt x="36" y="24"/>
                      <a:pt x="35" y="21"/>
                    </a:cubicBezTo>
                    <a:cubicBezTo>
                      <a:pt x="26" y="14"/>
                      <a:pt x="17" y="8"/>
                      <a:pt x="9" y="2"/>
                    </a:cubicBezTo>
                    <a:moveTo>
                      <a:pt x="2" y="0"/>
                    </a:moveTo>
                    <a:cubicBezTo>
                      <a:pt x="2" y="1"/>
                      <a:pt x="1" y="3"/>
                      <a:pt x="0" y="5"/>
                    </a:cubicBezTo>
                    <a:cubicBezTo>
                      <a:pt x="2" y="7"/>
                      <a:pt x="5" y="9"/>
                      <a:pt x="7" y="11"/>
                    </a:cubicBezTo>
                    <a:cubicBezTo>
                      <a:pt x="6" y="8"/>
                      <a:pt x="4" y="4"/>
                      <a:pt x="2"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28" name="Freeform 416">
                <a:extLst>
                  <a:ext uri="{FF2B5EF4-FFF2-40B4-BE49-F238E27FC236}">
                    <a16:creationId xmlns:a16="http://schemas.microsoft.com/office/drawing/2014/main" xmlns="" id="{631CFF74-8C5B-4A4F-8141-8F0E61FA86EE}"/>
                  </a:ext>
                </a:extLst>
              </p:cNvPr>
              <p:cNvSpPr>
                <a:spLocks/>
              </p:cNvSpPr>
              <p:nvPr/>
            </p:nvSpPr>
            <p:spPr bwMode="auto">
              <a:xfrm>
                <a:off x="6485" y="2909"/>
                <a:ext cx="9" cy="14"/>
              </a:xfrm>
              <a:custGeom>
                <a:avLst/>
                <a:gdLst>
                  <a:gd name="T0" fmla="*/ 1 w 12"/>
                  <a:gd name="T1" fmla="*/ 0 h 19"/>
                  <a:gd name="T2" fmla="*/ 0 w 12"/>
                  <a:gd name="T3" fmla="*/ 3 h 19"/>
                  <a:gd name="T4" fmla="*/ 5 w 12"/>
                  <a:gd name="T5" fmla="*/ 14 h 19"/>
                  <a:gd name="T6" fmla="*/ 12 w 12"/>
                  <a:gd name="T7" fmla="*/ 19 h 19"/>
                  <a:gd name="T8" fmla="*/ 7 w 12"/>
                  <a:gd name="T9" fmla="*/ 5 h 19"/>
                  <a:gd name="T10" fmla="*/ 1 w 12"/>
                  <a:gd name="T11" fmla="*/ 0 h 19"/>
                </a:gdLst>
                <a:ahLst/>
                <a:cxnLst>
                  <a:cxn ang="0">
                    <a:pos x="T0" y="T1"/>
                  </a:cxn>
                  <a:cxn ang="0">
                    <a:pos x="T2" y="T3"/>
                  </a:cxn>
                  <a:cxn ang="0">
                    <a:pos x="T4" y="T5"/>
                  </a:cxn>
                  <a:cxn ang="0">
                    <a:pos x="T6" y="T7"/>
                  </a:cxn>
                  <a:cxn ang="0">
                    <a:pos x="T8" y="T9"/>
                  </a:cxn>
                  <a:cxn ang="0">
                    <a:pos x="T10" y="T11"/>
                  </a:cxn>
                </a:cxnLst>
                <a:rect l="0" t="0" r="r" b="b"/>
                <a:pathLst>
                  <a:path w="12" h="19">
                    <a:moveTo>
                      <a:pt x="1" y="0"/>
                    </a:moveTo>
                    <a:cubicBezTo>
                      <a:pt x="1" y="1"/>
                      <a:pt x="1" y="2"/>
                      <a:pt x="0" y="3"/>
                    </a:cubicBezTo>
                    <a:cubicBezTo>
                      <a:pt x="2" y="7"/>
                      <a:pt x="4" y="11"/>
                      <a:pt x="5" y="14"/>
                    </a:cubicBezTo>
                    <a:cubicBezTo>
                      <a:pt x="7" y="16"/>
                      <a:pt x="10" y="17"/>
                      <a:pt x="12" y="19"/>
                    </a:cubicBezTo>
                    <a:cubicBezTo>
                      <a:pt x="11" y="15"/>
                      <a:pt x="9" y="11"/>
                      <a:pt x="7" y="5"/>
                    </a:cubicBezTo>
                    <a:cubicBezTo>
                      <a:pt x="5" y="3"/>
                      <a:pt x="3" y="2"/>
                      <a:pt x="1"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29" name="Freeform 417">
                <a:extLst>
                  <a:ext uri="{FF2B5EF4-FFF2-40B4-BE49-F238E27FC236}">
                    <a16:creationId xmlns:a16="http://schemas.microsoft.com/office/drawing/2014/main" xmlns="" id="{440770B7-F777-4939-9F46-CD372E022E05}"/>
                  </a:ext>
                </a:extLst>
              </p:cNvPr>
              <p:cNvSpPr>
                <a:spLocks noEditPoints="1"/>
              </p:cNvSpPr>
              <p:nvPr/>
            </p:nvSpPr>
            <p:spPr bwMode="auto">
              <a:xfrm>
                <a:off x="6516" y="2932"/>
                <a:ext cx="16" cy="20"/>
              </a:xfrm>
              <a:custGeom>
                <a:avLst/>
                <a:gdLst>
                  <a:gd name="T0" fmla="*/ 21 w 21"/>
                  <a:gd name="T1" fmla="*/ 19 h 27"/>
                  <a:gd name="T2" fmla="*/ 15 w 21"/>
                  <a:gd name="T3" fmla="*/ 22 h 27"/>
                  <a:gd name="T4" fmla="*/ 17 w 21"/>
                  <a:gd name="T5" fmla="*/ 24 h 27"/>
                  <a:gd name="T6" fmla="*/ 20 w 21"/>
                  <a:gd name="T7" fmla="*/ 27 h 27"/>
                  <a:gd name="T8" fmla="*/ 21 w 21"/>
                  <a:gd name="T9" fmla="*/ 19 h 27"/>
                  <a:gd name="T10" fmla="*/ 13 w 21"/>
                  <a:gd name="T11" fmla="*/ 10 h 27"/>
                  <a:gd name="T12" fmla="*/ 10 w 21"/>
                  <a:gd name="T13" fmla="*/ 15 h 27"/>
                  <a:gd name="T14" fmla="*/ 13 w 21"/>
                  <a:gd name="T15" fmla="*/ 19 h 27"/>
                  <a:gd name="T16" fmla="*/ 20 w 21"/>
                  <a:gd name="T17" fmla="*/ 16 h 27"/>
                  <a:gd name="T18" fmla="*/ 13 w 21"/>
                  <a:gd name="T19" fmla="*/ 10 h 27"/>
                  <a:gd name="T20" fmla="*/ 4 w 21"/>
                  <a:gd name="T21" fmla="*/ 3 h 27"/>
                  <a:gd name="T22" fmla="*/ 3 w 21"/>
                  <a:gd name="T23" fmla="*/ 4 h 27"/>
                  <a:gd name="T24" fmla="*/ 7 w 21"/>
                  <a:gd name="T25" fmla="*/ 10 h 27"/>
                  <a:gd name="T26" fmla="*/ 8 w 21"/>
                  <a:gd name="T27" fmla="*/ 6 h 27"/>
                  <a:gd name="T28" fmla="*/ 4 w 21"/>
                  <a:gd name="T29" fmla="*/ 3 h 27"/>
                  <a:gd name="T30" fmla="*/ 0 w 21"/>
                  <a:gd name="T31" fmla="*/ 0 h 27"/>
                  <a:gd name="T32" fmla="*/ 1 w 21"/>
                  <a:gd name="T33" fmla="*/ 2 h 27"/>
                  <a:gd name="T34" fmla="*/ 2 w 21"/>
                  <a:gd name="T35" fmla="*/ 2 h 27"/>
                  <a:gd name="T36" fmla="*/ 0 w 21"/>
                  <a:gd name="T37"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1" h="27">
                    <a:moveTo>
                      <a:pt x="21" y="19"/>
                    </a:moveTo>
                    <a:cubicBezTo>
                      <a:pt x="19" y="20"/>
                      <a:pt x="17" y="21"/>
                      <a:pt x="15" y="22"/>
                    </a:cubicBezTo>
                    <a:cubicBezTo>
                      <a:pt x="16" y="23"/>
                      <a:pt x="16" y="24"/>
                      <a:pt x="17" y="24"/>
                    </a:cubicBezTo>
                    <a:cubicBezTo>
                      <a:pt x="18" y="25"/>
                      <a:pt x="19" y="26"/>
                      <a:pt x="20" y="27"/>
                    </a:cubicBezTo>
                    <a:cubicBezTo>
                      <a:pt x="21" y="24"/>
                      <a:pt x="21" y="22"/>
                      <a:pt x="21" y="19"/>
                    </a:cubicBezTo>
                    <a:moveTo>
                      <a:pt x="13" y="10"/>
                    </a:moveTo>
                    <a:cubicBezTo>
                      <a:pt x="12" y="12"/>
                      <a:pt x="11" y="14"/>
                      <a:pt x="10" y="15"/>
                    </a:cubicBezTo>
                    <a:cubicBezTo>
                      <a:pt x="11" y="16"/>
                      <a:pt x="12" y="18"/>
                      <a:pt x="13" y="19"/>
                    </a:cubicBezTo>
                    <a:cubicBezTo>
                      <a:pt x="16" y="18"/>
                      <a:pt x="18" y="17"/>
                      <a:pt x="20" y="16"/>
                    </a:cubicBezTo>
                    <a:cubicBezTo>
                      <a:pt x="18" y="14"/>
                      <a:pt x="15" y="12"/>
                      <a:pt x="13" y="10"/>
                    </a:cubicBezTo>
                    <a:moveTo>
                      <a:pt x="4" y="3"/>
                    </a:moveTo>
                    <a:cubicBezTo>
                      <a:pt x="4" y="4"/>
                      <a:pt x="3" y="4"/>
                      <a:pt x="3" y="4"/>
                    </a:cubicBezTo>
                    <a:cubicBezTo>
                      <a:pt x="4" y="6"/>
                      <a:pt x="5" y="8"/>
                      <a:pt x="7" y="10"/>
                    </a:cubicBezTo>
                    <a:cubicBezTo>
                      <a:pt x="7" y="9"/>
                      <a:pt x="7" y="7"/>
                      <a:pt x="8" y="6"/>
                    </a:cubicBezTo>
                    <a:cubicBezTo>
                      <a:pt x="6" y="5"/>
                      <a:pt x="5" y="4"/>
                      <a:pt x="4" y="3"/>
                    </a:cubicBezTo>
                    <a:moveTo>
                      <a:pt x="0" y="0"/>
                    </a:moveTo>
                    <a:cubicBezTo>
                      <a:pt x="0" y="1"/>
                      <a:pt x="1" y="1"/>
                      <a:pt x="1" y="2"/>
                    </a:cubicBezTo>
                    <a:cubicBezTo>
                      <a:pt x="2" y="2"/>
                      <a:pt x="2" y="2"/>
                      <a:pt x="2" y="2"/>
                    </a:cubicBezTo>
                    <a:cubicBezTo>
                      <a:pt x="2" y="1"/>
                      <a:pt x="1" y="1"/>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30" name="Freeform 418">
                <a:extLst>
                  <a:ext uri="{FF2B5EF4-FFF2-40B4-BE49-F238E27FC236}">
                    <a16:creationId xmlns:a16="http://schemas.microsoft.com/office/drawing/2014/main" xmlns="" id="{56124AA2-AA92-4CB2-B9DD-02ECAE459A51}"/>
                  </a:ext>
                </a:extLst>
              </p:cNvPr>
              <p:cNvSpPr>
                <a:spLocks/>
              </p:cNvSpPr>
              <p:nvPr/>
            </p:nvSpPr>
            <p:spPr bwMode="auto">
              <a:xfrm>
                <a:off x="6526" y="2944"/>
                <a:ext cx="6" cy="4"/>
              </a:xfrm>
              <a:custGeom>
                <a:avLst/>
                <a:gdLst>
                  <a:gd name="T0" fmla="*/ 7 w 8"/>
                  <a:gd name="T1" fmla="*/ 0 h 6"/>
                  <a:gd name="T2" fmla="*/ 0 w 8"/>
                  <a:gd name="T3" fmla="*/ 3 h 6"/>
                  <a:gd name="T4" fmla="*/ 2 w 8"/>
                  <a:gd name="T5" fmla="*/ 6 h 6"/>
                  <a:gd name="T6" fmla="*/ 8 w 8"/>
                  <a:gd name="T7" fmla="*/ 3 h 6"/>
                  <a:gd name="T8" fmla="*/ 8 w 8"/>
                  <a:gd name="T9" fmla="*/ 1 h 6"/>
                  <a:gd name="T10" fmla="*/ 7 w 8"/>
                  <a:gd name="T11" fmla="*/ 0 h 6"/>
                </a:gdLst>
                <a:ahLst/>
                <a:cxnLst>
                  <a:cxn ang="0">
                    <a:pos x="T0" y="T1"/>
                  </a:cxn>
                  <a:cxn ang="0">
                    <a:pos x="T2" y="T3"/>
                  </a:cxn>
                  <a:cxn ang="0">
                    <a:pos x="T4" y="T5"/>
                  </a:cxn>
                  <a:cxn ang="0">
                    <a:pos x="T6" y="T7"/>
                  </a:cxn>
                  <a:cxn ang="0">
                    <a:pos x="T8" y="T9"/>
                  </a:cxn>
                  <a:cxn ang="0">
                    <a:pos x="T10" y="T11"/>
                  </a:cxn>
                </a:cxnLst>
                <a:rect l="0" t="0" r="r" b="b"/>
                <a:pathLst>
                  <a:path w="8" h="6">
                    <a:moveTo>
                      <a:pt x="7" y="0"/>
                    </a:moveTo>
                    <a:cubicBezTo>
                      <a:pt x="5" y="1"/>
                      <a:pt x="3" y="2"/>
                      <a:pt x="0" y="3"/>
                    </a:cubicBezTo>
                    <a:cubicBezTo>
                      <a:pt x="1" y="4"/>
                      <a:pt x="2" y="5"/>
                      <a:pt x="2" y="6"/>
                    </a:cubicBezTo>
                    <a:cubicBezTo>
                      <a:pt x="4" y="5"/>
                      <a:pt x="6" y="4"/>
                      <a:pt x="8" y="3"/>
                    </a:cubicBezTo>
                    <a:cubicBezTo>
                      <a:pt x="8" y="2"/>
                      <a:pt x="8" y="1"/>
                      <a:pt x="8" y="1"/>
                    </a:cubicBezTo>
                    <a:cubicBezTo>
                      <a:pt x="8" y="0"/>
                      <a:pt x="8" y="0"/>
                      <a:pt x="7"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31" name="Freeform 419">
                <a:extLst>
                  <a:ext uri="{FF2B5EF4-FFF2-40B4-BE49-F238E27FC236}">
                    <a16:creationId xmlns:a16="http://schemas.microsoft.com/office/drawing/2014/main" xmlns="" id="{3BE974BF-A5BB-4400-BADF-18519D7D7983}"/>
                  </a:ext>
                </a:extLst>
              </p:cNvPr>
              <p:cNvSpPr>
                <a:spLocks/>
              </p:cNvSpPr>
              <p:nvPr/>
            </p:nvSpPr>
            <p:spPr bwMode="auto">
              <a:xfrm>
                <a:off x="6521" y="2936"/>
                <a:ext cx="5" cy="7"/>
              </a:xfrm>
              <a:custGeom>
                <a:avLst/>
                <a:gdLst>
                  <a:gd name="T0" fmla="*/ 1 w 6"/>
                  <a:gd name="T1" fmla="*/ 0 h 9"/>
                  <a:gd name="T2" fmla="*/ 0 w 6"/>
                  <a:gd name="T3" fmla="*/ 4 h 9"/>
                  <a:gd name="T4" fmla="*/ 3 w 6"/>
                  <a:gd name="T5" fmla="*/ 9 h 9"/>
                  <a:gd name="T6" fmla="*/ 6 w 6"/>
                  <a:gd name="T7" fmla="*/ 4 h 9"/>
                  <a:gd name="T8" fmla="*/ 1 w 6"/>
                  <a:gd name="T9" fmla="*/ 0 h 9"/>
                </a:gdLst>
                <a:ahLst/>
                <a:cxnLst>
                  <a:cxn ang="0">
                    <a:pos x="T0" y="T1"/>
                  </a:cxn>
                  <a:cxn ang="0">
                    <a:pos x="T2" y="T3"/>
                  </a:cxn>
                  <a:cxn ang="0">
                    <a:pos x="T4" y="T5"/>
                  </a:cxn>
                  <a:cxn ang="0">
                    <a:pos x="T6" y="T7"/>
                  </a:cxn>
                  <a:cxn ang="0">
                    <a:pos x="T8" y="T9"/>
                  </a:cxn>
                </a:cxnLst>
                <a:rect l="0" t="0" r="r" b="b"/>
                <a:pathLst>
                  <a:path w="6" h="9">
                    <a:moveTo>
                      <a:pt x="1" y="0"/>
                    </a:moveTo>
                    <a:cubicBezTo>
                      <a:pt x="0" y="1"/>
                      <a:pt x="0" y="3"/>
                      <a:pt x="0" y="4"/>
                    </a:cubicBezTo>
                    <a:cubicBezTo>
                      <a:pt x="1" y="6"/>
                      <a:pt x="2" y="7"/>
                      <a:pt x="3" y="9"/>
                    </a:cubicBezTo>
                    <a:cubicBezTo>
                      <a:pt x="4" y="8"/>
                      <a:pt x="5" y="6"/>
                      <a:pt x="6" y="4"/>
                    </a:cubicBezTo>
                    <a:cubicBezTo>
                      <a:pt x="4" y="2"/>
                      <a:pt x="2" y="1"/>
                      <a:pt x="1"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32" name="Freeform 420">
                <a:extLst>
                  <a:ext uri="{FF2B5EF4-FFF2-40B4-BE49-F238E27FC236}">
                    <a16:creationId xmlns:a16="http://schemas.microsoft.com/office/drawing/2014/main" xmlns="" id="{722FF13E-CDEF-45B6-AB8C-709BD7348683}"/>
                  </a:ext>
                </a:extLst>
              </p:cNvPr>
              <p:cNvSpPr>
                <a:spLocks noEditPoints="1"/>
              </p:cNvSpPr>
              <p:nvPr/>
            </p:nvSpPr>
            <p:spPr bwMode="auto">
              <a:xfrm>
                <a:off x="6512" y="2936"/>
                <a:ext cx="32" cy="26"/>
              </a:xfrm>
              <a:custGeom>
                <a:avLst/>
                <a:gdLst>
                  <a:gd name="T0" fmla="*/ 40 w 43"/>
                  <a:gd name="T1" fmla="*/ 26 h 34"/>
                  <a:gd name="T2" fmla="*/ 35 w 43"/>
                  <a:gd name="T3" fmla="*/ 28 h 34"/>
                  <a:gd name="T4" fmla="*/ 43 w 43"/>
                  <a:gd name="T5" fmla="*/ 34 h 34"/>
                  <a:gd name="T6" fmla="*/ 40 w 43"/>
                  <a:gd name="T7" fmla="*/ 26 h 34"/>
                  <a:gd name="T8" fmla="*/ 34 w 43"/>
                  <a:gd name="T9" fmla="*/ 16 h 34"/>
                  <a:gd name="T10" fmla="*/ 34 w 43"/>
                  <a:gd name="T11" fmla="*/ 18 h 34"/>
                  <a:gd name="T12" fmla="*/ 35 w 43"/>
                  <a:gd name="T13" fmla="*/ 18 h 34"/>
                  <a:gd name="T14" fmla="*/ 34 w 43"/>
                  <a:gd name="T15" fmla="*/ 16 h 34"/>
                  <a:gd name="T16" fmla="*/ 3 w 43"/>
                  <a:gd name="T17" fmla="*/ 0 h 34"/>
                  <a:gd name="T18" fmla="*/ 0 w 43"/>
                  <a:gd name="T19" fmla="*/ 2 h 34"/>
                  <a:gd name="T20" fmla="*/ 4 w 43"/>
                  <a:gd name="T21" fmla="*/ 5 h 34"/>
                  <a:gd name="T22" fmla="*/ 6 w 43"/>
                  <a:gd name="T23" fmla="*/ 7 h 34"/>
                  <a:gd name="T24" fmla="*/ 3 w 43"/>
                  <a:gd name="T25"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34">
                    <a:moveTo>
                      <a:pt x="40" y="26"/>
                    </a:moveTo>
                    <a:cubicBezTo>
                      <a:pt x="39" y="27"/>
                      <a:pt x="37" y="28"/>
                      <a:pt x="35" y="28"/>
                    </a:cubicBezTo>
                    <a:cubicBezTo>
                      <a:pt x="38" y="30"/>
                      <a:pt x="40" y="32"/>
                      <a:pt x="43" y="34"/>
                    </a:cubicBezTo>
                    <a:cubicBezTo>
                      <a:pt x="42" y="32"/>
                      <a:pt x="41" y="29"/>
                      <a:pt x="40" y="26"/>
                    </a:cubicBezTo>
                    <a:moveTo>
                      <a:pt x="34" y="16"/>
                    </a:moveTo>
                    <a:cubicBezTo>
                      <a:pt x="34" y="17"/>
                      <a:pt x="34" y="18"/>
                      <a:pt x="34" y="18"/>
                    </a:cubicBezTo>
                    <a:cubicBezTo>
                      <a:pt x="34" y="18"/>
                      <a:pt x="35" y="18"/>
                      <a:pt x="35" y="18"/>
                    </a:cubicBezTo>
                    <a:cubicBezTo>
                      <a:pt x="35" y="17"/>
                      <a:pt x="34" y="17"/>
                      <a:pt x="34" y="16"/>
                    </a:cubicBezTo>
                    <a:moveTo>
                      <a:pt x="3" y="0"/>
                    </a:moveTo>
                    <a:cubicBezTo>
                      <a:pt x="2" y="1"/>
                      <a:pt x="1" y="1"/>
                      <a:pt x="0" y="2"/>
                    </a:cubicBezTo>
                    <a:cubicBezTo>
                      <a:pt x="1" y="3"/>
                      <a:pt x="2" y="4"/>
                      <a:pt x="4" y="5"/>
                    </a:cubicBezTo>
                    <a:cubicBezTo>
                      <a:pt x="5" y="5"/>
                      <a:pt x="5" y="6"/>
                      <a:pt x="6" y="7"/>
                    </a:cubicBezTo>
                    <a:cubicBezTo>
                      <a:pt x="5" y="5"/>
                      <a:pt x="4" y="2"/>
                      <a:pt x="3"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33" name="Freeform 421">
                <a:extLst>
                  <a:ext uri="{FF2B5EF4-FFF2-40B4-BE49-F238E27FC236}">
                    <a16:creationId xmlns:a16="http://schemas.microsoft.com/office/drawing/2014/main" xmlns="" id="{0DE60B44-BC9E-4BA1-AE0D-56A7653E0D33}"/>
                  </a:ext>
                </a:extLst>
              </p:cNvPr>
              <p:cNvSpPr>
                <a:spLocks noEditPoints="1"/>
              </p:cNvSpPr>
              <p:nvPr/>
            </p:nvSpPr>
            <p:spPr bwMode="auto">
              <a:xfrm>
                <a:off x="6510" y="2933"/>
                <a:ext cx="9" cy="5"/>
              </a:xfrm>
              <a:custGeom>
                <a:avLst/>
                <a:gdLst>
                  <a:gd name="T0" fmla="*/ 4 w 12"/>
                  <a:gd name="T1" fmla="*/ 2 h 6"/>
                  <a:gd name="T2" fmla="*/ 0 w 12"/>
                  <a:gd name="T3" fmla="*/ 3 h 6"/>
                  <a:gd name="T4" fmla="*/ 3 w 12"/>
                  <a:gd name="T5" fmla="*/ 6 h 6"/>
                  <a:gd name="T6" fmla="*/ 6 w 12"/>
                  <a:gd name="T7" fmla="*/ 4 h 6"/>
                  <a:gd name="T8" fmla="*/ 4 w 12"/>
                  <a:gd name="T9" fmla="*/ 2 h 6"/>
                  <a:gd name="T10" fmla="*/ 10 w 12"/>
                  <a:gd name="T11" fmla="*/ 0 h 6"/>
                  <a:gd name="T12" fmla="*/ 9 w 12"/>
                  <a:gd name="T13" fmla="*/ 0 h 6"/>
                  <a:gd name="T14" fmla="*/ 11 w 12"/>
                  <a:gd name="T15" fmla="*/ 2 h 6"/>
                  <a:gd name="T16" fmla="*/ 12 w 12"/>
                  <a:gd name="T17" fmla="*/ 1 h 6"/>
                  <a:gd name="T18" fmla="*/ 12 w 12"/>
                  <a:gd name="T19" fmla="*/ 1 h 6"/>
                  <a:gd name="T20" fmla="*/ 10 w 12"/>
                  <a:gd name="T21"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6">
                    <a:moveTo>
                      <a:pt x="4" y="2"/>
                    </a:moveTo>
                    <a:cubicBezTo>
                      <a:pt x="3" y="2"/>
                      <a:pt x="2" y="3"/>
                      <a:pt x="0" y="3"/>
                    </a:cubicBezTo>
                    <a:cubicBezTo>
                      <a:pt x="1" y="4"/>
                      <a:pt x="2" y="5"/>
                      <a:pt x="3" y="6"/>
                    </a:cubicBezTo>
                    <a:cubicBezTo>
                      <a:pt x="4" y="5"/>
                      <a:pt x="5" y="5"/>
                      <a:pt x="6" y="4"/>
                    </a:cubicBezTo>
                    <a:cubicBezTo>
                      <a:pt x="5" y="4"/>
                      <a:pt x="5" y="3"/>
                      <a:pt x="4" y="2"/>
                    </a:cubicBezTo>
                    <a:moveTo>
                      <a:pt x="10" y="0"/>
                    </a:moveTo>
                    <a:cubicBezTo>
                      <a:pt x="10" y="0"/>
                      <a:pt x="10" y="0"/>
                      <a:pt x="9" y="0"/>
                    </a:cubicBezTo>
                    <a:cubicBezTo>
                      <a:pt x="10" y="1"/>
                      <a:pt x="10" y="1"/>
                      <a:pt x="11" y="2"/>
                    </a:cubicBezTo>
                    <a:cubicBezTo>
                      <a:pt x="11" y="2"/>
                      <a:pt x="12" y="2"/>
                      <a:pt x="12" y="1"/>
                    </a:cubicBezTo>
                    <a:cubicBezTo>
                      <a:pt x="12" y="1"/>
                      <a:pt x="12" y="1"/>
                      <a:pt x="12" y="1"/>
                    </a:cubicBezTo>
                    <a:cubicBezTo>
                      <a:pt x="11" y="1"/>
                      <a:pt x="11" y="0"/>
                      <a:pt x="10"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34" name="Freeform 422">
                <a:extLst>
                  <a:ext uri="{FF2B5EF4-FFF2-40B4-BE49-F238E27FC236}">
                    <a16:creationId xmlns:a16="http://schemas.microsoft.com/office/drawing/2014/main" xmlns="" id="{77E7EA31-514C-4C01-ADE3-1DDDED471D5A}"/>
                  </a:ext>
                </a:extLst>
              </p:cNvPr>
              <p:cNvSpPr>
                <a:spLocks noEditPoints="1"/>
              </p:cNvSpPr>
              <p:nvPr/>
            </p:nvSpPr>
            <p:spPr bwMode="auto">
              <a:xfrm>
                <a:off x="6550" y="2959"/>
                <a:ext cx="36" cy="31"/>
              </a:xfrm>
              <a:custGeom>
                <a:avLst/>
                <a:gdLst>
                  <a:gd name="T0" fmla="*/ 10 w 49"/>
                  <a:gd name="T1" fmla="*/ 8 h 42"/>
                  <a:gd name="T2" fmla="*/ 4 w 49"/>
                  <a:gd name="T3" fmla="*/ 13 h 42"/>
                  <a:gd name="T4" fmla="*/ 48 w 49"/>
                  <a:gd name="T5" fmla="*/ 42 h 42"/>
                  <a:gd name="T6" fmla="*/ 48 w 49"/>
                  <a:gd name="T7" fmla="*/ 42 h 42"/>
                  <a:gd name="T8" fmla="*/ 30 w 49"/>
                  <a:gd name="T9" fmla="*/ 25 h 42"/>
                  <a:gd name="T10" fmla="*/ 27 w 49"/>
                  <a:gd name="T11" fmla="*/ 26 h 42"/>
                  <a:gd name="T12" fmla="*/ 27 w 49"/>
                  <a:gd name="T13" fmla="*/ 26 h 42"/>
                  <a:gd name="T14" fmla="*/ 28 w 49"/>
                  <a:gd name="T15" fmla="*/ 23 h 42"/>
                  <a:gd name="T16" fmla="*/ 10 w 49"/>
                  <a:gd name="T17" fmla="*/ 8 h 42"/>
                  <a:gd name="T18" fmla="*/ 0 w 49"/>
                  <a:gd name="T19" fmla="*/ 0 h 42"/>
                  <a:gd name="T20" fmla="*/ 1 w 49"/>
                  <a:gd name="T21" fmla="*/ 4 h 42"/>
                  <a:gd name="T22" fmla="*/ 3 w 49"/>
                  <a:gd name="T23" fmla="*/ 3 h 42"/>
                  <a:gd name="T24" fmla="*/ 0 w 49"/>
                  <a:gd name="T25"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9" h="42">
                    <a:moveTo>
                      <a:pt x="10" y="8"/>
                    </a:moveTo>
                    <a:cubicBezTo>
                      <a:pt x="8" y="9"/>
                      <a:pt x="6" y="11"/>
                      <a:pt x="4" y="13"/>
                    </a:cubicBezTo>
                    <a:cubicBezTo>
                      <a:pt x="28" y="31"/>
                      <a:pt x="45" y="42"/>
                      <a:pt x="48" y="42"/>
                    </a:cubicBezTo>
                    <a:cubicBezTo>
                      <a:pt x="48" y="42"/>
                      <a:pt x="48" y="42"/>
                      <a:pt x="48" y="42"/>
                    </a:cubicBezTo>
                    <a:cubicBezTo>
                      <a:pt x="49" y="41"/>
                      <a:pt x="42" y="35"/>
                      <a:pt x="30" y="25"/>
                    </a:cubicBezTo>
                    <a:cubicBezTo>
                      <a:pt x="29" y="26"/>
                      <a:pt x="28" y="26"/>
                      <a:pt x="27" y="26"/>
                    </a:cubicBezTo>
                    <a:cubicBezTo>
                      <a:pt x="27" y="26"/>
                      <a:pt x="27" y="26"/>
                      <a:pt x="27" y="26"/>
                    </a:cubicBezTo>
                    <a:cubicBezTo>
                      <a:pt x="26" y="26"/>
                      <a:pt x="27" y="25"/>
                      <a:pt x="28" y="23"/>
                    </a:cubicBezTo>
                    <a:cubicBezTo>
                      <a:pt x="22" y="18"/>
                      <a:pt x="16" y="13"/>
                      <a:pt x="10" y="8"/>
                    </a:cubicBezTo>
                    <a:moveTo>
                      <a:pt x="0" y="0"/>
                    </a:moveTo>
                    <a:cubicBezTo>
                      <a:pt x="0" y="1"/>
                      <a:pt x="1" y="3"/>
                      <a:pt x="1" y="4"/>
                    </a:cubicBezTo>
                    <a:cubicBezTo>
                      <a:pt x="2" y="4"/>
                      <a:pt x="3" y="3"/>
                      <a:pt x="3" y="3"/>
                    </a:cubicBezTo>
                    <a:cubicBezTo>
                      <a:pt x="2" y="2"/>
                      <a:pt x="1" y="1"/>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35" name="Freeform 423">
                <a:extLst>
                  <a:ext uri="{FF2B5EF4-FFF2-40B4-BE49-F238E27FC236}">
                    <a16:creationId xmlns:a16="http://schemas.microsoft.com/office/drawing/2014/main" xmlns="" id="{36FEBAAD-83D9-4783-95BF-46640D9564C9}"/>
                  </a:ext>
                </a:extLst>
              </p:cNvPr>
              <p:cNvSpPr>
                <a:spLocks/>
              </p:cNvSpPr>
              <p:nvPr/>
            </p:nvSpPr>
            <p:spPr bwMode="auto">
              <a:xfrm>
                <a:off x="6569" y="2976"/>
                <a:ext cx="3" cy="2"/>
              </a:xfrm>
              <a:custGeom>
                <a:avLst/>
                <a:gdLst>
                  <a:gd name="T0" fmla="*/ 2 w 4"/>
                  <a:gd name="T1" fmla="*/ 0 h 3"/>
                  <a:gd name="T2" fmla="*/ 1 w 4"/>
                  <a:gd name="T3" fmla="*/ 3 h 3"/>
                  <a:gd name="T4" fmla="*/ 1 w 4"/>
                  <a:gd name="T5" fmla="*/ 3 h 3"/>
                  <a:gd name="T6" fmla="*/ 4 w 4"/>
                  <a:gd name="T7" fmla="*/ 2 h 3"/>
                  <a:gd name="T8" fmla="*/ 2 w 4"/>
                  <a:gd name="T9" fmla="*/ 0 h 3"/>
                </a:gdLst>
                <a:ahLst/>
                <a:cxnLst>
                  <a:cxn ang="0">
                    <a:pos x="T0" y="T1"/>
                  </a:cxn>
                  <a:cxn ang="0">
                    <a:pos x="T2" y="T3"/>
                  </a:cxn>
                  <a:cxn ang="0">
                    <a:pos x="T4" y="T5"/>
                  </a:cxn>
                  <a:cxn ang="0">
                    <a:pos x="T6" y="T7"/>
                  </a:cxn>
                  <a:cxn ang="0">
                    <a:pos x="T8" y="T9"/>
                  </a:cxn>
                </a:cxnLst>
                <a:rect l="0" t="0" r="r" b="b"/>
                <a:pathLst>
                  <a:path w="4" h="3">
                    <a:moveTo>
                      <a:pt x="2" y="0"/>
                    </a:moveTo>
                    <a:cubicBezTo>
                      <a:pt x="1" y="2"/>
                      <a:pt x="0" y="3"/>
                      <a:pt x="1" y="3"/>
                    </a:cubicBezTo>
                    <a:cubicBezTo>
                      <a:pt x="1" y="3"/>
                      <a:pt x="1" y="3"/>
                      <a:pt x="1" y="3"/>
                    </a:cubicBezTo>
                    <a:cubicBezTo>
                      <a:pt x="2" y="3"/>
                      <a:pt x="3" y="3"/>
                      <a:pt x="4" y="2"/>
                    </a:cubicBezTo>
                    <a:cubicBezTo>
                      <a:pt x="3" y="1"/>
                      <a:pt x="3" y="0"/>
                      <a:pt x="2"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36" name="Freeform 424">
                <a:extLst>
                  <a:ext uri="{FF2B5EF4-FFF2-40B4-BE49-F238E27FC236}">
                    <a16:creationId xmlns:a16="http://schemas.microsoft.com/office/drawing/2014/main" xmlns="" id="{5BBC998B-A461-4AF1-81DF-3A162DD9F025}"/>
                  </a:ext>
                </a:extLst>
              </p:cNvPr>
              <p:cNvSpPr>
                <a:spLocks/>
              </p:cNvSpPr>
              <p:nvPr/>
            </p:nvSpPr>
            <p:spPr bwMode="auto">
              <a:xfrm>
                <a:off x="6448" y="2885"/>
                <a:ext cx="4" cy="2"/>
              </a:xfrm>
              <a:custGeom>
                <a:avLst/>
                <a:gdLst>
                  <a:gd name="T0" fmla="*/ 1 w 6"/>
                  <a:gd name="T1" fmla="*/ 0 h 3"/>
                  <a:gd name="T2" fmla="*/ 1 w 6"/>
                  <a:gd name="T3" fmla="*/ 0 h 3"/>
                  <a:gd name="T4" fmla="*/ 3 w 6"/>
                  <a:gd name="T5" fmla="*/ 3 h 3"/>
                  <a:gd name="T6" fmla="*/ 6 w 6"/>
                  <a:gd name="T7" fmla="*/ 2 h 3"/>
                  <a:gd name="T8" fmla="*/ 1 w 6"/>
                  <a:gd name="T9" fmla="*/ 0 h 3"/>
                </a:gdLst>
                <a:ahLst/>
                <a:cxnLst>
                  <a:cxn ang="0">
                    <a:pos x="T0" y="T1"/>
                  </a:cxn>
                  <a:cxn ang="0">
                    <a:pos x="T2" y="T3"/>
                  </a:cxn>
                  <a:cxn ang="0">
                    <a:pos x="T4" y="T5"/>
                  </a:cxn>
                  <a:cxn ang="0">
                    <a:pos x="T6" y="T7"/>
                  </a:cxn>
                  <a:cxn ang="0">
                    <a:pos x="T8" y="T9"/>
                  </a:cxn>
                </a:cxnLst>
                <a:rect l="0" t="0" r="r" b="b"/>
                <a:pathLst>
                  <a:path w="6" h="3">
                    <a:moveTo>
                      <a:pt x="1" y="0"/>
                    </a:moveTo>
                    <a:cubicBezTo>
                      <a:pt x="1" y="0"/>
                      <a:pt x="1" y="0"/>
                      <a:pt x="1" y="0"/>
                    </a:cubicBezTo>
                    <a:cubicBezTo>
                      <a:pt x="0" y="0"/>
                      <a:pt x="1" y="1"/>
                      <a:pt x="3" y="3"/>
                    </a:cubicBezTo>
                    <a:cubicBezTo>
                      <a:pt x="4" y="2"/>
                      <a:pt x="5" y="2"/>
                      <a:pt x="6" y="2"/>
                    </a:cubicBezTo>
                    <a:cubicBezTo>
                      <a:pt x="3" y="0"/>
                      <a:pt x="2" y="0"/>
                      <a:pt x="1"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37" name="Freeform 425">
                <a:extLst>
                  <a:ext uri="{FF2B5EF4-FFF2-40B4-BE49-F238E27FC236}">
                    <a16:creationId xmlns:a16="http://schemas.microsoft.com/office/drawing/2014/main" xmlns="" id="{1BE1F1B0-820A-481E-BC2E-BA1036665AD9}"/>
                  </a:ext>
                </a:extLst>
              </p:cNvPr>
              <p:cNvSpPr>
                <a:spLocks/>
              </p:cNvSpPr>
              <p:nvPr/>
            </p:nvSpPr>
            <p:spPr bwMode="auto">
              <a:xfrm>
                <a:off x="6450" y="2886"/>
                <a:ext cx="2" cy="1"/>
              </a:xfrm>
              <a:custGeom>
                <a:avLst/>
                <a:gdLst>
                  <a:gd name="T0" fmla="*/ 3 w 3"/>
                  <a:gd name="T1" fmla="*/ 0 h 1"/>
                  <a:gd name="T2" fmla="*/ 0 w 3"/>
                  <a:gd name="T3" fmla="*/ 1 h 1"/>
                  <a:gd name="T4" fmla="*/ 0 w 3"/>
                  <a:gd name="T5" fmla="*/ 1 h 1"/>
                  <a:gd name="T6" fmla="*/ 3 w 3"/>
                  <a:gd name="T7" fmla="*/ 0 h 1"/>
                  <a:gd name="T8" fmla="*/ 3 w 3"/>
                  <a:gd name="T9" fmla="*/ 0 h 1"/>
                </a:gdLst>
                <a:ahLst/>
                <a:cxnLst>
                  <a:cxn ang="0">
                    <a:pos x="T0" y="T1"/>
                  </a:cxn>
                  <a:cxn ang="0">
                    <a:pos x="T2" y="T3"/>
                  </a:cxn>
                  <a:cxn ang="0">
                    <a:pos x="T4" y="T5"/>
                  </a:cxn>
                  <a:cxn ang="0">
                    <a:pos x="T6" y="T7"/>
                  </a:cxn>
                  <a:cxn ang="0">
                    <a:pos x="T8" y="T9"/>
                  </a:cxn>
                </a:cxnLst>
                <a:rect l="0" t="0" r="r" b="b"/>
                <a:pathLst>
                  <a:path w="3" h="1">
                    <a:moveTo>
                      <a:pt x="3" y="0"/>
                    </a:moveTo>
                    <a:cubicBezTo>
                      <a:pt x="2" y="0"/>
                      <a:pt x="1" y="0"/>
                      <a:pt x="0" y="1"/>
                    </a:cubicBezTo>
                    <a:cubicBezTo>
                      <a:pt x="0" y="1"/>
                      <a:pt x="0" y="1"/>
                      <a:pt x="0" y="1"/>
                    </a:cubicBezTo>
                    <a:cubicBezTo>
                      <a:pt x="1" y="1"/>
                      <a:pt x="2" y="0"/>
                      <a:pt x="3" y="0"/>
                    </a:cubicBezTo>
                    <a:cubicBezTo>
                      <a:pt x="3" y="0"/>
                      <a:pt x="3" y="0"/>
                      <a:pt x="3"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38" name="Freeform 426">
                <a:extLst>
                  <a:ext uri="{FF2B5EF4-FFF2-40B4-BE49-F238E27FC236}">
                    <a16:creationId xmlns:a16="http://schemas.microsoft.com/office/drawing/2014/main" xmlns="" id="{55D74C88-79FA-44E4-BC77-2CB373866854}"/>
                  </a:ext>
                </a:extLst>
              </p:cNvPr>
              <p:cNvSpPr>
                <a:spLocks/>
              </p:cNvSpPr>
              <p:nvPr/>
            </p:nvSpPr>
            <p:spPr bwMode="auto">
              <a:xfrm>
                <a:off x="6542" y="2955"/>
                <a:ext cx="9" cy="10"/>
              </a:xfrm>
              <a:custGeom>
                <a:avLst/>
                <a:gdLst>
                  <a:gd name="T0" fmla="*/ 5 w 12"/>
                  <a:gd name="T1" fmla="*/ 0 h 13"/>
                  <a:gd name="T2" fmla="*/ 0 w 12"/>
                  <a:gd name="T3" fmla="*/ 1 h 13"/>
                  <a:gd name="T4" fmla="*/ 3 w 12"/>
                  <a:gd name="T5" fmla="*/ 9 h 13"/>
                  <a:gd name="T6" fmla="*/ 8 w 12"/>
                  <a:gd name="T7" fmla="*/ 13 h 13"/>
                  <a:gd name="T8" fmla="*/ 12 w 12"/>
                  <a:gd name="T9" fmla="*/ 9 h 13"/>
                  <a:gd name="T10" fmla="*/ 11 w 12"/>
                  <a:gd name="T11" fmla="*/ 5 h 13"/>
                  <a:gd name="T12" fmla="*/ 5 w 12"/>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12" h="13">
                    <a:moveTo>
                      <a:pt x="5" y="0"/>
                    </a:moveTo>
                    <a:cubicBezTo>
                      <a:pt x="3" y="0"/>
                      <a:pt x="2" y="1"/>
                      <a:pt x="0" y="1"/>
                    </a:cubicBezTo>
                    <a:cubicBezTo>
                      <a:pt x="1" y="4"/>
                      <a:pt x="2" y="7"/>
                      <a:pt x="3" y="9"/>
                    </a:cubicBezTo>
                    <a:cubicBezTo>
                      <a:pt x="4" y="10"/>
                      <a:pt x="6" y="12"/>
                      <a:pt x="8" y="13"/>
                    </a:cubicBezTo>
                    <a:cubicBezTo>
                      <a:pt x="9" y="12"/>
                      <a:pt x="11" y="10"/>
                      <a:pt x="12" y="9"/>
                    </a:cubicBezTo>
                    <a:cubicBezTo>
                      <a:pt x="12" y="8"/>
                      <a:pt x="11" y="6"/>
                      <a:pt x="11" y="5"/>
                    </a:cubicBezTo>
                    <a:cubicBezTo>
                      <a:pt x="9" y="3"/>
                      <a:pt x="7" y="2"/>
                      <a:pt x="5"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39" name="Freeform 427">
                <a:extLst>
                  <a:ext uri="{FF2B5EF4-FFF2-40B4-BE49-F238E27FC236}">
                    <a16:creationId xmlns:a16="http://schemas.microsoft.com/office/drawing/2014/main" xmlns="" id="{2AF7F183-70C8-46AF-B76B-AA4111137DAD}"/>
                  </a:ext>
                </a:extLst>
              </p:cNvPr>
              <p:cNvSpPr>
                <a:spLocks noEditPoints="1"/>
              </p:cNvSpPr>
              <p:nvPr/>
            </p:nvSpPr>
            <p:spPr bwMode="auto">
              <a:xfrm>
                <a:off x="6522" y="2953"/>
                <a:ext cx="44" cy="38"/>
              </a:xfrm>
              <a:custGeom>
                <a:avLst/>
                <a:gdLst>
                  <a:gd name="T0" fmla="*/ 9 w 59"/>
                  <a:gd name="T1" fmla="*/ 36 h 51"/>
                  <a:gd name="T2" fmla="*/ 0 w 59"/>
                  <a:gd name="T3" fmla="*/ 44 h 51"/>
                  <a:gd name="T4" fmla="*/ 8 w 59"/>
                  <a:gd name="T5" fmla="*/ 51 h 51"/>
                  <a:gd name="T6" fmla="*/ 8 w 59"/>
                  <a:gd name="T7" fmla="*/ 51 h 51"/>
                  <a:gd name="T8" fmla="*/ 9 w 59"/>
                  <a:gd name="T9" fmla="*/ 36 h 51"/>
                  <a:gd name="T10" fmla="*/ 19 w 59"/>
                  <a:gd name="T11" fmla="*/ 27 h 51"/>
                  <a:gd name="T12" fmla="*/ 19 w 59"/>
                  <a:gd name="T13" fmla="*/ 28 h 51"/>
                  <a:gd name="T14" fmla="*/ 19 w 59"/>
                  <a:gd name="T15" fmla="*/ 28 h 51"/>
                  <a:gd name="T16" fmla="*/ 18 w 59"/>
                  <a:gd name="T17" fmla="*/ 43 h 51"/>
                  <a:gd name="T18" fmla="*/ 21 w 59"/>
                  <a:gd name="T19" fmla="*/ 40 h 51"/>
                  <a:gd name="T20" fmla="*/ 25 w 59"/>
                  <a:gd name="T21" fmla="*/ 36 h 51"/>
                  <a:gd name="T22" fmla="*/ 19 w 59"/>
                  <a:gd name="T23" fmla="*/ 27 h 51"/>
                  <a:gd name="T24" fmla="*/ 41 w 59"/>
                  <a:gd name="T25" fmla="*/ 20 h 51"/>
                  <a:gd name="T26" fmla="*/ 42 w 59"/>
                  <a:gd name="T27" fmla="*/ 21 h 51"/>
                  <a:gd name="T28" fmla="*/ 42 w 59"/>
                  <a:gd name="T29" fmla="*/ 20 h 51"/>
                  <a:gd name="T30" fmla="*/ 41 w 59"/>
                  <a:gd name="T31" fmla="*/ 20 h 51"/>
                  <a:gd name="T32" fmla="*/ 32 w 59"/>
                  <a:gd name="T33" fmla="*/ 17 h 51"/>
                  <a:gd name="T34" fmla="*/ 26 w 59"/>
                  <a:gd name="T35" fmla="*/ 22 h 51"/>
                  <a:gd name="T36" fmla="*/ 32 w 59"/>
                  <a:gd name="T37" fmla="*/ 30 h 51"/>
                  <a:gd name="T38" fmla="*/ 35 w 59"/>
                  <a:gd name="T39" fmla="*/ 27 h 51"/>
                  <a:gd name="T40" fmla="*/ 32 w 59"/>
                  <a:gd name="T41" fmla="*/ 17 h 51"/>
                  <a:gd name="T42" fmla="*/ 58 w 59"/>
                  <a:gd name="T43" fmla="*/ 0 h 51"/>
                  <a:gd name="T44" fmla="*/ 41 w 59"/>
                  <a:gd name="T45" fmla="*/ 10 h 51"/>
                  <a:gd name="T46" fmla="*/ 48 w 59"/>
                  <a:gd name="T47" fmla="*/ 15 h 51"/>
                  <a:gd name="T48" fmla="*/ 58 w 59"/>
                  <a:gd name="T49" fmla="*/ 0 h 51"/>
                  <a:gd name="T50" fmla="*/ 58 w 59"/>
                  <a:gd name="T51"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9" h="51">
                    <a:moveTo>
                      <a:pt x="9" y="36"/>
                    </a:moveTo>
                    <a:cubicBezTo>
                      <a:pt x="6" y="39"/>
                      <a:pt x="3" y="42"/>
                      <a:pt x="0" y="44"/>
                    </a:cubicBezTo>
                    <a:cubicBezTo>
                      <a:pt x="3" y="47"/>
                      <a:pt x="5" y="49"/>
                      <a:pt x="8" y="51"/>
                    </a:cubicBezTo>
                    <a:cubicBezTo>
                      <a:pt x="8" y="51"/>
                      <a:pt x="8" y="51"/>
                      <a:pt x="8" y="51"/>
                    </a:cubicBezTo>
                    <a:cubicBezTo>
                      <a:pt x="9" y="46"/>
                      <a:pt x="9" y="41"/>
                      <a:pt x="9" y="36"/>
                    </a:cubicBezTo>
                    <a:moveTo>
                      <a:pt x="19" y="27"/>
                    </a:moveTo>
                    <a:cubicBezTo>
                      <a:pt x="19" y="27"/>
                      <a:pt x="19" y="28"/>
                      <a:pt x="19" y="28"/>
                    </a:cubicBezTo>
                    <a:cubicBezTo>
                      <a:pt x="19" y="28"/>
                      <a:pt x="19" y="28"/>
                      <a:pt x="19" y="28"/>
                    </a:cubicBezTo>
                    <a:cubicBezTo>
                      <a:pt x="19" y="33"/>
                      <a:pt x="18" y="38"/>
                      <a:pt x="18" y="43"/>
                    </a:cubicBezTo>
                    <a:cubicBezTo>
                      <a:pt x="19" y="42"/>
                      <a:pt x="20" y="41"/>
                      <a:pt x="21" y="40"/>
                    </a:cubicBezTo>
                    <a:cubicBezTo>
                      <a:pt x="23" y="39"/>
                      <a:pt x="24" y="37"/>
                      <a:pt x="25" y="36"/>
                    </a:cubicBezTo>
                    <a:cubicBezTo>
                      <a:pt x="23" y="33"/>
                      <a:pt x="21" y="30"/>
                      <a:pt x="19" y="27"/>
                    </a:cubicBezTo>
                    <a:moveTo>
                      <a:pt x="41" y="20"/>
                    </a:moveTo>
                    <a:cubicBezTo>
                      <a:pt x="41" y="20"/>
                      <a:pt x="42" y="20"/>
                      <a:pt x="42" y="21"/>
                    </a:cubicBezTo>
                    <a:cubicBezTo>
                      <a:pt x="42" y="21"/>
                      <a:pt x="42" y="20"/>
                      <a:pt x="42" y="20"/>
                    </a:cubicBezTo>
                    <a:cubicBezTo>
                      <a:pt x="42" y="20"/>
                      <a:pt x="42" y="20"/>
                      <a:pt x="41" y="20"/>
                    </a:cubicBezTo>
                    <a:moveTo>
                      <a:pt x="32" y="17"/>
                    </a:moveTo>
                    <a:cubicBezTo>
                      <a:pt x="30" y="19"/>
                      <a:pt x="28" y="20"/>
                      <a:pt x="26" y="22"/>
                    </a:cubicBezTo>
                    <a:cubicBezTo>
                      <a:pt x="28" y="24"/>
                      <a:pt x="30" y="27"/>
                      <a:pt x="32" y="30"/>
                    </a:cubicBezTo>
                    <a:cubicBezTo>
                      <a:pt x="33" y="29"/>
                      <a:pt x="34" y="28"/>
                      <a:pt x="35" y="27"/>
                    </a:cubicBezTo>
                    <a:cubicBezTo>
                      <a:pt x="34" y="24"/>
                      <a:pt x="33" y="21"/>
                      <a:pt x="32" y="17"/>
                    </a:cubicBezTo>
                    <a:moveTo>
                      <a:pt x="58" y="0"/>
                    </a:moveTo>
                    <a:cubicBezTo>
                      <a:pt x="56" y="0"/>
                      <a:pt x="50" y="4"/>
                      <a:pt x="41" y="10"/>
                    </a:cubicBezTo>
                    <a:cubicBezTo>
                      <a:pt x="43" y="11"/>
                      <a:pt x="46" y="13"/>
                      <a:pt x="48" y="15"/>
                    </a:cubicBezTo>
                    <a:cubicBezTo>
                      <a:pt x="55" y="7"/>
                      <a:pt x="59" y="1"/>
                      <a:pt x="58" y="0"/>
                    </a:cubicBezTo>
                    <a:cubicBezTo>
                      <a:pt x="58" y="0"/>
                      <a:pt x="58" y="0"/>
                      <a:pt x="58"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40" name="Freeform 428">
                <a:extLst>
                  <a:ext uri="{FF2B5EF4-FFF2-40B4-BE49-F238E27FC236}">
                    <a16:creationId xmlns:a16="http://schemas.microsoft.com/office/drawing/2014/main" xmlns="" id="{A4B0AE24-F5F8-47BA-B29D-AEC86907A375}"/>
                  </a:ext>
                </a:extLst>
              </p:cNvPr>
              <p:cNvSpPr>
                <a:spLocks/>
              </p:cNvSpPr>
              <p:nvPr/>
            </p:nvSpPr>
            <p:spPr bwMode="auto">
              <a:xfrm>
                <a:off x="6504" y="2986"/>
                <a:ext cx="24" cy="20"/>
              </a:xfrm>
              <a:custGeom>
                <a:avLst/>
                <a:gdLst>
                  <a:gd name="T0" fmla="*/ 24 w 32"/>
                  <a:gd name="T1" fmla="*/ 0 h 27"/>
                  <a:gd name="T2" fmla="*/ 1 w 32"/>
                  <a:gd name="T3" fmla="*/ 27 h 27"/>
                  <a:gd name="T4" fmla="*/ 2 w 32"/>
                  <a:gd name="T5" fmla="*/ 27 h 27"/>
                  <a:gd name="T6" fmla="*/ 32 w 32"/>
                  <a:gd name="T7" fmla="*/ 7 h 27"/>
                  <a:gd name="T8" fmla="*/ 24 w 32"/>
                  <a:gd name="T9" fmla="*/ 0 h 27"/>
                </a:gdLst>
                <a:ahLst/>
                <a:cxnLst>
                  <a:cxn ang="0">
                    <a:pos x="T0" y="T1"/>
                  </a:cxn>
                  <a:cxn ang="0">
                    <a:pos x="T2" y="T3"/>
                  </a:cxn>
                  <a:cxn ang="0">
                    <a:pos x="T4" y="T5"/>
                  </a:cxn>
                  <a:cxn ang="0">
                    <a:pos x="T6" y="T7"/>
                  </a:cxn>
                  <a:cxn ang="0">
                    <a:pos x="T8" y="T9"/>
                  </a:cxn>
                </a:cxnLst>
                <a:rect l="0" t="0" r="r" b="b"/>
                <a:pathLst>
                  <a:path w="32" h="27">
                    <a:moveTo>
                      <a:pt x="24" y="0"/>
                    </a:moveTo>
                    <a:cubicBezTo>
                      <a:pt x="10" y="14"/>
                      <a:pt x="0" y="25"/>
                      <a:pt x="1" y="27"/>
                    </a:cubicBezTo>
                    <a:cubicBezTo>
                      <a:pt x="2" y="27"/>
                      <a:pt x="2" y="27"/>
                      <a:pt x="2" y="27"/>
                    </a:cubicBezTo>
                    <a:cubicBezTo>
                      <a:pt x="5" y="27"/>
                      <a:pt x="17" y="19"/>
                      <a:pt x="32" y="7"/>
                    </a:cubicBezTo>
                    <a:cubicBezTo>
                      <a:pt x="29" y="5"/>
                      <a:pt x="27" y="3"/>
                      <a:pt x="24" y="0"/>
                    </a:cubicBezTo>
                  </a:path>
                </a:pathLst>
              </a:custGeom>
              <a:solidFill>
                <a:srgbClr val="46489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41" name="Freeform 429">
                <a:extLst>
                  <a:ext uri="{FF2B5EF4-FFF2-40B4-BE49-F238E27FC236}">
                    <a16:creationId xmlns:a16="http://schemas.microsoft.com/office/drawing/2014/main" xmlns="" id="{4238DEEF-5C39-4258-97DD-C9483A02DCA5}"/>
                  </a:ext>
                </a:extLst>
              </p:cNvPr>
              <p:cNvSpPr>
                <a:spLocks/>
              </p:cNvSpPr>
              <p:nvPr/>
            </p:nvSpPr>
            <p:spPr bwMode="auto">
              <a:xfrm>
                <a:off x="6546" y="2965"/>
                <a:ext cx="7" cy="8"/>
              </a:xfrm>
              <a:custGeom>
                <a:avLst/>
                <a:gdLst>
                  <a:gd name="T0" fmla="*/ 3 w 10"/>
                  <a:gd name="T1" fmla="*/ 0 h 12"/>
                  <a:gd name="T2" fmla="*/ 0 w 10"/>
                  <a:gd name="T3" fmla="*/ 2 h 12"/>
                  <a:gd name="T4" fmla="*/ 3 w 10"/>
                  <a:gd name="T5" fmla="*/ 12 h 12"/>
                  <a:gd name="T6" fmla="*/ 10 w 10"/>
                  <a:gd name="T7" fmla="*/ 6 h 12"/>
                  <a:gd name="T8" fmla="*/ 9 w 10"/>
                  <a:gd name="T9" fmla="*/ 5 h 12"/>
                  <a:gd name="T10" fmla="*/ 3 w 10"/>
                  <a:gd name="T11" fmla="*/ 0 h 12"/>
                </a:gdLst>
                <a:ahLst/>
                <a:cxnLst>
                  <a:cxn ang="0">
                    <a:pos x="T0" y="T1"/>
                  </a:cxn>
                  <a:cxn ang="0">
                    <a:pos x="T2" y="T3"/>
                  </a:cxn>
                  <a:cxn ang="0">
                    <a:pos x="T4" y="T5"/>
                  </a:cxn>
                  <a:cxn ang="0">
                    <a:pos x="T6" y="T7"/>
                  </a:cxn>
                  <a:cxn ang="0">
                    <a:pos x="T8" y="T9"/>
                  </a:cxn>
                  <a:cxn ang="0">
                    <a:pos x="T10" y="T11"/>
                  </a:cxn>
                </a:cxnLst>
                <a:rect l="0" t="0" r="r" b="b"/>
                <a:pathLst>
                  <a:path w="10" h="12">
                    <a:moveTo>
                      <a:pt x="3" y="0"/>
                    </a:moveTo>
                    <a:cubicBezTo>
                      <a:pt x="2" y="1"/>
                      <a:pt x="1" y="1"/>
                      <a:pt x="0" y="2"/>
                    </a:cubicBezTo>
                    <a:cubicBezTo>
                      <a:pt x="1" y="6"/>
                      <a:pt x="2" y="9"/>
                      <a:pt x="3" y="12"/>
                    </a:cubicBezTo>
                    <a:cubicBezTo>
                      <a:pt x="5" y="10"/>
                      <a:pt x="8" y="8"/>
                      <a:pt x="10" y="6"/>
                    </a:cubicBezTo>
                    <a:cubicBezTo>
                      <a:pt x="10" y="5"/>
                      <a:pt x="9" y="5"/>
                      <a:pt x="9" y="5"/>
                    </a:cubicBezTo>
                    <a:cubicBezTo>
                      <a:pt x="7" y="3"/>
                      <a:pt x="5" y="1"/>
                      <a:pt x="3" y="0"/>
                    </a:cubicBezTo>
                  </a:path>
                </a:pathLst>
              </a:custGeom>
              <a:solidFill>
                <a:srgbClr val="EAEBE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42" name="Freeform 430">
                <a:extLst>
                  <a:ext uri="{FF2B5EF4-FFF2-40B4-BE49-F238E27FC236}">
                    <a16:creationId xmlns:a16="http://schemas.microsoft.com/office/drawing/2014/main" xmlns="" id="{06C2C602-A766-44F2-83F8-3DF1DF6D6332}"/>
                  </a:ext>
                </a:extLst>
              </p:cNvPr>
              <p:cNvSpPr>
                <a:spLocks/>
              </p:cNvSpPr>
              <p:nvPr/>
            </p:nvSpPr>
            <p:spPr bwMode="auto">
              <a:xfrm>
                <a:off x="6551" y="2961"/>
                <a:ext cx="6" cy="7"/>
              </a:xfrm>
              <a:custGeom>
                <a:avLst/>
                <a:gdLst>
                  <a:gd name="T0" fmla="*/ 2 w 9"/>
                  <a:gd name="T1" fmla="*/ 0 h 10"/>
                  <a:gd name="T2" fmla="*/ 0 w 9"/>
                  <a:gd name="T3" fmla="*/ 1 h 10"/>
                  <a:gd name="T4" fmla="*/ 2 w 9"/>
                  <a:gd name="T5" fmla="*/ 10 h 10"/>
                  <a:gd name="T6" fmla="*/ 3 w 9"/>
                  <a:gd name="T7" fmla="*/ 10 h 10"/>
                  <a:gd name="T8" fmla="*/ 9 w 9"/>
                  <a:gd name="T9" fmla="*/ 5 h 10"/>
                  <a:gd name="T10" fmla="*/ 2 w 9"/>
                  <a:gd name="T11" fmla="*/ 0 h 10"/>
                </a:gdLst>
                <a:ahLst/>
                <a:cxnLst>
                  <a:cxn ang="0">
                    <a:pos x="T0" y="T1"/>
                  </a:cxn>
                  <a:cxn ang="0">
                    <a:pos x="T2" y="T3"/>
                  </a:cxn>
                  <a:cxn ang="0">
                    <a:pos x="T4" y="T5"/>
                  </a:cxn>
                  <a:cxn ang="0">
                    <a:pos x="T6" y="T7"/>
                  </a:cxn>
                  <a:cxn ang="0">
                    <a:pos x="T8" y="T9"/>
                  </a:cxn>
                  <a:cxn ang="0">
                    <a:pos x="T10" y="T11"/>
                  </a:cxn>
                </a:cxnLst>
                <a:rect l="0" t="0" r="r" b="b"/>
                <a:pathLst>
                  <a:path w="9" h="10">
                    <a:moveTo>
                      <a:pt x="2" y="0"/>
                    </a:moveTo>
                    <a:cubicBezTo>
                      <a:pt x="2" y="0"/>
                      <a:pt x="1" y="1"/>
                      <a:pt x="0" y="1"/>
                    </a:cubicBezTo>
                    <a:cubicBezTo>
                      <a:pt x="1" y="4"/>
                      <a:pt x="2" y="7"/>
                      <a:pt x="2" y="10"/>
                    </a:cubicBezTo>
                    <a:cubicBezTo>
                      <a:pt x="3" y="10"/>
                      <a:pt x="3" y="10"/>
                      <a:pt x="3" y="10"/>
                    </a:cubicBezTo>
                    <a:cubicBezTo>
                      <a:pt x="5" y="8"/>
                      <a:pt x="7" y="6"/>
                      <a:pt x="9" y="5"/>
                    </a:cubicBezTo>
                    <a:cubicBezTo>
                      <a:pt x="7" y="3"/>
                      <a:pt x="4" y="1"/>
                      <a:pt x="2"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43" name="Freeform 431">
                <a:extLst>
                  <a:ext uri="{FF2B5EF4-FFF2-40B4-BE49-F238E27FC236}">
                    <a16:creationId xmlns:a16="http://schemas.microsoft.com/office/drawing/2014/main" xmlns="" id="{41D2124F-D7C0-4271-AD37-2AFA3B3921E4}"/>
                  </a:ext>
                </a:extLst>
              </p:cNvPr>
              <p:cNvSpPr>
                <a:spLocks/>
              </p:cNvSpPr>
              <p:nvPr/>
            </p:nvSpPr>
            <p:spPr bwMode="auto">
              <a:xfrm>
                <a:off x="6548" y="2962"/>
                <a:ext cx="4" cy="6"/>
              </a:xfrm>
              <a:custGeom>
                <a:avLst/>
                <a:gdLst>
                  <a:gd name="T0" fmla="*/ 4 w 6"/>
                  <a:gd name="T1" fmla="*/ 0 h 9"/>
                  <a:gd name="T2" fmla="*/ 0 w 6"/>
                  <a:gd name="T3" fmla="*/ 4 h 9"/>
                  <a:gd name="T4" fmla="*/ 6 w 6"/>
                  <a:gd name="T5" fmla="*/ 9 h 9"/>
                  <a:gd name="T6" fmla="*/ 4 w 6"/>
                  <a:gd name="T7" fmla="*/ 0 h 9"/>
                </a:gdLst>
                <a:ahLst/>
                <a:cxnLst>
                  <a:cxn ang="0">
                    <a:pos x="T0" y="T1"/>
                  </a:cxn>
                  <a:cxn ang="0">
                    <a:pos x="T2" y="T3"/>
                  </a:cxn>
                  <a:cxn ang="0">
                    <a:pos x="T4" y="T5"/>
                  </a:cxn>
                  <a:cxn ang="0">
                    <a:pos x="T6" y="T7"/>
                  </a:cxn>
                </a:cxnLst>
                <a:rect l="0" t="0" r="r" b="b"/>
                <a:pathLst>
                  <a:path w="6" h="9">
                    <a:moveTo>
                      <a:pt x="4" y="0"/>
                    </a:moveTo>
                    <a:cubicBezTo>
                      <a:pt x="3" y="1"/>
                      <a:pt x="1" y="3"/>
                      <a:pt x="0" y="4"/>
                    </a:cubicBezTo>
                    <a:cubicBezTo>
                      <a:pt x="2" y="5"/>
                      <a:pt x="4" y="7"/>
                      <a:pt x="6" y="9"/>
                    </a:cubicBezTo>
                    <a:cubicBezTo>
                      <a:pt x="6" y="6"/>
                      <a:pt x="5" y="3"/>
                      <a:pt x="4"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44" name="Freeform 432">
                <a:extLst>
                  <a:ext uri="{FF2B5EF4-FFF2-40B4-BE49-F238E27FC236}">
                    <a16:creationId xmlns:a16="http://schemas.microsoft.com/office/drawing/2014/main" xmlns="" id="{FE0E6530-4FC2-40B4-83C2-BC4452B55E8A}"/>
                  </a:ext>
                </a:extLst>
              </p:cNvPr>
              <p:cNvSpPr>
                <a:spLocks noEditPoints="1"/>
              </p:cNvSpPr>
              <p:nvPr/>
            </p:nvSpPr>
            <p:spPr bwMode="auto">
              <a:xfrm>
                <a:off x="6479" y="2871"/>
                <a:ext cx="19" cy="37"/>
              </a:xfrm>
              <a:custGeom>
                <a:avLst/>
                <a:gdLst>
                  <a:gd name="T0" fmla="*/ 2 w 25"/>
                  <a:gd name="T1" fmla="*/ 40 h 50"/>
                  <a:gd name="T2" fmla="*/ 0 w 25"/>
                  <a:gd name="T3" fmla="*/ 46 h 50"/>
                  <a:gd name="T4" fmla="*/ 7 w 25"/>
                  <a:gd name="T5" fmla="*/ 50 h 50"/>
                  <a:gd name="T6" fmla="*/ 2 w 25"/>
                  <a:gd name="T7" fmla="*/ 40 h 50"/>
                  <a:gd name="T8" fmla="*/ 7 w 25"/>
                  <a:gd name="T9" fmla="*/ 28 h 50"/>
                  <a:gd name="T10" fmla="*/ 6 w 25"/>
                  <a:gd name="T11" fmla="*/ 31 h 50"/>
                  <a:gd name="T12" fmla="*/ 11 w 25"/>
                  <a:gd name="T13" fmla="*/ 46 h 50"/>
                  <a:gd name="T14" fmla="*/ 16 w 25"/>
                  <a:gd name="T15" fmla="*/ 33 h 50"/>
                  <a:gd name="T16" fmla="*/ 7 w 25"/>
                  <a:gd name="T17" fmla="*/ 28 h 50"/>
                  <a:gd name="T18" fmla="*/ 23 w 25"/>
                  <a:gd name="T19" fmla="*/ 0 h 50"/>
                  <a:gd name="T20" fmla="*/ 10 w 25"/>
                  <a:gd name="T21" fmla="*/ 22 h 50"/>
                  <a:gd name="T22" fmla="*/ 18 w 25"/>
                  <a:gd name="T23" fmla="*/ 27 h 50"/>
                  <a:gd name="T24" fmla="*/ 23 w 25"/>
                  <a:gd name="T25" fmla="*/ 0 h 50"/>
                  <a:gd name="T26" fmla="*/ 23 w 25"/>
                  <a:gd name="T27"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 h="50">
                    <a:moveTo>
                      <a:pt x="2" y="40"/>
                    </a:moveTo>
                    <a:cubicBezTo>
                      <a:pt x="2" y="42"/>
                      <a:pt x="1" y="44"/>
                      <a:pt x="0" y="46"/>
                    </a:cubicBezTo>
                    <a:cubicBezTo>
                      <a:pt x="2" y="47"/>
                      <a:pt x="4" y="49"/>
                      <a:pt x="7" y="50"/>
                    </a:cubicBezTo>
                    <a:cubicBezTo>
                      <a:pt x="5" y="47"/>
                      <a:pt x="4" y="44"/>
                      <a:pt x="2" y="40"/>
                    </a:cubicBezTo>
                    <a:moveTo>
                      <a:pt x="7" y="28"/>
                    </a:moveTo>
                    <a:cubicBezTo>
                      <a:pt x="7" y="29"/>
                      <a:pt x="7" y="30"/>
                      <a:pt x="6" y="31"/>
                    </a:cubicBezTo>
                    <a:cubicBezTo>
                      <a:pt x="8" y="36"/>
                      <a:pt x="10" y="41"/>
                      <a:pt x="11" y="46"/>
                    </a:cubicBezTo>
                    <a:cubicBezTo>
                      <a:pt x="13" y="41"/>
                      <a:pt x="14" y="37"/>
                      <a:pt x="16" y="33"/>
                    </a:cubicBezTo>
                    <a:cubicBezTo>
                      <a:pt x="13" y="32"/>
                      <a:pt x="10" y="30"/>
                      <a:pt x="7" y="28"/>
                    </a:cubicBezTo>
                    <a:moveTo>
                      <a:pt x="23" y="0"/>
                    </a:moveTo>
                    <a:cubicBezTo>
                      <a:pt x="21" y="0"/>
                      <a:pt x="16" y="9"/>
                      <a:pt x="10" y="22"/>
                    </a:cubicBezTo>
                    <a:cubicBezTo>
                      <a:pt x="13" y="23"/>
                      <a:pt x="15" y="25"/>
                      <a:pt x="18" y="27"/>
                    </a:cubicBezTo>
                    <a:cubicBezTo>
                      <a:pt x="23" y="11"/>
                      <a:pt x="25" y="1"/>
                      <a:pt x="23" y="0"/>
                    </a:cubicBezTo>
                    <a:cubicBezTo>
                      <a:pt x="23" y="0"/>
                      <a:pt x="23" y="0"/>
                      <a:pt x="23"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45" name="Freeform 433">
                <a:extLst>
                  <a:ext uri="{FF2B5EF4-FFF2-40B4-BE49-F238E27FC236}">
                    <a16:creationId xmlns:a16="http://schemas.microsoft.com/office/drawing/2014/main" xmlns="" id="{47958C9C-54D3-4A6A-987F-4A84FEC1CE48}"/>
                  </a:ext>
                </a:extLst>
              </p:cNvPr>
              <p:cNvSpPr>
                <a:spLocks/>
              </p:cNvSpPr>
              <p:nvPr/>
            </p:nvSpPr>
            <p:spPr bwMode="auto">
              <a:xfrm>
                <a:off x="6481" y="2894"/>
                <a:ext cx="6" cy="15"/>
              </a:xfrm>
              <a:custGeom>
                <a:avLst/>
                <a:gdLst>
                  <a:gd name="T0" fmla="*/ 4 w 9"/>
                  <a:gd name="T1" fmla="*/ 0 h 21"/>
                  <a:gd name="T2" fmla="*/ 0 w 9"/>
                  <a:gd name="T3" fmla="*/ 9 h 21"/>
                  <a:gd name="T4" fmla="*/ 5 w 9"/>
                  <a:gd name="T5" fmla="*/ 19 h 21"/>
                  <a:gd name="T6" fmla="*/ 7 w 9"/>
                  <a:gd name="T7" fmla="*/ 21 h 21"/>
                  <a:gd name="T8" fmla="*/ 7 w 9"/>
                  <a:gd name="T9" fmla="*/ 21 h 21"/>
                  <a:gd name="T10" fmla="*/ 9 w 9"/>
                  <a:gd name="T11" fmla="*/ 15 h 21"/>
                  <a:gd name="T12" fmla="*/ 4 w 9"/>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9" h="21">
                    <a:moveTo>
                      <a:pt x="4" y="0"/>
                    </a:moveTo>
                    <a:cubicBezTo>
                      <a:pt x="3" y="3"/>
                      <a:pt x="2" y="6"/>
                      <a:pt x="0" y="9"/>
                    </a:cubicBezTo>
                    <a:cubicBezTo>
                      <a:pt x="2" y="13"/>
                      <a:pt x="3" y="16"/>
                      <a:pt x="5" y="19"/>
                    </a:cubicBezTo>
                    <a:cubicBezTo>
                      <a:pt x="5" y="20"/>
                      <a:pt x="6" y="21"/>
                      <a:pt x="7" y="21"/>
                    </a:cubicBezTo>
                    <a:cubicBezTo>
                      <a:pt x="7" y="21"/>
                      <a:pt x="7" y="21"/>
                      <a:pt x="7" y="21"/>
                    </a:cubicBezTo>
                    <a:cubicBezTo>
                      <a:pt x="8" y="19"/>
                      <a:pt x="9" y="17"/>
                      <a:pt x="9" y="15"/>
                    </a:cubicBezTo>
                    <a:cubicBezTo>
                      <a:pt x="8" y="10"/>
                      <a:pt x="6" y="5"/>
                      <a:pt x="4" y="0"/>
                    </a:cubicBezTo>
                  </a:path>
                </a:pathLst>
              </a:custGeom>
              <a:solidFill>
                <a:srgbClr val="F0F0F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46" name="Freeform 434">
                <a:extLst>
                  <a:ext uri="{FF2B5EF4-FFF2-40B4-BE49-F238E27FC236}">
                    <a16:creationId xmlns:a16="http://schemas.microsoft.com/office/drawing/2014/main" xmlns="" id="{5BA2C6DB-3424-40E4-B6B2-95934CA56CA8}"/>
                  </a:ext>
                </a:extLst>
              </p:cNvPr>
              <p:cNvSpPr>
                <a:spLocks/>
              </p:cNvSpPr>
              <p:nvPr/>
            </p:nvSpPr>
            <p:spPr bwMode="auto">
              <a:xfrm>
                <a:off x="6484" y="2887"/>
                <a:ext cx="8" cy="8"/>
              </a:xfrm>
              <a:custGeom>
                <a:avLst/>
                <a:gdLst>
                  <a:gd name="T0" fmla="*/ 3 w 11"/>
                  <a:gd name="T1" fmla="*/ 0 h 11"/>
                  <a:gd name="T2" fmla="*/ 0 w 11"/>
                  <a:gd name="T3" fmla="*/ 6 h 11"/>
                  <a:gd name="T4" fmla="*/ 9 w 11"/>
                  <a:gd name="T5" fmla="*/ 11 h 11"/>
                  <a:gd name="T6" fmla="*/ 11 w 11"/>
                  <a:gd name="T7" fmla="*/ 5 h 11"/>
                  <a:gd name="T8" fmla="*/ 3 w 11"/>
                  <a:gd name="T9" fmla="*/ 0 h 11"/>
                </a:gdLst>
                <a:ahLst/>
                <a:cxnLst>
                  <a:cxn ang="0">
                    <a:pos x="T0" y="T1"/>
                  </a:cxn>
                  <a:cxn ang="0">
                    <a:pos x="T2" y="T3"/>
                  </a:cxn>
                  <a:cxn ang="0">
                    <a:pos x="T4" y="T5"/>
                  </a:cxn>
                  <a:cxn ang="0">
                    <a:pos x="T6" y="T7"/>
                  </a:cxn>
                  <a:cxn ang="0">
                    <a:pos x="T8" y="T9"/>
                  </a:cxn>
                </a:cxnLst>
                <a:rect l="0" t="0" r="r" b="b"/>
                <a:pathLst>
                  <a:path w="11" h="11">
                    <a:moveTo>
                      <a:pt x="3" y="0"/>
                    </a:moveTo>
                    <a:cubicBezTo>
                      <a:pt x="2" y="2"/>
                      <a:pt x="1" y="4"/>
                      <a:pt x="0" y="6"/>
                    </a:cubicBezTo>
                    <a:cubicBezTo>
                      <a:pt x="3" y="8"/>
                      <a:pt x="6" y="10"/>
                      <a:pt x="9" y="11"/>
                    </a:cubicBezTo>
                    <a:cubicBezTo>
                      <a:pt x="10" y="9"/>
                      <a:pt x="10" y="7"/>
                      <a:pt x="11" y="5"/>
                    </a:cubicBezTo>
                    <a:cubicBezTo>
                      <a:pt x="8" y="3"/>
                      <a:pt x="6" y="1"/>
                      <a:pt x="3"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47" name="Freeform 435">
                <a:extLst>
                  <a:ext uri="{FF2B5EF4-FFF2-40B4-BE49-F238E27FC236}">
                    <a16:creationId xmlns:a16="http://schemas.microsoft.com/office/drawing/2014/main" xmlns="" id="{A3F2537D-2A96-4460-B9C8-720E66AFC171}"/>
                  </a:ext>
                </a:extLst>
              </p:cNvPr>
              <p:cNvSpPr>
                <a:spLocks noEditPoints="1"/>
              </p:cNvSpPr>
              <p:nvPr/>
            </p:nvSpPr>
            <p:spPr bwMode="auto">
              <a:xfrm>
                <a:off x="6468" y="2910"/>
                <a:ext cx="15" cy="30"/>
              </a:xfrm>
              <a:custGeom>
                <a:avLst/>
                <a:gdLst>
                  <a:gd name="T0" fmla="*/ 3 w 21"/>
                  <a:gd name="T1" fmla="*/ 30 h 41"/>
                  <a:gd name="T2" fmla="*/ 0 w 21"/>
                  <a:gd name="T3" fmla="*/ 40 h 41"/>
                  <a:gd name="T4" fmla="*/ 2 w 21"/>
                  <a:gd name="T5" fmla="*/ 41 h 41"/>
                  <a:gd name="T6" fmla="*/ 6 w 21"/>
                  <a:gd name="T7" fmla="*/ 40 h 41"/>
                  <a:gd name="T8" fmla="*/ 9 w 21"/>
                  <a:gd name="T9" fmla="*/ 35 h 41"/>
                  <a:gd name="T10" fmla="*/ 3 w 21"/>
                  <a:gd name="T11" fmla="*/ 30 h 41"/>
                  <a:gd name="T12" fmla="*/ 12 w 21"/>
                  <a:gd name="T13" fmla="*/ 0 h 41"/>
                  <a:gd name="T14" fmla="*/ 5 w 21"/>
                  <a:gd name="T15" fmla="*/ 24 h 41"/>
                  <a:gd name="T16" fmla="*/ 12 w 21"/>
                  <a:gd name="T17" fmla="*/ 29 h 41"/>
                  <a:gd name="T18" fmla="*/ 21 w 21"/>
                  <a:gd name="T19" fmla="*/ 7 h 41"/>
                  <a:gd name="T20" fmla="*/ 12 w 21"/>
                  <a:gd name="T21"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41">
                    <a:moveTo>
                      <a:pt x="3" y="30"/>
                    </a:moveTo>
                    <a:cubicBezTo>
                      <a:pt x="2" y="34"/>
                      <a:pt x="1" y="38"/>
                      <a:pt x="0" y="40"/>
                    </a:cubicBezTo>
                    <a:cubicBezTo>
                      <a:pt x="1" y="41"/>
                      <a:pt x="1" y="41"/>
                      <a:pt x="2" y="41"/>
                    </a:cubicBezTo>
                    <a:cubicBezTo>
                      <a:pt x="3" y="41"/>
                      <a:pt x="5" y="41"/>
                      <a:pt x="6" y="40"/>
                    </a:cubicBezTo>
                    <a:cubicBezTo>
                      <a:pt x="7" y="39"/>
                      <a:pt x="8" y="37"/>
                      <a:pt x="9" y="35"/>
                    </a:cubicBezTo>
                    <a:cubicBezTo>
                      <a:pt x="7" y="34"/>
                      <a:pt x="5" y="32"/>
                      <a:pt x="3" y="30"/>
                    </a:cubicBezTo>
                    <a:moveTo>
                      <a:pt x="12" y="0"/>
                    </a:moveTo>
                    <a:cubicBezTo>
                      <a:pt x="9" y="9"/>
                      <a:pt x="7" y="17"/>
                      <a:pt x="5" y="24"/>
                    </a:cubicBezTo>
                    <a:cubicBezTo>
                      <a:pt x="7" y="26"/>
                      <a:pt x="9" y="28"/>
                      <a:pt x="12" y="29"/>
                    </a:cubicBezTo>
                    <a:cubicBezTo>
                      <a:pt x="15" y="23"/>
                      <a:pt x="18" y="16"/>
                      <a:pt x="21" y="7"/>
                    </a:cubicBezTo>
                    <a:cubicBezTo>
                      <a:pt x="18" y="5"/>
                      <a:pt x="15" y="3"/>
                      <a:pt x="12"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48" name="Freeform 436">
                <a:extLst>
                  <a:ext uri="{FF2B5EF4-FFF2-40B4-BE49-F238E27FC236}">
                    <a16:creationId xmlns:a16="http://schemas.microsoft.com/office/drawing/2014/main" xmlns="" id="{EA87E6A2-23D5-4714-A086-DCDA720D390C}"/>
                  </a:ext>
                </a:extLst>
              </p:cNvPr>
              <p:cNvSpPr>
                <a:spLocks/>
              </p:cNvSpPr>
              <p:nvPr/>
            </p:nvSpPr>
            <p:spPr bwMode="auto">
              <a:xfrm>
                <a:off x="6468" y="2939"/>
                <a:ext cx="1" cy="2"/>
              </a:xfrm>
              <a:custGeom>
                <a:avLst/>
                <a:gdLst>
                  <a:gd name="T0" fmla="*/ 0 w 2"/>
                  <a:gd name="T1" fmla="*/ 0 h 2"/>
                  <a:gd name="T2" fmla="*/ 0 w 2"/>
                  <a:gd name="T3" fmla="*/ 2 h 2"/>
                  <a:gd name="T4" fmla="*/ 2 w 2"/>
                  <a:gd name="T5" fmla="*/ 1 h 2"/>
                  <a:gd name="T6" fmla="*/ 0 w 2"/>
                  <a:gd name="T7" fmla="*/ 0 h 2"/>
                </a:gdLst>
                <a:ahLst/>
                <a:cxnLst>
                  <a:cxn ang="0">
                    <a:pos x="T0" y="T1"/>
                  </a:cxn>
                  <a:cxn ang="0">
                    <a:pos x="T2" y="T3"/>
                  </a:cxn>
                  <a:cxn ang="0">
                    <a:pos x="T4" y="T5"/>
                  </a:cxn>
                  <a:cxn ang="0">
                    <a:pos x="T6" y="T7"/>
                  </a:cxn>
                </a:cxnLst>
                <a:rect l="0" t="0" r="r" b="b"/>
                <a:pathLst>
                  <a:path w="2" h="2">
                    <a:moveTo>
                      <a:pt x="0" y="0"/>
                    </a:moveTo>
                    <a:cubicBezTo>
                      <a:pt x="0" y="1"/>
                      <a:pt x="0" y="1"/>
                      <a:pt x="0" y="2"/>
                    </a:cubicBezTo>
                    <a:cubicBezTo>
                      <a:pt x="1" y="2"/>
                      <a:pt x="1" y="1"/>
                      <a:pt x="2" y="1"/>
                    </a:cubicBezTo>
                    <a:cubicBezTo>
                      <a:pt x="1" y="1"/>
                      <a:pt x="1" y="1"/>
                      <a:pt x="0" y="0"/>
                    </a:cubicBezTo>
                  </a:path>
                </a:pathLst>
              </a:custGeom>
              <a:solidFill>
                <a:srgbClr val="46489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49" name="Freeform 437">
                <a:extLst>
                  <a:ext uri="{FF2B5EF4-FFF2-40B4-BE49-F238E27FC236}">
                    <a16:creationId xmlns:a16="http://schemas.microsoft.com/office/drawing/2014/main" xmlns="" id="{18F2B9E4-9DAF-4A25-998A-7B7A260B5613}"/>
                  </a:ext>
                </a:extLst>
              </p:cNvPr>
              <p:cNvSpPr>
                <a:spLocks/>
              </p:cNvSpPr>
              <p:nvPr/>
            </p:nvSpPr>
            <p:spPr bwMode="auto">
              <a:xfrm>
                <a:off x="6470" y="2928"/>
                <a:ext cx="7" cy="8"/>
              </a:xfrm>
              <a:custGeom>
                <a:avLst/>
                <a:gdLst>
                  <a:gd name="T0" fmla="*/ 2 w 9"/>
                  <a:gd name="T1" fmla="*/ 0 h 11"/>
                  <a:gd name="T2" fmla="*/ 0 w 9"/>
                  <a:gd name="T3" fmla="*/ 6 h 11"/>
                  <a:gd name="T4" fmla="*/ 6 w 9"/>
                  <a:gd name="T5" fmla="*/ 11 h 11"/>
                  <a:gd name="T6" fmla="*/ 9 w 9"/>
                  <a:gd name="T7" fmla="*/ 5 h 11"/>
                  <a:gd name="T8" fmla="*/ 2 w 9"/>
                  <a:gd name="T9" fmla="*/ 0 h 11"/>
                </a:gdLst>
                <a:ahLst/>
                <a:cxnLst>
                  <a:cxn ang="0">
                    <a:pos x="T0" y="T1"/>
                  </a:cxn>
                  <a:cxn ang="0">
                    <a:pos x="T2" y="T3"/>
                  </a:cxn>
                  <a:cxn ang="0">
                    <a:pos x="T4" y="T5"/>
                  </a:cxn>
                  <a:cxn ang="0">
                    <a:pos x="T6" y="T7"/>
                  </a:cxn>
                  <a:cxn ang="0">
                    <a:pos x="T8" y="T9"/>
                  </a:cxn>
                </a:cxnLst>
                <a:rect l="0" t="0" r="r" b="b"/>
                <a:pathLst>
                  <a:path w="9" h="11">
                    <a:moveTo>
                      <a:pt x="2" y="0"/>
                    </a:moveTo>
                    <a:cubicBezTo>
                      <a:pt x="1" y="2"/>
                      <a:pt x="0" y="4"/>
                      <a:pt x="0" y="6"/>
                    </a:cubicBezTo>
                    <a:cubicBezTo>
                      <a:pt x="2" y="8"/>
                      <a:pt x="4" y="10"/>
                      <a:pt x="6" y="11"/>
                    </a:cubicBezTo>
                    <a:cubicBezTo>
                      <a:pt x="7" y="9"/>
                      <a:pt x="8" y="7"/>
                      <a:pt x="9" y="5"/>
                    </a:cubicBezTo>
                    <a:cubicBezTo>
                      <a:pt x="6" y="4"/>
                      <a:pt x="4" y="2"/>
                      <a:pt x="2"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50" name="Freeform 438">
                <a:extLst>
                  <a:ext uri="{FF2B5EF4-FFF2-40B4-BE49-F238E27FC236}">
                    <a16:creationId xmlns:a16="http://schemas.microsoft.com/office/drawing/2014/main" xmlns="" id="{7A339E84-FD36-4984-B417-889ACA959BD2}"/>
                  </a:ext>
                </a:extLst>
              </p:cNvPr>
              <p:cNvSpPr>
                <a:spLocks/>
              </p:cNvSpPr>
              <p:nvPr/>
            </p:nvSpPr>
            <p:spPr bwMode="auto">
              <a:xfrm>
                <a:off x="6477" y="2905"/>
                <a:ext cx="8" cy="10"/>
              </a:xfrm>
              <a:custGeom>
                <a:avLst/>
                <a:gdLst>
                  <a:gd name="T0" fmla="*/ 3 w 11"/>
                  <a:gd name="T1" fmla="*/ 0 h 14"/>
                  <a:gd name="T2" fmla="*/ 2 w 11"/>
                  <a:gd name="T3" fmla="*/ 3 h 14"/>
                  <a:gd name="T4" fmla="*/ 0 w 11"/>
                  <a:gd name="T5" fmla="*/ 7 h 14"/>
                  <a:gd name="T6" fmla="*/ 9 w 11"/>
                  <a:gd name="T7" fmla="*/ 14 h 14"/>
                  <a:gd name="T8" fmla="*/ 11 w 11"/>
                  <a:gd name="T9" fmla="*/ 9 h 14"/>
                  <a:gd name="T10" fmla="*/ 10 w 11"/>
                  <a:gd name="T11" fmla="*/ 4 h 14"/>
                  <a:gd name="T12" fmla="*/ 3 w 11"/>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11" h="14">
                    <a:moveTo>
                      <a:pt x="3" y="0"/>
                    </a:moveTo>
                    <a:cubicBezTo>
                      <a:pt x="3" y="1"/>
                      <a:pt x="3" y="2"/>
                      <a:pt x="2" y="3"/>
                    </a:cubicBezTo>
                    <a:cubicBezTo>
                      <a:pt x="2" y="4"/>
                      <a:pt x="1" y="6"/>
                      <a:pt x="0" y="7"/>
                    </a:cubicBezTo>
                    <a:cubicBezTo>
                      <a:pt x="3" y="10"/>
                      <a:pt x="6" y="12"/>
                      <a:pt x="9" y="14"/>
                    </a:cubicBezTo>
                    <a:cubicBezTo>
                      <a:pt x="10" y="12"/>
                      <a:pt x="11" y="10"/>
                      <a:pt x="11" y="9"/>
                    </a:cubicBezTo>
                    <a:cubicBezTo>
                      <a:pt x="11" y="7"/>
                      <a:pt x="10" y="6"/>
                      <a:pt x="10" y="4"/>
                    </a:cubicBezTo>
                    <a:cubicBezTo>
                      <a:pt x="7" y="3"/>
                      <a:pt x="5" y="1"/>
                      <a:pt x="3"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51" name="Freeform 439">
                <a:extLst>
                  <a:ext uri="{FF2B5EF4-FFF2-40B4-BE49-F238E27FC236}">
                    <a16:creationId xmlns:a16="http://schemas.microsoft.com/office/drawing/2014/main" xmlns="" id="{D4BEE209-0B60-45B1-B42E-45BE8CA3A9C0}"/>
                  </a:ext>
                </a:extLst>
              </p:cNvPr>
              <p:cNvSpPr>
                <a:spLocks/>
              </p:cNvSpPr>
              <p:nvPr/>
            </p:nvSpPr>
            <p:spPr bwMode="auto">
              <a:xfrm>
                <a:off x="6484" y="2908"/>
                <a:ext cx="2" cy="3"/>
              </a:xfrm>
              <a:custGeom>
                <a:avLst/>
                <a:gdLst>
                  <a:gd name="T0" fmla="*/ 0 w 2"/>
                  <a:gd name="T1" fmla="*/ 0 h 5"/>
                  <a:gd name="T2" fmla="*/ 1 w 2"/>
                  <a:gd name="T3" fmla="*/ 5 h 5"/>
                  <a:gd name="T4" fmla="*/ 2 w 2"/>
                  <a:gd name="T5" fmla="*/ 2 h 5"/>
                  <a:gd name="T6" fmla="*/ 0 w 2"/>
                  <a:gd name="T7" fmla="*/ 0 h 5"/>
                </a:gdLst>
                <a:ahLst/>
                <a:cxnLst>
                  <a:cxn ang="0">
                    <a:pos x="T0" y="T1"/>
                  </a:cxn>
                  <a:cxn ang="0">
                    <a:pos x="T2" y="T3"/>
                  </a:cxn>
                  <a:cxn ang="0">
                    <a:pos x="T4" y="T5"/>
                  </a:cxn>
                  <a:cxn ang="0">
                    <a:pos x="T6" y="T7"/>
                  </a:cxn>
                </a:cxnLst>
                <a:rect l="0" t="0" r="r" b="b"/>
                <a:pathLst>
                  <a:path w="2" h="5">
                    <a:moveTo>
                      <a:pt x="0" y="0"/>
                    </a:moveTo>
                    <a:cubicBezTo>
                      <a:pt x="0" y="2"/>
                      <a:pt x="1" y="3"/>
                      <a:pt x="1" y="5"/>
                    </a:cubicBezTo>
                    <a:cubicBezTo>
                      <a:pt x="2" y="4"/>
                      <a:pt x="2" y="3"/>
                      <a:pt x="2" y="2"/>
                    </a:cubicBezTo>
                    <a:cubicBezTo>
                      <a:pt x="1" y="2"/>
                      <a:pt x="0" y="1"/>
                      <a:pt x="0"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52" name="Freeform 440">
                <a:extLst>
                  <a:ext uri="{FF2B5EF4-FFF2-40B4-BE49-F238E27FC236}">
                    <a16:creationId xmlns:a16="http://schemas.microsoft.com/office/drawing/2014/main" xmlns="" id="{6036D57D-58EC-4F18-B95F-E9C7D04743E5}"/>
                  </a:ext>
                </a:extLst>
              </p:cNvPr>
              <p:cNvSpPr>
                <a:spLocks noEditPoints="1"/>
              </p:cNvSpPr>
              <p:nvPr/>
            </p:nvSpPr>
            <p:spPr bwMode="auto">
              <a:xfrm>
                <a:off x="6471" y="2938"/>
                <a:ext cx="26" cy="9"/>
              </a:xfrm>
              <a:custGeom>
                <a:avLst/>
                <a:gdLst>
                  <a:gd name="T0" fmla="*/ 11 w 35"/>
                  <a:gd name="T1" fmla="*/ 1 h 12"/>
                  <a:gd name="T2" fmla="*/ 10 w 35"/>
                  <a:gd name="T3" fmla="*/ 1 h 12"/>
                  <a:gd name="T4" fmla="*/ 2 w 35"/>
                  <a:gd name="T5" fmla="*/ 2 h 12"/>
                  <a:gd name="T6" fmla="*/ 0 w 35"/>
                  <a:gd name="T7" fmla="*/ 5 h 12"/>
                  <a:gd name="T8" fmla="*/ 8 w 35"/>
                  <a:gd name="T9" fmla="*/ 12 h 12"/>
                  <a:gd name="T10" fmla="*/ 11 w 35"/>
                  <a:gd name="T11" fmla="*/ 11 h 12"/>
                  <a:gd name="T12" fmla="*/ 20 w 35"/>
                  <a:gd name="T13" fmla="*/ 10 h 12"/>
                  <a:gd name="T14" fmla="*/ 23 w 35"/>
                  <a:gd name="T15" fmla="*/ 9 h 12"/>
                  <a:gd name="T16" fmla="*/ 11 w 35"/>
                  <a:gd name="T17" fmla="*/ 1 h 12"/>
                  <a:gd name="T18" fmla="*/ 23 w 35"/>
                  <a:gd name="T19" fmla="*/ 0 h 12"/>
                  <a:gd name="T20" fmla="*/ 18 w 35"/>
                  <a:gd name="T21" fmla="*/ 0 h 12"/>
                  <a:gd name="T22" fmla="*/ 26 w 35"/>
                  <a:gd name="T23" fmla="*/ 8 h 12"/>
                  <a:gd name="T24" fmla="*/ 35 w 35"/>
                  <a:gd name="T25" fmla="*/ 4 h 12"/>
                  <a:gd name="T26" fmla="*/ 35 w 35"/>
                  <a:gd name="T27" fmla="*/ 3 h 12"/>
                  <a:gd name="T28" fmla="*/ 23 w 35"/>
                  <a:gd name="T29"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 h="12">
                    <a:moveTo>
                      <a:pt x="11" y="1"/>
                    </a:moveTo>
                    <a:cubicBezTo>
                      <a:pt x="10" y="1"/>
                      <a:pt x="10" y="1"/>
                      <a:pt x="10" y="1"/>
                    </a:cubicBezTo>
                    <a:cubicBezTo>
                      <a:pt x="7" y="1"/>
                      <a:pt x="5" y="2"/>
                      <a:pt x="2" y="2"/>
                    </a:cubicBezTo>
                    <a:cubicBezTo>
                      <a:pt x="2" y="3"/>
                      <a:pt x="1" y="5"/>
                      <a:pt x="0" y="5"/>
                    </a:cubicBezTo>
                    <a:cubicBezTo>
                      <a:pt x="3" y="8"/>
                      <a:pt x="6" y="10"/>
                      <a:pt x="8" y="12"/>
                    </a:cubicBezTo>
                    <a:cubicBezTo>
                      <a:pt x="9" y="12"/>
                      <a:pt x="10" y="12"/>
                      <a:pt x="11" y="11"/>
                    </a:cubicBezTo>
                    <a:cubicBezTo>
                      <a:pt x="14" y="11"/>
                      <a:pt x="17" y="11"/>
                      <a:pt x="20" y="10"/>
                    </a:cubicBezTo>
                    <a:cubicBezTo>
                      <a:pt x="21" y="10"/>
                      <a:pt x="22" y="9"/>
                      <a:pt x="23" y="9"/>
                    </a:cubicBezTo>
                    <a:cubicBezTo>
                      <a:pt x="20" y="7"/>
                      <a:pt x="16" y="4"/>
                      <a:pt x="11" y="1"/>
                    </a:cubicBezTo>
                    <a:moveTo>
                      <a:pt x="23" y="0"/>
                    </a:moveTo>
                    <a:cubicBezTo>
                      <a:pt x="21" y="0"/>
                      <a:pt x="20" y="0"/>
                      <a:pt x="18" y="0"/>
                    </a:cubicBezTo>
                    <a:cubicBezTo>
                      <a:pt x="21" y="3"/>
                      <a:pt x="24" y="6"/>
                      <a:pt x="26" y="8"/>
                    </a:cubicBezTo>
                    <a:cubicBezTo>
                      <a:pt x="29" y="7"/>
                      <a:pt x="32" y="5"/>
                      <a:pt x="35" y="4"/>
                    </a:cubicBezTo>
                    <a:cubicBezTo>
                      <a:pt x="35" y="4"/>
                      <a:pt x="35" y="3"/>
                      <a:pt x="35" y="3"/>
                    </a:cubicBezTo>
                    <a:cubicBezTo>
                      <a:pt x="35" y="1"/>
                      <a:pt x="30" y="0"/>
                      <a:pt x="23"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53" name="Freeform 441">
                <a:extLst>
                  <a:ext uri="{FF2B5EF4-FFF2-40B4-BE49-F238E27FC236}">
                    <a16:creationId xmlns:a16="http://schemas.microsoft.com/office/drawing/2014/main" xmlns="" id="{36E64BFE-3ACE-4EA3-A541-846D84ECAD88}"/>
                  </a:ext>
                </a:extLst>
              </p:cNvPr>
              <p:cNvSpPr>
                <a:spLocks/>
              </p:cNvSpPr>
              <p:nvPr/>
            </p:nvSpPr>
            <p:spPr bwMode="auto">
              <a:xfrm>
                <a:off x="6461" y="2941"/>
                <a:ext cx="16" cy="6"/>
              </a:xfrm>
              <a:custGeom>
                <a:avLst/>
                <a:gdLst>
                  <a:gd name="T0" fmla="*/ 10 w 22"/>
                  <a:gd name="T1" fmla="*/ 0 h 8"/>
                  <a:gd name="T2" fmla="*/ 0 w 22"/>
                  <a:gd name="T3" fmla="*/ 5 h 8"/>
                  <a:gd name="T4" fmla="*/ 12 w 22"/>
                  <a:gd name="T5" fmla="*/ 8 h 8"/>
                  <a:gd name="T6" fmla="*/ 22 w 22"/>
                  <a:gd name="T7" fmla="*/ 8 h 8"/>
                  <a:gd name="T8" fmla="*/ 14 w 22"/>
                  <a:gd name="T9" fmla="*/ 1 h 8"/>
                  <a:gd name="T10" fmla="*/ 11 w 22"/>
                  <a:gd name="T11" fmla="*/ 6 h 8"/>
                  <a:gd name="T12" fmla="*/ 10 w 22"/>
                  <a:gd name="T13" fmla="*/ 6 h 8"/>
                  <a:gd name="T14" fmla="*/ 10 w 22"/>
                  <a:gd name="T15" fmla="*/ 0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8">
                    <a:moveTo>
                      <a:pt x="10" y="0"/>
                    </a:moveTo>
                    <a:cubicBezTo>
                      <a:pt x="4" y="1"/>
                      <a:pt x="0" y="4"/>
                      <a:pt x="0" y="5"/>
                    </a:cubicBezTo>
                    <a:cubicBezTo>
                      <a:pt x="0" y="7"/>
                      <a:pt x="5" y="8"/>
                      <a:pt x="12" y="8"/>
                    </a:cubicBezTo>
                    <a:cubicBezTo>
                      <a:pt x="15" y="8"/>
                      <a:pt x="19" y="8"/>
                      <a:pt x="22" y="8"/>
                    </a:cubicBezTo>
                    <a:cubicBezTo>
                      <a:pt x="20" y="6"/>
                      <a:pt x="17" y="4"/>
                      <a:pt x="14" y="1"/>
                    </a:cubicBezTo>
                    <a:cubicBezTo>
                      <a:pt x="13" y="4"/>
                      <a:pt x="11" y="6"/>
                      <a:pt x="11" y="6"/>
                    </a:cubicBezTo>
                    <a:cubicBezTo>
                      <a:pt x="11" y="6"/>
                      <a:pt x="10" y="6"/>
                      <a:pt x="10" y="6"/>
                    </a:cubicBezTo>
                    <a:cubicBezTo>
                      <a:pt x="10" y="5"/>
                      <a:pt x="10" y="3"/>
                      <a:pt x="10" y="0"/>
                    </a:cubicBezTo>
                  </a:path>
                </a:pathLst>
              </a:custGeom>
              <a:solidFill>
                <a:srgbClr val="46489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54" name="Freeform 442">
                <a:extLst>
                  <a:ext uri="{FF2B5EF4-FFF2-40B4-BE49-F238E27FC236}">
                    <a16:creationId xmlns:a16="http://schemas.microsoft.com/office/drawing/2014/main" xmlns="" id="{28FABE05-02F6-4031-A062-36B6C8117FAB}"/>
                  </a:ext>
                </a:extLst>
              </p:cNvPr>
              <p:cNvSpPr>
                <a:spLocks noEditPoints="1"/>
              </p:cNvSpPr>
              <p:nvPr/>
            </p:nvSpPr>
            <p:spPr bwMode="auto">
              <a:xfrm>
                <a:off x="6486" y="2941"/>
                <a:ext cx="11" cy="4"/>
              </a:xfrm>
              <a:custGeom>
                <a:avLst/>
                <a:gdLst>
                  <a:gd name="T0" fmla="*/ 3 w 15"/>
                  <a:gd name="T1" fmla="*/ 5 h 6"/>
                  <a:gd name="T2" fmla="*/ 0 w 15"/>
                  <a:gd name="T3" fmla="*/ 6 h 6"/>
                  <a:gd name="T4" fmla="*/ 3 w 15"/>
                  <a:gd name="T5" fmla="*/ 5 h 6"/>
                  <a:gd name="T6" fmla="*/ 3 w 15"/>
                  <a:gd name="T7" fmla="*/ 5 h 6"/>
                  <a:gd name="T8" fmla="*/ 15 w 15"/>
                  <a:gd name="T9" fmla="*/ 0 h 6"/>
                  <a:gd name="T10" fmla="*/ 6 w 15"/>
                  <a:gd name="T11" fmla="*/ 4 h 6"/>
                  <a:gd name="T12" fmla="*/ 6 w 15"/>
                  <a:gd name="T13" fmla="*/ 4 h 6"/>
                  <a:gd name="T14" fmla="*/ 15 w 15"/>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6">
                    <a:moveTo>
                      <a:pt x="3" y="5"/>
                    </a:moveTo>
                    <a:cubicBezTo>
                      <a:pt x="2" y="5"/>
                      <a:pt x="1" y="6"/>
                      <a:pt x="0" y="6"/>
                    </a:cubicBezTo>
                    <a:cubicBezTo>
                      <a:pt x="1" y="6"/>
                      <a:pt x="2" y="5"/>
                      <a:pt x="3" y="5"/>
                    </a:cubicBezTo>
                    <a:cubicBezTo>
                      <a:pt x="3" y="5"/>
                      <a:pt x="3" y="5"/>
                      <a:pt x="3" y="5"/>
                    </a:cubicBezTo>
                    <a:moveTo>
                      <a:pt x="15" y="0"/>
                    </a:moveTo>
                    <a:cubicBezTo>
                      <a:pt x="12" y="1"/>
                      <a:pt x="9" y="3"/>
                      <a:pt x="6" y="4"/>
                    </a:cubicBezTo>
                    <a:cubicBezTo>
                      <a:pt x="6" y="4"/>
                      <a:pt x="6" y="4"/>
                      <a:pt x="6" y="4"/>
                    </a:cubicBezTo>
                    <a:cubicBezTo>
                      <a:pt x="10" y="3"/>
                      <a:pt x="13" y="2"/>
                      <a:pt x="15"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55" name="Freeform 443">
                <a:extLst>
                  <a:ext uri="{FF2B5EF4-FFF2-40B4-BE49-F238E27FC236}">
                    <a16:creationId xmlns:a16="http://schemas.microsoft.com/office/drawing/2014/main" xmlns="" id="{8D6B29DD-82E8-4C39-8C17-563FBEDDBB34}"/>
                  </a:ext>
                </a:extLst>
              </p:cNvPr>
              <p:cNvSpPr>
                <a:spLocks/>
              </p:cNvSpPr>
              <p:nvPr/>
            </p:nvSpPr>
            <p:spPr bwMode="auto">
              <a:xfrm>
                <a:off x="6479" y="2938"/>
                <a:ext cx="11" cy="7"/>
              </a:xfrm>
              <a:custGeom>
                <a:avLst/>
                <a:gdLst>
                  <a:gd name="T0" fmla="*/ 7 w 15"/>
                  <a:gd name="T1" fmla="*/ 0 h 9"/>
                  <a:gd name="T2" fmla="*/ 0 w 15"/>
                  <a:gd name="T3" fmla="*/ 1 h 9"/>
                  <a:gd name="T4" fmla="*/ 12 w 15"/>
                  <a:gd name="T5" fmla="*/ 9 h 9"/>
                  <a:gd name="T6" fmla="*/ 15 w 15"/>
                  <a:gd name="T7" fmla="*/ 8 h 9"/>
                  <a:gd name="T8" fmla="*/ 7 w 15"/>
                  <a:gd name="T9" fmla="*/ 0 h 9"/>
                </a:gdLst>
                <a:ahLst/>
                <a:cxnLst>
                  <a:cxn ang="0">
                    <a:pos x="T0" y="T1"/>
                  </a:cxn>
                  <a:cxn ang="0">
                    <a:pos x="T2" y="T3"/>
                  </a:cxn>
                  <a:cxn ang="0">
                    <a:pos x="T4" y="T5"/>
                  </a:cxn>
                  <a:cxn ang="0">
                    <a:pos x="T6" y="T7"/>
                  </a:cxn>
                  <a:cxn ang="0">
                    <a:pos x="T8" y="T9"/>
                  </a:cxn>
                </a:cxnLst>
                <a:rect l="0" t="0" r="r" b="b"/>
                <a:pathLst>
                  <a:path w="15" h="9">
                    <a:moveTo>
                      <a:pt x="7" y="0"/>
                    </a:moveTo>
                    <a:cubicBezTo>
                      <a:pt x="5" y="0"/>
                      <a:pt x="2" y="1"/>
                      <a:pt x="0" y="1"/>
                    </a:cubicBezTo>
                    <a:cubicBezTo>
                      <a:pt x="5" y="4"/>
                      <a:pt x="9" y="7"/>
                      <a:pt x="12" y="9"/>
                    </a:cubicBezTo>
                    <a:cubicBezTo>
                      <a:pt x="13" y="8"/>
                      <a:pt x="14" y="8"/>
                      <a:pt x="15" y="8"/>
                    </a:cubicBezTo>
                    <a:cubicBezTo>
                      <a:pt x="13" y="6"/>
                      <a:pt x="10" y="3"/>
                      <a:pt x="7"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56" name="Freeform 444">
                <a:extLst>
                  <a:ext uri="{FF2B5EF4-FFF2-40B4-BE49-F238E27FC236}">
                    <a16:creationId xmlns:a16="http://schemas.microsoft.com/office/drawing/2014/main" xmlns="" id="{9BE71E41-85B2-4A72-A266-9F9802242011}"/>
                  </a:ext>
                </a:extLst>
              </p:cNvPr>
              <p:cNvSpPr>
                <a:spLocks/>
              </p:cNvSpPr>
              <p:nvPr/>
            </p:nvSpPr>
            <p:spPr bwMode="auto">
              <a:xfrm>
                <a:off x="6488" y="2944"/>
                <a:ext cx="2" cy="1"/>
              </a:xfrm>
              <a:custGeom>
                <a:avLst/>
                <a:gdLst>
                  <a:gd name="T0" fmla="*/ 3 w 3"/>
                  <a:gd name="T1" fmla="*/ 0 h 1"/>
                  <a:gd name="T2" fmla="*/ 0 w 3"/>
                  <a:gd name="T3" fmla="*/ 1 h 1"/>
                  <a:gd name="T4" fmla="*/ 0 w 3"/>
                  <a:gd name="T5" fmla="*/ 1 h 1"/>
                  <a:gd name="T6" fmla="*/ 3 w 3"/>
                  <a:gd name="T7" fmla="*/ 0 h 1"/>
                  <a:gd name="T8" fmla="*/ 3 w 3"/>
                  <a:gd name="T9" fmla="*/ 0 h 1"/>
                </a:gdLst>
                <a:ahLst/>
                <a:cxnLst>
                  <a:cxn ang="0">
                    <a:pos x="T0" y="T1"/>
                  </a:cxn>
                  <a:cxn ang="0">
                    <a:pos x="T2" y="T3"/>
                  </a:cxn>
                  <a:cxn ang="0">
                    <a:pos x="T4" y="T5"/>
                  </a:cxn>
                  <a:cxn ang="0">
                    <a:pos x="T6" y="T7"/>
                  </a:cxn>
                  <a:cxn ang="0">
                    <a:pos x="T8" y="T9"/>
                  </a:cxn>
                </a:cxnLst>
                <a:rect l="0" t="0" r="r" b="b"/>
                <a:pathLst>
                  <a:path w="3" h="1">
                    <a:moveTo>
                      <a:pt x="3" y="0"/>
                    </a:moveTo>
                    <a:cubicBezTo>
                      <a:pt x="2" y="0"/>
                      <a:pt x="1" y="0"/>
                      <a:pt x="0" y="1"/>
                    </a:cubicBezTo>
                    <a:cubicBezTo>
                      <a:pt x="0" y="1"/>
                      <a:pt x="0" y="1"/>
                      <a:pt x="0" y="1"/>
                    </a:cubicBezTo>
                    <a:cubicBezTo>
                      <a:pt x="2" y="1"/>
                      <a:pt x="2" y="1"/>
                      <a:pt x="3" y="0"/>
                    </a:cubicBezTo>
                    <a:cubicBezTo>
                      <a:pt x="3" y="0"/>
                      <a:pt x="3" y="0"/>
                      <a:pt x="3"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57" name="Freeform 445">
                <a:extLst>
                  <a:ext uri="{FF2B5EF4-FFF2-40B4-BE49-F238E27FC236}">
                    <a16:creationId xmlns:a16="http://schemas.microsoft.com/office/drawing/2014/main" xmlns="" id="{670298A4-F0AD-4D0B-AD98-68E1611F5C0C}"/>
                  </a:ext>
                </a:extLst>
              </p:cNvPr>
              <p:cNvSpPr>
                <a:spLocks/>
              </p:cNvSpPr>
              <p:nvPr/>
            </p:nvSpPr>
            <p:spPr bwMode="auto">
              <a:xfrm>
                <a:off x="6469" y="2939"/>
                <a:ext cx="3" cy="3"/>
              </a:xfrm>
              <a:custGeom>
                <a:avLst/>
                <a:gdLst>
                  <a:gd name="T0" fmla="*/ 4 w 4"/>
                  <a:gd name="T1" fmla="*/ 0 h 3"/>
                  <a:gd name="T2" fmla="*/ 0 w 4"/>
                  <a:gd name="T3" fmla="*/ 1 h 3"/>
                  <a:gd name="T4" fmla="*/ 2 w 4"/>
                  <a:gd name="T5" fmla="*/ 3 h 3"/>
                  <a:gd name="T6" fmla="*/ 4 w 4"/>
                  <a:gd name="T7" fmla="*/ 0 h 3"/>
                </a:gdLst>
                <a:ahLst/>
                <a:cxnLst>
                  <a:cxn ang="0">
                    <a:pos x="T0" y="T1"/>
                  </a:cxn>
                  <a:cxn ang="0">
                    <a:pos x="T2" y="T3"/>
                  </a:cxn>
                  <a:cxn ang="0">
                    <a:pos x="T4" y="T5"/>
                  </a:cxn>
                  <a:cxn ang="0">
                    <a:pos x="T6" y="T7"/>
                  </a:cxn>
                </a:cxnLst>
                <a:rect l="0" t="0" r="r" b="b"/>
                <a:pathLst>
                  <a:path w="4" h="3">
                    <a:moveTo>
                      <a:pt x="4" y="0"/>
                    </a:moveTo>
                    <a:cubicBezTo>
                      <a:pt x="3" y="1"/>
                      <a:pt x="1" y="1"/>
                      <a:pt x="0" y="1"/>
                    </a:cubicBezTo>
                    <a:cubicBezTo>
                      <a:pt x="1" y="2"/>
                      <a:pt x="2" y="3"/>
                      <a:pt x="2" y="3"/>
                    </a:cubicBezTo>
                    <a:cubicBezTo>
                      <a:pt x="3" y="3"/>
                      <a:pt x="4" y="1"/>
                      <a:pt x="4" y="0"/>
                    </a:cubicBezTo>
                  </a:path>
                </a:pathLst>
              </a:custGeom>
              <a:solidFill>
                <a:srgbClr val="EBEBE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58" name="Freeform 446">
                <a:extLst>
                  <a:ext uri="{FF2B5EF4-FFF2-40B4-BE49-F238E27FC236}">
                    <a16:creationId xmlns:a16="http://schemas.microsoft.com/office/drawing/2014/main" xmlns="" id="{F866AEE3-125F-4133-9D8C-05D2B72DCD9A}"/>
                  </a:ext>
                </a:extLst>
              </p:cNvPr>
              <p:cNvSpPr>
                <a:spLocks/>
              </p:cNvSpPr>
              <p:nvPr/>
            </p:nvSpPr>
            <p:spPr bwMode="auto">
              <a:xfrm>
                <a:off x="6468" y="2940"/>
                <a:ext cx="3" cy="5"/>
              </a:xfrm>
              <a:custGeom>
                <a:avLst/>
                <a:gdLst>
                  <a:gd name="T0" fmla="*/ 2 w 4"/>
                  <a:gd name="T1" fmla="*/ 0 h 7"/>
                  <a:gd name="T2" fmla="*/ 0 w 4"/>
                  <a:gd name="T3" fmla="*/ 1 h 7"/>
                  <a:gd name="T4" fmla="*/ 0 w 4"/>
                  <a:gd name="T5" fmla="*/ 7 h 7"/>
                  <a:gd name="T6" fmla="*/ 1 w 4"/>
                  <a:gd name="T7" fmla="*/ 7 h 7"/>
                  <a:gd name="T8" fmla="*/ 4 w 4"/>
                  <a:gd name="T9" fmla="*/ 2 h 7"/>
                  <a:gd name="T10" fmla="*/ 2 w 4"/>
                  <a:gd name="T11" fmla="*/ 0 h 7"/>
                </a:gdLst>
                <a:ahLst/>
                <a:cxnLst>
                  <a:cxn ang="0">
                    <a:pos x="T0" y="T1"/>
                  </a:cxn>
                  <a:cxn ang="0">
                    <a:pos x="T2" y="T3"/>
                  </a:cxn>
                  <a:cxn ang="0">
                    <a:pos x="T4" y="T5"/>
                  </a:cxn>
                  <a:cxn ang="0">
                    <a:pos x="T6" y="T7"/>
                  </a:cxn>
                  <a:cxn ang="0">
                    <a:pos x="T8" y="T9"/>
                  </a:cxn>
                  <a:cxn ang="0">
                    <a:pos x="T10" y="T11"/>
                  </a:cxn>
                </a:cxnLst>
                <a:rect l="0" t="0" r="r" b="b"/>
                <a:pathLst>
                  <a:path w="4" h="7">
                    <a:moveTo>
                      <a:pt x="2" y="0"/>
                    </a:moveTo>
                    <a:cubicBezTo>
                      <a:pt x="1" y="0"/>
                      <a:pt x="1" y="1"/>
                      <a:pt x="0" y="1"/>
                    </a:cubicBezTo>
                    <a:cubicBezTo>
                      <a:pt x="0" y="4"/>
                      <a:pt x="0" y="6"/>
                      <a:pt x="0" y="7"/>
                    </a:cubicBezTo>
                    <a:cubicBezTo>
                      <a:pt x="0" y="7"/>
                      <a:pt x="1" y="7"/>
                      <a:pt x="1" y="7"/>
                    </a:cubicBezTo>
                    <a:cubicBezTo>
                      <a:pt x="1" y="7"/>
                      <a:pt x="3" y="5"/>
                      <a:pt x="4" y="2"/>
                    </a:cubicBezTo>
                    <a:cubicBezTo>
                      <a:pt x="4" y="2"/>
                      <a:pt x="3" y="1"/>
                      <a:pt x="2" y="0"/>
                    </a:cubicBezTo>
                  </a:path>
                </a:pathLst>
              </a:custGeom>
              <a:solidFill>
                <a:srgbClr val="50539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59" name="Freeform 447">
                <a:extLst>
                  <a:ext uri="{FF2B5EF4-FFF2-40B4-BE49-F238E27FC236}">
                    <a16:creationId xmlns:a16="http://schemas.microsoft.com/office/drawing/2014/main" xmlns="" id="{44093236-6DA4-472A-8A01-233B829770AF}"/>
                  </a:ext>
                </a:extLst>
              </p:cNvPr>
              <p:cNvSpPr>
                <a:spLocks/>
              </p:cNvSpPr>
              <p:nvPr/>
            </p:nvSpPr>
            <p:spPr bwMode="auto">
              <a:xfrm>
                <a:off x="6524" y="3066"/>
                <a:ext cx="43" cy="3"/>
              </a:xfrm>
              <a:custGeom>
                <a:avLst/>
                <a:gdLst>
                  <a:gd name="T0" fmla="*/ 58 w 58"/>
                  <a:gd name="T1" fmla="*/ 0 h 5"/>
                  <a:gd name="T2" fmla="*/ 0 w 58"/>
                  <a:gd name="T3" fmla="*/ 4 h 5"/>
                  <a:gd name="T4" fmla="*/ 26 w 58"/>
                  <a:gd name="T5" fmla="*/ 5 h 5"/>
                  <a:gd name="T6" fmla="*/ 53 w 58"/>
                  <a:gd name="T7" fmla="*/ 5 h 5"/>
                  <a:gd name="T8" fmla="*/ 58 w 58"/>
                  <a:gd name="T9" fmla="*/ 0 h 5"/>
                </a:gdLst>
                <a:ahLst/>
                <a:cxnLst>
                  <a:cxn ang="0">
                    <a:pos x="T0" y="T1"/>
                  </a:cxn>
                  <a:cxn ang="0">
                    <a:pos x="T2" y="T3"/>
                  </a:cxn>
                  <a:cxn ang="0">
                    <a:pos x="T4" y="T5"/>
                  </a:cxn>
                  <a:cxn ang="0">
                    <a:pos x="T6" y="T7"/>
                  </a:cxn>
                  <a:cxn ang="0">
                    <a:pos x="T8" y="T9"/>
                  </a:cxn>
                </a:cxnLst>
                <a:rect l="0" t="0" r="r" b="b"/>
                <a:pathLst>
                  <a:path w="58" h="5">
                    <a:moveTo>
                      <a:pt x="58" y="0"/>
                    </a:moveTo>
                    <a:cubicBezTo>
                      <a:pt x="25" y="1"/>
                      <a:pt x="0" y="3"/>
                      <a:pt x="0" y="4"/>
                    </a:cubicBezTo>
                    <a:cubicBezTo>
                      <a:pt x="0" y="4"/>
                      <a:pt x="10" y="5"/>
                      <a:pt x="26" y="5"/>
                    </a:cubicBezTo>
                    <a:cubicBezTo>
                      <a:pt x="34" y="5"/>
                      <a:pt x="43" y="5"/>
                      <a:pt x="53" y="5"/>
                    </a:cubicBezTo>
                    <a:cubicBezTo>
                      <a:pt x="54" y="3"/>
                      <a:pt x="56" y="1"/>
                      <a:pt x="58" y="0"/>
                    </a:cubicBezTo>
                  </a:path>
                </a:pathLst>
              </a:custGeom>
              <a:solidFill>
                <a:srgbClr val="46489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60" name="Freeform 448">
                <a:extLst>
                  <a:ext uri="{FF2B5EF4-FFF2-40B4-BE49-F238E27FC236}">
                    <a16:creationId xmlns:a16="http://schemas.microsoft.com/office/drawing/2014/main" xmlns="" id="{831873FB-9C28-4B69-8165-EF3F69822C24}"/>
                  </a:ext>
                </a:extLst>
              </p:cNvPr>
              <p:cNvSpPr>
                <a:spLocks noEditPoints="1"/>
              </p:cNvSpPr>
              <p:nvPr/>
            </p:nvSpPr>
            <p:spPr bwMode="auto">
              <a:xfrm>
                <a:off x="6532" y="2928"/>
                <a:ext cx="5" cy="20"/>
              </a:xfrm>
              <a:custGeom>
                <a:avLst/>
                <a:gdLst>
                  <a:gd name="T0" fmla="*/ 7 w 7"/>
                  <a:gd name="T1" fmla="*/ 21 h 28"/>
                  <a:gd name="T2" fmla="*/ 1 w 7"/>
                  <a:gd name="T3" fmla="*/ 24 h 28"/>
                  <a:gd name="T4" fmla="*/ 7 w 7"/>
                  <a:gd name="T5" fmla="*/ 28 h 28"/>
                  <a:gd name="T6" fmla="*/ 7 w 7"/>
                  <a:gd name="T7" fmla="*/ 21 h 28"/>
                  <a:gd name="T8" fmla="*/ 1 w 7"/>
                  <a:gd name="T9" fmla="*/ 11 h 28"/>
                  <a:gd name="T10" fmla="*/ 0 w 7"/>
                  <a:gd name="T11" fmla="*/ 21 h 28"/>
                  <a:gd name="T12" fmla="*/ 7 w 7"/>
                  <a:gd name="T13" fmla="*/ 17 h 28"/>
                  <a:gd name="T14" fmla="*/ 7 w 7"/>
                  <a:gd name="T15" fmla="*/ 16 h 28"/>
                  <a:gd name="T16" fmla="*/ 6 w 7"/>
                  <a:gd name="T17" fmla="*/ 12 h 28"/>
                  <a:gd name="T18" fmla="*/ 6 w 7"/>
                  <a:gd name="T19" fmla="*/ 12 h 28"/>
                  <a:gd name="T20" fmla="*/ 1 w 7"/>
                  <a:gd name="T21" fmla="*/ 11 h 28"/>
                  <a:gd name="T22" fmla="*/ 3 w 7"/>
                  <a:gd name="T23" fmla="*/ 0 h 28"/>
                  <a:gd name="T24" fmla="*/ 1 w 7"/>
                  <a:gd name="T25" fmla="*/ 8 h 28"/>
                  <a:gd name="T26" fmla="*/ 4 w 7"/>
                  <a:gd name="T27" fmla="*/ 6 h 28"/>
                  <a:gd name="T28" fmla="*/ 3 w 7"/>
                  <a:gd name="T29"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 h="28">
                    <a:moveTo>
                      <a:pt x="7" y="21"/>
                    </a:moveTo>
                    <a:cubicBezTo>
                      <a:pt x="5" y="22"/>
                      <a:pt x="3" y="23"/>
                      <a:pt x="1" y="24"/>
                    </a:cubicBezTo>
                    <a:cubicBezTo>
                      <a:pt x="3" y="26"/>
                      <a:pt x="5" y="27"/>
                      <a:pt x="7" y="28"/>
                    </a:cubicBezTo>
                    <a:cubicBezTo>
                      <a:pt x="7" y="26"/>
                      <a:pt x="7" y="24"/>
                      <a:pt x="7" y="21"/>
                    </a:cubicBezTo>
                    <a:moveTo>
                      <a:pt x="1" y="11"/>
                    </a:moveTo>
                    <a:cubicBezTo>
                      <a:pt x="0" y="14"/>
                      <a:pt x="0" y="17"/>
                      <a:pt x="0" y="21"/>
                    </a:cubicBezTo>
                    <a:cubicBezTo>
                      <a:pt x="2" y="20"/>
                      <a:pt x="4" y="19"/>
                      <a:pt x="7" y="17"/>
                    </a:cubicBezTo>
                    <a:cubicBezTo>
                      <a:pt x="7" y="17"/>
                      <a:pt x="7" y="17"/>
                      <a:pt x="7" y="16"/>
                    </a:cubicBezTo>
                    <a:cubicBezTo>
                      <a:pt x="7" y="15"/>
                      <a:pt x="6" y="13"/>
                      <a:pt x="6" y="12"/>
                    </a:cubicBezTo>
                    <a:cubicBezTo>
                      <a:pt x="6" y="12"/>
                      <a:pt x="6" y="12"/>
                      <a:pt x="6" y="12"/>
                    </a:cubicBezTo>
                    <a:cubicBezTo>
                      <a:pt x="3" y="12"/>
                      <a:pt x="2" y="11"/>
                      <a:pt x="1" y="11"/>
                    </a:cubicBezTo>
                    <a:moveTo>
                      <a:pt x="3" y="0"/>
                    </a:moveTo>
                    <a:cubicBezTo>
                      <a:pt x="2" y="2"/>
                      <a:pt x="2" y="5"/>
                      <a:pt x="1" y="8"/>
                    </a:cubicBezTo>
                    <a:cubicBezTo>
                      <a:pt x="2" y="7"/>
                      <a:pt x="3" y="7"/>
                      <a:pt x="4" y="6"/>
                    </a:cubicBezTo>
                    <a:cubicBezTo>
                      <a:pt x="4" y="4"/>
                      <a:pt x="3" y="2"/>
                      <a:pt x="3" y="0"/>
                    </a:cubicBezTo>
                  </a:path>
                </a:pathLst>
              </a:custGeom>
              <a:solidFill>
                <a:srgbClr val="E5E5E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61" name="Freeform 449">
                <a:extLst>
                  <a:ext uri="{FF2B5EF4-FFF2-40B4-BE49-F238E27FC236}">
                    <a16:creationId xmlns:a16="http://schemas.microsoft.com/office/drawing/2014/main" xmlns="" id="{A831C95B-C3CF-4F8D-B5DB-3F99ADE6D262}"/>
                  </a:ext>
                </a:extLst>
              </p:cNvPr>
              <p:cNvSpPr>
                <a:spLocks/>
              </p:cNvSpPr>
              <p:nvPr/>
            </p:nvSpPr>
            <p:spPr bwMode="auto">
              <a:xfrm>
                <a:off x="6532" y="2940"/>
                <a:ext cx="5" cy="5"/>
              </a:xfrm>
              <a:custGeom>
                <a:avLst/>
                <a:gdLst>
                  <a:gd name="T0" fmla="*/ 8 w 8"/>
                  <a:gd name="T1" fmla="*/ 0 h 7"/>
                  <a:gd name="T2" fmla="*/ 1 w 8"/>
                  <a:gd name="T3" fmla="*/ 4 h 7"/>
                  <a:gd name="T4" fmla="*/ 0 w 8"/>
                  <a:gd name="T5" fmla="*/ 6 h 7"/>
                  <a:gd name="T6" fmla="*/ 2 w 8"/>
                  <a:gd name="T7" fmla="*/ 7 h 7"/>
                  <a:gd name="T8" fmla="*/ 8 w 8"/>
                  <a:gd name="T9" fmla="*/ 4 h 7"/>
                  <a:gd name="T10" fmla="*/ 8 w 8"/>
                  <a:gd name="T11" fmla="*/ 0 h 7"/>
                </a:gdLst>
                <a:ahLst/>
                <a:cxnLst>
                  <a:cxn ang="0">
                    <a:pos x="T0" y="T1"/>
                  </a:cxn>
                  <a:cxn ang="0">
                    <a:pos x="T2" y="T3"/>
                  </a:cxn>
                  <a:cxn ang="0">
                    <a:pos x="T4" y="T5"/>
                  </a:cxn>
                  <a:cxn ang="0">
                    <a:pos x="T6" y="T7"/>
                  </a:cxn>
                  <a:cxn ang="0">
                    <a:pos x="T8" y="T9"/>
                  </a:cxn>
                  <a:cxn ang="0">
                    <a:pos x="T10" y="T11"/>
                  </a:cxn>
                </a:cxnLst>
                <a:rect l="0" t="0" r="r" b="b"/>
                <a:pathLst>
                  <a:path w="8" h="7">
                    <a:moveTo>
                      <a:pt x="8" y="0"/>
                    </a:moveTo>
                    <a:cubicBezTo>
                      <a:pt x="5" y="2"/>
                      <a:pt x="3" y="3"/>
                      <a:pt x="1" y="4"/>
                    </a:cubicBezTo>
                    <a:cubicBezTo>
                      <a:pt x="0" y="5"/>
                      <a:pt x="0" y="5"/>
                      <a:pt x="0" y="6"/>
                    </a:cubicBezTo>
                    <a:cubicBezTo>
                      <a:pt x="1" y="6"/>
                      <a:pt x="2" y="7"/>
                      <a:pt x="2" y="7"/>
                    </a:cubicBezTo>
                    <a:cubicBezTo>
                      <a:pt x="4" y="6"/>
                      <a:pt x="6" y="5"/>
                      <a:pt x="8" y="4"/>
                    </a:cubicBezTo>
                    <a:cubicBezTo>
                      <a:pt x="8" y="3"/>
                      <a:pt x="8" y="2"/>
                      <a:pt x="8" y="0"/>
                    </a:cubicBezTo>
                  </a:path>
                </a:pathLst>
              </a:custGeom>
              <a:solidFill>
                <a:srgbClr val="EFF0F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62" name="Freeform 450">
                <a:extLst>
                  <a:ext uri="{FF2B5EF4-FFF2-40B4-BE49-F238E27FC236}">
                    <a16:creationId xmlns:a16="http://schemas.microsoft.com/office/drawing/2014/main" xmlns="" id="{60B152BC-6B12-497B-A28C-91D91DBC2A56}"/>
                  </a:ext>
                </a:extLst>
              </p:cNvPr>
              <p:cNvSpPr>
                <a:spLocks/>
              </p:cNvSpPr>
              <p:nvPr/>
            </p:nvSpPr>
            <p:spPr bwMode="auto">
              <a:xfrm>
                <a:off x="6533" y="2932"/>
                <a:ext cx="4" cy="4"/>
              </a:xfrm>
              <a:custGeom>
                <a:avLst/>
                <a:gdLst>
                  <a:gd name="T0" fmla="*/ 3 w 5"/>
                  <a:gd name="T1" fmla="*/ 0 h 6"/>
                  <a:gd name="T2" fmla="*/ 0 w 5"/>
                  <a:gd name="T3" fmla="*/ 2 h 6"/>
                  <a:gd name="T4" fmla="*/ 0 w 5"/>
                  <a:gd name="T5" fmla="*/ 5 h 6"/>
                  <a:gd name="T6" fmla="*/ 5 w 5"/>
                  <a:gd name="T7" fmla="*/ 6 h 6"/>
                  <a:gd name="T8" fmla="*/ 5 w 5"/>
                  <a:gd name="T9" fmla="*/ 6 h 6"/>
                  <a:gd name="T10" fmla="*/ 3 w 5"/>
                  <a:gd name="T11" fmla="*/ 0 h 6"/>
                </a:gdLst>
                <a:ahLst/>
                <a:cxnLst>
                  <a:cxn ang="0">
                    <a:pos x="T0" y="T1"/>
                  </a:cxn>
                  <a:cxn ang="0">
                    <a:pos x="T2" y="T3"/>
                  </a:cxn>
                  <a:cxn ang="0">
                    <a:pos x="T4" y="T5"/>
                  </a:cxn>
                  <a:cxn ang="0">
                    <a:pos x="T6" y="T7"/>
                  </a:cxn>
                  <a:cxn ang="0">
                    <a:pos x="T8" y="T9"/>
                  </a:cxn>
                  <a:cxn ang="0">
                    <a:pos x="T10" y="T11"/>
                  </a:cxn>
                </a:cxnLst>
                <a:rect l="0" t="0" r="r" b="b"/>
                <a:pathLst>
                  <a:path w="5" h="6">
                    <a:moveTo>
                      <a:pt x="3" y="0"/>
                    </a:moveTo>
                    <a:cubicBezTo>
                      <a:pt x="2" y="1"/>
                      <a:pt x="1" y="1"/>
                      <a:pt x="0" y="2"/>
                    </a:cubicBezTo>
                    <a:cubicBezTo>
                      <a:pt x="0" y="3"/>
                      <a:pt x="0" y="4"/>
                      <a:pt x="0" y="5"/>
                    </a:cubicBezTo>
                    <a:cubicBezTo>
                      <a:pt x="1" y="5"/>
                      <a:pt x="2" y="6"/>
                      <a:pt x="5" y="6"/>
                    </a:cubicBezTo>
                    <a:cubicBezTo>
                      <a:pt x="5" y="6"/>
                      <a:pt x="5" y="6"/>
                      <a:pt x="5" y="6"/>
                    </a:cubicBezTo>
                    <a:cubicBezTo>
                      <a:pt x="4" y="4"/>
                      <a:pt x="4" y="2"/>
                      <a:pt x="3" y="0"/>
                    </a:cubicBezTo>
                  </a:path>
                </a:pathLst>
              </a:custGeom>
              <a:solidFill>
                <a:srgbClr val="EFF0F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63" name="Freeform 451">
                <a:extLst>
                  <a:ext uri="{FF2B5EF4-FFF2-40B4-BE49-F238E27FC236}">
                    <a16:creationId xmlns:a16="http://schemas.microsoft.com/office/drawing/2014/main" xmlns="" id="{01F32CAD-6D45-49B8-94A5-51AAD1DFD595}"/>
                  </a:ext>
                </a:extLst>
              </p:cNvPr>
              <p:cNvSpPr>
                <a:spLocks/>
              </p:cNvSpPr>
              <p:nvPr/>
            </p:nvSpPr>
            <p:spPr bwMode="auto">
              <a:xfrm>
                <a:off x="6531" y="2952"/>
                <a:ext cx="1" cy="1"/>
              </a:xfrm>
              <a:custGeom>
                <a:avLst/>
                <a:gdLst>
                  <a:gd name="T0" fmla="*/ 0 w 1"/>
                  <a:gd name="T1" fmla="*/ 0 h 1"/>
                  <a:gd name="T2" fmla="*/ 0 w 1"/>
                  <a:gd name="T3" fmla="*/ 1 h 1"/>
                  <a:gd name="T4" fmla="*/ 1 w 1"/>
                  <a:gd name="T5" fmla="*/ 1 h 1"/>
                  <a:gd name="T6" fmla="*/ 0 w 1"/>
                  <a:gd name="T7" fmla="*/ 0 h 1"/>
                </a:gdLst>
                <a:ahLst/>
                <a:cxnLst>
                  <a:cxn ang="0">
                    <a:pos x="T0" y="T1"/>
                  </a:cxn>
                  <a:cxn ang="0">
                    <a:pos x="T2" y="T3"/>
                  </a:cxn>
                  <a:cxn ang="0">
                    <a:pos x="T4" y="T5"/>
                  </a:cxn>
                  <a:cxn ang="0">
                    <a:pos x="T6" y="T7"/>
                  </a:cxn>
                </a:cxnLst>
                <a:rect l="0" t="0" r="r" b="b"/>
                <a:pathLst>
                  <a:path w="1" h="1">
                    <a:moveTo>
                      <a:pt x="0" y="0"/>
                    </a:moveTo>
                    <a:cubicBezTo>
                      <a:pt x="0" y="0"/>
                      <a:pt x="0" y="1"/>
                      <a:pt x="0" y="1"/>
                    </a:cubicBezTo>
                    <a:cubicBezTo>
                      <a:pt x="0" y="1"/>
                      <a:pt x="1" y="1"/>
                      <a:pt x="1" y="1"/>
                    </a:cubicBezTo>
                    <a:cubicBezTo>
                      <a:pt x="1" y="0"/>
                      <a:pt x="1" y="0"/>
                      <a:pt x="0" y="0"/>
                    </a:cubicBezTo>
                  </a:path>
                </a:pathLst>
              </a:custGeom>
              <a:solidFill>
                <a:srgbClr val="E5E5E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64" name="Freeform 452">
                <a:extLst>
                  <a:ext uri="{FF2B5EF4-FFF2-40B4-BE49-F238E27FC236}">
                    <a16:creationId xmlns:a16="http://schemas.microsoft.com/office/drawing/2014/main" xmlns="" id="{983A5F26-B4C7-4624-9789-BFB43A25560E}"/>
                  </a:ext>
                </a:extLst>
              </p:cNvPr>
              <p:cNvSpPr>
                <a:spLocks noEditPoints="1"/>
              </p:cNvSpPr>
              <p:nvPr/>
            </p:nvSpPr>
            <p:spPr bwMode="auto">
              <a:xfrm>
                <a:off x="6534" y="2923"/>
                <a:ext cx="3" cy="16"/>
              </a:xfrm>
              <a:custGeom>
                <a:avLst/>
                <a:gdLst>
                  <a:gd name="T0" fmla="*/ 4 w 4"/>
                  <a:gd name="T1" fmla="*/ 18 h 22"/>
                  <a:gd name="T2" fmla="*/ 3 w 4"/>
                  <a:gd name="T3" fmla="*/ 18 h 22"/>
                  <a:gd name="T4" fmla="*/ 4 w 4"/>
                  <a:gd name="T5" fmla="*/ 22 h 22"/>
                  <a:gd name="T6" fmla="*/ 4 w 4"/>
                  <a:gd name="T7" fmla="*/ 18 h 22"/>
                  <a:gd name="T8" fmla="*/ 1 w 4"/>
                  <a:gd name="T9" fmla="*/ 0 h 22"/>
                  <a:gd name="T10" fmla="*/ 0 w 4"/>
                  <a:gd name="T11" fmla="*/ 6 h 22"/>
                  <a:gd name="T12" fmla="*/ 1 w 4"/>
                  <a:gd name="T13" fmla="*/ 12 h 22"/>
                  <a:gd name="T14" fmla="*/ 4 w 4"/>
                  <a:gd name="T15" fmla="*/ 11 h 22"/>
                  <a:gd name="T16" fmla="*/ 4 w 4"/>
                  <a:gd name="T17" fmla="*/ 11 h 22"/>
                  <a:gd name="T18" fmla="*/ 3 w 4"/>
                  <a:gd name="T19" fmla="*/ 1 h 22"/>
                  <a:gd name="T20" fmla="*/ 1 w 4"/>
                  <a:gd name="T21"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 h="22">
                    <a:moveTo>
                      <a:pt x="4" y="18"/>
                    </a:moveTo>
                    <a:cubicBezTo>
                      <a:pt x="4" y="18"/>
                      <a:pt x="3" y="18"/>
                      <a:pt x="3" y="18"/>
                    </a:cubicBezTo>
                    <a:cubicBezTo>
                      <a:pt x="3" y="19"/>
                      <a:pt x="4" y="21"/>
                      <a:pt x="4" y="22"/>
                    </a:cubicBezTo>
                    <a:cubicBezTo>
                      <a:pt x="4" y="21"/>
                      <a:pt x="4" y="19"/>
                      <a:pt x="4" y="18"/>
                    </a:cubicBezTo>
                    <a:moveTo>
                      <a:pt x="1" y="0"/>
                    </a:moveTo>
                    <a:cubicBezTo>
                      <a:pt x="1" y="1"/>
                      <a:pt x="0" y="3"/>
                      <a:pt x="0" y="6"/>
                    </a:cubicBezTo>
                    <a:cubicBezTo>
                      <a:pt x="0" y="8"/>
                      <a:pt x="1" y="10"/>
                      <a:pt x="1" y="12"/>
                    </a:cubicBezTo>
                    <a:cubicBezTo>
                      <a:pt x="2" y="12"/>
                      <a:pt x="3" y="11"/>
                      <a:pt x="4" y="11"/>
                    </a:cubicBezTo>
                    <a:cubicBezTo>
                      <a:pt x="4" y="11"/>
                      <a:pt x="4" y="11"/>
                      <a:pt x="4" y="11"/>
                    </a:cubicBezTo>
                    <a:cubicBezTo>
                      <a:pt x="4" y="7"/>
                      <a:pt x="4" y="3"/>
                      <a:pt x="3" y="1"/>
                    </a:cubicBezTo>
                    <a:cubicBezTo>
                      <a:pt x="3" y="1"/>
                      <a:pt x="2" y="1"/>
                      <a:pt x="1" y="0"/>
                    </a:cubicBezTo>
                  </a:path>
                </a:pathLst>
              </a:custGeom>
              <a:solidFill>
                <a:srgbClr val="EDEDE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65" name="Freeform 453">
                <a:extLst>
                  <a:ext uri="{FF2B5EF4-FFF2-40B4-BE49-F238E27FC236}">
                    <a16:creationId xmlns:a16="http://schemas.microsoft.com/office/drawing/2014/main" xmlns="" id="{5CB852BB-9D38-4B8A-B24E-3C19153A37D2}"/>
                  </a:ext>
                </a:extLst>
              </p:cNvPr>
              <p:cNvSpPr>
                <a:spLocks/>
              </p:cNvSpPr>
              <p:nvPr/>
            </p:nvSpPr>
            <p:spPr bwMode="auto">
              <a:xfrm>
                <a:off x="6535" y="2922"/>
                <a:ext cx="2" cy="2"/>
              </a:xfrm>
              <a:custGeom>
                <a:avLst/>
                <a:gdLst>
                  <a:gd name="T0" fmla="*/ 1 w 2"/>
                  <a:gd name="T1" fmla="*/ 0 h 2"/>
                  <a:gd name="T2" fmla="*/ 0 w 2"/>
                  <a:gd name="T3" fmla="*/ 1 h 2"/>
                  <a:gd name="T4" fmla="*/ 2 w 2"/>
                  <a:gd name="T5" fmla="*/ 2 h 2"/>
                  <a:gd name="T6" fmla="*/ 1 w 2"/>
                  <a:gd name="T7" fmla="*/ 0 h 2"/>
                  <a:gd name="T8" fmla="*/ 1 w 2"/>
                  <a:gd name="T9" fmla="*/ 0 h 2"/>
                </a:gdLst>
                <a:ahLst/>
                <a:cxnLst>
                  <a:cxn ang="0">
                    <a:pos x="T0" y="T1"/>
                  </a:cxn>
                  <a:cxn ang="0">
                    <a:pos x="T2" y="T3"/>
                  </a:cxn>
                  <a:cxn ang="0">
                    <a:pos x="T4" y="T5"/>
                  </a:cxn>
                  <a:cxn ang="0">
                    <a:pos x="T6" y="T7"/>
                  </a:cxn>
                  <a:cxn ang="0">
                    <a:pos x="T8" y="T9"/>
                  </a:cxn>
                </a:cxnLst>
                <a:rect l="0" t="0" r="r" b="b"/>
                <a:pathLst>
                  <a:path w="2" h="2">
                    <a:moveTo>
                      <a:pt x="1" y="0"/>
                    </a:moveTo>
                    <a:cubicBezTo>
                      <a:pt x="1" y="0"/>
                      <a:pt x="1" y="0"/>
                      <a:pt x="0" y="1"/>
                    </a:cubicBezTo>
                    <a:cubicBezTo>
                      <a:pt x="1" y="2"/>
                      <a:pt x="2" y="2"/>
                      <a:pt x="2" y="2"/>
                    </a:cubicBezTo>
                    <a:cubicBezTo>
                      <a:pt x="2" y="1"/>
                      <a:pt x="2" y="0"/>
                      <a:pt x="1" y="0"/>
                    </a:cubicBezTo>
                    <a:cubicBezTo>
                      <a:pt x="1" y="0"/>
                      <a:pt x="1" y="0"/>
                      <a:pt x="1" y="0"/>
                    </a:cubicBezTo>
                  </a:path>
                </a:pathLst>
              </a:custGeom>
              <a:solidFill>
                <a:srgbClr val="F6F6F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66" name="Freeform 454">
                <a:extLst>
                  <a:ext uri="{FF2B5EF4-FFF2-40B4-BE49-F238E27FC236}">
                    <a16:creationId xmlns:a16="http://schemas.microsoft.com/office/drawing/2014/main" xmlns="" id="{C621529C-321C-4948-96F6-CE1EB2675BD3}"/>
                  </a:ext>
                </a:extLst>
              </p:cNvPr>
              <p:cNvSpPr>
                <a:spLocks/>
              </p:cNvSpPr>
              <p:nvPr/>
            </p:nvSpPr>
            <p:spPr bwMode="auto">
              <a:xfrm>
                <a:off x="6537" y="2931"/>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F4F5F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67" name="Freeform 455">
                <a:extLst>
                  <a:ext uri="{FF2B5EF4-FFF2-40B4-BE49-F238E27FC236}">
                    <a16:creationId xmlns:a16="http://schemas.microsoft.com/office/drawing/2014/main" xmlns="" id="{A0D313A1-5285-4E7E-8177-2E334B513576}"/>
                  </a:ext>
                </a:extLst>
              </p:cNvPr>
              <p:cNvSpPr>
                <a:spLocks/>
              </p:cNvSpPr>
              <p:nvPr/>
            </p:nvSpPr>
            <p:spPr bwMode="auto">
              <a:xfrm>
                <a:off x="6535" y="2931"/>
                <a:ext cx="2" cy="5"/>
              </a:xfrm>
              <a:custGeom>
                <a:avLst/>
                <a:gdLst>
                  <a:gd name="T0" fmla="*/ 3 w 3"/>
                  <a:gd name="T1" fmla="*/ 0 h 7"/>
                  <a:gd name="T2" fmla="*/ 0 w 3"/>
                  <a:gd name="T3" fmla="*/ 1 h 7"/>
                  <a:gd name="T4" fmla="*/ 2 w 3"/>
                  <a:gd name="T5" fmla="*/ 7 h 7"/>
                  <a:gd name="T6" fmla="*/ 3 w 3"/>
                  <a:gd name="T7" fmla="*/ 7 h 7"/>
                  <a:gd name="T8" fmla="*/ 3 w 3"/>
                  <a:gd name="T9" fmla="*/ 4 h 7"/>
                  <a:gd name="T10" fmla="*/ 3 w 3"/>
                  <a:gd name="T11" fmla="*/ 0 h 7"/>
                </a:gdLst>
                <a:ahLst/>
                <a:cxnLst>
                  <a:cxn ang="0">
                    <a:pos x="T0" y="T1"/>
                  </a:cxn>
                  <a:cxn ang="0">
                    <a:pos x="T2" y="T3"/>
                  </a:cxn>
                  <a:cxn ang="0">
                    <a:pos x="T4" y="T5"/>
                  </a:cxn>
                  <a:cxn ang="0">
                    <a:pos x="T6" y="T7"/>
                  </a:cxn>
                  <a:cxn ang="0">
                    <a:pos x="T8" y="T9"/>
                  </a:cxn>
                  <a:cxn ang="0">
                    <a:pos x="T10" y="T11"/>
                  </a:cxn>
                </a:cxnLst>
                <a:rect l="0" t="0" r="r" b="b"/>
                <a:pathLst>
                  <a:path w="3" h="7">
                    <a:moveTo>
                      <a:pt x="3" y="0"/>
                    </a:moveTo>
                    <a:cubicBezTo>
                      <a:pt x="2" y="0"/>
                      <a:pt x="1" y="1"/>
                      <a:pt x="0" y="1"/>
                    </a:cubicBezTo>
                    <a:cubicBezTo>
                      <a:pt x="1" y="3"/>
                      <a:pt x="1" y="5"/>
                      <a:pt x="2" y="7"/>
                    </a:cubicBezTo>
                    <a:cubicBezTo>
                      <a:pt x="2" y="7"/>
                      <a:pt x="3" y="7"/>
                      <a:pt x="3" y="7"/>
                    </a:cubicBezTo>
                    <a:cubicBezTo>
                      <a:pt x="3" y="6"/>
                      <a:pt x="3" y="5"/>
                      <a:pt x="3" y="4"/>
                    </a:cubicBezTo>
                    <a:cubicBezTo>
                      <a:pt x="3" y="3"/>
                      <a:pt x="3" y="2"/>
                      <a:pt x="3" y="0"/>
                    </a:cubicBezTo>
                  </a:path>
                </a:pathLst>
              </a:custGeom>
              <a:solidFill>
                <a:srgbClr val="F4F5F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68" name="Freeform 456">
                <a:extLst>
                  <a:ext uri="{FF2B5EF4-FFF2-40B4-BE49-F238E27FC236}">
                    <a16:creationId xmlns:a16="http://schemas.microsoft.com/office/drawing/2014/main" xmlns="" id="{51E825A2-261D-4859-B82E-733FF9848F36}"/>
                  </a:ext>
                </a:extLst>
              </p:cNvPr>
              <p:cNvSpPr>
                <a:spLocks/>
              </p:cNvSpPr>
              <p:nvPr/>
            </p:nvSpPr>
            <p:spPr bwMode="auto">
              <a:xfrm>
                <a:off x="6537" y="2931"/>
                <a:ext cx="0" cy="3"/>
              </a:xfrm>
              <a:custGeom>
                <a:avLst/>
                <a:gdLst>
                  <a:gd name="T0" fmla="*/ 0 h 4"/>
                  <a:gd name="T1" fmla="*/ 0 h 4"/>
                  <a:gd name="T2" fmla="*/ 4 h 4"/>
                  <a:gd name="T3" fmla="*/ 0 h 4"/>
                </a:gdLst>
                <a:ahLst/>
                <a:cxnLst>
                  <a:cxn ang="0">
                    <a:pos x="0" y="T0"/>
                  </a:cxn>
                  <a:cxn ang="0">
                    <a:pos x="0" y="T1"/>
                  </a:cxn>
                  <a:cxn ang="0">
                    <a:pos x="0" y="T2"/>
                  </a:cxn>
                  <a:cxn ang="0">
                    <a:pos x="0" y="T3"/>
                  </a:cxn>
                </a:cxnLst>
                <a:rect l="0" t="0" r="r" b="b"/>
                <a:pathLst>
                  <a:path h="4">
                    <a:moveTo>
                      <a:pt x="0" y="0"/>
                    </a:moveTo>
                    <a:cubicBezTo>
                      <a:pt x="0" y="0"/>
                      <a:pt x="0" y="0"/>
                      <a:pt x="0" y="0"/>
                    </a:cubicBezTo>
                    <a:cubicBezTo>
                      <a:pt x="0" y="2"/>
                      <a:pt x="0" y="3"/>
                      <a:pt x="0" y="4"/>
                    </a:cubicBezTo>
                    <a:cubicBezTo>
                      <a:pt x="0" y="2"/>
                      <a:pt x="0" y="1"/>
                      <a:pt x="0" y="0"/>
                    </a:cubicBezTo>
                  </a:path>
                </a:pathLst>
              </a:custGeom>
              <a:solidFill>
                <a:srgbClr val="F5F5F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69" name="Freeform 457">
                <a:extLst>
                  <a:ext uri="{FF2B5EF4-FFF2-40B4-BE49-F238E27FC236}">
                    <a16:creationId xmlns:a16="http://schemas.microsoft.com/office/drawing/2014/main" xmlns="" id="{DBC0C628-1C3A-4C05-9B6F-7EA85FD0BA9D}"/>
                  </a:ext>
                </a:extLst>
              </p:cNvPr>
              <p:cNvSpPr>
                <a:spLocks/>
              </p:cNvSpPr>
              <p:nvPr/>
            </p:nvSpPr>
            <p:spPr bwMode="auto">
              <a:xfrm>
                <a:off x="6531" y="2945"/>
                <a:ext cx="6" cy="8"/>
              </a:xfrm>
              <a:custGeom>
                <a:avLst/>
                <a:gdLst>
                  <a:gd name="T0" fmla="*/ 3 w 9"/>
                  <a:gd name="T1" fmla="*/ 0 h 10"/>
                  <a:gd name="T2" fmla="*/ 1 w 9"/>
                  <a:gd name="T3" fmla="*/ 1 h 10"/>
                  <a:gd name="T4" fmla="*/ 0 w 9"/>
                  <a:gd name="T5" fmla="*/ 9 h 10"/>
                  <a:gd name="T6" fmla="*/ 1 w 9"/>
                  <a:gd name="T7" fmla="*/ 10 h 10"/>
                  <a:gd name="T8" fmla="*/ 9 w 9"/>
                  <a:gd name="T9" fmla="*/ 6 h 10"/>
                  <a:gd name="T10" fmla="*/ 9 w 9"/>
                  <a:gd name="T11" fmla="*/ 4 h 10"/>
                  <a:gd name="T12" fmla="*/ 3 w 9"/>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9" h="10">
                    <a:moveTo>
                      <a:pt x="3" y="0"/>
                    </a:moveTo>
                    <a:cubicBezTo>
                      <a:pt x="3" y="1"/>
                      <a:pt x="2" y="1"/>
                      <a:pt x="1" y="1"/>
                    </a:cubicBezTo>
                    <a:cubicBezTo>
                      <a:pt x="1" y="4"/>
                      <a:pt x="1" y="6"/>
                      <a:pt x="0" y="9"/>
                    </a:cubicBezTo>
                    <a:cubicBezTo>
                      <a:pt x="1" y="9"/>
                      <a:pt x="1" y="9"/>
                      <a:pt x="1" y="10"/>
                    </a:cubicBezTo>
                    <a:cubicBezTo>
                      <a:pt x="3" y="9"/>
                      <a:pt x="6" y="7"/>
                      <a:pt x="9" y="6"/>
                    </a:cubicBezTo>
                    <a:cubicBezTo>
                      <a:pt x="9" y="6"/>
                      <a:pt x="9" y="5"/>
                      <a:pt x="9" y="4"/>
                    </a:cubicBezTo>
                    <a:cubicBezTo>
                      <a:pt x="7" y="3"/>
                      <a:pt x="5" y="2"/>
                      <a:pt x="3"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70" name="Freeform 458">
                <a:extLst>
                  <a:ext uri="{FF2B5EF4-FFF2-40B4-BE49-F238E27FC236}">
                    <a16:creationId xmlns:a16="http://schemas.microsoft.com/office/drawing/2014/main" xmlns="" id="{1BA1F691-4E49-446E-9F21-0F9FC470AB6C}"/>
                  </a:ext>
                </a:extLst>
              </p:cNvPr>
              <p:cNvSpPr>
                <a:spLocks/>
              </p:cNvSpPr>
              <p:nvPr/>
            </p:nvSpPr>
            <p:spPr bwMode="auto">
              <a:xfrm>
                <a:off x="6532" y="2945"/>
                <a:ext cx="1" cy="1"/>
              </a:xfrm>
              <a:custGeom>
                <a:avLst/>
                <a:gdLst>
                  <a:gd name="T0" fmla="*/ 0 w 2"/>
                  <a:gd name="T1" fmla="*/ 0 h 2"/>
                  <a:gd name="T2" fmla="*/ 0 w 2"/>
                  <a:gd name="T3" fmla="*/ 2 h 2"/>
                  <a:gd name="T4" fmla="*/ 2 w 2"/>
                  <a:gd name="T5" fmla="*/ 1 h 2"/>
                  <a:gd name="T6" fmla="*/ 0 w 2"/>
                  <a:gd name="T7" fmla="*/ 0 h 2"/>
                </a:gdLst>
                <a:ahLst/>
                <a:cxnLst>
                  <a:cxn ang="0">
                    <a:pos x="T0" y="T1"/>
                  </a:cxn>
                  <a:cxn ang="0">
                    <a:pos x="T2" y="T3"/>
                  </a:cxn>
                  <a:cxn ang="0">
                    <a:pos x="T4" y="T5"/>
                  </a:cxn>
                  <a:cxn ang="0">
                    <a:pos x="T6" y="T7"/>
                  </a:cxn>
                </a:cxnLst>
                <a:rect l="0" t="0" r="r" b="b"/>
                <a:pathLst>
                  <a:path w="2" h="2">
                    <a:moveTo>
                      <a:pt x="0" y="0"/>
                    </a:moveTo>
                    <a:cubicBezTo>
                      <a:pt x="0" y="0"/>
                      <a:pt x="0" y="1"/>
                      <a:pt x="0" y="2"/>
                    </a:cubicBezTo>
                    <a:cubicBezTo>
                      <a:pt x="1" y="2"/>
                      <a:pt x="2" y="2"/>
                      <a:pt x="2" y="1"/>
                    </a:cubicBezTo>
                    <a:cubicBezTo>
                      <a:pt x="2" y="1"/>
                      <a:pt x="1" y="0"/>
                      <a:pt x="0" y="0"/>
                    </a:cubicBezTo>
                  </a:path>
                </a:pathLst>
              </a:custGeom>
              <a:solidFill>
                <a:srgbClr val="F7F7F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71" name="Freeform 459">
                <a:extLst>
                  <a:ext uri="{FF2B5EF4-FFF2-40B4-BE49-F238E27FC236}">
                    <a16:creationId xmlns:a16="http://schemas.microsoft.com/office/drawing/2014/main" xmlns="" id="{6B4E7A36-EBEB-4D35-B96A-88A0C111641C}"/>
                  </a:ext>
                </a:extLst>
              </p:cNvPr>
              <p:cNvSpPr>
                <a:spLocks noEditPoints="1"/>
              </p:cNvSpPr>
              <p:nvPr/>
            </p:nvSpPr>
            <p:spPr bwMode="auto">
              <a:xfrm>
                <a:off x="6528" y="2958"/>
                <a:ext cx="9" cy="39"/>
              </a:xfrm>
              <a:custGeom>
                <a:avLst/>
                <a:gdLst>
                  <a:gd name="T0" fmla="*/ 10 w 12"/>
                  <a:gd name="T1" fmla="*/ 37 h 53"/>
                  <a:gd name="T2" fmla="*/ 0 w 12"/>
                  <a:gd name="T3" fmla="*/ 45 h 53"/>
                  <a:gd name="T4" fmla="*/ 0 w 12"/>
                  <a:gd name="T5" fmla="*/ 46 h 53"/>
                  <a:gd name="T6" fmla="*/ 8 w 12"/>
                  <a:gd name="T7" fmla="*/ 53 h 53"/>
                  <a:gd name="T8" fmla="*/ 10 w 12"/>
                  <a:gd name="T9" fmla="*/ 37 h 53"/>
                  <a:gd name="T10" fmla="*/ 3 w 12"/>
                  <a:gd name="T11" fmla="*/ 7 h 53"/>
                  <a:gd name="T12" fmla="*/ 2 w 12"/>
                  <a:gd name="T13" fmla="*/ 22 h 53"/>
                  <a:gd name="T14" fmla="*/ 1 w 12"/>
                  <a:gd name="T15" fmla="*/ 30 h 53"/>
                  <a:gd name="T16" fmla="*/ 6 w 12"/>
                  <a:gd name="T17" fmla="*/ 26 h 53"/>
                  <a:gd name="T18" fmla="*/ 11 w 12"/>
                  <a:gd name="T19" fmla="*/ 22 h 53"/>
                  <a:gd name="T20" fmla="*/ 11 w 12"/>
                  <a:gd name="T21" fmla="*/ 21 h 53"/>
                  <a:gd name="T22" fmla="*/ 3 w 12"/>
                  <a:gd name="T23" fmla="*/ 7 h 53"/>
                  <a:gd name="T24" fmla="*/ 12 w 12"/>
                  <a:gd name="T25" fmla="*/ 0 h 53"/>
                  <a:gd name="T26" fmla="*/ 9 w 12"/>
                  <a:gd name="T27" fmla="*/ 1 h 53"/>
                  <a:gd name="T28" fmla="*/ 12 w 12"/>
                  <a:gd name="T29" fmla="*/ 6 h 53"/>
                  <a:gd name="T30" fmla="*/ 12 w 12"/>
                  <a:gd name="T31"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 h="53">
                    <a:moveTo>
                      <a:pt x="10" y="37"/>
                    </a:moveTo>
                    <a:cubicBezTo>
                      <a:pt x="7" y="39"/>
                      <a:pt x="3" y="42"/>
                      <a:pt x="0" y="45"/>
                    </a:cubicBezTo>
                    <a:cubicBezTo>
                      <a:pt x="0" y="45"/>
                      <a:pt x="0" y="45"/>
                      <a:pt x="0" y="46"/>
                    </a:cubicBezTo>
                    <a:cubicBezTo>
                      <a:pt x="3" y="48"/>
                      <a:pt x="6" y="51"/>
                      <a:pt x="8" y="53"/>
                    </a:cubicBezTo>
                    <a:cubicBezTo>
                      <a:pt x="9" y="48"/>
                      <a:pt x="9" y="42"/>
                      <a:pt x="10" y="37"/>
                    </a:cubicBezTo>
                    <a:moveTo>
                      <a:pt x="3" y="7"/>
                    </a:moveTo>
                    <a:cubicBezTo>
                      <a:pt x="2" y="12"/>
                      <a:pt x="2" y="17"/>
                      <a:pt x="2" y="22"/>
                    </a:cubicBezTo>
                    <a:cubicBezTo>
                      <a:pt x="2" y="25"/>
                      <a:pt x="1" y="27"/>
                      <a:pt x="1" y="30"/>
                    </a:cubicBezTo>
                    <a:cubicBezTo>
                      <a:pt x="3" y="29"/>
                      <a:pt x="5" y="27"/>
                      <a:pt x="6" y="26"/>
                    </a:cubicBezTo>
                    <a:cubicBezTo>
                      <a:pt x="8" y="24"/>
                      <a:pt x="9" y="23"/>
                      <a:pt x="11" y="22"/>
                    </a:cubicBezTo>
                    <a:cubicBezTo>
                      <a:pt x="11" y="21"/>
                      <a:pt x="11" y="21"/>
                      <a:pt x="11" y="21"/>
                    </a:cubicBezTo>
                    <a:cubicBezTo>
                      <a:pt x="8" y="16"/>
                      <a:pt x="5" y="12"/>
                      <a:pt x="3" y="7"/>
                    </a:cubicBezTo>
                    <a:moveTo>
                      <a:pt x="12" y="0"/>
                    </a:moveTo>
                    <a:cubicBezTo>
                      <a:pt x="11" y="0"/>
                      <a:pt x="10" y="1"/>
                      <a:pt x="9" y="1"/>
                    </a:cubicBezTo>
                    <a:cubicBezTo>
                      <a:pt x="10" y="3"/>
                      <a:pt x="11" y="5"/>
                      <a:pt x="12" y="6"/>
                    </a:cubicBezTo>
                    <a:cubicBezTo>
                      <a:pt x="12" y="4"/>
                      <a:pt x="12" y="2"/>
                      <a:pt x="12" y="0"/>
                    </a:cubicBezTo>
                  </a:path>
                </a:pathLst>
              </a:custGeom>
              <a:solidFill>
                <a:srgbClr val="E5E5E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72" name="Freeform 460">
                <a:extLst>
                  <a:ext uri="{FF2B5EF4-FFF2-40B4-BE49-F238E27FC236}">
                    <a16:creationId xmlns:a16="http://schemas.microsoft.com/office/drawing/2014/main" xmlns="" id="{3ABCA7C4-58E2-4E09-BC28-CCF485CB1E21}"/>
                  </a:ext>
                </a:extLst>
              </p:cNvPr>
              <p:cNvSpPr>
                <a:spLocks/>
              </p:cNvSpPr>
              <p:nvPr/>
            </p:nvSpPr>
            <p:spPr bwMode="auto">
              <a:xfrm>
                <a:off x="6527" y="2992"/>
                <a:ext cx="7" cy="34"/>
              </a:xfrm>
              <a:custGeom>
                <a:avLst/>
                <a:gdLst>
                  <a:gd name="T0" fmla="*/ 1 w 9"/>
                  <a:gd name="T1" fmla="*/ 0 h 46"/>
                  <a:gd name="T2" fmla="*/ 2 w 9"/>
                  <a:gd name="T3" fmla="*/ 46 h 46"/>
                  <a:gd name="T4" fmla="*/ 2 w 9"/>
                  <a:gd name="T5" fmla="*/ 46 h 46"/>
                  <a:gd name="T6" fmla="*/ 9 w 9"/>
                  <a:gd name="T7" fmla="*/ 7 h 46"/>
                  <a:gd name="T8" fmla="*/ 1 w 9"/>
                  <a:gd name="T9" fmla="*/ 0 h 46"/>
                </a:gdLst>
                <a:ahLst/>
                <a:cxnLst>
                  <a:cxn ang="0">
                    <a:pos x="T0" y="T1"/>
                  </a:cxn>
                  <a:cxn ang="0">
                    <a:pos x="T2" y="T3"/>
                  </a:cxn>
                  <a:cxn ang="0">
                    <a:pos x="T4" y="T5"/>
                  </a:cxn>
                  <a:cxn ang="0">
                    <a:pos x="T6" y="T7"/>
                  </a:cxn>
                  <a:cxn ang="0">
                    <a:pos x="T8" y="T9"/>
                  </a:cxn>
                </a:cxnLst>
                <a:rect l="0" t="0" r="r" b="b"/>
                <a:pathLst>
                  <a:path w="9" h="46">
                    <a:moveTo>
                      <a:pt x="1" y="0"/>
                    </a:moveTo>
                    <a:cubicBezTo>
                      <a:pt x="0" y="27"/>
                      <a:pt x="0" y="46"/>
                      <a:pt x="2" y="46"/>
                    </a:cubicBezTo>
                    <a:cubicBezTo>
                      <a:pt x="2" y="46"/>
                      <a:pt x="2" y="46"/>
                      <a:pt x="2" y="46"/>
                    </a:cubicBezTo>
                    <a:cubicBezTo>
                      <a:pt x="4" y="46"/>
                      <a:pt x="7" y="31"/>
                      <a:pt x="9" y="7"/>
                    </a:cubicBezTo>
                    <a:cubicBezTo>
                      <a:pt x="7" y="5"/>
                      <a:pt x="4" y="2"/>
                      <a:pt x="1" y="0"/>
                    </a:cubicBezTo>
                  </a:path>
                </a:pathLst>
              </a:custGeom>
              <a:solidFill>
                <a:srgbClr val="44468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73" name="Freeform 461">
                <a:extLst>
                  <a:ext uri="{FF2B5EF4-FFF2-40B4-BE49-F238E27FC236}">
                    <a16:creationId xmlns:a16="http://schemas.microsoft.com/office/drawing/2014/main" xmlns="" id="{CD3A0AEF-6F1C-40FC-B6FF-4CC0B41E2E20}"/>
                  </a:ext>
                </a:extLst>
              </p:cNvPr>
              <p:cNvSpPr>
                <a:spLocks/>
              </p:cNvSpPr>
              <p:nvPr/>
            </p:nvSpPr>
            <p:spPr bwMode="auto">
              <a:xfrm>
                <a:off x="6528" y="2974"/>
                <a:ext cx="8" cy="17"/>
              </a:xfrm>
              <a:custGeom>
                <a:avLst/>
                <a:gdLst>
                  <a:gd name="T0" fmla="*/ 11 w 11"/>
                  <a:gd name="T1" fmla="*/ 0 h 23"/>
                  <a:gd name="T2" fmla="*/ 6 w 11"/>
                  <a:gd name="T3" fmla="*/ 4 h 23"/>
                  <a:gd name="T4" fmla="*/ 1 w 11"/>
                  <a:gd name="T5" fmla="*/ 8 h 23"/>
                  <a:gd name="T6" fmla="*/ 0 w 11"/>
                  <a:gd name="T7" fmla="*/ 23 h 23"/>
                  <a:gd name="T8" fmla="*/ 10 w 11"/>
                  <a:gd name="T9" fmla="*/ 15 h 23"/>
                  <a:gd name="T10" fmla="*/ 11 w 11"/>
                  <a:gd name="T11" fmla="*/ 0 h 23"/>
                  <a:gd name="T12" fmla="*/ 11 w 11"/>
                  <a:gd name="T13" fmla="*/ 0 h 23"/>
                </a:gdLst>
                <a:ahLst/>
                <a:cxnLst>
                  <a:cxn ang="0">
                    <a:pos x="T0" y="T1"/>
                  </a:cxn>
                  <a:cxn ang="0">
                    <a:pos x="T2" y="T3"/>
                  </a:cxn>
                  <a:cxn ang="0">
                    <a:pos x="T4" y="T5"/>
                  </a:cxn>
                  <a:cxn ang="0">
                    <a:pos x="T6" y="T7"/>
                  </a:cxn>
                  <a:cxn ang="0">
                    <a:pos x="T8" y="T9"/>
                  </a:cxn>
                  <a:cxn ang="0">
                    <a:pos x="T10" y="T11"/>
                  </a:cxn>
                  <a:cxn ang="0">
                    <a:pos x="T12" y="T13"/>
                  </a:cxn>
                </a:cxnLst>
                <a:rect l="0" t="0" r="r" b="b"/>
                <a:pathLst>
                  <a:path w="11" h="23">
                    <a:moveTo>
                      <a:pt x="11" y="0"/>
                    </a:moveTo>
                    <a:cubicBezTo>
                      <a:pt x="9" y="1"/>
                      <a:pt x="8" y="2"/>
                      <a:pt x="6" y="4"/>
                    </a:cubicBezTo>
                    <a:cubicBezTo>
                      <a:pt x="5" y="5"/>
                      <a:pt x="3" y="7"/>
                      <a:pt x="1" y="8"/>
                    </a:cubicBezTo>
                    <a:cubicBezTo>
                      <a:pt x="1" y="13"/>
                      <a:pt x="1" y="18"/>
                      <a:pt x="0" y="23"/>
                    </a:cubicBezTo>
                    <a:cubicBezTo>
                      <a:pt x="3" y="20"/>
                      <a:pt x="7" y="17"/>
                      <a:pt x="10" y="15"/>
                    </a:cubicBezTo>
                    <a:cubicBezTo>
                      <a:pt x="10" y="10"/>
                      <a:pt x="11" y="5"/>
                      <a:pt x="11" y="0"/>
                    </a:cubicBezTo>
                    <a:cubicBezTo>
                      <a:pt x="11" y="0"/>
                      <a:pt x="11" y="0"/>
                      <a:pt x="11" y="0"/>
                    </a:cubicBezTo>
                  </a:path>
                </a:pathLst>
              </a:custGeom>
              <a:solidFill>
                <a:srgbClr val="EFF0F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74" name="Freeform 462">
                <a:extLst>
                  <a:ext uri="{FF2B5EF4-FFF2-40B4-BE49-F238E27FC236}">
                    <a16:creationId xmlns:a16="http://schemas.microsoft.com/office/drawing/2014/main" xmlns="" id="{6CFCAB79-A127-4DE4-A80E-D2F64A338A69}"/>
                  </a:ext>
                </a:extLst>
              </p:cNvPr>
              <p:cNvSpPr>
                <a:spLocks noEditPoints="1"/>
              </p:cNvSpPr>
              <p:nvPr/>
            </p:nvSpPr>
            <p:spPr bwMode="auto">
              <a:xfrm>
                <a:off x="6507" y="2922"/>
                <a:ext cx="23" cy="34"/>
              </a:xfrm>
              <a:custGeom>
                <a:avLst/>
                <a:gdLst>
                  <a:gd name="T0" fmla="*/ 26 w 31"/>
                  <a:gd name="T1" fmla="*/ 37 h 46"/>
                  <a:gd name="T2" fmla="*/ 21 w 31"/>
                  <a:gd name="T3" fmla="*/ 39 h 46"/>
                  <a:gd name="T4" fmla="*/ 24 w 31"/>
                  <a:gd name="T5" fmla="*/ 46 h 46"/>
                  <a:gd name="T6" fmla="*/ 31 w 31"/>
                  <a:gd name="T7" fmla="*/ 42 h 46"/>
                  <a:gd name="T8" fmla="*/ 29 w 31"/>
                  <a:gd name="T9" fmla="*/ 38 h 46"/>
                  <a:gd name="T10" fmla="*/ 26 w 31"/>
                  <a:gd name="T11" fmla="*/ 37 h 46"/>
                  <a:gd name="T12" fmla="*/ 13 w 31"/>
                  <a:gd name="T13" fmla="*/ 27 h 46"/>
                  <a:gd name="T14" fmla="*/ 19 w 31"/>
                  <a:gd name="T15" fmla="*/ 37 h 46"/>
                  <a:gd name="T16" fmla="*/ 23 w 31"/>
                  <a:gd name="T17" fmla="*/ 34 h 46"/>
                  <a:gd name="T18" fmla="*/ 21 w 31"/>
                  <a:gd name="T19" fmla="*/ 32 h 46"/>
                  <a:gd name="T20" fmla="*/ 19 w 31"/>
                  <a:gd name="T21" fmla="*/ 35 h 46"/>
                  <a:gd name="T22" fmla="*/ 19 w 31"/>
                  <a:gd name="T23" fmla="*/ 35 h 46"/>
                  <a:gd name="T24" fmla="*/ 18 w 31"/>
                  <a:gd name="T25" fmla="*/ 30 h 46"/>
                  <a:gd name="T26" fmla="*/ 13 w 31"/>
                  <a:gd name="T27" fmla="*/ 27 h 46"/>
                  <a:gd name="T28" fmla="*/ 0 w 31"/>
                  <a:gd name="T29" fmla="*/ 0 h 46"/>
                  <a:gd name="T30" fmla="*/ 0 w 31"/>
                  <a:gd name="T31" fmla="*/ 0 h 46"/>
                  <a:gd name="T32" fmla="*/ 3 w 31"/>
                  <a:gd name="T33" fmla="*/ 7 h 46"/>
                  <a:gd name="T34" fmla="*/ 12 w 31"/>
                  <a:gd name="T35" fmla="*/ 14 h 46"/>
                  <a:gd name="T36" fmla="*/ 0 w 31"/>
                  <a:gd name="T3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1" h="46">
                    <a:moveTo>
                      <a:pt x="26" y="37"/>
                    </a:moveTo>
                    <a:cubicBezTo>
                      <a:pt x="24" y="38"/>
                      <a:pt x="23" y="38"/>
                      <a:pt x="21" y="39"/>
                    </a:cubicBezTo>
                    <a:cubicBezTo>
                      <a:pt x="22" y="41"/>
                      <a:pt x="23" y="43"/>
                      <a:pt x="24" y="46"/>
                    </a:cubicBezTo>
                    <a:cubicBezTo>
                      <a:pt x="27" y="45"/>
                      <a:pt x="29" y="44"/>
                      <a:pt x="31" y="42"/>
                    </a:cubicBezTo>
                    <a:cubicBezTo>
                      <a:pt x="31" y="41"/>
                      <a:pt x="30" y="40"/>
                      <a:pt x="29" y="38"/>
                    </a:cubicBezTo>
                    <a:cubicBezTo>
                      <a:pt x="28" y="38"/>
                      <a:pt x="27" y="37"/>
                      <a:pt x="26" y="37"/>
                    </a:cubicBezTo>
                    <a:moveTo>
                      <a:pt x="13" y="27"/>
                    </a:moveTo>
                    <a:cubicBezTo>
                      <a:pt x="15" y="30"/>
                      <a:pt x="17" y="33"/>
                      <a:pt x="19" y="37"/>
                    </a:cubicBezTo>
                    <a:cubicBezTo>
                      <a:pt x="21" y="36"/>
                      <a:pt x="22" y="35"/>
                      <a:pt x="23" y="34"/>
                    </a:cubicBezTo>
                    <a:cubicBezTo>
                      <a:pt x="23" y="34"/>
                      <a:pt x="22" y="33"/>
                      <a:pt x="21" y="32"/>
                    </a:cubicBezTo>
                    <a:cubicBezTo>
                      <a:pt x="20" y="34"/>
                      <a:pt x="19" y="35"/>
                      <a:pt x="19" y="35"/>
                    </a:cubicBezTo>
                    <a:cubicBezTo>
                      <a:pt x="19" y="35"/>
                      <a:pt x="19" y="35"/>
                      <a:pt x="19" y="35"/>
                    </a:cubicBezTo>
                    <a:cubicBezTo>
                      <a:pt x="18" y="35"/>
                      <a:pt x="18" y="33"/>
                      <a:pt x="18" y="30"/>
                    </a:cubicBezTo>
                    <a:cubicBezTo>
                      <a:pt x="16" y="29"/>
                      <a:pt x="15" y="28"/>
                      <a:pt x="13" y="27"/>
                    </a:cubicBezTo>
                    <a:moveTo>
                      <a:pt x="0" y="0"/>
                    </a:moveTo>
                    <a:cubicBezTo>
                      <a:pt x="0" y="0"/>
                      <a:pt x="0" y="0"/>
                      <a:pt x="0" y="0"/>
                    </a:cubicBezTo>
                    <a:cubicBezTo>
                      <a:pt x="0" y="1"/>
                      <a:pt x="1" y="3"/>
                      <a:pt x="3" y="7"/>
                    </a:cubicBezTo>
                    <a:cubicBezTo>
                      <a:pt x="6" y="9"/>
                      <a:pt x="9" y="12"/>
                      <a:pt x="12" y="14"/>
                    </a:cubicBezTo>
                    <a:cubicBezTo>
                      <a:pt x="6" y="5"/>
                      <a:pt x="1" y="0"/>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75" name="Freeform 463">
                <a:extLst>
                  <a:ext uri="{FF2B5EF4-FFF2-40B4-BE49-F238E27FC236}">
                    <a16:creationId xmlns:a16="http://schemas.microsoft.com/office/drawing/2014/main" xmlns="" id="{54F2619F-B76A-4439-B91C-4D340344385E}"/>
                  </a:ext>
                </a:extLst>
              </p:cNvPr>
              <p:cNvSpPr>
                <a:spLocks/>
              </p:cNvSpPr>
              <p:nvPr/>
            </p:nvSpPr>
            <p:spPr bwMode="auto">
              <a:xfrm>
                <a:off x="6521" y="2947"/>
                <a:ext cx="5" cy="3"/>
              </a:xfrm>
              <a:custGeom>
                <a:avLst/>
                <a:gdLst>
                  <a:gd name="T0" fmla="*/ 4 w 7"/>
                  <a:gd name="T1" fmla="*/ 0 h 5"/>
                  <a:gd name="T2" fmla="*/ 0 w 7"/>
                  <a:gd name="T3" fmla="*/ 3 h 5"/>
                  <a:gd name="T4" fmla="*/ 2 w 7"/>
                  <a:gd name="T5" fmla="*/ 5 h 5"/>
                  <a:gd name="T6" fmla="*/ 7 w 7"/>
                  <a:gd name="T7" fmla="*/ 3 h 5"/>
                  <a:gd name="T8" fmla="*/ 4 w 7"/>
                  <a:gd name="T9" fmla="*/ 0 h 5"/>
                </a:gdLst>
                <a:ahLst/>
                <a:cxnLst>
                  <a:cxn ang="0">
                    <a:pos x="T0" y="T1"/>
                  </a:cxn>
                  <a:cxn ang="0">
                    <a:pos x="T2" y="T3"/>
                  </a:cxn>
                  <a:cxn ang="0">
                    <a:pos x="T4" y="T5"/>
                  </a:cxn>
                  <a:cxn ang="0">
                    <a:pos x="T6" y="T7"/>
                  </a:cxn>
                  <a:cxn ang="0">
                    <a:pos x="T8" y="T9"/>
                  </a:cxn>
                </a:cxnLst>
                <a:rect l="0" t="0" r="r" b="b"/>
                <a:pathLst>
                  <a:path w="7" h="5">
                    <a:moveTo>
                      <a:pt x="4" y="0"/>
                    </a:moveTo>
                    <a:cubicBezTo>
                      <a:pt x="3" y="1"/>
                      <a:pt x="2" y="2"/>
                      <a:pt x="0" y="3"/>
                    </a:cubicBezTo>
                    <a:cubicBezTo>
                      <a:pt x="1" y="4"/>
                      <a:pt x="1" y="4"/>
                      <a:pt x="2" y="5"/>
                    </a:cubicBezTo>
                    <a:cubicBezTo>
                      <a:pt x="4" y="4"/>
                      <a:pt x="5" y="4"/>
                      <a:pt x="7" y="3"/>
                    </a:cubicBezTo>
                    <a:cubicBezTo>
                      <a:pt x="6" y="2"/>
                      <a:pt x="5" y="1"/>
                      <a:pt x="4"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76" name="Freeform 464">
                <a:extLst>
                  <a:ext uri="{FF2B5EF4-FFF2-40B4-BE49-F238E27FC236}">
                    <a16:creationId xmlns:a16="http://schemas.microsoft.com/office/drawing/2014/main" xmlns="" id="{1642441C-E81E-4F2F-A62E-A3F84A857720}"/>
                  </a:ext>
                </a:extLst>
              </p:cNvPr>
              <p:cNvSpPr>
                <a:spLocks/>
              </p:cNvSpPr>
              <p:nvPr/>
            </p:nvSpPr>
            <p:spPr bwMode="auto">
              <a:xfrm>
                <a:off x="6520" y="2944"/>
                <a:ext cx="3" cy="4"/>
              </a:xfrm>
              <a:custGeom>
                <a:avLst/>
                <a:gdLst>
                  <a:gd name="T0" fmla="*/ 0 w 3"/>
                  <a:gd name="T1" fmla="*/ 0 h 5"/>
                  <a:gd name="T2" fmla="*/ 1 w 3"/>
                  <a:gd name="T3" fmla="*/ 5 h 5"/>
                  <a:gd name="T4" fmla="*/ 1 w 3"/>
                  <a:gd name="T5" fmla="*/ 5 h 5"/>
                  <a:gd name="T6" fmla="*/ 3 w 3"/>
                  <a:gd name="T7" fmla="*/ 2 h 5"/>
                  <a:gd name="T8" fmla="*/ 0 w 3"/>
                  <a:gd name="T9" fmla="*/ 0 h 5"/>
                </a:gdLst>
                <a:ahLst/>
                <a:cxnLst>
                  <a:cxn ang="0">
                    <a:pos x="T0" y="T1"/>
                  </a:cxn>
                  <a:cxn ang="0">
                    <a:pos x="T2" y="T3"/>
                  </a:cxn>
                  <a:cxn ang="0">
                    <a:pos x="T4" y="T5"/>
                  </a:cxn>
                  <a:cxn ang="0">
                    <a:pos x="T6" y="T7"/>
                  </a:cxn>
                  <a:cxn ang="0">
                    <a:pos x="T8" y="T9"/>
                  </a:cxn>
                </a:cxnLst>
                <a:rect l="0" t="0" r="r" b="b"/>
                <a:pathLst>
                  <a:path w="3" h="5">
                    <a:moveTo>
                      <a:pt x="0" y="0"/>
                    </a:moveTo>
                    <a:cubicBezTo>
                      <a:pt x="0" y="3"/>
                      <a:pt x="0" y="5"/>
                      <a:pt x="1" y="5"/>
                    </a:cubicBezTo>
                    <a:cubicBezTo>
                      <a:pt x="1" y="5"/>
                      <a:pt x="1" y="5"/>
                      <a:pt x="1" y="5"/>
                    </a:cubicBezTo>
                    <a:cubicBezTo>
                      <a:pt x="1" y="5"/>
                      <a:pt x="2" y="4"/>
                      <a:pt x="3" y="2"/>
                    </a:cubicBezTo>
                    <a:cubicBezTo>
                      <a:pt x="2" y="2"/>
                      <a:pt x="1" y="1"/>
                      <a:pt x="0"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77" name="Freeform 465">
                <a:extLst>
                  <a:ext uri="{FF2B5EF4-FFF2-40B4-BE49-F238E27FC236}">
                    <a16:creationId xmlns:a16="http://schemas.microsoft.com/office/drawing/2014/main" xmlns="" id="{473C18B0-7E2F-48CF-9DF9-042808CA42AC}"/>
                  </a:ext>
                </a:extLst>
              </p:cNvPr>
              <p:cNvSpPr>
                <a:spLocks noEditPoints="1"/>
              </p:cNvSpPr>
              <p:nvPr/>
            </p:nvSpPr>
            <p:spPr bwMode="auto">
              <a:xfrm>
                <a:off x="6509" y="2927"/>
                <a:ext cx="20" cy="23"/>
              </a:xfrm>
              <a:custGeom>
                <a:avLst/>
                <a:gdLst>
                  <a:gd name="T0" fmla="*/ 24 w 26"/>
                  <a:gd name="T1" fmla="*/ 29 h 31"/>
                  <a:gd name="T2" fmla="*/ 23 w 26"/>
                  <a:gd name="T3" fmla="*/ 30 h 31"/>
                  <a:gd name="T4" fmla="*/ 26 w 26"/>
                  <a:gd name="T5" fmla="*/ 31 h 31"/>
                  <a:gd name="T6" fmla="*/ 24 w 26"/>
                  <a:gd name="T7" fmla="*/ 29 h 31"/>
                  <a:gd name="T8" fmla="*/ 19 w 26"/>
                  <a:gd name="T9" fmla="*/ 22 h 31"/>
                  <a:gd name="T10" fmla="*/ 18 w 26"/>
                  <a:gd name="T11" fmla="*/ 25 h 31"/>
                  <a:gd name="T12" fmla="*/ 20 w 26"/>
                  <a:gd name="T13" fmla="*/ 27 h 31"/>
                  <a:gd name="T14" fmla="*/ 22 w 26"/>
                  <a:gd name="T15" fmla="*/ 26 h 31"/>
                  <a:gd name="T16" fmla="*/ 19 w 26"/>
                  <a:gd name="T17" fmla="*/ 22 h 31"/>
                  <a:gd name="T18" fmla="*/ 12 w 26"/>
                  <a:gd name="T19" fmla="*/ 11 h 31"/>
                  <a:gd name="T20" fmla="*/ 7 w 26"/>
                  <a:gd name="T21" fmla="*/ 13 h 31"/>
                  <a:gd name="T22" fmla="*/ 10 w 26"/>
                  <a:gd name="T23" fmla="*/ 20 h 31"/>
                  <a:gd name="T24" fmla="*/ 15 w 26"/>
                  <a:gd name="T25" fmla="*/ 23 h 31"/>
                  <a:gd name="T26" fmla="*/ 16 w 26"/>
                  <a:gd name="T27" fmla="*/ 17 h 31"/>
                  <a:gd name="T28" fmla="*/ 12 w 26"/>
                  <a:gd name="T29" fmla="*/ 11 h 31"/>
                  <a:gd name="T30" fmla="*/ 0 w 26"/>
                  <a:gd name="T31" fmla="*/ 0 h 31"/>
                  <a:gd name="T32" fmla="*/ 5 w 26"/>
                  <a:gd name="T33" fmla="*/ 11 h 31"/>
                  <a:gd name="T34" fmla="*/ 10 w 26"/>
                  <a:gd name="T35" fmla="*/ 9 h 31"/>
                  <a:gd name="T36" fmla="*/ 9 w 26"/>
                  <a:gd name="T37" fmla="*/ 7 h 31"/>
                  <a:gd name="T38" fmla="*/ 0 w 26"/>
                  <a:gd name="T39"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31">
                    <a:moveTo>
                      <a:pt x="24" y="29"/>
                    </a:moveTo>
                    <a:cubicBezTo>
                      <a:pt x="24" y="29"/>
                      <a:pt x="24" y="29"/>
                      <a:pt x="23" y="30"/>
                    </a:cubicBezTo>
                    <a:cubicBezTo>
                      <a:pt x="24" y="30"/>
                      <a:pt x="25" y="31"/>
                      <a:pt x="26" y="31"/>
                    </a:cubicBezTo>
                    <a:cubicBezTo>
                      <a:pt x="25" y="31"/>
                      <a:pt x="25" y="30"/>
                      <a:pt x="24" y="29"/>
                    </a:cubicBezTo>
                    <a:moveTo>
                      <a:pt x="19" y="22"/>
                    </a:moveTo>
                    <a:cubicBezTo>
                      <a:pt x="19" y="23"/>
                      <a:pt x="18" y="25"/>
                      <a:pt x="18" y="25"/>
                    </a:cubicBezTo>
                    <a:cubicBezTo>
                      <a:pt x="19" y="26"/>
                      <a:pt x="20" y="27"/>
                      <a:pt x="20" y="27"/>
                    </a:cubicBezTo>
                    <a:cubicBezTo>
                      <a:pt x="21" y="27"/>
                      <a:pt x="22" y="27"/>
                      <a:pt x="22" y="26"/>
                    </a:cubicBezTo>
                    <a:cubicBezTo>
                      <a:pt x="21" y="25"/>
                      <a:pt x="20" y="23"/>
                      <a:pt x="19" y="22"/>
                    </a:cubicBezTo>
                    <a:moveTo>
                      <a:pt x="12" y="11"/>
                    </a:moveTo>
                    <a:cubicBezTo>
                      <a:pt x="10" y="12"/>
                      <a:pt x="9" y="13"/>
                      <a:pt x="7" y="13"/>
                    </a:cubicBezTo>
                    <a:cubicBezTo>
                      <a:pt x="8" y="15"/>
                      <a:pt x="9" y="18"/>
                      <a:pt x="10" y="20"/>
                    </a:cubicBezTo>
                    <a:cubicBezTo>
                      <a:pt x="12" y="21"/>
                      <a:pt x="13" y="22"/>
                      <a:pt x="15" y="23"/>
                    </a:cubicBezTo>
                    <a:cubicBezTo>
                      <a:pt x="15" y="22"/>
                      <a:pt x="15" y="19"/>
                      <a:pt x="16" y="17"/>
                    </a:cubicBezTo>
                    <a:cubicBezTo>
                      <a:pt x="14" y="15"/>
                      <a:pt x="13" y="13"/>
                      <a:pt x="12" y="11"/>
                    </a:cubicBezTo>
                    <a:moveTo>
                      <a:pt x="0" y="0"/>
                    </a:moveTo>
                    <a:cubicBezTo>
                      <a:pt x="1" y="3"/>
                      <a:pt x="3" y="7"/>
                      <a:pt x="5" y="11"/>
                    </a:cubicBezTo>
                    <a:cubicBezTo>
                      <a:pt x="7" y="10"/>
                      <a:pt x="9" y="10"/>
                      <a:pt x="10" y="9"/>
                    </a:cubicBezTo>
                    <a:cubicBezTo>
                      <a:pt x="10" y="8"/>
                      <a:pt x="9" y="8"/>
                      <a:pt x="9" y="7"/>
                    </a:cubicBezTo>
                    <a:cubicBezTo>
                      <a:pt x="6" y="5"/>
                      <a:pt x="3" y="2"/>
                      <a:pt x="0" y="0"/>
                    </a:cubicBezTo>
                  </a:path>
                </a:pathLst>
              </a:custGeom>
              <a:solidFill>
                <a:srgbClr val="F6F6F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78" name="Freeform 466">
                <a:extLst>
                  <a:ext uri="{FF2B5EF4-FFF2-40B4-BE49-F238E27FC236}">
                    <a16:creationId xmlns:a16="http://schemas.microsoft.com/office/drawing/2014/main" xmlns="" id="{FFFB2BA9-5E88-4B56-853A-8797AB36557C}"/>
                  </a:ext>
                </a:extLst>
              </p:cNvPr>
              <p:cNvSpPr>
                <a:spLocks/>
              </p:cNvSpPr>
              <p:nvPr/>
            </p:nvSpPr>
            <p:spPr bwMode="auto">
              <a:xfrm>
                <a:off x="6524" y="2946"/>
                <a:ext cx="3" cy="3"/>
              </a:xfrm>
              <a:custGeom>
                <a:avLst/>
                <a:gdLst>
                  <a:gd name="T0" fmla="*/ 2 w 4"/>
                  <a:gd name="T1" fmla="*/ 0 h 4"/>
                  <a:gd name="T2" fmla="*/ 0 w 4"/>
                  <a:gd name="T3" fmla="*/ 1 h 4"/>
                  <a:gd name="T4" fmla="*/ 3 w 4"/>
                  <a:gd name="T5" fmla="*/ 4 h 4"/>
                  <a:gd name="T6" fmla="*/ 4 w 4"/>
                  <a:gd name="T7" fmla="*/ 3 h 4"/>
                  <a:gd name="T8" fmla="*/ 2 w 4"/>
                  <a:gd name="T9" fmla="*/ 0 h 4"/>
                </a:gdLst>
                <a:ahLst/>
                <a:cxnLst>
                  <a:cxn ang="0">
                    <a:pos x="T0" y="T1"/>
                  </a:cxn>
                  <a:cxn ang="0">
                    <a:pos x="T2" y="T3"/>
                  </a:cxn>
                  <a:cxn ang="0">
                    <a:pos x="T4" y="T5"/>
                  </a:cxn>
                  <a:cxn ang="0">
                    <a:pos x="T6" y="T7"/>
                  </a:cxn>
                  <a:cxn ang="0">
                    <a:pos x="T8" y="T9"/>
                  </a:cxn>
                </a:cxnLst>
                <a:rect l="0" t="0" r="r" b="b"/>
                <a:pathLst>
                  <a:path w="4" h="4">
                    <a:moveTo>
                      <a:pt x="2" y="0"/>
                    </a:moveTo>
                    <a:cubicBezTo>
                      <a:pt x="2" y="1"/>
                      <a:pt x="1" y="1"/>
                      <a:pt x="0" y="1"/>
                    </a:cubicBezTo>
                    <a:cubicBezTo>
                      <a:pt x="1" y="2"/>
                      <a:pt x="2" y="3"/>
                      <a:pt x="3" y="4"/>
                    </a:cubicBezTo>
                    <a:cubicBezTo>
                      <a:pt x="4" y="3"/>
                      <a:pt x="4" y="3"/>
                      <a:pt x="4" y="3"/>
                    </a:cubicBezTo>
                    <a:cubicBezTo>
                      <a:pt x="4" y="2"/>
                      <a:pt x="3" y="1"/>
                      <a:pt x="2" y="0"/>
                    </a:cubicBezTo>
                  </a:path>
                </a:pathLst>
              </a:custGeom>
              <a:solidFill>
                <a:srgbClr val="FAFAF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79" name="Freeform 467">
                <a:extLst>
                  <a:ext uri="{FF2B5EF4-FFF2-40B4-BE49-F238E27FC236}">
                    <a16:creationId xmlns:a16="http://schemas.microsoft.com/office/drawing/2014/main" xmlns="" id="{040D1C0A-6B82-4B39-B775-C34E1EAE5E85}"/>
                  </a:ext>
                </a:extLst>
              </p:cNvPr>
              <p:cNvSpPr>
                <a:spLocks/>
              </p:cNvSpPr>
              <p:nvPr/>
            </p:nvSpPr>
            <p:spPr bwMode="auto">
              <a:xfrm>
                <a:off x="6520" y="2939"/>
                <a:ext cx="3" cy="6"/>
              </a:xfrm>
              <a:custGeom>
                <a:avLst/>
                <a:gdLst>
                  <a:gd name="T0" fmla="*/ 1 w 4"/>
                  <a:gd name="T1" fmla="*/ 0 h 8"/>
                  <a:gd name="T2" fmla="*/ 0 w 4"/>
                  <a:gd name="T3" fmla="*/ 6 h 8"/>
                  <a:gd name="T4" fmla="*/ 3 w 4"/>
                  <a:gd name="T5" fmla="*/ 8 h 8"/>
                  <a:gd name="T6" fmla="*/ 4 w 4"/>
                  <a:gd name="T7" fmla="*/ 5 h 8"/>
                  <a:gd name="T8" fmla="*/ 1 w 4"/>
                  <a:gd name="T9" fmla="*/ 0 h 8"/>
                </a:gdLst>
                <a:ahLst/>
                <a:cxnLst>
                  <a:cxn ang="0">
                    <a:pos x="T0" y="T1"/>
                  </a:cxn>
                  <a:cxn ang="0">
                    <a:pos x="T2" y="T3"/>
                  </a:cxn>
                  <a:cxn ang="0">
                    <a:pos x="T4" y="T5"/>
                  </a:cxn>
                  <a:cxn ang="0">
                    <a:pos x="T6" y="T7"/>
                  </a:cxn>
                  <a:cxn ang="0">
                    <a:pos x="T8" y="T9"/>
                  </a:cxn>
                </a:cxnLst>
                <a:rect l="0" t="0" r="r" b="b"/>
                <a:pathLst>
                  <a:path w="4" h="8">
                    <a:moveTo>
                      <a:pt x="1" y="0"/>
                    </a:moveTo>
                    <a:cubicBezTo>
                      <a:pt x="0" y="2"/>
                      <a:pt x="0" y="5"/>
                      <a:pt x="0" y="6"/>
                    </a:cubicBezTo>
                    <a:cubicBezTo>
                      <a:pt x="1" y="7"/>
                      <a:pt x="2" y="8"/>
                      <a:pt x="3" y="8"/>
                    </a:cubicBezTo>
                    <a:cubicBezTo>
                      <a:pt x="3" y="8"/>
                      <a:pt x="4" y="6"/>
                      <a:pt x="4" y="5"/>
                    </a:cubicBezTo>
                    <a:cubicBezTo>
                      <a:pt x="3" y="3"/>
                      <a:pt x="2" y="2"/>
                      <a:pt x="1" y="0"/>
                    </a:cubicBezTo>
                  </a:path>
                </a:pathLst>
              </a:custGeom>
              <a:solidFill>
                <a:srgbClr val="FAFAF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80" name="Freeform 468">
                <a:extLst>
                  <a:ext uri="{FF2B5EF4-FFF2-40B4-BE49-F238E27FC236}">
                    <a16:creationId xmlns:a16="http://schemas.microsoft.com/office/drawing/2014/main" xmlns="" id="{75D78D2F-28BA-4B4D-B998-9670DAC5DE2D}"/>
                  </a:ext>
                </a:extLst>
              </p:cNvPr>
              <p:cNvSpPr>
                <a:spLocks/>
              </p:cNvSpPr>
              <p:nvPr/>
            </p:nvSpPr>
            <p:spPr bwMode="auto">
              <a:xfrm>
                <a:off x="6513" y="2933"/>
                <a:ext cx="5" cy="3"/>
              </a:xfrm>
              <a:custGeom>
                <a:avLst/>
                <a:gdLst>
                  <a:gd name="T0" fmla="*/ 5 w 7"/>
                  <a:gd name="T1" fmla="*/ 0 h 4"/>
                  <a:gd name="T2" fmla="*/ 0 w 7"/>
                  <a:gd name="T3" fmla="*/ 2 h 4"/>
                  <a:gd name="T4" fmla="*/ 2 w 7"/>
                  <a:gd name="T5" fmla="*/ 4 h 4"/>
                  <a:gd name="T6" fmla="*/ 7 w 7"/>
                  <a:gd name="T7" fmla="*/ 2 h 4"/>
                  <a:gd name="T8" fmla="*/ 5 w 7"/>
                  <a:gd name="T9" fmla="*/ 0 h 4"/>
                </a:gdLst>
                <a:ahLst/>
                <a:cxnLst>
                  <a:cxn ang="0">
                    <a:pos x="T0" y="T1"/>
                  </a:cxn>
                  <a:cxn ang="0">
                    <a:pos x="T2" y="T3"/>
                  </a:cxn>
                  <a:cxn ang="0">
                    <a:pos x="T4" y="T5"/>
                  </a:cxn>
                  <a:cxn ang="0">
                    <a:pos x="T6" y="T7"/>
                  </a:cxn>
                  <a:cxn ang="0">
                    <a:pos x="T8" y="T9"/>
                  </a:cxn>
                </a:cxnLst>
                <a:rect l="0" t="0" r="r" b="b"/>
                <a:pathLst>
                  <a:path w="7" h="4">
                    <a:moveTo>
                      <a:pt x="5" y="0"/>
                    </a:moveTo>
                    <a:cubicBezTo>
                      <a:pt x="4" y="1"/>
                      <a:pt x="2" y="1"/>
                      <a:pt x="0" y="2"/>
                    </a:cubicBezTo>
                    <a:cubicBezTo>
                      <a:pt x="1" y="3"/>
                      <a:pt x="1" y="4"/>
                      <a:pt x="2" y="4"/>
                    </a:cubicBezTo>
                    <a:cubicBezTo>
                      <a:pt x="4" y="4"/>
                      <a:pt x="5" y="3"/>
                      <a:pt x="7" y="2"/>
                    </a:cubicBezTo>
                    <a:cubicBezTo>
                      <a:pt x="6" y="1"/>
                      <a:pt x="6" y="1"/>
                      <a:pt x="5" y="0"/>
                    </a:cubicBezTo>
                  </a:path>
                </a:pathLst>
              </a:custGeom>
              <a:solidFill>
                <a:srgbClr val="FAFAF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81" name="Freeform 469">
                <a:extLst>
                  <a:ext uri="{FF2B5EF4-FFF2-40B4-BE49-F238E27FC236}">
                    <a16:creationId xmlns:a16="http://schemas.microsoft.com/office/drawing/2014/main" xmlns="" id="{6AF0FCE0-ACA5-4E4F-9162-61006CFE1692}"/>
                  </a:ext>
                </a:extLst>
              </p:cNvPr>
              <p:cNvSpPr>
                <a:spLocks noEditPoints="1"/>
              </p:cNvSpPr>
              <p:nvPr/>
            </p:nvSpPr>
            <p:spPr bwMode="auto">
              <a:xfrm>
                <a:off x="6529" y="2960"/>
                <a:ext cx="48" cy="72"/>
              </a:xfrm>
              <a:custGeom>
                <a:avLst/>
                <a:gdLst>
                  <a:gd name="T0" fmla="*/ 23 w 66"/>
                  <a:gd name="T1" fmla="*/ 21 h 97"/>
                  <a:gd name="T2" fmla="*/ 16 w 66"/>
                  <a:gd name="T3" fmla="*/ 27 h 97"/>
                  <a:gd name="T4" fmla="*/ 30 w 66"/>
                  <a:gd name="T5" fmla="*/ 50 h 97"/>
                  <a:gd name="T6" fmla="*/ 60 w 66"/>
                  <a:gd name="T7" fmla="*/ 97 h 97"/>
                  <a:gd name="T8" fmla="*/ 66 w 66"/>
                  <a:gd name="T9" fmla="*/ 91 h 97"/>
                  <a:gd name="T10" fmla="*/ 41 w 66"/>
                  <a:gd name="T11" fmla="*/ 50 h 97"/>
                  <a:gd name="T12" fmla="*/ 40 w 66"/>
                  <a:gd name="T13" fmla="*/ 53 h 97"/>
                  <a:gd name="T14" fmla="*/ 40 w 66"/>
                  <a:gd name="T15" fmla="*/ 53 h 97"/>
                  <a:gd name="T16" fmla="*/ 32 w 66"/>
                  <a:gd name="T17" fmla="*/ 36 h 97"/>
                  <a:gd name="T18" fmla="*/ 23 w 66"/>
                  <a:gd name="T19" fmla="*/ 21 h 97"/>
                  <a:gd name="T20" fmla="*/ 11 w 66"/>
                  <a:gd name="T21" fmla="*/ 3 h 97"/>
                  <a:gd name="T22" fmla="*/ 10 w 66"/>
                  <a:gd name="T23" fmla="*/ 18 h 97"/>
                  <a:gd name="T24" fmla="*/ 10 w 66"/>
                  <a:gd name="T25" fmla="*/ 18 h 97"/>
                  <a:gd name="T26" fmla="*/ 17 w 66"/>
                  <a:gd name="T27" fmla="*/ 13 h 97"/>
                  <a:gd name="T28" fmla="*/ 11 w 66"/>
                  <a:gd name="T29" fmla="*/ 3 h 97"/>
                  <a:gd name="T30" fmla="*/ 2 w 66"/>
                  <a:gd name="T31" fmla="*/ 0 h 97"/>
                  <a:gd name="T32" fmla="*/ 0 w 66"/>
                  <a:gd name="T33" fmla="*/ 1 h 97"/>
                  <a:gd name="T34" fmla="*/ 2 w 66"/>
                  <a:gd name="T35" fmla="*/ 4 h 97"/>
                  <a:gd name="T36" fmla="*/ 2 w 66"/>
                  <a:gd name="T37"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 h="97">
                    <a:moveTo>
                      <a:pt x="23" y="21"/>
                    </a:moveTo>
                    <a:cubicBezTo>
                      <a:pt x="21" y="23"/>
                      <a:pt x="18" y="25"/>
                      <a:pt x="16" y="27"/>
                    </a:cubicBezTo>
                    <a:cubicBezTo>
                      <a:pt x="20" y="35"/>
                      <a:pt x="25" y="42"/>
                      <a:pt x="30" y="50"/>
                    </a:cubicBezTo>
                    <a:cubicBezTo>
                      <a:pt x="41" y="67"/>
                      <a:pt x="51" y="83"/>
                      <a:pt x="60" y="97"/>
                    </a:cubicBezTo>
                    <a:cubicBezTo>
                      <a:pt x="62" y="95"/>
                      <a:pt x="64" y="93"/>
                      <a:pt x="66" y="91"/>
                    </a:cubicBezTo>
                    <a:cubicBezTo>
                      <a:pt x="58" y="78"/>
                      <a:pt x="50" y="64"/>
                      <a:pt x="41" y="50"/>
                    </a:cubicBezTo>
                    <a:cubicBezTo>
                      <a:pt x="41" y="52"/>
                      <a:pt x="41" y="53"/>
                      <a:pt x="40" y="53"/>
                    </a:cubicBezTo>
                    <a:cubicBezTo>
                      <a:pt x="40" y="53"/>
                      <a:pt x="40" y="53"/>
                      <a:pt x="40" y="53"/>
                    </a:cubicBezTo>
                    <a:cubicBezTo>
                      <a:pt x="39" y="53"/>
                      <a:pt x="36" y="47"/>
                      <a:pt x="32" y="36"/>
                    </a:cubicBezTo>
                    <a:cubicBezTo>
                      <a:pt x="29" y="31"/>
                      <a:pt x="26" y="26"/>
                      <a:pt x="23" y="21"/>
                    </a:cubicBezTo>
                    <a:moveTo>
                      <a:pt x="11" y="3"/>
                    </a:moveTo>
                    <a:cubicBezTo>
                      <a:pt x="11" y="8"/>
                      <a:pt x="10" y="13"/>
                      <a:pt x="10" y="18"/>
                    </a:cubicBezTo>
                    <a:cubicBezTo>
                      <a:pt x="10" y="18"/>
                      <a:pt x="10" y="18"/>
                      <a:pt x="10" y="18"/>
                    </a:cubicBezTo>
                    <a:cubicBezTo>
                      <a:pt x="13" y="16"/>
                      <a:pt x="15" y="14"/>
                      <a:pt x="17" y="13"/>
                    </a:cubicBezTo>
                    <a:cubicBezTo>
                      <a:pt x="15" y="9"/>
                      <a:pt x="13" y="6"/>
                      <a:pt x="11" y="3"/>
                    </a:cubicBezTo>
                    <a:moveTo>
                      <a:pt x="2" y="0"/>
                    </a:moveTo>
                    <a:cubicBezTo>
                      <a:pt x="1" y="0"/>
                      <a:pt x="0" y="0"/>
                      <a:pt x="0" y="1"/>
                    </a:cubicBezTo>
                    <a:cubicBezTo>
                      <a:pt x="0" y="2"/>
                      <a:pt x="1" y="3"/>
                      <a:pt x="2" y="4"/>
                    </a:cubicBezTo>
                    <a:cubicBezTo>
                      <a:pt x="2" y="3"/>
                      <a:pt x="2" y="1"/>
                      <a:pt x="2"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82" name="Freeform 470">
                <a:extLst>
                  <a:ext uri="{FF2B5EF4-FFF2-40B4-BE49-F238E27FC236}">
                    <a16:creationId xmlns:a16="http://schemas.microsoft.com/office/drawing/2014/main" xmlns="" id="{8C8C7638-5E06-4791-835F-98C8F13F6DFF}"/>
                  </a:ext>
                </a:extLst>
              </p:cNvPr>
              <p:cNvSpPr>
                <a:spLocks/>
              </p:cNvSpPr>
              <p:nvPr/>
            </p:nvSpPr>
            <p:spPr bwMode="auto">
              <a:xfrm>
                <a:off x="6552" y="2987"/>
                <a:ext cx="7" cy="12"/>
              </a:xfrm>
              <a:custGeom>
                <a:avLst/>
                <a:gdLst>
                  <a:gd name="T0" fmla="*/ 0 w 9"/>
                  <a:gd name="T1" fmla="*/ 0 h 17"/>
                  <a:gd name="T2" fmla="*/ 8 w 9"/>
                  <a:gd name="T3" fmla="*/ 17 h 17"/>
                  <a:gd name="T4" fmla="*/ 8 w 9"/>
                  <a:gd name="T5" fmla="*/ 17 h 17"/>
                  <a:gd name="T6" fmla="*/ 9 w 9"/>
                  <a:gd name="T7" fmla="*/ 14 h 17"/>
                  <a:gd name="T8" fmla="*/ 6 w 9"/>
                  <a:gd name="T9" fmla="*/ 9 h 17"/>
                  <a:gd name="T10" fmla="*/ 0 w 9"/>
                  <a:gd name="T11" fmla="*/ 0 h 17"/>
                </a:gdLst>
                <a:ahLst/>
                <a:cxnLst>
                  <a:cxn ang="0">
                    <a:pos x="T0" y="T1"/>
                  </a:cxn>
                  <a:cxn ang="0">
                    <a:pos x="T2" y="T3"/>
                  </a:cxn>
                  <a:cxn ang="0">
                    <a:pos x="T4" y="T5"/>
                  </a:cxn>
                  <a:cxn ang="0">
                    <a:pos x="T6" y="T7"/>
                  </a:cxn>
                  <a:cxn ang="0">
                    <a:pos x="T8" y="T9"/>
                  </a:cxn>
                  <a:cxn ang="0">
                    <a:pos x="T10" y="T11"/>
                  </a:cxn>
                </a:cxnLst>
                <a:rect l="0" t="0" r="r" b="b"/>
                <a:pathLst>
                  <a:path w="9" h="17">
                    <a:moveTo>
                      <a:pt x="0" y="0"/>
                    </a:moveTo>
                    <a:cubicBezTo>
                      <a:pt x="4" y="11"/>
                      <a:pt x="7" y="17"/>
                      <a:pt x="8" y="17"/>
                    </a:cubicBezTo>
                    <a:cubicBezTo>
                      <a:pt x="8" y="17"/>
                      <a:pt x="8" y="17"/>
                      <a:pt x="8" y="17"/>
                    </a:cubicBezTo>
                    <a:cubicBezTo>
                      <a:pt x="9" y="17"/>
                      <a:pt x="9" y="16"/>
                      <a:pt x="9" y="14"/>
                    </a:cubicBezTo>
                    <a:cubicBezTo>
                      <a:pt x="8" y="12"/>
                      <a:pt x="7" y="10"/>
                      <a:pt x="6" y="9"/>
                    </a:cubicBezTo>
                    <a:cubicBezTo>
                      <a:pt x="4" y="6"/>
                      <a:pt x="2" y="3"/>
                      <a:pt x="0"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83" name="Freeform 471">
                <a:extLst>
                  <a:ext uri="{FF2B5EF4-FFF2-40B4-BE49-F238E27FC236}">
                    <a16:creationId xmlns:a16="http://schemas.microsoft.com/office/drawing/2014/main" xmlns="" id="{D936EB3E-AB78-48EE-88E2-6B8F6E686613}"/>
                  </a:ext>
                </a:extLst>
              </p:cNvPr>
              <p:cNvSpPr>
                <a:spLocks/>
              </p:cNvSpPr>
              <p:nvPr/>
            </p:nvSpPr>
            <p:spPr bwMode="auto">
              <a:xfrm>
                <a:off x="6536" y="2970"/>
                <a:ext cx="10" cy="10"/>
              </a:xfrm>
              <a:custGeom>
                <a:avLst/>
                <a:gdLst>
                  <a:gd name="T0" fmla="*/ 7 w 13"/>
                  <a:gd name="T1" fmla="*/ 0 h 14"/>
                  <a:gd name="T2" fmla="*/ 0 w 13"/>
                  <a:gd name="T3" fmla="*/ 5 h 14"/>
                  <a:gd name="T4" fmla="*/ 6 w 13"/>
                  <a:gd name="T5" fmla="*/ 14 h 14"/>
                  <a:gd name="T6" fmla="*/ 13 w 13"/>
                  <a:gd name="T7" fmla="*/ 8 h 14"/>
                  <a:gd name="T8" fmla="*/ 7 w 13"/>
                  <a:gd name="T9" fmla="*/ 0 h 14"/>
                </a:gdLst>
                <a:ahLst/>
                <a:cxnLst>
                  <a:cxn ang="0">
                    <a:pos x="T0" y="T1"/>
                  </a:cxn>
                  <a:cxn ang="0">
                    <a:pos x="T2" y="T3"/>
                  </a:cxn>
                  <a:cxn ang="0">
                    <a:pos x="T4" y="T5"/>
                  </a:cxn>
                  <a:cxn ang="0">
                    <a:pos x="T6" y="T7"/>
                  </a:cxn>
                  <a:cxn ang="0">
                    <a:pos x="T8" y="T9"/>
                  </a:cxn>
                </a:cxnLst>
                <a:rect l="0" t="0" r="r" b="b"/>
                <a:pathLst>
                  <a:path w="13" h="14">
                    <a:moveTo>
                      <a:pt x="7" y="0"/>
                    </a:moveTo>
                    <a:cubicBezTo>
                      <a:pt x="5" y="1"/>
                      <a:pt x="3" y="3"/>
                      <a:pt x="0" y="5"/>
                    </a:cubicBezTo>
                    <a:cubicBezTo>
                      <a:pt x="2" y="8"/>
                      <a:pt x="4" y="11"/>
                      <a:pt x="6" y="14"/>
                    </a:cubicBezTo>
                    <a:cubicBezTo>
                      <a:pt x="8" y="12"/>
                      <a:pt x="11" y="10"/>
                      <a:pt x="13" y="8"/>
                    </a:cubicBezTo>
                    <a:cubicBezTo>
                      <a:pt x="11" y="5"/>
                      <a:pt x="9" y="2"/>
                      <a:pt x="7"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84" name="Freeform 472">
                <a:extLst>
                  <a:ext uri="{FF2B5EF4-FFF2-40B4-BE49-F238E27FC236}">
                    <a16:creationId xmlns:a16="http://schemas.microsoft.com/office/drawing/2014/main" xmlns="" id="{24DD2947-8306-4A52-A247-526051079E94}"/>
                  </a:ext>
                </a:extLst>
              </p:cNvPr>
              <p:cNvSpPr>
                <a:spLocks/>
              </p:cNvSpPr>
              <p:nvPr/>
            </p:nvSpPr>
            <p:spPr bwMode="auto">
              <a:xfrm>
                <a:off x="6577" y="3034"/>
                <a:ext cx="11" cy="13"/>
              </a:xfrm>
              <a:custGeom>
                <a:avLst/>
                <a:gdLst>
                  <a:gd name="T0" fmla="*/ 6 w 14"/>
                  <a:gd name="T1" fmla="*/ 0 h 18"/>
                  <a:gd name="T2" fmla="*/ 2 w 14"/>
                  <a:gd name="T3" fmla="*/ 4 h 18"/>
                  <a:gd name="T4" fmla="*/ 0 w 14"/>
                  <a:gd name="T5" fmla="*/ 6 h 18"/>
                  <a:gd name="T6" fmla="*/ 8 w 14"/>
                  <a:gd name="T7" fmla="*/ 17 h 18"/>
                  <a:gd name="T8" fmla="*/ 9 w 14"/>
                  <a:gd name="T9" fmla="*/ 18 h 18"/>
                  <a:gd name="T10" fmla="*/ 14 w 14"/>
                  <a:gd name="T11" fmla="*/ 14 h 18"/>
                  <a:gd name="T12" fmla="*/ 6 w 14"/>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14" h="18">
                    <a:moveTo>
                      <a:pt x="6" y="0"/>
                    </a:moveTo>
                    <a:cubicBezTo>
                      <a:pt x="4" y="1"/>
                      <a:pt x="3" y="3"/>
                      <a:pt x="2" y="4"/>
                    </a:cubicBezTo>
                    <a:cubicBezTo>
                      <a:pt x="2" y="5"/>
                      <a:pt x="1" y="5"/>
                      <a:pt x="0" y="6"/>
                    </a:cubicBezTo>
                    <a:cubicBezTo>
                      <a:pt x="3" y="10"/>
                      <a:pt x="5" y="14"/>
                      <a:pt x="8" y="17"/>
                    </a:cubicBezTo>
                    <a:cubicBezTo>
                      <a:pt x="8" y="18"/>
                      <a:pt x="9" y="18"/>
                      <a:pt x="9" y="18"/>
                    </a:cubicBezTo>
                    <a:cubicBezTo>
                      <a:pt x="11" y="17"/>
                      <a:pt x="12" y="15"/>
                      <a:pt x="14" y="14"/>
                    </a:cubicBezTo>
                    <a:cubicBezTo>
                      <a:pt x="11" y="9"/>
                      <a:pt x="8" y="5"/>
                      <a:pt x="6"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85" name="Freeform 473">
                <a:extLst>
                  <a:ext uri="{FF2B5EF4-FFF2-40B4-BE49-F238E27FC236}">
                    <a16:creationId xmlns:a16="http://schemas.microsoft.com/office/drawing/2014/main" xmlns="" id="{90ABB2E8-0B87-4F66-952D-EACC2563DA66}"/>
                  </a:ext>
                </a:extLst>
              </p:cNvPr>
              <p:cNvSpPr>
                <a:spLocks/>
              </p:cNvSpPr>
              <p:nvPr/>
            </p:nvSpPr>
            <p:spPr bwMode="auto">
              <a:xfrm>
                <a:off x="6583" y="3047"/>
                <a:ext cx="1" cy="1"/>
              </a:xfrm>
              <a:custGeom>
                <a:avLst/>
                <a:gdLst>
                  <a:gd name="T0" fmla="*/ 0 w 1"/>
                  <a:gd name="T1" fmla="*/ 0 h 2"/>
                  <a:gd name="T2" fmla="*/ 1 w 1"/>
                  <a:gd name="T3" fmla="*/ 2 h 2"/>
                  <a:gd name="T4" fmla="*/ 1 w 1"/>
                  <a:gd name="T5" fmla="*/ 1 h 2"/>
                  <a:gd name="T6" fmla="*/ 0 w 1"/>
                  <a:gd name="T7" fmla="*/ 0 h 2"/>
                </a:gdLst>
                <a:ahLst/>
                <a:cxnLst>
                  <a:cxn ang="0">
                    <a:pos x="T0" y="T1"/>
                  </a:cxn>
                  <a:cxn ang="0">
                    <a:pos x="T2" y="T3"/>
                  </a:cxn>
                  <a:cxn ang="0">
                    <a:pos x="T4" y="T5"/>
                  </a:cxn>
                  <a:cxn ang="0">
                    <a:pos x="T6" y="T7"/>
                  </a:cxn>
                </a:cxnLst>
                <a:rect l="0" t="0" r="r" b="b"/>
                <a:pathLst>
                  <a:path w="1" h="2">
                    <a:moveTo>
                      <a:pt x="0" y="0"/>
                    </a:moveTo>
                    <a:cubicBezTo>
                      <a:pt x="0" y="1"/>
                      <a:pt x="1" y="1"/>
                      <a:pt x="1" y="2"/>
                    </a:cubicBezTo>
                    <a:cubicBezTo>
                      <a:pt x="1" y="2"/>
                      <a:pt x="1" y="2"/>
                      <a:pt x="1" y="1"/>
                    </a:cubicBezTo>
                    <a:cubicBezTo>
                      <a:pt x="1" y="1"/>
                      <a:pt x="0" y="1"/>
                      <a:pt x="0" y="0"/>
                    </a:cubicBezTo>
                  </a:path>
                </a:pathLst>
              </a:custGeom>
              <a:solidFill>
                <a:srgbClr val="484AA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86" name="Freeform 474">
                <a:extLst>
                  <a:ext uri="{FF2B5EF4-FFF2-40B4-BE49-F238E27FC236}">
                    <a16:creationId xmlns:a16="http://schemas.microsoft.com/office/drawing/2014/main" xmlns="" id="{586BB121-92BE-4C89-A1F3-B77561443ADD}"/>
                  </a:ext>
                </a:extLst>
              </p:cNvPr>
              <p:cNvSpPr>
                <a:spLocks/>
              </p:cNvSpPr>
              <p:nvPr/>
            </p:nvSpPr>
            <p:spPr bwMode="auto">
              <a:xfrm>
                <a:off x="6530" y="2959"/>
                <a:ext cx="7" cy="14"/>
              </a:xfrm>
              <a:custGeom>
                <a:avLst/>
                <a:gdLst>
                  <a:gd name="T0" fmla="*/ 6 w 9"/>
                  <a:gd name="T1" fmla="*/ 0 h 20"/>
                  <a:gd name="T2" fmla="*/ 0 w 9"/>
                  <a:gd name="T3" fmla="*/ 2 h 20"/>
                  <a:gd name="T4" fmla="*/ 0 w 9"/>
                  <a:gd name="T5" fmla="*/ 6 h 20"/>
                  <a:gd name="T6" fmla="*/ 8 w 9"/>
                  <a:gd name="T7" fmla="*/ 20 h 20"/>
                  <a:gd name="T8" fmla="*/ 9 w 9"/>
                  <a:gd name="T9" fmla="*/ 5 h 20"/>
                  <a:gd name="T10" fmla="*/ 6 w 9"/>
                  <a:gd name="T11" fmla="*/ 0 h 20"/>
                </a:gdLst>
                <a:ahLst/>
                <a:cxnLst>
                  <a:cxn ang="0">
                    <a:pos x="T0" y="T1"/>
                  </a:cxn>
                  <a:cxn ang="0">
                    <a:pos x="T2" y="T3"/>
                  </a:cxn>
                  <a:cxn ang="0">
                    <a:pos x="T4" y="T5"/>
                  </a:cxn>
                  <a:cxn ang="0">
                    <a:pos x="T6" y="T7"/>
                  </a:cxn>
                  <a:cxn ang="0">
                    <a:pos x="T8" y="T9"/>
                  </a:cxn>
                  <a:cxn ang="0">
                    <a:pos x="T10" y="T11"/>
                  </a:cxn>
                </a:cxnLst>
                <a:rect l="0" t="0" r="r" b="b"/>
                <a:pathLst>
                  <a:path w="9" h="20">
                    <a:moveTo>
                      <a:pt x="6" y="0"/>
                    </a:moveTo>
                    <a:cubicBezTo>
                      <a:pt x="4" y="1"/>
                      <a:pt x="2" y="1"/>
                      <a:pt x="0" y="2"/>
                    </a:cubicBezTo>
                    <a:cubicBezTo>
                      <a:pt x="0" y="3"/>
                      <a:pt x="0" y="5"/>
                      <a:pt x="0" y="6"/>
                    </a:cubicBezTo>
                    <a:cubicBezTo>
                      <a:pt x="2" y="11"/>
                      <a:pt x="5" y="15"/>
                      <a:pt x="8" y="20"/>
                    </a:cubicBezTo>
                    <a:cubicBezTo>
                      <a:pt x="8" y="15"/>
                      <a:pt x="9" y="10"/>
                      <a:pt x="9" y="5"/>
                    </a:cubicBezTo>
                    <a:cubicBezTo>
                      <a:pt x="8" y="4"/>
                      <a:pt x="7" y="2"/>
                      <a:pt x="6"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87" name="Freeform 475">
                <a:extLst>
                  <a:ext uri="{FF2B5EF4-FFF2-40B4-BE49-F238E27FC236}">
                    <a16:creationId xmlns:a16="http://schemas.microsoft.com/office/drawing/2014/main" xmlns="" id="{8CB736DD-6591-4145-B715-BA4A1DE2FF91}"/>
                  </a:ext>
                </a:extLst>
              </p:cNvPr>
              <p:cNvSpPr>
                <a:spLocks noEditPoints="1"/>
              </p:cNvSpPr>
              <p:nvPr/>
            </p:nvSpPr>
            <p:spPr bwMode="auto">
              <a:xfrm>
                <a:off x="6546" y="2934"/>
                <a:ext cx="39" cy="19"/>
              </a:xfrm>
              <a:custGeom>
                <a:avLst/>
                <a:gdLst>
                  <a:gd name="T0" fmla="*/ 44 w 53"/>
                  <a:gd name="T1" fmla="*/ 1 h 26"/>
                  <a:gd name="T2" fmla="*/ 5 w 53"/>
                  <a:gd name="T3" fmla="*/ 14 h 26"/>
                  <a:gd name="T4" fmla="*/ 0 w 53"/>
                  <a:gd name="T5" fmla="*/ 16 h 26"/>
                  <a:gd name="T6" fmla="*/ 1 w 53"/>
                  <a:gd name="T7" fmla="*/ 19 h 26"/>
                  <a:gd name="T8" fmla="*/ 3 w 53"/>
                  <a:gd name="T9" fmla="*/ 26 h 26"/>
                  <a:gd name="T10" fmla="*/ 9 w 53"/>
                  <a:gd name="T11" fmla="*/ 24 h 26"/>
                  <a:gd name="T12" fmla="*/ 40 w 53"/>
                  <a:gd name="T13" fmla="*/ 11 h 26"/>
                  <a:gd name="T14" fmla="*/ 47 w 53"/>
                  <a:gd name="T15" fmla="*/ 6 h 26"/>
                  <a:gd name="T16" fmla="*/ 44 w 53"/>
                  <a:gd name="T17" fmla="*/ 1 h 26"/>
                  <a:gd name="T18" fmla="*/ 50 w 53"/>
                  <a:gd name="T19" fmla="*/ 0 h 26"/>
                  <a:gd name="T20" fmla="*/ 52 w 53"/>
                  <a:gd name="T21" fmla="*/ 3 h 26"/>
                  <a:gd name="T22" fmla="*/ 53 w 53"/>
                  <a:gd name="T23" fmla="*/ 3 h 26"/>
                  <a:gd name="T24" fmla="*/ 53 w 53"/>
                  <a:gd name="T25" fmla="*/ 2 h 26"/>
                  <a:gd name="T26" fmla="*/ 50 w 53"/>
                  <a:gd name="T27"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3" h="26">
                    <a:moveTo>
                      <a:pt x="44" y="1"/>
                    </a:moveTo>
                    <a:cubicBezTo>
                      <a:pt x="34" y="4"/>
                      <a:pt x="20" y="8"/>
                      <a:pt x="5" y="14"/>
                    </a:cubicBezTo>
                    <a:cubicBezTo>
                      <a:pt x="3" y="15"/>
                      <a:pt x="2" y="16"/>
                      <a:pt x="0" y="16"/>
                    </a:cubicBezTo>
                    <a:cubicBezTo>
                      <a:pt x="0" y="17"/>
                      <a:pt x="1" y="18"/>
                      <a:pt x="1" y="19"/>
                    </a:cubicBezTo>
                    <a:cubicBezTo>
                      <a:pt x="2" y="22"/>
                      <a:pt x="2" y="24"/>
                      <a:pt x="3" y="26"/>
                    </a:cubicBezTo>
                    <a:cubicBezTo>
                      <a:pt x="5" y="26"/>
                      <a:pt x="7" y="25"/>
                      <a:pt x="9" y="24"/>
                    </a:cubicBezTo>
                    <a:cubicBezTo>
                      <a:pt x="21" y="20"/>
                      <a:pt x="32" y="15"/>
                      <a:pt x="40" y="11"/>
                    </a:cubicBezTo>
                    <a:cubicBezTo>
                      <a:pt x="42" y="10"/>
                      <a:pt x="44" y="8"/>
                      <a:pt x="47" y="6"/>
                    </a:cubicBezTo>
                    <a:cubicBezTo>
                      <a:pt x="46" y="4"/>
                      <a:pt x="45" y="3"/>
                      <a:pt x="44" y="1"/>
                    </a:cubicBezTo>
                    <a:moveTo>
                      <a:pt x="50" y="0"/>
                    </a:moveTo>
                    <a:cubicBezTo>
                      <a:pt x="51" y="1"/>
                      <a:pt x="52" y="2"/>
                      <a:pt x="52" y="3"/>
                    </a:cubicBezTo>
                    <a:cubicBezTo>
                      <a:pt x="53" y="3"/>
                      <a:pt x="53" y="3"/>
                      <a:pt x="53" y="3"/>
                    </a:cubicBezTo>
                    <a:cubicBezTo>
                      <a:pt x="53" y="3"/>
                      <a:pt x="53" y="2"/>
                      <a:pt x="53" y="2"/>
                    </a:cubicBezTo>
                    <a:cubicBezTo>
                      <a:pt x="52" y="1"/>
                      <a:pt x="51" y="1"/>
                      <a:pt x="50"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88" name="Freeform 476">
                <a:extLst>
                  <a:ext uri="{FF2B5EF4-FFF2-40B4-BE49-F238E27FC236}">
                    <a16:creationId xmlns:a16="http://schemas.microsoft.com/office/drawing/2014/main" xmlns="" id="{624964BD-EFD1-4B1C-B05B-1837882961BB}"/>
                  </a:ext>
                </a:extLst>
              </p:cNvPr>
              <p:cNvSpPr>
                <a:spLocks/>
              </p:cNvSpPr>
              <p:nvPr/>
            </p:nvSpPr>
            <p:spPr bwMode="auto">
              <a:xfrm>
                <a:off x="6583" y="2934"/>
                <a:ext cx="2" cy="2"/>
              </a:xfrm>
              <a:custGeom>
                <a:avLst/>
                <a:gdLst>
                  <a:gd name="T0" fmla="*/ 3 w 3"/>
                  <a:gd name="T1" fmla="*/ 0 h 2"/>
                  <a:gd name="T2" fmla="*/ 0 w 3"/>
                  <a:gd name="T3" fmla="*/ 0 h 2"/>
                  <a:gd name="T4" fmla="*/ 0 w 3"/>
                  <a:gd name="T5" fmla="*/ 0 h 2"/>
                  <a:gd name="T6" fmla="*/ 3 w 3"/>
                  <a:gd name="T7" fmla="*/ 2 h 2"/>
                  <a:gd name="T8" fmla="*/ 3 w 3"/>
                  <a:gd name="T9" fmla="*/ 0 h 2"/>
                </a:gdLst>
                <a:ahLst/>
                <a:cxnLst>
                  <a:cxn ang="0">
                    <a:pos x="T0" y="T1"/>
                  </a:cxn>
                  <a:cxn ang="0">
                    <a:pos x="T2" y="T3"/>
                  </a:cxn>
                  <a:cxn ang="0">
                    <a:pos x="T4" y="T5"/>
                  </a:cxn>
                  <a:cxn ang="0">
                    <a:pos x="T6" y="T7"/>
                  </a:cxn>
                  <a:cxn ang="0">
                    <a:pos x="T8" y="T9"/>
                  </a:cxn>
                </a:cxnLst>
                <a:rect l="0" t="0" r="r" b="b"/>
                <a:pathLst>
                  <a:path w="3" h="2">
                    <a:moveTo>
                      <a:pt x="3" y="0"/>
                    </a:moveTo>
                    <a:cubicBezTo>
                      <a:pt x="2" y="0"/>
                      <a:pt x="1" y="0"/>
                      <a:pt x="0" y="0"/>
                    </a:cubicBezTo>
                    <a:cubicBezTo>
                      <a:pt x="0" y="0"/>
                      <a:pt x="0" y="0"/>
                      <a:pt x="0" y="0"/>
                    </a:cubicBezTo>
                    <a:cubicBezTo>
                      <a:pt x="1" y="1"/>
                      <a:pt x="2" y="1"/>
                      <a:pt x="3" y="2"/>
                    </a:cubicBezTo>
                    <a:cubicBezTo>
                      <a:pt x="3" y="1"/>
                      <a:pt x="3" y="0"/>
                      <a:pt x="3"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89" name="Freeform 477">
                <a:extLst>
                  <a:ext uri="{FF2B5EF4-FFF2-40B4-BE49-F238E27FC236}">
                    <a16:creationId xmlns:a16="http://schemas.microsoft.com/office/drawing/2014/main" xmlns="" id="{6984B921-FF35-45EE-84DD-A711C76927F2}"/>
                  </a:ext>
                </a:extLst>
              </p:cNvPr>
              <p:cNvSpPr>
                <a:spLocks/>
              </p:cNvSpPr>
              <p:nvPr/>
            </p:nvSpPr>
            <p:spPr bwMode="auto">
              <a:xfrm>
                <a:off x="6585" y="2936"/>
                <a:ext cx="1" cy="0"/>
              </a:xfrm>
              <a:custGeom>
                <a:avLst/>
                <a:gdLst>
                  <a:gd name="T0" fmla="*/ 0 w 1"/>
                  <a:gd name="T1" fmla="*/ 0 h 1"/>
                  <a:gd name="T2" fmla="*/ 0 w 1"/>
                  <a:gd name="T3" fmla="*/ 1 h 1"/>
                  <a:gd name="T4" fmla="*/ 1 w 1"/>
                  <a:gd name="T5" fmla="*/ 0 h 1"/>
                  <a:gd name="T6" fmla="*/ 0 w 1"/>
                  <a:gd name="T7" fmla="*/ 0 h 1"/>
                </a:gdLst>
                <a:ahLst/>
                <a:cxnLst>
                  <a:cxn ang="0">
                    <a:pos x="T0" y="T1"/>
                  </a:cxn>
                  <a:cxn ang="0">
                    <a:pos x="T2" y="T3"/>
                  </a:cxn>
                  <a:cxn ang="0">
                    <a:pos x="T4" y="T5"/>
                  </a:cxn>
                  <a:cxn ang="0">
                    <a:pos x="T6" y="T7"/>
                  </a:cxn>
                </a:cxnLst>
                <a:rect l="0" t="0" r="r" b="b"/>
                <a:pathLst>
                  <a:path w="1" h="1">
                    <a:moveTo>
                      <a:pt x="0" y="0"/>
                    </a:moveTo>
                    <a:cubicBezTo>
                      <a:pt x="0" y="0"/>
                      <a:pt x="0" y="1"/>
                      <a:pt x="0" y="1"/>
                    </a:cubicBezTo>
                    <a:cubicBezTo>
                      <a:pt x="0" y="1"/>
                      <a:pt x="0" y="1"/>
                      <a:pt x="1" y="0"/>
                    </a:cubicBezTo>
                    <a:cubicBezTo>
                      <a:pt x="0" y="0"/>
                      <a:pt x="0" y="0"/>
                      <a:pt x="0" y="0"/>
                    </a:cubicBezTo>
                  </a:path>
                </a:pathLst>
              </a:custGeom>
              <a:solidFill>
                <a:srgbClr val="F0F0F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90" name="Freeform 478">
                <a:extLst>
                  <a:ext uri="{FF2B5EF4-FFF2-40B4-BE49-F238E27FC236}">
                    <a16:creationId xmlns:a16="http://schemas.microsoft.com/office/drawing/2014/main" xmlns="" id="{87E0687B-2EA0-4677-B81D-94D15687AD22}"/>
                  </a:ext>
                </a:extLst>
              </p:cNvPr>
              <p:cNvSpPr>
                <a:spLocks/>
              </p:cNvSpPr>
              <p:nvPr/>
            </p:nvSpPr>
            <p:spPr bwMode="auto">
              <a:xfrm>
                <a:off x="6585" y="2933"/>
                <a:ext cx="3" cy="3"/>
              </a:xfrm>
              <a:custGeom>
                <a:avLst/>
                <a:gdLst>
                  <a:gd name="T0" fmla="*/ 2 w 4"/>
                  <a:gd name="T1" fmla="*/ 0 h 3"/>
                  <a:gd name="T2" fmla="*/ 0 w 4"/>
                  <a:gd name="T3" fmla="*/ 1 h 3"/>
                  <a:gd name="T4" fmla="*/ 0 w 4"/>
                  <a:gd name="T5" fmla="*/ 3 h 3"/>
                  <a:gd name="T6" fmla="*/ 1 w 4"/>
                  <a:gd name="T7" fmla="*/ 3 h 3"/>
                  <a:gd name="T8" fmla="*/ 4 w 4"/>
                  <a:gd name="T9" fmla="*/ 2 h 3"/>
                  <a:gd name="T10" fmla="*/ 4 w 4"/>
                  <a:gd name="T11" fmla="*/ 1 h 3"/>
                  <a:gd name="T12" fmla="*/ 2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2" y="0"/>
                    </a:moveTo>
                    <a:cubicBezTo>
                      <a:pt x="1" y="0"/>
                      <a:pt x="1" y="0"/>
                      <a:pt x="0" y="1"/>
                    </a:cubicBezTo>
                    <a:cubicBezTo>
                      <a:pt x="0" y="1"/>
                      <a:pt x="0" y="2"/>
                      <a:pt x="0" y="3"/>
                    </a:cubicBezTo>
                    <a:cubicBezTo>
                      <a:pt x="0" y="3"/>
                      <a:pt x="0" y="3"/>
                      <a:pt x="1" y="3"/>
                    </a:cubicBezTo>
                    <a:cubicBezTo>
                      <a:pt x="2" y="3"/>
                      <a:pt x="3" y="2"/>
                      <a:pt x="4" y="2"/>
                    </a:cubicBezTo>
                    <a:cubicBezTo>
                      <a:pt x="4" y="1"/>
                      <a:pt x="4" y="1"/>
                      <a:pt x="4" y="1"/>
                    </a:cubicBezTo>
                    <a:cubicBezTo>
                      <a:pt x="4" y="1"/>
                      <a:pt x="3" y="0"/>
                      <a:pt x="2" y="0"/>
                    </a:cubicBezTo>
                  </a:path>
                </a:pathLst>
              </a:custGeom>
              <a:solidFill>
                <a:srgbClr val="F7F7F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91" name="Freeform 479">
                <a:extLst>
                  <a:ext uri="{FF2B5EF4-FFF2-40B4-BE49-F238E27FC236}">
                    <a16:creationId xmlns:a16="http://schemas.microsoft.com/office/drawing/2014/main" xmlns="" id="{023005D0-D47C-41B1-AE86-265932086138}"/>
                  </a:ext>
                </a:extLst>
              </p:cNvPr>
              <p:cNvSpPr>
                <a:spLocks/>
              </p:cNvSpPr>
              <p:nvPr/>
            </p:nvSpPr>
            <p:spPr bwMode="auto">
              <a:xfrm>
                <a:off x="6579" y="2934"/>
                <a:ext cx="6" cy="5"/>
              </a:xfrm>
              <a:custGeom>
                <a:avLst/>
                <a:gdLst>
                  <a:gd name="T0" fmla="*/ 6 w 8"/>
                  <a:gd name="T1" fmla="*/ 0 h 6"/>
                  <a:gd name="T2" fmla="*/ 0 w 8"/>
                  <a:gd name="T3" fmla="*/ 1 h 6"/>
                  <a:gd name="T4" fmla="*/ 3 w 8"/>
                  <a:gd name="T5" fmla="*/ 6 h 6"/>
                  <a:gd name="T6" fmla="*/ 8 w 8"/>
                  <a:gd name="T7" fmla="*/ 3 h 6"/>
                  <a:gd name="T8" fmla="*/ 6 w 8"/>
                  <a:gd name="T9" fmla="*/ 0 h 6"/>
                  <a:gd name="T10" fmla="*/ 6 w 8"/>
                  <a:gd name="T11" fmla="*/ 0 h 6"/>
                </a:gdLst>
                <a:ahLst/>
                <a:cxnLst>
                  <a:cxn ang="0">
                    <a:pos x="T0" y="T1"/>
                  </a:cxn>
                  <a:cxn ang="0">
                    <a:pos x="T2" y="T3"/>
                  </a:cxn>
                  <a:cxn ang="0">
                    <a:pos x="T4" y="T5"/>
                  </a:cxn>
                  <a:cxn ang="0">
                    <a:pos x="T6" y="T7"/>
                  </a:cxn>
                  <a:cxn ang="0">
                    <a:pos x="T8" y="T9"/>
                  </a:cxn>
                  <a:cxn ang="0">
                    <a:pos x="T10" y="T11"/>
                  </a:cxn>
                </a:cxnLst>
                <a:rect l="0" t="0" r="r" b="b"/>
                <a:pathLst>
                  <a:path w="8" h="6">
                    <a:moveTo>
                      <a:pt x="6" y="0"/>
                    </a:moveTo>
                    <a:cubicBezTo>
                      <a:pt x="4" y="0"/>
                      <a:pt x="2" y="1"/>
                      <a:pt x="0" y="1"/>
                    </a:cubicBezTo>
                    <a:cubicBezTo>
                      <a:pt x="1" y="3"/>
                      <a:pt x="2" y="4"/>
                      <a:pt x="3" y="6"/>
                    </a:cubicBezTo>
                    <a:cubicBezTo>
                      <a:pt x="5" y="5"/>
                      <a:pt x="7" y="4"/>
                      <a:pt x="8" y="3"/>
                    </a:cubicBezTo>
                    <a:cubicBezTo>
                      <a:pt x="8" y="2"/>
                      <a:pt x="7" y="1"/>
                      <a:pt x="6" y="0"/>
                    </a:cubicBezTo>
                    <a:cubicBezTo>
                      <a:pt x="6" y="0"/>
                      <a:pt x="6" y="0"/>
                      <a:pt x="6"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92" name="Freeform 480">
                <a:extLst>
                  <a:ext uri="{FF2B5EF4-FFF2-40B4-BE49-F238E27FC236}">
                    <a16:creationId xmlns:a16="http://schemas.microsoft.com/office/drawing/2014/main" xmlns="" id="{92B6B7EA-FB9B-40AE-9E62-A07EBDA0AB03}"/>
                  </a:ext>
                </a:extLst>
              </p:cNvPr>
              <p:cNvSpPr>
                <a:spLocks/>
              </p:cNvSpPr>
              <p:nvPr/>
            </p:nvSpPr>
            <p:spPr bwMode="auto">
              <a:xfrm>
                <a:off x="6583" y="2934"/>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FAFAF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93" name="Freeform 481">
                <a:extLst>
                  <a:ext uri="{FF2B5EF4-FFF2-40B4-BE49-F238E27FC236}">
                    <a16:creationId xmlns:a16="http://schemas.microsoft.com/office/drawing/2014/main" xmlns="" id="{EFFDD2C4-5492-48B1-A7E1-9185C7FE8825}"/>
                  </a:ext>
                </a:extLst>
              </p:cNvPr>
              <p:cNvSpPr>
                <a:spLocks noEditPoints="1"/>
              </p:cNvSpPr>
              <p:nvPr/>
            </p:nvSpPr>
            <p:spPr bwMode="auto">
              <a:xfrm>
                <a:off x="6576" y="2936"/>
                <a:ext cx="9" cy="6"/>
              </a:xfrm>
              <a:custGeom>
                <a:avLst/>
                <a:gdLst>
                  <a:gd name="T0" fmla="*/ 7 w 13"/>
                  <a:gd name="T1" fmla="*/ 3 h 8"/>
                  <a:gd name="T2" fmla="*/ 0 w 13"/>
                  <a:gd name="T3" fmla="*/ 8 h 8"/>
                  <a:gd name="T4" fmla="*/ 8 w 13"/>
                  <a:gd name="T5" fmla="*/ 4 h 8"/>
                  <a:gd name="T6" fmla="*/ 7 w 13"/>
                  <a:gd name="T7" fmla="*/ 3 h 8"/>
                  <a:gd name="T8" fmla="*/ 13 w 13"/>
                  <a:gd name="T9" fmla="*/ 0 h 8"/>
                  <a:gd name="T10" fmla="*/ 12 w 13"/>
                  <a:gd name="T11" fmla="*/ 0 h 8"/>
                  <a:gd name="T12" fmla="*/ 13 w 13"/>
                  <a:gd name="T13" fmla="*/ 1 h 8"/>
                  <a:gd name="T14" fmla="*/ 13 w 13"/>
                  <a:gd name="T15" fmla="*/ 0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8">
                    <a:moveTo>
                      <a:pt x="7" y="3"/>
                    </a:moveTo>
                    <a:cubicBezTo>
                      <a:pt x="4" y="5"/>
                      <a:pt x="2" y="7"/>
                      <a:pt x="0" y="8"/>
                    </a:cubicBezTo>
                    <a:cubicBezTo>
                      <a:pt x="3" y="6"/>
                      <a:pt x="6" y="5"/>
                      <a:pt x="8" y="4"/>
                    </a:cubicBezTo>
                    <a:cubicBezTo>
                      <a:pt x="8" y="4"/>
                      <a:pt x="8" y="3"/>
                      <a:pt x="7" y="3"/>
                    </a:cubicBezTo>
                    <a:moveTo>
                      <a:pt x="13" y="0"/>
                    </a:moveTo>
                    <a:cubicBezTo>
                      <a:pt x="13" y="0"/>
                      <a:pt x="13" y="0"/>
                      <a:pt x="12" y="0"/>
                    </a:cubicBezTo>
                    <a:cubicBezTo>
                      <a:pt x="13" y="0"/>
                      <a:pt x="13" y="1"/>
                      <a:pt x="13" y="1"/>
                    </a:cubicBezTo>
                    <a:cubicBezTo>
                      <a:pt x="13" y="0"/>
                      <a:pt x="13" y="0"/>
                      <a:pt x="13"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94" name="Freeform 482">
                <a:extLst>
                  <a:ext uri="{FF2B5EF4-FFF2-40B4-BE49-F238E27FC236}">
                    <a16:creationId xmlns:a16="http://schemas.microsoft.com/office/drawing/2014/main" xmlns="" id="{483CA23D-2DAB-4A35-B25F-69B4E36F191D}"/>
                  </a:ext>
                </a:extLst>
              </p:cNvPr>
              <p:cNvSpPr>
                <a:spLocks/>
              </p:cNvSpPr>
              <p:nvPr/>
            </p:nvSpPr>
            <p:spPr bwMode="auto">
              <a:xfrm>
                <a:off x="6585" y="2936"/>
                <a:ext cx="1" cy="1"/>
              </a:xfrm>
              <a:custGeom>
                <a:avLst/>
                <a:gdLst>
                  <a:gd name="T0" fmla="*/ 1 w 1"/>
                  <a:gd name="T1" fmla="*/ 0 h 2"/>
                  <a:gd name="T2" fmla="*/ 0 w 1"/>
                  <a:gd name="T3" fmla="*/ 1 h 2"/>
                  <a:gd name="T4" fmla="*/ 0 w 1"/>
                  <a:gd name="T5" fmla="*/ 2 h 2"/>
                  <a:gd name="T6" fmla="*/ 0 w 1"/>
                  <a:gd name="T7" fmla="*/ 2 h 2"/>
                  <a:gd name="T8" fmla="*/ 1 w 1"/>
                  <a:gd name="T9" fmla="*/ 1 h 2"/>
                  <a:gd name="T10" fmla="*/ 1 w 1"/>
                  <a:gd name="T11" fmla="*/ 0 h 2"/>
                </a:gdLst>
                <a:ahLst/>
                <a:cxnLst>
                  <a:cxn ang="0">
                    <a:pos x="T0" y="T1"/>
                  </a:cxn>
                  <a:cxn ang="0">
                    <a:pos x="T2" y="T3"/>
                  </a:cxn>
                  <a:cxn ang="0">
                    <a:pos x="T4" y="T5"/>
                  </a:cxn>
                  <a:cxn ang="0">
                    <a:pos x="T6" y="T7"/>
                  </a:cxn>
                  <a:cxn ang="0">
                    <a:pos x="T8" y="T9"/>
                  </a:cxn>
                  <a:cxn ang="0">
                    <a:pos x="T10" y="T11"/>
                  </a:cxn>
                </a:cxnLst>
                <a:rect l="0" t="0" r="r" b="b"/>
                <a:pathLst>
                  <a:path w="1" h="2">
                    <a:moveTo>
                      <a:pt x="1" y="0"/>
                    </a:moveTo>
                    <a:cubicBezTo>
                      <a:pt x="0" y="1"/>
                      <a:pt x="0" y="1"/>
                      <a:pt x="0" y="1"/>
                    </a:cubicBezTo>
                    <a:cubicBezTo>
                      <a:pt x="0" y="1"/>
                      <a:pt x="0" y="1"/>
                      <a:pt x="0" y="2"/>
                    </a:cubicBezTo>
                    <a:cubicBezTo>
                      <a:pt x="0" y="2"/>
                      <a:pt x="0" y="2"/>
                      <a:pt x="0" y="2"/>
                    </a:cubicBezTo>
                    <a:cubicBezTo>
                      <a:pt x="1" y="2"/>
                      <a:pt x="1" y="1"/>
                      <a:pt x="1" y="1"/>
                    </a:cubicBezTo>
                    <a:cubicBezTo>
                      <a:pt x="1" y="1"/>
                      <a:pt x="1" y="1"/>
                      <a:pt x="1" y="0"/>
                    </a:cubicBezTo>
                  </a:path>
                </a:pathLst>
              </a:custGeom>
              <a:solidFill>
                <a:srgbClr val="F3F3F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95" name="Freeform 483">
                <a:extLst>
                  <a:ext uri="{FF2B5EF4-FFF2-40B4-BE49-F238E27FC236}">
                    <a16:creationId xmlns:a16="http://schemas.microsoft.com/office/drawing/2014/main" xmlns="" id="{4BF63A9F-EEBF-4AD4-BD67-A873654471C7}"/>
                  </a:ext>
                </a:extLst>
              </p:cNvPr>
              <p:cNvSpPr>
                <a:spLocks/>
              </p:cNvSpPr>
              <p:nvPr/>
            </p:nvSpPr>
            <p:spPr bwMode="auto">
              <a:xfrm>
                <a:off x="6586" y="2935"/>
                <a:ext cx="2" cy="1"/>
              </a:xfrm>
              <a:custGeom>
                <a:avLst/>
                <a:gdLst>
                  <a:gd name="T0" fmla="*/ 3 w 3"/>
                  <a:gd name="T1" fmla="*/ 0 h 2"/>
                  <a:gd name="T2" fmla="*/ 0 w 3"/>
                  <a:gd name="T3" fmla="*/ 1 h 2"/>
                  <a:gd name="T4" fmla="*/ 0 w 3"/>
                  <a:gd name="T5" fmla="*/ 2 h 2"/>
                  <a:gd name="T6" fmla="*/ 3 w 3"/>
                  <a:gd name="T7" fmla="*/ 0 h 2"/>
                </a:gdLst>
                <a:ahLst/>
                <a:cxnLst>
                  <a:cxn ang="0">
                    <a:pos x="T0" y="T1"/>
                  </a:cxn>
                  <a:cxn ang="0">
                    <a:pos x="T2" y="T3"/>
                  </a:cxn>
                  <a:cxn ang="0">
                    <a:pos x="T4" y="T5"/>
                  </a:cxn>
                  <a:cxn ang="0">
                    <a:pos x="T6" y="T7"/>
                  </a:cxn>
                </a:cxnLst>
                <a:rect l="0" t="0" r="r" b="b"/>
                <a:pathLst>
                  <a:path w="3" h="2">
                    <a:moveTo>
                      <a:pt x="3" y="0"/>
                    </a:moveTo>
                    <a:cubicBezTo>
                      <a:pt x="2" y="0"/>
                      <a:pt x="1" y="1"/>
                      <a:pt x="0" y="1"/>
                    </a:cubicBezTo>
                    <a:cubicBezTo>
                      <a:pt x="0" y="2"/>
                      <a:pt x="0" y="2"/>
                      <a:pt x="0" y="2"/>
                    </a:cubicBezTo>
                    <a:cubicBezTo>
                      <a:pt x="2" y="1"/>
                      <a:pt x="2" y="0"/>
                      <a:pt x="3" y="0"/>
                    </a:cubicBezTo>
                  </a:path>
                </a:pathLst>
              </a:custGeom>
              <a:solidFill>
                <a:srgbClr val="F9F9F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96" name="Freeform 484">
                <a:extLst>
                  <a:ext uri="{FF2B5EF4-FFF2-40B4-BE49-F238E27FC236}">
                    <a16:creationId xmlns:a16="http://schemas.microsoft.com/office/drawing/2014/main" xmlns="" id="{AAE8B00C-AEF1-4BD0-949C-DB98B65C2D3D}"/>
                  </a:ext>
                </a:extLst>
              </p:cNvPr>
              <p:cNvSpPr>
                <a:spLocks/>
              </p:cNvSpPr>
              <p:nvPr/>
            </p:nvSpPr>
            <p:spPr bwMode="auto">
              <a:xfrm>
                <a:off x="6581" y="2936"/>
                <a:ext cx="4" cy="3"/>
              </a:xfrm>
              <a:custGeom>
                <a:avLst/>
                <a:gdLst>
                  <a:gd name="T0" fmla="*/ 5 w 6"/>
                  <a:gd name="T1" fmla="*/ 0 h 4"/>
                  <a:gd name="T2" fmla="*/ 0 w 6"/>
                  <a:gd name="T3" fmla="*/ 3 h 4"/>
                  <a:gd name="T4" fmla="*/ 1 w 6"/>
                  <a:gd name="T5" fmla="*/ 4 h 4"/>
                  <a:gd name="T6" fmla="*/ 6 w 6"/>
                  <a:gd name="T7" fmla="*/ 1 h 4"/>
                  <a:gd name="T8" fmla="*/ 6 w 6"/>
                  <a:gd name="T9" fmla="*/ 1 h 4"/>
                  <a:gd name="T10" fmla="*/ 5 w 6"/>
                  <a:gd name="T11" fmla="*/ 0 h 4"/>
                </a:gdLst>
                <a:ahLst/>
                <a:cxnLst>
                  <a:cxn ang="0">
                    <a:pos x="T0" y="T1"/>
                  </a:cxn>
                  <a:cxn ang="0">
                    <a:pos x="T2" y="T3"/>
                  </a:cxn>
                  <a:cxn ang="0">
                    <a:pos x="T4" y="T5"/>
                  </a:cxn>
                  <a:cxn ang="0">
                    <a:pos x="T6" y="T7"/>
                  </a:cxn>
                  <a:cxn ang="0">
                    <a:pos x="T8" y="T9"/>
                  </a:cxn>
                  <a:cxn ang="0">
                    <a:pos x="T10" y="T11"/>
                  </a:cxn>
                </a:cxnLst>
                <a:rect l="0" t="0" r="r" b="b"/>
                <a:pathLst>
                  <a:path w="6" h="4">
                    <a:moveTo>
                      <a:pt x="5" y="0"/>
                    </a:moveTo>
                    <a:cubicBezTo>
                      <a:pt x="4" y="1"/>
                      <a:pt x="2" y="2"/>
                      <a:pt x="0" y="3"/>
                    </a:cubicBezTo>
                    <a:cubicBezTo>
                      <a:pt x="1" y="3"/>
                      <a:pt x="1" y="4"/>
                      <a:pt x="1" y="4"/>
                    </a:cubicBezTo>
                    <a:cubicBezTo>
                      <a:pt x="3" y="3"/>
                      <a:pt x="5" y="2"/>
                      <a:pt x="6" y="1"/>
                    </a:cubicBezTo>
                    <a:cubicBezTo>
                      <a:pt x="6" y="1"/>
                      <a:pt x="6" y="1"/>
                      <a:pt x="6" y="1"/>
                    </a:cubicBezTo>
                    <a:cubicBezTo>
                      <a:pt x="6" y="1"/>
                      <a:pt x="6" y="0"/>
                      <a:pt x="5"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97" name="Freeform 485">
                <a:extLst>
                  <a:ext uri="{FF2B5EF4-FFF2-40B4-BE49-F238E27FC236}">
                    <a16:creationId xmlns:a16="http://schemas.microsoft.com/office/drawing/2014/main" xmlns="" id="{2C7D73F6-B39F-4196-B60F-3A11328A2882}"/>
                  </a:ext>
                </a:extLst>
              </p:cNvPr>
              <p:cNvSpPr>
                <a:spLocks/>
              </p:cNvSpPr>
              <p:nvPr/>
            </p:nvSpPr>
            <p:spPr bwMode="auto">
              <a:xfrm>
                <a:off x="6585" y="2937"/>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98" name="Freeform 486">
                <a:extLst>
                  <a:ext uri="{FF2B5EF4-FFF2-40B4-BE49-F238E27FC236}">
                    <a16:creationId xmlns:a16="http://schemas.microsoft.com/office/drawing/2014/main" xmlns="" id="{838F06B4-F4CB-4971-ABA6-12BACB8C4745}"/>
                  </a:ext>
                </a:extLst>
              </p:cNvPr>
              <p:cNvSpPr>
                <a:spLocks noEditPoints="1"/>
              </p:cNvSpPr>
              <p:nvPr/>
            </p:nvSpPr>
            <p:spPr bwMode="auto">
              <a:xfrm>
                <a:off x="6537" y="2949"/>
                <a:ext cx="4" cy="9"/>
              </a:xfrm>
              <a:custGeom>
                <a:avLst/>
                <a:gdLst>
                  <a:gd name="T0" fmla="*/ 0 w 6"/>
                  <a:gd name="T1" fmla="*/ 10 h 12"/>
                  <a:gd name="T2" fmla="*/ 0 w 6"/>
                  <a:gd name="T3" fmla="*/ 12 h 12"/>
                  <a:gd name="T4" fmla="*/ 2 w 6"/>
                  <a:gd name="T5" fmla="*/ 11 h 12"/>
                  <a:gd name="T6" fmla="*/ 0 w 6"/>
                  <a:gd name="T7" fmla="*/ 10 h 12"/>
                  <a:gd name="T8" fmla="*/ 5 w 6"/>
                  <a:gd name="T9" fmla="*/ 0 h 12"/>
                  <a:gd name="T10" fmla="*/ 2 w 6"/>
                  <a:gd name="T11" fmla="*/ 1 h 12"/>
                  <a:gd name="T12" fmla="*/ 6 w 6"/>
                  <a:gd name="T13" fmla="*/ 3 h 12"/>
                  <a:gd name="T14" fmla="*/ 5 w 6"/>
                  <a:gd name="T15" fmla="*/ 2 h 12"/>
                  <a:gd name="T16" fmla="*/ 5 w 6"/>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12">
                    <a:moveTo>
                      <a:pt x="0" y="10"/>
                    </a:moveTo>
                    <a:cubicBezTo>
                      <a:pt x="0" y="11"/>
                      <a:pt x="0" y="11"/>
                      <a:pt x="0" y="12"/>
                    </a:cubicBezTo>
                    <a:cubicBezTo>
                      <a:pt x="1" y="12"/>
                      <a:pt x="1" y="12"/>
                      <a:pt x="2" y="11"/>
                    </a:cubicBezTo>
                    <a:cubicBezTo>
                      <a:pt x="1" y="11"/>
                      <a:pt x="1" y="11"/>
                      <a:pt x="0" y="10"/>
                    </a:cubicBezTo>
                    <a:moveTo>
                      <a:pt x="5" y="0"/>
                    </a:moveTo>
                    <a:cubicBezTo>
                      <a:pt x="4" y="0"/>
                      <a:pt x="3" y="0"/>
                      <a:pt x="2" y="1"/>
                    </a:cubicBezTo>
                    <a:cubicBezTo>
                      <a:pt x="3" y="1"/>
                      <a:pt x="4" y="2"/>
                      <a:pt x="6" y="3"/>
                    </a:cubicBezTo>
                    <a:cubicBezTo>
                      <a:pt x="5" y="3"/>
                      <a:pt x="5" y="2"/>
                      <a:pt x="5" y="2"/>
                    </a:cubicBezTo>
                    <a:cubicBezTo>
                      <a:pt x="5" y="1"/>
                      <a:pt x="5" y="0"/>
                      <a:pt x="5"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499" name="Freeform 487">
                <a:extLst>
                  <a:ext uri="{FF2B5EF4-FFF2-40B4-BE49-F238E27FC236}">
                    <a16:creationId xmlns:a16="http://schemas.microsoft.com/office/drawing/2014/main" xmlns="" id="{ECBA3798-F6C1-4FC9-80EA-512DECAE9E19}"/>
                  </a:ext>
                </a:extLst>
              </p:cNvPr>
              <p:cNvSpPr>
                <a:spLocks/>
              </p:cNvSpPr>
              <p:nvPr/>
            </p:nvSpPr>
            <p:spPr bwMode="auto">
              <a:xfrm>
                <a:off x="6540" y="2946"/>
                <a:ext cx="9" cy="9"/>
              </a:xfrm>
              <a:custGeom>
                <a:avLst/>
                <a:gdLst>
                  <a:gd name="T0" fmla="*/ 8 w 11"/>
                  <a:gd name="T1" fmla="*/ 0 h 12"/>
                  <a:gd name="T2" fmla="*/ 0 w 11"/>
                  <a:gd name="T3" fmla="*/ 4 h 12"/>
                  <a:gd name="T4" fmla="*/ 0 w 11"/>
                  <a:gd name="T5" fmla="*/ 6 h 12"/>
                  <a:gd name="T6" fmla="*/ 1 w 11"/>
                  <a:gd name="T7" fmla="*/ 7 h 12"/>
                  <a:gd name="T8" fmla="*/ 7 w 11"/>
                  <a:gd name="T9" fmla="*/ 12 h 12"/>
                  <a:gd name="T10" fmla="*/ 11 w 11"/>
                  <a:gd name="T11" fmla="*/ 10 h 12"/>
                  <a:gd name="T12" fmla="*/ 9 w 11"/>
                  <a:gd name="T13" fmla="*/ 3 h 12"/>
                  <a:gd name="T14" fmla="*/ 8 w 11"/>
                  <a:gd name="T15" fmla="*/ 0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2">
                    <a:moveTo>
                      <a:pt x="8" y="0"/>
                    </a:moveTo>
                    <a:cubicBezTo>
                      <a:pt x="5" y="1"/>
                      <a:pt x="2" y="3"/>
                      <a:pt x="0" y="4"/>
                    </a:cubicBezTo>
                    <a:cubicBezTo>
                      <a:pt x="0" y="4"/>
                      <a:pt x="0" y="5"/>
                      <a:pt x="0" y="6"/>
                    </a:cubicBezTo>
                    <a:cubicBezTo>
                      <a:pt x="0" y="6"/>
                      <a:pt x="0" y="7"/>
                      <a:pt x="1" y="7"/>
                    </a:cubicBezTo>
                    <a:cubicBezTo>
                      <a:pt x="3" y="9"/>
                      <a:pt x="5" y="10"/>
                      <a:pt x="7" y="12"/>
                    </a:cubicBezTo>
                    <a:cubicBezTo>
                      <a:pt x="8" y="11"/>
                      <a:pt x="10" y="11"/>
                      <a:pt x="11" y="10"/>
                    </a:cubicBezTo>
                    <a:cubicBezTo>
                      <a:pt x="10" y="8"/>
                      <a:pt x="10" y="6"/>
                      <a:pt x="9" y="3"/>
                    </a:cubicBezTo>
                    <a:cubicBezTo>
                      <a:pt x="9" y="2"/>
                      <a:pt x="8" y="1"/>
                      <a:pt x="8" y="0"/>
                    </a:cubicBezTo>
                  </a:path>
                </a:pathLst>
              </a:custGeom>
              <a:solidFill>
                <a:srgbClr val="F0F0F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00" name="Freeform 488">
                <a:extLst>
                  <a:ext uri="{FF2B5EF4-FFF2-40B4-BE49-F238E27FC236}">
                    <a16:creationId xmlns:a16="http://schemas.microsoft.com/office/drawing/2014/main" xmlns="" id="{21260EFC-A7F3-4696-9A58-38D6A32C9D10}"/>
                  </a:ext>
                </a:extLst>
              </p:cNvPr>
              <p:cNvSpPr>
                <a:spLocks/>
              </p:cNvSpPr>
              <p:nvPr/>
            </p:nvSpPr>
            <p:spPr bwMode="auto">
              <a:xfrm>
                <a:off x="6537" y="2950"/>
                <a:ext cx="5" cy="7"/>
              </a:xfrm>
              <a:custGeom>
                <a:avLst/>
                <a:gdLst>
                  <a:gd name="T0" fmla="*/ 2 w 7"/>
                  <a:gd name="T1" fmla="*/ 0 h 10"/>
                  <a:gd name="T2" fmla="*/ 1 w 7"/>
                  <a:gd name="T3" fmla="*/ 0 h 10"/>
                  <a:gd name="T4" fmla="*/ 0 w 7"/>
                  <a:gd name="T5" fmla="*/ 9 h 10"/>
                  <a:gd name="T6" fmla="*/ 2 w 7"/>
                  <a:gd name="T7" fmla="*/ 10 h 10"/>
                  <a:gd name="T8" fmla="*/ 7 w 7"/>
                  <a:gd name="T9" fmla="*/ 8 h 10"/>
                  <a:gd name="T10" fmla="*/ 6 w 7"/>
                  <a:gd name="T11" fmla="*/ 2 h 10"/>
                  <a:gd name="T12" fmla="*/ 2 w 7"/>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7" h="10">
                    <a:moveTo>
                      <a:pt x="2" y="0"/>
                    </a:moveTo>
                    <a:cubicBezTo>
                      <a:pt x="2" y="0"/>
                      <a:pt x="1" y="0"/>
                      <a:pt x="1" y="0"/>
                    </a:cubicBezTo>
                    <a:cubicBezTo>
                      <a:pt x="1" y="3"/>
                      <a:pt x="1" y="6"/>
                      <a:pt x="0" y="9"/>
                    </a:cubicBezTo>
                    <a:cubicBezTo>
                      <a:pt x="1" y="10"/>
                      <a:pt x="1" y="10"/>
                      <a:pt x="2" y="10"/>
                    </a:cubicBezTo>
                    <a:cubicBezTo>
                      <a:pt x="4" y="10"/>
                      <a:pt x="6" y="9"/>
                      <a:pt x="7" y="8"/>
                    </a:cubicBezTo>
                    <a:cubicBezTo>
                      <a:pt x="7" y="6"/>
                      <a:pt x="6" y="4"/>
                      <a:pt x="6" y="2"/>
                    </a:cubicBezTo>
                    <a:cubicBezTo>
                      <a:pt x="4" y="1"/>
                      <a:pt x="3" y="0"/>
                      <a:pt x="2"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01" name="Freeform 489">
                <a:extLst>
                  <a:ext uri="{FF2B5EF4-FFF2-40B4-BE49-F238E27FC236}">
                    <a16:creationId xmlns:a16="http://schemas.microsoft.com/office/drawing/2014/main" xmlns="" id="{728AB3DA-B75C-47A4-A1D0-34F4F0F7F470}"/>
                  </a:ext>
                </a:extLst>
              </p:cNvPr>
              <p:cNvSpPr>
                <a:spLocks/>
              </p:cNvSpPr>
              <p:nvPr/>
            </p:nvSpPr>
            <p:spPr bwMode="auto">
              <a:xfrm>
                <a:off x="6541" y="2951"/>
                <a:ext cx="5" cy="5"/>
              </a:xfrm>
              <a:custGeom>
                <a:avLst/>
                <a:gdLst>
                  <a:gd name="T0" fmla="*/ 0 w 6"/>
                  <a:gd name="T1" fmla="*/ 0 h 6"/>
                  <a:gd name="T2" fmla="*/ 1 w 6"/>
                  <a:gd name="T3" fmla="*/ 6 h 6"/>
                  <a:gd name="T4" fmla="*/ 6 w 6"/>
                  <a:gd name="T5" fmla="*/ 5 h 6"/>
                  <a:gd name="T6" fmla="*/ 0 w 6"/>
                  <a:gd name="T7" fmla="*/ 0 h 6"/>
                </a:gdLst>
                <a:ahLst/>
                <a:cxnLst>
                  <a:cxn ang="0">
                    <a:pos x="T0" y="T1"/>
                  </a:cxn>
                  <a:cxn ang="0">
                    <a:pos x="T2" y="T3"/>
                  </a:cxn>
                  <a:cxn ang="0">
                    <a:pos x="T4" y="T5"/>
                  </a:cxn>
                  <a:cxn ang="0">
                    <a:pos x="T6" y="T7"/>
                  </a:cxn>
                </a:cxnLst>
                <a:rect l="0" t="0" r="r" b="b"/>
                <a:pathLst>
                  <a:path w="6" h="6">
                    <a:moveTo>
                      <a:pt x="0" y="0"/>
                    </a:moveTo>
                    <a:cubicBezTo>
                      <a:pt x="0" y="2"/>
                      <a:pt x="1" y="4"/>
                      <a:pt x="1" y="6"/>
                    </a:cubicBezTo>
                    <a:cubicBezTo>
                      <a:pt x="3" y="6"/>
                      <a:pt x="4" y="5"/>
                      <a:pt x="6" y="5"/>
                    </a:cubicBezTo>
                    <a:cubicBezTo>
                      <a:pt x="4" y="3"/>
                      <a:pt x="2" y="2"/>
                      <a:pt x="0"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02" name="Freeform 490">
                <a:extLst>
                  <a:ext uri="{FF2B5EF4-FFF2-40B4-BE49-F238E27FC236}">
                    <a16:creationId xmlns:a16="http://schemas.microsoft.com/office/drawing/2014/main" xmlns="" id="{2C510C75-43BE-4419-B245-411A96215A77}"/>
                  </a:ext>
                </a:extLst>
              </p:cNvPr>
              <p:cNvSpPr>
                <a:spLocks noEditPoints="1"/>
              </p:cNvSpPr>
              <p:nvPr/>
            </p:nvSpPr>
            <p:spPr bwMode="auto">
              <a:xfrm>
                <a:off x="6514" y="2953"/>
                <a:ext cx="17" cy="10"/>
              </a:xfrm>
              <a:custGeom>
                <a:avLst/>
                <a:gdLst>
                  <a:gd name="T0" fmla="*/ 15 w 23"/>
                  <a:gd name="T1" fmla="*/ 4 h 14"/>
                  <a:gd name="T2" fmla="*/ 0 w 23"/>
                  <a:gd name="T3" fmla="*/ 14 h 14"/>
                  <a:gd name="T4" fmla="*/ 2 w 23"/>
                  <a:gd name="T5" fmla="*/ 14 h 14"/>
                  <a:gd name="T6" fmla="*/ 20 w 23"/>
                  <a:gd name="T7" fmla="*/ 11 h 14"/>
                  <a:gd name="T8" fmla="*/ 15 w 23"/>
                  <a:gd name="T9" fmla="*/ 4 h 14"/>
                  <a:gd name="T10" fmla="*/ 23 w 23"/>
                  <a:gd name="T11" fmla="*/ 0 h 14"/>
                  <a:gd name="T12" fmla="*/ 22 w 23"/>
                  <a:gd name="T13" fmla="*/ 0 h 14"/>
                  <a:gd name="T14" fmla="*/ 23 w 23"/>
                  <a:gd name="T15" fmla="*/ 1 h 14"/>
                  <a:gd name="T16" fmla="*/ 23 w 23"/>
                  <a:gd name="T17"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14">
                    <a:moveTo>
                      <a:pt x="15" y="4"/>
                    </a:moveTo>
                    <a:cubicBezTo>
                      <a:pt x="6" y="8"/>
                      <a:pt x="0" y="12"/>
                      <a:pt x="0" y="14"/>
                    </a:cubicBezTo>
                    <a:cubicBezTo>
                      <a:pt x="1" y="14"/>
                      <a:pt x="1" y="14"/>
                      <a:pt x="2" y="14"/>
                    </a:cubicBezTo>
                    <a:cubicBezTo>
                      <a:pt x="5" y="14"/>
                      <a:pt x="12" y="13"/>
                      <a:pt x="20" y="11"/>
                    </a:cubicBezTo>
                    <a:cubicBezTo>
                      <a:pt x="18" y="8"/>
                      <a:pt x="17" y="6"/>
                      <a:pt x="15" y="4"/>
                    </a:cubicBezTo>
                    <a:moveTo>
                      <a:pt x="23" y="0"/>
                    </a:moveTo>
                    <a:cubicBezTo>
                      <a:pt x="23" y="0"/>
                      <a:pt x="23" y="0"/>
                      <a:pt x="22" y="0"/>
                    </a:cubicBezTo>
                    <a:cubicBezTo>
                      <a:pt x="23" y="1"/>
                      <a:pt x="23" y="1"/>
                      <a:pt x="23" y="1"/>
                    </a:cubicBezTo>
                    <a:cubicBezTo>
                      <a:pt x="23" y="1"/>
                      <a:pt x="23" y="0"/>
                      <a:pt x="23"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03" name="Freeform 491">
                <a:extLst>
                  <a:ext uri="{FF2B5EF4-FFF2-40B4-BE49-F238E27FC236}">
                    <a16:creationId xmlns:a16="http://schemas.microsoft.com/office/drawing/2014/main" xmlns="" id="{55A30390-2668-4406-89CF-FDA1B772C848}"/>
                  </a:ext>
                </a:extLst>
              </p:cNvPr>
              <p:cNvSpPr>
                <a:spLocks/>
              </p:cNvSpPr>
              <p:nvPr/>
            </p:nvSpPr>
            <p:spPr bwMode="auto">
              <a:xfrm>
                <a:off x="6531" y="2953"/>
                <a:ext cx="6" cy="6"/>
              </a:xfrm>
              <a:custGeom>
                <a:avLst/>
                <a:gdLst>
                  <a:gd name="T0" fmla="*/ 1 w 8"/>
                  <a:gd name="T1" fmla="*/ 0 h 8"/>
                  <a:gd name="T2" fmla="*/ 0 w 8"/>
                  <a:gd name="T3" fmla="*/ 0 h 8"/>
                  <a:gd name="T4" fmla="*/ 0 w 8"/>
                  <a:gd name="T5" fmla="*/ 1 h 8"/>
                  <a:gd name="T6" fmla="*/ 5 w 8"/>
                  <a:gd name="T7" fmla="*/ 8 h 8"/>
                  <a:gd name="T8" fmla="*/ 8 w 8"/>
                  <a:gd name="T9" fmla="*/ 7 h 8"/>
                  <a:gd name="T10" fmla="*/ 8 w 8"/>
                  <a:gd name="T11" fmla="*/ 5 h 8"/>
                  <a:gd name="T12" fmla="*/ 1 w 8"/>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8" h="8">
                    <a:moveTo>
                      <a:pt x="1" y="0"/>
                    </a:moveTo>
                    <a:cubicBezTo>
                      <a:pt x="1" y="0"/>
                      <a:pt x="0" y="0"/>
                      <a:pt x="0" y="0"/>
                    </a:cubicBezTo>
                    <a:cubicBezTo>
                      <a:pt x="0" y="0"/>
                      <a:pt x="0" y="1"/>
                      <a:pt x="0" y="1"/>
                    </a:cubicBezTo>
                    <a:cubicBezTo>
                      <a:pt x="2" y="4"/>
                      <a:pt x="3" y="6"/>
                      <a:pt x="5" y="8"/>
                    </a:cubicBezTo>
                    <a:cubicBezTo>
                      <a:pt x="6" y="8"/>
                      <a:pt x="7" y="7"/>
                      <a:pt x="8" y="7"/>
                    </a:cubicBezTo>
                    <a:cubicBezTo>
                      <a:pt x="8" y="6"/>
                      <a:pt x="8" y="6"/>
                      <a:pt x="8" y="5"/>
                    </a:cubicBezTo>
                    <a:cubicBezTo>
                      <a:pt x="6" y="3"/>
                      <a:pt x="4" y="2"/>
                      <a:pt x="1" y="0"/>
                    </a:cubicBezTo>
                  </a:path>
                </a:pathLst>
              </a:custGeom>
              <a:solidFill>
                <a:srgbClr val="EAEBE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04" name="Freeform 492">
                <a:extLst>
                  <a:ext uri="{FF2B5EF4-FFF2-40B4-BE49-F238E27FC236}">
                    <a16:creationId xmlns:a16="http://schemas.microsoft.com/office/drawing/2014/main" xmlns="" id="{8C5F3C53-AB39-4AE2-B53C-09D7FE0965B0}"/>
                  </a:ext>
                </a:extLst>
              </p:cNvPr>
              <p:cNvSpPr>
                <a:spLocks/>
              </p:cNvSpPr>
              <p:nvPr/>
            </p:nvSpPr>
            <p:spPr bwMode="auto">
              <a:xfrm>
                <a:off x="6532" y="2950"/>
                <a:ext cx="5" cy="6"/>
              </a:xfrm>
              <a:custGeom>
                <a:avLst/>
                <a:gdLst>
                  <a:gd name="T0" fmla="*/ 8 w 8"/>
                  <a:gd name="T1" fmla="*/ 0 h 9"/>
                  <a:gd name="T2" fmla="*/ 0 w 8"/>
                  <a:gd name="T3" fmla="*/ 4 h 9"/>
                  <a:gd name="T4" fmla="*/ 7 w 8"/>
                  <a:gd name="T5" fmla="*/ 9 h 9"/>
                  <a:gd name="T6" fmla="*/ 8 w 8"/>
                  <a:gd name="T7" fmla="*/ 0 h 9"/>
                </a:gdLst>
                <a:ahLst/>
                <a:cxnLst>
                  <a:cxn ang="0">
                    <a:pos x="T0" y="T1"/>
                  </a:cxn>
                  <a:cxn ang="0">
                    <a:pos x="T2" y="T3"/>
                  </a:cxn>
                  <a:cxn ang="0">
                    <a:pos x="T4" y="T5"/>
                  </a:cxn>
                  <a:cxn ang="0">
                    <a:pos x="T6" y="T7"/>
                  </a:cxn>
                </a:cxnLst>
                <a:rect l="0" t="0" r="r" b="b"/>
                <a:pathLst>
                  <a:path w="8" h="9">
                    <a:moveTo>
                      <a:pt x="8" y="0"/>
                    </a:moveTo>
                    <a:cubicBezTo>
                      <a:pt x="5" y="1"/>
                      <a:pt x="2" y="3"/>
                      <a:pt x="0" y="4"/>
                    </a:cubicBezTo>
                    <a:cubicBezTo>
                      <a:pt x="3" y="6"/>
                      <a:pt x="5" y="7"/>
                      <a:pt x="7" y="9"/>
                    </a:cubicBezTo>
                    <a:cubicBezTo>
                      <a:pt x="8" y="6"/>
                      <a:pt x="8" y="3"/>
                      <a:pt x="8" y="0"/>
                    </a:cubicBezTo>
                  </a:path>
                </a:pathLst>
              </a:custGeom>
              <a:solidFill>
                <a:srgbClr val="F5F5F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05" name="Freeform 493">
                <a:extLst>
                  <a:ext uri="{FF2B5EF4-FFF2-40B4-BE49-F238E27FC236}">
                    <a16:creationId xmlns:a16="http://schemas.microsoft.com/office/drawing/2014/main" xmlns="" id="{047DCA46-D672-4409-8736-0AB306C4AD3C}"/>
                  </a:ext>
                </a:extLst>
              </p:cNvPr>
              <p:cNvSpPr>
                <a:spLocks/>
              </p:cNvSpPr>
              <p:nvPr/>
            </p:nvSpPr>
            <p:spPr bwMode="auto">
              <a:xfrm>
                <a:off x="6525" y="2953"/>
                <a:ext cx="6" cy="8"/>
              </a:xfrm>
              <a:custGeom>
                <a:avLst/>
                <a:gdLst>
                  <a:gd name="T0" fmla="*/ 7 w 8"/>
                  <a:gd name="T1" fmla="*/ 0 h 11"/>
                  <a:gd name="T2" fmla="*/ 0 w 8"/>
                  <a:gd name="T3" fmla="*/ 4 h 11"/>
                  <a:gd name="T4" fmla="*/ 5 w 8"/>
                  <a:gd name="T5" fmla="*/ 11 h 11"/>
                  <a:gd name="T6" fmla="*/ 7 w 8"/>
                  <a:gd name="T7" fmla="*/ 10 h 11"/>
                  <a:gd name="T8" fmla="*/ 8 w 8"/>
                  <a:gd name="T9" fmla="*/ 1 h 11"/>
                  <a:gd name="T10" fmla="*/ 7 w 8"/>
                  <a:gd name="T11" fmla="*/ 0 h 11"/>
                </a:gdLst>
                <a:ahLst/>
                <a:cxnLst>
                  <a:cxn ang="0">
                    <a:pos x="T0" y="T1"/>
                  </a:cxn>
                  <a:cxn ang="0">
                    <a:pos x="T2" y="T3"/>
                  </a:cxn>
                  <a:cxn ang="0">
                    <a:pos x="T4" y="T5"/>
                  </a:cxn>
                  <a:cxn ang="0">
                    <a:pos x="T6" y="T7"/>
                  </a:cxn>
                  <a:cxn ang="0">
                    <a:pos x="T8" y="T9"/>
                  </a:cxn>
                  <a:cxn ang="0">
                    <a:pos x="T10" y="T11"/>
                  </a:cxn>
                </a:cxnLst>
                <a:rect l="0" t="0" r="r" b="b"/>
                <a:pathLst>
                  <a:path w="8" h="11">
                    <a:moveTo>
                      <a:pt x="7" y="0"/>
                    </a:moveTo>
                    <a:cubicBezTo>
                      <a:pt x="5" y="2"/>
                      <a:pt x="3" y="3"/>
                      <a:pt x="0" y="4"/>
                    </a:cubicBezTo>
                    <a:cubicBezTo>
                      <a:pt x="2" y="6"/>
                      <a:pt x="3" y="8"/>
                      <a:pt x="5" y="11"/>
                    </a:cubicBezTo>
                    <a:cubicBezTo>
                      <a:pt x="5" y="10"/>
                      <a:pt x="6" y="10"/>
                      <a:pt x="7" y="10"/>
                    </a:cubicBezTo>
                    <a:cubicBezTo>
                      <a:pt x="8" y="7"/>
                      <a:pt x="8" y="4"/>
                      <a:pt x="8" y="1"/>
                    </a:cubicBezTo>
                    <a:cubicBezTo>
                      <a:pt x="8" y="1"/>
                      <a:pt x="8" y="1"/>
                      <a:pt x="7"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06" name="Freeform 494">
                <a:extLst>
                  <a:ext uri="{FF2B5EF4-FFF2-40B4-BE49-F238E27FC236}">
                    <a16:creationId xmlns:a16="http://schemas.microsoft.com/office/drawing/2014/main" xmlns="" id="{3C735FE4-99CF-469C-84D3-F567F008E60B}"/>
                  </a:ext>
                </a:extLst>
              </p:cNvPr>
              <p:cNvSpPr>
                <a:spLocks/>
              </p:cNvSpPr>
              <p:nvPr/>
            </p:nvSpPr>
            <p:spPr bwMode="auto">
              <a:xfrm>
                <a:off x="6530" y="2953"/>
                <a:ext cx="4" cy="7"/>
              </a:xfrm>
              <a:custGeom>
                <a:avLst/>
                <a:gdLst>
                  <a:gd name="T0" fmla="*/ 1 w 6"/>
                  <a:gd name="T1" fmla="*/ 0 h 9"/>
                  <a:gd name="T2" fmla="*/ 0 w 6"/>
                  <a:gd name="T3" fmla="*/ 9 h 9"/>
                  <a:gd name="T4" fmla="*/ 6 w 6"/>
                  <a:gd name="T5" fmla="*/ 7 h 9"/>
                  <a:gd name="T6" fmla="*/ 1 w 6"/>
                  <a:gd name="T7" fmla="*/ 0 h 9"/>
                </a:gdLst>
                <a:ahLst/>
                <a:cxnLst>
                  <a:cxn ang="0">
                    <a:pos x="T0" y="T1"/>
                  </a:cxn>
                  <a:cxn ang="0">
                    <a:pos x="T2" y="T3"/>
                  </a:cxn>
                  <a:cxn ang="0">
                    <a:pos x="T4" y="T5"/>
                  </a:cxn>
                  <a:cxn ang="0">
                    <a:pos x="T6" y="T7"/>
                  </a:cxn>
                </a:cxnLst>
                <a:rect l="0" t="0" r="r" b="b"/>
                <a:pathLst>
                  <a:path w="6" h="9">
                    <a:moveTo>
                      <a:pt x="1" y="0"/>
                    </a:moveTo>
                    <a:cubicBezTo>
                      <a:pt x="1" y="3"/>
                      <a:pt x="1" y="6"/>
                      <a:pt x="0" y="9"/>
                    </a:cubicBezTo>
                    <a:cubicBezTo>
                      <a:pt x="2" y="8"/>
                      <a:pt x="4" y="8"/>
                      <a:pt x="6" y="7"/>
                    </a:cubicBezTo>
                    <a:cubicBezTo>
                      <a:pt x="4" y="5"/>
                      <a:pt x="3" y="3"/>
                      <a:pt x="1"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07" name="Freeform 495">
                <a:extLst>
                  <a:ext uri="{FF2B5EF4-FFF2-40B4-BE49-F238E27FC236}">
                    <a16:creationId xmlns:a16="http://schemas.microsoft.com/office/drawing/2014/main" xmlns="" id="{5B1D1F54-770D-4CB4-AEEA-D39C3E40E6BC}"/>
                  </a:ext>
                </a:extLst>
              </p:cNvPr>
              <p:cNvSpPr>
                <a:spLocks/>
              </p:cNvSpPr>
              <p:nvPr/>
            </p:nvSpPr>
            <p:spPr bwMode="auto">
              <a:xfrm>
                <a:off x="6577" y="3008"/>
                <a:ext cx="23" cy="26"/>
              </a:xfrm>
              <a:custGeom>
                <a:avLst/>
                <a:gdLst>
                  <a:gd name="T0" fmla="*/ 25 w 31"/>
                  <a:gd name="T1" fmla="*/ 0 h 35"/>
                  <a:gd name="T2" fmla="*/ 0 w 31"/>
                  <a:gd name="T3" fmla="*/ 26 h 35"/>
                  <a:gd name="T4" fmla="*/ 6 w 31"/>
                  <a:gd name="T5" fmla="*/ 35 h 35"/>
                  <a:gd name="T6" fmla="*/ 17 w 31"/>
                  <a:gd name="T7" fmla="*/ 21 h 35"/>
                  <a:gd name="T8" fmla="*/ 16 w 31"/>
                  <a:gd name="T9" fmla="*/ 21 h 35"/>
                  <a:gd name="T10" fmla="*/ 14 w 31"/>
                  <a:gd name="T11" fmla="*/ 21 h 35"/>
                  <a:gd name="T12" fmla="*/ 18 w 31"/>
                  <a:gd name="T13" fmla="*/ 20 h 35"/>
                  <a:gd name="T14" fmla="*/ 31 w 31"/>
                  <a:gd name="T15" fmla="*/ 0 h 35"/>
                  <a:gd name="T16" fmla="*/ 25 w 31"/>
                  <a:gd name="T17"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35">
                    <a:moveTo>
                      <a:pt x="25" y="0"/>
                    </a:moveTo>
                    <a:cubicBezTo>
                      <a:pt x="19" y="5"/>
                      <a:pt x="10" y="14"/>
                      <a:pt x="0" y="26"/>
                    </a:cubicBezTo>
                    <a:cubicBezTo>
                      <a:pt x="2" y="29"/>
                      <a:pt x="4" y="32"/>
                      <a:pt x="6" y="35"/>
                    </a:cubicBezTo>
                    <a:cubicBezTo>
                      <a:pt x="10" y="30"/>
                      <a:pt x="13" y="26"/>
                      <a:pt x="17" y="21"/>
                    </a:cubicBezTo>
                    <a:cubicBezTo>
                      <a:pt x="17" y="21"/>
                      <a:pt x="17" y="21"/>
                      <a:pt x="16" y="21"/>
                    </a:cubicBezTo>
                    <a:cubicBezTo>
                      <a:pt x="15" y="21"/>
                      <a:pt x="14" y="21"/>
                      <a:pt x="14" y="21"/>
                    </a:cubicBezTo>
                    <a:cubicBezTo>
                      <a:pt x="14" y="21"/>
                      <a:pt x="15" y="21"/>
                      <a:pt x="18" y="20"/>
                    </a:cubicBezTo>
                    <a:cubicBezTo>
                      <a:pt x="24" y="12"/>
                      <a:pt x="29" y="5"/>
                      <a:pt x="31" y="0"/>
                    </a:cubicBezTo>
                    <a:cubicBezTo>
                      <a:pt x="29" y="0"/>
                      <a:pt x="27" y="0"/>
                      <a:pt x="25"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08" name="Freeform 496">
                <a:extLst>
                  <a:ext uri="{FF2B5EF4-FFF2-40B4-BE49-F238E27FC236}">
                    <a16:creationId xmlns:a16="http://schemas.microsoft.com/office/drawing/2014/main" xmlns="" id="{403073C7-060A-4CC8-8ADB-F22AC2E072CB}"/>
                  </a:ext>
                </a:extLst>
              </p:cNvPr>
              <p:cNvSpPr>
                <a:spLocks/>
              </p:cNvSpPr>
              <p:nvPr/>
            </p:nvSpPr>
            <p:spPr bwMode="auto">
              <a:xfrm>
                <a:off x="6588" y="3023"/>
                <a:ext cx="3" cy="1"/>
              </a:xfrm>
              <a:custGeom>
                <a:avLst/>
                <a:gdLst>
                  <a:gd name="T0" fmla="*/ 4 w 4"/>
                  <a:gd name="T1" fmla="*/ 0 h 1"/>
                  <a:gd name="T2" fmla="*/ 0 w 4"/>
                  <a:gd name="T3" fmla="*/ 1 h 1"/>
                  <a:gd name="T4" fmla="*/ 2 w 4"/>
                  <a:gd name="T5" fmla="*/ 1 h 1"/>
                  <a:gd name="T6" fmla="*/ 3 w 4"/>
                  <a:gd name="T7" fmla="*/ 1 h 1"/>
                  <a:gd name="T8" fmla="*/ 4 w 4"/>
                  <a:gd name="T9" fmla="*/ 0 h 1"/>
                </a:gdLst>
                <a:ahLst/>
                <a:cxnLst>
                  <a:cxn ang="0">
                    <a:pos x="T0" y="T1"/>
                  </a:cxn>
                  <a:cxn ang="0">
                    <a:pos x="T2" y="T3"/>
                  </a:cxn>
                  <a:cxn ang="0">
                    <a:pos x="T4" y="T5"/>
                  </a:cxn>
                  <a:cxn ang="0">
                    <a:pos x="T6" y="T7"/>
                  </a:cxn>
                  <a:cxn ang="0">
                    <a:pos x="T8" y="T9"/>
                  </a:cxn>
                </a:cxnLst>
                <a:rect l="0" t="0" r="r" b="b"/>
                <a:pathLst>
                  <a:path w="4" h="1">
                    <a:moveTo>
                      <a:pt x="4" y="0"/>
                    </a:moveTo>
                    <a:cubicBezTo>
                      <a:pt x="1" y="1"/>
                      <a:pt x="0" y="1"/>
                      <a:pt x="0" y="1"/>
                    </a:cubicBezTo>
                    <a:cubicBezTo>
                      <a:pt x="0" y="1"/>
                      <a:pt x="1" y="1"/>
                      <a:pt x="2" y="1"/>
                    </a:cubicBezTo>
                    <a:cubicBezTo>
                      <a:pt x="3" y="1"/>
                      <a:pt x="3" y="1"/>
                      <a:pt x="3" y="1"/>
                    </a:cubicBezTo>
                    <a:cubicBezTo>
                      <a:pt x="3" y="1"/>
                      <a:pt x="3" y="1"/>
                      <a:pt x="4"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09" name="Freeform 497">
                <a:extLst>
                  <a:ext uri="{FF2B5EF4-FFF2-40B4-BE49-F238E27FC236}">
                    <a16:creationId xmlns:a16="http://schemas.microsoft.com/office/drawing/2014/main" xmlns="" id="{55C86692-FB93-4724-ADE3-CCC5401C303F}"/>
                  </a:ext>
                </a:extLst>
              </p:cNvPr>
              <p:cNvSpPr>
                <a:spLocks/>
              </p:cNvSpPr>
              <p:nvPr/>
            </p:nvSpPr>
            <p:spPr bwMode="auto">
              <a:xfrm>
                <a:off x="6571" y="3032"/>
                <a:ext cx="6" cy="8"/>
              </a:xfrm>
              <a:custGeom>
                <a:avLst/>
                <a:gdLst>
                  <a:gd name="T0" fmla="*/ 2 w 8"/>
                  <a:gd name="T1" fmla="*/ 0 h 11"/>
                  <a:gd name="T2" fmla="*/ 2 w 8"/>
                  <a:gd name="T3" fmla="*/ 0 h 11"/>
                  <a:gd name="T4" fmla="*/ 0 w 8"/>
                  <a:gd name="T5" fmla="*/ 3 h 11"/>
                  <a:gd name="T6" fmla="*/ 7 w 8"/>
                  <a:gd name="T7" fmla="*/ 11 h 11"/>
                  <a:gd name="T8" fmla="*/ 8 w 8"/>
                  <a:gd name="T9" fmla="*/ 9 h 11"/>
                  <a:gd name="T10" fmla="*/ 2 w 8"/>
                  <a:gd name="T11" fmla="*/ 0 h 11"/>
                </a:gdLst>
                <a:ahLst/>
                <a:cxnLst>
                  <a:cxn ang="0">
                    <a:pos x="T0" y="T1"/>
                  </a:cxn>
                  <a:cxn ang="0">
                    <a:pos x="T2" y="T3"/>
                  </a:cxn>
                  <a:cxn ang="0">
                    <a:pos x="T4" y="T5"/>
                  </a:cxn>
                  <a:cxn ang="0">
                    <a:pos x="T6" y="T7"/>
                  </a:cxn>
                  <a:cxn ang="0">
                    <a:pos x="T8" y="T9"/>
                  </a:cxn>
                  <a:cxn ang="0">
                    <a:pos x="T10" y="T11"/>
                  </a:cxn>
                </a:cxnLst>
                <a:rect l="0" t="0" r="r" b="b"/>
                <a:pathLst>
                  <a:path w="8" h="11">
                    <a:moveTo>
                      <a:pt x="2" y="0"/>
                    </a:moveTo>
                    <a:cubicBezTo>
                      <a:pt x="2" y="0"/>
                      <a:pt x="2" y="0"/>
                      <a:pt x="2" y="0"/>
                    </a:cubicBezTo>
                    <a:cubicBezTo>
                      <a:pt x="1" y="1"/>
                      <a:pt x="0" y="2"/>
                      <a:pt x="0" y="3"/>
                    </a:cubicBezTo>
                    <a:cubicBezTo>
                      <a:pt x="2" y="6"/>
                      <a:pt x="5" y="8"/>
                      <a:pt x="7" y="11"/>
                    </a:cubicBezTo>
                    <a:cubicBezTo>
                      <a:pt x="7" y="10"/>
                      <a:pt x="8" y="10"/>
                      <a:pt x="8" y="9"/>
                    </a:cubicBezTo>
                    <a:cubicBezTo>
                      <a:pt x="6" y="6"/>
                      <a:pt x="4" y="3"/>
                      <a:pt x="2"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10" name="Freeform 498">
                <a:extLst>
                  <a:ext uri="{FF2B5EF4-FFF2-40B4-BE49-F238E27FC236}">
                    <a16:creationId xmlns:a16="http://schemas.microsoft.com/office/drawing/2014/main" xmlns="" id="{80CB8128-12C5-42F6-93C0-AA093F5D9A7C}"/>
                  </a:ext>
                </a:extLst>
              </p:cNvPr>
              <p:cNvSpPr>
                <a:spLocks/>
              </p:cNvSpPr>
              <p:nvPr/>
            </p:nvSpPr>
            <p:spPr bwMode="auto">
              <a:xfrm>
                <a:off x="6549" y="3034"/>
                <a:ext cx="28" cy="30"/>
              </a:xfrm>
              <a:custGeom>
                <a:avLst/>
                <a:gdLst>
                  <a:gd name="T0" fmla="*/ 31 w 38"/>
                  <a:gd name="T1" fmla="*/ 0 h 41"/>
                  <a:gd name="T2" fmla="*/ 2 w 38"/>
                  <a:gd name="T3" fmla="*/ 41 h 41"/>
                  <a:gd name="T4" fmla="*/ 3 w 38"/>
                  <a:gd name="T5" fmla="*/ 41 h 41"/>
                  <a:gd name="T6" fmla="*/ 38 w 38"/>
                  <a:gd name="T7" fmla="*/ 8 h 41"/>
                  <a:gd name="T8" fmla="*/ 31 w 38"/>
                  <a:gd name="T9" fmla="*/ 0 h 41"/>
                </a:gdLst>
                <a:ahLst/>
                <a:cxnLst>
                  <a:cxn ang="0">
                    <a:pos x="T0" y="T1"/>
                  </a:cxn>
                  <a:cxn ang="0">
                    <a:pos x="T2" y="T3"/>
                  </a:cxn>
                  <a:cxn ang="0">
                    <a:pos x="T4" y="T5"/>
                  </a:cxn>
                  <a:cxn ang="0">
                    <a:pos x="T6" y="T7"/>
                  </a:cxn>
                  <a:cxn ang="0">
                    <a:pos x="T8" y="T9"/>
                  </a:cxn>
                </a:cxnLst>
                <a:rect l="0" t="0" r="r" b="b"/>
                <a:pathLst>
                  <a:path w="38" h="41">
                    <a:moveTo>
                      <a:pt x="31" y="0"/>
                    </a:moveTo>
                    <a:cubicBezTo>
                      <a:pt x="13" y="21"/>
                      <a:pt x="0" y="39"/>
                      <a:pt x="2" y="41"/>
                    </a:cubicBezTo>
                    <a:cubicBezTo>
                      <a:pt x="2" y="41"/>
                      <a:pt x="2" y="41"/>
                      <a:pt x="3" y="41"/>
                    </a:cubicBezTo>
                    <a:cubicBezTo>
                      <a:pt x="6" y="41"/>
                      <a:pt x="21" y="27"/>
                      <a:pt x="38" y="8"/>
                    </a:cubicBezTo>
                    <a:cubicBezTo>
                      <a:pt x="36" y="5"/>
                      <a:pt x="33" y="3"/>
                      <a:pt x="31" y="0"/>
                    </a:cubicBezTo>
                  </a:path>
                </a:pathLst>
              </a:custGeom>
              <a:solidFill>
                <a:srgbClr val="46489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11" name="Freeform 499">
                <a:extLst>
                  <a:ext uri="{FF2B5EF4-FFF2-40B4-BE49-F238E27FC236}">
                    <a16:creationId xmlns:a16="http://schemas.microsoft.com/office/drawing/2014/main" xmlns="" id="{62310A4E-61F0-4649-B714-29F97F17C5AE}"/>
                  </a:ext>
                </a:extLst>
              </p:cNvPr>
              <p:cNvSpPr>
                <a:spLocks/>
              </p:cNvSpPr>
              <p:nvPr/>
            </p:nvSpPr>
            <p:spPr bwMode="auto">
              <a:xfrm>
                <a:off x="6573" y="3027"/>
                <a:ext cx="9" cy="11"/>
              </a:xfrm>
              <a:custGeom>
                <a:avLst/>
                <a:gdLst>
                  <a:gd name="T0" fmla="*/ 6 w 12"/>
                  <a:gd name="T1" fmla="*/ 0 h 15"/>
                  <a:gd name="T2" fmla="*/ 0 w 12"/>
                  <a:gd name="T3" fmla="*/ 6 h 15"/>
                  <a:gd name="T4" fmla="*/ 6 w 12"/>
                  <a:gd name="T5" fmla="*/ 15 h 15"/>
                  <a:gd name="T6" fmla="*/ 8 w 12"/>
                  <a:gd name="T7" fmla="*/ 13 h 15"/>
                  <a:gd name="T8" fmla="*/ 12 w 12"/>
                  <a:gd name="T9" fmla="*/ 9 h 15"/>
                  <a:gd name="T10" fmla="*/ 6 w 12"/>
                  <a:gd name="T11" fmla="*/ 0 h 15"/>
                </a:gdLst>
                <a:ahLst/>
                <a:cxnLst>
                  <a:cxn ang="0">
                    <a:pos x="T0" y="T1"/>
                  </a:cxn>
                  <a:cxn ang="0">
                    <a:pos x="T2" y="T3"/>
                  </a:cxn>
                  <a:cxn ang="0">
                    <a:pos x="T4" y="T5"/>
                  </a:cxn>
                  <a:cxn ang="0">
                    <a:pos x="T6" y="T7"/>
                  </a:cxn>
                  <a:cxn ang="0">
                    <a:pos x="T8" y="T9"/>
                  </a:cxn>
                  <a:cxn ang="0">
                    <a:pos x="T10" y="T11"/>
                  </a:cxn>
                </a:cxnLst>
                <a:rect l="0" t="0" r="r" b="b"/>
                <a:pathLst>
                  <a:path w="12" h="15">
                    <a:moveTo>
                      <a:pt x="6" y="0"/>
                    </a:moveTo>
                    <a:cubicBezTo>
                      <a:pt x="4" y="2"/>
                      <a:pt x="2" y="4"/>
                      <a:pt x="0" y="6"/>
                    </a:cubicBezTo>
                    <a:cubicBezTo>
                      <a:pt x="2" y="9"/>
                      <a:pt x="4" y="12"/>
                      <a:pt x="6" y="15"/>
                    </a:cubicBezTo>
                    <a:cubicBezTo>
                      <a:pt x="7" y="14"/>
                      <a:pt x="8" y="14"/>
                      <a:pt x="8" y="13"/>
                    </a:cubicBezTo>
                    <a:cubicBezTo>
                      <a:pt x="9" y="12"/>
                      <a:pt x="10" y="10"/>
                      <a:pt x="12" y="9"/>
                    </a:cubicBezTo>
                    <a:cubicBezTo>
                      <a:pt x="10" y="6"/>
                      <a:pt x="8" y="3"/>
                      <a:pt x="6"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12" name="Freeform 500">
                <a:extLst>
                  <a:ext uri="{FF2B5EF4-FFF2-40B4-BE49-F238E27FC236}">
                    <a16:creationId xmlns:a16="http://schemas.microsoft.com/office/drawing/2014/main" xmlns="" id="{23C31CDA-0A3C-4A7D-B3F4-4F664D4C0285}"/>
                  </a:ext>
                </a:extLst>
              </p:cNvPr>
              <p:cNvSpPr>
                <a:spLocks/>
              </p:cNvSpPr>
              <p:nvPr/>
            </p:nvSpPr>
            <p:spPr bwMode="auto">
              <a:xfrm>
                <a:off x="6573" y="2998"/>
                <a:ext cx="36" cy="11"/>
              </a:xfrm>
              <a:custGeom>
                <a:avLst/>
                <a:gdLst>
                  <a:gd name="T0" fmla="*/ 8 w 49"/>
                  <a:gd name="T1" fmla="*/ 0 h 15"/>
                  <a:gd name="T2" fmla="*/ 1 w 49"/>
                  <a:gd name="T3" fmla="*/ 2 h 15"/>
                  <a:gd name="T4" fmla="*/ 24 w 49"/>
                  <a:gd name="T5" fmla="*/ 12 h 15"/>
                  <a:gd name="T6" fmla="*/ 31 w 49"/>
                  <a:gd name="T7" fmla="*/ 14 h 15"/>
                  <a:gd name="T8" fmla="*/ 39 w 49"/>
                  <a:gd name="T9" fmla="*/ 9 h 15"/>
                  <a:gd name="T10" fmla="*/ 39 w 49"/>
                  <a:gd name="T11" fmla="*/ 9 h 15"/>
                  <a:gd name="T12" fmla="*/ 37 w 49"/>
                  <a:gd name="T13" fmla="*/ 14 h 15"/>
                  <a:gd name="T14" fmla="*/ 41 w 49"/>
                  <a:gd name="T15" fmla="*/ 15 h 15"/>
                  <a:gd name="T16" fmla="*/ 49 w 49"/>
                  <a:gd name="T17" fmla="*/ 12 h 15"/>
                  <a:gd name="T18" fmla="*/ 26 w 49"/>
                  <a:gd name="T19" fmla="*/ 2 h 15"/>
                  <a:gd name="T20" fmla="*/ 8 w 49"/>
                  <a:gd name="T21"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 h="15">
                    <a:moveTo>
                      <a:pt x="8" y="0"/>
                    </a:moveTo>
                    <a:cubicBezTo>
                      <a:pt x="4" y="0"/>
                      <a:pt x="1" y="0"/>
                      <a:pt x="1" y="2"/>
                    </a:cubicBezTo>
                    <a:cubicBezTo>
                      <a:pt x="0" y="4"/>
                      <a:pt x="10" y="9"/>
                      <a:pt x="24" y="12"/>
                    </a:cubicBezTo>
                    <a:cubicBezTo>
                      <a:pt x="26" y="13"/>
                      <a:pt x="29" y="13"/>
                      <a:pt x="31" y="14"/>
                    </a:cubicBezTo>
                    <a:cubicBezTo>
                      <a:pt x="35" y="10"/>
                      <a:pt x="38" y="9"/>
                      <a:pt x="39" y="9"/>
                    </a:cubicBezTo>
                    <a:cubicBezTo>
                      <a:pt x="39" y="9"/>
                      <a:pt x="39" y="9"/>
                      <a:pt x="39" y="9"/>
                    </a:cubicBezTo>
                    <a:cubicBezTo>
                      <a:pt x="40" y="9"/>
                      <a:pt x="39" y="11"/>
                      <a:pt x="37" y="14"/>
                    </a:cubicBezTo>
                    <a:cubicBezTo>
                      <a:pt x="39" y="15"/>
                      <a:pt x="40" y="15"/>
                      <a:pt x="41" y="15"/>
                    </a:cubicBezTo>
                    <a:cubicBezTo>
                      <a:pt x="46" y="15"/>
                      <a:pt x="48" y="14"/>
                      <a:pt x="49" y="12"/>
                    </a:cubicBezTo>
                    <a:cubicBezTo>
                      <a:pt x="49" y="10"/>
                      <a:pt x="39" y="5"/>
                      <a:pt x="26" y="2"/>
                    </a:cubicBezTo>
                    <a:cubicBezTo>
                      <a:pt x="19" y="0"/>
                      <a:pt x="13" y="0"/>
                      <a:pt x="8"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13" name="Freeform 501">
                <a:extLst>
                  <a:ext uri="{FF2B5EF4-FFF2-40B4-BE49-F238E27FC236}">
                    <a16:creationId xmlns:a16="http://schemas.microsoft.com/office/drawing/2014/main" xmlns="" id="{B0FC1356-68EB-424E-8123-B96001FE36AE}"/>
                  </a:ext>
                </a:extLst>
              </p:cNvPr>
              <p:cNvSpPr>
                <a:spLocks/>
              </p:cNvSpPr>
              <p:nvPr/>
            </p:nvSpPr>
            <p:spPr bwMode="auto">
              <a:xfrm>
                <a:off x="6596" y="3004"/>
                <a:ext cx="6" cy="4"/>
              </a:xfrm>
              <a:custGeom>
                <a:avLst/>
                <a:gdLst>
                  <a:gd name="T0" fmla="*/ 8 w 9"/>
                  <a:gd name="T1" fmla="*/ 0 h 5"/>
                  <a:gd name="T2" fmla="*/ 0 w 9"/>
                  <a:gd name="T3" fmla="*/ 5 h 5"/>
                  <a:gd name="T4" fmla="*/ 6 w 9"/>
                  <a:gd name="T5" fmla="*/ 5 h 5"/>
                  <a:gd name="T6" fmla="*/ 8 w 9"/>
                  <a:gd name="T7" fmla="*/ 0 h 5"/>
                  <a:gd name="T8" fmla="*/ 8 w 9"/>
                  <a:gd name="T9" fmla="*/ 0 h 5"/>
                </a:gdLst>
                <a:ahLst/>
                <a:cxnLst>
                  <a:cxn ang="0">
                    <a:pos x="T0" y="T1"/>
                  </a:cxn>
                  <a:cxn ang="0">
                    <a:pos x="T2" y="T3"/>
                  </a:cxn>
                  <a:cxn ang="0">
                    <a:pos x="T4" y="T5"/>
                  </a:cxn>
                  <a:cxn ang="0">
                    <a:pos x="T6" y="T7"/>
                  </a:cxn>
                  <a:cxn ang="0">
                    <a:pos x="T8" y="T9"/>
                  </a:cxn>
                </a:cxnLst>
                <a:rect l="0" t="0" r="r" b="b"/>
                <a:pathLst>
                  <a:path w="9" h="5">
                    <a:moveTo>
                      <a:pt x="8" y="0"/>
                    </a:moveTo>
                    <a:cubicBezTo>
                      <a:pt x="7" y="0"/>
                      <a:pt x="4" y="1"/>
                      <a:pt x="0" y="5"/>
                    </a:cubicBezTo>
                    <a:cubicBezTo>
                      <a:pt x="2" y="5"/>
                      <a:pt x="4" y="5"/>
                      <a:pt x="6" y="5"/>
                    </a:cubicBezTo>
                    <a:cubicBezTo>
                      <a:pt x="8" y="2"/>
                      <a:pt x="9" y="0"/>
                      <a:pt x="8" y="0"/>
                    </a:cubicBezTo>
                    <a:cubicBezTo>
                      <a:pt x="8" y="0"/>
                      <a:pt x="8" y="0"/>
                      <a:pt x="8" y="0"/>
                    </a:cubicBezTo>
                  </a:path>
                </a:pathLst>
              </a:custGeom>
              <a:solidFill>
                <a:srgbClr val="EBEBE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14" name="Freeform 502">
                <a:extLst>
                  <a:ext uri="{FF2B5EF4-FFF2-40B4-BE49-F238E27FC236}">
                    <a16:creationId xmlns:a16="http://schemas.microsoft.com/office/drawing/2014/main" xmlns="" id="{418A12AF-BAA7-458F-8DBC-0307DE348A19}"/>
                  </a:ext>
                </a:extLst>
              </p:cNvPr>
              <p:cNvSpPr>
                <a:spLocks noEditPoints="1"/>
              </p:cNvSpPr>
              <p:nvPr/>
            </p:nvSpPr>
            <p:spPr bwMode="auto">
              <a:xfrm>
                <a:off x="5904" y="2664"/>
                <a:ext cx="4" cy="6"/>
              </a:xfrm>
              <a:custGeom>
                <a:avLst/>
                <a:gdLst>
                  <a:gd name="T0" fmla="*/ 2 w 6"/>
                  <a:gd name="T1" fmla="*/ 4 h 7"/>
                  <a:gd name="T2" fmla="*/ 0 w 6"/>
                  <a:gd name="T3" fmla="*/ 6 h 7"/>
                  <a:gd name="T4" fmla="*/ 2 w 6"/>
                  <a:gd name="T5" fmla="*/ 7 h 7"/>
                  <a:gd name="T6" fmla="*/ 2 w 6"/>
                  <a:gd name="T7" fmla="*/ 7 h 7"/>
                  <a:gd name="T8" fmla="*/ 3 w 6"/>
                  <a:gd name="T9" fmla="*/ 5 h 7"/>
                  <a:gd name="T10" fmla="*/ 2 w 6"/>
                  <a:gd name="T11" fmla="*/ 4 h 7"/>
                  <a:gd name="T12" fmla="*/ 6 w 6"/>
                  <a:gd name="T13" fmla="*/ 0 h 7"/>
                  <a:gd name="T14" fmla="*/ 6 w 6"/>
                  <a:gd name="T15" fmla="*/ 1 h 7"/>
                  <a:gd name="T16" fmla="*/ 6 w 6"/>
                  <a:gd name="T17" fmla="*/ 1 h 7"/>
                  <a:gd name="T18" fmla="*/ 6 w 6"/>
                  <a:gd name="T19" fmla="*/ 0 h 7"/>
                  <a:gd name="T20" fmla="*/ 6 w 6"/>
                  <a:gd name="T21"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 h="7">
                    <a:moveTo>
                      <a:pt x="2" y="4"/>
                    </a:moveTo>
                    <a:cubicBezTo>
                      <a:pt x="2" y="5"/>
                      <a:pt x="1" y="5"/>
                      <a:pt x="0" y="6"/>
                    </a:cubicBezTo>
                    <a:cubicBezTo>
                      <a:pt x="1" y="7"/>
                      <a:pt x="1" y="7"/>
                      <a:pt x="2" y="7"/>
                    </a:cubicBezTo>
                    <a:cubicBezTo>
                      <a:pt x="2" y="7"/>
                      <a:pt x="2" y="7"/>
                      <a:pt x="2" y="7"/>
                    </a:cubicBezTo>
                    <a:cubicBezTo>
                      <a:pt x="3" y="6"/>
                      <a:pt x="3" y="6"/>
                      <a:pt x="3" y="5"/>
                    </a:cubicBezTo>
                    <a:cubicBezTo>
                      <a:pt x="3" y="5"/>
                      <a:pt x="3" y="4"/>
                      <a:pt x="2" y="4"/>
                    </a:cubicBezTo>
                    <a:moveTo>
                      <a:pt x="6" y="0"/>
                    </a:moveTo>
                    <a:cubicBezTo>
                      <a:pt x="6" y="0"/>
                      <a:pt x="6" y="0"/>
                      <a:pt x="6" y="1"/>
                    </a:cubicBezTo>
                    <a:cubicBezTo>
                      <a:pt x="6" y="1"/>
                      <a:pt x="6" y="1"/>
                      <a:pt x="6" y="1"/>
                    </a:cubicBezTo>
                    <a:cubicBezTo>
                      <a:pt x="6" y="1"/>
                      <a:pt x="6" y="0"/>
                      <a:pt x="6" y="0"/>
                    </a:cubicBezTo>
                    <a:cubicBezTo>
                      <a:pt x="6" y="0"/>
                      <a:pt x="6" y="0"/>
                      <a:pt x="6"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15" name="Freeform 503">
                <a:extLst>
                  <a:ext uri="{FF2B5EF4-FFF2-40B4-BE49-F238E27FC236}">
                    <a16:creationId xmlns:a16="http://schemas.microsoft.com/office/drawing/2014/main" xmlns="" id="{6FF495F6-F1D6-4335-BBF9-7DA0F5B4C014}"/>
                  </a:ext>
                </a:extLst>
              </p:cNvPr>
              <p:cNvSpPr>
                <a:spLocks/>
              </p:cNvSpPr>
              <p:nvPr/>
            </p:nvSpPr>
            <p:spPr bwMode="auto">
              <a:xfrm>
                <a:off x="5905" y="2665"/>
                <a:ext cx="3" cy="3"/>
              </a:xfrm>
              <a:custGeom>
                <a:avLst/>
                <a:gdLst>
                  <a:gd name="T0" fmla="*/ 4 w 4"/>
                  <a:gd name="T1" fmla="*/ 0 h 4"/>
                  <a:gd name="T2" fmla="*/ 0 w 4"/>
                  <a:gd name="T3" fmla="*/ 3 h 4"/>
                  <a:gd name="T4" fmla="*/ 1 w 4"/>
                  <a:gd name="T5" fmla="*/ 4 h 4"/>
                  <a:gd name="T6" fmla="*/ 4 w 4"/>
                  <a:gd name="T7" fmla="*/ 0 h 4"/>
                  <a:gd name="T8" fmla="*/ 4 w 4"/>
                  <a:gd name="T9" fmla="*/ 0 h 4"/>
                </a:gdLst>
                <a:ahLst/>
                <a:cxnLst>
                  <a:cxn ang="0">
                    <a:pos x="T0" y="T1"/>
                  </a:cxn>
                  <a:cxn ang="0">
                    <a:pos x="T2" y="T3"/>
                  </a:cxn>
                  <a:cxn ang="0">
                    <a:pos x="T4" y="T5"/>
                  </a:cxn>
                  <a:cxn ang="0">
                    <a:pos x="T6" y="T7"/>
                  </a:cxn>
                  <a:cxn ang="0">
                    <a:pos x="T8" y="T9"/>
                  </a:cxn>
                </a:cxnLst>
                <a:rect l="0" t="0" r="r" b="b"/>
                <a:pathLst>
                  <a:path w="4" h="4">
                    <a:moveTo>
                      <a:pt x="4" y="0"/>
                    </a:moveTo>
                    <a:cubicBezTo>
                      <a:pt x="3" y="0"/>
                      <a:pt x="2" y="1"/>
                      <a:pt x="0" y="3"/>
                    </a:cubicBezTo>
                    <a:cubicBezTo>
                      <a:pt x="1" y="3"/>
                      <a:pt x="1" y="4"/>
                      <a:pt x="1" y="4"/>
                    </a:cubicBezTo>
                    <a:cubicBezTo>
                      <a:pt x="3" y="3"/>
                      <a:pt x="3" y="1"/>
                      <a:pt x="4" y="0"/>
                    </a:cubicBezTo>
                    <a:cubicBezTo>
                      <a:pt x="4" y="0"/>
                      <a:pt x="4" y="0"/>
                      <a:pt x="4" y="0"/>
                    </a:cubicBezTo>
                  </a:path>
                </a:pathLst>
              </a:custGeom>
              <a:solidFill>
                <a:srgbClr val="F0F0F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16" name="Freeform 504">
                <a:extLst>
                  <a:ext uri="{FF2B5EF4-FFF2-40B4-BE49-F238E27FC236}">
                    <a16:creationId xmlns:a16="http://schemas.microsoft.com/office/drawing/2014/main" xmlns="" id="{E1FD682A-FAAD-4F41-A746-88B36FD583D0}"/>
                  </a:ext>
                </a:extLst>
              </p:cNvPr>
              <p:cNvSpPr>
                <a:spLocks/>
              </p:cNvSpPr>
              <p:nvPr/>
            </p:nvSpPr>
            <p:spPr bwMode="auto">
              <a:xfrm>
                <a:off x="5890" y="2676"/>
                <a:ext cx="11" cy="10"/>
              </a:xfrm>
              <a:custGeom>
                <a:avLst/>
                <a:gdLst>
                  <a:gd name="T0" fmla="*/ 12 w 15"/>
                  <a:gd name="T1" fmla="*/ 0 h 14"/>
                  <a:gd name="T2" fmla="*/ 0 w 15"/>
                  <a:gd name="T3" fmla="*/ 13 h 14"/>
                  <a:gd name="T4" fmla="*/ 5 w 15"/>
                  <a:gd name="T5" fmla="*/ 14 h 14"/>
                  <a:gd name="T6" fmla="*/ 15 w 15"/>
                  <a:gd name="T7" fmla="*/ 0 h 14"/>
                  <a:gd name="T8" fmla="*/ 12 w 15"/>
                  <a:gd name="T9" fmla="*/ 0 h 14"/>
                </a:gdLst>
                <a:ahLst/>
                <a:cxnLst>
                  <a:cxn ang="0">
                    <a:pos x="T0" y="T1"/>
                  </a:cxn>
                  <a:cxn ang="0">
                    <a:pos x="T2" y="T3"/>
                  </a:cxn>
                  <a:cxn ang="0">
                    <a:pos x="T4" y="T5"/>
                  </a:cxn>
                  <a:cxn ang="0">
                    <a:pos x="T6" y="T7"/>
                  </a:cxn>
                  <a:cxn ang="0">
                    <a:pos x="T8" y="T9"/>
                  </a:cxn>
                </a:cxnLst>
                <a:rect l="0" t="0" r="r" b="b"/>
                <a:pathLst>
                  <a:path w="15" h="14">
                    <a:moveTo>
                      <a:pt x="12" y="0"/>
                    </a:moveTo>
                    <a:cubicBezTo>
                      <a:pt x="8" y="4"/>
                      <a:pt x="5" y="8"/>
                      <a:pt x="0" y="13"/>
                    </a:cubicBezTo>
                    <a:cubicBezTo>
                      <a:pt x="2" y="13"/>
                      <a:pt x="3" y="14"/>
                      <a:pt x="5" y="14"/>
                    </a:cubicBezTo>
                    <a:cubicBezTo>
                      <a:pt x="9" y="9"/>
                      <a:pt x="12" y="4"/>
                      <a:pt x="15" y="0"/>
                    </a:cubicBezTo>
                    <a:cubicBezTo>
                      <a:pt x="14" y="0"/>
                      <a:pt x="13" y="0"/>
                      <a:pt x="12"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17" name="Freeform 505">
                <a:extLst>
                  <a:ext uri="{FF2B5EF4-FFF2-40B4-BE49-F238E27FC236}">
                    <a16:creationId xmlns:a16="http://schemas.microsoft.com/office/drawing/2014/main" xmlns="" id="{BDC51BD5-CB14-49DD-960D-44DE0CA1C243}"/>
                  </a:ext>
                </a:extLst>
              </p:cNvPr>
              <p:cNvSpPr>
                <a:spLocks/>
              </p:cNvSpPr>
              <p:nvPr/>
            </p:nvSpPr>
            <p:spPr bwMode="auto">
              <a:xfrm>
                <a:off x="5839" y="2685"/>
                <a:ext cx="55" cy="66"/>
              </a:xfrm>
              <a:custGeom>
                <a:avLst/>
                <a:gdLst>
                  <a:gd name="T0" fmla="*/ 69 w 74"/>
                  <a:gd name="T1" fmla="*/ 0 h 89"/>
                  <a:gd name="T2" fmla="*/ 68 w 74"/>
                  <a:gd name="T3" fmla="*/ 2 h 89"/>
                  <a:gd name="T4" fmla="*/ 63 w 74"/>
                  <a:gd name="T5" fmla="*/ 9 h 89"/>
                  <a:gd name="T6" fmla="*/ 66 w 74"/>
                  <a:gd name="T7" fmla="*/ 11 h 89"/>
                  <a:gd name="T8" fmla="*/ 62 w 74"/>
                  <a:gd name="T9" fmla="*/ 11 h 89"/>
                  <a:gd name="T10" fmla="*/ 61 w 74"/>
                  <a:gd name="T11" fmla="*/ 11 h 89"/>
                  <a:gd name="T12" fmla="*/ 58 w 74"/>
                  <a:gd name="T13" fmla="*/ 14 h 89"/>
                  <a:gd name="T14" fmla="*/ 46 w 74"/>
                  <a:gd name="T15" fmla="*/ 29 h 89"/>
                  <a:gd name="T16" fmla="*/ 1 w 74"/>
                  <a:gd name="T17" fmla="*/ 89 h 89"/>
                  <a:gd name="T18" fmla="*/ 1 w 74"/>
                  <a:gd name="T19" fmla="*/ 89 h 89"/>
                  <a:gd name="T20" fmla="*/ 49 w 74"/>
                  <a:gd name="T21" fmla="*/ 32 h 89"/>
                  <a:gd name="T22" fmla="*/ 74 w 74"/>
                  <a:gd name="T23" fmla="*/ 1 h 89"/>
                  <a:gd name="T24" fmla="*/ 69 w 74"/>
                  <a:gd name="T25" fmla="*/ 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4" h="89">
                    <a:moveTo>
                      <a:pt x="69" y="0"/>
                    </a:moveTo>
                    <a:cubicBezTo>
                      <a:pt x="69" y="1"/>
                      <a:pt x="68" y="1"/>
                      <a:pt x="68" y="2"/>
                    </a:cubicBezTo>
                    <a:cubicBezTo>
                      <a:pt x="68" y="3"/>
                      <a:pt x="66" y="6"/>
                      <a:pt x="63" y="9"/>
                    </a:cubicBezTo>
                    <a:cubicBezTo>
                      <a:pt x="65" y="10"/>
                      <a:pt x="66" y="10"/>
                      <a:pt x="66" y="11"/>
                    </a:cubicBezTo>
                    <a:cubicBezTo>
                      <a:pt x="66" y="11"/>
                      <a:pt x="64" y="11"/>
                      <a:pt x="62" y="11"/>
                    </a:cubicBezTo>
                    <a:cubicBezTo>
                      <a:pt x="61" y="11"/>
                      <a:pt x="61" y="11"/>
                      <a:pt x="61" y="11"/>
                    </a:cubicBezTo>
                    <a:cubicBezTo>
                      <a:pt x="60" y="12"/>
                      <a:pt x="59" y="13"/>
                      <a:pt x="58" y="14"/>
                    </a:cubicBezTo>
                    <a:cubicBezTo>
                      <a:pt x="54" y="19"/>
                      <a:pt x="50" y="24"/>
                      <a:pt x="46" y="29"/>
                    </a:cubicBezTo>
                    <a:cubicBezTo>
                      <a:pt x="20" y="61"/>
                      <a:pt x="0" y="88"/>
                      <a:pt x="1" y="89"/>
                    </a:cubicBezTo>
                    <a:cubicBezTo>
                      <a:pt x="1" y="89"/>
                      <a:pt x="1" y="89"/>
                      <a:pt x="1" y="89"/>
                    </a:cubicBezTo>
                    <a:cubicBezTo>
                      <a:pt x="2" y="89"/>
                      <a:pt x="24" y="64"/>
                      <a:pt x="49" y="32"/>
                    </a:cubicBezTo>
                    <a:cubicBezTo>
                      <a:pt x="59" y="21"/>
                      <a:pt x="67" y="10"/>
                      <a:pt x="74" y="1"/>
                    </a:cubicBezTo>
                    <a:cubicBezTo>
                      <a:pt x="72" y="1"/>
                      <a:pt x="71" y="0"/>
                      <a:pt x="69" y="0"/>
                    </a:cubicBezTo>
                  </a:path>
                </a:pathLst>
              </a:custGeom>
              <a:solidFill>
                <a:srgbClr val="46489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18" name="Freeform 506">
                <a:extLst>
                  <a:ext uri="{FF2B5EF4-FFF2-40B4-BE49-F238E27FC236}">
                    <a16:creationId xmlns:a16="http://schemas.microsoft.com/office/drawing/2014/main" xmlns="" id="{63E90995-6169-4551-AC46-67F1EF341AAB}"/>
                  </a:ext>
                </a:extLst>
              </p:cNvPr>
              <p:cNvSpPr>
                <a:spLocks noEditPoints="1"/>
              </p:cNvSpPr>
              <p:nvPr/>
            </p:nvSpPr>
            <p:spPr bwMode="auto">
              <a:xfrm>
                <a:off x="5735" y="2647"/>
                <a:ext cx="31" cy="26"/>
              </a:xfrm>
              <a:custGeom>
                <a:avLst/>
                <a:gdLst>
                  <a:gd name="T0" fmla="*/ 39 w 43"/>
                  <a:gd name="T1" fmla="*/ 31 h 35"/>
                  <a:gd name="T2" fmla="*/ 37 w 43"/>
                  <a:gd name="T3" fmla="*/ 34 h 35"/>
                  <a:gd name="T4" fmla="*/ 43 w 43"/>
                  <a:gd name="T5" fmla="*/ 35 h 35"/>
                  <a:gd name="T6" fmla="*/ 39 w 43"/>
                  <a:gd name="T7" fmla="*/ 31 h 35"/>
                  <a:gd name="T8" fmla="*/ 1 w 43"/>
                  <a:gd name="T9" fmla="*/ 0 h 35"/>
                  <a:gd name="T10" fmla="*/ 1 w 43"/>
                  <a:gd name="T11" fmla="*/ 0 h 35"/>
                  <a:gd name="T12" fmla="*/ 28 w 43"/>
                  <a:gd name="T13" fmla="*/ 33 h 35"/>
                  <a:gd name="T14" fmla="*/ 31 w 43"/>
                  <a:gd name="T15" fmla="*/ 24 h 35"/>
                  <a:gd name="T16" fmla="*/ 1 w 43"/>
                  <a:gd name="T17"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35">
                    <a:moveTo>
                      <a:pt x="39" y="31"/>
                    </a:moveTo>
                    <a:cubicBezTo>
                      <a:pt x="38" y="32"/>
                      <a:pt x="38" y="33"/>
                      <a:pt x="37" y="34"/>
                    </a:cubicBezTo>
                    <a:cubicBezTo>
                      <a:pt x="39" y="35"/>
                      <a:pt x="41" y="35"/>
                      <a:pt x="43" y="35"/>
                    </a:cubicBezTo>
                    <a:cubicBezTo>
                      <a:pt x="42" y="34"/>
                      <a:pt x="40" y="32"/>
                      <a:pt x="39" y="31"/>
                    </a:cubicBezTo>
                    <a:moveTo>
                      <a:pt x="1" y="0"/>
                    </a:moveTo>
                    <a:cubicBezTo>
                      <a:pt x="1" y="0"/>
                      <a:pt x="1" y="0"/>
                      <a:pt x="1" y="0"/>
                    </a:cubicBezTo>
                    <a:cubicBezTo>
                      <a:pt x="0" y="2"/>
                      <a:pt x="11" y="15"/>
                      <a:pt x="28" y="33"/>
                    </a:cubicBezTo>
                    <a:cubicBezTo>
                      <a:pt x="29" y="30"/>
                      <a:pt x="30" y="27"/>
                      <a:pt x="31" y="24"/>
                    </a:cubicBezTo>
                    <a:cubicBezTo>
                      <a:pt x="15" y="9"/>
                      <a:pt x="4" y="0"/>
                      <a:pt x="1" y="0"/>
                    </a:cubicBezTo>
                  </a:path>
                </a:pathLst>
              </a:custGeom>
              <a:solidFill>
                <a:srgbClr val="E5E5E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19" name="Freeform 507">
                <a:extLst>
                  <a:ext uri="{FF2B5EF4-FFF2-40B4-BE49-F238E27FC236}">
                    <a16:creationId xmlns:a16="http://schemas.microsoft.com/office/drawing/2014/main" xmlns="" id="{9ED8F4C4-AEE3-4A4B-A820-98A6412BA8DA}"/>
                  </a:ext>
                </a:extLst>
              </p:cNvPr>
              <p:cNvSpPr>
                <a:spLocks/>
              </p:cNvSpPr>
              <p:nvPr/>
            </p:nvSpPr>
            <p:spPr bwMode="auto">
              <a:xfrm>
                <a:off x="5763" y="2679"/>
                <a:ext cx="49" cy="41"/>
              </a:xfrm>
              <a:custGeom>
                <a:avLst/>
                <a:gdLst>
                  <a:gd name="T0" fmla="*/ 0 w 66"/>
                  <a:gd name="T1" fmla="*/ 0 h 56"/>
                  <a:gd name="T2" fmla="*/ 10 w 66"/>
                  <a:gd name="T3" fmla="*/ 10 h 56"/>
                  <a:gd name="T4" fmla="*/ 64 w 66"/>
                  <a:gd name="T5" fmla="*/ 56 h 56"/>
                  <a:gd name="T6" fmla="*/ 64 w 66"/>
                  <a:gd name="T7" fmla="*/ 56 h 56"/>
                  <a:gd name="T8" fmla="*/ 17 w 66"/>
                  <a:gd name="T9" fmla="*/ 3 h 56"/>
                  <a:gd name="T10" fmla="*/ 16 w 66"/>
                  <a:gd name="T11" fmla="*/ 2 h 56"/>
                  <a:gd name="T12" fmla="*/ 0 w 66"/>
                  <a:gd name="T13" fmla="*/ 0 h 56"/>
                </a:gdLst>
                <a:ahLst/>
                <a:cxnLst>
                  <a:cxn ang="0">
                    <a:pos x="T0" y="T1"/>
                  </a:cxn>
                  <a:cxn ang="0">
                    <a:pos x="T2" y="T3"/>
                  </a:cxn>
                  <a:cxn ang="0">
                    <a:pos x="T4" y="T5"/>
                  </a:cxn>
                  <a:cxn ang="0">
                    <a:pos x="T6" y="T7"/>
                  </a:cxn>
                  <a:cxn ang="0">
                    <a:pos x="T8" y="T9"/>
                  </a:cxn>
                  <a:cxn ang="0">
                    <a:pos x="T10" y="T11"/>
                  </a:cxn>
                  <a:cxn ang="0">
                    <a:pos x="T12" y="T13"/>
                  </a:cxn>
                </a:cxnLst>
                <a:rect l="0" t="0" r="r" b="b"/>
                <a:pathLst>
                  <a:path w="66" h="56">
                    <a:moveTo>
                      <a:pt x="0" y="0"/>
                    </a:moveTo>
                    <a:cubicBezTo>
                      <a:pt x="3" y="3"/>
                      <a:pt x="7" y="6"/>
                      <a:pt x="10" y="10"/>
                    </a:cubicBezTo>
                    <a:cubicBezTo>
                      <a:pt x="37" y="36"/>
                      <a:pt x="60" y="56"/>
                      <a:pt x="64" y="56"/>
                    </a:cubicBezTo>
                    <a:cubicBezTo>
                      <a:pt x="64" y="56"/>
                      <a:pt x="64" y="56"/>
                      <a:pt x="64" y="56"/>
                    </a:cubicBezTo>
                    <a:cubicBezTo>
                      <a:pt x="66" y="54"/>
                      <a:pt x="45" y="31"/>
                      <a:pt x="17" y="3"/>
                    </a:cubicBezTo>
                    <a:cubicBezTo>
                      <a:pt x="17" y="3"/>
                      <a:pt x="16" y="3"/>
                      <a:pt x="16" y="2"/>
                    </a:cubicBezTo>
                    <a:cubicBezTo>
                      <a:pt x="10" y="1"/>
                      <a:pt x="5" y="1"/>
                      <a:pt x="0" y="0"/>
                    </a:cubicBezTo>
                  </a:path>
                </a:pathLst>
              </a:custGeom>
              <a:solidFill>
                <a:srgbClr val="44468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20" name="Freeform 508">
                <a:extLst>
                  <a:ext uri="{FF2B5EF4-FFF2-40B4-BE49-F238E27FC236}">
                    <a16:creationId xmlns:a16="http://schemas.microsoft.com/office/drawing/2014/main" xmlns="" id="{E5E1A060-06B4-4AF9-AB04-02E581197F80}"/>
                  </a:ext>
                </a:extLst>
              </p:cNvPr>
              <p:cNvSpPr>
                <a:spLocks/>
              </p:cNvSpPr>
              <p:nvPr/>
            </p:nvSpPr>
            <p:spPr bwMode="auto">
              <a:xfrm>
                <a:off x="5717" y="2668"/>
                <a:ext cx="38" cy="5"/>
              </a:xfrm>
              <a:custGeom>
                <a:avLst/>
                <a:gdLst>
                  <a:gd name="T0" fmla="*/ 4 w 52"/>
                  <a:gd name="T1" fmla="*/ 0 h 7"/>
                  <a:gd name="T2" fmla="*/ 0 w 52"/>
                  <a:gd name="T3" fmla="*/ 1 h 7"/>
                  <a:gd name="T4" fmla="*/ 22 w 52"/>
                  <a:gd name="T5" fmla="*/ 7 h 7"/>
                  <a:gd name="T6" fmla="*/ 51 w 52"/>
                  <a:gd name="T7" fmla="*/ 7 h 7"/>
                  <a:gd name="T8" fmla="*/ 52 w 52"/>
                  <a:gd name="T9" fmla="*/ 4 h 7"/>
                  <a:gd name="T10" fmla="*/ 4 w 52"/>
                  <a:gd name="T11" fmla="*/ 0 h 7"/>
                </a:gdLst>
                <a:ahLst/>
                <a:cxnLst>
                  <a:cxn ang="0">
                    <a:pos x="T0" y="T1"/>
                  </a:cxn>
                  <a:cxn ang="0">
                    <a:pos x="T2" y="T3"/>
                  </a:cxn>
                  <a:cxn ang="0">
                    <a:pos x="T4" y="T5"/>
                  </a:cxn>
                  <a:cxn ang="0">
                    <a:pos x="T6" y="T7"/>
                  </a:cxn>
                  <a:cxn ang="0">
                    <a:pos x="T8" y="T9"/>
                  </a:cxn>
                  <a:cxn ang="0">
                    <a:pos x="T10" y="T11"/>
                  </a:cxn>
                </a:cxnLst>
                <a:rect l="0" t="0" r="r" b="b"/>
                <a:pathLst>
                  <a:path w="52" h="7">
                    <a:moveTo>
                      <a:pt x="4" y="0"/>
                    </a:moveTo>
                    <a:cubicBezTo>
                      <a:pt x="1" y="0"/>
                      <a:pt x="0" y="0"/>
                      <a:pt x="0" y="1"/>
                    </a:cubicBezTo>
                    <a:cubicBezTo>
                      <a:pt x="0" y="2"/>
                      <a:pt x="8" y="4"/>
                      <a:pt x="22" y="7"/>
                    </a:cubicBezTo>
                    <a:cubicBezTo>
                      <a:pt x="32" y="7"/>
                      <a:pt x="41" y="7"/>
                      <a:pt x="51" y="7"/>
                    </a:cubicBezTo>
                    <a:cubicBezTo>
                      <a:pt x="51" y="6"/>
                      <a:pt x="52" y="5"/>
                      <a:pt x="52" y="4"/>
                    </a:cubicBezTo>
                    <a:cubicBezTo>
                      <a:pt x="29" y="2"/>
                      <a:pt x="12" y="0"/>
                      <a:pt x="4"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21" name="Freeform 509">
                <a:extLst>
                  <a:ext uri="{FF2B5EF4-FFF2-40B4-BE49-F238E27FC236}">
                    <a16:creationId xmlns:a16="http://schemas.microsoft.com/office/drawing/2014/main" xmlns="" id="{717A1DC2-1706-4A5A-8AA5-D6AD5C054982}"/>
                  </a:ext>
                </a:extLst>
              </p:cNvPr>
              <p:cNvSpPr>
                <a:spLocks/>
              </p:cNvSpPr>
              <p:nvPr/>
            </p:nvSpPr>
            <p:spPr bwMode="auto">
              <a:xfrm>
                <a:off x="5733" y="2673"/>
                <a:ext cx="22" cy="4"/>
              </a:xfrm>
              <a:custGeom>
                <a:avLst/>
                <a:gdLst>
                  <a:gd name="T0" fmla="*/ 0 w 29"/>
                  <a:gd name="T1" fmla="*/ 0 h 5"/>
                  <a:gd name="T2" fmla="*/ 28 w 29"/>
                  <a:gd name="T3" fmla="*/ 5 h 5"/>
                  <a:gd name="T4" fmla="*/ 29 w 29"/>
                  <a:gd name="T5" fmla="*/ 0 h 5"/>
                  <a:gd name="T6" fmla="*/ 0 w 29"/>
                  <a:gd name="T7" fmla="*/ 0 h 5"/>
                </a:gdLst>
                <a:ahLst/>
                <a:cxnLst>
                  <a:cxn ang="0">
                    <a:pos x="T0" y="T1"/>
                  </a:cxn>
                  <a:cxn ang="0">
                    <a:pos x="T2" y="T3"/>
                  </a:cxn>
                  <a:cxn ang="0">
                    <a:pos x="T4" y="T5"/>
                  </a:cxn>
                  <a:cxn ang="0">
                    <a:pos x="T6" y="T7"/>
                  </a:cxn>
                </a:cxnLst>
                <a:rect l="0" t="0" r="r" b="b"/>
                <a:pathLst>
                  <a:path w="29" h="5">
                    <a:moveTo>
                      <a:pt x="0" y="0"/>
                    </a:moveTo>
                    <a:cubicBezTo>
                      <a:pt x="7" y="1"/>
                      <a:pt x="17" y="3"/>
                      <a:pt x="28" y="5"/>
                    </a:cubicBezTo>
                    <a:cubicBezTo>
                      <a:pt x="28" y="3"/>
                      <a:pt x="29" y="2"/>
                      <a:pt x="29" y="0"/>
                    </a:cubicBezTo>
                    <a:cubicBezTo>
                      <a:pt x="19" y="0"/>
                      <a:pt x="10" y="0"/>
                      <a:pt x="0" y="0"/>
                    </a:cubicBezTo>
                  </a:path>
                </a:pathLst>
              </a:custGeom>
              <a:solidFill>
                <a:srgbClr val="484AA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22" name="Freeform 510">
                <a:extLst>
                  <a:ext uri="{FF2B5EF4-FFF2-40B4-BE49-F238E27FC236}">
                    <a16:creationId xmlns:a16="http://schemas.microsoft.com/office/drawing/2014/main" xmlns="" id="{A5306C10-3899-419A-B2CE-FDE34AC67FBC}"/>
                  </a:ext>
                </a:extLst>
              </p:cNvPr>
              <p:cNvSpPr>
                <a:spLocks/>
              </p:cNvSpPr>
              <p:nvPr/>
            </p:nvSpPr>
            <p:spPr bwMode="auto">
              <a:xfrm>
                <a:off x="5766" y="2673"/>
                <a:ext cx="15" cy="2"/>
              </a:xfrm>
              <a:custGeom>
                <a:avLst/>
                <a:gdLst>
                  <a:gd name="T0" fmla="*/ 0 w 20"/>
                  <a:gd name="T1" fmla="*/ 0 h 3"/>
                  <a:gd name="T2" fmla="*/ 2 w 20"/>
                  <a:gd name="T3" fmla="*/ 2 h 3"/>
                  <a:gd name="T4" fmla="*/ 20 w 20"/>
                  <a:gd name="T5" fmla="*/ 3 h 3"/>
                  <a:gd name="T6" fmla="*/ 0 w 20"/>
                  <a:gd name="T7" fmla="*/ 0 h 3"/>
                </a:gdLst>
                <a:ahLst/>
                <a:cxnLst>
                  <a:cxn ang="0">
                    <a:pos x="T0" y="T1"/>
                  </a:cxn>
                  <a:cxn ang="0">
                    <a:pos x="T2" y="T3"/>
                  </a:cxn>
                  <a:cxn ang="0">
                    <a:pos x="T4" y="T5"/>
                  </a:cxn>
                  <a:cxn ang="0">
                    <a:pos x="T6" y="T7"/>
                  </a:cxn>
                </a:cxnLst>
                <a:rect l="0" t="0" r="r" b="b"/>
                <a:pathLst>
                  <a:path w="20" h="3">
                    <a:moveTo>
                      <a:pt x="0" y="0"/>
                    </a:moveTo>
                    <a:cubicBezTo>
                      <a:pt x="1" y="1"/>
                      <a:pt x="1" y="1"/>
                      <a:pt x="2" y="2"/>
                    </a:cubicBezTo>
                    <a:cubicBezTo>
                      <a:pt x="8" y="2"/>
                      <a:pt x="14" y="2"/>
                      <a:pt x="20" y="3"/>
                    </a:cubicBezTo>
                    <a:cubicBezTo>
                      <a:pt x="13" y="2"/>
                      <a:pt x="7" y="1"/>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23" name="Freeform 511">
                <a:extLst>
                  <a:ext uri="{FF2B5EF4-FFF2-40B4-BE49-F238E27FC236}">
                    <a16:creationId xmlns:a16="http://schemas.microsoft.com/office/drawing/2014/main" xmlns="" id="{C835104D-A0CC-4216-B74C-5893A7525276}"/>
                  </a:ext>
                </a:extLst>
              </p:cNvPr>
              <p:cNvSpPr>
                <a:spLocks noEditPoints="1"/>
              </p:cNvSpPr>
              <p:nvPr/>
            </p:nvSpPr>
            <p:spPr bwMode="auto">
              <a:xfrm>
                <a:off x="5760" y="2674"/>
                <a:ext cx="83" cy="16"/>
              </a:xfrm>
              <a:custGeom>
                <a:avLst/>
                <a:gdLst>
                  <a:gd name="T0" fmla="*/ 66 w 113"/>
                  <a:gd name="T1" fmla="*/ 6 h 21"/>
                  <a:gd name="T2" fmla="*/ 59 w 113"/>
                  <a:gd name="T3" fmla="*/ 14 h 21"/>
                  <a:gd name="T4" fmla="*/ 113 w 113"/>
                  <a:gd name="T5" fmla="*/ 21 h 21"/>
                  <a:gd name="T6" fmla="*/ 111 w 113"/>
                  <a:gd name="T7" fmla="*/ 13 h 21"/>
                  <a:gd name="T8" fmla="*/ 85 w 113"/>
                  <a:gd name="T9" fmla="*/ 9 h 21"/>
                  <a:gd name="T10" fmla="*/ 83 w 113"/>
                  <a:gd name="T11" fmla="*/ 11 h 21"/>
                  <a:gd name="T12" fmla="*/ 82 w 113"/>
                  <a:gd name="T13" fmla="*/ 11 h 21"/>
                  <a:gd name="T14" fmla="*/ 83 w 113"/>
                  <a:gd name="T15" fmla="*/ 8 h 21"/>
                  <a:gd name="T16" fmla="*/ 66 w 113"/>
                  <a:gd name="T17" fmla="*/ 6 h 21"/>
                  <a:gd name="T18" fmla="*/ 1 w 113"/>
                  <a:gd name="T19" fmla="*/ 3 h 21"/>
                  <a:gd name="T20" fmla="*/ 0 w 113"/>
                  <a:gd name="T21" fmla="*/ 5 h 21"/>
                  <a:gd name="T22" fmla="*/ 4 w 113"/>
                  <a:gd name="T23" fmla="*/ 6 h 21"/>
                  <a:gd name="T24" fmla="*/ 1 w 113"/>
                  <a:gd name="T25" fmla="*/ 3 h 21"/>
                  <a:gd name="T26" fmla="*/ 11 w 113"/>
                  <a:gd name="T27" fmla="*/ 0 h 21"/>
                  <a:gd name="T28" fmla="*/ 20 w 113"/>
                  <a:gd name="T29" fmla="*/ 8 h 21"/>
                  <a:gd name="T30" fmla="*/ 56 w 113"/>
                  <a:gd name="T31" fmla="*/ 14 h 21"/>
                  <a:gd name="T32" fmla="*/ 63 w 113"/>
                  <a:gd name="T33" fmla="*/ 5 h 21"/>
                  <a:gd name="T34" fmla="*/ 58 w 113"/>
                  <a:gd name="T35" fmla="*/ 5 h 21"/>
                  <a:gd name="T36" fmla="*/ 29 w 113"/>
                  <a:gd name="T37" fmla="*/ 1 h 21"/>
                  <a:gd name="T38" fmla="*/ 11 w 113"/>
                  <a:gd name="T39"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3" h="21">
                    <a:moveTo>
                      <a:pt x="66" y="6"/>
                    </a:moveTo>
                    <a:cubicBezTo>
                      <a:pt x="63" y="9"/>
                      <a:pt x="61" y="12"/>
                      <a:pt x="59" y="14"/>
                    </a:cubicBezTo>
                    <a:cubicBezTo>
                      <a:pt x="78" y="17"/>
                      <a:pt x="97" y="19"/>
                      <a:pt x="113" y="21"/>
                    </a:cubicBezTo>
                    <a:cubicBezTo>
                      <a:pt x="112" y="18"/>
                      <a:pt x="112" y="15"/>
                      <a:pt x="111" y="13"/>
                    </a:cubicBezTo>
                    <a:cubicBezTo>
                      <a:pt x="103" y="11"/>
                      <a:pt x="94" y="10"/>
                      <a:pt x="85" y="9"/>
                    </a:cubicBezTo>
                    <a:cubicBezTo>
                      <a:pt x="83" y="10"/>
                      <a:pt x="83" y="11"/>
                      <a:pt x="83" y="11"/>
                    </a:cubicBezTo>
                    <a:cubicBezTo>
                      <a:pt x="82" y="11"/>
                      <a:pt x="82" y="11"/>
                      <a:pt x="82" y="11"/>
                    </a:cubicBezTo>
                    <a:cubicBezTo>
                      <a:pt x="82" y="10"/>
                      <a:pt x="83" y="10"/>
                      <a:pt x="83" y="8"/>
                    </a:cubicBezTo>
                    <a:cubicBezTo>
                      <a:pt x="78" y="8"/>
                      <a:pt x="72" y="7"/>
                      <a:pt x="66" y="6"/>
                    </a:cubicBezTo>
                    <a:moveTo>
                      <a:pt x="1" y="3"/>
                    </a:moveTo>
                    <a:cubicBezTo>
                      <a:pt x="1" y="3"/>
                      <a:pt x="0" y="4"/>
                      <a:pt x="0" y="5"/>
                    </a:cubicBezTo>
                    <a:cubicBezTo>
                      <a:pt x="1" y="5"/>
                      <a:pt x="3" y="6"/>
                      <a:pt x="4" y="6"/>
                    </a:cubicBezTo>
                    <a:cubicBezTo>
                      <a:pt x="3" y="5"/>
                      <a:pt x="2" y="4"/>
                      <a:pt x="1" y="3"/>
                    </a:cubicBezTo>
                    <a:moveTo>
                      <a:pt x="11" y="0"/>
                    </a:moveTo>
                    <a:cubicBezTo>
                      <a:pt x="14" y="3"/>
                      <a:pt x="17" y="5"/>
                      <a:pt x="20" y="8"/>
                    </a:cubicBezTo>
                    <a:cubicBezTo>
                      <a:pt x="31" y="10"/>
                      <a:pt x="44" y="12"/>
                      <a:pt x="56" y="14"/>
                    </a:cubicBezTo>
                    <a:cubicBezTo>
                      <a:pt x="58" y="11"/>
                      <a:pt x="60" y="9"/>
                      <a:pt x="63" y="5"/>
                    </a:cubicBezTo>
                    <a:cubicBezTo>
                      <a:pt x="61" y="5"/>
                      <a:pt x="59" y="5"/>
                      <a:pt x="58" y="5"/>
                    </a:cubicBezTo>
                    <a:cubicBezTo>
                      <a:pt x="48" y="3"/>
                      <a:pt x="38" y="2"/>
                      <a:pt x="29" y="1"/>
                    </a:cubicBezTo>
                    <a:cubicBezTo>
                      <a:pt x="23" y="0"/>
                      <a:pt x="17" y="0"/>
                      <a:pt x="11" y="0"/>
                    </a:cubicBezTo>
                  </a:path>
                </a:pathLst>
              </a:custGeom>
              <a:solidFill>
                <a:srgbClr val="484AA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24" name="Freeform 512">
                <a:extLst>
                  <a:ext uri="{FF2B5EF4-FFF2-40B4-BE49-F238E27FC236}">
                    <a16:creationId xmlns:a16="http://schemas.microsoft.com/office/drawing/2014/main" xmlns="" id="{916BA5E4-570C-4D00-BB34-EB850029EAA5}"/>
                  </a:ext>
                </a:extLst>
              </p:cNvPr>
              <p:cNvSpPr>
                <a:spLocks/>
              </p:cNvSpPr>
              <p:nvPr/>
            </p:nvSpPr>
            <p:spPr bwMode="auto">
              <a:xfrm>
                <a:off x="5820" y="2680"/>
                <a:ext cx="3" cy="2"/>
              </a:xfrm>
              <a:custGeom>
                <a:avLst/>
                <a:gdLst>
                  <a:gd name="T0" fmla="*/ 1 w 3"/>
                  <a:gd name="T1" fmla="*/ 0 h 3"/>
                  <a:gd name="T2" fmla="*/ 0 w 3"/>
                  <a:gd name="T3" fmla="*/ 3 h 3"/>
                  <a:gd name="T4" fmla="*/ 1 w 3"/>
                  <a:gd name="T5" fmla="*/ 3 h 3"/>
                  <a:gd name="T6" fmla="*/ 3 w 3"/>
                  <a:gd name="T7" fmla="*/ 1 h 3"/>
                  <a:gd name="T8" fmla="*/ 1 w 3"/>
                  <a:gd name="T9" fmla="*/ 0 h 3"/>
                </a:gdLst>
                <a:ahLst/>
                <a:cxnLst>
                  <a:cxn ang="0">
                    <a:pos x="T0" y="T1"/>
                  </a:cxn>
                  <a:cxn ang="0">
                    <a:pos x="T2" y="T3"/>
                  </a:cxn>
                  <a:cxn ang="0">
                    <a:pos x="T4" y="T5"/>
                  </a:cxn>
                  <a:cxn ang="0">
                    <a:pos x="T6" y="T7"/>
                  </a:cxn>
                  <a:cxn ang="0">
                    <a:pos x="T8" y="T9"/>
                  </a:cxn>
                </a:cxnLst>
                <a:rect l="0" t="0" r="r" b="b"/>
                <a:pathLst>
                  <a:path w="3" h="3">
                    <a:moveTo>
                      <a:pt x="1" y="0"/>
                    </a:moveTo>
                    <a:cubicBezTo>
                      <a:pt x="1" y="2"/>
                      <a:pt x="0" y="2"/>
                      <a:pt x="0" y="3"/>
                    </a:cubicBezTo>
                    <a:cubicBezTo>
                      <a:pt x="0" y="3"/>
                      <a:pt x="0" y="3"/>
                      <a:pt x="1" y="3"/>
                    </a:cubicBezTo>
                    <a:cubicBezTo>
                      <a:pt x="1" y="3"/>
                      <a:pt x="1" y="2"/>
                      <a:pt x="3" y="1"/>
                    </a:cubicBezTo>
                    <a:cubicBezTo>
                      <a:pt x="2" y="1"/>
                      <a:pt x="2" y="0"/>
                      <a:pt x="1" y="0"/>
                    </a:cubicBezTo>
                  </a:path>
                </a:pathLst>
              </a:custGeom>
              <a:solidFill>
                <a:srgbClr val="5154C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25" name="Freeform 513">
                <a:extLst>
                  <a:ext uri="{FF2B5EF4-FFF2-40B4-BE49-F238E27FC236}">
                    <a16:creationId xmlns:a16="http://schemas.microsoft.com/office/drawing/2014/main" xmlns="" id="{659C2518-0E9C-45E3-9C4A-26865AC3745A}"/>
                  </a:ext>
                </a:extLst>
              </p:cNvPr>
              <p:cNvSpPr>
                <a:spLocks noEditPoints="1"/>
              </p:cNvSpPr>
              <p:nvPr/>
            </p:nvSpPr>
            <p:spPr bwMode="auto">
              <a:xfrm>
                <a:off x="5850" y="2685"/>
                <a:ext cx="27" cy="8"/>
              </a:xfrm>
              <a:custGeom>
                <a:avLst/>
                <a:gdLst>
                  <a:gd name="T0" fmla="*/ 23 w 36"/>
                  <a:gd name="T1" fmla="*/ 4 h 10"/>
                  <a:gd name="T2" fmla="*/ 24 w 36"/>
                  <a:gd name="T3" fmla="*/ 10 h 10"/>
                  <a:gd name="T4" fmla="*/ 31 w 36"/>
                  <a:gd name="T5" fmla="*/ 10 h 10"/>
                  <a:gd name="T6" fmla="*/ 36 w 36"/>
                  <a:gd name="T7" fmla="*/ 6 h 10"/>
                  <a:gd name="T8" fmla="*/ 23 w 36"/>
                  <a:gd name="T9" fmla="*/ 4 h 10"/>
                  <a:gd name="T10" fmla="*/ 0 w 36"/>
                  <a:gd name="T11" fmla="*/ 0 h 10"/>
                  <a:gd name="T12" fmla="*/ 1 w 36"/>
                  <a:gd name="T13" fmla="*/ 5 h 10"/>
                  <a:gd name="T14" fmla="*/ 1 w 36"/>
                  <a:gd name="T15" fmla="*/ 7 h 10"/>
                  <a:gd name="T16" fmla="*/ 16 w 36"/>
                  <a:gd name="T17" fmla="*/ 9 h 10"/>
                  <a:gd name="T18" fmla="*/ 14 w 36"/>
                  <a:gd name="T19" fmla="*/ 2 h 10"/>
                  <a:gd name="T20" fmla="*/ 0 w 36"/>
                  <a:gd name="T21"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 h="10">
                    <a:moveTo>
                      <a:pt x="23" y="4"/>
                    </a:moveTo>
                    <a:cubicBezTo>
                      <a:pt x="23" y="6"/>
                      <a:pt x="24" y="8"/>
                      <a:pt x="24" y="10"/>
                    </a:cubicBezTo>
                    <a:cubicBezTo>
                      <a:pt x="26" y="10"/>
                      <a:pt x="28" y="10"/>
                      <a:pt x="31" y="10"/>
                    </a:cubicBezTo>
                    <a:cubicBezTo>
                      <a:pt x="33" y="9"/>
                      <a:pt x="35" y="8"/>
                      <a:pt x="36" y="6"/>
                    </a:cubicBezTo>
                    <a:cubicBezTo>
                      <a:pt x="33" y="6"/>
                      <a:pt x="28" y="5"/>
                      <a:pt x="23" y="4"/>
                    </a:cubicBezTo>
                    <a:moveTo>
                      <a:pt x="0" y="0"/>
                    </a:moveTo>
                    <a:cubicBezTo>
                      <a:pt x="0" y="1"/>
                      <a:pt x="1" y="3"/>
                      <a:pt x="1" y="5"/>
                    </a:cubicBezTo>
                    <a:cubicBezTo>
                      <a:pt x="1" y="6"/>
                      <a:pt x="1" y="6"/>
                      <a:pt x="1" y="7"/>
                    </a:cubicBezTo>
                    <a:cubicBezTo>
                      <a:pt x="7" y="8"/>
                      <a:pt x="11" y="9"/>
                      <a:pt x="16" y="9"/>
                    </a:cubicBezTo>
                    <a:cubicBezTo>
                      <a:pt x="15" y="7"/>
                      <a:pt x="15" y="5"/>
                      <a:pt x="14" y="2"/>
                    </a:cubicBezTo>
                    <a:cubicBezTo>
                      <a:pt x="10" y="1"/>
                      <a:pt x="5" y="0"/>
                      <a:pt x="0" y="0"/>
                    </a:cubicBezTo>
                  </a:path>
                </a:pathLst>
              </a:custGeom>
              <a:solidFill>
                <a:srgbClr val="484AA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26" name="Freeform 514">
                <a:extLst>
                  <a:ext uri="{FF2B5EF4-FFF2-40B4-BE49-F238E27FC236}">
                    <a16:creationId xmlns:a16="http://schemas.microsoft.com/office/drawing/2014/main" xmlns="" id="{C0E1E27A-09E6-4039-BB39-E21A4DDA9637}"/>
                  </a:ext>
                </a:extLst>
              </p:cNvPr>
              <p:cNvSpPr>
                <a:spLocks/>
              </p:cNvSpPr>
              <p:nvPr/>
            </p:nvSpPr>
            <p:spPr bwMode="auto">
              <a:xfrm>
                <a:off x="5884" y="2692"/>
                <a:ext cx="4" cy="1"/>
              </a:xfrm>
              <a:custGeom>
                <a:avLst/>
                <a:gdLst>
                  <a:gd name="T0" fmla="*/ 2 w 5"/>
                  <a:gd name="T1" fmla="*/ 0 h 2"/>
                  <a:gd name="T2" fmla="*/ 0 w 5"/>
                  <a:gd name="T3" fmla="*/ 2 h 2"/>
                  <a:gd name="T4" fmla="*/ 1 w 5"/>
                  <a:gd name="T5" fmla="*/ 2 h 2"/>
                  <a:gd name="T6" fmla="*/ 5 w 5"/>
                  <a:gd name="T7" fmla="*/ 2 h 2"/>
                  <a:gd name="T8" fmla="*/ 2 w 5"/>
                  <a:gd name="T9" fmla="*/ 0 h 2"/>
                </a:gdLst>
                <a:ahLst/>
                <a:cxnLst>
                  <a:cxn ang="0">
                    <a:pos x="T0" y="T1"/>
                  </a:cxn>
                  <a:cxn ang="0">
                    <a:pos x="T2" y="T3"/>
                  </a:cxn>
                  <a:cxn ang="0">
                    <a:pos x="T4" y="T5"/>
                  </a:cxn>
                  <a:cxn ang="0">
                    <a:pos x="T6" y="T7"/>
                  </a:cxn>
                  <a:cxn ang="0">
                    <a:pos x="T8" y="T9"/>
                  </a:cxn>
                </a:cxnLst>
                <a:rect l="0" t="0" r="r" b="b"/>
                <a:pathLst>
                  <a:path w="5" h="2">
                    <a:moveTo>
                      <a:pt x="2" y="0"/>
                    </a:moveTo>
                    <a:cubicBezTo>
                      <a:pt x="1" y="1"/>
                      <a:pt x="0" y="2"/>
                      <a:pt x="0" y="2"/>
                    </a:cubicBezTo>
                    <a:cubicBezTo>
                      <a:pt x="0" y="2"/>
                      <a:pt x="0" y="2"/>
                      <a:pt x="1" y="2"/>
                    </a:cubicBezTo>
                    <a:cubicBezTo>
                      <a:pt x="3" y="2"/>
                      <a:pt x="5" y="2"/>
                      <a:pt x="5" y="2"/>
                    </a:cubicBezTo>
                    <a:cubicBezTo>
                      <a:pt x="5" y="1"/>
                      <a:pt x="4" y="1"/>
                      <a:pt x="2" y="0"/>
                    </a:cubicBezTo>
                  </a:path>
                </a:pathLst>
              </a:custGeom>
              <a:solidFill>
                <a:srgbClr val="5256A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27" name="Freeform 515">
                <a:extLst>
                  <a:ext uri="{FF2B5EF4-FFF2-40B4-BE49-F238E27FC236}">
                    <a16:creationId xmlns:a16="http://schemas.microsoft.com/office/drawing/2014/main" xmlns="" id="{A2CA7684-6151-42EE-B652-6BC30ACC4EEC}"/>
                  </a:ext>
                </a:extLst>
              </p:cNvPr>
              <p:cNvSpPr>
                <a:spLocks/>
              </p:cNvSpPr>
              <p:nvPr/>
            </p:nvSpPr>
            <p:spPr bwMode="auto">
              <a:xfrm>
                <a:off x="5761" y="2672"/>
                <a:ext cx="7" cy="2"/>
              </a:xfrm>
              <a:custGeom>
                <a:avLst/>
                <a:gdLst>
                  <a:gd name="T0" fmla="*/ 1 w 9"/>
                  <a:gd name="T1" fmla="*/ 0 h 3"/>
                  <a:gd name="T2" fmla="*/ 0 w 9"/>
                  <a:gd name="T3" fmla="*/ 3 h 3"/>
                  <a:gd name="T4" fmla="*/ 9 w 9"/>
                  <a:gd name="T5" fmla="*/ 3 h 3"/>
                  <a:gd name="T6" fmla="*/ 7 w 9"/>
                  <a:gd name="T7" fmla="*/ 1 h 3"/>
                  <a:gd name="T8" fmla="*/ 1 w 9"/>
                  <a:gd name="T9" fmla="*/ 0 h 3"/>
                </a:gdLst>
                <a:ahLst/>
                <a:cxnLst>
                  <a:cxn ang="0">
                    <a:pos x="T0" y="T1"/>
                  </a:cxn>
                  <a:cxn ang="0">
                    <a:pos x="T2" y="T3"/>
                  </a:cxn>
                  <a:cxn ang="0">
                    <a:pos x="T4" y="T5"/>
                  </a:cxn>
                  <a:cxn ang="0">
                    <a:pos x="T6" y="T7"/>
                  </a:cxn>
                  <a:cxn ang="0">
                    <a:pos x="T8" y="T9"/>
                  </a:cxn>
                </a:cxnLst>
                <a:rect l="0" t="0" r="r" b="b"/>
                <a:pathLst>
                  <a:path w="9" h="3">
                    <a:moveTo>
                      <a:pt x="1" y="0"/>
                    </a:moveTo>
                    <a:cubicBezTo>
                      <a:pt x="1" y="1"/>
                      <a:pt x="1" y="2"/>
                      <a:pt x="0" y="3"/>
                    </a:cubicBezTo>
                    <a:cubicBezTo>
                      <a:pt x="3" y="3"/>
                      <a:pt x="6" y="3"/>
                      <a:pt x="9" y="3"/>
                    </a:cubicBezTo>
                    <a:cubicBezTo>
                      <a:pt x="8" y="2"/>
                      <a:pt x="8" y="2"/>
                      <a:pt x="7" y="1"/>
                    </a:cubicBezTo>
                    <a:cubicBezTo>
                      <a:pt x="5" y="1"/>
                      <a:pt x="3" y="1"/>
                      <a:pt x="1"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28" name="Freeform 516">
                <a:extLst>
                  <a:ext uri="{FF2B5EF4-FFF2-40B4-BE49-F238E27FC236}">
                    <a16:creationId xmlns:a16="http://schemas.microsoft.com/office/drawing/2014/main" xmlns="" id="{922C52B9-B112-4FC6-83C5-9A44898A5BBB}"/>
                  </a:ext>
                </a:extLst>
              </p:cNvPr>
              <p:cNvSpPr>
                <a:spLocks/>
              </p:cNvSpPr>
              <p:nvPr/>
            </p:nvSpPr>
            <p:spPr bwMode="auto">
              <a:xfrm>
                <a:off x="5761" y="2674"/>
                <a:ext cx="14" cy="6"/>
              </a:xfrm>
              <a:custGeom>
                <a:avLst/>
                <a:gdLst>
                  <a:gd name="T0" fmla="*/ 1 w 19"/>
                  <a:gd name="T1" fmla="*/ 0 h 8"/>
                  <a:gd name="T2" fmla="*/ 0 w 19"/>
                  <a:gd name="T3" fmla="*/ 3 h 8"/>
                  <a:gd name="T4" fmla="*/ 3 w 19"/>
                  <a:gd name="T5" fmla="*/ 6 h 8"/>
                  <a:gd name="T6" fmla="*/ 19 w 19"/>
                  <a:gd name="T7" fmla="*/ 8 h 8"/>
                  <a:gd name="T8" fmla="*/ 10 w 19"/>
                  <a:gd name="T9" fmla="*/ 0 h 8"/>
                  <a:gd name="T10" fmla="*/ 1 w 19"/>
                  <a:gd name="T11" fmla="*/ 0 h 8"/>
                </a:gdLst>
                <a:ahLst/>
                <a:cxnLst>
                  <a:cxn ang="0">
                    <a:pos x="T0" y="T1"/>
                  </a:cxn>
                  <a:cxn ang="0">
                    <a:pos x="T2" y="T3"/>
                  </a:cxn>
                  <a:cxn ang="0">
                    <a:pos x="T4" y="T5"/>
                  </a:cxn>
                  <a:cxn ang="0">
                    <a:pos x="T6" y="T7"/>
                  </a:cxn>
                  <a:cxn ang="0">
                    <a:pos x="T8" y="T9"/>
                  </a:cxn>
                  <a:cxn ang="0">
                    <a:pos x="T10" y="T11"/>
                  </a:cxn>
                </a:cxnLst>
                <a:rect l="0" t="0" r="r" b="b"/>
                <a:pathLst>
                  <a:path w="19" h="8">
                    <a:moveTo>
                      <a:pt x="1" y="0"/>
                    </a:moveTo>
                    <a:cubicBezTo>
                      <a:pt x="1" y="1"/>
                      <a:pt x="0" y="2"/>
                      <a:pt x="0" y="3"/>
                    </a:cubicBezTo>
                    <a:cubicBezTo>
                      <a:pt x="1" y="4"/>
                      <a:pt x="2" y="5"/>
                      <a:pt x="3" y="6"/>
                    </a:cubicBezTo>
                    <a:cubicBezTo>
                      <a:pt x="8" y="7"/>
                      <a:pt x="13" y="7"/>
                      <a:pt x="19" y="8"/>
                    </a:cubicBezTo>
                    <a:cubicBezTo>
                      <a:pt x="16" y="5"/>
                      <a:pt x="13" y="3"/>
                      <a:pt x="10" y="0"/>
                    </a:cubicBezTo>
                    <a:cubicBezTo>
                      <a:pt x="7" y="0"/>
                      <a:pt x="4" y="0"/>
                      <a:pt x="1" y="0"/>
                    </a:cubicBezTo>
                  </a:path>
                </a:pathLst>
              </a:custGeom>
              <a:solidFill>
                <a:srgbClr val="5053A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29" name="Freeform 517">
                <a:extLst>
                  <a:ext uri="{FF2B5EF4-FFF2-40B4-BE49-F238E27FC236}">
                    <a16:creationId xmlns:a16="http://schemas.microsoft.com/office/drawing/2014/main" xmlns="" id="{F5212A5D-9ECB-458F-8296-97334BDFEC0A}"/>
                  </a:ext>
                </a:extLst>
              </p:cNvPr>
              <p:cNvSpPr>
                <a:spLocks noEditPoints="1"/>
              </p:cNvSpPr>
              <p:nvPr/>
            </p:nvSpPr>
            <p:spPr bwMode="auto">
              <a:xfrm>
                <a:off x="5758" y="2615"/>
                <a:ext cx="22" cy="55"/>
              </a:xfrm>
              <a:custGeom>
                <a:avLst/>
                <a:gdLst>
                  <a:gd name="T0" fmla="*/ 14 w 30"/>
                  <a:gd name="T1" fmla="*/ 27 h 74"/>
                  <a:gd name="T2" fmla="*/ 6 w 30"/>
                  <a:gd name="T3" fmla="*/ 49 h 74"/>
                  <a:gd name="T4" fmla="*/ 0 w 30"/>
                  <a:gd name="T5" fmla="*/ 67 h 74"/>
                  <a:gd name="T6" fmla="*/ 8 w 30"/>
                  <a:gd name="T7" fmla="*/ 74 h 74"/>
                  <a:gd name="T8" fmla="*/ 16 w 30"/>
                  <a:gd name="T9" fmla="*/ 53 h 74"/>
                  <a:gd name="T10" fmla="*/ 22 w 30"/>
                  <a:gd name="T11" fmla="*/ 34 h 74"/>
                  <a:gd name="T12" fmla="*/ 14 w 30"/>
                  <a:gd name="T13" fmla="*/ 27 h 74"/>
                  <a:gd name="T14" fmla="*/ 17 w 30"/>
                  <a:gd name="T15" fmla="*/ 21 h 74"/>
                  <a:gd name="T16" fmla="*/ 18 w 30"/>
                  <a:gd name="T17" fmla="*/ 21 h 74"/>
                  <a:gd name="T18" fmla="*/ 24 w 30"/>
                  <a:gd name="T19" fmla="*/ 27 h 74"/>
                  <a:gd name="T20" fmla="*/ 25 w 30"/>
                  <a:gd name="T21" fmla="*/ 22 h 74"/>
                  <a:gd name="T22" fmla="*/ 17 w 30"/>
                  <a:gd name="T23" fmla="*/ 21 h 74"/>
                  <a:gd name="T24" fmla="*/ 28 w 30"/>
                  <a:gd name="T25" fmla="*/ 0 h 74"/>
                  <a:gd name="T26" fmla="*/ 19 w 30"/>
                  <a:gd name="T27" fmla="*/ 14 h 74"/>
                  <a:gd name="T28" fmla="*/ 27 w 30"/>
                  <a:gd name="T29" fmla="*/ 15 h 74"/>
                  <a:gd name="T30" fmla="*/ 28 w 30"/>
                  <a:gd name="T31" fmla="*/ 0 h 74"/>
                  <a:gd name="T32" fmla="*/ 28 w 30"/>
                  <a:gd name="T33"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 h="74">
                    <a:moveTo>
                      <a:pt x="14" y="27"/>
                    </a:moveTo>
                    <a:cubicBezTo>
                      <a:pt x="11" y="34"/>
                      <a:pt x="8" y="41"/>
                      <a:pt x="6" y="49"/>
                    </a:cubicBezTo>
                    <a:cubicBezTo>
                      <a:pt x="3" y="55"/>
                      <a:pt x="2" y="61"/>
                      <a:pt x="0" y="67"/>
                    </a:cubicBezTo>
                    <a:cubicBezTo>
                      <a:pt x="2" y="69"/>
                      <a:pt x="5" y="71"/>
                      <a:pt x="8" y="74"/>
                    </a:cubicBezTo>
                    <a:cubicBezTo>
                      <a:pt x="10" y="67"/>
                      <a:pt x="13" y="60"/>
                      <a:pt x="16" y="53"/>
                    </a:cubicBezTo>
                    <a:cubicBezTo>
                      <a:pt x="18" y="46"/>
                      <a:pt x="20" y="40"/>
                      <a:pt x="22" y="34"/>
                    </a:cubicBezTo>
                    <a:cubicBezTo>
                      <a:pt x="19" y="32"/>
                      <a:pt x="16" y="30"/>
                      <a:pt x="14" y="27"/>
                    </a:cubicBezTo>
                    <a:moveTo>
                      <a:pt x="17" y="21"/>
                    </a:moveTo>
                    <a:cubicBezTo>
                      <a:pt x="17" y="21"/>
                      <a:pt x="17" y="21"/>
                      <a:pt x="18" y="21"/>
                    </a:cubicBezTo>
                    <a:cubicBezTo>
                      <a:pt x="20" y="23"/>
                      <a:pt x="22" y="25"/>
                      <a:pt x="24" y="27"/>
                    </a:cubicBezTo>
                    <a:cubicBezTo>
                      <a:pt x="24" y="25"/>
                      <a:pt x="25" y="23"/>
                      <a:pt x="25" y="22"/>
                    </a:cubicBezTo>
                    <a:cubicBezTo>
                      <a:pt x="22" y="21"/>
                      <a:pt x="20" y="21"/>
                      <a:pt x="17" y="21"/>
                    </a:cubicBezTo>
                    <a:moveTo>
                      <a:pt x="28" y="0"/>
                    </a:moveTo>
                    <a:cubicBezTo>
                      <a:pt x="27" y="0"/>
                      <a:pt x="23" y="6"/>
                      <a:pt x="19" y="14"/>
                    </a:cubicBezTo>
                    <a:cubicBezTo>
                      <a:pt x="22" y="15"/>
                      <a:pt x="24" y="15"/>
                      <a:pt x="27" y="15"/>
                    </a:cubicBezTo>
                    <a:cubicBezTo>
                      <a:pt x="29" y="6"/>
                      <a:pt x="30" y="1"/>
                      <a:pt x="28" y="0"/>
                    </a:cubicBezTo>
                    <a:cubicBezTo>
                      <a:pt x="28" y="0"/>
                      <a:pt x="28" y="0"/>
                      <a:pt x="28"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30" name="Freeform 518">
                <a:extLst>
                  <a:ext uri="{FF2B5EF4-FFF2-40B4-BE49-F238E27FC236}">
                    <a16:creationId xmlns:a16="http://schemas.microsoft.com/office/drawing/2014/main" xmlns="" id="{BA2F1016-4B5A-467B-A45E-41592D1A210B}"/>
                  </a:ext>
                </a:extLst>
              </p:cNvPr>
              <p:cNvSpPr>
                <a:spLocks/>
              </p:cNvSpPr>
              <p:nvPr/>
            </p:nvSpPr>
            <p:spPr bwMode="auto">
              <a:xfrm>
                <a:off x="5768" y="2630"/>
                <a:ext cx="7" cy="10"/>
              </a:xfrm>
              <a:custGeom>
                <a:avLst/>
                <a:gdLst>
                  <a:gd name="T0" fmla="*/ 3 w 10"/>
                  <a:gd name="T1" fmla="*/ 0 h 13"/>
                  <a:gd name="T2" fmla="*/ 0 w 10"/>
                  <a:gd name="T3" fmla="*/ 6 h 13"/>
                  <a:gd name="T4" fmla="*/ 8 w 10"/>
                  <a:gd name="T5" fmla="*/ 13 h 13"/>
                  <a:gd name="T6" fmla="*/ 10 w 10"/>
                  <a:gd name="T7" fmla="*/ 6 h 13"/>
                  <a:gd name="T8" fmla="*/ 4 w 10"/>
                  <a:gd name="T9" fmla="*/ 0 h 13"/>
                  <a:gd name="T10" fmla="*/ 3 w 10"/>
                  <a:gd name="T11" fmla="*/ 0 h 13"/>
                  <a:gd name="T12" fmla="*/ 3 w 10"/>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10" h="13">
                    <a:moveTo>
                      <a:pt x="3" y="0"/>
                    </a:moveTo>
                    <a:cubicBezTo>
                      <a:pt x="2" y="2"/>
                      <a:pt x="1" y="4"/>
                      <a:pt x="0" y="6"/>
                    </a:cubicBezTo>
                    <a:cubicBezTo>
                      <a:pt x="2" y="9"/>
                      <a:pt x="5" y="11"/>
                      <a:pt x="8" y="13"/>
                    </a:cubicBezTo>
                    <a:cubicBezTo>
                      <a:pt x="8" y="11"/>
                      <a:pt x="9" y="8"/>
                      <a:pt x="10" y="6"/>
                    </a:cubicBezTo>
                    <a:cubicBezTo>
                      <a:pt x="8" y="4"/>
                      <a:pt x="6" y="2"/>
                      <a:pt x="4" y="0"/>
                    </a:cubicBezTo>
                    <a:cubicBezTo>
                      <a:pt x="3" y="0"/>
                      <a:pt x="3" y="0"/>
                      <a:pt x="3" y="0"/>
                    </a:cubicBezTo>
                    <a:cubicBezTo>
                      <a:pt x="3" y="0"/>
                      <a:pt x="3" y="0"/>
                      <a:pt x="3" y="0"/>
                    </a:cubicBezTo>
                  </a:path>
                </a:pathLst>
              </a:custGeom>
              <a:solidFill>
                <a:srgbClr val="F0F0F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31" name="Freeform 519">
                <a:extLst>
                  <a:ext uri="{FF2B5EF4-FFF2-40B4-BE49-F238E27FC236}">
                    <a16:creationId xmlns:a16="http://schemas.microsoft.com/office/drawing/2014/main" xmlns="" id="{71E082D8-C8C6-47B5-B689-B4AF6F5B75B0}"/>
                  </a:ext>
                </a:extLst>
              </p:cNvPr>
              <p:cNvSpPr>
                <a:spLocks/>
              </p:cNvSpPr>
              <p:nvPr/>
            </p:nvSpPr>
            <p:spPr bwMode="auto">
              <a:xfrm>
                <a:off x="5770" y="2625"/>
                <a:ext cx="8" cy="6"/>
              </a:xfrm>
              <a:custGeom>
                <a:avLst/>
                <a:gdLst>
                  <a:gd name="T0" fmla="*/ 2 w 10"/>
                  <a:gd name="T1" fmla="*/ 0 h 8"/>
                  <a:gd name="T2" fmla="*/ 0 w 10"/>
                  <a:gd name="T3" fmla="*/ 7 h 8"/>
                  <a:gd name="T4" fmla="*/ 0 w 10"/>
                  <a:gd name="T5" fmla="*/ 7 h 8"/>
                  <a:gd name="T6" fmla="*/ 8 w 10"/>
                  <a:gd name="T7" fmla="*/ 8 h 8"/>
                  <a:gd name="T8" fmla="*/ 10 w 10"/>
                  <a:gd name="T9" fmla="*/ 1 h 8"/>
                  <a:gd name="T10" fmla="*/ 2 w 10"/>
                  <a:gd name="T11" fmla="*/ 0 h 8"/>
                </a:gdLst>
                <a:ahLst/>
                <a:cxnLst>
                  <a:cxn ang="0">
                    <a:pos x="T0" y="T1"/>
                  </a:cxn>
                  <a:cxn ang="0">
                    <a:pos x="T2" y="T3"/>
                  </a:cxn>
                  <a:cxn ang="0">
                    <a:pos x="T4" y="T5"/>
                  </a:cxn>
                  <a:cxn ang="0">
                    <a:pos x="T6" y="T7"/>
                  </a:cxn>
                  <a:cxn ang="0">
                    <a:pos x="T8" y="T9"/>
                  </a:cxn>
                  <a:cxn ang="0">
                    <a:pos x="T10" y="T11"/>
                  </a:cxn>
                </a:cxnLst>
                <a:rect l="0" t="0" r="r" b="b"/>
                <a:pathLst>
                  <a:path w="10" h="8">
                    <a:moveTo>
                      <a:pt x="2" y="0"/>
                    </a:moveTo>
                    <a:cubicBezTo>
                      <a:pt x="2" y="2"/>
                      <a:pt x="1" y="4"/>
                      <a:pt x="0" y="7"/>
                    </a:cubicBezTo>
                    <a:cubicBezTo>
                      <a:pt x="0" y="7"/>
                      <a:pt x="0" y="7"/>
                      <a:pt x="0" y="7"/>
                    </a:cubicBezTo>
                    <a:cubicBezTo>
                      <a:pt x="3" y="7"/>
                      <a:pt x="5" y="7"/>
                      <a:pt x="8" y="8"/>
                    </a:cubicBezTo>
                    <a:cubicBezTo>
                      <a:pt x="9" y="5"/>
                      <a:pt x="10" y="3"/>
                      <a:pt x="10" y="1"/>
                    </a:cubicBezTo>
                    <a:cubicBezTo>
                      <a:pt x="7" y="1"/>
                      <a:pt x="5" y="1"/>
                      <a:pt x="2"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32" name="Freeform 520">
                <a:extLst>
                  <a:ext uri="{FF2B5EF4-FFF2-40B4-BE49-F238E27FC236}">
                    <a16:creationId xmlns:a16="http://schemas.microsoft.com/office/drawing/2014/main" xmlns="" id="{B1C936D7-7927-456A-8419-5540276D551E}"/>
                  </a:ext>
                </a:extLst>
              </p:cNvPr>
              <p:cNvSpPr>
                <a:spLocks/>
              </p:cNvSpPr>
              <p:nvPr/>
            </p:nvSpPr>
            <p:spPr bwMode="auto">
              <a:xfrm>
                <a:off x="5770" y="2630"/>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33" name="Freeform 521">
                <a:extLst>
                  <a:ext uri="{FF2B5EF4-FFF2-40B4-BE49-F238E27FC236}">
                    <a16:creationId xmlns:a16="http://schemas.microsoft.com/office/drawing/2014/main" xmlns="" id="{4A2B0401-82AF-419E-A3B6-CB7488C47FA3}"/>
                  </a:ext>
                </a:extLst>
              </p:cNvPr>
              <p:cNvSpPr>
                <a:spLocks/>
              </p:cNvSpPr>
              <p:nvPr/>
            </p:nvSpPr>
            <p:spPr bwMode="auto">
              <a:xfrm>
                <a:off x="5755" y="2671"/>
                <a:ext cx="1"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cubicBezTo>
                      <a:pt x="0" y="0"/>
                      <a:pt x="0" y="0"/>
                      <a:pt x="0" y="0"/>
                    </a:cubicBezTo>
                    <a:cubicBezTo>
                      <a:pt x="0" y="0"/>
                      <a:pt x="1" y="0"/>
                      <a:pt x="1" y="0"/>
                    </a:cubicBezTo>
                    <a:cubicBezTo>
                      <a:pt x="1" y="0"/>
                      <a:pt x="0" y="0"/>
                      <a:pt x="0"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34" name="Freeform 522">
                <a:extLst>
                  <a:ext uri="{FF2B5EF4-FFF2-40B4-BE49-F238E27FC236}">
                    <a16:creationId xmlns:a16="http://schemas.microsoft.com/office/drawing/2014/main" xmlns="" id="{357F905A-98D8-4FA4-A5CC-913F197A59DE}"/>
                  </a:ext>
                </a:extLst>
              </p:cNvPr>
              <p:cNvSpPr>
                <a:spLocks/>
              </p:cNvSpPr>
              <p:nvPr/>
            </p:nvSpPr>
            <p:spPr bwMode="auto">
              <a:xfrm>
                <a:off x="5751" y="2677"/>
                <a:ext cx="9" cy="13"/>
              </a:xfrm>
              <a:custGeom>
                <a:avLst/>
                <a:gdLst>
                  <a:gd name="T0" fmla="*/ 4 w 12"/>
                  <a:gd name="T1" fmla="*/ 0 h 18"/>
                  <a:gd name="T2" fmla="*/ 2 w 12"/>
                  <a:gd name="T3" fmla="*/ 18 h 18"/>
                  <a:gd name="T4" fmla="*/ 2 w 12"/>
                  <a:gd name="T5" fmla="*/ 18 h 18"/>
                  <a:gd name="T6" fmla="*/ 12 w 12"/>
                  <a:gd name="T7" fmla="*/ 1 h 18"/>
                  <a:gd name="T8" fmla="*/ 4 w 12"/>
                  <a:gd name="T9" fmla="*/ 0 h 18"/>
                </a:gdLst>
                <a:ahLst/>
                <a:cxnLst>
                  <a:cxn ang="0">
                    <a:pos x="T0" y="T1"/>
                  </a:cxn>
                  <a:cxn ang="0">
                    <a:pos x="T2" y="T3"/>
                  </a:cxn>
                  <a:cxn ang="0">
                    <a:pos x="T4" y="T5"/>
                  </a:cxn>
                  <a:cxn ang="0">
                    <a:pos x="T6" y="T7"/>
                  </a:cxn>
                  <a:cxn ang="0">
                    <a:pos x="T8" y="T9"/>
                  </a:cxn>
                </a:cxnLst>
                <a:rect l="0" t="0" r="r" b="b"/>
                <a:pathLst>
                  <a:path w="12" h="18">
                    <a:moveTo>
                      <a:pt x="4" y="0"/>
                    </a:moveTo>
                    <a:cubicBezTo>
                      <a:pt x="1" y="10"/>
                      <a:pt x="0" y="17"/>
                      <a:pt x="2" y="18"/>
                    </a:cubicBezTo>
                    <a:cubicBezTo>
                      <a:pt x="2" y="18"/>
                      <a:pt x="2" y="18"/>
                      <a:pt x="2" y="18"/>
                    </a:cubicBezTo>
                    <a:cubicBezTo>
                      <a:pt x="4" y="18"/>
                      <a:pt x="7" y="11"/>
                      <a:pt x="12" y="1"/>
                    </a:cubicBezTo>
                    <a:cubicBezTo>
                      <a:pt x="9" y="1"/>
                      <a:pt x="7" y="0"/>
                      <a:pt x="4" y="0"/>
                    </a:cubicBezTo>
                  </a:path>
                </a:pathLst>
              </a:custGeom>
              <a:solidFill>
                <a:srgbClr val="46489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35" name="Freeform 523">
                <a:extLst>
                  <a:ext uri="{FF2B5EF4-FFF2-40B4-BE49-F238E27FC236}">
                    <a16:creationId xmlns:a16="http://schemas.microsoft.com/office/drawing/2014/main" xmlns="" id="{CDC6004F-5E36-42E2-AE0A-D3C96EDD84CF}"/>
                  </a:ext>
                </a:extLst>
              </p:cNvPr>
              <p:cNvSpPr>
                <a:spLocks/>
              </p:cNvSpPr>
              <p:nvPr/>
            </p:nvSpPr>
            <p:spPr bwMode="auto">
              <a:xfrm>
                <a:off x="5755" y="2664"/>
                <a:ext cx="9" cy="8"/>
              </a:xfrm>
              <a:custGeom>
                <a:avLst/>
                <a:gdLst>
                  <a:gd name="T0" fmla="*/ 3 w 11"/>
                  <a:gd name="T1" fmla="*/ 0 h 10"/>
                  <a:gd name="T2" fmla="*/ 0 w 11"/>
                  <a:gd name="T3" fmla="*/ 9 h 10"/>
                  <a:gd name="T4" fmla="*/ 1 w 11"/>
                  <a:gd name="T5" fmla="*/ 9 h 10"/>
                  <a:gd name="T6" fmla="*/ 9 w 11"/>
                  <a:gd name="T7" fmla="*/ 10 h 10"/>
                  <a:gd name="T8" fmla="*/ 11 w 11"/>
                  <a:gd name="T9" fmla="*/ 7 h 10"/>
                  <a:gd name="T10" fmla="*/ 3 w 11"/>
                  <a:gd name="T11" fmla="*/ 0 h 10"/>
                </a:gdLst>
                <a:ahLst/>
                <a:cxnLst>
                  <a:cxn ang="0">
                    <a:pos x="T0" y="T1"/>
                  </a:cxn>
                  <a:cxn ang="0">
                    <a:pos x="T2" y="T3"/>
                  </a:cxn>
                  <a:cxn ang="0">
                    <a:pos x="T4" y="T5"/>
                  </a:cxn>
                  <a:cxn ang="0">
                    <a:pos x="T6" y="T7"/>
                  </a:cxn>
                  <a:cxn ang="0">
                    <a:pos x="T8" y="T9"/>
                  </a:cxn>
                  <a:cxn ang="0">
                    <a:pos x="T10" y="T11"/>
                  </a:cxn>
                </a:cxnLst>
                <a:rect l="0" t="0" r="r" b="b"/>
                <a:pathLst>
                  <a:path w="11" h="10">
                    <a:moveTo>
                      <a:pt x="3" y="0"/>
                    </a:moveTo>
                    <a:cubicBezTo>
                      <a:pt x="2" y="3"/>
                      <a:pt x="1" y="6"/>
                      <a:pt x="0" y="9"/>
                    </a:cubicBezTo>
                    <a:cubicBezTo>
                      <a:pt x="0" y="9"/>
                      <a:pt x="1" y="9"/>
                      <a:pt x="1" y="9"/>
                    </a:cubicBezTo>
                    <a:cubicBezTo>
                      <a:pt x="4" y="10"/>
                      <a:pt x="6" y="10"/>
                      <a:pt x="9" y="10"/>
                    </a:cubicBezTo>
                    <a:cubicBezTo>
                      <a:pt x="10" y="9"/>
                      <a:pt x="10" y="8"/>
                      <a:pt x="11" y="7"/>
                    </a:cubicBezTo>
                    <a:cubicBezTo>
                      <a:pt x="8" y="4"/>
                      <a:pt x="5" y="2"/>
                      <a:pt x="3" y="0"/>
                    </a:cubicBezTo>
                  </a:path>
                </a:pathLst>
              </a:custGeom>
              <a:solidFill>
                <a:srgbClr val="EAEBE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36" name="Freeform 524">
                <a:extLst>
                  <a:ext uri="{FF2B5EF4-FFF2-40B4-BE49-F238E27FC236}">
                    <a16:creationId xmlns:a16="http://schemas.microsoft.com/office/drawing/2014/main" xmlns="" id="{7A153E20-DBE3-4BAD-88C8-F4DA9206C90D}"/>
                  </a:ext>
                </a:extLst>
              </p:cNvPr>
              <p:cNvSpPr>
                <a:spLocks/>
              </p:cNvSpPr>
              <p:nvPr/>
            </p:nvSpPr>
            <p:spPr bwMode="auto">
              <a:xfrm>
                <a:off x="5755" y="2671"/>
                <a:ext cx="3" cy="2"/>
              </a:xfrm>
              <a:custGeom>
                <a:avLst/>
                <a:gdLst>
                  <a:gd name="T0" fmla="*/ 1 w 5"/>
                  <a:gd name="T1" fmla="*/ 0 h 3"/>
                  <a:gd name="T2" fmla="*/ 0 w 5"/>
                  <a:gd name="T3" fmla="*/ 3 h 3"/>
                  <a:gd name="T4" fmla="*/ 5 w 5"/>
                  <a:gd name="T5" fmla="*/ 3 h 3"/>
                  <a:gd name="T6" fmla="*/ 2 w 5"/>
                  <a:gd name="T7" fmla="*/ 0 h 3"/>
                  <a:gd name="T8" fmla="*/ 1 w 5"/>
                  <a:gd name="T9" fmla="*/ 0 h 3"/>
                </a:gdLst>
                <a:ahLst/>
                <a:cxnLst>
                  <a:cxn ang="0">
                    <a:pos x="T0" y="T1"/>
                  </a:cxn>
                  <a:cxn ang="0">
                    <a:pos x="T2" y="T3"/>
                  </a:cxn>
                  <a:cxn ang="0">
                    <a:pos x="T4" y="T5"/>
                  </a:cxn>
                  <a:cxn ang="0">
                    <a:pos x="T6" y="T7"/>
                  </a:cxn>
                  <a:cxn ang="0">
                    <a:pos x="T8" y="T9"/>
                  </a:cxn>
                </a:cxnLst>
                <a:rect l="0" t="0" r="r" b="b"/>
                <a:pathLst>
                  <a:path w="5" h="3">
                    <a:moveTo>
                      <a:pt x="1" y="0"/>
                    </a:moveTo>
                    <a:cubicBezTo>
                      <a:pt x="1" y="1"/>
                      <a:pt x="0" y="2"/>
                      <a:pt x="0" y="3"/>
                    </a:cubicBezTo>
                    <a:cubicBezTo>
                      <a:pt x="2" y="3"/>
                      <a:pt x="3" y="3"/>
                      <a:pt x="5" y="3"/>
                    </a:cubicBezTo>
                    <a:cubicBezTo>
                      <a:pt x="4" y="2"/>
                      <a:pt x="3" y="1"/>
                      <a:pt x="2" y="0"/>
                    </a:cubicBezTo>
                    <a:cubicBezTo>
                      <a:pt x="2" y="0"/>
                      <a:pt x="1" y="0"/>
                      <a:pt x="1"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37" name="Freeform 525">
                <a:extLst>
                  <a:ext uri="{FF2B5EF4-FFF2-40B4-BE49-F238E27FC236}">
                    <a16:creationId xmlns:a16="http://schemas.microsoft.com/office/drawing/2014/main" xmlns="" id="{C9D49B6A-F5FB-4ACF-9B99-4456F5E79876}"/>
                  </a:ext>
                </a:extLst>
              </p:cNvPr>
              <p:cNvSpPr>
                <a:spLocks/>
              </p:cNvSpPr>
              <p:nvPr/>
            </p:nvSpPr>
            <p:spPr bwMode="auto">
              <a:xfrm>
                <a:off x="5754" y="2673"/>
                <a:ext cx="7" cy="5"/>
              </a:xfrm>
              <a:custGeom>
                <a:avLst/>
                <a:gdLst>
                  <a:gd name="T0" fmla="*/ 1 w 9"/>
                  <a:gd name="T1" fmla="*/ 0 h 6"/>
                  <a:gd name="T2" fmla="*/ 0 w 9"/>
                  <a:gd name="T3" fmla="*/ 5 h 6"/>
                  <a:gd name="T4" fmla="*/ 8 w 9"/>
                  <a:gd name="T5" fmla="*/ 6 h 6"/>
                  <a:gd name="T6" fmla="*/ 9 w 9"/>
                  <a:gd name="T7" fmla="*/ 4 h 6"/>
                  <a:gd name="T8" fmla="*/ 6 w 9"/>
                  <a:gd name="T9" fmla="*/ 0 h 6"/>
                  <a:gd name="T10" fmla="*/ 1 w 9"/>
                  <a:gd name="T11" fmla="*/ 0 h 6"/>
                </a:gdLst>
                <a:ahLst/>
                <a:cxnLst>
                  <a:cxn ang="0">
                    <a:pos x="T0" y="T1"/>
                  </a:cxn>
                  <a:cxn ang="0">
                    <a:pos x="T2" y="T3"/>
                  </a:cxn>
                  <a:cxn ang="0">
                    <a:pos x="T4" y="T5"/>
                  </a:cxn>
                  <a:cxn ang="0">
                    <a:pos x="T6" y="T7"/>
                  </a:cxn>
                  <a:cxn ang="0">
                    <a:pos x="T8" y="T9"/>
                  </a:cxn>
                  <a:cxn ang="0">
                    <a:pos x="T10" y="T11"/>
                  </a:cxn>
                </a:cxnLst>
                <a:rect l="0" t="0" r="r" b="b"/>
                <a:pathLst>
                  <a:path w="9" h="6">
                    <a:moveTo>
                      <a:pt x="1" y="0"/>
                    </a:moveTo>
                    <a:cubicBezTo>
                      <a:pt x="1" y="2"/>
                      <a:pt x="0" y="3"/>
                      <a:pt x="0" y="5"/>
                    </a:cubicBezTo>
                    <a:cubicBezTo>
                      <a:pt x="3" y="5"/>
                      <a:pt x="5" y="6"/>
                      <a:pt x="8" y="6"/>
                    </a:cubicBezTo>
                    <a:cubicBezTo>
                      <a:pt x="8" y="5"/>
                      <a:pt x="9" y="4"/>
                      <a:pt x="9" y="4"/>
                    </a:cubicBezTo>
                    <a:cubicBezTo>
                      <a:pt x="8" y="2"/>
                      <a:pt x="7" y="1"/>
                      <a:pt x="6" y="0"/>
                    </a:cubicBezTo>
                    <a:cubicBezTo>
                      <a:pt x="4" y="0"/>
                      <a:pt x="3" y="0"/>
                      <a:pt x="1" y="0"/>
                    </a:cubicBezTo>
                  </a:path>
                </a:pathLst>
              </a:custGeom>
              <a:solidFill>
                <a:srgbClr val="5256A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38" name="Freeform 526">
                <a:extLst>
                  <a:ext uri="{FF2B5EF4-FFF2-40B4-BE49-F238E27FC236}">
                    <a16:creationId xmlns:a16="http://schemas.microsoft.com/office/drawing/2014/main" xmlns="" id="{15DA8FD3-532C-4CD7-A204-1DA6B78C9D8E}"/>
                  </a:ext>
                </a:extLst>
              </p:cNvPr>
              <p:cNvSpPr>
                <a:spLocks/>
              </p:cNvSpPr>
              <p:nvPr/>
            </p:nvSpPr>
            <p:spPr bwMode="auto">
              <a:xfrm>
                <a:off x="5756" y="2671"/>
                <a:ext cx="6" cy="3"/>
              </a:xfrm>
              <a:custGeom>
                <a:avLst/>
                <a:gdLst>
                  <a:gd name="T0" fmla="*/ 0 w 8"/>
                  <a:gd name="T1" fmla="*/ 0 h 4"/>
                  <a:gd name="T2" fmla="*/ 3 w 8"/>
                  <a:gd name="T3" fmla="*/ 3 h 4"/>
                  <a:gd name="T4" fmla="*/ 7 w 8"/>
                  <a:gd name="T5" fmla="*/ 4 h 4"/>
                  <a:gd name="T6" fmla="*/ 8 w 8"/>
                  <a:gd name="T7" fmla="*/ 1 h 4"/>
                  <a:gd name="T8" fmla="*/ 0 w 8"/>
                  <a:gd name="T9" fmla="*/ 0 h 4"/>
                </a:gdLst>
                <a:ahLst/>
                <a:cxnLst>
                  <a:cxn ang="0">
                    <a:pos x="T0" y="T1"/>
                  </a:cxn>
                  <a:cxn ang="0">
                    <a:pos x="T2" y="T3"/>
                  </a:cxn>
                  <a:cxn ang="0">
                    <a:pos x="T4" y="T5"/>
                  </a:cxn>
                  <a:cxn ang="0">
                    <a:pos x="T6" y="T7"/>
                  </a:cxn>
                  <a:cxn ang="0">
                    <a:pos x="T8" y="T9"/>
                  </a:cxn>
                </a:cxnLst>
                <a:rect l="0" t="0" r="r" b="b"/>
                <a:pathLst>
                  <a:path w="8" h="4">
                    <a:moveTo>
                      <a:pt x="0" y="0"/>
                    </a:moveTo>
                    <a:cubicBezTo>
                      <a:pt x="1" y="1"/>
                      <a:pt x="2" y="2"/>
                      <a:pt x="3" y="3"/>
                    </a:cubicBezTo>
                    <a:cubicBezTo>
                      <a:pt x="4" y="3"/>
                      <a:pt x="6" y="3"/>
                      <a:pt x="7" y="4"/>
                    </a:cubicBezTo>
                    <a:cubicBezTo>
                      <a:pt x="8" y="3"/>
                      <a:pt x="8" y="2"/>
                      <a:pt x="8" y="1"/>
                    </a:cubicBezTo>
                    <a:cubicBezTo>
                      <a:pt x="5" y="1"/>
                      <a:pt x="3" y="1"/>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39" name="Freeform 527">
                <a:extLst>
                  <a:ext uri="{FF2B5EF4-FFF2-40B4-BE49-F238E27FC236}">
                    <a16:creationId xmlns:a16="http://schemas.microsoft.com/office/drawing/2014/main" xmlns="" id="{6BF5C265-3646-4AC6-B07B-67C6AFAC59AD}"/>
                  </a:ext>
                </a:extLst>
              </p:cNvPr>
              <p:cNvSpPr>
                <a:spLocks/>
              </p:cNvSpPr>
              <p:nvPr/>
            </p:nvSpPr>
            <p:spPr bwMode="auto">
              <a:xfrm>
                <a:off x="5758" y="2673"/>
                <a:ext cx="3" cy="3"/>
              </a:xfrm>
              <a:custGeom>
                <a:avLst/>
                <a:gdLst>
                  <a:gd name="T0" fmla="*/ 0 w 4"/>
                  <a:gd name="T1" fmla="*/ 0 h 4"/>
                  <a:gd name="T2" fmla="*/ 3 w 4"/>
                  <a:gd name="T3" fmla="*/ 4 h 4"/>
                  <a:gd name="T4" fmla="*/ 4 w 4"/>
                  <a:gd name="T5" fmla="*/ 1 h 4"/>
                  <a:gd name="T6" fmla="*/ 0 w 4"/>
                  <a:gd name="T7" fmla="*/ 0 h 4"/>
                </a:gdLst>
                <a:ahLst/>
                <a:cxnLst>
                  <a:cxn ang="0">
                    <a:pos x="T0" y="T1"/>
                  </a:cxn>
                  <a:cxn ang="0">
                    <a:pos x="T2" y="T3"/>
                  </a:cxn>
                  <a:cxn ang="0">
                    <a:pos x="T4" y="T5"/>
                  </a:cxn>
                  <a:cxn ang="0">
                    <a:pos x="T6" y="T7"/>
                  </a:cxn>
                </a:cxnLst>
                <a:rect l="0" t="0" r="r" b="b"/>
                <a:pathLst>
                  <a:path w="4" h="4">
                    <a:moveTo>
                      <a:pt x="0" y="0"/>
                    </a:moveTo>
                    <a:cubicBezTo>
                      <a:pt x="1" y="1"/>
                      <a:pt x="2" y="2"/>
                      <a:pt x="3" y="4"/>
                    </a:cubicBezTo>
                    <a:cubicBezTo>
                      <a:pt x="3" y="3"/>
                      <a:pt x="4" y="2"/>
                      <a:pt x="4" y="1"/>
                    </a:cubicBezTo>
                    <a:cubicBezTo>
                      <a:pt x="3" y="0"/>
                      <a:pt x="1" y="0"/>
                      <a:pt x="0" y="0"/>
                    </a:cubicBezTo>
                  </a:path>
                </a:pathLst>
              </a:custGeom>
              <a:solidFill>
                <a:srgbClr val="5D62A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40" name="Freeform 528">
                <a:extLst>
                  <a:ext uri="{FF2B5EF4-FFF2-40B4-BE49-F238E27FC236}">
                    <a16:creationId xmlns:a16="http://schemas.microsoft.com/office/drawing/2014/main" xmlns="" id="{4E0EDD6F-ECF4-4F00-8F73-FE00A06CB219}"/>
                  </a:ext>
                </a:extLst>
              </p:cNvPr>
              <p:cNvSpPr>
                <a:spLocks/>
              </p:cNvSpPr>
              <p:nvPr/>
            </p:nvSpPr>
            <p:spPr bwMode="auto">
              <a:xfrm>
                <a:off x="5840" y="2654"/>
                <a:ext cx="6" cy="8"/>
              </a:xfrm>
              <a:custGeom>
                <a:avLst/>
                <a:gdLst>
                  <a:gd name="T0" fmla="*/ 5 w 8"/>
                  <a:gd name="T1" fmla="*/ 0 h 10"/>
                  <a:gd name="T2" fmla="*/ 0 w 8"/>
                  <a:gd name="T3" fmla="*/ 6 h 10"/>
                  <a:gd name="T4" fmla="*/ 0 w 8"/>
                  <a:gd name="T5" fmla="*/ 10 h 10"/>
                  <a:gd name="T6" fmla="*/ 8 w 8"/>
                  <a:gd name="T7" fmla="*/ 10 h 10"/>
                  <a:gd name="T8" fmla="*/ 5 w 8"/>
                  <a:gd name="T9" fmla="*/ 0 h 10"/>
                </a:gdLst>
                <a:ahLst/>
                <a:cxnLst>
                  <a:cxn ang="0">
                    <a:pos x="T0" y="T1"/>
                  </a:cxn>
                  <a:cxn ang="0">
                    <a:pos x="T2" y="T3"/>
                  </a:cxn>
                  <a:cxn ang="0">
                    <a:pos x="T4" y="T5"/>
                  </a:cxn>
                  <a:cxn ang="0">
                    <a:pos x="T6" y="T7"/>
                  </a:cxn>
                  <a:cxn ang="0">
                    <a:pos x="T8" y="T9"/>
                  </a:cxn>
                </a:cxnLst>
                <a:rect l="0" t="0" r="r" b="b"/>
                <a:pathLst>
                  <a:path w="8" h="10">
                    <a:moveTo>
                      <a:pt x="5" y="0"/>
                    </a:moveTo>
                    <a:cubicBezTo>
                      <a:pt x="3" y="2"/>
                      <a:pt x="2" y="4"/>
                      <a:pt x="0" y="6"/>
                    </a:cubicBezTo>
                    <a:cubicBezTo>
                      <a:pt x="0" y="7"/>
                      <a:pt x="0" y="9"/>
                      <a:pt x="0" y="10"/>
                    </a:cubicBezTo>
                    <a:cubicBezTo>
                      <a:pt x="3" y="10"/>
                      <a:pt x="5" y="10"/>
                      <a:pt x="8" y="10"/>
                    </a:cubicBezTo>
                    <a:cubicBezTo>
                      <a:pt x="7" y="6"/>
                      <a:pt x="6" y="3"/>
                      <a:pt x="5"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41" name="Freeform 529">
                <a:extLst>
                  <a:ext uri="{FF2B5EF4-FFF2-40B4-BE49-F238E27FC236}">
                    <a16:creationId xmlns:a16="http://schemas.microsoft.com/office/drawing/2014/main" xmlns="" id="{175D3A7A-16A8-47DC-B308-20C5E039331F}"/>
                  </a:ext>
                </a:extLst>
              </p:cNvPr>
              <p:cNvSpPr>
                <a:spLocks/>
              </p:cNvSpPr>
              <p:nvPr/>
            </p:nvSpPr>
            <p:spPr bwMode="auto">
              <a:xfrm>
                <a:off x="5840" y="2653"/>
                <a:ext cx="3" cy="6"/>
              </a:xfrm>
              <a:custGeom>
                <a:avLst/>
                <a:gdLst>
                  <a:gd name="T0" fmla="*/ 5 w 5"/>
                  <a:gd name="T1" fmla="*/ 0 h 7"/>
                  <a:gd name="T2" fmla="*/ 0 w 5"/>
                  <a:gd name="T3" fmla="*/ 5 h 7"/>
                  <a:gd name="T4" fmla="*/ 0 w 5"/>
                  <a:gd name="T5" fmla="*/ 7 h 7"/>
                  <a:gd name="T6" fmla="*/ 5 w 5"/>
                  <a:gd name="T7" fmla="*/ 1 h 7"/>
                  <a:gd name="T8" fmla="*/ 5 w 5"/>
                  <a:gd name="T9" fmla="*/ 0 h 7"/>
                </a:gdLst>
                <a:ahLst/>
                <a:cxnLst>
                  <a:cxn ang="0">
                    <a:pos x="T0" y="T1"/>
                  </a:cxn>
                  <a:cxn ang="0">
                    <a:pos x="T2" y="T3"/>
                  </a:cxn>
                  <a:cxn ang="0">
                    <a:pos x="T4" y="T5"/>
                  </a:cxn>
                  <a:cxn ang="0">
                    <a:pos x="T6" y="T7"/>
                  </a:cxn>
                  <a:cxn ang="0">
                    <a:pos x="T8" y="T9"/>
                  </a:cxn>
                </a:cxnLst>
                <a:rect l="0" t="0" r="r" b="b"/>
                <a:pathLst>
                  <a:path w="5" h="7">
                    <a:moveTo>
                      <a:pt x="5" y="0"/>
                    </a:moveTo>
                    <a:cubicBezTo>
                      <a:pt x="3" y="2"/>
                      <a:pt x="2" y="3"/>
                      <a:pt x="0" y="5"/>
                    </a:cubicBezTo>
                    <a:cubicBezTo>
                      <a:pt x="0" y="6"/>
                      <a:pt x="0" y="6"/>
                      <a:pt x="0" y="7"/>
                    </a:cubicBezTo>
                    <a:cubicBezTo>
                      <a:pt x="2" y="5"/>
                      <a:pt x="3" y="3"/>
                      <a:pt x="5" y="1"/>
                    </a:cubicBezTo>
                    <a:cubicBezTo>
                      <a:pt x="5" y="1"/>
                      <a:pt x="5" y="1"/>
                      <a:pt x="5"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42" name="Freeform 530">
                <a:extLst>
                  <a:ext uri="{FF2B5EF4-FFF2-40B4-BE49-F238E27FC236}">
                    <a16:creationId xmlns:a16="http://schemas.microsoft.com/office/drawing/2014/main" xmlns="" id="{A7D0984A-2A53-42B0-A2FF-8939727FF9B6}"/>
                  </a:ext>
                </a:extLst>
              </p:cNvPr>
              <p:cNvSpPr>
                <a:spLocks/>
              </p:cNvSpPr>
              <p:nvPr/>
            </p:nvSpPr>
            <p:spPr bwMode="auto">
              <a:xfrm>
                <a:off x="5840" y="2666"/>
                <a:ext cx="9" cy="14"/>
              </a:xfrm>
              <a:custGeom>
                <a:avLst/>
                <a:gdLst>
                  <a:gd name="T0" fmla="*/ 0 w 12"/>
                  <a:gd name="T1" fmla="*/ 0 h 19"/>
                  <a:gd name="T2" fmla="*/ 2 w 12"/>
                  <a:gd name="T3" fmla="*/ 18 h 19"/>
                  <a:gd name="T4" fmla="*/ 12 w 12"/>
                  <a:gd name="T5" fmla="*/ 19 h 19"/>
                  <a:gd name="T6" fmla="*/ 9 w 12"/>
                  <a:gd name="T7" fmla="*/ 1 h 19"/>
                  <a:gd name="T8" fmla="*/ 0 w 12"/>
                  <a:gd name="T9" fmla="*/ 0 h 19"/>
                </a:gdLst>
                <a:ahLst/>
                <a:cxnLst>
                  <a:cxn ang="0">
                    <a:pos x="T0" y="T1"/>
                  </a:cxn>
                  <a:cxn ang="0">
                    <a:pos x="T2" y="T3"/>
                  </a:cxn>
                  <a:cxn ang="0">
                    <a:pos x="T4" y="T5"/>
                  </a:cxn>
                  <a:cxn ang="0">
                    <a:pos x="T6" y="T7"/>
                  </a:cxn>
                  <a:cxn ang="0">
                    <a:pos x="T8" y="T9"/>
                  </a:cxn>
                </a:cxnLst>
                <a:rect l="0" t="0" r="r" b="b"/>
                <a:pathLst>
                  <a:path w="12" h="19">
                    <a:moveTo>
                      <a:pt x="0" y="0"/>
                    </a:moveTo>
                    <a:cubicBezTo>
                      <a:pt x="0" y="5"/>
                      <a:pt x="1" y="11"/>
                      <a:pt x="2" y="18"/>
                    </a:cubicBezTo>
                    <a:cubicBezTo>
                      <a:pt x="5" y="18"/>
                      <a:pt x="9" y="19"/>
                      <a:pt x="12" y="19"/>
                    </a:cubicBezTo>
                    <a:cubicBezTo>
                      <a:pt x="11" y="13"/>
                      <a:pt x="10" y="7"/>
                      <a:pt x="9" y="1"/>
                    </a:cubicBezTo>
                    <a:cubicBezTo>
                      <a:pt x="5" y="1"/>
                      <a:pt x="2" y="0"/>
                      <a:pt x="0"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43" name="Freeform 531">
                <a:extLst>
                  <a:ext uri="{FF2B5EF4-FFF2-40B4-BE49-F238E27FC236}">
                    <a16:creationId xmlns:a16="http://schemas.microsoft.com/office/drawing/2014/main" xmlns="" id="{677EF589-4315-46F8-88BE-C0EE35E24EB3}"/>
                  </a:ext>
                </a:extLst>
              </p:cNvPr>
              <p:cNvSpPr>
                <a:spLocks noEditPoints="1"/>
              </p:cNvSpPr>
              <p:nvPr/>
            </p:nvSpPr>
            <p:spPr bwMode="auto">
              <a:xfrm>
                <a:off x="5842" y="2679"/>
                <a:ext cx="13" cy="50"/>
              </a:xfrm>
              <a:custGeom>
                <a:avLst/>
                <a:gdLst>
                  <a:gd name="T0" fmla="*/ 2 w 18"/>
                  <a:gd name="T1" fmla="*/ 14 h 67"/>
                  <a:gd name="T2" fmla="*/ 2 w 18"/>
                  <a:gd name="T3" fmla="*/ 14 h 67"/>
                  <a:gd name="T4" fmla="*/ 15 w 18"/>
                  <a:gd name="T5" fmla="*/ 67 h 67"/>
                  <a:gd name="T6" fmla="*/ 15 w 18"/>
                  <a:gd name="T7" fmla="*/ 67 h 67"/>
                  <a:gd name="T8" fmla="*/ 12 w 18"/>
                  <a:gd name="T9" fmla="*/ 15 h 67"/>
                  <a:gd name="T10" fmla="*/ 2 w 18"/>
                  <a:gd name="T11" fmla="*/ 14 h 67"/>
                  <a:gd name="T12" fmla="*/ 0 w 18"/>
                  <a:gd name="T13" fmla="*/ 0 h 67"/>
                  <a:gd name="T14" fmla="*/ 0 w 18"/>
                  <a:gd name="T15" fmla="*/ 6 h 67"/>
                  <a:gd name="T16" fmla="*/ 11 w 18"/>
                  <a:gd name="T17" fmla="*/ 8 h 67"/>
                  <a:gd name="T18" fmla="*/ 10 w 18"/>
                  <a:gd name="T19" fmla="*/ 1 h 67"/>
                  <a:gd name="T20" fmla="*/ 0 w 18"/>
                  <a:gd name="T21" fmla="*/ 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67">
                    <a:moveTo>
                      <a:pt x="2" y="14"/>
                    </a:moveTo>
                    <a:cubicBezTo>
                      <a:pt x="2" y="14"/>
                      <a:pt x="2" y="14"/>
                      <a:pt x="2" y="14"/>
                    </a:cubicBezTo>
                    <a:cubicBezTo>
                      <a:pt x="6" y="43"/>
                      <a:pt x="12" y="67"/>
                      <a:pt x="15" y="67"/>
                    </a:cubicBezTo>
                    <a:cubicBezTo>
                      <a:pt x="15" y="67"/>
                      <a:pt x="15" y="67"/>
                      <a:pt x="15" y="67"/>
                    </a:cubicBezTo>
                    <a:cubicBezTo>
                      <a:pt x="18" y="66"/>
                      <a:pt x="17" y="43"/>
                      <a:pt x="12" y="15"/>
                    </a:cubicBezTo>
                    <a:cubicBezTo>
                      <a:pt x="9" y="15"/>
                      <a:pt x="5" y="15"/>
                      <a:pt x="2" y="14"/>
                    </a:cubicBezTo>
                    <a:moveTo>
                      <a:pt x="0" y="0"/>
                    </a:moveTo>
                    <a:cubicBezTo>
                      <a:pt x="0" y="2"/>
                      <a:pt x="0" y="4"/>
                      <a:pt x="0" y="6"/>
                    </a:cubicBezTo>
                    <a:cubicBezTo>
                      <a:pt x="4" y="6"/>
                      <a:pt x="8" y="7"/>
                      <a:pt x="11" y="8"/>
                    </a:cubicBezTo>
                    <a:cubicBezTo>
                      <a:pt x="11" y="5"/>
                      <a:pt x="10" y="3"/>
                      <a:pt x="10" y="1"/>
                    </a:cubicBezTo>
                    <a:cubicBezTo>
                      <a:pt x="7" y="1"/>
                      <a:pt x="3" y="0"/>
                      <a:pt x="0" y="0"/>
                    </a:cubicBezTo>
                  </a:path>
                </a:pathLst>
              </a:custGeom>
              <a:solidFill>
                <a:srgbClr val="46489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44" name="Freeform 532">
                <a:extLst>
                  <a:ext uri="{FF2B5EF4-FFF2-40B4-BE49-F238E27FC236}">
                    <a16:creationId xmlns:a16="http://schemas.microsoft.com/office/drawing/2014/main" xmlns="" id="{22F49FED-A22D-4A23-94C6-D84B795202FA}"/>
                  </a:ext>
                </a:extLst>
              </p:cNvPr>
              <p:cNvSpPr>
                <a:spLocks/>
              </p:cNvSpPr>
              <p:nvPr/>
            </p:nvSpPr>
            <p:spPr bwMode="auto">
              <a:xfrm>
                <a:off x="5842" y="2684"/>
                <a:ext cx="9" cy="6"/>
              </a:xfrm>
              <a:custGeom>
                <a:avLst/>
                <a:gdLst>
                  <a:gd name="T0" fmla="*/ 0 w 12"/>
                  <a:gd name="T1" fmla="*/ 0 h 9"/>
                  <a:gd name="T2" fmla="*/ 2 w 12"/>
                  <a:gd name="T3" fmla="*/ 8 h 9"/>
                  <a:gd name="T4" fmla="*/ 12 w 12"/>
                  <a:gd name="T5" fmla="*/ 9 h 9"/>
                  <a:gd name="T6" fmla="*/ 12 w 12"/>
                  <a:gd name="T7" fmla="*/ 7 h 9"/>
                  <a:gd name="T8" fmla="*/ 11 w 12"/>
                  <a:gd name="T9" fmla="*/ 2 h 9"/>
                  <a:gd name="T10" fmla="*/ 0 w 12"/>
                  <a:gd name="T11" fmla="*/ 0 h 9"/>
                </a:gdLst>
                <a:ahLst/>
                <a:cxnLst>
                  <a:cxn ang="0">
                    <a:pos x="T0" y="T1"/>
                  </a:cxn>
                  <a:cxn ang="0">
                    <a:pos x="T2" y="T3"/>
                  </a:cxn>
                  <a:cxn ang="0">
                    <a:pos x="T4" y="T5"/>
                  </a:cxn>
                  <a:cxn ang="0">
                    <a:pos x="T6" y="T7"/>
                  </a:cxn>
                  <a:cxn ang="0">
                    <a:pos x="T8" y="T9"/>
                  </a:cxn>
                  <a:cxn ang="0">
                    <a:pos x="T10" y="T11"/>
                  </a:cxn>
                </a:cxnLst>
                <a:rect l="0" t="0" r="r" b="b"/>
                <a:pathLst>
                  <a:path w="12" h="9">
                    <a:moveTo>
                      <a:pt x="0" y="0"/>
                    </a:moveTo>
                    <a:cubicBezTo>
                      <a:pt x="1" y="2"/>
                      <a:pt x="1" y="5"/>
                      <a:pt x="2" y="8"/>
                    </a:cubicBezTo>
                    <a:cubicBezTo>
                      <a:pt x="5" y="9"/>
                      <a:pt x="9" y="9"/>
                      <a:pt x="12" y="9"/>
                    </a:cubicBezTo>
                    <a:cubicBezTo>
                      <a:pt x="12" y="8"/>
                      <a:pt x="12" y="8"/>
                      <a:pt x="12" y="7"/>
                    </a:cubicBezTo>
                    <a:cubicBezTo>
                      <a:pt x="12" y="5"/>
                      <a:pt x="11" y="3"/>
                      <a:pt x="11" y="2"/>
                    </a:cubicBezTo>
                    <a:cubicBezTo>
                      <a:pt x="8" y="1"/>
                      <a:pt x="4" y="0"/>
                      <a:pt x="0" y="0"/>
                    </a:cubicBezTo>
                  </a:path>
                </a:pathLst>
              </a:custGeom>
              <a:solidFill>
                <a:srgbClr val="5256A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45" name="Freeform 533">
                <a:extLst>
                  <a:ext uri="{FF2B5EF4-FFF2-40B4-BE49-F238E27FC236}">
                    <a16:creationId xmlns:a16="http://schemas.microsoft.com/office/drawing/2014/main" xmlns="" id="{C7D14A0F-64A1-4E39-B063-2FB9D817A148}"/>
                  </a:ext>
                </a:extLst>
              </p:cNvPr>
              <p:cNvSpPr>
                <a:spLocks noEditPoints="1"/>
              </p:cNvSpPr>
              <p:nvPr/>
            </p:nvSpPr>
            <p:spPr bwMode="auto">
              <a:xfrm>
                <a:off x="5824" y="2646"/>
                <a:ext cx="22" cy="15"/>
              </a:xfrm>
              <a:custGeom>
                <a:avLst/>
                <a:gdLst>
                  <a:gd name="T0" fmla="*/ 4 w 30"/>
                  <a:gd name="T1" fmla="*/ 15 h 20"/>
                  <a:gd name="T2" fmla="*/ 2 w 30"/>
                  <a:gd name="T3" fmla="*/ 17 h 20"/>
                  <a:gd name="T4" fmla="*/ 0 w 30"/>
                  <a:gd name="T5" fmla="*/ 19 h 20"/>
                  <a:gd name="T6" fmla="*/ 5 w 30"/>
                  <a:gd name="T7" fmla="*/ 19 h 20"/>
                  <a:gd name="T8" fmla="*/ 4 w 30"/>
                  <a:gd name="T9" fmla="*/ 15 h 20"/>
                  <a:gd name="T10" fmla="*/ 30 w 30"/>
                  <a:gd name="T11" fmla="*/ 0 h 20"/>
                  <a:gd name="T12" fmla="*/ 9 w 30"/>
                  <a:gd name="T13" fmla="*/ 11 h 20"/>
                  <a:gd name="T14" fmla="*/ 10 w 30"/>
                  <a:gd name="T15" fmla="*/ 20 h 20"/>
                  <a:gd name="T16" fmla="*/ 14 w 30"/>
                  <a:gd name="T17" fmla="*/ 20 h 20"/>
                  <a:gd name="T18" fmla="*/ 15 w 30"/>
                  <a:gd name="T19" fmla="*/ 20 h 20"/>
                  <a:gd name="T20" fmla="*/ 15 w 30"/>
                  <a:gd name="T21" fmla="*/ 19 h 20"/>
                  <a:gd name="T22" fmla="*/ 21 w 30"/>
                  <a:gd name="T23" fmla="*/ 12 h 20"/>
                  <a:gd name="T24" fmla="*/ 22 w 30"/>
                  <a:gd name="T25" fmla="*/ 5 h 20"/>
                  <a:gd name="T26" fmla="*/ 23 w 30"/>
                  <a:gd name="T27" fmla="*/ 5 h 20"/>
                  <a:gd name="T28" fmla="*/ 24 w 30"/>
                  <a:gd name="T29" fmla="*/ 7 h 20"/>
                  <a:gd name="T30" fmla="*/ 28 w 30"/>
                  <a:gd name="T31" fmla="*/ 2 h 20"/>
                  <a:gd name="T32" fmla="*/ 30 w 30"/>
                  <a:gd name="T33"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 h="20">
                    <a:moveTo>
                      <a:pt x="4" y="15"/>
                    </a:moveTo>
                    <a:cubicBezTo>
                      <a:pt x="3" y="16"/>
                      <a:pt x="2" y="16"/>
                      <a:pt x="2" y="17"/>
                    </a:cubicBezTo>
                    <a:cubicBezTo>
                      <a:pt x="1" y="18"/>
                      <a:pt x="0" y="18"/>
                      <a:pt x="0" y="19"/>
                    </a:cubicBezTo>
                    <a:cubicBezTo>
                      <a:pt x="1" y="19"/>
                      <a:pt x="3" y="19"/>
                      <a:pt x="5" y="19"/>
                    </a:cubicBezTo>
                    <a:cubicBezTo>
                      <a:pt x="5" y="18"/>
                      <a:pt x="4" y="17"/>
                      <a:pt x="4" y="15"/>
                    </a:cubicBezTo>
                    <a:moveTo>
                      <a:pt x="30" y="0"/>
                    </a:moveTo>
                    <a:cubicBezTo>
                      <a:pt x="26" y="0"/>
                      <a:pt x="18" y="4"/>
                      <a:pt x="9" y="11"/>
                    </a:cubicBezTo>
                    <a:cubicBezTo>
                      <a:pt x="9" y="14"/>
                      <a:pt x="10" y="17"/>
                      <a:pt x="10" y="20"/>
                    </a:cubicBezTo>
                    <a:cubicBezTo>
                      <a:pt x="11" y="20"/>
                      <a:pt x="13" y="20"/>
                      <a:pt x="14" y="20"/>
                    </a:cubicBezTo>
                    <a:cubicBezTo>
                      <a:pt x="15" y="20"/>
                      <a:pt x="15" y="20"/>
                      <a:pt x="15" y="20"/>
                    </a:cubicBezTo>
                    <a:cubicBezTo>
                      <a:pt x="15" y="20"/>
                      <a:pt x="15" y="19"/>
                      <a:pt x="15" y="19"/>
                    </a:cubicBezTo>
                    <a:cubicBezTo>
                      <a:pt x="17" y="17"/>
                      <a:pt x="19" y="14"/>
                      <a:pt x="21" y="12"/>
                    </a:cubicBezTo>
                    <a:cubicBezTo>
                      <a:pt x="21" y="8"/>
                      <a:pt x="22" y="6"/>
                      <a:pt x="22" y="5"/>
                    </a:cubicBezTo>
                    <a:cubicBezTo>
                      <a:pt x="22" y="5"/>
                      <a:pt x="22" y="5"/>
                      <a:pt x="23" y="5"/>
                    </a:cubicBezTo>
                    <a:cubicBezTo>
                      <a:pt x="23" y="5"/>
                      <a:pt x="24" y="6"/>
                      <a:pt x="24" y="7"/>
                    </a:cubicBezTo>
                    <a:cubicBezTo>
                      <a:pt x="25" y="6"/>
                      <a:pt x="27" y="4"/>
                      <a:pt x="28" y="2"/>
                    </a:cubicBezTo>
                    <a:cubicBezTo>
                      <a:pt x="28" y="2"/>
                      <a:pt x="29" y="1"/>
                      <a:pt x="30"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46" name="Freeform 534">
                <a:extLst>
                  <a:ext uri="{FF2B5EF4-FFF2-40B4-BE49-F238E27FC236}">
                    <a16:creationId xmlns:a16="http://schemas.microsoft.com/office/drawing/2014/main" xmlns="" id="{D9068C15-740A-4C6A-A4D2-DC83BE8A170A}"/>
                  </a:ext>
                </a:extLst>
              </p:cNvPr>
              <p:cNvSpPr>
                <a:spLocks noEditPoints="1"/>
              </p:cNvSpPr>
              <p:nvPr/>
            </p:nvSpPr>
            <p:spPr bwMode="auto">
              <a:xfrm>
                <a:off x="5835" y="2646"/>
                <a:ext cx="14" cy="14"/>
              </a:xfrm>
              <a:custGeom>
                <a:avLst/>
                <a:gdLst>
                  <a:gd name="T0" fmla="*/ 6 w 18"/>
                  <a:gd name="T1" fmla="*/ 12 h 19"/>
                  <a:gd name="T2" fmla="*/ 0 w 18"/>
                  <a:gd name="T3" fmla="*/ 19 h 19"/>
                  <a:gd name="T4" fmla="*/ 6 w 18"/>
                  <a:gd name="T5" fmla="*/ 15 h 19"/>
                  <a:gd name="T6" fmla="*/ 6 w 18"/>
                  <a:gd name="T7" fmla="*/ 12 h 19"/>
                  <a:gd name="T8" fmla="*/ 15 w 18"/>
                  <a:gd name="T9" fmla="*/ 0 h 19"/>
                  <a:gd name="T10" fmla="*/ 15 w 18"/>
                  <a:gd name="T11" fmla="*/ 0 h 19"/>
                  <a:gd name="T12" fmla="*/ 13 w 18"/>
                  <a:gd name="T13" fmla="*/ 2 h 19"/>
                  <a:gd name="T14" fmla="*/ 9 w 18"/>
                  <a:gd name="T15" fmla="*/ 7 h 19"/>
                  <a:gd name="T16" fmla="*/ 11 w 18"/>
                  <a:gd name="T17" fmla="*/ 10 h 19"/>
                  <a:gd name="T18" fmla="*/ 16 w 18"/>
                  <a:gd name="T19" fmla="*/ 1 h 19"/>
                  <a:gd name="T20" fmla="*/ 15 w 18"/>
                  <a:gd name="T21"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19">
                    <a:moveTo>
                      <a:pt x="6" y="12"/>
                    </a:moveTo>
                    <a:cubicBezTo>
                      <a:pt x="4" y="14"/>
                      <a:pt x="2" y="17"/>
                      <a:pt x="0" y="19"/>
                    </a:cubicBezTo>
                    <a:cubicBezTo>
                      <a:pt x="2" y="18"/>
                      <a:pt x="4" y="16"/>
                      <a:pt x="6" y="15"/>
                    </a:cubicBezTo>
                    <a:cubicBezTo>
                      <a:pt x="6" y="14"/>
                      <a:pt x="6" y="13"/>
                      <a:pt x="6" y="12"/>
                    </a:cubicBezTo>
                    <a:moveTo>
                      <a:pt x="15" y="0"/>
                    </a:moveTo>
                    <a:cubicBezTo>
                      <a:pt x="15" y="0"/>
                      <a:pt x="15" y="0"/>
                      <a:pt x="15" y="0"/>
                    </a:cubicBezTo>
                    <a:cubicBezTo>
                      <a:pt x="14" y="1"/>
                      <a:pt x="13" y="2"/>
                      <a:pt x="13" y="2"/>
                    </a:cubicBezTo>
                    <a:cubicBezTo>
                      <a:pt x="12" y="4"/>
                      <a:pt x="10" y="6"/>
                      <a:pt x="9" y="7"/>
                    </a:cubicBezTo>
                    <a:cubicBezTo>
                      <a:pt x="10" y="8"/>
                      <a:pt x="10" y="9"/>
                      <a:pt x="11" y="10"/>
                    </a:cubicBezTo>
                    <a:cubicBezTo>
                      <a:pt x="15" y="6"/>
                      <a:pt x="18" y="2"/>
                      <a:pt x="16" y="1"/>
                    </a:cubicBezTo>
                    <a:cubicBezTo>
                      <a:pt x="16" y="0"/>
                      <a:pt x="16" y="0"/>
                      <a:pt x="15"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47" name="Freeform 535">
                <a:extLst>
                  <a:ext uri="{FF2B5EF4-FFF2-40B4-BE49-F238E27FC236}">
                    <a16:creationId xmlns:a16="http://schemas.microsoft.com/office/drawing/2014/main" xmlns="" id="{F6246F2D-7D19-4814-92D3-89E35B89D3E7}"/>
                  </a:ext>
                </a:extLst>
              </p:cNvPr>
              <p:cNvSpPr>
                <a:spLocks/>
              </p:cNvSpPr>
              <p:nvPr/>
            </p:nvSpPr>
            <p:spPr bwMode="auto">
              <a:xfrm>
                <a:off x="5827" y="2654"/>
                <a:ext cx="5" cy="7"/>
              </a:xfrm>
              <a:custGeom>
                <a:avLst/>
                <a:gdLst>
                  <a:gd name="T0" fmla="*/ 5 w 6"/>
                  <a:gd name="T1" fmla="*/ 0 h 9"/>
                  <a:gd name="T2" fmla="*/ 5 w 6"/>
                  <a:gd name="T3" fmla="*/ 0 h 9"/>
                  <a:gd name="T4" fmla="*/ 0 w 6"/>
                  <a:gd name="T5" fmla="*/ 4 h 9"/>
                  <a:gd name="T6" fmla="*/ 1 w 6"/>
                  <a:gd name="T7" fmla="*/ 8 h 9"/>
                  <a:gd name="T8" fmla="*/ 6 w 6"/>
                  <a:gd name="T9" fmla="*/ 9 h 9"/>
                  <a:gd name="T10" fmla="*/ 5 w 6"/>
                  <a:gd name="T11" fmla="*/ 0 h 9"/>
                </a:gdLst>
                <a:ahLst/>
                <a:cxnLst>
                  <a:cxn ang="0">
                    <a:pos x="T0" y="T1"/>
                  </a:cxn>
                  <a:cxn ang="0">
                    <a:pos x="T2" y="T3"/>
                  </a:cxn>
                  <a:cxn ang="0">
                    <a:pos x="T4" y="T5"/>
                  </a:cxn>
                  <a:cxn ang="0">
                    <a:pos x="T6" y="T7"/>
                  </a:cxn>
                  <a:cxn ang="0">
                    <a:pos x="T8" y="T9"/>
                  </a:cxn>
                  <a:cxn ang="0">
                    <a:pos x="T10" y="T11"/>
                  </a:cxn>
                </a:cxnLst>
                <a:rect l="0" t="0" r="r" b="b"/>
                <a:pathLst>
                  <a:path w="6" h="9">
                    <a:moveTo>
                      <a:pt x="5" y="0"/>
                    </a:moveTo>
                    <a:cubicBezTo>
                      <a:pt x="5" y="0"/>
                      <a:pt x="5" y="0"/>
                      <a:pt x="5" y="0"/>
                    </a:cubicBezTo>
                    <a:cubicBezTo>
                      <a:pt x="3" y="1"/>
                      <a:pt x="1" y="3"/>
                      <a:pt x="0" y="4"/>
                    </a:cubicBezTo>
                    <a:cubicBezTo>
                      <a:pt x="0" y="6"/>
                      <a:pt x="1" y="7"/>
                      <a:pt x="1" y="8"/>
                    </a:cubicBezTo>
                    <a:cubicBezTo>
                      <a:pt x="3" y="9"/>
                      <a:pt x="4" y="9"/>
                      <a:pt x="6" y="9"/>
                    </a:cubicBezTo>
                    <a:cubicBezTo>
                      <a:pt x="6" y="6"/>
                      <a:pt x="5" y="3"/>
                      <a:pt x="5"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48" name="Freeform 536">
                <a:extLst>
                  <a:ext uri="{FF2B5EF4-FFF2-40B4-BE49-F238E27FC236}">
                    <a16:creationId xmlns:a16="http://schemas.microsoft.com/office/drawing/2014/main" xmlns="" id="{07B7DB08-BC6E-4857-A950-0714738533B3}"/>
                  </a:ext>
                </a:extLst>
              </p:cNvPr>
              <p:cNvSpPr>
                <a:spLocks/>
              </p:cNvSpPr>
              <p:nvPr/>
            </p:nvSpPr>
            <p:spPr bwMode="auto">
              <a:xfrm>
                <a:off x="5818" y="2662"/>
                <a:ext cx="12" cy="7"/>
              </a:xfrm>
              <a:custGeom>
                <a:avLst/>
                <a:gdLst>
                  <a:gd name="T0" fmla="*/ 6 w 16"/>
                  <a:gd name="T1" fmla="*/ 0 h 9"/>
                  <a:gd name="T2" fmla="*/ 0 w 16"/>
                  <a:gd name="T3" fmla="*/ 7 h 9"/>
                  <a:gd name="T4" fmla="*/ 0 w 16"/>
                  <a:gd name="T5" fmla="*/ 8 h 9"/>
                  <a:gd name="T6" fmla="*/ 2 w 16"/>
                  <a:gd name="T7" fmla="*/ 9 h 9"/>
                  <a:gd name="T8" fmla="*/ 16 w 16"/>
                  <a:gd name="T9" fmla="*/ 3 h 9"/>
                  <a:gd name="T10" fmla="*/ 15 w 16"/>
                  <a:gd name="T11" fmla="*/ 2 h 9"/>
                  <a:gd name="T12" fmla="*/ 6 w 16"/>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6" h="9">
                    <a:moveTo>
                      <a:pt x="6" y="0"/>
                    </a:moveTo>
                    <a:cubicBezTo>
                      <a:pt x="4" y="2"/>
                      <a:pt x="2" y="4"/>
                      <a:pt x="0" y="7"/>
                    </a:cubicBezTo>
                    <a:cubicBezTo>
                      <a:pt x="0" y="7"/>
                      <a:pt x="0" y="8"/>
                      <a:pt x="0" y="8"/>
                    </a:cubicBezTo>
                    <a:cubicBezTo>
                      <a:pt x="0" y="9"/>
                      <a:pt x="1" y="9"/>
                      <a:pt x="2" y="9"/>
                    </a:cubicBezTo>
                    <a:cubicBezTo>
                      <a:pt x="4" y="9"/>
                      <a:pt x="10" y="6"/>
                      <a:pt x="16" y="3"/>
                    </a:cubicBezTo>
                    <a:cubicBezTo>
                      <a:pt x="16" y="2"/>
                      <a:pt x="15" y="2"/>
                      <a:pt x="15" y="2"/>
                    </a:cubicBezTo>
                    <a:cubicBezTo>
                      <a:pt x="11" y="1"/>
                      <a:pt x="8" y="0"/>
                      <a:pt x="6"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49" name="Freeform 537">
                <a:extLst>
                  <a:ext uri="{FF2B5EF4-FFF2-40B4-BE49-F238E27FC236}">
                    <a16:creationId xmlns:a16="http://schemas.microsoft.com/office/drawing/2014/main" xmlns="" id="{71C10D1F-41F7-4678-B671-A00E1E5F01B2}"/>
                  </a:ext>
                </a:extLst>
              </p:cNvPr>
              <p:cNvSpPr>
                <a:spLocks/>
              </p:cNvSpPr>
              <p:nvPr/>
            </p:nvSpPr>
            <p:spPr bwMode="auto">
              <a:xfrm>
                <a:off x="5829" y="2664"/>
                <a:ext cx="1" cy="0"/>
              </a:xfrm>
              <a:custGeom>
                <a:avLst/>
                <a:gdLst>
                  <a:gd name="T0" fmla="*/ 0 w 1"/>
                  <a:gd name="T1" fmla="*/ 0 h 1"/>
                  <a:gd name="T2" fmla="*/ 1 w 1"/>
                  <a:gd name="T3" fmla="*/ 1 h 1"/>
                  <a:gd name="T4" fmla="*/ 1 w 1"/>
                  <a:gd name="T5" fmla="*/ 0 h 1"/>
                  <a:gd name="T6" fmla="*/ 0 w 1"/>
                  <a:gd name="T7" fmla="*/ 0 h 1"/>
                </a:gdLst>
                <a:ahLst/>
                <a:cxnLst>
                  <a:cxn ang="0">
                    <a:pos x="T0" y="T1"/>
                  </a:cxn>
                  <a:cxn ang="0">
                    <a:pos x="T2" y="T3"/>
                  </a:cxn>
                  <a:cxn ang="0">
                    <a:pos x="T4" y="T5"/>
                  </a:cxn>
                  <a:cxn ang="0">
                    <a:pos x="T6" y="T7"/>
                  </a:cxn>
                </a:cxnLst>
                <a:rect l="0" t="0" r="r" b="b"/>
                <a:pathLst>
                  <a:path w="1" h="1">
                    <a:moveTo>
                      <a:pt x="0" y="0"/>
                    </a:moveTo>
                    <a:cubicBezTo>
                      <a:pt x="0" y="0"/>
                      <a:pt x="1" y="0"/>
                      <a:pt x="1" y="1"/>
                    </a:cubicBezTo>
                    <a:cubicBezTo>
                      <a:pt x="1" y="0"/>
                      <a:pt x="1" y="0"/>
                      <a:pt x="1" y="0"/>
                    </a:cubicBezTo>
                    <a:cubicBezTo>
                      <a:pt x="1" y="0"/>
                      <a:pt x="1" y="0"/>
                      <a:pt x="0"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50" name="Freeform 538">
                <a:extLst>
                  <a:ext uri="{FF2B5EF4-FFF2-40B4-BE49-F238E27FC236}">
                    <a16:creationId xmlns:a16="http://schemas.microsoft.com/office/drawing/2014/main" xmlns="" id="{84396D90-CC70-45D6-9FCA-7CDC17F6D75C}"/>
                  </a:ext>
                </a:extLst>
              </p:cNvPr>
              <p:cNvSpPr>
                <a:spLocks/>
              </p:cNvSpPr>
              <p:nvPr/>
            </p:nvSpPr>
            <p:spPr bwMode="auto">
              <a:xfrm>
                <a:off x="5840" y="2650"/>
                <a:ext cx="2" cy="5"/>
              </a:xfrm>
              <a:custGeom>
                <a:avLst/>
                <a:gdLst>
                  <a:gd name="T0" fmla="*/ 2 w 3"/>
                  <a:gd name="T1" fmla="*/ 0 h 7"/>
                  <a:gd name="T2" fmla="*/ 1 w 3"/>
                  <a:gd name="T3" fmla="*/ 0 h 7"/>
                  <a:gd name="T4" fmla="*/ 0 w 3"/>
                  <a:gd name="T5" fmla="*/ 7 h 7"/>
                  <a:gd name="T6" fmla="*/ 3 w 3"/>
                  <a:gd name="T7" fmla="*/ 2 h 7"/>
                  <a:gd name="T8" fmla="*/ 2 w 3"/>
                  <a:gd name="T9" fmla="*/ 0 h 7"/>
                </a:gdLst>
                <a:ahLst/>
                <a:cxnLst>
                  <a:cxn ang="0">
                    <a:pos x="T0" y="T1"/>
                  </a:cxn>
                  <a:cxn ang="0">
                    <a:pos x="T2" y="T3"/>
                  </a:cxn>
                  <a:cxn ang="0">
                    <a:pos x="T4" y="T5"/>
                  </a:cxn>
                  <a:cxn ang="0">
                    <a:pos x="T6" y="T7"/>
                  </a:cxn>
                  <a:cxn ang="0">
                    <a:pos x="T8" y="T9"/>
                  </a:cxn>
                </a:cxnLst>
                <a:rect l="0" t="0" r="r" b="b"/>
                <a:pathLst>
                  <a:path w="3" h="7">
                    <a:moveTo>
                      <a:pt x="2" y="0"/>
                    </a:moveTo>
                    <a:cubicBezTo>
                      <a:pt x="1" y="0"/>
                      <a:pt x="1" y="0"/>
                      <a:pt x="1" y="0"/>
                    </a:cubicBezTo>
                    <a:cubicBezTo>
                      <a:pt x="1" y="1"/>
                      <a:pt x="0" y="3"/>
                      <a:pt x="0" y="7"/>
                    </a:cubicBezTo>
                    <a:cubicBezTo>
                      <a:pt x="1" y="5"/>
                      <a:pt x="2" y="4"/>
                      <a:pt x="3" y="2"/>
                    </a:cubicBezTo>
                    <a:cubicBezTo>
                      <a:pt x="3" y="1"/>
                      <a:pt x="2" y="0"/>
                      <a:pt x="2" y="0"/>
                    </a:cubicBezTo>
                  </a:path>
                </a:pathLst>
              </a:custGeom>
              <a:solidFill>
                <a:srgbClr val="EBEBE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51" name="Freeform 539">
                <a:extLst>
                  <a:ext uri="{FF2B5EF4-FFF2-40B4-BE49-F238E27FC236}">
                    <a16:creationId xmlns:a16="http://schemas.microsoft.com/office/drawing/2014/main" xmlns="" id="{66E0CBD9-1F4B-4BB5-A895-8A825549B958}"/>
                  </a:ext>
                </a:extLst>
              </p:cNvPr>
              <p:cNvSpPr>
                <a:spLocks/>
              </p:cNvSpPr>
              <p:nvPr/>
            </p:nvSpPr>
            <p:spPr bwMode="auto">
              <a:xfrm>
                <a:off x="5840" y="2651"/>
                <a:ext cx="3" cy="6"/>
              </a:xfrm>
              <a:custGeom>
                <a:avLst/>
                <a:gdLst>
                  <a:gd name="T0" fmla="*/ 3 w 5"/>
                  <a:gd name="T1" fmla="*/ 0 h 8"/>
                  <a:gd name="T2" fmla="*/ 0 w 5"/>
                  <a:gd name="T3" fmla="*/ 5 h 8"/>
                  <a:gd name="T4" fmla="*/ 0 w 5"/>
                  <a:gd name="T5" fmla="*/ 8 h 8"/>
                  <a:gd name="T6" fmla="*/ 5 w 5"/>
                  <a:gd name="T7" fmla="*/ 3 h 8"/>
                  <a:gd name="T8" fmla="*/ 3 w 5"/>
                  <a:gd name="T9" fmla="*/ 0 h 8"/>
                </a:gdLst>
                <a:ahLst/>
                <a:cxnLst>
                  <a:cxn ang="0">
                    <a:pos x="T0" y="T1"/>
                  </a:cxn>
                  <a:cxn ang="0">
                    <a:pos x="T2" y="T3"/>
                  </a:cxn>
                  <a:cxn ang="0">
                    <a:pos x="T4" y="T5"/>
                  </a:cxn>
                  <a:cxn ang="0">
                    <a:pos x="T6" y="T7"/>
                  </a:cxn>
                  <a:cxn ang="0">
                    <a:pos x="T8" y="T9"/>
                  </a:cxn>
                </a:cxnLst>
                <a:rect l="0" t="0" r="r" b="b"/>
                <a:pathLst>
                  <a:path w="5" h="8">
                    <a:moveTo>
                      <a:pt x="3" y="0"/>
                    </a:moveTo>
                    <a:cubicBezTo>
                      <a:pt x="2" y="2"/>
                      <a:pt x="1" y="3"/>
                      <a:pt x="0" y="5"/>
                    </a:cubicBezTo>
                    <a:cubicBezTo>
                      <a:pt x="0" y="6"/>
                      <a:pt x="0" y="7"/>
                      <a:pt x="0" y="8"/>
                    </a:cubicBezTo>
                    <a:cubicBezTo>
                      <a:pt x="2" y="6"/>
                      <a:pt x="3" y="5"/>
                      <a:pt x="5" y="3"/>
                    </a:cubicBezTo>
                    <a:cubicBezTo>
                      <a:pt x="4" y="2"/>
                      <a:pt x="4" y="1"/>
                      <a:pt x="3" y="0"/>
                    </a:cubicBezTo>
                  </a:path>
                </a:pathLst>
              </a:custGeom>
              <a:solidFill>
                <a:srgbClr val="F3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52" name="Freeform 540">
                <a:extLst>
                  <a:ext uri="{FF2B5EF4-FFF2-40B4-BE49-F238E27FC236}">
                    <a16:creationId xmlns:a16="http://schemas.microsoft.com/office/drawing/2014/main" xmlns="" id="{621AB36C-BCEE-48AB-A604-121D9A67306C}"/>
                  </a:ext>
                </a:extLst>
              </p:cNvPr>
              <p:cNvSpPr>
                <a:spLocks noEditPoints="1"/>
              </p:cNvSpPr>
              <p:nvPr/>
            </p:nvSpPr>
            <p:spPr bwMode="auto">
              <a:xfrm>
                <a:off x="5807" y="2603"/>
                <a:ext cx="61" cy="73"/>
              </a:xfrm>
              <a:custGeom>
                <a:avLst/>
                <a:gdLst>
                  <a:gd name="T0" fmla="*/ 25 w 83"/>
                  <a:gd name="T1" fmla="*/ 67 h 99"/>
                  <a:gd name="T2" fmla="*/ 0 w 83"/>
                  <a:gd name="T3" fmla="*/ 99 h 99"/>
                  <a:gd name="T4" fmla="*/ 4 w 83"/>
                  <a:gd name="T5" fmla="*/ 99 h 99"/>
                  <a:gd name="T6" fmla="*/ 15 w 83"/>
                  <a:gd name="T7" fmla="*/ 87 h 99"/>
                  <a:gd name="T8" fmla="*/ 20 w 83"/>
                  <a:gd name="T9" fmla="*/ 79 h 99"/>
                  <a:gd name="T10" fmla="*/ 17 w 83"/>
                  <a:gd name="T11" fmla="*/ 78 h 99"/>
                  <a:gd name="T12" fmla="*/ 21 w 83"/>
                  <a:gd name="T13" fmla="*/ 77 h 99"/>
                  <a:gd name="T14" fmla="*/ 22 w 83"/>
                  <a:gd name="T15" fmla="*/ 77 h 99"/>
                  <a:gd name="T16" fmla="*/ 25 w 83"/>
                  <a:gd name="T17" fmla="*/ 75 h 99"/>
                  <a:gd name="T18" fmla="*/ 27 w 83"/>
                  <a:gd name="T19" fmla="*/ 72 h 99"/>
                  <a:gd name="T20" fmla="*/ 25 w 83"/>
                  <a:gd name="T21" fmla="*/ 67 h 99"/>
                  <a:gd name="T22" fmla="*/ 40 w 83"/>
                  <a:gd name="T23" fmla="*/ 48 h 99"/>
                  <a:gd name="T24" fmla="*/ 33 w 83"/>
                  <a:gd name="T25" fmla="*/ 56 h 99"/>
                  <a:gd name="T26" fmla="*/ 31 w 83"/>
                  <a:gd name="T27" fmla="*/ 60 h 99"/>
                  <a:gd name="T28" fmla="*/ 32 w 83"/>
                  <a:gd name="T29" fmla="*/ 66 h 99"/>
                  <a:gd name="T30" fmla="*/ 37 w 83"/>
                  <a:gd name="T31" fmla="*/ 59 h 99"/>
                  <a:gd name="T32" fmla="*/ 42 w 83"/>
                  <a:gd name="T33" fmla="*/ 54 h 99"/>
                  <a:gd name="T34" fmla="*/ 40 w 83"/>
                  <a:gd name="T35" fmla="*/ 48 h 99"/>
                  <a:gd name="T36" fmla="*/ 45 w 83"/>
                  <a:gd name="T37" fmla="*/ 46 h 99"/>
                  <a:gd name="T38" fmla="*/ 45 w 83"/>
                  <a:gd name="T39" fmla="*/ 49 h 99"/>
                  <a:gd name="T40" fmla="*/ 48 w 83"/>
                  <a:gd name="T41" fmla="*/ 46 h 99"/>
                  <a:gd name="T42" fmla="*/ 45 w 83"/>
                  <a:gd name="T43" fmla="*/ 46 h 99"/>
                  <a:gd name="T44" fmla="*/ 59 w 83"/>
                  <a:gd name="T45" fmla="*/ 25 h 99"/>
                  <a:gd name="T46" fmla="*/ 46 w 83"/>
                  <a:gd name="T47" fmla="*/ 42 h 99"/>
                  <a:gd name="T48" fmla="*/ 51 w 83"/>
                  <a:gd name="T49" fmla="*/ 42 h 99"/>
                  <a:gd name="T50" fmla="*/ 63 w 83"/>
                  <a:gd name="T51" fmla="*/ 26 h 99"/>
                  <a:gd name="T52" fmla="*/ 59 w 83"/>
                  <a:gd name="T53" fmla="*/ 25 h 99"/>
                  <a:gd name="T54" fmla="*/ 82 w 83"/>
                  <a:gd name="T55" fmla="*/ 0 h 99"/>
                  <a:gd name="T56" fmla="*/ 64 w 83"/>
                  <a:gd name="T57" fmla="*/ 19 h 99"/>
                  <a:gd name="T58" fmla="*/ 68 w 83"/>
                  <a:gd name="T59" fmla="*/ 20 h 99"/>
                  <a:gd name="T60" fmla="*/ 69 w 83"/>
                  <a:gd name="T61" fmla="*/ 19 h 99"/>
                  <a:gd name="T62" fmla="*/ 66 w 83"/>
                  <a:gd name="T63" fmla="*/ 17 h 99"/>
                  <a:gd name="T64" fmla="*/ 67 w 83"/>
                  <a:gd name="T65" fmla="*/ 16 h 99"/>
                  <a:gd name="T66" fmla="*/ 70 w 83"/>
                  <a:gd name="T67" fmla="*/ 17 h 99"/>
                  <a:gd name="T68" fmla="*/ 82 w 83"/>
                  <a:gd name="T69" fmla="*/ 0 h 99"/>
                  <a:gd name="T70" fmla="*/ 82 w 83"/>
                  <a:gd name="T71"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3" h="99">
                    <a:moveTo>
                      <a:pt x="25" y="67"/>
                    </a:moveTo>
                    <a:cubicBezTo>
                      <a:pt x="15" y="79"/>
                      <a:pt x="7" y="90"/>
                      <a:pt x="0" y="99"/>
                    </a:cubicBezTo>
                    <a:cubicBezTo>
                      <a:pt x="2" y="99"/>
                      <a:pt x="3" y="99"/>
                      <a:pt x="4" y="99"/>
                    </a:cubicBezTo>
                    <a:cubicBezTo>
                      <a:pt x="8" y="96"/>
                      <a:pt x="11" y="91"/>
                      <a:pt x="15" y="87"/>
                    </a:cubicBezTo>
                    <a:cubicBezTo>
                      <a:pt x="15" y="85"/>
                      <a:pt x="17" y="82"/>
                      <a:pt x="20" y="79"/>
                    </a:cubicBezTo>
                    <a:cubicBezTo>
                      <a:pt x="18" y="79"/>
                      <a:pt x="17" y="78"/>
                      <a:pt x="17" y="78"/>
                    </a:cubicBezTo>
                    <a:cubicBezTo>
                      <a:pt x="17" y="77"/>
                      <a:pt x="18" y="77"/>
                      <a:pt x="21" y="77"/>
                    </a:cubicBezTo>
                    <a:cubicBezTo>
                      <a:pt x="21" y="77"/>
                      <a:pt x="22" y="77"/>
                      <a:pt x="22" y="77"/>
                    </a:cubicBezTo>
                    <a:cubicBezTo>
                      <a:pt x="23" y="76"/>
                      <a:pt x="24" y="76"/>
                      <a:pt x="25" y="75"/>
                    </a:cubicBezTo>
                    <a:cubicBezTo>
                      <a:pt x="25" y="74"/>
                      <a:pt x="26" y="73"/>
                      <a:pt x="27" y="72"/>
                    </a:cubicBezTo>
                    <a:cubicBezTo>
                      <a:pt x="26" y="71"/>
                      <a:pt x="26" y="69"/>
                      <a:pt x="25" y="67"/>
                    </a:cubicBezTo>
                    <a:moveTo>
                      <a:pt x="40" y="48"/>
                    </a:moveTo>
                    <a:cubicBezTo>
                      <a:pt x="38" y="51"/>
                      <a:pt x="36" y="54"/>
                      <a:pt x="33" y="56"/>
                    </a:cubicBezTo>
                    <a:cubicBezTo>
                      <a:pt x="33" y="58"/>
                      <a:pt x="32" y="59"/>
                      <a:pt x="31" y="60"/>
                    </a:cubicBezTo>
                    <a:cubicBezTo>
                      <a:pt x="31" y="62"/>
                      <a:pt x="31" y="64"/>
                      <a:pt x="32" y="66"/>
                    </a:cubicBezTo>
                    <a:cubicBezTo>
                      <a:pt x="33" y="64"/>
                      <a:pt x="35" y="62"/>
                      <a:pt x="37" y="59"/>
                    </a:cubicBezTo>
                    <a:cubicBezTo>
                      <a:pt x="39" y="57"/>
                      <a:pt x="40" y="55"/>
                      <a:pt x="42" y="54"/>
                    </a:cubicBezTo>
                    <a:cubicBezTo>
                      <a:pt x="41" y="52"/>
                      <a:pt x="41" y="50"/>
                      <a:pt x="40" y="48"/>
                    </a:cubicBezTo>
                    <a:moveTo>
                      <a:pt x="45" y="46"/>
                    </a:moveTo>
                    <a:cubicBezTo>
                      <a:pt x="45" y="47"/>
                      <a:pt x="45" y="48"/>
                      <a:pt x="45" y="49"/>
                    </a:cubicBezTo>
                    <a:cubicBezTo>
                      <a:pt x="46" y="48"/>
                      <a:pt x="47" y="47"/>
                      <a:pt x="48" y="46"/>
                    </a:cubicBezTo>
                    <a:cubicBezTo>
                      <a:pt x="47" y="46"/>
                      <a:pt x="46" y="46"/>
                      <a:pt x="45" y="46"/>
                    </a:cubicBezTo>
                    <a:moveTo>
                      <a:pt x="59" y="25"/>
                    </a:moveTo>
                    <a:cubicBezTo>
                      <a:pt x="55" y="30"/>
                      <a:pt x="50" y="36"/>
                      <a:pt x="46" y="42"/>
                    </a:cubicBezTo>
                    <a:cubicBezTo>
                      <a:pt x="47" y="42"/>
                      <a:pt x="49" y="42"/>
                      <a:pt x="51" y="42"/>
                    </a:cubicBezTo>
                    <a:cubicBezTo>
                      <a:pt x="55" y="37"/>
                      <a:pt x="60" y="31"/>
                      <a:pt x="63" y="26"/>
                    </a:cubicBezTo>
                    <a:cubicBezTo>
                      <a:pt x="62" y="26"/>
                      <a:pt x="60" y="26"/>
                      <a:pt x="59" y="25"/>
                    </a:cubicBezTo>
                    <a:moveTo>
                      <a:pt x="82" y="0"/>
                    </a:moveTo>
                    <a:cubicBezTo>
                      <a:pt x="81" y="0"/>
                      <a:pt x="74" y="7"/>
                      <a:pt x="64" y="19"/>
                    </a:cubicBezTo>
                    <a:cubicBezTo>
                      <a:pt x="65" y="19"/>
                      <a:pt x="67" y="20"/>
                      <a:pt x="68" y="20"/>
                    </a:cubicBezTo>
                    <a:cubicBezTo>
                      <a:pt x="68" y="19"/>
                      <a:pt x="69" y="19"/>
                      <a:pt x="69" y="19"/>
                    </a:cubicBezTo>
                    <a:cubicBezTo>
                      <a:pt x="67" y="18"/>
                      <a:pt x="66" y="17"/>
                      <a:pt x="66" y="17"/>
                    </a:cubicBezTo>
                    <a:cubicBezTo>
                      <a:pt x="66" y="16"/>
                      <a:pt x="67" y="16"/>
                      <a:pt x="67" y="16"/>
                    </a:cubicBezTo>
                    <a:cubicBezTo>
                      <a:pt x="67" y="16"/>
                      <a:pt x="68" y="17"/>
                      <a:pt x="70" y="17"/>
                    </a:cubicBezTo>
                    <a:cubicBezTo>
                      <a:pt x="78" y="7"/>
                      <a:pt x="83" y="0"/>
                      <a:pt x="82" y="0"/>
                    </a:cubicBezTo>
                    <a:cubicBezTo>
                      <a:pt x="82" y="0"/>
                      <a:pt x="82" y="0"/>
                      <a:pt x="82"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53" name="Freeform 541">
                <a:extLst>
                  <a:ext uri="{FF2B5EF4-FFF2-40B4-BE49-F238E27FC236}">
                    <a16:creationId xmlns:a16="http://schemas.microsoft.com/office/drawing/2014/main" xmlns="" id="{54D0D232-31F5-44C5-9287-44860FE020DC}"/>
                  </a:ext>
                </a:extLst>
              </p:cNvPr>
              <p:cNvSpPr>
                <a:spLocks/>
              </p:cNvSpPr>
              <p:nvPr/>
            </p:nvSpPr>
            <p:spPr bwMode="auto">
              <a:xfrm>
                <a:off x="5806" y="2676"/>
                <a:ext cx="4" cy="3"/>
              </a:xfrm>
              <a:custGeom>
                <a:avLst/>
                <a:gdLst>
                  <a:gd name="T0" fmla="*/ 1 w 5"/>
                  <a:gd name="T1" fmla="*/ 0 h 3"/>
                  <a:gd name="T2" fmla="*/ 0 w 5"/>
                  <a:gd name="T3" fmla="*/ 2 h 3"/>
                  <a:gd name="T4" fmla="*/ 3 w 5"/>
                  <a:gd name="T5" fmla="*/ 3 h 3"/>
                  <a:gd name="T6" fmla="*/ 5 w 5"/>
                  <a:gd name="T7" fmla="*/ 0 h 3"/>
                  <a:gd name="T8" fmla="*/ 1 w 5"/>
                  <a:gd name="T9" fmla="*/ 0 h 3"/>
                </a:gdLst>
                <a:ahLst/>
                <a:cxnLst>
                  <a:cxn ang="0">
                    <a:pos x="T0" y="T1"/>
                  </a:cxn>
                  <a:cxn ang="0">
                    <a:pos x="T2" y="T3"/>
                  </a:cxn>
                  <a:cxn ang="0">
                    <a:pos x="T4" y="T5"/>
                  </a:cxn>
                  <a:cxn ang="0">
                    <a:pos x="T6" y="T7"/>
                  </a:cxn>
                  <a:cxn ang="0">
                    <a:pos x="T8" y="T9"/>
                  </a:cxn>
                </a:cxnLst>
                <a:rect l="0" t="0" r="r" b="b"/>
                <a:pathLst>
                  <a:path w="5" h="3">
                    <a:moveTo>
                      <a:pt x="1" y="0"/>
                    </a:moveTo>
                    <a:cubicBezTo>
                      <a:pt x="1" y="1"/>
                      <a:pt x="0" y="2"/>
                      <a:pt x="0" y="2"/>
                    </a:cubicBezTo>
                    <a:cubicBezTo>
                      <a:pt x="1" y="2"/>
                      <a:pt x="2" y="3"/>
                      <a:pt x="3" y="3"/>
                    </a:cubicBezTo>
                    <a:cubicBezTo>
                      <a:pt x="4" y="2"/>
                      <a:pt x="5" y="1"/>
                      <a:pt x="5" y="0"/>
                    </a:cubicBezTo>
                    <a:cubicBezTo>
                      <a:pt x="4" y="0"/>
                      <a:pt x="3" y="0"/>
                      <a:pt x="1" y="0"/>
                    </a:cubicBezTo>
                  </a:path>
                </a:pathLst>
              </a:custGeom>
              <a:solidFill>
                <a:srgbClr val="46489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54" name="Freeform 542">
                <a:extLst>
                  <a:ext uri="{FF2B5EF4-FFF2-40B4-BE49-F238E27FC236}">
                    <a16:creationId xmlns:a16="http://schemas.microsoft.com/office/drawing/2014/main" xmlns="" id="{895EDB6D-6368-46BE-B417-F2AA78B82272}"/>
                  </a:ext>
                </a:extLst>
              </p:cNvPr>
              <p:cNvSpPr>
                <a:spLocks/>
              </p:cNvSpPr>
              <p:nvPr/>
            </p:nvSpPr>
            <p:spPr bwMode="auto">
              <a:xfrm>
                <a:off x="5840" y="2634"/>
                <a:ext cx="5" cy="3"/>
              </a:xfrm>
              <a:custGeom>
                <a:avLst/>
                <a:gdLst>
                  <a:gd name="T0" fmla="*/ 1 w 6"/>
                  <a:gd name="T1" fmla="*/ 0 h 4"/>
                  <a:gd name="T2" fmla="*/ 0 w 6"/>
                  <a:gd name="T3" fmla="*/ 0 h 4"/>
                  <a:gd name="T4" fmla="*/ 0 w 6"/>
                  <a:gd name="T5" fmla="*/ 4 h 4"/>
                  <a:gd name="T6" fmla="*/ 3 w 6"/>
                  <a:gd name="T7" fmla="*/ 4 h 4"/>
                  <a:gd name="T8" fmla="*/ 6 w 6"/>
                  <a:gd name="T9" fmla="*/ 0 h 4"/>
                  <a:gd name="T10" fmla="*/ 1 w 6"/>
                  <a:gd name="T11" fmla="*/ 0 h 4"/>
                </a:gdLst>
                <a:ahLst/>
                <a:cxnLst>
                  <a:cxn ang="0">
                    <a:pos x="T0" y="T1"/>
                  </a:cxn>
                  <a:cxn ang="0">
                    <a:pos x="T2" y="T3"/>
                  </a:cxn>
                  <a:cxn ang="0">
                    <a:pos x="T4" y="T5"/>
                  </a:cxn>
                  <a:cxn ang="0">
                    <a:pos x="T6" y="T7"/>
                  </a:cxn>
                  <a:cxn ang="0">
                    <a:pos x="T8" y="T9"/>
                  </a:cxn>
                  <a:cxn ang="0">
                    <a:pos x="T10" y="T11"/>
                  </a:cxn>
                </a:cxnLst>
                <a:rect l="0" t="0" r="r" b="b"/>
                <a:pathLst>
                  <a:path w="6" h="4">
                    <a:moveTo>
                      <a:pt x="1" y="0"/>
                    </a:moveTo>
                    <a:cubicBezTo>
                      <a:pt x="0" y="0"/>
                      <a:pt x="0" y="0"/>
                      <a:pt x="0" y="0"/>
                    </a:cubicBezTo>
                    <a:cubicBezTo>
                      <a:pt x="0" y="2"/>
                      <a:pt x="0" y="3"/>
                      <a:pt x="0" y="4"/>
                    </a:cubicBezTo>
                    <a:cubicBezTo>
                      <a:pt x="1" y="4"/>
                      <a:pt x="2" y="4"/>
                      <a:pt x="3" y="4"/>
                    </a:cubicBezTo>
                    <a:cubicBezTo>
                      <a:pt x="4" y="3"/>
                      <a:pt x="5" y="2"/>
                      <a:pt x="6" y="0"/>
                    </a:cubicBezTo>
                    <a:cubicBezTo>
                      <a:pt x="4" y="0"/>
                      <a:pt x="2" y="0"/>
                      <a:pt x="1"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55" name="Freeform 543">
                <a:extLst>
                  <a:ext uri="{FF2B5EF4-FFF2-40B4-BE49-F238E27FC236}">
                    <a16:creationId xmlns:a16="http://schemas.microsoft.com/office/drawing/2014/main" xmlns="" id="{B1E4F475-90BB-4005-8833-8103E0F28D25}"/>
                  </a:ext>
                </a:extLst>
              </p:cNvPr>
              <p:cNvSpPr>
                <a:spLocks/>
              </p:cNvSpPr>
              <p:nvPr/>
            </p:nvSpPr>
            <p:spPr bwMode="auto">
              <a:xfrm>
                <a:off x="5826" y="2647"/>
                <a:ext cx="5" cy="9"/>
              </a:xfrm>
              <a:custGeom>
                <a:avLst/>
                <a:gdLst>
                  <a:gd name="T0" fmla="*/ 6 w 7"/>
                  <a:gd name="T1" fmla="*/ 0 h 12"/>
                  <a:gd name="T2" fmla="*/ 0 w 7"/>
                  <a:gd name="T3" fmla="*/ 7 h 12"/>
                  <a:gd name="T4" fmla="*/ 2 w 7"/>
                  <a:gd name="T5" fmla="*/ 12 h 12"/>
                  <a:gd name="T6" fmla="*/ 7 w 7"/>
                  <a:gd name="T7" fmla="*/ 6 h 12"/>
                  <a:gd name="T8" fmla="*/ 6 w 7"/>
                  <a:gd name="T9" fmla="*/ 0 h 12"/>
                </a:gdLst>
                <a:ahLst/>
                <a:cxnLst>
                  <a:cxn ang="0">
                    <a:pos x="T0" y="T1"/>
                  </a:cxn>
                  <a:cxn ang="0">
                    <a:pos x="T2" y="T3"/>
                  </a:cxn>
                  <a:cxn ang="0">
                    <a:pos x="T4" y="T5"/>
                  </a:cxn>
                  <a:cxn ang="0">
                    <a:pos x="T6" y="T7"/>
                  </a:cxn>
                  <a:cxn ang="0">
                    <a:pos x="T8" y="T9"/>
                  </a:cxn>
                </a:cxnLst>
                <a:rect l="0" t="0" r="r" b="b"/>
                <a:pathLst>
                  <a:path w="7" h="12">
                    <a:moveTo>
                      <a:pt x="6" y="0"/>
                    </a:moveTo>
                    <a:cubicBezTo>
                      <a:pt x="4" y="2"/>
                      <a:pt x="2" y="5"/>
                      <a:pt x="0" y="7"/>
                    </a:cubicBezTo>
                    <a:cubicBezTo>
                      <a:pt x="1" y="9"/>
                      <a:pt x="1" y="11"/>
                      <a:pt x="2" y="12"/>
                    </a:cubicBezTo>
                    <a:cubicBezTo>
                      <a:pt x="3" y="10"/>
                      <a:pt x="5" y="8"/>
                      <a:pt x="7" y="6"/>
                    </a:cubicBezTo>
                    <a:cubicBezTo>
                      <a:pt x="6" y="4"/>
                      <a:pt x="6" y="2"/>
                      <a:pt x="6"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56" name="Freeform 544">
                <a:extLst>
                  <a:ext uri="{FF2B5EF4-FFF2-40B4-BE49-F238E27FC236}">
                    <a16:creationId xmlns:a16="http://schemas.microsoft.com/office/drawing/2014/main" xmlns="" id="{5595EC40-16DE-4610-A0B1-01DBB4183401}"/>
                  </a:ext>
                </a:extLst>
              </p:cNvPr>
              <p:cNvSpPr>
                <a:spLocks/>
              </p:cNvSpPr>
              <p:nvPr/>
            </p:nvSpPr>
            <p:spPr bwMode="auto">
              <a:xfrm>
                <a:off x="5851" y="2617"/>
                <a:ext cx="6" cy="5"/>
              </a:xfrm>
              <a:custGeom>
                <a:avLst/>
                <a:gdLst>
                  <a:gd name="T0" fmla="*/ 5 w 9"/>
                  <a:gd name="T1" fmla="*/ 0 h 7"/>
                  <a:gd name="T2" fmla="*/ 0 w 9"/>
                  <a:gd name="T3" fmla="*/ 6 h 7"/>
                  <a:gd name="T4" fmla="*/ 4 w 9"/>
                  <a:gd name="T5" fmla="*/ 7 h 7"/>
                  <a:gd name="T6" fmla="*/ 9 w 9"/>
                  <a:gd name="T7" fmla="*/ 1 h 7"/>
                  <a:gd name="T8" fmla="*/ 5 w 9"/>
                  <a:gd name="T9" fmla="*/ 0 h 7"/>
                </a:gdLst>
                <a:ahLst/>
                <a:cxnLst>
                  <a:cxn ang="0">
                    <a:pos x="T0" y="T1"/>
                  </a:cxn>
                  <a:cxn ang="0">
                    <a:pos x="T2" y="T3"/>
                  </a:cxn>
                  <a:cxn ang="0">
                    <a:pos x="T4" y="T5"/>
                  </a:cxn>
                  <a:cxn ang="0">
                    <a:pos x="T6" y="T7"/>
                  </a:cxn>
                  <a:cxn ang="0">
                    <a:pos x="T8" y="T9"/>
                  </a:cxn>
                </a:cxnLst>
                <a:rect l="0" t="0" r="r" b="b"/>
                <a:pathLst>
                  <a:path w="9" h="7">
                    <a:moveTo>
                      <a:pt x="5" y="0"/>
                    </a:moveTo>
                    <a:cubicBezTo>
                      <a:pt x="3" y="2"/>
                      <a:pt x="2" y="4"/>
                      <a:pt x="0" y="6"/>
                    </a:cubicBezTo>
                    <a:cubicBezTo>
                      <a:pt x="1" y="7"/>
                      <a:pt x="3" y="7"/>
                      <a:pt x="4" y="7"/>
                    </a:cubicBezTo>
                    <a:cubicBezTo>
                      <a:pt x="6" y="5"/>
                      <a:pt x="8" y="3"/>
                      <a:pt x="9" y="1"/>
                    </a:cubicBezTo>
                    <a:cubicBezTo>
                      <a:pt x="8" y="1"/>
                      <a:pt x="6" y="0"/>
                      <a:pt x="5"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57" name="Freeform 545">
                <a:extLst>
                  <a:ext uri="{FF2B5EF4-FFF2-40B4-BE49-F238E27FC236}">
                    <a16:creationId xmlns:a16="http://schemas.microsoft.com/office/drawing/2014/main" xmlns="" id="{B8706B88-860B-4BCD-831A-C5C823BD8708}"/>
                  </a:ext>
                </a:extLst>
              </p:cNvPr>
              <p:cNvSpPr>
                <a:spLocks/>
              </p:cNvSpPr>
              <p:nvPr/>
            </p:nvSpPr>
            <p:spPr bwMode="auto">
              <a:xfrm>
                <a:off x="5837" y="2637"/>
                <a:ext cx="3" cy="6"/>
              </a:xfrm>
              <a:custGeom>
                <a:avLst/>
                <a:gdLst>
                  <a:gd name="T0" fmla="*/ 2 w 5"/>
                  <a:gd name="T1" fmla="*/ 0 h 8"/>
                  <a:gd name="T2" fmla="*/ 0 w 5"/>
                  <a:gd name="T3" fmla="*/ 2 h 8"/>
                  <a:gd name="T4" fmla="*/ 2 w 5"/>
                  <a:gd name="T5" fmla="*/ 8 h 8"/>
                  <a:gd name="T6" fmla="*/ 5 w 5"/>
                  <a:gd name="T7" fmla="*/ 3 h 8"/>
                  <a:gd name="T8" fmla="*/ 5 w 5"/>
                  <a:gd name="T9" fmla="*/ 0 h 8"/>
                  <a:gd name="T10" fmla="*/ 2 w 5"/>
                  <a:gd name="T11" fmla="*/ 0 h 8"/>
                </a:gdLst>
                <a:ahLst/>
                <a:cxnLst>
                  <a:cxn ang="0">
                    <a:pos x="T0" y="T1"/>
                  </a:cxn>
                  <a:cxn ang="0">
                    <a:pos x="T2" y="T3"/>
                  </a:cxn>
                  <a:cxn ang="0">
                    <a:pos x="T4" y="T5"/>
                  </a:cxn>
                  <a:cxn ang="0">
                    <a:pos x="T6" y="T7"/>
                  </a:cxn>
                  <a:cxn ang="0">
                    <a:pos x="T8" y="T9"/>
                  </a:cxn>
                  <a:cxn ang="0">
                    <a:pos x="T10" y="T11"/>
                  </a:cxn>
                </a:cxnLst>
                <a:rect l="0" t="0" r="r" b="b"/>
                <a:pathLst>
                  <a:path w="5" h="8">
                    <a:moveTo>
                      <a:pt x="2" y="0"/>
                    </a:moveTo>
                    <a:cubicBezTo>
                      <a:pt x="1" y="1"/>
                      <a:pt x="1" y="1"/>
                      <a:pt x="0" y="2"/>
                    </a:cubicBezTo>
                    <a:cubicBezTo>
                      <a:pt x="1" y="4"/>
                      <a:pt x="1" y="6"/>
                      <a:pt x="2" y="8"/>
                    </a:cubicBezTo>
                    <a:cubicBezTo>
                      <a:pt x="3" y="6"/>
                      <a:pt x="4" y="5"/>
                      <a:pt x="5" y="3"/>
                    </a:cubicBezTo>
                    <a:cubicBezTo>
                      <a:pt x="5" y="2"/>
                      <a:pt x="5" y="1"/>
                      <a:pt x="5" y="0"/>
                    </a:cubicBezTo>
                    <a:cubicBezTo>
                      <a:pt x="4" y="0"/>
                      <a:pt x="3" y="0"/>
                      <a:pt x="2"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58" name="Freeform 546">
                <a:extLst>
                  <a:ext uri="{FF2B5EF4-FFF2-40B4-BE49-F238E27FC236}">
                    <a16:creationId xmlns:a16="http://schemas.microsoft.com/office/drawing/2014/main" xmlns="" id="{B7CB71B5-9744-48BF-98E1-564CF61E0C56}"/>
                  </a:ext>
                </a:extLst>
              </p:cNvPr>
              <p:cNvSpPr>
                <a:spLocks/>
              </p:cNvSpPr>
              <p:nvPr/>
            </p:nvSpPr>
            <p:spPr bwMode="auto">
              <a:xfrm>
                <a:off x="5838" y="2634"/>
                <a:ext cx="2" cy="3"/>
              </a:xfrm>
              <a:custGeom>
                <a:avLst/>
                <a:gdLst>
                  <a:gd name="T0" fmla="*/ 3 w 3"/>
                  <a:gd name="T1" fmla="*/ 0 h 4"/>
                  <a:gd name="T2" fmla="*/ 0 w 3"/>
                  <a:gd name="T3" fmla="*/ 4 h 4"/>
                  <a:gd name="T4" fmla="*/ 3 w 3"/>
                  <a:gd name="T5" fmla="*/ 4 h 4"/>
                  <a:gd name="T6" fmla="*/ 3 w 3"/>
                  <a:gd name="T7" fmla="*/ 0 h 4"/>
                </a:gdLst>
                <a:ahLst/>
                <a:cxnLst>
                  <a:cxn ang="0">
                    <a:pos x="T0" y="T1"/>
                  </a:cxn>
                  <a:cxn ang="0">
                    <a:pos x="T2" y="T3"/>
                  </a:cxn>
                  <a:cxn ang="0">
                    <a:pos x="T4" y="T5"/>
                  </a:cxn>
                  <a:cxn ang="0">
                    <a:pos x="T6" y="T7"/>
                  </a:cxn>
                </a:cxnLst>
                <a:rect l="0" t="0" r="r" b="b"/>
                <a:pathLst>
                  <a:path w="3" h="4">
                    <a:moveTo>
                      <a:pt x="3" y="0"/>
                    </a:moveTo>
                    <a:cubicBezTo>
                      <a:pt x="2" y="2"/>
                      <a:pt x="1" y="3"/>
                      <a:pt x="0" y="4"/>
                    </a:cubicBezTo>
                    <a:cubicBezTo>
                      <a:pt x="1" y="4"/>
                      <a:pt x="2" y="4"/>
                      <a:pt x="3" y="4"/>
                    </a:cubicBezTo>
                    <a:cubicBezTo>
                      <a:pt x="3" y="3"/>
                      <a:pt x="3" y="2"/>
                      <a:pt x="3" y="0"/>
                    </a:cubicBezTo>
                  </a:path>
                </a:pathLst>
              </a:custGeom>
              <a:solidFill>
                <a:srgbClr val="F8F8F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59" name="Freeform 547">
                <a:extLst>
                  <a:ext uri="{FF2B5EF4-FFF2-40B4-BE49-F238E27FC236}">
                    <a16:creationId xmlns:a16="http://schemas.microsoft.com/office/drawing/2014/main" xmlns="" id="{ABCDD937-FFBA-46A1-BA12-2C47739D1A91}"/>
                  </a:ext>
                </a:extLst>
              </p:cNvPr>
              <p:cNvSpPr>
                <a:spLocks/>
              </p:cNvSpPr>
              <p:nvPr/>
            </p:nvSpPr>
            <p:spPr bwMode="auto">
              <a:xfrm>
                <a:off x="5856" y="2615"/>
                <a:ext cx="3" cy="2"/>
              </a:xfrm>
              <a:custGeom>
                <a:avLst/>
                <a:gdLst>
                  <a:gd name="T0" fmla="*/ 1 w 4"/>
                  <a:gd name="T1" fmla="*/ 0 h 3"/>
                  <a:gd name="T2" fmla="*/ 0 w 4"/>
                  <a:gd name="T3" fmla="*/ 1 h 3"/>
                  <a:gd name="T4" fmla="*/ 3 w 4"/>
                  <a:gd name="T5" fmla="*/ 3 h 3"/>
                  <a:gd name="T6" fmla="*/ 4 w 4"/>
                  <a:gd name="T7" fmla="*/ 1 h 3"/>
                  <a:gd name="T8" fmla="*/ 1 w 4"/>
                  <a:gd name="T9" fmla="*/ 0 h 3"/>
                </a:gdLst>
                <a:ahLst/>
                <a:cxnLst>
                  <a:cxn ang="0">
                    <a:pos x="T0" y="T1"/>
                  </a:cxn>
                  <a:cxn ang="0">
                    <a:pos x="T2" y="T3"/>
                  </a:cxn>
                  <a:cxn ang="0">
                    <a:pos x="T4" y="T5"/>
                  </a:cxn>
                  <a:cxn ang="0">
                    <a:pos x="T6" y="T7"/>
                  </a:cxn>
                  <a:cxn ang="0">
                    <a:pos x="T8" y="T9"/>
                  </a:cxn>
                </a:cxnLst>
                <a:rect l="0" t="0" r="r" b="b"/>
                <a:pathLst>
                  <a:path w="4" h="3">
                    <a:moveTo>
                      <a:pt x="1" y="0"/>
                    </a:moveTo>
                    <a:cubicBezTo>
                      <a:pt x="1" y="0"/>
                      <a:pt x="0" y="0"/>
                      <a:pt x="0" y="1"/>
                    </a:cubicBezTo>
                    <a:cubicBezTo>
                      <a:pt x="0" y="1"/>
                      <a:pt x="1" y="2"/>
                      <a:pt x="3" y="3"/>
                    </a:cubicBezTo>
                    <a:cubicBezTo>
                      <a:pt x="3" y="2"/>
                      <a:pt x="4" y="2"/>
                      <a:pt x="4" y="1"/>
                    </a:cubicBezTo>
                    <a:cubicBezTo>
                      <a:pt x="2" y="1"/>
                      <a:pt x="1" y="0"/>
                      <a:pt x="1"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60" name="Freeform 548">
                <a:extLst>
                  <a:ext uri="{FF2B5EF4-FFF2-40B4-BE49-F238E27FC236}">
                    <a16:creationId xmlns:a16="http://schemas.microsoft.com/office/drawing/2014/main" xmlns="" id="{19C78EDE-50CD-49F4-A983-8858C8DF992B}"/>
                  </a:ext>
                </a:extLst>
              </p:cNvPr>
              <p:cNvSpPr>
                <a:spLocks/>
              </p:cNvSpPr>
              <p:nvPr/>
            </p:nvSpPr>
            <p:spPr bwMode="auto">
              <a:xfrm>
                <a:off x="5798" y="2684"/>
                <a:ext cx="5" cy="5"/>
              </a:xfrm>
              <a:custGeom>
                <a:avLst/>
                <a:gdLst>
                  <a:gd name="T0" fmla="*/ 4 w 7"/>
                  <a:gd name="T1" fmla="*/ 0 h 6"/>
                  <a:gd name="T2" fmla="*/ 1 w 7"/>
                  <a:gd name="T3" fmla="*/ 6 h 6"/>
                  <a:gd name="T4" fmla="*/ 1 w 7"/>
                  <a:gd name="T5" fmla="*/ 6 h 6"/>
                  <a:gd name="T6" fmla="*/ 7 w 7"/>
                  <a:gd name="T7" fmla="*/ 0 h 6"/>
                  <a:gd name="T8" fmla="*/ 5 w 7"/>
                  <a:gd name="T9" fmla="*/ 0 h 6"/>
                  <a:gd name="T10" fmla="*/ 4 w 7"/>
                  <a:gd name="T11" fmla="*/ 0 h 6"/>
                </a:gdLst>
                <a:ahLst/>
                <a:cxnLst>
                  <a:cxn ang="0">
                    <a:pos x="T0" y="T1"/>
                  </a:cxn>
                  <a:cxn ang="0">
                    <a:pos x="T2" y="T3"/>
                  </a:cxn>
                  <a:cxn ang="0">
                    <a:pos x="T4" y="T5"/>
                  </a:cxn>
                  <a:cxn ang="0">
                    <a:pos x="T6" y="T7"/>
                  </a:cxn>
                  <a:cxn ang="0">
                    <a:pos x="T8" y="T9"/>
                  </a:cxn>
                  <a:cxn ang="0">
                    <a:pos x="T10" y="T11"/>
                  </a:cxn>
                </a:cxnLst>
                <a:rect l="0" t="0" r="r" b="b"/>
                <a:pathLst>
                  <a:path w="7" h="6">
                    <a:moveTo>
                      <a:pt x="4" y="0"/>
                    </a:moveTo>
                    <a:cubicBezTo>
                      <a:pt x="2" y="4"/>
                      <a:pt x="0" y="6"/>
                      <a:pt x="1" y="6"/>
                    </a:cubicBezTo>
                    <a:cubicBezTo>
                      <a:pt x="1" y="6"/>
                      <a:pt x="1" y="6"/>
                      <a:pt x="1" y="6"/>
                    </a:cubicBezTo>
                    <a:cubicBezTo>
                      <a:pt x="1" y="6"/>
                      <a:pt x="3" y="4"/>
                      <a:pt x="7" y="0"/>
                    </a:cubicBezTo>
                    <a:cubicBezTo>
                      <a:pt x="6" y="0"/>
                      <a:pt x="5" y="0"/>
                      <a:pt x="5" y="0"/>
                    </a:cubicBezTo>
                    <a:cubicBezTo>
                      <a:pt x="5" y="0"/>
                      <a:pt x="5" y="0"/>
                      <a:pt x="4" y="0"/>
                    </a:cubicBezTo>
                  </a:path>
                </a:pathLst>
              </a:custGeom>
              <a:solidFill>
                <a:srgbClr val="46489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61" name="Freeform 549">
                <a:extLst>
                  <a:ext uri="{FF2B5EF4-FFF2-40B4-BE49-F238E27FC236}">
                    <a16:creationId xmlns:a16="http://schemas.microsoft.com/office/drawing/2014/main" xmlns="" id="{D6B3D010-60EB-4ED9-9217-936F7CB6AEB4}"/>
                  </a:ext>
                </a:extLst>
              </p:cNvPr>
              <p:cNvSpPr>
                <a:spLocks/>
              </p:cNvSpPr>
              <p:nvPr/>
            </p:nvSpPr>
            <p:spPr bwMode="auto">
              <a:xfrm>
                <a:off x="5801" y="2678"/>
                <a:ext cx="8" cy="6"/>
              </a:xfrm>
              <a:custGeom>
                <a:avLst/>
                <a:gdLst>
                  <a:gd name="T0" fmla="*/ 7 w 10"/>
                  <a:gd name="T1" fmla="*/ 0 h 9"/>
                  <a:gd name="T2" fmla="*/ 0 w 10"/>
                  <a:gd name="T3" fmla="*/ 9 h 9"/>
                  <a:gd name="T4" fmla="*/ 1 w 10"/>
                  <a:gd name="T5" fmla="*/ 9 h 9"/>
                  <a:gd name="T6" fmla="*/ 3 w 10"/>
                  <a:gd name="T7" fmla="*/ 9 h 9"/>
                  <a:gd name="T8" fmla="*/ 10 w 10"/>
                  <a:gd name="T9" fmla="*/ 1 h 9"/>
                  <a:gd name="T10" fmla="*/ 7 w 10"/>
                  <a:gd name="T11" fmla="*/ 0 h 9"/>
                </a:gdLst>
                <a:ahLst/>
                <a:cxnLst>
                  <a:cxn ang="0">
                    <a:pos x="T0" y="T1"/>
                  </a:cxn>
                  <a:cxn ang="0">
                    <a:pos x="T2" y="T3"/>
                  </a:cxn>
                  <a:cxn ang="0">
                    <a:pos x="T4" y="T5"/>
                  </a:cxn>
                  <a:cxn ang="0">
                    <a:pos x="T6" y="T7"/>
                  </a:cxn>
                  <a:cxn ang="0">
                    <a:pos x="T8" y="T9"/>
                  </a:cxn>
                  <a:cxn ang="0">
                    <a:pos x="T10" y="T11"/>
                  </a:cxn>
                </a:cxnLst>
                <a:rect l="0" t="0" r="r" b="b"/>
                <a:pathLst>
                  <a:path w="10" h="9">
                    <a:moveTo>
                      <a:pt x="7" y="0"/>
                    </a:moveTo>
                    <a:cubicBezTo>
                      <a:pt x="4" y="4"/>
                      <a:pt x="2" y="6"/>
                      <a:pt x="0" y="9"/>
                    </a:cubicBezTo>
                    <a:cubicBezTo>
                      <a:pt x="1" y="9"/>
                      <a:pt x="1" y="9"/>
                      <a:pt x="1" y="9"/>
                    </a:cubicBezTo>
                    <a:cubicBezTo>
                      <a:pt x="1" y="9"/>
                      <a:pt x="2" y="9"/>
                      <a:pt x="3" y="9"/>
                    </a:cubicBezTo>
                    <a:cubicBezTo>
                      <a:pt x="5" y="7"/>
                      <a:pt x="7" y="4"/>
                      <a:pt x="10" y="1"/>
                    </a:cubicBezTo>
                    <a:cubicBezTo>
                      <a:pt x="9" y="1"/>
                      <a:pt x="8" y="0"/>
                      <a:pt x="7" y="0"/>
                    </a:cubicBezTo>
                  </a:path>
                </a:pathLst>
              </a:custGeom>
              <a:solidFill>
                <a:srgbClr val="5154C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62" name="Freeform 550">
                <a:extLst>
                  <a:ext uri="{FF2B5EF4-FFF2-40B4-BE49-F238E27FC236}">
                    <a16:creationId xmlns:a16="http://schemas.microsoft.com/office/drawing/2014/main" xmlns="" id="{E125CEF8-3B8C-49E1-9B06-AC950493E8AD}"/>
                  </a:ext>
                </a:extLst>
              </p:cNvPr>
              <p:cNvSpPr>
                <a:spLocks noEditPoints="1"/>
              </p:cNvSpPr>
              <p:nvPr/>
            </p:nvSpPr>
            <p:spPr bwMode="auto">
              <a:xfrm>
                <a:off x="5818" y="2659"/>
                <a:ext cx="8" cy="8"/>
              </a:xfrm>
              <a:custGeom>
                <a:avLst/>
                <a:gdLst>
                  <a:gd name="T0" fmla="*/ 5 w 10"/>
                  <a:gd name="T1" fmla="*/ 4 h 12"/>
                  <a:gd name="T2" fmla="*/ 0 w 10"/>
                  <a:gd name="T3" fmla="*/ 12 h 12"/>
                  <a:gd name="T4" fmla="*/ 6 w 10"/>
                  <a:gd name="T5" fmla="*/ 5 h 12"/>
                  <a:gd name="T6" fmla="*/ 5 w 10"/>
                  <a:gd name="T7" fmla="*/ 4 h 12"/>
                  <a:gd name="T8" fmla="*/ 10 w 10"/>
                  <a:gd name="T9" fmla="*/ 0 h 12"/>
                  <a:gd name="T10" fmla="*/ 7 w 10"/>
                  <a:gd name="T11" fmla="*/ 2 h 12"/>
                  <a:gd name="T12" fmla="*/ 8 w 10"/>
                  <a:gd name="T13" fmla="*/ 2 h 12"/>
                  <a:gd name="T14" fmla="*/ 10 w 10"/>
                  <a:gd name="T15" fmla="*/ 0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2">
                    <a:moveTo>
                      <a:pt x="5" y="4"/>
                    </a:moveTo>
                    <a:cubicBezTo>
                      <a:pt x="2" y="7"/>
                      <a:pt x="0" y="10"/>
                      <a:pt x="0" y="12"/>
                    </a:cubicBezTo>
                    <a:cubicBezTo>
                      <a:pt x="2" y="9"/>
                      <a:pt x="4" y="7"/>
                      <a:pt x="6" y="5"/>
                    </a:cubicBezTo>
                    <a:cubicBezTo>
                      <a:pt x="5" y="5"/>
                      <a:pt x="5" y="4"/>
                      <a:pt x="5" y="4"/>
                    </a:cubicBezTo>
                    <a:moveTo>
                      <a:pt x="10" y="0"/>
                    </a:moveTo>
                    <a:cubicBezTo>
                      <a:pt x="9" y="1"/>
                      <a:pt x="8" y="1"/>
                      <a:pt x="7" y="2"/>
                    </a:cubicBezTo>
                    <a:cubicBezTo>
                      <a:pt x="7" y="2"/>
                      <a:pt x="8" y="2"/>
                      <a:pt x="8" y="2"/>
                    </a:cubicBezTo>
                    <a:cubicBezTo>
                      <a:pt x="8" y="1"/>
                      <a:pt x="9" y="1"/>
                      <a:pt x="10"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63" name="Freeform 551">
                <a:extLst>
                  <a:ext uri="{FF2B5EF4-FFF2-40B4-BE49-F238E27FC236}">
                    <a16:creationId xmlns:a16="http://schemas.microsoft.com/office/drawing/2014/main" xmlns="" id="{C40D6E17-1BA7-479A-841A-197F761F8132}"/>
                  </a:ext>
                </a:extLst>
              </p:cNvPr>
              <p:cNvSpPr>
                <a:spLocks/>
              </p:cNvSpPr>
              <p:nvPr/>
            </p:nvSpPr>
            <p:spPr bwMode="auto">
              <a:xfrm>
                <a:off x="5902" y="2641"/>
                <a:ext cx="13" cy="14"/>
              </a:xfrm>
              <a:custGeom>
                <a:avLst/>
                <a:gdLst>
                  <a:gd name="T0" fmla="*/ 0 w 18"/>
                  <a:gd name="T1" fmla="*/ 0 h 19"/>
                  <a:gd name="T2" fmla="*/ 17 w 18"/>
                  <a:gd name="T3" fmla="*/ 19 h 19"/>
                  <a:gd name="T4" fmla="*/ 17 w 18"/>
                  <a:gd name="T5" fmla="*/ 16 h 19"/>
                  <a:gd name="T6" fmla="*/ 17 w 18"/>
                  <a:gd name="T7" fmla="*/ 13 h 19"/>
                  <a:gd name="T8" fmla="*/ 17 w 18"/>
                  <a:gd name="T9" fmla="*/ 13 h 19"/>
                  <a:gd name="T10" fmla="*/ 18 w 18"/>
                  <a:gd name="T11" fmla="*/ 13 h 19"/>
                  <a:gd name="T12" fmla="*/ 18 w 18"/>
                  <a:gd name="T13" fmla="*/ 9 h 19"/>
                  <a:gd name="T14" fmla="*/ 18 w 18"/>
                  <a:gd name="T15" fmla="*/ 9 h 19"/>
                  <a:gd name="T16" fmla="*/ 16 w 18"/>
                  <a:gd name="T17" fmla="*/ 8 h 19"/>
                  <a:gd name="T18" fmla="*/ 0 w 18"/>
                  <a:gd name="T19"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19">
                    <a:moveTo>
                      <a:pt x="0" y="0"/>
                    </a:moveTo>
                    <a:cubicBezTo>
                      <a:pt x="4" y="5"/>
                      <a:pt x="10" y="11"/>
                      <a:pt x="17" y="19"/>
                    </a:cubicBezTo>
                    <a:cubicBezTo>
                      <a:pt x="17" y="18"/>
                      <a:pt x="17" y="17"/>
                      <a:pt x="17" y="16"/>
                    </a:cubicBezTo>
                    <a:cubicBezTo>
                      <a:pt x="17" y="14"/>
                      <a:pt x="17" y="13"/>
                      <a:pt x="17" y="13"/>
                    </a:cubicBezTo>
                    <a:cubicBezTo>
                      <a:pt x="17" y="13"/>
                      <a:pt x="17" y="13"/>
                      <a:pt x="17" y="13"/>
                    </a:cubicBezTo>
                    <a:cubicBezTo>
                      <a:pt x="17" y="13"/>
                      <a:pt x="17" y="13"/>
                      <a:pt x="18" y="13"/>
                    </a:cubicBezTo>
                    <a:cubicBezTo>
                      <a:pt x="18" y="12"/>
                      <a:pt x="18" y="10"/>
                      <a:pt x="18" y="9"/>
                    </a:cubicBezTo>
                    <a:cubicBezTo>
                      <a:pt x="18" y="9"/>
                      <a:pt x="18" y="9"/>
                      <a:pt x="18" y="9"/>
                    </a:cubicBezTo>
                    <a:cubicBezTo>
                      <a:pt x="17" y="9"/>
                      <a:pt x="17" y="8"/>
                      <a:pt x="16" y="8"/>
                    </a:cubicBezTo>
                    <a:cubicBezTo>
                      <a:pt x="10" y="5"/>
                      <a:pt x="5" y="2"/>
                      <a:pt x="0" y="0"/>
                    </a:cubicBezTo>
                  </a:path>
                </a:pathLst>
              </a:custGeom>
              <a:solidFill>
                <a:srgbClr val="E5E5E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64" name="Freeform 552">
                <a:extLst>
                  <a:ext uri="{FF2B5EF4-FFF2-40B4-BE49-F238E27FC236}">
                    <a16:creationId xmlns:a16="http://schemas.microsoft.com/office/drawing/2014/main" xmlns="" id="{3F1D773F-6612-4335-B46B-0AF10A006B3F}"/>
                  </a:ext>
                </a:extLst>
              </p:cNvPr>
              <p:cNvSpPr>
                <a:spLocks/>
              </p:cNvSpPr>
              <p:nvPr/>
            </p:nvSpPr>
            <p:spPr bwMode="auto">
              <a:xfrm>
                <a:off x="5900" y="2636"/>
                <a:ext cx="15" cy="11"/>
              </a:xfrm>
              <a:custGeom>
                <a:avLst/>
                <a:gdLst>
                  <a:gd name="T0" fmla="*/ 2 w 20"/>
                  <a:gd name="T1" fmla="*/ 0 h 15"/>
                  <a:gd name="T2" fmla="*/ 0 w 20"/>
                  <a:gd name="T3" fmla="*/ 4 h 15"/>
                  <a:gd name="T4" fmla="*/ 2 w 20"/>
                  <a:gd name="T5" fmla="*/ 6 h 15"/>
                  <a:gd name="T6" fmla="*/ 18 w 20"/>
                  <a:gd name="T7" fmla="*/ 14 h 15"/>
                  <a:gd name="T8" fmla="*/ 20 w 20"/>
                  <a:gd name="T9" fmla="*/ 15 h 15"/>
                  <a:gd name="T10" fmla="*/ 2 w 20"/>
                  <a:gd name="T11" fmla="*/ 0 h 15"/>
                </a:gdLst>
                <a:ahLst/>
                <a:cxnLst>
                  <a:cxn ang="0">
                    <a:pos x="T0" y="T1"/>
                  </a:cxn>
                  <a:cxn ang="0">
                    <a:pos x="T2" y="T3"/>
                  </a:cxn>
                  <a:cxn ang="0">
                    <a:pos x="T4" y="T5"/>
                  </a:cxn>
                  <a:cxn ang="0">
                    <a:pos x="T6" y="T7"/>
                  </a:cxn>
                  <a:cxn ang="0">
                    <a:pos x="T8" y="T9"/>
                  </a:cxn>
                  <a:cxn ang="0">
                    <a:pos x="T10" y="T11"/>
                  </a:cxn>
                </a:cxnLst>
                <a:rect l="0" t="0" r="r" b="b"/>
                <a:pathLst>
                  <a:path w="20" h="15">
                    <a:moveTo>
                      <a:pt x="2" y="0"/>
                    </a:moveTo>
                    <a:cubicBezTo>
                      <a:pt x="1" y="1"/>
                      <a:pt x="1" y="3"/>
                      <a:pt x="0" y="4"/>
                    </a:cubicBezTo>
                    <a:cubicBezTo>
                      <a:pt x="1" y="5"/>
                      <a:pt x="1" y="5"/>
                      <a:pt x="2" y="6"/>
                    </a:cubicBezTo>
                    <a:cubicBezTo>
                      <a:pt x="7" y="8"/>
                      <a:pt x="12" y="11"/>
                      <a:pt x="18" y="14"/>
                    </a:cubicBezTo>
                    <a:cubicBezTo>
                      <a:pt x="19" y="14"/>
                      <a:pt x="19" y="15"/>
                      <a:pt x="20" y="15"/>
                    </a:cubicBezTo>
                    <a:cubicBezTo>
                      <a:pt x="12" y="8"/>
                      <a:pt x="6" y="3"/>
                      <a:pt x="2"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65" name="Freeform 553">
                <a:extLst>
                  <a:ext uri="{FF2B5EF4-FFF2-40B4-BE49-F238E27FC236}">
                    <a16:creationId xmlns:a16="http://schemas.microsoft.com/office/drawing/2014/main" xmlns="" id="{11E91E43-3860-4F74-A48F-B18734511C9B}"/>
                  </a:ext>
                </a:extLst>
              </p:cNvPr>
              <p:cNvSpPr>
                <a:spLocks/>
              </p:cNvSpPr>
              <p:nvPr/>
            </p:nvSpPr>
            <p:spPr bwMode="auto">
              <a:xfrm>
                <a:off x="5897" y="2633"/>
                <a:ext cx="5" cy="6"/>
              </a:xfrm>
              <a:custGeom>
                <a:avLst/>
                <a:gdLst>
                  <a:gd name="T0" fmla="*/ 1 w 7"/>
                  <a:gd name="T1" fmla="*/ 0 h 8"/>
                  <a:gd name="T2" fmla="*/ 1 w 7"/>
                  <a:gd name="T3" fmla="*/ 1 h 8"/>
                  <a:gd name="T4" fmla="*/ 5 w 7"/>
                  <a:gd name="T5" fmla="*/ 8 h 8"/>
                  <a:gd name="T6" fmla="*/ 7 w 7"/>
                  <a:gd name="T7" fmla="*/ 4 h 8"/>
                  <a:gd name="T8" fmla="*/ 1 w 7"/>
                  <a:gd name="T9" fmla="*/ 0 h 8"/>
                </a:gdLst>
                <a:ahLst/>
                <a:cxnLst>
                  <a:cxn ang="0">
                    <a:pos x="T0" y="T1"/>
                  </a:cxn>
                  <a:cxn ang="0">
                    <a:pos x="T2" y="T3"/>
                  </a:cxn>
                  <a:cxn ang="0">
                    <a:pos x="T4" y="T5"/>
                  </a:cxn>
                  <a:cxn ang="0">
                    <a:pos x="T6" y="T7"/>
                  </a:cxn>
                  <a:cxn ang="0">
                    <a:pos x="T8" y="T9"/>
                  </a:cxn>
                </a:cxnLst>
                <a:rect l="0" t="0" r="r" b="b"/>
                <a:pathLst>
                  <a:path w="7" h="8">
                    <a:moveTo>
                      <a:pt x="1" y="0"/>
                    </a:moveTo>
                    <a:cubicBezTo>
                      <a:pt x="1" y="0"/>
                      <a:pt x="1" y="0"/>
                      <a:pt x="1" y="1"/>
                    </a:cubicBezTo>
                    <a:cubicBezTo>
                      <a:pt x="0" y="1"/>
                      <a:pt x="2" y="4"/>
                      <a:pt x="5" y="8"/>
                    </a:cubicBezTo>
                    <a:cubicBezTo>
                      <a:pt x="6" y="7"/>
                      <a:pt x="6" y="5"/>
                      <a:pt x="7" y="4"/>
                    </a:cubicBezTo>
                    <a:cubicBezTo>
                      <a:pt x="4" y="2"/>
                      <a:pt x="2" y="0"/>
                      <a:pt x="1" y="0"/>
                    </a:cubicBezTo>
                  </a:path>
                </a:pathLst>
              </a:custGeom>
              <a:solidFill>
                <a:srgbClr val="F7F7F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66" name="Freeform 554">
                <a:extLst>
                  <a:ext uri="{FF2B5EF4-FFF2-40B4-BE49-F238E27FC236}">
                    <a16:creationId xmlns:a16="http://schemas.microsoft.com/office/drawing/2014/main" xmlns="" id="{ACD47FBA-2A73-4F90-99DB-9FFB8F8A7398}"/>
                  </a:ext>
                </a:extLst>
              </p:cNvPr>
              <p:cNvSpPr>
                <a:spLocks noEditPoints="1"/>
              </p:cNvSpPr>
              <p:nvPr/>
            </p:nvSpPr>
            <p:spPr bwMode="auto">
              <a:xfrm>
                <a:off x="5831" y="2661"/>
                <a:ext cx="9" cy="5"/>
              </a:xfrm>
              <a:custGeom>
                <a:avLst/>
                <a:gdLst>
                  <a:gd name="T0" fmla="*/ 10 w 13"/>
                  <a:gd name="T1" fmla="*/ 0 h 7"/>
                  <a:gd name="T2" fmla="*/ 6 w 13"/>
                  <a:gd name="T3" fmla="*/ 5 h 7"/>
                  <a:gd name="T4" fmla="*/ 13 w 13"/>
                  <a:gd name="T5" fmla="*/ 7 h 7"/>
                  <a:gd name="T6" fmla="*/ 12 w 13"/>
                  <a:gd name="T7" fmla="*/ 1 h 7"/>
                  <a:gd name="T8" fmla="*/ 10 w 13"/>
                  <a:gd name="T9" fmla="*/ 0 h 7"/>
                  <a:gd name="T10" fmla="*/ 5 w 13"/>
                  <a:gd name="T11" fmla="*/ 0 h 7"/>
                  <a:gd name="T12" fmla="*/ 0 w 13"/>
                  <a:gd name="T13" fmla="*/ 4 h 7"/>
                  <a:gd name="T14" fmla="*/ 0 w 13"/>
                  <a:gd name="T15" fmla="*/ 4 h 7"/>
                  <a:gd name="T16" fmla="*/ 2 w 13"/>
                  <a:gd name="T17" fmla="*/ 5 h 7"/>
                  <a:gd name="T18" fmla="*/ 6 w 13"/>
                  <a:gd name="T19" fmla="*/ 0 h 7"/>
                  <a:gd name="T20" fmla="*/ 5 w 13"/>
                  <a:gd name="T21"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7">
                    <a:moveTo>
                      <a:pt x="10" y="0"/>
                    </a:moveTo>
                    <a:cubicBezTo>
                      <a:pt x="8" y="2"/>
                      <a:pt x="7" y="4"/>
                      <a:pt x="6" y="5"/>
                    </a:cubicBezTo>
                    <a:cubicBezTo>
                      <a:pt x="8" y="6"/>
                      <a:pt x="10" y="6"/>
                      <a:pt x="13" y="7"/>
                    </a:cubicBezTo>
                    <a:cubicBezTo>
                      <a:pt x="12" y="5"/>
                      <a:pt x="12" y="3"/>
                      <a:pt x="12" y="1"/>
                    </a:cubicBezTo>
                    <a:cubicBezTo>
                      <a:pt x="11" y="1"/>
                      <a:pt x="10" y="1"/>
                      <a:pt x="10" y="0"/>
                    </a:cubicBezTo>
                    <a:moveTo>
                      <a:pt x="5" y="0"/>
                    </a:moveTo>
                    <a:cubicBezTo>
                      <a:pt x="4" y="1"/>
                      <a:pt x="2" y="2"/>
                      <a:pt x="0" y="4"/>
                    </a:cubicBezTo>
                    <a:cubicBezTo>
                      <a:pt x="0" y="4"/>
                      <a:pt x="0" y="4"/>
                      <a:pt x="0" y="4"/>
                    </a:cubicBezTo>
                    <a:cubicBezTo>
                      <a:pt x="1" y="4"/>
                      <a:pt x="2" y="5"/>
                      <a:pt x="2" y="5"/>
                    </a:cubicBezTo>
                    <a:cubicBezTo>
                      <a:pt x="3" y="3"/>
                      <a:pt x="5" y="2"/>
                      <a:pt x="6" y="0"/>
                    </a:cubicBezTo>
                    <a:cubicBezTo>
                      <a:pt x="6" y="0"/>
                      <a:pt x="5" y="0"/>
                      <a:pt x="5"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67" name="Freeform 555">
                <a:extLst>
                  <a:ext uri="{FF2B5EF4-FFF2-40B4-BE49-F238E27FC236}">
                    <a16:creationId xmlns:a16="http://schemas.microsoft.com/office/drawing/2014/main" xmlns="" id="{B3D55294-801B-4D3F-9228-4CDBB44A9FCE}"/>
                  </a:ext>
                </a:extLst>
              </p:cNvPr>
              <p:cNvSpPr>
                <a:spLocks/>
              </p:cNvSpPr>
              <p:nvPr/>
            </p:nvSpPr>
            <p:spPr bwMode="auto">
              <a:xfrm>
                <a:off x="5832" y="2661"/>
                <a:ext cx="6" cy="3"/>
              </a:xfrm>
              <a:custGeom>
                <a:avLst/>
                <a:gdLst>
                  <a:gd name="T0" fmla="*/ 4 w 8"/>
                  <a:gd name="T1" fmla="*/ 0 h 5"/>
                  <a:gd name="T2" fmla="*/ 0 w 8"/>
                  <a:gd name="T3" fmla="*/ 5 h 5"/>
                  <a:gd name="T4" fmla="*/ 4 w 8"/>
                  <a:gd name="T5" fmla="*/ 5 h 5"/>
                  <a:gd name="T6" fmla="*/ 8 w 8"/>
                  <a:gd name="T7" fmla="*/ 0 h 5"/>
                  <a:gd name="T8" fmla="*/ 4 w 8"/>
                  <a:gd name="T9" fmla="*/ 0 h 5"/>
                </a:gdLst>
                <a:ahLst/>
                <a:cxnLst>
                  <a:cxn ang="0">
                    <a:pos x="T0" y="T1"/>
                  </a:cxn>
                  <a:cxn ang="0">
                    <a:pos x="T2" y="T3"/>
                  </a:cxn>
                  <a:cxn ang="0">
                    <a:pos x="T4" y="T5"/>
                  </a:cxn>
                  <a:cxn ang="0">
                    <a:pos x="T6" y="T7"/>
                  </a:cxn>
                  <a:cxn ang="0">
                    <a:pos x="T8" y="T9"/>
                  </a:cxn>
                </a:cxnLst>
                <a:rect l="0" t="0" r="r" b="b"/>
                <a:pathLst>
                  <a:path w="8" h="5">
                    <a:moveTo>
                      <a:pt x="4" y="0"/>
                    </a:moveTo>
                    <a:cubicBezTo>
                      <a:pt x="3" y="2"/>
                      <a:pt x="1" y="3"/>
                      <a:pt x="0" y="5"/>
                    </a:cubicBezTo>
                    <a:cubicBezTo>
                      <a:pt x="1" y="5"/>
                      <a:pt x="3" y="5"/>
                      <a:pt x="4" y="5"/>
                    </a:cubicBezTo>
                    <a:cubicBezTo>
                      <a:pt x="5" y="4"/>
                      <a:pt x="6" y="2"/>
                      <a:pt x="8" y="0"/>
                    </a:cubicBezTo>
                    <a:cubicBezTo>
                      <a:pt x="6" y="0"/>
                      <a:pt x="5" y="0"/>
                      <a:pt x="4"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68" name="Freeform 556">
                <a:extLst>
                  <a:ext uri="{FF2B5EF4-FFF2-40B4-BE49-F238E27FC236}">
                    <a16:creationId xmlns:a16="http://schemas.microsoft.com/office/drawing/2014/main" xmlns="" id="{56F50718-24D5-4114-B68B-2D9644DD3564}"/>
                  </a:ext>
                </a:extLst>
              </p:cNvPr>
              <p:cNvSpPr>
                <a:spLocks/>
              </p:cNvSpPr>
              <p:nvPr/>
            </p:nvSpPr>
            <p:spPr bwMode="auto">
              <a:xfrm>
                <a:off x="5830" y="2664"/>
                <a:ext cx="1" cy="0"/>
              </a:xfrm>
              <a:custGeom>
                <a:avLst/>
                <a:gdLst>
                  <a:gd name="T0" fmla="*/ 1 w 1"/>
                  <a:gd name="T1" fmla="*/ 0 w 1"/>
                  <a:gd name="T2" fmla="*/ 1 w 1"/>
                  <a:gd name="T3" fmla="*/ 1 w 1"/>
                </a:gdLst>
                <a:ahLst/>
                <a:cxnLst>
                  <a:cxn ang="0">
                    <a:pos x="T0" y="0"/>
                  </a:cxn>
                  <a:cxn ang="0">
                    <a:pos x="T1" y="0"/>
                  </a:cxn>
                  <a:cxn ang="0">
                    <a:pos x="T2" y="0"/>
                  </a:cxn>
                  <a:cxn ang="0">
                    <a:pos x="T3" y="0"/>
                  </a:cxn>
                </a:cxnLst>
                <a:rect l="0" t="0" r="r" b="b"/>
                <a:pathLst>
                  <a:path w="1">
                    <a:moveTo>
                      <a:pt x="1" y="0"/>
                    </a:moveTo>
                    <a:cubicBezTo>
                      <a:pt x="1" y="0"/>
                      <a:pt x="1" y="0"/>
                      <a:pt x="0" y="0"/>
                    </a:cubicBezTo>
                    <a:cubicBezTo>
                      <a:pt x="1" y="0"/>
                      <a:pt x="1" y="0"/>
                      <a:pt x="1" y="0"/>
                    </a:cubicBezTo>
                    <a:cubicBezTo>
                      <a:pt x="1" y="0"/>
                      <a:pt x="1" y="0"/>
                      <a:pt x="1"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69" name="Freeform 557">
                <a:extLst>
                  <a:ext uri="{FF2B5EF4-FFF2-40B4-BE49-F238E27FC236}">
                    <a16:creationId xmlns:a16="http://schemas.microsoft.com/office/drawing/2014/main" xmlns="" id="{622C881E-1992-4739-8D43-E76DD6634753}"/>
                  </a:ext>
                </a:extLst>
              </p:cNvPr>
              <p:cNvSpPr>
                <a:spLocks/>
              </p:cNvSpPr>
              <p:nvPr/>
            </p:nvSpPr>
            <p:spPr bwMode="auto">
              <a:xfrm>
                <a:off x="5846" y="2662"/>
                <a:ext cx="11" cy="7"/>
              </a:xfrm>
              <a:custGeom>
                <a:avLst/>
                <a:gdLst>
                  <a:gd name="T0" fmla="*/ 0 w 16"/>
                  <a:gd name="T1" fmla="*/ 0 h 10"/>
                  <a:gd name="T2" fmla="*/ 2 w 16"/>
                  <a:gd name="T3" fmla="*/ 7 h 10"/>
                  <a:gd name="T4" fmla="*/ 16 w 16"/>
                  <a:gd name="T5" fmla="*/ 10 h 10"/>
                  <a:gd name="T6" fmla="*/ 15 w 16"/>
                  <a:gd name="T7" fmla="*/ 5 h 10"/>
                  <a:gd name="T8" fmla="*/ 14 w 16"/>
                  <a:gd name="T9" fmla="*/ 2 h 10"/>
                  <a:gd name="T10" fmla="*/ 0 w 16"/>
                  <a:gd name="T11" fmla="*/ 0 h 10"/>
                </a:gdLst>
                <a:ahLst/>
                <a:cxnLst>
                  <a:cxn ang="0">
                    <a:pos x="T0" y="T1"/>
                  </a:cxn>
                  <a:cxn ang="0">
                    <a:pos x="T2" y="T3"/>
                  </a:cxn>
                  <a:cxn ang="0">
                    <a:pos x="T4" y="T5"/>
                  </a:cxn>
                  <a:cxn ang="0">
                    <a:pos x="T6" y="T7"/>
                  </a:cxn>
                  <a:cxn ang="0">
                    <a:pos x="T8" y="T9"/>
                  </a:cxn>
                  <a:cxn ang="0">
                    <a:pos x="T10" y="T11"/>
                  </a:cxn>
                </a:cxnLst>
                <a:rect l="0" t="0" r="r" b="b"/>
                <a:pathLst>
                  <a:path w="16" h="10">
                    <a:moveTo>
                      <a:pt x="0" y="0"/>
                    </a:moveTo>
                    <a:cubicBezTo>
                      <a:pt x="0" y="3"/>
                      <a:pt x="1" y="5"/>
                      <a:pt x="2" y="7"/>
                    </a:cubicBezTo>
                    <a:cubicBezTo>
                      <a:pt x="6" y="8"/>
                      <a:pt x="11" y="9"/>
                      <a:pt x="16" y="10"/>
                    </a:cubicBezTo>
                    <a:cubicBezTo>
                      <a:pt x="15" y="8"/>
                      <a:pt x="15" y="7"/>
                      <a:pt x="15" y="5"/>
                    </a:cubicBezTo>
                    <a:cubicBezTo>
                      <a:pt x="15" y="4"/>
                      <a:pt x="15" y="3"/>
                      <a:pt x="14" y="2"/>
                    </a:cubicBezTo>
                    <a:cubicBezTo>
                      <a:pt x="9" y="1"/>
                      <a:pt x="4" y="1"/>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70" name="Freeform 558">
                <a:extLst>
                  <a:ext uri="{FF2B5EF4-FFF2-40B4-BE49-F238E27FC236}">
                    <a16:creationId xmlns:a16="http://schemas.microsoft.com/office/drawing/2014/main" xmlns="" id="{847C54D5-4ADD-45E6-87E3-5C6EBAAFC6C0}"/>
                  </a:ext>
                </a:extLst>
              </p:cNvPr>
              <p:cNvSpPr>
                <a:spLocks/>
              </p:cNvSpPr>
              <p:nvPr/>
            </p:nvSpPr>
            <p:spPr bwMode="auto">
              <a:xfrm>
                <a:off x="5840" y="2662"/>
                <a:ext cx="7" cy="5"/>
              </a:xfrm>
              <a:custGeom>
                <a:avLst/>
                <a:gdLst>
                  <a:gd name="T0" fmla="*/ 0 w 10"/>
                  <a:gd name="T1" fmla="*/ 0 h 7"/>
                  <a:gd name="T2" fmla="*/ 1 w 10"/>
                  <a:gd name="T3" fmla="*/ 6 h 7"/>
                  <a:gd name="T4" fmla="*/ 10 w 10"/>
                  <a:gd name="T5" fmla="*/ 7 h 7"/>
                  <a:gd name="T6" fmla="*/ 8 w 10"/>
                  <a:gd name="T7" fmla="*/ 0 h 7"/>
                  <a:gd name="T8" fmla="*/ 0 w 10"/>
                  <a:gd name="T9" fmla="*/ 0 h 7"/>
                </a:gdLst>
                <a:ahLst/>
                <a:cxnLst>
                  <a:cxn ang="0">
                    <a:pos x="T0" y="T1"/>
                  </a:cxn>
                  <a:cxn ang="0">
                    <a:pos x="T2" y="T3"/>
                  </a:cxn>
                  <a:cxn ang="0">
                    <a:pos x="T4" y="T5"/>
                  </a:cxn>
                  <a:cxn ang="0">
                    <a:pos x="T6" y="T7"/>
                  </a:cxn>
                  <a:cxn ang="0">
                    <a:pos x="T8" y="T9"/>
                  </a:cxn>
                </a:cxnLst>
                <a:rect l="0" t="0" r="r" b="b"/>
                <a:pathLst>
                  <a:path w="10" h="7">
                    <a:moveTo>
                      <a:pt x="0" y="0"/>
                    </a:moveTo>
                    <a:cubicBezTo>
                      <a:pt x="0" y="2"/>
                      <a:pt x="0" y="4"/>
                      <a:pt x="1" y="6"/>
                    </a:cubicBezTo>
                    <a:cubicBezTo>
                      <a:pt x="3" y="6"/>
                      <a:pt x="6" y="7"/>
                      <a:pt x="10" y="7"/>
                    </a:cubicBezTo>
                    <a:cubicBezTo>
                      <a:pt x="9" y="5"/>
                      <a:pt x="8" y="3"/>
                      <a:pt x="8" y="0"/>
                    </a:cubicBezTo>
                    <a:cubicBezTo>
                      <a:pt x="5" y="0"/>
                      <a:pt x="3" y="0"/>
                      <a:pt x="0"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71" name="Freeform 559">
                <a:extLst>
                  <a:ext uri="{FF2B5EF4-FFF2-40B4-BE49-F238E27FC236}">
                    <a16:creationId xmlns:a16="http://schemas.microsoft.com/office/drawing/2014/main" xmlns="" id="{BD825D75-786C-4511-B99A-974AD152CA1D}"/>
                  </a:ext>
                </a:extLst>
              </p:cNvPr>
              <p:cNvSpPr>
                <a:spLocks noEditPoints="1"/>
              </p:cNvSpPr>
              <p:nvPr/>
            </p:nvSpPr>
            <p:spPr bwMode="auto">
              <a:xfrm>
                <a:off x="5823" y="2660"/>
                <a:ext cx="11" cy="4"/>
              </a:xfrm>
              <a:custGeom>
                <a:avLst/>
                <a:gdLst>
                  <a:gd name="T0" fmla="*/ 12 w 16"/>
                  <a:gd name="T1" fmla="*/ 1 h 5"/>
                  <a:gd name="T2" fmla="*/ 11 w 16"/>
                  <a:gd name="T3" fmla="*/ 5 h 5"/>
                  <a:gd name="T4" fmla="*/ 16 w 16"/>
                  <a:gd name="T5" fmla="*/ 1 h 5"/>
                  <a:gd name="T6" fmla="*/ 12 w 16"/>
                  <a:gd name="T7" fmla="*/ 1 h 5"/>
                  <a:gd name="T8" fmla="*/ 2 w 16"/>
                  <a:gd name="T9" fmla="*/ 0 h 5"/>
                  <a:gd name="T10" fmla="*/ 0 w 16"/>
                  <a:gd name="T11" fmla="*/ 3 h 5"/>
                  <a:gd name="T12" fmla="*/ 9 w 16"/>
                  <a:gd name="T13" fmla="*/ 5 h 5"/>
                  <a:gd name="T14" fmla="*/ 7 w 16"/>
                  <a:gd name="T15" fmla="*/ 0 h 5"/>
                  <a:gd name="T16" fmla="*/ 2 w 16"/>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5">
                    <a:moveTo>
                      <a:pt x="12" y="1"/>
                    </a:moveTo>
                    <a:cubicBezTo>
                      <a:pt x="12" y="2"/>
                      <a:pt x="12" y="4"/>
                      <a:pt x="11" y="5"/>
                    </a:cubicBezTo>
                    <a:cubicBezTo>
                      <a:pt x="13" y="3"/>
                      <a:pt x="15" y="2"/>
                      <a:pt x="16" y="1"/>
                    </a:cubicBezTo>
                    <a:cubicBezTo>
                      <a:pt x="15" y="1"/>
                      <a:pt x="13" y="1"/>
                      <a:pt x="12" y="1"/>
                    </a:cubicBezTo>
                    <a:moveTo>
                      <a:pt x="2" y="0"/>
                    </a:moveTo>
                    <a:cubicBezTo>
                      <a:pt x="1" y="1"/>
                      <a:pt x="0" y="2"/>
                      <a:pt x="0" y="3"/>
                    </a:cubicBezTo>
                    <a:cubicBezTo>
                      <a:pt x="2" y="3"/>
                      <a:pt x="5" y="4"/>
                      <a:pt x="9" y="5"/>
                    </a:cubicBezTo>
                    <a:cubicBezTo>
                      <a:pt x="9" y="4"/>
                      <a:pt x="8" y="2"/>
                      <a:pt x="7" y="0"/>
                    </a:cubicBezTo>
                    <a:cubicBezTo>
                      <a:pt x="5" y="0"/>
                      <a:pt x="3" y="0"/>
                      <a:pt x="2"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72" name="Freeform 560">
                <a:extLst>
                  <a:ext uri="{FF2B5EF4-FFF2-40B4-BE49-F238E27FC236}">
                    <a16:creationId xmlns:a16="http://schemas.microsoft.com/office/drawing/2014/main" xmlns="" id="{18EC2E5C-642C-411F-818D-3939997FADEE}"/>
                  </a:ext>
                </a:extLst>
              </p:cNvPr>
              <p:cNvSpPr>
                <a:spLocks/>
              </p:cNvSpPr>
              <p:nvPr/>
            </p:nvSpPr>
            <p:spPr bwMode="auto">
              <a:xfrm>
                <a:off x="5828" y="2660"/>
                <a:ext cx="4" cy="4"/>
              </a:xfrm>
              <a:custGeom>
                <a:avLst/>
                <a:gdLst>
                  <a:gd name="T0" fmla="*/ 0 w 5"/>
                  <a:gd name="T1" fmla="*/ 0 h 5"/>
                  <a:gd name="T2" fmla="*/ 2 w 5"/>
                  <a:gd name="T3" fmla="*/ 5 h 5"/>
                  <a:gd name="T4" fmla="*/ 3 w 5"/>
                  <a:gd name="T5" fmla="*/ 5 h 5"/>
                  <a:gd name="T6" fmla="*/ 4 w 5"/>
                  <a:gd name="T7" fmla="*/ 5 h 5"/>
                  <a:gd name="T8" fmla="*/ 5 w 5"/>
                  <a:gd name="T9" fmla="*/ 1 h 5"/>
                  <a:gd name="T10" fmla="*/ 0 w 5"/>
                  <a:gd name="T11" fmla="*/ 0 h 5"/>
                </a:gdLst>
                <a:ahLst/>
                <a:cxnLst>
                  <a:cxn ang="0">
                    <a:pos x="T0" y="T1"/>
                  </a:cxn>
                  <a:cxn ang="0">
                    <a:pos x="T2" y="T3"/>
                  </a:cxn>
                  <a:cxn ang="0">
                    <a:pos x="T4" y="T5"/>
                  </a:cxn>
                  <a:cxn ang="0">
                    <a:pos x="T6" y="T7"/>
                  </a:cxn>
                  <a:cxn ang="0">
                    <a:pos x="T8" y="T9"/>
                  </a:cxn>
                  <a:cxn ang="0">
                    <a:pos x="T10" y="T11"/>
                  </a:cxn>
                </a:cxnLst>
                <a:rect l="0" t="0" r="r" b="b"/>
                <a:pathLst>
                  <a:path w="5" h="5">
                    <a:moveTo>
                      <a:pt x="0" y="0"/>
                    </a:moveTo>
                    <a:cubicBezTo>
                      <a:pt x="1" y="2"/>
                      <a:pt x="2" y="4"/>
                      <a:pt x="2" y="5"/>
                    </a:cubicBezTo>
                    <a:cubicBezTo>
                      <a:pt x="3" y="5"/>
                      <a:pt x="3" y="5"/>
                      <a:pt x="3" y="5"/>
                    </a:cubicBezTo>
                    <a:cubicBezTo>
                      <a:pt x="4" y="5"/>
                      <a:pt x="4" y="5"/>
                      <a:pt x="4" y="5"/>
                    </a:cubicBezTo>
                    <a:cubicBezTo>
                      <a:pt x="5" y="4"/>
                      <a:pt x="5" y="2"/>
                      <a:pt x="5" y="1"/>
                    </a:cubicBezTo>
                    <a:cubicBezTo>
                      <a:pt x="3" y="1"/>
                      <a:pt x="2" y="1"/>
                      <a:pt x="0" y="0"/>
                    </a:cubicBezTo>
                  </a:path>
                </a:pathLst>
              </a:custGeom>
              <a:solidFill>
                <a:srgbClr val="F9F9F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73" name="Freeform 561">
                <a:extLst>
                  <a:ext uri="{FF2B5EF4-FFF2-40B4-BE49-F238E27FC236}">
                    <a16:creationId xmlns:a16="http://schemas.microsoft.com/office/drawing/2014/main" xmlns="" id="{8D75019B-4E8A-4AFF-B864-5827219B8600}"/>
                  </a:ext>
                </a:extLst>
              </p:cNvPr>
              <p:cNvSpPr>
                <a:spLocks/>
              </p:cNvSpPr>
              <p:nvPr/>
            </p:nvSpPr>
            <p:spPr bwMode="auto">
              <a:xfrm>
                <a:off x="5864" y="2664"/>
                <a:ext cx="37" cy="12"/>
              </a:xfrm>
              <a:custGeom>
                <a:avLst/>
                <a:gdLst>
                  <a:gd name="T0" fmla="*/ 0 w 50"/>
                  <a:gd name="T1" fmla="*/ 0 h 16"/>
                  <a:gd name="T2" fmla="*/ 2 w 50"/>
                  <a:gd name="T3" fmla="*/ 9 h 16"/>
                  <a:gd name="T4" fmla="*/ 47 w 50"/>
                  <a:gd name="T5" fmla="*/ 16 h 16"/>
                  <a:gd name="T6" fmla="*/ 50 w 50"/>
                  <a:gd name="T7" fmla="*/ 12 h 16"/>
                  <a:gd name="T8" fmla="*/ 40 w 50"/>
                  <a:gd name="T9" fmla="*/ 5 h 16"/>
                  <a:gd name="T10" fmla="*/ 35 w 50"/>
                  <a:gd name="T11" fmla="*/ 5 h 16"/>
                  <a:gd name="T12" fmla="*/ 32 w 50"/>
                  <a:gd name="T13" fmla="*/ 9 h 16"/>
                  <a:gd name="T14" fmla="*/ 32 w 50"/>
                  <a:gd name="T15" fmla="*/ 9 h 16"/>
                  <a:gd name="T16" fmla="*/ 32 w 50"/>
                  <a:gd name="T17" fmla="*/ 4 h 16"/>
                  <a:gd name="T18" fmla="*/ 0 w 50"/>
                  <a:gd name="T19"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16">
                    <a:moveTo>
                      <a:pt x="0" y="0"/>
                    </a:moveTo>
                    <a:cubicBezTo>
                      <a:pt x="1" y="3"/>
                      <a:pt x="1" y="6"/>
                      <a:pt x="2" y="9"/>
                    </a:cubicBezTo>
                    <a:cubicBezTo>
                      <a:pt x="15" y="11"/>
                      <a:pt x="30" y="13"/>
                      <a:pt x="47" y="16"/>
                    </a:cubicBezTo>
                    <a:cubicBezTo>
                      <a:pt x="48" y="14"/>
                      <a:pt x="49" y="13"/>
                      <a:pt x="50" y="12"/>
                    </a:cubicBezTo>
                    <a:cubicBezTo>
                      <a:pt x="46" y="9"/>
                      <a:pt x="42" y="7"/>
                      <a:pt x="40" y="5"/>
                    </a:cubicBezTo>
                    <a:cubicBezTo>
                      <a:pt x="38" y="5"/>
                      <a:pt x="37" y="5"/>
                      <a:pt x="35" y="5"/>
                    </a:cubicBezTo>
                    <a:cubicBezTo>
                      <a:pt x="34" y="8"/>
                      <a:pt x="33" y="9"/>
                      <a:pt x="32" y="9"/>
                    </a:cubicBezTo>
                    <a:cubicBezTo>
                      <a:pt x="32" y="9"/>
                      <a:pt x="32" y="9"/>
                      <a:pt x="32" y="9"/>
                    </a:cubicBezTo>
                    <a:cubicBezTo>
                      <a:pt x="31" y="9"/>
                      <a:pt x="31" y="7"/>
                      <a:pt x="32" y="4"/>
                    </a:cubicBezTo>
                    <a:cubicBezTo>
                      <a:pt x="21" y="3"/>
                      <a:pt x="10" y="2"/>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74" name="Freeform 562">
                <a:extLst>
                  <a:ext uri="{FF2B5EF4-FFF2-40B4-BE49-F238E27FC236}">
                    <a16:creationId xmlns:a16="http://schemas.microsoft.com/office/drawing/2014/main" xmlns="" id="{9D1431D3-3BEB-45BF-AC0D-33F2E3C47F5D}"/>
                  </a:ext>
                </a:extLst>
              </p:cNvPr>
              <p:cNvSpPr>
                <a:spLocks/>
              </p:cNvSpPr>
              <p:nvPr/>
            </p:nvSpPr>
            <p:spPr bwMode="auto">
              <a:xfrm>
                <a:off x="5887" y="2667"/>
                <a:ext cx="3" cy="3"/>
              </a:xfrm>
              <a:custGeom>
                <a:avLst/>
                <a:gdLst>
                  <a:gd name="T0" fmla="*/ 1 w 4"/>
                  <a:gd name="T1" fmla="*/ 0 h 5"/>
                  <a:gd name="T2" fmla="*/ 1 w 4"/>
                  <a:gd name="T3" fmla="*/ 5 h 5"/>
                  <a:gd name="T4" fmla="*/ 1 w 4"/>
                  <a:gd name="T5" fmla="*/ 5 h 5"/>
                  <a:gd name="T6" fmla="*/ 4 w 4"/>
                  <a:gd name="T7" fmla="*/ 1 h 5"/>
                  <a:gd name="T8" fmla="*/ 1 w 4"/>
                  <a:gd name="T9" fmla="*/ 0 h 5"/>
                </a:gdLst>
                <a:ahLst/>
                <a:cxnLst>
                  <a:cxn ang="0">
                    <a:pos x="T0" y="T1"/>
                  </a:cxn>
                  <a:cxn ang="0">
                    <a:pos x="T2" y="T3"/>
                  </a:cxn>
                  <a:cxn ang="0">
                    <a:pos x="T4" y="T5"/>
                  </a:cxn>
                  <a:cxn ang="0">
                    <a:pos x="T6" y="T7"/>
                  </a:cxn>
                  <a:cxn ang="0">
                    <a:pos x="T8" y="T9"/>
                  </a:cxn>
                </a:cxnLst>
                <a:rect l="0" t="0" r="r" b="b"/>
                <a:pathLst>
                  <a:path w="4" h="5">
                    <a:moveTo>
                      <a:pt x="1" y="0"/>
                    </a:moveTo>
                    <a:cubicBezTo>
                      <a:pt x="0" y="3"/>
                      <a:pt x="0" y="5"/>
                      <a:pt x="1" y="5"/>
                    </a:cubicBezTo>
                    <a:cubicBezTo>
                      <a:pt x="1" y="5"/>
                      <a:pt x="1" y="5"/>
                      <a:pt x="1" y="5"/>
                    </a:cubicBezTo>
                    <a:cubicBezTo>
                      <a:pt x="2" y="5"/>
                      <a:pt x="3" y="4"/>
                      <a:pt x="4" y="1"/>
                    </a:cubicBezTo>
                    <a:cubicBezTo>
                      <a:pt x="3" y="1"/>
                      <a:pt x="2" y="1"/>
                      <a:pt x="1"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75" name="Freeform 563">
                <a:extLst>
                  <a:ext uri="{FF2B5EF4-FFF2-40B4-BE49-F238E27FC236}">
                    <a16:creationId xmlns:a16="http://schemas.microsoft.com/office/drawing/2014/main" xmlns="" id="{84CFAFB0-385B-4E7C-9B3C-DC3BF3A78A2B}"/>
                  </a:ext>
                </a:extLst>
              </p:cNvPr>
              <p:cNvSpPr>
                <a:spLocks/>
              </p:cNvSpPr>
              <p:nvPr/>
            </p:nvSpPr>
            <p:spPr bwMode="auto">
              <a:xfrm>
                <a:off x="5901" y="2674"/>
                <a:ext cx="7" cy="2"/>
              </a:xfrm>
              <a:custGeom>
                <a:avLst/>
                <a:gdLst>
                  <a:gd name="T0" fmla="*/ 2 w 9"/>
                  <a:gd name="T1" fmla="*/ 0 h 3"/>
                  <a:gd name="T2" fmla="*/ 0 w 9"/>
                  <a:gd name="T3" fmla="*/ 2 h 3"/>
                  <a:gd name="T4" fmla="*/ 5 w 9"/>
                  <a:gd name="T5" fmla="*/ 3 h 3"/>
                  <a:gd name="T6" fmla="*/ 9 w 9"/>
                  <a:gd name="T7" fmla="*/ 3 h 3"/>
                  <a:gd name="T8" fmla="*/ 2 w 9"/>
                  <a:gd name="T9" fmla="*/ 0 h 3"/>
                </a:gdLst>
                <a:ahLst/>
                <a:cxnLst>
                  <a:cxn ang="0">
                    <a:pos x="T0" y="T1"/>
                  </a:cxn>
                  <a:cxn ang="0">
                    <a:pos x="T2" y="T3"/>
                  </a:cxn>
                  <a:cxn ang="0">
                    <a:pos x="T4" y="T5"/>
                  </a:cxn>
                  <a:cxn ang="0">
                    <a:pos x="T6" y="T7"/>
                  </a:cxn>
                  <a:cxn ang="0">
                    <a:pos x="T8" y="T9"/>
                  </a:cxn>
                </a:cxnLst>
                <a:rect l="0" t="0" r="r" b="b"/>
                <a:pathLst>
                  <a:path w="9" h="3">
                    <a:moveTo>
                      <a:pt x="2" y="0"/>
                    </a:moveTo>
                    <a:cubicBezTo>
                      <a:pt x="2" y="0"/>
                      <a:pt x="1" y="1"/>
                      <a:pt x="0" y="2"/>
                    </a:cubicBezTo>
                    <a:cubicBezTo>
                      <a:pt x="2" y="2"/>
                      <a:pt x="3" y="3"/>
                      <a:pt x="5" y="3"/>
                    </a:cubicBezTo>
                    <a:cubicBezTo>
                      <a:pt x="6" y="3"/>
                      <a:pt x="7" y="3"/>
                      <a:pt x="9" y="3"/>
                    </a:cubicBezTo>
                    <a:cubicBezTo>
                      <a:pt x="6" y="2"/>
                      <a:pt x="4" y="1"/>
                      <a:pt x="2"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76" name="Freeform 564">
                <a:extLst>
                  <a:ext uri="{FF2B5EF4-FFF2-40B4-BE49-F238E27FC236}">
                    <a16:creationId xmlns:a16="http://schemas.microsoft.com/office/drawing/2014/main" xmlns="" id="{35C0E328-3C7B-42F1-9319-4B2E06CF39A1}"/>
                  </a:ext>
                </a:extLst>
              </p:cNvPr>
              <p:cNvSpPr>
                <a:spLocks/>
              </p:cNvSpPr>
              <p:nvPr/>
            </p:nvSpPr>
            <p:spPr bwMode="auto">
              <a:xfrm>
                <a:off x="5899" y="2673"/>
                <a:ext cx="3" cy="3"/>
              </a:xfrm>
              <a:custGeom>
                <a:avLst/>
                <a:gdLst>
                  <a:gd name="T0" fmla="*/ 3 w 5"/>
                  <a:gd name="T1" fmla="*/ 0 h 4"/>
                  <a:gd name="T2" fmla="*/ 0 w 5"/>
                  <a:gd name="T3" fmla="*/ 4 h 4"/>
                  <a:gd name="T4" fmla="*/ 3 w 5"/>
                  <a:gd name="T5" fmla="*/ 4 h 4"/>
                  <a:gd name="T6" fmla="*/ 5 w 5"/>
                  <a:gd name="T7" fmla="*/ 2 h 4"/>
                  <a:gd name="T8" fmla="*/ 3 w 5"/>
                  <a:gd name="T9" fmla="*/ 0 h 4"/>
                </a:gdLst>
                <a:ahLst/>
                <a:cxnLst>
                  <a:cxn ang="0">
                    <a:pos x="T0" y="T1"/>
                  </a:cxn>
                  <a:cxn ang="0">
                    <a:pos x="T2" y="T3"/>
                  </a:cxn>
                  <a:cxn ang="0">
                    <a:pos x="T4" y="T5"/>
                  </a:cxn>
                  <a:cxn ang="0">
                    <a:pos x="T6" y="T7"/>
                  </a:cxn>
                  <a:cxn ang="0">
                    <a:pos x="T8" y="T9"/>
                  </a:cxn>
                </a:cxnLst>
                <a:rect l="0" t="0" r="r" b="b"/>
                <a:pathLst>
                  <a:path w="5" h="4">
                    <a:moveTo>
                      <a:pt x="3" y="0"/>
                    </a:moveTo>
                    <a:cubicBezTo>
                      <a:pt x="2" y="1"/>
                      <a:pt x="1" y="2"/>
                      <a:pt x="0" y="4"/>
                    </a:cubicBezTo>
                    <a:cubicBezTo>
                      <a:pt x="1" y="4"/>
                      <a:pt x="2" y="4"/>
                      <a:pt x="3" y="4"/>
                    </a:cubicBezTo>
                    <a:cubicBezTo>
                      <a:pt x="4" y="3"/>
                      <a:pt x="5" y="2"/>
                      <a:pt x="5" y="2"/>
                    </a:cubicBezTo>
                    <a:cubicBezTo>
                      <a:pt x="4" y="1"/>
                      <a:pt x="4" y="1"/>
                      <a:pt x="3"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77" name="Freeform 565">
                <a:extLst>
                  <a:ext uri="{FF2B5EF4-FFF2-40B4-BE49-F238E27FC236}">
                    <a16:creationId xmlns:a16="http://schemas.microsoft.com/office/drawing/2014/main" xmlns="" id="{87A3A50F-E213-4558-9ECF-6D88944E7651}"/>
                  </a:ext>
                </a:extLst>
              </p:cNvPr>
              <p:cNvSpPr>
                <a:spLocks noEditPoints="1"/>
              </p:cNvSpPr>
              <p:nvPr/>
            </p:nvSpPr>
            <p:spPr bwMode="auto">
              <a:xfrm>
                <a:off x="5902" y="2669"/>
                <a:ext cx="12" cy="5"/>
              </a:xfrm>
              <a:custGeom>
                <a:avLst/>
                <a:gdLst>
                  <a:gd name="T0" fmla="*/ 11 w 16"/>
                  <a:gd name="T1" fmla="*/ 2 h 7"/>
                  <a:gd name="T2" fmla="*/ 13 w 16"/>
                  <a:gd name="T3" fmla="*/ 6 h 7"/>
                  <a:gd name="T4" fmla="*/ 15 w 16"/>
                  <a:gd name="T5" fmla="*/ 7 h 7"/>
                  <a:gd name="T6" fmla="*/ 16 w 16"/>
                  <a:gd name="T7" fmla="*/ 2 h 7"/>
                  <a:gd name="T8" fmla="*/ 11 w 16"/>
                  <a:gd name="T9" fmla="*/ 2 h 7"/>
                  <a:gd name="T10" fmla="*/ 5 w 16"/>
                  <a:gd name="T11" fmla="*/ 1 h 7"/>
                  <a:gd name="T12" fmla="*/ 4 w 16"/>
                  <a:gd name="T13" fmla="*/ 2 h 7"/>
                  <a:gd name="T14" fmla="*/ 10 w 16"/>
                  <a:gd name="T15" fmla="*/ 5 h 7"/>
                  <a:gd name="T16" fmla="*/ 7 w 16"/>
                  <a:gd name="T17" fmla="*/ 1 h 7"/>
                  <a:gd name="T18" fmla="*/ 5 w 16"/>
                  <a:gd name="T19" fmla="*/ 1 h 7"/>
                  <a:gd name="T20" fmla="*/ 0 w 16"/>
                  <a:gd name="T21" fmla="*/ 0 h 7"/>
                  <a:gd name="T22" fmla="*/ 2 w 16"/>
                  <a:gd name="T23" fmla="*/ 1 h 7"/>
                  <a:gd name="T24" fmla="*/ 3 w 16"/>
                  <a:gd name="T25" fmla="*/ 0 h 7"/>
                  <a:gd name="T26" fmla="*/ 0 w 16"/>
                  <a:gd name="T2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7">
                    <a:moveTo>
                      <a:pt x="11" y="2"/>
                    </a:moveTo>
                    <a:cubicBezTo>
                      <a:pt x="12" y="4"/>
                      <a:pt x="13" y="5"/>
                      <a:pt x="13" y="6"/>
                    </a:cubicBezTo>
                    <a:cubicBezTo>
                      <a:pt x="14" y="7"/>
                      <a:pt x="14" y="7"/>
                      <a:pt x="15" y="7"/>
                    </a:cubicBezTo>
                    <a:cubicBezTo>
                      <a:pt x="15" y="6"/>
                      <a:pt x="16" y="4"/>
                      <a:pt x="16" y="2"/>
                    </a:cubicBezTo>
                    <a:cubicBezTo>
                      <a:pt x="14" y="2"/>
                      <a:pt x="13" y="2"/>
                      <a:pt x="11" y="2"/>
                    </a:cubicBezTo>
                    <a:moveTo>
                      <a:pt x="5" y="1"/>
                    </a:moveTo>
                    <a:cubicBezTo>
                      <a:pt x="5" y="1"/>
                      <a:pt x="5" y="2"/>
                      <a:pt x="4" y="2"/>
                    </a:cubicBezTo>
                    <a:cubicBezTo>
                      <a:pt x="6" y="3"/>
                      <a:pt x="8" y="4"/>
                      <a:pt x="10" y="5"/>
                    </a:cubicBezTo>
                    <a:cubicBezTo>
                      <a:pt x="9" y="4"/>
                      <a:pt x="8" y="3"/>
                      <a:pt x="7" y="1"/>
                    </a:cubicBezTo>
                    <a:cubicBezTo>
                      <a:pt x="7" y="1"/>
                      <a:pt x="6" y="1"/>
                      <a:pt x="5" y="1"/>
                    </a:cubicBezTo>
                    <a:moveTo>
                      <a:pt x="0" y="0"/>
                    </a:moveTo>
                    <a:cubicBezTo>
                      <a:pt x="1" y="0"/>
                      <a:pt x="1" y="1"/>
                      <a:pt x="2" y="1"/>
                    </a:cubicBezTo>
                    <a:cubicBezTo>
                      <a:pt x="3" y="1"/>
                      <a:pt x="3" y="1"/>
                      <a:pt x="3" y="0"/>
                    </a:cubicBezTo>
                    <a:cubicBezTo>
                      <a:pt x="2" y="0"/>
                      <a:pt x="1" y="0"/>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78" name="Freeform 566">
                <a:extLst>
                  <a:ext uri="{FF2B5EF4-FFF2-40B4-BE49-F238E27FC236}">
                    <a16:creationId xmlns:a16="http://schemas.microsoft.com/office/drawing/2014/main" xmlns="" id="{DF84127B-6BCE-4C8E-AD0E-9A49EEB49F02}"/>
                  </a:ext>
                </a:extLst>
              </p:cNvPr>
              <p:cNvSpPr>
                <a:spLocks/>
              </p:cNvSpPr>
              <p:nvPr/>
            </p:nvSpPr>
            <p:spPr bwMode="auto">
              <a:xfrm>
                <a:off x="5907" y="2670"/>
                <a:ext cx="4" cy="3"/>
              </a:xfrm>
              <a:custGeom>
                <a:avLst/>
                <a:gdLst>
                  <a:gd name="T0" fmla="*/ 0 w 6"/>
                  <a:gd name="T1" fmla="*/ 0 h 5"/>
                  <a:gd name="T2" fmla="*/ 3 w 6"/>
                  <a:gd name="T3" fmla="*/ 4 h 5"/>
                  <a:gd name="T4" fmla="*/ 6 w 6"/>
                  <a:gd name="T5" fmla="*/ 5 h 5"/>
                  <a:gd name="T6" fmla="*/ 4 w 6"/>
                  <a:gd name="T7" fmla="*/ 1 h 5"/>
                  <a:gd name="T8" fmla="*/ 0 w 6"/>
                  <a:gd name="T9" fmla="*/ 0 h 5"/>
                </a:gdLst>
                <a:ahLst/>
                <a:cxnLst>
                  <a:cxn ang="0">
                    <a:pos x="T0" y="T1"/>
                  </a:cxn>
                  <a:cxn ang="0">
                    <a:pos x="T2" y="T3"/>
                  </a:cxn>
                  <a:cxn ang="0">
                    <a:pos x="T4" y="T5"/>
                  </a:cxn>
                  <a:cxn ang="0">
                    <a:pos x="T6" y="T7"/>
                  </a:cxn>
                  <a:cxn ang="0">
                    <a:pos x="T8" y="T9"/>
                  </a:cxn>
                </a:cxnLst>
                <a:rect l="0" t="0" r="r" b="b"/>
                <a:pathLst>
                  <a:path w="6" h="5">
                    <a:moveTo>
                      <a:pt x="0" y="0"/>
                    </a:moveTo>
                    <a:cubicBezTo>
                      <a:pt x="1" y="2"/>
                      <a:pt x="2" y="3"/>
                      <a:pt x="3" y="4"/>
                    </a:cubicBezTo>
                    <a:cubicBezTo>
                      <a:pt x="4" y="4"/>
                      <a:pt x="5" y="5"/>
                      <a:pt x="6" y="5"/>
                    </a:cubicBezTo>
                    <a:cubicBezTo>
                      <a:pt x="6" y="4"/>
                      <a:pt x="5" y="3"/>
                      <a:pt x="4" y="1"/>
                    </a:cubicBezTo>
                    <a:cubicBezTo>
                      <a:pt x="3" y="0"/>
                      <a:pt x="2" y="0"/>
                      <a:pt x="0"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79" name="Freeform 567">
                <a:extLst>
                  <a:ext uri="{FF2B5EF4-FFF2-40B4-BE49-F238E27FC236}">
                    <a16:creationId xmlns:a16="http://schemas.microsoft.com/office/drawing/2014/main" xmlns="" id="{12CCDECE-C71A-497E-9314-85BB5D6539E4}"/>
                  </a:ext>
                </a:extLst>
              </p:cNvPr>
              <p:cNvSpPr>
                <a:spLocks/>
              </p:cNvSpPr>
              <p:nvPr/>
            </p:nvSpPr>
            <p:spPr bwMode="auto">
              <a:xfrm>
                <a:off x="5903" y="2669"/>
                <a:ext cx="2" cy="1"/>
              </a:xfrm>
              <a:custGeom>
                <a:avLst/>
                <a:gdLst>
                  <a:gd name="T0" fmla="*/ 1 w 3"/>
                  <a:gd name="T1" fmla="*/ 0 h 2"/>
                  <a:gd name="T2" fmla="*/ 0 w 3"/>
                  <a:gd name="T3" fmla="*/ 1 h 2"/>
                  <a:gd name="T4" fmla="*/ 2 w 3"/>
                  <a:gd name="T5" fmla="*/ 2 h 2"/>
                  <a:gd name="T6" fmla="*/ 3 w 3"/>
                  <a:gd name="T7" fmla="*/ 1 h 2"/>
                  <a:gd name="T8" fmla="*/ 3 w 3"/>
                  <a:gd name="T9" fmla="*/ 1 h 2"/>
                  <a:gd name="T10" fmla="*/ 1 w 3"/>
                  <a:gd name="T11" fmla="*/ 0 h 2"/>
                </a:gdLst>
                <a:ahLst/>
                <a:cxnLst>
                  <a:cxn ang="0">
                    <a:pos x="T0" y="T1"/>
                  </a:cxn>
                  <a:cxn ang="0">
                    <a:pos x="T2" y="T3"/>
                  </a:cxn>
                  <a:cxn ang="0">
                    <a:pos x="T4" y="T5"/>
                  </a:cxn>
                  <a:cxn ang="0">
                    <a:pos x="T6" y="T7"/>
                  </a:cxn>
                  <a:cxn ang="0">
                    <a:pos x="T8" y="T9"/>
                  </a:cxn>
                  <a:cxn ang="0">
                    <a:pos x="T10" y="T11"/>
                  </a:cxn>
                </a:cxnLst>
                <a:rect l="0" t="0" r="r" b="b"/>
                <a:pathLst>
                  <a:path w="3" h="2">
                    <a:moveTo>
                      <a:pt x="1" y="0"/>
                    </a:moveTo>
                    <a:cubicBezTo>
                      <a:pt x="1" y="1"/>
                      <a:pt x="1" y="1"/>
                      <a:pt x="0" y="1"/>
                    </a:cubicBezTo>
                    <a:cubicBezTo>
                      <a:pt x="1" y="1"/>
                      <a:pt x="2" y="2"/>
                      <a:pt x="2" y="2"/>
                    </a:cubicBezTo>
                    <a:cubicBezTo>
                      <a:pt x="3" y="2"/>
                      <a:pt x="3" y="1"/>
                      <a:pt x="3" y="1"/>
                    </a:cubicBezTo>
                    <a:cubicBezTo>
                      <a:pt x="3" y="1"/>
                      <a:pt x="3" y="1"/>
                      <a:pt x="3" y="1"/>
                    </a:cubicBezTo>
                    <a:cubicBezTo>
                      <a:pt x="2" y="1"/>
                      <a:pt x="2" y="1"/>
                      <a:pt x="1"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80" name="Freeform 568">
                <a:extLst>
                  <a:ext uri="{FF2B5EF4-FFF2-40B4-BE49-F238E27FC236}">
                    <a16:creationId xmlns:a16="http://schemas.microsoft.com/office/drawing/2014/main" xmlns="" id="{8CA21C12-E02D-4A16-87F2-4E7C8AEE4292}"/>
                  </a:ext>
                </a:extLst>
              </p:cNvPr>
              <p:cNvSpPr>
                <a:spLocks/>
              </p:cNvSpPr>
              <p:nvPr/>
            </p:nvSpPr>
            <p:spPr bwMode="auto">
              <a:xfrm>
                <a:off x="5820" y="2660"/>
                <a:ext cx="3" cy="2"/>
              </a:xfrm>
              <a:custGeom>
                <a:avLst/>
                <a:gdLst>
                  <a:gd name="T0" fmla="*/ 4 w 5"/>
                  <a:gd name="T1" fmla="*/ 0 h 2"/>
                  <a:gd name="T2" fmla="*/ 0 w 5"/>
                  <a:gd name="T3" fmla="*/ 1 h 2"/>
                  <a:gd name="T4" fmla="*/ 3 w 5"/>
                  <a:gd name="T5" fmla="*/ 2 h 2"/>
                  <a:gd name="T6" fmla="*/ 5 w 5"/>
                  <a:gd name="T7" fmla="*/ 0 h 2"/>
                  <a:gd name="T8" fmla="*/ 4 w 5"/>
                  <a:gd name="T9" fmla="*/ 0 h 2"/>
                </a:gdLst>
                <a:ahLst/>
                <a:cxnLst>
                  <a:cxn ang="0">
                    <a:pos x="T0" y="T1"/>
                  </a:cxn>
                  <a:cxn ang="0">
                    <a:pos x="T2" y="T3"/>
                  </a:cxn>
                  <a:cxn ang="0">
                    <a:pos x="T4" y="T5"/>
                  </a:cxn>
                  <a:cxn ang="0">
                    <a:pos x="T6" y="T7"/>
                  </a:cxn>
                  <a:cxn ang="0">
                    <a:pos x="T8" y="T9"/>
                  </a:cxn>
                </a:cxnLst>
                <a:rect l="0" t="0" r="r" b="b"/>
                <a:pathLst>
                  <a:path w="5" h="2">
                    <a:moveTo>
                      <a:pt x="4" y="0"/>
                    </a:moveTo>
                    <a:cubicBezTo>
                      <a:pt x="1" y="0"/>
                      <a:pt x="0" y="0"/>
                      <a:pt x="0" y="1"/>
                    </a:cubicBezTo>
                    <a:cubicBezTo>
                      <a:pt x="0" y="1"/>
                      <a:pt x="1" y="2"/>
                      <a:pt x="3" y="2"/>
                    </a:cubicBezTo>
                    <a:cubicBezTo>
                      <a:pt x="4" y="2"/>
                      <a:pt x="4" y="1"/>
                      <a:pt x="5" y="0"/>
                    </a:cubicBezTo>
                    <a:cubicBezTo>
                      <a:pt x="5" y="0"/>
                      <a:pt x="4" y="0"/>
                      <a:pt x="4"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81" name="Freeform 569">
                <a:extLst>
                  <a:ext uri="{FF2B5EF4-FFF2-40B4-BE49-F238E27FC236}">
                    <a16:creationId xmlns:a16="http://schemas.microsoft.com/office/drawing/2014/main" xmlns="" id="{CDE9F8CA-EC6C-4DDE-B12F-F11D3EC6C0DA}"/>
                  </a:ext>
                </a:extLst>
              </p:cNvPr>
              <p:cNvSpPr>
                <a:spLocks/>
              </p:cNvSpPr>
              <p:nvPr/>
            </p:nvSpPr>
            <p:spPr bwMode="auto">
              <a:xfrm>
                <a:off x="5822" y="2660"/>
                <a:ext cx="2" cy="2"/>
              </a:xfrm>
              <a:custGeom>
                <a:avLst/>
                <a:gdLst>
                  <a:gd name="T0" fmla="*/ 2 w 3"/>
                  <a:gd name="T1" fmla="*/ 0 h 3"/>
                  <a:gd name="T2" fmla="*/ 0 w 3"/>
                  <a:gd name="T3" fmla="*/ 2 h 3"/>
                  <a:gd name="T4" fmla="*/ 1 w 3"/>
                  <a:gd name="T5" fmla="*/ 3 h 3"/>
                  <a:gd name="T6" fmla="*/ 3 w 3"/>
                  <a:gd name="T7" fmla="*/ 0 h 3"/>
                  <a:gd name="T8" fmla="*/ 2 w 3"/>
                  <a:gd name="T9" fmla="*/ 0 h 3"/>
                </a:gdLst>
                <a:ahLst/>
                <a:cxnLst>
                  <a:cxn ang="0">
                    <a:pos x="T0" y="T1"/>
                  </a:cxn>
                  <a:cxn ang="0">
                    <a:pos x="T2" y="T3"/>
                  </a:cxn>
                  <a:cxn ang="0">
                    <a:pos x="T4" y="T5"/>
                  </a:cxn>
                  <a:cxn ang="0">
                    <a:pos x="T6" y="T7"/>
                  </a:cxn>
                  <a:cxn ang="0">
                    <a:pos x="T8" y="T9"/>
                  </a:cxn>
                </a:cxnLst>
                <a:rect l="0" t="0" r="r" b="b"/>
                <a:pathLst>
                  <a:path w="3" h="3">
                    <a:moveTo>
                      <a:pt x="2" y="0"/>
                    </a:moveTo>
                    <a:cubicBezTo>
                      <a:pt x="1" y="1"/>
                      <a:pt x="1" y="2"/>
                      <a:pt x="0" y="2"/>
                    </a:cubicBezTo>
                    <a:cubicBezTo>
                      <a:pt x="0" y="2"/>
                      <a:pt x="0" y="3"/>
                      <a:pt x="1" y="3"/>
                    </a:cubicBezTo>
                    <a:cubicBezTo>
                      <a:pt x="1" y="2"/>
                      <a:pt x="2" y="1"/>
                      <a:pt x="3" y="0"/>
                    </a:cubicBezTo>
                    <a:cubicBezTo>
                      <a:pt x="3" y="0"/>
                      <a:pt x="2" y="0"/>
                      <a:pt x="2"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82" name="Freeform 570">
                <a:extLst>
                  <a:ext uri="{FF2B5EF4-FFF2-40B4-BE49-F238E27FC236}">
                    <a16:creationId xmlns:a16="http://schemas.microsoft.com/office/drawing/2014/main" xmlns="" id="{D12DB5CB-299F-4D25-AAA3-8F16DC6B9436}"/>
                  </a:ext>
                </a:extLst>
              </p:cNvPr>
              <p:cNvSpPr>
                <a:spLocks noEditPoints="1"/>
              </p:cNvSpPr>
              <p:nvPr/>
            </p:nvSpPr>
            <p:spPr bwMode="auto">
              <a:xfrm>
                <a:off x="5853" y="2625"/>
                <a:ext cx="11" cy="39"/>
              </a:xfrm>
              <a:custGeom>
                <a:avLst/>
                <a:gdLst>
                  <a:gd name="T0" fmla="*/ 7 w 15"/>
                  <a:gd name="T1" fmla="*/ 12 h 52"/>
                  <a:gd name="T2" fmla="*/ 1 w 15"/>
                  <a:gd name="T3" fmla="*/ 20 h 52"/>
                  <a:gd name="T4" fmla="*/ 4 w 15"/>
                  <a:gd name="T5" fmla="*/ 51 h 52"/>
                  <a:gd name="T6" fmla="*/ 15 w 15"/>
                  <a:gd name="T7" fmla="*/ 52 h 52"/>
                  <a:gd name="T8" fmla="*/ 15 w 15"/>
                  <a:gd name="T9" fmla="*/ 52 h 52"/>
                  <a:gd name="T10" fmla="*/ 7 w 15"/>
                  <a:gd name="T11" fmla="*/ 12 h 52"/>
                  <a:gd name="T12" fmla="*/ 2 w 15"/>
                  <a:gd name="T13" fmla="*/ 0 h 52"/>
                  <a:gd name="T14" fmla="*/ 2 w 15"/>
                  <a:gd name="T15" fmla="*/ 0 h 52"/>
                  <a:gd name="T16" fmla="*/ 0 w 15"/>
                  <a:gd name="T17" fmla="*/ 9 h 52"/>
                  <a:gd name="T18" fmla="*/ 4 w 15"/>
                  <a:gd name="T19" fmla="*/ 8 h 52"/>
                  <a:gd name="T20" fmla="*/ 5 w 15"/>
                  <a:gd name="T21" fmla="*/ 8 h 52"/>
                  <a:gd name="T22" fmla="*/ 5 w 15"/>
                  <a:gd name="T23" fmla="*/ 9 h 52"/>
                  <a:gd name="T24" fmla="*/ 6 w 15"/>
                  <a:gd name="T25" fmla="*/ 8 h 52"/>
                  <a:gd name="T26" fmla="*/ 2 w 15"/>
                  <a:gd name="T27"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 h="52">
                    <a:moveTo>
                      <a:pt x="7" y="12"/>
                    </a:moveTo>
                    <a:cubicBezTo>
                      <a:pt x="5" y="15"/>
                      <a:pt x="3" y="17"/>
                      <a:pt x="1" y="20"/>
                    </a:cubicBezTo>
                    <a:cubicBezTo>
                      <a:pt x="1" y="29"/>
                      <a:pt x="3" y="40"/>
                      <a:pt x="4" y="51"/>
                    </a:cubicBezTo>
                    <a:cubicBezTo>
                      <a:pt x="8" y="51"/>
                      <a:pt x="12" y="52"/>
                      <a:pt x="15" y="52"/>
                    </a:cubicBezTo>
                    <a:cubicBezTo>
                      <a:pt x="15" y="52"/>
                      <a:pt x="15" y="52"/>
                      <a:pt x="15" y="52"/>
                    </a:cubicBezTo>
                    <a:cubicBezTo>
                      <a:pt x="13" y="36"/>
                      <a:pt x="10" y="21"/>
                      <a:pt x="7" y="12"/>
                    </a:cubicBezTo>
                    <a:moveTo>
                      <a:pt x="2" y="0"/>
                    </a:moveTo>
                    <a:cubicBezTo>
                      <a:pt x="2" y="0"/>
                      <a:pt x="2" y="0"/>
                      <a:pt x="2" y="0"/>
                    </a:cubicBezTo>
                    <a:cubicBezTo>
                      <a:pt x="1" y="0"/>
                      <a:pt x="0" y="3"/>
                      <a:pt x="0" y="9"/>
                    </a:cubicBezTo>
                    <a:cubicBezTo>
                      <a:pt x="2" y="8"/>
                      <a:pt x="3" y="8"/>
                      <a:pt x="4" y="8"/>
                    </a:cubicBezTo>
                    <a:cubicBezTo>
                      <a:pt x="4" y="8"/>
                      <a:pt x="5" y="8"/>
                      <a:pt x="5" y="8"/>
                    </a:cubicBezTo>
                    <a:cubicBezTo>
                      <a:pt x="5" y="8"/>
                      <a:pt x="5" y="9"/>
                      <a:pt x="5" y="9"/>
                    </a:cubicBezTo>
                    <a:cubicBezTo>
                      <a:pt x="5" y="9"/>
                      <a:pt x="6" y="8"/>
                      <a:pt x="6" y="8"/>
                    </a:cubicBezTo>
                    <a:cubicBezTo>
                      <a:pt x="4" y="3"/>
                      <a:pt x="3" y="0"/>
                      <a:pt x="2"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83" name="Freeform 571">
                <a:extLst>
                  <a:ext uri="{FF2B5EF4-FFF2-40B4-BE49-F238E27FC236}">
                    <a16:creationId xmlns:a16="http://schemas.microsoft.com/office/drawing/2014/main" xmlns="" id="{6A974AC3-90F7-4EBE-A0C0-8256BAB88FF1}"/>
                  </a:ext>
                </a:extLst>
              </p:cNvPr>
              <p:cNvSpPr>
                <a:spLocks/>
              </p:cNvSpPr>
              <p:nvPr/>
            </p:nvSpPr>
            <p:spPr bwMode="auto">
              <a:xfrm>
                <a:off x="5853" y="2631"/>
                <a:ext cx="5" cy="9"/>
              </a:xfrm>
              <a:custGeom>
                <a:avLst/>
                <a:gdLst>
                  <a:gd name="T0" fmla="*/ 6 w 7"/>
                  <a:gd name="T1" fmla="*/ 0 h 12"/>
                  <a:gd name="T2" fmla="*/ 5 w 7"/>
                  <a:gd name="T3" fmla="*/ 1 h 12"/>
                  <a:gd name="T4" fmla="*/ 1 w 7"/>
                  <a:gd name="T5" fmla="*/ 7 h 12"/>
                  <a:gd name="T6" fmla="*/ 4 w 7"/>
                  <a:gd name="T7" fmla="*/ 8 h 12"/>
                  <a:gd name="T8" fmla="*/ 0 w 7"/>
                  <a:gd name="T9" fmla="*/ 9 h 12"/>
                  <a:gd name="T10" fmla="*/ 1 w 7"/>
                  <a:gd name="T11" fmla="*/ 12 h 12"/>
                  <a:gd name="T12" fmla="*/ 7 w 7"/>
                  <a:gd name="T13" fmla="*/ 4 h 12"/>
                  <a:gd name="T14" fmla="*/ 6 w 7"/>
                  <a:gd name="T15" fmla="*/ 0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12">
                    <a:moveTo>
                      <a:pt x="6" y="0"/>
                    </a:moveTo>
                    <a:cubicBezTo>
                      <a:pt x="6" y="0"/>
                      <a:pt x="5" y="1"/>
                      <a:pt x="5" y="1"/>
                    </a:cubicBezTo>
                    <a:cubicBezTo>
                      <a:pt x="5" y="2"/>
                      <a:pt x="3" y="5"/>
                      <a:pt x="1" y="7"/>
                    </a:cubicBezTo>
                    <a:cubicBezTo>
                      <a:pt x="3" y="7"/>
                      <a:pt x="4" y="8"/>
                      <a:pt x="4" y="8"/>
                    </a:cubicBezTo>
                    <a:cubicBezTo>
                      <a:pt x="4" y="8"/>
                      <a:pt x="3" y="8"/>
                      <a:pt x="0" y="9"/>
                    </a:cubicBezTo>
                    <a:cubicBezTo>
                      <a:pt x="1" y="10"/>
                      <a:pt x="1" y="11"/>
                      <a:pt x="1" y="12"/>
                    </a:cubicBezTo>
                    <a:cubicBezTo>
                      <a:pt x="3" y="9"/>
                      <a:pt x="5" y="7"/>
                      <a:pt x="7" y="4"/>
                    </a:cubicBezTo>
                    <a:cubicBezTo>
                      <a:pt x="7" y="3"/>
                      <a:pt x="6" y="1"/>
                      <a:pt x="6"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84" name="Freeform 572">
                <a:extLst>
                  <a:ext uri="{FF2B5EF4-FFF2-40B4-BE49-F238E27FC236}">
                    <a16:creationId xmlns:a16="http://schemas.microsoft.com/office/drawing/2014/main" xmlns="" id="{FFA3937A-14E3-4425-ADC3-1A9C60D0A3E8}"/>
                  </a:ext>
                </a:extLst>
              </p:cNvPr>
              <p:cNvSpPr>
                <a:spLocks/>
              </p:cNvSpPr>
              <p:nvPr/>
            </p:nvSpPr>
            <p:spPr bwMode="auto">
              <a:xfrm>
                <a:off x="5853" y="2636"/>
                <a:ext cx="3" cy="2"/>
              </a:xfrm>
              <a:custGeom>
                <a:avLst/>
                <a:gdLst>
                  <a:gd name="T0" fmla="*/ 1 w 4"/>
                  <a:gd name="T1" fmla="*/ 0 h 2"/>
                  <a:gd name="T2" fmla="*/ 0 w 4"/>
                  <a:gd name="T3" fmla="*/ 1 h 2"/>
                  <a:gd name="T4" fmla="*/ 0 w 4"/>
                  <a:gd name="T5" fmla="*/ 2 h 2"/>
                  <a:gd name="T6" fmla="*/ 4 w 4"/>
                  <a:gd name="T7" fmla="*/ 1 h 2"/>
                  <a:gd name="T8" fmla="*/ 1 w 4"/>
                  <a:gd name="T9" fmla="*/ 0 h 2"/>
                </a:gdLst>
                <a:ahLst/>
                <a:cxnLst>
                  <a:cxn ang="0">
                    <a:pos x="T0" y="T1"/>
                  </a:cxn>
                  <a:cxn ang="0">
                    <a:pos x="T2" y="T3"/>
                  </a:cxn>
                  <a:cxn ang="0">
                    <a:pos x="T4" y="T5"/>
                  </a:cxn>
                  <a:cxn ang="0">
                    <a:pos x="T6" y="T7"/>
                  </a:cxn>
                  <a:cxn ang="0">
                    <a:pos x="T8" y="T9"/>
                  </a:cxn>
                </a:cxnLst>
                <a:rect l="0" t="0" r="r" b="b"/>
                <a:pathLst>
                  <a:path w="4" h="2">
                    <a:moveTo>
                      <a:pt x="1" y="0"/>
                    </a:moveTo>
                    <a:cubicBezTo>
                      <a:pt x="1" y="0"/>
                      <a:pt x="1" y="1"/>
                      <a:pt x="0" y="1"/>
                    </a:cubicBezTo>
                    <a:cubicBezTo>
                      <a:pt x="0" y="1"/>
                      <a:pt x="0" y="1"/>
                      <a:pt x="0" y="2"/>
                    </a:cubicBezTo>
                    <a:cubicBezTo>
                      <a:pt x="3" y="1"/>
                      <a:pt x="4" y="1"/>
                      <a:pt x="4" y="1"/>
                    </a:cubicBezTo>
                    <a:cubicBezTo>
                      <a:pt x="4" y="1"/>
                      <a:pt x="3" y="0"/>
                      <a:pt x="1"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85" name="Freeform 573">
                <a:extLst>
                  <a:ext uri="{FF2B5EF4-FFF2-40B4-BE49-F238E27FC236}">
                    <a16:creationId xmlns:a16="http://schemas.microsoft.com/office/drawing/2014/main" xmlns="" id="{131188D1-1A8C-4761-A771-D0BB302E9A50}"/>
                  </a:ext>
                </a:extLst>
              </p:cNvPr>
              <p:cNvSpPr>
                <a:spLocks/>
              </p:cNvSpPr>
              <p:nvPr/>
            </p:nvSpPr>
            <p:spPr bwMode="auto">
              <a:xfrm>
                <a:off x="5853" y="2631"/>
                <a:ext cx="4" cy="5"/>
              </a:xfrm>
              <a:custGeom>
                <a:avLst/>
                <a:gdLst>
                  <a:gd name="T0" fmla="*/ 4 w 5"/>
                  <a:gd name="T1" fmla="*/ 0 h 7"/>
                  <a:gd name="T2" fmla="*/ 0 w 5"/>
                  <a:gd name="T3" fmla="*/ 1 h 7"/>
                  <a:gd name="T4" fmla="*/ 0 w 5"/>
                  <a:gd name="T5" fmla="*/ 7 h 7"/>
                  <a:gd name="T6" fmla="*/ 1 w 5"/>
                  <a:gd name="T7" fmla="*/ 7 h 7"/>
                  <a:gd name="T8" fmla="*/ 5 w 5"/>
                  <a:gd name="T9" fmla="*/ 1 h 7"/>
                  <a:gd name="T10" fmla="*/ 5 w 5"/>
                  <a:gd name="T11" fmla="*/ 0 h 7"/>
                  <a:gd name="T12" fmla="*/ 4 w 5"/>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5" h="7">
                    <a:moveTo>
                      <a:pt x="4" y="0"/>
                    </a:moveTo>
                    <a:cubicBezTo>
                      <a:pt x="3" y="0"/>
                      <a:pt x="2" y="0"/>
                      <a:pt x="0" y="1"/>
                    </a:cubicBezTo>
                    <a:cubicBezTo>
                      <a:pt x="0" y="2"/>
                      <a:pt x="0" y="4"/>
                      <a:pt x="0" y="7"/>
                    </a:cubicBezTo>
                    <a:cubicBezTo>
                      <a:pt x="0" y="7"/>
                      <a:pt x="1" y="7"/>
                      <a:pt x="1" y="7"/>
                    </a:cubicBezTo>
                    <a:cubicBezTo>
                      <a:pt x="2" y="5"/>
                      <a:pt x="4" y="3"/>
                      <a:pt x="5" y="1"/>
                    </a:cubicBezTo>
                    <a:cubicBezTo>
                      <a:pt x="5" y="1"/>
                      <a:pt x="5" y="0"/>
                      <a:pt x="5" y="0"/>
                    </a:cubicBezTo>
                    <a:cubicBezTo>
                      <a:pt x="5" y="0"/>
                      <a:pt x="4" y="0"/>
                      <a:pt x="4"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86" name="Freeform 574">
                <a:extLst>
                  <a:ext uri="{FF2B5EF4-FFF2-40B4-BE49-F238E27FC236}">
                    <a16:creationId xmlns:a16="http://schemas.microsoft.com/office/drawing/2014/main" xmlns="" id="{9531D14C-325F-4BAE-9278-4FA6AAFAAB50}"/>
                  </a:ext>
                </a:extLst>
              </p:cNvPr>
              <p:cNvSpPr>
                <a:spLocks/>
              </p:cNvSpPr>
              <p:nvPr/>
            </p:nvSpPr>
            <p:spPr bwMode="auto">
              <a:xfrm>
                <a:off x="5854" y="2632"/>
                <a:ext cx="3" cy="4"/>
              </a:xfrm>
              <a:custGeom>
                <a:avLst/>
                <a:gdLst>
                  <a:gd name="T0" fmla="*/ 4 w 4"/>
                  <a:gd name="T1" fmla="*/ 0 h 6"/>
                  <a:gd name="T2" fmla="*/ 0 w 4"/>
                  <a:gd name="T3" fmla="*/ 6 h 6"/>
                  <a:gd name="T4" fmla="*/ 0 w 4"/>
                  <a:gd name="T5" fmla="*/ 6 h 6"/>
                  <a:gd name="T6" fmla="*/ 4 w 4"/>
                  <a:gd name="T7" fmla="*/ 0 h 6"/>
                </a:gdLst>
                <a:ahLst/>
                <a:cxnLst>
                  <a:cxn ang="0">
                    <a:pos x="T0" y="T1"/>
                  </a:cxn>
                  <a:cxn ang="0">
                    <a:pos x="T2" y="T3"/>
                  </a:cxn>
                  <a:cxn ang="0">
                    <a:pos x="T4" y="T5"/>
                  </a:cxn>
                  <a:cxn ang="0">
                    <a:pos x="T6" y="T7"/>
                  </a:cxn>
                </a:cxnLst>
                <a:rect l="0" t="0" r="r" b="b"/>
                <a:pathLst>
                  <a:path w="4" h="6">
                    <a:moveTo>
                      <a:pt x="4" y="0"/>
                    </a:moveTo>
                    <a:cubicBezTo>
                      <a:pt x="3" y="2"/>
                      <a:pt x="1" y="4"/>
                      <a:pt x="0" y="6"/>
                    </a:cubicBezTo>
                    <a:cubicBezTo>
                      <a:pt x="0" y="6"/>
                      <a:pt x="0" y="6"/>
                      <a:pt x="0" y="6"/>
                    </a:cubicBezTo>
                    <a:cubicBezTo>
                      <a:pt x="2" y="4"/>
                      <a:pt x="4" y="1"/>
                      <a:pt x="4" y="0"/>
                    </a:cubicBezTo>
                  </a:path>
                </a:pathLst>
              </a:custGeom>
              <a:solidFill>
                <a:srgbClr val="F7F7F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87" name="Freeform 575">
                <a:extLst>
                  <a:ext uri="{FF2B5EF4-FFF2-40B4-BE49-F238E27FC236}">
                    <a16:creationId xmlns:a16="http://schemas.microsoft.com/office/drawing/2014/main" xmlns="" id="{5F9D13F7-B6CB-4065-B8EF-E58EA6B00B89}"/>
                  </a:ext>
                </a:extLst>
              </p:cNvPr>
              <p:cNvSpPr>
                <a:spLocks/>
              </p:cNvSpPr>
              <p:nvPr/>
            </p:nvSpPr>
            <p:spPr bwMode="auto">
              <a:xfrm>
                <a:off x="5853" y="2636"/>
                <a:ext cx="1"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cubicBezTo>
                      <a:pt x="0" y="0"/>
                      <a:pt x="0" y="0"/>
                      <a:pt x="0" y="0"/>
                    </a:cubicBezTo>
                    <a:cubicBezTo>
                      <a:pt x="0" y="0"/>
                      <a:pt x="1" y="0"/>
                      <a:pt x="1" y="0"/>
                    </a:cubicBezTo>
                    <a:cubicBezTo>
                      <a:pt x="1" y="0"/>
                      <a:pt x="0" y="0"/>
                      <a:pt x="0" y="0"/>
                    </a:cubicBezTo>
                  </a:path>
                </a:pathLst>
              </a:custGeom>
              <a:solidFill>
                <a:srgbClr val="F8F8F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88" name="Freeform 576">
                <a:extLst>
                  <a:ext uri="{FF2B5EF4-FFF2-40B4-BE49-F238E27FC236}">
                    <a16:creationId xmlns:a16="http://schemas.microsoft.com/office/drawing/2014/main" xmlns="" id="{616BFED9-66CF-4021-91F1-46D4C4D2C166}"/>
                  </a:ext>
                </a:extLst>
              </p:cNvPr>
              <p:cNvSpPr>
                <a:spLocks/>
              </p:cNvSpPr>
              <p:nvPr/>
            </p:nvSpPr>
            <p:spPr bwMode="auto">
              <a:xfrm>
                <a:off x="5853" y="2636"/>
                <a:ext cx="1" cy="1"/>
              </a:xfrm>
              <a:custGeom>
                <a:avLst/>
                <a:gdLst>
                  <a:gd name="T0" fmla="*/ 1 w 1"/>
                  <a:gd name="T1" fmla="*/ 0 h 1"/>
                  <a:gd name="T2" fmla="*/ 0 w 1"/>
                  <a:gd name="T3" fmla="*/ 0 h 1"/>
                  <a:gd name="T4" fmla="*/ 0 w 1"/>
                  <a:gd name="T5" fmla="*/ 1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1" y="0"/>
                      <a:pt x="0" y="0"/>
                      <a:pt x="0" y="0"/>
                    </a:cubicBezTo>
                    <a:cubicBezTo>
                      <a:pt x="0" y="0"/>
                      <a:pt x="0" y="1"/>
                      <a:pt x="0" y="1"/>
                    </a:cubicBezTo>
                    <a:cubicBezTo>
                      <a:pt x="1" y="1"/>
                      <a:pt x="1" y="0"/>
                      <a:pt x="1" y="0"/>
                    </a:cubicBezTo>
                    <a:cubicBezTo>
                      <a:pt x="1" y="0"/>
                      <a:pt x="1" y="0"/>
                      <a:pt x="1" y="0"/>
                    </a:cubicBezTo>
                  </a:path>
                </a:pathLst>
              </a:custGeom>
              <a:solidFill>
                <a:srgbClr val="F8F8F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89" name="Freeform 577">
                <a:extLst>
                  <a:ext uri="{FF2B5EF4-FFF2-40B4-BE49-F238E27FC236}">
                    <a16:creationId xmlns:a16="http://schemas.microsoft.com/office/drawing/2014/main" xmlns="" id="{C3B2A656-7565-42BD-8A76-00ACA39BE88A}"/>
                  </a:ext>
                </a:extLst>
              </p:cNvPr>
              <p:cNvSpPr>
                <a:spLocks/>
              </p:cNvSpPr>
              <p:nvPr/>
            </p:nvSpPr>
            <p:spPr bwMode="auto">
              <a:xfrm>
                <a:off x="5857" y="2669"/>
                <a:ext cx="10" cy="13"/>
              </a:xfrm>
              <a:custGeom>
                <a:avLst/>
                <a:gdLst>
                  <a:gd name="T0" fmla="*/ 0 w 13"/>
                  <a:gd name="T1" fmla="*/ 0 h 18"/>
                  <a:gd name="T2" fmla="*/ 3 w 13"/>
                  <a:gd name="T3" fmla="*/ 17 h 18"/>
                  <a:gd name="T4" fmla="*/ 13 w 13"/>
                  <a:gd name="T5" fmla="*/ 18 h 18"/>
                  <a:gd name="T6" fmla="*/ 11 w 13"/>
                  <a:gd name="T7" fmla="*/ 2 h 18"/>
                  <a:gd name="T8" fmla="*/ 0 w 13"/>
                  <a:gd name="T9" fmla="*/ 0 h 18"/>
                </a:gdLst>
                <a:ahLst/>
                <a:cxnLst>
                  <a:cxn ang="0">
                    <a:pos x="T0" y="T1"/>
                  </a:cxn>
                  <a:cxn ang="0">
                    <a:pos x="T2" y="T3"/>
                  </a:cxn>
                  <a:cxn ang="0">
                    <a:pos x="T4" y="T5"/>
                  </a:cxn>
                  <a:cxn ang="0">
                    <a:pos x="T6" y="T7"/>
                  </a:cxn>
                  <a:cxn ang="0">
                    <a:pos x="T8" y="T9"/>
                  </a:cxn>
                </a:cxnLst>
                <a:rect l="0" t="0" r="r" b="b"/>
                <a:pathLst>
                  <a:path w="13" h="18">
                    <a:moveTo>
                      <a:pt x="0" y="0"/>
                    </a:moveTo>
                    <a:cubicBezTo>
                      <a:pt x="1" y="6"/>
                      <a:pt x="2" y="11"/>
                      <a:pt x="3" y="17"/>
                    </a:cubicBezTo>
                    <a:cubicBezTo>
                      <a:pt x="6" y="17"/>
                      <a:pt x="9" y="17"/>
                      <a:pt x="13" y="18"/>
                    </a:cubicBezTo>
                    <a:cubicBezTo>
                      <a:pt x="12" y="13"/>
                      <a:pt x="11" y="7"/>
                      <a:pt x="11" y="2"/>
                    </a:cubicBezTo>
                    <a:cubicBezTo>
                      <a:pt x="7" y="1"/>
                      <a:pt x="3" y="0"/>
                      <a:pt x="0"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90" name="Freeform 578">
                <a:extLst>
                  <a:ext uri="{FF2B5EF4-FFF2-40B4-BE49-F238E27FC236}">
                    <a16:creationId xmlns:a16="http://schemas.microsoft.com/office/drawing/2014/main" xmlns="" id="{9BBCBE10-843E-4759-B0E8-D5F8BA8A2480}"/>
                  </a:ext>
                </a:extLst>
              </p:cNvPr>
              <p:cNvSpPr>
                <a:spLocks noEditPoints="1"/>
              </p:cNvSpPr>
              <p:nvPr/>
            </p:nvSpPr>
            <p:spPr bwMode="auto">
              <a:xfrm>
                <a:off x="5860" y="2681"/>
                <a:ext cx="8" cy="19"/>
              </a:xfrm>
              <a:custGeom>
                <a:avLst/>
                <a:gdLst>
                  <a:gd name="T0" fmla="*/ 3 w 11"/>
                  <a:gd name="T1" fmla="*/ 14 h 25"/>
                  <a:gd name="T2" fmla="*/ 6 w 11"/>
                  <a:gd name="T3" fmla="*/ 25 h 25"/>
                  <a:gd name="T4" fmla="*/ 11 w 11"/>
                  <a:gd name="T5" fmla="*/ 21 h 25"/>
                  <a:gd name="T6" fmla="*/ 11 w 11"/>
                  <a:gd name="T7" fmla="*/ 15 h 25"/>
                  <a:gd name="T8" fmla="*/ 3 w 11"/>
                  <a:gd name="T9" fmla="*/ 14 h 25"/>
                  <a:gd name="T10" fmla="*/ 0 w 11"/>
                  <a:gd name="T11" fmla="*/ 0 h 25"/>
                  <a:gd name="T12" fmla="*/ 1 w 11"/>
                  <a:gd name="T13" fmla="*/ 7 h 25"/>
                  <a:gd name="T14" fmla="*/ 10 w 11"/>
                  <a:gd name="T15" fmla="*/ 9 h 25"/>
                  <a:gd name="T16" fmla="*/ 10 w 11"/>
                  <a:gd name="T17" fmla="*/ 1 h 25"/>
                  <a:gd name="T18" fmla="*/ 0 w 11"/>
                  <a:gd name="T19"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25">
                    <a:moveTo>
                      <a:pt x="3" y="14"/>
                    </a:moveTo>
                    <a:cubicBezTo>
                      <a:pt x="4" y="19"/>
                      <a:pt x="5" y="22"/>
                      <a:pt x="6" y="25"/>
                    </a:cubicBezTo>
                    <a:cubicBezTo>
                      <a:pt x="8" y="24"/>
                      <a:pt x="9" y="22"/>
                      <a:pt x="11" y="21"/>
                    </a:cubicBezTo>
                    <a:cubicBezTo>
                      <a:pt x="11" y="19"/>
                      <a:pt x="11" y="17"/>
                      <a:pt x="11" y="15"/>
                    </a:cubicBezTo>
                    <a:cubicBezTo>
                      <a:pt x="8" y="15"/>
                      <a:pt x="6" y="14"/>
                      <a:pt x="3" y="14"/>
                    </a:cubicBezTo>
                    <a:moveTo>
                      <a:pt x="0" y="0"/>
                    </a:moveTo>
                    <a:cubicBezTo>
                      <a:pt x="0" y="2"/>
                      <a:pt x="1" y="5"/>
                      <a:pt x="1" y="7"/>
                    </a:cubicBezTo>
                    <a:cubicBezTo>
                      <a:pt x="4" y="8"/>
                      <a:pt x="7" y="8"/>
                      <a:pt x="10" y="9"/>
                    </a:cubicBezTo>
                    <a:cubicBezTo>
                      <a:pt x="10" y="6"/>
                      <a:pt x="10" y="4"/>
                      <a:pt x="10" y="1"/>
                    </a:cubicBezTo>
                    <a:cubicBezTo>
                      <a:pt x="6" y="0"/>
                      <a:pt x="3" y="0"/>
                      <a:pt x="0" y="0"/>
                    </a:cubicBezTo>
                  </a:path>
                </a:pathLst>
              </a:custGeom>
              <a:solidFill>
                <a:srgbClr val="46489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91" name="Freeform 579">
                <a:extLst>
                  <a:ext uri="{FF2B5EF4-FFF2-40B4-BE49-F238E27FC236}">
                    <a16:creationId xmlns:a16="http://schemas.microsoft.com/office/drawing/2014/main" xmlns="" id="{4686A53C-74BF-41C8-BACF-AFD0ABEFCBA3}"/>
                  </a:ext>
                </a:extLst>
              </p:cNvPr>
              <p:cNvSpPr>
                <a:spLocks/>
              </p:cNvSpPr>
              <p:nvPr/>
            </p:nvSpPr>
            <p:spPr bwMode="auto">
              <a:xfrm>
                <a:off x="5860" y="2687"/>
                <a:ext cx="8" cy="6"/>
              </a:xfrm>
              <a:custGeom>
                <a:avLst/>
                <a:gdLst>
                  <a:gd name="T0" fmla="*/ 0 w 10"/>
                  <a:gd name="T1" fmla="*/ 0 h 8"/>
                  <a:gd name="T2" fmla="*/ 2 w 10"/>
                  <a:gd name="T3" fmla="*/ 7 h 8"/>
                  <a:gd name="T4" fmla="*/ 10 w 10"/>
                  <a:gd name="T5" fmla="*/ 8 h 8"/>
                  <a:gd name="T6" fmla="*/ 9 w 10"/>
                  <a:gd name="T7" fmla="*/ 2 h 8"/>
                  <a:gd name="T8" fmla="*/ 0 w 10"/>
                  <a:gd name="T9" fmla="*/ 0 h 8"/>
                </a:gdLst>
                <a:ahLst/>
                <a:cxnLst>
                  <a:cxn ang="0">
                    <a:pos x="T0" y="T1"/>
                  </a:cxn>
                  <a:cxn ang="0">
                    <a:pos x="T2" y="T3"/>
                  </a:cxn>
                  <a:cxn ang="0">
                    <a:pos x="T4" y="T5"/>
                  </a:cxn>
                  <a:cxn ang="0">
                    <a:pos x="T6" y="T7"/>
                  </a:cxn>
                  <a:cxn ang="0">
                    <a:pos x="T8" y="T9"/>
                  </a:cxn>
                </a:cxnLst>
                <a:rect l="0" t="0" r="r" b="b"/>
                <a:pathLst>
                  <a:path w="10" h="8">
                    <a:moveTo>
                      <a:pt x="0" y="0"/>
                    </a:moveTo>
                    <a:cubicBezTo>
                      <a:pt x="1" y="3"/>
                      <a:pt x="1" y="5"/>
                      <a:pt x="2" y="7"/>
                    </a:cubicBezTo>
                    <a:cubicBezTo>
                      <a:pt x="5" y="7"/>
                      <a:pt x="7" y="8"/>
                      <a:pt x="10" y="8"/>
                    </a:cubicBezTo>
                    <a:cubicBezTo>
                      <a:pt x="10" y="6"/>
                      <a:pt x="9" y="4"/>
                      <a:pt x="9" y="2"/>
                    </a:cubicBezTo>
                    <a:cubicBezTo>
                      <a:pt x="6" y="1"/>
                      <a:pt x="3" y="1"/>
                      <a:pt x="0" y="0"/>
                    </a:cubicBezTo>
                  </a:path>
                </a:pathLst>
              </a:custGeom>
              <a:solidFill>
                <a:srgbClr val="5154C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92" name="Freeform 580">
                <a:extLst>
                  <a:ext uri="{FF2B5EF4-FFF2-40B4-BE49-F238E27FC236}">
                    <a16:creationId xmlns:a16="http://schemas.microsoft.com/office/drawing/2014/main" xmlns="" id="{19E21DE9-F02B-4910-9162-C521B2CE3623}"/>
                  </a:ext>
                </a:extLst>
              </p:cNvPr>
              <p:cNvSpPr>
                <a:spLocks/>
              </p:cNvSpPr>
              <p:nvPr/>
            </p:nvSpPr>
            <p:spPr bwMode="auto">
              <a:xfrm>
                <a:off x="5856" y="2663"/>
                <a:ext cx="10" cy="7"/>
              </a:xfrm>
              <a:custGeom>
                <a:avLst/>
                <a:gdLst>
                  <a:gd name="T0" fmla="*/ 0 w 13"/>
                  <a:gd name="T1" fmla="*/ 0 h 10"/>
                  <a:gd name="T2" fmla="*/ 1 w 13"/>
                  <a:gd name="T3" fmla="*/ 3 h 10"/>
                  <a:gd name="T4" fmla="*/ 2 w 13"/>
                  <a:gd name="T5" fmla="*/ 8 h 10"/>
                  <a:gd name="T6" fmla="*/ 13 w 13"/>
                  <a:gd name="T7" fmla="*/ 10 h 10"/>
                  <a:gd name="T8" fmla="*/ 11 w 13"/>
                  <a:gd name="T9" fmla="*/ 1 h 10"/>
                  <a:gd name="T10" fmla="*/ 0 w 13"/>
                  <a:gd name="T11" fmla="*/ 0 h 10"/>
                </a:gdLst>
                <a:ahLst/>
                <a:cxnLst>
                  <a:cxn ang="0">
                    <a:pos x="T0" y="T1"/>
                  </a:cxn>
                  <a:cxn ang="0">
                    <a:pos x="T2" y="T3"/>
                  </a:cxn>
                  <a:cxn ang="0">
                    <a:pos x="T4" y="T5"/>
                  </a:cxn>
                  <a:cxn ang="0">
                    <a:pos x="T6" y="T7"/>
                  </a:cxn>
                  <a:cxn ang="0">
                    <a:pos x="T8" y="T9"/>
                  </a:cxn>
                  <a:cxn ang="0">
                    <a:pos x="T10" y="T11"/>
                  </a:cxn>
                </a:cxnLst>
                <a:rect l="0" t="0" r="r" b="b"/>
                <a:pathLst>
                  <a:path w="13" h="10">
                    <a:moveTo>
                      <a:pt x="0" y="0"/>
                    </a:moveTo>
                    <a:cubicBezTo>
                      <a:pt x="1" y="1"/>
                      <a:pt x="1" y="2"/>
                      <a:pt x="1" y="3"/>
                    </a:cubicBezTo>
                    <a:cubicBezTo>
                      <a:pt x="1" y="5"/>
                      <a:pt x="1" y="6"/>
                      <a:pt x="2" y="8"/>
                    </a:cubicBezTo>
                    <a:cubicBezTo>
                      <a:pt x="5" y="8"/>
                      <a:pt x="9" y="9"/>
                      <a:pt x="13" y="10"/>
                    </a:cubicBezTo>
                    <a:cubicBezTo>
                      <a:pt x="12" y="7"/>
                      <a:pt x="12" y="4"/>
                      <a:pt x="11" y="1"/>
                    </a:cubicBezTo>
                    <a:cubicBezTo>
                      <a:pt x="8" y="1"/>
                      <a:pt x="4" y="0"/>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93" name="Freeform 581">
                <a:extLst>
                  <a:ext uri="{FF2B5EF4-FFF2-40B4-BE49-F238E27FC236}">
                    <a16:creationId xmlns:a16="http://schemas.microsoft.com/office/drawing/2014/main" xmlns="" id="{B2A6970D-C777-4C36-9ADF-F19249A1BDB0}"/>
                  </a:ext>
                </a:extLst>
              </p:cNvPr>
              <p:cNvSpPr>
                <a:spLocks/>
              </p:cNvSpPr>
              <p:nvPr/>
            </p:nvSpPr>
            <p:spPr bwMode="auto">
              <a:xfrm>
                <a:off x="5888" y="2685"/>
                <a:ext cx="0"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94" name="Freeform 582">
                <a:extLst>
                  <a:ext uri="{FF2B5EF4-FFF2-40B4-BE49-F238E27FC236}">
                    <a16:creationId xmlns:a16="http://schemas.microsoft.com/office/drawing/2014/main" xmlns="" id="{20EB85CC-53B3-40CC-869C-00E3150035B1}"/>
                  </a:ext>
                </a:extLst>
              </p:cNvPr>
              <p:cNvSpPr>
                <a:spLocks noEditPoints="1"/>
              </p:cNvSpPr>
              <p:nvPr/>
            </p:nvSpPr>
            <p:spPr bwMode="auto">
              <a:xfrm>
                <a:off x="5859" y="2685"/>
                <a:ext cx="30" cy="22"/>
              </a:xfrm>
              <a:custGeom>
                <a:avLst/>
                <a:gdLst>
                  <a:gd name="T0" fmla="*/ 19 w 41"/>
                  <a:gd name="T1" fmla="*/ 10 h 30"/>
                  <a:gd name="T2" fmla="*/ 18 w 41"/>
                  <a:gd name="T3" fmla="*/ 11 h 30"/>
                  <a:gd name="T4" fmla="*/ 12 w 41"/>
                  <a:gd name="T5" fmla="*/ 16 h 30"/>
                  <a:gd name="T6" fmla="*/ 10 w 41"/>
                  <a:gd name="T7" fmla="*/ 25 h 30"/>
                  <a:gd name="T8" fmla="*/ 10 w 41"/>
                  <a:gd name="T9" fmla="*/ 25 h 30"/>
                  <a:gd name="T10" fmla="*/ 7 w 41"/>
                  <a:gd name="T11" fmla="*/ 20 h 30"/>
                  <a:gd name="T12" fmla="*/ 1 w 41"/>
                  <a:gd name="T13" fmla="*/ 30 h 30"/>
                  <a:gd name="T14" fmla="*/ 3 w 41"/>
                  <a:gd name="T15" fmla="*/ 30 h 30"/>
                  <a:gd name="T16" fmla="*/ 24 w 41"/>
                  <a:gd name="T17" fmla="*/ 19 h 30"/>
                  <a:gd name="T18" fmla="*/ 31 w 41"/>
                  <a:gd name="T19" fmla="*/ 14 h 30"/>
                  <a:gd name="T20" fmla="*/ 33 w 41"/>
                  <a:gd name="T21" fmla="*/ 11 h 30"/>
                  <a:gd name="T22" fmla="*/ 19 w 41"/>
                  <a:gd name="T23" fmla="*/ 10 h 30"/>
                  <a:gd name="T24" fmla="*/ 39 w 41"/>
                  <a:gd name="T25" fmla="*/ 0 h 30"/>
                  <a:gd name="T26" fmla="*/ 24 w 41"/>
                  <a:gd name="T27" fmla="*/ 6 h 30"/>
                  <a:gd name="T28" fmla="*/ 35 w 41"/>
                  <a:gd name="T29" fmla="*/ 9 h 30"/>
                  <a:gd name="T30" fmla="*/ 41 w 41"/>
                  <a:gd name="T31" fmla="*/ 2 h 30"/>
                  <a:gd name="T32" fmla="*/ 41 w 41"/>
                  <a:gd name="T33" fmla="*/ 0 h 30"/>
                  <a:gd name="T34" fmla="*/ 40 w 41"/>
                  <a:gd name="T35" fmla="*/ 0 h 30"/>
                  <a:gd name="T36" fmla="*/ 39 w 41"/>
                  <a:gd name="T37" fmla="*/ 0 h 30"/>
                  <a:gd name="T38" fmla="*/ 39 w 41"/>
                  <a:gd name="T3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1" h="30">
                    <a:moveTo>
                      <a:pt x="19" y="10"/>
                    </a:moveTo>
                    <a:cubicBezTo>
                      <a:pt x="18" y="11"/>
                      <a:pt x="18" y="11"/>
                      <a:pt x="18" y="11"/>
                    </a:cubicBezTo>
                    <a:cubicBezTo>
                      <a:pt x="16" y="12"/>
                      <a:pt x="14" y="14"/>
                      <a:pt x="12" y="16"/>
                    </a:cubicBezTo>
                    <a:cubicBezTo>
                      <a:pt x="12" y="21"/>
                      <a:pt x="11" y="25"/>
                      <a:pt x="10" y="25"/>
                    </a:cubicBezTo>
                    <a:cubicBezTo>
                      <a:pt x="10" y="25"/>
                      <a:pt x="10" y="25"/>
                      <a:pt x="10" y="25"/>
                    </a:cubicBezTo>
                    <a:cubicBezTo>
                      <a:pt x="10" y="25"/>
                      <a:pt x="8" y="23"/>
                      <a:pt x="7" y="20"/>
                    </a:cubicBezTo>
                    <a:cubicBezTo>
                      <a:pt x="3" y="25"/>
                      <a:pt x="0" y="28"/>
                      <a:pt x="1" y="30"/>
                    </a:cubicBezTo>
                    <a:cubicBezTo>
                      <a:pt x="2" y="30"/>
                      <a:pt x="2" y="30"/>
                      <a:pt x="3" y="30"/>
                    </a:cubicBezTo>
                    <a:cubicBezTo>
                      <a:pt x="7" y="30"/>
                      <a:pt x="15" y="26"/>
                      <a:pt x="24" y="19"/>
                    </a:cubicBezTo>
                    <a:cubicBezTo>
                      <a:pt x="27" y="17"/>
                      <a:pt x="29" y="16"/>
                      <a:pt x="31" y="14"/>
                    </a:cubicBezTo>
                    <a:cubicBezTo>
                      <a:pt x="32" y="13"/>
                      <a:pt x="32" y="12"/>
                      <a:pt x="33" y="11"/>
                    </a:cubicBezTo>
                    <a:cubicBezTo>
                      <a:pt x="30" y="11"/>
                      <a:pt x="25" y="11"/>
                      <a:pt x="19" y="10"/>
                    </a:cubicBezTo>
                    <a:moveTo>
                      <a:pt x="39" y="0"/>
                    </a:moveTo>
                    <a:cubicBezTo>
                      <a:pt x="36" y="0"/>
                      <a:pt x="31" y="2"/>
                      <a:pt x="24" y="6"/>
                    </a:cubicBezTo>
                    <a:cubicBezTo>
                      <a:pt x="29" y="7"/>
                      <a:pt x="33" y="8"/>
                      <a:pt x="35" y="9"/>
                    </a:cubicBezTo>
                    <a:cubicBezTo>
                      <a:pt x="37" y="6"/>
                      <a:pt x="39" y="4"/>
                      <a:pt x="41" y="2"/>
                    </a:cubicBezTo>
                    <a:cubicBezTo>
                      <a:pt x="41" y="1"/>
                      <a:pt x="41" y="1"/>
                      <a:pt x="41" y="0"/>
                    </a:cubicBezTo>
                    <a:cubicBezTo>
                      <a:pt x="41" y="0"/>
                      <a:pt x="40" y="0"/>
                      <a:pt x="40" y="0"/>
                    </a:cubicBezTo>
                    <a:cubicBezTo>
                      <a:pt x="40" y="0"/>
                      <a:pt x="40" y="0"/>
                      <a:pt x="39" y="0"/>
                    </a:cubicBezTo>
                    <a:cubicBezTo>
                      <a:pt x="39" y="0"/>
                      <a:pt x="39" y="0"/>
                      <a:pt x="39" y="0"/>
                    </a:cubicBezTo>
                  </a:path>
                </a:pathLst>
              </a:custGeom>
              <a:solidFill>
                <a:srgbClr val="46489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95" name="Freeform 583">
                <a:extLst>
                  <a:ext uri="{FF2B5EF4-FFF2-40B4-BE49-F238E27FC236}">
                    <a16:creationId xmlns:a16="http://schemas.microsoft.com/office/drawing/2014/main" xmlns="" id="{BEC2D39D-0E18-4064-8557-B9F96CDFA754}"/>
                  </a:ext>
                </a:extLst>
              </p:cNvPr>
              <p:cNvSpPr>
                <a:spLocks noEditPoints="1"/>
              </p:cNvSpPr>
              <p:nvPr/>
            </p:nvSpPr>
            <p:spPr bwMode="auto">
              <a:xfrm>
                <a:off x="5882" y="2687"/>
                <a:ext cx="7" cy="9"/>
              </a:xfrm>
              <a:custGeom>
                <a:avLst/>
                <a:gdLst>
                  <a:gd name="T0" fmla="*/ 2 w 10"/>
                  <a:gd name="T1" fmla="*/ 9 h 12"/>
                  <a:gd name="T2" fmla="*/ 0 w 10"/>
                  <a:gd name="T3" fmla="*/ 12 h 12"/>
                  <a:gd name="T4" fmla="*/ 3 w 10"/>
                  <a:gd name="T5" fmla="*/ 9 h 12"/>
                  <a:gd name="T6" fmla="*/ 2 w 10"/>
                  <a:gd name="T7" fmla="*/ 9 h 12"/>
                  <a:gd name="T8" fmla="*/ 10 w 10"/>
                  <a:gd name="T9" fmla="*/ 0 h 12"/>
                  <a:gd name="T10" fmla="*/ 4 w 10"/>
                  <a:gd name="T11" fmla="*/ 7 h 12"/>
                  <a:gd name="T12" fmla="*/ 5 w 10"/>
                  <a:gd name="T13" fmla="*/ 7 h 12"/>
                  <a:gd name="T14" fmla="*/ 10 w 10"/>
                  <a:gd name="T15" fmla="*/ 0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2">
                    <a:moveTo>
                      <a:pt x="2" y="9"/>
                    </a:moveTo>
                    <a:cubicBezTo>
                      <a:pt x="1" y="10"/>
                      <a:pt x="1" y="11"/>
                      <a:pt x="0" y="12"/>
                    </a:cubicBezTo>
                    <a:cubicBezTo>
                      <a:pt x="1" y="11"/>
                      <a:pt x="2" y="10"/>
                      <a:pt x="3" y="9"/>
                    </a:cubicBezTo>
                    <a:cubicBezTo>
                      <a:pt x="3" y="9"/>
                      <a:pt x="2" y="9"/>
                      <a:pt x="2" y="9"/>
                    </a:cubicBezTo>
                    <a:moveTo>
                      <a:pt x="10" y="0"/>
                    </a:moveTo>
                    <a:cubicBezTo>
                      <a:pt x="8" y="2"/>
                      <a:pt x="6" y="4"/>
                      <a:pt x="4" y="7"/>
                    </a:cubicBezTo>
                    <a:cubicBezTo>
                      <a:pt x="4" y="7"/>
                      <a:pt x="5" y="7"/>
                      <a:pt x="5" y="7"/>
                    </a:cubicBezTo>
                    <a:cubicBezTo>
                      <a:pt x="8" y="4"/>
                      <a:pt x="10" y="1"/>
                      <a:pt x="10" y="0"/>
                    </a:cubicBezTo>
                  </a:path>
                </a:pathLst>
              </a:custGeom>
              <a:solidFill>
                <a:srgbClr val="4F52C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96" name="Freeform 584">
                <a:extLst>
                  <a:ext uri="{FF2B5EF4-FFF2-40B4-BE49-F238E27FC236}">
                    <a16:creationId xmlns:a16="http://schemas.microsoft.com/office/drawing/2014/main" xmlns="" id="{B1C57904-310F-43B8-AF55-2ABF9C7451EA}"/>
                  </a:ext>
                </a:extLst>
              </p:cNvPr>
              <p:cNvSpPr>
                <a:spLocks/>
              </p:cNvSpPr>
              <p:nvPr/>
            </p:nvSpPr>
            <p:spPr bwMode="auto">
              <a:xfrm>
                <a:off x="5873" y="2690"/>
                <a:ext cx="12" cy="3"/>
              </a:xfrm>
              <a:custGeom>
                <a:avLst/>
                <a:gdLst>
                  <a:gd name="T0" fmla="*/ 5 w 16"/>
                  <a:gd name="T1" fmla="*/ 0 h 5"/>
                  <a:gd name="T2" fmla="*/ 0 w 16"/>
                  <a:gd name="T3" fmla="*/ 4 h 5"/>
                  <a:gd name="T4" fmla="*/ 14 w 16"/>
                  <a:gd name="T5" fmla="*/ 5 h 5"/>
                  <a:gd name="T6" fmla="*/ 16 w 16"/>
                  <a:gd name="T7" fmla="*/ 3 h 5"/>
                  <a:gd name="T8" fmla="*/ 5 w 16"/>
                  <a:gd name="T9" fmla="*/ 0 h 5"/>
                </a:gdLst>
                <a:ahLst/>
                <a:cxnLst>
                  <a:cxn ang="0">
                    <a:pos x="T0" y="T1"/>
                  </a:cxn>
                  <a:cxn ang="0">
                    <a:pos x="T2" y="T3"/>
                  </a:cxn>
                  <a:cxn ang="0">
                    <a:pos x="T4" y="T5"/>
                  </a:cxn>
                  <a:cxn ang="0">
                    <a:pos x="T6" y="T7"/>
                  </a:cxn>
                  <a:cxn ang="0">
                    <a:pos x="T8" y="T9"/>
                  </a:cxn>
                </a:cxnLst>
                <a:rect l="0" t="0" r="r" b="b"/>
                <a:pathLst>
                  <a:path w="16" h="5">
                    <a:moveTo>
                      <a:pt x="5" y="0"/>
                    </a:moveTo>
                    <a:cubicBezTo>
                      <a:pt x="4" y="2"/>
                      <a:pt x="2" y="3"/>
                      <a:pt x="0" y="4"/>
                    </a:cubicBezTo>
                    <a:cubicBezTo>
                      <a:pt x="6" y="5"/>
                      <a:pt x="11" y="5"/>
                      <a:pt x="14" y="5"/>
                    </a:cubicBezTo>
                    <a:cubicBezTo>
                      <a:pt x="15" y="4"/>
                      <a:pt x="15" y="4"/>
                      <a:pt x="16" y="3"/>
                    </a:cubicBezTo>
                    <a:cubicBezTo>
                      <a:pt x="14" y="2"/>
                      <a:pt x="10" y="1"/>
                      <a:pt x="5" y="0"/>
                    </a:cubicBezTo>
                  </a:path>
                </a:pathLst>
              </a:custGeom>
              <a:solidFill>
                <a:srgbClr val="5154C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97" name="Freeform 585">
                <a:extLst>
                  <a:ext uri="{FF2B5EF4-FFF2-40B4-BE49-F238E27FC236}">
                    <a16:creationId xmlns:a16="http://schemas.microsoft.com/office/drawing/2014/main" xmlns="" id="{3480C7E0-3D09-4016-AD73-0F49E9A4C10B}"/>
                  </a:ext>
                </a:extLst>
              </p:cNvPr>
              <p:cNvSpPr>
                <a:spLocks/>
              </p:cNvSpPr>
              <p:nvPr/>
            </p:nvSpPr>
            <p:spPr bwMode="auto">
              <a:xfrm>
                <a:off x="5883" y="2692"/>
                <a:ext cx="2" cy="1"/>
              </a:xfrm>
              <a:custGeom>
                <a:avLst/>
                <a:gdLst>
                  <a:gd name="T0" fmla="*/ 2 w 3"/>
                  <a:gd name="T1" fmla="*/ 0 h 2"/>
                  <a:gd name="T2" fmla="*/ 0 w 3"/>
                  <a:gd name="T3" fmla="*/ 2 h 2"/>
                  <a:gd name="T4" fmla="*/ 1 w 3"/>
                  <a:gd name="T5" fmla="*/ 2 h 2"/>
                  <a:gd name="T6" fmla="*/ 3 w 3"/>
                  <a:gd name="T7" fmla="*/ 0 h 2"/>
                  <a:gd name="T8" fmla="*/ 2 w 3"/>
                  <a:gd name="T9" fmla="*/ 0 h 2"/>
                </a:gdLst>
                <a:ahLst/>
                <a:cxnLst>
                  <a:cxn ang="0">
                    <a:pos x="T0" y="T1"/>
                  </a:cxn>
                  <a:cxn ang="0">
                    <a:pos x="T2" y="T3"/>
                  </a:cxn>
                  <a:cxn ang="0">
                    <a:pos x="T4" y="T5"/>
                  </a:cxn>
                  <a:cxn ang="0">
                    <a:pos x="T6" y="T7"/>
                  </a:cxn>
                  <a:cxn ang="0">
                    <a:pos x="T8" y="T9"/>
                  </a:cxn>
                </a:cxnLst>
                <a:rect l="0" t="0" r="r" b="b"/>
                <a:pathLst>
                  <a:path w="3" h="2">
                    <a:moveTo>
                      <a:pt x="2" y="0"/>
                    </a:moveTo>
                    <a:cubicBezTo>
                      <a:pt x="1" y="1"/>
                      <a:pt x="1" y="1"/>
                      <a:pt x="0" y="2"/>
                    </a:cubicBezTo>
                    <a:cubicBezTo>
                      <a:pt x="0" y="2"/>
                      <a:pt x="1" y="2"/>
                      <a:pt x="1" y="2"/>
                    </a:cubicBezTo>
                    <a:cubicBezTo>
                      <a:pt x="1" y="2"/>
                      <a:pt x="2" y="1"/>
                      <a:pt x="3" y="0"/>
                    </a:cubicBezTo>
                    <a:cubicBezTo>
                      <a:pt x="3" y="0"/>
                      <a:pt x="2" y="0"/>
                      <a:pt x="2" y="0"/>
                    </a:cubicBezTo>
                  </a:path>
                </a:pathLst>
              </a:custGeom>
              <a:solidFill>
                <a:srgbClr val="5C63C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98" name="Freeform 586">
                <a:extLst>
                  <a:ext uri="{FF2B5EF4-FFF2-40B4-BE49-F238E27FC236}">
                    <a16:creationId xmlns:a16="http://schemas.microsoft.com/office/drawing/2014/main" xmlns="" id="{C258FDD6-F3BC-4D18-BABE-1F96CBC82AB1}"/>
                  </a:ext>
                </a:extLst>
              </p:cNvPr>
              <p:cNvSpPr>
                <a:spLocks/>
              </p:cNvSpPr>
              <p:nvPr/>
            </p:nvSpPr>
            <p:spPr bwMode="auto">
              <a:xfrm>
                <a:off x="5864" y="2697"/>
                <a:ext cx="4" cy="7"/>
              </a:xfrm>
              <a:custGeom>
                <a:avLst/>
                <a:gdLst>
                  <a:gd name="T0" fmla="*/ 5 w 5"/>
                  <a:gd name="T1" fmla="*/ 0 h 9"/>
                  <a:gd name="T2" fmla="*/ 0 w 5"/>
                  <a:gd name="T3" fmla="*/ 4 h 9"/>
                  <a:gd name="T4" fmla="*/ 3 w 5"/>
                  <a:gd name="T5" fmla="*/ 9 h 9"/>
                  <a:gd name="T6" fmla="*/ 3 w 5"/>
                  <a:gd name="T7" fmla="*/ 9 h 9"/>
                  <a:gd name="T8" fmla="*/ 5 w 5"/>
                  <a:gd name="T9" fmla="*/ 0 h 9"/>
                </a:gdLst>
                <a:ahLst/>
                <a:cxnLst>
                  <a:cxn ang="0">
                    <a:pos x="T0" y="T1"/>
                  </a:cxn>
                  <a:cxn ang="0">
                    <a:pos x="T2" y="T3"/>
                  </a:cxn>
                  <a:cxn ang="0">
                    <a:pos x="T4" y="T5"/>
                  </a:cxn>
                  <a:cxn ang="0">
                    <a:pos x="T6" y="T7"/>
                  </a:cxn>
                  <a:cxn ang="0">
                    <a:pos x="T8" y="T9"/>
                  </a:cxn>
                </a:cxnLst>
                <a:rect l="0" t="0" r="r" b="b"/>
                <a:pathLst>
                  <a:path w="5" h="9">
                    <a:moveTo>
                      <a:pt x="5" y="0"/>
                    </a:moveTo>
                    <a:cubicBezTo>
                      <a:pt x="3" y="1"/>
                      <a:pt x="2" y="3"/>
                      <a:pt x="0" y="4"/>
                    </a:cubicBezTo>
                    <a:cubicBezTo>
                      <a:pt x="1" y="7"/>
                      <a:pt x="3" y="9"/>
                      <a:pt x="3" y="9"/>
                    </a:cubicBezTo>
                    <a:cubicBezTo>
                      <a:pt x="3" y="9"/>
                      <a:pt x="3" y="9"/>
                      <a:pt x="3" y="9"/>
                    </a:cubicBezTo>
                    <a:cubicBezTo>
                      <a:pt x="4" y="9"/>
                      <a:pt x="5" y="5"/>
                      <a:pt x="5" y="0"/>
                    </a:cubicBezTo>
                  </a:path>
                </a:pathLst>
              </a:custGeom>
              <a:solidFill>
                <a:srgbClr val="50539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599" name="Freeform 587">
                <a:extLst>
                  <a:ext uri="{FF2B5EF4-FFF2-40B4-BE49-F238E27FC236}">
                    <a16:creationId xmlns:a16="http://schemas.microsoft.com/office/drawing/2014/main" xmlns="" id="{B74BD173-AC86-4636-9F54-0EF9F011FA3F}"/>
                  </a:ext>
                </a:extLst>
              </p:cNvPr>
              <p:cNvSpPr>
                <a:spLocks/>
              </p:cNvSpPr>
              <p:nvPr/>
            </p:nvSpPr>
            <p:spPr bwMode="auto">
              <a:xfrm>
                <a:off x="6046" y="2735"/>
                <a:ext cx="12" cy="9"/>
              </a:xfrm>
              <a:custGeom>
                <a:avLst/>
                <a:gdLst>
                  <a:gd name="T0" fmla="*/ 10 w 16"/>
                  <a:gd name="T1" fmla="*/ 0 h 11"/>
                  <a:gd name="T2" fmla="*/ 1 w 16"/>
                  <a:gd name="T3" fmla="*/ 6 h 11"/>
                  <a:gd name="T4" fmla="*/ 0 w 16"/>
                  <a:gd name="T5" fmla="*/ 11 h 11"/>
                  <a:gd name="T6" fmla="*/ 16 w 16"/>
                  <a:gd name="T7" fmla="*/ 1 h 11"/>
                  <a:gd name="T8" fmla="*/ 13 w 16"/>
                  <a:gd name="T9" fmla="*/ 1 h 11"/>
                  <a:gd name="T10" fmla="*/ 10 w 16"/>
                  <a:gd name="T11" fmla="*/ 0 h 11"/>
                </a:gdLst>
                <a:ahLst/>
                <a:cxnLst>
                  <a:cxn ang="0">
                    <a:pos x="T0" y="T1"/>
                  </a:cxn>
                  <a:cxn ang="0">
                    <a:pos x="T2" y="T3"/>
                  </a:cxn>
                  <a:cxn ang="0">
                    <a:pos x="T4" y="T5"/>
                  </a:cxn>
                  <a:cxn ang="0">
                    <a:pos x="T6" y="T7"/>
                  </a:cxn>
                  <a:cxn ang="0">
                    <a:pos x="T8" y="T9"/>
                  </a:cxn>
                  <a:cxn ang="0">
                    <a:pos x="T10" y="T11"/>
                  </a:cxn>
                </a:cxnLst>
                <a:rect l="0" t="0" r="r" b="b"/>
                <a:pathLst>
                  <a:path w="16" h="11">
                    <a:moveTo>
                      <a:pt x="10" y="0"/>
                    </a:moveTo>
                    <a:cubicBezTo>
                      <a:pt x="7" y="2"/>
                      <a:pt x="4" y="4"/>
                      <a:pt x="1" y="6"/>
                    </a:cubicBezTo>
                    <a:cubicBezTo>
                      <a:pt x="1" y="8"/>
                      <a:pt x="0" y="9"/>
                      <a:pt x="0" y="11"/>
                    </a:cubicBezTo>
                    <a:cubicBezTo>
                      <a:pt x="6" y="7"/>
                      <a:pt x="11" y="4"/>
                      <a:pt x="16" y="1"/>
                    </a:cubicBezTo>
                    <a:cubicBezTo>
                      <a:pt x="15" y="1"/>
                      <a:pt x="14" y="1"/>
                      <a:pt x="13" y="1"/>
                    </a:cubicBezTo>
                    <a:cubicBezTo>
                      <a:pt x="12" y="1"/>
                      <a:pt x="11" y="1"/>
                      <a:pt x="10" y="0"/>
                    </a:cubicBezTo>
                  </a:path>
                </a:pathLst>
              </a:custGeom>
              <a:solidFill>
                <a:srgbClr val="46489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00" name="Freeform 588">
                <a:extLst>
                  <a:ext uri="{FF2B5EF4-FFF2-40B4-BE49-F238E27FC236}">
                    <a16:creationId xmlns:a16="http://schemas.microsoft.com/office/drawing/2014/main" xmlns="" id="{58256E5D-29CE-4FA4-A8FC-E6AC54E85F77}"/>
                  </a:ext>
                </a:extLst>
              </p:cNvPr>
              <p:cNvSpPr>
                <a:spLocks/>
              </p:cNvSpPr>
              <p:nvPr/>
            </p:nvSpPr>
            <p:spPr bwMode="auto">
              <a:xfrm>
                <a:off x="6042" y="2740"/>
                <a:ext cx="5" cy="6"/>
              </a:xfrm>
              <a:custGeom>
                <a:avLst/>
                <a:gdLst>
                  <a:gd name="T0" fmla="*/ 6 w 6"/>
                  <a:gd name="T1" fmla="*/ 0 h 8"/>
                  <a:gd name="T2" fmla="*/ 2 w 6"/>
                  <a:gd name="T3" fmla="*/ 2 h 8"/>
                  <a:gd name="T4" fmla="*/ 0 w 6"/>
                  <a:gd name="T5" fmla="*/ 8 h 8"/>
                  <a:gd name="T6" fmla="*/ 5 w 6"/>
                  <a:gd name="T7" fmla="*/ 5 h 8"/>
                  <a:gd name="T8" fmla="*/ 6 w 6"/>
                  <a:gd name="T9" fmla="*/ 0 h 8"/>
                </a:gdLst>
                <a:ahLst/>
                <a:cxnLst>
                  <a:cxn ang="0">
                    <a:pos x="T0" y="T1"/>
                  </a:cxn>
                  <a:cxn ang="0">
                    <a:pos x="T2" y="T3"/>
                  </a:cxn>
                  <a:cxn ang="0">
                    <a:pos x="T4" y="T5"/>
                  </a:cxn>
                  <a:cxn ang="0">
                    <a:pos x="T6" y="T7"/>
                  </a:cxn>
                  <a:cxn ang="0">
                    <a:pos x="T8" y="T9"/>
                  </a:cxn>
                </a:cxnLst>
                <a:rect l="0" t="0" r="r" b="b"/>
                <a:pathLst>
                  <a:path w="6" h="8">
                    <a:moveTo>
                      <a:pt x="6" y="0"/>
                    </a:moveTo>
                    <a:cubicBezTo>
                      <a:pt x="5" y="0"/>
                      <a:pt x="4" y="1"/>
                      <a:pt x="2" y="2"/>
                    </a:cubicBezTo>
                    <a:cubicBezTo>
                      <a:pt x="2" y="4"/>
                      <a:pt x="1" y="6"/>
                      <a:pt x="0" y="8"/>
                    </a:cubicBezTo>
                    <a:cubicBezTo>
                      <a:pt x="2" y="7"/>
                      <a:pt x="3" y="6"/>
                      <a:pt x="5" y="5"/>
                    </a:cubicBezTo>
                    <a:cubicBezTo>
                      <a:pt x="5" y="3"/>
                      <a:pt x="6" y="2"/>
                      <a:pt x="6" y="0"/>
                    </a:cubicBezTo>
                  </a:path>
                </a:pathLst>
              </a:custGeom>
              <a:solidFill>
                <a:srgbClr val="4F52C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01" name="Freeform 589">
                <a:extLst>
                  <a:ext uri="{FF2B5EF4-FFF2-40B4-BE49-F238E27FC236}">
                    <a16:creationId xmlns:a16="http://schemas.microsoft.com/office/drawing/2014/main" xmlns="" id="{FAD6486F-3D77-40CB-9F88-0F1B95533664}"/>
                  </a:ext>
                </a:extLst>
              </p:cNvPr>
              <p:cNvSpPr>
                <a:spLocks/>
              </p:cNvSpPr>
              <p:nvPr/>
            </p:nvSpPr>
            <p:spPr bwMode="auto">
              <a:xfrm>
                <a:off x="6053" y="2727"/>
                <a:ext cx="18" cy="9"/>
              </a:xfrm>
              <a:custGeom>
                <a:avLst/>
                <a:gdLst>
                  <a:gd name="T0" fmla="*/ 23 w 24"/>
                  <a:gd name="T1" fmla="*/ 0 h 13"/>
                  <a:gd name="T2" fmla="*/ 12 w 24"/>
                  <a:gd name="T3" fmla="*/ 6 h 13"/>
                  <a:gd name="T4" fmla="*/ 10 w 24"/>
                  <a:gd name="T5" fmla="*/ 9 h 13"/>
                  <a:gd name="T6" fmla="*/ 10 w 24"/>
                  <a:gd name="T7" fmla="*/ 9 h 13"/>
                  <a:gd name="T8" fmla="*/ 9 w 24"/>
                  <a:gd name="T9" fmla="*/ 7 h 13"/>
                  <a:gd name="T10" fmla="*/ 0 w 24"/>
                  <a:gd name="T11" fmla="*/ 12 h 13"/>
                  <a:gd name="T12" fmla="*/ 3 w 24"/>
                  <a:gd name="T13" fmla="*/ 13 h 13"/>
                  <a:gd name="T14" fmla="*/ 6 w 24"/>
                  <a:gd name="T15" fmla="*/ 13 h 13"/>
                  <a:gd name="T16" fmla="*/ 24 w 24"/>
                  <a:gd name="T17" fmla="*/ 0 h 13"/>
                  <a:gd name="T18" fmla="*/ 23 w 24"/>
                  <a:gd name="T19"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13">
                    <a:moveTo>
                      <a:pt x="23" y="0"/>
                    </a:moveTo>
                    <a:cubicBezTo>
                      <a:pt x="23" y="0"/>
                      <a:pt x="19" y="2"/>
                      <a:pt x="12" y="6"/>
                    </a:cubicBezTo>
                    <a:cubicBezTo>
                      <a:pt x="12" y="8"/>
                      <a:pt x="11" y="9"/>
                      <a:pt x="10" y="9"/>
                    </a:cubicBezTo>
                    <a:cubicBezTo>
                      <a:pt x="10" y="9"/>
                      <a:pt x="10" y="9"/>
                      <a:pt x="10" y="9"/>
                    </a:cubicBezTo>
                    <a:cubicBezTo>
                      <a:pt x="10" y="9"/>
                      <a:pt x="9" y="9"/>
                      <a:pt x="9" y="7"/>
                    </a:cubicBezTo>
                    <a:cubicBezTo>
                      <a:pt x="6" y="9"/>
                      <a:pt x="4" y="10"/>
                      <a:pt x="0" y="12"/>
                    </a:cubicBezTo>
                    <a:cubicBezTo>
                      <a:pt x="1" y="13"/>
                      <a:pt x="2" y="13"/>
                      <a:pt x="3" y="13"/>
                    </a:cubicBezTo>
                    <a:cubicBezTo>
                      <a:pt x="4" y="13"/>
                      <a:pt x="5" y="13"/>
                      <a:pt x="6" y="13"/>
                    </a:cubicBezTo>
                    <a:cubicBezTo>
                      <a:pt x="17" y="6"/>
                      <a:pt x="24" y="1"/>
                      <a:pt x="24" y="0"/>
                    </a:cubicBezTo>
                    <a:cubicBezTo>
                      <a:pt x="23" y="0"/>
                      <a:pt x="23" y="0"/>
                      <a:pt x="23" y="0"/>
                    </a:cubicBezTo>
                  </a:path>
                </a:pathLst>
              </a:custGeom>
              <a:solidFill>
                <a:srgbClr val="4F52C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02" name="Freeform 590">
                <a:extLst>
                  <a:ext uri="{FF2B5EF4-FFF2-40B4-BE49-F238E27FC236}">
                    <a16:creationId xmlns:a16="http://schemas.microsoft.com/office/drawing/2014/main" xmlns="" id="{11E10509-F151-403E-815D-77A14C42E2A0}"/>
                  </a:ext>
                </a:extLst>
              </p:cNvPr>
              <p:cNvSpPr>
                <a:spLocks/>
              </p:cNvSpPr>
              <p:nvPr/>
            </p:nvSpPr>
            <p:spPr bwMode="auto">
              <a:xfrm>
                <a:off x="6060" y="2731"/>
                <a:ext cx="2" cy="2"/>
              </a:xfrm>
              <a:custGeom>
                <a:avLst/>
                <a:gdLst>
                  <a:gd name="T0" fmla="*/ 3 w 3"/>
                  <a:gd name="T1" fmla="*/ 0 h 3"/>
                  <a:gd name="T2" fmla="*/ 0 w 3"/>
                  <a:gd name="T3" fmla="*/ 1 h 3"/>
                  <a:gd name="T4" fmla="*/ 1 w 3"/>
                  <a:gd name="T5" fmla="*/ 3 h 3"/>
                  <a:gd name="T6" fmla="*/ 1 w 3"/>
                  <a:gd name="T7" fmla="*/ 3 h 3"/>
                  <a:gd name="T8" fmla="*/ 3 w 3"/>
                  <a:gd name="T9" fmla="*/ 0 h 3"/>
                </a:gdLst>
                <a:ahLst/>
                <a:cxnLst>
                  <a:cxn ang="0">
                    <a:pos x="T0" y="T1"/>
                  </a:cxn>
                  <a:cxn ang="0">
                    <a:pos x="T2" y="T3"/>
                  </a:cxn>
                  <a:cxn ang="0">
                    <a:pos x="T4" y="T5"/>
                  </a:cxn>
                  <a:cxn ang="0">
                    <a:pos x="T6" y="T7"/>
                  </a:cxn>
                  <a:cxn ang="0">
                    <a:pos x="T8" y="T9"/>
                  </a:cxn>
                </a:cxnLst>
                <a:rect l="0" t="0" r="r" b="b"/>
                <a:pathLst>
                  <a:path w="3" h="3">
                    <a:moveTo>
                      <a:pt x="3" y="0"/>
                    </a:moveTo>
                    <a:cubicBezTo>
                      <a:pt x="2" y="0"/>
                      <a:pt x="1" y="1"/>
                      <a:pt x="0" y="1"/>
                    </a:cubicBezTo>
                    <a:cubicBezTo>
                      <a:pt x="0" y="3"/>
                      <a:pt x="1" y="3"/>
                      <a:pt x="1" y="3"/>
                    </a:cubicBezTo>
                    <a:cubicBezTo>
                      <a:pt x="1" y="3"/>
                      <a:pt x="1" y="3"/>
                      <a:pt x="1" y="3"/>
                    </a:cubicBezTo>
                    <a:cubicBezTo>
                      <a:pt x="2" y="3"/>
                      <a:pt x="3" y="2"/>
                      <a:pt x="3" y="0"/>
                    </a:cubicBezTo>
                  </a:path>
                </a:pathLst>
              </a:custGeom>
              <a:solidFill>
                <a:srgbClr val="5A5FC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03" name="Freeform 591">
                <a:extLst>
                  <a:ext uri="{FF2B5EF4-FFF2-40B4-BE49-F238E27FC236}">
                    <a16:creationId xmlns:a16="http://schemas.microsoft.com/office/drawing/2014/main" xmlns="" id="{61156E09-8DAC-494A-BDA2-9F3060C920C9}"/>
                  </a:ext>
                </a:extLst>
              </p:cNvPr>
              <p:cNvSpPr>
                <a:spLocks/>
              </p:cNvSpPr>
              <p:nvPr/>
            </p:nvSpPr>
            <p:spPr bwMode="auto">
              <a:xfrm>
                <a:off x="5914" y="2650"/>
                <a:ext cx="1" cy="3"/>
              </a:xfrm>
              <a:custGeom>
                <a:avLst/>
                <a:gdLst>
                  <a:gd name="T0" fmla="*/ 0 w 1"/>
                  <a:gd name="T1" fmla="*/ 0 h 3"/>
                  <a:gd name="T2" fmla="*/ 0 w 1"/>
                  <a:gd name="T3" fmla="*/ 0 h 3"/>
                  <a:gd name="T4" fmla="*/ 0 w 1"/>
                  <a:gd name="T5" fmla="*/ 3 h 3"/>
                  <a:gd name="T6" fmla="*/ 1 w 1"/>
                  <a:gd name="T7" fmla="*/ 0 h 3"/>
                  <a:gd name="T8" fmla="*/ 0 w 1"/>
                  <a:gd name="T9" fmla="*/ 0 h 3"/>
                </a:gdLst>
                <a:ahLst/>
                <a:cxnLst>
                  <a:cxn ang="0">
                    <a:pos x="T0" y="T1"/>
                  </a:cxn>
                  <a:cxn ang="0">
                    <a:pos x="T2" y="T3"/>
                  </a:cxn>
                  <a:cxn ang="0">
                    <a:pos x="T4" y="T5"/>
                  </a:cxn>
                  <a:cxn ang="0">
                    <a:pos x="T6" y="T7"/>
                  </a:cxn>
                  <a:cxn ang="0">
                    <a:pos x="T8" y="T9"/>
                  </a:cxn>
                </a:cxnLst>
                <a:rect l="0" t="0" r="r" b="b"/>
                <a:pathLst>
                  <a:path w="1" h="3">
                    <a:moveTo>
                      <a:pt x="0" y="0"/>
                    </a:moveTo>
                    <a:cubicBezTo>
                      <a:pt x="0" y="0"/>
                      <a:pt x="0" y="0"/>
                      <a:pt x="0" y="0"/>
                    </a:cubicBezTo>
                    <a:cubicBezTo>
                      <a:pt x="0" y="0"/>
                      <a:pt x="0" y="1"/>
                      <a:pt x="0" y="3"/>
                    </a:cubicBezTo>
                    <a:cubicBezTo>
                      <a:pt x="0" y="2"/>
                      <a:pt x="0" y="1"/>
                      <a:pt x="1" y="0"/>
                    </a:cubicBezTo>
                    <a:cubicBezTo>
                      <a:pt x="0" y="0"/>
                      <a:pt x="0" y="0"/>
                      <a:pt x="0" y="0"/>
                    </a:cubicBezTo>
                  </a:path>
                </a:pathLst>
              </a:custGeom>
              <a:solidFill>
                <a:srgbClr val="EDEDE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04" name="Freeform 592">
                <a:extLst>
                  <a:ext uri="{FF2B5EF4-FFF2-40B4-BE49-F238E27FC236}">
                    <a16:creationId xmlns:a16="http://schemas.microsoft.com/office/drawing/2014/main" xmlns="" id="{285EFF20-0904-473D-A4EC-A426C81B73EA}"/>
                  </a:ext>
                </a:extLst>
              </p:cNvPr>
              <p:cNvSpPr>
                <a:spLocks/>
              </p:cNvSpPr>
              <p:nvPr/>
            </p:nvSpPr>
            <p:spPr bwMode="auto">
              <a:xfrm>
                <a:off x="5891" y="2664"/>
                <a:ext cx="11" cy="5"/>
              </a:xfrm>
              <a:custGeom>
                <a:avLst/>
                <a:gdLst>
                  <a:gd name="T0" fmla="*/ 1 w 15"/>
                  <a:gd name="T1" fmla="*/ 0 h 6"/>
                  <a:gd name="T2" fmla="*/ 0 w 15"/>
                  <a:gd name="T3" fmla="*/ 2 h 6"/>
                  <a:gd name="T4" fmla="*/ 4 w 15"/>
                  <a:gd name="T5" fmla="*/ 4 h 6"/>
                  <a:gd name="T6" fmla="*/ 15 w 15"/>
                  <a:gd name="T7" fmla="*/ 6 h 6"/>
                  <a:gd name="T8" fmla="*/ 1 w 15"/>
                  <a:gd name="T9" fmla="*/ 0 h 6"/>
                </a:gdLst>
                <a:ahLst/>
                <a:cxnLst>
                  <a:cxn ang="0">
                    <a:pos x="T0" y="T1"/>
                  </a:cxn>
                  <a:cxn ang="0">
                    <a:pos x="T2" y="T3"/>
                  </a:cxn>
                  <a:cxn ang="0">
                    <a:pos x="T4" y="T5"/>
                  </a:cxn>
                  <a:cxn ang="0">
                    <a:pos x="T6" y="T7"/>
                  </a:cxn>
                  <a:cxn ang="0">
                    <a:pos x="T8" y="T9"/>
                  </a:cxn>
                </a:cxnLst>
                <a:rect l="0" t="0" r="r" b="b"/>
                <a:pathLst>
                  <a:path w="15" h="6">
                    <a:moveTo>
                      <a:pt x="1" y="0"/>
                    </a:moveTo>
                    <a:cubicBezTo>
                      <a:pt x="1" y="1"/>
                      <a:pt x="1" y="2"/>
                      <a:pt x="0" y="2"/>
                    </a:cubicBezTo>
                    <a:cubicBezTo>
                      <a:pt x="1" y="3"/>
                      <a:pt x="2" y="4"/>
                      <a:pt x="4" y="4"/>
                    </a:cubicBezTo>
                    <a:cubicBezTo>
                      <a:pt x="7" y="5"/>
                      <a:pt x="11" y="5"/>
                      <a:pt x="15" y="6"/>
                    </a:cubicBezTo>
                    <a:cubicBezTo>
                      <a:pt x="9" y="3"/>
                      <a:pt x="4" y="1"/>
                      <a:pt x="1"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05" name="Freeform 593">
                <a:extLst>
                  <a:ext uri="{FF2B5EF4-FFF2-40B4-BE49-F238E27FC236}">
                    <a16:creationId xmlns:a16="http://schemas.microsoft.com/office/drawing/2014/main" xmlns="" id="{FA3BB2EE-D75F-4E41-B353-686ACE69411E}"/>
                  </a:ext>
                </a:extLst>
              </p:cNvPr>
              <p:cNvSpPr>
                <a:spLocks/>
              </p:cNvSpPr>
              <p:nvPr/>
            </p:nvSpPr>
            <p:spPr bwMode="auto">
              <a:xfrm>
                <a:off x="5889" y="2664"/>
                <a:ext cx="2" cy="2"/>
              </a:xfrm>
              <a:custGeom>
                <a:avLst/>
                <a:gdLst>
                  <a:gd name="T0" fmla="*/ 1 w 3"/>
                  <a:gd name="T1" fmla="*/ 0 h 2"/>
                  <a:gd name="T2" fmla="*/ 0 w 3"/>
                  <a:gd name="T3" fmla="*/ 0 h 2"/>
                  <a:gd name="T4" fmla="*/ 2 w 3"/>
                  <a:gd name="T5" fmla="*/ 2 h 2"/>
                  <a:gd name="T6" fmla="*/ 3 w 3"/>
                  <a:gd name="T7" fmla="*/ 0 h 2"/>
                  <a:gd name="T8" fmla="*/ 1 w 3"/>
                  <a:gd name="T9" fmla="*/ 0 h 2"/>
                </a:gdLst>
                <a:ahLst/>
                <a:cxnLst>
                  <a:cxn ang="0">
                    <a:pos x="T0" y="T1"/>
                  </a:cxn>
                  <a:cxn ang="0">
                    <a:pos x="T2" y="T3"/>
                  </a:cxn>
                  <a:cxn ang="0">
                    <a:pos x="T4" y="T5"/>
                  </a:cxn>
                  <a:cxn ang="0">
                    <a:pos x="T6" y="T7"/>
                  </a:cxn>
                  <a:cxn ang="0">
                    <a:pos x="T8" y="T9"/>
                  </a:cxn>
                </a:cxnLst>
                <a:rect l="0" t="0" r="r" b="b"/>
                <a:pathLst>
                  <a:path w="3" h="2">
                    <a:moveTo>
                      <a:pt x="1" y="0"/>
                    </a:moveTo>
                    <a:cubicBezTo>
                      <a:pt x="0" y="0"/>
                      <a:pt x="0" y="0"/>
                      <a:pt x="0" y="0"/>
                    </a:cubicBezTo>
                    <a:cubicBezTo>
                      <a:pt x="0" y="0"/>
                      <a:pt x="1" y="1"/>
                      <a:pt x="2" y="2"/>
                    </a:cubicBezTo>
                    <a:cubicBezTo>
                      <a:pt x="3" y="2"/>
                      <a:pt x="3" y="1"/>
                      <a:pt x="3" y="0"/>
                    </a:cubicBezTo>
                    <a:cubicBezTo>
                      <a:pt x="2" y="0"/>
                      <a:pt x="1" y="0"/>
                      <a:pt x="1"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06" name="Freeform 594">
                <a:extLst>
                  <a:ext uri="{FF2B5EF4-FFF2-40B4-BE49-F238E27FC236}">
                    <a16:creationId xmlns:a16="http://schemas.microsoft.com/office/drawing/2014/main" xmlns="" id="{8A7B4B3A-AC96-492A-A6E0-830A5FFC0513}"/>
                  </a:ext>
                </a:extLst>
              </p:cNvPr>
              <p:cNvSpPr>
                <a:spLocks/>
              </p:cNvSpPr>
              <p:nvPr/>
            </p:nvSpPr>
            <p:spPr bwMode="auto">
              <a:xfrm>
                <a:off x="5908" y="2676"/>
                <a:ext cx="5" cy="4"/>
              </a:xfrm>
              <a:custGeom>
                <a:avLst/>
                <a:gdLst>
                  <a:gd name="T0" fmla="*/ 0 w 7"/>
                  <a:gd name="T1" fmla="*/ 0 h 5"/>
                  <a:gd name="T2" fmla="*/ 7 w 7"/>
                  <a:gd name="T3" fmla="*/ 5 h 5"/>
                  <a:gd name="T4" fmla="*/ 7 w 7"/>
                  <a:gd name="T5" fmla="*/ 2 h 5"/>
                  <a:gd name="T6" fmla="*/ 7 w 7"/>
                  <a:gd name="T7" fmla="*/ 1 h 5"/>
                  <a:gd name="T8" fmla="*/ 0 w 7"/>
                  <a:gd name="T9" fmla="*/ 0 h 5"/>
                </a:gdLst>
                <a:ahLst/>
                <a:cxnLst>
                  <a:cxn ang="0">
                    <a:pos x="T0" y="T1"/>
                  </a:cxn>
                  <a:cxn ang="0">
                    <a:pos x="T2" y="T3"/>
                  </a:cxn>
                  <a:cxn ang="0">
                    <a:pos x="T4" y="T5"/>
                  </a:cxn>
                  <a:cxn ang="0">
                    <a:pos x="T6" y="T7"/>
                  </a:cxn>
                  <a:cxn ang="0">
                    <a:pos x="T8" y="T9"/>
                  </a:cxn>
                </a:cxnLst>
                <a:rect l="0" t="0" r="r" b="b"/>
                <a:pathLst>
                  <a:path w="7" h="5">
                    <a:moveTo>
                      <a:pt x="0" y="0"/>
                    </a:moveTo>
                    <a:cubicBezTo>
                      <a:pt x="2" y="2"/>
                      <a:pt x="4" y="3"/>
                      <a:pt x="7" y="5"/>
                    </a:cubicBezTo>
                    <a:cubicBezTo>
                      <a:pt x="7" y="4"/>
                      <a:pt x="7" y="3"/>
                      <a:pt x="7" y="2"/>
                    </a:cubicBezTo>
                    <a:cubicBezTo>
                      <a:pt x="7" y="2"/>
                      <a:pt x="7" y="2"/>
                      <a:pt x="7" y="1"/>
                    </a:cubicBezTo>
                    <a:cubicBezTo>
                      <a:pt x="5" y="1"/>
                      <a:pt x="2" y="1"/>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07" name="Freeform 595">
                <a:extLst>
                  <a:ext uri="{FF2B5EF4-FFF2-40B4-BE49-F238E27FC236}">
                    <a16:creationId xmlns:a16="http://schemas.microsoft.com/office/drawing/2014/main" xmlns="" id="{3826AA16-8278-442E-AB0F-2C9BCBE828D9}"/>
                  </a:ext>
                </a:extLst>
              </p:cNvPr>
              <p:cNvSpPr>
                <a:spLocks noEditPoints="1"/>
              </p:cNvSpPr>
              <p:nvPr/>
            </p:nvSpPr>
            <p:spPr bwMode="auto">
              <a:xfrm>
                <a:off x="5894" y="2667"/>
                <a:ext cx="19" cy="10"/>
              </a:xfrm>
              <a:custGeom>
                <a:avLst/>
                <a:gdLst>
                  <a:gd name="T0" fmla="*/ 15 w 26"/>
                  <a:gd name="T1" fmla="*/ 4 h 13"/>
                  <a:gd name="T2" fmla="*/ 12 w 26"/>
                  <a:gd name="T3" fmla="*/ 9 h 13"/>
                  <a:gd name="T4" fmla="*/ 19 w 26"/>
                  <a:gd name="T5" fmla="*/ 12 h 13"/>
                  <a:gd name="T6" fmla="*/ 26 w 26"/>
                  <a:gd name="T7" fmla="*/ 13 h 13"/>
                  <a:gd name="T8" fmla="*/ 26 w 26"/>
                  <a:gd name="T9" fmla="*/ 9 h 13"/>
                  <a:gd name="T10" fmla="*/ 24 w 26"/>
                  <a:gd name="T11" fmla="*/ 8 h 13"/>
                  <a:gd name="T12" fmla="*/ 24 w 26"/>
                  <a:gd name="T13" fmla="*/ 9 h 13"/>
                  <a:gd name="T14" fmla="*/ 23 w 26"/>
                  <a:gd name="T15" fmla="*/ 9 h 13"/>
                  <a:gd name="T16" fmla="*/ 21 w 26"/>
                  <a:gd name="T17" fmla="*/ 7 h 13"/>
                  <a:gd name="T18" fmla="*/ 15 w 26"/>
                  <a:gd name="T19" fmla="*/ 4 h 13"/>
                  <a:gd name="T20" fmla="*/ 0 w 26"/>
                  <a:gd name="T21" fmla="*/ 0 h 13"/>
                  <a:gd name="T22" fmla="*/ 10 w 26"/>
                  <a:gd name="T23" fmla="*/ 7 h 13"/>
                  <a:gd name="T24" fmla="*/ 13 w 26"/>
                  <a:gd name="T25" fmla="*/ 3 h 13"/>
                  <a:gd name="T26" fmla="*/ 11 w 26"/>
                  <a:gd name="T27" fmla="*/ 2 h 13"/>
                  <a:gd name="T28" fmla="*/ 0 w 26"/>
                  <a:gd name="T29"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 h="13">
                    <a:moveTo>
                      <a:pt x="15" y="4"/>
                    </a:moveTo>
                    <a:cubicBezTo>
                      <a:pt x="15" y="5"/>
                      <a:pt x="13" y="7"/>
                      <a:pt x="12" y="9"/>
                    </a:cubicBezTo>
                    <a:cubicBezTo>
                      <a:pt x="14" y="10"/>
                      <a:pt x="16" y="11"/>
                      <a:pt x="19" y="12"/>
                    </a:cubicBezTo>
                    <a:cubicBezTo>
                      <a:pt x="21" y="13"/>
                      <a:pt x="24" y="13"/>
                      <a:pt x="26" y="13"/>
                    </a:cubicBezTo>
                    <a:cubicBezTo>
                      <a:pt x="26" y="12"/>
                      <a:pt x="26" y="11"/>
                      <a:pt x="26" y="9"/>
                    </a:cubicBezTo>
                    <a:cubicBezTo>
                      <a:pt x="25" y="9"/>
                      <a:pt x="25" y="9"/>
                      <a:pt x="24" y="8"/>
                    </a:cubicBezTo>
                    <a:cubicBezTo>
                      <a:pt x="24" y="9"/>
                      <a:pt x="24" y="9"/>
                      <a:pt x="24" y="9"/>
                    </a:cubicBezTo>
                    <a:cubicBezTo>
                      <a:pt x="23" y="9"/>
                      <a:pt x="23" y="9"/>
                      <a:pt x="23" y="9"/>
                    </a:cubicBezTo>
                    <a:cubicBezTo>
                      <a:pt x="23" y="9"/>
                      <a:pt x="22" y="8"/>
                      <a:pt x="21" y="7"/>
                    </a:cubicBezTo>
                    <a:cubicBezTo>
                      <a:pt x="19" y="6"/>
                      <a:pt x="17" y="5"/>
                      <a:pt x="15" y="4"/>
                    </a:cubicBezTo>
                    <a:moveTo>
                      <a:pt x="0" y="0"/>
                    </a:moveTo>
                    <a:cubicBezTo>
                      <a:pt x="2" y="2"/>
                      <a:pt x="6" y="4"/>
                      <a:pt x="10" y="7"/>
                    </a:cubicBezTo>
                    <a:cubicBezTo>
                      <a:pt x="11" y="6"/>
                      <a:pt x="12" y="4"/>
                      <a:pt x="13" y="3"/>
                    </a:cubicBezTo>
                    <a:cubicBezTo>
                      <a:pt x="12" y="3"/>
                      <a:pt x="12" y="2"/>
                      <a:pt x="11" y="2"/>
                    </a:cubicBezTo>
                    <a:cubicBezTo>
                      <a:pt x="7" y="1"/>
                      <a:pt x="3" y="1"/>
                      <a:pt x="0" y="0"/>
                    </a:cubicBezTo>
                  </a:path>
                </a:pathLst>
              </a:custGeom>
              <a:solidFill>
                <a:srgbClr val="F6F6F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08" name="Freeform 596">
                <a:extLst>
                  <a:ext uri="{FF2B5EF4-FFF2-40B4-BE49-F238E27FC236}">
                    <a16:creationId xmlns:a16="http://schemas.microsoft.com/office/drawing/2014/main" xmlns="" id="{AE4AE150-DFE3-4F16-B7AC-F31E9F043715}"/>
                  </a:ext>
                </a:extLst>
              </p:cNvPr>
              <p:cNvSpPr>
                <a:spLocks/>
              </p:cNvSpPr>
              <p:nvPr/>
            </p:nvSpPr>
            <p:spPr bwMode="auto">
              <a:xfrm>
                <a:off x="5909" y="2673"/>
                <a:ext cx="2" cy="1"/>
              </a:xfrm>
              <a:custGeom>
                <a:avLst/>
                <a:gdLst>
                  <a:gd name="T0" fmla="*/ 0 w 3"/>
                  <a:gd name="T1" fmla="*/ 0 h 2"/>
                  <a:gd name="T2" fmla="*/ 2 w 3"/>
                  <a:gd name="T3" fmla="*/ 2 h 2"/>
                  <a:gd name="T4" fmla="*/ 3 w 3"/>
                  <a:gd name="T5" fmla="*/ 2 h 2"/>
                  <a:gd name="T6" fmla="*/ 3 w 3"/>
                  <a:gd name="T7" fmla="*/ 1 h 2"/>
                  <a:gd name="T8" fmla="*/ 0 w 3"/>
                  <a:gd name="T9" fmla="*/ 0 h 2"/>
                </a:gdLst>
                <a:ahLst/>
                <a:cxnLst>
                  <a:cxn ang="0">
                    <a:pos x="T0" y="T1"/>
                  </a:cxn>
                  <a:cxn ang="0">
                    <a:pos x="T2" y="T3"/>
                  </a:cxn>
                  <a:cxn ang="0">
                    <a:pos x="T4" y="T5"/>
                  </a:cxn>
                  <a:cxn ang="0">
                    <a:pos x="T6" y="T7"/>
                  </a:cxn>
                  <a:cxn ang="0">
                    <a:pos x="T8" y="T9"/>
                  </a:cxn>
                </a:cxnLst>
                <a:rect l="0" t="0" r="r" b="b"/>
                <a:pathLst>
                  <a:path w="3" h="2">
                    <a:moveTo>
                      <a:pt x="0" y="0"/>
                    </a:moveTo>
                    <a:cubicBezTo>
                      <a:pt x="1" y="1"/>
                      <a:pt x="2" y="2"/>
                      <a:pt x="2" y="2"/>
                    </a:cubicBezTo>
                    <a:cubicBezTo>
                      <a:pt x="2" y="2"/>
                      <a:pt x="2" y="2"/>
                      <a:pt x="3" y="2"/>
                    </a:cubicBezTo>
                    <a:cubicBezTo>
                      <a:pt x="3" y="2"/>
                      <a:pt x="3" y="2"/>
                      <a:pt x="3" y="1"/>
                    </a:cubicBezTo>
                    <a:cubicBezTo>
                      <a:pt x="2" y="1"/>
                      <a:pt x="1" y="0"/>
                      <a:pt x="0" y="0"/>
                    </a:cubicBezTo>
                  </a:path>
                </a:pathLst>
              </a:custGeom>
              <a:solidFill>
                <a:srgbClr val="F9F9F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09" name="Freeform 597">
                <a:extLst>
                  <a:ext uri="{FF2B5EF4-FFF2-40B4-BE49-F238E27FC236}">
                    <a16:creationId xmlns:a16="http://schemas.microsoft.com/office/drawing/2014/main" xmlns="" id="{71AC2059-6153-4CCD-B60C-CA8DE1B0D529}"/>
                  </a:ext>
                </a:extLst>
              </p:cNvPr>
              <p:cNvSpPr>
                <a:spLocks/>
              </p:cNvSpPr>
              <p:nvPr/>
            </p:nvSpPr>
            <p:spPr bwMode="auto">
              <a:xfrm>
                <a:off x="5901" y="2670"/>
                <a:ext cx="4" cy="4"/>
              </a:xfrm>
              <a:custGeom>
                <a:avLst/>
                <a:gdLst>
                  <a:gd name="T0" fmla="*/ 3 w 5"/>
                  <a:gd name="T1" fmla="*/ 0 h 6"/>
                  <a:gd name="T2" fmla="*/ 0 w 5"/>
                  <a:gd name="T3" fmla="*/ 4 h 6"/>
                  <a:gd name="T4" fmla="*/ 2 w 5"/>
                  <a:gd name="T5" fmla="*/ 6 h 6"/>
                  <a:gd name="T6" fmla="*/ 5 w 5"/>
                  <a:gd name="T7" fmla="*/ 1 h 6"/>
                  <a:gd name="T8" fmla="*/ 3 w 5"/>
                  <a:gd name="T9" fmla="*/ 0 h 6"/>
                </a:gdLst>
                <a:ahLst/>
                <a:cxnLst>
                  <a:cxn ang="0">
                    <a:pos x="T0" y="T1"/>
                  </a:cxn>
                  <a:cxn ang="0">
                    <a:pos x="T2" y="T3"/>
                  </a:cxn>
                  <a:cxn ang="0">
                    <a:pos x="T4" y="T5"/>
                  </a:cxn>
                  <a:cxn ang="0">
                    <a:pos x="T6" y="T7"/>
                  </a:cxn>
                  <a:cxn ang="0">
                    <a:pos x="T8" y="T9"/>
                  </a:cxn>
                </a:cxnLst>
                <a:rect l="0" t="0" r="r" b="b"/>
                <a:pathLst>
                  <a:path w="5" h="6">
                    <a:moveTo>
                      <a:pt x="3" y="0"/>
                    </a:moveTo>
                    <a:cubicBezTo>
                      <a:pt x="2" y="1"/>
                      <a:pt x="1" y="3"/>
                      <a:pt x="0" y="4"/>
                    </a:cubicBezTo>
                    <a:cubicBezTo>
                      <a:pt x="1" y="5"/>
                      <a:pt x="1" y="5"/>
                      <a:pt x="2" y="6"/>
                    </a:cubicBezTo>
                    <a:cubicBezTo>
                      <a:pt x="3" y="4"/>
                      <a:pt x="5" y="2"/>
                      <a:pt x="5" y="1"/>
                    </a:cubicBezTo>
                    <a:cubicBezTo>
                      <a:pt x="5" y="1"/>
                      <a:pt x="4" y="0"/>
                      <a:pt x="3" y="0"/>
                    </a:cubicBezTo>
                  </a:path>
                </a:pathLst>
              </a:custGeom>
              <a:solidFill>
                <a:srgbClr val="FAFAF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10" name="Freeform 598">
                <a:extLst>
                  <a:ext uri="{FF2B5EF4-FFF2-40B4-BE49-F238E27FC236}">
                    <a16:creationId xmlns:a16="http://schemas.microsoft.com/office/drawing/2014/main" xmlns="" id="{87C85CFE-571E-4D2A-AEB5-4989E9F6598A}"/>
                  </a:ext>
                </a:extLst>
              </p:cNvPr>
              <p:cNvSpPr>
                <a:spLocks/>
              </p:cNvSpPr>
              <p:nvPr/>
            </p:nvSpPr>
            <p:spPr bwMode="auto">
              <a:xfrm>
                <a:off x="6214" y="2699"/>
                <a:ext cx="6" cy="4"/>
              </a:xfrm>
              <a:custGeom>
                <a:avLst/>
                <a:gdLst>
                  <a:gd name="T0" fmla="*/ 7 w 7"/>
                  <a:gd name="T1" fmla="*/ 0 h 5"/>
                  <a:gd name="T2" fmla="*/ 0 w 7"/>
                  <a:gd name="T3" fmla="*/ 4 h 5"/>
                  <a:gd name="T4" fmla="*/ 2 w 7"/>
                  <a:gd name="T5" fmla="*/ 5 h 5"/>
                  <a:gd name="T6" fmla="*/ 7 w 7"/>
                  <a:gd name="T7" fmla="*/ 0 h 5"/>
                  <a:gd name="T8" fmla="*/ 7 w 7"/>
                  <a:gd name="T9" fmla="*/ 0 h 5"/>
                </a:gdLst>
                <a:ahLst/>
                <a:cxnLst>
                  <a:cxn ang="0">
                    <a:pos x="T0" y="T1"/>
                  </a:cxn>
                  <a:cxn ang="0">
                    <a:pos x="T2" y="T3"/>
                  </a:cxn>
                  <a:cxn ang="0">
                    <a:pos x="T4" y="T5"/>
                  </a:cxn>
                  <a:cxn ang="0">
                    <a:pos x="T6" y="T7"/>
                  </a:cxn>
                  <a:cxn ang="0">
                    <a:pos x="T8" y="T9"/>
                  </a:cxn>
                </a:cxnLst>
                <a:rect l="0" t="0" r="r" b="b"/>
                <a:pathLst>
                  <a:path w="7" h="5">
                    <a:moveTo>
                      <a:pt x="7" y="0"/>
                    </a:moveTo>
                    <a:cubicBezTo>
                      <a:pt x="6" y="0"/>
                      <a:pt x="4" y="2"/>
                      <a:pt x="0" y="4"/>
                    </a:cubicBezTo>
                    <a:cubicBezTo>
                      <a:pt x="0" y="4"/>
                      <a:pt x="1" y="4"/>
                      <a:pt x="2" y="5"/>
                    </a:cubicBezTo>
                    <a:cubicBezTo>
                      <a:pt x="5" y="2"/>
                      <a:pt x="7" y="0"/>
                      <a:pt x="7" y="0"/>
                    </a:cubicBezTo>
                    <a:cubicBezTo>
                      <a:pt x="7" y="0"/>
                      <a:pt x="7" y="0"/>
                      <a:pt x="7"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11" name="Freeform 599">
                <a:extLst>
                  <a:ext uri="{FF2B5EF4-FFF2-40B4-BE49-F238E27FC236}">
                    <a16:creationId xmlns:a16="http://schemas.microsoft.com/office/drawing/2014/main" xmlns="" id="{2143E4F8-F4D5-47F3-BFF2-F3CCFD339E0E}"/>
                  </a:ext>
                </a:extLst>
              </p:cNvPr>
              <p:cNvSpPr>
                <a:spLocks/>
              </p:cNvSpPr>
              <p:nvPr/>
            </p:nvSpPr>
            <p:spPr bwMode="auto">
              <a:xfrm>
                <a:off x="6214" y="2702"/>
                <a:ext cx="2" cy="1"/>
              </a:xfrm>
              <a:custGeom>
                <a:avLst/>
                <a:gdLst>
                  <a:gd name="T0" fmla="*/ 1 w 3"/>
                  <a:gd name="T1" fmla="*/ 0 h 1"/>
                  <a:gd name="T2" fmla="*/ 1 w 3"/>
                  <a:gd name="T3" fmla="*/ 0 h 1"/>
                  <a:gd name="T4" fmla="*/ 0 w 3"/>
                  <a:gd name="T5" fmla="*/ 0 h 1"/>
                  <a:gd name="T6" fmla="*/ 2 w 3"/>
                  <a:gd name="T7" fmla="*/ 1 h 1"/>
                  <a:gd name="T8" fmla="*/ 2 w 3"/>
                  <a:gd name="T9" fmla="*/ 1 h 1"/>
                  <a:gd name="T10" fmla="*/ 3 w 3"/>
                  <a:gd name="T11" fmla="*/ 1 h 1"/>
                  <a:gd name="T12" fmla="*/ 1 w 3"/>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3" h="1">
                    <a:moveTo>
                      <a:pt x="1" y="0"/>
                    </a:moveTo>
                    <a:cubicBezTo>
                      <a:pt x="1" y="0"/>
                      <a:pt x="1" y="0"/>
                      <a:pt x="1" y="0"/>
                    </a:cubicBezTo>
                    <a:cubicBezTo>
                      <a:pt x="1" y="0"/>
                      <a:pt x="0" y="0"/>
                      <a:pt x="0" y="0"/>
                    </a:cubicBezTo>
                    <a:cubicBezTo>
                      <a:pt x="1" y="1"/>
                      <a:pt x="2" y="1"/>
                      <a:pt x="2" y="1"/>
                    </a:cubicBezTo>
                    <a:cubicBezTo>
                      <a:pt x="2" y="1"/>
                      <a:pt x="2" y="1"/>
                      <a:pt x="2" y="1"/>
                    </a:cubicBezTo>
                    <a:cubicBezTo>
                      <a:pt x="3" y="1"/>
                      <a:pt x="3" y="1"/>
                      <a:pt x="3" y="1"/>
                    </a:cubicBezTo>
                    <a:cubicBezTo>
                      <a:pt x="2" y="0"/>
                      <a:pt x="1" y="0"/>
                      <a:pt x="1"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12" name="Freeform 600">
                <a:extLst>
                  <a:ext uri="{FF2B5EF4-FFF2-40B4-BE49-F238E27FC236}">
                    <a16:creationId xmlns:a16="http://schemas.microsoft.com/office/drawing/2014/main" xmlns="" id="{DA38063F-7EBB-4466-A53E-990CB5725B1F}"/>
                  </a:ext>
                </a:extLst>
              </p:cNvPr>
              <p:cNvSpPr>
                <a:spLocks/>
              </p:cNvSpPr>
              <p:nvPr/>
            </p:nvSpPr>
            <p:spPr bwMode="auto">
              <a:xfrm>
                <a:off x="6214" y="2702"/>
                <a:ext cx="0" cy="0"/>
              </a:xfrm>
              <a:custGeom>
                <a:avLst/>
                <a:gdLst>
                  <a:gd name="T0" fmla="*/ 1 w 1"/>
                  <a:gd name="T1" fmla="*/ 0 w 1"/>
                  <a:gd name="T2" fmla="*/ 0 w 1"/>
                  <a:gd name="T3" fmla="*/ 1 w 1"/>
                </a:gdLst>
                <a:ahLst/>
                <a:cxnLst>
                  <a:cxn ang="0">
                    <a:pos x="T0" y="0"/>
                  </a:cxn>
                  <a:cxn ang="0">
                    <a:pos x="T1" y="0"/>
                  </a:cxn>
                  <a:cxn ang="0">
                    <a:pos x="T2" y="0"/>
                  </a:cxn>
                  <a:cxn ang="0">
                    <a:pos x="T3" y="0"/>
                  </a:cxn>
                </a:cxnLst>
                <a:rect l="0" t="0" r="r" b="b"/>
                <a:pathLst>
                  <a:path w="1">
                    <a:moveTo>
                      <a:pt x="1" y="0"/>
                    </a:moveTo>
                    <a:cubicBezTo>
                      <a:pt x="0" y="0"/>
                      <a:pt x="0" y="0"/>
                      <a:pt x="0" y="0"/>
                    </a:cubicBezTo>
                    <a:cubicBezTo>
                      <a:pt x="0" y="0"/>
                      <a:pt x="0" y="0"/>
                      <a:pt x="0" y="0"/>
                    </a:cubicBezTo>
                    <a:cubicBezTo>
                      <a:pt x="0" y="0"/>
                      <a:pt x="1" y="0"/>
                      <a:pt x="1"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13" name="Freeform 601">
                <a:extLst>
                  <a:ext uri="{FF2B5EF4-FFF2-40B4-BE49-F238E27FC236}">
                    <a16:creationId xmlns:a16="http://schemas.microsoft.com/office/drawing/2014/main" xmlns="" id="{27F08D41-9185-4ED3-9166-3FFAD7111B47}"/>
                  </a:ext>
                </a:extLst>
              </p:cNvPr>
              <p:cNvSpPr>
                <a:spLocks noEditPoints="1"/>
              </p:cNvSpPr>
              <p:nvPr/>
            </p:nvSpPr>
            <p:spPr bwMode="auto">
              <a:xfrm>
                <a:off x="6142" y="2707"/>
                <a:ext cx="64" cy="45"/>
              </a:xfrm>
              <a:custGeom>
                <a:avLst/>
                <a:gdLst>
                  <a:gd name="T0" fmla="*/ 3 w 87"/>
                  <a:gd name="T1" fmla="*/ 57 h 61"/>
                  <a:gd name="T2" fmla="*/ 0 w 87"/>
                  <a:gd name="T3" fmla="*/ 60 h 61"/>
                  <a:gd name="T4" fmla="*/ 4 w 87"/>
                  <a:gd name="T5" fmla="*/ 61 h 61"/>
                  <a:gd name="T6" fmla="*/ 6 w 87"/>
                  <a:gd name="T7" fmla="*/ 60 h 61"/>
                  <a:gd name="T8" fmla="*/ 3 w 87"/>
                  <a:gd name="T9" fmla="*/ 57 h 61"/>
                  <a:gd name="T10" fmla="*/ 12 w 87"/>
                  <a:gd name="T11" fmla="*/ 51 h 61"/>
                  <a:gd name="T12" fmla="*/ 11 w 87"/>
                  <a:gd name="T13" fmla="*/ 52 h 61"/>
                  <a:gd name="T14" fmla="*/ 14 w 87"/>
                  <a:gd name="T15" fmla="*/ 55 h 61"/>
                  <a:gd name="T16" fmla="*/ 15 w 87"/>
                  <a:gd name="T17" fmla="*/ 55 h 61"/>
                  <a:gd name="T18" fmla="*/ 12 w 87"/>
                  <a:gd name="T19" fmla="*/ 51 h 61"/>
                  <a:gd name="T20" fmla="*/ 30 w 87"/>
                  <a:gd name="T21" fmla="*/ 39 h 61"/>
                  <a:gd name="T22" fmla="*/ 18 w 87"/>
                  <a:gd name="T23" fmla="*/ 47 h 61"/>
                  <a:gd name="T24" fmla="*/ 20 w 87"/>
                  <a:gd name="T25" fmla="*/ 51 h 61"/>
                  <a:gd name="T26" fmla="*/ 36 w 87"/>
                  <a:gd name="T27" fmla="*/ 40 h 61"/>
                  <a:gd name="T28" fmla="*/ 30 w 87"/>
                  <a:gd name="T29" fmla="*/ 39 h 61"/>
                  <a:gd name="T30" fmla="*/ 73 w 87"/>
                  <a:gd name="T31" fmla="*/ 9 h 61"/>
                  <a:gd name="T32" fmla="*/ 71 w 87"/>
                  <a:gd name="T33" fmla="*/ 11 h 61"/>
                  <a:gd name="T34" fmla="*/ 64 w 87"/>
                  <a:gd name="T35" fmla="*/ 16 h 61"/>
                  <a:gd name="T36" fmla="*/ 67 w 87"/>
                  <a:gd name="T37" fmla="*/ 19 h 61"/>
                  <a:gd name="T38" fmla="*/ 66 w 87"/>
                  <a:gd name="T39" fmla="*/ 19 h 61"/>
                  <a:gd name="T40" fmla="*/ 62 w 87"/>
                  <a:gd name="T41" fmla="*/ 18 h 61"/>
                  <a:gd name="T42" fmla="*/ 58 w 87"/>
                  <a:gd name="T43" fmla="*/ 19 h 61"/>
                  <a:gd name="T44" fmla="*/ 42 w 87"/>
                  <a:gd name="T45" fmla="*/ 30 h 61"/>
                  <a:gd name="T46" fmla="*/ 36 w 87"/>
                  <a:gd name="T47" fmla="*/ 35 h 61"/>
                  <a:gd name="T48" fmla="*/ 41 w 87"/>
                  <a:gd name="T49" fmla="*/ 37 h 61"/>
                  <a:gd name="T50" fmla="*/ 45 w 87"/>
                  <a:gd name="T51" fmla="*/ 34 h 61"/>
                  <a:gd name="T52" fmla="*/ 75 w 87"/>
                  <a:gd name="T53" fmla="*/ 13 h 61"/>
                  <a:gd name="T54" fmla="*/ 73 w 87"/>
                  <a:gd name="T55" fmla="*/ 9 h 61"/>
                  <a:gd name="T56" fmla="*/ 87 w 87"/>
                  <a:gd name="T57" fmla="*/ 0 h 61"/>
                  <a:gd name="T58" fmla="*/ 82 w 87"/>
                  <a:gd name="T59" fmla="*/ 3 h 61"/>
                  <a:gd name="T60" fmla="*/ 85 w 87"/>
                  <a:gd name="T61" fmla="*/ 5 h 61"/>
                  <a:gd name="T62" fmla="*/ 87 w 87"/>
                  <a:gd name="T63"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7" h="61">
                    <a:moveTo>
                      <a:pt x="3" y="57"/>
                    </a:moveTo>
                    <a:cubicBezTo>
                      <a:pt x="2" y="58"/>
                      <a:pt x="1" y="59"/>
                      <a:pt x="0" y="60"/>
                    </a:cubicBezTo>
                    <a:cubicBezTo>
                      <a:pt x="2" y="60"/>
                      <a:pt x="3" y="61"/>
                      <a:pt x="4" y="61"/>
                    </a:cubicBezTo>
                    <a:cubicBezTo>
                      <a:pt x="5" y="61"/>
                      <a:pt x="6" y="60"/>
                      <a:pt x="6" y="60"/>
                    </a:cubicBezTo>
                    <a:cubicBezTo>
                      <a:pt x="5" y="59"/>
                      <a:pt x="4" y="58"/>
                      <a:pt x="3" y="57"/>
                    </a:cubicBezTo>
                    <a:moveTo>
                      <a:pt x="12" y="51"/>
                    </a:moveTo>
                    <a:cubicBezTo>
                      <a:pt x="12" y="51"/>
                      <a:pt x="11" y="52"/>
                      <a:pt x="11" y="52"/>
                    </a:cubicBezTo>
                    <a:cubicBezTo>
                      <a:pt x="12" y="53"/>
                      <a:pt x="13" y="54"/>
                      <a:pt x="14" y="55"/>
                    </a:cubicBezTo>
                    <a:cubicBezTo>
                      <a:pt x="14" y="55"/>
                      <a:pt x="14" y="55"/>
                      <a:pt x="15" y="55"/>
                    </a:cubicBezTo>
                    <a:cubicBezTo>
                      <a:pt x="14" y="54"/>
                      <a:pt x="13" y="52"/>
                      <a:pt x="12" y="51"/>
                    </a:cubicBezTo>
                    <a:moveTo>
                      <a:pt x="30" y="39"/>
                    </a:moveTo>
                    <a:cubicBezTo>
                      <a:pt x="26" y="42"/>
                      <a:pt x="22" y="44"/>
                      <a:pt x="18" y="47"/>
                    </a:cubicBezTo>
                    <a:cubicBezTo>
                      <a:pt x="19" y="49"/>
                      <a:pt x="19" y="50"/>
                      <a:pt x="20" y="51"/>
                    </a:cubicBezTo>
                    <a:cubicBezTo>
                      <a:pt x="25" y="48"/>
                      <a:pt x="30" y="44"/>
                      <a:pt x="36" y="40"/>
                    </a:cubicBezTo>
                    <a:cubicBezTo>
                      <a:pt x="34" y="40"/>
                      <a:pt x="32" y="39"/>
                      <a:pt x="30" y="39"/>
                    </a:cubicBezTo>
                    <a:moveTo>
                      <a:pt x="73" y="9"/>
                    </a:moveTo>
                    <a:cubicBezTo>
                      <a:pt x="73" y="10"/>
                      <a:pt x="72" y="10"/>
                      <a:pt x="71" y="11"/>
                    </a:cubicBezTo>
                    <a:cubicBezTo>
                      <a:pt x="70" y="12"/>
                      <a:pt x="68" y="14"/>
                      <a:pt x="64" y="16"/>
                    </a:cubicBezTo>
                    <a:cubicBezTo>
                      <a:pt x="66" y="18"/>
                      <a:pt x="67" y="18"/>
                      <a:pt x="67" y="19"/>
                    </a:cubicBezTo>
                    <a:cubicBezTo>
                      <a:pt x="67" y="19"/>
                      <a:pt x="67" y="19"/>
                      <a:pt x="66" y="19"/>
                    </a:cubicBezTo>
                    <a:cubicBezTo>
                      <a:pt x="66" y="19"/>
                      <a:pt x="64" y="19"/>
                      <a:pt x="62" y="18"/>
                    </a:cubicBezTo>
                    <a:cubicBezTo>
                      <a:pt x="61" y="18"/>
                      <a:pt x="59" y="19"/>
                      <a:pt x="58" y="19"/>
                    </a:cubicBezTo>
                    <a:cubicBezTo>
                      <a:pt x="53" y="23"/>
                      <a:pt x="48" y="27"/>
                      <a:pt x="42" y="30"/>
                    </a:cubicBezTo>
                    <a:cubicBezTo>
                      <a:pt x="40" y="32"/>
                      <a:pt x="38" y="33"/>
                      <a:pt x="36" y="35"/>
                    </a:cubicBezTo>
                    <a:cubicBezTo>
                      <a:pt x="38" y="35"/>
                      <a:pt x="40" y="36"/>
                      <a:pt x="41" y="37"/>
                    </a:cubicBezTo>
                    <a:cubicBezTo>
                      <a:pt x="42" y="36"/>
                      <a:pt x="44" y="35"/>
                      <a:pt x="45" y="34"/>
                    </a:cubicBezTo>
                    <a:cubicBezTo>
                      <a:pt x="56" y="27"/>
                      <a:pt x="66" y="20"/>
                      <a:pt x="75" y="13"/>
                    </a:cubicBezTo>
                    <a:cubicBezTo>
                      <a:pt x="74" y="12"/>
                      <a:pt x="74" y="11"/>
                      <a:pt x="73" y="9"/>
                    </a:cubicBezTo>
                    <a:moveTo>
                      <a:pt x="87" y="0"/>
                    </a:moveTo>
                    <a:cubicBezTo>
                      <a:pt x="86" y="1"/>
                      <a:pt x="84" y="2"/>
                      <a:pt x="82" y="3"/>
                    </a:cubicBezTo>
                    <a:cubicBezTo>
                      <a:pt x="83" y="4"/>
                      <a:pt x="84" y="5"/>
                      <a:pt x="85" y="5"/>
                    </a:cubicBezTo>
                    <a:cubicBezTo>
                      <a:pt x="86" y="3"/>
                      <a:pt x="86" y="2"/>
                      <a:pt x="87"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14" name="Freeform 602">
                <a:extLst>
                  <a:ext uri="{FF2B5EF4-FFF2-40B4-BE49-F238E27FC236}">
                    <a16:creationId xmlns:a16="http://schemas.microsoft.com/office/drawing/2014/main" xmlns="" id="{76F04CD5-9581-40AE-B9D8-C655DA183862}"/>
                  </a:ext>
                </a:extLst>
              </p:cNvPr>
              <p:cNvSpPr>
                <a:spLocks noEditPoints="1"/>
              </p:cNvSpPr>
              <p:nvPr/>
            </p:nvSpPr>
            <p:spPr bwMode="auto">
              <a:xfrm>
                <a:off x="6130" y="2751"/>
                <a:ext cx="15" cy="10"/>
              </a:xfrm>
              <a:custGeom>
                <a:avLst/>
                <a:gdLst>
                  <a:gd name="T0" fmla="*/ 2 w 20"/>
                  <a:gd name="T1" fmla="*/ 11 h 13"/>
                  <a:gd name="T2" fmla="*/ 0 w 20"/>
                  <a:gd name="T3" fmla="*/ 13 h 13"/>
                  <a:gd name="T4" fmla="*/ 3 w 20"/>
                  <a:gd name="T5" fmla="*/ 12 h 13"/>
                  <a:gd name="T6" fmla="*/ 2 w 20"/>
                  <a:gd name="T7" fmla="*/ 11 h 13"/>
                  <a:gd name="T8" fmla="*/ 16 w 20"/>
                  <a:gd name="T9" fmla="*/ 0 h 13"/>
                  <a:gd name="T10" fmla="*/ 10 w 20"/>
                  <a:gd name="T11" fmla="*/ 5 h 13"/>
                  <a:gd name="T12" fmla="*/ 10 w 20"/>
                  <a:gd name="T13" fmla="*/ 8 h 13"/>
                  <a:gd name="T14" fmla="*/ 20 w 20"/>
                  <a:gd name="T15" fmla="*/ 1 h 13"/>
                  <a:gd name="T16" fmla="*/ 16 w 20"/>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13">
                    <a:moveTo>
                      <a:pt x="2" y="11"/>
                    </a:moveTo>
                    <a:cubicBezTo>
                      <a:pt x="2" y="12"/>
                      <a:pt x="1" y="13"/>
                      <a:pt x="0" y="13"/>
                    </a:cubicBezTo>
                    <a:cubicBezTo>
                      <a:pt x="1" y="13"/>
                      <a:pt x="2" y="13"/>
                      <a:pt x="3" y="12"/>
                    </a:cubicBezTo>
                    <a:cubicBezTo>
                      <a:pt x="2" y="12"/>
                      <a:pt x="2" y="11"/>
                      <a:pt x="2" y="11"/>
                    </a:cubicBezTo>
                    <a:moveTo>
                      <a:pt x="16" y="0"/>
                    </a:moveTo>
                    <a:cubicBezTo>
                      <a:pt x="14" y="1"/>
                      <a:pt x="12" y="3"/>
                      <a:pt x="10" y="5"/>
                    </a:cubicBezTo>
                    <a:cubicBezTo>
                      <a:pt x="10" y="6"/>
                      <a:pt x="10" y="7"/>
                      <a:pt x="10" y="8"/>
                    </a:cubicBezTo>
                    <a:cubicBezTo>
                      <a:pt x="13" y="6"/>
                      <a:pt x="17" y="4"/>
                      <a:pt x="20" y="1"/>
                    </a:cubicBezTo>
                    <a:cubicBezTo>
                      <a:pt x="19" y="1"/>
                      <a:pt x="18" y="0"/>
                      <a:pt x="16" y="0"/>
                    </a:cubicBezTo>
                  </a:path>
                </a:pathLst>
              </a:custGeom>
              <a:solidFill>
                <a:srgbClr val="46489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15" name="Freeform 603">
                <a:extLst>
                  <a:ext uri="{FF2B5EF4-FFF2-40B4-BE49-F238E27FC236}">
                    <a16:creationId xmlns:a16="http://schemas.microsoft.com/office/drawing/2014/main" xmlns="" id="{8C6D9232-9A65-447D-BD9A-FA033E56F1AD}"/>
                  </a:ext>
                </a:extLst>
              </p:cNvPr>
              <p:cNvSpPr>
                <a:spLocks/>
              </p:cNvSpPr>
              <p:nvPr/>
            </p:nvSpPr>
            <p:spPr bwMode="auto">
              <a:xfrm>
                <a:off x="6151" y="2741"/>
                <a:ext cx="6" cy="6"/>
              </a:xfrm>
              <a:custGeom>
                <a:avLst/>
                <a:gdLst>
                  <a:gd name="T0" fmla="*/ 6 w 8"/>
                  <a:gd name="T1" fmla="*/ 0 h 8"/>
                  <a:gd name="T2" fmla="*/ 0 w 8"/>
                  <a:gd name="T3" fmla="*/ 4 h 8"/>
                  <a:gd name="T4" fmla="*/ 3 w 8"/>
                  <a:gd name="T5" fmla="*/ 8 h 8"/>
                  <a:gd name="T6" fmla="*/ 8 w 8"/>
                  <a:gd name="T7" fmla="*/ 4 h 8"/>
                  <a:gd name="T8" fmla="*/ 6 w 8"/>
                  <a:gd name="T9" fmla="*/ 0 h 8"/>
                </a:gdLst>
                <a:ahLst/>
                <a:cxnLst>
                  <a:cxn ang="0">
                    <a:pos x="T0" y="T1"/>
                  </a:cxn>
                  <a:cxn ang="0">
                    <a:pos x="T2" y="T3"/>
                  </a:cxn>
                  <a:cxn ang="0">
                    <a:pos x="T4" y="T5"/>
                  </a:cxn>
                  <a:cxn ang="0">
                    <a:pos x="T6" y="T7"/>
                  </a:cxn>
                  <a:cxn ang="0">
                    <a:pos x="T8" y="T9"/>
                  </a:cxn>
                </a:cxnLst>
                <a:rect l="0" t="0" r="r" b="b"/>
                <a:pathLst>
                  <a:path w="8" h="8">
                    <a:moveTo>
                      <a:pt x="6" y="0"/>
                    </a:moveTo>
                    <a:cubicBezTo>
                      <a:pt x="4" y="2"/>
                      <a:pt x="2" y="3"/>
                      <a:pt x="0" y="4"/>
                    </a:cubicBezTo>
                    <a:cubicBezTo>
                      <a:pt x="1" y="5"/>
                      <a:pt x="2" y="7"/>
                      <a:pt x="3" y="8"/>
                    </a:cubicBezTo>
                    <a:cubicBezTo>
                      <a:pt x="4" y="6"/>
                      <a:pt x="6" y="5"/>
                      <a:pt x="8" y="4"/>
                    </a:cubicBezTo>
                    <a:cubicBezTo>
                      <a:pt x="7" y="3"/>
                      <a:pt x="7" y="2"/>
                      <a:pt x="6" y="0"/>
                    </a:cubicBezTo>
                  </a:path>
                </a:pathLst>
              </a:custGeom>
              <a:solidFill>
                <a:srgbClr val="F0F0F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16" name="Freeform 604">
                <a:extLst>
                  <a:ext uri="{FF2B5EF4-FFF2-40B4-BE49-F238E27FC236}">
                    <a16:creationId xmlns:a16="http://schemas.microsoft.com/office/drawing/2014/main" xmlns="" id="{F8DE903B-2BC5-4AC9-AF8F-B4E5CE74F405}"/>
                  </a:ext>
                </a:extLst>
              </p:cNvPr>
              <p:cNvSpPr>
                <a:spLocks/>
              </p:cNvSpPr>
              <p:nvPr/>
            </p:nvSpPr>
            <p:spPr bwMode="auto">
              <a:xfrm>
                <a:off x="6164" y="2732"/>
                <a:ext cx="8" cy="4"/>
              </a:xfrm>
              <a:custGeom>
                <a:avLst/>
                <a:gdLst>
                  <a:gd name="T0" fmla="*/ 6 w 11"/>
                  <a:gd name="T1" fmla="*/ 0 h 5"/>
                  <a:gd name="T2" fmla="*/ 0 w 11"/>
                  <a:gd name="T3" fmla="*/ 4 h 5"/>
                  <a:gd name="T4" fmla="*/ 6 w 11"/>
                  <a:gd name="T5" fmla="*/ 5 h 5"/>
                  <a:gd name="T6" fmla="*/ 11 w 11"/>
                  <a:gd name="T7" fmla="*/ 2 h 5"/>
                  <a:gd name="T8" fmla="*/ 6 w 11"/>
                  <a:gd name="T9" fmla="*/ 0 h 5"/>
                </a:gdLst>
                <a:ahLst/>
                <a:cxnLst>
                  <a:cxn ang="0">
                    <a:pos x="T0" y="T1"/>
                  </a:cxn>
                  <a:cxn ang="0">
                    <a:pos x="T2" y="T3"/>
                  </a:cxn>
                  <a:cxn ang="0">
                    <a:pos x="T4" y="T5"/>
                  </a:cxn>
                  <a:cxn ang="0">
                    <a:pos x="T6" y="T7"/>
                  </a:cxn>
                  <a:cxn ang="0">
                    <a:pos x="T8" y="T9"/>
                  </a:cxn>
                </a:cxnLst>
                <a:rect l="0" t="0" r="r" b="b"/>
                <a:pathLst>
                  <a:path w="11" h="5">
                    <a:moveTo>
                      <a:pt x="6" y="0"/>
                    </a:moveTo>
                    <a:cubicBezTo>
                      <a:pt x="4" y="1"/>
                      <a:pt x="2" y="2"/>
                      <a:pt x="0" y="4"/>
                    </a:cubicBezTo>
                    <a:cubicBezTo>
                      <a:pt x="2" y="4"/>
                      <a:pt x="4" y="5"/>
                      <a:pt x="6" y="5"/>
                    </a:cubicBezTo>
                    <a:cubicBezTo>
                      <a:pt x="7" y="4"/>
                      <a:pt x="9" y="3"/>
                      <a:pt x="11" y="2"/>
                    </a:cubicBezTo>
                    <a:cubicBezTo>
                      <a:pt x="10" y="1"/>
                      <a:pt x="8" y="0"/>
                      <a:pt x="6"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17" name="Freeform 605">
                <a:extLst>
                  <a:ext uri="{FF2B5EF4-FFF2-40B4-BE49-F238E27FC236}">
                    <a16:creationId xmlns:a16="http://schemas.microsoft.com/office/drawing/2014/main" xmlns="" id="{760C8306-2981-41BF-B7CD-78AC68ABEADC}"/>
                  </a:ext>
                </a:extLst>
              </p:cNvPr>
              <p:cNvSpPr>
                <a:spLocks/>
              </p:cNvSpPr>
              <p:nvPr/>
            </p:nvSpPr>
            <p:spPr bwMode="auto">
              <a:xfrm>
                <a:off x="6128" y="2758"/>
                <a:ext cx="4" cy="4"/>
              </a:xfrm>
              <a:custGeom>
                <a:avLst/>
                <a:gdLst>
                  <a:gd name="T0" fmla="*/ 5 w 5"/>
                  <a:gd name="T1" fmla="*/ 0 h 5"/>
                  <a:gd name="T2" fmla="*/ 1 w 5"/>
                  <a:gd name="T3" fmla="*/ 5 h 5"/>
                  <a:gd name="T4" fmla="*/ 1 w 5"/>
                  <a:gd name="T5" fmla="*/ 5 h 5"/>
                  <a:gd name="T6" fmla="*/ 3 w 5"/>
                  <a:gd name="T7" fmla="*/ 3 h 5"/>
                  <a:gd name="T8" fmla="*/ 5 w 5"/>
                  <a:gd name="T9" fmla="*/ 1 h 5"/>
                  <a:gd name="T10" fmla="*/ 5 w 5"/>
                  <a:gd name="T11" fmla="*/ 0 h 5"/>
                </a:gdLst>
                <a:ahLst/>
                <a:cxnLst>
                  <a:cxn ang="0">
                    <a:pos x="T0" y="T1"/>
                  </a:cxn>
                  <a:cxn ang="0">
                    <a:pos x="T2" y="T3"/>
                  </a:cxn>
                  <a:cxn ang="0">
                    <a:pos x="T4" y="T5"/>
                  </a:cxn>
                  <a:cxn ang="0">
                    <a:pos x="T6" y="T7"/>
                  </a:cxn>
                  <a:cxn ang="0">
                    <a:pos x="T8" y="T9"/>
                  </a:cxn>
                  <a:cxn ang="0">
                    <a:pos x="T10" y="T11"/>
                  </a:cxn>
                </a:cxnLst>
                <a:rect l="0" t="0" r="r" b="b"/>
                <a:pathLst>
                  <a:path w="5" h="5">
                    <a:moveTo>
                      <a:pt x="5" y="0"/>
                    </a:moveTo>
                    <a:cubicBezTo>
                      <a:pt x="2" y="3"/>
                      <a:pt x="0" y="4"/>
                      <a:pt x="1" y="5"/>
                    </a:cubicBezTo>
                    <a:cubicBezTo>
                      <a:pt x="1" y="5"/>
                      <a:pt x="1" y="5"/>
                      <a:pt x="1" y="5"/>
                    </a:cubicBezTo>
                    <a:cubicBezTo>
                      <a:pt x="1" y="5"/>
                      <a:pt x="2" y="4"/>
                      <a:pt x="3" y="3"/>
                    </a:cubicBezTo>
                    <a:cubicBezTo>
                      <a:pt x="4" y="3"/>
                      <a:pt x="5" y="2"/>
                      <a:pt x="5" y="1"/>
                    </a:cubicBezTo>
                    <a:cubicBezTo>
                      <a:pt x="5" y="1"/>
                      <a:pt x="5" y="1"/>
                      <a:pt x="5" y="0"/>
                    </a:cubicBezTo>
                  </a:path>
                </a:pathLst>
              </a:custGeom>
              <a:solidFill>
                <a:srgbClr val="4F52C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18" name="Freeform 606">
                <a:extLst>
                  <a:ext uri="{FF2B5EF4-FFF2-40B4-BE49-F238E27FC236}">
                    <a16:creationId xmlns:a16="http://schemas.microsoft.com/office/drawing/2014/main" xmlns="" id="{C5C6B821-1CA1-4423-94A1-40F758C2B336}"/>
                  </a:ext>
                </a:extLst>
              </p:cNvPr>
              <p:cNvSpPr>
                <a:spLocks/>
              </p:cNvSpPr>
              <p:nvPr/>
            </p:nvSpPr>
            <p:spPr bwMode="auto">
              <a:xfrm>
                <a:off x="6132" y="2755"/>
                <a:ext cx="6" cy="5"/>
              </a:xfrm>
              <a:custGeom>
                <a:avLst/>
                <a:gdLst>
                  <a:gd name="T0" fmla="*/ 8 w 8"/>
                  <a:gd name="T1" fmla="*/ 0 h 7"/>
                  <a:gd name="T2" fmla="*/ 1 w 8"/>
                  <a:gd name="T3" fmla="*/ 5 h 7"/>
                  <a:gd name="T4" fmla="*/ 0 w 8"/>
                  <a:gd name="T5" fmla="*/ 6 h 7"/>
                  <a:gd name="T6" fmla="*/ 1 w 8"/>
                  <a:gd name="T7" fmla="*/ 7 h 7"/>
                  <a:gd name="T8" fmla="*/ 8 w 8"/>
                  <a:gd name="T9" fmla="*/ 3 h 7"/>
                  <a:gd name="T10" fmla="*/ 8 w 8"/>
                  <a:gd name="T11" fmla="*/ 0 h 7"/>
                </a:gdLst>
                <a:ahLst/>
                <a:cxnLst>
                  <a:cxn ang="0">
                    <a:pos x="T0" y="T1"/>
                  </a:cxn>
                  <a:cxn ang="0">
                    <a:pos x="T2" y="T3"/>
                  </a:cxn>
                  <a:cxn ang="0">
                    <a:pos x="T4" y="T5"/>
                  </a:cxn>
                  <a:cxn ang="0">
                    <a:pos x="T6" y="T7"/>
                  </a:cxn>
                  <a:cxn ang="0">
                    <a:pos x="T8" y="T9"/>
                  </a:cxn>
                  <a:cxn ang="0">
                    <a:pos x="T10" y="T11"/>
                  </a:cxn>
                </a:cxnLst>
                <a:rect l="0" t="0" r="r" b="b"/>
                <a:pathLst>
                  <a:path w="8" h="7">
                    <a:moveTo>
                      <a:pt x="8" y="0"/>
                    </a:moveTo>
                    <a:cubicBezTo>
                      <a:pt x="5" y="2"/>
                      <a:pt x="3" y="3"/>
                      <a:pt x="1" y="5"/>
                    </a:cubicBezTo>
                    <a:cubicBezTo>
                      <a:pt x="1" y="5"/>
                      <a:pt x="0" y="6"/>
                      <a:pt x="0" y="6"/>
                    </a:cubicBezTo>
                    <a:cubicBezTo>
                      <a:pt x="0" y="6"/>
                      <a:pt x="0" y="7"/>
                      <a:pt x="1" y="7"/>
                    </a:cubicBezTo>
                    <a:cubicBezTo>
                      <a:pt x="3" y="6"/>
                      <a:pt x="5" y="5"/>
                      <a:pt x="8" y="3"/>
                    </a:cubicBezTo>
                    <a:cubicBezTo>
                      <a:pt x="8" y="2"/>
                      <a:pt x="8" y="1"/>
                      <a:pt x="8" y="0"/>
                    </a:cubicBezTo>
                  </a:path>
                </a:pathLst>
              </a:custGeom>
              <a:solidFill>
                <a:srgbClr val="4D50B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grpSp>
        <p:grpSp>
          <p:nvGrpSpPr>
            <p:cNvPr id="1619" name="Group 808">
              <a:extLst>
                <a:ext uri="{FF2B5EF4-FFF2-40B4-BE49-F238E27FC236}">
                  <a16:creationId xmlns:a16="http://schemas.microsoft.com/office/drawing/2014/main" xmlns="" id="{3830EB6B-085E-4149-ACEB-D9D3127D12E1}"/>
                </a:ext>
              </a:extLst>
            </p:cNvPr>
            <p:cNvGrpSpPr>
              <a:grpSpLocks/>
            </p:cNvGrpSpPr>
            <p:nvPr/>
          </p:nvGrpSpPr>
          <p:grpSpPr bwMode="auto">
            <a:xfrm>
              <a:off x="10042922" y="4239176"/>
              <a:ext cx="381676" cy="266643"/>
              <a:chOff x="6067" y="2614"/>
              <a:chExt cx="225" cy="162"/>
            </a:xfrm>
          </p:grpSpPr>
          <p:sp>
            <p:nvSpPr>
              <p:cNvPr id="1620" name="Freeform 608">
                <a:extLst>
                  <a:ext uri="{FF2B5EF4-FFF2-40B4-BE49-F238E27FC236}">
                    <a16:creationId xmlns:a16="http://schemas.microsoft.com/office/drawing/2014/main" xmlns="" id="{BEDD0126-130B-4921-B87C-FB65E61D5F63}"/>
                  </a:ext>
                </a:extLst>
              </p:cNvPr>
              <p:cNvSpPr>
                <a:spLocks/>
              </p:cNvSpPr>
              <p:nvPr/>
            </p:nvSpPr>
            <p:spPr bwMode="auto">
              <a:xfrm>
                <a:off x="6132" y="2758"/>
                <a:ext cx="0" cy="1"/>
              </a:xfrm>
              <a:custGeom>
                <a:avLst/>
                <a:gdLst>
                  <a:gd name="T0" fmla="*/ 1 w 1"/>
                  <a:gd name="T1" fmla="*/ 0 h 1"/>
                  <a:gd name="T2" fmla="*/ 0 w 1"/>
                  <a:gd name="T3" fmla="*/ 0 h 1"/>
                  <a:gd name="T4" fmla="*/ 0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1" y="0"/>
                      <a:pt x="0" y="0"/>
                      <a:pt x="0" y="0"/>
                    </a:cubicBezTo>
                    <a:cubicBezTo>
                      <a:pt x="0" y="1"/>
                      <a:pt x="0" y="1"/>
                      <a:pt x="0" y="1"/>
                    </a:cubicBezTo>
                    <a:cubicBezTo>
                      <a:pt x="0" y="1"/>
                      <a:pt x="1" y="0"/>
                      <a:pt x="1" y="0"/>
                    </a:cubicBezTo>
                  </a:path>
                </a:pathLst>
              </a:custGeom>
              <a:solidFill>
                <a:srgbClr val="575BD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21" name="Freeform 609">
                <a:extLst>
                  <a:ext uri="{FF2B5EF4-FFF2-40B4-BE49-F238E27FC236}">
                    <a16:creationId xmlns:a16="http://schemas.microsoft.com/office/drawing/2014/main" xmlns="" id="{4FA53743-54D7-4624-B89E-2E1DFD71F5DA}"/>
                  </a:ext>
                </a:extLst>
              </p:cNvPr>
              <p:cNvSpPr>
                <a:spLocks/>
              </p:cNvSpPr>
              <p:nvPr/>
            </p:nvSpPr>
            <p:spPr bwMode="auto">
              <a:xfrm>
                <a:off x="6144" y="2745"/>
                <a:ext cx="8" cy="6"/>
              </a:xfrm>
              <a:custGeom>
                <a:avLst/>
                <a:gdLst>
                  <a:gd name="T0" fmla="*/ 8 w 11"/>
                  <a:gd name="T1" fmla="*/ 0 h 8"/>
                  <a:gd name="T2" fmla="*/ 0 w 11"/>
                  <a:gd name="T3" fmla="*/ 5 h 8"/>
                  <a:gd name="T4" fmla="*/ 3 w 11"/>
                  <a:gd name="T5" fmla="*/ 8 h 8"/>
                  <a:gd name="T6" fmla="*/ 11 w 11"/>
                  <a:gd name="T7" fmla="*/ 3 h 8"/>
                  <a:gd name="T8" fmla="*/ 8 w 11"/>
                  <a:gd name="T9" fmla="*/ 0 h 8"/>
                </a:gdLst>
                <a:ahLst/>
                <a:cxnLst>
                  <a:cxn ang="0">
                    <a:pos x="T0" y="T1"/>
                  </a:cxn>
                  <a:cxn ang="0">
                    <a:pos x="T2" y="T3"/>
                  </a:cxn>
                  <a:cxn ang="0">
                    <a:pos x="T4" y="T5"/>
                  </a:cxn>
                  <a:cxn ang="0">
                    <a:pos x="T6" y="T7"/>
                  </a:cxn>
                  <a:cxn ang="0">
                    <a:pos x="T8" y="T9"/>
                  </a:cxn>
                </a:cxnLst>
                <a:rect l="0" t="0" r="r" b="b"/>
                <a:pathLst>
                  <a:path w="11" h="8">
                    <a:moveTo>
                      <a:pt x="8" y="0"/>
                    </a:moveTo>
                    <a:cubicBezTo>
                      <a:pt x="5" y="2"/>
                      <a:pt x="3" y="4"/>
                      <a:pt x="0" y="5"/>
                    </a:cubicBezTo>
                    <a:cubicBezTo>
                      <a:pt x="1" y="6"/>
                      <a:pt x="2" y="7"/>
                      <a:pt x="3" y="8"/>
                    </a:cubicBezTo>
                    <a:cubicBezTo>
                      <a:pt x="6" y="6"/>
                      <a:pt x="9" y="5"/>
                      <a:pt x="11" y="3"/>
                    </a:cubicBezTo>
                    <a:cubicBezTo>
                      <a:pt x="10" y="2"/>
                      <a:pt x="9" y="1"/>
                      <a:pt x="8"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22" name="Freeform 610">
                <a:extLst>
                  <a:ext uri="{FF2B5EF4-FFF2-40B4-BE49-F238E27FC236}">
                    <a16:creationId xmlns:a16="http://schemas.microsoft.com/office/drawing/2014/main" xmlns="" id="{3D4FD1C8-3729-4FD2-815D-92C74C9BB168}"/>
                  </a:ext>
                </a:extLst>
              </p:cNvPr>
              <p:cNvSpPr>
                <a:spLocks/>
              </p:cNvSpPr>
              <p:nvPr/>
            </p:nvSpPr>
            <p:spPr bwMode="auto">
              <a:xfrm>
                <a:off x="6205" y="2707"/>
                <a:ext cx="3" cy="4"/>
              </a:xfrm>
              <a:custGeom>
                <a:avLst/>
                <a:gdLst>
                  <a:gd name="T0" fmla="*/ 2 w 4"/>
                  <a:gd name="T1" fmla="*/ 0 h 6"/>
                  <a:gd name="T2" fmla="*/ 2 w 4"/>
                  <a:gd name="T3" fmla="*/ 0 h 6"/>
                  <a:gd name="T4" fmla="*/ 0 w 4"/>
                  <a:gd name="T5" fmla="*/ 5 h 6"/>
                  <a:gd name="T6" fmla="*/ 1 w 4"/>
                  <a:gd name="T7" fmla="*/ 6 h 6"/>
                  <a:gd name="T8" fmla="*/ 4 w 4"/>
                  <a:gd name="T9" fmla="*/ 3 h 6"/>
                  <a:gd name="T10" fmla="*/ 2 w 4"/>
                  <a:gd name="T11" fmla="*/ 0 h 6"/>
                </a:gdLst>
                <a:ahLst/>
                <a:cxnLst>
                  <a:cxn ang="0">
                    <a:pos x="T0" y="T1"/>
                  </a:cxn>
                  <a:cxn ang="0">
                    <a:pos x="T2" y="T3"/>
                  </a:cxn>
                  <a:cxn ang="0">
                    <a:pos x="T4" y="T5"/>
                  </a:cxn>
                  <a:cxn ang="0">
                    <a:pos x="T6" y="T7"/>
                  </a:cxn>
                  <a:cxn ang="0">
                    <a:pos x="T8" y="T9"/>
                  </a:cxn>
                  <a:cxn ang="0">
                    <a:pos x="T10" y="T11"/>
                  </a:cxn>
                </a:cxnLst>
                <a:rect l="0" t="0" r="r" b="b"/>
                <a:pathLst>
                  <a:path w="4" h="6">
                    <a:moveTo>
                      <a:pt x="2" y="0"/>
                    </a:moveTo>
                    <a:cubicBezTo>
                      <a:pt x="2" y="0"/>
                      <a:pt x="2" y="0"/>
                      <a:pt x="2" y="0"/>
                    </a:cubicBezTo>
                    <a:cubicBezTo>
                      <a:pt x="1" y="2"/>
                      <a:pt x="1" y="3"/>
                      <a:pt x="0" y="5"/>
                    </a:cubicBezTo>
                    <a:cubicBezTo>
                      <a:pt x="0" y="5"/>
                      <a:pt x="0" y="5"/>
                      <a:pt x="1" y="6"/>
                    </a:cubicBezTo>
                    <a:cubicBezTo>
                      <a:pt x="2" y="5"/>
                      <a:pt x="3" y="4"/>
                      <a:pt x="4" y="3"/>
                    </a:cubicBezTo>
                    <a:cubicBezTo>
                      <a:pt x="4" y="2"/>
                      <a:pt x="3" y="1"/>
                      <a:pt x="2"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23" name="Freeform 611">
                <a:extLst>
                  <a:ext uri="{FF2B5EF4-FFF2-40B4-BE49-F238E27FC236}">
                    <a16:creationId xmlns:a16="http://schemas.microsoft.com/office/drawing/2014/main" xmlns="" id="{8E63176D-FE1C-467F-9237-D9A8C8C917C3}"/>
                  </a:ext>
                </a:extLst>
              </p:cNvPr>
              <p:cNvSpPr>
                <a:spLocks/>
              </p:cNvSpPr>
              <p:nvPr/>
            </p:nvSpPr>
            <p:spPr bwMode="auto">
              <a:xfrm>
                <a:off x="6206" y="2707"/>
                <a:ext cx="3" cy="2"/>
              </a:xfrm>
              <a:custGeom>
                <a:avLst/>
                <a:gdLst>
                  <a:gd name="T0" fmla="*/ 1 w 4"/>
                  <a:gd name="T1" fmla="*/ 0 h 3"/>
                  <a:gd name="T2" fmla="*/ 0 w 4"/>
                  <a:gd name="T3" fmla="*/ 0 h 3"/>
                  <a:gd name="T4" fmla="*/ 2 w 4"/>
                  <a:gd name="T5" fmla="*/ 3 h 3"/>
                  <a:gd name="T6" fmla="*/ 4 w 4"/>
                  <a:gd name="T7" fmla="*/ 2 h 3"/>
                  <a:gd name="T8" fmla="*/ 1 w 4"/>
                  <a:gd name="T9" fmla="*/ 0 h 3"/>
                </a:gdLst>
                <a:ahLst/>
                <a:cxnLst>
                  <a:cxn ang="0">
                    <a:pos x="T0" y="T1"/>
                  </a:cxn>
                  <a:cxn ang="0">
                    <a:pos x="T2" y="T3"/>
                  </a:cxn>
                  <a:cxn ang="0">
                    <a:pos x="T4" y="T5"/>
                  </a:cxn>
                  <a:cxn ang="0">
                    <a:pos x="T6" y="T7"/>
                  </a:cxn>
                  <a:cxn ang="0">
                    <a:pos x="T8" y="T9"/>
                  </a:cxn>
                </a:cxnLst>
                <a:rect l="0" t="0" r="r" b="b"/>
                <a:pathLst>
                  <a:path w="4" h="3">
                    <a:moveTo>
                      <a:pt x="1" y="0"/>
                    </a:moveTo>
                    <a:cubicBezTo>
                      <a:pt x="1" y="0"/>
                      <a:pt x="0" y="0"/>
                      <a:pt x="0" y="0"/>
                    </a:cubicBezTo>
                    <a:cubicBezTo>
                      <a:pt x="1" y="1"/>
                      <a:pt x="2" y="2"/>
                      <a:pt x="2" y="3"/>
                    </a:cubicBezTo>
                    <a:cubicBezTo>
                      <a:pt x="3" y="2"/>
                      <a:pt x="4" y="2"/>
                      <a:pt x="4" y="2"/>
                    </a:cubicBezTo>
                    <a:cubicBezTo>
                      <a:pt x="3" y="1"/>
                      <a:pt x="2" y="0"/>
                      <a:pt x="1" y="0"/>
                    </a:cubicBezTo>
                  </a:path>
                </a:pathLst>
              </a:custGeom>
              <a:solidFill>
                <a:srgbClr val="F3F3F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24" name="Freeform 612">
                <a:extLst>
                  <a:ext uri="{FF2B5EF4-FFF2-40B4-BE49-F238E27FC236}">
                    <a16:creationId xmlns:a16="http://schemas.microsoft.com/office/drawing/2014/main" xmlns="" id="{599EA13E-9EDA-4FA2-B09F-2248259C3933}"/>
                  </a:ext>
                </a:extLst>
              </p:cNvPr>
              <p:cNvSpPr>
                <a:spLocks/>
              </p:cNvSpPr>
              <p:nvPr/>
            </p:nvSpPr>
            <p:spPr bwMode="auto">
              <a:xfrm>
                <a:off x="6196" y="2712"/>
                <a:ext cx="5" cy="4"/>
              </a:xfrm>
              <a:custGeom>
                <a:avLst/>
                <a:gdLst>
                  <a:gd name="T0" fmla="*/ 4 w 7"/>
                  <a:gd name="T1" fmla="*/ 0 h 6"/>
                  <a:gd name="T2" fmla="*/ 0 w 7"/>
                  <a:gd name="T3" fmla="*/ 2 h 6"/>
                  <a:gd name="T4" fmla="*/ 2 w 7"/>
                  <a:gd name="T5" fmla="*/ 6 h 6"/>
                  <a:gd name="T6" fmla="*/ 7 w 7"/>
                  <a:gd name="T7" fmla="*/ 3 h 6"/>
                  <a:gd name="T8" fmla="*/ 4 w 7"/>
                  <a:gd name="T9" fmla="*/ 0 h 6"/>
                </a:gdLst>
                <a:ahLst/>
                <a:cxnLst>
                  <a:cxn ang="0">
                    <a:pos x="T0" y="T1"/>
                  </a:cxn>
                  <a:cxn ang="0">
                    <a:pos x="T2" y="T3"/>
                  </a:cxn>
                  <a:cxn ang="0">
                    <a:pos x="T4" y="T5"/>
                  </a:cxn>
                  <a:cxn ang="0">
                    <a:pos x="T6" y="T7"/>
                  </a:cxn>
                  <a:cxn ang="0">
                    <a:pos x="T8" y="T9"/>
                  </a:cxn>
                </a:cxnLst>
                <a:rect l="0" t="0" r="r" b="b"/>
                <a:pathLst>
                  <a:path w="7" h="6">
                    <a:moveTo>
                      <a:pt x="4" y="0"/>
                    </a:moveTo>
                    <a:cubicBezTo>
                      <a:pt x="3" y="1"/>
                      <a:pt x="2" y="2"/>
                      <a:pt x="0" y="2"/>
                    </a:cubicBezTo>
                    <a:cubicBezTo>
                      <a:pt x="1" y="4"/>
                      <a:pt x="1" y="5"/>
                      <a:pt x="2" y="6"/>
                    </a:cubicBezTo>
                    <a:cubicBezTo>
                      <a:pt x="4" y="5"/>
                      <a:pt x="5" y="4"/>
                      <a:pt x="7" y="3"/>
                    </a:cubicBezTo>
                    <a:cubicBezTo>
                      <a:pt x="6" y="2"/>
                      <a:pt x="5" y="1"/>
                      <a:pt x="4" y="0"/>
                    </a:cubicBezTo>
                  </a:path>
                </a:pathLst>
              </a:custGeom>
              <a:solidFill>
                <a:srgbClr val="F0F0F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25" name="Freeform 613">
                <a:extLst>
                  <a:ext uri="{FF2B5EF4-FFF2-40B4-BE49-F238E27FC236}">
                    <a16:creationId xmlns:a16="http://schemas.microsoft.com/office/drawing/2014/main" xmlns="" id="{786CD4BA-7DCC-4586-BD44-B1FDC5DB59CD}"/>
                  </a:ext>
                </a:extLst>
              </p:cNvPr>
              <p:cNvSpPr>
                <a:spLocks/>
              </p:cNvSpPr>
              <p:nvPr/>
            </p:nvSpPr>
            <p:spPr bwMode="auto">
              <a:xfrm>
                <a:off x="6200" y="2709"/>
                <a:ext cx="5" cy="4"/>
              </a:xfrm>
              <a:custGeom>
                <a:avLst/>
                <a:gdLst>
                  <a:gd name="T0" fmla="*/ 3 w 6"/>
                  <a:gd name="T1" fmla="*/ 0 h 6"/>
                  <a:gd name="T2" fmla="*/ 0 w 6"/>
                  <a:gd name="T3" fmla="*/ 2 h 6"/>
                  <a:gd name="T4" fmla="*/ 2 w 6"/>
                  <a:gd name="T5" fmla="*/ 6 h 6"/>
                  <a:gd name="T6" fmla="*/ 5 w 6"/>
                  <a:gd name="T7" fmla="*/ 4 h 6"/>
                  <a:gd name="T8" fmla="*/ 6 w 6"/>
                  <a:gd name="T9" fmla="*/ 2 h 6"/>
                  <a:gd name="T10" fmla="*/ 3 w 6"/>
                  <a:gd name="T11" fmla="*/ 0 h 6"/>
                </a:gdLst>
                <a:ahLst/>
                <a:cxnLst>
                  <a:cxn ang="0">
                    <a:pos x="T0" y="T1"/>
                  </a:cxn>
                  <a:cxn ang="0">
                    <a:pos x="T2" y="T3"/>
                  </a:cxn>
                  <a:cxn ang="0">
                    <a:pos x="T4" y="T5"/>
                  </a:cxn>
                  <a:cxn ang="0">
                    <a:pos x="T6" y="T7"/>
                  </a:cxn>
                  <a:cxn ang="0">
                    <a:pos x="T8" y="T9"/>
                  </a:cxn>
                  <a:cxn ang="0">
                    <a:pos x="T10" y="T11"/>
                  </a:cxn>
                </a:cxnLst>
                <a:rect l="0" t="0" r="r" b="b"/>
                <a:pathLst>
                  <a:path w="6" h="6">
                    <a:moveTo>
                      <a:pt x="3" y="0"/>
                    </a:moveTo>
                    <a:cubicBezTo>
                      <a:pt x="2" y="1"/>
                      <a:pt x="1" y="2"/>
                      <a:pt x="0" y="2"/>
                    </a:cubicBezTo>
                    <a:cubicBezTo>
                      <a:pt x="1" y="4"/>
                      <a:pt x="1" y="5"/>
                      <a:pt x="2" y="6"/>
                    </a:cubicBezTo>
                    <a:cubicBezTo>
                      <a:pt x="3" y="5"/>
                      <a:pt x="4" y="5"/>
                      <a:pt x="5" y="4"/>
                    </a:cubicBezTo>
                    <a:cubicBezTo>
                      <a:pt x="5" y="3"/>
                      <a:pt x="5" y="3"/>
                      <a:pt x="6" y="2"/>
                    </a:cubicBezTo>
                    <a:cubicBezTo>
                      <a:pt x="5" y="2"/>
                      <a:pt x="4" y="1"/>
                      <a:pt x="3"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26" name="Freeform 614">
                <a:extLst>
                  <a:ext uri="{FF2B5EF4-FFF2-40B4-BE49-F238E27FC236}">
                    <a16:creationId xmlns:a16="http://schemas.microsoft.com/office/drawing/2014/main" xmlns="" id="{0D24A5F4-F4B3-4AE7-AF28-73FD73C99AED}"/>
                  </a:ext>
                </a:extLst>
              </p:cNvPr>
              <p:cNvSpPr>
                <a:spLocks/>
              </p:cNvSpPr>
              <p:nvPr/>
            </p:nvSpPr>
            <p:spPr bwMode="auto">
              <a:xfrm>
                <a:off x="6204" y="2710"/>
                <a:ext cx="2" cy="2"/>
              </a:xfrm>
              <a:custGeom>
                <a:avLst/>
                <a:gdLst>
                  <a:gd name="T0" fmla="*/ 1 w 2"/>
                  <a:gd name="T1" fmla="*/ 0 h 2"/>
                  <a:gd name="T2" fmla="*/ 0 w 2"/>
                  <a:gd name="T3" fmla="*/ 2 h 2"/>
                  <a:gd name="T4" fmla="*/ 2 w 2"/>
                  <a:gd name="T5" fmla="*/ 1 h 2"/>
                  <a:gd name="T6" fmla="*/ 1 w 2"/>
                  <a:gd name="T7" fmla="*/ 0 h 2"/>
                </a:gdLst>
                <a:ahLst/>
                <a:cxnLst>
                  <a:cxn ang="0">
                    <a:pos x="T0" y="T1"/>
                  </a:cxn>
                  <a:cxn ang="0">
                    <a:pos x="T2" y="T3"/>
                  </a:cxn>
                  <a:cxn ang="0">
                    <a:pos x="T4" y="T5"/>
                  </a:cxn>
                  <a:cxn ang="0">
                    <a:pos x="T6" y="T7"/>
                  </a:cxn>
                </a:cxnLst>
                <a:rect l="0" t="0" r="r" b="b"/>
                <a:pathLst>
                  <a:path w="2" h="2">
                    <a:moveTo>
                      <a:pt x="1" y="0"/>
                    </a:moveTo>
                    <a:cubicBezTo>
                      <a:pt x="0" y="1"/>
                      <a:pt x="0" y="1"/>
                      <a:pt x="0" y="2"/>
                    </a:cubicBezTo>
                    <a:cubicBezTo>
                      <a:pt x="0" y="2"/>
                      <a:pt x="1" y="1"/>
                      <a:pt x="2" y="1"/>
                    </a:cubicBezTo>
                    <a:cubicBezTo>
                      <a:pt x="1" y="0"/>
                      <a:pt x="1" y="0"/>
                      <a:pt x="1" y="0"/>
                    </a:cubicBezTo>
                  </a:path>
                </a:pathLst>
              </a:custGeom>
              <a:solidFill>
                <a:srgbClr val="F8F8F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27" name="Freeform 615">
                <a:extLst>
                  <a:ext uri="{FF2B5EF4-FFF2-40B4-BE49-F238E27FC236}">
                    <a16:creationId xmlns:a16="http://schemas.microsoft.com/office/drawing/2014/main" xmlns="" id="{0FFF5031-254E-44F6-B80B-FB82E0751F50}"/>
                  </a:ext>
                </a:extLst>
              </p:cNvPr>
              <p:cNvSpPr>
                <a:spLocks/>
              </p:cNvSpPr>
              <p:nvPr/>
            </p:nvSpPr>
            <p:spPr bwMode="auto">
              <a:xfrm>
                <a:off x="6199" y="2710"/>
                <a:ext cx="3" cy="4"/>
              </a:xfrm>
              <a:custGeom>
                <a:avLst/>
                <a:gdLst>
                  <a:gd name="T0" fmla="*/ 2 w 4"/>
                  <a:gd name="T1" fmla="*/ 0 h 5"/>
                  <a:gd name="T2" fmla="*/ 0 w 4"/>
                  <a:gd name="T3" fmla="*/ 2 h 5"/>
                  <a:gd name="T4" fmla="*/ 3 w 4"/>
                  <a:gd name="T5" fmla="*/ 5 h 5"/>
                  <a:gd name="T6" fmla="*/ 4 w 4"/>
                  <a:gd name="T7" fmla="*/ 4 h 5"/>
                  <a:gd name="T8" fmla="*/ 2 w 4"/>
                  <a:gd name="T9" fmla="*/ 0 h 5"/>
                </a:gdLst>
                <a:ahLst/>
                <a:cxnLst>
                  <a:cxn ang="0">
                    <a:pos x="T0" y="T1"/>
                  </a:cxn>
                  <a:cxn ang="0">
                    <a:pos x="T2" y="T3"/>
                  </a:cxn>
                  <a:cxn ang="0">
                    <a:pos x="T4" y="T5"/>
                  </a:cxn>
                  <a:cxn ang="0">
                    <a:pos x="T6" y="T7"/>
                  </a:cxn>
                  <a:cxn ang="0">
                    <a:pos x="T8" y="T9"/>
                  </a:cxn>
                </a:cxnLst>
                <a:rect l="0" t="0" r="r" b="b"/>
                <a:pathLst>
                  <a:path w="4" h="5">
                    <a:moveTo>
                      <a:pt x="2" y="0"/>
                    </a:moveTo>
                    <a:cubicBezTo>
                      <a:pt x="1" y="1"/>
                      <a:pt x="1" y="2"/>
                      <a:pt x="0" y="2"/>
                    </a:cubicBezTo>
                    <a:cubicBezTo>
                      <a:pt x="1" y="3"/>
                      <a:pt x="2" y="4"/>
                      <a:pt x="3" y="5"/>
                    </a:cubicBezTo>
                    <a:cubicBezTo>
                      <a:pt x="3" y="5"/>
                      <a:pt x="3" y="4"/>
                      <a:pt x="4" y="4"/>
                    </a:cubicBezTo>
                    <a:cubicBezTo>
                      <a:pt x="3" y="3"/>
                      <a:pt x="3" y="2"/>
                      <a:pt x="2"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28" name="Freeform 616">
                <a:extLst>
                  <a:ext uri="{FF2B5EF4-FFF2-40B4-BE49-F238E27FC236}">
                    <a16:creationId xmlns:a16="http://schemas.microsoft.com/office/drawing/2014/main" xmlns="" id="{B90FFAE4-5A01-4C7C-86C9-3FD6B60F9682}"/>
                  </a:ext>
                </a:extLst>
              </p:cNvPr>
              <p:cNvSpPr>
                <a:spLocks noEditPoints="1"/>
              </p:cNvSpPr>
              <p:nvPr/>
            </p:nvSpPr>
            <p:spPr bwMode="auto">
              <a:xfrm>
                <a:off x="6070" y="2650"/>
                <a:ext cx="11" cy="16"/>
              </a:xfrm>
              <a:custGeom>
                <a:avLst/>
                <a:gdLst>
                  <a:gd name="T0" fmla="*/ 14 w 15"/>
                  <a:gd name="T1" fmla="*/ 19 h 22"/>
                  <a:gd name="T2" fmla="*/ 13 w 15"/>
                  <a:gd name="T3" fmla="*/ 21 h 22"/>
                  <a:gd name="T4" fmla="*/ 15 w 15"/>
                  <a:gd name="T5" fmla="*/ 22 h 22"/>
                  <a:gd name="T6" fmla="*/ 14 w 15"/>
                  <a:gd name="T7" fmla="*/ 19 h 22"/>
                  <a:gd name="T8" fmla="*/ 2 w 15"/>
                  <a:gd name="T9" fmla="*/ 0 h 22"/>
                  <a:gd name="T10" fmla="*/ 0 w 15"/>
                  <a:gd name="T11" fmla="*/ 13 h 22"/>
                  <a:gd name="T12" fmla="*/ 1 w 15"/>
                  <a:gd name="T13" fmla="*/ 15 h 22"/>
                  <a:gd name="T14" fmla="*/ 7 w 15"/>
                  <a:gd name="T15" fmla="*/ 7 h 22"/>
                  <a:gd name="T16" fmla="*/ 2 w 15"/>
                  <a:gd name="T17"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22">
                    <a:moveTo>
                      <a:pt x="14" y="19"/>
                    </a:moveTo>
                    <a:cubicBezTo>
                      <a:pt x="13" y="20"/>
                      <a:pt x="13" y="20"/>
                      <a:pt x="13" y="21"/>
                    </a:cubicBezTo>
                    <a:cubicBezTo>
                      <a:pt x="14" y="21"/>
                      <a:pt x="14" y="22"/>
                      <a:pt x="15" y="22"/>
                    </a:cubicBezTo>
                    <a:cubicBezTo>
                      <a:pt x="15" y="21"/>
                      <a:pt x="14" y="20"/>
                      <a:pt x="14" y="19"/>
                    </a:cubicBezTo>
                    <a:moveTo>
                      <a:pt x="2" y="0"/>
                    </a:moveTo>
                    <a:cubicBezTo>
                      <a:pt x="2" y="4"/>
                      <a:pt x="1" y="9"/>
                      <a:pt x="0" y="13"/>
                    </a:cubicBezTo>
                    <a:cubicBezTo>
                      <a:pt x="1" y="14"/>
                      <a:pt x="1" y="14"/>
                      <a:pt x="1" y="15"/>
                    </a:cubicBezTo>
                    <a:cubicBezTo>
                      <a:pt x="3" y="13"/>
                      <a:pt x="5" y="10"/>
                      <a:pt x="7" y="7"/>
                    </a:cubicBezTo>
                    <a:cubicBezTo>
                      <a:pt x="5" y="5"/>
                      <a:pt x="4" y="2"/>
                      <a:pt x="2" y="0"/>
                    </a:cubicBezTo>
                  </a:path>
                </a:pathLst>
              </a:custGeom>
              <a:solidFill>
                <a:srgbClr val="E5E5E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29" name="Freeform 617">
                <a:extLst>
                  <a:ext uri="{FF2B5EF4-FFF2-40B4-BE49-F238E27FC236}">
                    <a16:creationId xmlns:a16="http://schemas.microsoft.com/office/drawing/2014/main" xmlns="" id="{AA6E9BB8-7920-4019-A527-86D791B09DF8}"/>
                  </a:ext>
                </a:extLst>
              </p:cNvPr>
              <p:cNvSpPr>
                <a:spLocks/>
              </p:cNvSpPr>
              <p:nvPr/>
            </p:nvSpPr>
            <p:spPr bwMode="auto">
              <a:xfrm>
                <a:off x="6077" y="2662"/>
                <a:ext cx="4" cy="3"/>
              </a:xfrm>
              <a:custGeom>
                <a:avLst/>
                <a:gdLst>
                  <a:gd name="T0" fmla="*/ 3 w 5"/>
                  <a:gd name="T1" fmla="*/ 0 h 5"/>
                  <a:gd name="T2" fmla="*/ 0 w 5"/>
                  <a:gd name="T3" fmla="*/ 3 h 5"/>
                  <a:gd name="T4" fmla="*/ 4 w 5"/>
                  <a:gd name="T5" fmla="*/ 5 h 5"/>
                  <a:gd name="T6" fmla="*/ 5 w 5"/>
                  <a:gd name="T7" fmla="*/ 3 h 5"/>
                  <a:gd name="T8" fmla="*/ 3 w 5"/>
                  <a:gd name="T9" fmla="*/ 0 h 5"/>
                </a:gdLst>
                <a:ahLst/>
                <a:cxnLst>
                  <a:cxn ang="0">
                    <a:pos x="T0" y="T1"/>
                  </a:cxn>
                  <a:cxn ang="0">
                    <a:pos x="T2" y="T3"/>
                  </a:cxn>
                  <a:cxn ang="0">
                    <a:pos x="T4" y="T5"/>
                  </a:cxn>
                  <a:cxn ang="0">
                    <a:pos x="T6" y="T7"/>
                  </a:cxn>
                  <a:cxn ang="0">
                    <a:pos x="T8" y="T9"/>
                  </a:cxn>
                </a:cxnLst>
                <a:rect l="0" t="0" r="r" b="b"/>
                <a:pathLst>
                  <a:path w="5" h="5">
                    <a:moveTo>
                      <a:pt x="3" y="0"/>
                    </a:moveTo>
                    <a:cubicBezTo>
                      <a:pt x="2" y="1"/>
                      <a:pt x="1" y="2"/>
                      <a:pt x="0" y="3"/>
                    </a:cubicBezTo>
                    <a:cubicBezTo>
                      <a:pt x="2" y="4"/>
                      <a:pt x="3" y="4"/>
                      <a:pt x="4" y="5"/>
                    </a:cubicBezTo>
                    <a:cubicBezTo>
                      <a:pt x="4" y="4"/>
                      <a:pt x="4" y="4"/>
                      <a:pt x="5" y="3"/>
                    </a:cubicBezTo>
                    <a:cubicBezTo>
                      <a:pt x="4" y="2"/>
                      <a:pt x="3" y="1"/>
                      <a:pt x="3" y="0"/>
                    </a:cubicBezTo>
                  </a:path>
                </a:pathLst>
              </a:custGeom>
              <a:solidFill>
                <a:srgbClr val="EFF0F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30" name="Freeform 618">
                <a:extLst>
                  <a:ext uri="{FF2B5EF4-FFF2-40B4-BE49-F238E27FC236}">
                    <a16:creationId xmlns:a16="http://schemas.microsoft.com/office/drawing/2014/main" xmlns="" id="{101EB985-8A47-4EF8-98FA-8688781A9586}"/>
                  </a:ext>
                </a:extLst>
              </p:cNvPr>
              <p:cNvSpPr>
                <a:spLocks noEditPoints="1"/>
              </p:cNvSpPr>
              <p:nvPr/>
            </p:nvSpPr>
            <p:spPr bwMode="auto">
              <a:xfrm>
                <a:off x="6077" y="2670"/>
                <a:ext cx="33" cy="54"/>
              </a:xfrm>
              <a:custGeom>
                <a:avLst/>
                <a:gdLst>
                  <a:gd name="T0" fmla="*/ 33 w 45"/>
                  <a:gd name="T1" fmla="*/ 58 h 72"/>
                  <a:gd name="T2" fmla="*/ 44 w 45"/>
                  <a:gd name="T3" fmla="*/ 72 h 72"/>
                  <a:gd name="T4" fmla="*/ 44 w 45"/>
                  <a:gd name="T5" fmla="*/ 72 h 72"/>
                  <a:gd name="T6" fmla="*/ 41 w 45"/>
                  <a:gd name="T7" fmla="*/ 62 h 72"/>
                  <a:gd name="T8" fmla="*/ 40 w 45"/>
                  <a:gd name="T9" fmla="*/ 61 h 72"/>
                  <a:gd name="T10" fmla="*/ 36 w 45"/>
                  <a:gd name="T11" fmla="*/ 59 h 72"/>
                  <a:gd name="T12" fmla="*/ 33 w 45"/>
                  <a:gd name="T13" fmla="*/ 58 h 72"/>
                  <a:gd name="T14" fmla="*/ 15 w 45"/>
                  <a:gd name="T15" fmla="*/ 29 h 72"/>
                  <a:gd name="T16" fmla="*/ 22 w 45"/>
                  <a:gd name="T17" fmla="*/ 40 h 72"/>
                  <a:gd name="T18" fmla="*/ 34 w 45"/>
                  <a:gd name="T19" fmla="*/ 49 h 72"/>
                  <a:gd name="T20" fmla="*/ 35 w 45"/>
                  <a:gd name="T21" fmla="*/ 49 h 72"/>
                  <a:gd name="T22" fmla="*/ 29 w 45"/>
                  <a:gd name="T23" fmla="*/ 36 h 72"/>
                  <a:gd name="T24" fmla="*/ 27 w 45"/>
                  <a:gd name="T25" fmla="*/ 37 h 72"/>
                  <a:gd name="T26" fmla="*/ 27 w 45"/>
                  <a:gd name="T27" fmla="*/ 37 h 72"/>
                  <a:gd name="T28" fmla="*/ 29 w 45"/>
                  <a:gd name="T29" fmla="*/ 35 h 72"/>
                  <a:gd name="T30" fmla="*/ 27 w 45"/>
                  <a:gd name="T31" fmla="*/ 32 h 72"/>
                  <a:gd name="T32" fmla="*/ 15 w 45"/>
                  <a:gd name="T33" fmla="*/ 29 h 72"/>
                  <a:gd name="T34" fmla="*/ 0 w 45"/>
                  <a:gd name="T35" fmla="*/ 0 h 72"/>
                  <a:gd name="T36" fmla="*/ 0 w 45"/>
                  <a:gd name="T37" fmla="*/ 1 h 72"/>
                  <a:gd name="T38" fmla="*/ 6 w 45"/>
                  <a:gd name="T39" fmla="*/ 12 h 72"/>
                  <a:gd name="T40" fmla="*/ 11 w 45"/>
                  <a:gd name="T41" fmla="*/ 21 h 72"/>
                  <a:gd name="T42" fmla="*/ 22 w 45"/>
                  <a:gd name="T43" fmla="*/ 24 h 72"/>
                  <a:gd name="T44" fmla="*/ 14 w 45"/>
                  <a:gd name="T45" fmla="*/ 8 h 72"/>
                  <a:gd name="T46" fmla="*/ 13 w 45"/>
                  <a:gd name="T47" fmla="*/ 7 h 72"/>
                  <a:gd name="T48" fmla="*/ 0 w 45"/>
                  <a:gd name="T49"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5" h="72">
                    <a:moveTo>
                      <a:pt x="33" y="58"/>
                    </a:moveTo>
                    <a:cubicBezTo>
                      <a:pt x="39" y="67"/>
                      <a:pt x="43" y="72"/>
                      <a:pt x="44" y="72"/>
                    </a:cubicBezTo>
                    <a:cubicBezTo>
                      <a:pt x="44" y="72"/>
                      <a:pt x="44" y="72"/>
                      <a:pt x="44" y="72"/>
                    </a:cubicBezTo>
                    <a:cubicBezTo>
                      <a:pt x="45" y="72"/>
                      <a:pt x="44" y="68"/>
                      <a:pt x="41" y="62"/>
                    </a:cubicBezTo>
                    <a:cubicBezTo>
                      <a:pt x="41" y="61"/>
                      <a:pt x="40" y="61"/>
                      <a:pt x="40" y="61"/>
                    </a:cubicBezTo>
                    <a:cubicBezTo>
                      <a:pt x="39" y="60"/>
                      <a:pt x="38" y="60"/>
                      <a:pt x="36" y="59"/>
                    </a:cubicBezTo>
                    <a:cubicBezTo>
                      <a:pt x="35" y="59"/>
                      <a:pt x="34" y="59"/>
                      <a:pt x="33" y="58"/>
                    </a:cubicBezTo>
                    <a:moveTo>
                      <a:pt x="15" y="29"/>
                    </a:moveTo>
                    <a:cubicBezTo>
                      <a:pt x="17" y="33"/>
                      <a:pt x="20" y="37"/>
                      <a:pt x="22" y="40"/>
                    </a:cubicBezTo>
                    <a:cubicBezTo>
                      <a:pt x="24" y="42"/>
                      <a:pt x="29" y="45"/>
                      <a:pt x="34" y="49"/>
                    </a:cubicBezTo>
                    <a:cubicBezTo>
                      <a:pt x="35" y="49"/>
                      <a:pt x="35" y="49"/>
                      <a:pt x="35" y="49"/>
                    </a:cubicBezTo>
                    <a:cubicBezTo>
                      <a:pt x="34" y="45"/>
                      <a:pt x="31" y="41"/>
                      <a:pt x="29" y="36"/>
                    </a:cubicBezTo>
                    <a:cubicBezTo>
                      <a:pt x="28" y="37"/>
                      <a:pt x="28" y="37"/>
                      <a:pt x="27" y="37"/>
                    </a:cubicBezTo>
                    <a:cubicBezTo>
                      <a:pt x="27" y="37"/>
                      <a:pt x="27" y="37"/>
                      <a:pt x="27" y="37"/>
                    </a:cubicBezTo>
                    <a:cubicBezTo>
                      <a:pt x="27" y="37"/>
                      <a:pt x="28" y="37"/>
                      <a:pt x="29" y="35"/>
                    </a:cubicBezTo>
                    <a:cubicBezTo>
                      <a:pt x="28" y="34"/>
                      <a:pt x="27" y="33"/>
                      <a:pt x="27" y="32"/>
                    </a:cubicBezTo>
                    <a:cubicBezTo>
                      <a:pt x="23" y="31"/>
                      <a:pt x="19" y="30"/>
                      <a:pt x="15" y="29"/>
                    </a:cubicBezTo>
                    <a:moveTo>
                      <a:pt x="0" y="0"/>
                    </a:moveTo>
                    <a:cubicBezTo>
                      <a:pt x="0" y="1"/>
                      <a:pt x="0" y="1"/>
                      <a:pt x="0" y="1"/>
                    </a:cubicBezTo>
                    <a:cubicBezTo>
                      <a:pt x="2" y="5"/>
                      <a:pt x="4" y="9"/>
                      <a:pt x="6" y="12"/>
                    </a:cubicBezTo>
                    <a:cubicBezTo>
                      <a:pt x="7" y="15"/>
                      <a:pt x="9" y="18"/>
                      <a:pt x="11" y="21"/>
                    </a:cubicBezTo>
                    <a:cubicBezTo>
                      <a:pt x="14" y="22"/>
                      <a:pt x="18" y="23"/>
                      <a:pt x="22" y="24"/>
                    </a:cubicBezTo>
                    <a:cubicBezTo>
                      <a:pt x="20" y="19"/>
                      <a:pt x="17" y="13"/>
                      <a:pt x="14" y="8"/>
                    </a:cubicBezTo>
                    <a:cubicBezTo>
                      <a:pt x="14" y="8"/>
                      <a:pt x="13" y="7"/>
                      <a:pt x="13" y="7"/>
                    </a:cubicBezTo>
                    <a:cubicBezTo>
                      <a:pt x="9" y="4"/>
                      <a:pt x="5" y="2"/>
                      <a:pt x="0" y="0"/>
                    </a:cubicBezTo>
                  </a:path>
                </a:pathLst>
              </a:custGeom>
              <a:solidFill>
                <a:srgbClr val="E5E5E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31" name="Freeform 619">
                <a:extLst>
                  <a:ext uri="{FF2B5EF4-FFF2-40B4-BE49-F238E27FC236}">
                    <a16:creationId xmlns:a16="http://schemas.microsoft.com/office/drawing/2014/main" xmlns="" id="{9F8838F8-9219-424B-88CF-9C7E7036F59A}"/>
                  </a:ext>
                </a:extLst>
              </p:cNvPr>
              <p:cNvSpPr>
                <a:spLocks noEditPoints="1"/>
              </p:cNvSpPr>
              <p:nvPr/>
            </p:nvSpPr>
            <p:spPr bwMode="auto">
              <a:xfrm>
                <a:off x="6096" y="2706"/>
                <a:ext cx="10" cy="9"/>
              </a:xfrm>
              <a:custGeom>
                <a:avLst/>
                <a:gdLst>
                  <a:gd name="T0" fmla="*/ 8 w 14"/>
                  <a:gd name="T1" fmla="*/ 8 h 13"/>
                  <a:gd name="T2" fmla="*/ 6 w 14"/>
                  <a:gd name="T3" fmla="*/ 9 h 13"/>
                  <a:gd name="T4" fmla="*/ 7 w 14"/>
                  <a:gd name="T5" fmla="*/ 10 h 13"/>
                  <a:gd name="T6" fmla="*/ 10 w 14"/>
                  <a:gd name="T7" fmla="*/ 11 h 13"/>
                  <a:gd name="T8" fmla="*/ 14 w 14"/>
                  <a:gd name="T9" fmla="*/ 13 h 13"/>
                  <a:gd name="T10" fmla="*/ 8 w 14"/>
                  <a:gd name="T11" fmla="*/ 8 h 13"/>
                  <a:gd name="T12" fmla="*/ 0 w 14"/>
                  <a:gd name="T13" fmla="*/ 0 h 13"/>
                  <a:gd name="T14" fmla="*/ 5 w 14"/>
                  <a:gd name="T15" fmla="*/ 7 h 13"/>
                  <a:gd name="T16" fmla="*/ 6 w 14"/>
                  <a:gd name="T17" fmla="*/ 6 h 13"/>
                  <a:gd name="T18" fmla="*/ 0 w 14"/>
                  <a:gd name="T19"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3">
                    <a:moveTo>
                      <a:pt x="8" y="8"/>
                    </a:moveTo>
                    <a:cubicBezTo>
                      <a:pt x="8" y="8"/>
                      <a:pt x="7" y="9"/>
                      <a:pt x="6" y="9"/>
                    </a:cubicBezTo>
                    <a:cubicBezTo>
                      <a:pt x="7" y="10"/>
                      <a:pt x="7" y="10"/>
                      <a:pt x="7" y="10"/>
                    </a:cubicBezTo>
                    <a:cubicBezTo>
                      <a:pt x="8" y="11"/>
                      <a:pt x="9" y="11"/>
                      <a:pt x="10" y="11"/>
                    </a:cubicBezTo>
                    <a:cubicBezTo>
                      <a:pt x="12" y="12"/>
                      <a:pt x="13" y="12"/>
                      <a:pt x="14" y="13"/>
                    </a:cubicBezTo>
                    <a:cubicBezTo>
                      <a:pt x="12" y="11"/>
                      <a:pt x="10" y="9"/>
                      <a:pt x="8" y="8"/>
                    </a:cubicBezTo>
                    <a:moveTo>
                      <a:pt x="0" y="0"/>
                    </a:moveTo>
                    <a:cubicBezTo>
                      <a:pt x="2" y="2"/>
                      <a:pt x="3" y="5"/>
                      <a:pt x="5" y="7"/>
                    </a:cubicBezTo>
                    <a:cubicBezTo>
                      <a:pt x="5" y="7"/>
                      <a:pt x="6" y="6"/>
                      <a:pt x="6" y="6"/>
                    </a:cubicBezTo>
                    <a:cubicBezTo>
                      <a:pt x="4" y="3"/>
                      <a:pt x="2" y="1"/>
                      <a:pt x="0"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32" name="Freeform 620">
                <a:extLst>
                  <a:ext uri="{FF2B5EF4-FFF2-40B4-BE49-F238E27FC236}">
                    <a16:creationId xmlns:a16="http://schemas.microsoft.com/office/drawing/2014/main" xmlns="" id="{2843797D-40D3-4EBD-8D37-C3BAED269071}"/>
                  </a:ext>
                </a:extLst>
              </p:cNvPr>
              <p:cNvSpPr>
                <a:spLocks/>
              </p:cNvSpPr>
              <p:nvPr/>
            </p:nvSpPr>
            <p:spPr bwMode="auto">
              <a:xfrm>
                <a:off x="6100" y="2710"/>
                <a:ext cx="2" cy="3"/>
              </a:xfrm>
              <a:custGeom>
                <a:avLst/>
                <a:gdLst>
                  <a:gd name="T0" fmla="*/ 1 w 3"/>
                  <a:gd name="T1" fmla="*/ 0 h 3"/>
                  <a:gd name="T2" fmla="*/ 0 w 3"/>
                  <a:gd name="T3" fmla="*/ 1 h 3"/>
                  <a:gd name="T4" fmla="*/ 1 w 3"/>
                  <a:gd name="T5" fmla="*/ 3 h 3"/>
                  <a:gd name="T6" fmla="*/ 3 w 3"/>
                  <a:gd name="T7" fmla="*/ 2 h 3"/>
                  <a:gd name="T8" fmla="*/ 1 w 3"/>
                  <a:gd name="T9" fmla="*/ 0 h 3"/>
                </a:gdLst>
                <a:ahLst/>
                <a:cxnLst>
                  <a:cxn ang="0">
                    <a:pos x="T0" y="T1"/>
                  </a:cxn>
                  <a:cxn ang="0">
                    <a:pos x="T2" y="T3"/>
                  </a:cxn>
                  <a:cxn ang="0">
                    <a:pos x="T4" y="T5"/>
                  </a:cxn>
                  <a:cxn ang="0">
                    <a:pos x="T6" y="T7"/>
                  </a:cxn>
                  <a:cxn ang="0">
                    <a:pos x="T8" y="T9"/>
                  </a:cxn>
                </a:cxnLst>
                <a:rect l="0" t="0" r="r" b="b"/>
                <a:pathLst>
                  <a:path w="3" h="3">
                    <a:moveTo>
                      <a:pt x="1" y="0"/>
                    </a:moveTo>
                    <a:cubicBezTo>
                      <a:pt x="1" y="0"/>
                      <a:pt x="0" y="1"/>
                      <a:pt x="0" y="1"/>
                    </a:cubicBezTo>
                    <a:cubicBezTo>
                      <a:pt x="0" y="2"/>
                      <a:pt x="1" y="3"/>
                      <a:pt x="1" y="3"/>
                    </a:cubicBezTo>
                    <a:cubicBezTo>
                      <a:pt x="2" y="3"/>
                      <a:pt x="3" y="2"/>
                      <a:pt x="3" y="2"/>
                    </a:cubicBezTo>
                    <a:cubicBezTo>
                      <a:pt x="3" y="1"/>
                      <a:pt x="2" y="0"/>
                      <a:pt x="1" y="0"/>
                    </a:cubicBezTo>
                  </a:path>
                </a:pathLst>
              </a:custGeom>
              <a:solidFill>
                <a:srgbClr val="F7F7F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33" name="Freeform 621">
                <a:extLst>
                  <a:ext uri="{FF2B5EF4-FFF2-40B4-BE49-F238E27FC236}">
                    <a16:creationId xmlns:a16="http://schemas.microsoft.com/office/drawing/2014/main" xmlns="" id="{C4D8BB0C-82DD-4EDC-B01A-4B4112076CF4}"/>
                  </a:ext>
                </a:extLst>
              </p:cNvPr>
              <p:cNvSpPr>
                <a:spLocks/>
              </p:cNvSpPr>
              <p:nvPr/>
            </p:nvSpPr>
            <p:spPr bwMode="auto">
              <a:xfrm>
                <a:off x="6102" y="2707"/>
                <a:ext cx="2" cy="0"/>
              </a:xfrm>
              <a:custGeom>
                <a:avLst/>
                <a:gdLst>
                  <a:gd name="T0" fmla="*/ 0 w 2"/>
                  <a:gd name="T1" fmla="*/ 0 h 1"/>
                  <a:gd name="T2" fmla="*/ 2 w 2"/>
                  <a:gd name="T3" fmla="*/ 1 h 1"/>
                  <a:gd name="T4" fmla="*/ 1 w 2"/>
                  <a:gd name="T5" fmla="*/ 0 h 1"/>
                  <a:gd name="T6" fmla="*/ 0 w 2"/>
                  <a:gd name="T7" fmla="*/ 0 h 1"/>
                </a:gdLst>
                <a:ahLst/>
                <a:cxnLst>
                  <a:cxn ang="0">
                    <a:pos x="T0" y="T1"/>
                  </a:cxn>
                  <a:cxn ang="0">
                    <a:pos x="T2" y="T3"/>
                  </a:cxn>
                  <a:cxn ang="0">
                    <a:pos x="T4" y="T5"/>
                  </a:cxn>
                  <a:cxn ang="0">
                    <a:pos x="T6" y="T7"/>
                  </a:cxn>
                </a:cxnLst>
                <a:rect l="0" t="0" r="r" b="b"/>
                <a:pathLst>
                  <a:path w="2" h="1">
                    <a:moveTo>
                      <a:pt x="0" y="0"/>
                    </a:moveTo>
                    <a:cubicBezTo>
                      <a:pt x="1" y="0"/>
                      <a:pt x="1" y="1"/>
                      <a:pt x="2" y="1"/>
                    </a:cubicBezTo>
                    <a:cubicBezTo>
                      <a:pt x="2" y="1"/>
                      <a:pt x="2" y="0"/>
                      <a:pt x="1" y="0"/>
                    </a:cubicBezTo>
                    <a:cubicBezTo>
                      <a:pt x="1" y="0"/>
                      <a:pt x="1" y="0"/>
                      <a:pt x="0"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34" name="Freeform 622">
                <a:extLst>
                  <a:ext uri="{FF2B5EF4-FFF2-40B4-BE49-F238E27FC236}">
                    <a16:creationId xmlns:a16="http://schemas.microsoft.com/office/drawing/2014/main" xmlns="" id="{4D9D52BB-80F9-44F0-B92E-643585E80156}"/>
                  </a:ext>
                </a:extLst>
              </p:cNvPr>
              <p:cNvSpPr>
                <a:spLocks noEditPoints="1"/>
              </p:cNvSpPr>
              <p:nvPr/>
            </p:nvSpPr>
            <p:spPr bwMode="auto">
              <a:xfrm>
                <a:off x="6093" y="2700"/>
                <a:ext cx="14" cy="16"/>
              </a:xfrm>
              <a:custGeom>
                <a:avLst/>
                <a:gdLst>
                  <a:gd name="T0" fmla="*/ 18 w 19"/>
                  <a:gd name="T1" fmla="*/ 21 h 22"/>
                  <a:gd name="T2" fmla="*/ 19 w 19"/>
                  <a:gd name="T3" fmla="*/ 22 h 22"/>
                  <a:gd name="T4" fmla="*/ 19 w 19"/>
                  <a:gd name="T5" fmla="*/ 21 h 22"/>
                  <a:gd name="T6" fmla="*/ 18 w 19"/>
                  <a:gd name="T7" fmla="*/ 21 h 22"/>
                  <a:gd name="T8" fmla="*/ 0 w 19"/>
                  <a:gd name="T9" fmla="*/ 0 h 22"/>
                  <a:gd name="T10" fmla="*/ 3 w 19"/>
                  <a:gd name="T11" fmla="*/ 6 h 22"/>
                  <a:gd name="T12" fmla="*/ 12 w 19"/>
                  <a:gd name="T13" fmla="*/ 9 h 22"/>
                  <a:gd name="T14" fmla="*/ 0 w 19"/>
                  <a:gd name="T15" fmla="*/ 0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22">
                    <a:moveTo>
                      <a:pt x="18" y="21"/>
                    </a:moveTo>
                    <a:cubicBezTo>
                      <a:pt x="18" y="21"/>
                      <a:pt x="19" y="21"/>
                      <a:pt x="19" y="22"/>
                    </a:cubicBezTo>
                    <a:cubicBezTo>
                      <a:pt x="19" y="22"/>
                      <a:pt x="19" y="21"/>
                      <a:pt x="19" y="21"/>
                    </a:cubicBezTo>
                    <a:cubicBezTo>
                      <a:pt x="18" y="21"/>
                      <a:pt x="18" y="21"/>
                      <a:pt x="18" y="21"/>
                    </a:cubicBezTo>
                    <a:moveTo>
                      <a:pt x="0" y="0"/>
                    </a:moveTo>
                    <a:cubicBezTo>
                      <a:pt x="1" y="2"/>
                      <a:pt x="2" y="4"/>
                      <a:pt x="3" y="6"/>
                    </a:cubicBezTo>
                    <a:cubicBezTo>
                      <a:pt x="6" y="7"/>
                      <a:pt x="9" y="8"/>
                      <a:pt x="12" y="9"/>
                    </a:cubicBezTo>
                    <a:cubicBezTo>
                      <a:pt x="7" y="5"/>
                      <a:pt x="2" y="2"/>
                      <a:pt x="0"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35" name="Freeform 623">
                <a:extLst>
                  <a:ext uri="{FF2B5EF4-FFF2-40B4-BE49-F238E27FC236}">
                    <a16:creationId xmlns:a16="http://schemas.microsoft.com/office/drawing/2014/main" xmlns="" id="{054EF6A4-28B0-4F2C-900C-71CC75C80790}"/>
                  </a:ext>
                </a:extLst>
              </p:cNvPr>
              <p:cNvSpPr>
                <a:spLocks noEditPoints="1"/>
              </p:cNvSpPr>
              <p:nvPr/>
            </p:nvSpPr>
            <p:spPr bwMode="auto">
              <a:xfrm>
                <a:off x="6095" y="2704"/>
                <a:ext cx="12" cy="11"/>
              </a:xfrm>
              <a:custGeom>
                <a:avLst/>
                <a:gdLst>
                  <a:gd name="T0" fmla="*/ 12 w 16"/>
                  <a:gd name="T1" fmla="*/ 7 h 15"/>
                  <a:gd name="T2" fmla="*/ 9 w 16"/>
                  <a:gd name="T3" fmla="*/ 10 h 15"/>
                  <a:gd name="T4" fmla="*/ 15 w 16"/>
                  <a:gd name="T5" fmla="*/ 15 h 15"/>
                  <a:gd name="T6" fmla="*/ 16 w 16"/>
                  <a:gd name="T7" fmla="*/ 15 h 15"/>
                  <a:gd name="T8" fmla="*/ 12 w 16"/>
                  <a:gd name="T9" fmla="*/ 7 h 15"/>
                  <a:gd name="T10" fmla="*/ 0 w 16"/>
                  <a:gd name="T11" fmla="*/ 0 h 15"/>
                  <a:gd name="T12" fmla="*/ 1 w 16"/>
                  <a:gd name="T13" fmla="*/ 2 h 15"/>
                  <a:gd name="T14" fmla="*/ 7 w 16"/>
                  <a:gd name="T15" fmla="*/ 8 h 15"/>
                  <a:gd name="T16" fmla="*/ 11 w 16"/>
                  <a:gd name="T17" fmla="*/ 5 h 15"/>
                  <a:gd name="T18" fmla="*/ 11 w 16"/>
                  <a:gd name="T19" fmla="*/ 4 h 15"/>
                  <a:gd name="T20" fmla="*/ 9 w 16"/>
                  <a:gd name="T21" fmla="*/ 3 h 15"/>
                  <a:gd name="T22" fmla="*/ 0 w 16"/>
                  <a:gd name="T23"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 h="15">
                    <a:moveTo>
                      <a:pt x="12" y="7"/>
                    </a:moveTo>
                    <a:cubicBezTo>
                      <a:pt x="11" y="8"/>
                      <a:pt x="10" y="9"/>
                      <a:pt x="9" y="10"/>
                    </a:cubicBezTo>
                    <a:cubicBezTo>
                      <a:pt x="11" y="11"/>
                      <a:pt x="13" y="13"/>
                      <a:pt x="15" y="15"/>
                    </a:cubicBezTo>
                    <a:cubicBezTo>
                      <a:pt x="15" y="15"/>
                      <a:pt x="15" y="15"/>
                      <a:pt x="16" y="15"/>
                    </a:cubicBezTo>
                    <a:cubicBezTo>
                      <a:pt x="15" y="13"/>
                      <a:pt x="14" y="10"/>
                      <a:pt x="12" y="7"/>
                    </a:cubicBezTo>
                    <a:moveTo>
                      <a:pt x="0" y="0"/>
                    </a:moveTo>
                    <a:cubicBezTo>
                      <a:pt x="0" y="0"/>
                      <a:pt x="1" y="1"/>
                      <a:pt x="1" y="2"/>
                    </a:cubicBezTo>
                    <a:cubicBezTo>
                      <a:pt x="3" y="3"/>
                      <a:pt x="5" y="5"/>
                      <a:pt x="7" y="8"/>
                    </a:cubicBezTo>
                    <a:cubicBezTo>
                      <a:pt x="9" y="7"/>
                      <a:pt x="10" y="6"/>
                      <a:pt x="11" y="5"/>
                    </a:cubicBezTo>
                    <a:cubicBezTo>
                      <a:pt x="11" y="5"/>
                      <a:pt x="11" y="4"/>
                      <a:pt x="11" y="4"/>
                    </a:cubicBezTo>
                    <a:cubicBezTo>
                      <a:pt x="10" y="4"/>
                      <a:pt x="10" y="3"/>
                      <a:pt x="9" y="3"/>
                    </a:cubicBezTo>
                    <a:cubicBezTo>
                      <a:pt x="6" y="2"/>
                      <a:pt x="3" y="1"/>
                      <a:pt x="0" y="0"/>
                    </a:cubicBezTo>
                  </a:path>
                </a:pathLst>
              </a:custGeom>
              <a:solidFill>
                <a:srgbClr val="F9F9F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36" name="Freeform 624">
                <a:extLst>
                  <a:ext uri="{FF2B5EF4-FFF2-40B4-BE49-F238E27FC236}">
                    <a16:creationId xmlns:a16="http://schemas.microsoft.com/office/drawing/2014/main" xmlns="" id="{CFB06574-B052-45F8-812E-C94F881B90A9}"/>
                  </a:ext>
                </a:extLst>
              </p:cNvPr>
              <p:cNvSpPr>
                <a:spLocks/>
              </p:cNvSpPr>
              <p:nvPr/>
            </p:nvSpPr>
            <p:spPr bwMode="auto">
              <a:xfrm>
                <a:off x="6101" y="2708"/>
                <a:ext cx="3" cy="4"/>
              </a:xfrm>
              <a:custGeom>
                <a:avLst/>
                <a:gdLst>
                  <a:gd name="T0" fmla="*/ 4 w 5"/>
                  <a:gd name="T1" fmla="*/ 0 h 5"/>
                  <a:gd name="T2" fmla="*/ 0 w 5"/>
                  <a:gd name="T3" fmla="*/ 3 h 5"/>
                  <a:gd name="T4" fmla="*/ 2 w 5"/>
                  <a:gd name="T5" fmla="*/ 5 h 5"/>
                  <a:gd name="T6" fmla="*/ 5 w 5"/>
                  <a:gd name="T7" fmla="*/ 2 h 5"/>
                  <a:gd name="T8" fmla="*/ 4 w 5"/>
                  <a:gd name="T9" fmla="*/ 0 h 5"/>
                </a:gdLst>
                <a:ahLst/>
                <a:cxnLst>
                  <a:cxn ang="0">
                    <a:pos x="T0" y="T1"/>
                  </a:cxn>
                  <a:cxn ang="0">
                    <a:pos x="T2" y="T3"/>
                  </a:cxn>
                  <a:cxn ang="0">
                    <a:pos x="T4" y="T5"/>
                  </a:cxn>
                  <a:cxn ang="0">
                    <a:pos x="T6" y="T7"/>
                  </a:cxn>
                  <a:cxn ang="0">
                    <a:pos x="T8" y="T9"/>
                  </a:cxn>
                </a:cxnLst>
                <a:rect l="0" t="0" r="r" b="b"/>
                <a:pathLst>
                  <a:path w="5" h="5">
                    <a:moveTo>
                      <a:pt x="4" y="0"/>
                    </a:moveTo>
                    <a:cubicBezTo>
                      <a:pt x="3" y="1"/>
                      <a:pt x="2" y="2"/>
                      <a:pt x="0" y="3"/>
                    </a:cubicBezTo>
                    <a:cubicBezTo>
                      <a:pt x="1" y="3"/>
                      <a:pt x="2" y="4"/>
                      <a:pt x="2" y="5"/>
                    </a:cubicBezTo>
                    <a:cubicBezTo>
                      <a:pt x="3" y="4"/>
                      <a:pt x="4" y="3"/>
                      <a:pt x="5" y="2"/>
                    </a:cubicBezTo>
                    <a:cubicBezTo>
                      <a:pt x="5" y="1"/>
                      <a:pt x="5" y="1"/>
                      <a:pt x="4" y="0"/>
                    </a:cubicBezTo>
                  </a:path>
                </a:pathLst>
              </a:custGeom>
              <a:solidFill>
                <a:srgbClr val="FBFBF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37" name="Freeform 625">
                <a:extLst>
                  <a:ext uri="{FF2B5EF4-FFF2-40B4-BE49-F238E27FC236}">
                    <a16:creationId xmlns:a16="http://schemas.microsoft.com/office/drawing/2014/main" xmlns="" id="{CCDCBF38-12AC-411C-9E10-221894C8057F}"/>
                  </a:ext>
                </a:extLst>
              </p:cNvPr>
              <p:cNvSpPr>
                <a:spLocks/>
              </p:cNvSpPr>
              <p:nvPr/>
            </p:nvSpPr>
            <p:spPr bwMode="auto">
              <a:xfrm>
                <a:off x="6085" y="2686"/>
                <a:ext cx="12" cy="8"/>
              </a:xfrm>
              <a:custGeom>
                <a:avLst/>
                <a:gdLst>
                  <a:gd name="T0" fmla="*/ 0 w 16"/>
                  <a:gd name="T1" fmla="*/ 0 h 11"/>
                  <a:gd name="T2" fmla="*/ 4 w 16"/>
                  <a:gd name="T3" fmla="*/ 8 h 11"/>
                  <a:gd name="T4" fmla="*/ 16 w 16"/>
                  <a:gd name="T5" fmla="*/ 11 h 11"/>
                  <a:gd name="T6" fmla="*/ 11 w 16"/>
                  <a:gd name="T7" fmla="*/ 3 h 11"/>
                  <a:gd name="T8" fmla="*/ 0 w 16"/>
                  <a:gd name="T9" fmla="*/ 0 h 11"/>
                </a:gdLst>
                <a:ahLst/>
                <a:cxnLst>
                  <a:cxn ang="0">
                    <a:pos x="T0" y="T1"/>
                  </a:cxn>
                  <a:cxn ang="0">
                    <a:pos x="T2" y="T3"/>
                  </a:cxn>
                  <a:cxn ang="0">
                    <a:pos x="T4" y="T5"/>
                  </a:cxn>
                  <a:cxn ang="0">
                    <a:pos x="T6" y="T7"/>
                  </a:cxn>
                  <a:cxn ang="0">
                    <a:pos x="T8" y="T9"/>
                  </a:cxn>
                </a:cxnLst>
                <a:rect l="0" t="0" r="r" b="b"/>
                <a:pathLst>
                  <a:path w="16" h="11">
                    <a:moveTo>
                      <a:pt x="0" y="0"/>
                    </a:moveTo>
                    <a:cubicBezTo>
                      <a:pt x="1" y="2"/>
                      <a:pt x="3" y="5"/>
                      <a:pt x="4" y="8"/>
                    </a:cubicBezTo>
                    <a:cubicBezTo>
                      <a:pt x="8" y="9"/>
                      <a:pt x="12" y="10"/>
                      <a:pt x="16" y="11"/>
                    </a:cubicBezTo>
                    <a:cubicBezTo>
                      <a:pt x="14" y="8"/>
                      <a:pt x="13" y="6"/>
                      <a:pt x="11" y="3"/>
                    </a:cubicBezTo>
                    <a:cubicBezTo>
                      <a:pt x="7" y="2"/>
                      <a:pt x="3" y="1"/>
                      <a:pt x="0"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38" name="Freeform 626">
                <a:extLst>
                  <a:ext uri="{FF2B5EF4-FFF2-40B4-BE49-F238E27FC236}">
                    <a16:creationId xmlns:a16="http://schemas.microsoft.com/office/drawing/2014/main" xmlns="" id="{4999638F-5545-418B-890D-13C10A82756B}"/>
                  </a:ext>
                </a:extLst>
              </p:cNvPr>
              <p:cNvSpPr>
                <a:spLocks/>
              </p:cNvSpPr>
              <p:nvPr/>
            </p:nvSpPr>
            <p:spPr bwMode="auto">
              <a:xfrm>
                <a:off x="6076" y="2670"/>
                <a:ext cx="1" cy="1"/>
              </a:xfrm>
              <a:custGeom>
                <a:avLst/>
                <a:gdLst>
                  <a:gd name="T0" fmla="*/ 0 w 1"/>
                  <a:gd name="T1" fmla="*/ 0 h 1"/>
                  <a:gd name="T2" fmla="*/ 1 w 1"/>
                  <a:gd name="T3" fmla="*/ 1 h 1"/>
                  <a:gd name="T4" fmla="*/ 1 w 1"/>
                  <a:gd name="T5" fmla="*/ 0 h 1"/>
                  <a:gd name="T6" fmla="*/ 0 w 1"/>
                  <a:gd name="T7" fmla="*/ 0 h 1"/>
                </a:gdLst>
                <a:ahLst/>
                <a:cxnLst>
                  <a:cxn ang="0">
                    <a:pos x="T0" y="T1"/>
                  </a:cxn>
                  <a:cxn ang="0">
                    <a:pos x="T2" y="T3"/>
                  </a:cxn>
                  <a:cxn ang="0">
                    <a:pos x="T4" y="T5"/>
                  </a:cxn>
                  <a:cxn ang="0">
                    <a:pos x="T6" y="T7"/>
                  </a:cxn>
                </a:cxnLst>
                <a:rect l="0" t="0" r="r" b="b"/>
                <a:pathLst>
                  <a:path w="1" h="1">
                    <a:moveTo>
                      <a:pt x="0" y="0"/>
                    </a:moveTo>
                    <a:cubicBezTo>
                      <a:pt x="0" y="0"/>
                      <a:pt x="1" y="1"/>
                      <a:pt x="1" y="1"/>
                    </a:cubicBezTo>
                    <a:cubicBezTo>
                      <a:pt x="1" y="1"/>
                      <a:pt x="1" y="1"/>
                      <a:pt x="1" y="0"/>
                    </a:cubicBezTo>
                    <a:cubicBezTo>
                      <a:pt x="1" y="0"/>
                      <a:pt x="0" y="0"/>
                      <a:pt x="0" y="0"/>
                    </a:cubicBezTo>
                  </a:path>
                </a:pathLst>
              </a:custGeom>
              <a:solidFill>
                <a:srgbClr val="EFF0F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39" name="Freeform 627">
                <a:extLst>
                  <a:ext uri="{FF2B5EF4-FFF2-40B4-BE49-F238E27FC236}">
                    <a16:creationId xmlns:a16="http://schemas.microsoft.com/office/drawing/2014/main" xmlns="" id="{EF0CBFC1-16B6-4444-8B12-9493EF7A03DA}"/>
                  </a:ext>
                </a:extLst>
              </p:cNvPr>
              <p:cNvSpPr>
                <a:spLocks/>
              </p:cNvSpPr>
              <p:nvPr/>
            </p:nvSpPr>
            <p:spPr bwMode="auto">
              <a:xfrm>
                <a:off x="6097" y="2696"/>
                <a:ext cx="1" cy="2"/>
              </a:xfrm>
              <a:custGeom>
                <a:avLst/>
                <a:gdLst>
                  <a:gd name="T0" fmla="*/ 2 w 2"/>
                  <a:gd name="T1" fmla="*/ 0 h 2"/>
                  <a:gd name="T2" fmla="*/ 0 w 2"/>
                  <a:gd name="T3" fmla="*/ 2 h 2"/>
                  <a:gd name="T4" fmla="*/ 0 w 2"/>
                  <a:gd name="T5" fmla="*/ 2 h 2"/>
                  <a:gd name="T6" fmla="*/ 2 w 2"/>
                  <a:gd name="T7" fmla="*/ 1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cubicBezTo>
                      <a:pt x="1" y="2"/>
                      <a:pt x="0" y="2"/>
                      <a:pt x="0" y="2"/>
                    </a:cubicBezTo>
                    <a:cubicBezTo>
                      <a:pt x="0" y="2"/>
                      <a:pt x="0" y="2"/>
                      <a:pt x="0" y="2"/>
                    </a:cubicBezTo>
                    <a:cubicBezTo>
                      <a:pt x="1" y="2"/>
                      <a:pt x="1" y="2"/>
                      <a:pt x="2" y="1"/>
                    </a:cubicBezTo>
                    <a:cubicBezTo>
                      <a:pt x="2" y="1"/>
                      <a:pt x="2" y="1"/>
                      <a:pt x="2" y="0"/>
                    </a:cubicBezTo>
                  </a:path>
                </a:pathLst>
              </a:custGeom>
              <a:solidFill>
                <a:srgbClr val="EFF0F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40" name="Freeform 628">
                <a:extLst>
                  <a:ext uri="{FF2B5EF4-FFF2-40B4-BE49-F238E27FC236}">
                    <a16:creationId xmlns:a16="http://schemas.microsoft.com/office/drawing/2014/main" xmlns="" id="{8511CE39-91BE-48CE-8F19-E532E2B2D949}"/>
                  </a:ext>
                </a:extLst>
              </p:cNvPr>
              <p:cNvSpPr>
                <a:spLocks noEditPoints="1"/>
              </p:cNvSpPr>
              <p:nvPr/>
            </p:nvSpPr>
            <p:spPr bwMode="auto">
              <a:xfrm>
                <a:off x="6070" y="2661"/>
                <a:ext cx="42" cy="26"/>
              </a:xfrm>
              <a:custGeom>
                <a:avLst/>
                <a:gdLst>
                  <a:gd name="T0" fmla="*/ 57 w 58"/>
                  <a:gd name="T1" fmla="*/ 33 h 35"/>
                  <a:gd name="T2" fmla="*/ 55 w 58"/>
                  <a:gd name="T3" fmla="*/ 35 h 35"/>
                  <a:gd name="T4" fmla="*/ 57 w 58"/>
                  <a:gd name="T5" fmla="*/ 35 h 35"/>
                  <a:gd name="T6" fmla="*/ 58 w 58"/>
                  <a:gd name="T7" fmla="*/ 35 h 35"/>
                  <a:gd name="T8" fmla="*/ 57 w 58"/>
                  <a:gd name="T9" fmla="*/ 33 h 35"/>
                  <a:gd name="T10" fmla="*/ 16 w 58"/>
                  <a:gd name="T11" fmla="*/ 7 h 35"/>
                  <a:gd name="T12" fmla="*/ 23 w 58"/>
                  <a:gd name="T13" fmla="*/ 20 h 35"/>
                  <a:gd name="T14" fmla="*/ 52 w 58"/>
                  <a:gd name="T15" fmla="*/ 33 h 35"/>
                  <a:gd name="T16" fmla="*/ 55 w 58"/>
                  <a:gd name="T17" fmla="*/ 30 h 35"/>
                  <a:gd name="T18" fmla="*/ 51 w 58"/>
                  <a:gd name="T19" fmla="*/ 23 h 35"/>
                  <a:gd name="T20" fmla="*/ 16 w 58"/>
                  <a:gd name="T21" fmla="*/ 7 h 35"/>
                  <a:gd name="T22" fmla="*/ 1 w 58"/>
                  <a:gd name="T23" fmla="*/ 0 h 35"/>
                  <a:gd name="T24" fmla="*/ 0 w 58"/>
                  <a:gd name="T25" fmla="*/ 3 h 35"/>
                  <a:gd name="T26" fmla="*/ 2 w 58"/>
                  <a:gd name="T27" fmla="*/ 1 h 35"/>
                  <a:gd name="T28" fmla="*/ 1 w 58"/>
                  <a:gd name="T29"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8" h="35">
                    <a:moveTo>
                      <a:pt x="57" y="33"/>
                    </a:moveTo>
                    <a:cubicBezTo>
                      <a:pt x="56" y="34"/>
                      <a:pt x="56" y="34"/>
                      <a:pt x="55" y="35"/>
                    </a:cubicBezTo>
                    <a:cubicBezTo>
                      <a:pt x="56" y="35"/>
                      <a:pt x="56" y="35"/>
                      <a:pt x="57" y="35"/>
                    </a:cubicBezTo>
                    <a:cubicBezTo>
                      <a:pt x="57" y="35"/>
                      <a:pt x="57" y="35"/>
                      <a:pt x="58" y="35"/>
                    </a:cubicBezTo>
                    <a:cubicBezTo>
                      <a:pt x="58" y="34"/>
                      <a:pt x="57" y="34"/>
                      <a:pt x="57" y="33"/>
                    </a:cubicBezTo>
                    <a:moveTo>
                      <a:pt x="16" y="7"/>
                    </a:moveTo>
                    <a:cubicBezTo>
                      <a:pt x="18" y="11"/>
                      <a:pt x="21" y="15"/>
                      <a:pt x="23" y="20"/>
                    </a:cubicBezTo>
                    <a:cubicBezTo>
                      <a:pt x="32" y="24"/>
                      <a:pt x="42" y="29"/>
                      <a:pt x="52" y="33"/>
                    </a:cubicBezTo>
                    <a:cubicBezTo>
                      <a:pt x="53" y="32"/>
                      <a:pt x="54" y="31"/>
                      <a:pt x="55" y="30"/>
                    </a:cubicBezTo>
                    <a:cubicBezTo>
                      <a:pt x="54" y="28"/>
                      <a:pt x="52" y="25"/>
                      <a:pt x="51" y="23"/>
                    </a:cubicBezTo>
                    <a:cubicBezTo>
                      <a:pt x="39" y="17"/>
                      <a:pt x="27" y="12"/>
                      <a:pt x="16" y="7"/>
                    </a:cubicBezTo>
                    <a:moveTo>
                      <a:pt x="1" y="0"/>
                    </a:moveTo>
                    <a:cubicBezTo>
                      <a:pt x="1" y="1"/>
                      <a:pt x="1" y="2"/>
                      <a:pt x="0" y="3"/>
                    </a:cubicBezTo>
                    <a:cubicBezTo>
                      <a:pt x="1" y="2"/>
                      <a:pt x="1" y="1"/>
                      <a:pt x="2" y="1"/>
                    </a:cubicBezTo>
                    <a:cubicBezTo>
                      <a:pt x="2" y="1"/>
                      <a:pt x="1" y="0"/>
                      <a:pt x="1"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41" name="Freeform 629">
                <a:extLst>
                  <a:ext uri="{FF2B5EF4-FFF2-40B4-BE49-F238E27FC236}">
                    <a16:creationId xmlns:a16="http://schemas.microsoft.com/office/drawing/2014/main" xmlns="" id="{0D97E87C-E51F-449F-A8D7-A26D97657236}"/>
                  </a:ext>
                </a:extLst>
              </p:cNvPr>
              <p:cNvSpPr>
                <a:spLocks noEditPoints="1"/>
              </p:cNvSpPr>
              <p:nvPr/>
            </p:nvSpPr>
            <p:spPr bwMode="auto">
              <a:xfrm>
                <a:off x="6107" y="2678"/>
                <a:ext cx="8" cy="9"/>
              </a:xfrm>
              <a:custGeom>
                <a:avLst/>
                <a:gdLst>
                  <a:gd name="T0" fmla="*/ 8 w 10"/>
                  <a:gd name="T1" fmla="*/ 8 h 12"/>
                  <a:gd name="T2" fmla="*/ 6 w 10"/>
                  <a:gd name="T3" fmla="*/ 10 h 12"/>
                  <a:gd name="T4" fmla="*/ 7 w 10"/>
                  <a:gd name="T5" fmla="*/ 12 h 12"/>
                  <a:gd name="T6" fmla="*/ 10 w 10"/>
                  <a:gd name="T7" fmla="*/ 9 h 12"/>
                  <a:gd name="T8" fmla="*/ 8 w 10"/>
                  <a:gd name="T9" fmla="*/ 9 h 12"/>
                  <a:gd name="T10" fmla="*/ 8 w 10"/>
                  <a:gd name="T11" fmla="*/ 8 h 12"/>
                  <a:gd name="T12" fmla="*/ 0 w 10"/>
                  <a:gd name="T13" fmla="*/ 0 h 12"/>
                  <a:gd name="T14" fmla="*/ 4 w 10"/>
                  <a:gd name="T15" fmla="*/ 7 h 12"/>
                  <a:gd name="T16" fmla="*/ 8 w 10"/>
                  <a:gd name="T17" fmla="*/ 3 h 12"/>
                  <a:gd name="T18" fmla="*/ 0 w 10"/>
                  <a:gd name="T19"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12">
                    <a:moveTo>
                      <a:pt x="8" y="8"/>
                    </a:moveTo>
                    <a:cubicBezTo>
                      <a:pt x="8" y="9"/>
                      <a:pt x="7" y="9"/>
                      <a:pt x="6" y="10"/>
                    </a:cubicBezTo>
                    <a:cubicBezTo>
                      <a:pt x="6" y="11"/>
                      <a:pt x="7" y="11"/>
                      <a:pt x="7" y="12"/>
                    </a:cubicBezTo>
                    <a:cubicBezTo>
                      <a:pt x="8" y="11"/>
                      <a:pt x="9" y="10"/>
                      <a:pt x="10" y="9"/>
                    </a:cubicBezTo>
                    <a:cubicBezTo>
                      <a:pt x="9" y="9"/>
                      <a:pt x="9" y="9"/>
                      <a:pt x="8" y="9"/>
                    </a:cubicBezTo>
                    <a:cubicBezTo>
                      <a:pt x="8" y="9"/>
                      <a:pt x="8" y="8"/>
                      <a:pt x="8" y="8"/>
                    </a:cubicBezTo>
                    <a:moveTo>
                      <a:pt x="0" y="0"/>
                    </a:moveTo>
                    <a:cubicBezTo>
                      <a:pt x="1" y="2"/>
                      <a:pt x="3" y="5"/>
                      <a:pt x="4" y="7"/>
                    </a:cubicBezTo>
                    <a:cubicBezTo>
                      <a:pt x="6" y="6"/>
                      <a:pt x="7" y="5"/>
                      <a:pt x="8" y="3"/>
                    </a:cubicBezTo>
                    <a:cubicBezTo>
                      <a:pt x="6" y="2"/>
                      <a:pt x="3" y="1"/>
                      <a:pt x="0"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42" name="Freeform 630">
                <a:extLst>
                  <a:ext uri="{FF2B5EF4-FFF2-40B4-BE49-F238E27FC236}">
                    <a16:creationId xmlns:a16="http://schemas.microsoft.com/office/drawing/2014/main" xmlns="" id="{CEA7AD18-6ADC-4790-871D-B247ECBD8C10}"/>
                  </a:ext>
                </a:extLst>
              </p:cNvPr>
              <p:cNvSpPr>
                <a:spLocks/>
              </p:cNvSpPr>
              <p:nvPr/>
            </p:nvSpPr>
            <p:spPr bwMode="auto">
              <a:xfrm>
                <a:off x="6115" y="2681"/>
                <a:ext cx="3" cy="3"/>
              </a:xfrm>
              <a:custGeom>
                <a:avLst/>
                <a:gdLst>
                  <a:gd name="T0" fmla="*/ 0 w 3"/>
                  <a:gd name="T1" fmla="*/ 0 h 3"/>
                  <a:gd name="T2" fmla="*/ 0 w 3"/>
                  <a:gd name="T3" fmla="*/ 1 h 3"/>
                  <a:gd name="T4" fmla="*/ 1 w 3"/>
                  <a:gd name="T5" fmla="*/ 3 h 3"/>
                  <a:gd name="T6" fmla="*/ 3 w 3"/>
                  <a:gd name="T7" fmla="*/ 1 h 3"/>
                  <a:gd name="T8" fmla="*/ 0 w 3"/>
                  <a:gd name="T9" fmla="*/ 0 h 3"/>
                </a:gdLst>
                <a:ahLst/>
                <a:cxnLst>
                  <a:cxn ang="0">
                    <a:pos x="T0" y="T1"/>
                  </a:cxn>
                  <a:cxn ang="0">
                    <a:pos x="T2" y="T3"/>
                  </a:cxn>
                  <a:cxn ang="0">
                    <a:pos x="T4" y="T5"/>
                  </a:cxn>
                  <a:cxn ang="0">
                    <a:pos x="T6" y="T7"/>
                  </a:cxn>
                  <a:cxn ang="0">
                    <a:pos x="T8" y="T9"/>
                  </a:cxn>
                </a:cxnLst>
                <a:rect l="0" t="0" r="r" b="b"/>
                <a:pathLst>
                  <a:path w="3" h="3">
                    <a:moveTo>
                      <a:pt x="0" y="0"/>
                    </a:moveTo>
                    <a:cubicBezTo>
                      <a:pt x="0" y="0"/>
                      <a:pt x="0" y="0"/>
                      <a:pt x="0" y="1"/>
                    </a:cubicBezTo>
                    <a:cubicBezTo>
                      <a:pt x="0" y="1"/>
                      <a:pt x="1" y="2"/>
                      <a:pt x="1" y="3"/>
                    </a:cubicBezTo>
                    <a:cubicBezTo>
                      <a:pt x="2" y="2"/>
                      <a:pt x="2" y="2"/>
                      <a:pt x="3" y="1"/>
                    </a:cubicBezTo>
                    <a:cubicBezTo>
                      <a:pt x="2" y="1"/>
                      <a:pt x="1" y="0"/>
                      <a:pt x="0"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43" name="Freeform 631">
                <a:extLst>
                  <a:ext uri="{FF2B5EF4-FFF2-40B4-BE49-F238E27FC236}">
                    <a16:creationId xmlns:a16="http://schemas.microsoft.com/office/drawing/2014/main" xmlns="" id="{61EAA960-5F05-45A3-B2D6-EB63E850702A}"/>
                  </a:ext>
                </a:extLst>
              </p:cNvPr>
              <p:cNvSpPr>
                <a:spLocks/>
              </p:cNvSpPr>
              <p:nvPr/>
            </p:nvSpPr>
            <p:spPr bwMode="auto">
              <a:xfrm>
                <a:off x="6113" y="2682"/>
                <a:ext cx="3" cy="2"/>
              </a:xfrm>
              <a:custGeom>
                <a:avLst/>
                <a:gdLst>
                  <a:gd name="T0" fmla="*/ 3 w 4"/>
                  <a:gd name="T1" fmla="*/ 0 h 3"/>
                  <a:gd name="T2" fmla="*/ 0 w 4"/>
                  <a:gd name="T3" fmla="*/ 2 h 3"/>
                  <a:gd name="T4" fmla="*/ 0 w 4"/>
                  <a:gd name="T5" fmla="*/ 3 h 3"/>
                  <a:gd name="T6" fmla="*/ 2 w 4"/>
                  <a:gd name="T7" fmla="*/ 3 h 3"/>
                  <a:gd name="T8" fmla="*/ 4 w 4"/>
                  <a:gd name="T9" fmla="*/ 2 h 3"/>
                  <a:gd name="T10" fmla="*/ 3 w 4"/>
                  <a:gd name="T11" fmla="*/ 0 h 3"/>
                </a:gdLst>
                <a:ahLst/>
                <a:cxnLst>
                  <a:cxn ang="0">
                    <a:pos x="T0" y="T1"/>
                  </a:cxn>
                  <a:cxn ang="0">
                    <a:pos x="T2" y="T3"/>
                  </a:cxn>
                  <a:cxn ang="0">
                    <a:pos x="T4" y="T5"/>
                  </a:cxn>
                  <a:cxn ang="0">
                    <a:pos x="T6" y="T7"/>
                  </a:cxn>
                  <a:cxn ang="0">
                    <a:pos x="T8" y="T9"/>
                  </a:cxn>
                  <a:cxn ang="0">
                    <a:pos x="T10" y="T11"/>
                  </a:cxn>
                </a:cxnLst>
                <a:rect l="0" t="0" r="r" b="b"/>
                <a:pathLst>
                  <a:path w="4" h="3">
                    <a:moveTo>
                      <a:pt x="3" y="0"/>
                    </a:moveTo>
                    <a:cubicBezTo>
                      <a:pt x="2" y="0"/>
                      <a:pt x="1" y="1"/>
                      <a:pt x="0" y="2"/>
                    </a:cubicBezTo>
                    <a:cubicBezTo>
                      <a:pt x="0" y="2"/>
                      <a:pt x="0" y="3"/>
                      <a:pt x="0" y="3"/>
                    </a:cubicBezTo>
                    <a:cubicBezTo>
                      <a:pt x="1" y="3"/>
                      <a:pt x="1" y="3"/>
                      <a:pt x="2" y="3"/>
                    </a:cubicBezTo>
                    <a:cubicBezTo>
                      <a:pt x="2" y="3"/>
                      <a:pt x="3" y="2"/>
                      <a:pt x="4" y="2"/>
                    </a:cubicBezTo>
                    <a:cubicBezTo>
                      <a:pt x="4" y="1"/>
                      <a:pt x="3" y="0"/>
                      <a:pt x="3" y="0"/>
                    </a:cubicBezTo>
                  </a:path>
                </a:pathLst>
              </a:custGeom>
              <a:solidFill>
                <a:srgbClr val="F8F8F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44" name="Freeform 632">
                <a:extLst>
                  <a:ext uri="{FF2B5EF4-FFF2-40B4-BE49-F238E27FC236}">
                    <a16:creationId xmlns:a16="http://schemas.microsoft.com/office/drawing/2014/main" xmlns="" id="{616712E2-511F-4C22-B8DC-13D8FBA49A64}"/>
                  </a:ext>
                </a:extLst>
              </p:cNvPr>
              <p:cNvSpPr>
                <a:spLocks noEditPoints="1"/>
              </p:cNvSpPr>
              <p:nvPr/>
            </p:nvSpPr>
            <p:spPr bwMode="auto">
              <a:xfrm>
                <a:off x="6108" y="2681"/>
                <a:ext cx="7" cy="6"/>
              </a:xfrm>
              <a:custGeom>
                <a:avLst/>
                <a:gdLst>
                  <a:gd name="T0" fmla="*/ 3 w 10"/>
                  <a:gd name="T1" fmla="*/ 3 h 8"/>
                  <a:gd name="T2" fmla="*/ 0 w 10"/>
                  <a:gd name="T3" fmla="*/ 6 h 8"/>
                  <a:gd name="T4" fmla="*/ 3 w 10"/>
                  <a:gd name="T5" fmla="*/ 8 h 8"/>
                  <a:gd name="T6" fmla="*/ 5 w 10"/>
                  <a:gd name="T7" fmla="*/ 6 h 8"/>
                  <a:gd name="T8" fmla="*/ 3 w 10"/>
                  <a:gd name="T9" fmla="*/ 3 h 8"/>
                  <a:gd name="T10" fmla="*/ 8 w 10"/>
                  <a:gd name="T11" fmla="*/ 0 h 8"/>
                  <a:gd name="T12" fmla="*/ 9 w 10"/>
                  <a:gd name="T13" fmla="*/ 1 h 8"/>
                  <a:gd name="T14" fmla="*/ 10 w 10"/>
                  <a:gd name="T15" fmla="*/ 1 h 8"/>
                  <a:gd name="T16" fmla="*/ 9 w 10"/>
                  <a:gd name="T17" fmla="*/ 0 h 8"/>
                  <a:gd name="T18" fmla="*/ 8 w 10"/>
                  <a:gd name="T19"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8">
                    <a:moveTo>
                      <a:pt x="3" y="3"/>
                    </a:moveTo>
                    <a:cubicBezTo>
                      <a:pt x="2" y="4"/>
                      <a:pt x="1" y="5"/>
                      <a:pt x="0" y="6"/>
                    </a:cubicBezTo>
                    <a:cubicBezTo>
                      <a:pt x="1" y="7"/>
                      <a:pt x="2" y="7"/>
                      <a:pt x="3" y="8"/>
                    </a:cubicBezTo>
                    <a:cubicBezTo>
                      <a:pt x="4" y="7"/>
                      <a:pt x="4" y="7"/>
                      <a:pt x="5" y="6"/>
                    </a:cubicBezTo>
                    <a:cubicBezTo>
                      <a:pt x="4" y="5"/>
                      <a:pt x="4" y="4"/>
                      <a:pt x="3" y="3"/>
                    </a:cubicBezTo>
                    <a:moveTo>
                      <a:pt x="8" y="0"/>
                    </a:moveTo>
                    <a:cubicBezTo>
                      <a:pt x="9" y="0"/>
                      <a:pt x="9" y="1"/>
                      <a:pt x="9" y="1"/>
                    </a:cubicBezTo>
                    <a:cubicBezTo>
                      <a:pt x="9" y="1"/>
                      <a:pt x="10" y="1"/>
                      <a:pt x="10" y="1"/>
                    </a:cubicBezTo>
                    <a:cubicBezTo>
                      <a:pt x="9" y="1"/>
                      <a:pt x="9" y="0"/>
                      <a:pt x="9" y="0"/>
                    </a:cubicBezTo>
                    <a:cubicBezTo>
                      <a:pt x="9" y="0"/>
                      <a:pt x="9" y="0"/>
                      <a:pt x="8"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45" name="Freeform 633">
                <a:extLst>
                  <a:ext uri="{FF2B5EF4-FFF2-40B4-BE49-F238E27FC236}">
                    <a16:creationId xmlns:a16="http://schemas.microsoft.com/office/drawing/2014/main" xmlns="" id="{DD52AF23-8684-4973-9C3F-DB64B9678E44}"/>
                  </a:ext>
                </a:extLst>
              </p:cNvPr>
              <p:cNvSpPr>
                <a:spLocks/>
              </p:cNvSpPr>
              <p:nvPr/>
            </p:nvSpPr>
            <p:spPr bwMode="auto">
              <a:xfrm>
                <a:off x="6110" y="2680"/>
                <a:ext cx="5" cy="5"/>
              </a:xfrm>
              <a:custGeom>
                <a:avLst/>
                <a:gdLst>
                  <a:gd name="T0" fmla="*/ 4 w 6"/>
                  <a:gd name="T1" fmla="*/ 0 h 7"/>
                  <a:gd name="T2" fmla="*/ 0 w 6"/>
                  <a:gd name="T3" fmla="*/ 4 h 7"/>
                  <a:gd name="T4" fmla="*/ 2 w 6"/>
                  <a:gd name="T5" fmla="*/ 7 h 7"/>
                  <a:gd name="T6" fmla="*/ 4 w 6"/>
                  <a:gd name="T7" fmla="*/ 5 h 7"/>
                  <a:gd name="T8" fmla="*/ 6 w 6"/>
                  <a:gd name="T9" fmla="*/ 2 h 7"/>
                  <a:gd name="T10" fmla="*/ 5 w 6"/>
                  <a:gd name="T11" fmla="*/ 1 h 7"/>
                  <a:gd name="T12" fmla="*/ 4 w 6"/>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6" h="7">
                    <a:moveTo>
                      <a:pt x="4" y="0"/>
                    </a:moveTo>
                    <a:cubicBezTo>
                      <a:pt x="3" y="2"/>
                      <a:pt x="2" y="3"/>
                      <a:pt x="0" y="4"/>
                    </a:cubicBezTo>
                    <a:cubicBezTo>
                      <a:pt x="1" y="5"/>
                      <a:pt x="1" y="6"/>
                      <a:pt x="2" y="7"/>
                    </a:cubicBezTo>
                    <a:cubicBezTo>
                      <a:pt x="3" y="6"/>
                      <a:pt x="4" y="6"/>
                      <a:pt x="4" y="5"/>
                    </a:cubicBezTo>
                    <a:cubicBezTo>
                      <a:pt x="5" y="4"/>
                      <a:pt x="5" y="3"/>
                      <a:pt x="6" y="2"/>
                    </a:cubicBezTo>
                    <a:cubicBezTo>
                      <a:pt x="6" y="2"/>
                      <a:pt x="6" y="1"/>
                      <a:pt x="5" y="1"/>
                    </a:cubicBezTo>
                    <a:cubicBezTo>
                      <a:pt x="5" y="1"/>
                      <a:pt x="5" y="1"/>
                      <a:pt x="4" y="0"/>
                    </a:cubicBezTo>
                  </a:path>
                </a:pathLst>
              </a:custGeom>
              <a:solidFill>
                <a:srgbClr val="F8F8F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46" name="Freeform 634">
                <a:extLst>
                  <a:ext uri="{FF2B5EF4-FFF2-40B4-BE49-F238E27FC236}">
                    <a16:creationId xmlns:a16="http://schemas.microsoft.com/office/drawing/2014/main" xmlns="" id="{E98B7F01-4EE2-4EA5-9230-6D58DA538136}"/>
                  </a:ext>
                </a:extLst>
              </p:cNvPr>
              <p:cNvSpPr>
                <a:spLocks/>
              </p:cNvSpPr>
              <p:nvPr/>
            </p:nvSpPr>
            <p:spPr bwMode="auto">
              <a:xfrm>
                <a:off x="6115" y="2681"/>
                <a:ext cx="0" cy="1"/>
              </a:xfrm>
              <a:custGeom>
                <a:avLst/>
                <a:gdLst>
                  <a:gd name="T0" fmla="*/ 1 w 1"/>
                  <a:gd name="T1" fmla="*/ 0 h 1"/>
                  <a:gd name="T2" fmla="*/ 0 w 1"/>
                  <a:gd name="T3" fmla="*/ 0 h 1"/>
                  <a:gd name="T4" fmla="*/ 1 w 1"/>
                  <a:gd name="T5" fmla="*/ 1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1" y="0"/>
                      <a:pt x="0" y="0"/>
                      <a:pt x="0" y="0"/>
                    </a:cubicBezTo>
                    <a:cubicBezTo>
                      <a:pt x="0" y="0"/>
                      <a:pt x="0" y="0"/>
                      <a:pt x="1" y="1"/>
                    </a:cubicBezTo>
                    <a:cubicBezTo>
                      <a:pt x="1" y="0"/>
                      <a:pt x="1" y="0"/>
                      <a:pt x="1" y="0"/>
                    </a:cubicBezTo>
                    <a:cubicBezTo>
                      <a:pt x="1" y="0"/>
                      <a:pt x="1" y="0"/>
                      <a:pt x="1" y="0"/>
                    </a:cubicBezTo>
                  </a:path>
                </a:pathLst>
              </a:custGeom>
              <a:solidFill>
                <a:srgbClr val="F9F9F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47" name="Freeform 635">
                <a:extLst>
                  <a:ext uri="{FF2B5EF4-FFF2-40B4-BE49-F238E27FC236}">
                    <a16:creationId xmlns:a16="http://schemas.microsoft.com/office/drawing/2014/main" xmlns="" id="{012E24FA-DC84-4EA1-B2D4-63B12E12CBF1}"/>
                  </a:ext>
                </a:extLst>
              </p:cNvPr>
              <p:cNvSpPr>
                <a:spLocks/>
              </p:cNvSpPr>
              <p:nvPr/>
            </p:nvSpPr>
            <p:spPr bwMode="auto">
              <a:xfrm>
                <a:off x="6113" y="2681"/>
                <a:ext cx="2" cy="3"/>
              </a:xfrm>
              <a:custGeom>
                <a:avLst/>
                <a:gdLst>
                  <a:gd name="T0" fmla="*/ 2 w 3"/>
                  <a:gd name="T1" fmla="*/ 0 h 3"/>
                  <a:gd name="T2" fmla="*/ 0 w 3"/>
                  <a:gd name="T3" fmla="*/ 3 h 3"/>
                  <a:gd name="T4" fmla="*/ 3 w 3"/>
                  <a:gd name="T5" fmla="*/ 1 h 3"/>
                  <a:gd name="T6" fmla="*/ 2 w 3"/>
                  <a:gd name="T7" fmla="*/ 0 h 3"/>
                </a:gdLst>
                <a:ahLst/>
                <a:cxnLst>
                  <a:cxn ang="0">
                    <a:pos x="T0" y="T1"/>
                  </a:cxn>
                  <a:cxn ang="0">
                    <a:pos x="T2" y="T3"/>
                  </a:cxn>
                  <a:cxn ang="0">
                    <a:pos x="T4" y="T5"/>
                  </a:cxn>
                  <a:cxn ang="0">
                    <a:pos x="T6" y="T7"/>
                  </a:cxn>
                </a:cxnLst>
                <a:rect l="0" t="0" r="r" b="b"/>
                <a:pathLst>
                  <a:path w="3" h="3">
                    <a:moveTo>
                      <a:pt x="2" y="0"/>
                    </a:moveTo>
                    <a:cubicBezTo>
                      <a:pt x="1" y="1"/>
                      <a:pt x="1" y="2"/>
                      <a:pt x="0" y="3"/>
                    </a:cubicBezTo>
                    <a:cubicBezTo>
                      <a:pt x="1" y="2"/>
                      <a:pt x="2" y="1"/>
                      <a:pt x="3" y="1"/>
                    </a:cubicBezTo>
                    <a:cubicBezTo>
                      <a:pt x="2" y="0"/>
                      <a:pt x="2" y="0"/>
                      <a:pt x="2" y="0"/>
                    </a:cubicBezTo>
                  </a:path>
                </a:pathLst>
              </a:custGeom>
              <a:solidFill>
                <a:srgbClr val="FBFBF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48" name="Freeform 636">
                <a:extLst>
                  <a:ext uri="{FF2B5EF4-FFF2-40B4-BE49-F238E27FC236}">
                    <a16:creationId xmlns:a16="http://schemas.microsoft.com/office/drawing/2014/main" xmlns="" id="{5FF79CE5-4B89-4405-AD15-E697D6538F63}"/>
                  </a:ext>
                </a:extLst>
              </p:cNvPr>
              <p:cNvSpPr>
                <a:spLocks/>
              </p:cNvSpPr>
              <p:nvPr/>
            </p:nvSpPr>
            <p:spPr bwMode="auto">
              <a:xfrm>
                <a:off x="6073" y="2667"/>
                <a:ext cx="3" cy="3"/>
              </a:xfrm>
              <a:custGeom>
                <a:avLst/>
                <a:gdLst>
                  <a:gd name="T0" fmla="*/ 2 w 4"/>
                  <a:gd name="T1" fmla="*/ 0 h 4"/>
                  <a:gd name="T2" fmla="*/ 0 w 4"/>
                  <a:gd name="T3" fmla="*/ 2 h 4"/>
                  <a:gd name="T4" fmla="*/ 4 w 4"/>
                  <a:gd name="T5" fmla="*/ 4 h 4"/>
                  <a:gd name="T6" fmla="*/ 2 w 4"/>
                  <a:gd name="T7" fmla="*/ 0 h 4"/>
                </a:gdLst>
                <a:ahLst/>
                <a:cxnLst>
                  <a:cxn ang="0">
                    <a:pos x="T0" y="T1"/>
                  </a:cxn>
                  <a:cxn ang="0">
                    <a:pos x="T2" y="T3"/>
                  </a:cxn>
                  <a:cxn ang="0">
                    <a:pos x="T4" y="T5"/>
                  </a:cxn>
                  <a:cxn ang="0">
                    <a:pos x="T6" y="T7"/>
                  </a:cxn>
                </a:cxnLst>
                <a:rect l="0" t="0" r="r" b="b"/>
                <a:pathLst>
                  <a:path w="4" h="4">
                    <a:moveTo>
                      <a:pt x="2" y="0"/>
                    </a:moveTo>
                    <a:cubicBezTo>
                      <a:pt x="1" y="0"/>
                      <a:pt x="1" y="1"/>
                      <a:pt x="0" y="2"/>
                    </a:cubicBezTo>
                    <a:cubicBezTo>
                      <a:pt x="1" y="2"/>
                      <a:pt x="3" y="3"/>
                      <a:pt x="4" y="4"/>
                    </a:cubicBezTo>
                    <a:cubicBezTo>
                      <a:pt x="3" y="2"/>
                      <a:pt x="3" y="1"/>
                      <a:pt x="2"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49" name="Freeform 637">
                <a:extLst>
                  <a:ext uri="{FF2B5EF4-FFF2-40B4-BE49-F238E27FC236}">
                    <a16:creationId xmlns:a16="http://schemas.microsoft.com/office/drawing/2014/main" xmlns="" id="{F882C229-C3E4-40CB-8F07-FE0ECB066CF3}"/>
                  </a:ext>
                </a:extLst>
              </p:cNvPr>
              <p:cNvSpPr>
                <a:spLocks noEditPoints="1"/>
              </p:cNvSpPr>
              <p:nvPr/>
            </p:nvSpPr>
            <p:spPr bwMode="auto">
              <a:xfrm>
                <a:off x="6118" y="2684"/>
                <a:ext cx="32" cy="17"/>
              </a:xfrm>
              <a:custGeom>
                <a:avLst/>
                <a:gdLst>
                  <a:gd name="T0" fmla="*/ 42 w 44"/>
                  <a:gd name="T1" fmla="*/ 18 h 24"/>
                  <a:gd name="T2" fmla="*/ 42 w 44"/>
                  <a:gd name="T3" fmla="*/ 24 h 24"/>
                  <a:gd name="T4" fmla="*/ 44 w 44"/>
                  <a:gd name="T5" fmla="*/ 22 h 24"/>
                  <a:gd name="T6" fmla="*/ 44 w 44"/>
                  <a:gd name="T7" fmla="*/ 19 h 24"/>
                  <a:gd name="T8" fmla="*/ 42 w 44"/>
                  <a:gd name="T9" fmla="*/ 18 h 24"/>
                  <a:gd name="T10" fmla="*/ 24 w 44"/>
                  <a:gd name="T11" fmla="*/ 10 h 24"/>
                  <a:gd name="T12" fmla="*/ 25 w 44"/>
                  <a:gd name="T13" fmla="*/ 20 h 24"/>
                  <a:gd name="T14" fmla="*/ 35 w 44"/>
                  <a:gd name="T15" fmla="*/ 24 h 24"/>
                  <a:gd name="T16" fmla="*/ 35 w 44"/>
                  <a:gd name="T17" fmla="*/ 24 h 24"/>
                  <a:gd name="T18" fmla="*/ 34 w 44"/>
                  <a:gd name="T19" fmla="*/ 15 h 24"/>
                  <a:gd name="T20" fmla="*/ 24 w 44"/>
                  <a:gd name="T21" fmla="*/ 10 h 24"/>
                  <a:gd name="T22" fmla="*/ 3 w 44"/>
                  <a:gd name="T23" fmla="*/ 0 h 24"/>
                  <a:gd name="T24" fmla="*/ 0 w 44"/>
                  <a:gd name="T25" fmla="*/ 2 h 24"/>
                  <a:gd name="T26" fmla="*/ 7 w 44"/>
                  <a:gd name="T27" fmla="*/ 11 h 24"/>
                  <a:gd name="T28" fmla="*/ 17 w 44"/>
                  <a:gd name="T29" fmla="*/ 16 h 24"/>
                  <a:gd name="T30" fmla="*/ 17 w 44"/>
                  <a:gd name="T31" fmla="*/ 6 h 24"/>
                  <a:gd name="T32" fmla="*/ 3 w 44"/>
                  <a:gd name="T33"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4" h="24">
                    <a:moveTo>
                      <a:pt x="42" y="18"/>
                    </a:moveTo>
                    <a:cubicBezTo>
                      <a:pt x="42" y="20"/>
                      <a:pt x="42" y="22"/>
                      <a:pt x="42" y="24"/>
                    </a:cubicBezTo>
                    <a:cubicBezTo>
                      <a:pt x="43" y="23"/>
                      <a:pt x="43" y="22"/>
                      <a:pt x="44" y="22"/>
                    </a:cubicBezTo>
                    <a:cubicBezTo>
                      <a:pt x="44" y="21"/>
                      <a:pt x="44" y="20"/>
                      <a:pt x="44" y="19"/>
                    </a:cubicBezTo>
                    <a:cubicBezTo>
                      <a:pt x="44" y="19"/>
                      <a:pt x="43" y="19"/>
                      <a:pt x="42" y="18"/>
                    </a:cubicBezTo>
                    <a:moveTo>
                      <a:pt x="24" y="10"/>
                    </a:moveTo>
                    <a:cubicBezTo>
                      <a:pt x="24" y="13"/>
                      <a:pt x="25" y="16"/>
                      <a:pt x="25" y="20"/>
                    </a:cubicBezTo>
                    <a:cubicBezTo>
                      <a:pt x="28" y="21"/>
                      <a:pt x="32" y="23"/>
                      <a:pt x="35" y="24"/>
                    </a:cubicBezTo>
                    <a:cubicBezTo>
                      <a:pt x="35" y="24"/>
                      <a:pt x="35" y="24"/>
                      <a:pt x="35" y="24"/>
                    </a:cubicBezTo>
                    <a:cubicBezTo>
                      <a:pt x="35" y="21"/>
                      <a:pt x="35" y="18"/>
                      <a:pt x="34" y="15"/>
                    </a:cubicBezTo>
                    <a:cubicBezTo>
                      <a:pt x="31" y="13"/>
                      <a:pt x="28" y="11"/>
                      <a:pt x="24" y="10"/>
                    </a:cubicBezTo>
                    <a:moveTo>
                      <a:pt x="3" y="0"/>
                    </a:moveTo>
                    <a:cubicBezTo>
                      <a:pt x="2" y="0"/>
                      <a:pt x="1" y="1"/>
                      <a:pt x="0" y="2"/>
                    </a:cubicBezTo>
                    <a:cubicBezTo>
                      <a:pt x="2" y="5"/>
                      <a:pt x="4" y="8"/>
                      <a:pt x="7" y="11"/>
                    </a:cubicBezTo>
                    <a:cubicBezTo>
                      <a:pt x="10" y="13"/>
                      <a:pt x="14" y="15"/>
                      <a:pt x="17" y="16"/>
                    </a:cubicBezTo>
                    <a:cubicBezTo>
                      <a:pt x="17" y="13"/>
                      <a:pt x="17" y="9"/>
                      <a:pt x="17" y="6"/>
                    </a:cubicBezTo>
                    <a:cubicBezTo>
                      <a:pt x="12" y="4"/>
                      <a:pt x="8" y="2"/>
                      <a:pt x="3"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50" name="Freeform 638">
                <a:extLst>
                  <a:ext uri="{FF2B5EF4-FFF2-40B4-BE49-F238E27FC236}">
                    <a16:creationId xmlns:a16="http://schemas.microsoft.com/office/drawing/2014/main" xmlns="" id="{8BD58CD0-DC76-4CE4-9248-9C28A7C7BFC9}"/>
                  </a:ext>
                </a:extLst>
              </p:cNvPr>
              <p:cNvSpPr>
                <a:spLocks/>
              </p:cNvSpPr>
              <p:nvPr/>
            </p:nvSpPr>
            <p:spPr bwMode="auto">
              <a:xfrm>
                <a:off x="6113" y="2685"/>
                <a:ext cx="10" cy="7"/>
              </a:xfrm>
              <a:custGeom>
                <a:avLst/>
                <a:gdLst>
                  <a:gd name="T0" fmla="*/ 6 w 13"/>
                  <a:gd name="T1" fmla="*/ 0 h 9"/>
                  <a:gd name="T2" fmla="*/ 0 w 13"/>
                  <a:gd name="T3" fmla="*/ 3 h 9"/>
                  <a:gd name="T4" fmla="*/ 13 w 13"/>
                  <a:gd name="T5" fmla="*/ 9 h 9"/>
                  <a:gd name="T6" fmla="*/ 6 w 13"/>
                  <a:gd name="T7" fmla="*/ 0 h 9"/>
                </a:gdLst>
                <a:ahLst/>
                <a:cxnLst>
                  <a:cxn ang="0">
                    <a:pos x="T0" y="T1"/>
                  </a:cxn>
                  <a:cxn ang="0">
                    <a:pos x="T2" y="T3"/>
                  </a:cxn>
                  <a:cxn ang="0">
                    <a:pos x="T4" y="T5"/>
                  </a:cxn>
                  <a:cxn ang="0">
                    <a:pos x="T6" y="T7"/>
                  </a:cxn>
                </a:cxnLst>
                <a:rect l="0" t="0" r="r" b="b"/>
                <a:pathLst>
                  <a:path w="13" h="9">
                    <a:moveTo>
                      <a:pt x="6" y="0"/>
                    </a:moveTo>
                    <a:cubicBezTo>
                      <a:pt x="4" y="1"/>
                      <a:pt x="2" y="2"/>
                      <a:pt x="0" y="3"/>
                    </a:cubicBezTo>
                    <a:cubicBezTo>
                      <a:pt x="4" y="6"/>
                      <a:pt x="9" y="8"/>
                      <a:pt x="13" y="9"/>
                    </a:cubicBezTo>
                    <a:cubicBezTo>
                      <a:pt x="10" y="6"/>
                      <a:pt x="8" y="3"/>
                      <a:pt x="6"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51" name="Freeform 639">
                <a:extLst>
                  <a:ext uri="{FF2B5EF4-FFF2-40B4-BE49-F238E27FC236}">
                    <a16:creationId xmlns:a16="http://schemas.microsoft.com/office/drawing/2014/main" xmlns="" id="{85C3A195-E243-4FD3-9985-7F8CCA8019E2}"/>
                  </a:ext>
                </a:extLst>
              </p:cNvPr>
              <p:cNvSpPr>
                <a:spLocks/>
              </p:cNvSpPr>
              <p:nvPr/>
            </p:nvSpPr>
            <p:spPr bwMode="auto">
              <a:xfrm>
                <a:off x="6149" y="2700"/>
                <a:ext cx="1" cy="4"/>
              </a:xfrm>
              <a:custGeom>
                <a:avLst/>
                <a:gdLst>
                  <a:gd name="T0" fmla="*/ 2 w 2"/>
                  <a:gd name="T1" fmla="*/ 0 h 5"/>
                  <a:gd name="T2" fmla="*/ 0 w 2"/>
                  <a:gd name="T3" fmla="*/ 2 h 5"/>
                  <a:gd name="T4" fmla="*/ 0 w 2"/>
                  <a:gd name="T5" fmla="*/ 4 h 5"/>
                  <a:gd name="T6" fmla="*/ 1 w 2"/>
                  <a:gd name="T7" fmla="*/ 5 h 5"/>
                  <a:gd name="T8" fmla="*/ 2 w 2"/>
                  <a:gd name="T9" fmla="*/ 0 h 5"/>
                </a:gdLst>
                <a:ahLst/>
                <a:cxnLst>
                  <a:cxn ang="0">
                    <a:pos x="T0" y="T1"/>
                  </a:cxn>
                  <a:cxn ang="0">
                    <a:pos x="T2" y="T3"/>
                  </a:cxn>
                  <a:cxn ang="0">
                    <a:pos x="T4" y="T5"/>
                  </a:cxn>
                  <a:cxn ang="0">
                    <a:pos x="T6" y="T7"/>
                  </a:cxn>
                  <a:cxn ang="0">
                    <a:pos x="T8" y="T9"/>
                  </a:cxn>
                </a:cxnLst>
                <a:rect l="0" t="0" r="r" b="b"/>
                <a:pathLst>
                  <a:path w="2" h="5">
                    <a:moveTo>
                      <a:pt x="2" y="0"/>
                    </a:moveTo>
                    <a:cubicBezTo>
                      <a:pt x="1" y="0"/>
                      <a:pt x="1" y="1"/>
                      <a:pt x="0" y="2"/>
                    </a:cubicBezTo>
                    <a:cubicBezTo>
                      <a:pt x="0" y="2"/>
                      <a:pt x="0" y="3"/>
                      <a:pt x="0" y="4"/>
                    </a:cubicBezTo>
                    <a:cubicBezTo>
                      <a:pt x="0" y="4"/>
                      <a:pt x="1" y="5"/>
                      <a:pt x="1" y="5"/>
                    </a:cubicBezTo>
                    <a:cubicBezTo>
                      <a:pt x="2" y="3"/>
                      <a:pt x="2" y="2"/>
                      <a:pt x="2"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52" name="Freeform 640">
                <a:extLst>
                  <a:ext uri="{FF2B5EF4-FFF2-40B4-BE49-F238E27FC236}">
                    <a16:creationId xmlns:a16="http://schemas.microsoft.com/office/drawing/2014/main" xmlns="" id="{1C2E905A-EB16-4E6C-9FD5-0A44ABE00F0F}"/>
                  </a:ext>
                </a:extLst>
              </p:cNvPr>
              <p:cNvSpPr>
                <a:spLocks/>
              </p:cNvSpPr>
              <p:nvPr/>
            </p:nvSpPr>
            <p:spPr bwMode="auto">
              <a:xfrm>
                <a:off x="6143" y="2701"/>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F6F6F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53" name="Freeform 641">
                <a:extLst>
                  <a:ext uri="{FF2B5EF4-FFF2-40B4-BE49-F238E27FC236}">
                    <a16:creationId xmlns:a16="http://schemas.microsoft.com/office/drawing/2014/main" xmlns="" id="{C8FC24EC-0941-43A6-932B-7358CE9B2086}"/>
                  </a:ext>
                </a:extLst>
              </p:cNvPr>
              <p:cNvSpPr>
                <a:spLocks/>
              </p:cNvSpPr>
              <p:nvPr/>
            </p:nvSpPr>
            <p:spPr bwMode="auto">
              <a:xfrm>
                <a:off x="6149" y="2703"/>
                <a:ext cx="0" cy="1"/>
              </a:xfrm>
              <a:custGeom>
                <a:avLst/>
                <a:gdLst>
                  <a:gd name="T0" fmla="*/ 0 w 1"/>
                  <a:gd name="T1" fmla="*/ 0 h 2"/>
                  <a:gd name="T2" fmla="*/ 0 w 1"/>
                  <a:gd name="T3" fmla="*/ 1 h 2"/>
                  <a:gd name="T4" fmla="*/ 1 w 1"/>
                  <a:gd name="T5" fmla="*/ 2 h 2"/>
                  <a:gd name="T6" fmla="*/ 1 w 1"/>
                  <a:gd name="T7" fmla="*/ 1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cubicBezTo>
                      <a:pt x="0" y="1"/>
                      <a:pt x="0" y="1"/>
                      <a:pt x="0" y="1"/>
                    </a:cubicBezTo>
                    <a:cubicBezTo>
                      <a:pt x="0" y="1"/>
                      <a:pt x="1" y="2"/>
                      <a:pt x="1" y="2"/>
                    </a:cubicBezTo>
                    <a:cubicBezTo>
                      <a:pt x="1" y="1"/>
                      <a:pt x="1" y="1"/>
                      <a:pt x="1" y="1"/>
                    </a:cubicBezTo>
                    <a:cubicBezTo>
                      <a:pt x="1" y="1"/>
                      <a:pt x="0" y="0"/>
                      <a:pt x="0" y="0"/>
                    </a:cubicBezTo>
                  </a:path>
                </a:pathLst>
              </a:custGeom>
              <a:solidFill>
                <a:srgbClr val="FAFAF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54" name="Freeform 642">
                <a:extLst>
                  <a:ext uri="{FF2B5EF4-FFF2-40B4-BE49-F238E27FC236}">
                    <a16:creationId xmlns:a16="http://schemas.microsoft.com/office/drawing/2014/main" xmlns="" id="{E6347AF9-A9A9-48FA-835D-D61CF1D44FC0}"/>
                  </a:ext>
                </a:extLst>
              </p:cNvPr>
              <p:cNvSpPr>
                <a:spLocks/>
              </p:cNvSpPr>
              <p:nvPr/>
            </p:nvSpPr>
            <p:spPr bwMode="auto">
              <a:xfrm>
                <a:off x="6130" y="2688"/>
                <a:ext cx="6" cy="10"/>
              </a:xfrm>
              <a:custGeom>
                <a:avLst/>
                <a:gdLst>
                  <a:gd name="T0" fmla="*/ 0 w 8"/>
                  <a:gd name="T1" fmla="*/ 0 h 14"/>
                  <a:gd name="T2" fmla="*/ 0 w 8"/>
                  <a:gd name="T3" fmla="*/ 10 h 14"/>
                  <a:gd name="T4" fmla="*/ 8 w 8"/>
                  <a:gd name="T5" fmla="*/ 14 h 14"/>
                  <a:gd name="T6" fmla="*/ 7 w 8"/>
                  <a:gd name="T7" fmla="*/ 4 h 14"/>
                  <a:gd name="T8" fmla="*/ 0 w 8"/>
                  <a:gd name="T9" fmla="*/ 0 h 14"/>
                </a:gdLst>
                <a:ahLst/>
                <a:cxnLst>
                  <a:cxn ang="0">
                    <a:pos x="T0" y="T1"/>
                  </a:cxn>
                  <a:cxn ang="0">
                    <a:pos x="T2" y="T3"/>
                  </a:cxn>
                  <a:cxn ang="0">
                    <a:pos x="T4" y="T5"/>
                  </a:cxn>
                  <a:cxn ang="0">
                    <a:pos x="T6" y="T7"/>
                  </a:cxn>
                  <a:cxn ang="0">
                    <a:pos x="T8" y="T9"/>
                  </a:cxn>
                </a:cxnLst>
                <a:rect l="0" t="0" r="r" b="b"/>
                <a:pathLst>
                  <a:path w="8" h="14">
                    <a:moveTo>
                      <a:pt x="0" y="0"/>
                    </a:moveTo>
                    <a:cubicBezTo>
                      <a:pt x="0" y="3"/>
                      <a:pt x="0" y="7"/>
                      <a:pt x="0" y="10"/>
                    </a:cubicBezTo>
                    <a:cubicBezTo>
                      <a:pt x="3" y="11"/>
                      <a:pt x="5" y="12"/>
                      <a:pt x="8" y="14"/>
                    </a:cubicBezTo>
                    <a:cubicBezTo>
                      <a:pt x="8" y="10"/>
                      <a:pt x="7" y="7"/>
                      <a:pt x="7" y="4"/>
                    </a:cubicBezTo>
                    <a:cubicBezTo>
                      <a:pt x="5" y="2"/>
                      <a:pt x="2" y="1"/>
                      <a:pt x="0"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55" name="Freeform 643">
                <a:extLst>
                  <a:ext uri="{FF2B5EF4-FFF2-40B4-BE49-F238E27FC236}">
                    <a16:creationId xmlns:a16="http://schemas.microsoft.com/office/drawing/2014/main" xmlns="" id="{BBABA18B-A679-4F12-92C1-55569592C59F}"/>
                  </a:ext>
                </a:extLst>
              </p:cNvPr>
              <p:cNvSpPr>
                <a:spLocks/>
              </p:cNvSpPr>
              <p:nvPr/>
            </p:nvSpPr>
            <p:spPr bwMode="auto">
              <a:xfrm>
                <a:off x="6143" y="2695"/>
                <a:ext cx="6" cy="7"/>
              </a:xfrm>
              <a:custGeom>
                <a:avLst/>
                <a:gdLst>
                  <a:gd name="T0" fmla="*/ 0 w 8"/>
                  <a:gd name="T1" fmla="*/ 0 h 10"/>
                  <a:gd name="T2" fmla="*/ 1 w 8"/>
                  <a:gd name="T3" fmla="*/ 9 h 10"/>
                  <a:gd name="T4" fmla="*/ 5 w 8"/>
                  <a:gd name="T5" fmla="*/ 10 h 10"/>
                  <a:gd name="T6" fmla="*/ 8 w 8"/>
                  <a:gd name="T7" fmla="*/ 9 h 10"/>
                  <a:gd name="T8" fmla="*/ 8 w 8"/>
                  <a:gd name="T9" fmla="*/ 3 h 10"/>
                  <a:gd name="T10" fmla="*/ 0 w 8"/>
                  <a:gd name="T11" fmla="*/ 0 h 10"/>
                </a:gdLst>
                <a:ahLst/>
                <a:cxnLst>
                  <a:cxn ang="0">
                    <a:pos x="T0" y="T1"/>
                  </a:cxn>
                  <a:cxn ang="0">
                    <a:pos x="T2" y="T3"/>
                  </a:cxn>
                  <a:cxn ang="0">
                    <a:pos x="T4" y="T5"/>
                  </a:cxn>
                  <a:cxn ang="0">
                    <a:pos x="T6" y="T7"/>
                  </a:cxn>
                  <a:cxn ang="0">
                    <a:pos x="T8" y="T9"/>
                  </a:cxn>
                  <a:cxn ang="0">
                    <a:pos x="T10" y="T11"/>
                  </a:cxn>
                </a:cxnLst>
                <a:rect l="0" t="0" r="r" b="b"/>
                <a:pathLst>
                  <a:path w="8" h="10">
                    <a:moveTo>
                      <a:pt x="0" y="0"/>
                    </a:moveTo>
                    <a:cubicBezTo>
                      <a:pt x="1" y="3"/>
                      <a:pt x="1" y="6"/>
                      <a:pt x="1" y="9"/>
                    </a:cubicBezTo>
                    <a:cubicBezTo>
                      <a:pt x="3" y="10"/>
                      <a:pt x="4" y="10"/>
                      <a:pt x="5" y="10"/>
                    </a:cubicBezTo>
                    <a:cubicBezTo>
                      <a:pt x="6" y="10"/>
                      <a:pt x="7" y="9"/>
                      <a:pt x="8" y="9"/>
                    </a:cubicBezTo>
                    <a:cubicBezTo>
                      <a:pt x="8" y="7"/>
                      <a:pt x="8" y="5"/>
                      <a:pt x="8" y="3"/>
                    </a:cubicBezTo>
                    <a:cubicBezTo>
                      <a:pt x="6" y="2"/>
                      <a:pt x="3" y="1"/>
                      <a:pt x="0"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56" name="Freeform 644">
                <a:extLst>
                  <a:ext uri="{FF2B5EF4-FFF2-40B4-BE49-F238E27FC236}">
                    <a16:creationId xmlns:a16="http://schemas.microsoft.com/office/drawing/2014/main" xmlns="" id="{3F5A9F9D-EAE5-408A-9C61-F9840DAD054A}"/>
                  </a:ext>
                </a:extLst>
              </p:cNvPr>
              <p:cNvSpPr>
                <a:spLocks/>
              </p:cNvSpPr>
              <p:nvPr/>
            </p:nvSpPr>
            <p:spPr bwMode="auto">
              <a:xfrm>
                <a:off x="6146" y="2701"/>
                <a:ext cx="3" cy="2"/>
              </a:xfrm>
              <a:custGeom>
                <a:avLst/>
                <a:gdLst>
                  <a:gd name="T0" fmla="*/ 3 w 3"/>
                  <a:gd name="T1" fmla="*/ 0 h 2"/>
                  <a:gd name="T2" fmla="*/ 0 w 3"/>
                  <a:gd name="T3" fmla="*/ 1 h 2"/>
                  <a:gd name="T4" fmla="*/ 3 w 3"/>
                  <a:gd name="T5" fmla="*/ 2 h 2"/>
                  <a:gd name="T6" fmla="*/ 3 w 3"/>
                  <a:gd name="T7" fmla="*/ 0 h 2"/>
                </a:gdLst>
                <a:ahLst/>
                <a:cxnLst>
                  <a:cxn ang="0">
                    <a:pos x="T0" y="T1"/>
                  </a:cxn>
                  <a:cxn ang="0">
                    <a:pos x="T2" y="T3"/>
                  </a:cxn>
                  <a:cxn ang="0">
                    <a:pos x="T4" y="T5"/>
                  </a:cxn>
                  <a:cxn ang="0">
                    <a:pos x="T6" y="T7"/>
                  </a:cxn>
                </a:cxnLst>
                <a:rect l="0" t="0" r="r" b="b"/>
                <a:pathLst>
                  <a:path w="3" h="2">
                    <a:moveTo>
                      <a:pt x="3" y="0"/>
                    </a:moveTo>
                    <a:cubicBezTo>
                      <a:pt x="2" y="0"/>
                      <a:pt x="1" y="1"/>
                      <a:pt x="0" y="1"/>
                    </a:cubicBezTo>
                    <a:cubicBezTo>
                      <a:pt x="1" y="2"/>
                      <a:pt x="2" y="2"/>
                      <a:pt x="3" y="2"/>
                    </a:cubicBezTo>
                    <a:cubicBezTo>
                      <a:pt x="3" y="1"/>
                      <a:pt x="3" y="0"/>
                      <a:pt x="3" y="0"/>
                    </a:cubicBezTo>
                  </a:path>
                </a:pathLst>
              </a:custGeom>
              <a:solidFill>
                <a:srgbClr val="F9F9F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57" name="Freeform 645">
                <a:extLst>
                  <a:ext uri="{FF2B5EF4-FFF2-40B4-BE49-F238E27FC236}">
                    <a16:creationId xmlns:a16="http://schemas.microsoft.com/office/drawing/2014/main" xmlns="" id="{55D7CE4F-443D-4D6C-B67C-DCE839A72059}"/>
                  </a:ext>
                </a:extLst>
              </p:cNvPr>
              <p:cNvSpPr>
                <a:spLocks/>
              </p:cNvSpPr>
              <p:nvPr/>
            </p:nvSpPr>
            <p:spPr bwMode="auto">
              <a:xfrm>
                <a:off x="6143" y="2701"/>
                <a:ext cx="3" cy="2"/>
              </a:xfrm>
              <a:custGeom>
                <a:avLst/>
                <a:gdLst>
                  <a:gd name="T0" fmla="*/ 0 w 4"/>
                  <a:gd name="T1" fmla="*/ 0 h 2"/>
                  <a:gd name="T2" fmla="*/ 0 w 4"/>
                  <a:gd name="T3" fmla="*/ 0 h 2"/>
                  <a:gd name="T4" fmla="*/ 4 w 4"/>
                  <a:gd name="T5" fmla="*/ 2 h 2"/>
                  <a:gd name="T6" fmla="*/ 4 w 4"/>
                  <a:gd name="T7" fmla="*/ 1 h 2"/>
                  <a:gd name="T8" fmla="*/ 0 w 4"/>
                  <a:gd name="T9" fmla="*/ 0 h 2"/>
                </a:gdLst>
                <a:ahLst/>
                <a:cxnLst>
                  <a:cxn ang="0">
                    <a:pos x="T0" y="T1"/>
                  </a:cxn>
                  <a:cxn ang="0">
                    <a:pos x="T2" y="T3"/>
                  </a:cxn>
                  <a:cxn ang="0">
                    <a:pos x="T4" y="T5"/>
                  </a:cxn>
                  <a:cxn ang="0">
                    <a:pos x="T6" y="T7"/>
                  </a:cxn>
                  <a:cxn ang="0">
                    <a:pos x="T8" y="T9"/>
                  </a:cxn>
                </a:cxnLst>
                <a:rect l="0" t="0" r="r" b="b"/>
                <a:pathLst>
                  <a:path w="4" h="2">
                    <a:moveTo>
                      <a:pt x="0" y="0"/>
                    </a:moveTo>
                    <a:cubicBezTo>
                      <a:pt x="0" y="0"/>
                      <a:pt x="0" y="0"/>
                      <a:pt x="0" y="0"/>
                    </a:cubicBezTo>
                    <a:cubicBezTo>
                      <a:pt x="1" y="1"/>
                      <a:pt x="3" y="1"/>
                      <a:pt x="4" y="2"/>
                    </a:cubicBezTo>
                    <a:cubicBezTo>
                      <a:pt x="4" y="2"/>
                      <a:pt x="4" y="2"/>
                      <a:pt x="4" y="1"/>
                    </a:cubicBezTo>
                    <a:cubicBezTo>
                      <a:pt x="3" y="1"/>
                      <a:pt x="2" y="1"/>
                      <a:pt x="0" y="0"/>
                    </a:cubicBezTo>
                  </a:path>
                </a:pathLst>
              </a:custGeom>
              <a:solidFill>
                <a:srgbClr val="FAFAF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58" name="Freeform 646">
                <a:extLst>
                  <a:ext uri="{FF2B5EF4-FFF2-40B4-BE49-F238E27FC236}">
                    <a16:creationId xmlns:a16="http://schemas.microsoft.com/office/drawing/2014/main" xmlns="" id="{22008D07-02D7-4DCD-8C18-A92A84FE6B53}"/>
                  </a:ext>
                </a:extLst>
              </p:cNvPr>
              <p:cNvSpPr>
                <a:spLocks/>
              </p:cNvSpPr>
              <p:nvPr/>
            </p:nvSpPr>
            <p:spPr bwMode="auto">
              <a:xfrm>
                <a:off x="6146" y="2702"/>
                <a:ext cx="3" cy="2"/>
              </a:xfrm>
              <a:custGeom>
                <a:avLst/>
                <a:gdLst>
                  <a:gd name="T0" fmla="*/ 0 w 3"/>
                  <a:gd name="T1" fmla="*/ 0 h 2"/>
                  <a:gd name="T2" fmla="*/ 0 w 3"/>
                  <a:gd name="T3" fmla="*/ 1 h 2"/>
                  <a:gd name="T4" fmla="*/ 3 w 3"/>
                  <a:gd name="T5" fmla="*/ 2 h 2"/>
                  <a:gd name="T6" fmla="*/ 3 w 3"/>
                  <a:gd name="T7" fmla="*/ 1 h 2"/>
                  <a:gd name="T8" fmla="*/ 0 w 3"/>
                  <a:gd name="T9" fmla="*/ 0 h 2"/>
                </a:gdLst>
                <a:ahLst/>
                <a:cxnLst>
                  <a:cxn ang="0">
                    <a:pos x="T0" y="T1"/>
                  </a:cxn>
                  <a:cxn ang="0">
                    <a:pos x="T2" y="T3"/>
                  </a:cxn>
                  <a:cxn ang="0">
                    <a:pos x="T4" y="T5"/>
                  </a:cxn>
                  <a:cxn ang="0">
                    <a:pos x="T6" y="T7"/>
                  </a:cxn>
                  <a:cxn ang="0">
                    <a:pos x="T8" y="T9"/>
                  </a:cxn>
                </a:cxnLst>
                <a:rect l="0" t="0" r="r" b="b"/>
                <a:pathLst>
                  <a:path w="3" h="2">
                    <a:moveTo>
                      <a:pt x="0" y="0"/>
                    </a:moveTo>
                    <a:cubicBezTo>
                      <a:pt x="0" y="1"/>
                      <a:pt x="0" y="1"/>
                      <a:pt x="0" y="1"/>
                    </a:cubicBezTo>
                    <a:cubicBezTo>
                      <a:pt x="1" y="1"/>
                      <a:pt x="2" y="2"/>
                      <a:pt x="3" y="2"/>
                    </a:cubicBezTo>
                    <a:cubicBezTo>
                      <a:pt x="3" y="2"/>
                      <a:pt x="3" y="2"/>
                      <a:pt x="3" y="1"/>
                    </a:cubicBezTo>
                    <a:cubicBezTo>
                      <a:pt x="2" y="1"/>
                      <a:pt x="1" y="1"/>
                      <a:pt x="0" y="0"/>
                    </a:cubicBezTo>
                  </a:path>
                </a:pathLst>
              </a:custGeom>
              <a:solidFill>
                <a:srgbClr val="FCFCF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59" name="Freeform 647">
                <a:extLst>
                  <a:ext uri="{FF2B5EF4-FFF2-40B4-BE49-F238E27FC236}">
                    <a16:creationId xmlns:a16="http://schemas.microsoft.com/office/drawing/2014/main" xmlns="" id="{197C455F-7644-45C5-AFEF-C0AAE49E4041}"/>
                  </a:ext>
                </a:extLst>
              </p:cNvPr>
              <p:cNvSpPr>
                <a:spLocks noEditPoints="1"/>
              </p:cNvSpPr>
              <p:nvPr/>
            </p:nvSpPr>
            <p:spPr bwMode="auto">
              <a:xfrm>
                <a:off x="6157" y="2702"/>
                <a:ext cx="10" cy="10"/>
              </a:xfrm>
              <a:custGeom>
                <a:avLst/>
                <a:gdLst>
                  <a:gd name="T0" fmla="*/ 12 w 13"/>
                  <a:gd name="T1" fmla="*/ 5 h 13"/>
                  <a:gd name="T2" fmla="*/ 7 w 13"/>
                  <a:gd name="T3" fmla="*/ 10 h 13"/>
                  <a:gd name="T4" fmla="*/ 13 w 13"/>
                  <a:gd name="T5" fmla="*/ 13 h 13"/>
                  <a:gd name="T6" fmla="*/ 13 w 13"/>
                  <a:gd name="T7" fmla="*/ 6 h 13"/>
                  <a:gd name="T8" fmla="*/ 12 w 13"/>
                  <a:gd name="T9" fmla="*/ 5 h 13"/>
                  <a:gd name="T10" fmla="*/ 2 w 13"/>
                  <a:gd name="T11" fmla="*/ 0 h 13"/>
                  <a:gd name="T12" fmla="*/ 0 w 13"/>
                  <a:gd name="T13" fmla="*/ 1 h 13"/>
                  <a:gd name="T14" fmla="*/ 0 w 13"/>
                  <a:gd name="T15" fmla="*/ 3 h 13"/>
                  <a:gd name="T16" fmla="*/ 4 w 13"/>
                  <a:gd name="T17" fmla="*/ 1 h 13"/>
                  <a:gd name="T18" fmla="*/ 2 w 13"/>
                  <a:gd name="T19"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13">
                    <a:moveTo>
                      <a:pt x="12" y="5"/>
                    </a:moveTo>
                    <a:cubicBezTo>
                      <a:pt x="10" y="7"/>
                      <a:pt x="9" y="9"/>
                      <a:pt x="7" y="10"/>
                    </a:cubicBezTo>
                    <a:cubicBezTo>
                      <a:pt x="9" y="11"/>
                      <a:pt x="11" y="12"/>
                      <a:pt x="13" y="13"/>
                    </a:cubicBezTo>
                    <a:cubicBezTo>
                      <a:pt x="13" y="11"/>
                      <a:pt x="13" y="8"/>
                      <a:pt x="13" y="6"/>
                    </a:cubicBezTo>
                    <a:cubicBezTo>
                      <a:pt x="13" y="6"/>
                      <a:pt x="12" y="5"/>
                      <a:pt x="12" y="5"/>
                    </a:cubicBezTo>
                    <a:moveTo>
                      <a:pt x="2" y="0"/>
                    </a:moveTo>
                    <a:cubicBezTo>
                      <a:pt x="1" y="0"/>
                      <a:pt x="1" y="1"/>
                      <a:pt x="0" y="1"/>
                    </a:cubicBezTo>
                    <a:cubicBezTo>
                      <a:pt x="0" y="2"/>
                      <a:pt x="0" y="3"/>
                      <a:pt x="0" y="3"/>
                    </a:cubicBezTo>
                    <a:cubicBezTo>
                      <a:pt x="2" y="2"/>
                      <a:pt x="3" y="2"/>
                      <a:pt x="4" y="1"/>
                    </a:cubicBezTo>
                    <a:cubicBezTo>
                      <a:pt x="4" y="1"/>
                      <a:pt x="3" y="0"/>
                      <a:pt x="2"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60" name="Freeform 648">
                <a:extLst>
                  <a:ext uri="{FF2B5EF4-FFF2-40B4-BE49-F238E27FC236}">
                    <a16:creationId xmlns:a16="http://schemas.microsoft.com/office/drawing/2014/main" xmlns="" id="{473188F7-BC48-4148-8BE6-6E13DA801A0C}"/>
                  </a:ext>
                </a:extLst>
              </p:cNvPr>
              <p:cNvSpPr>
                <a:spLocks/>
              </p:cNvSpPr>
              <p:nvPr/>
            </p:nvSpPr>
            <p:spPr bwMode="auto">
              <a:xfrm>
                <a:off x="6157" y="2701"/>
                <a:ext cx="2" cy="2"/>
              </a:xfrm>
              <a:custGeom>
                <a:avLst/>
                <a:gdLst>
                  <a:gd name="T0" fmla="*/ 0 w 2"/>
                  <a:gd name="T1" fmla="*/ 0 h 2"/>
                  <a:gd name="T2" fmla="*/ 0 w 2"/>
                  <a:gd name="T3" fmla="*/ 2 h 2"/>
                  <a:gd name="T4" fmla="*/ 2 w 2"/>
                  <a:gd name="T5" fmla="*/ 1 h 2"/>
                  <a:gd name="T6" fmla="*/ 0 w 2"/>
                  <a:gd name="T7" fmla="*/ 0 h 2"/>
                </a:gdLst>
                <a:ahLst/>
                <a:cxnLst>
                  <a:cxn ang="0">
                    <a:pos x="T0" y="T1"/>
                  </a:cxn>
                  <a:cxn ang="0">
                    <a:pos x="T2" y="T3"/>
                  </a:cxn>
                  <a:cxn ang="0">
                    <a:pos x="T4" y="T5"/>
                  </a:cxn>
                  <a:cxn ang="0">
                    <a:pos x="T6" y="T7"/>
                  </a:cxn>
                </a:cxnLst>
                <a:rect l="0" t="0" r="r" b="b"/>
                <a:pathLst>
                  <a:path w="2" h="2">
                    <a:moveTo>
                      <a:pt x="0" y="0"/>
                    </a:moveTo>
                    <a:cubicBezTo>
                      <a:pt x="0" y="1"/>
                      <a:pt x="0" y="2"/>
                      <a:pt x="0" y="2"/>
                    </a:cubicBezTo>
                    <a:cubicBezTo>
                      <a:pt x="1" y="2"/>
                      <a:pt x="1" y="1"/>
                      <a:pt x="2" y="1"/>
                    </a:cubicBezTo>
                    <a:cubicBezTo>
                      <a:pt x="1" y="1"/>
                      <a:pt x="1" y="1"/>
                      <a:pt x="0"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61" name="Freeform 649">
                <a:extLst>
                  <a:ext uri="{FF2B5EF4-FFF2-40B4-BE49-F238E27FC236}">
                    <a16:creationId xmlns:a16="http://schemas.microsoft.com/office/drawing/2014/main" xmlns="" id="{2212EB9B-7AA4-4620-82AC-3CE63D566DE4}"/>
                  </a:ext>
                </a:extLst>
              </p:cNvPr>
              <p:cNvSpPr>
                <a:spLocks/>
              </p:cNvSpPr>
              <p:nvPr/>
            </p:nvSpPr>
            <p:spPr bwMode="auto">
              <a:xfrm>
                <a:off x="6160" y="2705"/>
                <a:ext cx="6" cy="5"/>
              </a:xfrm>
              <a:custGeom>
                <a:avLst/>
                <a:gdLst>
                  <a:gd name="T0" fmla="*/ 5 w 8"/>
                  <a:gd name="T1" fmla="*/ 0 h 6"/>
                  <a:gd name="T2" fmla="*/ 2 w 8"/>
                  <a:gd name="T3" fmla="*/ 3 h 6"/>
                  <a:gd name="T4" fmla="*/ 4 w 8"/>
                  <a:gd name="T5" fmla="*/ 5 h 6"/>
                  <a:gd name="T6" fmla="*/ 3 w 8"/>
                  <a:gd name="T7" fmla="*/ 5 h 6"/>
                  <a:gd name="T8" fmla="*/ 0 w 8"/>
                  <a:gd name="T9" fmla="*/ 5 h 6"/>
                  <a:gd name="T10" fmla="*/ 0 w 8"/>
                  <a:gd name="T11" fmla="*/ 5 h 6"/>
                  <a:gd name="T12" fmla="*/ 3 w 8"/>
                  <a:gd name="T13" fmla="*/ 6 h 6"/>
                  <a:gd name="T14" fmla="*/ 8 w 8"/>
                  <a:gd name="T15" fmla="*/ 1 h 6"/>
                  <a:gd name="T16" fmla="*/ 5 w 8"/>
                  <a:gd name="T1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6">
                    <a:moveTo>
                      <a:pt x="5" y="0"/>
                    </a:moveTo>
                    <a:cubicBezTo>
                      <a:pt x="5" y="1"/>
                      <a:pt x="3" y="2"/>
                      <a:pt x="2" y="3"/>
                    </a:cubicBezTo>
                    <a:cubicBezTo>
                      <a:pt x="3" y="4"/>
                      <a:pt x="4" y="5"/>
                      <a:pt x="4" y="5"/>
                    </a:cubicBezTo>
                    <a:cubicBezTo>
                      <a:pt x="4" y="5"/>
                      <a:pt x="4" y="5"/>
                      <a:pt x="3" y="5"/>
                    </a:cubicBezTo>
                    <a:cubicBezTo>
                      <a:pt x="2" y="5"/>
                      <a:pt x="1" y="5"/>
                      <a:pt x="0" y="5"/>
                    </a:cubicBezTo>
                    <a:cubicBezTo>
                      <a:pt x="0" y="5"/>
                      <a:pt x="0" y="5"/>
                      <a:pt x="0" y="5"/>
                    </a:cubicBezTo>
                    <a:cubicBezTo>
                      <a:pt x="1" y="6"/>
                      <a:pt x="2" y="6"/>
                      <a:pt x="3" y="6"/>
                    </a:cubicBezTo>
                    <a:cubicBezTo>
                      <a:pt x="5" y="5"/>
                      <a:pt x="6" y="3"/>
                      <a:pt x="8" y="1"/>
                    </a:cubicBezTo>
                    <a:cubicBezTo>
                      <a:pt x="7" y="1"/>
                      <a:pt x="6" y="0"/>
                      <a:pt x="5"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62" name="Freeform 650">
                <a:extLst>
                  <a:ext uri="{FF2B5EF4-FFF2-40B4-BE49-F238E27FC236}">
                    <a16:creationId xmlns:a16="http://schemas.microsoft.com/office/drawing/2014/main" xmlns="" id="{D6478138-63AC-4286-95D3-55E123D0F3F7}"/>
                  </a:ext>
                </a:extLst>
              </p:cNvPr>
              <p:cNvSpPr>
                <a:spLocks/>
              </p:cNvSpPr>
              <p:nvPr/>
            </p:nvSpPr>
            <p:spPr bwMode="auto">
              <a:xfrm>
                <a:off x="6160" y="2707"/>
                <a:ext cx="3" cy="2"/>
              </a:xfrm>
              <a:custGeom>
                <a:avLst/>
                <a:gdLst>
                  <a:gd name="T0" fmla="*/ 2 w 4"/>
                  <a:gd name="T1" fmla="*/ 0 h 2"/>
                  <a:gd name="T2" fmla="*/ 0 w 4"/>
                  <a:gd name="T3" fmla="*/ 2 h 2"/>
                  <a:gd name="T4" fmla="*/ 3 w 4"/>
                  <a:gd name="T5" fmla="*/ 2 h 2"/>
                  <a:gd name="T6" fmla="*/ 4 w 4"/>
                  <a:gd name="T7" fmla="*/ 2 h 2"/>
                  <a:gd name="T8" fmla="*/ 2 w 4"/>
                  <a:gd name="T9" fmla="*/ 0 h 2"/>
                </a:gdLst>
                <a:ahLst/>
                <a:cxnLst>
                  <a:cxn ang="0">
                    <a:pos x="T0" y="T1"/>
                  </a:cxn>
                  <a:cxn ang="0">
                    <a:pos x="T2" y="T3"/>
                  </a:cxn>
                  <a:cxn ang="0">
                    <a:pos x="T4" y="T5"/>
                  </a:cxn>
                  <a:cxn ang="0">
                    <a:pos x="T6" y="T7"/>
                  </a:cxn>
                  <a:cxn ang="0">
                    <a:pos x="T8" y="T9"/>
                  </a:cxn>
                </a:cxnLst>
                <a:rect l="0" t="0" r="r" b="b"/>
                <a:pathLst>
                  <a:path w="4" h="2">
                    <a:moveTo>
                      <a:pt x="2" y="0"/>
                    </a:moveTo>
                    <a:cubicBezTo>
                      <a:pt x="1" y="1"/>
                      <a:pt x="1" y="1"/>
                      <a:pt x="0" y="2"/>
                    </a:cubicBezTo>
                    <a:cubicBezTo>
                      <a:pt x="1" y="2"/>
                      <a:pt x="2" y="2"/>
                      <a:pt x="3" y="2"/>
                    </a:cubicBezTo>
                    <a:cubicBezTo>
                      <a:pt x="4" y="2"/>
                      <a:pt x="4" y="2"/>
                      <a:pt x="4" y="2"/>
                    </a:cubicBezTo>
                    <a:cubicBezTo>
                      <a:pt x="4" y="2"/>
                      <a:pt x="3" y="1"/>
                      <a:pt x="2" y="0"/>
                    </a:cubicBezTo>
                  </a:path>
                </a:pathLst>
              </a:custGeom>
              <a:solidFill>
                <a:srgbClr val="F6F6F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63" name="Freeform 651">
                <a:extLst>
                  <a:ext uri="{FF2B5EF4-FFF2-40B4-BE49-F238E27FC236}">
                    <a16:creationId xmlns:a16="http://schemas.microsoft.com/office/drawing/2014/main" xmlns="" id="{569233C3-8F7D-41B4-9810-910CCCA3F32C}"/>
                  </a:ext>
                </a:extLst>
              </p:cNvPr>
              <p:cNvSpPr>
                <a:spLocks noEditPoints="1"/>
              </p:cNvSpPr>
              <p:nvPr/>
            </p:nvSpPr>
            <p:spPr bwMode="auto">
              <a:xfrm>
                <a:off x="6157" y="2703"/>
                <a:ext cx="7" cy="6"/>
              </a:xfrm>
              <a:custGeom>
                <a:avLst/>
                <a:gdLst>
                  <a:gd name="T0" fmla="*/ 3 w 9"/>
                  <a:gd name="T1" fmla="*/ 8 h 8"/>
                  <a:gd name="T2" fmla="*/ 3 w 9"/>
                  <a:gd name="T3" fmla="*/ 8 h 8"/>
                  <a:gd name="T4" fmla="*/ 4 w 9"/>
                  <a:gd name="T5" fmla="*/ 8 h 8"/>
                  <a:gd name="T6" fmla="*/ 3 w 9"/>
                  <a:gd name="T7" fmla="*/ 8 h 8"/>
                  <a:gd name="T8" fmla="*/ 4 w 9"/>
                  <a:gd name="T9" fmla="*/ 0 h 8"/>
                  <a:gd name="T10" fmla="*/ 0 w 9"/>
                  <a:gd name="T11" fmla="*/ 2 h 8"/>
                  <a:gd name="T12" fmla="*/ 0 w 9"/>
                  <a:gd name="T13" fmla="*/ 3 h 8"/>
                  <a:gd name="T14" fmla="*/ 0 w 9"/>
                  <a:gd name="T15" fmla="*/ 4 h 8"/>
                  <a:gd name="T16" fmla="*/ 5 w 9"/>
                  <a:gd name="T17" fmla="*/ 6 h 8"/>
                  <a:gd name="T18" fmla="*/ 9 w 9"/>
                  <a:gd name="T19" fmla="*/ 3 h 8"/>
                  <a:gd name="T20" fmla="*/ 4 w 9"/>
                  <a:gd name="T21"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 h="8">
                    <a:moveTo>
                      <a:pt x="3" y="8"/>
                    </a:moveTo>
                    <a:cubicBezTo>
                      <a:pt x="3" y="8"/>
                      <a:pt x="3" y="8"/>
                      <a:pt x="3" y="8"/>
                    </a:cubicBezTo>
                    <a:cubicBezTo>
                      <a:pt x="3" y="8"/>
                      <a:pt x="4" y="8"/>
                      <a:pt x="4" y="8"/>
                    </a:cubicBezTo>
                    <a:cubicBezTo>
                      <a:pt x="3" y="8"/>
                      <a:pt x="3" y="8"/>
                      <a:pt x="3" y="8"/>
                    </a:cubicBezTo>
                    <a:moveTo>
                      <a:pt x="4" y="0"/>
                    </a:moveTo>
                    <a:cubicBezTo>
                      <a:pt x="3" y="1"/>
                      <a:pt x="2" y="1"/>
                      <a:pt x="0" y="2"/>
                    </a:cubicBezTo>
                    <a:cubicBezTo>
                      <a:pt x="0" y="3"/>
                      <a:pt x="0" y="3"/>
                      <a:pt x="0" y="3"/>
                    </a:cubicBezTo>
                    <a:cubicBezTo>
                      <a:pt x="0" y="4"/>
                      <a:pt x="0" y="4"/>
                      <a:pt x="0" y="4"/>
                    </a:cubicBezTo>
                    <a:cubicBezTo>
                      <a:pt x="2" y="5"/>
                      <a:pt x="4" y="6"/>
                      <a:pt x="5" y="6"/>
                    </a:cubicBezTo>
                    <a:cubicBezTo>
                      <a:pt x="7" y="5"/>
                      <a:pt x="8" y="4"/>
                      <a:pt x="9" y="3"/>
                    </a:cubicBezTo>
                    <a:cubicBezTo>
                      <a:pt x="7" y="2"/>
                      <a:pt x="6" y="1"/>
                      <a:pt x="4"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64" name="Freeform 652">
                <a:extLst>
                  <a:ext uri="{FF2B5EF4-FFF2-40B4-BE49-F238E27FC236}">
                    <a16:creationId xmlns:a16="http://schemas.microsoft.com/office/drawing/2014/main" xmlns="" id="{FEDDA306-B717-492A-94E2-0E1320166A36}"/>
                  </a:ext>
                </a:extLst>
              </p:cNvPr>
              <p:cNvSpPr>
                <a:spLocks noEditPoints="1"/>
              </p:cNvSpPr>
              <p:nvPr/>
            </p:nvSpPr>
            <p:spPr bwMode="auto">
              <a:xfrm>
                <a:off x="6160" y="2705"/>
                <a:ext cx="4" cy="4"/>
              </a:xfrm>
              <a:custGeom>
                <a:avLst/>
                <a:gdLst>
                  <a:gd name="T0" fmla="*/ 1 w 6"/>
                  <a:gd name="T1" fmla="*/ 5 h 5"/>
                  <a:gd name="T2" fmla="*/ 0 w 6"/>
                  <a:gd name="T3" fmla="*/ 5 h 5"/>
                  <a:gd name="T4" fmla="*/ 1 w 6"/>
                  <a:gd name="T5" fmla="*/ 5 h 5"/>
                  <a:gd name="T6" fmla="*/ 1 w 6"/>
                  <a:gd name="T7" fmla="*/ 5 h 5"/>
                  <a:gd name="T8" fmla="*/ 1 w 6"/>
                  <a:gd name="T9" fmla="*/ 5 h 5"/>
                  <a:gd name="T10" fmla="*/ 6 w 6"/>
                  <a:gd name="T11" fmla="*/ 0 h 5"/>
                  <a:gd name="T12" fmla="*/ 2 w 6"/>
                  <a:gd name="T13" fmla="*/ 3 h 5"/>
                  <a:gd name="T14" fmla="*/ 3 w 6"/>
                  <a:gd name="T15" fmla="*/ 3 h 5"/>
                  <a:gd name="T16" fmla="*/ 6 w 6"/>
                  <a:gd name="T17" fmla="*/ 0 h 5"/>
                  <a:gd name="T18" fmla="*/ 6 w 6"/>
                  <a:gd name="T1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5">
                    <a:moveTo>
                      <a:pt x="1" y="5"/>
                    </a:moveTo>
                    <a:cubicBezTo>
                      <a:pt x="1" y="5"/>
                      <a:pt x="0" y="5"/>
                      <a:pt x="0" y="5"/>
                    </a:cubicBezTo>
                    <a:cubicBezTo>
                      <a:pt x="1" y="5"/>
                      <a:pt x="1" y="5"/>
                      <a:pt x="1" y="5"/>
                    </a:cubicBezTo>
                    <a:cubicBezTo>
                      <a:pt x="1" y="5"/>
                      <a:pt x="1" y="5"/>
                      <a:pt x="1" y="5"/>
                    </a:cubicBezTo>
                    <a:cubicBezTo>
                      <a:pt x="1" y="5"/>
                      <a:pt x="1" y="5"/>
                      <a:pt x="1" y="5"/>
                    </a:cubicBezTo>
                    <a:moveTo>
                      <a:pt x="6" y="0"/>
                    </a:moveTo>
                    <a:cubicBezTo>
                      <a:pt x="5" y="1"/>
                      <a:pt x="4" y="2"/>
                      <a:pt x="2" y="3"/>
                    </a:cubicBezTo>
                    <a:cubicBezTo>
                      <a:pt x="2" y="3"/>
                      <a:pt x="3" y="3"/>
                      <a:pt x="3" y="3"/>
                    </a:cubicBezTo>
                    <a:cubicBezTo>
                      <a:pt x="4" y="2"/>
                      <a:pt x="6" y="1"/>
                      <a:pt x="6" y="0"/>
                    </a:cubicBezTo>
                    <a:cubicBezTo>
                      <a:pt x="6" y="0"/>
                      <a:pt x="6" y="0"/>
                      <a:pt x="6" y="0"/>
                    </a:cubicBezTo>
                  </a:path>
                </a:pathLst>
              </a:custGeom>
              <a:solidFill>
                <a:srgbClr val="F9F9F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65" name="Freeform 653">
                <a:extLst>
                  <a:ext uri="{FF2B5EF4-FFF2-40B4-BE49-F238E27FC236}">
                    <a16:creationId xmlns:a16="http://schemas.microsoft.com/office/drawing/2014/main" xmlns="" id="{DD251EAB-907F-40DC-8A82-091851666317}"/>
                  </a:ext>
                </a:extLst>
              </p:cNvPr>
              <p:cNvSpPr>
                <a:spLocks/>
              </p:cNvSpPr>
              <p:nvPr/>
            </p:nvSpPr>
            <p:spPr bwMode="auto">
              <a:xfrm>
                <a:off x="6157" y="2706"/>
                <a:ext cx="4" cy="3"/>
              </a:xfrm>
              <a:custGeom>
                <a:avLst/>
                <a:gdLst>
                  <a:gd name="T0" fmla="*/ 1 w 6"/>
                  <a:gd name="T1" fmla="*/ 0 h 4"/>
                  <a:gd name="T2" fmla="*/ 0 w 6"/>
                  <a:gd name="T3" fmla="*/ 2 h 4"/>
                  <a:gd name="T4" fmla="*/ 4 w 6"/>
                  <a:gd name="T5" fmla="*/ 4 h 4"/>
                  <a:gd name="T6" fmla="*/ 5 w 6"/>
                  <a:gd name="T7" fmla="*/ 4 h 4"/>
                  <a:gd name="T8" fmla="*/ 6 w 6"/>
                  <a:gd name="T9" fmla="*/ 2 h 4"/>
                  <a:gd name="T10" fmla="*/ 1 w 6"/>
                  <a:gd name="T11" fmla="*/ 0 h 4"/>
                </a:gdLst>
                <a:ahLst/>
                <a:cxnLst>
                  <a:cxn ang="0">
                    <a:pos x="T0" y="T1"/>
                  </a:cxn>
                  <a:cxn ang="0">
                    <a:pos x="T2" y="T3"/>
                  </a:cxn>
                  <a:cxn ang="0">
                    <a:pos x="T4" y="T5"/>
                  </a:cxn>
                  <a:cxn ang="0">
                    <a:pos x="T6" y="T7"/>
                  </a:cxn>
                  <a:cxn ang="0">
                    <a:pos x="T8" y="T9"/>
                  </a:cxn>
                  <a:cxn ang="0">
                    <a:pos x="T10" y="T11"/>
                  </a:cxn>
                </a:cxnLst>
                <a:rect l="0" t="0" r="r" b="b"/>
                <a:pathLst>
                  <a:path w="6" h="4">
                    <a:moveTo>
                      <a:pt x="1" y="0"/>
                    </a:moveTo>
                    <a:cubicBezTo>
                      <a:pt x="1" y="1"/>
                      <a:pt x="0" y="1"/>
                      <a:pt x="0" y="2"/>
                    </a:cubicBezTo>
                    <a:cubicBezTo>
                      <a:pt x="1" y="3"/>
                      <a:pt x="3" y="3"/>
                      <a:pt x="4" y="4"/>
                    </a:cubicBezTo>
                    <a:cubicBezTo>
                      <a:pt x="4" y="4"/>
                      <a:pt x="4" y="4"/>
                      <a:pt x="5" y="4"/>
                    </a:cubicBezTo>
                    <a:cubicBezTo>
                      <a:pt x="5" y="3"/>
                      <a:pt x="6" y="3"/>
                      <a:pt x="6" y="2"/>
                    </a:cubicBezTo>
                    <a:cubicBezTo>
                      <a:pt x="5" y="2"/>
                      <a:pt x="3" y="1"/>
                      <a:pt x="1" y="0"/>
                    </a:cubicBezTo>
                  </a:path>
                </a:pathLst>
              </a:custGeom>
              <a:solidFill>
                <a:srgbClr val="FAFAF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66" name="Freeform 654">
                <a:extLst>
                  <a:ext uri="{FF2B5EF4-FFF2-40B4-BE49-F238E27FC236}">
                    <a16:creationId xmlns:a16="http://schemas.microsoft.com/office/drawing/2014/main" xmlns="" id="{A38C0880-F0C8-4532-9F81-3C7D1B1DDA4C}"/>
                  </a:ext>
                </a:extLst>
              </p:cNvPr>
              <p:cNvSpPr>
                <a:spLocks/>
              </p:cNvSpPr>
              <p:nvPr/>
            </p:nvSpPr>
            <p:spPr bwMode="auto">
              <a:xfrm>
                <a:off x="6160" y="2707"/>
                <a:ext cx="2" cy="2"/>
              </a:xfrm>
              <a:custGeom>
                <a:avLst/>
                <a:gdLst>
                  <a:gd name="T0" fmla="*/ 1 w 2"/>
                  <a:gd name="T1" fmla="*/ 0 h 2"/>
                  <a:gd name="T2" fmla="*/ 0 w 2"/>
                  <a:gd name="T3" fmla="*/ 2 h 2"/>
                  <a:gd name="T4" fmla="*/ 0 w 2"/>
                  <a:gd name="T5" fmla="*/ 2 h 2"/>
                  <a:gd name="T6" fmla="*/ 2 w 2"/>
                  <a:gd name="T7" fmla="*/ 0 h 2"/>
                  <a:gd name="T8" fmla="*/ 1 w 2"/>
                  <a:gd name="T9" fmla="*/ 0 h 2"/>
                </a:gdLst>
                <a:ahLst/>
                <a:cxnLst>
                  <a:cxn ang="0">
                    <a:pos x="T0" y="T1"/>
                  </a:cxn>
                  <a:cxn ang="0">
                    <a:pos x="T2" y="T3"/>
                  </a:cxn>
                  <a:cxn ang="0">
                    <a:pos x="T4" y="T5"/>
                  </a:cxn>
                  <a:cxn ang="0">
                    <a:pos x="T6" y="T7"/>
                  </a:cxn>
                  <a:cxn ang="0">
                    <a:pos x="T8" y="T9"/>
                  </a:cxn>
                </a:cxnLst>
                <a:rect l="0" t="0" r="r" b="b"/>
                <a:pathLst>
                  <a:path w="2" h="2">
                    <a:moveTo>
                      <a:pt x="1" y="0"/>
                    </a:moveTo>
                    <a:cubicBezTo>
                      <a:pt x="1" y="1"/>
                      <a:pt x="0" y="1"/>
                      <a:pt x="0" y="2"/>
                    </a:cubicBezTo>
                    <a:cubicBezTo>
                      <a:pt x="0" y="2"/>
                      <a:pt x="0" y="2"/>
                      <a:pt x="0" y="2"/>
                    </a:cubicBezTo>
                    <a:cubicBezTo>
                      <a:pt x="1" y="1"/>
                      <a:pt x="1" y="1"/>
                      <a:pt x="2" y="0"/>
                    </a:cubicBezTo>
                    <a:cubicBezTo>
                      <a:pt x="2" y="0"/>
                      <a:pt x="1" y="0"/>
                      <a:pt x="1" y="0"/>
                    </a:cubicBezTo>
                  </a:path>
                </a:pathLst>
              </a:custGeom>
              <a:solidFill>
                <a:srgbClr val="FAFAF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67" name="Freeform 655">
                <a:extLst>
                  <a:ext uri="{FF2B5EF4-FFF2-40B4-BE49-F238E27FC236}">
                    <a16:creationId xmlns:a16="http://schemas.microsoft.com/office/drawing/2014/main" xmlns="" id="{0C80796E-0D58-4EF5-8069-11E8C4EBBD67}"/>
                  </a:ext>
                </a:extLst>
              </p:cNvPr>
              <p:cNvSpPr>
                <a:spLocks/>
              </p:cNvSpPr>
              <p:nvPr/>
            </p:nvSpPr>
            <p:spPr bwMode="auto">
              <a:xfrm>
                <a:off x="6172" y="2710"/>
                <a:ext cx="10" cy="5"/>
              </a:xfrm>
              <a:custGeom>
                <a:avLst/>
                <a:gdLst>
                  <a:gd name="T0" fmla="*/ 1 w 13"/>
                  <a:gd name="T1" fmla="*/ 0 h 8"/>
                  <a:gd name="T2" fmla="*/ 0 w 13"/>
                  <a:gd name="T3" fmla="*/ 6 h 8"/>
                  <a:gd name="T4" fmla="*/ 6 w 13"/>
                  <a:gd name="T5" fmla="*/ 8 h 8"/>
                  <a:gd name="T6" fmla="*/ 13 w 13"/>
                  <a:gd name="T7" fmla="*/ 6 h 8"/>
                  <a:gd name="T8" fmla="*/ 1 w 13"/>
                  <a:gd name="T9" fmla="*/ 0 h 8"/>
                </a:gdLst>
                <a:ahLst/>
                <a:cxnLst>
                  <a:cxn ang="0">
                    <a:pos x="T0" y="T1"/>
                  </a:cxn>
                  <a:cxn ang="0">
                    <a:pos x="T2" y="T3"/>
                  </a:cxn>
                  <a:cxn ang="0">
                    <a:pos x="T4" y="T5"/>
                  </a:cxn>
                  <a:cxn ang="0">
                    <a:pos x="T6" y="T7"/>
                  </a:cxn>
                  <a:cxn ang="0">
                    <a:pos x="T8" y="T9"/>
                  </a:cxn>
                </a:cxnLst>
                <a:rect l="0" t="0" r="r" b="b"/>
                <a:pathLst>
                  <a:path w="13" h="8">
                    <a:moveTo>
                      <a:pt x="1" y="0"/>
                    </a:moveTo>
                    <a:cubicBezTo>
                      <a:pt x="1" y="2"/>
                      <a:pt x="0" y="4"/>
                      <a:pt x="0" y="6"/>
                    </a:cubicBezTo>
                    <a:cubicBezTo>
                      <a:pt x="2" y="7"/>
                      <a:pt x="4" y="8"/>
                      <a:pt x="6" y="8"/>
                    </a:cubicBezTo>
                    <a:cubicBezTo>
                      <a:pt x="9" y="8"/>
                      <a:pt x="11" y="7"/>
                      <a:pt x="13" y="6"/>
                    </a:cubicBezTo>
                    <a:cubicBezTo>
                      <a:pt x="10" y="4"/>
                      <a:pt x="6" y="2"/>
                      <a:pt x="1"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68" name="Freeform 656">
                <a:extLst>
                  <a:ext uri="{FF2B5EF4-FFF2-40B4-BE49-F238E27FC236}">
                    <a16:creationId xmlns:a16="http://schemas.microsoft.com/office/drawing/2014/main" xmlns="" id="{E52A2745-5632-47F9-8F97-375B5C335B99}"/>
                  </a:ext>
                </a:extLst>
              </p:cNvPr>
              <p:cNvSpPr>
                <a:spLocks/>
              </p:cNvSpPr>
              <p:nvPr/>
            </p:nvSpPr>
            <p:spPr bwMode="auto">
              <a:xfrm>
                <a:off x="6188" y="2718"/>
                <a:ext cx="4" cy="3"/>
              </a:xfrm>
              <a:custGeom>
                <a:avLst/>
                <a:gdLst>
                  <a:gd name="T0" fmla="*/ 2 w 5"/>
                  <a:gd name="T1" fmla="*/ 0 h 3"/>
                  <a:gd name="T2" fmla="*/ 0 w 5"/>
                  <a:gd name="T3" fmla="*/ 2 h 3"/>
                  <a:gd name="T4" fmla="*/ 4 w 5"/>
                  <a:gd name="T5" fmla="*/ 3 h 3"/>
                  <a:gd name="T6" fmla="*/ 5 w 5"/>
                  <a:gd name="T7" fmla="*/ 3 h 3"/>
                  <a:gd name="T8" fmla="*/ 2 w 5"/>
                  <a:gd name="T9" fmla="*/ 0 h 3"/>
                </a:gdLst>
                <a:ahLst/>
                <a:cxnLst>
                  <a:cxn ang="0">
                    <a:pos x="T0" y="T1"/>
                  </a:cxn>
                  <a:cxn ang="0">
                    <a:pos x="T2" y="T3"/>
                  </a:cxn>
                  <a:cxn ang="0">
                    <a:pos x="T4" y="T5"/>
                  </a:cxn>
                  <a:cxn ang="0">
                    <a:pos x="T6" y="T7"/>
                  </a:cxn>
                  <a:cxn ang="0">
                    <a:pos x="T8" y="T9"/>
                  </a:cxn>
                </a:cxnLst>
                <a:rect l="0" t="0" r="r" b="b"/>
                <a:pathLst>
                  <a:path w="5" h="3">
                    <a:moveTo>
                      <a:pt x="2" y="0"/>
                    </a:moveTo>
                    <a:cubicBezTo>
                      <a:pt x="1" y="1"/>
                      <a:pt x="1" y="1"/>
                      <a:pt x="0" y="2"/>
                    </a:cubicBezTo>
                    <a:cubicBezTo>
                      <a:pt x="2" y="3"/>
                      <a:pt x="4" y="3"/>
                      <a:pt x="4" y="3"/>
                    </a:cubicBezTo>
                    <a:cubicBezTo>
                      <a:pt x="5" y="3"/>
                      <a:pt x="5" y="3"/>
                      <a:pt x="5" y="3"/>
                    </a:cubicBezTo>
                    <a:cubicBezTo>
                      <a:pt x="5" y="2"/>
                      <a:pt x="4" y="2"/>
                      <a:pt x="2"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69" name="Freeform 657">
                <a:extLst>
                  <a:ext uri="{FF2B5EF4-FFF2-40B4-BE49-F238E27FC236}">
                    <a16:creationId xmlns:a16="http://schemas.microsoft.com/office/drawing/2014/main" xmlns="" id="{90A2E7F1-6051-4297-B335-785DFBFA9E0E}"/>
                  </a:ext>
                </a:extLst>
              </p:cNvPr>
              <p:cNvSpPr>
                <a:spLocks/>
              </p:cNvSpPr>
              <p:nvPr/>
            </p:nvSpPr>
            <p:spPr bwMode="auto">
              <a:xfrm>
                <a:off x="6077" y="2665"/>
                <a:ext cx="10" cy="11"/>
              </a:xfrm>
              <a:custGeom>
                <a:avLst/>
                <a:gdLst>
                  <a:gd name="T0" fmla="*/ 4 w 13"/>
                  <a:gd name="T1" fmla="*/ 0 h 14"/>
                  <a:gd name="T2" fmla="*/ 1 w 13"/>
                  <a:gd name="T3" fmla="*/ 5 h 14"/>
                  <a:gd name="T4" fmla="*/ 0 w 13"/>
                  <a:gd name="T5" fmla="*/ 7 h 14"/>
                  <a:gd name="T6" fmla="*/ 13 w 13"/>
                  <a:gd name="T7" fmla="*/ 14 h 14"/>
                  <a:gd name="T8" fmla="*/ 6 w 13"/>
                  <a:gd name="T9" fmla="*/ 1 h 14"/>
                  <a:gd name="T10" fmla="*/ 4 w 13"/>
                  <a:gd name="T11" fmla="*/ 0 h 14"/>
                </a:gdLst>
                <a:ahLst/>
                <a:cxnLst>
                  <a:cxn ang="0">
                    <a:pos x="T0" y="T1"/>
                  </a:cxn>
                  <a:cxn ang="0">
                    <a:pos x="T2" y="T3"/>
                  </a:cxn>
                  <a:cxn ang="0">
                    <a:pos x="T4" y="T5"/>
                  </a:cxn>
                  <a:cxn ang="0">
                    <a:pos x="T6" y="T7"/>
                  </a:cxn>
                  <a:cxn ang="0">
                    <a:pos x="T8" y="T9"/>
                  </a:cxn>
                  <a:cxn ang="0">
                    <a:pos x="T10" y="T11"/>
                  </a:cxn>
                </a:cxnLst>
                <a:rect l="0" t="0" r="r" b="b"/>
                <a:pathLst>
                  <a:path w="13" h="14">
                    <a:moveTo>
                      <a:pt x="4" y="0"/>
                    </a:moveTo>
                    <a:cubicBezTo>
                      <a:pt x="3" y="2"/>
                      <a:pt x="2" y="4"/>
                      <a:pt x="1" y="5"/>
                    </a:cubicBezTo>
                    <a:cubicBezTo>
                      <a:pt x="1" y="6"/>
                      <a:pt x="1" y="7"/>
                      <a:pt x="0" y="7"/>
                    </a:cubicBezTo>
                    <a:cubicBezTo>
                      <a:pt x="5" y="9"/>
                      <a:pt x="9" y="11"/>
                      <a:pt x="13" y="14"/>
                    </a:cubicBezTo>
                    <a:cubicBezTo>
                      <a:pt x="11" y="9"/>
                      <a:pt x="8" y="5"/>
                      <a:pt x="6" y="1"/>
                    </a:cubicBezTo>
                    <a:cubicBezTo>
                      <a:pt x="5" y="1"/>
                      <a:pt x="5" y="0"/>
                      <a:pt x="4"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70" name="Freeform 658">
                <a:extLst>
                  <a:ext uri="{FF2B5EF4-FFF2-40B4-BE49-F238E27FC236}">
                    <a16:creationId xmlns:a16="http://schemas.microsoft.com/office/drawing/2014/main" xmlns="" id="{E1BE64E9-BAD3-453D-AA2B-0A2821820FE5}"/>
                  </a:ext>
                </a:extLst>
              </p:cNvPr>
              <p:cNvSpPr>
                <a:spLocks/>
              </p:cNvSpPr>
              <p:nvPr/>
            </p:nvSpPr>
            <p:spPr bwMode="auto">
              <a:xfrm>
                <a:off x="6075" y="2664"/>
                <a:ext cx="5" cy="6"/>
              </a:xfrm>
              <a:custGeom>
                <a:avLst/>
                <a:gdLst>
                  <a:gd name="T0" fmla="*/ 3 w 7"/>
                  <a:gd name="T1" fmla="*/ 0 h 9"/>
                  <a:gd name="T2" fmla="*/ 0 w 7"/>
                  <a:gd name="T3" fmla="*/ 5 h 9"/>
                  <a:gd name="T4" fmla="*/ 2 w 7"/>
                  <a:gd name="T5" fmla="*/ 9 h 9"/>
                  <a:gd name="T6" fmla="*/ 3 w 7"/>
                  <a:gd name="T7" fmla="*/ 9 h 9"/>
                  <a:gd name="T8" fmla="*/ 4 w 7"/>
                  <a:gd name="T9" fmla="*/ 7 h 9"/>
                  <a:gd name="T10" fmla="*/ 7 w 7"/>
                  <a:gd name="T11" fmla="*/ 2 h 9"/>
                  <a:gd name="T12" fmla="*/ 3 w 7"/>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7" h="9">
                    <a:moveTo>
                      <a:pt x="3" y="0"/>
                    </a:moveTo>
                    <a:cubicBezTo>
                      <a:pt x="2" y="2"/>
                      <a:pt x="1" y="3"/>
                      <a:pt x="0" y="5"/>
                    </a:cubicBezTo>
                    <a:cubicBezTo>
                      <a:pt x="1" y="6"/>
                      <a:pt x="1" y="7"/>
                      <a:pt x="2" y="9"/>
                    </a:cubicBezTo>
                    <a:cubicBezTo>
                      <a:pt x="2" y="9"/>
                      <a:pt x="3" y="9"/>
                      <a:pt x="3" y="9"/>
                    </a:cubicBezTo>
                    <a:cubicBezTo>
                      <a:pt x="4" y="9"/>
                      <a:pt x="4" y="8"/>
                      <a:pt x="4" y="7"/>
                    </a:cubicBezTo>
                    <a:cubicBezTo>
                      <a:pt x="5" y="6"/>
                      <a:pt x="6" y="4"/>
                      <a:pt x="7" y="2"/>
                    </a:cubicBezTo>
                    <a:cubicBezTo>
                      <a:pt x="6" y="1"/>
                      <a:pt x="5" y="1"/>
                      <a:pt x="3"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71" name="Freeform 659">
                <a:extLst>
                  <a:ext uri="{FF2B5EF4-FFF2-40B4-BE49-F238E27FC236}">
                    <a16:creationId xmlns:a16="http://schemas.microsoft.com/office/drawing/2014/main" xmlns="" id="{72EE0958-63EC-4315-9B07-E0332D05419B}"/>
                  </a:ext>
                </a:extLst>
              </p:cNvPr>
              <p:cNvSpPr>
                <a:spLocks/>
              </p:cNvSpPr>
              <p:nvPr/>
            </p:nvSpPr>
            <p:spPr bwMode="auto">
              <a:xfrm>
                <a:off x="6075" y="2614"/>
                <a:ext cx="36" cy="44"/>
              </a:xfrm>
              <a:custGeom>
                <a:avLst/>
                <a:gdLst>
                  <a:gd name="T0" fmla="*/ 46 w 48"/>
                  <a:gd name="T1" fmla="*/ 0 h 59"/>
                  <a:gd name="T2" fmla="*/ 10 w 48"/>
                  <a:gd name="T3" fmla="*/ 40 h 59"/>
                  <a:gd name="T4" fmla="*/ 0 w 48"/>
                  <a:gd name="T5" fmla="*/ 55 h 59"/>
                  <a:gd name="T6" fmla="*/ 2 w 48"/>
                  <a:gd name="T7" fmla="*/ 59 h 59"/>
                  <a:gd name="T8" fmla="*/ 17 w 48"/>
                  <a:gd name="T9" fmla="*/ 36 h 59"/>
                  <a:gd name="T10" fmla="*/ 17 w 48"/>
                  <a:gd name="T11" fmla="*/ 36 h 59"/>
                  <a:gd name="T12" fmla="*/ 12 w 48"/>
                  <a:gd name="T13" fmla="*/ 56 h 59"/>
                  <a:gd name="T14" fmla="*/ 19 w 48"/>
                  <a:gd name="T15" fmla="*/ 46 h 59"/>
                  <a:gd name="T16" fmla="*/ 46 w 48"/>
                  <a:gd name="T17" fmla="*/ 0 h 59"/>
                  <a:gd name="T18" fmla="*/ 46 w 48"/>
                  <a:gd name="T19"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59">
                    <a:moveTo>
                      <a:pt x="46" y="0"/>
                    </a:moveTo>
                    <a:cubicBezTo>
                      <a:pt x="42" y="0"/>
                      <a:pt x="27" y="17"/>
                      <a:pt x="10" y="40"/>
                    </a:cubicBezTo>
                    <a:cubicBezTo>
                      <a:pt x="6" y="45"/>
                      <a:pt x="3" y="50"/>
                      <a:pt x="0" y="55"/>
                    </a:cubicBezTo>
                    <a:cubicBezTo>
                      <a:pt x="0" y="57"/>
                      <a:pt x="1" y="58"/>
                      <a:pt x="2" y="59"/>
                    </a:cubicBezTo>
                    <a:cubicBezTo>
                      <a:pt x="9" y="46"/>
                      <a:pt x="15" y="36"/>
                      <a:pt x="17" y="36"/>
                    </a:cubicBezTo>
                    <a:cubicBezTo>
                      <a:pt x="17" y="36"/>
                      <a:pt x="17" y="36"/>
                      <a:pt x="17" y="36"/>
                    </a:cubicBezTo>
                    <a:cubicBezTo>
                      <a:pt x="19" y="37"/>
                      <a:pt x="16" y="45"/>
                      <a:pt x="12" y="56"/>
                    </a:cubicBezTo>
                    <a:cubicBezTo>
                      <a:pt x="14" y="53"/>
                      <a:pt x="16" y="50"/>
                      <a:pt x="19" y="46"/>
                    </a:cubicBezTo>
                    <a:cubicBezTo>
                      <a:pt x="36" y="22"/>
                      <a:pt x="48" y="2"/>
                      <a:pt x="46" y="0"/>
                    </a:cubicBezTo>
                    <a:cubicBezTo>
                      <a:pt x="46" y="0"/>
                      <a:pt x="46" y="0"/>
                      <a:pt x="46"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72" name="Freeform 660">
                <a:extLst>
                  <a:ext uri="{FF2B5EF4-FFF2-40B4-BE49-F238E27FC236}">
                    <a16:creationId xmlns:a16="http://schemas.microsoft.com/office/drawing/2014/main" xmlns="" id="{9A1ACCCC-0F26-4FC0-AF16-97D2EEA221F4}"/>
                  </a:ext>
                </a:extLst>
              </p:cNvPr>
              <p:cNvSpPr>
                <a:spLocks/>
              </p:cNvSpPr>
              <p:nvPr/>
            </p:nvSpPr>
            <p:spPr bwMode="auto">
              <a:xfrm>
                <a:off x="6077" y="2641"/>
                <a:ext cx="12" cy="21"/>
              </a:xfrm>
              <a:custGeom>
                <a:avLst/>
                <a:gdLst>
                  <a:gd name="T0" fmla="*/ 15 w 17"/>
                  <a:gd name="T1" fmla="*/ 0 h 28"/>
                  <a:gd name="T2" fmla="*/ 0 w 17"/>
                  <a:gd name="T3" fmla="*/ 23 h 28"/>
                  <a:gd name="T4" fmla="*/ 3 w 17"/>
                  <a:gd name="T5" fmla="*/ 28 h 28"/>
                  <a:gd name="T6" fmla="*/ 10 w 17"/>
                  <a:gd name="T7" fmla="*/ 20 h 28"/>
                  <a:gd name="T8" fmla="*/ 15 w 17"/>
                  <a:gd name="T9" fmla="*/ 0 h 28"/>
                  <a:gd name="T10" fmla="*/ 15 w 17"/>
                  <a:gd name="T11" fmla="*/ 0 h 28"/>
                </a:gdLst>
                <a:ahLst/>
                <a:cxnLst>
                  <a:cxn ang="0">
                    <a:pos x="T0" y="T1"/>
                  </a:cxn>
                  <a:cxn ang="0">
                    <a:pos x="T2" y="T3"/>
                  </a:cxn>
                  <a:cxn ang="0">
                    <a:pos x="T4" y="T5"/>
                  </a:cxn>
                  <a:cxn ang="0">
                    <a:pos x="T6" y="T7"/>
                  </a:cxn>
                  <a:cxn ang="0">
                    <a:pos x="T8" y="T9"/>
                  </a:cxn>
                  <a:cxn ang="0">
                    <a:pos x="T10" y="T11"/>
                  </a:cxn>
                </a:cxnLst>
                <a:rect l="0" t="0" r="r" b="b"/>
                <a:pathLst>
                  <a:path w="17" h="28">
                    <a:moveTo>
                      <a:pt x="15" y="0"/>
                    </a:moveTo>
                    <a:cubicBezTo>
                      <a:pt x="13" y="0"/>
                      <a:pt x="7" y="10"/>
                      <a:pt x="0" y="23"/>
                    </a:cubicBezTo>
                    <a:cubicBezTo>
                      <a:pt x="1" y="25"/>
                      <a:pt x="2" y="27"/>
                      <a:pt x="3" y="28"/>
                    </a:cubicBezTo>
                    <a:cubicBezTo>
                      <a:pt x="5" y="26"/>
                      <a:pt x="7" y="23"/>
                      <a:pt x="10" y="20"/>
                    </a:cubicBezTo>
                    <a:cubicBezTo>
                      <a:pt x="14" y="9"/>
                      <a:pt x="17" y="1"/>
                      <a:pt x="15" y="0"/>
                    </a:cubicBezTo>
                    <a:cubicBezTo>
                      <a:pt x="15" y="0"/>
                      <a:pt x="15" y="0"/>
                      <a:pt x="15"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73" name="Freeform 661">
                <a:extLst>
                  <a:ext uri="{FF2B5EF4-FFF2-40B4-BE49-F238E27FC236}">
                    <a16:creationId xmlns:a16="http://schemas.microsoft.com/office/drawing/2014/main" xmlns="" id="{8C5DA3E4-6006-44A1-8F8A-11BB52BF17E2}"/>
                  </a:ext>
                </a:extLst>
              </p:cNvPr>
              <p:cNvSpPr>
                <a:spLocks noEditPoints="1"/>
              </p:cNvSpPr>
              <p:nvPr/>
            </p:nvSpPr>
            <p:spPr bwMode="auto">
              <a:xfrm>
                <a:off x="6067" y="2661"/>
                <a:ext cx="5" cy="14"/>
              </a:xfrm>
              <a:custGeom>
                <a:avLst/>
                <a:gdLst>
                  <a:gd name="T0" fmla="*/ 2 w 6"/>
                  <a:gd name="T1" fmla="*/ 8 h 19"/>
                  <a:gd name="T2" fmla="*/ 0 w 6"/>
                  <a:gd name="T3" fmla="*/ 18 h 19"/>
                  <a:gd name="T4" fmla="*/ 0 w 6"/>
                  <a:gd name="T5" fmla="*/ 19 h 19"/>
                  <a:gd name="T6" fmla="*/ 0 w 6"/>
                  <a:gd name="T7" fmla="*/ 19 h 19"/>
                  <a:gd name="T8" fmla="*/ 3 w 6"/>
                  <a:gd name="T9" fmla="*/ 16 h 19"/>
                  <a:gd name="T10" fmla="*/ 6 w 6"/>
                  <a:gd name="T11" fmla="*/ 10 h 19"/>
                  <a:gd name="T12" fmla="*/ 2 w 6"/>
                  <a:gd name="T13" fmla="*/ 8 h 19"/>
                  <a:gd name="T14" fmla="*/ 5 w 6"/>
                  <a:gd name="T15" fmla="*/ 0 h 19"/>
                  <a:gd name="T16" fmla="*/ 5 w 6"/>
                  <a:gd name="T17" fmla="*/ 1 h 19"/>
                  <a:gd name="T18" fmla="*/ 6 w 6"/>
                  <a:gd name="T19" fmla="*/ 1 h 19"/>
                  <a:gd name="T20" fmla="*/ 5 w 6"/>
                  <a:gd name="T21"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 h="19">
                    <a:moveTo>
                      <a:pt x="2" y="8"/>
                    </a:moveTo>
                    <a:cubicBezTo>
                      <a:pt x="2" y="11"/>
                      <a:pt x="1" y="14"/>
                      <a:pt x="0" y="18"/>
                    </a:cubicBezTo>
                    <a:cubicBezTo>
                      <a:pt x="0" y="18"/>
                      <a:pt x="0" y="19"/>
                      <a:pt x="0" y="19"/>
                    </a:cubicBezTo>
                    <a:cubicBezTo>
                      <a:pt x="0" y="19"/>
                      <a:pt x="0" y="19"/>
                      <a:pt x="0" y="19"/>
                    </a:cubicBezTo>
                    <a:cubicBezTo>
                      <a:pt x="1" y="18"/>
                      <a:pt x="2" y="17"/>
                      <a:pt x="3" y="16"/>
                    </a:cubicBezTo>
                    <a:cubicBezTo>
                      <a:pt x="4" y="14"/>
                      <a:pt x="5" y="12"/>
                      <a:pt x="6" y="10"/>
                    </a:cubicBezTo>
                    <a:cubicBezTo>
                      <a:pt x="5" y="9"/>
                      <a:pt x="4" y="9"/>
                      <a:pt x="2" y="8"/>
                    </a:cubicBezTo>
                    <a:moveTo>
                      <a:pt x="5" y="0"/>
                    </a:moveTo>
                    <a:cubicBezTo>
                      <a:pt x="5" y="0"/>
                      <a:pt x="5" y="0"/>
                      <a:pt x="5" y="1"/>
                    </a:cubicBezTo>
                    <a:cubicBezTo>
                      <a:pt x="5" y="1"/>
                      <a:pt x="6" y="1"/>
                      <a:pt x="6" y="1"/>
                    </a:cubicBezTo>
                    <a:cubicBezTo>
                      <a:pt x="6" y="1"/>
                      <a:pt x="6" y="0"/>
                      <a:pt x="5"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74" name="Freeform 662">
                <a:extLst>
                  <a:ext uri="{FF2B5EF4-FFF2-40B4-BE49-F238E27FC236}">
                    <a16:creationId xmlns:a16="http://schemas.microsoft.com/office/drawing/2014/main" xmlns="" id="{B905BD68-CD0C-4A8D-B5C3-8562887B236A}"/>
                  </a:ext>
                </a:extLst>
              </p:cNvPr>
              <p:cNvSpPr>
                <a:spLocks/>
              </p:cNvSpPr>
              <p:nvPr/>
            </p:nvSpPr>
            <p:spPr bwMode="auto">
              <a:xfrm>
                <a:off x="6067" y="2674"/>
                <a:ext cx="0" cy="1"/>
              </a:xfrm>
              <a:custGeom>
                <a:avLst/>
                <a:gdLst>
                  <a:gd name="T0" fmla="*/ 0 h 1"/>
                  <a:gd name="T1" fmla="*/ 1 h 1"/>
                  <a:gd name="T2" fmla="*/ 1 h 1"/>
                  <a:gd name="T3" fmla="*/ 0 h 1"/>
                </a:gdLst>
                <a:ahLst/>
                <a:cxnLst>
                  <a:cxn ang="0">
                    <a:pos x="0" y="T0"/>
                  </a:cxn>
                  <a:cxn ang="0">
                    <a:pos x="0" y="T1"/>
                  </a:cxn>
                  <a:cxn ang="0">
                    <a:pos x="0" y="T2"/>
                  </a:cxn>
                  <a:cxn ang="0">
                    <a:pos x="0" y="T3"/>
                  </a:cxn>
                </a:cxnLst>
                <a:rect l="0" t="0" r="r" b="b"/>
                <a:pathLst>
                  <a:path h="1">
                    <a:moveTo>
                      <a:pt x="0" y="0"/>
                    </a:moveTo>
                    <a:cubicBezTo>
                      <a:pt x="0" y="0"/>
                      <a:pt x="0" y="0"/>
                      <a:pt x="0" y="1"/>
                    </a:cubicBezTo>
                    <a:cubicBezTo>
                      <a:pt x="0" y="1"/>
                      <a:pt x="0" y="1"/>
                      <a:pt x="0" y="1"/>
                    </a:cubicBezTo>
                    <a:cubicBezTo>
                      <a:pt x="0" y="1"/>
                      <a:pt x="0" y="0"/>
                      <a:pt x="0"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75" name="Freeform 663">
                <a:extLst>
                  <a:ext uri="{FF2B5EF4-FFF2-40B4-BE49-F238E27FC236}">
                    <a16:creationId xmlns:a16="http://schemas.microsoft.com/office/drawing/2014/main" xmlns="" id="{149A9BAF-E333-4052-B3ED-9266D021566B}"/>
                  </a:ext>
                </a:extLst>
              </p:cNvPr>
              <p:cNvSpPr>
                <a:spLocks/>
              </p:cNvSpPr>
              <p:nvPr/>
            </p:nvSpPr>
            <p:spPr bwMode="auto">
              <a:xfrm>
                <a:off x="6067" y="2675"/>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F0F0F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76" name="Freeform 664">
                <a:extLst>
                  <a:ext uri="{FF2B5EF4-FFF2-40B4-BE49-F238E27FC236}">
                    <a16:creationId xmlns:a16="http://schemas.microsoft.com/office/drawing/2014/main" xmlns="" id="{3F938D5E-2368-45E4-BEB5-9564F8C7C030}"/>
                  </a:ext>
                </a:extLst>
              </p:cNvPr>
              <p:cNvSpPr>
                <a:spLocks/>
              </p:cNvSpPr>
              <p:nvPr/>
            </p:nvSpPr>
            <p:spPr bwMode="auto">
              <a:xfrm>
                <a:off x="6067" y="2675"/>
                <a:ext cx="0" cy="1"/>
              </a:xfrm>
              <a:custGeom>
                <a:avLst/>
                <a:gdLst>
                  <a:gd name="T0" fmla="*/ 0 h 1"/>
                  <a:gd name="T1" fmla="*/ 1 h 1"/>
                  <a:gd name="T2" fmla="*/ 0 h 1"/>
                  <a:gd name="T3" fmla="*/ 0 h 1"/>
                  <a:gd name="T4" fmla="*/ 0 h 1"/>
                </a:gdLst>
                <a:ahLst/>
                <a:cxnLst>
                  <a:cxn ang="0">
                    <a:pos x="0" y="T0"/>
                  </a:cxn>
                  <a:cxn ang="0">
                    <a:pos x="0" y="T1"/>
                  </a:cxn>
                  <a:cxn ang="0">
                    <a:pos x="0" y="T2"/>
                  </a:cxn>
                  <a:cxn ang="0">
                    <a:pos x="0" y="T3"/>
                  </a:cxn>
                  <a:cxn ang="0">
                    <a:pos x="0" y="T4"/>
                  </a:cxn>
                </a:cxnLst>
                <a:rect l="0" t="0" r="r" b="b"/>
                <a:pathLst>
                  <a:path h="1">
                    <a:moveTo>
                      <a:pt x="0" y="0"/>
                    </a:moveTo>
                    <a:cubicBezTo>
                      <a:pt x="0" y="0"/>
                      <a:pt x="0" y="1"/>
                      <a:pt x="0" y="1"/>
                    </a:cubicBezTo>
                    <a:cubicBezTo>
                      <a:pt x="0" y="1"/>
                      <a:pt x="0" y="1"/>
                      <a:pt x="0" y="0"/>
                    </a:cubicBezTo>
                    <a:cubicBezTo>
                      <a:pt x="0" y="0"/>
                      <a:pt x="0" y="0"/>
                      <a:pt x="0" y="0"/>
                    </a:cubicBezTo>
                    <a:cubicBezTo>
                      <a:pt x="0" y="0"/>
                      <a:pt x="0" y="0"/>
                      <a:pt x="0" y="0"/>
                    </a:cubicBezTo>
                  </a:path>
                </a:pathLst>
              </a:custGeom>
              <a:solidFill>
                <a:srgbClr val="F6F6F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77" name="Freeform 665">
                <a:extLst>
                  <a:ext uri="{FF2B5EF4-FFF2-40B4-BE49-F238E27FC236}">
                    <a16:creationId xmlns:a16="http://schemas.microsoft.com/office/drawing/2014/main" xmlns="" id="{C8F58E9D-9FE6-4CA6-A82E-74DD7A180396}"/>
                  </a:ext>
                </a:extLst>
              </p:cNvPr>
              <p:cNvSpPr>
                <a:spLocks/>
              </p:cNvSpPr>
              <p:nvPr/>
            </p:nvSpPr>
            <p:spPr bwMode="auto">
              <a:xfrm>
                <a:off x="6070" y="2668"/>
                <a:ext cx="3" cy="5"/>
              </a:xfrm>
              <a:custGeom>
                <a:avLst/>
                <a:gdLst>
                  <a:gd name="T0" fmla="*/ 3 w 5"/>
                  <a:gd name="T1" fmla="*/ 0 h 6"/>
                  <a:gd name="T2" fmla="*/ 0 w 5"/>
                  <a:gd name="T3" fmla="*/ 6 h 6"/>
                  <a:gd name="T4" fmla="*/ 5 w 5"/>
                  <a:gd name="T5" fmla="*/ 1 h 6"/>
                  <a:gd name="T6" fmla="*/ 3 w 5"/>
                  <a:gd name="T7" fmla="*/ 0 h 6"/>
                </a:gdLst>
                <a:ahLst/>
                <a:cxnLst>
                  <a:cxn ang="0">
                    <a:pos x="T0" y="T1"/>
                  </a:cxn>
                  <a:cxn ang="0">
                    <a:pos x="T2" y="T3"/>
                  </a:cxn>
                  <a:cxn ang="0">
                    <a:pos x="T4" y="T5"/>
                  </a:cxn>
                  <a:cxn ang="0">
                    <a:pos x="T6" y="T7"/>
                  </a:cxn>
                </a:cxnLst>
                <a:rect l="0" t="0" r="r" b="b"/>
                <a:pathLst>
                  <a:path w="5" h="6">
                    <a:moveTo>
                      <a:pt x="3" y="0"/>
                    </a:moveTo>
                    <a:cubicBezTo>
                      <a:pt x="2" y="2"/>
                      <a:pt x="1" y="4"/>
                      <a:pt x="0" y="6"/>
                    </a:cubicBezTo>
                    <a:cubicBezTo>
                      <a:pt x="2" y="5"/>
                      <a:pt x="3" y="3"/>
                      <a:pt x="5" y="1"/>
                    </a:cubicBezTo>
                    <a:cubicBezTo>
                      <a:pt x="4" y="0"/>
                      <a:pt x="4" y="0"/>
                      <a:pt x="3"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78" name="Freeform 666">
                <a:extLst>
                  <a:ext uri="{FF2B5EF4-FFF2-40B4-BE49-F238E27FC236}">
                    <a16:creationId xmlns:a16="http://schemas.microsoft.com/office/drawing/2014/main" xmlns="" id="{AF0937D0-2505-4D52-A1D7-655370178DB5}"/>
                  </a:ext>
                </a:extLst>
              </p:cNvPr>
              <p:cNvSpPr>
                <a:spLocks/>
              </p:cNvSpPr>
              <p:nvPr/>
            </p:nvSpPr>
            <p:spPr bwMode="auto">
              <a:xfrm>
                <a:off x="6071" y="2655"/>
                <a:ext cx="6" cy="8"/>
              </a:xfrm>
              <a:custGeom>
                <a:avLst/>
                <a:gdLst>
                  <a:gd name="T0" fmla="*/ 6 w 8"/>
                  <a:gd name="T1" fmla="*/ 0 h 11"/>
                  <a:gd name="T2" fmla="*/ 0 w 8"/>
                  <a:gd name="T3" fmla="*/ 8 h 11"/>
                  <a:gd name="T4" fmla="*/ 1 w 8"/>
                  <a:gd name="T5" fmla="*/ 9 h 11"/>
                  <a:gd name="T6" fmla="*/ 5 w 8"/>
                  <a:gd name="T7" fmla="*/ 11 h 11"/>
                  <a:gd name="T8" fmla="*/ 8 w 8"/>
                  <a:gd name="T9" fmla="*/ 4 h 11"/>
                  <a:gd name="T10" fmla="*/ 6 w 8"/>
                  <a:gd name="T11" fmla="*/ 0 h 11"/>
                </a:gdLst>
                <a:ahLst/>
                <a:cxnLst>
                  <a:cxn ang="0">
                    <a:pos x="T0" y="T1"/>
                  </a:cxn>
                  <a:cxn ang="0">
                    <a:pos x="T2" y="T3"/>
                  </a:cxn>
                  <a:cxn ang="0">
                    <a:pos x="T4" y="T5"/>
                  </a:cxn>
                  <a:cxn ang="0">
                    <a:pos x="T6" y="T7"/>
                  </a:cxn>
                  <a:cxn ang="0">
                    <a:pos x="T8" y="T9"/>
                  </a:cxn>
                  <a:cxn ang="0">
                    <a:pos x="T10" y="T11"/>
                  </a:cxn>
                </a:cxnLst>
                <a:rect l="0" t="0" r="r" b="b"/>
                <a:pathLst>
                  <a:path w="8" h="11">
                    <a:moveTo>
                      <a:pt x="6" y="0"/>
                    </a:moveTo>
                    <a:cubicBezTo>
                      <a:pt x="4" y="3"/>
                      <a:pt x="2" y="6"/>
                      <a:pt x="0" y="8"/>
                    </a:cubicBezTo>
                    <a:cubicBezTo>
                      <a:pt x="1" y="8"/>
                      <a:pt x="1" y="9"/>
                      <a:pt x="1" y="9"/>
                    </a:cubicBezTo>
                    <a:cubicBezTo>
                      <a:pt x="2" y="10"/>
                      <a:pt x="3" y="10"/>
                      <a:pt x="5" y="11"/>
                    </a:cubicBezTo>
                    <a:cubicBezTo>
                      <a:pt x="6" y="9"/>
                      <a:pt x="7" y="6"/>
                      <a:pt x="8" y="4"/>
                    </a:cubicBezTo>
                    <a:cubicBezTo>
                      <a:pt x="7" y="3"/>
                      <a:pt x="6" y="2"/>
                      <a:pt x="6" y="0"/>
                    </a:cubicBezTo>
                  </a:path>
                </a:pathLst>
              </a:custGeom>
              <a:solidFill>
                <a:srgbClr val="EAEBE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79" name="Freeform 667">
                <a:extLst>
                  <a:ext uri="{FF2B5EF4-FFF2-40B4-BE49-F238E27FC236}">
                    <a16:creationId xmlns:a16="http://schemas.microsoft.com/office/drawing/2014/main" xmlns="" id="{80CFCF94-6D99-477C-8BAC-F163638F84E8}"/>
                  </a:ext>
                </a:extLst>
              </p:cNvPr>
              <p:cNvSpPr>
                <a:spLocks/>
              </p:cNvSpPr>
              <p:nvPr/>
            </p:nvSpPr>
            <p:spPr bwMode="auto">
              <a:xfrm>
                <a:off x="6075" y="2658"/>
                <a:ext cx="4" cy="6"/>
              </a:xfrm>
              <a:custGeom>
                <a:avLst/>
                <a:gdLst>
                  <a:gd name="T0" fmla="*/ 3 w 6"/>
                  <a:gd name="T1" fmla="*/ 0 h 8"/>
                  <a:gd name="T2" fmla="*/ 0 w 6"/>
                  <a:gd name="T3" fmla="*/ 7 h 8"/>
                  <a:gd name="T4" fmla="*/ 3 w 6"/>
                  <a:gd name="T5" fmla="*/ 8 h 8"/>
                  <a:gd name="T6" fmla="*/ 6 w 6"/>
                  <a:gd name="T7" fmla="*/ 5 h 8"/>
                  <a:gd name="T8" fmla="*/ 3 w 6"/>
                  <a:gd name="T9" fmla="*/ 0 h 8"/>
                </a:gdLst>
                <a:ahLst/>
                <a:cxnLst>
                  <a:cxn ang="0">
                    <a:pos x="T0" y="T1"/>
                  </a:cxn>
                  <a:cxn ang="0">
                    <a:pos x="T2" y="T3"/>
                  </a:cxn>
                  <a:cxn ang="0">
                    <a:pos x="T4" y="T5"/>
                  </a:cxn>
                  <a:cxn ang="0">
                    <a:pos x="T6" y="T7"/>
                  </a:cxn>
                  <a:cxn ang="0">
                    <a:pos x="T8" y="T9"/>
                  </a:cxn>
                </a:cxnLst>
                <a:rect l="0" t="0" r="r" b="b"/>
                <a:pathLst>
                  <a:path w="6" h="8">
                    <a:moveTo>
                      <a:pt x="3" y="0"/>
                    </a:moveTo>
                    <a:cubicBezTo>
                      <a:pt x="2" y="2"/>
                      <a:pt x="1" y="5"/>
                      <a:pt x="0" y="7"/>
                    </a:cubicBezTo>
                    <a:cubicBezTo>
                      <a:pt x="1" y="7"/>
                      <a:pt x="2" y="8"/>
                      <a:pt x="3" y="8"/>
                    </a:cubicBezTo>
                    <a:cubicBezTo>
                      <a:pt x="4" y="7"/>
                      <a:pt x="5" y="6"/>
                      <a:pt x="6" y="5"/>
                    </a:cubicBezTo>
                    <a:cubicBezTo>
                      <a:pt x="5" y="4"/>
                      <a:pt x="4" y="2"/>
                      <a:pt x="3" y="0"/>
                    </a:cubicBezTo>
                  </a:path>
                </a:pathLst>
              </a:custGeom>
              <a:solidFill>
                <a:srgbClr val="F3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80" name="Freeform 668">
                <a:extLst>
                  <a:ext uri="{FF2B5EF4-FFF2-40B4-BE49-F238E27FC236}">
                    <a16:creationId xmlns:a16="http://schemas.microsoft.com/office/drawing/2014/main" xmlns="" id="{632595CA-8EB6-41BA-9355-73E6C1327999}"/>
                  </a:ext>
                </a:extLst>
              </p:cNvPr>
              <p:cNvSpPr>
                <a:spLocks/>
              </p:cNvSpPr>
              <p:nvPr/>
            </p:nvSpPr>
            <p:spPr bwMode="auto">
              <a:xfrm>
                <a:off x="6069" y="2662"/>
                <a:ext cx="4" cy="6"/>
              </a:xfrm>
              <a:custGeom>
                <a:avLst/>
                <a:gdLst>
                  <a:gd name="T0" fmla="*/ 3 w 6"/>
                  <a:gd name="T1" fmla="*/ 0 h 9"/>
                  <a:gd name="T2" fmla="*/ 1 w 6"/>
                  <a:gd name="T3" fmla="*/ 2 h 9"/>
                  <a:gd name="T4" fmla="*/ 0 w 6"/>
                  <a:gd name="T5" fmla="*/ 7 h 9"/>
                  <a:gd name="T6" fmla="*/ 4 w 6"/>
                  <a:gd name="T7" fmla="*/ 9 h 9"/>
                  <a:gd name="T8" fmla="*/ 5 w 6"/>
                  <a:gd name="T9" fmla="*/ 7 h 9"/>
                  <a:gd name="T10" fmla="*/ 6 w 6"/>
                  <a:gd name="T11" fmla="*/ 5 h 9"/>
                  <a:gd name="T12" fmla="*/ 4 w 6"/>
                  <a:gd name="T13" fmla="*/ 0 h 9"/>
                  <a:gd name="T14" fmla="*/ 3 w 6"/>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9">
                    <a:moveTo>
                      <a:pt x="3" y="0"/>
                    </a:moveTo>
                    <a:cubicBezTo>
                      <a:pt x="2" y="0"/>
                      <a:pt x="2" y="1"/>
                      <a:pt x="1" y="2"/>
                    </a:cubicBezTo>
                    <a:cubicBezTo>
                      <a:pt x="1" y="4"/>
                      <a:pt x="1" y="5"/>
                      <a:pt x="0" y="7"/>
                    </a:cubicBezTo>
                    <a:cubicBezTo>
                      <a:pt x="2" y="8"/>
                      <a:pt x="3" y="8"/>
                      <a:pt x="4" y="9"/>
                    </a:cubicBezTo>
                    <a:cubicBezTo>
                      <a:pt x="5" y="8"/>
                      <a:pt x="5" y="8"/>
                      <a:pt x="5" y="7"/>
                    </a:cubicBezTo>
                    <a:cubicBezTo>
                      <a:pt x="5" y="6"/>
                      <a:pt x="6" y="5"/>
                      <a:pt x="6" y="5"/>
                    </a:cubicBezTo>
                    <a:cubicBezTo>
                      <a:pt x="5" y="3"/>
                      <a:pt x="5" y="2"/>
                      <a:pt x="4" y="0"/>
                    </a:cubicBezTo>
                    <a:cubicBezTo>
                      <a:pt x="4" y="0"/>
                      <a:pt x="3" y="0"/>
                      <a:pt x="3"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81" name="Freeform 669">
                <a:extLst>
                  <a:ext uri="{FF2B5EF4-FFF2-40B4-BE49-F238E27FC236}">
                    <a16:creationId xmlns:a16="http://schemas.microsoft.com/office/drawing/2014/main" xmlns="" id="{13C76576-B9EA-46E2-9FA5-9C7BE476BC99}"/>
                  </a:ext>
                </a:extLst>
              </p:cNvPr>
              <p:cNvSpPr>
                <a:spLocks/>
              </p:cNvSpPr>
              <p:nvPr/>
            </p:nvSpPr>
            <p:spPr bwMode="auto">
              <a:xfrm>
                <a:off x="6072" y="2665"/>
                <a:ext cx="3" cy="4"/>
              </a:xfrm>
              <a:custGeom>
                <a:avLst/>
                <a:gdLst>
                  <a:gd name="T0" fmla="*/ 2 w 4"/>
                  <a:gd name="T1" fmla="*/ 0 h 5"/>
                  <a:gd name="T2" fmla="*/ 1 w 4"/>
                  <a:gd name="T3" fmla="*/ 2 h 5"/>
                  <a:gd name="T4" fmla="*/ 0 w 4"/>
                  <a:gd name="T5" fmla="*/ 4 h 5"/>
                  <a:gd name="T6" fmla="*/ 2 w 4"/>
                  <a:gd name="T7" fmla="*/ 5 h 5"/>
                  <a:gd name="T8" fmla="*/ 4 w 4"/>
                  <a:gd name="T9" fmla="*/ 3 h 5"/>
                  <a:gd name="T10" fmla="*/ 2 w 4"/>
                  <a:gd name="T11" fmla="*/ 0 h 5"/>
                </a:gdLst>
                <a:ahLst/>
                <a:cxnLst>
                  <a:cxn ang="0">
                    <a:pos x="T0" y="T1"/>
                  </a:cxn>
                  <a:cxn ang="0">
                    <a:pos x="T2" y="T3"/>
                  </a:cxn>
                  <a:cxn ang="0">
                    <a:pos x="T4" y="T5"/>
                  </a:cxn>
                  <a:cxn ang="0">
                    <a:pos x="T6" y="T7"/>
                  </a:cxn>
                  <a:cxn ang="0">
                    <a:pos x="T8" y="T9"/>
                  </a:cxn>
                  <a:cxn ang="0">
                    <a:pos x="T10" y="T11"/>
                  </a:cxn>
                </a:cxnLst>
                <a:rect l="0" t="0" r="r" b="b"/>
                <a:pathLst>
                  <a:path w="4" h="5">
                    <a:moveTo>
                      <a:pt x="2" y="0"/>
                    </a:moveTo>
                    <a:cubicBezTo>
                      <a:pt x="2" y="0"/>
                      <a:pt x="1" y="1"/>
                      <a:pt x="1" y="2"/>
                    </a:cubicBezTo>
                    <a:cubicBezTo>
                      <a:pt x="1" y="3"/>
                      <a:pt x="1" y="3"/>
                      <a:pt x="0" y="4"/>
                    </a:cubicBezTo>
                    <a:cubicBezTo>
                      <a:pt x="1" y="4"/>
                      <a:pt x="1" y="4"/>
                      <a:pt x="2" y="5"/>
                    </a:cubicBezTo>
                    <a:cubicBezTo>
                      <a:pt x="3" y="4"/>
                      <a:pt x="3" y="3"/>
                      <a:pt x="4" y="3"/>
                    </a:cubicBezTo>
                    <a:cubicBezTo>
                      <a:pt x="3" y="2"/>
                      <a:pt x="3" y="1"/>
                      <a:pt x="2"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82" name="Freeform 670">
                <a:extLst>
                  <a:ext uri="{FF2B5EF4-FFF2-40B4-BE49-F238E27FC236}">
                    <a16:creationId xmlns:a16="http://schemas.microsoft.com/office/drawing/2014/main" xmlns="" id="{BC5F3A5D-9C58-4A5C-90AF-2F4467D46BF6}"/>
                  </a:ext>
                </a:extLst>
              </p:cNvPr>
              <p:cNvSpPr>
                <a:spLocks/>
              </p:cNvSpPr>
              <p:nvPr/>
            </p:nvSpPr>
            <p:spPr bwMode="auto">
              <a:xfrm>
                <a:off x="6072" y="2662"/>
                <a:ext cx="3" cy="3"/>
              </a:xfrm>
              <a:custGeom>
                <a:avLst/>
                <a:gdLst>
                  <a:gd name="T0" fmla="*/ 0 w 4"/>
                  <a:gd name="T1" fmla="*/ 0 h 5"/>
                  <a:gd name="T2" fmla="*/ 2 w 4"/>
                  <a:gd name="T3" fmla="*/ 5 h 5"/>
                  <a:gd name="T4" fmla="*/ 4 w 4"/>
                  <a:gd name="T5" fmla="*/ 2 h 5"/>
                  <a:gd name="T6" fmla="*/ 0 w 4"/>
                  <a:gd name="T7" fmla="*/ 0 h 5"/>
                </a:gdLst>
                <a:ahLst/>
                <a:cxnLst>
                  <a:cxn ang="0">
                    <a:pos x="T0" y="T1"/>
                  </a:cxn>
                  <a:cxn ang="0">
                    <a:pos x="T2" y="T3"/>
                  </a:cxn>
                  <a:cxn ang="0">
                    <a:pos x="T4" y="T5"/>
                  </a:cxn>
                  <a:cxn ang="0">
                    <a:pos x="T6" y="T7"/>
                  </a:cxn>
                </a:cxnLst>
                <a:rect l="0" t="0" r="r" b="b"/>
                <a:pathLst>
                  <a:path w="4" h="5">
                    <a:moveTo>
                      <a:pt x="0" y="0"/>
                    </a:moveTo>
                    <a:cubicBezTo>
                      <a:pt x="1" y="2"/>
                      <a:pt x="1" y="3"/>
                      <a:pt x="2" y="5"/>
                    </a:cubicBezTo>
                    <a:cubicBezTo>
                      <a:pt x="3" y="4"/>
                      <a:pt x="3" y="3"/>
                      <a:pt x="4" y="2"/>
                    </a:cubicBezTo>
                    <a:cubicBezTo>
                      <a:pt x="2" y="1"/>
                      <a:pt x="1" y="1"/>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83" name="Freeform 671">
                <a:extLst>
                  <a:ext uri="{FF2B5EF4-FFF2-40B4-BE49-F238E27FC236}">
                    <a16:creationId xmlns:a16="http://schemas.microsoft.com/office/drawing/2014/main" xmlns="" id="{BA1166E2-2FE5-41FB-844C-A589A2BF8E35}"/>
                  </a:ext>
                </a:extLst>
              </p:cNvPr>
              <p:cNvSpPr>
                <a:spLocks/>
              </p:cNvSpPr>
              <p:nvPr/>
            </p:nvSpPr>
            <p:spPr bwMode="auto">
              <a:xfrm>
                <a:off x="6073" y="2663"/>
                <a:ext cx="4" cy="4"/>
              </a:xfrm>
              <a:custGeom>
                <a:avLst/>
                <a:gdLst>
                  <a:gd name="T0" fmla="*/ 2 w 5"/>
                  <a:gd name="T1" fmla="*/ 0 h 6"/>
                  <a:gd name="T2" fmla="*/ 0 w 5"/>
                  <a:gd name="T3" fmla="*/ 3 h 6"/>
                  <a:gd name="T4" fmla="*/ 2 w 5"/>
                  <a:gd name="T5" fmla="*/ 6 h 6"/>
                  <a:gd name="T6" fmla="*/ 5 w 5"/>
                  <a:gd name="T7" fmla="*/ 1 h 6"/>
                  <a:gd name="T8" fmla="*/ 2 w 5"/>
                  <a:gd name="T9" fmla="*/ 0 h 6"/>
                </a:gdLst>
                <a:ahLst/>
                <a:cxnLst>
                  <a:cxn ang="0">
                    <a:pos x="T0" y="T1"/>
                  </a:cxn>
                  <a:cxn ang="0">
                    <a:pos x="T2" y="T3"/>
                  </a:cxn>
                  <a:cxn ang="0">
                    <a:pos x="T4" y="T5"/>
                  </a:cxn>
                  <a:cxn ang="0">
                    <a:pos x="T6" y="T7"/>
                  </a:cxn>
                  <a:cxn ang="0">
                    <a:pos x="T8" y="T9"/>
                  </a:cxn>
                </a:cxnLst>
                <a:rect l="0" t="0" r="r" b="b"/>
                <a:pathLst>
                  <a:path w="5" h="6">
                    <a:moveTo>
                      <a:pt x="2" y="0"/>
                    </a:moveTo>
                    <a:cubicBezTo>
                      <a:pt x="1" y="1"/>
                      <a:pt x="1" y="2"/>
                      <a:pt x="0" y="3"/>
                    </a:cubicBezTo>
                    <a:cubicBezTo>
                      <a:pt x="1" y="4"/>
                      <a:pt x="1" y="5"/>
                      <a:pt x="2" y="6"/>
                    </a:cubicBezTo>
                    <a:cubicBezTo>
                      <a:pt x="3" y="4"/>
                      <a:pt x="4" y="3"/>
                      <a:pt x="5" y="1"/>
                    </a:cubicBezTo>
                    <a:cubicBezTo>
                      <a:pt x="4" y="1"/>
                      <a:pt x="3" y="0"/>
                      <a:pt x="2"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84" name="Freeform 672">
                <a:extLst>
                  <a:ext uri="{FF2B5EF4-FFF2-40B4-BE49-F238E27FC236}">
                    <a16:creationId xmlns:a16="http://schemas.microsoft.com/office/drawing/2014/main" xmlns="" id="{F12A7905-81E3-4180-97B2-E1A51FE88E3A}"/>
                  </a:ext>
                </a:extLst>
              </p:cNvPr>
              <p:cNvSpPr>
                <a:spLocks noEditPoints="1"/>
              </p:cNvSpPr>
              <p:nvPr/>
            </p:nvSpPr>
            <p:spPr bwMode="auto">
              <a:xfrm>
                <a:off x="6150" y="2670"/>
                <a:ext cx="10" cy="28"/>
              </a:xfrm>
              <a:custGeom>
                <a:avLst/>
                <a:gdLst>
                  <a:gd name="T0" fmla="*/ 2 w 14"/>
                  <a:gd name="T1" fmla="*/ 28 h 39"/>
                  <a:gd name="T2" fmla="*/ 0 w 14"/>
                  <a:gd name="T3" fmla="*/ 38 h 39"/>
                  <a:gd name="T4" fmla="*/ 2 w 14"/>
                  <a:gd name="T5" fmla="*/ 39 h 39"/>
                  <a:gd name="T6" fmla="*/ 12 w 14"/>
                  <a:gd name="T7" fmla="*/ 33 h 39"/>
                  <a:gd name="T8" fmla="*/ 12 w 14"/>
                  <a:gd name="T9" fmla="*/ 31 h 39"/>
                  <a:gd name="T10" fmla="*/ 2 w 14"/>
                  <a:gd name="T11" fmla="*/ 28 h 39"/>
                  <a:gd name="T12" fmla="*/ 5 w 14"/>
                  <a:gd name="T13" fmla="*/ 15 h 39"/>
                  <a:gd name="T14" fmla="*/ 3 w 14"/>
                  <a:gd name="T15" fmla="*/ 22 h 39"/>
                  <a:gd name="T16" fmla="*/ 12 w 14"/>
                  <a:gd name="T17" fmla="*/ 24 h 39"/>
                  <a:gd name="T18" fmla="*/ 13 w 14"/>
                  <a:gd name="T19" fmla="*/ 19 h 39"/>
                  <a:gd name="T20" fmla="*/ 5 w 14"/>
                  <a:gd name="T21" fmla="*/ 15 h 39"/>
                  <a:gd name="T22" fmla="*/ 13 w 14"/>
                  <a:gd name="T23" fmla="*/ 0 h 39"/>
                  <a:gd name="T24" fmla="*/ 8 w 14"/>
                  <a:gd name="T25" fmla="*/ 3 h 39"/>
                  <a:gd name="T26" fmla="*/ 6 w 14"/>
                  <a:gd name="T27" fmla="*/ 9 h 39"/>
                  <a:gd name="T28" fmla="*/ 13 w 14"/>
                  <a:gd name="T29" fmla="*/ 12 h 39"/>
                  <a:gd name="T30" fmla="*/ 13 w 14"/>
                  <a:gd name="T31"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 h="39">
                    <a:moveTo>
                      <a:pt x="2" y="28"/>
                    </a:moveTo>
                    <a:cubicBezTo>
                      <a:pt x="2" y="32"/>
                      <a:pt x="1" y="35"/>
                      <a:pt x="0" y="38"/>
                    </a:cubicBezTo>
                    <a:cubicBezTo>
                      <a:pt x="1" y="39"/>
                      <a:pt x="2" y="39"/>
                      <a:pt x="2" y="39"/>
                    </a:cubicBezTo>
                    <a:cubicBezTo>
                      <a:pt x="6" y="37"/>
                      <a:pt x="9" y="35"/>
                      <a:pt x="12" y="33"/>
                    </a:cubicBezTo>
                    <a:cubicBezTo>
                      <a:pt x="12" y="32"/>
                      <a:pt x="12" y="32"/>
                      <a:pt x="12" y="31"/>
                    </a:cubicBezTo>
                    <a:cubicBezTo>
                      <a:pt x="9" y="30"/>
                      <a:pt x="5" y="29"/>
                      <a:pt x="2" y="28"/>
                    </a:cubicBezTo>
                    <a:moveTo>
                      <a:pt x="5" y="15"/>
                    </a:moveTo>
                    <a:cubicBezTo>
                      <a:pt x="4" y="17"/>
                      <a:pt x="4" y="19"/>
                      <a:pt x="3" y="22"/>
                    </a:cubicBezTo>
                    <a:cubicBezTo>
                      <a:pt x="6" y="23"/>
                      <a:pt x="9" y="23"/>
                      <a:pt x="12" y="24"/>
                    </a:cubicBezTo>
                    <a:cubicBezTo>
                      <a:pt x="13" y="22"/>
                      <a:pt x="13" y="21"/>
                      <a:pt x="13" y="19"/>
                    </a:cubicBezTo>
                    <a:cubicBezTo>
                      <a:pt x="10" y="17"/>
                      <a:pt x="7" y="16"/>
                      <a:pt x="5" y="15"/>
                    </a:cubicBezTo>
                    <a:moveTo>
                      <a:pt x="13" y="0"/>
                    </a:moveTo>
                    <a:cubicBezTo>
                      <a:pt x="12" y="1"/>
                      <a:pt x="10" y="2"/>
                      <a:pt x="8" y="3"/>
                    </a:cubicBezTo>
                    <a:cubicBezTo>
                      <a:pt x="7" y="5"/>
                      <a:pt x="7" y="7"/>
                      <a:pt x="6" y="9"/>
                    </a:cubicBezTo>
                    <a:cubicBezTo>
                      <a:pt x="8" y="10"/>
                      <a:pt x="11" y="11"/>
                      <a:pt x="13" y="12"/>
                    </a:cubicBezTo>
                    <a:cubicBezTo>
                      <a:pt x="14" y="7"/>
                      <a:pt x="14" y="3"/>
                      <a:pt x="13"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85" name="Freeform 673">
                <a:extLst>
                  <a:ext uri="{FF2B5EF4-FFF2-40B4-BE49-F238E27FC236}">
                    <a16:creationId xmlns:a16="http://schemas.microsoft.com/office/drawing/2014/main" xmlns="" id="{E23E5A8B-B71B-4088-9A61-FC954E545B9A}"/>
                  </a:ext>
                </a:extLst>
              </p:cNvPr>
              <p:cNvSpPr>
                <a:spLocks/>
              </p:cNvSpPr>
              <p:nvPr/>
            </p:nvSpPr>
            <p:spPr bwMode="auto">
              <a:xfrm>
                <a:off x="6152" y="2694"/>
                <a:ext cx="7" cy="7"/>
              </a:xfrm>
              <a:custGeom>
                <a:avLst/>
                <a:gdLst>
                  <a:gd name="T0" fmla="*/ 10 w 10"/>
                  <a:gd name="T1" fmla="*/ 0 h 10"/>
                  <a:gd name="T2" fmla="*/ 0 w 10"/>
                  <a:gd name="T3" fmla="*/ 6 h 10"/>
                  <a:gd name="T4" fmla="*/ 8 w 10"/>
                  <a:gd name="T5" fmla="*/ 10 h 10"/>
                  <a:gd name="T6" fmla="*/ 10 w 10"/>
                  <a:gd name="T7" fmla="*/ 0 h 10"/>
                </a:gdLst>
                <a:ahLst/>
                <a:cxnLst>
                  <a:cxn ang="0">
                    <a:pos x="T0" y="T1"/>
                  </a:cxn>
                  <a:cxn ang="0">
                    <a:pos x="T2" y="T3"/>
                  </a:cxn>
                  <a:cxn ang="0">
                    <a:pos x="T4" y="T5"/>
                  </a:cxn>
                  <a:cxn ang="0">
                    <a:pos x="T6" y="T7"/>
                  </a:cxn>
                </a:cxnLst>
                <a:rect l="0" t="0" r="r" b="b"/>
                <a:pathLst>
                  <a:path w="10" h="10">
                    <a:moveTo>
                      <a:pt x="10" y="0"/>
                    </a:moveTo>
                    <a:cubicBezTo>
                      <a:pt x="7" y="2"/>
                      <a:pt x="4" y="4"/>
                      <a:pt x="0" y="6"/>
                    </a:cubicBezTo>
                    <a:cubicBezTo>
                      <a:pt x="3" y="8"/>
                      <a:pt x="6" y="9"/>
                      <a:pt x="8" y="10"/>
                    </a:cubicBezTo>
                    <a:cubicBezTo>
                      <a:pt x="9" y="7"/>
                      <a:pt x="9" y="3"/>
                      <a:pt x="10"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86" name="Freeform 674">
                <a:extLst>
                  <a:ext uri="{FF2B5EF4-FFF2-40B4-BE49-F238E27FC236}">
                    <a16:creationId xmlns:a16="http://schemas.microsoft.com/office/drawing/2014/main" xmlns="" id="{7F172125-7616-487C-AD56-B10F6497D84B}"/>
                  </a:ext>
                </a:extLst>
              </p:cNvPr>
              <p:cNvSpPr>
                <a:spLocks/>
              </p:cNvSpPr>
              <p:nvPr/>
            </p:nvSpPr>
            <p:spPr bwMode="auto">
              <a:xfrm>
                <a:off x="6152" y="2686"/>
                <a:ext cx="7" cy="7"/>
              </a:xfrm>
              <a:custGeom>
                <a:avLst/>
                <a:gdLst>
                  <a:gd name="T0" fmla="*/ 1 w 10"/>
                  <a:gd name="T1" fmla="*/ 0 h 9"/>
                  <a:gd name="T2" fmla="*/ 0 w 10"/>
                  <a:gd name="T3" fmla="*/ 6 h 9"/>
                  <a:gd name="T4" fmla="*/ 10 w 10"/>
                  <a:gd name="T5" fmla="*/ 9 h 9"/>
                  <a:gd name="T6" fmla="*/ 10 w 10"/>
                  <a:gd name="T7" fmla="*/ 2 h 9"/>
                  <a:gd name="T8" fmla="*/ 1 w 10"/>
                  <a:gd name="T9" fmla="*/ 0 h 9"/>
                </a:gdLst>
                <a:ahLst/>
                <a:cxnLst>
                  <a:cxn ang="0">
                    <a:pos x="T0" y="T1"/>
                  </a:cxn>
                  <a:cxn ang="0">
                    <a:pos x="T2" y="T3"/>
                  </a:cxn>
                  <a:cxn ang="0">
                    <a:pos x="T4" y="T5"/>
                  </a:cxn>
                  <a:cxn ang="0">
                    <a:pos x="T6" y="T7"/>
                  </a:cxn>
                  <a:cxn ang="0">
                    <a:pos x="T8" y="T9"/>
                  </a:cxn>
                </a:cxnLst>
                <a:rect l="0" t="0" r="r" b="b"/>
                <a:pathLst>
                  <a:path w="10" h="9">
                    <a:moveTo>
                      <a:pt x="1" y="0"/>
                    </a:moveTo>
                    <a:cubicBezTo>
                      <a:pt x="1" y="2"/>
                      <a:pt x="1" y="4"/>
                      <a:pt x="0" y="6"/>
                    </a:cubicBezTo>
                    <a:cubicBezTo>
                      <a:pt x="3" y="7"/>
                      <a:pt x="7" y="8"/>
                      <a:pt x="10" y="9"/>
                    </a:cubicBezTo>
                    <a:cubicBezTo>
                      <a:pt x="10" y="7"/>
                      <a:pt x="10" y="4"/>
                      <a:pt x="10" y="2"/>
                    </a:cubicBezTo>
                    <a:cubicBezTo>
                      <a:pt x="7" y="1"/>
                      <a:pt x="4" y="1"/>
                      <a:pt x="1"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87" name="Freeform 675">
                <a:extLst>
                  <a:ext uri="{FF2B5EF4-FFF2-40B4-BE49-F238E27FC236}">
                    <a16:creationId xmlns:a16="http://schemas.microsoft.com/office/drawing/2014/main" xmlns="" id="{8D97E3C4-3A01-4345-8227-87469F550416}"/>
                  </a:ext>
                </a:extLst>
              </p:cNvPr>
              <p:cNvSpPr>
                <a:spLocks noEditPoints="1"/>
              </p:cNvSpPr>
              <p:nvPr/>
            </p:nvSpPr>
            <p:spPr bwMode="auto">
              <a:xfrm>
                <a:off x="6146" y="2712"/>
                <a:ext cx="11" cy="32"/>
              </a:xfrm>
              <a:custGeom>
                <a:avLst/>
                <a:gdLst>
                  <a:gd name="T0" fmla="*/ 0 w 14"/>
                  <a:gd name="T1" fmla="*/ 37 h 43"/>
                  <a:gd name="T2" fmla="*/ 1 w 14"/>
                  <a:gd name="T3" fmla="*/ 42 h 43"/>
                  <a:gd name="T4" fmla="*/ 3 w 14"/>
                  <a:gd name="T5" fmla="*/ 43 h 43"/>
                  <a:gd name="T6" fmla="*/ 4 w 14"/>
                  <a:gd name="T7" fmla="*/ 42 h 43"/>
                  <a:gd name="T8" fmla="*/ 0 w 14"/>
                  <a:gd name="T9" fmla="*/ 37 h 43"/>
                  <a:gd name="T10" fmla="*/ 3 w 14"/>
                  <a:gd name="T11" fmla="*/ 25 h 43"/>
                  <a:gd name="T12" fmla="*/ 3 w 14"/>
                  <a:gd name="T13" fmla="*/ 26 h 43"/>
                  <a:gd name="T14" fmla="*/ 7 w 14"/>
                  <a:gd name="T15" fmla="*/ 32 h 43"/>
                  <a:gd name="T16" fmla="*/ 8 w 14"/>
                  <a:gd name="T17" fmla="*/ 27 h 43"/>
                  <a:gd name="T18" fmla="*/ 3 w 14"/>
                  <a:gd name="T19" fmla="*/ 25 h 43"/>
                  <a:gd name="T20" fmla="*/ 12 w 14"/>
                  <a:gd name="T21" fmla="*/ 7 h 43"/>
                  <a:gd name="T22" fmla="*/ 11 w 14"/>
                  <a:gd name="T23" fmla="*/ 8 h 43"/>
                  <a:gd name="T24" fmla="*/ 7 w 14"/>
                  <a:gd name="T25" fmla="*/ 18 h 43"/>
                  <a:gd name="T26" fmla="*/ 10 w 14"/>
                  <a:gd name="T27" fmla="*/ 19 h 43"/>
                  <a:gd name="T28" fmla="*/ 12 w 14"/>
                  <a:gd name="T29" fmla="*/ 7 h 43"/>
                  <a:gd name="T30" fmla="*/ 14 w 14"/>
                  <a:gd name="T31" fmla="*/ 0 h 43"/>
                  <a:gd name="T32" fmla="*/ 11 w 14"/>
                  <a:gd name="T33" fmla="*/ 1 h 43"/>
                  <a:gd name="T34" fmla="*/ 2 w 14"/>
                  <a:gd name="T35" fmla="*/ 6 h 43"/>
                  <a:gd name="T36" fmla="*/ 2 w 14"/>
                  <a:gd name="T37" fmla="*/ 12 h 43"/>
                  <a:gd name="T38" fmla="*/ 12 w 14"/>
                  <a:gd name="T39" fmla="*/ 1 h 43"/>
                  <a:gd name="T40" fmla="*/ 13 w 14"/>
                  <a:gd name="T41" fmla="*/ 1 h 43"/>
                  <a:gd name="T42" fmla="*/ 13 w 14"/>
                  <a:gd name="T43" fmla="*/ 1 h 43"/>
                  <a:gd name="T44" fmla="*/ 13 w 14"/>
                  <a:gd name="T45" fmla="*/ 1 h 43"/>
                  <a:gd name="T46" fmla="*/ 14 w 14"/>
                  <a:gd name="T47"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 h="43">
                    <a:moveTo>
                      <a:pt x="0" y="37"/>
                    </a:moveTo>
                    <a:cubicBezTo>
                      <a:pt x="1" y="39"/>
                      <a:pt x="1" y="40"/>
                      <a:pt x="1" y="42"/>
                    </a:cubicBezTo>
                    <a:cubicBezTo>
                      <a:pt x="2" y="42"/>
                      <a:pt x="2" y="43"/>
                      <a:pt x="3" y="43"/>
                    </a:cubicBezTo>
                    <a:cubicBezTo>
                      <a:pt x="3" y="43"/>
                      <a:pt x="4" y="42"/>
                      <a:pt x="4" y="42"/>
                    </a:cubicBezTo>
                    <a:cubicBezTo>
                      <a:pt x="3" y="40"/>
                      <a:pt x="2" y="38"/>
                      <a:pt x="0" y="37"/>
                    </a:cubicBezTo>
                    <a:moveTo>
                      <a:pt x="3" y="25"/>
                    </a:moveTo>
                    <a:cubicBezTo>
                      <a:pt x="3" y="25"/>
                      <a:pt x="3" y="25"/>
                      <a:pt x="3" y="26"/>
                    </a:cubicBezTo>
                    <a:cubicBezTo>
                      <a:pt x="4" y="28"/>
                      <a:pt x="6" y="30"/>
                      <a:pt x="7" y="32"/>
                    </a:cubicBezTo>
                    <a:cubicBezTo>
                      <a:pt x="8" y="31"/>
                      <a:pt x="8" y="29"/>
                      <a:pt x="8" y="27"/>
                    </a:cubicBezTo>
                    <a:cubicBezTo>
                      <a:pt x="7" y="26"/>
                      <a:pt x="5" y="25"/>
                      <a:pt x="3" y="25"/>
                    </a:cubicBezTo>
                    <a:moveTo>
                      <a:pt x="12" y="7"/>
                    </a:moveTo>
                    <a:cubicBezTo>
                      <a:pt x="12" y="7"/>
                      <a:pt x="12" y="8"/>
                      <a:pt x="11" y="8"/>
                    </a:cubicBezTo>
                    <a:cubicBezTo>
                      <a:pt x="10" y="11"/>
                      <a:pt x="9" y="14"/>
                      <a:pt x="7" y="18"/>
                    </a:cubicBezTo>
                    <a:cubicBezTo>
                      <a:pt x="8" y="19"/>
                      <a:pt x="9" y="19"/>
                      <a:pt x="10" y="19"/>
                    </a:cubicBezTo>
                    <a:cubicBezTo>
                      <a:pt x="11" y="16"/>
                      <a:pt x="12" y="11"/>
                      <a:pt x="12" y="7"/>
                    </a:cubicBezTo>
                    <a:moveTo>
                      <a:pt x="14" y="0"/>
                    </a:moveTo>
                    <a:cubicBezTo>
                      <a:pt x="13" y="0"/>
                      <a:pt x="12" y="1"/>
                      <a:pt x="11" y="1"/>
                    </a:cubicBezTo>
                    <a:cubicBezTo>
                      <a:pt x="8" y="3"/>
                      <a:pt x="5" y="4"/>
                      <a:pt x="2" y="6"/>
                    </a:cubicBezTo>
                    <a:cubicBezTo>
                      <a:pt x="2" y="8"/>
                      <a:pt x="2" y="10"/>
                      <a:pt x="2" y="12"/>
                    </a:cubicBezTo>
                    <a:cubicBezTo>
                      <a:pt x="7" y="5"/>
                      <a:pt x="11" y="1"/>
                      <a:pt x="12" y="1"/>
                    </a:cubicBezTo>
                    <a:cubicBezTo>
                      <a:pt x="12" y="1"/>
                      <a:pt x="12" y="1"/>
                      <a:pt x="13" y="1"/>
                    </a:cubicBezTo>
                    <a:cubicBezTo>
                      <a:pt x="13" y="1"/>
                      <a:pt x="13" y="1"/>
                      <a:pt x="13" y="1"/>
                    </a:cubicBezTo>
                    <a:cubicBezTo>
                      <a:pt x="13" y="1"/>
                      <a:pt x="13" y="1"/>
                      <a:pt x="13" y="1"/>
                    </a:cubicBezTo>
                    <a:cubicBezTo>
                      <a:pt x="13" y="1"/>
                      <a:pt x="13" y="0"/>
                      <a:pt x="14"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88" name="Freeform 676">
                <a:extLst>
                  <a:ext uri="{FF2B5EF4-FFF2-40B4-BE49-F238E27FC236}">
                    <a16:creationId xmlns:a16="http://schemas.microsoft.com/office/drawing/2014/main" xmlns="" id="{DE15146D-5992-4770-A9F1-6F40AE525B69}"/>
                  </a:ext>
                </a:extLst>
              </p:cNvPr>
              <p:cNvSpPr>
                <a:spLocks/>
              </p:cNvSpPr>
              <p:nvPr/>
            </p:nvSpPr>
            <p:spPr bwMode="auto">
              <a:xfrm>
                <a:off x="6146" y="2731"/>
                <a:ext cx="6" cy="12"/>
              </a:xfrm>
              <a:custGeom>
                <a:avLst/>
                <a:gdLst>
                  <a:gd name="T0" fmla="*/ 3 w 7"/>
                  <a:gd name="T1" fmla="*/ 0 h 16"/>
                  <a:gd name="T2" fmla="*/ 0 w 7"/>
                  <a:gd name="T3" fmla="*/ 4 h 16"/>
                  <a:gd name="T4" fmla="*/ 0 w 7"/>
                  <a:gd name="T5" fmla="*/ 11 h 16"/>
                  <a:gd name="T6" fmla="*/ 4 w 7"/>
                  <a:gd name="T7" fmla="*/ 16 h 16"/>
                  <a:gd name="T8" fmla="*/ 7 w 7"/>
                  <a:gd name="T9" fmla="*/ 6 h 16"/>
                  <a:gd name="T10" fmla="*/ 3 w 7"/>
                  <a:gd name="T11" fmla="*/ 0 h 16"/>
                </a:gdLst>
                <a:ahLst/>
                <a:cxnLst>
                  <a:cxn ang="0">
                    <a:pos x="T0" y="T1"/>
                  </a:cxn>
                  <a:cxn ang="0">
                    <a:pos x="T2" y="T3"/>
                  </a:cxn>
                  <a:cxn ang="0">
                    <a:pos x="T4" y="T5"/>
                  </a:cxn>
                  <a:cxn ang="0">
                    <a:pos x="T6" y="T7"/>
                  </a:cxn>
                  <a:cxn ang="0">
                    <a:pos x="T8" y="T9"/>
                  </a:cxn>
                  <a:cxn ang="0">
                    <a:pos x="T10" y="T11"/>
                  </a:cxn>
                </a:cxnLst>
                <a:rect l="0" t="0" r="r" b="b"/>
                <a:pathLst>
                  <a:path w="7" h="16">
                    <a:moveTo>
                      <a:pt x="3" y="0"/>
                    </a:moveTo>
                    <a:cubicBezTo>
                      <a:pt x="2" y="1"/>
                      <a:pt x="1" y="3"/>
                      <a:pt x="0" y="4"/>
                    </a:cubicBezTo>
                    <a:cubicBezTo>
                      <a:pt x="0" y="7"/>
                      <a:pt x="0" y="9"/>
                      <a:pt x="0" y="11"/>
                    </a:cubicBezTo>
                    <a:cubicBezTo>
                      <a:pt x="2" y="12"/>
                      <a:pt x="3" y="14"/>
                      <a:pt x="4" y="16"/>
                    </a:cubicBezTo>
                    <a:cubicBezTo>
                      <a:pt x="5" y="14"/>
                      <a:pt x="6" y="10"/>
                      <a:pt x="7" y="6"/>
                    </a:cubicBezTo>
                    <a:cubicBezTo>
                      <a:pt x="6" y="4"/>
                      <a:pt x="4" y="2"/>
                      <a:pt x="3" y="0"/>
                    </a:cubicBezTo>
                  </a:path>
                </a:pathLst>
              </a:custGeom>
              <a:solidFill>
                <a:srgbClr val="F0F0F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89" name="Freeform 677">
                <a:extLst>
                  <a:ext uri="{FF2B5EF4-FFF2-40B4-BE49-F238E27FC236}">
                    <a16:creationId xmlns:a16="http://schemas.microsoft.com/office/drawing/2014/main" xmlns="" id="{89F2BC59-25DC-4BEB-873D-DAE45DE489E2}"/>
                  </a:ext>
                </a:extLst>
              </p:cNvPr>
              <p:cNvSpPr>
                <a:spLocks/>
              </p:cNvSpPr>
              <p:nvPr/>
            </p:nvSpPr>
            <p:spPr bwMode="auto">
              <a:xfrm>
                <a:off x="6149" y="2725"/>
                <a:ext cx="5" cy="7"/>
              </a:xfrm>
              <a:custGeom>
                <a:avLst/>
                <a:gdLst>
                  <a:gd name="T0" fmla="*/ 4 w 7"/>
                  <a:gd name="T1" fmla="*/ 0 h 9"/>
                  <a:gd name="T2" fmla="*/ 0 w 7"/>
                  <a:gd name="T3" fmla="*/ 7 h 9"/>
                  <a:gd name="T4" fmla="*/ 5 w 7"/>
                  <a:gd name="T5" fmla="*/ 9 h 9"/>
                  <a:gd name="T6" fmla="*/ 7 w 7"/>
                  <a:gd name="T7" fmla="*/ 1 h 9"/>
                  <a:gd name="T8" fmla="*/ 4 w 7"/>
                  <a:gd name="T9" fmla="*/ 0 h 9"/>
                </a:gdLst>
                <a:ahLst/>
                <a:cxnLst>
                  <a:cxn ang="0">
                    <a:pos x="T0" y="T1"/>
                  </a:cxn>
                  <a:cxn ang="0">
                    <a:pos x="T2" y="T3"/>
                  </a:cxn>
                  <a:cxn ang="0">
                    <a:pos x="T4" y="T5"/>
                  </a:cxn>
                  <a:cxn ang="0">
                    <a:pos x="T6" y="T7"/>
                  </a:cxn>
                  <a:cxn ang="0">
                    <a:pos x="T8" y="T9"/>
                  </a:cxn>
                </a:cxnLst>
                <a:rect l="0" t="0" r="r" b="b"/>
                <a:pathLst>
                  <a:path w="7" h="9">
                    <a:moveTo>
                      <a:pt x="4" y="0"/>
                    </a:moveTo>
                    <a:cubicBezTo>
                      <a:pt x="3" y="2"/>
                      <a:pt x="2" y="4"/>
                      <a:pt x="0" y="7"/>
                    </a:cubicBezTo>
                    <a:cubicBezTo>
                      <a:pt x="2" y="7"/>
                      <a:pt x="4" y="8"/>
                      <a:pt x="5" y="9"/>
                    </a:cubicBezTo>
                    <a:cubicBezTo>
                      <a:pt x="6" y="6"/>
                      <a:pt x="7" y="4"/>
                      <a:pt x="7" y="1"/>
                    </a:cubicBezTo>
                    <a:cubicBezTo>
                      <a:pt x="6" y="1"/>
                      <a:pt x="5" y="1"/>
                      <a:pt x="4"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90" name="Freeform 678">
                <a:extLst>
                  <a:ext uri="{FF2B5EF4-FFF2-40B4-BE49-F238E27FC236}">
                    <a16:creationId xmlns:a16="http://schemas.microsoft.com/office/drawing/2014/main" xmlns="" id="{A4C19A49-706E-4710-A68E-B0C1E8351E8F}"/>
                  </a:ext>
                </a:extLst>
              </p:cNvPr>
              <p:cNvSpPr>
                <a:spLocks noEditPoints="1"/>
              </p:cNvSpPr>
              <p:nvPr/>
            </p:nvSpPr>
            <p:spPr bwMode="auto">
              <a:xfrm>
                <a:off x="6148" y="2713"/>
                <a:ext cx="8" cy="18"/>
              </a:xfrm>
              <a:custGeom>
                <a:avLst/>
                <a:gdLst>
                  <a:gd name="T0" fmla="*/ 0 w 11"/>
                  <a:gd name="T1" fmla="*/ 24 h 25"/>
                  <a:gd name="T2" fmla="*/ 1 w 11"/>
                  <a:gd name="T3" fmla="*/ 25 h 25"/>
                  <a:gd name="T4" fmla="*/ 1 w 11"/>
                  <a:gd name="T5" fmla="*/ 24 h 25"/>
                  <a:gd name="T6" fmla="*/ 0 w 11"/>
                  <a:gd name="T7" fmla="*/ 24 h 25"/>
                  <a:gd name="T8" fmla="*/ 9 w 11"/>
                  <a:gd name="T9" fmla="*/ 7 h 25"/>
                  <a:gd name="T10" fmla="*/ 7 w 11"/>
                  <a:gd name="T11" fmla="*/ 9 h 25"/>
                  <a:gd name="T12" fmla="*/ 1 w 11"/>
                  <a:gd name="T13" fmla="*/ 15 h 25"/>
                  <a:gd name="T14" fmla="*/ 5 w 11"/>
                  <a:gd name="T15" fmla="*/ 17 h 25"/>
                  <a:gd name="T16" fmla="*/ 9 w 11"/>
                  <a:gd name="T17" fmla="*/ 7 h 25"/>
                  <a:gd name="T18" fmla="*/ 10 w 11"/>
                  <a:gd name="T19" fmla="*/ 0 h 25"/>
                  <a:gd name="T20" fmla="*/ 0 w 11"/>
                  <a:gd name="T21" fmla="*/ 11 h 25"/>
                  <a:gd name="T22" fmla="*/ 0 w 11"/>
                  <a:gd name="T23" fmla="*/ 11 h 25"/>
                  <a:gd name="T24" fmla="*/ 4 w 11"/>
                  <a:gd name="T25" fmla="*/ 7 h 25"/>
                  <a:gd name="T26" fmla="*/ 11 w 11"/>
                  <a:gd name="T27" fmla="*/ 0 h 25"/>
                  <a:gd name="T28" fmla="*/ 11 w 11"/>
                  <a:gd name="T29" fmla="*/ 0 h 25"/>
                  <a:gd name="T30" fmla="*/ 10 w 11"/>
                  <a:gd name="T31"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 h="25">
                    <a:moveTo>
                      <a:pt x="0" y="24"/>
                    </a:moveTo>
                    <a:cubicBezTo>
                      <a:pt x="0" y="24"/>
                      <a:pt x="1" y="24"/>
                      <a:pt x="1" y="25"/>
                    </a:cubicBezTo>
                    <a:cubicBezTo>
                      <a:pt x="1" y="24"/>
                      <a:pt x="1" y="24"/>
                      <a:pt x="1" y="24"/>
                    </a:cubicBezTo>
                    <a:cubicBezTo>
                      <a:pt x="1" y="24"/>
                      <a:pt x="1" y="24"/>
                      <a:pt x="0" y="24"/>
                    </a:cubicBezTo>
                    <a:moveTo>
                      <a:pt x="9" y="7"/>
                    </a:moveTo>
                    <a:cubicBezTo>
                      <a:pt x="8" y="8"/>
                      <a:pt x="8" y="9"/>
                      <a:pt x="7" y="9"/>
                    </a:cubicBezTo>
                    <a:cubicBezTo>
                      <a:pt x="5" y="11"/>
                      <a:pt x="3" y="13"/>
                      <a:pt x="1" y="15"/>
                    </a:cubicBezTo>
                    <a:cubicBezTo>
                      <a:pt x="2" y="16"/>
                      <a:pt x="3" y="17"/>
                      <a:pt x="5" y="17"/>
                    </a:cubicBezTo>
                    <a:cubicBezTo>
                      <a:pt x="7" y="13"/>
                      <a:pt x="8" y="10"/>
                      <a:pt x="9" y="7"/>
                    </a:cubicBezTo>
                    <a:moveTo>
                      <a:pt x="10" y="0"/>
                    </a:moveTo>
                    <a:cubicBezTo>
                      <a:pt x="9" y="0"/>
                      <a:pt x="5" y="4"/>
                      <a:pt x="0" y="11"/>
                    </a:cubicBezTo>
                    <a:cubicBezTo>
                      <a:pt x="0" y="11"/>
                      <a:pt x="0" y="11"/>
                      <a:pt x="0" y="11"/>
                    </a:cubicBezTo>
                    <a:cubicBezTo>
                      <a:pt x="1" y="10"/>
                      <a:pt x="3" y="8"/>
                      <a:pt x="4" y="7"/>
                    </a:cubicBezTo>
                    <a:cubicBezTo>
                      <a:pt x="6" y="5"/>
                      <a:pt x="9" y="2"/>
                      <a:pt x="11" y="0"/>
                    </a:cubicBezTo>
                    <a:cubicBezTo>
                      <a:pt x="11" y="0"/>
                      <a:pt x="11" y="0"/>
                      <a:pt x="11" y="0"/>
                    </a:cubicBezTo>
                    <a:cubicBezTo>
                      <a:pt x="10" y="0"/>
                      <a:pt x="10" y="0"/>
                      <a:pt x="10"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91" name="Freeform 679">
                <a:extLst>
                  <a:ext uri="{FF2B5EF4-FFF2-40B4-BE49-F238E27FC236}">
                    <a16:creationId xmlns:a16="http://schemas.microsoft.com/office/drawing/2014/main" xmlns="" id="{82EDA6F3-B3B0-4AE8-B610-AAFEA9819429}"/>
                  </a:ext>
                </a:extLst>
              </p:cNvPr>
              <p:cNvSpPr>
                <a:spLocks/>
              </p:cNvSpPr>
              <p:nvPr/>
            </p:nvSpPr>
            <p:spPr bwMode="auto">
              <a:xfrm>
                <a:off x="6146" y="2730"/>
                <a:ext cx="3" cy="4"/>
              </a:xfrm>
              <a:custGeom>
                <a:avLst/>
                <a:gdLst>
                  <a:gd name="T0" fmla="*/ 1 w 3"/>
                  <a:gd name="T1" fmla="*/ 0 h 6"/>
                  <a:gd name="T2" fmla="*/ 0 w 3"/>
                  <a:gd name="T3" fmla="*/ 6 h 6"/>
                  <a:gd name="T4" fmla="*/ 3 w 3"/>
                  <a:gd name="T5" fmla="*/ 2 h 6"/>
                  <a:gd name="T6" fmla="*/ 2 w 3"/>
                  <a:gd name="T7" fmla="*/ 1 h 6"/>
                  <a:gd name="T8" fmla="*/ 1 w 3"/>
                  <a:gd name="T9" fmla="*/ 0 h 6"/>
                </a:gdLst>
                <a:ahLst/>
                <a:cxnLst>
                  <a:cxn ang="0">
                    <a:pos x="T0" y="T1"/>
                  </a:cxn>
                  <a:cxn ang="0">
                    <a:pos x="T2" y="T3"/>
                  </a:cxn>
                  <a:cxn ang="0">
                    <a:pos x="T4" y="T5"/>
                  </a:cxn>
                  <a:cxn ang="0">
                    <a:pos x="T6" y="T7"/>
                  </a:cxn>
                  <a:cxn ang="0">
                    <a:pos x="T8" y="T9"/>
                  </a:cxn>
                </a:cxnLst>
                <a:rect l="0" t="0" r="r" b="b"/>
                <a:pathLst>
                  <a:path w="3" h="6">
                    <a:moveTo>
                      <a:pt x="1" y="0"/>
                    </a:moveTo>
                    <a:cubicBezTo>
                      <a:pt x="1" y="2"/>
                      <a:pt x="1" y="4"/>
                      <a:pt x="0" y="6"/>
                    </a:cubicBezTo>
                    <a:cubicBezTo>
                      <a:pt x="1" y="5"/>
                      <a:pt x="2" y="3"/>
                      <a:pt x="3" y="2"/>
                    </a:cubicBezTo>
                    <a:cubicBezTo>
                      <a:pt x="3" y="1"/>
                      <a:pt x="2" y="1"/>
                      <a:pt x="2" y="1"/>
                    </a:cubicBezTo>
                    <a:cubicBezTo>
                      <a:pt x="2" y="0"/>
                      <a:pt x="1" y="0"/>
                      <a:pt x="1" y="0"/>
                    </a:cubicBezTo>
                  </a:path>
                </a:pathLst>
              </a:custGeom>
              <a:solidFill>
                <a:srgbClr val="F3F3F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92" name="Freeform 680">
                <a:extLst>
                  <a:ext uri="{FF2B5EF4-FFF2-40B4-BE49-F238E27FC236}">
                    <a16:creationId xmlns:a16="http://schemas.microsoft.com/office/drawing/2014/main" xmlns="" id="{735A3319-35E4-433E-8573-A24903A9E105}"/>
                  </a:ext>
                </a:extLst>
              </p:cNvPr>
              <p:cNvSpPr>
                <a:spLocks/>
              </p:cNvSpPr>
              <p:nvPr/>
            </p:nvSpPr>
            <p:spPr bwMode="auto">
              <a:xfrm>
                <a:off x="6147" y="2724"/>
                <a:ext cx="5" cy="6"/>
              </a:xfrm>
              <a:custGeom>
                <a:avLst/>
                <a:gdLst>
                  <a:gd name="T0" fmla="*/ 2 w 6"/>
                  <a:gd name="T1" fmla="*/ 0 h 9"/>
                  <a:gd name="T2" fmla="*/ 0 w 6"/>
                  <a:gd name="T3" fmla="*/ 2 h 9"/>
                  <a:gd name="T4" fmla="*/ 0 w 6"/>
                  <a:gd name="T5" fmla="*/ 6 h 9"/>
                  <a:gd name="T6" fmla="*/ 1 w 6"/>
                  <a:gd name="T7" fmla="*/ 9 h 9"/>
                  <a:gd name="T8" fmla="*/ 2 w 6"/>
                  <a:gd name="T9" fmla="*/ 9 h 9"/>
                  <a:gd name="T10" fmla="*/ 6 w 6"/>
                  <a:gd name="T11" fmla="*/ 2 h 9"/>
                  <a:gd name="T12" fmla="*/ 2 w 6"/>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6" h="9">
                    <a:moveTo>
                      <a:pt x="2" y="0"/>
                    </a:moveTo>
                    <a:cubicBezTo>
                      <a:pt x="1" y="1"/>
                      <a:pt x="1" y="1"/>
                      <a:pt x="0" y="2"/>
                    </a:cubicBezTo>
                    <a:cubicBezTo>
                      <a:pt x="0" y="3"/>
                      <a:pt x="0" y="5"/>
                      <a:pt x="0" y="6"/>
                    </a:cubicBezTo>
                    <a:cubicBezTo>
                      <a:pt x="0" y="7"/>
                      <a:pt x="1" y="8"/>
                      <a:pt x="1" y="9"/>
                    </a:cubicBezTo>
                    <a:cubicBezTo>
                      <a:pt x="2" y="9"/>
                      <a:pt x="2" y="9"/>
                      <a:pt x="2" y="9"/>
                    </a:cubicBezTo>
                    <a:cubicBezTo>
                      <a:pt x="4" y="6"/>
                      <a:pt x="5" y="4"/>
                      <a:pt x="6" y="2"/>
                    </a:cubicBezTo>
                    <a:cubicBezTo>
                      <a:pt x="4" y="2"/>
                      <a:pt x="3" y="1"/>
                      <a:pt x="2"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93" name="Freeform 681">
                <a:extLst>
                  <a:ext uri="{FF2B5EF4-FFF2-40B4-BE49-F238E27FC236}">
                    <a16:creationId xmlns:a16="http://schemas.microsoft.com/office/drawing/2014/main" xmlns="" id="{0FF7FE3E-5E88-4D04-977D-32ECF6CE91B2}"/>
                  </a:ext>
                </a:extLst>
              </p:cNvPr>
              <p:cNvSpPr>
                <a:spLocks/>
              </p:cNvSpPr>
              <p:nvPr/>
            </p:nvSpPr>
            <p:spPr bwMode="auto">
              <a:xfrm>
                <a:off x="6147" y="2728"/>
                <a:ext cx="1" cy="2"/>
              </a:xfrm>
              <a:custGeom>
                <a:avLst/>
                <a:gdLst>
                  <a:gd name="T0" fmla="*/ 0 w 1"/>
                  <a:gd name="T1" fmla="*/ 0 h 3"/>
                  <a:gd name="T2" fmla="*/ 0 w 1"/>
                  <a:gd name="T3" fmla="*/ 2 h 3"/>
                  <a:gd name="T4" fmla="*/ 1 w 1"/>
                  <a:gd name="T5" fmla="*/ 3 h 3"/>
                  <a:gd name="T6" fmla="*/ 0 w 1"/>
                  <a:gd name="T7" fmla="*/ 0 h 3"/>
                </a:gdLst>
                <a:ahLst/>
                <a:cxnLst>
                  <a:cxn ang="0">
                    <a:pos x="T0" y="T1"/>
                  </a:cxn>
                  <a:cxn ang="0">
                    <a:pos x="T2" y="T3"/>
                  </a:cxn>
                  <a:cxn ang="0">
                    <a:pos x="T4" y="T5"/>
                  </a:cxn>
                  <a:cxn ang="0">
                    <a:pos x="T6" y="T7"/>
                  </a:cxn>
                </a:cxnLst>
                <a:rect l="0" t="0" r="r" b="b"/>
                <a:pathLst>
                  <a:path w="1" h="3">
                    <a:moveTo>
                      <a:pt x="0" y="0"/>
                    </a:moveTo>
                    <a:cubicBezTo>
                      <a:pt x="0" y="1"/>
                      <a:pt x="0" y="1"/>
                      <a:pt x="0" y="2"/>
                    </a:cubicBezTo>
                    <a:cubicBezTo>
                      <a:pt x="0" y="2"/>
                      <a:pt x="1" y="2"/>
                      <a:pt x="1" y="3"/>
                    </a:cubicBezTo>
                    <a:cubicBezTo>
                      <a:pt x="1" y="2"/>
                      <a:pt x="0" y="1"/>
                      <a:pt x="0"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94" name="Freeform 682">
                <a:extLst>
                  <a:ext uri="{FF2B5EF4-FFF2-40B4-BE49-F238E27FC236}">
                    <a16:creationId xmlns:a16="http://schemas.microsoft.com/office/drawing/2014/main" xmlns="" id="{0821A770-6A4C-41F5-9E1D-F48DEF3C3F90}"/>
                  </a:ext>
                </a:extLst>
              </p:cNvPr>
              <p:cNvSpPr>
                <a:spLocks/>
              </p:cNvSpPr>
              <p:nvPr/>
            </p:nvSpPr>
            <p:spPr bwMode="auto">
              <a:xfrm>
                <a:off x="6147" y="2743"/>
                <a:ext cx="2" cy="1"/>
              </a:xfrm>
              <a:custGeom>
                <a:avLst/>
                <a:gdLst>
                  <a:gd name="T0" fmla="*/ 0 w 2"/>
                  <a:gd name="T1" fmla="*/ 0 h 2"/>
                  <a:gd name="T2" fmla="*/ 1 w 2"/>
                  <a:gd name="T3" fmla="*/ 2 h 2"/>
                  <a:gd name="T4" fmla="*/ 1 w 2"/>
                  <a:gd name="T5" fmla="*/ 2 h 2"/>
                  <a:gd name="T6" fmla="*/ 2 w 2"/>
                  <a:gd name="T7" fmla="*/ 1 h 2"/>
                  <a:gd name="T8" fmla="*/ 0 w 2"/>
                  <a:gd name="T9" fmla="*/ 0 h 2"/>
                </a:gdLst>
                <a:ahLst/>
                <a:cxnLst>
                  <a:cxn ang="0">
                    <a:pos x="T0" y="T1"/>
                  </a:cxn>
                  <a:cxn ang="0">
                    <a:pos x="T2" y="T3"/>
                  </a:cxn>
                  <a:cxn ang="0">
                    <a:pos x="T4" y="T5"/>
                  </a:cxn>
                  <a:cxn ang="0">
                    <a:pos x="T6" y="T7"/>
                  </a:cxn>
                  <a:cxn ang="0">
                    <a:pos x="T8" y="T9"/>
                  </a:cxn>
                </a:cxnLst>
                <a:rect l="0" t="0" r="r" b="b"/>
                <a:pathLst>
                  <a:path w="2" h="2">
                    <a:moveTo>
                      <a:pt x="0" y="0"/>
                    </a:moveTo>
                    <a:cubicBezTo>
                      <a:pt x="0" y="1"/>
                      <a:pt x="1" y="2"/>
                      <a:pt x="1" y="2"/>
                    </a:cubicBezTo>
                    <a:cubicBezTo>
                      <a:pt x="1" y="2"/>
                      <a:pt x="1" y="2"/>
                      <a:pt x="1" y="2"/>
                    </a:cubicBezTo>
                    <a:cubicBezTo>
                      <a:pt x="1" y="2"/>
                      <a:pt x="2" y="2"/>
                      <a:pt x="2" y="1"/>
                    </a:cubicBezTo>
                    <a:cubicBezTo>
                      <a:pt x="1" y="1"/>
                      <a:pt x="1" y="0"/>
                      <a:pt x="0"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95" name="Freeform 683">
                <a:extLst>
                  <a:ext uri="{FF2B5EF4-FFF2-40B4-BE49-F238E27FC236}">
                    <a16:creationId xmlns:a16="http://schemas.microsoft.com/office/drawing/2014/main" xmlns="" id="{BA635772-7564-4DEA-87F8-5902FB2B969A}"/>
                  </a:ext>
                </a:extLst>
              </p:cNvPr>
              <p:cNvSpPr>
                <a:spLocks/>
              </p:cNvSpPr>
              <p:nvPr/>
            </p:nvSpPr>
            <p:spPr bwMode="auto">
              <a:xfrm>
                <a:off x="6149" y="2707"/>
                <a:ext cx="3" cy="3"/>
              </a:xfrm>
              <a:custGeom>
                <a:avLst/>
                <a:gdLst>
                  <a:gd name="T0" fmla="*/ 1 w 5"/>
                  <a:gd name="T1" fmla="*/ 0 h 4"/>
                  <a:gd name="T2" fmla="*/ 0 w 5"/>
                  <a:gd name="T3" fmla="*/ 4 h 4"/>
                  <a:gd name="T4" fmla="*/ 4 w 5"/>
                  <a:gd name="T5" fmla="*/ 1 h 4"/>
                  <a:gd name="T6" fmla="*/ 5 w 5"/>
                  <a:gd name="T7" fmla="*/ 1 h 4"/>
                  <a:gd name="T8" fmla="*/ 1 w 5"/>
                  <a:gd name="T9" fmla="*/ 0 h 4"/>
                </a:gdLst>
                <a:ahLst/>
                <a:cxnLst>
                  <a:cxn ang="0">
                    <a:pos x="T0" y="T1"/>
                  </a:cxn>
                  <a:cxn ang="0">
                    <a:pos x="T2" y="T3"/>
                  </a:cxn>
                  <a:cxn ang="0">
                    <a:pos x="T4" y="T5"/>
                  </a:cxn>
                  <a:cxn ang="0">
                    <a:pos x="T6" y="T7"/>
                  </a:cxn>
                  <a:cxn ang="0">
                    <a:pos x="T8" y="T9"/>
                  </a:cxn>
                </a:cxnLst>
                <a:rect l="0" t="0" r="r" b="b"/>
                <a:pathLst>
                  <a:path w="5" h="4">
                    <a:moveTo>
                      <a:pt x="1" y="0"/>
                    </a:moveTo>
                    <a:cubicBezTo>
                      <a:pt x="1" y="1"/>
                      <a:pt x="1" y="2"/>
                      <a:pt x="0" y="4"/>
                    </a:cubicBezTo>
                    <a:cubicBezTo>
                      <a:pt x="2" y="3"/>
                      <a:pt x="3" y="2"/>
                      <a:pt x="4" y="1"/>
                    </a:cubicBezTo>
                    <a:cubicBezTo>
                      <a:pt x="4" y="1"/>
                      <a:pt x="5" y="1"/>
                      <a:pt x="5" y="1"/>
                    </a:cubicBezTo>
                    <a:cubicBezTo>
                      <a:pt x="3" y="1"/>
                      <a:pt x="2" y="0"/>
                      <a:pt x="1"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96" name="Freeform 684">
                <a:extLst>
                  <a:ext uri="{FF2B5EF4-FFF2-40B4-BE49-F238E27FC236}">
                    <a16:creationId xmlns:a16="http://schemas.microsoft.com/office/drawing/2014/main" xmlns="" id="{AF6BDDDD-3909-49D2-AFC3-F3AE1F05467C}"/>
                  </a:ext>
                </a:extLst>
              </p:cNvPr>
              <p:cNvSpPr>
                <a:spLocks/>
              </p:cNvSpPr>
              <p:nvPr/>
            </p:nvSpPr>
            <p:spPr bwMode="auto">
              <a:xfrm>
                <a:off x="6155" y="2713"/>
                <a:ext cx="1" cy="5"/>
              </a:xfrm>
              <a:custGeom>
                <a:avLst/>
                <a:gdLst>
                  <a:gd name="T0" fmla="*/ 2 w 2"/>
                  <a:gd name="T1" fmla="*/ 0 h 7"/>
                  <a:gd name="T2" fmla="*/ 2 w 2"/>
                  <a:gd name="T3" fmla="*/ 0 h 7"/>
                  <a:gd name="T4" fmla="*/ 0 w 2"/>
                  <a:gd name="T5" fmla="*/ 7 h 7"/>
                  <a:gd name="T6" fmla="*/ 1 w 2"/>
                  <a:gd name="T7" fmla="*/ 6 h 7"/>
                  <a:gd name="T8" fmla="*/ 2 w 2"/>
                  <a:gd name="T9" fmla="*/ 0 h 7"/>
                </a:gdLst>
                <a:ahLst/>
                <a:cxnLst>
                  <a:cxn ang="0">
                    <a:pos x="T0" y="T1"/>
                  </a:cxn>
                  <a:cxn ang="0">
                    <a:pos x="T2" y="T3"/>
                  </a:cxn>
                  <a:cxn ang="0">
                    <a:pos x="T4" y="T5"/>
                  </a:cxn>
                  <a:cxn ang="0">
                    <a:pos x="T6" y="T7"/>
                  </a:cxn>
                  <a:cxn ang="0">
                    <a:pos x="T8" y="T9"/>
                  </a:cxn>
                </a:cxnLst>
                <a:rect l="0" t="0" r="r" b="b"/>
                <a:pathLst>
                  <a:path w="2" h="7">
                    <a:moveTo>
                      <a:pt x="2" y="0"/>
                    </a:moveTo>
                    <a:cubicBezTo>
                      <a:pt x="2" y="0"/>
                      <a:pt x="2" y="0"/>
                      <a:pt x="2" y="0"/>
                    </a:cubicBezTo>
                    <a:cubicBezTo>
                      <a:pt x="2" y="1"/>
                      <a:pt x="2" y="4"/>
                      <a:pt x="0" y="7"/>
                    </a:cubicBezTo>
                    <a:cubicBezTo>
                      <a:pt x="1" y="7"/>
                      <a:pt x="1" y="6"/>
                      <a:pt x="1" y="6"/>
                    </a:cubicBezTo>
                    <a:cubicBezTo>
                      <a:pt x="2" y="4"/>
                      <a:pt x="2" y="2"/>
                      <a:pt x="2"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97" name="Freeform 685">
                <a:extLst>
                  <a:ext uri="{FF2B5EF4-FFF2-40B4-BE49-F238E27FC236}">
                    <a16:creationId xmlns:a16="http://schemas.microsoft.com/office/drawing/2014/main" xmlns="" id="{AA5A4961-86AA-4DD6-8274-AA7396CD35C4}"/>
                  </a:ext>
                </a:extLst>
              </p:cNvPr>
              <p:cNvSpPr>
                <a:spLocks/>
              </p:cNvSpPr>
              <p:nvPr/>
            </p:nvSpPr>
            <p:spPr bwMode="auto">
              <a:xfrm>
                <a:off x="6147" y="2713"/>
                <a:ext cx="9" cy="11"/>
              </a:xfrm>
              <a:custGeom>
                <a:avLst/>
                <a:gdLst>
                  <a:gd name="T0" fmla="*/ 12 w 12"/>
                  <a:gd name="T1" fmla="*/ 0 h 15"/>
                  <a:gd name="T2" fmla="*/ 5 w 12"/>
                  <a:gd name="T3" fmla="*/ 7 h 15"/>
                  <a:gd name="T4" fmla="*/ 1 w 12"/>
                  <a:gd name="T5" fmla="*/ 11 h 15"/>
                  <a:gd name="T6" fmla="*/ 0 w 12"/>
                  <a:gd name="T7" fmla="*/ 15 h 15"/>
                  <a:gd name="T8" fmla="*/ 2 w 12"/>
                  <a:gd name="T9" fmla="*/ 15 h 15"/>
                  <a:gd name="T10" fmla="*/ 8 w 12"/>
                  <a:gd name="T11" fmla="*/ 9 h 15"/>
                  <a:gd name="T12" fmla="*/ 10 w 12"/>
                  <a:gd name="T13" fmla="*/ 7 h 15"/>
                  <a:gd name="T14" fmla="*/ 12 w 12"/>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5">
                    <a:moveTo>
                      <a:pt x="12" y="0"/>
                    </a:moveTo>
                    <a:cubicBezTo>
                      <a:pt x="10" y="2"/>
                      <a:pt x="7" y="5"/>
                      <a:pt x="5" y="7"/>
                    </a:cubicBezTo>
                    <a:cubicBezTo>
                      <a:pt x="4" y="8"/>
                      <a:pt x="2" y="10"/>
                      <a:pt x="1" y="11"/>
                    </a:cubicBezTo>
                    <a:cubicBezTo>
                      <a:pt x="1" y="13"/>
                      <a:pt x="0" y="14"/>
                      <a:pt x="0" y="15"/>
                    </a:cubicBezTo>
                    <a:cubicBezTo>
                      <a:pt x="1" y="15"/>
                      <a:pt x="1" y="15"/>
                      <a:pt x="2" y="15"/>
                    </a:cubicBezTo>
                    <a:cubicBezTo>
                      <a:pt x="4" y="13"/>
                      <a:pt x="6" y="11"/>
                      <a:pt x="8" y="9"/>
                    </a:cubicBezTo>
                    <a:cubicBezTo>
                      <a:pt x="9" y="9"/>
                      <a:pt x="9" y="8"/>
                      <a:pt x="10" y="7"/>
                    </a:cubicBezTo>
                    <a:cubicBezTo>
                      <a:pt x="12" y="4"/>
                      <a:pt x="12" y="1"/>
                      <a:pt x="12" y="0"/>
                    </a:cubicBezTo>
                  </a:path>
                </a:pathLst>
              </a:custGeom>
              <a:solidFill>
                <a:srgbClr val="F7F7F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698" name="Freeform 686">
                <a:extLst>
                  <a:ext uri="{FF2B5EF4-FFF2-40B4-BE49-F238E27FC236}">
                    <a16:creationId xmlns:a16="http://schemas.microsoft.com/office/drawing/2014/main" xmlns="" id="{AE828238-5567-4BDB-981C-D197DF218B0E}"/>
                  </a:ext>
                </a:extLst>
              </p:cNvPr>
              <p:cNvSpPr>
                <a:spLocks/>
              </p:cNvSpPr>
              <p:nvPr/>
            </p:nvSpPr>
            <p:spPr bwMode="auto">
              <a:xfrm>
                <a:off x="6147" y="2724"/>
                <a:ext cx="2" cy="1"/>
              </a:xfrm>
              <a:custGeom>
                <a:avLst/>
                <a:gdLst>
                  <a:gd name="T0" fmla="*/ 0 w 2"/>
                  <a:gd name="T1" fmla="*/ 0 h 2"/>
                  <a:gd name="T2" fmla="*/ 0 w 2"/>
                  <a:gd name="T3" fmla="*/ 2 h 2"/>
                  <a:gd name="T4" fmla="*/ 2 w 2"/>
                  <a:gd name="T5" fmla="*/ 0 h 2"/>
                  <a:gd name="T6" fmla="*/ 0 w 2"/>
                  <a:gd name="T7" fmla="*/ 0 h 2"/>
                </a:gdLst>
                <a:ahLst/>
                <a:cxnLst>
                  <a:cxn ang="0">
                    <a:pos x="T0" y="T1"/>
                  </a:cxn>
                  <a:cxn ang="0">
                    <a:pos x="T2" y="T3"/>
                  </a:cxn>
                  <a:cxn ang="0">
                    <a:pos x="T4" y="T5"/>
                  </a:cxn>
                  <a:cxn ang="0">
                    <a:pos x="T6" y="T7"/>
                  </a:cxn>
                </a:cxnLst>
                <a:rect l="0" t="0" r="r" b="b"/>
                <a:pathLst>
                  <a:path w="2" h="2">
                    <a:moveTo>
                      <a:pt x="0" y="0"/>
                    </a:moveTo>
                    <a:cubicBezTo>
                      <a:pt x="0" y="1"/>
                      <a:pt x="0" y="1"/>
                      <a:pt x="0" y="2"/>
                    </a:cubicBezTo>
                    <a:cubicBezTo>
                      <a:pt x="1" y="1"/>
                      <a:pt x="1" y="1"/>
                      <a:pt x="2" y="0"/>
                    </a:cubicBezTo>
                    <a:cubicBezTo>
                      <a:pt x="1" y="0"/>
                      <a:pt x="1" y="0"/>
                      <a:pt x="0" y="0"/>
                    </a:cubicBezTo>
                  </a:path>
                </a:pathLst>
              </a:custGeom>
              <a:solidFill>
                <a:srgbClr val="F8F8F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700" name="Freeform 687">
                <a:extLst>
                  <a:ext uri="{FF2B5EF4-FFF2-40B4-BE49-F238E27FC236}">
                    <a16:creationId xmlns:a16="http://schemas.microsoft.com/office/drawing/2014/main" xmlns="" id="{F7C84DDF-501B-4E45-ACBD-213921B1D4AB}"/>
                  </a:ext>
                </a:extLst>
              </p:cNvPr>
              <p:cNvSpPr>
                <a:spLocks/>
              </p:cNvSpPr>
              <p:nvPr/>
            </p:nvSpPr>
            <p:spPr bwMode="auto">
              <a:xfrm>
                <a:off x="6154" y="2706"/>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701" name="Freeform 688">
                <a:extLst>
                  <a:ext uri="{FF2B5EF4-FFF2-40B4-BE49-F238E27FC236}">
                    <a16:creationId xmlns:a16="http://schemas.microsoft.com/office/drawing/2014/main" xmlns="" id="{28E09A95-804F-4B02-8123-70EE84085423}"/>
                  </a:ext>
                </a:extLst>
              </p:cNvPr>
              <p:cNvSpPr>
                <a:spLocks/>
              </p:cNvSpPr>
              <p:nvPr/>
            </p:nvSpPr>
            <p:spPr bwMode="auto">
              <a:xfrm>
                <a:off x="6149" y="2704"/>
                <a:ext cx="5" cy="3"/>
              </a:xfrm>
              <a:custGeom>
                <a:avLst/>
                <a:gdLst>
                  <a:gd name="T0" fmla="*/ 0 w 6"/>
                  <a:gd name="T1" fmla="*/ 0 h 4"/>
                  <a:gd name="T2" fmla="*/ 0 w 6"/>
                  <a:gd name="T3" fmla="*/ 0 h 4"/>
                  <a:gd name="T4" fmla="*/ 0 w 6"/>
                  <a:gd name="T5" fmla="*/ 3 h 4"/>
                  <a:gd name="T6" fmla="*/ 4 w 6"/>
                  <a:gd name="T7" fmla="*/ 4 h 4"/>
                  <a:gd name="T8" fmla="*/ 6 w 6"/>
                  <a:gd name="T9" fmla="*/ 2 h 4"/>
                  <a:gd name="T10" fmla="*/ 6 w 6"/>
                  <a:gd name="T11" fmla="*/ 2 h 4"/>
                  <a:gd name="T12" fmla="*/ 0 w 6"/>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6" h="4">
                    <a:moveTo>
                      <a:pt x="0" y="0"/>
                    </a:moveTo>
                    <a:cubicBezTo>
                      <a:pt x="0" y="0"/>
                      <a:pt x="0" y="0"/>
                      <a:pt x="0" y="0"/>
                    </a:cubicBezTo>
                    <a:cubicBezTo>
                      <a:pt x="0" y="1"/>
                      <a:pt x="0" y="2"/>
                      <a:pt x="0" y="3"/>
                    </a:cubicBezTo>
                    <a:cubicBezTo>
                      <a:pt x="1" y="3"/>
                      <a:pt x="2" y="4"/>
                      <a:pt x="4" y="4"/>
                    </a:cubicBezTo>
                    <a:cubicBezTo>
                      <a:pt x="5" y="3"/>
                      <a:pt x="5" y="3"/>
                      <a:pt x="6" y="2"/>
                    </a:cubicBezTo>
                    <a:cubicBezTo>
                      <a:pt x="6" y="2"/>
                      <a:pt x="6" y="2"/>
                      <a:pt x="6" y="2"/>
                    </a:cubicBezTo>
                    <a:cubicBezTo>
                      <a:pt x="4" y="2"/>
                      <a:pt x="2" y="1"/>
                      <a:pt x="0" y="0"/>
                    </a:cubicBezTo>
                  </a:path>
                </a:pathLst>
              </a:custGeom>
              <a:solidFill>
                <a:srgbClr val="F8F8F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702" name="Freeform 689">
                <a:extLst>
                  <a:ext uri="{FF2B5EF4-FFF2-40B4-BE49-F238E27FC236}">
                    <a16:creationId xmlns:a16="http://schemas.microsoft.com/office/drawing/2014/main" xmlns="" id="{F023E4E2-9710-47C3-BC7E-969612736AAC}"/>
                  </a:ext>
                </a:extLst>
              </p:cNvPr>
              <p:cNvSpPr>
                <a:spLocks/>
              </p:cNvSpPr>
              <p:nvPr/>
            </p:nvSpPr>
            <p:spPr bwMode="auto">
              <a:xfrm>
                <a:off x="6148" y="2707"/>
                <a:ext cx="9" cy="9"/>
              </a:xfrm>
              <a:custGeom>
                <a:avLst/>
                <a:gdLst>
                  <a:gd name="T0" fmla="*/ 6 w 12"/>
                  <a:gd name="T1" fmla="*/ 0 h 12"/>
                  <a:gd name="T2" fmla="*/ 1 w 12"/>
                  <a:gd name="T3" fmla="*/ 4 h 12"/>
                  <a:gd name="T4" fmla="*/ 0 w 12"/>
                  <a:gd name="T5" fmla="*/ 12 h 12"/>
                  <a:gd name="T6" fmla="*/ 9 w 12"/>
                  <a:gd name="T7" fmla="*/ 7 h 12"/>
                  <a:gd name="T8" fmla="*/ 12 w 12"/>
                  <a:gd name="T9" fmla="*/ 6 h 12"/>
                  <a:gd name="T10" fmla="*/ 12 w 12"/>
                  <a:gd name="T11" fmla="*/ 1 h 12"/>
                  <a:gd name="T12" fmla="*/ 6 w 12"/>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12" h="12">
                    <a:moveTo>
                      <a:pt x="6" y="0"/>
                    </a:moveTo>
                    <a:cubicBezTo>
                      <a:pt x="5" y="1"/>
                      <a:pt x="3" y="3"/>
                      <a:pt x="1" y="4"/>
                    </a:cubicBezTo>
                    <a:cubicBezTo>
                      <a:pt x="1" y="7"/>
                      <a:pt x="1" y="9"/>
                      <a:pt x="0" y="12"/>
                    </a:cubicBezTo>
                    <a:cubicBezTo>
                      <a:pt x="3" y="10"/>
                      <a:pt x="6" y="9"/>
                      <a:pt x="9" y="7"/>
                    </a:cubicBezTo>
                    <a:cubicBezTo>
                      <a:pt x="10" y="7"/>
                      <a:pt x="11" y="6"/>
                      <a:pt x="12" y="6"/>
                    </a:cubicBezTo>
                    <a:cubicBezTo>
                      <a:pt x="12" y="4"/>
                      <a:pt x="12" y="3"/>
                      <a:pt x="12" y="1"/>
                    </a:cubicBezTo>
                    <a:cubicBezTo>
                      <a:pt x="10" y="1"/>
                      <a:pt x="9" y="0"/>
                      <a:pt x="6"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703" name="Freeform 690">
                <a:extLst>
                  <a:ext uri="{FF2B5EF4-FFF2-40B4-BE49-F238E27FC236}">
                    <a16:creationId xmlns:a16="http://schemas.microsoft.com/office/drawing/2014/main" xmlns="" id="{840B1F1C-7B8B-4094-A4E4-51E3938686D3}"/>
                  </a:ext>
                </a:extLst>
              </p:cNvPr>
              <p:cNvSpPr>
                <a:spLocks/>
              </p:cNvSpPr>
              <p:nvPr/>
            </p:nvSpPr>
            <p:spPr bwMode="auto">
              <a:xfrm>
                <a:off x="6149" y="2707"/>
                <a:ext cx="3" cy="3"/>
              </a:xfrm>
              <a:custGeom>
                <a:avLst/>
                <a:gdLst>
                  <a:gd name="T0" fmla="*/ 5 w 5"/>
                  <a:gd name="T1" fmla="*/ 0 h 4"/>
                  <a:gd name="T2" fmla="*/ 4 w 5"/>
                  <a:gd name="T3" fmla="*/ 0 h 4"/>
                  <a:gd name="T4" fmla="*/ 0 w 5"/>
                  <a:gd name="T5" fmla="*/ 3 h 4"/>
                  <a:gd name="T6" fmla="*/ 0 w 5"/>
                  <a:gd name="T7" fmla="*/ 4 h 4"/>
                  <a:gd name="T8" fmla="*/ 5 w 5"/>
                  <a:gd name="T9" fmla="*/ 0 h 4"/>
                  <a:gd name="T10" fmla="*/ 5 w 5"/>
                  <a:gd name="T11" fmla="*/ 0 h 4"/>
                </a:gdLst>
                <a:ahLst/>
                <a:cxnLst>
                  <a:cxn ang="0">
                    <a:pos x="T0" y="T1"/>
                  </a:cxn>
                  <a:cxn ang="0">
                    <a:pos x="T2" y="T3"/>
                  </a:cxn>
                  <a:cxn ang="0">
                    <a:pos x="T4" y="T5"/>
                  </a:cxn>
                  <a:cxn ang="0">
                    <a:pos x="T6" y="T7"/>
                  </a:cxn>
                  <a:cxn ang="0">
                    <a:pos x="T8" y="T9"/>
                  </a:cxn>
                  <a:cxn ang="0">
                    <a:pos x="T10" y="T11"/>
                  </a:cxn>
                </a:cxnLst>
                <a:rect l="0" t="0" r="r" b="b"/>
                <a:pathLst>
                  <a:path w="5" h="4">
                    <a:moveTo>
                      <a:pt x="5" y="0"/>
                    </a:moveTo>
                    <a:cubicBezTo>
                      <a:pt x="5" y="0"/>
                      <a:pt x="4" y="0"/>
                      <a:pt x="4" y="0"/>
                    </a:cubicBezTo>
                    <a:cubicBezTo>
                      <a:pt x="3" y="1"/>
                      <a:pt x="2" y="2"/>
                      <a:pt x="0" y="3"/>
                    </a:cubicBezTo>
                    <a:cubicBezTo>
                      <a:pt x="0" y="3"/>
                      <a:pt x="0" y="4"/>
                      <a:pt x="0" y="4"/>
                    </a:cubicBezTo>
                    <a:cubicBezTo>
                      <a:pt x="2" y="3"/>
                      <a:pt x="4" y="1"/>
                      <a:pt x="5" y="0"/>
                    </a:cubicBezTo>
                    <a:cubicBezTo>
                      <a:pt x="5" y="0"/>
                      <a:pt x="5" y="0"/>
                      <a:pt x="5" y="0"/>
                    </a:cubicBezTo>
                  </a:path>
                </a:pathLst>
              </a:custGeom>
              <a:solidFill>
                <a:srgbClr val="F7F7F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704" name="Freeform 691">
                <a:extLst>
                  <a:ext uri="{FF2B5EF4-FFF2-40B4-BE49-F238E27FC236}">
                    <a16:creationId xmlns:a16="http://schemas.microsoft.com/office/drawing/2014/main" xmlns="" id="{A65755BF-C22B-4BF6-8D3F-2AFCD493DF0B}"/>
                  </a:ext>
                </a:extLst>
              </p:cNvPr>
              <p:cNvSpPr>
                <a:spLocks/>
              </p:cNvSpPr>
              <p:nvPr/>
            </p:nvSpPr>
            <p:spPr bwMode="auto">
              <a:xfrm>
                <a:off x="6152" y="2706"/>
                <a:ext cx="5" cy="2"/>
              </a:xfrm>
              <a:custGeom>
                <a:avLst/>
                <a:gdLst>
                  <a:gd name="T0" fmla="*/ 2 w 6"/>
                  <a:gd name="T1" fmla="*/ 0 h 3"/>
                  <a:gd name="T2" fmla="*/ 2 w 6"/>
                  <a:gd name="T3" fmla="*/ 0 h 3"/>
                  <a:gd name="T4" fmla="*/ 0 w 6"/>
                  <a:gd name="T5" fmla="*/ 2 h 3"/>
                  <a:gd name="T6" fmla="*/ 6 w 6"/>
                  <a:gd name="T7" fmla="*/ 3 h 3"/>
                  <a:gd name="T8" fmla="*/ 6 w 6"/>
                  <a:gd name="T9" fmla="*/ 2 h 3"/>
                  <a:gd name="T10" fmla="*/ 2 w 6"/>
                  <a:gd name="T11" fmla="*/ 0 h 3"/>
                </a:gdLst>
                <a:ahLst/>
                <a:cxnLst>
                  <a:cxn ang="0">
                    <a:pos x="T0" y="T1"/>
                  </a:cxn>
                  <a:cxn ang="0">
                    <a:pos x="T2" y="T3"/>
                  </a:cxn>
                  <a:cxn ang="0">
                    <a:pos x="T4" y="T5"/>
                  </a:cxn>
                  <a:cxn ang="0">
                    <a:pos x="T6" y="T7"/>
                  </a:cxn>
                  <a:cxn ang="0">
                    <a:pos x="T8" y="T9"/>
                  </a:cxn>
                  <a:cxn ang="0">
                    <a:pos x="T10" y="T11"/>
                  </a:cxn>
                </a:cxnLst>
                <a:rect l="0" t="0" r="r" b="b"/>
                <a:pathLst>
                  <a:path w="6" h="3">
                    <a:moveTo>
                      <a:pt x="2" y="0"/>
                    </a:moveTo>
                    <a:cubicBezTo>
                      <a:pt x="2" y="0"/>
                      <a:pt x="2" y="0"/>
                      <a:pt x="2" y="0"/>
                    </a:cubicBezTo>
                    <a:cubicBezTo>
                      <a:pt x="2" y="1"/>
                      <a:pt x="1" y="1"/>
                      <a:pt x="0" y="2"/>
                    </a:cubicBezTo>
                    <a:cubicBezTo>
                      <a:pt x="3" y="2"/>
                      <a:pt x="4" y="3"/>
                      <a:pt x="6" y="3"/>
                    </a:cubicBezTo>
                    <a:cubicBezTo>
                      <a:pt x="6" y="3"/>
                      <a:pt x="6" y="3"/>
                      <a:pt x="6" y="2"/>
                    </a:cubicBezTo>
                    <a:cubicBezTo>
                      <a:pt x="5" y="2"/>
                      <a:pt x="4" y="1"/>
                      <a:pt x="2" y="0"/>
                    </a:cubicBezTo>
                  </a:path>
                </a:pathLst>
              </a:custGeom>
              <a:solidFill>
                <a:srgbClr val="F8F8F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705" name="Freeform 692">
                <a:extLst>
                  <a:ext uri="{FF2B5EF4-FFF2-40B4-BE49-F238E27FC236}">
                    <a16:creationId xmlns:a16="http://schemas.microsoft.com/office/drawing/2014/main" xmlns="" id="{81DB9A17-04F5-4CB4-A7A9-7B65F778311D}"/>
                  </a:ext>
                </a:extLst>
              </p:cNvPr>
              <p:cNvSpPr>
                <a:spLocks/>
              </p:cNvSpPr>
              <p:nvPr/>
            </p:nvSpPr>
            <p:spPr bwMode="auto">
              <a:xfrm>
                <a:off x="6152" y="2706"/>
                <a:ext cx="2" cy="1"/>
              </a:xfrm>
              <a:custGeom>
                <a:avLst/>
                <a:gdLst>
                  <a:gd name="T0" fmla="*/ 2 w 2"/>
                  <a:gd name="T1" fmla="*/ 0 h 2"/>
                  <a:gd name="T2" fmla="*/ 0 w 2"/>
                  <a:gd name="T3" fmla="*/ 2 h 2"/>
                  <a:gd name="T4" fmla="*/ 0 w 2"/>
                  <a:gd name="T5" fmla="*/ 2 h 2"/>
                  <a:gd name="T6" fmla="*/ 2 w 2"/>
                  <a:gd name="T7" fmla="*/ 0 h 2"/>
                </a:gdLst>
                <a:ahLst/>
                <a:cxnLst>
                  <a:cxn ang="0">
                    <a:pos x="T0" y="T1"/>
                  </a:cxn>
                  <a:cxn ang="0">
                    <a:pos x="T2" y="T3"/>
                  </a:cxn>
                  <a:cxn ang="0">
                    <a:pos x="T4" y="T5"/>
                  </a:cxn>
                  <a:cxn ang="0">
                    <a:pos x="T6" y="T7"/>
                  </a:cxn>
                </a:cxnLst>
                <a:rect l="0" t="0" r="r" b="b"/>
                <a:pathLst>
                  <a:path w="2" h="2">
                    <a:moveTo>
                      <a:pt x="2" y="0"/>
                    </a:moveTo>
                    <a:cubicBezTo>
                      <a:pt x="1" y="1"/>
                      <a:pt x="1" y="1"/>
                      <a:pt x="0" y="2"/>
                    </a:cubicBezTo>
                    <a:cubicBezTo>
                      <a:pt x="0" y="2"/>
                      <a:pt x="0" y="2"/>
                      <a:pt x="0" y="2"/>
                    </a:cubicBezTo>
                    <a:cubicBezTo>
                      <a:pt x="1" y="1"/>
                      <a:pt x="2" y="1"/>
                      <a:pt x="2" y="0"/>
                    </a:cubicBezTo>
                  </a:path>
                </a:pathLst>
              </a:custGeom>
              <a:solidFill>
                <a:srgbClr val="FBFBF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706" name="Freeform 693">
                <a:extLst>
                  <a:ext uri="{FF2B5EF4-FFF2-40B4-BE49-F238E27FC236}">
                    <a16:creationId xmlns:a16="http://schemas.microsoft.com/office/drawing/2014/main" xmlns="" id="{70F4D016-C83D-4E50-A321-DD7C5C3CFDED}"/>
                  </a:ext>
                </a:extLst>
              </p:cNvPr>
              <p:cNvSpPr>
                <a:spLocks noEditPoints="1"/>
              </p:cNvSpPr>
              <p:nvPr/>
            </p:nvSpPr>
            <p:spPr bwMode="auto">
              <a:xfrm>
                <a:off x="6150" y="2698"/>
                <a:ext cx="7" cy="7"/>
              </a:xfrm>
              <a:custGeom>
                <a:avLst/>
                <a:gdLst>
                  <a:gd name="T0" fmla="*/ 10 w 10"/>
                  <a:gd name="T1" fmla="*/ 7 h 10"/>
                  <a:gd name="T2" fmla="*/ 7 w 10"/>
                  <a:gd name="T3" fmla="*/ 10 h 10"/>
                  <a:gd name="T4" fmla="*/ 7 w 10"/>
                  <a:gd name="T5" fmla="*/ 10 h 10"/>
                  <a:gd name="T6" fmla="*/ 10 w 10"/>
                  <a:gd name="T7" fmla="*/ 9 h 10"/>
                  <a:gd name="T8" fmla="*/ 10 w 10"/>
                  <a:gd name="T9" fmla="*/ 7 h 10"/>
                  <a:gd name="T10" fmla="*/ 0 w 10"/>
                  <a:gd name="T11" fmla="*/ 0 h 10"/>
                  <a:gd name="T12" fmla="*/ 0 w 10"/>
                  <a:gd name="T13" fmla="*/ 3 h 10"/>
                  <a:gd name="T14" fmla="*/ 2 w 10"/>
                  <a:gd name="T15" fmla="*/ 1 h 10"/>
                  <a:gd name="T16" fmla="*/ 0 w 10"/>
                  <a:gd name="T1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10">
                    <a:moveTo>
                      <a:pt x="10" y="7"/>
                    </a:moveTo>
                    <a:cubicBezTo>
                      <a:pt x="9" y="8"/>
                      <a:pt x="8" y="9"/>
                      <a:pt x="7" y="10"/>
                    </a:cubicBezTo>
                    <a:cubicBezTo>
                      <a:pt x="7" y="10"/>
                      <a:pt x="7" y="10"/>
                      <a:pt x="7" y="10"/>
                    </a:cubicBezTo>
                    <a:cubicBezTo>
                      <a:pt x="8" y="10"/>
                      <a:pt x="9" y="10"/>
                      <a:pt x="10" y="9"/>
                    </a:cubicBezTo>
                    <a:cubicBezTo>
                      <a:pt x="10" y="9"/>
                      <a:pt x="10" y="8"/>
                      <a:pt x="10" y="7"/>
                    </a:cubicBezTo>
                    <a:moveTo>
                      <a:pt x="0" y="0"/>
                    </a:moveTo>
                    <a:cubicBezTo>
                      <a:pt x="0" y="1"/>
                      <a:pt x="0" y="2"/>
                      <a:pt x="0" y="3"/>
                    </a:cubicBezTo>
                    <a:cubicBezTo>
                      <a:pt x="1" y="2"/>
                      <a:pt x="2" y="2"/>
                      <a:pt x="2" y="1"/>
                    </a:cubicBezTo>
                    <a:cubicBezTo>
                      <a:pt x="2" y="1"/>
                      <a:pt x="1" y="1"/>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709" name="Freeform 694">
                <a:extLst>
                  <a:ext uri="{FF2B5EF4-FFF2-40B4-BE49-F238E27FC236}">
                    <a16:creationId xmlns:a16="http://schemas.microsoft.com/office/drawing/2014/main" xmlns="" id="{931D922B-2010-40F9-8C4E-E4A46EE46CF8}"/>
                  </a:ext>
                </a:extLst>
              </p:cNvPr>
              <p:cNvSpPr>
                <a:spLocks/>
              </p:cNvSpPr>
              <p:nvPr/>
            </p:nvSpPr>
            <p:spPr bwMode="auto">
              <a:xfrm>
                <a:off x="6149" y="2698"/>
                <a:ext cx="8" cy="7"/>
              </a:xfrm>
              <a:custGeom>
                <a:avLst/>
                <a:gdLst>
                  <a:gd name="T0" fmla="*/ 3 w 11"/>
                  <a:gd name="T1" fmla="*/ 0 h 9"/>
                  <a:gd name="T2" fmla="*/ 1 w 11"/>
                  <a:gd name="T3" fmla="*/ 2 h 9"/>
                  <a:gd name="T4" fmla="*/ 0 w 11"/>
                  <a:gd name="T5" fmla="*/ 7 h 9"/>
                  <a:gd name="T6" fmla="*/ 8 w 11"/>
                  <a:gd name="T7" fmla="*/ 9 h 9"/>
                  <a:gd name="T8" fmla="*/ 11 w 11"/>
                  <a:gd name="T9" fmla="*/ 6 h 9"/>
                  <a:gd name="T10" fmla="*/ 11 w 11"/>
                  <a:gd name="T11" fmla="*/ 4 h 9"/>
                  <a:gd name="T12" fmla="*/ 3 w 11"/>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1" h="9">
                    <a:moveTo>
                      <a:pt x="3" y="0"/>
                    </a:moveTo>
                    <a:cubicBezTo>
                      <a:pt x="3" y="1"/>
                      <a:pt x="2" y="1"/>
                      <a:pt x="1" y="2"/>
                    </a:cubicBezTo>
                    <a:cubicBezTo>
                      <a:pt x="1" y="4"/>
                      <a:pt x="1" y="5"/>
                      <a:pt x="0" y="7"/>
                    </a:cubicBezTo>
                    <a:cubicBezTo>
                      <a:pt x="3" y="8"/>
                      <a:pt x="6" y="8"/>
                      <a:pt x="8" y="9"/>
                    </a:cubicBezTo>
                    <a:cubicBezTo>
                      <a:pt x="9" y="8"/>
                      <a:pt x="10" y="7"/>
                      <a:pt x="11" y="6"/>
                    </a:cubicBezTo>
                    <a:cubicBezTo>
                      <a:pt x="11" y="6"/>
                      <a:pt x="11" y="5"/>
                      <a:pt x="11" y="4"/>
                    </a:cubicBezTo>
                    <a:cubicBezTo>
                      <a:pt x="9" y="3"/>
                      <a:pt x="6" y="2"/>
                      <a:pt x="3"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711" name="Freeform 695">
                <a:extLst>
                  <a:ext uri="{FF2B5EF4-FFF2-40B4-BE49-F238E27FC236}">
                    <a16:creationId xmlns:a16="http://schemas.microsoft.com/office/drawing/2014/main" xmlns="" id="{134A5A97-D00A-4724-8318-BD8F7F7B897A}"/>
                  </a:ext>
                </a:extLst>
              </p:cNvPr>
              <p:cNvSpPr>
                <a:spLocks/>
              </p:cNvSpPr>
              <p:nvPr/>
            </p:nvSpPr>
            <p:spPr bwMode="auto">
              <a:xfrm>
                <a:off x="6154" y="2705"/>
                <a:ext cx="1" cy="1"/>
              </a:xfrm>
              <a:custGeom>
                <a:avLst/>
                <a:gdLst>
                  <a:gd name="T0" fmla="*/ 2 w 2"/>
                  <a:gd name="T1" fmla="*/ 0 h 1"/>
                  <a:gd name="T2" fmla="*/ 0 w 2"/>
                  <a:gd name="T3" fmla="*/ 1 h 1"/>
                  <a:gd name="T4" fmla="*/ 0 w 2"/>
                  <a:gd name="T5" fmla="*/ 1 h 1"/>
                  <a:gd name="T6" fmla="*/ 2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1" y="1"/>
                      <a:pt x="1" y="1"/>
                      <a:pt x="0" y="1"/>
                    </a:cubicBezTo>
                    <a:cubicBezTo>
                      <a:pt x="0" y="1"/>
                      <a:pt x="0" y="1"/>
                      <a:pt x="0" y="1"/>
                    </a:cubicBezTo>
                    <a:cubicBezTo>
                      <a:pt x="1" y="1"/>
                      <a:pt x="2" y="1"/>
                      <a:pt x="2" y="0"/>
                    </a:cubicBezTo>
                    <a:cubicBezTo>
                      <a:pt x="2" y="0"/>
                      <a:pt x="2" y="0"/>
                      <a:pt x="2" y="0"/>
                    </a:cubicBezTo>
                  </a:path>
                </a:pathLst>
              </a:custGeom>
              <a:solidFill>
                <a:srgbClr val="F6F6F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712" name="Freeform 696">
                <a:extLst>
                  <a:ext uri="{FF2B5EF4-FFF2-40B4-BE49-F238E27FC236}">
                    <a16:creationId xmlns:a16="http://schemas.microsoft.com/office/drawing/2014/main" xmlns="" id="{5CCAC0F6-9804-4607-A4F9-86E97D4FEC51}"/>
                  </a:ext>
                </a:extLst>
              </p:cNvPr>
              <p:cNvSpPr>
                <a:spLocks/>
              </p:cNvSpPr>
              <p:nvPr/>
            </p:nvSpPr>
            <p:spPr bwMode="auto">
              <a:xfrm>
                <a:off x="6149" y="2704"/>
                <a:ext cx="6" cy="2"/>
              </a:xfrm>
              <a:custGeom>
                <a:avLst/>
                <a:gdLst>
                  <a:gd name="T0" fmla="*/ 0 w 8"/>
                  <a:gd name="T1" fmla="*/ 0 h 3"/>
                  <a:gd name="T2" fmla="*/ 0 w 8"/>
                  <a:gd name="T3" fmla="*/ 1 h 3"/>
                  <a:gd name="T4" fmla="*/ 6 w 8"/>
                  <a:gd name="T5" fmla="*/ 3 h 3"/>
                  <a:gd name="T6" fmla="*/ 8 w 8"/>
                  <a:gd name="T7" fmla="*/ 2 h 3"/>
                  <a:gd name="T8" fmla="*/ 0 w 8"/>
                  <a:gd name="T9" fmla="*/ 0 h 3"/>
                </a:gdLst>
                <a:ahLst/>
                <a:cxnLst>
                  <a:cxn ang="0">
                    <a:pos x="T0" y="T1"/>
                  </a:cxn>
                  <a:cxn ang="0">
                    <a:pos x="T2" y="T3"/>
                  </a:cxn>
                  <a:cxn ang="0">
                    <a:pos x="T4" y="T5"/>
                  </a:cxn>
                  <a:cxn ang="0">
                    <a:pos x="T6" y="T7"/>
                  </a:cxn>
                  <a:cxn ang="0">
                    <a:pos x="T8" y="T9"/>
                  </a:cxn>
                </a:cxnLst>
                <a:rect l="0" t="0" r="r" b="b"/>
                <a:pathLst>
                  <a:path w="8" h="3">
                    <a:moveTo>
                      <a:pt x="0" y="0"/>
                    </a:moveTo>
                    <a:cubicBezTo>
                      <a:pt x="0" y="0"/>
                      <a:pt x="0" y="0"/>
                      <a:pt x="0" y="1"/>
                    </a:cubicBezTo>
                    <a:cubicBezTo>
                      <a:pt x="2" y="2"/>
                      <a:pt x="4" y="3"/>
                      <a:pt x="6" y="3"/>
                    </a:cubicBezTo>
                    <a:cubicBezTo>
                      <a:pt x="7" y="3"/>
                      <a:pt x="7" y="3"/>
                      <a:pt x="8" y="2"/>
                    </a:cubicBezTo>
                    <a:cubicBezTo>
                      <a:pt x="6" y="1"/>
                      <a:pt x="3" y="1"/>
                      <a:pt x="0" y="0"/>
                    </a:cubicBezTo>
                  </a:path>
                </a:pathLst>
              </a:custGeom>
              <a:solidFill>
                <a:srgbClr val="FAFAF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713" name="Freeform 697">
                <a:extLst>
                  <a:ext uri="{FF2B5EF4-FFF2-40B4-BE49-F238E27FC236}">
                    <a16:creationId xmlns:a16="http://schemas.microsoft.com/office/drawing/2014/main" xmlns="" id="{222AE904-D07C-4D53-AAE2-1E8472BAE64B}"/>
                  </a:ext>
                </a:extLst>
              </p:cNvPr>
              <p:cNvSpPr>
                <a:spLocks/>
              </p:cNvSpPr>
              <p:nvPr/>
            </p:nvSpPr>
            <p:spPr bwMode="auto">
              <a:xfrm>
                <a:off x="6155" y="2704"/>
                <a:ext cx="2" cy="2"/>
              </a:xfrm>
              <a:custGeom>
                <a:avLst/>
                <a:gdLst>
                  <a:gd name="T0" fmla="*/ 3 w 3"/>
                  <a:gd name="T1" fmla="*/ 0 h 2"/>
                  <a:gd name="T2" fmla="*/ 0 w 3"/>
                  <a:gd name="T3" fmla="*/ 1 h 2"/>
                  <a:gd name="T4" fmla="*/ 3 w 3"/>
                  <a:gd name="T5" fmla="*/ 2 h 2"/>
                  <a:gd name="T6" fmla="*/ 3 w 3"/>
                  <a:gd name="T7" fmla="*/ 1 h 2"/>
                  <a:gd name="T8" fmla="*/ 3 w 3"/>
                  <a:gd name="T9" fmla="*/ 0 h 2"/>
                </a:gdLst>
                <a:ahLst/>
                <a:cxnLst>
                  <a:cxn ang="0">
                    <a:pos x="T0" y="T1"/>
                  </a:cxn>
                  <a:cxn ang="0">
                    <a:pos x="T2" y="T3"/>
                  </a:cxn>
                  <a:cxn ang="0">
                    <a:pos x="T4" y="T5"/>
                  </a:cxn>
                  <a:cxn ang="0">
                    <a:pos x="T6" y="T7"/>
                  </a:cxn>
                  <a:cxn ang="0">
                    <a:pos x="T8" y="T9"/>
                  </a:cxn>
                </a:cxnLst>
                <a:rect l="0" t="0" r="r" b="b"/>
                <a:pathLst>
                  <a:path w="3" h="2">
                    <a:moveTo>
                      <a:pt x="3" y="0"/>
                    </a:moveTo>
                    <a:cubicBezTo>
                      <a:pt x="2" y="1"/>
                      <a:pt x="1" y="1"/>
                      <a:pt x="0" y="1"/>
                    </a:cubicBezTo>
                    <a:cubicBezTo>
                      <a:pt x="1" y="2"/>
                      <a:pt x="2" y="2"/>
                      <a:pt x="3" y="2"/>
                    </a:cubicBezTo>
                    <a:cubicBezTo>
                      <a:pt x="3" y="2"/>
                      <a:pt x="3" y="2"/>
                      <a:pt x="3" y="1"/>
                    </a:cubicBezTo>
                    <a:cubicBezTo>
                      <a:pt x="3" y="1"/>
                      <a:pt x="3" y="1"/>
                      <a:pt x="3"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714" name="Freeform 698">
                <a:extLst>
                  <a:ext uri="{FF2B5EF4-FFF2-40B4-BE49-F238E27FC236}">
                    <a16:creationId xmlns:a16="http://schemas.microsoft.com/office/drawing/2014/main" xmlns="" id="{BDA08933-1E4D-41C9-B2DD-11A8AAC18A87}"/>
                  </a:ext>
                </a:extLst>
              </p:cNvPr>
              <p:cNvSpPr>
                <a:spLocks/>
              </p:cNvSpPr>
              <p:nvPr/>
            </p:nvSpPr>
            <p:spPr bwMode="auto">
              <a:xfrm>
                <a:off x="6154" y="2705"/>
                <a:ext cx="3" cy="2"/>
              </a:xfrm>
              <a:custGeom>
                <a:avLst/>
                <a:gdLst>
                  <a:gd name="T0" fmla="*/ 2 w 5"/>
                  <a:gd name="T1" fmla="*/ 0 h 3"/>
                  <a:gd name="T2" fmla="*/ 0 w 5"/>
                  <a:gd name="T3" fmla="*/ 1 h 3"/>
                  <a:gd name="T4" fmla="*/ 4 w 5"/>
                  <a:gd name="T5" fmla="*/ 3 h 3"/>
                  <a:gd name="T6" fmla="*/ 5 w 5"/>
                  <a:gd name="T7" fmla="*/ 1 h 3"/>
                  <a:gd name="T8" fmla="*/ 2 w 5"/>
                  <a:gd name="T9" fmla="*/ 0 h 3"/>
                </a:gdLst>
                <a:ahLst/>
                <a:cxnLst>
                  <a:cxn ang="0">
                    <a:pos x="T0" y="T1"/>
                  </a:cxn>
                  <a:cxn ang="0">
                    <a:pos x="T2" y="T3"/>
                  </a:cxn>
                  <a:cxn ang="0">
                    <a:pos x="T4" y="T5"/>
                  </a:cxn>
                  <a:cxn ang="0">
                    <a:pos x="T6" y="T7"/>
                  </a:cxn>
                  <a:cxn ang="0">
                    <a:pos x="T8" y="T9"/>
                  </a:cxn>
                </a:cxnLst>
                <a:rect l="0" t="0" r="r" b="b"/>
                <a:pathLst>
                  <a:path w="5" h="3">
                    <a:moveTo>
                      <a:pt x="2" y="0"/>
                    </a:moveTo>
                    <a:cubicBezTo>
                      <a:pt x="2" y="1"/>
                      <a:pt x="1" y="1"/>
                      <a:pt x="0" y="1"/>
                    </a:cubicBezTo>
                    <a:cubicBezTo>
                      <a:pt x="2" y="2"/>
                      <a:pt x="3" y="3"/>
                      <a:pt x="4" y="3"/>
                    </a:cubicBezTo>
                    <a:cubicBezTo>
                      <a:pt x="4" y="2"/>
                      <a:pt x="5" y="2"/>
                      <a:pt x="5" y="1"/>
                    </a:cubicBezTo>
                    <a:cubicBezTo>
                      <a:pt x="4" y="1"/>
                      <a:pt x="3" y="1"/>
                      <a:pt x="2" y="0"/>
                    </a:cubicBezTo>
                  </a:path>
                </a:pathLst>
              </a:custGeom>
              <a:solidFill>
                <a:srgbClr val="FAFAF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715" name="Freeform 699">
                <a:extLst>
                  <a:ext uri="{FF2B5EF4-FFF2-40B4-BE49-F238E27FC236}">
                    <a16:creationId xmlns:a16="http://schemas.microsoft.com/office/drawing/2014/main" xmlns="" id="{275607BE-2A0F-4E3B-BD51-492E96F0B749}"/>
                  </a:ext>
                </a:extLst>
              </p:cNvPr>
              <p:cNvSpPr>
                <a:spLocks noEditPoints="1"/>
              </p:cNvSpPr>
              <p:nvPr/>
            </p:nvSpPr>
            <p:spPr bwMode="auto">
              <a:xfrm>
                <a:off x="6140" y="2663"/>
                <a:ext cx="27" cy="11"/>
              </a:xfrm>
              <a:custGeom>
                <a:avLst/>
                <a:gdLst>
                  <a:gd name="T0" fmla="*/ 3 w 37"/>
                  <a:gd name="T1" fmla="*/ 8 h 15"/>
                  <a:gd name="T2" fmla="*/ 3 w 37"/>
                  <a:gd name="T3" fmla="*/ 8 h 15"/>
                  <a:gd name="T4" fmla="*/ 0 w 37"/>
                  <a:gd name="T5" fmla="*/ 10 h 15"/>
                  <a:gd name="T6" fmla="*/ 3 w 37"/>
                  <a:gd name="T7" fmla="*/ 11 h 15"/>
                  <a:gd name="T8" fmla="*/ 3 w 37"/>
                  <a:gd name="T9" fmla="*/ 8 h 15"/>
                  <a:gd name="T10" fmla="*/ 32 w 37"/>
                  <a:gd name="T11" fmla="*/ 0 h 15"/>
                  <a:gd name="T12" fmla="*/ 11 w 37"/>
                  <a:gd name="T13" fmla="*/ 5 h 15"/>
                  <a:gd name="T14" fmla="*/ 10 w 37"/>
                  <a:gd name="T15" fmla="*/ 5 h 15"/>
                  <a:gd name="T16" fmla="*/ 11 w 37"/>
                  <a:gd name="T17" fmla="*/ 14 h 15"/>
                  <a:gd name="T18" fmla="*/ 14 w 37"/>
                  <a:gd name="T19" fmla="*/ 15 h 15"/>
                  <a:gd name="T20" fmla="*/ 15 w 37"/>
                  <a:gd name="T21" fmla="*/ 15 h 15"/>
                  <a:gd name="T22" fmla="*/ 22 w 37"/>
                  <a:gd name="T23" fmla="*/ 12 h 15"/>
                  <a:gd name="T24" fmla="*/ 26 w 37"/>
                  <a:gd name="T25" fmla="*/ 3 h 15"/>
                  <a:gd name="T26" fmla="*/ 26 w 37"/>
                  <a:gd name="T27" fmla="*/ 3 h 15"/>
                  <a:gd name="T28" fmla="*/ 27 w 37"/>
                  <a:gd name="T29" fmla="*/ 9 h 15"/>
                  <a:gd name="T30" fmla="*/ 36 w 37"/>
                  <a:gd name="T31" fmla="*/ 2 h 15"/>
                  <a:gd name="T32" fmla="*/ 32 w 37"/>
                  <a:gd name="T33"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7" h="15">
                    <a:moveTo>
                      <a:pt x="3" y="8"/>
                    </a:moveTo>
                    <a:cubicBezTo>
                      <a:pt x="3" y="8"/>
                      <a:pt x="3" y="8"/>
                      <a:pt x="3" y="8"/>
                    </a:cubicBezTo>
                    <a:cubicBezTo>
                      <a:pt x="2" y="9"/>
                      <a:pt x="1" y="10"/>
                      <a:pt x="0" y="10"/>
                    </a:cubicBezTo>
                    <a:cubicBezTo>
                      <a:pt x="1" y="10"/>
                      <a:pt x="2" y="11"/>
                      <a:pt x="3" y="11"/>
                    </a:cubicBezTo>
                    <a:cubicBezTo>
                      <a:pt x="3" y="10"/>
                      <a:pt x="3" y="9"/>
                      <a:pt x="3" y="8"/>
                    </a:cubicBezTo>
                    <a:moveTo>
                      <a:pt x="32" y="0"/>
                    </a:moveTo>
                    <a:cubicBezTo>
                      <a:pt x="27" y="0"/>
                      <a:pt x="19" y="2"/>
                      <a:pt x="11" y="5"/>
                    </a:cubicBezTo>
                    <a:cubicBezTo>
                      <a:pt x="11" y="5"/>
                      <a:pt x="10" y="5"/>
                      <a:pt x="10" y="5"/>
                    </a:cubicBezTo>
                    <a:cubicBezTo>
                      <a:pt x="10" y="8"/>
                      <a:pt x="10" y="11"/>
                      <a:pt x="11" y="14"/>
                    </a:cubicBezTo>
                    <a:cubicBezTo>
                      <a:pt x="12" y="14"/>
                      <a:pt x="13" y="15"/>
                      <a:pt x="14" y="15"/>
                    </a:cubicBezTo>
                    <a:cubicBezTo>
                      <a:pt x="14" y="15"/>
                      <a:pt x="14" y="15"/>
                      <a:pt x="15" y="15"/>
                    </a:cubicBezTo>
                    <a:cubicBezTo>
                      <a:pt x="17" y="14"/>
                      <a:pt x="19" y="13"/>
                      <a:pt x="22" y="12"/>
                    </a:cubicBezTo>
                    <a:cubicBezTo>
                      <a:pt x="23" y="7"/>
                      <a:pt x="25" y="3"/>
                      <a:pt x="26" y="3"/>
                    </a:cubicBezTo>
                    <a:cubicBezTo>
                      <a:pt x="26" y="3"/>
                      <a:pt x="26" y="3"/>
                      <a:pt x="26" y="3"/>
                    </a:cubicBezTo>
                    <a:cubicBezTo>
                      <a:pt x="27" y="4"/>
                      <a:pt x="27" y="6"/>
                      <a:pt x="27" y="9"/>
                    </a:cubicBezTo>
                    <a:cubicBezTo>
                      <a:pt x="33" y="6"/>
                      <a:pt x="37" y="3"/>
                      <a:pt x="36" y="2"/>
                    </a:cubicBezTo>
                    <a:cubicBezTo>
                      <a:pt x="36" y="1"/>
                      <a:pt x="34" y="0"/>
                      <a:pt x="32"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716" name="Freeform 700">
                <a:extLst>
                  <a:ext uri="{FF2B5EF4-FFF2-40B4-BE49-F238E27FC236}">
                    <a16:creationId xmlns:a16="http://schemas.microsoft.com/office/drawing/2014/main" xmlns="" id="{A16DE15B-71C5-43E8-9A74-50198E65B47F}"/>
                  </a:ext>
                </a:extLst>
              </p:cNvPr>
              <p:cNvSpPr>
                <a:spLocks/>
              </p:cNvSpPr>
              <p:nvPr/>
            </p:nvSpPr>
            <p:spPr bwMode="auto">
              <a:xfrm>
                <a:off x="6142" y="2667"/>
                <a:ext cx="6" cy="6"/>
              </a:xfrm>
              <a:custGeom>
                <a:avLst/>
                <a:gdLst>
                  <a:gd name="T0" fmla="*/ 7 w 8"/>
                  <a:gd name="T1" fmla="*/ 0 h 9"/>
                  <a:gd name="T2" fmla="*/ 0 w 8"/>
                  <a:gd name="T3" fmla="*/ 3 h 9"/>
                  <a:gd name="T4" fmla="*/ 0 w 8"/>
                  <a:gd name="T5" fmla="*/ 6 h 9"/>
                  <a:gd name="T6" fmla="*/ 8 w 8"/>
                  <a:gd name="T7" fmla="*/ 9 h 9"/>
                  <a:gd name="T8" fmla="*/ 7 w 8"/>
                  <a:gd name="T9" fmla="*/ 0 h 9"/>
                </a:gdLst>
                <a:ahLst/>
                <a:cxnLst>
                  <a:cxn ang="0">
                    <a:pos x="T0" y="T1"/>
                  </a:cxn>
                  <a:cxn ang="0">
                    <a:pos x="T2" y="T3"/>
                  </a:cxn>
                  <a:cxn ang="0">
                    <a:pos x="T4" y="T5"/>
                  </a:cxn>
                  <a:cxn ang="0">
                    <a:pos x="T6" y="T7"/>
                  </a:cxn>
                  <a:cxn ang="0">
                    <a:pos x="T8" y="T9"/>
                  </a:cxn>
                </a:cxnLst>
                <a:rect l="0" t="0" r="r" b="b"/>
                <a:pathLst>
                  <a:path w="8" h="9">
                    <a:moveTo>
                      <a:pt x="7" y="0"/>
                    </a:moveTo>
                    <a:cubicBezTo>
                      <a:pt x="4" y="1"/>
                      <a:pt x="2" y="2"/>
                      <a:pt x="0" y="3"/>
                    </a:cubicBezTo>
                    <a:cubicBezTo>
                      <a:pt x="0" y="4"/>
                      <a:pt x="0" y="5"/>
                      <a:pt x="0" y="6"/>
                    </a:cubicBezTo>
                    <a:cubicBezTo>
                      <a:pt x="2" y="7"/>
                      <a:pt x="5" y="8"/>
                      <a:pt x="8" y="9"/>
                    </a:cubicBezTo>
                    <a:cubicBezTo>
                      <a:pt x="7" y="6"/>
                      <a:pt x="7" y="3"/>
                      <a:pt x="7"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723" name="Freeform 701">
                <a:extLst>
                  <a:ext uri="{FF2B5EF4-FFF2-40B4-BE49-F238E27FC236}">
                    <a16:creationId xmlns:a16="http://schemas.microsoft.com/office/drawing/2014/main" xmlns="" id="{458D0812-C451-4915-B160-E66395427E51}"/>
                  </a:ext>
                </a:extLst>
              </p:cNvPr>
              <p:cNvSpPr>
                <a:spLocks/>
              </p:cNvSpPr>
              <p:nvPr/>
            </p:nvSpPr>
            <p:spPr bwMode="auto">
              <a:xfrm>
                <a:off x="6133" y="2672"/>
                <a:ext cx="9" cy="6"/>
              </a:xfrm>
              <a:custGeom>
                <a:avLst/>
                <a:gdLst>
                  <a:gd name="T0" fmla="*/ 7 w 12"/>
                  <a:gd name="T1" fmla="*/ 0 h 8"/>
                  <a:gd name="T2" fmla="*/ 4 w 12"/>
                  <a:gd name="T3" fmla="*/ 2 h 8"/>
                  <a:gd name="T4" fmla="*/ 0 w 12"/>
                  <a:gd name="T5" fmla="*/ 5 h 8"/>
                  <a:gd name="T6" fmla="*/ 1 w 12"/>
                  <a:gd name="T7" fmla="*/ 8 h 8"/>
                  <a:gd name="T8" fmla="*/ 3 w 12"/>
                  <a:gd name="T9" fmla="*/ 8 h 8"/>
                  <a:gd name="T10" fmla="*/ 12 w 12"/>
                  <a:gd name="T11" fmla="*/ 6 h 8"/>
                  <a:gd name="T12" fmla="*/ 12 w 12"/>
                  <a:gd name="T13" fmla="*/ 3 h 8"/>
                  <a:gd name="T14" fmla="*/ 7 w 12"/>
                  <a:gd name="T15" fmla="*/ 0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8">
                    <a:moveTo>
                      <a:pt x="7" y="0"/>
                    </a:moveTo>
                    <a:cubicBezTo>
                      <a:pt x="6" y="1"/>
                      <a:pt x="5" y="1"/>
                      <a:pt x="4" y="2"/>
                    </a:cubicBezTo>
                    <a:cubicBezTo>
                      <a:pt x="3" y="3"/>
                      <a:pt x="2" y="4"/>
                      <a:pt x="0" y="5"/>
                    </a:cubicBezTo>
                    <a:cubicBezTo>
                      <a:pt x="1" y="6"/>
                      <a:pt x="1" y="7"/>
                      <a:pt x="1" y="8"/>
                    </a:cubicBezTo>
                    <a:cubicBezTo>
                      <a:pt x="1" y="8"/>
                      <a:pt x="2" y="8"/>
                      <a:pt x="3" y="8"/>
                    </a:cubicBezTo>
                    <a:cubicBezTo>
                      <a:pt x="5" y="8"/>
                      <a:pt x="8" y="7"/>
                      <a:pt x="12" y="6"/>
                    </a:cubicBezTo>
                    <a:cubicBezTo>
                      <a:pt x="12" y="5"/>
                      <a:pt x="12" y="4"/>
                      <a:pt x="12" y="3"/>
                    </a:cubicBezTo>
                    <a:cubicBezTo>
                      <a:pt x="10" y="2"/>
                      <a:pt x="8" y="1"/>
                      <a:pt x="7"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725" name="Freeform 702">
                <a:extLst>
                  <a:ext uri="{FF2B5EF4-FFF2-40B4-BE49-F238E27FC236}">
                    <a16:creationId xmlns:a16="http://schemas.microsoft.com/office/drawing/2014/main" xmlns="" id="{0F88ED8E-34CE-4E47-902F-48662DA94972}"/>
                  </a:ext>
                </a:extLst>
              </p:cNvPr>
              <p:cNvSpPr>
                <a:spLocks/>
              </p:cNvSpPr>
              <p:nvPr/>
            </p:nvSpPr>
            <p:spPr bwMode="auto">
              <a:xfrm>
                <a:off x="6132" y="2676"/>
                <a:ext cx="2" cy="2"/>
              </a:xfrm>
              <a:custGeom>
                <a:avLst/>
                <a:gdLst>
                  <a:gd name="T0" fmla="*/ 1 w 2"/>
                  <a:gd name="T1" fmla="*/ 0 h 3"/>
                  <a:gd name="T2" fmla="*/ 0 w 2"/>
                  <a:gd name="T3" fmla="*/ 1 h 3"/>
                  <a:gd name="T4" fmla="*/ 0 w 2"/>
                  <a:gd name="T5" fmla="*/ 1 h 3"/>
                  <a:gd name="T6" fmla="*/ 2 w 2"/>
                  <a:gd name="T7" fmla="*/ 3 h 3"/>
                  <a:gd name="T8" fmla="*/ 1 w 2"/>
                  <a:gd name="T9" fmla="*/ 0 h 3"/>
                </a:gdLst>
                <a:ahLst/>
                <a:cxnLst>
                  <a:cxn ang="0">
                    <a:pos x="T0" y="T1"/>
                  </a:cxn>
                  <a:cxn ang="0">
                    <a:pos x="T2" y="T3"/>
                  </a:cxn>
                  <a:cxn ang="0">
                    <a:pos x="T4" y="T5"/>
                  </a:cxn>
                  <a:cxn ang="0">
                    <a:pos x="T6" y="T7"/>
                  </a:cxn>
                  <a:cxn ang="0">
                    <a:pos x="T8" y="T9"/>
                  </a:cxn>
                </a:cxnLst>
                <a:rect l="0" t="0" r="r" b="b"/>
                <a:pathLst>
                  <a:path w="2" h="3">
                    <a:moveTo>
                      <a:pt x="1" y="0"/>
                    </a:moveTo>
                    <a:cubicBezTo>
                      <a:pt x="1" y="0"/>
                      <a:pt x="0" y="1"/>
                      <a:pt x="0" y="1"/>
                    </a:cubicBezTo>
                    <a:cubicBezTo>
                      <a:pt x="0" y="1"/>
                      <a:pt x="0" y="1"/>
                      <a:pt x="0" y="1"/>
                    </a:cubicBezTo>
                    <a:cubicBezTo>
                      <a:pt x="0" y="2"/>
                      <a:pt x="1" y="3"/>
                      <a:pt x="2" y="3"/>
                    </a:cubicBezTo>
                    <a:cubicBezTo>
                      <a:pt x="2" y="2"/>
                      <a:pt x="2" y="1"/>
                      <a:pt x="1"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726" name="Freeform 703">
                <a:extLst>
                  <a:ext uri="{FF2B5EF4-FFF2-40B4-BE49-F238E27FC236}">
                    <a16:creationId xmlns:a16="http://schemas.microsoft.com/office/drawing/2014/main" xmlns="" id="{FCF49E5B-A66B-4C97-B86C-1BB023A911DD}"/>
                  </a:ext>
                </a:extLst>
              </p:cNvPr>
              <p:cNvSpPr>
                <a:spLocks/>
              </p:cNvSpPr>
              <p:nvPr/>
            </p:nvSpPr>
            <p:spPr bwMode="auto">
              <a:xfrm>
                <a:off x="6133" y="2673"/>
                <a:ext cx="3" cy="3"/>
              </a:xfrm>
              <a:custGeom>
                <a:avLst/>
                <a:gdLst>
                  <a:gd name="T0" fmla="*/ 4 w 4"/>
                  <a:gd name="T1" fmla="*/ 0 h 3"/>
                  <a:gd name="T2" fmla="*/ 0 w 4"/>
                  <a:gd name="T3" fmla="*/ 2 h 3"/>
                  <a:gd name="T4" fmla="*/ 0 w 4"/>
                  <a:gd name="T5" fmla="*/ 3 h 3"/>
                  <a:gd name="T6" fmla="*/ 4 w 4"/>
                  <a:gd name="T7" fmla="*/ 0 h 3"/>
                </a:gdLst>
                <a:ahLst/>
                <a:cxnLst>
                  <a:cxn ang="0">
                    <a:pos x="T0" y="T1"/>
                  </a:cxn>
                  <a:cxn ang="0">
                    <a:pos x="T2" y="T3"/>
                  </a:cxn>
                  <a:cxn ang="0">
                    <a:pos x="T4" y="T5"/>
                  </a:cxn>
                  <a:cxn ang="0">
                    <a:pos x="T6" y="T7"/>
                  </a:cxn>
                </a:cxnLst>
                <a:rect l="0" t="0" r="r" b="b"/>
                <a:pathLst>
                  <a:path w="4" h="3">
                    <a:moveTo>
                      <a:pt x="4" y="0"/>
                    </a:moveTo>
                    <a:cubicBezTo>
                      <a:pt x="2" y="1"/>
                      <a:pt x="1" y="1"/>
                      <a:pt x="0" y="2"/>
                    </a:cubicBezTo>
                    <a:cubicBezTo>
                      <a:pt x="0" y="2"/>
                      <a:pt x="0" y="3"/>
                      <a:pt x="0" y="3"/>
                    </a:cubicBezTo>
                    <a:cubicBezTo>
                      <a:pt x="2" y="2"/>
                      <a:pt x="3" y="1"/>
                      <a:pt x="4"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727" name="Freeform 704">
                <a:extLst>
                  <a:ext uri="{FF2B5EF4-FFF2-40B4-BE49-F238E27FC236}">
                    <a16:creationId xmlns:a16="http://schemas.microsoft.com/office/drawing/2014/main" xmlns="" id="{B8E81890-33D0-4F6A-B739-BE30938C1FCD}"/>
                  </a:ext>
                </a:extLst>
              </p:cNvPr>
              <p:cNvSpPr>
                <a:spLocks/>
              </p:cNvSpPr>
              <p:nvPr/>
            </p:nvSpPr>
            <p:spPr bwMode="auto">
              <a:xfrm>
                <a:off x="6132" y="2675"/>
                <a:ext cx="1" cy="1"/>
              </a:xfrm>
              <a:custGeom>
                <a:avLst/>
                <a:gdLst>
                  <a:gd name="T0" fmla="*/ 2 w 2"/>
                  <a:gd name="T1" fmla="*/ 0 h 2"/>
                  <a:gd name="T2" fmla="*/ 1 w 2"/>
                  <a:gd name="T3" fmla="*/ 1 h 2"/>
                  <a:gd name="T4" fmla="*/ 1 w 2"/>
                  <a:gd name="T5" fmla="*/ 2 h 2"/>
                  <a:gd name="T6" fmla="*/ 2 w 2"/>
                  <a:gd name="T7" fmla="*/ 1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cubicBezTo>
                      <a:pt x="2" y="0"/>
                      <a:pt x="1" y="1"/>
                      <a:pt x="1" y="1"/>
                    </a:cubicBezTo>
                    <a:cubicBezTo>
                      <a:pt x="1" y="1"/>
                      <a:pt x="0" y="2"/>
                      <a:pt x="1" y="2"/>
                    </a:cubicBezTo>
                    <a:cubicBezTo>
                      <a:pt x="1" y="2"/>
                      <a:pt x="2" y="1"/>
                      <a:pt x="2" y="1"/>
                    </a:cubicBezTo>
                    <a:cubicBezTo>
                      <a:pt x="2" y="1"/>
                      <a:pt x="2" y="0"/>
                      <a:pt x="2" y="0"/>
                    </a:cubicBezTo>
                  </a:path>
                </a:pathLst>
              </a:custGeom>
              <a:solidFill>
                <a:srgbClr val="F3F3F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728" name="Freeform 705">
                <a:extLst>
                  <a:ext uri="{FF2B5EF4-FFF2-40B4-BE49-F238E27FC236}">
                    <a16:creationId xmlns:a16="http://schemas.microsoft.com/office/drawing/2014/main" xmlns="" id="{99829DD5-A1EF-4F22-8A06-D960A39155DE}"/>
                  </a:ext>
                </a:extLst>
              </p:cNvPr>
              <p:cNvSpPr>
                <a:spLocks/>
              </p:cNvSpPr>
              <p:nvPr/>
            </p:nvSpPr>
            <p:spPr bwMode="auto">
              <a:xfrm>
                <a:off x="6142" y="2674"/>
                <a:ext cx="3" cy="2"/>
              </a:xfrm>
              <a:custGeom>
                <a:avLst/>
                <a:gdLst>
                  <a:gd name="T0" fmla="*/ 0 w 4"/>
                  <a:gd name="T1" fmla="*/ 0 h 3"/>
                  <a:gd name="T2" fmla="*/ 0 w 4"/>
                  <a:gd name="T3" fmla="*/ 3 h 3"/>
                  <a:gd name="T4" fmla="*/ 4 w 4"/>
                  <a:gd name="T5" fmla="*/ 2 h 3"/>
                  <a:gd name="T6" fmla="*/ 0 w 4"/>
                  <a:gd name="T7" fmla="*/ 0 h 3"/>
                </a:gdLst>
                <a:ahLst/>
                <a:cxnLst>
                  <a:cxn ang="0">
                    <a:pos x="T0" y="T1"/>
                  </a:cxn>
                  <a:cxn ang="0">
                    <a:pos x="T2" y="T3"/>
                  </a:cxn>
                  <a:cxn ang="0">
                    <a:pos x="T4" y="T5"/>
                  </a:cxn>
                  <a:cxn ang="0">
                    <a:pos x="T6" y="T7"/>
                  </a:cxn>
                </a:cxnLst>
                <a:rect l="0" t="0" r="r" b="b"/>
                <a:pathLst>
                  <a:path w="4" h="3">
                    <a:moveTo>
                      <a:pt x="0" y="0"/>
                    </a:moveTo>
                    <a:cubicBezTo>
                      <a:pt x="0" y="1"/>
                      <a:pt x="0" y="2"/>
                      <a:pt x="0" y="3"/>
                    </a:cubicBezTo>
                    <a:cubicBezTo>
                      <a:pt x="1" y="3"/>
                      <a:pt x="3" y="3"/>
                      <a:pt x="4" y="2"/>
                    </a:cubicBezTo>
                    <a:cubicBezTo>
                      <a:pt x="3" y="2"/>
                      <a:pt x="1" y="1"/>
                      <a:pt x="0"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729" name="Freeform 706">
                <a:extLst>
                  <a:ext uri="{FF2B5EF4-FFF2-40B4-BE49-F238E27FC236}">
                    <a16:creationId xmlns:a16="http://schemas.microsoft.com/office/drawing/2014/main" xmlns="" id="{9ACC4A63-EB87-4A0D-B6BA-B2441788F7F0}"/>
                  </a:ext>
                </a:extLst>
              </p:cNvPr>
              <p:cNvSpPr>
                <a:spLocks/>
              </p:cNvSpPr>
              <p:nvPr/>
            </p:nvSpPr>
            <p:spPr bwMode="auto">
              <a:xfrm>
                <a:off x="6156" y="2665"/>
                <a:ext cx="4" cy="7"/>
              </a:xfrm>
              <a:custGeom>
                <a:avLst/>
                <a:gdLst>
                  <a:gd name="T0" fmla="*/ 4 w 5"/>
                  <a:gd name="T1" fmla="*/ 0 h 9"/>
                  <a:gd name="T2" fmla="*/ 0 w 5"/>
                  <a:gd name="T3" fmla="*/ 9 h 9"/>
                  <a:gd name="T4" fmla="*/ 5 w 5"/>
                  <a:gd name="T5" fmla="*/ 6 h 9"/>
                  <a:gd name="T6" fmla="*/ 4 w 5"/>
                  <a:gd name="T7" fmla="*/ 0 h 9"/>
                  <a:gd name="T8" fmla="*/ 4 w 5"/>
                  <a:gd name="T9" fmla="*/ 0 h 9"/>
                </a:gdLst>
                <a:ahLst/>
                <a:cxnLst>
                  <a:cxn ang="0">
                    <a:pos x="T0" y="T1"/>
                  </a:cxn>
                  <a:cxn ang="0">
                    <a:pos x="T2" y="T3"/>
                  </a:cxn>
                  <a:cxn ang="0">
                    <a:pos x="T4" y="T5"/>
                  </a:cxn>
                  <a:cxn ang="0">
                    <a:pos x="T6" y="T7"/>
                  </a:cxn>
                  <a:cxn ang="0">
                    <a:pos x="T8" y="T9"/>
                  </a:cxn>
                </a:cxnLst>
                <a:rect l="0" t="0" r="r" b="b"/>
                <a:pathLst>
                  <a:path w="5" h="9">
                    <a:moveTo>
                      <a:pt x="4" y="0"/>
                    </a:moveTo>
                    <a:cubicBezTo>
                      <a:pt x="3" y="0"/>
                      <a:pt x="1" y="4"/>
                      <a:pt x="0" y="9"/>
                    </a:cubicBezTo>
                    <a:cubicBezTo>
                      <a:pt x="2" y="8"/>
                      <a:pt x="4" y="7"/>
                      <a:pt x="5" y="6"/>
                    </a:cubicBezTo>
                    <a:cubicBezTo>
                      <a:pt x="5" y="3"/>
                      <a:pt x="5" y="1"/>
                      <a:pt x="4" y="0"/>
                    </a:cubicBezTo>
                    <a:cubicBezTo>
                      <a:pt x="4" y="0"/>
                      <a:pt x="4" y="0"/>
                      <a:pt x="4" y="0"/>
                    </a:cubicBezTo>
                  </a:path>
                </a:pathLst>
              </a:custGeom>
              <a:solidFill>
                <a:srgbClr val="EBEBE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730" name="Freeform 707">
                <a:extLst>
                  <a:ext uri="{FF2B5EF4-FFF2-40B4-BE49-F238E27FC236}">
                    <a16:creationId xmlns:a16="http://schemas.microsoft.com/office/drawing/2014/main" xmlns="" id="{3548813A-A05E-4BA4-BD0A-C4F9A65E7E9C}"/>
                  </a:ext>
                </a:extLst>
              </p:cNvPr>
              <p:cNvSpPr>
                <a:spLocks noEditPoints="1"/>
              </p:cNvSpPr>
              <p:nvPr/>
            </p:nvSpPr>
            <p:spPr bwMode="auto">
              <a:xfrm>
                <a:off x="6120" y="2628"/>
                <a:ext cx="79" cy="56"/>
              </a:xfrm>
              <a:custGeom>
                <a:avLst/>
                <a:gdLst>
                  <a:gd name="T0" fmla="*/ 2 w 107"/>
                  <a:gd name="T1" fmla="*/ 74 h 75"/>
                  <a:gd name="T2" fmla="*/ 0 w 107"/>
                  <a:gd name="T3" fmla="*/ 75 h 75"/>
                  <a:gd name="T4" fmla="*/ 0 w 107"/>
                  <a:gd name="T5" fmla="*/ 75 h 75"/>
                  <a:gd name="T6" fmla="*/ 2 w 107"/>
                  <a:gd name="T7" fmla="*/ 74 h 75"/>
                  <a:gd name="T8" fmla="*/ 24 w 107"/>
                  <a:gd name="T9" fmla="*/ 58 h 75"/>
                  <a:gd name="T10" fmla="*/ 23 w 107"/>
                  <a:gd name="T11" fmla="*/ 59 h 75"/>
                  <a:gd name="T12" fmla="*/ 24 w 107"/>
                  <a:gd name="T13" fmla="*/ 58 h 75"/>
                  <a:gd name="T14" fmla="*/ 24 w 107"/>
                  <a:gd name="T15" fmla="*/ 58 h 75"/>
                  <a:gd name="T16" fmla="*/ 31 w 107"/>
                  <a:gd name="T17" fmla="*/ 49 h 75"/>
                  <a:gd name="T18" fmla="*/ 20 w 107"/>
                  <a:gd name="T19" fmla="*/ 57 h 75"/>
                  <a:gd name="T20" fmla="*/ 21 w 107"/>
                  <a:gd name="T21" fmla="*/ 56 h 75"/>
                  <a:gd name="T22" fmla="*/ 21 w 107"/>
                  <a:gd name="T23" fmla="*/ 56 h 75"/>
                  <a:gd name="T24" fmla="*/ 22 w 107"/>
                  <a:gd name="T25" fmla="*/ 56 h 75"/>
                  <a:gd name="T26" fmla="*/ 27 w 107"/>
                  <a:gd name="T27" fmla="*/ 57 h 75"/>
                  <a:gd name="T28" fmla="*/ 30 w 107"/>
                  <a:gd name="T29" fmla="*/ 55 h 75"/>
                  <a:gd name="T30" fmla="*/ 30 w 107"/>
                  <a:gd name="T31" fmla="*/ 55 h 75"/>
                  <a:gd name="T32" fmla="*/ 31 w 107"/>
                  <a:gd name="T33" fmla="*/ 49 h 75"/>
                  <a:gd name="T34" fmla="*/ 106 w 107"/>
                  <a:gd name="T35" fmla="*/ 0 h 75"/>
                  <a:gd name="T36" fmla="*/ 43 w 107"/>
                  <a:gd name="T37" fmla="*/ 40 h 75"/>
                  <a:gd name="T38" fmla="*/ 36 w 107"/>
                  <a:gd name="T39" fmla="*/ 46 h 75"/>
                  <a:gd name="T40" fmla="*/ 37 w 107"/>
                  <a:gd name="T41" fmla="*/ 51 h 75"/>
                  <a:gd name="T42" fmla="*/ 46 w 107"/>
                  <a:gd name="T43" fmla="*/ 44 h 75"/>
                  <a:gd name="T44" fmla="*/ 106 w 107"/>
                  <a:gd name="T45" fmla="*/ 0 h 75"/>
                  <a:gd name="T46" fmla="*/ 106 w 107"/>
                  <a:gd name="T4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7" h="75">
                    <a:moveTo>
                      <a:pt x="2" y="74"/>
                    </a:moveTo>
                    <a:cubicBezTo>
                      <a:pt x="1" y="74"/>
                      <a:pt x="0" y="74"/>
                      <a:pt x="0" y="75"/>
                    </a:cubicBezTo>
                    <a:cubicBezTo>
                      <a:pt x="0" y="75"/>
                      <a:pt x="0" y="75"/>
                      <a:pt x="0" y="75"/>
                    </a:cubicBezTo>
                    <a:cubicBezTo>
                      <a:pt x="1" y="74"/>
                      <a:pt x="1" y="74"/>
                      <a:pt x="2" y="74"/>
                    </a:cubicBezTo>
                    <a:moveTo>
                      <a:pt x="24" y="58"/>
                    </a:moveTo>
                    <a:cubicBezTo>
                      <a:pt x="23" y="58"/>
                      <a:pt x="23" y="59"/>
                      <a:pt x="23" y="59"/>
                    </a:cubicBezTo>
                    <a:cubicBezTo>
                      <a:pt x="23" y="59"/>
                      <a:pt x="24" y="59"/>
                      <a:pt x="24" y="58"/>
                    </a:cubicBezTo>
                    <a:cubicBezTo>
                      <a:pt x="24" y="58"/>
                      <a:pt x="24" y="58"/>
                      <a:pt x="24" y="58"/>
                    </a:cubicBezTo>
                    <a:moveTo>
                      <a:pt x="31" y="49"/>
                    </a:moveTo>
                    <a:cubicBezTo>
                      <a:pt x="27" y="52"/>
                      <a:pt x="23" y="54"/>
                      <a:pt x="20" y="57"/>
                    </a:cubicBezTo>
                    <a:cubicBezTo>
                      <a:pt x="21" y="56"/>
                      <a:pt x="21" y="56"/>
                      <a:pt x="21" y="56"/>
                    </a:cubicBezTo>
                    <a:cubicBezTo>
                      <a:pt x="21" y="56"/>
                      <a:pt x="21" y="56"/>
                      <a:pt x="21" y="56"/>
                    </a:cubicBezTo>
                    <a:cubicBezTo>
                      <a:pt x="21" y="56"/>
                      <a:pt x="22" y="56"/>
                      <a:pt x="22" y="56"/>
                    </a:cubicBezTo>
                    <a:cubicBezTo>
                      <a:pt x="23" y="56"/>
                      <a:pt x="24" y="56"/>
                      <a:pt x="27" y="57"/>
                    </a:cubicBezTo>
                    <a:cubicBezTo>
                      <a:pt x="28" y="56"/>
                      <a:pt x="29" y="56"/>
                      <a:pt x="30" y="55"/>
                    </a:cubicBezTo>
                    <a:cubicBezTo>
                      <a:pt x="30" y="55"/>
                      <a:pt x="30" y="55"/>
                      <a:pt x="30" y="55"/>
                    </a:cubicBezTo>
                    <a:cubicBezTo>
                      <a:pt x="30" y="53"/>
                      <a:pt x="30" y="51"/>
                      <a:pt x="31" y="49"/>
                    </a:cubicBezTo>
                    <a:moveTo>
                      <a:pt x="106" y="0"/>
                    </a:moveTo>
                    <a:cubicBezTo>
                      <a:pt x="104" y="0"/>
                      <a:pt x="77" y="18"/>
                      <a:pt x="43" y="40"/>
                    </a:cubicBezTo>
                    <a:cubicBezTo>
                      <a:pt x="41" y="42"/>
                      <a:pt x="38" y="44"/>
                      <a:pt x="36" y="46"/>
                    </a:cubicBezTo>
                    <a:cubicBezTo>
                      <a:pt x="36" y="47"/>
                      <a:pt x="36" y="49"/>
                      <a:pt x="37" y="51"/>
                    </a:cubicBezTo>
                    <a:cubicBezTo>
                      <a:pt x="40" y="49"/>
                      <a:pt x="43" y="46"/>
                      <a:pt x="46" y="44"/>
                    </a:cubicBezTo>
                    <a:cubicBezTo>
                      <a:pt x="80" y="21"/>
                      <a:pt x="107" y="1"/>
                      <a:pt x="106" y="0"/>
                    </a:cubicBezTo>
                    <a:cubicBezTo>
                      <a:pt x="106" y="0"/>
                      <a:pt x="106" y="0"/>
                      <a:pt x="106"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731" name="Freeform 708">
                <a:extLst>
                  <a:ext uri="{FF2B5EF4-FFF2-40B4-BE49-F238E27FC236}">
                    <a16:creationId xmlns:a16="http://schemas.microsoft.com/office/drawing/2014/main" xmlns="" id="{2AC18B60-AC69-4588-B9A7-FD703C853728}"/>
                  </a:ext>
                </a:extLst>
              </p:cNvPr>
              <p:cNvSpPr>
                <a:spLocks noEditPoints="1"/>
              </p:cNvSpPr>
              <p:nvPr/>
            </p:nvSpPr>
            <p:spPr bwMode="auto">
              <a:xfrm>
                <a:off x="6118" y="2670"/>
                <a:ext cx="20" cy="14"/>
              </a:xfrm>
              <a:custGeom>
                <a:avLst/>
                <a:gdLst>
                  <a:gd name="T0" fmla="*/ 3 w 27"/>
                  <a:gd name="T1" fmla="*/ 15 h 19"/>
                  <a:gd name="T2" fmla="*/ 0 w 27"/>
                  <a:gd name="T3" fmla="*/ 17 h 19"/>
                  <a:gd name="T4" fmla="*/ 3 w 27"/>
                  <a:gd name="T5" fmla="*/ 19 h 19"/>
                  <a:gd name="T6" fmla="*/ 5 w 27"/>
                  <a:gd name="T7" fmla="*/ 18 h 19"/>
                  <a:gd name="T8" fmla="*/ 7 w 27"/>
                  <a:gd name="T9" fmla="*/ 16 h 19"/>
                  <a:gd name="T10" fmla="*/ 3 w 27"/>
                  <a:gd name="T11" fmla="*/ 15 h 19"/>
                  <a:gd name="T12" fmla="*/ 24 w 27"/>
                  <a:gd name="T13" fmla="*/ 0 h 19"/>
                  <a:gd name="T14" fmla="*/ 23 w 27"/>
                  <a:gd name="T15" fmla="*/ 1 h 19"/>
                  <a:gd name="T16" fmla="*/ 6 w 27"/>
                  <a:gd name="T17" fmla="*/ 13 h 19"/>
                  <a:gd name="T18" fmla="*/ 11 w 27"/>
                  <a:gd name="T19" fmla="*/ 14 h 19"/>
                  <a:gd name="T20" fmla="*/ 18 w 27"/>
                  <a:gd name="T21" fmla="*/ 9 h 19"/>
                  <a:gd name="T22" fmla="*/ 19 w 27"/>
                  <a:gd name="T23" fmla="*/ 4 h 19"/>
                  <a:gd name="T24" fmla="*/ 19 w 27"/>
                  <a:gd name="T25" fmla="*/ 4 h 19"/>
                  <a:gd name="T26" fmla="*/ 21 w 27"/>
                  <a:gd name="T27" fmla="*/ 7 h 19"/>
                  <a:gd name="T28" fmla="*/ 26 w 27"/>
                  <a:gd name="T29" fmla="*/ 3 h 19"/>
                  <a:gd name="T30" fmla="*/ 27 w 27"/>
                  <a:gd name="T31" fmla="*/ 2 h 19"/>
                  <a:gd name="T32" fmla="*/ 24 w 27"/>
                  <a:gd name="T33"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 h="19">
                    <a:moveTo>
                      <a:pt x="3" y="15"/>
                    </a:moveTo>
                    <a:cubicBezTo>
                      <a:pt x="2" y="16"/>
                      <a:pt x="1" y="17"/>
                      <a:pt x="0" y="17"/>
                    </a:cubicBezTo>
                    <a:cubicBezTo>
                      <a:pt x="1" y="18"/>
                      <a:pt x="2" y="18"/>
                      <a:pt x="3" y="19"/>
                    </a:cubicBezTo>
                    <a:cubicBezTo>
                      <a:pt x="3" y="18"/>
                      <a:pt x="4" y="18"/>
                      <a:pt x="5" y="18"/>
                    </a:cubicBezTo>
                    <a:cubicBezTo>
                      <a:pt x="5" y="17"/>
                      <a:pt x="6" y="17"/>
                      <a:pt x="7" y="16"/>
                    </a:cubicBezTo>
                    <a:cubicBezTo>
                      <a:pt x="5" y="16"/>
                      <a:pt x="4" y="16"/>
                      <a:pt x="3" y="15"/>
                    </a:cubicBezTo>
                    <a:moveTo>
                      <a:pt x="24" y="0"/>
                    </a:moveTo>
                    <a:cubicBezTo>
                      <a:pt x="24" y="0"/>
                      <a:pt x="24" y="0"/>
                      <a:pt x="23" y="1"/>
                    </a:cubicBezTo>
                    <a:cubicBezTo>
                      <a:pt x="17" y="5"/>
                      <a:pt x="11" y="9"/>
                      <a:pt x="6" y="13"/>
                    </a:cubicBezTo>
                    <a:cubicBezTo>
                      <a:pt x="7" y="13"/>
                      <a:pt x="9" y="14"/>
                      <a:pt x="11" y="14"/>
                    </a:cubicBezTo>
                    <a:cubicBezTo>
                      <a:pt x="13" y="12"/>
                      <a:pt x="15" y="11"/>
                      <a:pt x="18" y="9"/>
                    </a:cubicBezTo>
                    <a:cubicBezTo>
                      <a:pt x="18" y="6"/>
                      <a:pt x="19" y="4"/>
                      <a:pt x="19" y="4"/>
                    </a:cubicBezTo>
                    <a:cubicBezTo>
                      <a:pt x="19" y="4"/>
                      <a:pt x="19" y="4"/>
                      <a:pt x="19" y="4"/>
                    </a:cubicBezTo>
                    <a:cubicBezTo>
                      <a:pt x="20" y="4"/>
                      <a:pt x="20" y="5"/>
                      <a:pt x="21" y="7"/>
                    </a:cubicBezTo>
                    <a:cubicBezTo>
                      <a:pt x="22" y="5"/>
                      <a:pt x="24" y="4"/>
                      <a:pt x="26" y="3"/>
                    </a:cubicBezTo>
                    <a:cubicBezTo>
                      <a:pt x="26" y="3"/>
                      <a:pt x="26" y="2"/>
                      <a:pt x="27" y="2"/>
                    </a:cubicBezTo>
                    <a:cubicBezTo>
                      <a:pt x="25" y="1"/>
                      <a:pt x="25" y="1"/>
                      <a:pt x="24"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732" name="Freeform 709">
                <a:extLst>
                  <a:ext uri="{FF2B5EF4-FFF2-40B4-BE49-F238E27FC236}">
                    <a16:creationId xmlns:a16="http://schemas.microsoft.com/office/drawing/2014/main" xmlns="" id="{B6044792-048C-4ABB-B1A9-0244E69D0274}"/>
                  </a:ext>
                </a:extLst>
              </p:cNvPr>
              <p:cNvSpPr>
                <a:spLocks/>
              </p:cNvSpPr>
              <p:nvPr/>
            </p:nvSpPr>
            <p:spPr bwMode="auto">
              <a:xfrm>
                <a:off x="6131" y="2673"/>
                <a:ext cx="2" cy="3"/>
              </a:xfrm>
              <a:custGeom>
                <a:avLst/>
                <a:gdLst>
                  <a:gd name="T0" fmla="*/ 1 w 3"/>
                  <a:gd name="T1" fmla="*/ 0 h 5"/>
                  <a:gd name="T2" fmla="*/ 1 w 3"/>
                  <a:gd name="T3" fmla="*/ 0 h 5"/>
                  <a:gd name="T4" fmla="*/ 0 w 3"/>
                  <a:gd name="T5" fmla="*/ 5 h 5"/>
                  <a:gd name="T6" fmla="*/ 2 w 3"/>
                  <a:gd name="T7" fmla="*/ 4 h 5"/>
                  <a:gd name="T8" fmla="*/ 3 w 3"/>
                  <a:gd name="T9" fmla="*/ 3 h 5"/>
                  <a:gd name="T10" fmla="*/ 1 w 3"/>
                  <a:gd name="T11" fmla="*/ 0 h 5"/>
                </a:gdLst>
                <a:ahLst/>
                <a:cxnLst>
                  <a:cxn ang="0">
                    <a:pos x="T0" y="T1"/>
                  </a:cxn>
                  <a:cxn ang="0">
                    <a:pos x="T2" y="T3"/>
                  </a:cxn>
                  <a:cxn ang="0">
                    <a:pos x="T4" y="T5"/>
                  </a:cxn>
                  <a:cxn ang="0">
                    <a:pos x="T6" y="T7"/>
                  </a:cxn>
                  <a:cxn ang="0">
                    <a:pos x="T8" y="T9"/>
                  </a:cxn>
                  <a:cxn ang="0">
                    <a:pos x="T10" y="T11"/>
                  </a:cxn>
                </a:cxnLst>
                <a:rect l="0" t="0" r="r" b="b"/>
                <a:pathLst>
                  <a:path w="3" h="5">
                    <a:moveTo>
                      <a:pt x="1" y="0"/>
                    </a:moveTo>
                    <a:cubicBezTo>
                      <a:pt x="1" y="0"/>
                      <a:pt x="1" y="0"/>
                      <a:pt x="1" y="0"/>
                    </a:cubicBezTo>
                    <a:cubicBezTo>
                      <a:pt x="1" y="0"/>
                      <a:pt x="0" y="2"/>
                      <a:pt x="0" y="5"/>
                    </a:cubicBezTo>
                    <a:cubicBezTo>
                      <a:pt x="0" y="5"/>
                      <a:pt x="1" y="5"/>
                      <a:pt x="2" y="4"/>
                    </a:cubicBezTo>
                    <a:cubicBezTo>
                      <a:pt x="2" y="4"/>
                      <a:pt x="2" y="3"/>
                      <a:pt x="3" y="3"/>
                    </a:cubicBezTo>
                    <a:cubicBezTo>
                      <a:pt x="2" y="1"/>
                      <a:pt x="2" y="0"/>
                      <a:pt x="1" y="0"/>
                    </a:cubicBezTo>
                  </a:path>
                </a:pathLst>
              </a:custGeom>
              <a:solidFill>
                <a:srgbClr val="F3F3F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733" name="Freeform 710">
                <a:extLst>
                  <a:ext uri="{FF2B5EF4-FFF2-40B4-BE49-F238E27FC236}">
                    <a16:creationId xmlns:a16="http://schemas.microsoft.com/office/drawing/2014/main" xmlns="" id="{3844A99B-D43B-44A4-9BAD-5104F1E74594}"/>
                  </a:ext>
                </a:extLst>
              </p:cNvPr>
              <p:cNvSpPr>
                <a:spLocks/>
              </p:cNvSpPr>
              <p:nvPr/>
            </p:nvSpPr>
            <p:spPr bwMode="auto">
              <a:xfrm>
                <a:off x="6120" y="2679"/>
                <a:ext cx="6" cy="2"/>
              </a:xfrm>
              <a:custGeom>
                <a:avLst/>
                <a:gdLst>
                  <a:gd name="T0" fmla="*/ 3 w 8"/>
                  <a:gd name="T1" fmla="*/ 0 h 3"/>
                  <a:gd name="T2" fmla="*/ 0 w 8"/>
                  <a:gd name="T3" fmla="*/ 2 h 3"/>
                  <a:gd name="T4" fmla="*/ 4 w 8"/>
                  <a:gd name="T5" fmla="*/ 3 h 3"/>
                  <a:gd name="T6" fmla="*/ 8 w 8"/>
                  <a:gd name="T7" fmla="*/ 1 h 3"/>
                  <a:gd name="T8" fmla="*/ 3 w 8"/>
                  <a:gd name="T9" fmla="*/ 0 h 3"/>
                </a:gdLst>
                <a:ahLst/>
                <a:cxnLst>
                  <a:cxn ang="0">
                    <a:pos x="T0" y="T1"/>
                  </a:cxn>
                  <a:cxn ang="0">
                    <a:pos x="T2" y="T3"/>
                  </a:cxn>
                  <a:cxn ang="0">
                    <a:pos x="T4" y="T5"/>
                  </a:cxn>
                  <a:cxn ang="0">
                    <a:pos x="T6" y="T7"/>
                  </a:cxn>
                  <a:cxn ang="0">
                    <a:pos x="T8" y="T9"/>
                  </a:cxn>
                </a:cxnLst>
                <a:rect l="0" t="0" r="r" b="b"/>
                <a:pathLst>
                  <a:path w="8" h="3">
                    <a:moveTo>
                      <a:pt x="3" y="0"/>
                    </a:moveTo>
                    <a:cubicBezTo>
                      <a:pt x="2" y="1"/>
                      <a:pt x="1" y="1"/>
                      <a:pt x="0" y="2"/>
                    </a:cubicBezTo>
                    <a:cubicBezTo>
                      <a:pt x="1" y="3"/>
                      <a:pt x="2" y="3"/>
                      <a:pt x="4" y="3"/>
                    </a:cubicBezTo>
                    <a:cubicBezTo>
                      <a:pt x="5" y="3"/>
                      <a:pt x="6" y="2"/>
                      <a:pt x="8" y="1"/>
                    </a:cubicBezTo>
                    <a:cubicBezTo>
                      <a:pt x="6" y="1"/>
                      <a:pt x="4" y="0"/>
                      <a:pt x="3" y="0"/>
                    </a:cubicBezTo>
                  </a:path>
                </a:pathLst>
              </a:custGeom>
              <a:solidFill>
                <a:srgbClr val="F8F8F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735" name="Freeform 711">
                <a:extLst>
                  <a:ext uri="{FF2B5EF4-FFF2-40B4-BE49-F238E27FC236}">
                    <a16:creationId xmlns:a16="http://schemas.microsoft.com/office/drawing/2014/main" xmlns="" id="{3D01EDFD-0474-472A-960D-5BDFA13F9828}"/>
                  </a:ext>
                </a:extLst>
              </p:cNvPr>
              <p:cNvSpPr>
                <a:spLocks/>
              </p:cNvSpPr>
              <p:nvPr/>
            </p:nvSpPr>
            <p:spPr bwMode="auto">
              <a:xfrm>
                <a:off x="6142" y="2662"/>
                <a:ext cx="5" cy="7"/>
              </a:xfrm>
              <a:custGeom>
                <a:avLst/>
                <a:gdLst>
                  <a:gd name="T0" fmla="*/ 6 w 7"/>
                  <a:gd name="T1" fmla="*/ 0 h 9"/>
                  <a:gd name="T2" fmla="*/ 1 w 7"/>
                  <a:gd name="T3" fmla="*/ 3 h 9"/>
                  <a:gd name="T4" fmla="*/ 0 w 7"/>
                  <a:gd name="T5" fmla="*/ 9 h 9"/>
                  <a:gd name="T6" fmla="*/ 7 w 7"/>
                  <a:gd name="T7" fmla="*/ 5 h 9"/>
                  <a:gd name="T8" fmla="*/ 6 w 7"/>
                  <a:gd name="T9" fmla="*/ 0 h 9"/>
                </a:gdLst>
                <a:ahLst/>
                <a:cxnLst>
                  <a:cxn ang="0">
                    <a:pos x="T0" y="T1"/>
                  </a:cxn>
                  <a:cxn ang="0">
                    <a:pos x="T2" y="T3"/>
                  </a:cxn>
                  <a:cxn ang="0">
                    <a:pos x="T4" y="T5"/>
                  </a:cxn>
                  <a:cxn ang="0">
                    <a:pos x="T6" y="T7"/>
                  </a:cxn>
                  <a:cxn ang="0">
                    <a:pos x="T8" y="T9"/>
                  </a:cxn>
                </a:cxnLst>
                <a:rect l="0" t="0" r="r" b="b"/>
                <a:pathLst>
                  <a:path w="7" h="9">
                    <a:moveTo>
                      <a:pt x="6" y="0"/>
                    </a:moveTo>
                    <a:cubicBezTo>
                      <a:pt x="4" y="1"/>
                      <a:pt x="2" y="2"/>
                      <a:pt x="1" y="3"/>
                    </a:cubicBezTo>
                    <a:cubicBezTo>
                      <a:pt x="0" y="5"/>
                      <a:pt x="0" y="7"/>
                      <a:pt x="0" y="9"/>
                    </a:cubicBezTo>
                    <a:cubicBezTo>
                      <a:pt x="2" y="8"/>
                      <a:pt x="4" y="6"/>
                      <a:pt x="7" y="5"/>
                    </a:cubicBezTo>
                    <a:cubicBezTo>
                      <a:pt x="6" y="3"/>
                      <a:pt x="6" y="1"/>
                      <a:pt x="6"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737" name="Freeform 712">
                <a:extLst>
                  <a:ext uri="{FF2B5EF4-FFF2-40B4-BE49-F238E27FC236}">
                    <a16:creationId xmlns:a16="http://schemas.microsoft.com/office/drawing/2014/main" xmlns="" id="{60DB4A3F-28A1-4E2E-99B6-9627DEBCC114}"/>
                  </a:ext>
                </a:extLst>
              </p:cNvPr>
              <p:cNvSpPr>
                <a:spLocks/>
              </p:cNvSpPr>
              <p:nvPr/>
            </p:nvSpPr>
            <p:spPr bwMode="auto">
              <a:xfrm>
                <a:off x="6107" y="2687"/>
                <a:ext cx="6" cy="4"/>
              </a:xfrm>
              <a:custGeom>
                <a:avLst/>
                <a:gdLst>
                  <a:gd name="T0" fmla="*/ 6 w 8"/>
                  <a:gd name="T1" fmla="*/ 0 h 6"/>
                  <a:gd name="T2" fmla="*/ 0 w 8"/>
                  <a:gd name="T3" fmla="*/ 5 h 6"/>
                  <a:gd name="T4" fmla="*/ 0 w 8"/>
                  <a:gd name="T5" fmla="*/ 6 h 6"/>
                  <a:gd name="T6" fmla="*/ 8 w 8"/>
                  <a:gd name="T7" fmla="*/ 2 h 6"/>
                  <a:gd name="T8" fmla="*/ 8 w 8"/>
                  <a:gd name="T9" fmla="*/ 1 h 6"/>
                  <a:gd name="T10" fmla="*/ 6 w 8"/>
                  <a:gd name="T11" fmla="*/ 1 h 6"/>
                  <a:gd name="T12" fmla="*/ 6 w 8"/>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8" h="6">
                    <a:moveTo>
                      <a:pt x="6" y="0"/>
                    </a:moveTo>
                    <a:cubicBezTo>
                      <a:pt x="2" y="3"/>
                      <a:pt x="0" y="5"/>
                      <a:pt x="0" y="5"/>
                    </a:cubicBezTo>
                    <a:cubicBezTo>
                      <a:pt x="0" y="6"/>
                      <a:pt x="0" y="6"/>
                      <a:pt x="0" y="6"/>
                    </a:cubicBezTo>
                    <a:cubicBezTo>
                      <a:pt x="1" y="6"/>
                      <a:pt x="4" y="4"/>
                      <a:pt x="8" y="2"/>
                    </a:cubicBezTo>
                    <a:cubicBezTo>
                      <a:pt x="8" y="2"/>
                      <a:pt x="8" y="1"/>
                      <a:pt x="8" y="1"/>
                    </a:cubicBezTo>
                    <a:cubicBezTo>
                      <a:pt x="7" y="1"/>
                      <a:pt x="7" y="1"/>
                      <a:pt x="6" y="1"/>
                    </a:cubicBezTo>
                    <a:cubicBezTo>
                      <a:pt x="6" y="1"/>
                      <a:pt x="6" y="0"/>
                      <a:pt x="6"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738" name="Freeform 713">
                <a:extLst>
                  <a:ext uri="{FF2B5EF4-FFF2-40B4-BE49-F238E27FC236}">
                    <a16:creationId xmlns:a16="http://schemas.microsoft.com/office/drawing/2014/main" xmlns="" id="{36C8D95C-83E7-4424-ADBE-92806EA5886C}"/>
                  </a:ext>
                </a:extLst>
              </p:cNvPr>
              <p:cNvSpPr>
                <a:spLocks/>
              </p:cNvSpPr>
              <p:nvPr/>
            </p:nvSpPr>
            <p:spPr bwMode="auto">
              <a:xfrm>
                <a:off x="6113" y="2687"/>
                <a:ext cx="0" cy="1"/>
              </a:xfrm>
              <a:custGeom>
                <a:avLst/>
                <a:gdLst>
                  <a:gd name="T0" fmla="*/ 0 h 1"/>
                  <a:gd name="T1" fmla="*/ 1 h 1"/>
                  <a:gd name="T2" fmla="*/ 0 h 1"/>
                  <a:gd name="T3" fmla="*/ 0 h 1"/>
                </a:gdLst>
                <a:ahLst/>
                <a:cxnLst>
                  <a:cxn ang="0">
                    <a:pos x="0" y="T0"/>
                  </a:cxn>
                  <a:cxn ang="0">
                    <a:pos x="0" y="T1"/>
                  </a:cxn>
                  <a:cxn ang="0">
                    <a:pos x="0" y="T2"/>
                  </a:cxn>
                  <a:cxn ang="0">
                    <a:pos x="0" y="T3"/>
                  </a:cxn>
                </a:cxnLst>
                <a:rect l="0" t="0" r="r" b="b"/>
                <a:pathLst>
                  <a:path h="1">
                    <a:moveTo>
                      <a:pt x="0" y="0"/>
                    </a:moveTo>
                    <a:cubicBezTo>
                      <a:pt x="0" y="0"/>
                      <a:pt x="0" y="1"/>
                      <a:pt x="0" y="1"/>
                    </a:cubicBezTo>
                    <a:cubicBezTo>
                      <a:pt x="0" y="1"/>
                      <a:pt x="0" y="1"/>
                      <a:pt x="0" y="0"/>
                    </a:cubicBezTo>
                    <a:cubicBezTo>
                      <a:pt x="0" y="0"/>
                      <a:pt x="0" y="0"/>
                      <a:pt x="0" y="0"/>
                    </a:cubicBezTo>
                  </a:path>
                </a:pathLst>
              </a:custGeom>
              <a:solidFill>
                <a:srgbClr val="F0F0F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739" name="Freeform 714">
                <a:extLst>
                  <a:ext uri="{FF2B5EF4-FFF2-40B4-BE49-F238E27FC236}">
                    <a16:creationId xmlns:a16="http://schemas.microsoft.com/office/drawing/2014/main" xmlns="" id="{3572F66E-F814-4316-9951-3FB47E152173}"/>
                  </a:ext>
                </a:extLst>
              </p:cNvPr>
              <p:cNvSpPr>
                <a:spLocks noEditPoints="1"/>
              </p:cNvSpPr>
              <p:nvPr/>
            </p:nvSpPr>
            <p:spPr bwMode="auto">
              <a:xfrm>
                <a:off x="6112" y="2684"/>
                <a:ext cx="8" cy="3"/>
              </a:xfrm>
              <a:custGeom>
                <a:avLst/>
                <a:gdLst>
                  <a:gd name="T0" fmla="*/ 1 w 11"/>
                  <a:gd name="T1" fmla="*/ 4 h 5"/>
                  <a:gd name="T2" fmla="*/ 0 w 11"/>
                  <a:gd name="T3" fmla="*/ 4 h 5"/>
                  <a:gd name="T4" fmla="*/ 0 w 11"/>
                  <a:gd name="T5" fmla="*/ 5 h 5"/>
                  <a:gd name="T6" fmla="*/ 2 w 11"/>
                  <a:gd name="T7" fmla="*/ 5 h 5"/>
                  <a:gd name="T8" fmla="*/ 1 w 11"/>
                  <a:gd name="T9" fmla="*/ 4 h 5"/>
                  <a:gd name="T10" fmla="*/ 11 w 11"/>
                  <a:gd name="T11" fmla="*/ 0 h 5"/>
                  <a:gd name="T12" fmla="*/ 7 w 11"/>
                  <a:gd name="T13" fmla="*/ 1 h 5"/>
                  <a:gd name="T14" fmla="*/ 8 w 11"/>
                  <a:gd name="T15" fmla="*/ 2 h 5"/>
                  <a:gd name="T16" fmla="*/ 11 w 11"/>
                  <a:gd name="T17" fmla="*/ 0 h 5"/>
                  <a:gd name="T18" fmla="*/ 11 w 11"/>
                  <a:gd name="T1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5">
                    <a:moveTo>
                      <a:pt x="1" y="4"/>
                    </a:moveTo>
                    <a:cubicBezTo>
                      <a:pt x="0" y="4"/>
                      <a:pt x="0" y="4"/>
                      <a:pt x="0" y="4"/>
                    </a:cubicBezTo>
                    <a:cubicBezTo>
                      <a:pt x="0" y="4"/>
                      <a:pt x="0" y="5"/>
                      <a:pt x="0" y="5"/>
                    </a:cubicBezTo>
                    <a:cubicBezTo>
                      <a:pt x="1" y="5"/>
                      <a:pt x="1" y="5"/>
                      <a:pt x="2" y="5"/>
                    </a:cubicBezTo>
                    <a:cubicBezTo>
                      <a:pt x="2" y="5"/>
                      <a:pt x="1" y="4"/>
                      <a:pt x="1" y="4"/>
                    </a:cubicBezTo>
                    <a:moveTo>
                      <a:pt x="11" y="0"/>
                    </a:moveTo>
                    <a:cubicBezTo>
                      <a:pt x="10" y="0"/>
                      <a:pt x="8" y="1"/>
                      <a:pt x="7" y="1"/>
                    </a:cubicBezTo>
                    <a:cubicBezTo>
                      <a:pt x="7" y="1"/>
                      <a:pt x="8" y="2"/>
                      <a:pt x="8" y="2"/>
                    </a:cubicBezTo>
                    <a:cubicBezTo>
                      <a:pt x="9" y="1"/>
                      <a:pt x="10" y="0"/>
                      <a:pt x="11" y="0"/>
                    </a:cubicBezTo>
                    <a:cubicBezTo>
                      <a:pt x="11" y="0"/>
                      <a:pt x="11" y="0"/>
                      <a:pt x="11"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747" name="Freeform 715">
                <a:extLst>
                  <a:ext uri="{FF2B5EF4-FFF2-40B4-BE49-F238E27FC236}">
                    <a16:creationId xmlns:a16="http://schemas.microsoft.com/office/drawing/2014/main" xmlns="" id="{DDEB7EBE-AE2B-47D5-951B-E6608BF5B14D}"/>
                  </a:ext>
                </a:extLst>
              </p:cNvPr>
              <p:cNvSpPr>
                <a:spLocks/>
              </p:cNvSpPr>
              <p:nvPr/>
            </p:nvSpPr>
            <p:spPr bwMode="auto">
              <a:xfrm>
                <a:off x="6112" y="2684"/>
                <a:ext cx="6" cy="3"/>
              </a:xfrm>
              <a:custGeom>
                <a:avLst/>
                <a:gdLst>
                  <a:gd name="T0" fmla="*/ 6 w 7"/>
                  <a:gd name="T1" fmla="*/ 0 h 4"/>
                  <a:gd name="T2" fmla="*/ 3 w 7"/>
                  <a:gd name="T3" fmla="*/ 0 h 4"/>
                  <a:gd name="T4" fmla="*/ 3 w 7"/>
                  <a:gd name="T5" fmla="*/ 0 h 4"/>
                  <a:gd name="T6" fmla="*/ 0 w 7"/>
                  <a:gd name="T7" fmla="*/ 3 h 4"/>
                  <a:gd name="T8" fmla="*/ 1 w 7"/>
                  <a:gd name="T9" fmla="*/ 4 h 4"/>
                  <a:gd name="T10" fmla="*/ 1 w 7"/>
                  <a:gd name="T11" fmla="*/ 4 h 4"/>
                  <a:gd name="T12" fmla="*/ 7 w 7"/>
                  <a:gd name="T13" fmla="*/ 1 h 4"/>
                  <a:gd name="T14" fmla="*/ 6 w 7"/>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4">
                    <a:moveTo>
                      <a:pt x="6" y="0"/>
                    </a:moveTo>
                    <a:cubicBezTo>
                      <a:pt x="5" y="0"/>
                      <a:pt x="4" y="0"/>
                      <a:pt x="3" y="0"/>
                    </a:cubicBezTo>
                    <a:cubicBezTo>
                      <a:pt x="3" y="0"/>
                      <a:pt x="3" y="0"/>
                      <a:pt x="3" y="0"/>
                    </a:cubicBezTo>
                    <a:cubicBezTo>
                      <a:pt x="2" y="1"/>
                      <a:pt x="1" y="2"/>
                      <a:pt x="0" y="3"/>
                    </a:cubicBezTo>
                    <a:cubicBezTo>
                      <a:pt x="0" y="3"/>
                      <a:pt x="1" y="4"/>
                      <a:pt x="1" y="4"/>
                    </a:cubicBezTo>
                    <a:cubicBezTo>
                      <a:pt x="1" y="4"/>
                      <a:pt x="1" y="4"/>
                      <a:pt x="1" y="4"/>
                    </a:cubicBezTo>
                    <a:cubicBezTo>
                      <a:pt x="3" y="3"/>
                      <a:pt x="5" y="2"/>
                      <a:pt x="7" y="1"/>
                    </a:cubicBezTo>
                    <a:cubicBezTo>
                      <a:pt x="7" y="1"/>
                      <a:pt x="6" y="0"/>
                      <a:pt x="6" y="0"/>
                    </a:cubicBezTo>
                  </a:path>
                </a:pathLst>
              </a:custGeom>
              <a:solidFill>
                <a:srgbClr val="F7F7F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755" name="Freeform 716">
                <a:extLst>
                  <a:ext uri="{FF2B5EF4-FFF2-40B4-BE49-F238E27FC236}">
                    <a16:creationId xmlns:a16="http://schemas.microsoft.com/office/drawing/2014/main" xmlns="" id="{1E88390D-5D02-42D7-8045-0C0CAB06BCDC}"/>
                  </a:ext>
                </a:extLst>
              </p:cNvPr>
              <p:cNvSpPr>
                <a:spLocks/>
              </p:cNvSpPr>
              <p:nvPr/>
            </p:nvSpPr>
            <p:spPr bwMode="auto">
              <a:xfrm>
                <a:off x="6116" y="2682"/>
                <a:ext cx="4" cy="2"/>
              </a:xfrm>
              <a:custGeom>
                <a:avLst/>
                <a:gdLst>
                  <a:gd name="T0" fmla="*/ 2 w 5"/>
                  <a:gd name="T1" fmla="*/ 0 h 3"/>
                  <a:gd name="T2" fmla="*/ 0 w 5"/>
                  <a:gd name="T3" fmla="*/ 2 h 3"/>
                  <a:gd name="T4" fmla="*/ 1 w 5"/>
                  <a:gd name="T5" fmla="*/ 3 h 3"/>
                  <a:gd name="T6" fmla="*/ 5 w 5"/>
                  <a:gd name="T7" fmla="*/ 2 h 3"/>
                  <a:gd name="T8" fmla="*/ 2 w 5"/>
                  <a:gd name="T9" fmla="*/ 0 h 3"/>
                </a:gdLst>
                <a:ahLst/>
                <a:cxnLst>
                  <a:cxn ang="0">
                    <a:pos x="T0" y="T1"/>
                  </a:cxn>
                  <a:cxn ang="0">
                    <a:pos x="T2" y="T3"/>
                  </a:cxn>
                  <a:cxn ang="0">
                    <a:pos x="T4" y="T5"/>
                  </a:cxn>
                  <a:cxn ang="0">
                    <a:pos x="T6" y="T7"/>
                  </a:cxn>
                  <a:cxn ang="0">
                    <a:pos x="T8" y="T9"/>
                  </a:cxn>
                </a:cxnLst>
                <a:rect l="0" t="0" r="r" b="b"/>
                <a:pathLst>
                  <a:path w="5" h="3">
                    <a:moveTo>
                      <a:pt x="2" y="0"/>
                    </a:moveTo>
                    <a:cubicBezTo>
                      <a:pt x="1" y="1"/>
                      <a:pt x="1" y="1"/>
                      <a:pt x="0" y="2"/>
                    </a:cubicBezTo>
                    <a:cubicBezTo>
                      <a:pt x="0" y="2"/>
                      <a:pt x="1" y="2"/>
                      <a:pt x="1" y="3"/>
                    </a:cubicBezTo>
                    <a:cubicBezTo>
                      <a:pt x="2" y="3"/>
                      <a:pt x="4" y="2"/>
                      <a:pt x="5" y="2"/>
                    </a:cubicBezTo>
                    <a:cubicBezTo>
                      <a:pt x="4" y="1"/>
                      <a:pt x="3" y="1"/>
                      <a:pt x="2" y="0"/>
                    </a:cubicBezTo>
                  </a:path>
                </a:pathLst>
              </a:custGeom>
              <a:solidFill>
                <a:srgbClr val="F8F8F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756" name="Freeform 717">
                <a:extLst>
                  <a:ext uri="{FF2B5EF4-FFF2-40B4-BE49-F238E27FC236}">
                    <a16:creationId xmlns:a16="http://schemas.microsoft.com/office/drawing/2014/main" xmlns="" id="{F8DCDF33-E5EB-40B5-B2E9-C731D737432A}"/>
                  </a:ext>
                </a:extLst>
              </p:cNvPr>
              <p:cNvSpPr>
                <a:spLocks/>
              </p:cNvSpPr>
              <p:nvPr/>
            </p:nvSpPr>
            <p:spPr bwMode="auto">
              <a:xfrm>
                <a:off x="6115" y="2684"/>
                <a:ext cx="2" cy="0"/>
              </a:xfrm>
              <a:custGeom>
                <a:avLst/>
                <a:gdLst>
                  <a:gd name="T0" fmla="*/ 2 w 3"/>
                  <a:gd name="T1" fmla="*/ 0 h 1"/>
                  <a:gd name="T2" fmla="*/ 0 w 3"/>
                  <a:gd name="T3" fmla="*/ 1 h 1"/>
                  <a:gd name="T4" fmla="*/ 0 w 3"/>
                  <a:gd name="T5" fmla="*/ 1 h 1"/>
                  <a:gd name="T6" fmla="*/ 3 w 3"/>
                  <a:gd name="T7" fmla="*/ 1 h 1"/>
                  <a:gd name="T8" fmla="*/ 2 w 3"/>
                  <a:gd name="T9" fmla="*/ 0 h 1"/>
                </a:gdLst>
                <a:ahLst/>
                <a:cxnLst>
                  <a:cxn ang="0">
                    <a:pos x="T0" y="T1"/>
                  </a:cxn>
                  <a:cxn ang="0">
                    <a:pos x="T2" y="T3"/>
                  </a:cxn>
                  <a:cxn ang="0">
                    <a:pos x="T4" y="T5"/>
                  </a:cxn>
                  <a:cxn ang="0">
                    <a:pos x="T6" y="T7"/>
                  </a:cxn>
                  <a:cxn ang="0">
                    <a:pos x="T8" y="T9"/>
                  </a:cxn>
                </a:cxnLst>
                <a:rect l="0" t="0" r="r" b="b"/>
                <a:pathLst>
                  <a:path w="3" h="1">
                    <a:moveTo>
                      <a:pt x="2" y="0"/>
                    </a:moveTo>
                    <a:cubicBezTo>
                      <a:pt x="1" y="0"/>
                      <a:pt x="0" y="1"/>
                      <a:pt x="0" y="1"/>
                    </a:cubicBezTo>
                    <a:cubicBezTo>
                      <a:pt x="0" y="1"/>
                      <a:pt x="0" y="1"/>
                      <a:pt x="0" y="1"/>
                    </a:cubicBezTo>
                    <a:cubicBezTo>
                      <a:pt x="1" y="1"/>
                      <a:pt x="2" y="1"/>
                      <a:pt x="3" y="1"/>
                    </a:cubicBezTo>
                    <a:cubicBezTo>
                      <a:pt x="3" y="0"/>
                      <a:pt x="2" y="0"/>
                      <a:pt x="2" y="0"/>
                    </a:cubicBezTo>
                  </a:path>
                </a:pathLst>
              </a:custGeom>
              <a:solidFill>
                <a:srgbClr val="FBFBF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764" name="Freeform 718">
                <a:extLst>
                  <a:ext uri="{FF2B5EF4-FFF2-40B4-BE49-F238E27FC236}">
                    <a16:creationId xmlns:a16="http://schemas.microsoft.com/office/drawing/2014/main" xmlns="" id="{E14E4928-7DD5-4ADA-A14B-3164EA633A24}"/>
                  </a:ext>
                </a:extLst>
              </p:cNvPr>
              <p:cNvSpPr>
                <a:spLocks noEditPoints="1"/>
              </p:cNvSpPr>
              <p:nvPr/>
            </p:nvSpPr>
            <p:spPr bwMode="auto">
              <a:xfrm>
                <a:off x="6136" y="2669"/>
                <a:ext cx="6" cy="4"/>
              </a:xfrm>
              <a:custGeom>
                <a:avLst/>
                <a:gdLst>
                  <a:gd name="T0" fmla="*/ 2 w 8"/>
                  <a:gd name="T1" fmla="*/ 3 h 6"/>
                  <a:gd name="T2" fmla="*/ 1 w 8"/>
                  <a:gd name="T3" fmla="*/ 4 h 6"/>
                  <a:gd name="T4" fmla="*/ 0 w 8"/>
                  <a:gd name="T5" fmla="*/ 6 h 6"/>
                  <a:gd name="T6" fmla="*/ 3 w 8"/>
                  <a:gd name="T7" fmla="*/ 4 h 6"/>
                  <a:gd name="T8" fmla="*/ 2 w 8"/>
                  <a:gd name="T9" fmla="*/ 3 h 6"/>
                  <a:gd name="T10" fmla="*/ 8 w 8"/>
                  <a:gd name="T11" fmla="*/ 0 h 6"/>
                  <a:gd name="T12" fmla="*/ 5 w 8"/>
                  <a:gd name="T13" fmla="*/ 2 h 6"/>
                  <a:gd name="T14" fmla="*/ 5 w 8"/>
                  <a:gd name="T15" fmla="*/ 2 h 6"/>
                  <a:gd name="T16" fmla="*/ 8 w 8"/>
                  <a:gd name="T1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6">
                    <a:moveTo>
                      <a:pt x="2" y="3"/>
                    </a:moveTo>
                    <a:cubicBezTo>
                      <a:pt x="2" y="4"/>
                      <a:pt x="1" y="4"/>
                      <a:pt x="1" y="4"/>
                    </a:cubicBezTo>
                    <a:cubicBezTo>
                      <a:pt x="1" y="4"/>
                      <a:pt x="0" y="5"/>
                      <a:pt x="0" y="6"/>
                    </a:cubicBezTo>
                    <a:cubicBezTo>
                      <a:pt x="1" y="5"/>
                      <a:pt x="2" y="5"/>
                      <a:pt x="3" y="4"/>
                    </a:cubicBezTo>
                    <a:cubicBezTo>
                      <a:pt x="2" y="4"/>
                      <a:pt x="2" y="4"/>
                      <a:pt x="2" y="3"/>
                    </a:cubicBezTo>
                    <a:moveTo>
                      <a:pt x="8" y="0"/>
                    </a:moveTo>
                    <a:cubicBezTo>
                      <a:pt x="7" y="1"/>
                      <a:pt x="6" y="1"/>
                      <a:pt x="5" y="2"/>
                    </a:cubicBezTo>
                    <a:cubicBezTo>
                      <a:pt x="5" y="2"/>
                      <a:pt x="5" y="2"/>
                      <a:pt x="5" y="2"/>
                    </a:cubicBezTo>
                    <a:cubicBezTo>
                      <a:pt x="6" y="2"/>
                      <a:pt x="7" y="1"/>
                      <a:pt x="8"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765" name="Freeform 719">
                <a:extLst>
                  <a:ext uri="{FF2B5EF4-FFF2-40B4-BE49-F238E27FC236}">
                    <a16:creationId xmlns:a16="http://schemas.microsoft.com/office/drawing/2014/main" xmlns="" id="{B4F9FDBA-676F-4D88-B95F-24F3912CF4BC}"/>
                  </a:ext>
                </a:extLst>
              </p:cNvPr>
              <p:cNvSpPr>
                <a:spLocks/>
              </p:cNvSpPr>
              <p:nvPr/>
            </p:nvSpPr>
            <p:spPr bwMode="auto">
              <a:xfrm>
                <a:off x="6133" y="2672"/>
                <a:ext cx="4" cy="3"/>
              </a:xfrm>
              <a:custGeom>
                <a:avLst/>
                <a:gdLst>
                  <a:gd name="T0" fmla="*/ 5 w 5"/>
                  <a:gd name="T1" fmla="*/ 0 h 4"/>
                  <a:gd name="T2" fmla="*/ 0 w 5"/>
                  <a:gd name="T3" fmla="*/ 4 h 4"/>
                  <a:gd name="T4" fmla="*/ 0 w 5"/>
                  <a:gd name="T5" fmla="*/ 4 h 4"/>
                  <a:gd name="T6" fmla="*/ 4 w 5"/>
                  <a:gd name="T7" fmla="*/ 2 h 4"/>
                  <a:gd name="T8" fmla="*/ 5 w 5"/>
                  <a:gd name="T9" fmla="*/ 0 h 4"/>
                </a:gdLst>
                <a:ahLst/>
                <a:cxnLst>
                  <a:cxn ang="0">
                    <a:pos x="T0" y="T1"/>
                  </a:cxn>
                  <a:cxn ang="0">
                    <a:pos x="T2" y="T3"/>
                  </a:cxn>
                  <a:cxn ang="0">
                    <a:pos x="T4" y="T5"/>
                  </a:cxn>
                  <a:cxn ang="0">
                    <a:pos x="T6" y="T7"/>
                  </a:cxn>
                  <a:cxn ang="0">
                    <a:pos x="T8" y="T9"/>
                  </a:cxn>
                </a:cxnLst>
                <a:rect l="0" t="0" r="r" b="b"/>
                <a:pathLst>
                  <a:path w="5" h="4">
                    <a:moveTo>
                      <a:pt x="5" y="0"/>
                    </a:moveTo>
                    <a:cubicBezTo>
                      <a:pt x="3" y="1"/>
                      <a:pt x="1" y="2"/>
                      <a:pt x="0" y="4"/>
                    </a:cubicBezTo>
                    <a:cubicBezTo>
                      <a:pt x="0" y="4"/>
                      <a:pt x="0" y="4"/>
                      <a:pt x="0" y="4"/>
                    </a:cubicBezTo>
                    <a:cubicBezTo>
                      <a:pt x="1" y="3"/>
                      <a:pt x="2" y="3"/>
                      <a:pt x="4" y="2"/>
                    </a:cubicBezTo>
                    <a:cubicBezTo>
                      <a:pt x="4" y="1"/>
                      <a:pt x="5" y="0"/>
                      <a:pt x="5" y="0"/>
                    </a:cubicBezTo>
                  </a:path>
                </a:pathLst>
              </a:custGeom>
              <a:solidFill>
                <a:srgbClr val="F7F7F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766" name="Freeform 720">
                <a:extLst>
                  <a:ext uri="{FF2B5EF4-FFF2-40B4-BE49-F238E27FC236}">
                    <a16:creationId xmlns:a16="http://schemas.microsoft.com/office/drawing/2014/main" xmlns="" id="{DA49B4FA-F537-40CF-901F-12B2297C48E8}"/>
                  </a:ext>
                </a:extLst>
              </p:cNvPr>
              <p:cNvSpPr>
                <a:spLocks/>
              </p:cNvSpPr>
              <p:nvPr/>
            </p:nvSpPr>
            <p:spPr bwMode="auto">
              <a:xfrm>
                <a:off x="6132" y="2675"/>
                <a:ext cx="1" cy="1"/>
              </a:xfrm>
              <a:custGeom>
                <a:avLst/>
                <a:gdLst>
                  <a:gd name="T0" fmla="*/ 1 w 1"/>
                  <a:gd name="T1" fmla="*/ 0 h 1"/>
                  <a:gd name="T2" fmla="*/ 0 w 1"/>
                  <a:gd name="T3" fmla="*/ 1 h 1"/>
                  <a:gd name="T4" fmla="*/ 1 w 1"/>
                  <a:gd name="T5" fmla="*/ 0 h 1"/>
                  <a:gd name="T6" fmla="*/ 1 w 1"/>
                  <a:gd name="T7" fmla="*/ 0 h 1"/>
                </a:gdLst>
                <a:ahLst/>
                <a:cxnLst>
                  <a:cxn ang="0">
                    <a:pos x="T0" y="T1"/>
                  </a:cxn>
                  <a:cxn ang="0">
                    <a:pos x="T2" y="T3"/>
                  </a:cxn>
                  <a:cxn ang="0">
                    <a:pos x="T4" y="T5"/>
                  </a:cxn>
                  <a:cxn ang="0">
                    <a:pos x="T6" y="T7"/>
                  </a:cxn>
                </a:cxnLst>
                <a:rect l="0" t="0" r="r" b="b"/>
                <a:pathLst>
                  <a:path w="1" h="1">
                    <a:moveTo>
                      <a:pt x="1" y="0"/>
                    </a:moveTo>
                    <a:cubicBezTo>
                      <a:pt x="0" y="0"/>
                      <a:pt x="0" y="1"/>
                      <a:pt x="0" y="1"/>
                    </a:cubicBezTo>
                    <a:cubicBezTo>
                      <a:pt x="0" y="1"/>
                      <a:pt x="1" y="0"/>
                      <a:pt x="1" y="0"/>
                    </a:cubicBezTo>
                    <a:cubicBezTo>
                      <a:pt x="1" y="0"/>
                      <a:pt x="1" y="0"/>
                      <a:pt x="1" y="0"/>
                    </a:cubicBezTo>
                  </a:path>
                </a:pathLst>
              </a:custGeom>
              <a:solidFill>
                <a:srgbClr val="F8F8F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767" name="Freeform 721">
                <a:extLst>
                  <a:ext uri="{FF2B5EF4-FFF2-40B4-BE49-F238E27FC236}">
                    <a16:creationId xmlns:a16="http://schemas.microsoft.com/office/drawing/2014/main" xmlns="" id="{80CBF181-6772-4CE1-873C-75C9DDB440F7}"/>
                  </a:ext>
                </a:extLst>
              </p:cNvPr>
              <p:cNvSpPr>
                <a:spLocks noEditPoints="1"/>
              </p:cNvSpPr>
              <p:nvPr/>
            </p:nvSpPr>
            <p:spPr bwMode="auto">
              <a:xfrm>
                <a:off x="6217" y="2667"/>
                <a:ext cx="28" cy="46"/>
              </a:xfrm>
              <a:custGeom>
                <a:avLst/>
                <a:gdLst>
                  <a:gd name="T0" fmla="*/ 29 w 38"/>
                  <a:gd name="T1" fmla="*/ 60 h 62"/>
                  <a:gd name="T2" fmla="*/ 30 w 38"/>
                  <a:gd name="T3" fmla="*/ 62 h 62"/>
                  <a:gd name="T4" fmla="*/ 32 w 38"/>
                  <a:gd name="T5" fmla="*/ 61 h 62"/>
                  <a:gd name="T6" fmla="*/ 29 w 38"/>
                  <a:gd name="T7" fmla="*/ 60 h 62"/>
                  <a:gd name="T8" fmla="*/ 11 w 38"/>
                  <a:gd name="T9" fmla="*/ 12 h 62"/>
                  <a:gd name="T10" fmla="*/ 7 w 38"/>
                  <a:gd name="T11" fmla="*/ 17 h 62"/>
                  <a:gd name="T12" fmla="*/ 16 w 38"/>
                  <a:gd name="T13" fmla="*/ 36 h 62"/>
                  <a:gd name="T14" fmla="*/ 17 w 38"/>
                  <a:gd name="T15" fmla="*/ 28 h 62"/>
                  <a:gd name="T16" fmla="*/ 17 w 38"/>
                  <a:gd name="T17" fmla="*/ 28 h 62"/>
                  <a:gd name="T18" fmla="*/ 24 w 38"/>
                  <a:gd name="T19" fmla="*/ 51 h 62"/>
                  <a:gd name="T20" fmla="*/ 28 w 38"/>
                  <a:gd name="T21" fmla="*/ 58 h 62"/>
                  <a:gd name="T22" fmla="*/ 33 w 38"/>
                  <a:gd name="T23" fmla="*/ 60 h 62"/>
                  <a:gd name="T24" fmla="*/ 38 w 38"/>
                  <a:gd name="T25" fmla="*/ 57 h 62"/>
                  <a:gd name="T26" fmla="*/ 11 w 38"/>
                  <a:gd name="T27" fmla="*/ 12 h 62"/>
                  <a:gd name="T28" fmla="*/ 1 w 38"/>
                  <a:gd name="T29" fmla="*/ 0 h 62"/>
                  <a:gd name="T30" fmla="*/ 1 w 38"/>
                  <a:gd name="T31" fmla="*/ 0 h 62"/>
                  <a:gd name="T32" fmla="*/ 5 w 38"/>
                  <a:gd name="T33" fmla="*/ 12 h 62"/>
                  <a:gd name="T34" fmla="*/ 9 w 38"/>
                  <a:gd name="T35" fmla="*/ 9 h 62"/>
                  <a:gd name="T36" fmla="*/ 1 w 38"/>
                  <a:gd name="T37"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8" h="62">
                    <a:moveTo>
                      <a:pt x="29" y="60"/>
                    </a:moveTo>
                    <a:cubicBezTo>
                      <a:pt x="30" y="61"/>
                      <a:pt x="30" y="61"/>
                      <a:pt x="30" y="62"/>
                    </a:cubicBezTo>
                    <a:cubicBezTo>
                      <a:pt x="31" y="62"/>
                      <a:pt x="31" y="61"/>
                      <a:pt x="32" y="61"/>
                    </a:cubicBezTo>
                    <a:cubicBezTo>
                      <a:pt x="31" y="61"/>
                      <a:pt x="30" y="61"/>
                      <a:pt x="29" y="60"/>
                    </a:cubicBezTo>
                    <a:moveTo>
                      <a:pt x="11" y="12"/>
                    </a:moveTo>
                    <a:cubicBezTo>
                      <a:pt x="10" y="14"/>
                      <a:pt x="9" y="16"/>
                      <a:pt x="7" y="17"/>
                    </a:cubicBezTo>
                    <a:cubicBezTo>
                      <a:pt x="10" y="23"/>
                      <a:pt x="13" y="29"/>
                      <a:pt x="16" y="36"/>
                    </a:cubicBezTo>
                    <a:cubicBezTo>
                      <a:pt x="16" y="31"/>
                      <a:pt x="16" y="28"/>
                      <a:pt x="17" y="28"/>
                    </a:cubicBezTo>
                    <a:cubicBezTo>
                      <a:pt x="17" y="28"/>
                      <a:pt x="17" y="28"/>
                      <a:pt x="17" y="28"/>
                    </a:cubicBezTo>
                    <a:cubicBezTo>
                      <a:pt x="19" y="28"/>
                      <a:pt x="21" y="37"/>
                      <a:pt x="24" y="51"/>
                    </a:cubicBezTo>
                    <a:cubicBezTo>
                      <a:pt x="25" y="53"/>
                      <a:pt x="27" y="55"/>
                      <a:pt x="28" y="58"/>
                    </a:cubicBezTo>
                    <a:cubicBezTo>
                      <a:pt x="31" y="59"/>
                      <a:pt x="32" y="59"/>
                      <a:pt x="33" y="60"/>
                    </a:cubicBezTo>
                    <a:cubicBezTo>
                      <a:pt x="35" y="59"/>
                      <a:pt x="36" y="58"/>
                      <a:pt x="38" y="57"/>
                    </a:cubicBezTo>
                    <a:cubicBezTo>
                      <a:pt x="28" y="39"/>
                      <a:pt x="18" y="23"/>
                      <a:pt x="11" y="12"/>
                    </a:cubicBezTo>
                    <a:moveTo>
                      <a:pt x="1" y="0"/>
                    </a:moveTo>
                    <a:cubicBezTo>
                      <a:pt x="1" y="0"/>
                      <a:pt x="1" y="0"/>
                      <a:pt x="1" y="0"/>
                    </a:cubicBezTo>
                    <a:cubicBezTo>
                      <a:pt x="0" y="0"/>
                      <a:pt x="2" y="5"/>
                      <a:pt x="5" y="12"/>
                    </a:cubicBezTo>
                    <a:cubicBezTo>
                      <a:pt x="7" y="11"/>
                      <a:pt x="8" y="10"/>
                      <a:pt x="9" y="9"/>
                    </a:cubicBezTo>
                    <a:cubicBezTo>
                      <a:pt x="5" y="3"/>
                      <a:pt x="2" y="0"/>
                      <a:pt x="1" y="0"/>
                    </a:cubicBezTo>
                  </a:path>
                </a:pathLst>
              </a:custGeom>
              <a:solidFill>
                <a:srgbClr val="E5E5E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768" name="Freeform 722">
                <a:extLst>
                  <a:ext uri="{FF2B5EF4-FFF2-40B4-BE49-F238E27FC236}">
                    <a16:creationId xmlns:a16="http://schemas.microsoft.com/office/drawing/2014/main" xmlns="" id="{4D4E72A9-62D6-4E32-B1FD-35199FA31514}"/>
                  </a:ext>
                </a:extLst>
              </p:cNvPr>
              <p:cNvSpPr>
                <a:spLocks/>
              </p:cNvSpPr>
              <p:nvPr/>
            </p:nvSpPr>
            <p:spPr bwMode="auto">
              <a:xfrm>
                <a:off x="6237" y="2710"/>
                <a:ext cx="4" cy="2"/>
              </a:xfrm>
              <a:custGeom>
                <a:avLst/>
                <a:gdLst>
                  <a:gd name="T0" fmla="*/ 0 w 5"/>
                  <a:gd name="T1" fmla="*/ 0 h 3"/>
                  <a:gd name="T2" fmla="*/ 1 w 5"/>
                  <a:gd name="T3" fmla="*/ 2 h 3"/>
                  <a:gd name="T4" fmla="*/ 4 w 5"/>
                  <a:gd name="T5" fmla="*/ 3 h 3"/>
                  <a:gd name="T6" fmla="*/ 5 w 5"/>
                  <a:gd name="T7" fmla="*/ 2 h 3"/>
                  <a:gd name="T8" fmla="*/ 0 w 5"/>
                  <a:gd name="T9" fmla="*/ 0 h 3"/>
                </a:gdLst>
                <a:ahLst/>
                <a:cxnLst>
                  <a:cxn ang="0">
                    <a:pos x="T0" y="T1"/>
                  </a:cxn>
                  <a:cxn ang="0">
                    <a:pos x="T2" y="T3"/>
                  </a:cxn>
                  <a:cxn ang="0">
                    <a:pos x="T4" y="T5"/>
                  </a:cxn>
                  <a:cxn ang="0">
                    <a:pos x="T6" y="T7"/>
                  </a:cxn>
                  <a:cxn ang="0">
                    <a:pos x="T8" y="T9"/>
                  </a:cxn>
                </a:cxnLst>
                <a:rect l="0" t="0" r="r" b="b"/>
                <a:pathLst>
                  <a:path w="5" h="3">
                    <a:moveTo>
                      <a:pt x="0" y="0"/>
                    </a:moveTo>
                    <a:cubicBezTo>
                      <a:pt x="0" y="1"/>
                      <a:pt x="1" y="2"/>
                      <a:pt x="1" y="2"/>
                    </a:cubicBezTo>
                    <a:cubicBezTo>
                      <a:pt x="2" y="3"/>
                      <a:pt x="3" y="3"/>
                      <a:pt x="4" y="3"/>
                    </a:cubicBezTo>
                    <a:cubicBezTo>
                      <a:pt x="4" y="2"/>
                      <a:pt x="5" y="2"/>
                      <a:pt x="5" y="2"/>
                    </a:cubicBezTo>
                    <a:cubicBezTo>
                      <a:pt x="4" y="1"/>
                      <a:pt x="3" y="1"/>
                      <a:pt x="0"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769" name="Freeform 723">
                <a:extLst>
                  <a:ext uri="{FF2B5EF4-FFF2-40B4-BE49-F238E27FC236}">
                    <a16:creationId xmlns:a16="http://schemas.microsoft.com/office/drawing/2014/main" xmlns="" id="{D69712BA-214E-4C33-A382-D70597A3C6AA}"/>
                  </a:ext>
                </a:extLst>
              </p:cNvPr>
              <p:cNvSpPr>
                <a:spLocks/>
              </p:cNvSpPr>
              <p:nvPr/>
            </p:nvSpPr>
            <p:spPr bwMode="auto">
              <a:xfrm>
                <a:off x="6220" y="2673"/>
                <a:ext cx="5" cy="6"/>
              </a:xfrm>
              <a:custGeom>
                <a:avLst/>
                <a:gdLst>
                  <a:gd name="T0" fmla="*/ 4 w 6"/>
                  <a:gd name="T1" fmla="*/ 0 h 8"/>
                  <a:gd name="T2" fmla="*/ 0 w 6"/>
                  <a:gd name="T3" fmla="*/ 3 h 8"/>
                  <a:gd name="T4" fmla="*/ 2 w 6"/>
                  <a:gd name="T5" fmla="*/ 8 h 8"/>
                  <a:gd name="T6" fmla="*/ 6 w 6"/>
                  <a:gd name="T7" fmla="*/ 3 h 8"/>
                  <a:gd name="T8" fmla="*/ 4 w 6"/>
                  <a:gd name="T9" fmla="*/ 0 h 8"/>
                </a:gdLst>
                <a:ahLst/>
                <a:cxnLst>
                  <a:cxn ang="0">
                    <a:pos x="T0" y="T1"/>
                  </a:cxn>
                  <a:cxn ang="0">
                    <a:pos x="T2" y="T3"/>
                  </a:cxn>
                  <a:cxn ang="0">
                    <a:pos x="T4" y="T5"/>
                  </a:cxn>
                  <a:cxn ang="0">
                    <a:pos x="T6" y="T7"/>
                  </a:cxn>
                  <a:cxn ang="0">
                    <a:pos x="T8" y="T9"/>
                  </a:cxn>
                </a:cxnLst>
                <a:rect l="0" t="0" r="r" b="b"/>
                <a:pathLst>
                  <a:path w="6" h="8">
                    <a:moveTo>
                      <a:pt x="4" y="0"/>
                    </a:moveTo>
                    <a:cubicBezTo>
                      <a:pt x="3" y="1"/>
                      <a:pt x="2" y="2"/>
                      <a:pt x="0" y="3"/>
                    </a:cubicBezTo>
                    <a:cubicBezTo>
                      <a:pt x="1" y="5"/>
                      <a:pt x="2" y="7"/>
                      <a:pt x="2" y="8"/>
                    </a:cubicBezTo>
                    <a:cubicBezTo>
                      <a:pt x="4" y="7"/>
                      <a:pt x="5" y="5"/>
                      <a:pt x="6" y="3"/>
                    </a:cubicBezTo>
                    <a:cubicBezTo>
                      <a:pt x="6" y="2"/>
                      <a:pt x="5" y="1"/>
                      <a:pt x="4" y="0"/>
                    </a:cubicBezTo>
                  </a:path>
                </a:pathLst>
              </a:custGeom>
              <a:solidFill>
                <a:srgbClr val="EFF0F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770" name="Freeform 724">
                <a:extLst>
                  <a:ext uri="{FF2B5EF4-FFF2-40B4-BE49-F238E27FC236}">
                    <a16:creationId xmlns:a16="http://schemas.microsoft.com/office/drawing/2014/main" xmlns="" id="{C31F2D1A-0EC1-490F-B25F-40B14A1C33D5}"/>
                  </a:ext>
                </a:extLst>
              </p:cNvPr>
              <p:cNvSpPr>
                <a:spLocks/>
              </p:cNvSpPr>
              <p:nvPr/>
            </p:nvSpPr>
            <p:spPr bwMode="auto">
              <a:xfrm>
                <a:off x="6247" y="2715"/>
                <a:ext cx="1" cy="1"/>
              </a:xfrm>
              <a:custGeom>
                <a:avLst/>
                <a:gdLst>
                  <a:gd name="T0" fmla="*/ 2 w 2"/>
                  <a:gd name="T1" fmla="*/ 0 h 1"/>
                  <a:gd name="T2" fmla="*/ 0 w 2"/>
                  <a:gd name="T3" fmla="*/ 1 h 1"/>
                  <a:gd name="T4" fmla="*/ 2 w 2"/>
                  <a:gd name="T5" fmla="*/ 1 h 1"/>
                  <a:gd name="T6" fmla="*/ 2 w 2"/>
                  <a:gd name="T7" fmla="*/ 1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1" y="0"/>
                      <a:pt x="1" y="1"/>
                      <a:pt x="0" y="1"/>
                    </a:cubicBezTo>
                    <a:cubicBezTo>
                      <a:pt x="1" y="1"/>
                      <a:pt x="1" y="1"/>
                      <a:pt x="2" y="1"/>
                    </a:cubicBezTo>
                    <a:cubicBezTo>
                      <a:pt x="2" y="1"/>
                      <a:pt x="2" y="1"/>
                      <a:pt x="2" y="1"/>
                    </a:cubicBezTo>
                    <a:cubicBezTo>
                      <a:pt x="2" y="0"/>
                      <a:pt x="2" y="0"/>
                      <a:pt x="2" y="0"/>
                    </a:cubicBezTo>
                  </a:path>
                </a:pathLst>
              </a:custGeom>
              <a:solidFill>
                <a:srgbClr val="E5E5E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775" name="Freeform 725">
                <a:extLst>
                  <a:ext uri="{FF2B5EF4-FFF2-40B4-BE49-F238E27FC236}">
                    <a16:creationId xmlns:a16="http://schemas.microsoft.com/office/drawing/2014/main" xmlns="" id="{9297700C-A44E-4B45-B0E5-DBF145A7663C}"/>
                  </a:ext>
                </a:extLst>
              </p:cNvPr>
              <p:cNvSpPr>
                <a:spLocks/>
              </p:cNvSpPr>
              <p:nvPr/>
            </p:nvSpPr>
            <p:spPr bwMode="auto">
              <a:xfrm>
                <a:off x="6245" y="2716"/>
                <a:ext cx="6" cy="4"/>
              </a:xfrm>
              <a:custGeom>
                <a:avLst/>
                <a:gdLst>
                  <a:gd name="T0" fmla="*/ 4 w 7"/>
                  <a:gd name="T1" fmla="*/ 0 h 5"/>
                  <a:gd name="T2" fmla="*/ 4 w 7"/>
                  <a:gd name="T3" fmla="*/ 0 h 5"/>
                  <a:gd name="T4" fmla="*/ 2 w 7"/>
                  <a:gd name="T5" fmla="*/ 0 h 5"/>
                  <a:gd name="T6" fmla="*/ 0 w 7"/>
                  <a:gd name="T7" fmla="*/ 1 h 5"/>
                  <a:gd name="T8" fmla="*/ 7 w 7"/>
                  <a:gd name="T9" fmla="*/ 5 h 5"/>
                  <a:gd name="T10" fmla="*/ 4 w 7"/>
                  <a:gd name="T11" fmla="*/ 0 h 5"/>
                </a:gdLst>
                <a:ahLst/>
                <a:cxnLst>
                  <a:cxn ang="0">
                    <a:pos x="T0" y="T1"/>
                  </a:cxn>
                  <a:cxn ang="0">
                    <a:pos x="T2" y="T3"/>
                  </a:cxn>
                  <a:cxn ang="0">
                    <a:pos x="T4" y="T5"/>
                  </a:cxn>
                  <a:cxn ang="0">
                    <a:pos x="T6" y="T7"/>
                  </a:cxn>
                  <a:cxn ang="0">
                    <a:pos x="T8" y="T9"/>
                  </a:cxn>
                  <a:cxn ang="0">
                    <a:pos x="T10" y="T11"/>
                  </a:cxn>
                </a:cxnLst>
                <a:rect l="0" t="0" r="r" b="b"/>
                <a:pathLst>
                  <a:path w="7" h="5">
                    <a:moveTo>
                      <a:pt x="4" y="0"/>
                    </a:moveTo>
                    <a:cubicBezTo>
                      <a:pt x="4" y="0"/>
                      <a:pt x="4" y="0"/>
                      <a:pt x="4" y="0"/>
                    </a:cubicBezTo>
                    <a:cubicBezTo>
                      <a:pt x="3" y="0"/>
                      <a:pt x="3" y="0"/>
                      <a:pt x="2" y="0"/>
                    </a:cubicBezTo>
                    <a:cubicBezTo>
                      <a:pt x="1" y="1"/>
                      <a:pt x="1" y="1"/>
                      <a:pt x="0" y="1"/>
                    </a:cubicBezTo>
                    <a:cubicBezTo>
                      <a:pt x="2" y="3"/>
                      <a:pt x="5" y="4"/>
                      <a:pt x="7" y="5"/>
                    </a:cubicBezTo>
                    <a:cubicBezTo>
                      <a:pt x="6" y="3"/>
                      <a:pt x="5" y="2"/>
                      <a:pt x="4" y="0"/>
                    </a:cubicBezTo>
                  </a:path>
                </a:pathLst>
              </a:custGeom>
              <a:solidFill>
                <a:srgbClr val="EFF0F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776" name="Freeform 726">
                <a:extLst>
                  <a:ext uri="{FF2B5EF4-FFF2-40B4-BE49-F238E27FC236}">
                    <a16:creationId xmlns:a16="http://schemas.microsoft.com/office/drawing/2014/main" xmlns="" id="{6C6EF11D-DE4F-4C55-A0BB-9961B9C2449A}"/>
                  </a:ext>
                </a:extLst>
              </p:cNvPr>
              <p:cNvSpPr>
                <a:spLocks noEditPoints="1"/>
              </p:cNvSpPr>
              <p:nvPr/>
            </p:nvSpPr>
            <p:spPr bwMode="auto">
              <a:xfrm>
                <a:off x="6245" y="2724"/>
                <a:ext cx="23" cy="31"/>
              </a:xfrm>
              <a:custGeom>
                <a:avLst/>
                <a:gdLst>
                  <a:gd name="T0" fmla="*/ 14 w 30"/>
                  <a:gd name="T1" fmla="*/ 7 h 42"/>
                  <a:gd name="T2" fmla="*/ 13 w 30"/>
                  <a:gd name="T3" fmla="*/ 7 h 42"/>
                  <a:gd name="T4" fmla="*/ 11 w 30"/>
                  <a:gd name="T5" fmla="*/ 18 h 42"/>
                  <a:gd name="T6" fmla="*/ 18 w 30"/>
                  <a:gd name="T7" fmla="*/ 30 h 42"/>
                  <a:gd name="T8" fmla="*/ 26 w 30"/>
                  <a:gd name="T9" fmla="*/ 38 h 42"/>
                  <a:gd name="T10" fmla="*/ 30 w 30"/>
                  <a:gd name="T11" fmla="*/ 42 h 42"/>
                  <a:gd name="T12" fmla="*/ 14 w 30"/>
                  <a:gd name="T13" fmla="*/ 7 h 42"/>
                  <a:gd name="T14" fmla="*/ 0 w 30"/>
                  <a:gd name="T15" fmla="*/ 0 h 42"/>
                  <a:gd name="T16" fmla="*/ 3 w 30"/>
                  <a:gd name="T17" fmla="*/ 5 h 42"/>
                  <a:gd name="T18" fmla="*/ 6 w 30"/>
                  <a:gd name="T19" fmla="*/ 2 h 42"/>
                  <a:gd name="T20" fmla="*/ 0 w 30"/>
                  <a:gd name="T21"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 h="42">
                    <a:moveTo>
                      <a:pt x="14" y="7"/>
                    </a:moveTo>
                    <a:cubicBezTo>
                      <a:pt x="14" y="7"/>
                      <a:pt x="13" y="7"/>
                      <a:pt x="13" y="7"/>
                    </a:cubicBezTo>
                    <a:cubicBezTo>
                      <a:pt x="13" y="11"/>
                      <a:pt x="12" y="14"/>
                      <a:pt x="11" y="18"/>
                    </a:cubicBezTo>
                    <a:cubicBezTo>
                      <a:pt x="13" y="22"/>
                      <a:pt x="16" y="27"/>
                      <a:pt x="18" y="30"/>
                    </a:cubicBezTo>
                    <a:cubicBezTo>
                      <a:pt x="21" y="33"/>
                      <a:pt x="23" y="35"/>
                      <a:pt x="26" y="38"/>
                    </a:cubicBezTo>
                    <a:cubicBezTo>
                      <a:pt x="27" y="39"/>
                      <a:pt x="28" y="40"/>
                      <a:pt x="30" y="42"/>
                    </a:cubicBezTo>
                    <a:cubicBezTo>
                      <a:pt x="28" y="36"/>
                      <a:pt x="22" y="23"/>
                      <a:pt x="14" y="7"/>
                    </a:cubicBezTo>
                    <a:moveTo>
                      <a:pt x="0" y="0"/>
                    </a:moveTo>
                    <a:cubicBezTo>
                      <a:pt x="1" y="2"/>
                      <a:pt x="2" y="4"/>
                      <a:pt x="3" y="5"/>
                    </a:cubicBezTo>
                    <a:cubicBezTo>
                      <a:pt x="4" y="4"/>
                      <a:pt x="5" y="3"/>
                      <a:pt x="6" y="2"/>
                    </a:cubicBezTo>
                    <a:cubicBezTo>
                      <a:pt x="4" y="1"/>
                      <a:pt x="2" y="1"/>
                      <a:pt x="0" y="0"/>
                    </a:cubicBezTo>
                  </a:path>
                </a:pathLst>
              </a:custGeom>
              <a:solidFill>
                <a:srgbClr val="E5E5E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782" name="Freeform 727">
                <a:extLst>
                  <a:ext uri="{FF2B5EF4-FFF2-40B4-BE49-F238E27FC236}">
                    <a16:creationId xmlns:a16="http://schemas.microsoft.com/office/drawing/2014/main" xmlns="" id="{6CE89B1F-2435-4FA1-8CDC-59292C7AD053}"/>
                  </a:ext>
                </a:extLst>
              </p:cNvPr>
              <p:cNvSpPr>
                <a:spLocks/>
              </p:cNvSpPr>
              <p:nvPr/>
            </p:nvSpPr>
            <p:spPr bwMode="auto">
              <a:xfrm>
                <a:off x="6252" y="2730"/>
                <a:ext cx="3" cy="8"/>
              </a:xfrm>
              <a:custGeom>
                <a:avLst/>
                <a:gdLst>
                  <a:gd name="T0" fmla="*/ 4 w 4"/>
                  <a:gd name="T1" fmla="*/ 0 h 11"/>
                  <a:gd name="T2" fmla="*/ 0 w 4"/>
                  <a:gd name="T3" fmla="*/ 8 h 11"/>
                  <a:gd name="T4" fmla="*/ 2 w 4"/>
                  <a:gd name="T5" fmla="*/ 11 h 11"/>
                  <a:gd name="T6" fmla="*/ 4 w 4"/>
                  <a:gd name="T7" fmla="*/ 0 h 11"/>
                </a:gdLst>
                <a:ahLst/>
                <a:cxnLst>
                  <a:cxn ang="0">
                    <a:pos x="T0" y="T1"/>
                  </a:cxn>
                  <a:cxn ang="0">
                    <a:pos x="T2" y="T3"/>
                  </a:cxn>
                  <a:cxn ang="0">
                    <a:pos x="T4" y="T5"/>
                  </a:cxn>
                  <a:cxn ang="0">
                    <a:pos x="T6" y="T7"/>
                  </a:cxn>
                </a:cxnLst>
                <a:rect l="0" t="0" r="r" b="b"/>
                <a:pathLst>
                  <a:path w="4" h="11">
                    <a:moveTo>
                      <a:pt x="4" y="0"/>
                    </a:moveTo>
                    <a:cubicBezTo>
                      <a:pt x="3" y="3"/>
                      <a:pt x="1" y="5"/>
                      <a:pt x="0" y="8"/>
                    </a:cubicBezTo>
                    <a:cubicBezTo>
                      <a:pt x="0" y="9"/>
                      <a:pt x="1" y="10"/>
                      <a:pt x="2" y="11"/>
                    </a:cubicBezTo>
                    <a:cubicBezTo>
                      <a:pt x="3" y="7"/>
                      <a:pt x="4" y="4"/>
                      <a:pt x="4" y="0"/>
                    </a:cubicBezTo>
                  </a:path>
                </a:pathLst>
              </a:custGeom>
              <a:solidFill>
                <a:srgbClr val="EFF0F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783" name="Freeform 728">
                <a:extLst>
                  <a:ext uri="{FF2B5EF4-FFF2-40B4-BE49-F238E27FC236}">
                    <a16:creationId xmlns:a16="http://schemas.microsoft.com/office/drawing/2014/main" xmlns="" id="{18B7A52C-06F3-43DE-BF29-1ADAE0F26147}"/>
                  </a:ext>
                </a:extLst>
              </p:cNvPr>
              <p:cNvSpPr>
                <a:spLocks/>
              </p:cNvSpPr>
              <p:nvPr/>
            </p:nvSpPr>
            <p:spPr bwMode="auto">
              <a:xfrm>
                <a:off x="6148" y="2674"/>
                <a:ext cx="7" cy="7"/>
              </a:xfrm>
              <a:custGeom>
                <a:avLst/>
                <a:gdLst>
                  <a:gd name="T0" fmla="*/ 3 w 9"/>
                  <a:gd name="T1" fmla="*/ 0 h 9"/>
                  <a:gd name="T2" fmla="*/ 0 w 9"/>
                  <a:gd name="T3" fmla="*/ 1 h 9"/>
                  <a:gd name="T4" fmla="*/ 0 w 9"/>
                  <a:gd name="T5" fmla="*/ 5 h 9"/>
                  <a:gd name="T6" fmla="*/ 8 w 9"/>
                  <a:gd name="T7" fmla="*/ 9 h 9"/>
                  <a:gd name="T8" fmla="*/ 9 w 9"/>
                  <a:gd name="T9" fmla="*/ 3 h 9"/>
                  <a:gd name="T10" fmla="*/ 3 w 9"/>
                  <a:gd name="T11" fmla="*/ 0 h 9"/>
                </a:gdLst>
                <a:ahLst/>
                <a:cxnLst>
                  <a:cxn ang="0">
                    <a:pos x="T0" y="T1"/>
                  </a:cxn>
                  <a:cxn ang="0">
                    <a:pos x="T2" y="T3"/>
                  </a:cxn>
                  <a:cxn ang="0">
                    <a:pos x="T4" y="T5"/>
                  </a:cxn>
                  <a:cxn ang="0">
                    <a:pos x="T6" y="T7"/>
                  </a:cxn>
                  <a:cxn ang="0">
                    <a:pos x="T8" y="T9"/>
                  </a:cxn>
                  <a:cxn ang="0">
                    <a:pos x="T10" y="T11"/>
                  </a:cxn>
                </a:cxnLst>
                <a:rect l="0" t="0" r="r" b="b"/>
                <a:pathLst>
                  <a:path w="9" h="9">
                    <a:moveTo>
                      <a:pt x="3" y="0"/>
                    </a:moveTo>
                    <a:cubicBezTo>
                      <a:pt x="2" y="1"/>
                      <a:pt x="1" y="1"/>
                      <a:pt x="0" y="1"/>
                    </a:cubicBezTo>
                    <a:cubicBezTo>
                      <a:pt x="0" y="2"/>
                      <a:pt x="0" y="3"/>
                      <a:pt x="0" y="5"/>
                    </a:cubicBezTo>
                    <a:cubicBezTo>
                      <a:pt x="2" y="6"/>
                      <a:pt x="5" y="7"/>
                      <a:pt x="8" y="9"/>
                    </a:cubicBezTo>
                    <a:cubicBezTo>
                      <a:pt x="8" y="7"/>
                      <a:pt x="9" y="5"/>
                      <a:pt x="9" y="3"/>
                    </a:cubicBezTo>
                    <a:cubicBezTo>
                      <a:pt x="7" y="2"/>
                      <a:pt x="5" y="1"/>
                      <a:pt x="3"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784" name="Freeform 729">
                <a:extLst>
                  <a:ext uri="{FF2B5EF4-FFF2-40B4-BE49-F238E27FC236}">
                    <a16:creationId xmlns:a16="http://schemas.microsoft.com/office/drawing/2014/main" xmlns="" id="{08F78C30-559B-4A6B-86F9-C6467CD69BE6}"/>
                  </a:ext>
                </a:extLst>
              </p:cNvPr>
              <p:cNvSpPr>
                <a:spLocks/>
              </p:cNvSpPr>
              <p:nvPr/>
            </p:nvSpPr>
            <p:spPr bwMode="auto">
              <a:xfrm>
                <a:off x="6145" y="2675"/>
                <a:ext cx="3" cy="3"/>
              </a:xfrm>
              <a:custGeom>
                <a:avLst/>
                <a:gdLst>
                  <a:gd name="T0" fmla="*/ 4 w 4"/>
                  <a:gd name="T1" fmla="*/ 0 h 4"/>
                  <a:gd name="T2" fmla="*/ 0 w 4"/>
                  <a:gd name="T3" fmla="*/ 1 h 4"/>
                  <a:gd name="T4" fmla="*/ 4 w 4"/>
                  <a:gd name="T5" fmla="*/ 4 h 4"/>
                  <a:gd name="T6" fmla="*/ 4 w 4"/>
                  <a:gd name="T7" fmla="*/ 0 h 4"/>
                </a:gdLst>
                <a:ahLst/>
                <a:cxnLst>
                  <a:cxn ang="0">
                    <a:pos x="T0" y="T1"/>
                  </a:cxn>
                  <a:cxn ang="0">
                    <a:pos x="T2" y="T3"/>
                  </a:cxn>
                  <a:cxn ang="0">
                    <a:pos x="T4" y="T5"/>
                  </a:cxn>
                  <a:cxn ang="0">
                    <a:pos x="T6" y="T7"/>
                  </a:cxn>
                </a:cxnLst>
                <a:rect l="0" t="0" r="r" b="b"/>
                <a:pathLst>
                  <a:path w="4" h="4">
                    <a:moveTo>
                      <a:pt x="4" y="0"/>
                    </a:moveTo>
                    <a:cubicBezTo>
                      <a:pt x="3" y="1"/>
                      <a:pt x="1" y="1"/>
                      <a:pt x="0" y="1"/>
                    </a:cubicBezTo>
                    <a:cubicBezTo>
                      <a:pt x="1" y="2"/>
                      <a:pt x="3" y="3"/>
                      <a:pt x="4" y="4"/>
                    </a:cubicBezTo>
                    <a:cubicBezTo>
                      <a:pt x="4" y="2"/>
                      <a:pt x="4" y="1"/>
                      <a:pt x="4"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786" name="Freeform 730">
                <a:extLst>
                  <a:ext uri="{FF2B5EF4-FFF2-40B4-BE49-F238E27FC236}">
                    <a16:creationId xmlns:a16="http://schemas.microsoft.com/office/drawing/2014/main" xmlns="" id="{96E91EA3-FA42-4A4A-ABF3-96F2C47D74FD}"/>
                  </a:ext>
                </a:extLst>
              </p:cNvPr>
              <p:cNvSpPr>
                <a:spLocks/>
              </p:cNvSpPr>
              <p:nvPr/>
            </p:nvSpPr>
            <p:spPr bwMode="auto">
              <a:xfrm>
                <a:off x="6160" y="2679"/>
                <a:ext cx="10" cy="9"/>
              </a:xfrm>
              <a:custGeom>
                <a:avLst/>
                <a:gdLst>
                  <a:gd name="T0" fmla="*/ 0 w 14"/>
                  <a:gd name="T1" fmla="*/ 0 h 13"/>
                  <a:gd name="T2" fmla="*/ 0 w 14"/>
                  <a:gd name="T3" fmla="*/ 7 h 13"/>
                  <a:gd name="T4" fmla="*/ 10 w 14"/>
                  <a:gd name="T5" fmla="*/ 12 h 13"/>
                  <a:gd name="T6" fmla="*/ 10 w 14"/>
                  <a:gd name="T7" fmla="*/ 12 h 13"/>
                  <a:gd name="T8" fmla="*/ 10 w 14"/>
                  <a:gd name="T9" fmla="*/ 12 h 13"/>
                  <a:gd name="T10" fmla="*/ 12 w 14"/>
                  <a:gd name="T11" fmla="*/ 13 h 13"/>
                  <a:gd name="T12" fmla="*/ 13 w 14"/>
                  <a:gd name="T13" fmla="*/ 12 h 13"/>
                  <a:gd name="T14" fmla="*/ 13 w 14"/>
                  <a:gd name="T15" fmla="*/ 8 h 13"/>
                  <a:gd name="T16" fmla="*/ 14 w 14"/>
                  <a:gd name="T17" fmla="*/ 6 h 13"/>
                  <a:gd name="T18" fmla="*/ 0 w 14"/>
                  <a:gd name="T19"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3">
                    <a:moveTo>
                      <a:pt x="0" y="0"/>
                    </a:moveTo>
                    <a:cubicBezTo>
                      <a:pt x="0" y="2"/>
                      <a:pt x="0" y="4"/>
                      <a:pt x="0" y="7"/>
                    </a:cubicBezTo>
                    <a:cubicBezTo>
                      <a:pt x="3" y="9"/>
                      <a:pt x="6" y="10"/>
                      <a:pt x="10" y="12"/>
                    </a:cubicBezTo>
                    <a:cubicBezTo>
                      <a:pt x="10" y="12"/>
                      <a:pt x="10" y="12"/>
                      <a:pt x="10" y="12"/>
                    </a:cubicBezTo>
                    <a:cubicBezTo>
                      <a:pt x="10" y="12"/>
                      <a:pt x="10" y="12"/>
                      <a:pt x="10" y="12"/>
                    </a:cubicBezTo>
                    <a:cubicBezTo>
                      <a:pt x="11" y="12"/>
                      <a:pt x="11" y="12"/>
                      <a:pt x="12" y="13"/>
                    </a:cubicBezTo>
                    <a:cubicBezTo>
                      <a:pt x="13" y="12"/>
                      <a:pt x="13" y="12"/>
                      <a:pt x="13" y="12"/>
                    </a:cubicBezTo>
                    <a:cubicBezTo>
                      <a:pt x="13" y="11"/>
                      <a:pt x="13" y="10"/>
                      <a:pt x="13" y="8"/>
                    </a:cubicBezTo>
                    <a:cubicBezTo>
                      <a:pt x="14" y="7"/>
                      <a:pt x="14" y="6"/>
                      <a:pt x="14" y="6"/>
                    </a:cubicBezTo>
                    <a:cubicBezTo>
                      <a:pt x="9" y="3"/>
                      <a:pt x="5" y="2"/>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788" name="Freeform 731">
                <a:extLst>
                  <a:ext uri="{FF2B5EF4-FFF2-40B4-BE49-F238E27FC236}">
                    <a16:creationId xmlns:a16="http://schemas.microsoft.com/office/drawing/2014/main" xmlns="" id="{1493145A-5EDF-48E4-BA7E-4D616024A2B2}"/>
                  </a:ext>
                </a:extLst>
              </p:cNvPr>
              <p:cNvSpPr>
                <a:spLocks/>
              </p:cNvSpPr>
              <p:nvPr/>
            </p:nvSpPr>
            <p:spPr bwMode="auto">
              <a:xfrm>
                <a:off x="6169" y="2687"/>
                <a:ext cx="0" cy="1"/>
              </a:xfrm>
              <a:custGeom>
                <a:avLst/>
                <a:gdLst>
                  <a:gd name="T0" fmla="*/ 1 w 1"/>
                  <a:gd name="T1" fmla="*/ 0 h 1"/>
                  <a:gd name="T2" fmla="*/ 0 w 1"/>
                  <a:gd name="T3" fmla="*/ 1 h 1"/>
                  <a:gd name="T4" fmla="*/ 1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1" y="0"/>
                      <a:pt x="1" y="0"/>
                      <a:pt x="0" y="1"/>
                    </a:cubicBezTo>
                    <a:cubicBezTo>
                      <a:pt x="1" y="1"/>
                      <a:pt x="1" y="1"/>
                      <a:pt x="1" y="1"/>
                    </a:cubicBezTo>
                    <a:cubicBezTo>
                      <a:pt x="1" y="1"/>
                      <a:pt x="1" y="0"/>
                      <a:pt x="1"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790" name="Freeform 732">
                <a:extLst>
                  <a:ext uri="{FF2B5EF4-FFF2-40B4-BE49-F238E27FC236}">
                    <a16:creationId xmlns:a16="http://schemas.microsoft.com/office/drawing/2014/main" xmlns="" id="{C379F17D-C4B8-4C6B-AD77-F88825395890}"/>
                  </a:ext>
                </a:extLst>
              </p:cNvPr>
              <p:cNvSpPr>
                <a:spLocks/>
              </p:cNvSpPr>
              <p:nvPr/>
            </p:nvSpPr>
            <p:spPr bwMode="auto">
              <a:xfrm>
                <a:off x="6167" y="2687"/>
                <a:ext cx="2" cy="1"/>
              </a:xfrm>
              <a:custGeom>
                <a:avLst/>
                <a:gdLst>
                  <a:gd name="T0" fmla="*/ 0 w 2"/>
                  <a:gd name="T1" fmla="*/ 0 h 1"/>
                  <a:gd name="T2" fmla="*/ 0 w 2"/>
                  <a:gd name="T3" fmla="*/ 0 h 1"/>
                  <a:gd name="T4" fmla="*/ 0 w 2"/>
                  <a:gd name="T5" fmla="*/ 0 h 1"/>
                  <a:gd name="T6" fmla="*/ 2 w 2"/>
                  <a:gd name="T7" fmla="*/ 1 h 1"/>
                  <a:gd name="T8" fmla="*/ 2 w 2"/>
                  <a:gd name="T9" fmla="*/ 1 h 1"/>
                  <a:gd name="T10" fmla="*/ 0 w 2"/>
                  <a:gd name="T11" fmla="*/ 0 h 1"/>
                </a:gdLst>
                <a:ahLst/>
                <a:cxnLst>
                  <a:cxn ang="0">
                    <a:pos x="T0" y="T1"/>
                  </a:cxn>
                  <a:cxn ang="0">
                    <a:pos x="T2" y="T3"/>
                  </a:cxn>
                  <a:cxn ang="0">
                    <a:pos x="T4" y="T5"/>
                  </a:cxn>
                  <a:cxn ang="0">
                    <a:pos x="T6" y="T7"/>
                  </a:cxn>
                  <a:cxn ang="0">
                    <a:pos x="T8" y="T9"/>
                  </a:cxn>
                  <a:cxn ang="0">
                    <a:pos x="T10" y="T11"/>
                  </a:cxn>
                </a:cxnLst>
                <a:rect l="0" t="0" r="r" b="b"/>
                <a:pathLst>
                  <a:path w="2" h="1">
                    <a:moveTo>
                      <a:pt x="0" y="0"/>
                    </a:moveTo>
                    <a:cubicBezTo>
                      <a:pt x="0" y="0"/>
                      <a:pt x="0" y="0"/>
                      <a:pt x="0" y="0"/>
                    </a:cubicBezTo>
                    <a:cubicBezTo>
                      <a:pt x="0" y="0"/>
                      <a:pt x="0" y="0"/>
                      <a:pt x="0" y="0"/>
                    </a:cubicBezTo>
                    <a:cubicBezTo>
                      <a:pt x="1" y="0"/>
                      <a:pt x="1" y="1"/>
                      <a:pt x="2" y="1"/>
                    </a:cubicBezTo>
                    <a:cubicBezTo>
                      <a:pt x="2" y="1"/>
                      <a:pt x="2" y="1"/>
                      <a:pt x="2" y="1"/>
                    </a:cubicBezTo>
                    <a:cubicBezTo>
                      <a:pt x="1" y="0"/>
                      <a:pt x="1" y="0"/>
                      <a:pt x="0" y="0"/>
                    </a:cubicBezTo>
                  </a:path>
                </a:pathLst>
              </a:custGeom>
              <a:solidFill>
                <a:srgbClr val="F6F6F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791" name="Freeform 733">
                <a:extLst>
                  <a:ext uri="{FF2B5EF4-FFF2-40B4-BE49-F238E27FC236}">
                    <a16:creationId xmlns:a16="http://schemas.microsoft.com/office/drawing/2014/main" xmlns="" id="{B317C50A-2598-491B-9557-16D836DE3CCE}"/>
                  </a:ext>
                </a:extLst>
              </p:cNvPr>
              <p:cNvSpPr>
                <a:spLocks/>
              </p:cNvSpPr>
              <p:nvPr/>
            </p:nvSpPr>
            <p:spPr bwMode="auto">
              <a:xfrm>
                <a:off x="6169" y="2688"/>
                <a:ext cx="0" cy="0"/>
              </a:xfrm>
              <a:custGeom>
                <a:avLst/>
                <a:gdLst>
                  <a:gd name="T0" fmla="*/ 0 w 1"/>
                  <a:gd name="T1" fmla="*/ 0 w 1"/>
                  <a:gd name="T2" fmla="*/ 1 w 1"/>
                  <a:gd name="T3" fmla="*/ 1 w 1"/>
                  <a:gd name="T4" fmla="*/ 0 w 1"/>
                </a:gdLst>
                <a:ahLst/>
                <a:cxnLst>
                  <a:cxn ang="0">
                    <a:pos x="T0" y="0"/>
                  </a:cxn>
                  <a:cxn ang="0">
                    <a:pos x="T1" y="0"/>
                  </a:cxn>
                  <a:cxn ang="0">
                    <a:pos x="T2" y="0"/>
                  </a:cxn>
                  <a:cxn ang="0">
                    <a:pos x="T3" y="0"/>
                  </a:cxn>
                  <a:cxn ang="0">
                    <a:pos x="T4" y="0"/>
                  </a:cxn>
                </a:cxnLst>
                <a:rect l="0" t="0" r="r" b="b"/>
                <a:pathLst>
                  <a:path w="1">
                    <a:moveTo>
                      <a:pt x="0" y="0"/>
                    </a:moveTo>
                    <a:cubicBezTo>
                      <a:pt x="0" y="0"/>
                      <a:pt x="0" y="0"/>
                      <a:pt x="0" y="0"/>
                    </a:cubicBezTo>
                    <a:cubicBezTo>
                      <a:pt x="0" y="0"/>
                      <a:pt x="0" y="0"/>
                      <a:pt x="1" y="0"/>
                    </a:cubicBezTo>
                    <a:cubicBezTo>
                      <a:pt x="1" y="0"/>
                      <a:pt x="1" y="0"/>
                      <a:pt x="1" y="0"/>
                    </a:cubicBezTo>
                    <a:cubicBezTo>
                      <a:pt x="1" y="0"/>
                      <a:pt x="1" y="0"/>
                      <a:pt x="0" y="0"/>
                    </a:cubicBezTo>
                  </a:path>
                </a:pathLst>
              </a:custGeom>
              <a:solidFill>
                <a:srgbClr val="FAFAF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792" name="Freeform 734">
                <a:extLst>
                  <a:ext uri="{FF2B5EF4-FFF2-40B4-BE49-F238E27FC236}">
                    <a16:creationId xmlns:a16="http://schemas.microsoft.com/office/drawing/2014/main" xmlns="" id="{DCBCA7AF-1349-4D48-9398-9D4836F59CB2}"/>
                  </a:ext>
                </a:extLst>
              </p:cNvPr>
              <p:cNvSpPr>
                <a:spLocks/>
              </p:cNvSpPr>
              <p:nvPr/>
            </p:nvSpPr>
            <p:spPr bwMode="auto">
              <a:xfrm>
                <a:off x="6154" y="2676"/>
                <a:ext cx="6" cy="8"/>
              </a:xfrm>
              <a:custGeom>
                <a:avLst/>
                <a:gdLst>
                  <a:gd name="T0" fmla="*/ 1 w 8"/>
                  <a:gd name="T1" fmla="*/ 0 h 10"/>
                  <a:gd name="T2" fmla="*/ 0 w 8"/>
                  <a:gd name="T3" fmla="*/ 6 h 10"/>
                  <a:gd name="T4" fmla="*/ 8 w 8"/>
                  <a:gd name="T5" fmla="*/ 10 h 10"/>
                  <a:gd name="T6" fmla="*/ 8 w 8"/>
                  <a:gd name="T7" fmla="*/ 3 h 10"/>
                  <a:gd name="T8" fmla="*/ 1 w 8"/>
                  <a:gd name="T9" fmla="*/ 0 h 10"/>
                </a:gdLst>
                <a:ahLst/>
                <a:cxnLst>
                  <a:cxn ang="0">
                    <a:pos x="T0" y="T1"/>
                  </a:cxn>
                  <a:cxn ang="0">
                    <a:pos x="T2" y="T3"/>
                  </a:cxn>
                  <a:cxn ang="0">
                    <a:pos x="T4" y="T5"/>
                  </a:cxn>
                  <a:cxn ang="0">
                    <a:pos x="T6" y="T7"/>
                  </a:cxn>
                  <a:cxn ang="0">
                    <a:pos x="T8" y="T9"/>
                  </a:cxn>
                </a:cxnLst>
                <a:rect l="0" t="0" r="r" b="b"/>
                <a:pathLst>
                  <a:path w="8" h="10">
                    <a:moveTo>
                      <a:pt x="1" y="0"/>
                    </a:moveTo>
                    <a:cubicBezTo>
                      <a:pt x="1" y="2"/>
                      <a:pt x="0" y="4"/>
                      <a:pt x="0" y="6"/>
                    </a:cubicBezTo>
                    <a:cubicBezTo>
                      <a:pt x="2" y="7"/>
                      <a:pt x="5" y="8"/>
                      <a:pt x="8" y="10"/>
                    </a:cubicBezTo>
                    <a:cubicBezTo>
                      <a:pt x="8" y="7"/>
                      <a:pt x="8" y="5"/>
                      <a:pt x="8" y="3"/>
                    </a:cubicBezTo>
                    <a:cubicBezTo>
                      <a:pt x="6" y="2"/>
                      <a:pt x="3" y="1"/>
                      <a:pt x="1"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797" name="Freeform 735">
                <a:extLst>
                  <a:ext uri="{FF2B5EF4-FFF2-40B4-BE49-F238E27FC236}">
                    <a16:creationId xmlns:a16="http://schemas.microsoft.com/office/drawing/2014/main" xmlns="" id="{7A57D18C-4704-410F-BDF9-307FA15B285F}"/>
                  </a:ext>
                </a:extLst>
              </p:cNvPr>
              <p:cNvSpPr>
                <a:spLocks noEditPoints="1"/>
              </p:cNvSpPr>
              <p:nvPr/>
            </p:nvSpPr>
            <p:spPr bwMode="auto">
              <a:xfrm>
                <a:off x="6138" y="2670"/>
                <a:ext cx="12" cy="5"/>
              </a:xfrm>
              <a:custGeom>
                <a:avLst/>
                <a:gdLst>
                  <a:gd name="T0" fmla="*/ 13 w 16"/>
                  <a:gd name="T1" fmla="*/ 4 h 6"/>
                  <a:gd name="T2" fmla="*/ 13 w 16"/>
                  <a:gd name="T3" fmla="*/ 6 h 6"/>
                  <a:gd name="T4" fmla="*/ 16 w 16"/>
                  <a:gd name="T5" fmla="*/ 5 h 6"/>
                  <a:gd name="T6" fmla="*/ 13 w 16"/>
                  <a:gd name="T7" fmla="*/ 4 h 6"/>
                  <a:gd name="T8" fmla="*/ 2 w 16"/>
                  <a:gd name="T9" fmla="*/ 0 h 6"/>
                  <a:gd name="T10" fmla="*/ 0 w 16"/>
                  <a:gd name="T11" fmla="*/ 2 h 6"/>
                  <a:gd name="T12" fmla="*/ 5 w 16"/>
                  <a:gd name="T13" fmla="*/ 5 h 6"/>
                  <a:gd name="T14" fmla="*/ 5 w 16"/>
                  <a:gd name="T15" fmla="*/ 1 h 6"/>
                  <a:gd name="T16" fmla="*/ 2 w 16"/>
                  <a:gd name="T1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6">
                    <a:moveTo>
                      <a:pt x="13" y="4"/>
                    </a:moveTo>
                    <a:cubicBezTo>
                      <a:pt x="13" y="5"/>
                      <a:pt x="13" y="5"/>
                      <a:pt x="13" y="6"/>
                    </a:cubicBezTo>
                    <a:cubicBezTo>
                      <a:pt x="14" y="6"/>
                      <a:pt x="15" y="6"/>
                      <a:pt x="16" y="5"/>
                    </a:cubicBezTo>
                    <a:cubicBezTo>
                      <a:pt x="15" y="5"/>
                      <a:pt x="14" y="4"/>
                      <a:pt x="13" y="4"/>
                    </a:cubicBezTo>
                    <a:moveTo>
                      <a:pt x="2" y="0"/>
                    </a:moveTo>
                    <a:cubicBezTo>
                      <a:pt x="1" y="1"/>
                      <a:pt x="0" y="1"/>
                      <a:pt x="0" y="2"/>
                    </a:cubicBezTo>
                    <a:cubicBezTo>
                      <a:pt x="1" y="3"/>
                      <a:pt x="3" y="4"/>
                      <a:pt x="5" y="5"/>
                    </a:cubicBezTo>
                    <a:cubicBezTo>
                      <a:pt x="5" y="4"/>
                      <a:pt x="5" y="3"/>
                      <a:pt x="5" y="1"/>
                    </a:cubicBezTo>
                    <a:cubicBezTo>
                      <a:pt x="4" y="1"/>
                      <a:pt x="3" y="0"/>
                      <a:pt x="2"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798" name="Freeform 736">
                <a:extLst>
                  <a:ext uri="{FF2B5EF4-FFF2-40B4-BE49-F238E27FC236}">
                    <a16:creationId xmlns:a16="http://schemas.microsoft.com/office/drawing/2014/main" xmlns="" id="{B5CF2DC0-8B17-4EF5-B774-66539D568DA5}"/>
                  </a:ext>
                </a:extLst>
              </p:cNvPr>
              <p:cNvSpPr>
                <a:spLocks/>
              </p:cNvSpPr>
              <p:nvPr/>
            </p:nvSpPr>
            <p:spPr bwMode="auto">
              <a:xfrm>
                <a:off x="6142" y="2671"/>
                <a:ext cx="6" cy="5"/>
              </a:xfrm>
              <a:custGeom>
                <a:avLst/>
                <a:gdLst>
                  <a:gd name="T0" fmla="*/ 0 w 8"/>
                  <a:gd name="T1" fmla="*/ 0 h 6"/>
                  <a:gd name="T2" fmla="*/ 0 w 8"/>
                  <a:gd name="T3" fmla="*/ 4 h 6"/>
                  <a:gd name="T4" fmla="*/ 4 w 8"/>
                  <a:gd name="T5" fmla="*/ 6 h 6"/>
                  <a:gd name="T6" fmla="*/ 8 w 8"/>
                  <a:gd name="T7" fmla="*/ 5 h 6"/>
                  <a:gd name="T8" fmla="*/ 8 w 8"/>
                  <a:gd name="T9" fmla="*/ 3 h 6"/>
                  <a:gd name="T10" fmla="*/ 0 w 8"/>
                  <a:gd name="T11" fmla="*/ 0 h 6"/>
                </a:gdLst>
                <a:ahLst/>
                <a:cxnLst>
                  <a:cxn ang="0">
                    <a:pos x="T0" y="T1"/>
                  </a:cxn>
                  <a:cxn ang="0">
                    <a:pos x="T2" y="T3"/>
                  </a:cxn>
                  <a:cxn ang="0">
                    <a:pos x="T4" y="T5"/>
                  </a:cxn>
                  <a:cxn ang="0">
                    <a:pos x="T6" y="T7"/>
                  </a:cxn>
                  <a:cxn ang="0">
                    <a:pos x="T8" y="T9"/>
                  </a:cxn>
                  <a:cxn ang="0">
                    <a:pos x="T10" y="T11"/>
                  </a:cxn>
                </a:cxnLst>
                <a:rect l="0" t="0" r="r" b="b"/>
                <a:pathLst>
                  <a:path w="8" h="6">
                    <a:moveTo>
                      <a:pt x="0" y="0"/>
                    </a:moveTo>
                    <a:cubicBezTo>
                      <a:pt x="0" y="2"/>
                      <a:pt x="0" y="3"/>
                      <a:pt x="0" y="4"/>
                    </a:cubicBezTo>
                    <a:cubicBezTo>
                      <a:pt x="1" y="5"/>
                      <a:pt x="3" y="6"/>
                      <a:pt x="4" y="6"/>
                    </a:cubicBezTo>
                    <a:cubicBezTo>
                      <a:pt x="5" y="6"/>
                      <a:pt x="7" y="6"/>
                      <a:pt x="8" y="5"/>
                    </a:cubicBezTo>
                    <a:cubicBezTo>
                      <a:pt x="8" y="4"/>
                      <a:pt x="8" y="4"/>
                      <a:pt x="8" y="3"/>
                    </a:cubicBezTo>
                    <a:cubicBezTo>
                      <a:pt x="5" y="2"/>
                      <a:pt x="2" y="1"/>
                      <a:pt x="0" y="0"/>
                    </a:cubicBezTo>
                  </a:path>
                </a:pathLst>
              </a:custGeom>
              <a:solidFill>
                <a:srgbClr val="F9F9F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799" name="Freeform 737">
                <a:extLst>
                  <a:ext uri="{FF2B5EF4-FFF2-40B4-BE49-F238E27FC236}">
                    <a16:creationId xmlns:a16="http://schemas.microsoft.com/office/drawing/2014/main" xmlns="" id="{B81C17DC-A817-4A00-927D-6F7DDA7F39BB}"/>
                  </a:ext>
                </a:extLst>
              </p:cNvPr>
              <p:cNvSpPr>
                <a:spLocks noEditPoints="1"/>
              </p:cNvSpPr>
              <p:nvPr/>
            </p:nvSpPr>
            <p:spPr bwMode="auto">
              <a:xfrm>
                <a:off x="6177" y="2686"/>
                <a:ext cx="29" cy="20"/>
              </a:xfrm>
              <a:custGeom>
                <a:avLst/>
                <a:gdLst>
                  <a:gd name="T0" fmla="*/ 30 w 39"/>
                  <a:gd name="T1" fmla="*/ 23 h 27"/>
                  <a:gd name="T2" fmla="*/ 39 w 39"/>
                  <a:gd name="T3" fmla="*/ 27 h 27"/>
                  <a:gd name="T4" fmla="*/ 37 w 39"/>
                  <a:gd name="T5" fmla="*/ 25 h 27"/>
                  <a:gd name="T6" fmla="*/ 30 w 39"/>
                  <a:gd name="T7" fmla="*/ 23 h 27"/>
                  <a:gd name="T8" fmla="*/ 24 w 39"/>
                  <a:gd name="T9" fmla="*/ 10 h 27"/>
                  <a:gd name="T10" fmla="*/ 26 w 39"/>
                  <a:gd name="T11" fmla="*/ 15 h 27"/>
                  <a:gd name="T12" fmla="*/ 27 w 39"/>
                  <a:gd name="T13" fmla="*/ 15 h 27"/>
                  <a:gd name="T14" fmla="*/ 28 w 39"/>
                  <a:gd name="T15" fmla="*/ 14 h 27"/>
                  <a:gd name="T16" fmla="*/ 26 w 39"/>
                  <a:gd name="T17" fmla="*/ 11 h 27"/>
                  <a:gd name="T18" fmla="*/ 24 w 39"/>
                  <a:gd name="T19" fmla="*/ 10 h 27"/>
                  <a:gd name="T20" fmla="*/ 1 w 39"/>
                  <a:gd name="T21" fmla="*/ 0 h 27"/>
                  <a:gd name="T22" fmla="*/ 0 w 39"/>
                  <a:gd name="T23" fmla="*/ 8 h 27"/>
                  <a:gd name="T24" fmla="*/ 1 w 39"/>
                  <a:gd name="T25" fmla="*/ 9 h 27"/>
                  <a:gd name="T26" fmla="*/ 6 w 39"/>
                  <a:gd name="T27" fmla="*/ 4 h 27"/>
                  <a:gd name="T28" fmla="*/ 7 w 39"/>
                  <a:gd name="T29" fmla="*/ 4 h 27"/>
                  <a:gd name="T30" fmla="*/ 3 w 39"/>
                  <a:gd name="T31" fmla="*/ 9 h 27"/>
                  <a:gd name="T32" fmla="*/ 19 w 39"/>
                  <a:gd name="T33" fmla="*/ 13 h 27"/>
                  <a:gd name="T34" fmla="*/ 17 w 39"/>
                  <a:gd name="T35" fmla="*/ 7 h 27"/>
                  <a:gd name="T36" fmla="*/ 1 w 39"/>
                  <a:gd name="T37"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9" h="27">
                    <a:moveTo>
                      <a:pt x="30" y="23"/>
                    </a:moveTo>
                    <a:cubicBezTo>
                      <a:pt x="33" y="24"/>
                      <a:pt x="36" y="26"/>
                      <a:pt x="39" y="27"/>
                    </a:cubicBezTo>
                    <a:cubicBezTo>
                      <a:pt x="39" y="26"/>
                      <a:pt x="38" y="26"/>
                      <a:pt x="37" y="25"/>
                    </a:cubicBezTo>
                    <a:cubicBezTo>
                      <a:pt x="35" y="24"/>
                      <a:pt x="33" y="24"/>
                      <a:pt x="30" y="23"/>
                    </a:cubicBezTo>
                    <a:moveTo>
                      <a:pt x="24" y="10"/>
                    </a:moveTo>
                    <a:cubicBezTo>
                      <a:pt x="24" y="12"/>
                      <a:pt x="25" y="13"/>
                      <a:pt x="26" y="15"/>
                    </a:cubicBezTo>
                    <a:cubicBezTo>
                      <a:pt x="26" y="15"/>
                      <a:pt x="27" y="15"/>
                      <a:pt x="27" y="15"/>
                    </a:cubicBezTo>
                    <a:cubicBezTo>
                      <a:pt x="28" y="15"/>
                      <a:pt x="28" y="15"/>
                      <a:pt x="28" y="14"/>
                    </a:cubicBezTo>
                    <a:cubicBezTo>
                      <a:pt x="28" y="13"/>
                      <a:pt x="27" y="12"/>
                      <a:pt x="26" y="11"/>
                    </a:cubicBezTo>
                    <a:cubicBezTo>
                      <a:pt x="25" y="11"/>
                      <a:pt x="24" y="10"/>
                      <a:pt x="24" y="10"/>
                    </a:cubicBezTo>
                    <a:moveTo>
                      <a:pt x="1" y="0"/>
                    </a:moveTo>
                    <a:cubicBezTo>
                      <a:pt x="0" y="3"/>
                      <a:pt x="0" y="5"/>
                      <a:pt x="0" y="8"/>
                    </a:cubicBezTo>
                    <a:cubicBezTo>
                      <a:pt x="0" y="8"/>
                      <a:pt x="1" y="8"/>
                      <a:pt x="1" y="9"/>
                    </a:cubicBezTo>
                    <a:cubicBezTo>
                      <a:pt x="4" y="6"/>
                      <a:pt x="6" y="4"/>
                      <a:pt x="6" y="4"/>
                    </a:cubicBezTo>
                    <a:cubicBezTo>
                      <a:pt x="6" y="4"/>
                      <a:pt x="6" y="4"/>
                      <a:pt x="7" y="4"/>
                    </a:cubicBezTo>
                    <a:cubicBezTo>
                      <a:pt x="7" y="5"/>
                      <a:pt x="5" y="6"/>
                      <a:pt x="3" y="9"/>
                    </a:cubicBezTo>
                    <a:cubicBezTo>
                      <a:pt x="8" y="10"/>
                      <a:pt x="14" y="12"/>
                      <a:pt x="19" y="13"/>
                    </a:cubicBezTo>
                    <a:cubicBezTo>
                      <a:pt x="18" y="11"/>
                      <a:pt x="18" y="9"/>
                      <a:pt x="17" y="7"/>
                    </a:cubicBezTo>
                    <a:cubicBezTo>
                      <a:pt x="11" y="5"/>
                      <a:pt x="6" y="2"/>
                      <a:pt x="1"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00" name="Freeform 738">
                <a:extLst>
                  <a:ext uri="{FF2B5EF4-FFF2-40B4-BE49-F238E27FC236}">
                    <a16:creationId xmlns:a16="http://schemas.microsoft.com/office/drawing/2014/main" xmlns="" id="{30137FE8-C036-4FD6-B7A6-4FF2F84CCA9B}"/>
                  </a:ext>
                </a:extLst>
              </p:cNvPr>
              <p:cNvSpPr>
                <a:spLocks/>
              </p:cNvSpPr>
              <p:nvPr/>
            </p:nvSpPr>
            <p:spPr bwMode="auto">
              <a:xfrm>
                <a:off x="6177" y="2689"/>
                <a:ext cx="5" cy="4"/>
              </a:xfrm>
              <a:custGeom>
                <a:avLst/>
                <a:gdLst>
                  <a:gd name="T0" fmla="*/ 5 w 6"/>
                  <a:gd name="T1" fmla="*/ 0 h 5"/>
                  <a:gd name="T2" fmla="*/ 0 w 6"/>
                  <a:gd name="T3" fmla="*/ 5 h 5"/>
                  <a:gd name="T4" fmla="*/ 2 w 6"/>
                  <a:gd name="T5" fmla="*/ 5 h 5"/>
                  <a:gd name="T6" fmla="*/ 2 w 6"/>
                  <a:gd name="T7" fmla="*/ 5 h 5"/>
                  <a:gd name="T8" fmla="*/ 6 w 6"/>
                  <a:gd name="T9" fmla="*/ 0 h 5"/>
                  <a:gd name="T10" fmla="*/ 5 w 6"/>
                  <a:gd name="T11" fmla="*/ 0 h 5"/>
                </a:gdLst>
                <a:ahLst/>
                <a:cxnLst>
                  <a:cxn ang="0">
                    <a:pos x="T0" y="T1"/>
                  </a:cxn>
                  <a:cxn ang="0">
                    <a:pos x="T2" y="T3"/>
                  </a:cxn>
                  <a:cxn ang="0">
                    <a:pos x="T4" y="T5"/>
                  </a:cxn>
                  <a:cxn ang="0">
                    <a:pos x="T6" y="T7"/>
                  </a:cxn>
                  <a:cxn ang="0">
                    <a:pos x="T8" y="T9"/>
                  </a:cxn>
                  <a:cxn ang="0">
                    <a:pos x="T10" y="T11"/>
                  </a:cxn>
                </a:cxnLst>
                <a:rect l="0" t="0" r="r" b="b"/>
                <a:pathLst>
                  <a:path w="6" h="5">
                    <a:moveTo>
                      <a:pt x="5" y="0"/>
                    </a:moveTo>
                    <a:cubicBezTo>
                      <a:pt x="5" y="0"/>
                      <a:pt x="3" y="2"/>
                      <a:pt x="0" y="5"/>
                    </a:cubicBezTo>
                    <a:cubicBezTo>
                      <a:pt x="1" y="5"/>
                      <a:pt x="1" y="5"/>
                      <a:pt x="2" y="5"/>
                    </a:cubicBezTo>
                    <a:cubicBezTo>
                      <a:pt x="2" y="5"/>
                      <a:pt x="2" y="5"/>
                      <a:pt x="2" y="5"/>
                    </a:cubicBezTo>
                    <a:cubicBezTo>
                      <a:pt x="4" y="2"/>
                      <a:pt x="6" y="1"/>
                      <a:pt x="6" y="0"/>
                    </a:cubicBezTo>
                    <a:cubicBezTo>
                      <a:pt x="5" y="0"/>
                      <a:pt x="5" y="0"/>
                      <a:pt x="5"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02" name="Freeform 739">
                <a:extLst>
                  <a:ext uri="{FF2B5EF4-FFF2-40B4-BE49-F238E27FC236}">
                    <a16:creationId xmlns:a16="http://schemas.microsoft.com/office/drawing/2014/main" xmlns="" id="{F5027AF1-EE59-4844-AC84-4BD0C98DBF43}"/>
                  </a:ext>
                </a:extLst>
              </p:cNvPr>
              <p:cNvSpPr>
                <a:spLocks noEditPoints="1"/>
              </p:cNvSpPr>
              <p:nvPr/>
            </p:nvSpPr>
            <p:spPr bwMode="auto">
              <a:xfrm>
                <a:off x="6196" y="2694"/>
                <a:ext cx="12" cy="13"/>
              </a:xfrm>
              <a:custGeom>
                <a:avLst/>
                <a:gdLst>
                  <a:gd name="T0" fmla="*/ 11 w 16"/>
                  <a:gd name="T1" fmla="*/ 14 h 17"/>
                  <a:gd name="T2" fmla="*/ 13 w 16"/>
                  <a:gd name="T3" fmla="*/ 16 h 17"/>
                  <a:gd name="T4" fmla="*/ 14 w 16"/>
                  <a:gd name="T5" fmla="*/ 17 h 17"/>
                  <a:gd name="T6" fmla="*/ 16 w 16"/>
                  <a:gd name="T7" fmla="*/ 15 h 17"/>
                  <a:gd name="T8" fmla="*/ 11 w 16"/>
                  <a:gd name="T9" fmla="*/ 14 h 17"/>
                  <a:gd name="T10" fmla="*/ 11 w 16"/>
                  <a:gd name="T11" fmla="*/ 5 h 17"/>
                  <a:gd name="T12" fmla="*/ 10 w 16"/>
                  <a:gd name="T13" fmla="*/ 7 h 17"/>
                  <a:gd name="T14" fmla="*/ 13 w 16"/>
                  <a:gd name="T15" fmla="*/ 8 h 17"/>
                  <a:gd name="T16" fmla="*/ 11 w 16"/>
                  <a:gd name="T17" fmla="*/ 5 h 17"/>
                  <a:gd name="T18" fmla="*/ 0 w 16"/>
                  <a:gd name="T19" fmla="*/ 0 h 17"/>
                  <a:gd name="T20" fmla="*/ 2 w 16"/>
                  <a:gd name="T21" fmla="*/ 3 h 17"/>
                  <a:gd name="T22" fmla="*/ 4 w 16"/>
                  <a:gd name="T23" fmla="*/ 2 h 17"/>
                  <a:gd name="T24" fmla="*/ 0 w 16"/>
                  <a:gd name="T25"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 h="17">
                    <a:moveTo>
                      <a:pt x="11" y="14"/>
                    </a:moveTo>
                    <a:cubicBezTo>
                      <a:pt x="12" y="15"/>
                      <a:pt x="13" y="15"/>
                      <a:pt x="13" y="16"/>
                    </a:cubicBezTo>
                    <a:cubicBezTo>
                      <a:pt x="14" y="16"/>
                      <a:pt x="14" y="17"/>
                      <a:pt x="14" y="17"/>
                    </a:cubicBezTo>
                    <a:cubicBezTo>
                      <a:pt x="15" y="16"/>
                      <a:pt x="15" y="15"/>
                      <a:pt x="16" y="15"/>
                    </a:cubicBezTo>
                    <a:cubicBezTo>
                      <a:pt x="14" y="14"/>
                      <a:pt x="13" y="14"/>
                      <a:pt x="11" y="14"/>
                    </a:cubicBezTo>
                    <a:moveTo>
                      <a:pt x="11" y="5"/>
                    </a:moveTo>
                    <a:cubicBezTo>
                      <a:pt x="11" y="6"/>
                      <a:pt x="10" y="6"/>
                      <a:pt x="10" y="7"/>
                    </a:cubicBezTo>
                    <a:cubicBezTo>
                      <a:pt x="11" y="7"/>
                      <a:pt x="12" y="7"/>
                      <a:pt x="13" y="8"/>
                    </a:cubicBezTo>
                    <a:cubicBezTo>
                      <a:pt x="12" y="7"/>
                      <a:pt x="12" y="6"/>
                      <a:pt x="11" y="5"/>
                    </a:cubicBezTo>
                    <a:moveTo>
                      <a:pt x="0" y="0"/>
                    </a:moveTo>
                    <a:cubicBezTo>
                      <a:pt x="1" y="1"/>
                      <a:pt x="2" y="2"/>
                      <a:pt x="2" y="3"/>
                    </a:cubicBezTo>
                    <a:cubicBezTo>
                      <a:pt x="3" y="3"/>
                      <a:pt x="3" y="2"/>
                      <a:pt x="4" y="2"/>
                    </a:cubicBezTo>
                    <a:cubicBezTo>
                      <a:pt x="2" y="1"/>
                      <a:pt x="1" y="1"/>
                      <a:pt x="0"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03" name="Freeform 740">
                <a:extLst>
                  <a:ext uri="{FF2B5EF4-FFF2-40B4-BE49-F238E27FC236}">
                    <a16:creationId xmlns:a16="http://schemas.microsoft.com/office/drawing/2014/main" xmlns="" id="{EBA44F96-7073-4EE9-B4AA-47CB7D84F9FB}"/>
                  </a:ext>
                </a:extLst>
              </p:cNvPr>
              <p:cNvSpPr>
                <a:spLocks noEditPoints="1"/>
              </p:cNvSpPr>
              <p:nvPr/>
            </p:nvSpPr>
            <p:spPr bwMode="auto">
              <a:xfrm>
                <a:off x="6177" y="2692"/>
                <a:ext cx="15" cy="7"/>
              </a:xfrm>
              <a:custGeom>
                <a:avLst/>
                <a:gdLst>
                  <a:gd name="T0" fmla="*/ 3 w 20"/>
                  <a:gd name="T1" fmla="*/ 1 h 10"/>
                  <a:gd name="T2" fmla="*/ 2 w 20"/>
                  <a:gd name="T3" fmla="*/ 2 h 10"/>
                  <a:gd name="T4" fmla="*/ 20 w 20"/>
                  <a:gd name="T5" fmla="*/ 10 h 10"/>
                  <a:gd name="T6" fmla="*/ 19 w 20"/>
                  <a:gd name="T7" fmla="*/ 5 h 10"/>
                  <a:gd name="T8" fmla="*/ 3 w 20"/>
                  <a:gd name="T9" fmla="*/ 1 h 10"/>
                  <a:gd name="T10" fmla="*/ 0 w 20"/>
                  <a:gd name="T11" fmla="*/ 0 h 10"/>
                  <a:gd name="T12" fmla="*/ 0 w 20"/>
                  <a:gd name="T13" fmla="*/ 0 h 10"/>
                  <a:gd name="T14" fmla="*/ 1 w 20"/>
                  <a:gd name="T15" fmla="*/ 1 h 10"/>
                  <a:gd name="T16" fmla="*/ 1 w 20"/>
                  <a:gd name="T17" fmla="*/ 1 h 10"/>
                  <a:gd name="T18" fmla="*/ 0 w 20"/>
                  <a:gd name="T19"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10">
                    <a:moveTo>
                      <a:pt x="3" y="1"/>
                    </a:moveTo>
                    <a:cubicBezTo>
                      <a:pt x="3" y="1"/>
                      <a:pt x="3" y="1"/>
                      <a:pt x="2" y="2"/>
                    </a:cubicBezTo>
                    <a:cubicBezTo>
                      <a:pt x="8" y="4"/>
                      <a:pt x="14" y="7"/>
                      <a:pt x="20" y="10"/>
                    </a:cubicBezTo>
                    <a:cubicBezTo>
                      <a:pt x="20" y="9"/>
                      <a:pt x="19" y="7"/>
                      <a:pt x="19" y="5"/>
                    </a:cubicBezTo>
                    <a:cubicBezTo>
                      <a:pt x="14" y="4"/>
                      <a:pt x="8" y="2"/>
                      <a:pt x="3" y="1"/>
                    </a:cubicBezTo>
                    <a:moveTo>
                      <a:pt x="0" y="0"/>
                    </a:moveTo>
                    <a:cubicBezTo>
                      <a:pt x="0" y="0"/>
                      <a:pt x="0" y="0"/>
                      <a:pt x="0" y="0"/>
                    </a:cubicBezTo>
                    <a:cubicBezTo>
                      <a:pt x="0" y="0"/>
                      <a:pt x="0" y="1"/>
                      <a:pt x="1" y="1"/>
                    </a:cubicBezTo>
                    <a:cubicBezTo>
                      <a:pt x="1" y="1"/>
                      <a:pt x="1" y="1"/>
                      <a:pt x="1" y="1"/>
                    </a:cubicBezTo>
                    <a:cubicBezTo>
                      <a:pt x="1" y="0"/>
                      <a:pt x="0" y="0"/>
                      <a:pt x="0" y="0"/>
                    </a:cubicBezTo>
                  </a:path>
                </a:pathLst>
              </a:custGeom>
              <a:solidFill>
                <a:srgbClr val="F6F6F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04" name="Freeform 741">
                <a:extLst>
                  <a:ext uri="{FF2B5EF4-FFF2-40B4-BE49-F238E27FC236}">
                    <a16:creationId xmlns:a16="http://schemas.microsoft.com/office/drawing/2014/main" xmlns="" id="{6F016043-DD1F-4B25-A463-B38C79484EEB}"/>
                  </a:ext>
                </a:extLst>
              </p:cNvPr>
              <p:cNvSpPr>
                <a:spLocks/>
              </p:cNvSpPr>
              <p:nvPr/>
            </p:nvSpPr>
            <p:spPr bwMode="auto">
              <a:xfrm>
                <a:off x="6177" y="2693"/>
                <a:ext cx="2" cy="0"/>
              </a:xfrm>
              <a:custGeom>
                <a:avLst/>
                <a:gdLst>
                  <a:gd name="T0" fmla="*/ 0 w 2"/>
                  <a:gd name="T1" fmla="*/ 0 h 1"/>
                  <a:gd name="T2" fmla="*/ 0 w 2"/>
                  <a:gd name="T3" fmla="*/ 0 h 1"/>
                  <a:gd name="T4" fmla="*/ 1 w 2"/>
                  <a:gd name="T5" fmla="*/ 1 h 1"/>
                  <a:gd name="T6" fmla="*/ 2 w 2"/>
                  <a:gd name="T7" fmla="*/ 0 h 1"/>
                  <a:gd name="T8" fmla="*/ 2 w 2"/>
                  <a:gd name="T9" fmla="*/ 0 h 1"/>
                  <a:gd name="T10" fmla="*/ 0 w 2"/>
                  <a:gd name="T11" fmla="*/ 0 h 1"/>
                </a:gdLst>
                <a:ahLst/>
                <a:cxnLst>
                  <a:cxn ang="0">
                    <a:pos x="T0" y="T1"/>
                  </a:cxn>
                  <a:cxn ang="0">
                    <a:pos x="T2" y="T3"/>
                  </a:cxn>
                  <a:cxn ang="0">
                    <a:pos x="T4" y="T5"/>
                  </a:cxn>
                  <a:cxn ang="0">
                    <a:pos x="T6" y="T7"/>
                  </a:cxn>
                  <a:cxn ang="0">
                    <a:pos x="T8" y="T9"/>
                  </a:cxn>
                  <a:cxn ang="0">
                    <a:pos x="T10" y="T11"/>
                  </a:cxn>
                </a:cxnLst>
                <a:rect l="0" t="0" r="r" b="b"/>
                <a:pathLst>
                  <a:path w="2" h="1">
                    <a:moveTo>
                      <a:pt x="0" y="0"/>
                    </a:moveTo>
                    <a:cubicBezTo>
                      <a:pt x="0" y="0"/>
                      <a:pt x="0" y="0"/>
                      <a:pt x="0" y="0"/>
                    </a:cubicBezTo>
                    <a:cubicBezTo>
                      <a:pt x="0" y="0"/>
                      <a:pt x="1" y="0"/>
                      <a:pt x="1" y="1"/>
                    </a:cubicBezTo>
                    <a:cubicBezTo>
                      <a:pt x="2" y="0"/>
                      <a:pt x="2" y="0"/>
                      <a:pt x="2" y="0"/>
                    </a:cubicBezTo>
                    <a:cubicBezTo>
                      <a:pt x="2" y="0"/>
                      <a:pt x="2" y="0"/>
                      <a:pt x="2" y="0"/>
                    </a:cubicBezTo>
                    <a:cubicBezTo>
                      <a:pt x="1" y="0"/>
                      <a:pt x="1" y="0"/>
                      <a:pt x="0" y="0"/>
                    </a:cubicBezTo>
                  </a:path>
                </a:pathLst>
              </a:custGeom>
              <a:solidFill>
                <a:srgbClr val="FAFAF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05" name="Freeform 742">
                <a:extLst>
                  <a:ext uri="{FF2B5EF4-FFF2-40B4-BE49-F238E27FC236}">
                    <a16:creationId xmlns:a16="http://schemas.microsoft.com/office/drawing/2014/main" xmlns="" id="{2287E4CF-3B08-4C42-8F9E-745DB9B5C608}"/>
                  </a:ext>
                </a:extLst>
              </p:cNvPr>
              <p:cNvSpPr>
                <a:spLocks noEditPoints="1"/>
              </p:cNvSpPr>
              <p:nvPr/>
            </p:nvSpPr>
            <p:spPr bwMode="auto">
              <a:xfrm>
                <a:off x="6196" y="2697"/>
                <a:ext cx="8" cy="7"/>
              </a:xfrm>
              <a:custGeom>
                <a:avLst/>
                <a:gdLst>
                  <a:gd name="T0" fmla="*/ 7 w 11"/>
                  <a:gd name="T1" fmla="*/ 5 h 10"/>
                  <a:gd name="T2" fmla="*/ 4 w 11"/>
                  <a:gd name="T3" fmla="*/ 8 h 10"/>
                  <a:gd name="T4" fmla="*/ 4 w 11"/>
                  <a:gd name="T5" fmla="*/ 8 h 10"/>
                  <a:gd name="T6" fmla="*/ 11 w 11"/>
                  <a:gd name="T7" fmla="*/ 10 h 10"/>
                  <a:gd name="T8" fmla="*/ 7 w 11"/>
                  <a:gd name="T9" fmla="*/ 5 h 10"/>
                  <a:gd name="T10" fmla="*/ 0 w 11"/>
                  <a:gd name="T11" fmla="*/ 0 h 10"/>
                  <a:gd name="T12" fmla="*/ 0 w 11"/>
                  <a:gd name="T13" fmla="*/ 1 h 10"/>
                  <a:gd name="T14" fmla="*/ 1 w 11"/>
                  <a:gd name="T15" fmla="*/ 0 h 10"/>
                  <a:gd name="T16" fmla="*/ 0 w 11"/>
                  <a:gd name="T1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0">
                    <a:moveTo>
                      <a:pt x="7" y="5"/>
                    </a:moveTo>
                    <a:cubicBezTo>
                      <a:pt x="6" y="6"/>
                      <a:pt x="5" y="7"/>
                      <a:pt x="4" y="8"/>
                    </a:cubicBezTo>
                    <a:cubicBezTo>
                      <a:pt x="4" y="8"/>
                      <a:pt x="4" y="8"/>
                      <a:pt x="4" y="8"/>
                    </a:cubicBezTo>
                    <a:cubicBezTo>
                      <a:pt x="7" y="9"/>
                      <a:pt x="9" y="9"/>
                      <a:pt x="11" y="10"/>
                    </a:cubicBezTo>
                    <a:cubicBezTo>
                      <a:pt x="10" y="8"/>
                      <a:pt x="9" y="7"/>
                      <a:pt x="7" y="5"/>
                    </a:cubicBezTo>
                    <a:moveTo>
                      <a:pt x="0" y="0"/>
                    </a:moveTo>
                    <a:cubicBezTo>
                      <a:pt x="0" y="0"/>
                      <a:pt x="0" y="1"/>
                      <a:pt x="0" y="1"/>
                    </a:cubicBezTo>
                    <a:cubicBezTo>
                      <a:pt x="0" y="1"/>
                      <a:pt x="1" y="1"/>
                      <a:pt x="1" y="0"/>
                    </a:cubicBezTo>
                    <a:cubicBezTo>
                      <a:pt x="1" y="0"/>
                      <a:pt x="0" y="0"/>
                      <a:pt x="0" y="0"/>
                    </a:cubicBezTo>
                  </a:path>
                </a:pathLst>
              </a:custGeom>
              <a:solidFill>
                <a:srgbClr val="F6F6F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06" name="Freeform 743">
                <a:extLst>
                  <a:ext uri="{FF2B5EF4-FFF2-40B4-BE49-F238E27FC236}">
                    <a16:creationId xmlns:a16="http://schemas.microsoft.com/office/drawing/2014/main" xmlns="" id="{F01B077C-B059-483E-83F5-BC9053B85AB9}"/>
                  </a:ext>
                </a:extLst>
              </p:cNvPr>
              <p:cNvSpPr>
                <a:spLocks/>
              </p:cNvSpPr>
              <p:nvPr/>
            </p:nvSpPr>
            <p:spPr bwMode="auto">
              <a:xfrm>
                <a:off x="6201" y="2699"/>
                <a:ext cx="8" cy="6"/>
              </a:xfrm>
              <a:custGeom>
                <a:avLst/>
                <a:gdLst>
                  <a:gd name="T0" fmla="*/ 3 w 10"/>
                  <a:gd name="T1" fmla="*/ 0 h 8"/>
                  <a:gd name="T2" fmla="*/ 0 w 10"/>
                  <a:gd name="T3" fmla="*/ 2 h 8"/>
                  <a:gd name="T4" fmla="*/ 4 w 10"/>
                  <a:gd name="T5" fmla="*/ 7 h 8"/>
                  <a:gd name="T6" fmla="*/ 9 w 10"/>
                  <a:gd name="T7" fmla="*/ 8 h 8"/>
                  <a:gd name="T8" fmla="*/ 10 w 10"/>
                  <a:gd name="T9" fmla="*/ 5 h 8"/>
                  <a:gd name="T10" fmla="*/ 6 w 10"/>
                  <a:gd name="T11" fmla="*/ 1 h 8"/>
                  <a:gd name="T12" fmla="*/ 3 w 10"/>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10" h="8">
                    <a:moveTo>
                      <a:pt x="3" y="0"/>
                    </a:moveTo>
                    <a:cubicBezTo>
                      <a:pt x="2" y="1"/>
                      <a:pt x="1" y="1"/>
                      <a:pt x="0" y="2"/>
                    </a:cubicBezTo>
                    <a:cubicBezTo>
                      <a:pt x="2" y="4"/>
                      <a:pt x="3" y="5"/>
                      <a:pt x="4" y="7"/>
                    </a:cubicBezTo>
                    <a:cubicBezTo>
                      <a:pt x="6" y="7"/>
                      <a:pt x="7" y="7"/>
                      <a:pt x="9" y="8"/>
                    </a:cubicBezTo>
                    <a:cubicBezTo>
                      <a:pt x="9" y="7"/>
                      <a:pt x="10" y="6"/>
                      <a:pt x="10" y="5"/>
                    </a:cubicBezTo>
                    <a:cubicBezTo>
                      <a:pt x="9" y="4"/>
                      <a:pt x="7" y="2"/>
                      <a:pt x="6" y="1"/>
                    </a:cubicBezTo>
                    <a:cubicBezTo>
                      <a:pt x="5" y="0"/>
                      <a:pt x="4" y="0"/>
                      <a:pt x="3" y="0"/>
                    </a:cubicBezTo>
                  </a:path>
                </a:pathLst>
              </a:custGeom>
              <a:solidFill>
                <a:srgbClr val="F6F6F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07" name="Freeform 744">
                <a:extLst>
                  <a:ext uri="{FF2B5EF4-FFF2-40B4-BE49-F238E27FC236}">
                    <a16:creationId xmlns:a16="http://schemas.microsoft.com/office/drawing/2014/main" xmlns="" id="{DC9F9585-5192-4316-81AD-795340B1A7C7}"/>
                  </a:ext>
                </a:extLst>
              </p:cNvPr>
              <p:cNvSpPr>
                <a:spLocks/>
              </p:cNvSpPr>
              <p:nvPr/>
            </p:nvSpPr>
            <p:spPr bwMode="auto">
              <a:xfrm>
                <a:off x="6206" y="2705"/>
                <a:ext cx="3" cy="2"/>
              </a:xfrm>
              <a:custGeom>
                <a:avLst/>
                <a:gdLst>
                  <a:gd name="T0" fmla="*/ 2 w 4"/>
                  <a:gd name="T1" fmla="*/ 0 h 2"/>
                  <a:gd name="T2" fmla="*/ 0 w 4"/>
                  <a:gd name="T3" fmla="*/ 2 h 2"/>
                  <a:gd name="T4" fmla="*/ 1 w 4"/>
                  <a:gd name="T5" fmla="*/ 2 h 2"/>
                  <a:gd name="T6" fmla="*/ 4 w 4"/>
                  <a:gd name="T7" fmla="*/ 0 h 2"/>
                  <a:gd name="T8" fmla="*/ 2 w 4"/>
                  <a:gd name="T9" fmla="*/ 0 h 2"/>
                </a:gdLst>
                <a:ahLst/>
                <a:cxnLst>
                  <a:cxn ang="0">
                    <a:pos x="T0" y="T1"/>
                  </a:cxn>
                  <a:cxn ang="0">
                    <a:pos x="T2" y="T3"/>
                  </a:cxn>
                  <a:cxn ang="0">
                    <a:pos x="T4" y="T5"/>
                  </a:cxn>
                  <a:cxn ang="0">
                    <a:pos x="T6" y="T7"/>
                  </a:cxn>
                  <a:cxn ang="0">
                    <a:pos x="T8" y="T9"/>
                  </a:cxn>
                </a:cxnLst>
                <a:rect l="0" t="0" r="r" b="b"/>
                <a:pathLst>
                  <a:path w="4" h="2">
                    <a:moveTo>
                      <a:pt x="2" y="0"/>
                    </a:moveTo>
                    <a:cubicBezTo>
                      <a:pt x="1" y="0"/>
                      <a:pt x="1" y="1"/>
                      <a:pt x="0" y="2"/>
                    </a:cubicBezTo>
                    <a:cubicBezTo>
                      <a:pt x="1" y="2"/>
                      <a:pt x="1" y="2"/>
                      <a:pt x="1" y="2"/>
                    </a:cubicBezTo>
                    <a:cubicBezTo>
                      <a:pt x="2" y="1"/>
                      <a:pt x="3" y="1"/>
                      <a:pt x="4" y="0"/>
                    </a:cubicBezTo>
                    <a:cubicBezTo>
                      <a:pt x="3" y="0"/>
                      <a:pt x="2" y="0"/>
                      <a:pt x="2" y="0"/>
                    </a:cubicBezTo>
                  </a:path>
                </a:pathLst>
              </a:custGeom>
              <a:solidFill>
                <a:srgbClr val="F5F5F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12" name="Freeform 745">
                <a:extLst>
                  <a:ext uri="{FF2B5EF4-FFF2-40B4-BE49-F238E27FC236}">
                    <a16:creationId xmlns:a16="http://schemas.microsoft.com/office/drawing/2014/main" xmlns="" id="{A5115B30-D40C-47C3-8EE5-C01DA07FE0E4}"/>
                  </a:ext>
                </a:extLst>
              </p:cNvPr>
              <p:cNvSpPr>
                <a:spLocks/>
              </p:cNvSpPr>
              <p:nvPr/>
            </p:nvSpPr>
            <p:spPr bwMode="auto">
              <a:xfrm>
                <a:off x="6208" y="2703"/>
                <a:ext cx="2" cy="2"/>
              </a:xfrm>
              <a:custGeom>
                <a:avLst/>
                <a:gdLst>
                  <a:gd name="T0" fmla="*/ 1 w 3"/>
                  <a:gd name="T1" fmla="*/ 0 h 3"/>
                  <a:gd name="T2" fmla="*/ 0 w 3"/>
                  <a:gd name="T3" fmla="*/ 3 h 3"/>
                  <a:gd name="T4" fmla="*/ 2 w 3"/>
                  <a:gd name="T5" fmla="*/ 3 h 3"/>
                  <a:gd name="T6" fmla="*/ 3 w 3"/>
                  <a:gd name="T7" fmla="*/ 2 h 3"/>
                  <a:gd name="T8" fmla="*/ 1 w 3"/>
                  <a:gd name="T9" fmla="*/ 0 h 3"/>
                </a:gdLst>
                <a:ahLst/>
                <a:cxnLst>
                  <a:cxn ang="0">
                    <a:pos x="T0" y="T1"/>
                  </a:cxn>
                  <a:cxn ang="0">
                    <a:pos x="T2" y="T3"/>
                  </a:cxn>
                  <a:cxn ang="0">
                    <a:pos x="T4" y="T5"/>
                  </a:cxn>
                  <a:cxn ang="0">
                    <a:pos x="T6" y="T7"/>
                  </a:cxn>
                  <a:cxn ang="0">
                    <a:pos x="T8" y="T9"/>
                  </a:cxn>
                </a:cxnLst>
                <a:rect l="0" t="0" r="r" b="b"/>
                <a:pathLst>
                  <a:path w="3" h="3">
                    <a:moveTo>
                      <a:pt x="1" y="0"/>
                    </a:moveTo>
                    <a:cubicBezTo>
                      <a:pt x="1" y="1"/>
                      <a:pt x="0" y="2"/>
                      <a:pt x="0" y="3"/>
                    </a:cubicBezTo>
                    <a:cubicBezTo>
                      <a:pt x="0" y="3"/>
                      <a:pt x="1" y="3"/>
                      <a:pt x="2" y="3"/>
                    </a:cubicBezTo>
                    <a:cubicBezTo>
                      <a:pt x="2" y="3"/>
                      <a:pt x="2" y="3"/>
                      <a:pt x="3" y="2"/>
                    </a:cubicBezTo>
                    <a:cubicBezTo>
                      <a:pt x="2" y="2"/>
                      <a:pt x="2" y="1"/>
                      <a:pt x="1" y="0"/>
                    </a:cubicBezTo>
                  </a:path>
                </a:pathLst>
              </a:custGeom>
              <a:solidFill>
                <a:srgbClr val="F6F6F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13" name="Freeform 746">
                <a:extLst>
                  <a:ext uri="{FF2B5EF4-FFF2-40B4-BE49-F238E27FC236}">
                    <a16:creationId xmlns:a16="http://schemas.microsoft.com/office/drawing/2014/main" xmlns="" id="{71B22C26-7D1E-4388-B996-77A33BA74CC9}"/>
                  </a:ext>
                </a:extLst>
              </p:cNvPr>
              <p:cNvSpPr>
                <a:spLocks/>
              </p:cNvSpPr>
              <p:nvPr/>
            </p:nvSpPr>
            <p:spPr bwMode="auto">
              <a:xfrm>
                <a:off x="6189" y="2691"/>
                <a:ext cx="7" cy="6"/>
              </a:xfrm>
              <a:custGeom>
                <a:avLst/>
                <a:gdLst>
                  <a:gd name="T0" fmla="*/ 0 w 9"/>
                  <a:gd name="T1" fmla="*/ 0 h 8"/>
                  <a:gd name="T2" fmla="*/ 2 w 9"/>
                  <a:gd name="T3" fmla="*/ 6 h 8"/>
                  <a:gd name="T4" fmla="*/ 9 w 9"/>
                  <a:gd name="T5" fmla="*/ 8 h 8"/>
                  <a:gd name="T6" fmla="*/ 7 w 9"/>
                  <a:gd name="T7" fmla="*/ 3 h 8"/>
                  <a:gd name="T8" fmla="*/ 0 w 9"/>
                  <a:gd name="T9" fmla="*/ 0 h 8"/>
                </a:gdLst>
                <a:ahLst/>
                <a:cxnLst>
                  <a:cxn ang="0">
                    <a:pos x="T0" y="T1"/>
                  </a:cxn>
                  <a:cxn ang="0">
                    <a:pos x="T2" y="T3"/>
                  </a:cxn>
                  <a:cxn ang="0">
                    <a:pos x="T4" y="T5"/>
                  </a:cxn>
                  <a:cxn ang="0">
                    <a:pos x="T6" y="T7"/>
                  </a:cxn>
                  <a:cxn ang="0">
                    <a:pos x="T8" y="T9"/>
                  </a:cxn>
                </a:cxnLst>
                <a:rect l="0" t="0" r="r" b="b"/>
                <a:pathLst>
                  <a:path w="9" h="8">
                    <a:moveTo>
                      <a:pt x="0" y="0"/>
                    </a:moveTo>
                    <a:cubicBezTo>
                      <a:pt x="1" y="2"/>
                      <a:pt x="1" y="4"/>
                      <a:pt x="2" y="6"/>
                    </a:cubicBezTo>
                    <a:cubicBezTo>
                      <a:pt x="4" y="7"/>
                      <a:pt x="6" y="7"/>
                      <a:pt x="9" y="8"/>
                    </a:cubicBezTo>
                    <a:cubicBezTo>
                      <a:pt x="8" y="6"/>
                      <a:pt x="7" y="5"/>
                      <a:pt x="7" y="3"/>
                    </a:cubicBezTo>
                    <a:cubicBezTo>
                      <a:pt x="5" y="2"/>
                      <a:pt x="2" y="1"/>
                      <a:pt x="0"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14" name="Freeform 747">
                <a:extLst>
                  <a:ext uri="{FF2B5EF4-FFF2-40B4-BE49-F238E27FC236}">
                    <a16:creationId xmlns:a16="http://schemas.microsoft.com/office/drawing/2014/main" xmlns="" id="{67811785-E94A-480B-A6C1-AD9F0E2F2F28}"/>
                  </a:ext>
                </a:extLst>
              </p:cNvPr>
              <p:cNvSpPr>
                <a:spLocks/>
              </p:cNvSpPr>
              <p:nvPr/>
            </p:nvSpPr>
            <p:spPr bwMode="auto">
              <a:xfrm>
                <a:off x="6191" y="2696"/>
                <a:ext cx="5" cy="5"/>
              </a:xfrm>
              <a:custGeom>
                <a:avLst/>
                <a:gdLst>
                  <a:gd name="T0" fmla="*/ 0 w 7"/>
                  <a:gd name="T1" fmla="*/ 0 h 7"/>
                  <a:gd name="T2" fmla="*/ 1 w 7"/>
                  <a:gd name="T3" fmla="*/ 5 h 7"/>
                  <a:gd name="T4" fmla="*/ 4 w 7"/>
                  <a:gd name="T5" fmla="*/ 7 h 7"/>
                  <a:gd name="T6" fmla="*/ 7 w 7"/>
                  <a:gd name="T7" fmla="*/ 3 h 7"/>
                  <a:gd name="T8" fmla="*/ 7 w 7"/>
                  <a:gd name="T9" fmla="*/ 2 h 7"/>
                  <a:gd name="T10" fmla="*/ 0 w 7"/>
                  <a:gd name="T11" fmla="*/ 0 h 7"/>
                </a:gdLst>
                <a:ahLst/>
                <a:cxnLst>
                  <a:cxn ang="0">
                    <a:pos x="T0" y="T1"/>
                  </a:cxn>
                  <a:cxn ang="0">
                    <a:pos x="T2" y="T3"/>
                  </a:cxn>
                  <a:cxn ang="0">
                    <a:pos x="T4" y="T5"/>
                  </a:cxn>
                  <a:cxn ang="0">
                    <a:pos x="T6" y="T7"/>
                  </a:cxn>
                  <a:cxn ang="0">
                    <a:pos x="T8" y="T9"/>
                  </a:cxn>
                  <a:cxn ang="0">
                    <a:pos x="T10" y="T11"/>
                  </a:cxn>
                </a:cxnLst>
                <a:rect l="0" t="0" r="r" b="b"/>
                <a:pathLst>
                  <a:path w="7" h="7">
                    <a:moveTo>
                      <a:pt x="0" y="0"/>
                    </a:moveTo>
                    <a:cubicBezTo>
                      <a:pt x="0" y="2"/>
                      <a:pt x="1" y="4"/>
                      <a:pt x="1" y="5"/>
                    </a:cubicBezTo>
                    <a:cubicBezTo>
                      <a:pt x="2" y="6"/>
                      <a:pt x="3" y="6"/>
                      <a:pt x="4" y="7"/>
                    </a:cubicBezTo>
                    <a:cubicBezTo>
                      <a:pt x="5" y="6"/>
                      <a:pt x="6" y="4"/>
                      <a:pt x="7" y="3"/>
                    </a:cubicBezTo>
                    <a:cubicBezTo>
                      <a:pt x="7" y="3"/>
                      <a:pt x="7" y="2"/>
                      <a:pt x="7" y="2"/>
                    </a:cubicBezTo>
                    <a:cubicBezTo>
                      <a:pt x="4" y="1"/>
                      <a:pt x="2" y="1"/>
                      <a:pt x="0" y="0"/>
                    </a:cubicBezTo>
                  </a:path>
                </a:pathLst>
              </a:custGeom>
              <a:solidFill>
                <a:srgbClr val="F9F9F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15" name="Freeform 748">
                <a:extLst>
                  <a:ext uri="{FF2B5EF4-FFF2-40B4-BE49-F238E27FC236}">
                    <a16:creationId xmlns:a16="http://schemas.microsoft.com/office/drawing/2014/main" xmlns="" id="{E7E8C017-55F3-40D5-9E5C-D7130B2B95A1}"/>
                  </a:ext>
                </a:extLst>
              </p:cNvPr>
              <p:cNvSpPr>
                <a:spLocks/>
              </p:cNvSpPr>
              <p:nvPr/>
            </p:nvSpPr>
            <p:spPr bwMode="auto">
              <a:xfrm>
                <a:off x="6197" y="2696"/>
                <a:ext cx="2" cy="2"/>
              </a:xfrm>
              <a:custGeom>
                <a:avLst/>
                <a:gdLst>
                  <a:gd name="T0" fmla="*/ 1 w 3"/>
                  <a:gd name="T1" fmla="*/ 0 h 2"/>
                  <a:gd name="T2" fmla="*/ 0 w 3"/>
                  <a:gd name="T3" fmla="*/ 1 h 2"/>
                  <a:gd name="T4" fmla="*/ 3 w 3"/>
                  <a:gd name="T5" fmla="*/ 2 h 2"/>
                  <a:gd name="T6" fmla="*/ 2 w 3"/>
                  <a:gd name="T7" fmla="*/ 1 h 2"/>
                  <a:gd name="T8" fmla="*/ 1 w 3"/>
                  <a:gd name="T9" fmla="*/ 0 h 2"/>
                </a:gdLst>
                <a:ahLst/>
                <a:cxnLst>
                  <a:cxn ang="0">
                    <a:pos x="T0" y="T1"/>
                  </a:cxn>
                  <a:cxn ang="0">
                    <a:pos x="T2" y="T3"/>
                  </a:cxn>
                  <a:cxn ang="0">
                    <a:pos x="T4" y="T5"/>
                  </a:cxn>
                  <a:cxn ang="0">
                    <a:pos x="T6" y="T7"/>
                  </a:cxn>
                  <a:cxn ang="0">
                    <a:pos x="T8" y="T9"/>
                  </a:cxn>
                </a:cxnLst>
                <a:rect l="0" t="0" r="r" b="b"/>
                <a:pathLst>
                  <a:path w="3" h="2">
                    <a:moveTo>
                      <a:pt x="1" y="0"/>
                    </a:moveTo>
                    <a:cubicBezTo>
                      <a:pt x="1" y="1"/>
                      <a:pt x="1" y="1"/>
                      <a:pt x="0" y="1"/>
                    </a:cubicBezTo>
                    <a:cubicBezTo>
                      <a:pt x="1" y="2"/>
                      <a:pt x="2" y="2"/>
                      <a:pt x="3" y="2"/>
                    </a:cubicBezTo>
                    <a:cubicBezTo>
                      <a:pt x="3" y="2"/>
                      <a:pt x="3" y="2"/>
                      <a:pt x="2" y="1"/>
                    </a:cubicBezTo>
                    <a:cubicBezTo>
                      <a:pt x="2" y="1"/>
                      <a:pt x="2" y="0"/>
                      <a:pt x="1"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16" name="Freeform 749">
                <a:extLst>
                  <a:ext uri="{FF2B5EF4-FFF2-40B4-BE49-F238E27FC236}">
                    <a16:creationId xmlns:a16="http://schemas.microsoft.com/office/drawing/2014/main" xmlns="" id="{E34CE09B-67B8-4BB1-BB77-1D9F3451BCED}"/>
                  </a:ext>
                </a:extLst>
              </p:cNvPr>
              <p:cNvSpPr>
                <a:spLocks/>
              </p:cNvSpPr>
              <p:nvPr/>
            </p:nvSpPr>
            <p:spPr bwMode="auto">
              <a:xfrm>
                <a:off x="6197" y="2696"/>
                <a:ext cx="7" cy="3"/>
              </a:xfrm>
              <a:custGeom>
                <a:avLst/>
                <a:gdLst>
                  <a:gd name="T0" fmla="*/ 2 w 9"/>
                  <a:gd name="T1" fmla="*/ 0 h 5"/>
                  <a:gd name="T2" fmla="*/ 0 w 9"/>
                  <a:gd name="T3" fmla="*/ 1 h 5"/>
                  <a:gd name="T4" fmla="*/ 1 w 9"/>
                  <a:gd name="T5" fmla="*/ 2 h 5"/>
                  <a:gd name="T6" fmla="*/ 2 w 9"/>
                  <a:gd name="T7" fmla="*/ 3 h 5"/>
                  <a:gd name="T8" fmla="*/ 8 w 9"/>
                  <a:gd name="T9" fmla="*/ 5 h 5"/>
                  <a:gd name="T10" fmla="*/ 9 w 9"/>
                  <a:gd name="T11" fmla="*/ 3 h 5"/>
                  <a:gd name="T12" fmla="*/ 9 w 9"/>
                  <a:gd name="T13" fmla="*/ 3 h 5"/>
                  <a:gd name="T14" fmla="*/ 2 w 9"/>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5">
                    <a:moveTo>
                      <a:pt x="2" y="0"/>
                    </a:moveTo>
                    <a:cubicBezTo>
                      <a:pt x="1" y="0"/>
                      <a:pt x="1" y="1"/>
                      <a:pt x="0" y="1"/>
                    </a:cubicBezTo>
                    <a:cubicBezTo>
                      <a:pt x="1" y="1"/>
                      <a:pt x="1" y="2"/>
                      <a:pt x="1" y="2"/>
                    </a:cubicBezTo>
                    <a:cubicBezTo>
                      <a:pt x="2" y="3"/>
                      <a:pt x="2" y="3"/>
                      <a:pt x="2" y="3"/>
                    </a:cubicBezTo>
                    <a:cubicBezTo>
                      <a:pt x="4" y="4"/>
                      <a:pt x="6" y="4"/>
                      <a:pt x="8" y="5"/>
                    </a:cubicBezTo>
                    <a:cubicBezTo>
                      <a:pt x="8" y="4"/>
                      <a:pt x="9" y="4"/>
                      <a:pt x="9" y="3"/>
                    </a:cubicBezTo>
                    <a:cubicBezTo>
                      <a:pt x="9" y="3"/>
                      <a:pt x="9" y="3"/>
                      <a:pt x="9" y="3"/>
                    </a:cubicBezTo>
                    <a:cubicBezTo>
                      <a:pt x="6" y="2"/>
                      <a:pt x="4" y="1"/>
                      <a:pt x="2" y="0"/>
                    </a:cubicBezTo>
                  </a:path>
                </a:pathLst>
              </a:custGeom>
              <a:solidFill>
                <a:srgbClr val="F8F8F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17" name="Freeform 750">
                <a:extLst>
                  <a:ext uri="{FF2B5EF4-FFF2-40B4-BE49-F238E27FC236}">
                    <a16:creationId xmlns:a16="http://schemas.microsoft.com/office/drawing/2014/main" xmlns="" id="{26BAE574-7985-4D54-BC9E-9A2D6C323C27}"/>
                  </a:ext>
                </a:extLst>
              </p:cNvPr>
              <p:cNvSpPr>
                <a:spLocks/>
              </p:cNvSpPr>
              <p:nvPr/>
            </p:nvSpPr>
            <p:spPr bwMode="auto">
              <a:xfrm>
                <a:off x="6196" y="2697"/>
                <a:ext cx="5" cy="6"/>
              </a:xfrm>
              <a:custGeom>
                <a:avLst/>
                <a:gdLst>
                  <a:gd name="T0" fmla="*/ 1 w 7"/>
                  <a:gd name="T1" fmla="*/ 0 h 8"/>
                  <a:gd name="T2" fmla="*/ 0 w 7"/>
                  <a:gd name="T3" fmla="*/ 1 h 8"/>
                  <a:gd name="T4" fmla="*/ 2 w 7"/>
                  <a:gd name="T5" fmla="*/ 7 h 8"/>
                  <a:gd name="T6" fmla="*/ 4 w 7"/>
                  <a:gd name="T7" fmla="*/ 8 h 8"/>
                  <a:gd name="T8" fmla="*/ 7 w 7"/>
                  <a:gd name="T9" fmla="*/ 5 h 8"/>
                  <a:gd name="T10" fmla="*/ 4 w 7"/>
                  <a:gd name="T11" fmla="*/ 1 h 8"/>
                  <a:gd name="T12" fmla="*/ 1 w 7"/>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7" h="8">
                    <a:moveTo>
                      <a:pt x="1" y="0"/>
                    </a:moveTo>
                    <a:cubicBezTo>
                      <a:pt x="1" y="1"/>
                      <a:pt x="0" y="1"/>
                      <a:pt x="0" y="1"/>
                    </a:cubicBezTo>
                    <a:cubicBezTo>
                      <a:pt x="1" y="3"/>
                      <a:pt x="2" y="5"/>
                      <a:pt x="2" y="7"/>
                    </a:cubicBezTo>
                    <a:cubicBezTo>
                      <a:pt x="3" y="7"/>
                      <a:pt x="3" y="8"/>
                      <a:pt x="4" y="8"/>
                    </a:cubicBezTo>
                    <a:cubicBezTo>
                      <a:pt x="5" y="7"/>
                      <a:pt x="6" y="6"/>
                      <a:pt x="7" y="5"/>
                    </a:cubicBezTo>
                    <a:cubicBezTo>
                      <a:pt x="6" y="4"/>
                      <a:pt x="5" y="2"/>
                      <a:pt x="4" y="1"/>
                    </a:cubicBezTo>
                    <a:cubicBezTo>
                      <a:pt x="3" y="1"/>
                      <a:pt x="2" y="1"/>
                      <a:pt x="1" y="0"/>
                    </a:cubicBezTo>
                  </a:path>
                </a:pathLst>
              </a:custGeom>
              <a:solidFill>
                <a:srgbClr val="FAFAF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18" name="Freeform 751">
                <a:extLst>
                  <a:ext uri="{FF2B5EF4-FFF2-40B4-BE49-F238E27FC236}">
                    <a16:creationId xmlns:a16="http://schemas.microsoft.com/office/drawing/2014/main" xmlns="" id="{8425206F-479A-4037-B43D-CFE4E24229A6}"/>
                  </a:ext>
                </a:extLst>
              </p:cNvPr>
              <p:cNvSpPr>
                <a:spLocks/>
              </p:cNvSpPr>
              <p:nvPr/>
            </p:nvSpPr>
            <p:spPr bwMode="auto">
              <a:xfrm>
                <a:off x="6199" y="2698"/>
                <a:ext cx="4" cy="3"/>
              </a:xfrm>
              <a:custGeom>
                <a:avLst/>
                <a:gdLst>
                  <a:gd name="T0" fmla="*/ 0 w 6"/>
                  <a:gd name="T1" fmla="*/ 0 h 4"/>
                  <a:gd name="T2" fmla="*/ 3 w 6"/>
                  <a:gd name="T3" fmla="*/ 4 h 4"/>
                  <a:gd name="T4" fmla="*/ 6 w 6"/>
                  <a:gd name="T5" fmla="*/ 2 h 4"/>
                  <a:gd name="T6" fmla="*/ 0 w 6"/>
                  <a:gd name="T7" fmla="*/ 0 h 4"/>
                </a:gdLst>
                <a:ahLst/>
                <a:cxnLst>
                  <a:cxn ang="0">
                    <a:pos x="T0" y="T1"/>
                  </a:cxn>
                  <a:cxn ang="0">
                    <a:pos x="T2" y="T3"/>
                  </a:cxn>
                  <a:cxn ang="0">
                    <a:pos x="T4" y="T5"/>
                  </a:cxn>
                  <a:cxn ang="0">
                    <a:pos x="T6" y="T7"/>
                  </a:cxn>
                </a:cxnLst>
                <a:rect l="0" t="0" r="r" b="b"/>
                <a:pathLst>
                  <a:path w="6" h="4">
                    <a:moveTo>
                      <a:pt x="0" y="0"/>
                    </a:moveTo>
                    <a:cubicBezTo>
                      <a:pt x="1" y="1"/>
                      <a:pt x="2" y="3"/>
                      <a:pt x="3" y="4"/>
                    </a:cubicBezTo>
                    <a:cubicBezTo>
                      <a:pt x="4" y="3"/>
                      <a:pt x="5" y="3"/>
                      <a:pt x="6" y="2"/>
                    </a:cubicBezTo>
                    <a:cubicBezTo>
                      <a:pt x="4" y="1"/>
                      <a:pt x="2" y="1"/>
                      <a:pt x="0" y="0"/>
                    </a:cubicBezTo>
                  </a:path>
                </a:pathLst>
              </a:custGeom>
              <a:solidFill>
                <a:srgbClr val="FAFAF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19" name="Freeform 752">
                <a:extLst>
                  <a:ext uri="{FF2B5EF4-FFF2-40B4-BE49-F238E27FC236}">
                    <a16:creationId xmlns:a16="http://schemas.microsoft.com/office/drawing/2014/main" xmlns="" id="{2B2BEF07-8E95-4D83-846D-E48E0B6CC8F0}"/>
                  </a:ext>
                </a:extLst>
              </p:cNvPr>
              <p:cNvSpPr>
                <a:spLocks/>
              </p:cNvSpPr>
              <p:nvPr/>
            </p:nvSpPr>
            <p:spPr bwMode="auto">
              <a:xfrm>
                <a:off x="6194" y="2698"/>
                <a:ext cx="3" cy="4"/>
              </a:xfrm>
              <a:custGeom>
                <a:avLst/>
                <a:gdLst>
                  <a:gd name="T0" fmla="*/ 3 w 5"/>
                  <a:gd name="T1" fmla="*/ 0 h 6"/>
                  <a:gd name="T2" fmla="*/ 0 w 5"/>
                  <a:gd name="T3" fmla="*/ 4 h 6"/>
                  <a:gd name="T4" fmla="*/ 5 w 5"/>
                  <a:gd name="T5" fmla="*/ 6 h 6"/>
                  <a:gd name="T6" fmla="*/ 3 w 5"/>
                  <a:gd name="T7" fmla="*/ 0 h 6"/>
                </a:gdLst>
                <a:ahLst/>
                <a:cxnLst>
                  <a:cxn ang="0">
                    <a:pos x="T0" y="T1"/>
                  </a:cxn>
                  <a:cxn ang="0">
                    <a:pos x="T2" y="T3"/>
                  </a:cxn>
                  <a:cxn ang="0">
                    <a:pos x="T4" y="T5"/>
                  </a:cxn>
                  <a:cxn ang="0">
                    <a:pos x="T6" y="T7"/>
                  </a:cxn>
                </a:cxnLst>
                <a:rect l="0" t="0" r="r" b="b"/>
                <a:pathLst>
                  <a:path w="5" h="6">
                    <a:moveTo>
                      <a:pt x="3" y="0"/>
                    </a:moveTo>
                    <a:cubicBezTo>
                      <a:pt x="2" y="1"/>
                      <a:pt x="1" y="3"/>
                      <a:pt x="0" y="4"/>
                    </a:cubicBezTo>
                    <a:cubicBezTo>
                      <a:pt x="2" y="4"/>
                      <a:pt x="4" y="5"/>
                      <a:pt x="5" y="6"/>
                    </a:cubicBezTo>
                    <a:cubicBezTo>
                      <a:pt x="5" y="4"/>
                      <a:pt x="4" y="2"/>
                      <a:pt x="3" y="0"/>
                    </a:cubicBezTo>
                  </a:path>
                </a:pathLst>
              </a:custGeom>
              <a:solidFill>
                <a:srgbClr val="FAFAF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20" name="Freeform 753">
                <a:extLst>
                  <a:ext uri="{FF2B5EF4-FFF2-40B4-BE49-F238E27FC236}">
                    <a16:creationId xmlns:a16="http://schemas.microsoft.com/office/drawing/2014/main" xmlns="" id="{F8A46B59-0D73-4953-86EF-9B6BB5594753}"/>
                  </a:ext>
                </a:extLst>
              </p:cNvPr>
              <p:cNvSpPr>
                <a:spLocks/>
              </p:cNvSpPr>
              <p:nvPr/>
            </p:nvSpPr>
            <p:spPr bwMode="auto">
              <a:xfrm>
                <a:off x="6211" y="2701"/>
                <a:ext cx="1" cy="0"/>
              </a:xfrm>
              <a:custGeom>
                <a:avLst/>
                <a:gdLst>
                  <a:gd name="T0" fmla="*/ 0 w 1"/>
                  <a:gd name="T1" fmla="*/ 1 w 1"/>
                  <a:gd name="T2" fmla="*/ 1 w 1"/>
                  <a:gd name="T3" fmla="*/ 0 w 1"/>
                </a:gdLst>
                <a:ahLst/>
                <a:cxnLst>
                  <a:cxn ang="0">
                    <a:pos x="T0" y="0"/>
                  </a:cxn>
                  <a:cxn ang="0">
                    <a:pos x="T1" y="0"/>
                  </a:cxn>
                  <a:cxn ang="0">
                    <a:pos x="T2" y="0"/>
                  </a:cxn>
                  <a:cxn ang="0">
                    <a:pos x="T3" y="0"/>
                  </a:cxn>
                </a:cxnLst>
                <a:rect l="0" t="0" r="r" b="b"/>
                <a:pathLst>
                  <a:path w="1">
                    <a:moveTo>
                      <a:pt x="0" y="0"/>
                    </a:moveTo>
                    <a:cubicBezTo>
                      <a:pt x="0" y="0"/>
                      <a:pt x="0" y="0"/>
                      <a:pt x="1" y="0"/>
                    </a:cubicBezTo>
                    <a:cubicBezTo>
                      <a:pt x="1" y="0"/>
                      <a:pt x="1" y="0"/>
                      <a:pt x="1" y="0"/>
                    </a:cubicBezTo>
                    <a:cubicBezTo>
                      <a:pt x="1" y="0"/>
                      <a:pt x="1" y="0"/>
                      <a:pt x="0"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21" name="Freeform 754">
                <a:extLst>
                  <a:ext uri="{FF2B5EF4-FFF2-40B4-BE49-F238E27FC236}">
                    <a16:creationId xmlns:a16="http://schemas.microsoft.com/office/drawing/2014/main" xmlns="" id="{5FAEF8A3-0408-4C39-84E9-BF59654AC024}"/>
                  </a:ext>
                </a:extLst>
              </p:cNvPr>
              <p:cNvSpPr>
                <a:spLocks/>
              </p:cNvSpPr>
              <p:nvPr/>
            </p:nvSpPr>
            <p:spPr bwMode="auto">
              <a:xfrm>
                <a:off x="6212" y="2701"/>
                <a:ext cx="2" cy="2"/>
              </a:xfrm>
              <a:custGeom>
                <a:avLst/>
                <a:gdLst>
                  <a:gd name="T0" fmla="*/ 0 w 2"/>
                  <a:gd name="T1" fmla="*/ 0 h 2"/>
                  <a:gd name="T2" fmla="*/ 1 w 2"/>
                  <a:gd name="T3" fmla="*/ 2 h 2"/>
                  <a:gd name="T4" fmla="*/ 2 w 2"/>
                  <a:gd name="T5" fmla="*/ 1 h 2"/>
                  <a:gd name="T6" fmla="*/ 0 w 2"/>
                  <a:gd name="T7" fmla="*/ 0 h 2"/>
                  <a:gd name="T8" fmla="*/ 0 w 2"/>
                  <a:gd name="T9" fmla="*/ 0 h 2"/>
                </a:gdLst>
                <a:ahLst/>
                <a:cxnLst>
                  <a:cxn ang="0">
                    <a:pos x="T0" y="T1"/>
                  </a:cxn>
                  <a:cxn ang="0">
                    <a:pos x="T2" y="T3"/>
                  </a:cxn>
                  <a:cxn ang="0">
                    <a:pos x="T4" y="T5"/>
                  </a:cxn>
                  <a:cxn ang="0">
                    <a:pos x="T6" y="T7"/>
                  </a:cxn>
                  <a:cxn ang="0">
                    <a:pos x="T8" y="T9"/>
                  </a:cxn>
                </a:cxnLst>
                <a:rect l="0" t="0" r="r" b="b"/>
                <a:pathLst>
                  <a:path w="2" h="2">
                    <a:moveTo>
                      <a:pt x="0" y="0"/>
                    </a:moveTo>
                    <a:cubicBezTo>
                      <a:pt x="0" y="1"/>
                      <a:pt x="1" y="1"/>
                      <a:pt x="1" y="2"/>
                    </a:cubicBezTo>
                    <a:cubicBezTo>
                      <a:pt x="2" y="2"/>
                      <a:pt x="2" y="1"/>
                      <a:pt x="2" y="1"/>
                    </a:cubicBezTo>
                    <a:cubicBezTo>
                      <a:pt x="1" y="1"/>
                      <a:pt x="1" y="1"/>
                      <a:pt x="0" y="0"/>
                    </a:cubicBezTo>
                    <a:cubicBezTo>
                      <a:pt x="0" y="0"/>
                      <a:pt x="0" y="0"/>
                      <a:pt x="0" y="0"/>
                    </a:cubicBezTo>
                  </a:path>
                </a:pathLst>
              </a:custGeom>
              <a:solidFill>
                <a:srgbClr val="F6F6F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22" name="Freeform 755">
                <a:extLst>
                  <a:ext uri="{FF2B5EF4-FFF2-40B4-BE49-F238E27FC236}">
                    <a16:creationId xmlns:a16="http://schemas.microsoft.com/office/drawing/2014/main" xmlns="" id="{D545A122-1E17-4801-9903-08DE97491049}"/>
                  </a:ext>
                </a:extLst>
              </p:cNvPr>
              <p:cNvSpPr>
                <a:spLocks/>
              </p:cNvSpPr>
              <p:nvPr/>
            </p:nvSpPr>
            <p:spPr bwMode="auto">
              <a:xfrm>
                <a:off x="6218" y="2707"/>
                <a:ext cx="13" cy="11"/>
              </a:xfrm>
              <a:custGeom>
                <a:avLst/>
                <a:gdLst>
                  <a:gd name="T0" fmla="*/ 0 w 17"/>
                  <a:gd name="T1" fmla="*/ 0 h 14"/>
                  <a:gd name="T2" fmla="*/ 13 w 17"/>
                  <a:gd name="T3" fmla="*/ 12 h 14"/>
                  <a:gd name="T4" fmla="*/ 17 w 17"/>
                  <a:gd name="T5" fmla="*/ 14 h 14"/>
                  <a:gd name="T6" fmla="*/ 16 w 17"/>
                  <a:gd name="T7" fmla="*/ 3 h 14"/>
                  <a:gd name="T8" fmla="*/ 0 w 17"/>
                  <a:gd name="T9" fmla="*/ 0 h 14"/>
                </a:gdLst>
                <a:ahLst/>
                <a:cxnLst>
                  <a:cxn ang="0">
                    <a:pos x="T0" y="T1"/>
                  </a:cxn>
                  <a:cxn ang="0">
                    <a:pos x="T2" y="T3"/>
                  </a:cxn>
                  <a:cxn ang="0">
                    <a:pos x="T4" y="T5"/>
                  </a:cxn>
                  <a:cxn ang="0">
                    <a:pos x="T6" y="T7"/>
                  </a:cxn>
                  <a:cxn ang="0">
                    <a:pos x="T8" y="T9"/>
                  </a:cxn>
                </a:cxnLst>
                <a:rect l="0" t="0" r="r" b="b"/>
                <a:pathLst>
                  <a:path w="17" h="14">
                    <a:moveTo>
                      <a:pt x="0" y="0"/>
                    </a:moveTo>
                    <a:cubicBezTo>
                      <a:pt x="4" y="4"/>
                      <a:pt x="9" y="8"/>
                      <a:pt x="13" y="12"/>
                    </a:cubicBezTo>
                    <a:cubicBezTo>
                      <a:pt x="14" y="13"/>
                      <a:pt x="16" y="13"/>
                      <a:pt x="17" y="14"/>
                    </a:cubicBezTo>
                    <a:cubicBezTo>
                      <a:pt x="17" y="10"/>
                      <a:pt x="16" y="7"/>
                      <a:pt x="16" y="3"/>
                    </a:cubicBezTo>
                    <a:cubicBezTo>
                      <a:pt x="12" y="3"/>
                      <a:pt x="6" y="1"/>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23" name="Freeform 756">
                <a:extLst>
                  <a:ext uri="{FF2B5EF4-FFF2-40B4-BE49-F238E27FC236}">
                    <a16:creationId xmlns:a16="http://schemas.microsoft.com/office/drawing/2014/main" xmlns="" id="{4C3DB2DB-8456-4FBF-BBBD-D54D83E204B6}"/>
                  </a:ext>
                </a:extLst>
              </p:cNvPr>
              <p:cNvSpPr>
                <a:spLocks/>
              </p:cNvSpPr>
              <p:nvPr/>
            </p:nvSpPr>
            <p:spPr bwMode="auto">
              <a:xfrm>
                <a:off x="6214" y="2703"/>
                <a:ext cx="16" cy="7"/>
              </a:xfrm>
              <a:custGeom>
                <a:avLst/>
                <a:gdLst>
                  <a:gd name="T0" fmla="*/ 1 w 21"/>
                  <a:gd name="T1" fmla="*/ 0 h 9"/>
                  <a:gd name="T2" fmla="*/ 0 w 21"/>
                  <a:gd name="T3" fmla="*/ 1 h 9"/>
                  <a:gd name="T4" fmla="*/ 5 w 21"/>
                  <a:gd name="T5" fmla="*/ 6 h 9"/>
                  <a:gd name="T6" fmla="*/ 21 w 21"/>
                  <a:gd name="T7" fmla="*/ 9 h 9"/>
                  <a:gd name="T8" fmla="*/ 21 w 21"/>
                  <a:gd name="T9" fmla="*/ 9 h 9"/>
                  <a:gd name="T10" fmla="*/ 1 w 21"/>
                  <a:gd name="T11" fmla="*/ 0 h 9"/>
                </a:gdLst>
                <a:ahLst/>
                <a:cxnLst>
                  <a:cxn ang="0">
                    <a:pos x="T0" y="T1"/>
                  </a:cxn>
                  <a:cxn ang="0">
                    <a:pos x="T2" y="T3"/>
                  </a:cxn>
                  <a:cxn ang="0">
                    <a:pos x="T4" y="T5"/>
                  </a:cxn>
                  <a:cxn ang="0">
                    <a:pos x="T6" y="T7"/>
                  </a:cxn>
                  <a:cxn ang="0">
                    <a:pos x="T8" y="T9"/>
                  </a:cxn>
                  <a:cxn ang="0">
                    <a:pos x="T10" y="T11"/>
                  </a:cxn>
                </a:cxnLst>
                <a:rect l="0" t="0" r="r" b="b"/>
                <a:pathLst>
                  <a:path w="21" h="9">
                    <a:moveTo>
                      <a:pt x="1" y="0"/>
                    </a:moveTo>
                    <a:cubicBezTo>
                      <a:pt x="1" y="1"/>
                      <a:pt x="1" y="1"/>
                      <a:pt x="0" y="1"/>
                    </a:cubicBezTo>
                    <a:cubicBezTo>
                      <a:pt x="2" y="3"/>
                      <a:pt x="4" y="4"/>
                      <a:pt x="5" y="6"/>
                    </a:cubicBezTo>
                    <a:cubicBezTo>
                      <a:pt x="11" y="7"/>
                      <a:pt x="17" y="9"/>
                      <a:pt x="21" y="9"/>
                    </a:cubicBezTo>
                    <a:cubicBezTo>
                      <a:pt x="21" y="9"/>
                      <a:pt x="21" y="9"/>
                      <a:pt x="21" y="9"/>
                    </a:cubicBezTo>
                    <a:cubicBezTo>
                      <a:pt x="15" y="6"/>
                      <a:pt x="8" y="3"/>
                      <a:pt x="1" y="0"/>
                    </a:cubicBezTo>
                  </a:path>
                </a:pathLst>
              </a:custGeom>
              <a:solidFill>
                <a:srgbClr val="F6F6F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24" name="Freeform 757">
                <a:extLst>
                  <a:ext uri="{FF2B5EF4-FFF2-40B4-BE49-F238E27FC236}">
                    <a16:creationId xmlns:a16="http://schemas.microsoft.com/office/drawing/2014/main" xmlns="" id="{3C25C5E1-29B9-43E6-9D5B-A49DA89EEF8A}"/>
                  </a:ext>
                </a:extLst>
              </p:cNvPr>
              <p:cNvSpPr>
                <a:spLocks/>
              </p:cNvSpPr>
              <p:nvPr/>
            </p:nvSpPr>
            <p:spPr bwMode="auto">
              <a:xfrm>
                <a:off x="6211" y="2707"/>
                <a:ext cx="4" cy="3"/>
              </a:xfrm>
              <a:custGeom>
                <a:avLst/>
                <a:gdLst>
                  <a:gd name="T0" fmla="*/ 1 w 5"/>
                  <a:gd name="T1" fmla="*/ 0 h 4"/>
                  <a:gd name="T2" fmla="*/ 0 w 5"/>
                  <a:gd name="T3" fmla="*/ 2 h 4"/>
                  <a:gd name="T4" fmla="*/ 1 w 5"/>
                  <a:gd name="T5" fmla="*/ 2 h 4"/>
                  <a:gd name="T6" fmla="*/ 5 w 5"/>
                  <a:gd name="T7" fmla="*/ 4 h 4"/>
                  <a:gd name="T8" fmla="*/ 1 w 5"/>
                  <a:gd name="T9" fmla="*/ 0 h 4"/>
                </a:gdLst>
                <a:ahLst/>
                <a:cxnLst>
                  <a:cxn ang="0">
                    <a:pos x="T0" y="T1"/>
                  </a:cxn>
                  <a:cxn ang="0">
                    <a:pos x="T2" y="T3"/>
                  </a:cxn>
                  <a:cxn ang="0">
                    <a:pos x="T4" y="T5"/>
                  </a:cxn>
                  <a:cxn ang="0">
                    <a:pos x="T6" y="T7"/>
                  </a:cxn>
                  <a:cxn ang="0">
                    <a:pos x="T8" y="T9"/>
                  </a:cxn>
                </a:cxnLst>
                <a:rect l="0" t="0" r="r" b="b"/>
                <a:pathLst>
                  <a:path w="5" h="4">
                    <a:moveTo>
                      <a:pt x="1" y="0"/>
                    </a:moveTo>
                    <a:cubicBezTo>
                      <a:pt x="1" y="0"/>
                      <a:pt x="0" y="1"/>
                      <a:pt x="0" y="2"/>
                    </a:cubicBezTo>
                    <a:cubicBezTo>
                      <a:pt x="0" y="2"/>
                      <a:pt x="1" y="2"/>
                      <a:pt x="1" y="2"/>
                    </a:cubicBezTo>
                    <a:cubicBezTo>
                      <a:pt x="2" y="3"/>
                      <a:pt x="4" y="4"/>
                      <a:pt x="5" y="4"/>
                    </a:cubicBezTo>
                    <a:cubicBezTo>
                      <a:pt x="3" y="3"/>
                      <a:pt x="2" y="1"/>
                      <a:pt x="1"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25" name="Freeform 758">
                <a:extLst>
                  <a:ext uri="{FF2B5EF4-FFF2-40B4-BE49-F238E27FC236}">
                    <a16:creationId xmlns:a16="http://schemas.microsoft.com/office/drawing/2014/main" xmlns="" id="{E92C69B6-2105-41CB-8D4B-49D541703D28}"/>
                  </a:ext>
                </a:extLst>
              </p:cNvPr>
              <p:cNvSpPr>
                <a:spLocks/>
              </p:cNvSpPr>
              <p:nvPr/>
            </p:nvSpPr>
            <p:spPr bwMode="auto">
              <a:xfrm>
                <a:off x="6209" y="2707"/>
                <a:ext cx="3" cy="2"/>
              </a:xfrm>
              <a:custGeom>
                <a:avLst/>
                <a:gdLst>
                  <a:gd name="T0" fmla="*/ 3 w 4"/>
                  <a:gd name="T1" fmla="*/ 0 h 3"/>
                  <a:gd name="T2" fmla="*/ 0 w 4"/>
                  <a:gd name="T3" fmla="*/ 2 h 3"/>
                  <a:gd name="T4" fmla="*/ 3 w 4"/>
                  <a:gd name="T5" fmla="*/ 3 h 3"/>
                  <a:gd name="T6" fmla="*/ 4 w 4"/>
                  <a:gd name="T7" fmla="*/ 1 h 3"/>
                  <a:gd name="T8" fmla="*/ 3 w 4"/>
                  <a:gd name="T9" fmla="*/ 0 h 3"/>
                </a:gdLst>
                <a:ahLst/>
                <a:cxnLst>
                  <a:cxn ang="0">
                    <a:pos x="T0" y="T1"/>
                  </a:cxn>
                  <a:cxn ang="0">
                    <a:pos x="T2" y="T3"/>
                  </a:cxn>
                  <a:cxn ang="0">
                    <a:pos x="T4" y="T5"/>
                  </a:cxn>
                  <a:cxn ang="0">
                    <a:pos x="T6" y="T7"/>
                  </a:cxn>
                  <a:cxn ang="0">
                    <a:pos x="T8" y="T9"/>
                  </a:cxn>
                </a:cxnLst>
                <a:rect l="0" t="0" r="r" b="b"/>
                <a:pathLst>
                  <a:path w="4" h="3">
                    <a:moveTo>
                      <a:pt x="3" y="0"/>
                    </a:moveTo>
                    <a:cubicBezTo>
                      <a:pt x="2" y="0"/>
                      <a:pt x="1" y="1"/>
                      <a:pt x="0" y="2"/>
                    </a:cubicBezTo>
                    <a:cubicBezTo>
                      <a:pt x="1" y="2"/>
                      <a:pt x="2" y="2"/>
                      <a:pt x="3" y="3"/>
                    </a:cubicBezTo>
                    <a:cubicBezTo>
                      <a:pt x="3" y="2"/>
                      <a:pt x="4" y="1"/>
                      <a:pt x="4" y="1"/>
                    </a:cubicBezTo>
                    <a:cubicBezTo>
                      <a:pt x="3" y="0"/>
                      <a:pt x="3" y="0"/>
                      <a:pt x="3" y="0"/>
                    </a:cubicBezTo>
                  </a:path>
                </a:pathLst>
              </a:custGeom>
              <a:solidFill>
                <a:srgbClr val="F5F5F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26" name="Freeform 759">
                <a:extLst>
                  <a:ext uri="{FF2B5EF4-FFF2-40B4-BE49-F238E27FC236}">
                    <a16:creationId xmlns:a16="http://schemas.microsoft.com/office/drawing/2014/main" xmlns="" id="{54D3EA00-2A0A-4ACE-8BDD-0D1624411956}"/>
                  </a:ext>
                </a:extLst>
              </p:cNvPr>
              <p:cNvSpPr>
                <a:spLocks noEditPoints="1"/>
              </p:cNvSpPr>
              <p:nvPr/>
            </p:nvSpPr>
            <p:spPr bwMode="auto">
              <a:xfrm>
                <a:off x="6236" y="2713"/>
                <a:ext cx="9" cy="11"/>
              </a:xfrm>
              <a:custGeom>
                <a:avLst/>
                <a:gdLst>
                  <a:gd name="T0" fmla="*/ 12 w 13"/>
                  <a:gd name="T1" fmla="*/ 14 h 16"/>
                  <a:gd name="T2" fmla="*/ 8 w 13"/>
                  <a:gd name="T3" fmla="*/ 14 h 16"/>
                  <a:gd name="T4" fmla="*/ 13 w 13"/>
                  <a:gd name="T5" fmla="*/ 16 h 16"/>
                  <a:gd name="T6" fmla="*/ 12 w 13"/>
                  <a:gd name="T7" fmla="*/ 14 h 16"/>
                  <a:gd name="T8" fmla="*/ 0 w 13"/>
                  <a:gd name="T9" fmla="*/ 0 h 16"/>
                  <a:gd name="T10" fmla="*/ 1 w 13"/>
                  <a:gd name="T11" fmla="*/ 2 h 16"/>
                  <a:gd name="T12" fmla="*/ 2 w 13"/>
                  <a:gd name="T13" fmla="*/ 1 h 16"/>
                  <a:gd name="T14" fmla="*/ 0 w 13"/>
                  <a:gd name="T15" fmla="*/ 0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6">
                    <a:moveTo>
                      <a:pt x="12" y="14"/>
                    </a:moveTo>
                    <a:cubicBezTo>
                      <a:pt x="11" y="14"/>
                      <a:pt x="9" y="14"/>
                      <a:pt x="8" y="14"/>
                    </a:cubicBezTo>
                    <a:cubicBezTo>
                      <a:pt x="10" y="14"/>
                      <a:pt x="12" y="15"/>
                      <a:pt x="13" y="16"/>
                    </a:cubicBezTo>
                    <a:cubicBezTo>
                      <a:pt x="13" y="15"/>
                      <a:pt x="12" y="14"/>
                      <a:pt x="12" y="14"/>
                    </a:cubicBezTo>
                    <a:moveTo>
                      <a:pt x="0" y="0"/>
                    </a:moveTo>
                    <a:cubicBezTo>
                      <a:pt x="1" y="1"/>
                      <a:pt x="1" y="2"/>
                      <a:pt x="1" y="2"/>
                    </a:cubicBezTo>
                    <a:cubicBezTo>
                      <a:pt x="1" y="2"/>
                      <a:pt x="2" y="2"/>
                      <a:pt x="2" y="1"/>
                    </a:cubicBezTo>
                    <a:cubicBezTo>
                      <a:pt x="2" y="1"/>
                      <a:pt x="1" y="1"/>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27" name="Freeform 760">
                <a:extLst>
                  <a:ext uri="{FF2B5EF4-FFF2-40B4-BE49-F238E27FC236}">
                    <a16:creationId xmlns:a16="http://schemas.microsoft.com/office/drawing/2014/main" xmlns="" id="{CE5B7A15-CE73-41F0-BCC0-48F868F18C0C}"/>
                  </a:ext>
                </a:extLst>
              </p:cNvPr>
              <p:cNvSpPr>
                <a:spLocks/>
              </p:cNvSpPr>
              <p:nvPr/>
            </p:nvSpPr>
            <p:spPr bwMode="auto">
              <a:xfrm>
                <a:off x="6239" y="2719"/>
                <a:ext cx="6" cy="4"/>
              </a:xfrm>
              <a:custGeom>
                <a:avLst/>
                <a:gdLst>
                  <a:gd name="T0" fmla="*/ 5 w 8"/>
                  <a:gd name="T1" fmla="*/ 0 h 5"/>
                  <a:gd name="T2" fmla="*/ 0 w 8"/>
                  <a:gd name="T3" fmla="*/ 3 h 5"/>
                  <a:gd name="T4" fmla="*/ 4 w 8"/>
                  <a:gd name="T5" fmla="*/ 5 h 5"/>
                  <a:gd name="T6" fmla="*/ 8 w 8"/>
                  <a:gd name="T7" fmla="*/ 5 h 5"/>
                  <a:gd name="T8" fmla="*/ 5 w 8"/>
                  <a:gd name="T9" fmla="*/ 0 h 5"/>
                </a:gdLst>
                <a:ahLst/>
                <a:cxnLst>
                  <a:cxn ang="0">
                    <a:pos x="T0" y="T1"/>
                  </a:cxn>
                  <a:cxn ang="0">
                    <a:pos x="T2" y="T3"/>
                  </a:cxn>
                  <a:cxn ang="0">
                    <a:pos x="T4" y="T5"/>
                  </a:cxn>
                  <a:cxn ang="0">
                    <a:pos x="T6" y="T7"/>
                  </a:cxn>
                  <a:cxn ang="0">
                    <a:pos x="T8" y="T9"/>
                  </a:cxn>
                </a:cxnLst>
                <a:rect l="0" t="0" r="r" b="b"/>
                <a:pathLst>
                  <a:path w="8" h="5">
                    <a:moveTo>
                      <a:pt x="5" y="0"/>
                    </a:moveTo>
                    <a:cubicBezTo>
                      <a:pt x="3" y="1"/>
                      <a:pt x="2" y="2"/>
                      <a:pt x="0" y="3"/>
                    </a:cubicBezTo>
                    <a:cubicBezTo>
                      <a:pt x="2" y="4"/>
                      <a:pt x="3" y="4"/>
                      <a:pt x="4" y="5"/>
                    </a:cubicBezTo>
                    <a:cubicBezTo>
                      <a:pt x="5" y="5"/>
                      <a:pt x="7" y="5"/>
                      <a:pt x="8" y="5"/>
                    </a:cubicBezTo>
                    <a:cubicBezTo>
                      <a:pt x="7" y="3"/>
                      <a:pt x="6" y="1"/>
                      <a:pt x="5"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28" name="Freeform 761">
                <a:extLst>
                  <a:ext uri="{FF2B5EF4-FFF2-40B4-BE49-F238E27FC236}">
                    <a16:creationId xmlns:a16="http://schemas.microsoft.com/office/drawing/2014/main" xmlns="" id="{506803BF-B918-444E-86A0-FE5FC7023AA1}"/>
                  </a:ext>
                </a:extLst>
              </p:cNvPr>
              <p:cNvSpPr>
                <a:spLocks/>
              </p:cNvSpPr>
              <p:nvPr/>
            </p:nvSpPr>
            <p:spPr bwMode="auto">
              <a:xfrm>
                <a:off x="6214" y="2702"/>
                <a:ext cx="1" cy="2"/>
              </a:xfrm>
              <a:custGeom>
                <a:avLst/>
                <a:gdLst>
                  <a:gd name="T0" fmla="*/ 0 w 2"/>
                  <a:gd name="T1" fmla="*/ 0 h 2"/>
                  <a:gd name="T2" fmla="*/ 0 w 2"/>
                  <a:gd name="T3" fmla="*/ 1 h 2"/>
                  <a:gd name="T4" fmla="*/ 1 w 2"/>
                  <a:gd name="T5" fmla="*/ 2 h 2"/>
                  <a:gd name="T6" fmla="*/ 2 w 2"/>
                  <a:gd name="T7" fmla="*/ 1 h 2"/>
                  <a:gd name="T8" fmla="*/ 2 w 2"/>
                  <a:gd name="T9" fmla="*/ 1 h 2"/>
                  <a:gd name="T10" fmla="*/ 0 w 2"/>
                  <a:gd name="T11" fmla="*/ 0 h 2"/>
                </a:gdLst>
                <a:ahLst/>
                <a:cxnLst>
                  <a:cxn ang="0">
                    <a:pos x="T0" y="T1"/>
                  </a:cxn>
                  <a:cxn ang="0">
                    <a:pos x="T2" y="T3"/>
                  </a:cxn>
                  <a:cxn ang="0">
                    <a:pos x="T4" y="T5"/>
                  </a:cxn>
                  <a:cxn ang="0">
                    <a:pos x="T6" y="T7"/>
                  </a:cxn>
                  <a:cxn ang="0">
                    <a:pos x="T8" y="T9"/>
                  </a:cxn>
                  <a:cxn ang="0">
                    <a:pos x="T10" y="T11"/>
                  </a:cxn>
                </a:cxnLst>
                <a:rect l="0" t="0" r="r" b="b"/>
                <a:pathLst>
                  <a:path w="2" h="2">
                    <a:moveTo>
                      <a:pt x="0" y="0"/>
                    </a:moveTo>
                    <a:cubicBezTo>
                      <a:pt x="0" y="1"/>
                      <a:pt x="0" y="1"/>
                      <a:pt x="0" y="1"/>
                    </a:cubicBezTo>
                    <a:cubicBezTo>
                      <a:pt x="0" y="2"/>
                      <a:pt x="1" y="2"/>
                      <a:pt x="1" y="2"/>
                    </a:cubicBezTo>
                    <a:cubicBezTo>
                      <a:pt x="2" y="2"/>
                      <a:pt x="2" y="2"/>
                      <a:pt x="2" y="1"/>
                    </a:cubicBezTo>
                    <a:cubicBezTo>
                      <a:pt x="2" y="1"/>
                      <a:pt x="2" y="1"/>
                      <a:pt x="2" y="1"/>
                    </a:cubicBezTo>
                    <a:cubicBezTo>
                      <a:pt x="2" y="1"/>
                      <a:pt x="1" y="1"/>
                      <a:pt x="0" y="0"/>
                    </a:cubicBezTo>
                  </a:path>
                </a:pathLst>
              </a:custGeom>
              <a:solidFill>
                <a:srgbClr val="FAFAF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29" name="Freeform 762">
                <a:extLst>
                  <a:ext uri="{FF2B5EF4-FFF2-40B4-BE49-F238E27FC236}">
                    <a16:creationId xmlns:a16="http://schemas.microsoft.com/office/drawing/2014/main" xmlns="" id="{2BBEFA0A-0FBE-41FA-A490-5B5FEEAF8AB8}"/>
                  </a:ext>
                </a:extLst>
              </p:cNvPr>
              <p:cNvSpPr>
                <a:spLocks/>
              </p:cNvSpPr>
              <p:nvPr/>
            </p:nvSpPr>
            <p:spPr bwMode="auto">
              <a:xfrm>
                <a:off x="6213" y="2702"/>
                <a:ext cx="1" cy="1"/>
              </a:xfrm>
              <a:custGeom>
                <a:avLst/>
                <a:gdLst>
                  <a:gd name="T0" fmla="*/ 1 w 1"/>
                  <a:gd name="T1" fmla="*/ 0 h 1"/>
                  <a:gd name="T2" fmla="*/ 0 w 1"/>
                  <a:gd name="T3" fmla="*/ 1 h 1"/>
                  <a:gd name="T4" fmla="*/ 1 w 1"/>
                  <a:gd name="T5" fmla="*/ 1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1" y="0"/>
                      <a:pt x="1" y="1"/>
                      <a:pt x="0" y="1"/>
                    </a:cubicBezTo>
                    <a:cubicBezTo>
                      <a:pt x="1" y="1"/>
                      <a:pt x="1" y="1"/>
                      <a:pt x="1" y="1"/>
                    </a:cubicBezTo>
                    <a:cubicBezTo>
                      <a:pt x="1" y="1"/>
                      <a:pt x="1" y="1"/>
                      <a:pt x="1" y="0"/>
                    </a:cubicBezTo>
                    <a:cubicBezTo>
                      <a:pt x="1" y="0"/>
                      <a:pt x="1" y="0"/>
                      <a:pt x="1" y="0"/>
                    </a:cubicBezTo>
                  </a:path>
                </a:pathLst>
              </a:custGeom>
              <a:solidFill>
                <a:srgbClr val="FAFAF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30" name="Freeform 763">
                <a:extLst>
                  <a:ext uri="{FF2B5EF4-FFF2-40B4-BE49-F238E27FC236}">
                    <a16:creationId xmlns:a16="http://schemas.microsoft.com/office/drawing/2014/main" xmlns="" id="{3EE807D3-FF30-4C4F-8657-14B84337E1F0}"/>
                  </a:ext>
                </a:extLst>
              </p:cNvPr>
              <p:cNvSpPr>
                <a:spLocks/>
              </p:cNvSpPr>
              <p:nvPr/>
            </p:nvSpPr>
            <p:spPr bwMode="auto">
              <a:xfrm>
                <a:off x="6207" y="2705"/>
                <a:ext cx="4" cy="3"/>
              </a:xfrm>
              <a:custGeom>
                <a:avLst/>
                <a:gdLst>
                  <a:gd name="T0" fmla="*/ 3 w 6"/>
                  <a:gd name="T1" fmla="*/ 0 h 4"/>
                  <a:gd name="T2" fmla="*/ 0 w 6"/>
                  <a:gd name="T3" fmla="*/ 2 h 4"/>
                  <a:gd name="T4" fmla="*/ 3 w 6"/>
                  <a:gd name="T5" fmla="*/ 4 h 4"/>
                  <a:gd name="T6" fmla="*/ 6 w 6"/>
                  <a:gd name="T7" fmla="*/ 2 h 4"/>
                  <a:gd name="T8" fmla="*/ 5 w 6"/>
                  <a:gd name="T9" fmla="*/ 1 h 4"/>
                  <a:gd name="T10" fmla="*/ 3 w 6"/>
                  <a:gd name="T11" fmla="*/ 0 h 4"/>
                </a:gdLst>
                <a:ahLst/>
                <a:cxnLst>
                  <a:cxn ang="0">
                    <a:pos x="T0" y="T1"/>
                  </a:cxn>
                  <a:cxn ang="0">
                    <a:pos x="T2" y="T3"/>
                  </a:cxn>
                  <a:cxn ang="0">
                    <a:pos x="T4" y="T5"/>
                  </a:cxn>
                  <a:cxn ang="0">
                    <a:pos x="T6" y="T7"/>
                  </a:cxn>
                  <a:cxn ang="0">
                    <a:pos x="T8" y="T9"/>
                  </a:cxn>
                  <a:cxn ang="0">
                    <a:pos x="T10" y="T11"/>
                  </a:cxn>
                </a:cxnLst>
                <a:rect l="0" t="0" r="r" b="b"/>
                <a:pathLst>
                  <a:path w="6" h="4">
                    <a:moveTo>
                      <a:pt x="3" y="0"/>
                    </a:moveTo>
                    <a:cubicBezTo>
                      <a:pt x="2" y="1"/>
                      <a:pt x="1" y="1"/>
                      <a:pt x="0" y="2"/>
                    </a:cubicBezTo>
                    <a:cubicBezTo>
                      <a:pt x="1" y="2"/>
                      <a:pt x="2" y="3"/>
                      <a:pt x="3" y="4"/>
                    </a:cubicBezTo>
                    <a:cubicBezTo>
                      <a:pt x="4" y="3"/>
                      <a:pt x="5" y="2"/>
                      <a:pt x="6" y="2"/>
                    </a:cubicBezTo>
                    <a:cubicBezTo>
                      <a:pt x="6" y="1"/>
                      <a:pt x="5" y="1"/>
                      <a:pt x="5" y="1"/>
                    </a:cubicBezTo>
                    <a:cubicBezTo>
                      <a:pt x="4" y="1"/>
                      <a:pt x="3" y="0"/>
                      <a:pt x="3" y="0"/>
                    </a:cubicBezTo>
                  </a:path>
                </a:pathLst>
              </a:custGeom>
              <a:solidFill>
                <a:srgbClr val="F9F9F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31" name="Freeform 764">
                <a:extLst>
                  <a:ext uri="{FF2B5EF4-FFF2-40B4-BE49-F238E27FC236}">
                    <a16:creationId xmlns:a16="http://schemas.microsoft.com/office/drawing/2014/main" xmlns="" id="{8915A3EF-4D3E-455C-9032-C0ED975AB73D}"/>
                  </a:ext>
                </a:extLst>
              </p:cNvPr>
              <p:cNvSpPr>
                <a:spLocks/>
              </p:cNvSpPr>
              <p:nvPr/>
            </p:nvSpPr>
            <p:spPr bwMode="auto">
              <a:xfrm>
                <a:off x="6209" y="2704"/>
                <a:ext cx="2" cy="2"/>
              </a:xfrm>
              <a:custGeom>
                <a:avLst/>
                <a:gdLst>
                  <a:gd name="T0" fmla="*/ 1 w 2"/>
                  <a:gd name="T1" fmla="*/ 0 h 2"/>
                  <a:gd name="T2" fmla="*/ 0 w 2"/>
                  <a:gd name="T3" fmla="*/ 1 h 2"/>
                  <a:gd name="T4" fmla="*/ 2 w 2"/>
                  <a:gd name="T5" fmla="*/ 2 h 2"/>
                  <a:gd name="T6" fmla="*/ 1 w 2"/>
                  <a:gd name="T7" fmla="*/ 0 h 2"/>
                </a:gdLst>
                <a:ahLst/>
                <a:cxnLst>
                  <a:cxn ang="0">
                    <a:pos x="T0" y="T1"/>
                  </a:cxn>
                  <a:cxn ang="0">
                    <a:pos x="T2" y="T3"/>
                  </a:cxn>
                  <a:cxn ang="0">
                    <a:pos x="T4" y="T5"/>
                  </a:cxn>
                  <a:cxn ang="0">
                    <a:pos x="T6" y="T7"/>
                  </a:cxn>
                </a:cxnLst>
                <a:rect l="0" t="0" r="r" b="b"/>
                <a:pathLst>
                  <a:path w="2" h="2">
                    <a:moveTo>
                      <a:pt x="1" y="0"/>
                    </a:moveTo>
                    <a:cubicBezTo>
                      <a:pt x="0" y="1"/>
                      <a:pt x="0" y="1"/>
                      <a:pt x="0" y="1"/>
                    </a:cubicBezTo>
                    <a:cubicBezTo>
                      <a:pt x="0" y="1"/>
                      <a:pt x="1" y="2"/>
                      <a:pt x="2" y="2"/>
                    </a:cubicBezTo>
                    <a:cubicBezTo>
                      <a:pt x="2" y="1"/>
                      <a:pt x="1" y="1"/>
                      <a:pt x="1" y="0"/>
                    </a:cubicBezTo>
                  </a:path>
                </a:pathLst>
              </a:custGeom>
              <a:solidFill>
                <a:srgbClr val="FAFAF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32" name="Freeform 765">
                <a:extLst>
                  <a:ext uri="{FF2B5EF4-FFF2-40B4-BE49-F238E27FC236}">
                    <a16:creationId xmlns:a16="http://schemas.microsoft.com/office/drawing/2014/main" xmlns="" id="{E758E776-4322-4783-A42D-454E256B9AC8}"/>
                  </a:ext>
                </a:extLst>
              </p:cNvPr>
              <p:cNvSpPr>
                <a:spLocks/>
              </p:cNvSpPr>
              <p:nvPr/>
            </p:nvSpPr>
            <p:spPr bwMode="auto">
              <a:xfrm>
                <a:off x="6251" y="2721"/>
                <a:ext cx="3" cy="2"/>
              </a:xfrm>
              <a:custGeom>
                <a:avLst/>
                <a:gdLst>
                  <a:gd name="T0" fmla="*/ 2 w 3"/>
                  <a:gd name="T1" fmla="*/ 0 h 2"/>
                  <a:gd name="T2" fmla="*/ 0 w 3"/>
                  <a:gd name="T3" fmla="*/ 0 h 2"/>
                  <a:gd name="T4" fmla="*/ 1 w 3"/>
                  <a:gd name="T5" fmla="*/ 2 h 2"/>
                  <a:gd name="T6" fmla="*/ 3 w 3"/>
                  <a:gd name="T7" fmla="*/ 0 h 2"/>
                  <a:gd name="T8" fmla="*/ 2 w 3"/>
                  <a:gd name="T9" fmla="*/ 0 h 2"/>
                </a:gdLst>
                <a:ahLst/>
                <a:cxnLst>
                  <a:cxn ang="0">
                    <a:pos x="T0" y="T1"/>
                  </a:cxn>
                  <a:cxn ang="0">
                    <a:pos x="T2" y="T3"/>
                  </a:cxn>
                  <a:cxn ang="0">
                    <a:pos x="T4" y="T5"/>
                  </a:cxn>
                  <a:cxn ang="0">
                    <a:pos x="T6" y="T7"/>
                  </a:cxn>
                  <a:cxn ang="0">
                    <a:pos x="T8" y="T9"/>
                  </a:cxn>
                </a:cxnLst>
                <a:rect l="0" t="0" r="r" b="b"/>
                <a:pathLst>
                  <a:path w="3" h="2">
                    <a:moveTo>
                      <a:pt x="2" y="0"/>
                    </a:moveTo>
                    <a:cubicBezTo>
                      <a:pt x="2" y="0"/>
                      <a:pt x="1" y="0"/>
                      <a:pt x="0" y="0"/>
                    </a:cubicBezTo>
                    <a:cubicBezTo>
                      <a:pt x="1" y="1"/>
                      <a:pt x="1" y="1"/>
                      <a:pt x="1" y="2"/>
                    </a:cubicBezTo>
                    <a:cubicBezTo>
                      <a:pt x="2" y="1"/>
                      <a:pt x="2" y="1"/>
                      <a:pt x="3" y="0"/>
                    </a:cubicBezTo>
                    <a:cubicBezTo>
                      <a:pt x="3" y="0"/>
                      <a:pt x="3" y="0"/>
                      <a:pt x="2"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33" name="Freeform 766">
                <a:extLst>
                  <a:ext uri="{FF2B5EF4-FFF2-40B4-BE49-F238E27FC236}">
                    <a16:creationId xmlns:a16="http://schemas.microsoft.com/office/drawing/2014/main" xmlns="" id="{1E992D50-EFE1-4B76-A22C-5AE74251A530}"/>
                  </a:ext>
                </a:extLst>
              </p:cNvPr>
              <p:cNvSpPr>
                <a:spLocks/>
              </p:cNvSpPr>
              <p:nvPr/>
            </p:nvSpPr>
            <p:spPr bwMode="auto">
              <a:xfrm>
                <a:off x="6251" y="2720"/>
                <a:ext cx="2" cy="1"/>
              </a:xfrm>
              <a:custGeom>
                <a:avLst/>
                <a:gdLst>
                  <a:gd name="T0" fmla="*/ 0 w 3"/>
                  <a:gd name="T1" fmla="*/ 0 h 2"/>
                  <a:gd name="T2" fmla="*/ 1 w 3"/>
                  <a:gd name="T3" fmla="*/ 2 h 2"/>
                  <a:gd name="T4" fmla="*/ 3 w 3"/>
                  <a:gd name="T5" fmla="*/ 2 h 2"/>
                  <a:gd name="T6" fmla="*/ 0 w 3"/>
                  <a:gd name="T7" fmla="*/ 0 h 2"/>
                </a:gdLst>
                <a:ahLst/>
                <a:cxnLst>
                  <a:cxn ang="0">
                    <a:pos x="T0" y="T1"/>
                  </a:cxn>
                  <a:cxn ang="0">
                    <a:pos x="T2" y="T3"/>
                  </a:cxn>
                  <a:cxn ang="0">
                    <a:pos x="T4" y="T5"/>
                  </a:cxn>
                  <a:cxn ang="0">
                    <a:pos x="T6" y="T7"/>
                  </a:cxn>
                </a:cxnLst>
                <a:rect l="0" t="0" r="r" b="b"/>
                <a:pathLst>
                  <a:path w="3" h="2">
                    <a:moveTo>
                      <a:pt x="0" y="0"/>
                    </a:moveTo>
                    <a:cubicBezTo>
                      <a:pt x="0" y="1"/>
                      <a:pt x="1" y="1"/>
                      <a:pt x="1" y="2"/>
                    </a:cubicBezTo>
                    <a:cubicBezTo>
                      <a:pt x="2" y="2"/>
                      <a:pt x="3" y="2"/>
                      <a:pt x="3" y="2"/>
                    </a:cubicBezTo>
                    <a:cubicBezTo>
                      <a:pt x="2" y="1"/>
                      <a:pt x="1" y="1"/>
                      <a:pt x="0"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34" name="Freeform 767">
                <a:extLst>
                  <a:ext uri="{FF2B5EF4-FFF2-40B4-BE49-F238E27FC236}">
                    <a16:creationId xmlns:a16="http://schemas.microsoft.com/office/drawing/2014/main" xmlns="" id="{C48AFDC6-8539-443E-AC18-54EF6E03ADF5}"/>
                  </a:ext>
                </a:extLst>
              </p:cNvPr>
              <p:cNvSpPr>
                <a:spLocks noEditPoints="1"/>
              </p:cNvSpPr>
              <p:nvPr/>
            </p:nvSpPr>
            <p:spPr bwMode="auto">
              <a:xfrm>
                <a:off x="6256" y="2724"/>
                <a:ext cx="36" cy="19"/>
              </a:xfrm>
              <a:custGeom>
                <a:avLst/>
                <a:gdLst>
                  <a:gd name="T0" fmla="*/ 44 w 49"/>
                  <a:gd name="T1" fmla="*/ 20 h 25"/>
                  <a:gd name="T2" fmla="*/ 42 w 49"/>
                  <a:gd name="T3" fmla="*/ 23 h 25"/>
                  <a:gd name="T4" fmla="*/ 49 w 49"/>
                  <a:gd name="T5" fmla="*/ 25 h 25"/>
                  <a:gd name="T6" fmla="*/ 49 w 49"/>
                  <a:gd name="T7" fmla="*/ 25 h 25"/>
                  <a:gd name="T8" fmla="*/ 44 w 49"/>
                  <a:gd name="T9" fmla="*/ 20 h 25"/>
                  <a:gd name="T10" fmla="*/ 4 w 49"/>
                  <a:gd name="T11" fmla="*/ 0 h 25"/>
                  <a:gd name="T12" fmla="*/ 0 w 49"/>
                  <a:gd name="T13" fmla="*/ 6 h 25"/>
                  <a:gd name="T14" fmla="*/ 39 w 49"/>
                  <a:gd name="T15" fmla="*/ 22 h 25"/>
                  <a:gd name="T16" fmla="*/ 42 w 49"/>
                  <a:gd name="T17" fmla="*/ 19 h 25"/>
                  <a:gd name="T18" fmla="*/ 4 w 49"/>
                  <a:gd name="T19"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 h="25">
                    <a:moveTo>
                      <a:pt x="44" y="20"/>
                    </a:moveTo>
                    <a:cubicBezTo>
                      <a:pt x="43" y="21"/>
                      <a:pt x="42" y="22"/>
                      <a:pt x="42" y="23"/>
                    </a:cubicBezTo>
                    <a:cubicBezTo>
                      <a:pt x="45" y="24"/>
                      <a:pt x="48" y="25"/>
                      <a:pt x="49" y="25"/>
                    </a:cubicBezTo>
                    <a:cubicBezTo>
                      <a:pt x="49" y="25"/>
                      <a:pt x="49" y="25"/>
                      <a:pt x="49" y="25"/>
                    </a:cubicBezTo>
                    <a:cubicBezTo>
                      <a:pt x="49" y="24"/>
                      <a:pt x="47" y="23"/>
                      <a:pt x="44" y="20"/>
                    </a:cubicBezTo>
                    <a:moveTo>
                      <a:pt x="4" y="0"/>
                    </a:moveTo>
                    <a:cubicBezTo>
                      <a:pt x="3" y="2"/>
                      <a:pt x="2" y="4"/>
                      <a:pt x="0" y="6"/>
                    </a:cubicBezTo>
                    <a:cubicBezTo>
                      <a:pt x="17" y="13"/>
                      <a:pt x="31" y="19"/>
                      <a:pt x="39" y="22"/>
                    </a:cubicBezTo>
                    <a:cubicBezTo>
                      <a:pt x="40" y="21"/>
                      <a:pt x="41" y="20"/>
                      <a:pt x="42" y="19"/>
                    </a:cubicBezTo>
                    <a:cubicBezTo>
                      <a:pt x="34" y="15"/>
                      <a:pt x="21" y="8"/>
                      <a:pt x="4"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35" name="Freeform 768">
                <a:extLst>
                  <a:ext uri="{FF2B5EF4-FFF2-40B4-BE49-F238E27FC236}">
                    <a16:creationId xmlns:a16="http://schemas.microsoft.com/office/drawing/2014/main" xmlns="" id="{3883BACD-045F-4405-8349-971C2CA4E8D4}"/>
                  </a:ext>
                </a:extLst>
              </p:cNvPr>
              <p:cNvSpPr>
                <a:spLocks/>
              </p:cNvSpPr>
              <p:nvPr/>
            </p:nvSpPr>
            <p:spPr bwMode="auto">
              <a:xfrm>
                <a:off x="6285" y="2738"/>
                <a:ext cx="3" cy="3"/>
              </a:xfrm>
              <a:custGeom>
                <a:avLst/>
                <a:gdLst>
                  <a:gd name="T0" fmla="*/ 3 w 5"/>
                  <a:gd name="T1" fmla="*/ 0 h 4"/>
                  <a:gd name="T2" fmla="*/ 0 w 5"/>
                  <a:gd name="T3" fmla="*/ 3 h 4"/>
                  <a:gd name="T4" fmla="*/ 3 w 5"/>
                  <a:gd name="T5" fmla="*/ 4 h 4"/>
                  <a:gd name="T6" fmla="*/ 5 w 5"/>
                  <a:gd name="T7" fmla="*/ 1 h 4"/>
                  <a:gd name="T8" fmla="*/ 3 w 5"/>
                  <a:gd name="T9" fmla="*/ 0 h 4"/>
                </a:gdLst>
                <a:ahLst/>
                <a:cxnLst>
                  <a:cxn ang="0">
                    <a:pos x="T0" y="T1"/>
                  </a:cxn>
                  <a:cxn ang="0">
                    <a:pos x="T2" y="T3"/>
                  </a:cxn>
                  <a:cxn ang="0">
                    <a:pos x="T4" y="T5"/>
                  </a:cxn>
                  <a:cxn ang="0">
                    <a:pos x="T6" y="T7"/>
                  </a:cxn>
                  <a:cxn ang="0">
                    <a:pos x="T8" y="T9"/>
                  </a:cxn>
                </a:cxnLst>
                <a:rect l="0" t="0" r="r" b="b"/>
                <a:pathLst>
                  <a:path w="5" h="4">
                    <a:moveTo>
                      <a:pt x="3" y="0"/>
                    </a:moveTo>
                    <a:cubicBezTo>
                      <a:pt x="2" y="1"/>
                      <a:pt x="1" y="2"/>
                      <a:pt x="0" y="3"/>
                    </a:cubicBezTo>
                    <a:cubicBezTo>
                      <a:pt x="1" y="3"/>
                      <a:pt x="2" y="4"/>
                      <a:pt x="3" y="4"/>
                    </a:cubicBezTo>
                    <a:cubicBezTo>
                      <a:pt x="3" y="3"/>
                      <a:pt x="4" y="2"/>
                      <a:pt x="5" y="1"/>
                    </a:cubicBezTo>
                    <a:cubicBezTo>
                      <a:pt x="4" y="1"/>
                      <a:pt x="3" y="1"/>
                      <a:pt x="3"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36" name="Freeform 769">
                <a:extLst>
                  <a:ext uri="{FF2B5EF4-FFF2-40B4-BE49-F238E27FC236}">
                    <a16:creationId xmlns:a16="http://schemas.microsoft.com/office/drawing/2014/main" xmlns="" id="{ABEB0760-DCE0-4F0E-AC1E-B7BF5BC15931}"/>
                  </a:ext>
                </a:extLst>
              </p:cNvPr>
              <p:cNvSpPr>
                <a:spLocks/>
              </p:cNvSpPr>
              <p:nvPr/>
            </p:nvSpPr>
            <p:spPr bwMode="auto">
              <a:xfrm>
                <a:off x="6135" y="2670"/>
                <a:ext cx="5" cy="1"/>
              </a:xfrm>
              <a:custGeom>
                <a:avLst/>
                <a:gdLst>
                  <a:gd name="T0" fmla="*/ 1 w 6"/>
                  <a:gd name="T1" fmla="*/ 0 h 2"/>
                  <a:gd name="T2" fmla="*/ 0 w 6"/>
                  <a:gd name="T3" fmla="*/ 0 h 2"/>
                  <a:gd name="T4" fmla="*/ 0 w 6"/>
                  <a:gd name="T5" fmla="*/ 0 h 2"/>
                  <a:gd name="T6" fmla="*/ 1 w 6"/>
                  <a:gd name="T7" fmla="*/ 0 h 2"/>
                  <a:gd name="T8" fmla="*/ 3 w 6"/>
                  <a:gd name="T9" fmla="*/ 1 h 2"/>
                  <a:gd name="T10" fmla="*/ 3 w 6"/>
                  <a:gd name="T11" fmla="*/ 2 h 2"/>
                  <a:gd name="T12" fmla="*/ 3 w 6"/>
                  <a:gd name="T13" fmla="*/ 2 h 2"/>
                  <a:gd name="T14" fmla="*/ 6 w 6"/>
                  <a:gd name="T15" fmla="*/ 1 h 2"/>
                  <a:gd name="T16" fmla="*/ 1 w 6"/>
                  <a:gd name="T17"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2">
                    <a:moveTo>
                      <a:pt x="1" y="0"/>
                    </a:moveTo>
                    <a:cubicBezTo>
                      <a:pt x="1" y="0"/>
                      <a:pt x="0" y="0"/>
                      <a:pt x="0" y="0"/>
                    </a:cubicBezTo>
                    <a:cubicBezTo>
                      <a:pt x="0" y="0"/>
                      <a:pt x="0" y="0"/>
                      <a:pt x="0" y="0"/>
                    </a:cubicBezTo>
                    <a:cubicBezTo>
                      <a:pt x="1" y="0"/>
                      <a:pt x="1" y="0"/>
                      <a:pt x="1" y="0"/>
                    </a:cubicBezTo>
                    <a:cubicBezTo>
                      <a:pt x="2" y="0"/>
                      <a:pt x="2" y="1"/>
                      <a:pt x="3" y="1"/>
                    </a:cubicBezTo>
                    <a:cubicBezTo>
                      <a:pt x="3" y="1"/>
                      <a:pt x="3" y="2"/>
                      <a:pt x="3" y="2"/>
                    </a:cubicBezTo>
                    <a:cubicBezTo>
                      <a:pt x="3" y="2"/>
                      <a:pt x="3" y="2"/>
                      <a:pt x="3" y="2"/>
                    </a:cubicBezTo>
                    <a:cubicBezTo>
                      <a:pt x="4" y="2"/>
                      <a:pt x="5" y="1"/>
                      <a:pt x="6" y="1"/>
                    </a:cubicBezTo>
                    <a:cubicBezTo>
                      <a:pt x="3" y="0"/>
                      <a:pt x="2" y="0"/>
                      <a:pt x="1"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37" name="Freeform 770">
                <a:extLst>
                  <a:ext uri="{FF2B5EF4-FFF2-40B4-BE49-F238E27FC236}">
                    <a16:creationId xmlns:a16="http://schemas.microsoft.com/office/drawing/2014/main" xmlns="" id="{E906B44F-B6B2-489A-8B26-2AA7881BB8F7}"/>
                  </a:ext>
                </a:extLst>
              </p:cNvPr>
              <p:cNvSpPr>
                <a:spLocks/>
              </p:cNvSpPr>
              <p:nvPr/>
            </p:nvSpPr>
            <p:spPr bwMode="auto">
              <a:xfrm>
                <a:off x="6135" y="2670"/>
                <a:ext cx="3" cy="1"/>
              </a:xfrm>
              <a:custGeom>
                <a:avLst/>
                <a:gdLst>
                  <a:gd name="T0" fmla="*/ 1 w 3"/>
                  <a:gd name="T1" fmla="*/ 0 h 2"/>
                  <a:gd name="T2" fmla="*/ 0 w 3"/>
                  <a:gd name="T3" fmla="*/ 0 h 2"/>
                  <a:gd name="T4" fmla="*/ 3 w 3"/>
                  <a:gd name="T5" fmla="*/ 2 h 2"/>
                  <a:gd name="T6" fmla="*/ 3 w 3"/>
                  <a:gd name="T7" fmla="*/ 1 h 2"/>
                  <a:gd name="T8" fmla="*/ 1 w 3"/>
                  <a:gd name="T9" fmla="*/ 0 h 2"/>
                </a:gdLst>
                <a:ahLst/>
                <a:cxnLst>
                  <a:cxn ang="0">
                    <a:pos x="T0" y="T1"/>
                  </a:cxn>
                  <a:cxn ang="0">
                    <a:pos x="T2" y="T3"/>
                  </a:cxn>
                  <a:cxn ang="0">
                    <a:pos x="T4" y="T5"/>
                  </a:cxn>
                  <a:cxn ang="0">
                    <a:pos x="T6" y="T7"/>
                  </a:cxn>
                  <a:cxn ang="0">
                    <a:pos x="T8" y="T9"/>
                  </a:cxn>
                </a:cxnLst>
                <a:rect l="0" t="0" r="r" b="b"/>
                <a:pathLst>
                  <a:path w="3" h="2">
                    <a:moveTo>
                      <a:pt x="1" y="0"/>
                    </a:moveTo>
                    <a:cubicBezTo>
                      <a:pt x="1" y="0"/>
                      <a:pt x="1" y="0"/>
                      <a:pt x="0" y="0"/>
                    </a:cubicBezTo>
                    <a:cubicBezTo>
                      <a:pt x="1" y="1"/>
                      <a:pt x="1" y="1"/>
                      <a:pt x="3" y="2"/>
                    </a:cubicBezTo>
                    <a:cubicBezTo>
                      <a:pt x="3" y="2"/>
                      <a:pt x="3" y="1"/>
                      <a:pt x="3" y="1"/>
                    </a:cubicBezTo>
                    <a:cubicBezTo>
                      <a:pt x="2" y="1"/>
                      <a:pt x="2" y="0"/>
                      <a:pt x="1"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38" name="Freeform 771">
                <a:extLst>
                  <a:ext uri="{FF2B5EF4-FFF2-40B4-BE49-F238E27FC236}">
                    <a16:creationId xmlns:a16="http://schemas.microsoft.com/office/drawing/2014/main" xmlns="" id="{213CE2F5-9752-475B-B9B7-EA70FA196EDD}"/>
                  </a:ext>
                </a:extLst>
              </p:cNvPr>
              <p:cNvSpPr>
                <a:spLocks/>
              </p:cNvSpPr>
              <p:nvPr/>
            </p:nvSpPr>
            <p:spPr bwMode="auto">
              <a:xfrm>
                <a:off x="6138" y="2670"/>
                <a:ext cx="2" cy="2"/>
              </a:xfrm>
              <a:custGeom>
                <a:avLst/>
                <a:gdLst>
                  <a:gd name="T0" fmla="*/ 3 w 3"/>
                  <a:gd name="T1" fmla="*/ 0 h 2"/>
                  <a:gd name="T2" fmla="*/ 0 w 3"/>
                  <a:gd name="T3" fmla="*/ 1 h 2"/>
                  <a:gd name="T4" fmla="*/ 1 w 3"/>
                  <a:gd name="T5" fmla="*/ 2 h 2"/>
                  <a:gd name="T6" fmla="*/ 3 w 3"/>
                  <a:gd name="T7" fmla="*/ 0 h 2"/>
                  <a:gd name="T8" fmla="*/ 3 w 3"/>
                  <a:gd name="T9" fmla="*/ 0 h 2"/>
                </a:gdLst>
                <a:ahLst/>
                <a:cxnLst>
                  <a:cxn ang="0">
                    <a:pos x="T0" y="T1"/>
                  </a:cxn>
                  <a:cxn ang="0">
                    <a:pos x="T2" y="T3"/>
                  </a:cxn>
                  <a:cxn ang="0">
                    <a:pos x="T4" y="T5"/>
                  </a:cxn>
                  <a:cxn ang="0">
                    <a:pos x="T6" y="T7"/>
                  </a:cxn>
                  <a:cxn ang="0">
                    <a:pos x="T8" y="T9"/>
                  </a:cxn>
                </a:cxnLst>
                <a:rect l="0" t="0" r="r" b="b"/>
                <a:pathLst>
                  <a:path w="3" h="2">
                    <a:moveTo>
                      <a:pt x="3" y="0"/>
                    </a:moveTo>
                    <a:cubicBezTo>
                      <a:pt x="2" y="0"/>
                      <a:pt x="1" y="1"/>
                      <a:pt x="0" y="1"/>
                    </a:cubicBezTo>
                    <a:cubicBezTo>
                      <a:pt x="0" y="2"/>
                      <a:pt x="0" y="2"/>
                      <a:pt x="1" y="2"/>
                    </a:cubicBezTo>
                    <a:cubicBezTo>
                      <a:pt x="1" y="1"/>
                      <a:pt x="2" y="1"/>
                      <a:pt x="3" y="0"/>
                    </a:cubicBezTo>
                    <a:cubicBezTo>
                      <a:pt x="3" y="0"/>
                      <a:pt x="3" y="0"/>
                      <a:pt x="3"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39" name="Freeform 772">
                <a:extLst>
                  <a:ext uri="{FF2B5EF4-FFF2-40B4-BE49-F238E27FC236}">
                    <a16:creationId xmlns:a16="http://schemas.microsoft.com/office/drawing/2014/main" xmlns="" id="{C24132AA-5936-4813-8B21-D39A40D1B801}"/>
                  </a:ext>
                </a:extLst>
              </p:cNvPr>
              <p:cNvSpPr>
                <a:spLocks/>
              </p:cNvSpPr>
              <p:nvPr/>
            </p:nvSpPr>
            <p:spPr bwMode="auto">
              <a:xfrm>
                <a:off x="6245" y="2721"/>
                <a:ext cx="7" cy="5"/>
              </a:xfrm>
              <a:custGeom>
                <a:avLst/>
                <a:gdLst>
                  <a:gd name="T0" fmla="*/ 9 w 10"/>
                  <a:gd name="T1" fmla="*/ 0 h 6"/>
                  <a:gd name="T2" fmla="*/ 7 w 10"/>
                  <a:gd name="T3" fmla="*/ 1 h 6"/>
                  <a:gd name="T4" fmla="*/ 0 w 10"/>
                  <a:gd name="T5" fmla="*/ 2 h 6"/>
                  <a:gd name="T6" fmla="*/ 1 w 10"/>
                  <a:gd name="T7" fmla="*/ 4 h 6"/>
                  <a:gd name="T8" fmla="*/ 7 w 10"/>
                  <a:gd name="T9" fmla="*/ 6 h 6"/>
                  <a:gd name="T10" fmla="*/ 10 w 10"/>
                  <a:gd name="T11" fmla="*/ 2 h 6"/>
                  <a:gd name="T12" fmla="*/ 9 w 10"/>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10" h="6">
                    <a:moveTo>
                      <a:pt x="9" y="0"/>
                    </a:moveTo>
                    <a:cubicBezTo>
                      <a:pt x="8" y="0"/>
                      <a:pt x="8" y="0"/>
                      <a:pt x="7" y="1"/>
                    </a:cubicBezTo>
                    <a:cubicBezTo>
                      <a:pt x="4" y="1"/>
                      <a:pt x="2" y="1"/>
                      <a:pt x="0" y="2"/>
                    </a:cubicBezTo>
                    <a:cubicBezTo>
                      <a:pt x="0" y="2"/>
                      <a:pt x="1" y="3"/>
                      <a:pt x="1" y="4"/>
                    </a:cubicBezTo>
                    <a:cubicBezTo>
                      <a:pt x="3" y="5"/>
                      <a:pt x="5" y="5"/>
                      <a:pt x="7" y="6"/>
                    </a:cubicBezTo>
                    <a:cubicBezTo>
                      <a:pt x="8" y="5"/>
                      <a:pt x="9" y="3"/>
                      <a:pt x="10" y="2"/>
                    </a:cubicBezTo>
                    <a:cubicBezTo>
                      <a:pt x="10" y="1"/>
                      <a:pt x="10" y="1"/>
                      <a:pt x="9"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40" name="Freeform 773">
                <a:extLst>
                  <a:ext uri="{FF2B5EF4-FFF2-40B4-BE49-F238E27FC236}">
                    <a16:creationId xmlns:a16="http://schemas.microsoft.com/office/drawing/2014/main" xmlns="" id="{E05295B4-2AA2-45B2-8315-9655A13D1504}"/>
                  </a:ext>
                </a:extLst>
              </p:cNvPr>
              <p:cNvSpPr>
                <a:spLocks/>
              </p:cNvSpPr>
              <p:nvPr/>
            </p:nvSpPr>
            <p:spPr bwMode="auto">
              <a:xfrm>
                <a:off x="6243" y="2717"/>
                <a:ext cx="8" cy="6"/>
              </a:xfrm>
              <a:custGeom>
                <a:avLst/>
                <a:gdLst>
                  <a:gd name="T0" fmla="*/ 4 w 12"/>
                  <a:gd name="T1" fmla="*/ 0 h 8"/>
                  <a:gd name="T2" fmla="*/ 0 w 12"/>
                  <a:gd name="T3" fmla="*/ 3 h 8"/>
                  <a:gd name="T4" fmla="*/ 3 w 12"/>
                  <a:gd name="T5" fmla="*/ 8 h 8"/>
                  <a:gd name="T6" fmla="*/ 10 w 12"/>
                  <a:gd name="T7" fmla="*/ 7 h 8"/>
                  <a:gd name="T8" fmla="*/ 12 w 12"/>
                  <a:gd name="T9" fmla="*/ 6 h 8"/>
                  <a:gd name="T10" fmla="*/ 11 w 12"/>
                  <a:gd name="T11" fmla="*/ 4 h 8"/>
                  <a:gd name="T12" fmla="*/ 4 w 12"/>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12" h="8">
                    <a:moveTo>
                      <a:pt x="4" y="0"/>
                    </a:moveTo>
                    <a:cubicBezTo>
                      <a:pt x="3" y="1"/>
                      <a:pt x="1" y="2"/>
                      <a:pt x="0" y="3"/>
                    </a:cubicBezTo>
                    <a:cubicBezTo>
                      <a:pt x="1" y="4"/>
                      <a:pt x="2" y="6"/>
                      <a:pt x="3" y="8"/>
                    </a:cubicBezTo>
                    <a:cubicBezTo>
                      <a:pt x="5" y="7"/>
                      <a:pt x="7" y="7"/>
                      <a:pt x="10" y="7"/>
                    </a:cubicBezTo>
                    <a:cubicBezTo>
                      <a:pt x="11" y="6"/>
                      <a:pt x="11" y="6"/>
                      <a:pt x="12" y="6"/>
                    </a:cubicBezTo>
                    <a:cubicBezTo>
                      <a:pt x="12" y="5"/>
                      <a:pt x="11" y="5"/>
                      <a:pt x="11" y="4"/>
                    </a:cubicBezTo>
                    <a:cubicBezTo>
                      <a:pt x="9" y="3"/>
                      <a:pt x="6" y="2"/>
                      <a:pt x="4"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41" name="Freeform 774">
                <a:extLst>
                  <a:ext uri="{FF2B5EF4-FFF2-40B4-BE49-F238E27FC236}">
                    <a16:creationId xmlns:a16="http://schemas.microsoft.com/office/drawing/2014/main" xmlns="" id="{4A6BC501-8E95-4702-A2A8-FCF81569C622}"/>
                  </a:ext>
                </a:extLst>
              </p:cNvPr>
              <p:cNvSpPr>
                <a:spLocks noEditPoints="1"/>
              </p:cNvSpPr>
              <p:nvPr/>
            </p:nvSpPr>
            <p:spPr bwMode="auto">
              <a:xfrm>
                <a:off x="6254" y="2712"/>
                <a:ext cx="11" cy="12"/>
              </a:xfrm>
              <a:custGeom>
                <a:avLst/>
                <a:gdLst>
                  <a:gd name="T0" fmla="*/ 0 w 16"/>
                  <a:gd name="T1" fmla="*/ 13 h 17"/>
                  <a:gd name="T2" fmla="*/ 0 w 16"/>
                  <a:gd name="T3" fmla="*/ 13 h 17"/>
                  <a:gd name="T4" fmla="*/ 0 w 16"/>
                  <a:gd name="T5" fmla="*/ 13 h 17"/>
                  <a:gd name="T6" fmla="*/ 0 w 16"/>
                  <a:gd name="T7" fmla="*/ 13 h 17"/>
                  <a:gd name="T8" fmla="*/ 14 w 16"/>
                  <a:gd name="T9" fmla="*/ 0 h 17"/>
                  <a:gd name="T10" fmla="*/ 8 w 16"/>
                  <a:gd name="T11" fmla="*/ 5 h 17"/>
                  <a:gd name="T12" fmla="*/ 12 w 16"/>
                  <a:gd name="T13" fmla="*/ 6 h 17"/>
                  <a:gd name="T14" fmla="*/ 5 w 16"/>
                  <a:gd name="T15" fmla="*/ 11 h 17"/>
                  <a:gd name="T16" fmla="*/ 4 w 16"/>
                  <a:gd name="T17" fmla="*/ 15 h 17"/>
                  <a:gd name="T18" fmla="*/ 7 w 16"/>
                  <a:gd name="T19" fmla="*/ 17 h 17"/>
                  <a:gd name="T20" fmla="*/ 14 w 16"/>
                  <a:gd name="T21" fmla="*/ 0 h 17"/>
                  <a:gd name="T22" fmla="*/ 14 w 16"/>
                  <a:gd name="T23"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 h="17">
                    <a:moveTo>
                      <a:pt x="0" y="13"/>
                    </a:moveTo>
                    <a:cubicBezTo>
                      <a:pt x="0" y="13"/>
                      <a:pt x="0" y="13"/>
                      <a:pt x="0" y="13"/>
                    </a:cubicBezTo>
                    <a:cubicBezTo>
                      <a:pt x="0" y="13"/>
                      <a:pt x="0" y="13"/>
                      <a:pt x="0" y="13"/>
                    </a:cubicBezTo>
                    <a:cubicBezTo>
                      <a:pt x="0" y="13"/>
                      <a:pt x="0" y="13"/>
                      <a:pt x="0" y="13"/>
                    </a:cubicBezTo>
                    <a:moveTo>
                      <a:pt x="14" y="0"/>
                    </a:moveTo>
                    <a:cubicBezTo>
                      <a:pt x="13" y="0"/>
                      <a:pt x="11" y="2"/>
                      <a:pt x="8" y="5"/>
                    </a:cubicBezTo>
                    <a:cubicBezTo>
                      <a:pt x="10" y="5"/>
                      <a:pt x="12" y="5"/>
                      <a:pt x="12" y="6"/>
                    </a:cubicBezTo>
                    <a:cubicBezTo>
                      <a:pt x="13" y="8"/>
                      <a:pt x="10" y="9"/>
                      <a:pt x="5" y="11"/>
                    </a:cubicBezTo>
                    <a:cubicBezTo>
                      <a:pt x="5" y="12"/>
                      <a:pt x="5" y="14"/>
                      <a:pt x="4" y="15"/>
                    </a:cubicBezTo>
                    <a:cubicBezTo>
                      <a:pt x="5" y="16"/>
                      <a:pt x="6" y="16"/>
                      <a:pt x="7" y="17"/>
                    </a:cubicBezTo>
                    <a:cubicBezTo>
                      <a:pt x="13" y="7"/>
                      <a:pt x="16" y="1"/>
                      <a:pt x="14" y="0"/>
                    </a:cubicBezTo>
                    <a:cubicBezTo>
                      <a:pt x="14" y="0"/>
                      <a:pt x="14" y="0"/>
                      <a:pt x="14"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42" name="Freeform 775">
                <a:extLst>
                  <a:ext uri="{FF2B5EF4-FFF2-40B4-BE49-F238E27FC236}">
                    <a16:creationId xmlns:a16="http://schemas.microsoft.com/office/drawing/2014/main" xmlns="" id="{9DB8134D-8E0C-40C4-B4B7-C0C36553370F}"/>
                  </a:ext>
                </a:extLst>
              </p:cNvPr>
              <p:cNvSpPr>
                <a:spLocks/>
              </p:cNvSpPr>
              <p:nvPr/>
            </p:nvSpPr>
            <p:spPr bwMode="auto">
              <a:xfrm>
                <a:off x="6254" y="2720"/>
                <a:ext cx="3" cy="3"/>
              </a:xfrm>
              <a:custGeom>
                <a:avLst/>
                <a:gdLst>
                  <a:gd name="T0" fmla="*/ 5 w 5"/>
                  <a:gd name="T1" fmla="*/ 0 h 4"/>
                  <a:gd name="T2" fmla="*/ 1 w 5"/>
                  <a:gd name="T3" fmla="*/ 1 h 4"/>
                  <a:gd name="T4" fmla="*/ 0 w 5"/>
                  <a:gd name="T5" fmla="*/ 2 h 4"/>
                  <a:gd name="T6" fmla="*/ 0 w 5"/>
                  <a:gd name="T7" fmla="*/ 2 h 4"/>
                  <a:gd name="T8" fmla="*/ 4 w 5"/>
                  <a:gd name="T9" fmla="*/ 4 h 4"/>
                  <a:gd name="T10" fmla="*/ 5 w 5"/>
                  <a:gd name="T11" fmla="*/ 0 h 4"/>
                </a:gdLst>
                <a:ahLst/>
                <a:cxnLst>
                  <a:cxn ang="0">
                    <a:pos x="T0" y="T1"/>
                  </a:cxn>
                  <a:cxn ang="0">
                    <a:pos x="T2" y="T3"/>
                  </a:cxn>
                  <a:cxn ang="0">
                    <a:pos x="T4" y="T5"/>
                  </a:cxn>
                  <a:cxn ang="0">
                    <a:pos x="T6" y="T7"/>
                  </a:cxn>
                  <a:cxn ang="0">
                    <a:pos x="T8" y="T9"/>
                  </a:cxn>
                  <a:cxn ang="0">
                    <a:pos x="T10" y="T11"/>
                  </a:cxn>
                </a:cxnLst>
                <a:rect l="0" t="0" r="r" b="b"/>
                <a:pathLst>
                  <a:path w="5" h="4">
                    <a:moveTo>
                      <a:pt x="5" y="0"/>
                    </a:moveTo>
                    <a:cubicBezTo>
                      <a:pt x="4" y="0"/>
                      <a:pt x="2" y="1"/>
                      <a:pt x="1" y="1"/>
                    </a:cubicBezTo>
                    <a:cubicBezTo>
                      <a:pt x="0" y="1"/>
                      <a:pt x="0" y="2"/>
                      <a:pt x="0" y="2"/>
                    </a:cubicBezTo>
                    <a:cubicBezTo>
                      <a:pt x="0" y="2"/>
                      <a:pt x="0" y="2"/>
                      <a:pt x="0" y="2"/>
                    </a:cubicBezTo>
                    <a:cubicBezTo>
                      <a:pt x="2" y="3"/>
                      <a:pt x="3" y="3"/>
                      <a:pt x="4" y="4"/>
                    </a:cubicBezTo>
                    <a:cubicBezTo>
                      <a:pt x="5" y="3"/>
                      <a:pt x="5" y="1"/>
                      <a:pt x="5"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43" name="Freeform 776">
                <a:extLst>
                  <a:ext uri="{FF2B5EF4-FFF2-40B4-BE49-F238E27FC236}">
                    <a16:creationId xmlns:a16="http://schemas.microsoft.com/office/drawing/2014/main" xmlns="" id="{295F7F5F-118A-483A-AC0B-D2BEAB09DE06}"/>
                  </a:ext>
                </a:extLst>
              </p:cNvPr>
              <p:cNvSpPr>
                <a:spLocks/>
              </p:cNvSpPr>
              <p:nvPr/>
            </p:nvSpPr>
            <p:spPr bwMode="auto">
              <a:xfrm>
                <a:off x="6257" y="2715"/>
                <a:ext cx="6" cy="5"/>
              </a:xfrm>
              <a:custGeom>
                <a:avLst/>
                <a:gdLst>
                  <a:gd name="T0" fmla="*/ 3 w 8"/>
                  <a:gd name="T1" fmla="*/ 0 h 6"/>
                  <a:gd name="T2" fmla="*/ 0 w 8"/>
                  <a:gd name="T3" fmla="*/ 2 h 6"/>
                  <a:gd name="T4" fmla="*/ 0 w 8"/>
                  <a:gd name="T5" fmla="*/ 6 h 6"/>
                  <a:gd name="T6" fmla="*/ 7 w 8"/>
                  <a:gd name="T7" fmla="*/ 1 h 6"/>
                  <a:gd name="T8" fmla="*/ 3 w 8"/>
                  <a:gd name="T9" fmla="*/ 0 h 6"/>
                </a:gdLst>
                <a:ahLst/>
                <a:cxnLst>
                  <a:cxn ang="0">
                    <a:pos x="T0" y="T1"/>
                  </a:cxn>
                  <a:cxn ang="0">
                    <a:pos x="T2" y="T3"/>
                  </a:cxn>
                  <a:cxn ang="0">
                    <a:pos x="T4" y="T5"/>
                  </a:cxn>
                  <a:cxn ang="0">
                    <a:pos x="T6" y="T7"/>
                  </a:cxn>
                  <a:cxn ang="0">
                    <a:pos x="T8" y="T9"/>
                  </a:cxn>
                </a:cxnLst>
                <a:rect l="0" t="0" r="r" b="b"/>
                <a:pathLst>
                  <a:path w="8" h="6">
                    <a:moveTo>
                      <a:pt x="3" y="0"/>
                    </a:moveTo>
                    <a:cubicBezTo>
                      <a:pt x="2" y="0"/>
                      <a:pt x="1" y="1"/>
                      <a:pt x="0" y="2"/>
                    </a:cubicBezTo>
                    <a:cubicBezTo>
                      <a:pt x="0" y="3"/>
                      <a:pt x="0" y="4"/>
                      <a:pt x="0" y="6"/>
                    </a:cubicBezTo>
                    <a:cubicBezTo>
                      <a:pt x="5" y="4"/>
                      <a:pt x="8" y="3"/>
                      <a:pt x="7" y="1"/>
                    </a:cubicBezTo>
                    <a:cubicBezTo>
                      <a:pt x="7" y="0"/>
                      <a:pt x="5" y="0"/>
                      <a:pt x="3"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44" name="Freeform 777">
                <a:extLst>
                  <a:ext uri="{FF2B5EF4-FFF2-40B4-BE49-F238E27FC236}">
                    <a16:creationId xmlns:a16="http://schemas.microsoft.com/office/drawing/2014/main" xmlns="" id="{6527EC19-FCC1-492E-AF93-BDD3CEEA003E}"/>
                  </a:ext>
                </a:extLst>
              </p:cNvPr>
              <p:cNvSpPr>
                <a:spLocks/>
              </p:cNvSpPr>
              <p:nvPr/>
            </p:nvSpPr>
            <p:spPr bwMode="auto">
              <a:xfrm>
                <a:off x="6254" y="2717"/>
                <a:ext cx="3" cy="4"/>
              </a:xfrm>
              <a:custGeom>
                <a:avLst/>
                <a:gdLst>
                  <a:gd name="T0" fmla="*/ 4 w 4"/>
                  <a:gd name="T1" fmla="*/ 0 h 5"/>
                  <a:gd name="T2" fmla="*/ 0 w 4"/>
                  <a:gd name="T3" fmla="*/ 5 h 5"/>
                  <a:gd name="T4" fmla="*/ 4 w 4"/>
                  <a:gd name="T5" fmla="*/ 4 h 5"/>
                  <a:gd name="T6" fmla="*/ 4 w 4"/>
                  <a:gd name="T7" fmla="*/ 0 h 5"/>
                </a:gdLst>
                <a:ahLst/>
                <a:cxnLst>
                  <a:cxn ang="0">
                    <a:pos x="T0" y="T1"/>
                  </a:cxn>
                  <a:cxn ang="0">
                    <a:pos x="T2" y="T3"/>
                  </a:cxn>
                  <a:cxn ang="0">
                    <a:pos x="T4" y="T5"/>
                  </a:cxn>
                  <a:cxn ang="0">
                    <a:pos x="T6" y="T7"/>
                  </a:cxn>
                </a:cxnLst>
                <a:rect l="0" t="0" r="r" b="b"/>
                <a:pathLst>
                  <a:path w="4" h="5">
                    <a:moveTo>
                      <a:pt x="4" y="0"/>
                    </a:moveTo>
                    <a:cubicBezTo>
                      <a:pt x="3" y="2"/>
                      <a:pt x="1" y="3"/>
                      <a:pt x="0" y="5"/>
                    </a:cubicBezTo>
                    <a:cubicBezTo>
                      <a:pt x="1" y="5"/>
                      <a:pt x="3" y="4"/>
                      <a:pt x="4" y="4"/>
                    </a:cubicBezTo>
                    <a:cubicBezTo>
                      <a:pt x="4" y="2"/>
                      <a:pt x="4" y="1"/>
                      <a:pt x="4" y="0"/>
                    </a:cubicBezTo>
                  </a:path>
                </a:pathLst>
              </a:custGeom>
              <a:solidFill>
                <a:srgbClr val="F3F3F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45" name="Freeform 778">
                <a:extLst>
                  <a:ext uri="{FF2B5EF4-FFF2-40B4-BE49-F238E27FC236}">
                    <a16:creationId xmlns:a16="http://schemas.microsoft.com/office/drawing/2014/main" xmlns="" id="{4CF7D50B-09A9-4040-A199-2A5797883E39}"/>
                  </a:ext>
                </a:extLst>
              </p:cNvPr>
              <p:cNvSpPr>
                <a:spLocks/>
              </p:cNvSpPr>
              <p:nvPr/>
            </p:nvSpPr>
            <p:spPr bwMode="auto">
              <a:xfrm>
                <a:off x="6245" y="2728"/>
                <a:ext cx="5" cy="7"/>
              </a:xfrm>
              <a:custGeom>
                <a:avLst/>
                <a:gdLst>
                  <a:gd name="T0" fmla="*/ 4 w 7"/>
                  <a:gd name="T1" fmla="*/ 0 h 10"/>
                  <a:gd name="T2" fmla="*/ 0 w 7"/>
                  <a:gd name="T3" fmla="*/ 6 h 10"/>
                  <a:gd name="T4" fmla="*/ 4 w 7"/>
                  <a:gd name="T5" fmla="*/ 10 h 10"/>
                  <a:gd name="T6" fmla="*/ 7 w 7"/>
                  <a:gd name="T7" fmla="*/ 4 h 10"/>
                  <a:gd name="T8" fmla="*/ 4 w 7"/>
                  <a:gd name="T9" fmla="*/ 0 h 10"/>
                </a:gdLst>
                <a:ahLst/>
                <a:cxnLst>
                  <a:cxn ang="0">
                    <a:pos x="T0" y="T1"/>
                  </a:cxn>
                  <a:cxn ang="0">
                    <a:pos x="T2" y="T3"/>
                  </a:cxn>
                  <a:cxn ang="0">
                    <a:pos x="T4" y="T5"/>
                  </a:cxn>
                  <a:cxn ang="0">
                    <a:pos x="T6" y="T7"/>
                  </a:cxn>
                  <a:cxn ang="0">
                    <a:pos x="T8" y="T9"/>
                  </a:cxn>
                </a:cxnLst>
                <a:rect l="0" t="0" r="r" b="b"/>
                <a:pathLst>
                  <a:path w="7" h="10">
                    <a:moveTo>
                      <a:pt x="4" y="0"/>
                    </a:moveTo>
                    <a:cubicBezTo>
                      <a:pt x="3" y="2"/>
                      <a:pt x="1" y="4"/>
                      <a:pt x="0" y="6"/>
                    </a:cubicBezTo>
                    <a:cubicBezTo>
                      <a:pt x="1" y="7"/>
                      <a:pt x="3" y="9"/>
                      <a:pt x="4" y="10"/>
                    </a:cubicBezTo>
                    <a:cubicBezTo>
                      <a:pt x="5" y="8"/>
                      <a:pt x="6" y="6"/>
                      <a:pt x="7" y="4"/>
                    </a:cubicBezTo>
                    <a:cubicBezTo>
                      <a:pt x="6" y="3"/>
                      <a:pt x="5" y="2"/>
                      <a:pt x="4"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46" name="Freeform 779">
                <a:extLst>
                  <a:ext uri="{FF2B5EF4-FFF2-40B4-BE49-F238E27FC236}">
                    <a16:creationId xmlns:a16="http://schemas.microsoft.com/office/drawing/2014/main" xmlns="" id="{90342581-6D0A-453D-AC8A-0E7782541E24}"/>
                  </a:ext>
                </a:extLst>
              </p:cNvPr>
              <p:cNvSpPr>
                <a:spLocks/>
              </p:cNvSpPr>
              <p:nvPr/>
            </p:nvSpPr>
            <p:spPr bwMode="auto">
              <a:xfrm>
                <a:off x="6248" y="2731"/>
                <a:ext cx="4" cy="7"/>
              </a:xfrm>
              <a:custGeom>
                <a:avLst/>
                <a:gdLst>
                  <a:gd name="T0" fmla="*/ 3 w 6"/>
                  <a:gd name="T1" fmla="*/ 0 h 9"/>
                  <a:gd name="T2" fmla="*/ 0 w 6"/>
                  <a:gd name="T3" fmla="*/ 6 h 9"/>
                  <a:gd name="T4" fmla="*/ 3 w 6"/>
                  <a:gd name="T5" fmla="*/ 9 h 9"/>
                  <a:gd name="T6" fmla="*/ 6 w 6"/>
                  <a:gd name="T7" fmla="*/ 6 h 9"/>
                  <a:gd name="T8" fmla="*/ 3 w 6"/>
                  <a:gd name="T9" fmla="*/ 0 h 9"/>
                </a:gdLst>
                <a:ahLst/>
                <a:cxnLst>
                  <a:cxn ang="0">
                    <a:pos x="T0" y="T1"/>
                  </a:cxn>
                  <a:cxn ang="0">
                    <a:pos x="T2" y="T3"/>
                  </a:cxn>
                  <a:cxn ang="0">
                    <a:pos x="T4" y="T5"/>
                  </a:cxn>
                  <a:cxn ang="0">
                    <a:pos x="T6" y="T7"/>
                  </a:cxn>
                  <a:cxn ang="0">
                    <a:pos x="T8" y="T9"/>
                  </a:cxn>
                </a:cxnLst>
                <a:rect l="0" t="0" r="r" b="b"/>
                <a:pathLst>
                  <a:path w="6" h="9">
                    <a:moveTo>
                      <a:pt x="3" y="0"/>
                    </a:moveTo>
                    <a:cubicBezTo>
                      <a:pt x="2" y="2"/>
                      <a:pt x="1" y="4"/>
                      <a:pt x="0" y="6"/>
                    </a:cubicBezTo>
                    <a:cubicBezTo>
                      <a:pt x="1" y="7"/>
                      <a:pt x="2" y="8"/>
                      <a:pt x="3" y="9"/>
                    </a:cubicBezTo>
                    <a:cubicBezTo>
                      <a:pt x="4" y="8"/>
                      <a:pt x="5" y="7"/>
                      <a:pt x="6" y="6"/>
                    </a:cubicBezTo>
                    <a:cubicBezTo>
                      <a:pt x="5" y="4"/>
                      <a:pt x="4" y="2"/>
                      <a:pt x="3"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47" name="Freeform 780">
                <a:extLst>
                  <a:ext uri="{FF2B5EF4-FFF2-40B4-BE49-F238E27FC236}">
                    <a16:creationId xmlns:a16="http://schemas.microsoft.com/office/drawing/2014/main" xmlns="" id="{47BB6A84-3E67-4071-8E00-3C06E664B20F}"/>
                  </a:ext>
                </a:extLst>
              </p:cNvPr>
              <p:cNvSpPr>
                <a:spLocks/>
              </p:cNvSpPr>
              <p:nvPr/>
            </p:nvSpPr>
            <p:spPr bwMode="auto">
              <a:xfrm>
                <a:off x="6256" y="2729"/>
                <a:ext cx="0" cy="1"/>
              </a:xfrm>
              <a:custGeom>
                <a:avLst/>
                <a:gdLst>
                  <a:gd name="T0" fmla="*/ 0 h 1"/>
                  <a:gd name="T1" fmla="*/ 0 h 1"/>
                  <a:gd name="T2" fmla="*/ 1 h 1"/>
                  <a:gd name="T3" fmla="*/ 0 h 1"/>
                  <a:gd name="T4" fmla="*/ 0 h 1"/>
                </a:gdLst>
                <a:ahLst/>
                <a:cxnLst>
                  <a:cxn ang="0">
                    <a:pos x="0" y="T0"/>
                  </a:cxn>
                  <a:cxn ang="0">
                    <a:pos x="0" y="T1"/>
                  </a:cxn>
                  <a:cxn ang="0">
                    <a:pos x="0" y="T2"/>
                  </a:cxn>
                  <a:cxn ang="0">
                    <a:pos x="0" y="T3"/>
                  </a:cxn>
                  <a:cxn ang="0">
                    <a:pos x="0" y="T4"/>
                  </a:cxn>
                </a:cxnLst>
                <a:rect l="0" t="0" r="r" b="b"/>
                <a:pathLst>
                  <a:path h="1">
                    <a:moveTo>
                      <a:pt x="0" y="0"/>
                    </a:moveTo>
                    <a:cubicBezTo>
                      <a:pt x="0" y="0"/>
                      <a:pt x="0" y="0"/>
                      <a:pt x="0" y="0"/>
                    </a:cubicBezTo>
                    <a:cubicBezTo>
                      <a:pt x="0" y="1"/>
                      <a:pt x="0" y="1"/>
                      <a:pt x="0" y="1"/>
                    </a:cubicBezTo>
                    <a:cubicBezTo>
                      <a:pt x="0" y="0"/>
                      <a:pt x="0" y="0"/>
                      <a:pt x="0" y="0"/>
                    </a:cubicBezTo>
                    <a:cubicBezTo>
                      <a:pt x="0" y="0"/>
                      <a:pt x="0" y="0"/>
                      <a:pt x="0"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48" name="Freeform 781">
                <a:extLst>
                  <a:ext uri="{FF2B5EF4-FFF2-40B4-BE49-F238E27FC236}">
                    <a16:creationId xmlns:a16="http://schemas.microsoft.com/office/drawing/2014/main" xmlns="" id="{A8418771-BB51-4DAA-8572-EF209A295E55}"/>
                  </a:ext>
                </a:extLst>
              </p:cNvPr>
              <p:cNvSpPr>
                <a:spLocks/>
              </p:cNvSpPr>
              <p:nvPr/>
            </p:nvSpPr>
            <p:spPr bwMode="auto">
              <a:xfrm>
                <a:off x="6255" y="2729"/>
                <a:ext cx="1" cy="0"/>
              </a:xfrm>
              <a:custGeom>
                <a:avLst/>
                <a:gdLst>
                  <a:gd name="T0" fmla="*/ 0 w 1"/>
                  <a:gd name="T1" fmla="*/ 1 w 1"/>
                  <a:gd name="T2" fmla="*/ 1 w 1"/>
                  <a:gd name="T3" fmla="*/ 0 w 1"/>
                </a:gdLst>
                <a:ahLst/>
                <a:cxnLst>
                  <a:cxn ang="0">
                    <a:pos x="T0" y="0"/>
                  </a:cxn>
                  <a:cxn ang="0">
                    <a:pos x="T1" y="0"/>
                  </a:cxn>
                  <a:cxn ang="0">
                    <a:pos x="T2" y="0"/>
                  </a:cxn>
                  <a:cxn ang="0">
                    <a:pos x="T3" y="0"/>
                  </a:cxn>
                </a:cxnLst>
                <a:rect l="0" t="0" r="r" b="b"/>
                <a:pathLst>
                  <a:path w="1">
                    <a:moveTo>
                      <a:pt x="0" y="0"/>
                    </a:moveTo>
                    <a:cubicBezTo>
                      <a:pt x="0" y="0"/>
                      <a:pt x="0" y="0"/>
                      <a:pt x="1" y="0"/>
                    </a:cubicBezTo>
                    <a:cubicBezTo>
                      <a:pt x="1" y="0"/>
                      <a:pt x="1" y="0"/>
                      <a:pt x="1" y="0"/>
                    </a:cubicBezTo>
                    <a:cubicBezTo>
                      <a:pt x="1" y="0"/>
                      <a:pt x="0" y="0"/>
                      <a:pt x="0"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49" name="Freeform 782">
                <a:extLst>
                  <a:ext uri="{FF2B5EF4-FFF2-40B4-BE49-F238E27FC236}">
                    <a16:creationId xmlns:a16="http://schemas.microsoft.com/office/drawing/2014/main" xmlns="" id="{964D5D77-EF6E-465B-BB38-31F3FF967EEE}"/>
                  </a:ext>
                </a:extLst>
              </p:cNvPr>
              <p:cNvSpPr>
                <a:spLocks/>
              </p:cNvSpPr>
              <p:nvPr/>
            </p:nvSpPr>
            <p:spPr bwMode="auto">
              <a:xfrm>
                <a:off x="6241" y="2741"/>
                <a:ext cx="4" cy="8"/>
              </a:xfrm>
              <a:custGeom>
                <a:avLst/>
                <a:gdLst>
                  <a:gd name="T0" fmla="*/ 0 w 5"/>
                  <a:gd name="T1" fmla="*/ 0 h 10"/>
                  <a:gd name="T2" fmla="*/ 1 w 5"/>
                  <a:gd name="T3" fmla="*/ 10 h 10"/>
                  <a:gd name="T4" fmla="*/ 4 w 5"/>
                  <a:gd name="T5" fmla="*/ 6 h 10"/>
                  <a:gd name="T6" fmla="*/ 5 w 5"/>
                  <a:gd name="T7" fmla="*/ 5 h 10"/>
                  <a:gd name="T8" fmla="*/ 5 w 5"/>
                  <a:gd name="T9" fmla="*/ 4 h 10"/>
                  <a:gd name="T10" fmla="*/ 5 w 5"/>
                  <a:gd name="T11" fmla="*/ 4 h 10"/>
                  <a:gd name="T12" fmla="*/ 0 w 5"/>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5" h="10">
                    <a:moveTo>
                      <a:pt x="0" y="0"/>
                    </a:moveTo>
                    <a:cubicBezTo>
                      <a:pt x="0" y="4"/>
                      <a:pt x="1" y="7"/>
                      <a:pt x="1" y="10"/>
                    </a:cubicBezTo>
                    <a:cubicBezTo>
                      <a:pt x="2" y="9"/>
                      <a:pt x="3" y="8"/>
                      <a:pt x="4" y="6"/>
                    </a:cubicBezTo>
                    <a:cubicBezTo>
                      <a:pt x="4" y="6"/>
                      <a:pt x="5" y="5"/>
                      <a:pt x="5" y="5"/>
                    </a:cubicBezTo>
                    <a:cubicBezTo>
                      <a:pt x="5" y="5"/>
                      <a:pt x="5" y="4"/>
                      <a:pt x="5" y="4"/>
                    </a:cubicBezTo>
                    <a:cubicBezTo>
                      <a:pt x="5" y="4"/>
                      <a:pt x="5" y="4"/>
                      <a:pt x="5" y="4"/>
                    </a:cubicBezTo>
                    <a:cubicBezTo>
                      <a:pt x="4" y="3"/>
                      <a:pt x="2" y="1"/>
                      <a:pt x="0"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50" name="Freeform 783">
                <a:extLst>
                  <a:ext uri="{FF2B5EF4-FFF2-40B4-BE49-F238E27FC236}">
                    <a16:creationId xmlns:a16="http://schemas.microsoft.com/office/drawing/2014/main" xmlns="" id="{54C0A786-03E9-4524-8179-FB520E161EF2}"/>
                  </a:ext>
                </a:extLst>
              </p:cNvPr>
              <p:cNvSpPr>
                <a:spLocks/>
              </p:cNvSpPr>
              <p:nvPr/>
            </p:nvSpPr>
            <p:spPr bwMode="auto">
              <a:xfrm>
                <a:off x="6240" y="2738"/>
                <a:ext cx="5" cy="6"/>
              </a:xfrm>
              <a:custGeom>
                <a:avLst/>
                <a:gdLst>
                  <a:gd name="T0" fmla="*/ 0 w 7"/>
                  <a:gd name="T1" fmla="*/ 0 h 9"/>
                  <a:gd name="T2" fmla="*/ 0 w 7"/>
                  <a:gd name="T3" fmla="*/ 0 h 9"/>
                  <a:gd name="T4" fmla="*/ 0 w 7"/>
                  <a:gd name="T5" fmla="*/ 1 h 9"/>
                  <a:gd name="T6" fmla="*/ 1 w 7"/>
                  <a:gd name="T7" fmla="*/ 5 h 9"/>
                  <a:gd name="T8" fmla="*/ 6 w 7"/>
                  <a:gd name="T9" fmla="*/ 9 h 9"/>
                  <a:gd name="T10" fmla="*/ 7 w 7"/>
                  <a:gd name="T11" fmla="*/ 7 h 9"/>
                  <a:gd name="T12" fmla="*/ 0 w 7"/>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7" h="9">
                    <a:moveTo>
                      <a:pt x="0" y="0"/>
                    </a:moveTo>
                    <a:cubicBezTo>
                      <a:pt x="0" y="0"/>
                      <a:pt x="0" y="0"/>
                      <a:pt x="0" y="0"/>
                    </a:cubicBezTo>
                    <a:cubicBezTo>
                      <a:pt x="0" y="1"/>
                      <a:pt x="0" y="1"/>
                      <a:pt x="0" y="1"/>
                    </a:cubicBezTo>
                    <a:cubicBezTo>
                      <a:pt x="0" y="2"/>
                      <a:pt x="1" y="4"/>
                      <a:pt x="1" y="5"/>
                    </a:cubicBezTo>
                    <a:cubicBezTo>
                      <a:pt x="3" y="6"/>
                      <a:pt x="5" y="8"/>
                      <a:pt x="6" y="9"/>
                    </a:cubicBezTo>
                    <a:cubicBezTo>
                      <a:pt x="7" y="8"/>
                      <a:pt x="7" y="7"/>
                      <a:pt x="7" y="7"/>
                    </a:cubicBezTo>
                    <a:cubicBezTo>
                      <a:pt x="5" y="4"/>
                      <a:pt x="3" y="2"/>
                      <a:pt x="0"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51" name="Freeform 784">
                <a:extLst>
                  <a:ext uri="{FF2B5EF4-FFF2-40B4-BE49-F238E27FC236}">
                    <a16:creationId xmlns:a16="http://schemas.microsoft.com/office/drawing/2014/main" xmlns="" id="{98F93DDF-B9D8-4B78-ABA9-F56A17EDAE6C}"/>
                  </a:ext>
                </a:extLst>
              </p:cNvPr>
              <p:cNvSpPr>
                <a:spLocks/>
              </p:cNvSpPr>
              <p:nvPr/>
            </p:nvSpPr>
            <p:spPr bwMode="auto">
              <a:xfrm>
                <a:off x="6245" y="2744"/>
                <a:ext cx="0" cy="1"/>
              </a:xfrm>
              <a:custGeom>
                <a:avLst/>
                <a:gdLst>
                  <a:gd name="T0" fmla="*/ 0 w 1"/>
                  <a:gd name="T1" fmla="*/ 0 h 1"/>
                  <a:gd name="T2" fmla="*/ 0 w 1"/>
                  <a:gd name="T3" fmla="*/ 0 h 1"/>
                  <a:gd name="T4" fmla="*/ 0 w 1"/>
                  <a:gd name="T5" fmla="*/ 1 h 1"/>
                  <a:gd name="T6" fmla="*/ 1 w 1"/>
                  <a:gd name="T7" fmla="*/ 0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cubicBezTo>
                      <a:pt x="0" y="0"/>
                      <a:pt x="0" y="0"/>
                      <a:pt x="0" y="0"/>
                    </a:cubicBezTo>
                    <a:cubicBezTo>
                      <a:pt x="0" y="0"/>
                      <a:pt x="0" y="1"/>
                      <a:pt x="0" y="1"/>
                    </a:cubicBezTo>
                    <a:cubicBezTo>
                      <a:pt x="0" y="1"/>
                      <a:pt x="1" y="0"/>
                      <a:pt x="1" y="0"/>
                    </a:cubicBezTo>
                    <a:cubicBezTo>
                      <a:pt x="1" y="0"/>
                      <a:pt x="1" y="0"/>
                      <a:pt x="0"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52" name="Freeform 785">
                <a:extLst>
                  <a:ext uri="{FF2B5EF4-FFF2-40B4-BE49-F238E27FC236}">
                    <a16:creationId xmlns:a16="http://schemas.microsoft.com/office/drawing/2014/main" xmlns="" id="{47FFC4C0-AB9D-47EB-8510-3C50E747CB7E}"/>
                  </a:ext>
                </a:extLst>
              </p:cNvPr>
              <p:cNvSpPr>
                <a:spLocks/>
              </p:cNvSpPr>
              <p:nvPr/>
            </p:nvSpPr>
            <p:spPr bwMode="auto">
              <a:xfrm>
                <a:off x="6245" y="2743"/>
                <a:ext cx="1" cy="1"/>
              </a:xfrm>
              <a:custGeom>
                <a:avLst/>
                <a:gdLst>
                  <a:gd name="T0" fmla="*/ 1 w 2"/>
                  <a:gd name="T1" fmla="*/ 0 h 2"/>
                  <a:gd name="T2" fmla="*/ 0 w 2"/>
                  <a:gd name="T3" fmla="*/ 2 h 2"/>
                  <a:gd name="T4" fmla="*/ 1 w 2"/>
                  <a:gd name="T5" fmla="*/ 2 h 2"/>
                  <a:gd name="T6" fmla="*/ 2 w 2"/>
                  <a:gd name="T7" fmla="*/ 1 h 2"/>
                  <a:gd name="T8" fmla="*/ 1 w 2"/>
                  <a:gd name="T9" fmla="*/ 0 h 2"/>
                </a:gdLst>
                <a:ahLst/>
                <a:cxnLst>
                  <a:cxn ang="0">
                    <a:pos x="T0" y="T1"/>
                  </a:cxn>
                  <a:cxn ang="0">
                    <a:pos x="T2" y="T3"/>
                  </a:cxn>
                  <a:cxn ang="0">
                    <a:pos x="T4" y="T5"/>
                  </a:cxn>
                  <a:cxn ang="0">
                    <a:pos x="T6" y="T7"/>
                  </a:cxn>
                  <a:cxn ang="0">
                    <a:pos x="T8" y="T9"/>
                  </a:cxn>
                </a:cxnLst>
                <a:rect l="0" t="0" r="r" b="b"/>
                <a:pathLst>
                  <a:path w="2" h="2">
                    <a:moveTo>
                      <a:pt x="1" y="0"/>
                    </a:moveTo>
                    <a:cubicBezTo>
                      <a:pt x="1" y="0"/>
                      <a:pt x="1" y="1"/>
                      <a:pt x="0" y="2"/>
                    </a:cubicBezTo>
                    <a:cubicBezTo>
                      <a:pt x="1" y="2"/>
                      <a:pt x="1" y="2"/>
                      <a:pt x="1" y="2"/>
                    </a:cubicBezTo>
                    <a:cubicBezTo>
                      <a:pt x="1" y="2"/>
                      <a:pt x="2" y="1"/>
                      <a:pt x="2" y="1"/>
                    </a:cubicBezTo>
                    <a:cubicBezTo>
                      <a:pt x="2" y="0"/>
                      <a:pt x="1" y="0"/>
                      <a:pt x="1"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53" name="Freeform 786">
                <a:extLst>
                  <a:ext uri="{FF2B5EF4-FFF2-40B4-BE49-F238E27FC236}">
                    <a16:creationId xmlns:a16="http://schemas.microsoft.com/office/drawing/2014/main" xmlns="" id="{56D40AED-13A5-43B0-A404-C40B6B4D97DB}"/>
                  </a:ext>
                </a:extLst>
              </p:cNvPr>
              <p:cNvSpPr>
                <a:spLocks/>
              </p:cNvSpPr>
              <p:nvPr/>
            </p:nvSpPr>
            <p:spPr bwMode="auto">
              <a:xfrm>
                <a:off x="6220" y="2746"/>
                <a:ext cx="17" cy="29"/>
              </a:xfrm>
              <a:custGeom>
                <a:avLst/>
                <a:gdLst>
                  <a:gd name="T0" fmla="*/ 19 w 22"/>
                  <a:gd name="T1" fmla="*/ 0 h 39"/>
                  <a:gd name="T2" fmla="*/ 5 w 22"/>
                  <a:gd name="T3" fmla="*/ 22 h 39"/>
                  <a:gd name="T4" fmla="*/ 1 w 22"/>
                  <a:gd name="T5" fmla="*/ 36 h 39"/>
                  <a:gd name="T6" fmla="*/ 0 w 22"/>
                  <a:gd name="T7" fmla="*/ 39 h 39"/>
                  <a:gd name="T8" fmla="*/ 22 w 22"/>
                  <a:gd name="T9" fmla="*/ 14 h 39"/>
                  <a:gd name="T10" fmla="*/ 19 w 22"/>
                  <a:gd name="T11" fmla="*/ 0 h 39"/>
                </a:gdLst>
                <a:ahLst/>
                <a:cxnLst>
                  <a:cxn ang="0">
                    <a:pos x="T0" y="T1"/>
                  </a:cxn>
                  <a:cxn ang="0">
                    <a:pos x="T2" y="T3"/>
                  </a:cxn>
                  <a:cxn ang="0">
                    <a:pos x="T4" y="T5"/>
                  </a:cxn>
                  <a:cxn ang="0">
                    <a:pos x="T6" y="T7"/>
                  </a:cxn>
                  <a:cxn ang="0">
                    <a:pos x="T8" y="T9"/>
                  </a:cxn>
                  <a:cxn ang="0">
                    <a:pos x="T10" y="T11"/>
                  </a:cxn>
                </a:cxnLst>
                <a:rect l="0" t="0" r="r" b="b"/>
                <a:pathLst>
                  <a:path w="22" h="39">
                    <a:moveTo>
                      <a:pt x="19" y="0"/>
                    </a:moveTo>
                    <a:cubicBezTo>
                      <a:pt x="14" y="8"/>
                      <a:pt x="9" y="15"/>
                      <a:pt x="5" y="22"/>
                    </a:cubicBezTo>
                    <a:cubicBezTo>
                      <a:pt x="4" y="26"/>
                      <a:pt x="2" y="31"/>
                      <a:pt x="1" y="36"/>
                    </a:cubicBezTo>
                    <a:cubicBezTo>
                      <a:pt x="0" y="37"/>
                      <a:pt x="0" y="38"/>
                      <a:pt x="0" y="39"/>
                    </a:cubicBezTo>
                    <a:cubicBezTo>
                      <a:pt x="4" y="35"/>
                      <a:pt x="13" y="26"/>
                      <a:pt x="22" y="14"/>
                    </a:cubicBezTo>
                    <a:cubicBezTo>
                      <a:pt x="21" y="9"/>
                      <a:pt x="20" y="5"/>
                      <a:pt x="19"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54" name="Freeform 787">
                <a:extLst>
                  <a:ext uri="{FF2B5EF4-FFF2-40B4-BE49-F238E27FC236}">
                    <a16:creationId xmlns:a16="http://schemas.microsoft.com/office/drawing/2014/main" xmlns="" id="{0E4E1ED2-86E2-4FF9-97A9-159A5317D4CD}"/>
                  </a:ext>
                </a:extLst>
              </p:cNvPr>
              <p:cNvSpPr>
                <a:spLocks/>
              </p:cNvSpPr>
              <p:nvPr/>
            </p:nvSpPr>
            <p:spPr bwMode="auto">
              <a:xfrm>
                <a:off x="6217" y="2762"/>
                <a:ext cx="7" cy="14"/>
              </a:xfrm>
              <a:custGeom>
                <a:avLst/>
                <a:gdLst>
                  <a:gd name="T0" fmla="*/ 10 w 10"/>
                  <a:gd name="T1" fmla="*/ 0 h 19"/>
                  <a:gd name="T2" fmla="*/ 1 w 10"/>
                  <a:gd name="T3" fmla="*/ 19 h 19"/>
                  <a:gd name="T4" fmla="*/ 1 w 10"/>
                  <a:gd name="T5" fmla="*/ 19 h 19"/>
                  <a:gd name="T6" fmla="*/ 5 w 10"/>
                  <a:gd name="T7" fmla="*/ 17 h 19"/>
                  <a:gd name="T8" fmla="*/ 6 w 10"/>
                  <a:gd name="T9" fmla="*/ 14 h 19"/>
                  <a:gd name="T10" fmla="*/ 10 w 10"/>
                  <a:gd name="T11" fmla="*/ 0 h 19"/>
                </a:gdLst>
                <a:ahLst/>
                <a:cxnLst>
                  <a:cxn ang="0">
                    <a:pos x="T0" y="T1"/>
                  </a:cxn>
                  <a:cxn ang="0">
                    <a:pos x="T2" y="T3"/>
                  </a:cxn>
                  <a:cxn ang="0">
                    <a:pos x="T4" y="T5"/>
                  </a:cxn>
                  <a:cxn ang="0">
                    <a:pos x="T6" y="T7"/>
                  </a:cxn>
                  <a:cxn ang="0">
                    <a:pos x="T8" y="T9"/>
                  </a:cxn>
                  <a:cxn ang="0">
                    <a:pos x="T10" y="T11"/>
                  </a:cxn>
                </a:cxnLst>
                <a:rect l="0" t="0" r="r" b="b"/>
                <a:pathLst>
                  <a:path w="10" h="19">
                    <a:moveTo>
                      <a:pt x="10" y="0"/>
                    </a:moveTo>
                    <a:cubicBezTo>
                      <a:pt x="3" y="10"/>
                      <a:pt x="0" y="18"/>
                      <a:pt x="1" y="19"/>
                    </a:cubicBezTo>
                    <a:cubicBezTo>
                      <a:pt x="1" y="19"/>
                      <a:pt x="1" y="19"/>
                      <a:pt x="1" y="19"/>
                    </a:cubicBezTo>
                    <a:cubicBezTo>
                      <a:pt x="2" y="19"/>
                      <a:pt x="3" y="18"/>
                      <a:pt x="5" y="17"/>
                    </a:cubicBezTo>
                    <a:cubicBezTo>
                      <a:pt x="5" y="16"/>
                      <a:pt x="5" y="15"/>
                      <a:pt x="6" y="14"/>
                    </a:cubicBezTo>
                    <a:cubicBezTo>
                      <a:pt x="7" y="9"/>
                      <a:pt x="9" y="4"/>
                      <a:pt x="10"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55" name="Freeform 788">
                <a:extLst>
                  <a:ext uri="{FF2B5EF4-FFF2-40B4-BE49-F238E27FC236}">
                    <a16:creationId xmlns:a16="http://schemas.microsoft.com/office/drawing/2014/main" xmlns="" id="{A120AAAA-E47A-49FD-B5C3-FFB5F950585F}"/>
                  </a:ext>
                </a:extLst>
              </p:cNvPr>
              <p:cNvSpPr>
                <a:spLocks noEditPoints="1"/>
              </p:cNvSpPr>
              <p:nvPr/>
            </p:nvSpPr>
            <p:spPr bwMode="auto">
              <a:xfrm>
                <a:off x="6248" y="2726"/>
                <a:ext cx="8" cy="5"/>
              </a:xfrm>
              <a:custGeom>
                <a:avLst/>
                <a:gdLst>
                  <a:gd name="T0" fmla="*/ 11 w 11"/>
                  <a:gd name="T1" fmla="*/ 4 h 7"/>
                  <a:gd name="T2" fmla="*/ 10 w 11"/>
                  <a:gd name="T3" fmla="*/ 5 h 7"/>
                  <a:gd name="T4" fmla="*/ 11 w 11"/>
                  <a:gd name="T5" fmla="*/ 5 h 7"/>
                  <a:gd name="T6" fmla="*/ 11 w 11"/>
                  <a:gd name="T7" fmla="*/ 4 h 7"/>
                  <a:gd name="T8" fmla="*/ 3 w 11"/>
                  <a:gd name="T9" fmla="*/ 0 h 7"/>
                  <a:gd name="T10" fmla="*/ 0 w 11"/>
                  <a:gd name="T11" fmla="*/ 3 h 7"/>
                  <a:gd name="T12" fmla="*/ 3 w 11"/>
                  <a:gd name="T13" fmla="*/ 7 h 7"/>
                  <a:gd name="T14" fmla="*/ 5 w 11"/>
                  <a:gd name="T15" fmla="*/ 1 h 7"/>
                  <a:gd name="T16" fmla="*/ 3 w 11"/>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7">
                    <a:moveTo>
                      <a:pt x="11" y="4"/>
                    </a:moveTo>
                    <a:cubicBezTo>
                      <a:pt x="10" y="5"/>
                      <a:pt x="10" y="5"/>
                      <a:pt x="10" y="5"/>
                    </a:cubicBezTo>
                    <a:cubicBezTo>
                      <a:pt x="10" y="5"/>
                      <a:pt x="11" y="5"/>
                      <a:pt x="11" y="5"/>
                    </a:cubicBezTo>
                    <a:cubicBezTo>
                      <a:pt x="11" y="5"/>
                      <a:pt x="11" y="5"/>
                      <a:pt x="11" y="4"/>
                    </a:cubicBezTo>
                    <a:moveTo>
                      <a:pt x="3" y="0"/>
                    </a:moveTo>
                    <a:cubicBezTo>
                      <a:pt x="2" y="1"/>
                      <a:pt x="1" y="2"/>
                      <a:pt x="0" y="3"/>
                    </a:cubicBezTo>
                    <a:cubicBezTo>
                      <a:pt x="1" y="5"/>
                      <a:pt x="2" y="6"/>
                      <a:pt x="3" y="7"/>
                    </a:cubicBezTo>
                    <a:cubicBezTo>
                      <a:pt x="3" y="5"/>
                      <a:pt x="4" y="3"/>
                      <a:pt x="5" y="1"/>
                    </a:cubicBezTo>
                    <a:cubicBezTo>
                      <a:pt x="4" y="1"/>
                      <a:pt x="3" y="1"/>
                      <a:pt x="3" y="0"/>
                    </a:cubicBezTo>
                  </a:path>
                </a:pathLst>
              </a:custGeom>
              <a:solidFill>
                <a:srgbClr val="EAEBE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56" name="Freeform 789">
                <a:extLst>
                  <a:ext uri="{FF2B5EF4-FFF2-40B4-BE49-F238E27FC236}">
                    <a16:creationId xmlns:a16="http://schemas.microsoft.com/office/drawing/2014/main" xmlns="" id="{6C946D1F-663F-4C98-9EB5-44CF46AA2251}"/>
                  </a:ext>
                </a:extLst>
              </p:cNvPr>
              <p:cNvSpPr>
                <a:spLocks/>
              </p:cNvSpPr>
              <p:nvPr/>
            </p:nvSpPr>
            <p:spPr bwMode="auto">
              <a:xfrm>
                <a:off x="6250" y="2727"/>
                <a:ext cx="6" cy="8"/>
              </a:xfrm>
              <a:custGeom>
                <a:avLst/>
                <a:gdLst>
                  <a:gd name="T0" fmla="*/ 2 w 8"/>
                  <a:gd name="T1" fmla="*/ 0 h 12"/>
                  <a:gd name="T2" fmla="*/ 0 w 8"/>
                  <a:gd name="T3" fmla="*/ 6 h 12"/>
                  <a:gd name="T4" fmla="*/ 3 w 8"/>
                  <a:gd name="T5" fmla="*/ 12 h 12"/>
                  <a:gd name="T6" fmla="*/ 7 w 8"/>
                  <a:gd name="T7" fmla="*/ 4 h 12"/>
                  <a:gd name="T8" fmla="*/ 8 w 8"/>
                  <a:gd name="T9" fmla="*/ 3 h 12"/>
                  <a:gd name="T10" fmla="*/ 7 w 8"/>
                  <a:gd name="T11" fmla="*/ 3 h 12"/>
                  <a:gd name="T12" fmla="*/ 2 w 8"/>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8" h="12">
                    <a:moveTo>
                      <a:pt x="2" y="0"/>
                    </a:moveTo>
                    <a:cubicBezTo>
                      <a:pt x="1" y="2"/>
                      <a:pt x="0" y="4"/>
                      <a:pt x="0" y="6"/>
                    </a:cubicBezTo>
                    <a:cubicBezTo>
                      <a:pt x="1" y="8"/>
                      <a:pt x="2" y="10"/>
                      <a:pt x="3" y="12"/>
                    </a:cubicBezTo>
                    <a:cubicBezTo>
                      <a:pt x="4" y="9"/>
                      <a:pt x="6" y="7"/>
                      <a:pt x="7" y="4"/>
                    </a:cubicBezTo>
                    <a:cubicBezTo>
                      <a:pt x="7" y="4"/>
                      <a:pt x="7" y="4"/>
                      <a:pt x="8" y="3"/>
                    </a:cubicBezTo>
                    <a:cubicBezTo>
                      <a:pt x="7" y="3"/>
                      <a:pt x="7" y="3"/>
                      <a:pt x="7" y="3"/>
                    </a:cubicBezTo>
                    <a:cubicBezTo>
                      <a:pt x="5" y="2"/>
                      <a:pt x="4" y="1"/>
                      <a:pt x="2" y="0"/>
                    </a:cubicBezTo>
                  </a:path>
                </a:pathLst>
              </a:custGeom>
              <a:solidFill>
                <a:srgbClr val="F3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57" name="Freeform 790">
                <a:extLst>
                  <a:ext uri="{FF2B5EF4-FFF2-40B4-BE49-F238E27FC236}">
                    <a16:creationId xmlns:a16="http://schemas.microsoft.com/office/drawing/2014/main" xmlns="" id="{76D80C4F-2F3E-4022-9981-9087805410E2}"/>
                  </a:ext>
                </a:extLst>
              </p:cNvPr>
              <p:cNvSpPr>
                <a:spLocks noEditPoints="1"/>
              </p:cNvSpPr>
              <p:nvPr/>
            </p:nvSpPr>
            <p:spPr bwMode="auto">
              <a:xfrm>
                <a:off x="6252" y="2721"/>
                <a:ext cx="7" cy="8"/>
              </a:xfrm>
              <a:custGeom>
                <a:avLst/>
                <a:gdLst>
                  <a:gd name="T0" fmla="*/ 6 w 9"/>
                  <a:gd name="T1" fmla="*/ 2 h 10"/>
                  <a:gd name="T2" fmla="*/ 5 w 9"/>
                  <a:gd name="T3" fmla="*/ 10 h 10"/>
                  <a:gd name="T4" fmla="*/ 5 w 9"/>
                  <a:gd name="T5" fmla="*/ 10 h 10"/>
                  <a:gd name="T6" fmla="*/ 9 w 9"/>
                  <a:gd name="T7" fmla="*/ 4 h 10"/>
                  <a:gd name="T8" fmla="*/ 6 w 9"/>
                  <a:gd name="T9" fmla="*/ 2 h 10"/>
                  <a:gd name="T10" fmla="*/ 2 w 9"/>
                  <a:gd name="T11" fmla="*/ 0 h 10"/>
                  <a:gd name="T12" fmla="*/ 0 w 9"/>
                  <a:gd name="T13" fmla="*/ 2 h 10"/>
                  <a:gd name="T14" fmla="*/ 1 w 9"/>
                  <a:gd name="T15" fmla="*/ 3 h 10"/>
                  <a:gd name="T16" fmla="*/ 2 w 9"/>
                  <a:gd name="T17" fmla="*/ 0 h 10"/>
                  <a:gd name="T18" fmla="*/ 2 w 9"/>
                  <a:gd name="T19"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10">
                    <a:moveTo>
                      <a:pt x="6" y="2"/>
                    </a:moveTo>
                    <a:cubicBezTo>
                      <a:pt x="6" y="4"/>
                      <a:pt x="5" y="7"/>
                      <a:pt x="5" y="10"/>
                    </a:cubicBezTo>
                    <a:cubicBezTo>
                      <a:pt x="5" y="10"/>
                      <a:pt x="5" y="10"/>
                      <a:pt x="5" y="10"/>
                    </a:cubicBezTo>
                    <a:cubicBezTo>
                      <a:pt x="7" y="8"/>
                      <a:pt x="8" y="6"/>
                      <a:pt x="9" y="4"/>
                    </a:cubicBezTo>
                    <a:cubicBezTo>
                      <a:pt x="8" y="3"/>
                      <a:pt x="7" y="3"/>
                      <a:pt x="6" y="2"/>
                    </a:cubicBezTo>
                    <a:moveTo>
                      <a:pt x="2" y="0"/>
                    </a:moveTo>
                    <a:cubicBezTo>
                      <a:pt x="1" y="1"/>
                      <a:pt x="1" y="1"/>
                      <a:pt x="0" y="2"/>
                    </a:cubicBezTo>
                    <a:cubicBezTo>
                      <a:pt x="0" y="2"/>
                      <a:pt x="1" y="3"/>
                      <a:pt x="1" y="3"/>
                    </a:cubicBezTo>
                    <a:cubicBezTo>
                      <a:pt x="1" y="2"/>
                      <a:pt x="2" y="1"/>
                      <a:pt x="2" y="0"/>
                    </a:cubicBezTo>
                    <a:cubicBezTo>
                      <a:pt x="2" y="0"/>
                      <a:pt x="2" y="0"/>
                      <a:pt x="2"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58" name="Freeform 791">
                <a:extLst>
                  <a:ext uri="{FF2B5EF4-FFF2-40B4-BE49-F238E27FC236}">
                    <a16:creationId xmlns:a16="http://schemas.microsoft.com/office/drawing/2014/main" xmlns="" id="{D5BBE938-5FE6-4582-B05F-BAA175539C7C}"/>
                  </a:ext>
                </a:extLst>
              </p:cNvPr>
              <p:cNvSpPr>
                <a:spLocks/>
              </p:cNvSpPr>
              <p:nvPr/>
            </p:nvSpPr>
            <p:spPr bwMode="auto">
              <a:xfrm>
                <a:off x="6253" y="2721"/>
                <a:ext cx="4" cy="8"/>
              </a:xfrm>
              <a:custGeom>
                <a:avLst/>
                <a:gdLst>
                  <a:gd name="T0" fmla="*/ 1 w 5"/>
                  <a:gd name="T1" fmla="*/ 0 h 10"/>
                  <a:gd name="T2" fmla="*/ 0 w 5"/>
                  <a:gd name="T3" fmla="*/ 3 h 10"/>
                  <a:gd name="T4" fmla="*/ 3 w 5"/>
                  <a:gd name="T5" fmla="*/ 10 h 10"/>
                  <a:gd name="T6" fmla="*/ 4 w 5"/>
                  <a:gd name="T7" fmla="*/ 10 h 10"/>
                  <a:gd name="T8" fmla="*/ 5 w 5"/>
                  <a:gd name="T9" fmla="*/ 2 h 10"/>
                  <a:gd name="T10" fmla="*/ 1 w 5"/>
                  <a:gd name="T11" fmla="*/ 0 h 10"/>
                </a:gdLst>
                <a:ahLst/>
                <a:cxnLst>
                  <a:cxn ang="0">
                    <a:pos x="T0" y="T1"/>
                  </a:cxn>
                  <a:cxn ang="0">
                    <a:pos x="T2" y="T3"/>
                  </a:cxn>
                  <a:cxn ang="0">
                    <a:pos x="T4" y="T5"/>
                  </a:cxn>
                  <a:cxn ang="0">
                    <a:pos x="T6" y="T7"/>
                  </a:cxn>
                  <a:cxn ang="0">
                    <a:pos x="T8" y="T9"/>
                  </a:cxn>
                  <a:cxn ang="0">
                    <a:pos x="T10" y="T11"/>
                  </a:cxn>
                </a:cxnLst>
                <a:rect l="0" t="0" r="r" b="b"/>
                <a:pathLst>
                  <a:path w="5" h="10">
                    <a:moveTo>
                      <a:pt x="1" y="0"/>
                    </a:moveTo>
                    <a:cubicBezTo>
                      <a:pt x="1" y="1"/>
                      <a:pt x="0" y="2"/>
                      <a:pt x="0" y="3"/>
                    </a:cubicBezTo>
                    <a:cubicBezTo>
                      <a:pt x="1" y="5"/>
                      <a:pt x="2" y="7"/>
                      <a:pt x="3" y="10"/>
                    </a:cubicBezTo>
                    <a:cubicBezTo>
                      <a:pt x="3" y="10"/>
                      <a:pt x="4" y="10"/>
                      <a:pt x="4" y="10"/>
                    </a:cubicBezTo>
                    <a:cubicBezTo>
                      <a:pt x="4" y="7"/>
                      <a:pt x="5" y="4"/>
                      <a:pt x="5" y="2"/>
                    </a:cubicBezTo>
                    <a:cubicBezTo>
                      <a:pt x="4" y="1"/>
                      <a:pt x="3" y="1"/>
                      <a:pt x="1"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59" name="Freeform 792">
                <a:extLst>
                  <a:ext uri="{FF2B5EF4-FFF2-40B4-BE49-F238E27FC236}">
                    <a16:creationId xmlns:a16="http://schemas.microsoft.com/office/drawing/2014/main" xmlns="" id="{CBF03D99-A642-469E-A0C3-53BFC64B0D38}"/>
                  </a:ext>
                </a:extLst>
              </p:cNvPr>
              <p:cNvSpPr>
                <a:spLocks/>
              </p:cNvSpPr>
              <p:nvPr/>
            </p:nvSpPr>
            <p:spPr bwMode="auto">
              <a:xfrm>
                <a:off x="6250" y="2723"/>
                <a:ext cx="3" cy="4"/>
              </a:xfrm>
              <a:custGeom>
                <a:avLst/>
                <a:gdLst>
                  <a:gd name="T0" fmla="*/ 3 w 4"/>
                  <a:gd name="T1" fmla="*/ 0 h 5"/>
                  <a:gd name="T2" fmla="*/ 0 w 4"/>
                  <a:gd name="T3" fmla="*/ 4 h 5"/>
                  <a:gd name="T4" fmla="*/ 2 w 4"/>
                  <a:gd name="T5" fmla="*/ 5 h 5"/>
                  <a:gd name="T6" fmla="*/ 4 w 4"/>
                  <a:gd name="T7" fmla="*/ 1 h 5"/>
                  <a:gd name="T8" fmla="*/ 3 w 4"/>
                  <a:gd name="T9" fmla="*/ 0 h 5"/>
                </a:gdLst>
                <a:ahLst/>
                <a:cxnLst>
                  <a:cxn ang="0">
                    <a:pos x="T0" y="T1"/>
                  </a:cxn>
                  <a:cxn ang="0">
                    <a:pos x="T2" y="T3"/>
                  </a:cxn>
                  <a:cxn ang="0">
                    <a:pos x="T4" y="T5"/>
                  </a:cxn>
                  <a:cxn ang="0">
                    <a:pos x="T6" y="T7"/>
                  </a:cxn>
                  <a:cxn ang="0">
                    <a:pos x="T8" y="T9"/>
                  </a:cxn>
                </a:cxnLst>
                <a:rect l="0" t="0" r="r" b="b"/>
                <a:pathLst>
                  <a:path w="4" h="5">
                    <a:moveTo>
                      <a:pt x="3" y="0"/>
                    </a:moveTo>
                    <a:cubicBezTo>
                      <a:pt x="2" y="1"/>
                      <a:pt x="1" y="3"/>
                      <a:pt x="0" y="4"/>
                    </a:cubicBezTo>
                    <a:cubicBezTo>
                      <a:pt x="0" y="5"/>
                      <a:pt x="1" y="5"/>
                      <a:pt x="2" y="5"/>
                    </a:cubicBezTo>
                    <a:cubicBezTo>
                      <a:pt x="3" y="4"/>
                      <a:pt x="3" y="2"/>
                      <a:pt x="4" y="1"/>
                    </a:cubicBezTo>
                    <a:cubicBezTo>
                      <a:pt x="4" y="1"/>
                      <a:pt x="3" y="0"/>
                      <a:pt x="3"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60" name="Freeform 793">
                <a:extLst>
                  <a:ext uri="{FF2B5EF4-FFF2-40B4-BE49-F238E27FC236}">
                    <a16:creationId xmlns:a16="http://schemas.microsoft.com/office/drawing/2014/main" xmlns="" id="{770A183C-C860-4968-A561-E55DBB8D60F4}"/>
                  </a:ext>
                </a:extLst>
              </p:cNvPr>
              <p:cNvSpPr>
                <a:spLocks/>
              </p:cNvSpPr>
              <p:nvPr/>
            </p:nvSpPr>
            <p:spPr bwMode="auto">
              <a:xfrm>
                <a:off x="6251" y="2724"/>
                <a:ext cx="4" cy="5"/>
              </a:xfrm>
              <a:custGeom>
                <a:avLst/>
                <a:gdLst>
                  <a:gd name="T0" fmla="*/ 2 w 5"/>
                  <a:gd name="T1" fmla="*/ 0 h 7"/>
                  <a:gd name="T2" fmla="*/ 0 w 5"/>
                  <a:gd name="T3" fmla="*/ 4 h 7"/>
                  <a:gd name="T4" fmla="*/ 5 w 5"/>
                  <a:gd name="T5" fmla="*/ 7 h 7"/>
                  <a:gd name="T6" fmla="*/ 2 w 5"/>
                  <a:gd name="T7" fmla="*/ 0 h 7"/>
                </a:gdLst>
                <a:ahLst/>
                <a:cxnLst>
                  <a:cxn ang="0">
                    <a:pos x="T0" y="T1"/>
                  </a:cxn>
                  <a:cxn ang="0">
                    <a:pos x="T2" y="T3"/>
                  </a:cxn>
                  <a:cxn ang="0">
                    <a:pos x="T4" y="T5"/>
                  </a:cxn>
                  <a:cxn ang="0">
                    <a:pos x="T6" y="T7"/>
                  </a:cxn>
                </a:cxnLst>
                <a:rect l="0" t="0" r="r" b="b"/>
                <a:pathLst>
                  <a:path w="5" h="7">
                    <a:moveTo>
                      <a:pt x="2" y="0"/>
                    </a:moveTo>
                    <a:cubicBezTo>
                      <a:pt x="1" y="1"/>
                      <a:pt x="1" y="3"/>
                      <a:pt x="0" y="4"/>
                    </a:cubicBezTo>
                    <a:cubicBezTo>
                      <a:pt x="2" y="5"/>
                      <a:pt x="3" y="6"/>
                      <a:pt x="5" y="7"/>
                    </a:cubicBezTo>
                    <a:cubicBezTo>
                      <a:pt x="4" y="4"/>
                      <a:pt x="3" y="2"/>
                      <a:pt x="2"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61" name="Freeform 794">
                <a:extLst>
                  <a:ext uri="{FF2B5EF4-FFF2-40B4-BE49-F238E27FC236}">
                    <a16:creationId xmlns:a16="http://schemas.microsoft.com/office/drawing/2014/main" xmlns="" id="{157AFB24-8B00-43C2-BC07-CB0300E90231}"/>
                  </a:ext>
                </a:extLst>
              </p:cNvPr>
              <p:cNvSpPr>
                <a:spLocks/>
              </p:cNvSpPr>
              <p:nvPr/>
            </p:nvSpPr>
            <p:spPr bwMode="auto">
              <a:xfrm>
                <a:off x="6170" y="2646"/>
                <a:ext cx="10" cy="40"/>
              </a:xfrm>
              <a:custGeom>
                <a:avLst/>
                <a:gdLst>
                  <a:gd name="T0" fmla="*/ 12 w 14"/>
                  <a:gd name="T1" fmla="*/ 0 h 54"/>
                  <a:gd name="T2" fmla="*/ 0 w 14"/>
                  <a:gd name="T3" fmla="*/ 50 h 54"/>
                  <a:gd name="T4" fmla="*/ 10 w 14"/>
                  <a:gd name="T5" fmla="*/ 54 h 54"/>
                  <a:gd name="T6" fmla="*/ 10 w 14"/>
                  <a:gd name="T7" fmla="*/ 54 h 54"/>
                  <a:gd name="T8" fmla="*/ 12 w 14"/>
                  <a:gd name="T9" fmla="*/ 35 h 54"/>
                  <a:gd name="T10" fmla="*/ 7 w 14"/>
                  <a:gd name="T11" fmla="*/ 26 h 54"/>
                  <a:gd name="T12" fmla="*/ 8 w 14"/>
                  <a:gd name="T13" fmla="*/ 26 h 54"/>
                  <a:gd name="T14" fmla="*/ 13 w 14"/>
                  <a:gd name="T15" fmla="*/ 30 h 54"/>
                  <a:gd name="T16" fmla="*/ 12 w 14"/>
                  <a:gd name="T17" fmla="*/ 0 h 54"/>
                  <a:gd name="T18" fmla="*/ 12 w 14"/>
                  <a:gd name="T1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54">
                    <a:moveTo>
                      <a:pt x="12" y="0"/>
                    </a:moveTo>
                    <a:cubicBezTo>
                      <a:pt x="9" y="0"/>
                      <a:pt x="4" y="22"/>
                      <a:pt x="0" y="50"/>
                    </a:cubicBezTo>
                    <a:cubicBezTo>
                      <a:pt x="3" y="51"/>
                      <a:pt x="6" y="52"/>
                      <a:pt x="10" y="54"/>
                    </a:cubicBezTo>
                    <a:cubicBezTo>
                      <a:pt x="10" y="54"/>
                      <a:pt x="10" y="54"/>
                      <a:pt x="10" y="54"/>
                    </a:cubicBezTo>
                    <a:cubicBezTo>
                      <a:pt x="11" y="47"/>
                      <a:pt x="12" y="41"/>
                      <a:pt x="12" y="35"/>
                    </a:cubicBezTo>
                    <a:cubicBezTo>
                      <a:pt x="9" y="30"/>
                      <a:pt x="7" y="26"/>
                      <a:pt x="7" y="26"/>
                    </a:cubicBezTo>
                    <a:cubicBezTo>
                      <a:pt x="7" y="26"/>
                      <a:pt x="7" y="26"/>
                      <a:pt x="8" y="26"/>
                    </a:cubicBezTo>
                    <a:cubicBezTo>
                      <a:pt x="8" y="26"/>
                      <a:pt x="10" y="27"/>
                      <a:pt x="13" y="30"/>
                    </a:cubicBezTo>
                    <a:cubicBezTo>
                      <a:pt x="14" y="12"/>
                      <a:pt x="14" y="0"/>
                      <a:pt x="12" y="0"/>
                    </a:cubicBezTo>
                    <a:cubicBezTo>
                      <a:pt x="12" y="0"/>
                      <a:pt x="12" y="0"/>
                      <a:pt x="12"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62" name="Freeform 795">
                <a:extLst>
                  <a:ext uri="{FF2B5EF4-FFF2-40B4-BE49-F238E27FC236}">
                    <a16:creationId xmlns:a16="http://schemas.microsoft.com/office/drawing/2014/main" xmlns="" id="{F83427F0-4026-437A-A6AA-F8DF185C6E38}"/>
                  </a:ext>
                </a:extLst>
              </p:cNvPr>
              <p:cNvSpPr>
                <a:spLocks/>
              </p:cNvSpPr>
              <p:nvPr/>
            </p:nvSpPr>
            <p:spPr bwMode="auto">
              <a:xfrm>
                <a:off x="6175" y="2665"/>
                <a:ext cx="5" cy="7"/>
              </a:xfrm>
              <a:custGeom>
                <a:avLst/>
                <a:gdLst>
                  <a:gd name="T0" fmla="*/ 1 w 6"/>
                  <a:gd name="T1" fmla="*/ 0 h 9"/>
                  <a:gd name="T2" fmla="*/ 0 w 6"/>
                  <a:gd name="T3" fmla="*/ 0 h 9"/>
                  <a:gd name="T4" fmla="*/ 5 w 6"/>
                  <a:gd name="T5" fmla="*/ 9 h 9"/>
                  <a:gd name="T6" fmla="*/ 6 w 6"/>
                  <a:gd name="T7" fmla="*/ 4 h 9"/>
                  <a:gd name="T8" fmla="*/ 1 w 6"/>
                  <a:gd name="T9" fmla="*/ 0 h 9"/>
                </a:gdLst>
                <a:ahLst/>
                <a:cxnLst>
                  <a:cxn ang="0">
                    <a:pos x="T0" y="T1"/>
                  </a:cxn>
                  <a:cxn ang="0">
                    <a:pos x="T2" y="T3"/>
                  </a:cxn>
                  <a:cxn ang="0">
                    <a:pos x="T4" y="T5"/>
                  </a:cxn>
                  <a:cxn ang="0">
                    <a:pos x="T6" y="T7"/>
                  </a:cxn>
                  <a:cxn ang="0">
                    <a:pos x="T8" y="T9"/>
                  </a:cxn>
                </a:cxnLst>
                <a:rect l="0" t="0" r="r" b="b"/>
                <a:pathLst>
                  <a:path w="6" h="9">
                    <a:moveTo>
                      <a:pt x="1" y="0"/>
                    </a:moveTo>
                    <a:cubicBezTo>
                      <a:pt x="0" y="0"/>
                      <a:pt x="0" y="0"/>
                      <a:pt x="0" y="0"/>
                    </a:cubicBezTo>
                    <a:cubicBezTo>
                      <a:pt x="0" y="0"/>
                      <a:pt x="2" y="4"/>
                      <a:pt x="5" y="9"/>
                    </a:cubicBezTo>
                    <a:cubicBezTo>
                      <a:pt x="5" y="7"/>
                      <a:pt x="5" y="5"/>
                      <a:pt x="6" y="4"/>
                    </a:cubicBezTo>
                    <a:cubicBezTo>
                      <a:pt x="3" y="1"/>
                      <a:pt x="1" y="0"/>
                      <a:pt x="1" y="0"/>
                    </a:cubicBezTo>
                  </a:path>
                </a:pathLst>
              </a:custGeom>
              <a:solidFill>
                <a:srgbClr val="F0F0F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63" name="Freeform 796">
                <a:extLst>
                  <a:ext uri="{FF2B5EF4-FFF2-40B4-BE49-F238E27FC236}">
                    <a16:creationId xmlns:a16="http://schemas.microsoft.com/office/drawing/2014/main" xmlns="" id="{E481A64E-D947-4679-BE3F-3D983D17F4D4}"/>
                  </a:ext>
                </a:extLst>
              </p:cNvPr>
              <p:cNvSpPr>
                <a:spLocks noEditPoints="1"/>
              </p:cNvSpPr>
              <p:nvPr/>
            </p:nvSpPr>
            <p:spPr bwMode="auto">
              <a:xfrm>
                <a:off x="6167" y="2692"/>
                <a:ext cx="9" cy="18"/>
              </a:xfrm>
              <a:custGeom>
                <a:avLst/>
                <a:gdLst>
                  <a:gd name="T0" fmla="*/ 11 w 12"/>
                  <a:gd name="T1" fmla="*/ 7 h 24"/>
                  <a:gd name="T2" fmla="*/ 0 w 12"/>
                  <a:gd name="T3" fmla="*/ 18 h 24"/>
                  <a:gd name="T4" fmla="*/ 0 w 12"/>
                  <a:gd name="T5" fmla="*/ 20 h 24"/>
                  <a:gd name="T6" fmla="*/ 8 w 12"/>
                  <a:gd name="T7" fmla="*/ 24 h 24"/>
                  <a:gd name="T8" fmla="*/ 12 w 12"/>
                  <a:gd name="T9" fmla="*/ 7 h 24"/>
                  <a:gd name="T10" fmla="*/ 11 w 12"/>
                  <a:gd name="T11" fmla="*/ 7 h 24"/>
                  <a:gd name="T12" fmla="*/ 2 w 12"/>
                  <a:gd name="T13" fmla="*/ 4 h 24"/>
                  <a:gd name="T14" fmla="*/ 1 w 12"/>
                  <a:gd name="T15" fmla="*/ 13 h 24"/>
                  <a:gd name="T16" fmla="*/ 8 w 12"/>
                  <a:gd name="T17" fmla="*/ 6 h 24"/>
                  <a:gd name="T18" fmla="*/ 2 w 12"/>
                  <a:gd name="T19" fmla="*/ 4 h 24"/>
                  <a:gd name="T20" fmla="*/ 12 w 12"/>
                  <a:gd name="T21" fmla="*/ 0 h 24"/>
                  <a:gd name="T22" fmla="*/ 12 w 12"/>
                  <a:gd name="T23" fmla="*/ 0 h 24"/>
                  <a:gd name="T24" fmla="*/ 12 w 12"/>
                  <a:gd name="T25" fmla="*/ 0 h 24"/>
                  <a:gd name="T26" fmla="*/ 12 w 12"/>
                  <a:gd name="T2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 h="24">
                    <a:moveTo>
                      <a:pt x="11" y="7"/>
                    </a:moveTo>
                    <a:cubicBezTo>
                      <a:pt x="8" y="10"/>
                      <a:pt x="4" y="14"/>
                      <a:pt x="0" y="18"/>
                    </a:cubicBezTo>
                    <a:cubicBezTo>
                      <a:pt x="0" y="18"/>
                      <a:pt x="0" y="19"/>
                      <a:pt x="0" y="20"/>
                    </a:cubicBezTo>
                    <a:cubicBezTo>
                      <a:pt x="3" y="21"/>
                      <a:pt x="6" y="23"/>
                      <a:pt x="8" y="24"/>
                    </a:cubicBezTo>
                    <a:cubicBezTo>
                      <a:pt x="9" y="19"/>
                      <a:pt x="10" y="13"/>
                      <a:pt x="12" y="7"/>
                    </a:cubicBezTo>
                    <a:cubicBezTo>
                      <a:pt x="11" y="7"/>
                      <a:pt x="11" y="7"/>
                      <a:pt x="11" y="7"/>
                    </a:cubicBezTo>
                    <a:moveTo>
                      <a:pt x="2" y="4"/>
                    </a:moveTo>
                    <a:cubicBezTo>
                      <a:pt x="1" y="7"/>
                      <a:pt x="1" y="10"/>
                      <a:pt x="1" y="13"/>
                    </a:cubicBezTo>
                    <a:cubicBezTo>
                      <a:pt x="3" y="10"/>
                      <a:pt x="6" y="8"/>
                      <a:pt x="8" y="6"/>
                    </a:cubicBezTo>
                    <a:cubicBezTo>
                      <a:pt x="6" y="5"/>
                      <a:pt x="4" y="5"/>
                      <a:pt x="2" y="4"/>
                    </a:cubicBezTo>
                    <a:moveTo>
                      <a:pt x="12" y="0"/>
                    </a:moveTo>
                    <a:cubicBezTo>
                      <a:pt x="12" y="0"/>
                      <a:pt x="12" y="0"/>
                      <a:pt x="12" y="0"/>
                    </a:cubicBezTo>
                    <a:cubicBezTo>
                      <a:pt x="12" y="0"/>
                      <a:pt x="12" y="0"/>
                      <a:pt x="12" y="0"/>
                    </a:cubicBezTo>
                    <a:cubicBezTo>
                      <a:pt x="12" y="0"/>
                      <a:pt x="12" y="0"/>
                      <a:pt x="12"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64" name="Freeform 797">
                <a:extLst>
                  <a:ext uri="{FF2B5EF4-FFF2-40B4-BE49-F238E27FC236}">
                    <a16:creationId xmlns:a16="http://schemas.microsoft.com/office/drawing/2014/main" xmlns="" id="{FE4E50A4-EE9E-4F27-98CC-FDE7907C455B}"/>
                  </a:ext>
                </a:extLst>
              </p:cNvPr>
              <p:cNvSpPr>
                <a:spLocks/>
              </p:cNvSpPr>
              <p:nvPr/>
            </p:nvSpPr>
            <p:spPr bwMode="auto">
              <a:xfrm>
                <a:off x="6169" y="2690"/>
                <a:ext cx="1" cy="0"/>
              </a:xfrm>
              <a:custGeom>
                <a:avLst/>
                <a:gdLst>
                  <a:gd name="T0" fmla="*/ 1 w 2"/>
                  <a:gd name="T1" fmla="*/ 0 h 1"/>
                  <a:gd name="T2" fmla="*/ 0 w 2"/>
                  <a:gd name="T3" fmla="*/ 0 h 1"/>
                  <a:gd name="T4" fmla="*/ 2 w 2"/>
                  <a:gd name="T5" fmla="*/ 1 h 1"/>
                  <a:gd name="T6" fmla="*/ 1 w 2"/>
                  <a:gd name="T7" fmla="*/ 0 h 1"/>
                </a:gdLst>
                <a:ahLst/>
                <a:cxnLst>
                  <a:cxn ang="0">
                    <a:pos x="T0" y="T1"/>
                  </a:cxn>
                  <a:cxn ang="0">
                    <a:pos x="T2" y="T3"/>
                  </a:cxn>
                  <a:cxn ang="0">
                    <a:pos x="T4" y="T5"/>
                  </a:cxn>
                  <a:cxn ang="0">
                    <a:pos x="T6" y="T7"/>
                  </a:cxn>
                </a:cxnLst>
                <a:rect l="0" t="0" r="r" b="b"/>
                <a:pathLst>
                  <a:path w="2" h="1">
                    <a:moveTo>
                      <a:pt x="1" y="0"/>
                    </a:moveTo>
                    <a:cubicBezTo>
                      <a:pt x="0" y="0"/>
                      <a:pt x="0" y="0"/>
                      <a:pt x="0" y="0"/>
                    </a:cubicBezTo>
                    <a:cubicBezTo>
                      <a:pt x="1" y="1"/>
                      <a:pt x="1" y="1"/>
                      <a:pt x="2" y="1"/>
                    </a:cubicBezTo>
                    <a:cubicBezTo>
                      <a:pt x="1" y="0"/>
                      <a:pt x="1" y="0"/>
                      <a:pt x="1"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65" name="Freeform 798">
                <a:extLst>
                  <a:ext uri="{FF2B5EF4-FFF2-40B4-BE49-F238E27FC236}">
                    <a16:creationId xmlns:a16="http://schemas.microsoft.com/office/drawing/2014/main" xmlns="" id="{C3050DE5-5944-43CE-A209-19997F23E976}"/>
                  </a:ext>
                </a:extLst>
              </p:cNvPr>
              <p:cNvSpPr>
                <a:spLocks/>
              </p:cNvSpPr>
              <p:nvPr/>
            </p:nvSpPr>
            <p:spPr bwMode="auto">
              <a:xfrm>
                <a:off x="6167" y="2696"/>
                <a:ext cx="8" cy="9"/>
              </a:xfrm>
              <a:custGeom>
                <a:avLst/>
                <a:gdLst>
                  <a:gd name="T0" fmla="*/ 8 w 11"/>
                  <a:gd name="T1" fmla="*/ 0 h 12"/>
                  <a:gd name="T2" fmla="*/ 1 w 11"/>
                  <a:gd name="T3" fmla="*/ 7 h 12"/>
                  <a:gd name="T4" fmla="*/ 0 w 11"/>
                  <a:gd name="T5" fmla="*/ 12 h 12"/>
                  <a:gd name="T6" fmla="*/ 11 w 11"/>
                  <a:gd name="T7" fmla="*/ 1 h 12"/>
                  <a:gd name="T8" fmla="*/ 8 w 11"/>
                  <a:gd name="T9" fmla="*/ 0 h 12"/>
                </a:gdLst>
                <a:ahLst/>
                <a:cxnLst>
                  <a:cxn ang="0">
                    <a:pos x="T0" y="T1"/>
                  </a:cxn>
                  <a:cxn ang="0">
                    <a:pos x="T2" y="T3"/>
                  </a:cxn>
                  <a:cxn ang="0">
                    <a:pos x="T4" y="T5"/>
                  </a:cxn>
                  <a:cxn ang="0">
                    <a:pos x="T6" y="T7"/>
                  </a:cxn>
                  <a:cxn ang="0">
                    <a:pos x="T8" y="T9"/>
                  </a:cxn>
                </a:cxnLst>
                <a:rect l="0" t="0" r="r" b="b"/>
                <a:pathLst>
                  <a:path w="11" h="12">
                    <a:moveTo>
                      <a:pt x="8" y="0"/>
                    </a:moveTo>
                    <a:cubicBezTo>
                      <a:pt x="6" y="2"/>
                      <a:pt x="3" y="4"/>
                      <a:pt x="1" y="7"/>
                    </a:cubicBezTo>
                    <a:cubicBezTo>
                      <a:pt x="1" y="9"/>
                      <a:pt x="0" y="10"/>
                      <a:pt x="0" y="12"/>
                    </a:cubicBezTo>
                    <a:cubicBezTo>
                      <a:pt x="4" y="8"/>
                      <a:pt x="8" y="4"/>
                      <a:pt x="11" y="1"/>
                    </a:cubicBezTo>
                    <a:cubicBezTo>
                      <a:pt x="10" y="1"/>
                      <a:pt x="9" y="0"/>
                      <a:pt x="8"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66" name="Freeform 799">
                <a:extLst>
                  <a:ext uri="{FF2B5EF4-FFF2-40B4-BE49-F238E27FC236}">
                    <a16:creationId xmlns:a16="http://schemas.microsoft.com/office/drawing/2014/main" xmlns="" id="{FCC13631-4D00-4BB8-96F6-99AB11A2FDC9}"/>
                  </a:ext>
                </a:extLst>
              </p:cNvPr>
              <p:cNvSpPr>
                <a:spLocks/>
              </p:cNvSpPr>
              <p:nvPr/>
            </p:nvSpPr>
            <p:spPr bwMode="auto">
              <a:xfrm>
                <a:off x="6169" y="2690"/>
                <a:ext cx="6" cy="6"/>
              </a:xfrm>
              <a:custGeom>
                <a:avLst/>
                <a:gdLst>
                  <a:gd name="T0" fmla="*/ 2 w 9"/>
                  <a:gd name="T1" fmla="*/ 0 h 8"/>
                  <a:gd name="T2" fmla="*/ 0 w 9"/>
                  <a:gd name="T3" fmla="*/ 3 h 8"/>
                  <a:gd name="T4" fmla="*/ 0 w 9"/>
                  <a:gd name="T5" fmla="*/ 6 h 8"/>
                  <a:gd name="T6" fmla="*/ 6 w 9"/>
                  <a:gd name="T7" fmla="*/ 8 h 8"/>
                  <a:gd name="T8" fmla="*/ 9 w 9"/>
                  <a:gd name="T9" fmla="*/ 6 h 8"/>
                  <a:gd name="T10" fmla="*/ 2 w 9"/>
                  <a:gd name="T11" fmla="*/ 0 h 8"/>
                </a:gdLst>
                <a:ahLst/>
                <a:cxnLst>
                  <a:cxn ang="0">
                    <a:pos x="T0" y="T1"/>
                  </a:cxn>
                  <a:cxn ang="0">
                    <a:pos x="T2" y="T3"/>
                  </a:cxn>
                  <a:cxn ang="0">
                    <a:pos x="T4" y="T5"/>
                  </a:cxn>
                  <a:cxn ang="0">
                    <a:pos x="T6" y="T7"/>
                  </a:cxn>
                  <a:cxn ang="0">
                    <a:pos x="T8" y="T9"/>
                  </a:cxn>
                  <a:cxn ang="0">
                    <a:pos x="T10" y="T11"/>
                  </a:cxn>
                </a:cxnLst>
                <a:rect l="0" t="0" r="r" b="b"/>
                <a:pathLst>
                  <a:path w="9" h="8">
                    <a:moveTo>
                      <a:pt x="2" y="0"/>
                    </a:moveTo>
                    <a:cubicBezTo>
                      <a:pt x="2" y="1"/>
                      <a:pt x="1" y="2"/>
                      <a:pt x="0" y="3"/>
                    </a:cubicBezTo>
                    <a:cubicBezTo>
                      <a:pt x="0" y="4"/>
                      <a:pt x="0" y="5"/>
                      <a:pt x="0" y="6"/>
                    </a:cubicBezTo>
                    <a:cubicBezTo>
                      <a:pt x="2" y="7"/>
                      <a:pt x="4" y="7"/>
                      <a:pt x="6" y="8"/>
                    </a:cubicBezTo>
                    <a:cubicBezTo>
                      <a:pt x="7" y="7"/>
                      <a:pt x="8" y="6"/>
                      <a:pt x="9" y="6"/>
                    </a:cubicBezTo>
                    <a:cubicBezTo>
                      <a:pt x="6" y="4"/>
                      <a:pt x="4" y="2"/>
                      <a:pt x="2"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67" name="Freeform 800">
                <a:extLst>
                  <a:ext uri="{FF2B5EF4-FFF2-40B4-BE49-F238E27FC236}">
                    <a16:creationId xmlns:a16="http://schemas.microsoft.com/office/drawing/2014/main" xmlns="" id="{06384747-B9E0-4899-83D1-EE6C753F59EF}"/>
                  </a:ext>
                </a:extLst>
              </p:cNvPr>
              <p:cNvSpPr>
                <a:spLocks/>
              </p:cNvSpPr>
              <p:nvPr/>
            </p:nvSpPr>
            <p:spPr bwMode="auto">
              <a:xfrm>
                <a:off x="6169" y="2690"/>
                <a:ext cx="1" cy="3"/>
              </a:xfrm>
              <a:custGeom>
                <a:avLst/>
                <a:gdLst>
                  <a:gd name="T0" fmla="*/ 0 w 2"/>
                  <a:gd name="T1" fmla="*/ 0 h 4"/>
                  <a:gd name="T2" fmla="*/ 0 w 2"/>
                  <a:gd name="T3" fmla="*/ 4 h 4"/>
                  <a:gd name="T4" fmla="*/ 2 w 2"/>
                  <a:gd name="T5" fmla="*/ 1 h 4"/>
                  <a:gd name="T6" fmla="*/ 2 w 2"/>
                  <a:gd name="T7" fmla="*/ 1 h 4"/>
                  <a:gd name="T8" fmla="*/ 0 w 2"/>
                  <a:gd name="T9" fmla="*/ 0 h 4"/>
                </a:gdLst>
                <a:ahLst/>
                <a:cxnLst>
                  <a:cxn ang="0">
                    <a:pos x="T0" y="T1"/>
                  </a:cxn>
                  <a:cxn ang="0">
                    <a:pos x="T2" y="T3"/>
                  </a:cxn>
                  <a:cxn ang="0">
                    <a:pos x="T4" y="T5"/>
                  </a:cxn>
                  <a:cxn ang="0">
                    <a:pos x="T6" y="T7"/>
                  </a:cxn>
                  <a:cxn ang="0">
                    <a:pos x="T8" y="T9"/>
                  </a:cxn>
                </a:cxnLst>
                <a:rect l="0" t="0" r="r" b="b"/>
                <a:pathLst>
                  <a:path w="2" h="4">
                    <a:moveTo>
                      <a:pt x="0" y="0"/>
                    </a:moveTo>
                    <a:cubicBezTo>
                      <a:pt x="0" y="2"/>
                      <a:pt x="0" y="3"/>
                      <a:pt x="0" y="4"/>
                    </a:cubicBezTo>
                    <a:cubicBezTo>
                      <a:pt x="1" y="3"/>
                      <a:pt x="2" y="2"/>
                      <a:pt x="2" y="1"/>
                    </a:cubicBezTo>
                    <a:cubicBezTo>
                      <a:pt x="2" y="1"/>
                      <a:pt x="2" y="1"/>
                      <a:pt x="2" y="1"/>
                    </a:cubicBezTo>
                    <a:cubicBezTo>
                      <a:pt x="1" y="1"/>
                      <a:pt x="1" y="1"/>
                      <a:pt x="0" y="0"/>
                    </a:cubicBezTo>
                  </a:path>
                </a:pathLst>
              </a:custGeom>
              <a:solidFill>
                <a:srgbClr val="F8F8F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68" name="Freeform 801">
                <a:extLst>
                  <a:ext uri="{FF2B5EF4-FFF2-40B4-BE49-F238E27FC236}">
                    <a16:creationId xmlns:a16="http://schemas.microsoft.com/office/drawing/2014/main" xmlns="" id="{91804207-72FA-41D8-BE50-C1D34DF88337}"/>
                  </a:ext>
                </a:extLst>
              </p:cNvPr>
              <p:cNvSpPr>
                <a:spLocks/>
              </p:cNvSpPr>
              <p:nvPr/>
            </p:nvSpPr>
            <p:spPr bwMode="auto">
              <a:xfrm>
                <a:off x="6175" y="2696"/>
                <a:ext cx="1" cy="1"/>
              </a:xfrm>
              <a:custGeom>
                <a:avLst/>
                <a:gdLst>
                  <a:gd name="T0" fmla="*/ 1 w 1"/>
                  <a:gd name="T1" fmla="*/ 0 h 1"/>
                  <a:gd name="T2" fmla="*/ 0 w 1"/>
                  <a:gd name="T3" fmla="*/ 1 h 1"/>
                  <a:gd name="T4" fmla="*/ 1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0" y="0"/>
                      <a:pt x="0" y="0"/>
                      <a:pt x="0" y="1"/>
                    </a:cubicBezTo>
                    <a:cubicBezTo>
                      <a:pt x="0" y="1"/>
                      <a:pt x="0" y="1"/>
                      <a:pt x="1" y="1"/>
                    </a:cubicBezTo>
                    <a:cubicBezTo>
                      <a:pt x="1" y="1"/>
                      <a:pt x="1" y="0"/>
                      <a:pt x="1"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69" name="Freeform 802">
                <a:extLst>
                  <a:ext uri="{FF2B5EF4-FFF2-40B4-BE49-F238E27FC236}">
                    <a16:creationId xmlns:a16="http://schemas.microsoft.com/office/drawing/2014/main" xmlns="" id="{96A49C96-5EA9-44CD-92F8-664C6F5C42D0}"/>
                  </a:ext>
                </a:extLst>
              </p:cNvPr>
              <p:cNvSpPr>
                <a:spLocks/>
              </p:cNvSpPr>
              <p:nvPr/>
            </p:nvSpPr>
            <p:spPr bwMode="auto">
              <a:xfrm>
                <a:off x="6173" y="2695"/>
                <a:ext cx="3" cy="2"/>
              </a:xfrm>
              <a:custGeom>
                <a:avLst/>
                <a:gdLst>
                  <a:gd name="T0" fmla="*/ 3 w 4"/>
                  <a:gd name="T1" fmla="*/ 0 h 3"/>
                  <a:gd name="T2" fmla="*/ 0 w 4"/>
                  <a:gd name="T3" fmla="*/ 2 h 3"/>
                  <a:gd name="T4" fmla="*/ 3 w 4"/>
                  <a:gd name="T5" fmla="*/ 3 h 3"/>
                  <a:gd name="T6" fmla="*/ 4 w 4"/>
                  <a:gd name="T7" fmla="*/ 2 h 3"/>
                  <a:gd name="T8" fmla="*/ 4 w 4"/>
                  <a:gd name="T9" fmla="*/ 1 h 3"/>
                  <a:gd name="T10" fmla="*/ 3 w 4"/>
                  <a:gd name="T11" fmla="*/ 0 h 3"/>
                </a:gdLst>
                <a:ahLst/>
                <a:cxnLst>
                  <a:cxn ang="0">
                    <a:pos x="T0" y="T1"/>
                  </a:cxn>
                  <a:cxn ang="0">
                    <a:pos x="T2" y="T3"/>
                  </a:cxn>
                  <a:cxn ang="0">
                    <a:pos x="T4" y="T5"/>
                  </a:cxn>
                  <a:cxn ang="0">
                    <a:pos x="T6" y="T7"/>
                  </a:cxn>
                  <a:cxn ang="0">
                    <a:pos x="T8" y="T9"/>
                  </a:cxn>
                  <a:cxn ang="0">
                    <a:pos x="T10" y="T11"/>
                  </a:cxn>
                </a:cxnLst>
                <a:rect l="0" t="0" r="r" b="b"/>
                <a:pathLst>
                  <a:path w="4" h="3">
                    <a:moveTo>
                      <a:pt x="3" y="0"/>
                    </a:moveTo>
                    <a:cubicBezTo>
                      <a:pt x="2" y="0"/>
                      <a:pt x="1" y="1"/>
                      <a:pt x="0" y="2"/>
                    </a:cubicBezTo>
                    <a:cubicBezTo>
                      <a:pt x="1" y="2"/>
                      <a:pt x="2" y="3"/>
                      <a:pt x="3" y="3"/>
                    </a:cubicBezTo>
                    <a:cubicBezTo>
                      <a:pt x="3" y="2"/>
                      <a:pt x="3" y="2"/>
                      <a:pt x="4" y="2"/>
                    </a:cubicBezTo>
                    <a:cubicBezTo>
                      <a:pt x="4" y="1"/>
                      <a:pt x="4" y="1"/>
                      <a:pt x="4" y="1"/>
                    </a:cubicBezTo>
                    <a:cubicBezTo>
                      <a:pt x="4" y="0"/>
                      <a:pt x="3" y="0"/>
                      <a:pt x="3" y="0"/>
                    </a:cubicBezTo>
                  </a:path>
                </a:pathLst>
              </a:custGeom>
              <a:solidFill>
                <a:srgbClr val="F8F8F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70" name="Freeform 803">
                <a:extLst>
                  <a:ext uri="{FF2B5EF4-FFF2-40B4-BE49-F238E27FC236}">
                    <a16:creationId xmlns:a16="http://schemas.microsoft.com/office/drawing/2014/main" xmlns="" id="{3C13F32D-43F2-4372-8E7E-59C8FD460291}"/>
                  </a:ext>
                </a:extLst>
              </p:cNvPr>
              <p:cNvSpPr>
                <a:spLocks/>
              </p:cNvSpPr>
              <p:nvPr/>
            </p:nvSpPr>
            <p:spPr bwMode="auto">
              <a:xfrm>
                <a:off x="6176" y="2692"/>
                <a:ext cx="1" cy="0"/>
              </a:xfrm>
              <a:custGeom>
                <a:avLst/>
                <a:gdLst>
                  <a:gd name="T0" fmla="*/ 0 w 1"/>
                  <a:gd name="T1" fmla="*/ 1 w 1"/>
                  <a:gd name="T2" fmla="*/ 1 w 1"/>
                  <a:gd name="T3" fmla="*/ 0 w 1"/>
                  <a:gd name="T4" fmla="*/ 0 w 1"/>
                </a:gdLst>
                <a:ahLst/>
                <a:cxnLst>
                  <a:cxn ang="0">
                    <a:pos x="T0" y="0"/>
                  </a:cxn>
                  <a:cxn ang="0">
                    <a:pos x="T1" y="0"/>
                  </a:cxn>
                  <a:cxn ang="0">
                    <a:pos x="T2" y="0"/>
                  </a:cxn>
                  <a:cxn ang="0">
                    <a:pos x="T3" y="0"/>
                  </a:cxn>
                  <a:cxn ang="0">
                    <a:pos x="T4" y="0"/>
                  </a:cxn>
                </a:cxnLst>
                <a:rect l="0" t="0" r="r" b="b"/>
                <a:pathLst>
                  <a:path w="1">
                    <a:moveTo>
                      <a:pt x="0" y="0"/>
                    </a:moveTo>
                    <a:cubicBezTo>
                      <a:pt x="0" y="0"/>
                      <a:pt x="0" y="0"/>
                      <a:pt x="1" y="0"/>
                    </a:cubicBezTo>
                    <a:cubicBezTo>
                      <a:pt x="1" y="0"/>
                      <a:pt x="1" y="0"/>
                      <a:pt x="1" y="0"/>
                    </a:cubicBezTo>
                    <a:cubicBezTo>
                      <a:pt x="0" y="0"/>
                      <a:pt x="0" y="0"/>
                      <a:pt x="0" y="0"/>
                    </a:cubicBezTo>
                    <a:cubicBezTo>
                      <a:pt x="0" y="0"/>
                      <a:pt x="0" y="0"/>
                      <a:pt x="0"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71" name="Freeform 804">
                <a:extLst>
                  <a:ext uri="{FF2B5EF4-FFF2-40B4-BE49-F238E27FC236}">
                    <a16:creationId xmlns:a16="http://schemas.microsoft.com/office/drawing/2014/main" xmlns="" id="{F878DC5D-6EC6-4623-9FE9-A1FC9E565285}"/>
                  </a:ext>
                </a:extLst>
              </p:cNvPr>
              <p:cNvSpPr>
                <a:spLocks/>
              </p:cNvSpPr>
              <p:nvPr/>
            </p:nvSpPr>
            <p:spPr bwMode="auto">
              <a:xfrm>
                <a:off x="6171" y="2690"/>
                <a:ext cx="5" cy="2"/>
              </a:xfrm>
              <a:custGeom>
                <a:avLst/>
                <a:gdLst>
                  <a:gd name="T0" fmla="*/ 1 w 7"/>
                  <a:gd name="T1" fmla="*/ 0 h 3"/>
                  <a:gd name="T2" fmla="*/ 0 w 7"/>
                  <a:gd name="T3" fmla="*/ 1 h 3"/>
                  <a:gd name="T4" fmla="*/ 7 w 7"/>
                  <a:gd name="T5" fmla="*/ 3 h 3"/>
                  <a:gd name="T6" fmla="*/ 7 w 7"/>
                  <a:gd name="T7" fmla="*/ 3 h 3"/>
                  <a:gd name="T8" fmla="*/ 1 w 7"/>
                  <a:gd name="T9" fmla="*/ 0 h 3"/>
                </a:gdLst>
                <a:ahLst/>
                <a:cxnLst>
                  <a:cxn ang="0">
                    <a:pos x="T0" y="T1"/>
                  </a:cxn>
                  <a:cxn ang="0">
                    <a:pos x="T2" y="T3"/>
                  </a:cxn>
                  <a:cxn ang="0">
                    <a:pos x="T4" y="T5"/>
                  </a:cxn>
                  <a:cxn ang="0">
                    <a:pos x="T6" y="T7"/>
                  </a:cxn>
                  <a:cxn ang="0">
                    <a:pos x="T8" y="T9"/>
                  </a:cxn>
                </a:cxnLst>
                <a:rect l="0" t="0" r="r" b="b"/>
                <a:pathLst>
                  <a:path w="7" h="3">
                    <a:moveTo>
                      <a:pt x="1" y="0"/>
                    </a:moveTo>
                    <a:cubicBezTo>
                      <a:pt x="0" y="0"/>
                      <a:pt x="0" y="1"/>
                      <a:pt x="0" y="1"/>
                    </a:cubicBezTo>
                    <a:cubicBezTo>
                      <a:pt x="2" y="2"/>
                      <a:pt x="5" y="2"/>
                      <a:pt x="7" y="3"/>
                    </a:cubicBezTo>
                    <a:cubicBezTo>
                      <a:pt x="7" y="3"/>
                      <a:pt x="7" y="3"/>
                      <a:pt x="7" y="3"/>
                    </a:cubicBezTo>
                    <a:cubicBezTo>
                      <a:pt x="5" y="2"/>
                      <a:pt x="3" y="1"/>
                      <a:pt x="1"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72" name="Freeform 805">
                <a:extLst>
                  <a:ext uri="{FF2B5EF4-FFF2-40B4-BE49-F238E27FC236}">
                    <a16:creationId xmlns:a16="http://schemas.microsoft.com/office/drawing/2014/main" xmlns="" id="{137C898D-5F2A-4249-AB3D-673E70FF7904}"/>
                  </a:ext>
                </a:extLst>
              </p:cNvPr>
              <p:cNvSpPr>
                <a:spLocks/>
              </p:cNvSpPr>
              <p:nvPr/>
            </p:nvSpPr>
            <p:spPr bwMode="auto">
              <a:xfrm>
                <a:off x="6169" y="2688"/>
                <a:ext cx="3" cy="2"/>
              </a:xfrm>
              <a:custGeom>
                <a:avLst/>
                <a:gdLst>
                  <a:gd name="T0" fmla="*/ 0 w 3"/>
                  <a:gd name="T1" fmla="*/ 0 h 3"/>
                  <a:gd name="T2" fmla="*/ 0 w 3"/>
                  <a:gd name="T3" fmla="*/ 2 h 3"/>
                  <a:gd name="T4" fmla="*/ 1 w 3"/>
                  <a:gd name="T5" fmla="*/ 3 h 3"/>
                  <a:gd name="T6" fmla="*/ 2 w 3"/>
                  <a:gd name="T7" fmla="*/ 3 h 3"/>
                  <a:gd name="T8" fmla="*/ 3 w 3"/>
                  <a:gd name="T9" fmla="*/ 2 h 3"/>
                  <a:gd name="T10" fmla="*/ 0 w 3"/>
                  <a:gd name="T11" fmla="*/ 0 h 3"/>
                </a:gdLst>
                <a:ahLst/>
                <a:cxnLst>
                  <a:cxn ang="0">
                    <a:pos x="T0" y="T1"/>
                  </a:cxn>
                  <a:cxn ang="0">
                    <a:pos x="T2" y="T3"/>
                  </a:cxn>
                  <a:cxn ang="0">
                    <a:pos x="T4" y="T5"/>
                  </a:cxn>
                  <a:cxn ang="0">
                    <a:pos x="T6" y="T7"/>
                  </a:cxn>
                  <a:cxn ang="0">
                    <a:pos x="T8" y="T9"/>
                  </a:cxn>
                  <a:cxn ang="0">
                    <a:pos x="T10" y="T11"/>
                  </a:cxn>
                </a:cxnLst>
                <a:rect l="0" t="0" r="r" b="b"/>
                <a:pathLst>
                  <a:path w="3" h="3">
                    <a:moveTo>
                      <a:pt x="0" y="0"/>
                    </a:moveTo>
                    <a:cubicBezTo>
                      <a:pt x="0" y="1"/>
                      <a:pt x="0" y="1"/>
                      <a:pt x="0" y="2"/>
                    </a:cubicBezTo>
                    <a:cubicBezTo>
                      <a:pt x="0" y="2"/>
                      <a:pt x="0" y="2"/>
                      <a:pt x="1" y="3"/>
                    </a:cubicBezTo>
                    <a:cubicBezTo>
                      <a:pt x="1" y="3"/>
                      <a:pt x="1" y="3"/>
                      <a:pt x="2" y="3"/>
                    </a:cubicBezTo>
                    <a:cubicBezTo>
                      <a:pt x="2" y="3"/>
                      <a:pt x="2" y="2"/>
                      <a:pt x="3" y="2"/>
                    </a:cubicBezTo>
                    <a:cubicBezTo>
                      <a:pt x="2" y="1"/>
                      <a:pt x="1" y="1"/>
                      <a:pt x="0" y="0"/>
                    </a:cubicBezTo>
                  </a:path>
                </a:pathLst>
              </a:custGeom>
              <a:solidFill>
                <a:srgbClr val="F8F8F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73" name="Freeform 806">
                <a:extLst>
                  <a:ext uri="{FF2B5EF4-FFF2-40B4-BE49-F238E27FC236}">
                    <a16:creationId xmlns:a16="http://schemas.microsoft.com/office/drawing/2014/main" xmlns="" id="{B6A6EA92-1430-4744-9561-6B57ED21D8DA}"/>
                  </a:ext>
                </a:extLst>
              </p:cNvPr>
              <p:cNvSpPr>
                <a:spLocks/>
              </p:cNvSpPr>
              <p:nvPr/>
            </p:nvSpPr>
            <p:spPr bwMode="auto">
              <a:xfrm>
                <a:off x="6170" y="2690"/>
                <a:ext cx="7" cy="5"/>
              </a:xfrm>
              <a:custGeom>
                <a:avLst/>
                <a:gdLst>
                  <a:gd name="T0" fmla="*/ 1 w 9"/>
                  <a:gd name="T1" fmla="*/ 0 h 6"/>
                  <a:gd name="T2" fmla="*/ 0 w 9"/>
                  <a:gd name="T3" fmla="*/ 0 h 6"/>
                  <a:gd name="T4" fmla="*/ 7 w 9"/>
                  <a:gd name="T5" fmla="*/ 6 h 6"/>
                  <a:gd name="T6" fmla="*/ 8 w 9"/>
                  <a:gd name="T7" fmla="*/ 4 h 6"/>
                  <a:gd name="T8" fmla="*/ 9 w 9"/>
                  <a:gd name="T9" fmla="*/ 2 h 6"/>
                  <a:gd name="T10" fmla="*/ 8 w 9"/>
                  <a:gd name="T11" fmla="*/ 2 h 6"/>
                  <a:gd name="T12" fmla="*/ 1 w 9"/>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9" h="6">
                    <a:moveTo>
                      <a:pt x="1" y="0"/>
                    </a:moveTo>
                    <a:cubicBezTo>
                      <a:pt x="1" y="0"/>
                      <a:pt x="0" y="0"/>
                      <a:pt x="0" y="0"/>
                    </a:cubicBezTo>
                    <a:cubicBezTo>
                      <a:pt x="2" y="2"/>
                      <a:pt x="4" y="4"/>
                      <a:pt x="7" y="6"/>
                    </a:cubicBezTo>
                    <a:cubicBezTo>
                      <a:pt x="7" y="5"/>
                      <a:pt x="8" y="5"/>
                      <a:pt x="8" y="4"/>
                    </a:cubicBezTo>
                    <a:cubicBezTo>
                      <a:pt x="8" y="4"/>
                      <a:pt x="8" y="3"/>
                      <a:pt x="9" y="2"/>
                    </a:cubicBezTo>
                    <a:cubicBezTo>
                      <a:pt x="8" y="2"/>
                      <a:pt x="8" y="2"/>
                      <a:pt x="8" y="2"/>
                    </a:cubicBezTo>
                    <a:cubicBezTo>
                      <a:pt x="6" y="1"/>
                      <a:pt x="3" y="1"/>
                      <a:pt x="1" y="0"/>
                    </a:cubicBezTo>
                  </a:path>
                </a:pathLst>
              </a:custGeom>
              <a:solidFill>
                <a:srgbClr val="FAFAF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74" name="Freeform 807">
                <a:extLst>
                  <a:ext uri="{FF2B5EF4-FFF2-40B4-BE49-F238E27FC236}">
                    <a16:creationId xmlns:a16="http://schemas.microsoft.com/office/drawing/2014/main" xmlns="" id="{27BEFFB6-216A-4BF0-8EF7-E8BD8755B4FD}"/>
                  </a:ext>
                </a:extLst>
              </p:cNvPr>
              <p:cNvSpPr>
                <a:spLocks/>
              </p:cNvSpPr>
              <p:nvPr/>
            </p:nvSpPr>
            <p:spPr bwMode="auto">
              <a:xfrm>
                <a:off x="6170" y="2690"/>
                <a:ext cx="1"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cubicBezTo>
                      <a:pt x="0" y="0"/>
                      <a:pt x="0" y="0"/>
                      <a:pt x="0" y="0"/>
                    </a:cubicBezTo>
                    <a:cubicBezTo>
                      <a:pt x="0" y="0"/>
                      <a:pt x="1" y="0"/>
                      <a:pt x="1" y="0"/>
                    </a:cubicBezTo>
                    <a:cubicBezTo>
                      <a:pt x="0" y="0"/>
                      <a:pt x="0" y="0"/>
                      <a:pt x="0" y="0"/>
                    </a:cubicBezTo>
                  </a:path>
                </a:pathLst>
              </a:custGeom>
              <a:solidFill>
                <a:srgbClr val="FCFCF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grpSp>
        <p:sp>
          <p:nvSpPr>
            <p:cNvPr id="1875" name="Freeform 809">
              <a:extLst>
                <a:ext uri="{FF2B5EF4-FFF2-40B4-BE49-F238E27FC236}">
                  <a16:creationId xmlns:a16="http://schemas.microsoft.com/office/drawing/2014/main" xmlns="" id="{6811D06B-352B-4FBA-8E4D-C11DD2EECA53}"/>
                </a:ext>
              </a:extLst>
            </p:cNvPr>
            <p:cNvSpPr>
              <a:spLocks/>
            </p:cNvSpPr>
            <p:nvPr/>
          </p:nvSpPr>
          <p:spPr bwMode="auto">
            <a:xfrm>
              <a:off x="10226127" y="4369205"/>
              <a:ext cx="1697" cy="4938"/>
            </a:xfrm>
            <a:custGeom>
              <a:avLst/>
              <a:gdLst>
                <a:gd name="T0" fmla="*/ 1 w 1"/>
                <a:gd name="T1" fmla="*/ 0 h 3"/>
                <a:gd name="T2" fmla="*/ 0 w 1"/>
                <a:gd name="T3" fmla="*/ 2 h 3"/>
                <a:gd name="T4" fmla="*/ 1 w 1"/>
                <a:gd name="T5" fmla="*/ 3 h 3"/>
                <a:gd name="T6" fmla="*/ 1 w 1"/>
                <a:gd name="T7" fmla="*/ 0 h 3"/>
              </a:gdLst>
              <a:ahLst/>
              <a:cxnLst>
                <a:cxn ang="0">
                  <a:pos x="T0" y="T1"/>
                </a:cxn>
                <a:cxn ang="0">
                  <a:pos x="T2" y="T3"/>
                </a:cxn>
                <a:cxn ang="0">
                  <a:pos x="T4" y="T5"/>
                </a:cxn>
                <a:cxn ang="0">
                  <a:pos x="T6" y="T7"/>
                </a:cxn>
              </a:cxnLst>
              <a:rect l="0" t="0" r="r" b="b"/>
              <a:pathLst>
                <a:path w="1" h="3">
                  <a:moveTo>
                    <a:pt x="1" y="0"/>
                  </a:moveTo>
                  <a:cubicBezTo>
                    <a:pt x="1" y="1"/>
                    <a:pt x="0" y="1"/>
                    <a:pt x="0" y="2"/>
                  </a:cubicBezTo>
                  <a:cubicBezTo>
                    <a:pt x="0" y="2"/>
                    <a:pt x="1" y="2"/>
                    <a:pt x="1" y="3"/>
                  </a:cubicBezTo>
                  <a:cubicBezTo>
                    <a:pt x="1" y="2"/>
                    <a:pt x="1" y="1"/>
                    <a:pt x="1" y="0"/>
                  </a:cubicBezTo>
                </a:path>
              </a:pathLst>
            </a:custGeom>
            <a:solidFill>
              <a:srgbClr val="FCFCF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76" name="Freeform 810">
              <a:extLst>
                <a:ext uri="{FF2B5EF4-FFF2-40B4-BE49-F238E27FC236}">
                  <a16:creationId xmlns:a16="http://schemas.microsoft.com/office/drawing/2014/main" xmlns="" id="{9015259D-D57E-487C-ACE7-00A6B4A964E6}"/>
                </a:ext>
              </a:extLst>
            </p:cNvPr>
            <p:cNvSpPr>
              <a:spLocks/>
            </p:cNvSpPr>
            <p:nvPr/>
          </p:nvSpPr>
          <p:spPr bwMode="auto">
            <a:xfrm>
              <a:off x="10212556" y="4400478"/>
              <a:ext cx="8482" cy="13168"/>
            </a:xfrm>
            <a:custGeom>
              <a:avLst/>
              <a:gdLst>
                <a:gd name="T0" fmla="*/ 0 w 7"/>
                <a:gd name="T1" fmla="*/ 0 h 11"/>
                <a:gd name="T2" fmla="*/ 0 w 7"/>
                <a:gd name="T3" fmla="*/ 11 h 11"/>
                <a:gd name="T4" fmla="*/ 5 w 7"/>
                <a:gd name="T5" fmla="*/ 9 h 11"/>
                <a:gd name="T6" fmla="*/ 7 w 7"/>
                <a:gd name="T7" fmla="*/ 3 h 11"/>
                <a:gd name="T8" fmla="*/ 0 w 7"/>
                <a:gd name="T9" fmla="*/ 0 h 11"/>
              </a:gdLst>
              <a:ahLst/>
              <a:cxnLst>
                <a:cxn ang="0">
                  <a:pos x="T0" y="T1"/>
                </a:cxn>
                <a:cxn ang="0">
                  <a:pos x="T2" y="T3"/>
                </a:cxn>
                <a:cxn ang="0">
                  <a:pos x="T4" y="T5"/>
                </a:cxn>
                <a:cxn ang="0">
                  <a:pos x="T6" y="T7"/>
                </a:cxn>
                <a:cxn ang="0">
                  <a:pos x="T8" y="T9"/>
                </a:cxn>
              </a:cxnLst>
              <a:rect l="0" t="0" r="r" b="b"/>
              <a:pathLst>
                <a:path w="7" h="11">
                  <a:moveTo>
                    <a:pt x="0" y="0"/>
                  </a:moveTo>
                  <a:cubicBezTo>
                    <a:pt x="0" y="5"/>
                    <a:pt x="0" y="9"/>
                    <a:pt x="0" y="11"/>
                  </a:cubicBezTo>
                  <a:cubicBezTo>
                    <a:pt x="1" y="11"/>
                    <a:pt x="3" y="10"/>
                    <a:pt x="5" y="9"/>
                  </a:cubicBezTo>
                  <a:cubicBezTo>
                    <a:pt x="6" y="7"/>
                    <a:pt x="6" y="5"/>
                    <a:pt x="7" y="3"/>
                  </a:cubicBezTo>
                  <a:cubicBezTo>
                    <a:pt x="5" y="2"/>
                    <a:pt x="2" y="1"/>
                    <a:pt x="0"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77" name="Freeform 811">
              <a:extLst>
                <a:ext uri="{FF2B5EF4-FFF2-40B4-BE49-F238E27FC236}">
                  <a16:creationId xmlns:a16="http://schemas.microsoft.com/office/drawing/2014/main" xmlns="" id="{6B7D557E-9B1D-48C1-B0CE-2864A68746C0}"/>
                </a:ext>
              </a:extLst>
            </p:cNvPr>
            <p:cNvSpPr>
              <a:spLocks/>
            </p:cNvSpPr>
            <p:nvPr/>
          </p:nvSpPr>
          <p:spPr bwMode="auto">
            <a:xfrm>
              <a:off x="10212556" y="4392248"/>
              <a:ext cx="10178" cy="11522"/>
            </a:xfrm>
            <a:custGeom>
              <a:avLst/>
              <a:gdLst>
                <a:gd name="T0" fmla="*/ 0 w 8"/>
                <a:gd name="T1" fmla="*/ 0 h 10"/>
                <a:gd name="T2" fmla="*/ 0 w 8"/>
                <a:gd name="T3" fmla="*/ 7 h 10"/>
                <a:gd name="T4" fmla="*/ 7 w 8"/>
                <a:gd name="T5" fmla="*/ 10 h 10"/>
                <a:gd name="T6" fmla="*/ 8 w 8"/>
                <a:gd name="T7" fmla="*/ 4 h 10"/>
                <a:gd name="T8" fmla="*/ 0 w 8"/>
                <a:gd name="T9" fmla="*/ 0 h 10"/>
              </a:gdLst>
              <a:ahLst/>
              <a:cxnLst>
                <a:cxn ang="0">
                  <a:pos x="T0" y="T1"/>
                </a:cxn>
                <a:cxn ang="0">
                  <a:pos x="T2" y="T3"/>
                </a:cxn>
                <a:cxn ang="0">
                  <a:pos x="T4" y="T5"/>
                </a:cxn>
                <a:cxn ang="0">
                  <a:pos x="T6" y="T7"/>
                </a:cxn>
                <a:cxn ang="0">
                  <a:pos x="T8" y="T9"/>
                </a:cxn>
              </a:cxnLst>
              <a:rect l="0" t="0" r="r" b="b"/>
              <a:pathLst>
                <a:path w="8" h="10">
                  <a:moveTo>
                    <a:pt x="0" y="0"/>
                  </a:moveTo>
                  <a:cubicBezTo>
                    <a:pt x="0" y="2"/>
                    <a:pt x="0" y="5"/>
                    <a:pt x="0" y="7"/>
                  </a:cubicBezTo>
                  <a:cubicBezTo>
                    <a:pt x="2" y="8"/>
                    <a:pt x="5" y="9"/>
                    <a:pt x="7" y="10"/>
                  </a:cubicBezTo>
                  <a:cubicBezTo>
                    <a:pt x="7" y="8"/>
                    <a:pt x="8" y="6"/>
                    <a:pt x="8" y="4"/>
                  </a:cubicBezTo>
                  <a:cubicBezTo>
                    <a:pt x="6" y="3"/>
                    <a:pt x="3" y="1"/>
                    <a:pt x="0"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78" name="Freeform 812">
              <a:extLst>
                <a:ext uri="{FF2B5EF4-FFF2-40B4-BE49-F238E27FC236}">
                  <a16:creationId xmlns:a16="http://schemas.microsoft.com/office/drawing/2014/main" xmlns="" id="{AE6D177A-191A-4A0D-9ADA-72E0BFCDB130}"/>
                </a:ext>
              </a:extLst>
            </p:cNvPr>
            <p:cNvSpPr>
              <a:spLocks/>
            </p:cNvSpPr>
            <p:nvPr/>
          </p:nvSpPr>
          <p:spPr bwMode="auto">
            <a:xfrm>
              <a:off x="10215949" y="4352745"/>
              <a:ext cx="13571" cy="14814"/>
            </a:xfrm>
            <a:custGeom>
              <a:avLst/>
              <a:gdLst>
                <a:gd name="T0" fmla="*/ 1 w 11"/>
                <a:gd name="T1" fmla="*/ 0 h 12"/>
                <a:gd name="T2" fmla="*/ 0 w 11"/>
                <a:gd name="T3" fmla="*/ 2 h 12"/>
                <a:gd name="T4" fmla="*/ 0 w 11"/>
                <a:gd name="T5" fmla="*/ 6 h 12"/>
                <a:gd name="T6" fmla="*/ 3 w 11"/>
                <a:gd name="T7" fmla="*/ 5 h 12"/>
                <a:gd name="T8" fmla="*/ 4 w 11"/>
                <a:gd name="T9" fmla="*/ 6 h 12"/>
                <a:gd name="T10" fmla="*/ 3 w 11"/>
                <a:gd name="T11" fmla="*/ 8 h 12"/>
                <a:gd name="T12" fmla="*/ 9 w 11"/>
                <a:gd name="T13" fmla="*/ 12 h 12"/>
                <a:gd name="T14" fmla="*/ 9 w 11"/>
                <a:gd name="T15" fmla="*/ 12 h 12"/>
                <a:gd name="T16" fmla="*/ 10 w 11"/>
                <a:gd name="T17" fmla="*/ 12 h 12"/>
                <a:gd name="T18" fmla="*/ 11 w 11"/>
                <a:gd name="T19" fmla="*/ 4 h 12"/>
                <a:gd name="T20" fmla="*/ 1 w 11"/>
                <a:gd name="T21"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12">
                  <a:moveTo>
                    <a:pt x="1" y="0"/>
                  </a:moveTo>
                  <a:cubicBezTo>
                    <a:pt x="1" y="0"/>
                    <a:pt x="1" y="1"/>
                    <a:pt x="0" y="2"/>
                  </a:cubicBezTo>
                  <a:cubicBezTo>
                    <a:pt x="0" y="4"/>
                    <a:pt x="0" y="5"/>
                    <a:pt x="0" y="6"/>
                  </a:cubicBezTo>
                  <a:cubicBezTo>
                    <a:pt x="1" y="6"/>
                    <a:pt x="2" y="5"/>
                    <a:pt x="3" y="5"/>
                  </a:cubicBezTo>
                  <a:cubicBezTo>
                    <a:pt x="3" y="5"/>
                    <a:pt x="4" y="5"/>
                    <a:pt x="4" y="6"/>
                  </a:cubicBezTo>
                  <a:cubicBezTo>
                    <a:pt x="4" y="6"/>
                    <a:pt x="4" y="7"/>
                    <a:pt x="3" y="8"/>
                  </a:cubicBezTo>
                  <a:cubicBezTo>
                    <a:pt x="5" y="9"/>
                    <a:pt x="7" y="10"/>
                    <a:pt x="9" y="12"/>
                  </a:cubicBezTo>
                  <a:cubicBezTo>
                    <a:pt x="9" y="12"/>
                    <a:pt x="9" y="12"/>
                    <a:pt x="9" y="12"/>
                  </a:cubicBezTo>
                  <a:cubicBezTo>
                    <a:pt x="9" y="12"/>
                    <a:pt x="9" y="12"/>
                    <a:pt x="10" y="12"/>
                  </a:cubicBezTo>
                  <a:cubicBezTo>
                    <a:pt x="10" y="9"/>
                    <a:pt x="10" y="7"/>
                    <a:pt x="11" y="4"/>
                  </a:cubicBezTo>
                  <a:cubicBezTo>
                    <a:pt x="7" y="2"/>
                    <a:pt x="4" y="1"/>
                    <a:pt x="1"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79" name="Freeform 813">
              <a:extLst>
                <a:ext uri="{FF2B5EF4-FFF2-40B4-BE49-F238E27FC236}">
                  <a16:creationId xmlns:a16="http://schemas.microsoft.com/office/drawing/2014/main" xmlns="" id="{73EA1B8B-3F22-4084-931F-EC6154A21C89}"/>
                </a:ext>
              </a:extLst>
            </p:cNvPr>
            <p:cNvSpPr>
              <a:spLocks/>
            </p:cNvSpPr>
            <p:nvPr/>
          </p:nvSpPr>
          <p:spPr bwMode="auto">
            <a:xfrm>
              <a:off x="10215949" y="4359329"/>
              <a:ext cx="5090" cy="3292"/>
            </a:xfrm>
            <a:custGeom>
              <a:avLst/>
              <a:gdLst>
                <a:gd name="T0" fmla="*/ 3 w 4"/>
                <a:gd name="T1" fmla="*/ 0 h 3"/>
                <a:gd name="T2" fmla="*/ 0 w 4"/>
                <a:gd name="T3" fmla="*/ 1 h 3"/>
                <a:gd name="T4" fmla="*/ 0 w 4"/>
                <a:gd name="T5" fmla="*/ 2 h 3"/>
                <a:gd name="T6" fmla="*/ 3 w 4"/>
                <a:gd name="T7" fmla="*/ 3 h 3"/>
                <a:gd name="T8" fmla="*/ 4 w 4"/>
                <a:gd name="T9" fmla="*/ 1 h 3"/>
                <a:gd name="T10" fmla="*/ 3 w 4"/>
                <a:gd name="T11" fmla="*/ 0 h 3"/>
              </a:gdLst>
              <a:ahLst/>
              <a:cxnLst>
                <a:cxn ang="0">
                  <a:pos x="T0" y="T1"/>
                </a:cxn>
                <a:cxn ang="0">
                  <a:pos x="T2" y="T3"/>
                </a:cxn>
                <a:cxn ang="0">
                  <a:pos x="T4" y="T5"/>
                </a:cxn>
                <a:cxn ang="0">
                  <a:pos x="T6" y="T7"/>
                </a:cxn>
                <a:cxn ang="0">
                  <a:pos x="T8" y="T9"/>
                </a:cxn>
                <a:cxn ang="0">
                  <a:pos x="T10" y="T11"/>
                </a:cxn>
              </a:cxnLst>
              <a:rect l="0" t="0" r="r" b="b"/>
              <a:pathLst>
                <a:path w="4" h="3">
                  <a:moveTo>
                    <a:pt x="3" y="0"/>
                  </a:moveTo>
                  <a:cubicBezTo>
                    <a:pt x="2" y="0"/>
                    <a:pt x="1" y="1"/>
                    <a:pt x="0" y="1"/>
                  </a:cubicBezTo>
                  <a:cubicBezTo>
                    <a:pt x="0" y="1"/>
                    <a:pt x="0" y="2"/>
                    <a:pt x="0" y="2"/>
                  </a:cubicBezTo>
                  <a:cubicBezTo>
                    <a:pt x="1" y="2"/>
                    <a:pt x="2" y="3"/>
                    <a:pt x="3" y="3"/>
                  </a:cubicBezTo>
                  <a:cubicBezTo>
                    <a:pt x="4" y="2"/>
                    <a:pt x="4" y="1"/>
                    <a:pt x="4" y="1"/>
                  </a:cubicBezTo>
                  <a:cubicBezTo>
                    <a:pt x="4" y="0"/>
                    <a:pt x="3" y="0"/>
                    <a:pt x="3"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80" name="Freeform 814">
              <a:extLst>
                <a:ext uri="{FF2B5EF4-FFF2-40B4-BE49-F238E27FC236}">
                  <a16:creationId xmlns:a16="http://schemas.microsoft.com/office/drawing/2014/main" xmlns="" id="{3E49F0AC-32B7-4CB2-8CAC-684095B2E82E}"/>
                </a:ext>
              </a:extLst>
            </p:cNvPr>
            <p:cNvSpPr>
              <a:spLocks/>
            </p:cNvSpPr>
            <p:nvPr/>
          </p:nvSpPr>
          <p:spPr bwMode="auto">
            <a:xfrm>
              <a:off x="10227824" y="4367559"/>
              <a:ext cx="1697" cy="0"/>
            </a:xfrm>
            <a:custGeom>
              <a:avLst/>
              <a:gdLst>
                <a:gd name="T0" fmla="*/ 0 w 1"/>
                <a:gd name="T1" fmla="*/ 1 w 1"/>
                <a:gd name="T2" fmla="*/ 1 w 1"/>
                <a:gd name="T3" fmla="*/ 0 w 1"/>
              </a:gdLst>
              <a:ahLst/>
              <a:cxnLst>
                <a:cxn ang="0">
                  <a:pos x="T0" y="0"/>
                </a:cxn>
                <a:cxn ang="0">
                  <a:pos x="T1" y="0"/>
                </a:cxn>
                <a:cxn ang="0">
                  <a:pos x="T2" y="0"/>
                </a:cxn>
                <a:cxn ang="0">
                  <a:pos x="T3" y="0"/>
                </a:cxn>
              </a:cxnLst>
              <a:rect l="0" t="0" r="r" b="b"/>
              <a:pathLst>
                <a:path w="1">
                  <a:moveTo>
                    <a:pt x="0" y="0"/>
                  </a:moveTo>
                  <a:cubicBezTo>
                    <a:pt x="0" y="0"/>
                    <a:pt x="0" y="0"/>
                    <a:pt x="1" y="0"/>
                  </a:cubicBezTo>
                  <a:cubicBezTo>
                    <a:pt x="1" y="0"/>
                    <a:pt x="1" y="0"/>
                    <a:pt x="1" y="0"/>
                  </a:cubicBezTo>
                  <a:cubicBezTo>
                    <a:pt x="0" y="0"/>
                    <a:pt x="0" y="0"/>
                    <a:pt x="0" y="0"/>
                  </a:cubicBezTo>
                </a:path>
              </a:pathLst>
            </a:custGeom>
            <a:solidFill>
              <a:srgbClr val="F6F6F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81" name="Freeform 815">
              <a:extLst>
                <a:ext uri="{FF2B5EF4-FFF2-40B4-BE49-F238E27FC236}">
                  <a16:creationId xmlns:a16="http://schemas.microsoft.com/office/drawing/2014/main" xmlns="" id="{0B118B49-75B1-45DC-ABF6-D895B0E81D6D}"/>
                </a:ext>
              </a:extLst>
            </p:cNvPr>
            <p:cNvSpPr>
              <a:spLocks/>
            </p:cNvSpPr>
            <p:nvPr/>
          </p:nvSpPr>
          <p:spPr bwMode="auto">
            <a:xfrm>
              <a:off x="10221038" y="4362621"/>
              <a:ext cx="6785" cy="4938"/>
            </a:xfrm>
            <a:custGeom>
              <a:avLst/>
              <a:gdLst>
                <a:gd name="T0" fmla="*/ 0 w 6"/>
                <a:gd name="T1" fmla="*/ 0 h 4"/>
                <a:gd name="T2" fmla="*/ 0 w 6"/>
                <a:gd name="T3" fmla="*/ 1 h 4"/>
                <a:gd name="T4" fmla="*/ 6 w 6"/>
                <a:gd name="T5" fmla="*/ 4 h 4"/>
                <a:gd name="T6" fmla="*/ 0 w 6"/>
                <a:gd name="T7" fmla="*/ 0 h 4"/>
              </a:gdLst>
              <a:ahLst/>
              <a:cxnLst>
                <a:cxn ang="0">
                  <a:pos x="T0" y="T1"/>
                </a:cxn>
                <a:cxn ang="0">
                  <a:pos x="T2" y="T3"/>
                </a:cxn>
                <a:cxn ang="0">
                  <a:pos x="T4" y="T5"/>
                </a:cxn>
                <a:cxn ang="0">
                  <a:pos x="T6" y="T7"/>
                </a:cxn>
              </a:cxnLst>
              <a:rect l="0" t="0" r="r" b="b"/>
              <a:pathLst>
                <a:path w="6" h="4">
                  <a:moveTo>
                    <a:pt x="0" y="0"/>
                  </a:moveTo>
                  <a:cubicBezTo>
                    <a:pt x="0" y="1"/>
                    <a:pt x="0" y="1"/>
                    <a:pt x="0" y="1"/>
                  </a:cubicBezTo>
                  <a:cubicBezTo>
                    <a:pt x="2" y="2"/>
                    <a:pt x="4" y="3"/>
                    <a:pt x="6" y="4"/>
                  </a:cubicBezTo>
                  <a:cubicBezTo>
                    <a:pt x="4" y="2"/>
                    <a:pt x="2" y="1"/>
                    <a:pt x="0" y="0"/>
                  </a:cubicBezTo>
                </a:path>
              </a:pathLst>
            </a:custGeom>
            <a:solidFill>
              <a:srgbClr val="F6F6F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82" name="Freeform 816">
              <a:extLst>
                <a:ext uri="{FF2B5EF4-FFF2-40B4-BE49-F238E27FC236}">
                  <a16:creationId xmlns:a16="http://schemas.microsoft.com/office/drawing/2014/main" xmlns="" id="{028710E1-D7F3-4E2F-B00A-C4204F7F6BF9}"/>
                </a:ext>
              </a:extLst>
            </p:cNvPr>
            <p:cNvSpPr>
              <a:spLocks/>
            </p:cNvSpPr>
            <p:nvPr/>
          </p:nvSpPr>
          <p:spPr bwMode="auto">
            <a:xfrm>
              <a:off x="10215949" y="4360976"/>
              <a:ext cx="5090" cy="3292"/>
            </a:xfrm>
            <a:custGeom>
              <a:avLst/>
              <a:gdLst>
                <a:gd name="T0" fmla="*/ 0 w 3"/>
                <a:gd name="T1" fmla="*/ 0 h 2"/>
                <a:gd name="T2" fmla="*/ 0 w 3"/>
                <a:gd name="T3" fmla="*/ 0 h 2"/>
                <a:gd name="T4" fmla="*/ 3 w 3"/>
                <a:gd name="T5" fmla="*/ 2 h 2"/>
                <a:gd name="T6" fmla="*/ 3 w 3"/>
                <a:gd name="T7" fmla="*/ 1 h 2"/>
                <a:gd name="T8" fmla="*/ 0 w 3"/>
                <a:gd name="T9" fmla="*/ 0 h 2"/>
              </a:gdLst>
              <a:ahLst/>
              <a:cxnLst>
                <a:cxn ang="0">
                  <a:pos x="T0" y="T1"/>
                </a:cxn>
                <a:cxn ang="0">
                  <a:pos x="T2" y="T3"/>
                </a:cxn>
                <a:cxn ang="0">
                  <a:pos x="T4" y="T5"/>
                </a:cxn>
                <a:cxn ang="0">
                  <a:pos x="T6" y="T7"/>
                </a:cxn>
                <a:cxn ang="0">
                  <a:pos x="T8" y="T9"/>
                </a:cxn>
              </a:cxnLst>
              <a:rect l="0" t="0" r="r" b="b"/>
              <a:pathLst>
                <a:path w="3" h="2">
                  <a:moveTo>
                    <a:pt x="0" y="0"/>
                  </a:moveTo>
                  <a:cubicBezTo>
                    <a:pt x="0" y="0"/>
                    <a:pt x="0" y="0"/>
                    <a:pt x="0" y="0"/>
                  </a:cubicBezTo>
                  <a:cubicBezTo>
                    <a:pt x="1" y="1"/>
                    <a:pt x="2" y="1"/>
                    <a:pt x="3" y="2"/>
                  </a:cubicBezTo>
                  <a:cubicBezTo>
                    <a:pt x="3" y="2"/>
                    <a:pt x="3" y="2"/>
                    <a:pt x="3" y="1"/>
                  </a:cubicBezTo>
                  <a:cubicBezTo>
                    <a:pt x="2" y="1"/>
                    <a:pt x="1" y="0"/>
                    <a:pt x="0" y="0"/>
                  </a:cubicBezTo>
                </a:path>
              </a:pathLst>
            </a:custGeom>
            <a:solidFill>
              <a:srgbClr val="FAFAF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83" name="Freeform 817">
              <a:extLst>
                <a:ext uri="{FF2B5EF4-FFF2-40B4-BE49-F238E27FC236}">
                  <a16:creationId xmlns:a16="http://schemas.microsoft.com/office/drawing/2014/main" xmlns="" id="{757ACFE5-3D57-47F5-83B9-20710E24BD0C}"/>
                </a:ext>
              </a:extLst>
            </p:cNvPr>
            <p:cNvSpPr>
              <a:spLocks/>
            </p:cNvSpPr>
            <p:nvPr/>
          </p:nvSpPr>
          <p:spPr bwMode="auto">
            <a:xfrm>
              <a:off x="10238002" y="4402124"/>
              <a:ext cx="22053" cy="8230"/>
            </a:xfrm>
            <a:custGeom>
              <a:avLst/>
              <a:gdLst>
                <a:gd name="T0" fmla="*/ 13 w 18"/>
                <a:gd name="T1" fmla="*/ 0 h 8"/>
                <a:gd name="T2" fmla="*/ 5 w 18"/>
                <a:gd name="T3" fmla="*/ 1 h 8"/>
                <a:gd name="T4" fmla="*/ 3 w 18"/>
                <a:gd name="T5" fmla="*/ 2 h 8"/>
                <a:gd name="T6" fmla="*/ 3 w 18"/>
                <a:gd name="T7" fmla="*/ 2 h 8"/>
                <a:gd name="T8" fmla="*/ 0 w 18"/>
                <a:gd name="T9" fmla="*/ 2 h 8"/>
                <a:gd name="T10" fmla="*/ 10 w 18"/>
                <a:gd name="T11" fmla="*/ 8 h 8"/>
                <a:gd name="T12" fmla="*/ 17 w 18"/>
                <a:gd name="T13" fmla="*/ 3 h 8"/>
                <a:gd name="T14" fmla="*/ 18 w 18"/>
                <a:gd name="T15" fmla="*/ 1 h 8"/>
                <a:gd name="T16" fmla="*/ 13 w 18"/>
                <a:gd name="T1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8">
                  <a:moveTo>
                    <a:pt x="13" y="0"/>
                  </a:moveTo>
                  <a:cubicBezTo>
                    <a:pt x="11" y="0"/>
                    <a:pt x="8" y="0"/>
                    <a:pt x="5" y="1"/>
                  </a:cubicBezTo>
                  <a:cubicBezTo>
                    <a:pt x="4" y="2"/>
                    <a:pt x="3" y="2"/>
                    <a:pt x="3" y="2"/>
                  </a:cubicBezTo>
                  <a:cubicBezTo>
                    <a:pt x="3" y="2"/>
                    <a:pt x="3" y="2"/>
                    <a:pt x="3" y="2"/>
                  </a:cubicBezTo>
                  <a:cubicBezTo>
                    <a:pt x="2" y="2"/>
                    <a:pt x="1" y="2"/>
                    <a:pt x="0" y="2"/>
                  </a:cubicBezTo>
                  <a:cubicBezTo>
                    <a:pt x="4" y="5"/>
                    <a:pt x="7" y="6"/>
                    <a:pt x="10" y="8"/>
                  </a:cubicBezTo>
                  <a:cubicBezTo>
                    <a:pt x="12" y="6"/>
                    <a:pt x="15" y="4"/>
                    <a:pt x="17" y="3"/>
                  </a:cubicBezTo>
                  <a:cubicBezTo>
                    <a:pt x="18" y="2"/>
                    <a:pt x="18" y="2"/>
                    <a:pt x="18" y="1"/>
                  </a:cubicBezTo>
                  <a:cubicBezTo>
                    <a:pt x="17" y="0"/>
                    <a:pt x="16" y="0"/>
                    <a:pt x="13"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84" name="Freeform 818">
              <a:extLst>
                <a:ext uri="{FF2B5EF4-FFF2-40B4-BE49-F238E27FC236}">
                  <a16:creationId xmlns:a16="http://schemas.microsoft.com/office/drawing/2014/main" xmlns="" id="{E1E0B4CC-D1AF-4D1B-99FA-4684A71F089C}"/>
                </a:ext>
              </a:extLst>
            </p:cNvPr>
            <p:cNvSpPr>
              <a:spLocks/>
            </p:cNvSpPr>
            <p:nvPr/>
          </p:nvSpPr>
          <p:spPr bwMode="auto">
            <a:xfrm>
              <a:off x="10241394" y="4402124"/>
              <a:ext cx="3393" cy="1646"/>
            </a:xfrm>
            <a:custGeom>
              <a:avLst/>
              <a:gdLst>
                <a:gd name="T0" fmla="*/ 2 w 2"/>
                <a:gd name="T1" fmla="*/ 0 h 1"/>
                <a:gd name="T2" fmla="*/ 0 w 2"/>
                <a:gd name="T3" fmla="*/ 1 h 1"/>
                <a:gd name="T4" fmla="*/ 0 w 2"/>
                <a:gd name="T5" fmla="*/ 1 h 1"/>
                <a:gd name="T6" fmla="*/ 2 w 2"/>
                <a:gd name="T7" fmla="*/ 0 h 1"/>
              </a:gdLst>
              <a:ahLst/>
              <a:cxnLst>
                <a:cxn ang="0">
                  <a:pos x="T0" y="T1"/>
                </a:cxn>
                <a:cxn ang="0">
                  <a:pos x="T2" y="T3"/>
                </a:cxn>
                <a:cxn ang="0">
                  <a:pos x="T4" y="T5"/>
                </a:cxn>
                <a:cxn ang="0">
                  <a:pos x="T6" y="T7"/>
                </a:cxn>
              </a:cxnLst>
              <a:rect l="0" t="0" r="r" b="b"/>
              <a:pathLst>
                <a:path w="2" h="1">
                  <a:moveTo>
                    <a:pt x="2" y="0"/>
                  </a:moveTo>
                  <a:cubicBezTo>
                    <a:pt x="1" y="0"/>
                    <a:pt x="0" y="0"/>
                    <a:pt x="0" y="1"/>
                  </a:cubicBezTo>
                  <a:cubicBezTo>
                    <a:pt x="0" y="1"/>
                    <a:pt x="0" y="1"/>
                    <a:pt x="0" y="1"/>
                  </a:cubicBezTo>
                  <a:cubicBezTo>
                    <a:pt x="0" y="1"/>
                    <a:pt x="1" y="1"/>
                    <a:pt x="2"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85" name="Freeform 819">
              <a:extLst>
                <a:ext uri="{FF2B5EF4-FFF2-40B4-BE49-F238E27FC236}">
                  <a16:creationId xmlns:a16="http://schemas.microsoft.com/office/drawing/2014/main" xmlns="" id="{66D22D4C-CC16-482D-B3AE-9D3A9B26D7F2}"/>
                </a:ext>
              </a:extLst>
            </p:cNvPr>
            <p:cNvSpPr>
              <a:spLocks/>
            </p:cNvSpPr>
            <p:nvPr/>
          </p:nvSpPr>
          <p:spPr bwMode="auto">
            <a:xfrm>
              <a:off x="10200682" y="4405416"/>
              <a:ext cx="45802" cy="19751"/>
            </a:xfrm>
            <a:custGeom>
              <a:avLst/>
              <a:gdLst>
                <a:gd name="T0" fmla="*/ 22 w 36"/>
                <a:gd name="T1" fmla="*/ 0 h 16"/>
                <a:gd name="T2" fmla="*/ 22 w 36"/>
                <a:gd name="T3" fmla="*/ 1 h 16"/>
                <a:gd name="T4" fmla="*/ 14 w 36"/>
                <a:gd name="T5" fmla="*/ 4 h 16"/>
                <a:gd name="T6" fmla="*/ 10 w 36"/>
                <a:gd name="T7" fmla="*/ 12 h 16"/>
                <a:gd name="T8" fmla="*/ 10 w 36"/>
                <a:gd name="T9" fmla="*/ 12 h 16"/>
                <a:gd name="T10" fmla="*/ 9 w 36"/>
                <a:gd name="T11" fmla="*/ 6 h 16"/>
                <a:gd name="T12" fmla="*/ 0 w 36"/>
                <a:gd name="T13" fmla="*/ 14 h 16"/>
                <a:gd name="T14" fmla="*/ 4 w 36"/>
                <a:gd name="T15" fmla="*/ 16 h 16"/>
                <a:gd name="T16" fmla="*/ 25 w 36"/>
                <a:gd name="T17" fmla="*/ 11 h 16"/>
                <a:gd name="T18" fmla="*/ 33 w 36"/>
                <a:gd name="T19" fmla="*/ 7 h 16"/>
                <a:gd name="T20" fmla="*/ 36 w 36"/>
                <a:gd name="T21" fmla="*/ 6 h 16"/>
                <a:gd name="T22" fmla="*/ 22 w 36"/>
                <a:gd name="T23"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 h="16">
                  <a:moveTo>
                    <a:pt x="22" y="0"/>
                  </a:moveTo>
                  <a:cubicBezTo>
                    <a:pt x="22" y="1"/>
                    <a:pt x="22" y="1"/>
                    <a:pt x="22" y="1"/>
                  </a:cubicBezTo>
                  <a:cubicBezTo>
                    <a:pt x="19" y="2"/>
                    <a:pt x="17" y="3"/>
                    <a:pt x="14" y="4"/>
                  </a:cubicBezTo>
                  <a:cubicBezTo>
                    <a:pt x="13" y="9"/>
                    <a:pt x="11" y="12"/>
                    <a:pt x="10" y="12"/>
                  </a:cubicBezTo>
                  <a:cubicBezTo>
                    <a:pt x="10" y="12"/>
                    <a:pt x="10" y="12"/>
                    <a:pt x="10" y="12"/>
                  </a:cubicBezTo>
                  <a:cubicBezTo>
                    <a:pt x="9" y="12"/>
                    <a:pt x="9" y="10"/>
                    <a:pt x="9" y="6"/>
                  </a:cubicBezTo>
                  <a:cubicBezTo>
                    <a:pt x="3" y="10"/>
                    <a:pt x="0" y="12"/>
                    <a:pt x="0" y="14"/>
                  </a:cubicBezTo>
                  <a:cubicBezTo>
                    <a:pt x="1" y="15"/>
                    <a:pt x="2" y="16"/>
                    <a:pt x="4" y="16"/>
                  </a:cubicBezTo>
                  <a:cubicBezTo>
                    <a:pt x="9" y="16"/>
                    <a:pt x="17" y="14"/>
                    <a:pt x="25" y="11"/>
                  </a:cubicBezTo>
                  <a:cubicBezTo>
                    <a:pt x="28" y="10"/>
                    <a:pt x="31" y="8"/>
                    <a:pt x="33" y="7"/>
                  </a:cubicBezTo>
                  <a:cubicBezTo>
                    <a:pt x="34" y="7"/>
                    <a:pt x="35" y="6"/>
                    <a:pt x="36" y="6"/>
                  </a:cubicBezTo>
                  <a:cubicBezTo>
                    <a:pt x="33" y="4"/>
                    <a:pt x="28" y="3"/>
                    <a:pt x="22"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86" name="Freeform 820">
              <a:extLst>
                <a:ext uri="{FF2B5EF4-FFF2-40B4-BE49-F238E27FC236}">
                  <a16:creationId xmlns:a16="http://schemas.microsoft.com/office/drawing/2014/main" xmlns="" id="{42E10D65-0562-4713-8A0D-1AE9692E5E07}"/>
                </a:ext>
              </a:extLst>
            </p:cNvPr>
            <p:cNvSpPr>
              <a:spLocks noEditPoints="1"/>
            </p:cNvSpPr>
            <p:nvPr/>
          </p:nvSpPr>
          <p:spPr bwMode="auto">
            <a:xfrm>
              <a:off x="10243090" y="4405416"/>
              <a:ext cx="15268" cy="9876"/>
            </a:xfrm>
            <a:custGeom>
              <a:avLst/>
              <a:gdLst>
                <a:gd name="T0" fmla="*/ 3 w 13"/>
                <a:gd name="T1" fmla="*/ 7 h 8"/>
                <a:gd name="T2" fmla="*/ 0 w 13"/>
                <a:gd name="T3" fmla="*/ 8 h 8"/>
                <a:gd name="T4" fmla="*/ 4 w 13"/>
                <a:gd name="T5" fmla="*/ 7 h 8"/>
                <a:gd name="T6" fmla="*/ 3 w 13"/>
                <a:gd name="T7" fmla="*/ 7 h 8"/>
                <a:gd name="T8" fmla="*/ 13 w 13"/>
                <a:gd name="T9" fmla="*/ 0 h 8"/>
                <a:gd name="T10" fmla="*/ 6 w 13"/>
                <a:gd name="T11" fmla="*/ 5 h 8"/>
                <a:gd name="T12" fmla="*/ 6 w 13"/>
                <a:gd name="T13" fmla="*/ 5 h 8"/>
                <a:gd name="T14" fmla="*/ 13 w 13"/>
                <a:gd name="T15" fmla="*/ 0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8">
                  <a:moveTo>
                    <a:pt x="3" y="7"/>
                  </a:moveTo>
                  <a:cubicBezTo>
                    <a:pt x="2" y="7"/>
                    <a:pt x="1" y="8"/>
                    <a:pt x="0" y="8"/>
                  </a:cubicBezTo>
                  <a:cubicBezTo>
                    <a:pt x="1" y="8"/>
                    <a:pt x="3" y="7"/>
                    <a:pt x="4" y="7"/>
                  </a:cubicBezTo>
                  <a:cubicBezTo>
                    <a:pt x="3" y="7"/>
                    <a:pt x="3" y="7"/>
                    <a:pt x="3" y="7"/>
                  </a:cubicBezTo>
                  <a:moveTo>
                    <a:pt x="13" y="0"/>
                  </a:moveTo>
                  <a:cubicBezTo>
                    <a:pt x="11" y="1"/>
                    <a:pt x="8" y="3"/>
                    <a:pt x="6" y="5"/>
                  </a:cubicBezTo>
                  <a:cubicBezTo>
                    <a:pt x="6" y="5"/>
                    <a:pt x="6" y="5"/>
                    <a:pt x="6" y="5"/>
                  </a:cubicBezTo>
                  <a:cubicBezTo>
                    <a:pt x="10" y="3"/>
                    <a:pt x="12" y="1"/>
                    <a:pt x="13"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87" name="Freeform 821">
              <a:extLst>
                <a:ext uri="{FF2B5EF4-FFF2-40B4-BE49-F238E27FC236}">
                  <a16:creationId xmlns:a16="http://schemas.microsoft.com/office/drawing/2014/main" xmlns="" id="{C44BF822-5CD0-4BA6-977C-1C2CE40DEEDA}"/>
                </a:ext>
              </a:extLst>
            </p:cNvPr>
            <p:cNvSpPr>
              <a:spLocks/>
            </p:cNvSpPr>
            <p:nvPr/>
          </p:nvSpPr>
          <p:spPr bwMode="auto">
            <a:xfrm>
              <a:off x="10229519" y="4403770"/>
              <a:ext cx="20356" cy="9876"/>
            </a:xfrm>
            <a:custGeom>
              <a:avLst/>
              <a:gdLst>
                <a:gd name="T0" fmla="*/ 7 w 17"/>
                <a:gd name="T1" fmla="*/ 0 h 8"/>
                <a:gd name="T2" fmla="*/ 0 w 17"/>
                <a:gd name="T3" fmla="*/ 2 h 8"/>
                <a:gd name="T4" fmla="*/ 14 w 17"/>
                <a:gd name="T5" fmla="*/ 8 h 8"/>
                <a:gd name="T6" fmla="*/ 17 w 17"/>
                <a:gd name="T7" fmla="*/ 6 h 8"/>
                <a:gd name="T8" fmla="*/ 7 w 17"/>
                <a:gd name="T9" fmla="*/ 0 h 8"/>
              </a:gdLst>
              <a:ahLst/>
              <a:cxnLst>
                <a:cxn ang="0">
                  <a:pos x="T0" y="T1"/>
                </a:cxn>
                <a:cxn ang="0">
                  <a:pos x="T2" y="T3"/>
                </a:cxn>
                <a:cxn ang="0">
                  <a:pos x="T4" y="T5"/>
                </a:cxn>
                <a:cxn ang="0">
                  <a:pos x="T6" y="T7"/>
                </a:cxn>
                <a:cxn ang="0">
                  <a:pos x="T8" y="T9"/>
                </a:cxn>
              </a:cxnLst>
              <a:rect l="0" t="0" r="r" b="b"/>
              <a:pathLst>
                <a:path w="17" h="8">
                  <a:moveTo>
                    <a:pt x="7" y="0"/>
                  </a:moveTo>
                  <a:cubicBezTo>
                    <a:pt x="5" y="1"/>
                    <a:pt x="3" y="2"/>
                    <a:pt x="0" y="2"/>
                  </a:cubicBezTo>
                  <a:cubicBezTo>
                    <a:pt x="6" y="5"/>
                    <a:pt x="11" y="6"/>
                    <a:pt x="14" y="8"/>
                  </a:cubicBezTo>
                  <a:cubicBezTo>
                    <a:pt x="15" y="7"/>
                    <a:pt x="16" y="6"/>
                    <a:pt x="17" y="6"/>
                  </a:cubicBezTo>
                  <a:cubicBezTo>
                    <a:pt x="14" y="4"/>
                    <a:pt x="11" y="3"/>
                    <a:pt x="7"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88" name="Freeform 822">
              <a:extLst>
                <a:ext uri="{FF2B5EF4-FFF2-40B4-BE49-F238E27FC236}">
                  <a16:creationId xmlns:a16="http://schemas.microsoft.com/office/drawing/2014/main" xmlns="" id="{96317955-071B-4191-A10A-6553456BA4B4}"/>
                </a:ext>
              </a:extLst>
            </p:cNvPr>
            <p:cNvSpPr>
              <a:spLocks/>
            </p:cNvSpPr>
            <p:nvPr/>
          </p:nvSpPr>
          <p:spPr bwMode="auto">
            <a:xfrm>
              <a:off x="10246483" y="4410354"/>
              <a:ext cx="3393" cy="3292"/>
            </a:xfrm>
            <a:custGeom>
              <a:avLst/>
              <a:gdLst>
                <a:gd name="T0" fmla="*/ 3 w 3"/>
                <a:gd name="T1" fmla="*/ 0 h 2"/>
                <a:gd name="T2" fmla="*/ 0 w 3"/>
                <a:gd name="T3" fmla="*/ 2 h 2"/>
                <a:gd name="T4" fmla="*/ 1 w 3"/>
                <a:gd name="T5" fmla="*/ 2 h 2"/>
                <a:gd name="T6" fmla="*/ 3 w 3"/>
                <a:gd name="T7" fmla="*/ 0 h 2"/>
                <a:gd name="T8" fmla="*/ 3 w 3"/>
                <a:gd name="T9" fmla="*/ 0 h 2"/>
              </a:gdLst>
              <a:ahLst/>
              <a:cxnLst>
                <a:cxn ang="0">
                  <a:pos x="T0" y="T1"/>
                </a:cxn>
                <a:cxn ang="0">
                  <a:pos x="T2" y="T3"/>
                </a:cxn>
                <a:cxn ang="0">
                  <a:pos x="T4" y="T5"/>
                </a:cxn>
                <a:cxn ang="0">
                  <a:pos x="T6" y="T7"/>
                </a:cxn>
                <a:cxn ang="0">
                  <a:pos x="T8" y="T9"/>
                </a:cxn>
              </a:cxnLst>
              <a:rect l="0" t="0" r="r" b="b"/>
              <a:pathLst>
                <a:path w="3" h="2">
                  <a:moveTo>
                    <a:pt x="3" y="0"/>
                  </a:moveTo>
                  <a:cubicBezTo>
                    <a:pt x="2" y="0"/>
                    <a:pt x="1" y="1"/>
                    <a:pt x="0" y="2"/>
                  </a:cubicBezTo>
                  <a:cubicBezTo>
                    <a:pt x="0" y="2"/>
                    <a:pt x="0" y="2"/>
                    <a:pt x="1" y="2"/>
                  </a:cubicBezTo>
                  <a:cubicBezTo>
                    <a:pt x="2" y="1"/>
                    <a:pt x="2" y="1"/>
                    <a:pt x="3" y="0"/>
                  </a:cubicBezTo>
                  <a:cubicBezTo>
                    <a:pt x="3" y="0"/>
                    <a:pt x="3" y="0"/>
                    <a:pt x="3"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89" name="Freeform 823">
              <a:extLst>
                <a:ext uri="{FF2B5EF4-FFF2-40B4-BE49-F238E27FC236}">
                  <a16:creationId xmlns:a16="http://schemas.microsoft.com/office/drawing/2014/main" xmlns="" id="{686C2405-4626-4F9E-9471-676AFF0D33CD}"/>
                </a:ext>
              </a:extLst>
            </p:cNvPr>
            <p:cNvSpPr>
              <a:spLocks/>
            </p:cNvSpPr>
            <p:nvPr/>
          </p:nvSpPr>
          <p:spPr bwMode="auto">
            <a:xfrm>
              <a:off x="10212556" y="4410354"/>
              <a:ext cx="6785" cy="9876"/>
            </a:xfrm>
            <a:custGeom>
              <a:avLst/>
              <a:gdLst>
                <a:gd name="T0" fmla="*/ 5 w 5"/>
                <a:gd name="T1" fmla="*/ 0 h 8"/>
                <a:gd name="T2" fmla="*/ 0 w 5"/>
                <a:gd name="T3" fmla="*/ 2 h 8"/>
                <a:gd name="T4" fmla="*/ 1 w 5"/>
                <a:gd name="T5" fmla="*/ 8 h 8"/>
                <a:gd name="T6" fmla="*/ 1 w 5"/>
                <a:gd name="T7" fmla="*/ 8 h 8"/>
                <a:gd name="T8" fmla="*/ 5 w 5"/>
                <a:gd name="T9" fmla="*/ 0 h 8"/>
              </a:gdLst>
              <a:ahLst/>
              <a:cxnLst>
                <a:cxn ang="0">
                  <a:pos x="T0" y="T1"/>
                </a:cxn>
                <a:cxn ang="0">
                  <a:pos x="T2" y="T3"/>
                </a:cxn>
                <a:cxn ang="0">
                  <a:pos x="T4" y="T5"/>
                </a:cxn>
                <a:cxn ang="0">
                  <a:pos x="T6" y="T7"/>
                </a:cxn>
                <a:cxn ang="0">
                  <a:pos x="T8" y="T9"/>
                </a:cxn>
              </a:cxnLst>
              <a:rect l="0" t="0" r="r" b="b"/>
              <a:pathLst>
                <a:path w="5" h="8">
                  <a:moveTo>
                    <a:pt x="5" y="0"/>
                  </a:moveTo>
                  <a:cubicBezTo>
                    <a:pt x="3" y="1"/>
                    <a:pt x="1" y="2"/>
                    <a:pt x="0" y="2"/>
                  </a:cubicBezTo>
                  <a:cubicBezTo>
                    <a:pt x="0" y="6"/>
                    <a:pt x="0" y="8"/>
                    <a:pt x="1" y="8"/>
                  </a:cubicBezTo>
                  <a:cubicBezTo>
                    <a:pt x="1" y="8"/>
                    <a:pt x="1" y="8"/>
                    <a:pt x="1" y="8"/>
                  </a:cubicBezTo>
                  <a:cubicBezTo>
                    <a:pt x="2" y="8"/>
                    <a:pt x="4" y="5"/>
                    <a:pt x="5" y="0"/>
                  </a:cubicBezTo>
                </a:path>
              </a:pathLst>
            </a:custGeom>
            <a:solidFill>
              <a:srgbClr val="EBEBE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90" name="Freeform 824">
              <a:extLst>
                <a:ext uri="{FF2B5EF4-FFF2-40B4-BE49-F238E27FC236}">
                  <a16:creationId xmlns:a16="http://schemas.microsoft.com/office/drawing/2014/main" xmlns="" id="{90523D74-F558-4727-9AF3-8E4B68E07695}"/>
                </a:ext>
              </a:extLst>
            </p:cNvPr>
            <p:cNvSpPr>
              <a:spLocks noEditPoints="1"/>
            </p:cNvSpPr>
            <p:nvPr/>
          </p:nvSpPr>
          <p:spPr bwMode="auto">
            <a:xfrm>
              <a:off x="10424599" y="4578240"/>
              <a:ext cx="3393" cy="3292"/>
            </a:xfrm>
            <a:custGeom>
              <a:avLst/>
              <a:gdLst>
                <a:gd name="T0" fmla="*/ 3 w 3"/>
                <a:gd name="T1" fmla="*/ 1 h 2"/>
                <a:gd name="T2" fmla="*/ 3 w 3"/>
                <a:gd name="T3" fmla="*/ 2 h 2"/>
                <a:gd name="T4" fmla="*/ 3 w 3"/>
                <a:gd name="T5" fmla="*/ 2 h 2"/>
                <a:gd name="T6" fmla="*/ 3 w 3"/>
                <a:gd name="T7" fmla="*/ 1 h 2"/>
                <a:gd name="T8" fmla="*/ 0 w 3"/>
                <a:gd name="T9" fmla="*/ 0 h 2"/>
                <a:gd name="T10" fmla="*/ 0 w 3"/>
                <a:gd name="T11" fmla="*/ 0 h 2"/>
                <a:gd name="T12" fmla="*/ 0 w 3"/>
                <a:gd name="T13" fmla="*/ 0 h 2"/>
                <a:gd name="T14" fmla="*/ 0 w 3"/>
                <a:gd name="T15" fmla="*/ 0 h 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2">
                  <a:moveTo>
                    <a:pt x="3" y="1"/>
                  </a:moveTo>
                  <a:cubicBezTo>
                    <a:pt x="3" y="1"/>
                    <a:pt x="3" y="1"/>
                    <a:pt x="3" y="2"/>
                  </a:cubicBezTo>
                  <a:cubicBezTo>
                    <a:pt x="3" y="2"/>
                    <a:pt x="3" y="2"/>
                    <a:pt x="3" y="2"/>
                  </a:cubicBezTo>
                  <a:cubicBezTo>
                    <a:pt x="3" y="2"/>
                    <a:pt x="3" y="1"/>
                    <a:pt x="3" y="1"/>
                  </a:cubicBezTo>
                  <a:moveTo>
                    <a:pt x="0" y="0"/>
                  </a:moveTo>
                  <a:cubicBezTo>
                    <a:pt x="0" y="0"/>
                    <a:pt x="0" y="0"/>
                    <a:pt x="0" y="0"/>
                  </a:cubicBezTo>
                  <a:cubicBezTo>
                    <a:pt x="0" y="0"/>
                    <a:pt x="0" y="0"/>
                    <a:pt x="0" y="0"/>
                  </a:cubicBezTo>
                  <a:cubicBezTo>
                    <a:pt x="0" y="0"/>
                    <a:pt x="0" y="0"/>
                    <a:pt x="0"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91" name="Freeform 825">
              <a:extLst>
                <a:ext uri="{FF2B5EF4-FFF2-40B4-BE49-F238E27FC236}">
                  <a16:creationId xmlns:a16="http://schemas.microsoft.com/office/drawing/2014/main" xmlns="" id="{222C0721-926D-4EBD-953F-D77688BD1AD7}"/>
                </a:ext>
              </a:extLst>
            </p:cNvPr>
            <p:cNvSpPr>
              <a:spLocks noEditPoints="1"/>
            </p:cNvSpPr>
            <p:nvPr/>
          </p:nvSpPr>
          <p:spPr bwMode="auto">
            <a:xfrm>
              <a:off x="10351656" y="4578240"/>
              <a:ext cx="76336" cy="21398"/>
            </a:xfrm>
            <a:custGeom>
              <a:avLst/>
              <a:gdLst>
                <a:gd name="T0" fmla="*/ 48 w 61"/>
                <a:gd name="T1" fmla="*/ 2 h 17"/>
                <a:gd name="T2" fmla="*/ 1 w 61"/>
                <a:gd name="T3" fmla="*/ 17 h 17"/>
                <a:gd name="T4" fmla="*/ 1 w 61"/>
                <a:gd name="T5" fmla="*/ 17 h 17"/>
                <a:gd name="T6" fmla="*/ 50 w 61"/>
                <a:gd name="T7" fmla="*/ 7 h 17"/>
                <a:gd name="T8" fmla="*/ 48 w 61"/>
                <a:gd name="T9" fmla="*/ 2 h 17"/>
                <a:gd name="T10" fmla="*/ 61 w 61"/>
                <a:gd name="T11" fmla="*/ 2 h 17"/>
                <a:gd name="T12" fmla="*/ 59 w 61"/>
                <a:gd name="T13" fmla="*/ 4 h 17"/>
                <a:gd name="T14" fmla="*/ 61 w 61"/>
                <a:gd name="T15" fmla="*/ 4 h 17"/>
                <a:gd name="T16" fmla="*/ 61 w 61"/>
                <a:gd name="T17" fmla="*/ 2 h 17"/>
                <a:gd name="T18" fmla="*/ 61 w 61"/>
                <a:gd name="T19" fmla="*/ 2 h 17"/>
                <a:gd name="T20" fmla="*/ 58 w 61"/>
                <a:gd name="T21" fmla="*/ 0 h 17"/>
                <a:gd name="T22" fmla="*/ 52 w 61"/>
                <a:gd name="T23" fmla="*/ 1 h 17"/>
                <a:gd name="T24" fmla="*/ 51 w 61"/>
                <a:gd name="T25" fmla="*/ 6 h 17"/>
                <a:gd name="T26" fmla="*/ 54 w 61"/>
                <a:gd name="T27" fmla="*/ 6 h 17"/>
                <a:gd name="T28" fmla="*/ 58 w 61"/>
                <a:gd name="T29" fmla="*/ 0 h 17"/>
                <a:gd name="T30" fmla="*/ 58 w 61"/>
                <a:gd name="T31"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1" h="17">
                  <a:moveTo>
                    <a:pt x="48" y="2"/>
                  </a:moveTo>
                  <a:cubicBezTo>
                    <a:pt x="20" y="10"/>
                    <a:pt x="0" y="16"/>
                    <a:pt x="1" y="17"/>
                  </a:cubicBezTo>
                  <a:cubicBezTo>
                    <a:pt x="1" y="17"/>
                    <a:pt x="1" y="17"/>
                    <a:pt x="1" y="17"/>
                  </a:cubicBezTo>
                  <a:cubicBezTo>
                    <a:pt x="5" y="17"/>
                    <a:pt x="24" y="13"/>
                    <a:pt x="50" y="7"/>
                  </a:cubicBezTo>
                  <a:cubicBezTo>
                    <a:pt x="50" y="6"/>
                    <a:pt x="49" y="5"/>
                    <a:pt x="48" y="2"/>
                  </a:cubicBezTo>
                  <a:moveTo>
                    <a:pt x="61" y="2"/>
                  </a:moveTo>
                  <a:cubicBezTo>
                    <a:pt x="60" y="3"/>
                    <a:pt x="60" y="3"/>
                    <a:pt x="59" y="4"/>
                  </a:cubicBezTo>
                  <a:cubicBezTo>
                    <a:pt x="60" y="4"/>
                    <a:pt x="60" y="4"/>
                    <a:pt x="61" y="4"/>
                  </a:cubicBezTo>
                  <a:cubicBezTo>
                    <a:pt x="61" y="3"/>
                    <a:pt x="61" y="2"/>
                    <a:pt x="61" y="2"/>
                  </a:cubicBezTo>
                  <a:cubicBezTo>
                    <a:pt x="61" y="2"/>
                    <a:pt x="61" y="2"/>
                    <a:pt x="61" y="2"/>
                  </a:cubicBezTo>
                  <a:moveTo>
                    <a:pt x="58" y="0"/>
                  </a:moveTo>
                  <a:cubicBezTo>
                    <a:pt x="56" y="0"/>
                    <a:pt x="54" y="1"/>
                    <a:pt x="52" y="1"/>
                  </a:cubicBezTo>
                  <a:cubicBezTo>
                    <a:pt x="52" y="4"/>
                    <a:pt x="52" y="5"/>
                    <a:pt x="51" y="6"/>
                  </a:cubicBezTo>
                  <a:cubicBezTo>
                    <a:pt x="52" y="6"/>
                    <a:pt x="53" y="6"/>
                    <a:pt x="54" y="6"/>
                  </a:cubicBezTo>
                  <a:cubicBezTo>
                    <a:pt x="55" y="4"/>
                    <a:pt x="57" y="2"/>
                    <a:pt x="58" y="0"/>
                  </a:cubicBezTo>
                  <a:cubicBezTo>
                    <a:pt x="58" y="0"/>
                    <a:pt x="58" y="0"/>
                    <a:pt x="58" y="0"/>
                  </a:cubicBezTo>
                </a:path>
              </a:pathLst>
            </a:custGeom>
            <a:solidFill>
              <a:srgbClr val="46489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92" name="Freeform 826">
              <a:extLst>
                <a:ext uri="{FF2B5EF4-FFF2-40B4-BE49-F238E27FC236}">
                  <a16:creationId xmlns:a16="http://schemas.microsoft.com/office/drawing/2014/main" xmlns="" id="{CC80DD27-B201-4AF6-84A6-391DCFED162D}"/>
                </a:ext>
              </a:extLst>
            </p:cNvPr>
            <p:cNvSpPr>
              <a:spLocks/>
            </p:cNvSpPr>
            <p:nvPr/>
          </p:nvSpPr>
          <p:spPr bwMode="auto">
            <a:xfrm>
              <a:off x="10424599" y="4578240"/>
              <a:ext cx="5090" cy="3292"/>
            </a:xfrm>
            <a:custGeom>
              <a:avLst/>
              <a:gdLst>
                <a:gd name="T0" fmla="*/ 4 w 4"/>
                <a:gd name="T1" fmla="*/ 0 h 3"/>
                <a:gd name="T2" fmla="*/ 0 w 4"/>
                <a:gd name="T3" fmla="*/ 1 h 3"/>
                <a:gd name="T4" fmla="*/ 0 w 4"/>
                <a:gd name="T5" fmla="*/ 1 h 3"/>
                <a:gd name="T6" fmla="*/ 3 w 4"/>
                <a:gd name="T7" fmla="*/ 3 h 3"/>
                <a:gd name="T8" fmla="*/ 3 w 4"/>
                <a:gd name="T9" fmla="*/ 2 h 3"/>
                <a:gd name="T10" fmla="*/ 4 w 4"/>
                <a:gd name="T11" fmla="*/ 0 h 3"/>
              </a:gdLst>
              <a:ahLst/>
              <a:cxnLst>
                <a:cxn ang="0">
                  <a:pos x="T0" y="T1"/>
                </a:cxn>
                <a:cxn ang="0">
                  <a:pos x="T2" y="T3"/>
                </a:cxn>
                <a:cxn ang="0">
                  <a:pos x="T4" y="T5"/>
                </a:cxn>
                <a:cxn ang="0">
                  <a:pos x="T6" y="T7"/>
                </a:cxn>
                <a:cxn ang="0">
                  <a:pos x="T8" y="T9"/>
                </a:cxn>
                <a:cxn ang="0">
                  <a:pos x="T10" y="T11"/>
                </a:cxn>
              </a:cxnLst>
              <a:rect l="0" t="0" r="r" b="b"/>
              <a:pathLst>
                <a:path w="4" h="3">
                  <a:moveTo>
                    <a:pt x="4" y="0"/>
                  </a:moveTo>
                  <a:cubicBezTo>
                    <a:pt x="3" y="0"/>
                    <a:pt x="1" y="0"/>
                    <a:pt x="0" y="1"/>
                  </a:cubicBezTo>
                  <a:cubicBezTo>
                    <a:pt x="0" y="1"/>
                    <a:pt x="0" y="1"/>
                    <a:pt x="0" y="1"/>
                  </a:cubicBezTo>
                  <a:cubicBezTo>
                    <a:pt x="1" y="1"/>
                    <a:pt x="2" y="2"/>
                    <a:pt x="3" y="3"/>
                  </a:cubicBezTo>
                  <a:cubicBezTo>
                    <a:pt x="3" y="2"/>
                    <a:pt x="3" y="2"/>
                    <a:pt x="3" y="2"/>
                  </a:cubicBezTo>
                  <a:cubicBezTo>
                    <a:pt x="4" y="1"/>
                    <a:pt x="4" y="1"/>
                    <a:pt x="4"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93" name="Freeform 827">
              <a:extLst>
                <a:ext uri="{FF2B5EF4-FFF2-40B4-BE49-F238E27FC236}">
                  <a16:creationId xmlns:a16="http://schemas.microsoft.com/office/drawing/2014/main" xmlns="" id="{BC8FD2D7-8C44-45FE-A896-7C59E5A341BA}"/>
                </a:ext>
              </a:extLst>
            </p:cNvPr>
            <p:cNvSpPr>
              <a:spLocks/>
            </p:cNvSpPr>
            <p:nvPr/>
          </p:nvSpPr>
          <p:spPr bwMode="auto">
            <a:xfrm>
              <a:off x="10419509" y="4578240"/>
              <a:ext cx="8482" cy="8230"/>
            </a:xfrm>
            <a:custGeom>
              <a:avLst/>
              <a:gdLst>
                <a:gd name="T0" fmla="*/ 4 w 7"/>
                <a:gd name="T1" fmla="*/ 0 h 6"/>
                <a:gd name="T2" fmla="*/ 0 w 7"/>
                <a:gd name="T3" fmla="*/ 6 h 6"/>
                <a:gd name="T4" fmla="*/ 5 w 7"/>
                <a:gd name="T5" fmla="*/ 4 h 6"/>
                <a:gd name="T6" fmla="*/ 7 w 7"/>
                <a:gd name="T7" fmla="*/ 2 h 6"/>
                <a:gd name="T8" fmla="*/ 4 w 7"/>
                <a:gd name="T9" fmla="*/ 0 h 6"/>
              </a:gdLst>
              <a:ahLst/>
              <a:cxnLst>
                <a:cxn ang="0">
                  <a:pos x="T0" y="T1"/>
                </a:cxn>
                <a:cxn ang="0">
                  <a:pos x="T2" y="T3"/>
                </a:cxn>
                <a:cxn ang="0">
                  <a:pos x="T4" y="T5"/>
                </a:cxn>
                <a:cxn ang="0">
                  <a:pos x="T6" y="T7"/>
                </a:cxn>
                <a:cxn ang="0">
                  <a:pos x="T8" y="T9"/>
                </a:cxn>
              </a:cxnLst>
              <a:rect l="0" t="0" r="r" b="b"/>
              <a:pathLst>
                <a:path w="7" h="6">
                  <a:moveTo>
                    <a:pt x="4" y="0"/>
                  </a:moveTo>
                  <a:cubicBezTo>
                    <a:pt x="3" y="2"/>
                    <a:pt x="1" y="4"/>
                    <a:pt x="0" y="6"/>
                  </a:cubicBezTo>
                  <a:cubicBezTo>
                    <a:pt x="2" y="5"/>
                    <a:pt x="3" y="5"/>
                    <a:pt x="5" y="4"/>
                  </a:cubicBezTo>
                  <a:cubicBezTo>
                    <a:pt x="6" y="3"/>
                    <a:pt x="6" y="3"/>
                    <a:pt x="7" y="2"/>
                  </a:cubicBezTo>
                  <a:cubicBezTo>
                    <a:pt x="6" y="1"/>
                    <a:pt x="5" y="0"/>
                    <a:pt x="4" y="0"/>
                  </a:cubicBezTo>
                </a:path>
              </a:pathLst>
            </a:custGeom>
            <a:solidFill>
              <a:srgbClr val="4F52C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94" name="Freeform 828">
              <a:extLst>
                <a:ext uri="{FF2B5EF4-FFF2-40B4-BE49-F238E27FC236}">
                  <a16:creationId xmlns:a16="http://schemas.microsoft.com/office/drawing/2014/main" xmlns="" id="{E3E07623-478B-492C-AFB7-FFA7E5E81CEC}"/>
                </a:ext>
              </a:extLst>
            </p:cNvPr>
            <p:cNvSpPr>
              <a:spLocks/>
            </p:cNvSpPr>
            <p:nvPr/>
          </p:nvSpPr>
          <p:spPr bwMode="auto">
            <a:xfrm>
              <a:off x="10412724" y="4579886"/>
              <a:ext cx="5090" cy="8230"/>
            </a:xfrm>
            <a:custGeom>
              <a:avLst/>
              <a:gdLst>
                <a:gd name="T0" fmla="*/ 4 w 4"/>
                <a:gd name="T1" fmla="*/ 0 h 6"/>
                <a:gd name="T2" fmla="*/ 0 w 4"/>
                <a:gd name="T3" fmla="*/ 1 h 6"/>
                <a:gd name="T4" fmla="*/ 2 w 4"/>
                <a:gd name="T5" fmla="*/ 6 h 6"/>
                <a:gd name="T6" fmla="*/ 3 w 4"/>
                <a:gd name="T7" fmla="*/ 5 h 6"/>
                <a:gd name="T8" fmla="*/ 4 w 4"/>
                <a:gd name="T9" fmla="*/ 0 h 6"/>
              </a:gdLst>
              <a:ahLst/>
              <a:cxnLst>
                <a:cxn ang="0">
                  <a:pos x="T0" y="T1"/>
                </a:cxn>
                <a:cxn ang="0">
                  <a:pos x="T2" y="T3"/>
                </a:cxn>
                <a:cxn ang="0">
                  <a:pos x="T4" y="T5"/>
                </a:cxn>
                <a:cxn ang="0">
                  <a:pos x="T6" y="T7"/>
                </a:cxn>
                <a:cxn ang="0">
                  <a:pos x="T8" y="T9"/>
                </a:cxn>
              </a:cxnLst>
              <a:rect l="0" t="0" r="r" b="b"/>
              <a:pathLst>
                <a:path w="4" h="6">
                  <a:moveTo>
                    <a:pt x="4" y="0"/>
                  </a:moveTo>
                  <a:cubicBezTo>
                    <a:pt x="3" y="1"/>
                    <a:pt x="1" y="1"/>
                    <a:pt x="0" y="1"/>
                  </a:cubicBezTo>
                  <a:cubicBezTo>
                    <a:pt x="1" y="4"/>
                    <a:pt x="2" y="5"/>
                    <a:pt x="2" y="6"/>
                  </a:cubicBezTo>
                  <a:cubicBezTo>
                    <a:pt x="3" y="5"/>
                    <a:pt x="3" y="5"/>
                    <a:pt x="3" y="5"/>
                  </a:cubicBezTo>
                  <a:cubicBezTo>
                    <a:pt x="4" y="4"/>
                    <a:pt x="4" y="3"/>
                    <a:pt x="4" y="0"/>
                  </a:cubicBezTo>
                </a:path>
              </a:pathLst>
            </a:custGeom>
            <a:solidFill>
              <a:srgbClr val="4F52C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95" name="Freeform 829">
              <a:extLst>
                <a:ext uri="{FF2B5EF4-FFF2-40B4-BE49-F238E27FC236}">
                  <a16:creationId xmlns:a16="http://schemas.microsoft.com/office/drawing/2014/main" xmlns="" id="{659BF2AA-9FA9-455E-9877-ED99757719A0}"/>
                </a:ext>
              </a:extLst>
            </p:cNvPr>
            <p:cNvSpPr>
              <a:spLocks noEditPoints="1"/>
            </p:cNvSpPr>
            <p:nvPr/>
          </p:nvSpPr>
          <p:spPr bwMode="auto">
            <a:xfrm>
              <a:off x="10316033" y="4369205"/>
              <a:ext cx="13571" cy="32919"/>
            </a:xfrm>
            <a:custGeom>
              <a:avLst/>
              <a:gdLst>
                <a:gd name="T0" fmla="*/ 2 w 10"/>
                <a:gd name="T1" fmla="*/ 22 h 26"/>
                <a:gd name="T2" fmla="*/ 10 w 10"/>
                <a:gd name="T3" fmla="*/ 26 h 26"/>
                <a:gd name="T4" fmla="*/ 10 w 10"/>
                <a:gd name="T5" fmla="*/ 24 h 26"/>
                <a:gd name="T6" fmla="*/ 2 w 10"/>
                <a:gd name="T7" fmla="*/ 22 h 26"/>
                <a:gd name="T8" fmla="*/ 0 w 10"/>
                <a:gd name="T9" fmla="*/ 0 h 26"/>
                <a:gd name="T10" fmla="*/ 2 w 10"/>
                <a:gd name="T11" fmla="*/ 18 h 26"/>
                <a:gd name="T12" fmla="*/ 9 w 10"/>
                <a:gd name="T13" fmla="*/ 21 h 26"/>
                <a:gd name="T14" fmla="*/ 8 w 10"/>
                <a:gd name="T15" fmla="*/ 15 h 26"/>
                <a:gd name="T16" fmla="*/ 0 w 10"/>
                <a:gd name="T17"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26">
                  <a:moveTo>
                    <a:pt x="2" y="22"/>
                  </a:moveTo>
                  <a:cubicBezTo>
                    <a:pt x="5" y="24"/>
                    <a:pt x="8" y="25"/>
                    <a:pt x="10" y="26"/>
                  </a:cubicBezTo>
                  <a:cubicBezTo>
                    <a:pt x="10" y="26"/>
                    <a:pt x="10" y="25"/>
                    <a:pt x="10" y="24"/>
                  </a:cubicBezTo>
                  <a:cubicBezTo>
                    <a:pt x="8" y="24"/>
                    <a:pt x="5" y="23"/>
                    <a:pt x="2" y="22"/>
                  </a:cubicBezTo>
                  <a:moveTo>
                    <a:pt x="0" y="0"/>
                  </a:moveTo>
                  <a:cubicBezTo>
                    <a:pt x="0" y="4"/>
                    <a:pt x="1" y="11"/>
                    <a:pt x="2" y="18"/>
                  </a:cubicBezTo>
                  <a:cubicBezTo>
                    <a:pt x="5" y="19"/>
                    <a:pt x="7" y="20"/>
                    <a:pt x="9" y="21"/>
                  </a:cubicBezTo>
                  <a:cubicBezTo>
                    <a:pt x="9" y="19"/>
                    <a:pt x="9" y="17"/>
                    <a:pt x="8" y="15"/>
                  </a:cubicBezTo>
                  <a:cubicBezTo>
                    <a:pt x="5" y="9"/>
                    <a:pt x="3" y="4"/>
                    <a:pt x="0" y="0"/>
                  </a:cubicBezTo>
                </a:path>
              </a:pathLst>
            </a:custGeom>
            <a:solidFill>
              <a:srgbClr val="E5E5E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96" name="Freeform 830">
              <a:extLst>
                <a:ext uri="{FF2B5EF4-FFF2-40B4-BE49-F238E27FC236}">
                  <a16:creationId xmlns:a16="http://schemas.microsoft.com/office/drawing/2014/main" xmlns="" id="{372BAD40-99C1-45BF-9295-7CCC19B5345A}"/>
                </a:ext>
              </a:extLst>
            </p:cNvPr>
            <p:cNvSpPr>
              <a:spLocks/>
            </p:cNvSpPr>
            <p:nvPr/>
          </p:nvSpPr>
          <p:spPr bwMode="auto">
            <a:xfrm>
              <a:off x="10319426" y="4392248"/>
              <a:ext cx="10178" cy="6584"/>
            </a:xfrm>
            <a:custGeom>
              <a:avLst/>
              <a:gdLst>
                <a:gd name="T0" fmla="*/ 0 w 8"/>
                <a:gd name="T1" fmla="*/ 0 h 6"/>
                <a:gd name="T2" fmla="*/ 0 w 8"/>
                <a:gd name="T3" fmla="*/ 4 h 6"/>
                <a:gd name="T4" fmla="*/ 0 w 8"/>
                <a:gd name="T5" fmla="*/ 4 h 6"/>
                <a:gd name="T6" fmla="*/ 8 w 8"/>
                <a:gd name="T7" fmla="*/ 6 h 6"/>
                <a:gd name="T8" fmla="*/ 7 w 8"/>
                <a:gd name="T9" fmla="*/ 3 h 6"/>
                <a:gd name="T10" fmla="*/ 0 w 8"/>
                <a:gd name="T11" fmla="*/ 0 h 6"/>
              </a:gdLst>
              <a:ahLst/>
              <a:cxnLst>
                <a:cxn ang="0">
                  <a:pos x="T0" y="T1"/>
                </a:cxn>
                <a:cxn ang="0">
                  <a:pos x="T2" y="T3"/>
                </a:cxn>
                <a:cxn ang="0">
                  <a:pos x="T4" y="T5"/>
                </a:cxn>
                <a:cxn ang="0">
                  <a:pos x="T6" y="T7"/>
                </a:cxn>
                <a:cxn ang="0">
                  <a:pos x="T8" y="T9"/>
                </a:cxn>
                <a:cxn ang="0">
                  <a:pos x="T10" y="T11"/>
                </a:cxn>
              </a:cxnLst>
              <a:rect l="0" t="0" r="r" b="b"/>
              <a:pathLst>
                <a:path w="8" h="6">
                  <a:moveTo>
                    <a:pt x="0" y="0"/>
                  </a:moveTo>
                  <a:cubicBezTo>
                    <a:pt x="0" y="2"/>
                    <a:pt x="0" y="3"/>
                    <a:pt x="0" y="4"/>
                  </a:cubicBezTo>
                  <a:cubicBezTo>
                    <a:pt x="0" y="4"/>
                    <a:pt x="0" y="4"/>
                    <a:pt x="0" y="4"/>
                  </a:cubicBezTo>
                  <a:cubicBezTo>
                    <a:pt x="3" y="5"/>
                    <a:pt x="6" y="6"/>
                    <a:pt x="8" y="6"/>
                  </a:cubicBezTo>
                  <a:cubicBezTo>
                    <a:pt x="8" y="5"/>
                    <a:pt x="8" y="4"/>
                    <a:pt x="7" y="3"/>
                  </a:cubicBezTo>
                  <a:cubicBezTo>
                    <a:pt x="5" y="2"/>
                    <a:pt x="3" y="1"/>
                    <a:pt x="0"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97" name="Freeform 831">
              <a:extLst>
                <a:ext uri="{FF2B5EF4-FFF2-40B4-BE49-F238E27FC236}">
                  <a16:creationId xmlns:a16="http://schemas.microsoft.com/office/drawing/2014/main" xmlns="" id="{47E0565B-2D97-453F-8242-30B6E16AF95E}"/>
                </a:ext>
              </a:extLst>
            </p:cNvPr>
            <p:cNvSpPr>
              <a:spLocks/>
            </p:cNvSpPr>
            <p:nvPr/>
          </p:nvSpPr>
          <p:spPr bwMode="auto">
            <a:xfrm>
              <a:off x="10321122" y="4410354"/>
              <a:ext cx="0" cy="0"/>
            </a:xfrm>
            <a:custGeom>
              <a:avLst/>
              <a:gdLst>
                <a:gd name="T0" fmla="*/ 0 w 1"/>
                <a:gd name="T1" fmla="*/ 0 h 1"/>
                <a:gd name="T2" fmla="*/ 0 w 1"/>
                <a:gd name="T3" fmla="*/ 1 h 1"/>
                <a:gd name="T4" fmla="*/ 1 w 1"/>
                <a:gd name="T5" fmla="*/ 0 h 1"/>
                <a:gd name="T6" fmla="*/ 0 w 1"/>
                <a:gd name="T7" fmla="*/ 0 h 1"/>
              </a:gdLst>
              <a:ahLst/>
              <a:cxnLst>
                <a:cxn ang="0">
                  <a:pos x="T0" y="T1"/>
                </a:cxn>
                <a:cxn ang="0">
                  <a:pos x="T2" y="T3"/>
                </a:cxn>
                <a:cxn ang="0">
                  <a:pos x="T4" y="T5"/>
                </a:cxn>
                <a:cxn ang="0">
                  <a:pos x="T6" y="T7"/>
                </a:cxn>
              </a:cxnLst>
              <a:rect l="0" t="0" r="r" b="b"/>
              <a:pathLst>
                <a:path w="1" h="1">
                  <a:moveTo>
                    <a:pt x="0" y="0"/>
                  </a:moveTo>
                  <a:cubicBezTo>
                    <a:pt x="0" y="0"/>
                    <a:pt x="0" y="1"/>
                    <a:pt x="0" y="1"/>
                  </a:cubicBezTo>
                  <a:cubicBezTo>
                    <a:pt x="1" y="1"/>
                    <a:pt x="1" y="0"/>
                    <a:pt x="1" y="0"/>
                  </a:cubicBezTo>
                  <a:cubicBezTo>
                    <a:pt x="1" y="0"/>
                    <a:pt x="0" y="0"/>
                    <a:pt x="0" y="0"/>
                  </a:cubicBezTo>
                </a:path>
              </a:pathLst>
            </a:custGeom>
            <a:solidFill>
              <a:srgbClr val="E5E5E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98" name="Freeform 832">
              <a:extLst>
                <a:ext uri="{FF2B5EF4-FFF2-40B4-BE49-F238E27FC236}">
                  <a16:creationId xmlns:a16="http://schemas.microsoft.com/office/drawing/2014/main" xmlns="" id="{D264F22F-A9AB-4D59-A51D-C66BF88F94D6}"/>
                </a:ext>
              </a:extLst>
            </p:cNvPr>
            <p:cNvSpPr>
              <a:spLocks/>
            </p:cNvSpPr>
            <p:nvPr/>
          </p:nvSpPr>
          <p:spPr bwMode="auto">
            <a:xfrm>
              <a:off x="10316033" y="4359329"/>
              <a:ext cx="10178" cy="27982"/>
            </a:xfrm>
            <a:custGeom>
              <a:avLst/>
              <a:gdLst>
                <a:gd name="T0" fmla="*/ 1 w 8"/>
                <a:gd name="T1" fmla="*/ 0 h 23"/>
                <a:gd name="T2" fmla="*/ 1 w 8"/>
                <a:gd name="T3" fmla="*/ 0 h 23"/>
                <a:gd name="T4" fmla="*/ 0 w 8"/>
                <a:gd name="T5" fmla="*/ 8 h 23"/>
                <a:gd name="T6" fmla="*/ 8 w 8"/>
                <a:gd name="T7" fmla="*/ 23 h 23"/>
                <a:gd name="T8" fmla="*/ 1 w 8"/>
                <a:gd name="T9" fmla="*/ 0 h 23"/>
              </a:gdLst>
              <a:ahLst/>
              <a:cxnLst>
                <a:cxn ang="0">
                  <a:pos x="T0" y="T1"/>
                </a:cxn>
                <a:cxn ang="0">
                  <a:pos x="T2" y="T3"/>
                </a:cxn>
                <a:cxn ang="0">
                  <a:pos x="T4" y="T5"/>
                </a:cxn>
                <a:cxn ang="0">
                  <a:pos x="T6" y="T7"/>
                </a:cxn>
                <a:cxn ang="0">
                  <a:pos x="T8" y="T9"/>
                </a:cxn>
              </a:cxnLst>
              <a:rect l="0" t="0" r="r" b="b"/>
              <a:pathLst>
                <a:path w="8" h="23">
                  <a:moveTo>
                    <a:pt x="1" y="0"/>
                  </a:moveTo>
                  <a:cubicBezTo>
                    <a:pt x="1" y="0"/>
                    <a:pt x="1" y="0"/>
                    <a:pt x="1" y="0"/>
                  </a:cubicBezTo>
                  <a:cubicBezTo>
                    <a:pt x="0" y="0"/>
                    <a:pt x="0" y="3"/>
                    <a:pt x="0" y="8"/>
                  </a:cubicBezTo>
                  <a:cubicBezTo>
                    <a:pt x="3" y="12"/>
                    <a:pt x="5" y="17"/>
                    <a:pt x="8" y="23"/>
                  </a:cubicBezTo>
                  <a:cubicBezTo>
                    <a:pt x="5" y="9"/>
                    <a:pt x="3" y="0"/>
                    <a:pt x="1" y="0"/>
                  </a:cubicBezTo>
                </a:path>
              </a:pathLst>
            </a:custGeom>
            <a:solidFill>
              <a:srgbClr val="EDEDE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899" name="Freeform 833">
              <a:extLst>
                <a:ext uri="{FF2B5EF4-FFF2-40B4-BE49-F238E27FC236}">
                  <a16:creationId xmlns:a16="http://schemas.microsoft.com/office/drawing/2014/main" xmlns="" id="{098F272C-E70B-4E22-B620-127179F3B139}"/>
                </a:ext>
              </a:extLst>
            </p:cNvPr>
            <p:cNvSpPr>
              <a:spLocks/>
            </p:cNvSpPr>
            <p:nvPr/>
          </p:nvSpPr>
          <p:spPr bwMode="auto">
            <a:xfrm>
              <a:off x="10319426" y="4397186"/>
              <a:ext cx="11875" cy="13168"/>
            </a:xfrm>
            <a:custGeom>
              <a:avLst/>
              <a:gdLst>
                <a:gd name="T0" fmla="*/ 0 w 9"/>
                <a:gd name="T1" fmla="*/ 0 h 11"/>
                <a:gd name="T2" fmla="*/ 1 w 9"/>
                <a:gd name="T3" fmla="*/ 11 h 11"/>
                <a:gd name="T4" fmla="*/ 2 w 9"/>
                <a:gd name="T5" fmla="*/ 11 h 11"/>
                <a:gd name="T6" fmla="*/ 9 w 9"/>
                <a:gd name="T7" fmla="*/ 6 h 11"/>
                <a:gd name="T8" fmla="*/ 8 w 9"/>
                <a:gd name="T9" fmla="*/ 4 h 11"/>
                <a:gd name="T10" fmla="*/ 0 w 9"/>
                <a:gd name="T11" fmla="*/ 0 h 11"/>
                <a:gd name="T12" fmla="*/ 0 w 9"/>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9" h="11">
                  <a:moveTo>
                    <a:pt x="0" y="0"/>
                  </a:moveTo>
                  <a:cubicBezTo>
                    <a:pt x="0" y="4"/>
                    <a:pt x="1" y="7"/>
                    <a:pt x="1" y="11"/>
                  </a:cubicBezTo>
                  <a:cubicBezTo>
                    <a:pt x="1" y="11"/>
                    <a:pt x="2" y="11"/>
                    <a:pt x="2" y="11"/>
                  </a:cubicBezTo>
                  <a:cubicBezTo>
                    <a:pt x="4" y="10"/>
                    <a:pt x="6" y="8"/>
                    <a:pt x="9" y="6"/>
                  </a:cubicBezTo>
                  <a:cubicBezTo>
                    <a:pt x="9" y="6"/>
                    <a:pt x="9" y="5"/>
                    <a:pt x="8" y="4"/>
                  </a:cubicBezTo>
                  <a:cubicBezTo>
                    <a:pt x="6" y="3"/>
                    <a:pt x="3" y="2"/>
                    <a:pt x="0" y="0"/>
                  </a:cubicBezTo>
                  <a:cubicBezTo>
                    <a:pt x="0" y="0"/>
                    <a:pt x="0" y="0"/>
                    <a:pt x="0"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00" name="Freeform 834">
              <a:extLst>
                <a:ext uri="{FF2B5EF4-FFF2-40B4-BE49-F238E27FC236}">
                  <a16:creationId xmlns:a16="http://schemas.microsoft.com/office/drawing/2014/main" xmlns="" id="{9BE180E2-CE20-470A-AB91-A4D8E17882C2}"/>
                </a:ext>
              </a:extLst>
            </p:cNvPr>
            <p:cNvSpPr>
              <a:spLocks/>
            </p:cNvSpPr>
            <p:nvPr/>
          </p:nvSpPr>
          <p:spPr bwMode="auto">
            <a:xfrm>
              <a:off x="10319426" y="4397186"/>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F9F9F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01" name="Freeform 835">
              <a:extLst>
                <a:ext uri="{FF2B5EF4-FFF2-40B4-BE49-F238E27FC236}">
                  <a16:creationId xmlns:a16="http://schemas.microsoft.com/office/drawing/2014/main" xmlns="" id="{DFB728CC-8861-41C0-9D4E-EB871BD3159B}"/>
                </a:ext>
              </a:extLst>
            </p:cNvPr>
            <p:cNvSpPr>
              <a:spLocks/>
            </p:cNvSpPr>
            <p:nvPr/>
          </p:nvSpPr>
          <p:spPr bwMode="auto">
            <a:xfrm>
              <a:off x="10327907" y="4416938"/>
              <a:ext cx="6785" cy="8230"/>
            </a:xfrm>
            <a:custGeom>
              <a:avLst/>
              <a:gdLst>
                <a:gd name="T0" fmla="*/ 3 w 5"/>
                <a:gd name="T1" fmla="*/ 0 h 6"/>
                <a:gd name="T2" fmla="*/ 0 w 5"/>
                <a:gd name="T3" fmla="*/ 2 h 6"/>
                <a:gd name="T4" fmla="*/ 5 w 5"/>
                <a:gd name="T5" fmla="*/ 6 h 6"/>
                <a:gd name="T6" fmla="*/ 4 w 5"/>
                <a:gd name="T7" fmla="*/ 1 h 6"/>
                <a:gd name="T8" fmla="*/ 3 w 5"/>
                <a:gd name="T9" fmla="*/ 0 h 6"/>
              </a:gdLst>
              <a:ahLst/>
              <a:cxnLst>
                <a:cxn ang="0">
                  <a:pos x="T0" y="T1"/>
                </a:cxn>
                <a:cxn ang="0">
                  <a:pos x="T2" y="T3"/>
                </a:cxn>
                <a:cxn ang="0">
                  <a:pos x="T4" y="T5"/>
                </a:cxn>
                <a:cxn ang="0">
                  <a:pos x="T6" y="T7"/>
                </a:cxn>
                <a:cxn ang="0">
                  <a:pos x="T8" y="T9"/>
                </a:cxn>
              </a:cxnLst>
              <a:rect l="0" t="0" r="r" b="b"/>
              <a:pathLst>
                <a:path w="5" h="6">
                  <a:moveTo>
                    <a:pt x="3" y="0"/>
                  </a:moveTo>
                  <a:cubicBezTo>
                    <a:pt x="2" y="1"/>
                    <a:pt x="1" y="1"/>
                    <a:pt x="0" y="2"/>
                  </a:cubicBezTo>
                  <a:cubicBezTo>
                    <a:pt x="2" y="3"/>
                    <a:pt x="3" y="5"/>
                    <a:pt x="5" y="6"/>
                  </a:cubicBezTo>
                  <a:cubicBezTo>
                    <a:pt x="4" y="4"/>
                    <a:pt x="4" y="2"/>
                    <a:pt x="4" y="1"/>
                  </a:cubicBezTo>
                  <a:cubicBezTo>
                    <a:pt x="3" y="0"/>
                    <a:pt x="3" y="0"/>
                    <a:pt x="3" y="0"/>
                  </a:cubicBezTo>
                </a:path>
              </a:pathLst>
            </a:custGeom>
            <a:solidFill>
              <a:srgbClr val="E5E5E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02" name="Freeform 836">
              <a:extLst>
                <a:ext uri="{FF2B5EF4-FFF2-40B4-BE49-F238E27FC236}">
                  <a16:creationId xmlns:a16="http://schemas.microsoft.com/office/drawing/2014/main" xmlns="" id="{B98EE308-7818-448B-834C-B3A7E1D4B629}"/>
                </a:ext>
              </a:extLst>
            </p:cNvPr>
            <p:cNvSpPr>
              <a:spLocks/>
            </p:cNvSpPr>
            <p:nvPr/>
          </p:nvSpPr>
          <p:spPr bwMode="auto">
            <a:xfrm>
              <a:off x="10331300" y="4416938"/>
              <a:ext cx="1697" cy="1646"/>
            </a:xfrm>
            <a:custGeom>
              <a:avLst/>
              <a:gdLst>
                <a:gd name="T0" fmla="*/ 1 w 1"/>
                <a:gd name="T1" fmla="*/ 0 h 1"/>
                <a:gd name="T2" fmla="*/ 0 w 1"/>
                <a:gd name="T3" fmla="*/ 0 h 1"/>
                <a:gd name="T4" fmla="*/ 1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0" y="0"/>
                    <a:pt x="0" y="0"/>
                    <a:pt x="0" y="0"/>
                  </a:cubicBezTo>
                  <a:cubicBezTo>
                    <a:pt x="0" y="0"/>
                    <a:pt x="0" y="0"/>
                    <a:pt x="1" y="1"/>
                  </a:cubicBezTo>
                  <a:cubicBezTo>
                    <a:pt x="1" y="0"/>
                    <a:pt x="1" y="0"/>
                    <a:pt x="1" y="0"/>
                  </a:cubicBezTo>
                </a:path>
              </a:pathLst>
            </a:custGeom>
            <a:solidFill>
              <a:srgbClr val="EFF0F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03" name="Freeform 837">
              <a:extLst>
                <a:ext uri="{FF2B5EF4-FFF2-40B4-BE49-F238E27FC236}">
                  <a16:creationId xmlns:a16="http://schemas.microsoft.com/office/drawing/2014/main" xmlns="" id="{AF26A8FB-4D8B-4F9E-81E5-639BA7E7780D}"/>
                </a:ext>
              </a:extLst>
            </p:cNvPr>
            <p:cNvSpPr>
              <a:spLocks noEditPoints="1"/>
            </p:cNvSpPr>
            <p:nvPr/>
          </p:nvSpPr>
          <p:spPr bwMode="auto">
            <a:xfrm>
              <a:off x="10322818" y="4428459"/>
              <a:ext cx="11875" cy="27982"/>
            </a:xfrm>
            <a:custGeom>
              <a:avLst/>
              <a:gdLst>
                <a:gd name="T0" fmla="*/ 2 w 9"/>
                <a:gd name="T1" fmla="*/ 10 h 23"/>
                <a:gd name="T2" fmla="*/ 2 w 9"/>
                <a:gd name="T3" fmla="*/ 14 h 23"/>
                <a:gd name="T4" fmla="*/ 3 w 9"/>
                <a:gd name="T5" fmla="*/ 23 h 23"/>
                <a:gd name="T6" fmla="*/ 7 w 9"/>
                <a:gd name="T7" fmla="*/ 17 h 23"/>
                <a:gd name="T8" fmla="*/ 9 w 9"/>
                <a:gd name="T9" fmla="*/ 15 h 23"/>
                <a:gd name="T10" fmla="*/ 2 w 9"/>
                <a:gd name="T11" fmla="*/ 10 h 23"/>
                <a:gd name="T12" fmla="*/ 0 w 9"/>
                <a:gd name="T13" fmla="*/ 0 h 23"/>
                <a:gd name="T14" fmla="*/ 0 w 9"/>
                <a:gd name="T15" fmla="*/ 1 h 23"/>
                <a:gd name="T16" fmla="*/ 3 w 9"/>
                <a:gd name="T17" fmla="*/ 3 h 23"/>
                <a:gd name="T18" fmla="*/ 0 w 9"/>
                <a:gd name="T19"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23">
                  <a:moveTo>
                    <a:pt x="2" y="10"/>
                  </a:moveTo>
                  <a:cubicBezTo>
                    <a:pt x="2" y="11"/>
                    <a:pt x="2" y="13"/>
                    <a:pt x="2" y="14"/>
                  </a:cubicBezTo>
                  <a:cubicBezTo>
                    <a:pt x="3" y="17"/>
                    <a:pt x="3" y="20"/>
                    <a:pt x="3" y="23"/>
                  </a:cubicBezTo>
                  <a:cubicBezTo>
                    <a:pt x="5" y="21"/>
                    <a:pt x="6" y="19"/>
                    <a:pt x="7" y="17"/>
                  </a:cubicBezTo>
                  <a:cubicBezTo>
                    <a:pt x="8" y="17"/>
                    <a:pt x="8" y="16"/>
                    <a:pt x="9" y="15"/>
                  </a:cubicBezTo>
                  <a:cubicBezTo>
                    <a:pt x="7" y="14"/>
                    <a:pt x="4" y="12"/>
                    <a:pt x="2" y="10"/>
                  </a:cubicBezTo>
                  <a:moveTo>
                    <a:pt x="0" y="0"/>
                  </a:moveTo>
                  <a:cubicBezTo>
                    <a:pt x="0" y="0"/>
                    <a:pt x="0" y="1"/>
                    <a:pt x="0" y="1"/>
                  </a:cubicBezTo>
                  <a:cubicBezTo>
                    <a:pt x="1" y="2"/>
                    <a:pt x="2" y="2"/>
                    <a:pt x="3" y="3"/>
                  </a:cubicBezTo>
                  <a:cubicBezTo>
                    <a:pt x="2" y="2"/>
                    <a:pt x="1" y="1"/>
                    <a:pt x="0" y="0"/>
                  </a:cubicBezTo>
                </a:path>
              </a:pathLst>
            </a:custGeom>
            <a:solidFill>
              <a:srgbClr val="E5E5E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04" name="Freeform 838">
              <a:extLst>
                <a:ext uri="{FF2B5EF4-FFF2-40B4-BE49-F238E27FC236}">
                  <a16:creationId xmlns:a16="http://schemas.microsoft.com/office/drawing/2014/main" xmlns="" id="{5FFD89C8-60D9-42F8-939A-198DCEFE1880}"/>
                </a:ext>
              </a:extLst>
            </p:cNvPr>
            <p:cNvSpPr>
              <a:spLocks/>
            </p:cNvSpPr>
            <p:nvPr/>
          </p:nvSpPr>
          <p:spPr bwMode="auto">
            <a:xfrm>
              <a:off x="10322818" y="4430105"/>
              <a:ext cx="13571" cy="16459"/>
            </a:xfrm>
            <a:custGeom>
              <a:avLst/>
              <a:gdLst>
                <a:gd name="T0" fmla="*/ 0 w 11"/>
                <a:gd name="T1" fmla="*/ 0 h 14"/>
                <a:gd name="T2" fmla="*/ 2 w 11"/>
                <a:gd name="T3" fmla="*/ 9 h 14"/>
                <a:gd name="T4" fmla="*/ 9 w 11"/>
                <a:gd name="T5" fmla="*/ 14 h 14"/>
                <a:gd name="T6" fmla="*/ 11 w 11"/>
                <a:gd name="T7" fmla="*/ 11 h 14"/>
                <a:gd name="T8" fmla="*/ 11 w 11"/>
                <a:gd name="T9" fmla="*/ 10 h 14"/>
                <a:gd name="T10" fmla="*/ 3 w 11"/>
                <a:gd name="T11" fmla="*/ 2 h 14"/>
                <a:gd name="T12" fmla="*/ 0 w 11"/>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11" h="14">
                  <a:moveTo>
                    <a:pt x="0" y="0"/>
                  </a:moveTo>
                  <a:cubicBezTo>
                    <a:pt x="1" y="3"/>
                    <a:pt x="1" y="6"/>
                    <a:pt x="2" y="9"/>
                  </a:cubicBezTo>
                  <a:cubicBezTo>
                    <a:pt x="4" y="11"/>
                    <a:pt x="7" y="13"/>
                    <a:pt x="9" y="14"/>
                  </a:cubicBezTo>
                  <a:cubicBezTo>
                    <a:pt x="10" y="13"/>
                    <a:pt x="10" y="12"/>
                    <a:pt x="11" y="11"/>
                  </a:cubicBezTo>
                  <a:cubicBezTo>
                    <a:pt x="11" y="11"/>
                    <a:pt x="11" y="11"/>
                    <a:pt x="11" y="10"/>
                  </a:cubicBezTo>
                  <a:cubicBezTo>
                    <a:pt x="8" y="7"/>
                    <a:pt x="5" y="4"/>
                    <a:pt x="3" y="2"/>
                  </a:cubicBezTo>
                  <a:cubicBezTo>
                    <a:pt x="2" y="1"/>
                    <a:pt x="1" y="1"/>
                    <a:pt x="0"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05" name="Freeform 839">
              <a:extLst>
                <a:ext uri="{FF2B5EF4-FFF2-40B4-BE49-F238E27FC236}">
                  <a16:creationId xmlns:a16="http://schemas.microsoft.com/office/drawing/2014/main" xmlns="" id="{19ECA57D-29F8-440C-9B7D-855F38BABBE6}"/>
                </a:ext>
              </a:extLst>
            </p:cNvPr>
            <p:cNvSpPr>
              <a:spLocks noEditPoints="1"/>
            </p:cNvSpPr>
            <p:nvPr/>
          </p:nvSpPr>
          <p:spPr bwMode="auto">
            <a:xfrm>
              <a:off x="10331300" y="4461378"/>
              <a:ext cx="13571" cy="65838"/>
            </a:xfrm>
            <a:custGeom>
              <a:avLst/>
              <a:gdLst>
                <a:gd name="T0" fmla="*/ 11 w 12"/>
                <a:gd name="T1" fmla="*/ 35 h 54"/>
                <a:gd name="T2" fmla="*/ 5 w 12"/>
                <a:gd name="T3" fmla="*/ 38 h 54"/>
                <a:gd name="T4" fmla="*/ 10 w 12"/>
                <a:gd name="T5" fmla="*/ 54 h 54"/>
                <a:gd name="T6" fmla="*/ 12 w 12"/>
                <a:gd name="T7" fmla="*/ 54 h 54"/>
                <a:gd name="T8" fmla="*/ 11 w 12"/>
                <a:gd name="T9" fmla="*/ 35 h 54"/>
                <a:gd name="T10" fmla="*/ 10 w 12"/>
                <a:gd name="T11" fmla="*/ 21 h 54"/>
                <a:gd name="T12" fmla="*/ 4 w 12"/>
                <a:gd name="T13" fmla="*/ 33 h 54"/>
                <a:gd name="T14" fmla="*/ 5 w 12"/>
                <a:gd name="T15" fmla="*/ 35 h 54"/>
                <a:gd name="T16" fmla="*/ 11 w 12"/>
                <a:gd name="T17" fmla="*/ 32 h 54"/>
                <a:gd name="T18" fmla="*/ 10 w 12"/>
                <a:gd name="T19" fmla="*/ 21 h 54"/>
                <a:gd name="T20" fmla="*/ 7 w 12"/>
                <a:gd name="T21" fmla="*/ 0 h 54"/>
                <a:gd name="T22" fmla="*/ 0 w 12"/>
                <a:gd name="T23" fmla="*/ 10 h 54"/>
                <a:gd name="T24" fmla="*/ 3 w 12"/>
                <a:gd name="T25" fmla="*/ 27 h 54"/>
                <a:gd name="T26" fmla="*/ 8 w 12"/>
                <a:gd name="T27" fmla="*/ 5 h 54"/>
                <a:gd name="T28" fmla="*/ 7 w 12"/>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 h="54">
                  <a:moveTo>
                    <a:pt x="11" y="35"/>
                  </a:moveTo>
                  <a:cubicBezTo>
                    <a:pt x="9" y="36"/>
                    <a:pt x="7" y="37"/>
                    <a:pt x="5" y="38"/>
                  </a:cubicBezTo>
                  <a:cubicBezTo>
                    <a:pt x="7" y="45"/>
                    <a:pt x="8" y="51"/>
                    <a:pt x="10" y="54"/>
                  </a:cubicBezTo>
                  <a:cubicBezTo>
                    <a:pt x="10" y="54"/>
                    <a:pt x="11" y="54"/>
                    <a:pt x="12" y="54"/>
                  </a:cubicBezTo>
                  <a:cubicBezTo>
                    <a:pt x="12" y="51"/>
                    <a:pt x="12" y="44"/>
                    <a:pt x="11" y="35"/>
                  </a:cubicBezTo>
                  <a:moveTo>
                    <a:pt x="10" y="21"/>
                  </a:moveTo>
                  <a:cubicBezTo>
                    <a:pt x="8" y="27"/>
                    <a:pt x="6" y="31"/>
                    <a:pt x="4" y="33"/>
                  </a:cubicBezTo>
                  <a:cubicBezTo>
                    <a:pt x="4" y="34"/>
                    <a:pt x="4" y="34"/>
                    <a:pt x="5" y="35"/>
                  </a:cubicBezTo>
                  <a:cubicBezTo>
                    <a:pt x="7" y="34"/>
                    <a:pt x="9" y="33"/>
                    <a:pt x="11" y="32"/>
                  </a:cubicBezTo>
                  <a:cubicBezTo>
                    <a:pt x="11" y="29"/>
                    <a:pt x="10" y="25"/>
                    <a:pt x="10" y="21"/>
                  </a:cubicBezTo>
                  <a:moveTo>
                    <a:pt x="7" y="0"/>
                  </a:moveTo>
                  <a:cubicBezTo>
                    <a:pt x="5" y="4"/>
                    <a:pt x="2" y="7"/>
                    <a:pt x="0" y="10"/>
                  </a:cubicBezTo>
                  <a:cubicBezTo>
                    <a:pt x="1" y="16"/>
                    <a:pt x="2" y="21"/>
                    <a:pt x="3" y="27"/>
                  </a:cubicBezTo>
                  <a:cubicBezTo>
                    <a:pt x="4" y="21"/>
                    <a:pt x="6" y="14"/>
                    <a:pt x="8" y="5"/>
                  </a:cubicBezTo>
                  <a:cubicBezTo>
                    <a:pt x="8" y="4"/>
                    <a:pt x="8" y="2"/>
                    <a:pt x="7" y="0"/>
                  </a:cubicBezTo>
                </a:path>
              </a:pathLst>
            </a:custGeom>
            <a:solidFill>
              <a:srgbClr val="E5E5E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06" name="Freeform 840">
              <a:extLst>
                <a:ext uri="{FF2B5EF4-FFF2-40B4-BE49-F238E27FC236}">
                  <a16:creationId xmlns:a16="http://schemas.microsoft.com/office/drawing/2014/main" xmlns="" id="{79649B46-8642-447E-998B-E4407370C0CF}"/>
                </a:ext>
              </a:extLst>
            </p:cNvPr>
            <p:cNvSpPr>
              <a:spLocks/>
            </p:cNvSpPr>
            <p:nvPr/>
          </p:nvSpPr>
          <p:spPr bwMode="auto">
            <a:xfrm>
              <a:off x="10343174" y="4527215"/>
              <a:ext cx="1697" cy="1646"/>
            </a:xfrm>
            <a:custGeom>
              <a:avLst/>
              <a:gdLst>
                <a:gd name="T0" fmla="*/ 0 w 2"/>
                <a:gd name="T1" fmla="*/ 0 h 2"/>
                <a:gd name="T2" fmla="*/ 1 w 2"/>
                <a:gd name="T3" fmla="*/ 2 h 2"/>
                <a:gd name="T4" fmla="*/ 1 w 2"/>
                <a:gd name="T5" fmla="*/ 2 h 2"/>
                <a:gd name="T6" fmla="*/ 2 w 2"/>
                <a:gd name="T7" fmla="*/ 0 h 2"/>
                <a:gd name="T8" fmla="*/ 0 w 2"/>
                <a:gd name="T9" fmla="*/ 0 h 2"/>
              </a:gdLst>
              <a:ahLst/>
              <a:cxnLst>
                <a:cxn ang="0">
                  <a:pos x="T0" y="T1"/>
                </a:cxn>
                <a:cxn ang="0">
                  <a:pos x="T2" y="T3"/>
                </a:cxn>
                <a:cxn ang="0">
                  <a:pos x="T4" y="T5"/>
                </a:cxn>
                <a:cxn ang="0">
                  <a:pos x="T6" y="T7"/>
                </a:cxn>
                <a:cxn ang="0">
                  <a:pos x="T8" y="T9"/>
                </a:cxn>
              </a:cxnLst>
              <a:rect l="0" t="0" r="r" b="b"/>
              <a:pathLst>
                <a:path w="2" h="2">
                  <a:moveTo>
                    <a:pt x="0" y="0"/>
                  </a:moveTo>
                  <a:cubicBezTo>
                    <a:pt x="0" y="2"/>
                    <a:pt x="1" y="2"/>
                    <a:pt x="1" y="2"/>
                  </a:cubicBezTo>
                  <a:cubicBezTo>
                    <a:pt x="1" y="2"/>
                    <a:pt x="1" y="2"/>
                    <a:pt x="1" y="2"/>
                  </a:cubicBezTo>
                  <a:cubicBezTo>
                    <a:pt x="2" y="2"/>
                    <a:pt x="2" y="2"/>
                    <a:pt x="2" y="0"/>
                  </a:cubicBezTo>
                  <a:cubicBezTo>
                    <a:pt x="1" y="0"/>
                    <a:pt x="0" y="0"/>
                    <a:pt x="0"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07" name="Freeform 841">
              <a:extLst>
                <a:ext uri="{FF2B5EF4-FFF2-40B4-BE49-F238E27FC236}">
                  <a16:creationId xmlns:a16="http://schemas.microsoft.com/office/drawing/2014/main" xmlns="" id="{6D5BA61D-DDF4-495F-9046-2C2948349EEB}"/>
                </a:ext>
              </a:extLst>
            </p:cNvPr>
            <p:cNvSpPr>
              <a:spLocks/>
            </p:cNvSpPr>
            <p:nvPr/>
          </p:nvSpPr>
          <p:spPr bwMode="auto">
            <a:xfrm>
              <a:off x="10336389" y="4499235"/>
              <a:ext cx="8482" cy="8230"/>
            </a:xfrm>
            <a:custGeom>
              <a:avLst/>
              <a:gdLst>
                <a:gd name="T0" fmla="*/ 6 w 6"/>
                <a:gd name="T1" fmla="*/ 0 h 6"/>
                <a:gd name="T2" fmla="*/ 0 w 6"/>
                <a:gd name="T3" fmla="*/ 3 h 6"/>
                <a:gd name="T4" fmla="*/ 0 w 6"/>
                <a:gd name="T5" fmla="*/ 6 h 6"/>
                <a:gd name="T6" fmla="*/ 6 w 6"/>
                <a:gd name="T7" fmla="*/ 3 h 6"/>
                <a:gd name="T8" fmla="*/ 6 w 6"/>
                <a:gd name="T9" fmla="*/ 0 h 6"/>
              </a:gdLst>
              <a:ahLst/>
              <a:cxnLst>
                <a:cxn ang="0">
                  <a:pos x="T0" y="T1"/>
                </a:cxn>
                <a:cxn ang="0">
                  <a:pos x="T2" y="T3"/>
                </a:cxn>
                <a:cxn ang="0">
                  <a:pos x="T4" y="T5"/>
                </a:cxn>
                <a:cxn ang="0">
                  <a:pos x="T6" y="T7"/>
                </a:cxn>
                <a:cxn ang="0">
                  <a:pos x="T8" y="T9"/>
                </a:cxn>
              </a:cxnLst>
              <a:rect l="0" t="0" r="r" b="b"/>
              <a:pathLst>
                <a:path w="6" h="6">
                  <a:moveTo>
                    <a:pt x="6" y="0"/>
                  </a:moveTo>
                  <a:cubicBezTo>
                    <a:pt x="4" y="1"/>
                    <a:pt x="2" y="2"/>
                    <a:pt x="0" y="3"/>
                  </a:cubicBezTo>
                  <a:cubicBezTo>
                    <a:pt x="0" y="4"/>
                    <a:pt x="0" y="5"/>
                    <a:pt x="0" y="6"/>
                  </a:cubicBezTo>
                  <a:cubicBezTo>
                    <a:pt x="2" y="5"/>
                    <a:pt x="4" y="4"/>
                    <a:pt x="6" y="3"/>
                  </a:cubicBezTo>
                  <a:cubicBezTo>
                    <a:pt x="6" y="2"/>
                    <a:pt x="6" y="1"/>
                    <a:pt x="6" y="0"/>
                  </a:cubicBezTo>
                </a:path>
              </a:pathLst>
            </a:custGeom>
            <a:solidFill>
              <a:srgbClr val="EFF0F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08" name="Freeform 842">
              <a:extLst>
                <a:ext uri="{FF2B5EF4-FFF2-40B4-BE49-F238E27FC236}">
                  <a16:creationId xmlns:a16="http://schemas.microsoft.com/office/drawing/2014/main" xmlns="" id="{14546ABA-3E4B-41A4-AF78-35F2135BAEC3}"/>
                </a:ext>
              </a:extLst>
            </p:cNvPr>
            <p:cNvSpPr>
              <a:spLocks/>
            </p:cNvSpPr>
            <p:nvPr/>
          </p:nvSpPr>
          <p:spPr bwMode="auto">
            <a:xfrm>
              <a:off x="10334692" y="4466316"/>
              <a:ext cx="8482" cy="34565"/>
            </a:xfrm>
            <a:custGeom>
              <a:avLst/>
              <a:gdLst>
                <a:gd name="T0" fmla="*/ 5 w 7"/>
                <a:gd name="T1" fmla="*/ 0 h 28"/>
                <a:gd name="T2" fmla="*/ 0 w 7"/>
                <a:gd name="T3" fmla="*/ 22 h 28"/>
                <a:gd name="T4" fmla="*/ 1 w 7"/>
                <a:gd name="T5" fmla="*/ 28 h 28"/>
                <a:gd name="T6" fmla="*/ 7 w 7"/>
                <a:gd name="T7" fmla="*/ 16 h 28"/>
                <a:gd name="T8" fmla="*/ 5 w 7"/>
                <a:gd name="T9" fmla="*/ 0 h 28"/>
              </a:gdLst>
              <a:ahLst/>
              <a:cxnLst>
                <a:cxn ang="0">
                  <a:pos x="T0" y="T1"/>
                </a:cxn>
                <a:cxn ang="0">
                  <a:pos x="T2" y="T3"/>
                </a:cxn>
                <a:cxn ang="0">
                  <a:pos x="T4" y="T5"/>
                </a:cxn>
                <a:cxn ang="0">
                  <a:pos x="T6" y="T7"/>
                </a:cxn>
                <a:cxn ang="0">
                  <a:pos x="T8" y="T9"/>
                </a:cxn>
              </a:cxnLst>
              <a:rect l="0" t="0" r="r" b="b"/>
              <a:pathLst>
                <a:path w="7" h="28">
                  <a:moveTo>
                    <a:pt x="5" y="0"/>
                  </a:moveTo>
                  <a:cubicBezTo>
                    <a:pt x="3" y="9"/>
                    <a:pt x="1" y="16"/>
                    <a:pt x="0" y="22"/>
                  </a:cubicBezTo>
                  <a:cubicBezTo>
                    <a:pt x="0" y="24"/>
                    <a:pt x="1" y="26"/>
                    <a:pt x="1" y="28"/>
                  </a:cubicBezTo>
                  <a:cubicBezTo>
                    <a:pt x="3" y="26"/>
                    <a:pt x="5" y="22"/>
                    <a:pt x="7" y="16"/>
                  </a:cubicBezTo>
                  <a:cubicBezTo>
                    <a:pt x="6" y="11"/>
                    <a:pt x="6" y="6"/>
                    <a:pt x="5" y="0"/>
                  </a:cubicBezTo>
                </a:path>
              </a:pathLst>
            </a:custGeom>
            <a:solidFill>
              <a:srgbClr val="EFF0F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09" name="Freeform 843">
              <a:extLst>
                <a:ext uri="{FF2B5EF4-FFF2-40B4-BE49-F238E27FC236}">
                  <a16:creationId xmlns:a16="http://schemas.microsoft.com/office/drawing/2014/main" xmlns="" id="{5842F7DF-C5F2-4EE6-A85A-0902AB0CA402}"/>
                </a:ext>
              </a:extLst>
            </p:cNvPr>
            <p:cNvSpPr>
              <a:spLocks/>
            </p:cNvSpPr>
            <p:nvPr/>
          </p:nvSpPr>
          <p:spPr bwMode="auto">
            <a:xfrm>
              <a:off x="10326211" y="4446565"/>
              <a:ext cx="13571" cy="26335"/>
            </a:xfrm>
            <a:custGeom>
              <a:avLst/>
              <a:gdLst>
                <a:gd name="T0" fmla="*/ 6 w 10"/>
                <a:gd name="T1" fmla="*/ 0 h 22"/>
                <a:gd name="T2" fmla="*/ 4 w 10"/>
                <a:gd name="T3" fmla="*/ 2 h 22"/>
                <a:gd name="T4" fmla="*/ 0 w 10"/>
                <a:gd name="T5" fmla="*/ 8 h 22"/>
                <a:gd name="T6" fmla="*/ 3 w 10"/>
                <a:gd name="T7" fmla="*/ 22 h 22"/>
                <a:gd name="T8" fmla="*/ 10 w 10"/>
                <a:gd name="T9" fmla="*/ 12 h 22"/>
                <a:gd name="T10" fmla="*/ 9 w 10"/>
                <a:gd name="T11" fmla="*/ 2 h 22"/>
                <a:gd name="T12" fmla="*/ 6 w 10"/>
                <a:gd name="T13" fmla="*/ 0 h 22"/>
              </a:gdLst>
              <a:ahLst/>
              <a:cxnLst>
                <a:cxn ang="0">
                  <a:pos x="T0" y="T1"/>
                </a:cxn>
                <a:cxn ang="0">
                  <a:pos x="T2" y="T3"/>
                </a:cxn>
                <a:cxn ang="0">
                  <a:pos x="T4" y="T5"/>
                </a:cxn>
                <a:cxn ang="0">
                  <a:pos x="T6" y="T7"/>
                </a:cxn>
                <a:cxn ang="0">
                  <a:pos x="T8" y="T9"/>
                </a:cxn>
                <a:cxn ang="0">
                  <a:pos x="T10" y="T11"/>
                </a:cxn>
                <a:cxn ang="0">
                  <a:pos x="T12" y="T13"/>
                </a:cxn>
              </a:cxnLst>
              <a:rect l="0" t="0" r="r" b="b"/>
              <a:pathLst>
                <a:path w="10" h="22">
                  <a:moveTo>
                    <a:pt x="6" y="0"/>
                  </a:moveTo>
                  <a:cubicBezTo>
                    <a:pt x="5" y="1"/>
                    <a:pt x="5" y="2"/>
                    <a:pt x="4" y="2"/>
                  </a:cubicBezTo>
                  <a:cubicBezTo>
                    <a:pt x="3" y="4"/>
                    <a:pt x="2" y="6"/>
                    <a:pt x="0" y="8"/>
                  </a:cubicBezTo>
                  <a:cubicBezTo>
                    <a:pt x="1" y="13"/>
                    <a:pt x="2" y="17"/>
                    <a:pt x="3" y="22"/>
                  </a:cubicBezTo>
                  <a:cubicBezTo>
                    <a:pt x="5" y="19"/>
                    <a:pt x="8" y="16"/>
                    <a:pt x="10" y="12"/>
                  </a:cubicBezTo>
                  <a:cubicBezTo>
                    <a:pt x="10" y="9"/>
                    <a:pt x="9" y="6"/>
                    <a:pt x="9" y="2"/>
                  </a:cubicBezTo>
                  <a:cubicBezTo>
                    <a:pt x="8" y="1"/>
                    <a:pt x="7" y="1"/>
                    <a:pt x="6" y="0"/>
                  </a:cubicBezTo>
                </a:path>
              </a:pathLst>
            </a:custGeom>
            <a:solidFill>
              <a:srgbClr val="EFF0F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10" name="Freeform 844">
              <a:extLst>
                <a:ext uri="{FF2B5EF4-FFF2-40B4-BE49-F238E27FC236}">
                  <a16:creationId xmlns:a16="http://schemas.microsoft.com/office/drawing/2014/main" xmlns="" id="{F2E680F7-462B-4D42-A657-3C48DCE48B21}"/>
                </a:ext>
              </a:extLst>
            </p:cNvPr>
            <p:cNvSpPr>
              <a:spLocks/>
            </p:cNvSpPr>
            <p:nvPr/>
          </p:nvSpPr>
          <p:spPr bwMode="auto">
            <a:xfrm>
              <a:off x="10334692" y="4443273"/>
              <a:ext cx="3393" cy="4938"/>
            </a:xfrm>
            <a:custGeom>
              <a:avLst/>
              <a:gdLst>
                <a:gd name="T0" fmla="*/ 2 w 3"/>
                <a:gd name="T1" fmla="*/ 0 h 5"/>
                <a:gd name="T2" fmla="*/ 0 w 3"/>
                <a:gd name="T3" fmla="*/ 3 h 5"/>
                <a:gd name="T4" fmla="*/ 3 w 3"/>
                <a:gd name="T5" fmla="*/ 5 h 5"/>
                <a:gd name="T6" fmla="*/ 2 w 3"/>
                <a:gd name="T7" fmla="*/ 1 h 5"/>
                <a:gd name="T8" fmla="*/ 2 w 3"/>
                <a:gd name="T9" fmla="*/ 0 h 5"/>
              </a:gdLst>
              <a:ahLst/>
              <a:cxnLst>
                <a:cxn ang="0">
                  <a:pos x="T0" y="T1"/>
                </a:cxn>
                <a:cxn ang="0">
                  <a:pos x="T2" y="T3"/>
                </a:cxn>
                <a:cxn ang="0">
                  <a:pos x="T4" y="T5"/>
                </a:cxn>
                <a:cxn ang="0">
                  <a:pos x="T6" y="T7"/>
                </a:cxn>
                <a:cxn ang="0">
                  <a:pos x="T8" y="T9"/>
                </a:cxn>
              </a:cxnLst>
              <a:rect l="0" t="0" r="r" b="b"/>
              <a:pathLst>
                <a:path w="3" h="5">
                  <a:moveTo>
                    <a:pt x="2" y="0"/>
                  </a:moveTo>
                  <a:cubicBezTo>
                    <a:pt x="1" y="1"/>
                    <a:pt x="1" y="2"/>
                    <a:pt x="0" y="3"/>
                  </a:cubicBezTo>
                  <a:cubicBezTo>
                    <a:pt x="1" y="4"/>
                    <a:pt x="2" y="4"/>
                    <a:pt x="3" y="5"/>
                  </a:cubicBezTo>
                  <a:cubicBezTo>
                    <a:pt x="3" y="4"/>
                    <a:pt x="2" y="2"/>
                    <a:pt x="2" y="1"/>
                  </a:cubicBezTo>
                  <a:cubicBezTo>
                    <a:pt x="2" y="1"/>
                    <a:pt x="2" y="1"/>
                    <a:pt x="2" y="0"/>
                  </a:cubicBezTo>
                </a:path>
              </a:pathLst>
            </a:custGeom>
            <a:solidFill>
              <a:srgbClr val="F7F7F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11" name="Freeform 845">
              <a:extLst>
                <a:ext uri="{FF2B5EF4-FFF2-40B4-BE49-F238E27FC236}">
                  <a16:creationId xmlns:a16="http://schemas.microsoft.com/office/drawing/2014/main" xmlns="" id="{06D42FD4-30A1-46E2-9D38-CC2306631B0F}"/>
                </a:ext>
              </a:extLst>
            </p:cNvPr>
            <p:cNvSpPr>
              <a:spLocks/>
            </p:cNvSpPr>
            <p:nvPr/>
          </p:nvSpPr>
          <p:spPr bwMode="auto">
            <a:xfrm>
              <a:off x="10277017" y="4374143"/>
              <a:ext cx="8482" cy="8230"/>
            </a:xfrm>
            <a:custGeom>
              <a:avLst/>
              <a:gdLst>
                <a:gd name="T0" fmla="*/ 2 w 7"/>
                <a:gd name="T1" fmla="*/ 0 h 6"/>
                <a:gd name="T2" fmla="*/ 0 w 7"/>
                <a:gd name="T3" fmla="*/ 1 h 6"/>
                <a:gd name="T4" fmla="*/ 2 w 7"/>
                <a:gd name="T5" fmla="*/ 4 h 6"/>
                <a:gd name="T6" fmla="*/ 7 w 7"/>
                <a:gd name="T7" fmla="*/ 6 h 6"/>
                <a:gd name="T8" fmla="*/ 7 w 7"/>
                <a:gd name="T9" fmla="*/ 5 h 6"/>
                <a:gd name="T10" fmla="*/ 2 w 7"/>
                <a:gd name="T11" fmla="*/ 0 h 6"/>
              </a:gdLst>
              <a:ahLst/>
              <a:cxnLst>
                <a:cxn ang="0">
                  <a:pos x="T0" y="T1"/>
                </a:cxn>
                <a:cxn ang="0">
                  <a:pos x="T2" y="T3"/>
                </a:cxn>
                <a:cxn ang="0">
                  <a:pos x="T4" y="T5"/>
                </a:cxn>
                <a:cxn ang="0">
                  <a:pos x="T6" y="T7"/>
                </a:cxn>
                <a:cxn ang="0">
                  <a:pos x="T8" y="T9"/>
                </a:cxn>
                <a:cxn ang="0">
                  <a:pos x="T10" y="T11"/>
                </a:cxn>
              </a:cxnLst>
              <a:rect l="0" t="0" r="r" b="b"/>
              <a:pathLst>
                <a:path w="7" h="6">
                  <a:moveTo>
                    <a:pt x="2" y="0"/>
                  </a:moveTo>
                  <a:cubicBezTo>
                    <a:pt x="1" y="1"/>
                    <a:pt x="1" y="1"/>
                    <a:pt x="0" y="1"/>
                  </a:cubicBezTo>
                  <a:cubicBezTo>
                    <a:pt x="1" y="2"/>
                    <a:pt x="2" y="3"/>
                    <a:pt x="2" y="4"/>
                  </a:cubicBezTo>
                  <a:cubicBezTo>
                    <a:pt x="4" y="4"/>
                    <a:pt x="5" y="5"/>
                    <a:pt x="7" y="6"/>
                  </a:cubicBezTo>
                  <a:cubicBezTo>
                    <a:pt x="7" y="6"/>
                    <a:pt x="7" y="5"/>
                    <a:pt x="7" y="5"/>
                  </a:cubicBezTo>
                  <a:cubicBezTo>
                    <a:pt x="5" y="3"/>
                    <a:pt x="3" y="2"/>
                    <a:pt x="2"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12" name="Freeform 846">
              <a:extLst>
                <a:ext uri="{FF2B5EF4-FFF2-40B4-BE49-F238E27FC236}">
                  <a16:creationId xmlns:a16="http://schemas.microsoft.com/office/drawing/2014/main" xmlns="" id="{ACCCCAD5-64CA-4C40-8B04-4CF0A895B6C7}"/>
                </a:ext>
              </a:extLst>
            </p:cNvPr>
            <p:cNvSpPr>
              <a:spLocks/>
            </p:cNvSpPr>
            <p:nvPr/>
          </p:nvSpPr>
          <p:spPr bwMode="auto">
            <a:xfrm>
              <a:off x="10275321" y="4375789"/>
              <a:ext cx="3393" cy="3292"/>
            </a:xfrm>
            <a:custGeom>
              <a:avLst/>
              <a:gdLst>
                <a:gd name="T0" fmla="*/ 1 w 3"/>
                <a:gd name="T1" fmla="*/ 0 h 3"/>
                <a:gd name="T2" fmla="*/ 0 w 3"/>
                <a:gd name="T3" fmla="*/ 1 h 3"/>
                <a:gd name="T4" fmla="*/ 3 w 3"/>
                <a:gd name="T5" fmla="*/ 3 h 3"/>
                <a:gd name="T6" fmla="*/ 1 w 3"/>
                <a:gd name="T7" fmla="*/ 0 h 3"/>
              </a:gdLst>
              <a:ahLst/>
              <a:cxnLst>
                <a:cxn ang="0">
                  <a:pos x="T0" y="T1"/>
                </a:cxn>
                <a:cxn ang="0">
                  <a:pos x="T2" y="T3"/>
                </a:cxn>
                <a:cxn ang="0">
                  <a:pos x="T4" y="T5"/>
                </a:cxn>
                <a:cxn ang="0">
                  <a:pos x="T6" y="T7"/>
                </a:cxn>
              </a:cxnLst>
              <a:rect l="0" t="0" r="r" b="b"/>
              <a:pathLst>
                <a:path w="3" h="3">
                  <a:moveTo>
                    <a:pt x="1" y="0"/>
                  </a:moveTo>
                  <a:cubicBezTo>
                    <a:pt x="1" y="1"/>
                    <a:pt x="1" y="1"/>
                    <a:pt x="0" y="1"/>
                  </a:cubicBezTo>
                  <a:cubicBezTo>
                    <a:pt x="1" y="2"/>
                    <a:pt x="2" y="2"/>
                    <a:pt x="3" y="3"/>
                  </a:cubicBezTo>
                  <a:cubicBezTo>
                    <a:pt x="3" y="2"/>
                    <a:pt x="2" y="1"/>
                    <a:pt x="1"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13" name="Freeform 847">
              <a:extLst>
                <a:ext uri="{FF2B5EF4-FFF2-40B4-BE49-F238E27FC236}">
                  <a16:creationId xmlns:a16="http://schemas.microsoft.com/office/drawing/2014/main" xmlns="" id="{1B091502-7783-4DAD-86D9-B525AA265C5D}"/>
                </a:ext>
              </a:extLst>
            </p:cNvPr>
            <p:cNvSpPr>
              <a:spLocks/>
            </p:cNvSpPr>
            <p:nvPr/>
          </p:nvSpPr>
          <p:spPr bwMode="auto">
            <a:xfrm>
              <a:off x="10285499" y="4380727"/>
              <a:ext cx="1697" cy="1646"/>
            </a:xfrm>
            <a:custGeom>
              <a:avLst/>
              <a:gdLst>
                <a:gd name="T0" fmla="*/ 0 w 2"/>
                <a:gd name="T1" fmla="*/ 0 h 2"/>
                <a:gd name="T2" fmla="*/ 0 w 2"/>
                <a:gd name="T3" fmla="*/ 1 h 2"/>
                <a:gd name="T4" fmla="*/ 2 w 2"/>
                <a:gd name="T5" fmla="*/ 2 h 2"/>
                <a:gd name="T6" fmla="*/ 0 w 2"/>
                <a:gd name="T7" fmla="*/ 0 h 2"/>
              </a:gdLst>
              <a:ahLst/>
              <a:cxnLst>
                <a:cxn ang="0">
                  <a:pos x="T0" y="T1"/>
                </a:cxn>
                <a:cxn ang="0">
                  <a:pos x="T2" y="T3"/>
                </a:cxn>
                <a:cxn ang="0">
                  <a:pos x="T4" y="T5"/>
                </a:cxn>
                <a:cxn ang="0">
                  <a:pos x="T6" y="T7"/>
                </a:cxn>
              </a:cxnLst>
              <a:rect l="0" t="0" r="r" b="b"/>
              <a:pathLst>
                <a:path w="2" h="2">
                  <a:moveTo>
                    <a:pt x="0" y="0"/>
                  </a:moveTo>
                  <a:cubicBezTo>
                    <a:pt x="0" y="0"/>
                    <a:pt x="0" y="1"/>
                    <a:pt x="0" y="1"/>
                  </a:cubicBezTo>
                  <a:cubicBezTo>
                    <a:pt x="1" y="1"/>
                    <a:pt x="2" y="2"/>
                    <a:pt x="2" y="2"/>
                  </a:cubicBezTo>
                  <a:cubicBezTo>
                    <a:pt x="2" y="1"/>
                    <a:pt x="1" y="1"/>
                    <a:pt x="0"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14" name="Freeform 848">
              <a:extLst>
                <a:ext uri="{FF2B5EF4-FFF2-40B4-BE49-F238E27FC236}">
                  <a16:creationId xmlns:a16="http://schemas.microsoft.com/office/drawing/2014/main" xmlns="" id="{D74F1E66-3BC5-4A58-9A15-323CC55E8B1F}"/>
                </a:ext>
              </a:extLst>
            </p:cNvPr>
            <p:cNvSpPr>
              <a:spLocks/>
            </p:cNvSpPr>
            <p:nvPr/>
          </p:nvSpPr>
          <p:spPr bwMode="auto">
            <a:xfrm>
              <a:off x="10271928" y="4369205"/>
              <a:ext cx="6785" cy="6584"/>
            </a:xfrm>
            <a:custGeom>
              <a:avLst/>
              <a:gdLst>
                <a:gd name="T0" fmla="*/ 0 w 6"/>
                <a:gd name="T1" fmla="*/ 0 h 5"/>
                <a:gd name="T2" fmla="*/ 1 w 6"/>
                <a:gd name="T3" fmla="*/ 1 h 5"/>
                <a:gd name="T4" fmla="*/ 4 w 6"/>
                <a:gd name="T5" fmla="*/ 5 h 5"/>
                <a:gd name="T6" fmla="*/ 6 w 6"/>
                <a:gd name="T7" fmla="*/ 4 h 5"/>
                <a:gd name="T8" fmla="*/ 0 w 6"/>
                <a:gd name="T9" fmla="*/ 0 h 5"/>
              </a:gdLst>
              <a:ahLst/>
              <a:cxnLst>
                <a:cxn ang="0">
                  <a:pos x="T0" y="T1"/>
                </a:cxn>
                <a:cxn ang="0">
                  <a:pos x="T2" y="T3"/>
                </a:cxn>
                <a:cxn ang="0">
                  <a:pos x="T4" y="T5"/>
                </a:cxn>
                <a:cxn ang="0">
                  <a:pos x="T6" y="T7"/>
                </a:cxn>
                <a:cxn ang="0">
                  <a:pos x="T8" y="T9"/>
                </a:cxn>
              </a:cxnLst>
              <a:rect l="0" t="0" r="r" b="b"/>
              <a:pathLst>
                <a:path w="6" h="5">
                  <a:moveTo>
                    <a:pt x="0" y="0"/>
                  </a:moveTo>
                  <a:cubicBezTo>
                    <a:pt x="0" y="1"/>
                    <a:pt x="1" y="1"/>
                    <a:pt x="1" y="1"/>
                  </a:cubicBezTo>
                  <a:cubicBezTo>
                    <a:pt x="2" y="2"/>
                    <a:pt x="3" y="4"/>
                    <a:pt x="4" y="5"/>
                  </a:cubicBezTo>
                  <a:cubicBezTo>
                    <a:pt x="5" y="5"/>
                    <a:pt x="5" y="5"/>
                    <a:pt x="6" y="4"/>
                  </a:cubicBezTo>
                  <a:cubicBezTo>
                    <a:pt x="3" y="2"/>
                    <a:pt x="1" y="1"/>
                    <a:pt x="0"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15" name="Freeform 849">
              <a:extLst>
                <a:ext uri="{FF2B5EF4-FFF2-40B4-BE49-F238E27FC236}">
                  <a16:creationId xmlns:a16="http://schemas.microsoft.com/office/drawing/2014/main" xmlns="" id="{F9F09AA9-FCA5-4E51-BF54-4F5E3513E37F}"/>
                </a:ext>
              </a:extLst>
            </p:cNvPr>
            <p:cNvSpPr>
              <a:spLocks/>
            </p:cNvSpPr>
            <p:nvPr/>
          </p:nvSpPr>
          <p:spPr bwMode="auto">
            <a:xfrm>
              <a:off x="10270231" y="4369205"/>
              <a:ext cx="6785" cy="8230"/>
            </a:xfrm>
            <a:custGeom>
              <a:avLst/>
              <a:gdLst>
                <a:gd name="T0" fmla="*/ 0 w 5"/>
                <a:gd name="T1" fmla="*/ 0 h 6"/>
                <a:gd name="T2" fmla="*/ 0 w 5"/>
                <a:gd name="T3" fmla="*/ 0 h 6"/>
                <a:gd name="T4" fmla="*/ 4 w 5"/>
                <a:gd name="T5" fmla="*/ 6 h 6"/>
                <a:gd name="T6" fmla="*/ 4 w 5"/>
                <a:gd name="T7" fmla="*/ 6 h 6"/>
                <a:gd name="T8" fmla="*/ 5 w 5"/>
                <a:gd name="T9" fmla="*/ 5 h 6"/>
                <a:gd name="T10" fmla="*/ 2 w 5"/>
                <a:gd name="T11" fmla="*/ 1 h 6"/>
                <a:gd name="T12" fmla="*/ 1 w 5"/>
                <a:gd name="T13" fmla="*/ 0 h 6"/>
                <a:gd name="T14" fmla="*/ 0 w 5"/>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6">
                  <a:moveTo>
                    <a:pt x="0" y="0"/>
                  </a:moveTo>
                  <a:cubicBezTo>
                    <a:pt x="0" y="0"/>
                    <a:pt x="0" y="0"/>
                    <a:pt x="0" y="0"/>
                  </a:cubicBezTo>
                  <a:cubicBezTo>
                    <a:pt x="0" y="0"/>
                    <a:pt x="1" y="3"/>
                    <a:pt x="4" y="6"/>
                  </a:cubicBezTo>
                  <a:cubicBezTo>
                    <a:pt x="4" y="6"/>
                    <a:pt x="4" y="6"/>
                    <a:pt x="4" y="6"/>
                  </a:cubicBezTo>
                  <a:cubicBezTo>
                    <a:pt x="5" y="6"/>
                    <a:pt x="5" y="6"/>
                    <a:pt x="5" y="5"/>
                  </a:cubicBezTo>
                  <a:cubicBezTo>
                    <a:pt x="4" y="4"/>
                    <a:pt x="3" y="2"/>
                    <a:pt x="2" y="1"/>
                  </a:cubicBezTo>
                  <a:cubicBezTo>
                    <a:pt x="2" y="1"/>
                    <a:pt x="1" y="1"/>
                    <a:pt x="1" y="0"/>
                  </a:cubicBezTo>
                  <a:cubicBezTo>
                    <a:pt x="1" y="0"/>
                    <a:pt x="0" y="0"/>
                    <a:pt x="0" y="0"/>
                  </a:cubicBezTo>
                </a:path>
              </a:pathLst>
            </a:custGeom>
            <a:solidFill>
              <a:srgbClr val="F8F8F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16" name="Freeform 850">
              <a:extLst>
                <a:ext uri="{FF2B5EF4-FFF2-40B4-BE49-F238E27FC236}">
                  <a16:creationId xmlns:a16="http://schemas.microsoft.com/office/drawing/2014/main" xmlns="" id="{9A0E8F85-B579-4F4D-8CE9-25B9B6FD0648}"/>
                </a:ext>
              </a:extLst>
            </p:cNvPr>
            <p:cNvSpPr>
              <a:spLocks/>
            </p:cNvSpPr>
            <p:nvPr/>
          </p:nvSpPr>
          <p:spPr bwMode="auto">
            <a:xfrm>
              <a:off x="10293980" y="4397186"/>
              <a:ext cx="27141" cy="19751"/>
            </a:xfrm>
            <a:custGeom>
              <a:avLst/>
              <a:gdLst>
                <a:gd name="T0" fmla="*/ 0 w 21"/>
                <a:gd name="T1" fmla="*/ 0 h 16"/>
                <a:gd name="T2" fmla="*/ 2 w 21"/>
                <a:gd name="T3" fmla="*/ 3 h 16"/>
                <a:gd name="T4" fmla="*/ 15 w 21"/>
                <a:gd name="T5" fmla="*/ 16 h 16"/>
                <a:gd name="T6" fmla="*/ 21 w 21"/>
                <a:gd name="T7" fmla="*/ 11 h 16"/>
                <a:gd name="T8" fmla="*/ 17 w 21"/>
                <a:gd name="T9" fmla="*/ 8 h 16"/>
                <a:gd name="T10" fmla="*/ 0 w 21"/>
                <a:gd name="T11" fmla="*/ 0 h 16"/>
              </a:gdLst>
              <a:ahLst/>
              <a:cxnLst>
                <a:cxn ang="0">
                  <a:pos x="T0" y="T1"/>
                </a:cxn>
                <a:cxn ang="0">
                  <a:pos x="T2" y="T3"/>
                </a:cxn>
                <a:cxn ang="0">
                  <a:pos x="T4" y="T5"/>
                </a:cxn>
                <a:cxn ang="0">
                  <a:pos x="T6" y="T7"/>
                </a:cxn>
                <a:cxn ang="0">
                  <a:pos x="T8" y="T9"/>
                </a:cxn>
                <a:cxn ang="0">
                  <a:pos x="T10" y="T11"/>
                </a:cxn>
              </a:cxnLst>
              <a:rect l="0" t="0" r="r" b="b"/>
              <a:pathLst>
                <a:path w="21" h="16">
                  <a:moveTo>
                    <a:pt x="0" y="0"/>
                  </a:moveTo>
                  <a:cubicBezTo>
                    <a:pt x="1" y="1"/>
                    <a:pt x="2" y="2"/>
                    <a:pt x="2" y="3"/>
                  </a:cubicBezTo>
                  <a:cubicBezTo>
                    <a:pt x="6" y="7"/>
                    <a:pt x="10" y="11"/>
                    <a:pt x="15" y="16"/>
                  </a:cubicBezTo>
                  <a:cubicBezTo>
                    <a:pt x="16" y="15"/>
                    <a:pt x="18" y="13"/>
                    <a:pt x="21" y="11"/>
                  </a:cubicBezTo>
                  <a:cubicBezTo>
                    <a:pt x="19" y="10"/>
                    <a:pt x="18" y="9"/>
                    <a:pt x="17" y="8"/>
                  </a:cubicBezTo>
                  <a:cubicBezTo>
                    <a:pt x="12" y="6"/>
                    <a:pt x="6" y="3"/>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17" name="Freeform 851">
              <a:extLst>
                <a:ext uri="{FF2B5EF4-FFF2-40B4-BE49-F238E27FC236}">
                  <a16:creationId xmlns:a16="http://schemas.microsoft.com/office/drawing/2014/main" xmlns="" id="{BA1604C3-67F2-4791-8F59-3356D8D3D67D}"/>
                </a:ext>
              </a:extLst>
            </p:cNvPr>
            <p:cNvSpPr>
              <a:spLocks/>
            </p:cNvSpPr>
            <p:nvPr/>
          </p:nvSpPr>
          <p:spPr bwMode="auto">
            <a:xfrm>
              <a:off x="10293980" y="4397186"/>
              <a:ext cx="3393" cy="4938"/>
            </a:xfrm>
            <a:custGeom>
              <a:avLst/>
              <a:gdLst>
                <a:gd name="T0" fmla="*/ 0 w 2"/>
                <a:gd name="T1" fmla="*/ 0 h 3"/>
                <a:gd name="T2" fmla="*/ 2 w 2"/>
                <a:gd name="T3" fmla="*/ 3 h 3"/>
                <a:gd name="T4" fmla="*/ 0 w 2"/>
                <a:gd name="T5" fmla="*/ 0 h 3"/>
                <a:gd name="T6" fmla="*/ 0 w 2"/>
                <a:gd name="T7" fmla="*/ 0 h 3"/>
              </a:gdLst>
              <a:ahLst/>
              <a:cxnLst>
                <a:cxn ang="0">
                  <a:pos x="T0" y="T1"/>
                </a:cxn>
                <a:cxn ang="0">
                  <a:pos x="T2" y="T3"/>
                </a:cxn>
                <a:cxn ang="0">
                  <a:pos x="T4" y="T5"/>
                </a:cxn>
                <a:cxn ang="0">
                  <a:pos x="T6" y="T7"/>
                </a:cxn>
              </a:cxnLst>
              <a:rect l="0" t="0" r="r" b="b"/>
              <a:pathLst>
                <a:path w="2" h="3">
                  <a:moveTo>
                    <a:pt x="0" y="0"/>
                  </a:moveTo>
                  <a:cubicBezTo>
                    <a:pt x="0" y="1"/>
                    <a:pt x="1" y="2"/>
                    <a:pt x="2" y="3"/>
                  </a:cubicBezTo>
                  <a:cubicBezTo>
                    <a:pt x="2" y="2"/>
                    <a:pt x="1" y="1"/>
                    <a:pt x="0" y="0"/>
                  </a:cubicBezTo>
                  <a:cubicBezTo>
                    <a:pt x="0" y="0"/>
                    <a:pt x="0" y="0"/>
                    <a:pt x="0"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18" name="Freeform 852">
              <a:extLst>
                <a:ext uri="{FF2B5EF4-FFF2-40B4-BE49-F238E27FC236}">
                  <a16:creationId xmlns:a16="http://schemas.microsoft.com/office/drawing/2014/main" xmlns="" id="{465E7947-A13B-4878-AFF1-35E0D71AFC14}"/>
                </a:ext>
              </a:extLst>
            </p:cNvPr>
            <p:cNvSpPr>
              <a:spLocks/>
            </p:cNvSpPr>
            <p:nvPr/>
          </p:nvSpPr>
          <p:spPr bwMode="auto">
            <a:xfrm>
              <a:off x="10278714" y="4379080"/>
              <a:ext cx="6785" cy="3292"/>
            </a:xfrm>
            <a:custGeom>
              <a:avLst/>
              <a:gdLst>
                <a:gd name="T0" fmla="*/ 0 w 5"/>
                <a:gd name="T1" fmla="*/ 0 h 2"/>
                <a:gd name="T2" fmla="*/ 2 w 5"/>
                <a:gd name="T3" fmla="*/ 1 h 2"/>
                <a:gd name="T4" fmla="*/ 5 w 5"/>
                <a:gd name="T5" fmla="*/ 2 h 2"/>
                <a:gd name="T6" fmla="*/ 5 w 5"/>
                <a:gd name="T7" fmla="*/ 2 h 2"/>
                <a:gd name="T8" fmla="*/ 0 w 5"/>
                <a:gd name="T9" fmla="*/ 0 h 2"/>
              </a:gdLst>
              <a:ahLst/>
              <a:cxnLst>
                <a:cxn ang="0">
                  <a:pos x="T0" y="T1"/>
                </a:cxn>
                <a:cxn ang="0">
                  <a:pos x="T2" y="T3"/>
                </a:cxn>
                <a:cxn ang="0">
                  <a:pos x="T4" y="T5"/>
                </a:cxn>
                <a:cxn ang="0">
                  <a:pos x="T6" y="T7"/>
                </a:cxn>
                <a:cxn ang="0">
                  <a:pos x="T8" y="T9"/>
                </a:cxn>
              </a:cxnLst>
              <a:rect l="0" t="0" r="r" b="b"/>
              <a:pathLst>
                <a:path w="5" h="2">
                  <a:moveTo>
                    <a:pt x="0" y="0"/>
                  </a:moveTo>
                  <a:cubicBezTo>
                    <a:pt x="1" y="0"/>
                    <a:pt x="1" y="1"/>
                    <a:pt x="2" y="1"/>
                  </a:cubicBezTo>
                  <a:cubicBezTo>
                    <a:pt x="3" y="2"/>
                    <a:pt x="4" y="2"/>
                    <a:pt x="5" y="2"/>
                  </a:cubicBezTo>
                  <a:cubicBezTo>
                    <a:pt x="5" y="2"/>
                    <a:pt x="5" y="2"/>
                    <a:pt x="5" y="2"/>
                  </a:cubicBezTo>
                  <a:cubicBezTo>
                    <a:pt x="3" y="1"/>
                    <a:pt x="2" y="0"/>
                    <a:pt x="0" y="0"/>
                  </a:cubicBezTo>
                </a:path>
              </a:pathLst>
            </a:custGeom>
            <a:solidFill>
              <a:srgbClr val="F6F6F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19" name="Freeform 853">
              <a:extLst>
                <a:ext uri="{FF2B5EF4-FFF2-40B4-BE49-F238E27FC236}">
                  <a16:creationId xmlns:a16="http://schemas.microsoft.com/office/drawing/2014/main" xmlns="" id="{4007196D-CDB1-4D70-846E-DF709F3014C1}"/>
                </a:ext>
              </a:extLst>
            </p:cNvPr>
            <p:cNvSpPr>
              <a:spLocks/>
            </p:cNvSpPr>
            <p:nvPr/>
          </p:nvSpPr>
          <p:spPr bwMode="auto">
            <a:xfrm>
              <a:off x="10275321" y="4377435"/>
              <a:ext cx="6785" cy="3292"/>
            </a:xfrm>
            <a:custGeom>
              <a:avLst/>
              <a:gdLst>
                <a:gd name="T0" fmla="*/ 0 w 5"/>
                <a:gd name="T1" fmla="*/ 0 h 3"/>
                <a:gd name="T2" fmla="*/ 0 w 5"/>
                <a:gd name="T3" fmla="*/ 0 h 3"/>
                <a:gd name="T4" fmla="*/ 2 w 5"/>
                <a:gd name="T5" fmla="*/ 3 h 3"/>
                <a:gd name="T6" fmla="*/ 5 w 5"/>
                <a:gd name="T7" fmla="*/ 3 h 3"/>
                <a:gd name="T8" fmla="*/ 3 w 5"/>
                <a:gd name="T9" fmla="*/ 2 h 3"/>
                <a:gd name="T10" fmla="*/ 0 w 5"/>
                <a:gd name="T11" fmla="*/ 0 h 3"/>
              </a:gdLst>
              <a:ahLst/>
              <a:cxnLst>
                <a:cxn ang="0">
                  <a:pos x="T0" y="T1"/>
                </a:cxn>
                <a:cxn ang="0">
                  <a:pos x="T2" y="T3"/>
                </a:cxn>
                <a:cxn ang="0">
                  <a:pos x="T4" y="T5"/>
                </a:cxn>
                <a:cxn ang="0">
                  <a:pos x="T6" y="T7"/>
                </a:cxn>
                <a:cxn ang="0">
                  <a:pos x="T8" y="T9"/>
                </a:cxn>
                <a:cxn ang="0">
                  <a:pos x="T10" y="T11"/>
                </a:cxn>
              </a:cxnLst>
              <a:rect l="0" t="0" r="r" b="b"/>
              <a:pathLst>
                <a:path w="5" h="3">
                  <a:moveTo>
                    <a:pt x="0" y="0"/>
                  </a:moveTo>
                  <a:cubicBezTo>
                    <a:pt x="0" y="0"/>
                    <a:pt x="0" y="0"/>
                    <a:pt x="0" y="0"/>
                  </a:cubicBezTo>
                  <a:cubicBezTo>
                    <a:pt x="1" y="1"/>
                    <a:pt x="1" y="2"/>
                    <a:pt x="2" y="3"/>
                  </a:cubicBezTo>
                  <a:cubicBezTo>
                    <a:pt x="3" y="3"/>
                    <a:pt x="4" y="3"/>
                    <a:pt x="5" y="3"/>
                  </a:cubicBezTo>
                  <a:cubicBezTo>
                    <a:pt x="4" y="3"/>
                    <a:pt x="4" y="2"/>
                    <a:pt x="3" y="2"/>
                  </a:cubicBezTo>
                  <a:cubicBezTo>
                    <a:pt x="2" y="1"/>
                    <a:pt x="1" y="1"/>
                    <a:pt x="0" y="0"/>
                  </a:cubicBezTo>
                </a:path>
              </a:pathLst>
            </a:custGeom>
            <a:solidFill>
              <a:srgbClr val="F9F9F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20" name="Freeform 854">
              <a:extLst>
                <a:ext uri="{FF2B5EF4-FFF2-40B4-BE49-F238E27FC236}">
                  <a16:creationId xmlns:a16="http://schemas.microsoft.com/office/drawing/2014/main" xmlns="" id="{7B33799E-A749-416F-A86E-147AECC240D9}"/>
                </a:ext>
              </a:extLst>
            </p:cNvPr>
            <p:cNvSpPr>
              <a:spLocks/>
            </p:cNvSpPr>
            <p:nvPr/>
          </p:nvSpPr>
          <p:spPr bwMode="auto">
            <a:xfrm>
              <a:off x="10282106" y="4380727"/>
              <a:ext cx="3393" cy="3292"/>
            </a:xfrm>
            <a:custGeom>
              <a:avLst/>
              <a:gdLst>
                <a:gd name="T0" fmla="*/ 0 w 3"/>
                <a:gd name="T1" fmla="*/ 0 h 3"/>
                <a:gd name="T2" fmla="*/ 2 w 3"/>
                <a:gd name="T3" fmla="*/ 3 h 3"/>
                <a:gd name="T4" fmla="*/ 3 w 3"/>
                <a:gd name="T5" fmla="*/ 1 h 3"/>
                <a:gd name="T6" fmla="*/ 0 w 3"/>
                <a:gd name="T7" fmla="*/ 0 h 3"/>
              </a:gdLst>
              <a:ahLst/>
              <a:cxnLst>
                <a:cxn ang="0">
                  <a:pos x="T0" y="T1"/>
                </a:cxn>
                <a:cxn ang="0">
                  <a:pos x="T2" y="T3"/>
                </a:cxn>
                <a:cxn ang="0">
                  <a:pos x="T4" y="T5"/>
                </a:cxn>
                <a:cxn ang="0">
                  <a:pos x="T6" y="T7"/>
                </a:cxn>
              </a:cxnLst>
              <a:rect l="0" t="0" r="r" b="b"/>
              <a:pathLst>
                <a:path w="3" h="3">
                  <a:moveTo>
                    <a:pt x="0" y="0"/>
                  </a:moveTo>
                  <a:cubicBezTo>
                    <a:pt x="0" y="1"/>
                    <a:pt x="1" y="2"/>
                    <a:pt x="2" y="3"/>
                  </a:cubicBezTo>
                  <a:cubicBezTo>
                    <a:pt x="2" y="2"/>
                    <a:pt x="2" y="2"/>
                    <a:pt x="3" y="1"/>
                  </a:cubicBezTo>
                  <a:cubicBezTo>
                    <a:pt x="2" y="1"/>
                    <a:pt x="1" y="1"/>
                    <a:pt x="0" y="0"/>
                  </a:cubicBezTo>
                </a:path>
              </a:pathLst>
            </a:custGeom>
            <a:solidFill>
              <a:srgbClr val="FBFBF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21" name="Freeform 855">
              <a:extLst>
                <a:ext uri="{FF2B5EF4-FFF2-40B4-BE49-F238E27FC236}">
                  <a16:creationId xmlns:a16="http://schemas.microsoft.com/office/drawing/2014/main" xmlns="" id="{815E4898-669D-4D93-8940-BC65355D95B2}"/>
                </a:ext>
              </a:extLst>
            </p:cNvPr>
            <p:cNvSpPr>
              <a:spLocks/>
            </p:cNvSpPr>
            <p:nvPr/>
          </p:nvSpPr>
          <p:spPr bwMode="auto">
            <a:xfrm>
              <a:off x="10278714" y="4380727"/>
              <a:ext cx="5090" cy="4938"/>
            </a:xfrm>
            <a:custGeom>
              <a:avLst/>
              <a:gdLst>
                <a:gd name="T0" fmla="*/ 0 w 5"/>
                <a:gd name="T1" fmla="*/ 0 h 4"/>
                <a:gd name="T2" fmla="*/ 4 w 5"/>
                <a:gd name="T3" fmla="*/ 4 h 4"/>
                <a:gd name="T4" fmla="*/ 5 w 5"/>
                <a:gd name="T5" fmla="*/ 3 h 4"/>
                <a:gd name="T6" fmla="*/ 3 w 5"/>
                <a:gd name="T7" fmla="*/ 0 h 4"/>
                <a:gd name="T8" fmla="*/ 0 w 5"/>
                <a:gd name="T9" fmla="*/ 0 h 4"/>
              </a:gdLst>
              <a:ahLst/>
              <a:cxnLst>
                <a:cxn ang="0">
                  <a:pos x="T0" y="T1"/>
                </a:cxn>
                <a:cxn ang="0">
                  <a:pos x="T2" y="T3"/>
                </a:cxn>
                <a:cxn ang="0">
                  <a:pos x="T4" y="T5"/>
                </a:cxn>
                <a:cxn ang="0">
                  <a:pos x="T6" y="T7"/>
                </a:cxn>
                <a:cxn ang="0">
                  <a:pos x="T8" y="T9"/>
                </a:cxn>
              </a:cxnLst>
              <a:rect l="0" t="0" r="r" b="b"/>
              <a:pathLst>
                <a:path w="5" h="4">
                  <a:moveTo>
                    <a:pt x="0" y="0"/>
                  </a:moveTo>
                  <a:cubicBezTo>
                    <a:pt x="1" y="1"/>
                    <a:pt x="3" y="3"/>
                    <a:pt x="4" y="4"/>
                  </a:cubicBezTo>
                  <a:cubicBezTo>
                    <a:pt x="4" y="4"/>
                    <a:pt x="4" y="3"/>
                    <a:pt x="5" y="3"/>
                  </a:cubicBezTo>
                  <a:cubicBezTo>
                    <a:pt x="4" y="2"/>
                    <a:pt x="3" y="1"/>
                    <a:pt x="3" y="0"/>
                  </a:cubicBezTo>
                  <a:cubicBezTo>
                    <a:pt x="2" y="0"/>
                    <a:pt x="1" y="0"/>
                    <a:pt x="0" y="0"/>
                  </a:cubicBezTo>
                </a:path>
              </a:pathLst>
            </a:custGeom>
            <a:solidFill>
              <a:srgbClr val="FBFBF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22" name="Freeform 856">
              <a:extLst>
                <a:ext uri="{FF2B5EF4-FFF2-40B4-BE49-F238E27FC236}">
                  <a16:creationId xmlns:a16="http://schemas.microsoft.com/office/drawing/2014/main" xmlns="" id="{1E1797E9-BBA8-47C0-8CFC-71905B3672EA}"/>
                </a:ext>
              </a:extLst>
            </p:cNvPr>
            <p:cNvSpPr>
              <a:spLocks/>
            </p:cNvSpPr>
            <p:nvPr/>
          </p:nvSpPr>
          <p:spPr bwMode="auto">
            <a:xfrm>
              <a:off x="10285499" y="4382372"/>
              <a:ext cx="3393" cy="0"/>
            </a:xfrm>
            <a:custGeom>
              <a:avLst/>
              <a:gdLst>
                <a:gd name="T0" fmla="*/ 0 w 3"/>
                <a:gd name="T1" fmla="*/ 0 h 1"/>
                <a:gd name="T2" fmla="*/ 0 w 3"/>
                <a:gd name="T3" fmla="*/ 0 h 1"/>
                <a:gd name="T4" fmla="*/ 3 w 3"/>
                <a:gd name="T5" fmla="*/ 1 h 1"/>
                <a:gd name="T6" fmla="*/ 2 w 3"/>
                <a:gd name="T7" fmla="*/ 1 h 1"/>
                <a:gd name="T8" fmla="*/ 0 w 3"/>
                <a:gd name="T9" fmla="*/ 0 h 1"/>
              </a:gdLst>
              <a:ahLst/>
              <a:cxnLst>
                <a:cxn ang="0">
                  <a:pos x="T0" y="T1"/>
                </a:cxn>
                <a:cxn ang="0">
                  <a:pos x="T2" y="T3"/>
                </a:cxn>
                <a:cxn ang="0">
                  <a:pos x="T4" y="T5"/>
                </a:cxn>
                <a:cxn ang="0">
                  <a:pos x="T6" y="T7"/>
                </a:cxn>
                <a:cxn ang="0">
                  <a:pos x="T8" y="T9"/>
                </a:cxn>
              </a:cxnLst>
              <a:rect l="0" t="0" r="r" b="b"/>
              <a:pathLst>
                <a:path w="3" h="1">
                  <a:moveTo>
                    <a:pt x="0" y="0"/>
                  </a:moveTo>
                  <a:cubicBezTo>
                    <a:pt x="0" y="0"/>
                    <a:pt x="0" y="0"/>
                    <a:pt x="0" y="0"/>
                  </a:cubicBezTo>
                  <a:cubicBezTo>
                    <a:pt x="1" y="1"/>
                    <a:pt x="2" y="1"/>
                    <a:pt x="3" y="1"/>
                  </a:cubicBezTo>
                  <a:cubicBezTo>
                    <a:pt x="2" y="1"/>
                    <a:pt x="2" y="1"/>
                    <a:pt x="2" y="1"/>
                  </a:cubicBezTo>
                  <a:cubicBezTo>
                    <a:pt x="2" y="1"/>
                    <a:pt x="1" y="0"/>
                    <a:pt x="0" y="0"/>
                  </a:cubicBezTo>
                </a:path>
              </a:pathLst>
            </a:custGeom>
            <a:solidFill>
              <a:srgbClr val="FAFAF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23" name="Freeform 857">
              <a:extLst>
                <a:ext uri="{FF2B5EF4-FFF2-40B4-BE49-F238E27FC236}">
                  <a16:creationId xmlns:a16="http://schemas.microsoft.com/office/drawing/2014/main" xmlns="" id="{F7B38315-628B-4B6B-94E6-F57BC48C9469}"/>
                </a:ext>
              </a:extLst>
            </p:cNvPr>
            <p:cNvSpPr>
              <a:spLocks/>
            </p:cNvSpPr>
            <p:nvPr/>
          </p:nvSpPr>
          <p:spPr bwMode="auto">
            <a:xfrm>
              <a:off x="10283802" y="4382372"/>
              <a:ext cx="6785" cy="4938"/>
            </a:xfrm>
            <a:custGeom>
              <a:avLst/>
              <a:gdLst>
                <a:gd name="T0" fmla="*/ 1 w 5"/>
                <a:gd name="T1" fmla="*/ 0 h 5"/>
                <a:gd name="T2" fmla="*/ 0 w 5"/>
                <a:gd name="T3" fmla="*/ 2 h 5"/>
                <a:gd name="T4" fmla="*/ 2 w 5"/>
                <a:gd name="T5" fmla="*/ 5 h 5"/>
                <a:gd name="T6" fmla="*/ 5 w 5"/>
                <a:gd name="T7" fmla="*/ 3 h 5"/>
                <a:gd name="T8" fmla="*/ 4 w 5"/>
                <a:gd name="T9" fmla="*/ 1 h 5"/>
                <a:gd name="T10" fmla="*/ 1 w 5"/>
                <a:gd name="T11" fmla="*/ 0 h 5"/>
              </a:gdLst>
              <a:ahLst/>
              <a:cxnLst>
                <a:cxn ang="0">
                  <a:pos x="T0" y="T1"/>
                </a:cxn>
                <a:cxn ang="0">
                  <a:pos x="T2" y="T3"/>
                </a:cxn>
                <a:cxn ang="0">
                  <a:pos x="T4" y="T5"/>
                </a:cxn>
                <a:cxn ang="0">
                  <a:pos x="T6" y="T7"/>
                </a:cxn>
                <a:cxn ang="0">
                  <a:pos x="T8" y="T9"/>
                </a:cxn>
                <a:cxn ang="0">
                  <a:pos x="T10" y="T11"/>
                </a:cxn>
              </a:cxnLst>
              <a:rect l="0" t="0" r="r" b="b"/>
              <a:pathLst>
                <a:path w="5" h="5">
                  <a:moveTo>
                    <a:pt x="1" y="0"/>
                  </a:moveTo>
                  <a:cubicBezTo>
                    <a:pt x="0" y="1"/>
                    <a:pt x="0" y="1"/>
                    <a:pt x="0" y="2"/>
                  </a:cubicBezTo>
                  <a:cubicBezTo>
                    <a:pt x="0" y="3"/>
                    <a:pt x="1" y="4"/>
                    <a:pt x="2" y="5"/>
                  </a:cubicBezTo>
                  <a:cubicBezTo>
                    <a:pt x="3" y="4"/>
                    <a:pt x="4" y="3"/>
                    <a:pt x="5" y="3"/>
                  </a:cubicBezTo>
                  <a:cubicBezTo>
                    <a:pt x="5" y="2"/>
                    <a:pt x="4" y="2"/>
                    <a:pt x="4" y="1"/>
                  </a:cubicBezTo>
                  <a:cubicBezTo>
                    <a:pt x="3" y="1"/>
                    <a:pt x="2" y="1"/>
                    <a:pt x="1" y="0"/>
                  </a:cubicBezTo>
                </a:path>
              </a:pathLst>
            </a:custGeom>
            <a:solidFill>
              <a:srgbClr val="FBFBF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24" name="Freeform 858">
              <a:extLst>
                <a:ext uri="{FF2B5EF4-FFF2-40B4-BE49-F238E27FC236}">
                  <a16:creationId xmlns:a16="http://schemas.microsoft.com/office/drawing/2014/main" xmlns="" id="{ECA2062E-0148-4674-84F7-8D283E6FF1EC}"/>
                </a:ext>
              </a:extLst>
            </p:cNvPr>
            <p:cNvSpPr>
              <a:spLocks/>
            </p:cNvSpPr>
            <p:nvPr/>
          </p:nvSpPr>
          <p:spPr bwMode="auto">
            <a:xfrm>
              <a:off x="10283802" y="4384019"/>
              <a:ext cx="3393" cy="3292"/>
            </a:xfrm>
            <a:custGeom>
              <a:avLst/>
              <a:gdLst>
                <a:gd name="T0" fmla="*/ 1 w 3"/>
                <a:gd name="T1" fmla="*/ 0 h 3"/>
                <a:gd name="T2" fmla="*/ 0 w 3"/>
                <a:gd name="T3" fmla="*/ 1 h 3"/>
                <a:gd name="T4" fmla="*/ 2 w 3"/>
                <a:gd name="T5" fmla="*/ 3 h 3"/>
                <a:gd name="T6" fmla="*/ 3 w 3"/>
                <a:gd name="T7" fmla="*/ 3 h 3"/>
                <a:gd name="T8" fmla="*/ 1 w 3"/>
                <a:gd name="T9" fmla="*/ 0 h 3"/>
              </a:gdLst>
              <a:ahLst/>
              <a:cxnLst>
                <a:cxn ang="0">
                  <a:pos x="T0" y="T1"/>
                </a:cxn>
                <a:cxn ang="0">
                  <a:pos x="T2" y="T3"/>
                </a:cxn>
                <a:cxn ang="0">
                  <a:pos x="T4" y="T5"/>
                </a:cxn>
                <a:cxn ang="0">
                  <a:pos x="T6" y="T7"/>
                </a:cxn>
                <a:cxn ang="0">
                  <a:pos x="T8" y="T9"/>
                </a:cxn>
              </a:cxnLst>
              <a:rect l="0" t="0" r="r" b="b"/>
              <a:pathLst>
                <a:path w="3" h="3">
                  <a:moveTo>
                    <a:pt x="1" y="0"/>
                  </a:moveTo>
                  <a:cubicBezTo>
                    <a:pt x="0" y="0"/>
                    <a:pt x="0" y="1"/>
                    <a:pt x="0" y="1"/>
                  </a:cubicBezTo>
                  <a:cubicBezTo>
                    <a:pt x="1" y="2"/>
                    <a:pt x="1" y="3"/>
                    <a:pt x="2" y="3"/>
                  </a:cubicBezTo>
                  <a:cubicBezTo>
                    <a:pt x="2" y="3"/>
                    <a:pt x="3" y="3"/>
                    <a:pt x="3" y="3"/>
                  </a:cubicBezTo>
                  <a:cubicBezTo>
                    <a:pt x="2" y="2"/>
                    <a:pt x="1" y="1"/>
                    <a:pt x="1" y="0"/>
                  </a:cubicBezTo>
                </a:path>
              </a:pathLst>
            </a:custGeom>
            <a:solidFill>
              <a:srgbClr val="FBFBF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25" name="Freeform 859">
              <a:extLst>
                <a:ext uri="{FF2B5EF4-FFF2-40B4-BE49-F238E27FC236}">
                  <a16:creationId xmlns:a16="http://schemas.microsoft.com/office/drawing/2014/main" xmlns="" id="{223EF1F8-2E13-44E5-828E-FB380471A6A2}"/>
                </a:ext>
              </a:extLst>
            </p:cNvPr>
            <p:cNvSpPr>
              <a:spLocks/>
            </p:cNvSpPr>
            <p:nvPr/>
          </p:nvSpPr>
          <p:spPr bwMode="auto">
            <a:xfrm>
              <a:off x="10275321" y="4377435"/>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FCFCF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26" name="Freeform 860">
              <a:extLst>
                <a:ext uri="{FF2B5EF4-FFF2-40B4-BE49-F238E27FC236}">
                  <a16:creationId xmlns:a16="http://schemas.microsoft.com/office/drawing/2014/main" xmlns="" id="{445117AF-7943-4EBC-8F6C-301727BC3A78}"/>
                </a:ext>
              </a:extLst>
            </p:cNvPr>
            <p:cNvSpPr>
              <a:spLocks/>
            </p:cNvSpPr>
            <p:nvPr/>
          </p:nvSpPr>
          <p:spPr bwMode="auto">
            <a:xfrm>
              <a:off x="10288892" y="4390603"/>
              <a:ext cx="27141" cy="16459"/>
            </a:xfrm>
            <a:custGeom>
              <a:avLst/>
              <a:gdLst>
                <a:gd name="T0" fmla="*/ 0 w 21"/>
                <a:gd name="T1" fmla="*/ 0 h 14"/>
                <a:gd name="T2" fmla="*/ 0 w 21"/>
                <a:gd name="T3" fmla="*/ 1 h 14"/>
                <a:gd name="T4" fmla="*/ 4 w 21"/>
                <a:gd name="T5" fmla="*/ 6 h 14"/>
                <a:gd name="T6" fmla="*/ 21 w 21"/>
                <a:gd name="T7" fmla="*/ 14 h 14"/>
                <a:gd name="T8" fmla="*/ 8 w 21"/>
                <a:gd name="T9" fmla="*/ 2 h 14"/>
                <a:gd name="T10" fmla="*/ 0 w 21"/>
                <a:gd name="T11" fmla="*/ 0 h 14"/>
              </a:gdLst>
              <a:ahLst/>
              <a:cxnLst>
                <a:cxn ang="0">
                  <a:pos x="T0" y="T1"/>
                </a:cxn>
                <a:cxn ang="0">
                  <a:pos x="T2" y="T3"/>
                </a:cxn>
                <a:cxn ang="0">
                  <a:pos x="T4" y="T5"/>
                </a:cxn>
                <a:cxn ang="0">
                  <a:pos x="T6" y="T7"/>
                </a:cxn>
                <a:cxn ang="0">
                  <a:pos x="T8" y="T9"/>
                </a:cxn>
                <a:cxn ang="0">
                  <a:pos x="T10" y="T11"/>
                </a:cxn>
              </a:cxnLst>
              <a:rect l="0" t="0" r="r" b="b"/>
              <a:pathLst>
                <a:path w="21" h="14">
                  <a:moveTo>
                    <a:pt x="0" y="0"/>
                  </a:moveTo>
                  <a:cubicBezTo>
                    <a:pt x="0" y="1"/>
                    <a:pt x="0" y="1"/>
                    <a:pt x="0" y="1"/>
                  </a:cubicBezTo>
                  <a:cubicBezTo>
                    <a:pt x="2" y="3"/>
                    <a:pt x="3" y="5"/>
                    <a:pt x="4" y="6"/>
                  </a:cubicBezTo>
                  <a:cubicBezTo>
                    <a:pt x="10" y="9"/>
                    <a:pt x="16" y="12"/>
                    <a:pt x="21" y="14"/>
                  </a:cubicBezTo>
                  <a:cubicBezTo>
                    <a:pt x="17" y="10"/>
                    <a:pt x="12" y="6"/>
                    <a:pt x="8" y="2"/>
                  </a:cubicBezTo>
                  <a:cubicBezTo>
                    <a:pt x="6" y="2"/>
                    <a:pt x="3" y="1"/>
                    <a:pt x="0" y="0"/>
                  </a:cubicBezTo>
                </a:path>
              </a:pathLst>
            </a:custGeom>
            <a:solidFill>
              <a:srgbClr val="F6F6F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27" name="Freeform 861">
              <a:extLst>
                <a:ext uri="{FF2B5EF4-FFF2-40B4-BE49-F238E27FC236}">
                  <a16:creationId xmlns:a16="http://schemas.microsoft.com/office/drawing/2014/main" xmlns="" id="{641FEC8C-AB69-4B4A-BC15-337244298D0D}"/>
                </a:ext>
              </a:extLst>
            </p:cNvPr>
            <p:cNvSpPr>
              <a:spLocks/>
            </p:cNvSpPr>
            <p:nvPr/>
          </p:nvSpPr>
          <p:spPr bwMode="auto">
            <a:xfrm>
              <a:off x="10288892" y="4392248"/>
              <a:ext cx="5090" cy="4938"/>
            </a:xfrm>
            <a:custGeom>
              <a:avLst/>
              <a:gdLst>
                <a:gd name="T0" fmla="*/ 0 w 4"/>
                <a:gd name="T1" fmla="*/ 0 h 5"/>
                <a:gd name="T2" fmla="*/ 0 w 4"/>
                <a:gd name="T3" fmla="*/ 1 h 5"/>
                <a:gd name="T4" fmla="*/ 4 w 4"/>
                <a:gd name="T5" fmla="*/ 5 h 5"/>
                <a:gd name="T6" fmla="*/ 4 w 4"/>
                <a:gd name="T7" fmla="*/ 5 h 5"/>
                <a:gd name="T8" fmla="*/ 0 w 4"/>
                <a:gd name="T9" fmla="*/ 0 h 5"/>
              </a:gdLst>
              <a:ahLst/>
              <a:cxnLst>
                <a:cxn ang="0">
                  <a:pos x="T0" y="T1"/>
                </a:cxn>
                <a:cxn ang="0">
                  <a:pos x="T2" y="T3"/>
                </a:cxn>
                <a:cxn ang="0">
                  <a:pos x="T4" y="T5"/>
                </a:cxn>
                <a:cxn ang="0">
                  <a:pos x="T6" y="T7"/>
                </a:cxn>
                <a:cxn ang="0">
                  <a:pos x="T8" y="T9"/>
                </a:cxn>
              </a:cxnLst>
              <a:rect l="0" t="0" r="r" b="b"/>
              <a:pathLst>
                <a:path w="4" h="5">
                  <a:moveTo>
                    <a:pt x="0" y="0"/>
                  </a:moveTo>
                  <a:cubicBezTo>
                    <a:pt x="0" y="0"/>
                    <a:pt x="0" y="1"/>
                    <a:pt x="0" y="1"/>
                  </a:cubicBezTo>
                  <a:cubicBezTo>
                    <a:pt x="1" y="2"/>
                    <a:pt x="2" y="4"/>
                    <a:pt x="4" y="5"/>
                  </a:cubicBezTo>
                  <a:cubicBezTo>
                    <a:pt x="4" y="5"/>
                    <a:pt x="4" y="5"/>
                    <a:pt x="4" y="5"/>
                  </a:cubicBezTo>
                  <a:cubicBezTo>
                    <a:pt x="3" y="4"/>
                    <a:pt x="2" y="2"/>
                    <a:pt x="0" y="0"/>
                  </a:cubicBezTo>
                </a:path>
              </a:pathLst>
            </a:custGeom>
            <a:solidFill>
              <a:srgbClr val="F9F9F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28" name="Freeform 862">
              <a:extLst>
                <a:ext uri="{FF2B5EF4-FFF2-40B4-BE49-F238E27FC236}">
                  <a16:creationId xmlns:a16="http://schemas.microsoft.com/office/drawing/2014/main" xmlns="" id="{94B4CF5B-679D-4F93-9FAD-BEA1AAE7FB1B}"/>
                </a:ext>
              </a:extLst>
            </p:cNvPr>
            <p:cNvSpPr>
              <a:spLocks/>
            </p:cNvSpPr>
            <p:nvPr/>
          </p:nvSpPr>
          <p:spPr bwMode="auto">
            <a:xfrm>
              <a:off x="10288892" y="4387311"/>
              <a:ext cx="10178" cy="4938"/>
            </a:xfrm>
            <a:custGeom>
              <a:avLst/>
              <a:gdLst>
                <a:gd name="T0" fmla="*/ 3 w 8"/>
                <a:gd name="T1" fmla="*/ 0 h 5"/>
                <a:gd name="T2" fmla="*/ 1 w 8"/>
                <a:gd name="T3" fmla="*/ 2 h 5"/>
                <a:gd name="T4" fmla="*/ 0 w 8"/>
                <a:gd name="T5" fmla="*/ 3 h 5"/>
                <a:gd name="T6" fmla="*/ 8 w 8"/>
                <a:gd name="T7" fmla="*/ 5 h 5"/>
                <a:gd name="T8" fmla="*/ 3 w 8"/>
                <a:gd name="T9" fmla="*/ 0 h 5"/>
              </a:gdLst>
              <a:ahLst/>
              <a:cxnLst>
                <a:cxn ang="0">
                  <a:pos x="T0" y="T1"/>
                </a:cxn>
                <a:cxn ang="0">
                  <a:pos x="T2" y="T3"/>
                </a:cxn>
                <a:cxn ang="0">
                  <a:pos x="T4" y="T5"/>
                </a:cxn>
                <a:cxn ang="0">
                  <a:pos x="T6" y="T7"/>
                </a:cxn>
                <a:cxn ang="0">
                  <a:pos x="T8" y="T9"/>
                </a:cxn>
              </a:cxnLst>
              <a:rect l="0" t="0" r="r" b="b"/>
              <a:pathLst>
                <a:path w="8" h="5">
                  <a:moveTo>
                    <a:pt x="3" y="0"/>
                  </a:moveTo>
                  <a:cubicBezTo>
                    <a:pt x="2" y="1"/>
                    <a:pt x="2" y="1"/>
                    <a:pt x="1" y="2"/>
                  </a:cubicBezTo>
                  <a:cubicBezTo>
                    <a:pt x="1" y="2"/>
                    <a:pt x="1" y="3"/>
                    <a:pt x="0" y="3"/>
                  </a:cubicBezTo>
                  <a:cubicBezTo>
                    <a:pt x="3" y="4"/>
                    <a:pt x="6" y="5"/>
                    <a:pt x="8" y="5"/>
                  </a:cubicBezTo>
                  <a:cubicBezTo>
                    <a:pt x="7" y="3"/>
                    <a:pt x="5" y="2"/>
                    <a:pt x="3" y="0"/>
                  </a:cubicBezTo>
                </a:path>
              </a:pathLst>
            </a:custGeom>
            <a:solidFill>
              <a:srgbClr val="FBFBF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29" name="Freeform 863">
              <a:extLst>
                <a:ext uri="{FF2B5EF4-FFF2-40B4-BE49-F238E27FC236}">
                  <a16:creationId xmlns:a16="http://schemas.microsoft.com/office/drawing/2014/main" xmlns="" id="{D30C7D70-DEC1-4FFD-AD5B-995B40A79705}"/>
                </a:ext>
              </a:extLst>
            </p:cNvPr>
            <p:cNvSpPr>
              <a:spLocks/>
            </p:cNvSpPr>
            <p:nvPr/>
          </p:nvSpPr>
          <p:spPr bwMode="auto">
            <a:xfrm>
              <a:off x="10288892" y="4390603"/>
              <a:ext cx="0" cy="1646"/>
            </a:xfrm>
            <a:custGeom>
              <a:avLst/>
              <a:gdLst>
                <a:gd name="T0" fmla="*/ 0 h 1"/>
                <a:gd name="T1" fmla="*/ 1 h 1"/>
                <a:gd name="T2" fmla="*/ 0 h 1"/>
                <a:gd name="T3" fmla="*/ 0 h 1"/>
              </a:gdLst>
              <a:ahLst/>
              <a:cxnLst>
                <a:cxn ang="0">
                  <a:pos x="0" y="T0"/>
                </a:cxn>
                <a:cxn ang="0">
                  <a:pos x="0" y="T1"/>
                </a:cxn>
                <a:cxn ang="0">
                  <a:pos x="0" y="T2"/>
                </a:cxn>
                <a:cxn ang="0">
                  <a:pos x="0" y="T3"/>
                </a:cxn>
              </a:cxnLst>
              <a:rect l="0" t="0" r="r" b="b"/>
              <a:pathLst>
                <a:path h="1">
                  <a:moveTo>
                    <a:pt x="0" y="0"/>
                  </a:moveTo>
                  <a:cubicBezTo>
                    <a:pt x="0" y="0"/>
                    <a:pt x="0" y="1"/>
                    <a:pt x="0" y="1"/>
                  </a:cubicBezTo>
                  <a:cubicBezTo>
                    <a:pt x="0" y="1"/>
                    <a:pt x="0" y="1"/>
                    <a:pt x="0" y="0"/>
                  </a:cubicBezTo>
                  <a:cubicBezTo>
                    <a:pt x="0" y="0"/>
                    <a:pt x="0" y="0"/>
                    <a:pt x="0" y="0"/>
                  </a:cubicBezTo>
                </a:path>
              </a:pathLst>
            </a:custGeom>
            <a:solidFill>
              <a:srgbClr val="FAFAF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30" name="Freeform 864">
              <a:extLst>
                <a:ext uri="{FF2B5EF4-FFF2-40B4-BE49-F238E27FC236}">
                  <a16:creationId xmlns:a16="http://schemas.microsoft.com/office/drawing/2014/main" xmlns="" id="{742DCF91-44C9-48A5-B95B-8D6E14673EE4}"/>
                </a:ext>
              </a:extLst>
            </p:cNvPr>
            <p:cNvSpPr>
              <a:spLocks/>
            </p:cNvSpPr>
            <p:nvPr/>
          </p:nvSpPr>
          <p:spPr bwMode="auto">
            <a:xfrm>
              <a:off x="10287195" y="4390603"/>
              <a:ext cx="1697" cy="1646"/>
            </a:xfrm>
            <a:custGeom>
              <a:avLst/>
              <a:gdLst>
                <a:gd name="T0" fmla="*/ 0 w 1"/>
                <a:gd name="T1" fmla="*/ 0 h 2"/>
                <a:gd name="T2" fmla="*/ 0 w 1"/>
                <a:gd name="T3" fmla="*/ 1 h 2"/>
                <a:gd name="T4" fmla="*/ 1 w 1"/>
                <a:gd name="T5" fmla="*/ 2 h 2"/>
                <a:gd name="T6" fmla="*/ 1 w 1"/>
                <a:gd name="T7" fmla="*/ 1 h 2"/>
                <a:gd name="T8" fmla="*/ 1 w 1"/>
                <a:gd name="T9" fmla="*/ 0 h 2"/>
                <a:gd name="T10" fmla="*/ 0 w 1"/>
                <a:gd name="T11" fmla="*/ 0 h 2"/>
              </a:gdLst>
              <a:ahLst/>
              <a:cxnLst>
                <a:cxn ang="0">
                  <a:pos x="T0" y="T1"/>
                </a:cxn>
                <a:cxn ang="0">
                  <a:pos x="T2" y="T3"/>
                </a:cxn>
                <a:cxn ang="0">
                  <a:pos x="T4" y="T5"/>
                </a:cxn>
                <a:cxn ang="0">
                  <a:pos x="T6" y="T7"/>
                </a:cxn>
                <a:cxn ang="0">
                  <a:pos x="T8" y="T9"/>
                </a:cxn>
                <a:cxn ang="0">
                  <a:pos x="T10" y="T11"/>
                </a:cxn>
              </a:cxnLst>
              <a:rect l="0" t="0" r="r" b="b"/>
              <a:pathLst>
                <a:path w="1" h="2">
                  <a:moveTo>
                    <a:pt x="0" y="0"/>
                  </a:moveTo>
                  <a:cubicBezTo>
                    <a:pt x="0" y="0"/>
                    <a:pt x="0" y="0"/>
                    <a:pt x="0" y="1"/>
                  </a:cubicBezTo>
                  <a:cubicBezTo>
                    <a:pt x="0" y="1"/>
                    <a:pt x="0" y="1"/>
                    <a:pt x="1" y="2"/>
                  </a:cubicBezTo>
                  <a:cubicBezTo>
                    <a:pt x="1" y="2"/>
                    <a:pt x="1" y="1"/>
                    <a:pt x="1" y="1"/>
                  </a:cubicBezTo>
                  <a:cubicBezTo>
                    <a:pt x="1" y="1"/>
                    <a:pt x="1" y="0"/>
                    <a:pt x="1" y="0"/>
                  </a:cubicBezTo>
                  <a:cubicBezTo>
                    <a:pt x="1" y="0"/>
                    <a:pt x="0" y="0"/>
                    <a:pt x="0" y="0"/>
                  </a:cubicBezTo>
                </a:path>
              </a:pathLst>
            </a:custGeom>
            <a:solidFill>
              <a:srgbClr val="FAFAF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31" name="Freeform 865">
              <a:extLst>
                <a:ext uri="{FF2B5EF4-FFF2-40B4-BE49-F238E27FC236}">
                  <a16:creationId xmlns:a16="http://schemas.microsoft.com/office/drawing/2014/main" xmlns="" id="{EE5AD21B-A7B8-466F-BF69-8EA4E19C46AB}"/>
                </a:ext>
              </a:extLst>
            </p:cNvPr>
            <p:cNvSpPr>
              <a:spLocks/>
            </p:cNvSpPr>
            <p:nvPr/>
          </p:nvSpPr>
          <p:spPr bwMode="auto">
            <a:xfrm>
              <a:off x="10288892" y="4388956"/>
              <a:ext cx="1697" cy="1646"/>
            </a:xfrm>
            <a:custGeom>
              <a:avLst/>
              <a:gdLst>
                <a:gd name="T0" fmla="*/ 1 w 1"/>
                <a:gd name="T1" fmla="*/ 0 h 1"/>
                <a:gd name="T2" fmla="*/ 0 w 1"/>
                <a:gd name="T3" fmla="*/ 1 h 1"/>
                <a:gd name="T4" fmla="*/ 0 w 1"/>
                <a:gd name="T5" fmla="*/ 1 h 1"/>
                <a:gd name="T6" fmla="*/ 0 w 1"/>
                <a:gd name="T7" fmla="*/ 1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1" y="0"/>
                    <a:pt x="0" y="1"/>
                    <a:pt x="0" y="1"/>
                  </a:cubicBezTo>
                  <a:cubicBezTo>
                    <a:pt x="0" y="1"/>
                    <a:pt x="0" y="1"/>
                    <a:pt x="0" y="1"/>
                  </a:cubicBezTo>
                  <a:cubicBezTo>
                    <a:pt x="0" y="1"/>
                    <a:pt x="0" y="1"/>
                    <a:pt x="0" y="1"/>
                  </a:cubicBezTo>
                  <a:cubicBezTo>
                    <a:pt x="1" y="1"/>
                    <a:pt x="1" y="0"/>
                    <a:pt x="1" y="0"/>
                  </a:cubicBezTo>
                </a:path>
              </a:pathLst>
            </a:custGeom>
            <a:solidFill>
              <a:srgbClr val="FBFBF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32" name="Freeform 866">
              <a:extLst>
                <a:ext uri="{FF2B5EF4-FFF2-40B4-BE49-F238E27FC236}">
                  <a16:creationId xmlns:a16="http://schemas.microsoft.com/office/drawing/2014/main" xmlns="" id="{4C470A0C-D9EC-4875-826C-940C31547F77}"/>
                </a:ext>
              </a:extLst>
            </p:cNvPr>
            <p:cNvSpPr>
              <a:spLocks/>
            </p:cNvSpPr>
            <p:nvPr/>
          </p:nvSpPr>
          <p:spPr bwMode="auto">
            <a:xfrm>
              <a:off x="10287195" y="4390603"/>
              <a:ext cx="1697" cy="0"/>
            </a:xfrm>
            <a:custGeom>
              <a:avLst/>
              <a:gdLst>
                <a:gd name="T0" fmla="*/ 1 w 1"/>
                <a:gd name="T1" fmla="*/ 0 w 1"/>
                <a:gd name="T2" fmla="*/ 1 w 1"/>
                <a:gd name="T3" fmla="*/ 1 w 1"/>
              </a:gdLst>
              <a:ahLst/>
              <a:cxnLst>
                <a:cxn ang="0">
                  <a:pos x="T0" y="0"/>
                </a:cxn>
                <a:cxn ang="0">
                  <a:pos x="T1" y="0"/>
                </a:cxn>
                <a:cxn ang="0">
                  <a:pos x="T2" y="0"/>
                </a:cxn>
                <a:cxn ang="0">
                  <a:pos x="T3" y="0"/>
                </a:cxn>
              </a:cxnLst>
              <a:rect l="0" t="0" r="r" b="b"/>
              <a:pathLst>
                <a:path w="1">
                  <a:moveTo>
                    <a:pt x="1" y="0"/>
                  </a:moveTo>
                  <a:cubicBezTo>
                    <a:pt x="0" y="0"/>
                    <a:pt x="0" y="0"/>
                    <a:pt x="0" y="0"/>
                  </a:cubicBezTo>
                  <a:cubicBezTo>
                    <a:pt x="0" y="0"/>
                    <a:pt x="1" y="0"/>
                    <a:pt x="1" y="0"/>
                  </a:cubicBezTo>
                  <a:cubicBezTo>
                    <a:pt x="1" y="0"/>
                    <a:pt x="1" y="0"/>
                    <a:pt x="1" y="0"/>
                  </a:cubicBezTo>
                </a:path>
              </a:pathLst>
            </a:custGeom>
            <a:solidFill>
              <a:srgbClr val="FBFBF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33" name="Freeform 867">
              <a:extLst>
                <a:ext uri="{FF2B5EF4-FFF2-40B4-BE49-F238E27FC236}">
                  <a16:creationId xmlns:a16="http://schemas.microsoft.com/office/drawing/2014/main" xmlns="" id="{9B6FA32F-F842-487A-8247-3B78DE72ED43}"/>
                </a:ext>
              </a:extLst>
            </p:cNvPr>
            <p:cNvSpPr>
              <a:spLocks/>
            </p:cNvSpPr>
            <p:nvPr/>
          </p:nvSpPr>
          <p:spPr bwMode="auto">
            <a:xfrm>
              <a:off x="10290587" y="4385664"/>
              <a:ext cx="1697" cy="3292"/>
            </a:xfrm>
            <a:custGeom>
              <a:avLst/>
              <a:gdLst>
                <a:gd name="T0" fmla="*/ 1 w 2"/>
                <a:gd name="T1" fmla="*/ 0 h 3"/>
                <a:gd name="T2" fmla="*/ 0 w 2"/>
                <a:gd name="T3" fmla="*/ 3 h 3"/>
                <a:gd name="T4" fmla="*/ 2 w 2"/>
                <a:gd name="T5" fmla="*/ 1 h 3"/>
                <a:gd name="T6" fmla="*/ 1 w 2"/>
                <a:gd name="T7" fmla="*/ 0 h 3"/>
              </a:gdLst>
              <a:ahLst/>
              <a:cxnLst>
                <a:cxn ang="0">
                  <a:pos x="T0" y="T1"/>
                </a:cxn>
                <a:cxn ang="0">
                  <a:pos x="T2" y="T3"/>
                </a:cxn>
                <a:cxn ang="0">
                  <a:pos x="T4" y="T5"/>
                </a:cxn>
                <a:cxn ang="0">
                  <a:pos x="T6" y="T7"/>
                </a:cxn>
              </a:cxnLst>
              <a:rect l="0" t="0" r="r" b="b"/>
              <a:pathLst>
                <a:path w="2" h="3">
                  <a:moveTo>
                    <a:pt x="1" y="0"/>
                  </a:moveTo>
                  <a:cubicBezTo>
                    <a:pt x="1" y="1"/>
                    <a:pt x="0" y="2"/>
                    <a:pt x="0" y="3"/>
                  </a:cubicBezTo>
                  <a:cubicBezTo>
                    <a:pt x="1" y="2"/>
                    <a:pt x="1" y="2"/>
                    <a:pt x="2" y="1"/>
                  </a:cubicBezTo>
                  <a:cubicBezTo>
                    <a:pt x="2" y="1"/>
                    <a:pt x="1" y="1"/>
                    <a:pt x="1" y="0"/>
                  </a:cubicBezTo>
                </a:path>
              </a:pathLst>
            </a:custGeom>
            <a:solidFill>
              <a:srgbClr val="FDFDF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34" name="Freeform 868">
              <a:extLst>
                <a:ext uri="{FF2B5EF4-FFF2-40B4-BE49-F238E27FC236}">
                  <a16:creationId xmlns:a16="http://schemas.microsoft.com/office/drawing/2014/main" xmlns="" id="{DD6AFAC9-0278-4395-9537-13DDC6D4AD2A}"/>
                </a:ext>
              </a:extLst>
            </p:cNvPr>
            <p:cNvSpPr>
              <a:spLocks/>
            </p:cNvSpPr>
            <p:nvPr/>
          </p:nvSpPr>
          <p:spPr bwMode="auto">
            <a:xfrm>
              <a:off x="10287195" y="4390603"/>
              <a:ext cx="0" cy="1646"/>
            </a:xfrm>
            <a:custGeom>
              <a:avLst/>
              <a:gdLst>
                <a:gd name="T0" fmla="*/ 0 w 1"/>
                <a:gd name="T1" fmla="*/ 0 h 1"/>
                <a:gd name="T2" fmla="*/ 1 w 1"/>
                <a:gd name="T3" fmla="*/ 1 h 1"/>
                <a:gd name="T4" fmla="*/ 1 w 1"/>
                <a:gd name="T5" fmla="*/ 0 h 1"/>
                <a:gd name="T6" fmla="*/ 0 w 1"/>
                <a:gd name="T7" fmla="*/ 0 h 1"/>
              </a:gdLst>
              <a:ahLst/>
              <a:cxnLst>
                <a:cxn ang="0">
                  <a:pos x="T0" y="T1"/>
                </a:cxn>
                <a:cxn ang="0">
                  <a:pos x="T2" y="T3"/>
                </a:cxn>
                <a:cxn ang="0">
                  <a:pos x="T4" y="T5"/>
                </a:cxn>
                <a:cxn ang="0">
                  <a:pos x="T6" y="T7"/>
                </a:cxn>
              </a:cxnLst>
              <a:rect l="0" t="0" r="r" b="b"/>
              <a:pathLst>
                <a:path w="1" h="1">
                  <a:moveTo>
                    <a:pt x="0" y="0"/>
                  </a:moveTo>
                  <a:cubicBezTo>
                    <a:pt x="0" y="0"/>
                    <a:pt x="1" y="0"/>
                    <a:pt x="1" y="1"/>
                  </a:cubicBezTo>
                  <a:cubicBezTo>
                    <a:pt x="1" y="0"/>
                    <a:pt x="1" y="0"/>
                    <a:pt x="1" y="0"/>
                  </a:cubicBezTo>
                  <a:cubicBezTo>
                    <a:pt x="1" y="0"/>
                    <a:pt x="0" y="0"/>
                    <a:pt x="0" y="0"/>
                  </a:cubicBezTo>
                </a:path>
              </a:pathLst>
            </a:custGeom>
            <a:solidFill>
              <a:srgbClr val="FCFCF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35" name="Freeform 869">
              <a:extLst>
                <a:ext uri="{FF2B5EF4-FFF2-40B4-BE49-F238E27FC236}">
                  <a16:creationId xmlns:a16="http://schemas.microsoft.com/office/drawing/2014/main" xmlns="" id="{9AE0DE4C-75FA-4E64-B74A-60C4908241D1}"/>
                </a:ext>
              </a:extLst>
            </p:cNvPr>
            <p:cNvSpPr>
              <a:spLocks/>
            </p:cNvSpPr>
            <p:nvPr/>
          </p:nvSpPr>
          <p:spPr bwMode="auto">
            <a:xfrm>
              <a:off x="10287195" y="4385664"/>
              <a:ext cx="5090" cy="4938"/>
            </a:xfrm>
            <a:custGeom>
              <a:avLst/>
              <a:gdLst>
                <a:gd name="T0" fmla="*/ 3 w 4"/>
                <a:gd name="T1" fmla="*/ 0 h 4"/>
                <a:gd name="T2" fmla="*/ 0 w 4"/>
                <a:gd name="T3" fmla="*/ 2 h 4"/>
                <a:gd name="T4" fmla="*/ 2 w 4"/>
                <a:gd name="T5" fmla="*/ 4 h 4"/>
                <a:gd name="T6" fmla="*/ 3 w 4"/>
                <a:gd name="T7" fmla="*/ 3 h 4"/>
                <a:gd name="T8" fmla="*/ 4 w 4"/>
                <a:gd name="T9" fmla="*/ 0 h 4"/>
                <a:gd name="T10" fmla="*/ 3 w 4"/>
                <a:gd name="T11" fmla="*/ 0 h 4"/>
              </a:gdLst>
              <a:ahLst/>
              <a:cxnLst>
                <a:cxn ang="0">
                  <a:pos x="T0" y="T1"/>
                </a:cxn>
                <a:cxn ang="0">
                  <a:pos x="T2" y="T3"/>
                </a:cxn>
                <a:cxn ang="0">
                  <a:pos x="T4" y="T5"/>
                </a:cxn>
                <a:cxn ang="0">
                  <a:pos x="T6" y="T7"/>
                </a:cxn>
                <a:cxn ang="0">
                  <a:pos x="T8" y="T9"/>
                </a:cxn>
                <a:cxn ang="0">
                  <a:pos x="T10" y="T11"/>
                </a:cxn>
              </a:cxnLst>
              <a:rect l="0" t="0" r="r" b="b"/>
              <a:pathLst>
                <a:path w="4" h="4">
                  <a:moveTo>
                    <a:pt x="3" y="0"/>
                  </a:moveTo>
                  <a:cubicBezTo>
                    <a:pt x="2" y="0"/>
                    <a:pt x="1" y="1"/>
                    <a:pt x="0" y="2"/>
                  </a:cubicBezTo>
                  <a:cubicBezTo>
                    <a:pt x="0" y="3"/>
                    <a:pt x="1" y="3"/>
                    <a:pt x="2" y="4"/>
                  </a:cubicBezTo>
                  <a:cubicBezTo>
                    <a:pt x="2" y="4"/>
                    <a:pt x="3" y="3"/>
                    <a:pt x="3" y="3"/>
                  </a:cubicBezTo>
                  <a:cubicBezTo>
                    <a:pt x="3" y="2"/>
                    <a:pt x="4" y="1"/>
                    <a:pt x="4" y="0"/>
                  </a:cubicBezTo>
                  <a:cubicBezTo>
                    <a:pt x="4" y="0"/>
                    <a:pt x="4" y="0"/>
                    <a:pt x="3" y="0"/>
                  </a:cubicBezTo>
                </a:path>
              </a:pathLst>
            </a:custGeom>
            <a:solidFill>
              <a:srgbClr val="FDFDF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36" name="Freeform 870">
              <a:extLst>
                <a:ext uri="{FF2B5EF4-FFF2-40B4-BE49-F238E27FC236}">
                  <a16:creationId xmlns:a16="http://schemas.microsoft.com/office/drawing/2014/main" xmlns="" id="{F8177546-FF3B-407D-99C9-FFD496DA3651}"/>
                </a:ext>
              </a:extLst>
            </p:cNvPr>
            <p:cNvSpPr>
              <a:spLocks/>
            </p:cNvSpPr>
            <p:nvPr/>
          </p:nvSpPr>
          <p:spPr bwMode="auto">
            <a:xfrm>
              <a:off x="10285499" y="4387311"/>
              <a:ext cx="3393" cy="3292"/>
            </a:xfrm>
            <a:custGeom>
              <a:avLst/>
              <a:gdLst>
                <a:gd name="T0" fmla="*/ 1 w 3"/>
                <a:gd name="T1" fmla="*/ 0 h 2"/>
                <a:gd name="T2" fmla="*/ 0 w 3"/>
                <a:gd name="T3" fmla="*/ 0 h 2"/>
                <a:gd name="T4" fmla="*/ 1 w 3"/>
                <a:gd name="T5" fmla="*/ 2 h 2"/>
                <a:gd name="T6" fmla="*/ 2 w 3"/>
                <a:gd name="T7" fmla="*/ 2 h 2"/>
                <a:gd name="T8" fmla="*/ 3 w 3"/>
                <a:gd name="T9" fmla="*/ 2 h 2"/>
                <a:gd name="T10" fmla="*/ 1 w 3"/>
                <a:gd name="T11" fmla="*/ 0 h 2"/>
              </a:gdLst>
              <a:ahLst/>
              <a:cxnLst>
                <a:cxn ang="0">
                  <a:pos x="T0" y="T1"/>
                </a:cxn>
                <a:cxn ang="0">
                  <a:pos x="T2" y="T3"/>
                </a:cxn>
                <a:cxn ang="0">
                  <a:pos x="T4" y="T5"/>
                </a:cxn>
                <a:cxn ang="0">
                  <a:pos x="T6" y="T7"/>
                </a:cxn>
                <a:cxn ang="0">
                  <a:pos x="T8" y="T9"/>
                </a:cxn>
                <a:cxn ang="0">
                  <a:pos x="T10" y="T11"/>
                </a:cxn>
              </a:cxnLst>
              <a:rect l="0" t="0" r="r" b="b"/>
              <a:pathLst>
                <a:path w="3" h="2">
                  <a:moveTo>
                    <a:pt x="1" y="0"/>
                  </a:moveTo>
                  <a:cubicBezTo>
                    <a:pt x="1" y="0"/>
                    <a:pt x="0" y="0"/>
                    <a:pt x="0" y="0"/>
                  </a:cubicBezTo>
                  <a:cubicBezTo>
                    <a:pt x="0" y="1"/>
                    <a:pt x="1" y="1"/>
                    <a:pt x="1" y="2"/>
                  </a:cubicBezTo>
                  <a:cubicBezTo>
                    <a:pt x="1" y="2"/>
                    <a:pt x="2" y="2"/>
                    <a:pt x="2" y="2"/>
                  </a:cubicBezTo>
                  <a:cubicBezTo>
                    <a:pt x="2" y="2"/>
                    <a:pt x="2" y="2"/>
                    <a:pt x="3" y="2"/>
                  </a:cubicBezTo>
                  <a:cubicBezTo>
                    <a:pt x="2" y="1"/>
                    <a:pt x="1" y="1"/>
                    <a:pt x="1" y="0"/>
                  </a:cubicBezTo>
                </a:path>
              </a:pathLst>
            </a:custGeom>
            <a:solidFill>
              <a:srgbClr val="FDFDF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37" name="Freeform 871">
              <a:extLst>
                <a:ext uri="{FF2B5EF4-FFF2-40B4-BE49-F238E27FC236}">
                  <a16:creationId xmlns:a16="http://schemas.microsoft.com/office/drawing/2014/main" xmlns="" id="{B1A26D96-00F6-449A-9F76-B643C56AD384}"/>
                </a:ext>
              </a:extLst>
            </p:cNvPr>
            <p:cNvSpPr>
              <a:spLocks noEditPoints="1"/>
            </p:cNvSpPr>
            <p:nvPr/>
          </p:nvSpPr>
          <p:spPr bwMode="auto">
            <a:xfrm>
              <a:off x="10319426" y="4423521"/>
              <a:ext cx="25446" cy="16459"/>
            </a:xfrm>
            <a:custGeom>
              <a:avLst/>
              <a:gdLst>
                <a:gd name="T0" fmla="*/ 12 w 20"/>
                <a:gd name="T1" fmla="*/ 1 h 14"/>
                <a:gd name="T2" fmla="*/ 14 w 20"/>
                <a:gd name="T3" fmla="*/ 12 h 14"/>
                <a:gd name="T4" fmla="*/ 16 w 20"/>
                <a:gd name="T5" fmla="*/ 14 h 14"/>
                <a:gd name="T6" fmla="*/ 20 w 20"/>
                <a:gd name="T7" fmla="*/ 9 h 14"/>
                <a:gd name="T8" fmla="*/ 12 w 20"/>
                <a:gd name="T9" fmla="*/ 1 h 14"/>
                <a:gd name="T10" fmla="*/ 2 w 20"/>
                <a:gd name="T11" fmla="*/ 0 h 14"/>
                <a:gd name="T12" fmla="*/ 0 w 20"/>
                <a:gd name="T13" fmla="*/ 1 h 14"/>
                <a:gd name="T14" fmla="*/ 3 w 20"/>
                <a:gd name="T15" fmla="*/ 4 h 14"/>
                <a:gd name="T16" fmla="*/ 2 w 20"/>
                <a:gd name="T17"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14">
                  <a:moveTo>
                    <a:pt x="12" y="1"/>
                  </a:moveTo>
                  <a:cubicBezTo>
                    <a:pt x="12" y="5"/>
                    <a:pt x="13" y="9"/>
                    <a:pt x="14" y="12"/>
                  </a:cubicBezTo>
                  <a:cubicBezTo>
                    <a:pt x="14" y="13"/>
                    <a:pt x="15" y="13"/>
                    <a:pt x="16" y="14"/>
                  </a:cubicBezTo>
                  <a:cubicBezTo>
                    <a:pt x="17" y="12"/>
                    <a:pt x="18" y="11"/>
                    <a:pt x="20" y="9"/>
                  </a:cubicBezTo>
                  <a:cubicBezTo>
                    <a:pt x="17" y="6"/>
                    <a:pt x="14" y="4"/>
                    <a:pt x="12" y="1"/>
                  </a:cubicBezTo>
                  <a:moveTo>
                    <a:pt x="2" y="0"/>
                  </a:moveTo>
                  <a:cubicBezTo>
                    <a:pt x="2" y="0"/>
                    <a:pt x="1" y="0"/>
                    <a:pt x="0" y="1"/>
                  </a:cubicBezTo>
                  <a:cubicBezTo>
                    <a:pt x="1" y="2"/>
                    <a:pt x="2" y="3"/>
                    <a:pt x="3" y="4"/>
                  </a:cubicBezTo>
                  <a:cubicBezTo>
                    <a:pt x="3" y="3"/>
                    <a:pt x="3" y="1"/>
                    <a:pt x="2"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38" name="Freeform 872">
              <a:extLst>
                <a:ext uri="{FF2B5EF4-FFF2-40B4-BE49-F238E27FC236}">
                  <a16:creationId xmlns:a16="http://schemas.microsoft.com/office/drawing/2014/main" xmlns="" id="{7AF57455-AACD-4E71-9EDB-82D0DAE7B565}"/>
                </a:ext>
              </a:extLst>
            </p:cNvPr>
            <p:cNvSpPr>
              <a:spLocks/>
            </p:cNvSpPr>
            <p:nvPr/>
          </p:nvSpPr>
          <p:spPr bwMode="auto">
            <a:xfrm>
              <a:off x="10336389" y="4438334"/>
              <a:ext cx="3393" cy="4938"/>
            </a:xfrm>
            <a:custGeom>
              <a:avLst/>
              <a:gdLst>
                <a:gd name="T0" fmla="*/ 0 w 2"/>
                <a:gd name="T1" fmla="*/ 0 h 4"/>
                <a:gd name="T2" fmla="*/ 0 w 2"/>
                <a:gd name="T3" fmla="*/ 3 h 4"/>
                <a:gd name="T4" fmla="*/ 0 w 2"/>
                <a:gd name="T5" fmla="*/ 4 h 4"/>
                <a:gd name="T6" fmla="*/ 2 w 2"/>
                <a:gd name="T7" fmla="*/ 2 h 4"/>
                <a:gd name="T8" fmla="*/ 0 w 2"/>
                <a:gd name="T9" fmla="*/ 0 h 4"/>
              </a:gdLst>
              <a:ahLst/>
              <a:cxnLst>
                <a:cxn ang="0">
                  <a:pos x="T0" y="T1"/>
                </a:cxn>
                <a:cxn ang="0">
                  <a:pos x="T2" y="T3"/>
                </a:cxn>
                <a:cxn ang="0">
                  <a:pos x="T4" y="T5"/>
                </a:cxn>
                <a:cxn ang="0">
                  <a:pos x="T6" y="T7"/>
                </a:cxn>
                <a:cxn ang="0">
                  <a:pos x="T8" y="T9"/>
                </a:cxn>
              </a:cxnLst>
              <a:rect l="0" t="0" r="r" b="b"/>
              <a:pathLst>
                <a:path w="2" h="4">
                  <a:moveTo>
                    <a:pt x="0" y="0"/>
                  </a:moveTo>
                  <a:cubicBezTo>
                    <a:pt x="0" y="1"/>
                    <a:pt x="0" y="2"/>
                    <a:pt x="0" y="3"/>
                  </a:cubicBezTo>
                  <a:cubicBezTo>
                    <a:pt x="0" y="4"/>
                    <a:pt x="0" y="4"/>
                    <a:pt x="0" y="4"/>
                  </a:cubicBezTo>
                  <a:cubicBezTo>
                    <a:pt x="1" y="3"/>
                    <a:pt x="1" y="3"/>
                    <a:pt x="2" y="2"/>
                  </a:cubicBezTo>
                  <a:cubicBezTo>
                    <a:pt x="1" y="1"/>
                    <a:pt x="0" y="1"/>
                    <a:pt x="0" y="0"/>
                  </a:cubicBezTo>
                </a:path>
              </a:pathLst>
            </a:custGeom>
            <a:solidFill>
              <a:srgbClr val="F6F6F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39" name="Freeform 873">
              <a:extLst>
                <a:ext uri="{FF2B5EF4-FFF2-40B4-BE49-F238E27FC236}">
                  <a16:creationId xmlns:a16="http://schemas.microsoft.com/office/drawing/2014/main" xmlns="" id="{F826DBDF-7254-4C40-B5A4-1ABAFF6916E6}"/>
                </a:ext>
              </a:extLst>
            </p:cNvPr>
            <p:cNvSpPr>
              <a:spLocks noEditPoints="1"/>
            </p:cNvSpPr>
            <p:nvPr/>
          </p:nvSpPr>
          <p:spPr bwMode="auto">
            <a:xfrm>
              <a:off x="10355048" y="4446565"/>
              <a:ext cx="64461" cy="75713"/>
            </a:xfrm>
            <a:custGeom>
              <a:avLst/>
              <a:gdLst>
                <a:gd name="T0" fmla="*/ 43 w 52"/>
                <a:gd name="T1" fmla="*/ 54 h 62"/>
                <a:gd name="T2" fmla="*/ 52 w 52"/>
                <a:gd name="T3" fmla="*/ 62 h 62"/>
                <a:gd name="T4" fmla="*/ 50 w 52"/>
                <a:gd name="T5" fmla="*/ 55 h 62"/>
                <a:gd name="T6" fmla="*/ 43 w 52"/>
                <a:gd name="T7" fmla="*/ 54 h 62"/>
                <a:gd name="T8" fmla="*/ 38 w 52"/>
                <a:gd name="T9" fmla="*/ 36 h 62"/>
                <a:gd name="T10" fmla="*/ 35 w 52"/>
                <a:gd name="T11" fmla="*/ 40 h 62"/>
                <a:gd name="T12" fmla="*/ 38 w 52"/>
                <a:gd name="T13" fmla="*/ 48 h 62"/>
                <a:gd name="T14" fmla="*/ 49 w 52"/>
                <a:gd name="T15" fmla="*/ 49 h 62"/>
                <a:gd name="T16" fmla="*/ 49 w 52"/>
                <a:gd name="T17" fmla="*/ 47 h 62"/>
                <a:gd name="T18" fmla="*/ 38 w 52"/>
                <a:gd name="T19" fmla="*/ 36 h 62"/>
                <a:gd name="T20" fmla="*/ 32 w 52"/>
                <a:gd name="T21" fmla="*/ 30 h 62"/>
                <a:gd name="T22" fmla="*/ 28 w 52"/>
                <a:gd name="T23" fmla="*/ 31 h 62"/>
                <a:gd name="T24" fmla="*/ 26 w 52"/>
                <a:gd name="T25" fmla="*/ 34 h 62"/>
                <a:gd name="T26" fmla="*/ 25 w 52"/>
                <a:gd name="T27" fmla="*/ 36 h 62"/>
                <a:gd name="T28" fmla="*/ 27 w 52"/>
                <a:gd name="T29" fmla="*/ 38 h 62"/>
                <a:gd name="T30" fmla="*/ 35 w 52"/>
                <a:gd name="T31" fmla="*/ 33 h 62"/>
                <a:gd name="T32" fmla="*/ 32 w 52"/>
                <a:gd name="T33" fmla="*/ 30 h 62"/>
                <a:gd name="T34" fmla="*/ 23 w 52"/>
                <a:gd name="T35" fmla="*/ 21 h 62"/>
                <a:gd name="T36" fmla="*/ 23 w 52"/>
                <a:gd name="T37" fmla="*/ 21 h 62"/>
                <a:gd name="T38" fmla="*/ 24 w 52"/>
                <a:gd name="T39" fmla="*/ 22 h 62"/>
                <a:gd name="T40" fmla="*/ 23 w 52"/>
                <a:gd name="T41" fmla="*/ 21 h 62"/>
                <a:gd name="T42" fmla="*/ 0 w 52"/>
                <a:gd name="T43" fmla="*/ 11 h 62"/>
                <a:gd name="T44" fmla="*/ 12 w 52"/>
                <a:gd name="T45" fmla="*/ 23 h 62"/>
                <a:gd name="T46" fmla="*/ 20 w 52"/>
                <a:gd name="T47" fmla="*/ 31 h 62"/>
                <a:gd name="T48" fmla="*/ 26 w 52"/>
                <a:gd name="T49" fmla="*/ 29 h 62"/>
                <a:gd name="T50" fmla="*/ 27 w 52"/>
                <a:gd name="T51" fmla="*/ 27 h 62"/>
                <a:gd name="T52" fmla="*/ 0 w 52"/>
                <a:gd name="T53" fmla="*/ 11 h 62"/>
                <a:gd name="T54" fmla="*/ 2 w 52"/>
                <a:gd name="T55" fmla="*/ 0 h 62"/>
                <a:gd name="T56" fmla="*/ 1 w 52"/>
                <a:gd name="T57" fmla="*/ 5 h 62"/>
                <a:gd name="T58" fmla="*/ 15 w 52"/>
                <a:gd name="T59" fmla="*/ 15 h 62"/>
                <a:gd name="T60" fmla="*/ 11 w 52"/>
                <a:gd name="T61" fmla="*/ 9 h 62"/>
                <a:gd name="T62" fmla="*/ 2 w 52"/>
                <a:gd name="T63"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2" h="62">
                  <a:moveTo>
                    <a:pt x="43" y="54"/>
                  </a:moveTo>
                  <a:cubicBezTo>
                    <a:pt x="46" y="57"/>
                    <a:pt x="49" y="60"/>
                    <a:pt x="52" y="62"/>
                  </a:cubicBezTo>
                  <a:cubicBezTo>
                    <a:pt x="51" y="60"/>
                    <a:pt x="51" y="57"/>
                    <a:pt x="50" y="55"/>
                  </a:cubicBezTo>
                  <a:cubicBezTo>
                    <a:pt x="48" y="55"/>
                    <a:pt x="46" y="54"/>
                    <a:pt x="43" y="54"/>
                  </a:cubicBezTo>
                  <a:moveTo>
                    <a:pt x="38" y="36"/>
                  </a:moveTo>
                  <a:cubicBezTo>
                    <a:pt x="37" y="38"/>
                    <a:pt x="36" y="39"/>
                    <a:pt x="35" y="40"/>
                  </a:cubicBezTo>
                  <a:cubicBezTo>
                    <a:pt x="36" y="42"/>
                    <a:pt x="37" y="45"/>
                    <a:pt x="38" y="48"/>
                  </a:cubicBezTo>
                  <a:cubicBezTo>
                    <a:pt x="41" y="49"/>
                    <a:pt x="45" y="49"/>
                    <a:pt x="49" y="49"/>
                  </a:cubicBezTo>
                  <a:cubicBezTo>
                    <a:pt x="49" y="48"/>
                    <a:pt x="49" y="48"/>
                    <a:pt x="49" y="47"/>
                  </a:cubicBezTo>
                  <a:cubicBezTo>
                    <a:pt x="45" y="44"/>
                    <a:pt x="42" y="40"/>
                    <a:pt x="38" y="36"/>
                  </a:cubicBezTo>
                  <a:moveTo>
                    <a:pt x="32" y="30"/>
                  </a:moveTo>
                  <a:cubicBezTo>
                    <a:pt x="30" y="30"/>
                    <a:pt x="29" y="31"/>
                    <a:pt x="28" y="31"/>
                  </a:cubicBezTo>
                  <a:cubicBezTo>
                    <a:pt x="27" y="32"/>
                    <a:pt x="27" y="33"/>
                    <a:pt x="26" y="34"/>
                  </a:cubicBezTo>
                  <a:cubicBezTo>
                    <a:pt x="26" y="34"/>
                    <a:pt x="25" y="35"/>
                    <a:pt x="25" y="36"/>
                  </a:cubicBezTo>
                  <a:cubicBezTo>
                    <a:pt x="25" y="36"/>
                    <a:pt x="26" y="37"/>
                    <a:pt x="27" y="38"/>
                  </a:cubicBezTo>
                  <a:cubicBezTo>
                    <a:pt x="30" y="36"/>
                    <a:pt x="33" y="34"/>
                    <a:pt x="35" y="33"/>
                  </a:cubicBezTo>
                  <a:cubicBezTo>
                    <a:pt x="34" y="32"/>
                    <a:pt x="33" y="31"/>
                    <a:pt x="32" y="30"/>
                  </a:cubicBezTo>
                  <a:moveTo>
                    <a:pt x="23" y="21"/>
                  </a:moveTo>
                  <a:cubicBezTo>
                    <a:pt x="23" y="21"/>
                    <a:pt x="23" y="21"/>
                    <a:pt x="23" y="21"/>
                  </a:cubicBezTo>
                  <a:cubicBezTo>
                    <a:pt x="23" y="21"/>
                    <a:pt x="24" y="22"/>
                    <a:pt x="24" y="22"/>
                  </a:cubicBezTo>
                  <a:cubicBezTo>
                    <a:pt x="24" y="22"/>
                    <a:pt x="23" y="21"/>
                    <a:pt x="23" y="21"/>
                  </a:cubicBezTo>
                  <a:moveTo>
                    <a:pt x="0" y="11"/>
                  </a:moveTo>
                  <a:cubicBezTo>
                    <a:pt x="4" y="15"/>
                    <a:pt x="8" y="19"/>
                    <a:pt x="12" y="23"/>
                  </a:cubicBezTo>
                  <a:cubicBezTo>
                    <a:pt x="15" y="26"/>
                    <a:pt x="17" y="28"/>
                    <a:pt x="20" y="31"/>
                  </a:cubicBezTo>
                  <a:cubicBezTo>
                    <a:pt x="22" y="30"/>
                    <a:pt x="24" y="29"/>
                    <a:pt x="26" y="29"/>
                  </a:cubicBezTo>
                  <a:cubicBezTo>
                    <a:pt x="26" y="28"/>
                    <a:pt x="26" y="28"/>
                    <a:pt x="27" y="27"/>
                  </a:cubicBezTo>
                  <a:cubicBezTo>
                    <a:pt x="21" y="24"/>
                    <a:pt x="12" y="18"/>
                    <a:pt x="0" y="11"/>
                  </a:cubicBezTo>
                  <a:moveTo>
                    <a:pt x="2" y="0"/>
                  </a:moveTo>
                  <a:cubicBezTo>
                    <a:pt x="2" y="2"/>
                    <a:pt x="2" y="3"/>
                    <a:pt x="1" y="5"/>
                  </a:cubicBezTo>
                  <a:cubicBezTo>
                    <a:pt x="6" y="9"/>
                    <a:pt x="11" y="12"/>
                    <a:pt x="15" y="15"/>
                  </a:cubicBezTo>
                  <a:cubicBezTo>
                    <a:pt x="14" y="13"/>
                    <a:pt x="13" y="11"/>
                    <a:pt x="11" y="9"/>
                  </a:cubicBezTo>
                  <a:cubicBezTo>
                    <a:pt x="8" y="6"/>
                    <a:pt x="5" y="3"/>
                    <a:pt x="2"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40" name="Freeform 874">
              <a:extLst>
                <a:ext uri="{FF2B5EF4-FFF2-40B4-BE49-F238E27FC236}">
                  <a16:creationId xmlns:a16="http://schemas.microsoft.com/office/drawing/2014/main" xmlns="" id="{47A3EFF3-607A-46E0-A6AD-836CEAB93F09}"/>
                </a:ext>
              </a:extLst>
            </p:cNvPr>
            <p:cNvSpPr>
              <a:spLocks/>
            </p:cNvSpPr>
            <p:nvPr/>
          </p:nvSpPr>
          <p:spPr bwMode="auto">
            <a:xfrm>
              <a:off x="10394065" y="4494297"/>
              <a:ext cx="8482" cy="9876"/>
            </a:xfrm>
            <a:custGeom>
              <a:avLst/>
              <a:gdLst>
                <a:gd name="T0" fmla="*/ 3 w 6"/>
                <a:gd name="T1" fmla="*/ 0 h 8"/>
                <a:gd name="T2" fmla="*/ 0 w 6"/>
                <a:gd name="T3" fmla="*/ 3 h 8"/>
                <a:gd name="T4" fmla="*/ 6 w 6"/>
                <a:gd name="T5" fmla="*/ 8 h 8"/>
                <a:gd name="T6" fmla="*/ 6 w 6"/>
                <a:gd name="T7" fmla="*/ 8 h 8"/>
                <a:gd name="T8" fmla="*/ 3 w 6"/>
                <a:gd name="T9" fmla="*/ 0 h 8"/>
              </a:gdLst>
              <a:ahLst/>
              <a:cxnLst>
                <a:cxn ang="0">
                  <a:pos x="T0" y="T1"/>
                </a:cxn>
                <a:cxn ang="0">
                  <a:pos x="T2" y="T3"/>
                </a:cxn>
                <a:cxn ang="0">
                  <a:pos x="T4" y="T5"/>
                </a:cxn>
                <a:cxn ang="0">
                  <a:pos x="T6" y="T7"/>
                </a:cxn>
                <a:cxn ang="0">
                  <a:pos x="T8" y="T9"/>
                </a:cxn>
              </a:cxnLst>
              <a:rect l="0" t="0" r="r" b="b"/>
              <a:pathLst>
                <a:path w="6" h="8">
                  <a:moveTo>
                    <a:pt x="3" y="0"/>
                  </a:moveTo>
                  <a:cubicBezTo>
                    <a:pt x="2" y="1"/>
                    <a:pt x="1" y="2"/>
                    <a:pt x="0" y="3"/>
                  </a:cubicBezTo>
                  <a:cubicBezTo>
                    <a:pt x="2" y="5"/>
                    <a:pt x="4" y="7"/>
                    <a:pt x="6" y="8"/>
                  </a:cubicBezTo>
                  <a:cubicBezTo>
                    <a:pt x="6" y="8"/>
                    <a:pt x="6" y="8"/>
                    <a:pt x="6" y="8"/>
                  </a:cubicBezTo>
                  <a:cubicBezTo>
                    <a:pt x="5" y="5"/>
                    <a:pt x="4" y="2"/>
                    <a:pt x="3"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41" name="Freeform 875">
              <a:extLst>
                <a:ext uri="{FF2B5EF4-FFF2-40B4-BE49-F238E27FC236}">
                  <a16:creationId xmlns:a16="http://schemas.microsoft.com/office/drawing/2014/main" xmlns="" id="{CFD795A5-81D0-45EA-8882-FFED5AAD7505}"/>
                </a:ext>
              </a:extLst>
            </p:cNvPr>
            <p:cNvSpPr>
              <a:spLocks/>
            </p:cNvSpPr>
            <p:nvPr/>
          </p:nvSpPr>
          <p:spPr bwMode="auto">
            <a:xfrm>
              <a:off x="10388975" y="4486067"/>
              <a:ext cx="13571" cy="13168"/>
            </a:xfrm>
            <a:custGeom>
              <a:avLst/>
              <a:gdLst>
                <a:gd name="T0" fmla="*/ 8 w 11"/>
                <a:gd name="T1" fmla="*/ 0 h 10"/>
                <a:gd name="T2" fmla="*/ 0 w 11"/>
                <a:gd name="T3" fmla="*/ 5 h 10"/>
                <a:gd name="T4" fmla="*/ 5 w 11"/>
                <a:gd name="T5" fmla="*/ 10 h 10"/>
                <a:gd name="T6" fmla="*/ 6 w 11"/>
                <a:gd name="T7" fmla="*/ 3 h 10"/>
                <a:gd name="T8" fmla="*/ 6 w 11"/>
                <a:gd name="T9" fmla="*/ 3 h 10"/>
                <a:gd name="T10" fmla="*/ 8 w 11"/>
                <a:gd name="T11" fmla="*/ 7 h 10"/>
                <a:gd name="T12" fmla="*/ 11 w 11"/>
                <a:gd name="T13" fmla="*/ 3 h 10"/>
                <a:gd name="T14" fmla="*/ 8 w 11"/>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0">
                  <a:moveTo>
                    <a:pt x="8" y="0"/>
                  </a:moveTo>
                  <a:cubicBezTo>
                    <a:pt x="6" y="1"/>
                    <a:pt x="3" y="3"/>
                    <a:pt x="0" y="5"/>
                  </a:cubicBezTo>
                  <a:cubicBezTo>
                    <a:pt x="2" y="6"/>
                    <a:pt x="3" y="8"/>
                    <a:pt x="5" y="10"/>
                  </a:cubicBezTo>
                  <a:cubicBezTo>
                    <a:pt x="5" y="6"/>
                    <a:pt x="5" y="4"/>
                    <a:pt x="6" y="3"/>
                  </a:cubicBezTo>
                  <a:cubicBezTo>
                    <a:pt x="6" y="3"/>
                    <a:pt x="6" y="3"/>
                    <a:pt x="6" y="3"/>
                  </a:cubicBezTo>
                  <a:cubicBezTo>
                    <a:pt x="6" y="3"/>
                    <a:pt x="7" y="5"/>
                    <a:pt x="8" y="7"/>
                  </a:cubicBezTo>
                  <a:cubicBezTo>
                    <a:pt x="9" y="6"/>
                    <a:pt x="10" y="5"/>
                    <a:pt x="11" y="3"/>
                  </a:cubicBezTo>
                  <a:cubicBezTo>
                    <a:pt x="10" y="2"/>
                    <a:pt x="9" y="1"/>
                    <a:pt x="8"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42" name="Freeform 876">
              <a:extLst>
                <a:ext uri="{FF2B5EF4-FFF2-40B4-BE49-F238E27FC236}">
                  <a16:creationId xmlns:a16="http://schemas.microsoft.com/office/drawing/2014/main" xmlns="" id="{0552B6B6-13FC-4B3A-BF8D-B5DE6A0A8383}"/>
                </a:ext>
              </a:extLst>
            </p:cNvPr>
            <p:cNvSpPr>
              <a:spLocks/>
            </p:cNvSpPr>
            <p:nvPr/>
          </p:nvSpPr>
          <p:spPr bwMode="auto">
            <a:xfrm>
              <a:off x="10394065" y="4489359"/>
              <a:ext cx="5090" cy="9876"/>
            </a:xfrm>
            <a:custGeom>
              <a:avLst/>
              <a:gdLst>
                <a:gd name="T0" fmla="*/ 1 w 3"/>
                <a:gd name="T1" fmla="*/ 0 h 7"/>
                <a:gd name="T2" fmla="*/ 1 w 3"/>
                <a:gd name="T3" fmla="*/ 0 h 7"/>
                <a:gd name="T4" fmla="*/ 0 w 3"/>
                <a:gd name="T5" fmla="*/ 7 h 7"/>
                <a:gd name="T6" fmla="*/ 0 w 3"/>
                <a:gd name="T7" fmla="*/ 7 h 7"/>
                <a:gd name="T8" fmla="*/ 3 w 3"/>
                <a:gd name="T9" fmla="*/ 4 h 7"/>
                <a:gd name="T10" fmla="*/ 1 w 3"/>
                <a:gd name="T11" fmla="*/ 0 h 7"/>
              </a:gdLst>
              <a:ahLst/>
              <a:cxnLst>
                <a:cxn ang="0">
                  <a:pos x="T0" y="T1"/>
                </a:cxn>
                <a:cxn ang="0">
                  <a:pos x="T2" y="T3"/>
                </a:cxn>
                <a:cxn ang="0">
                  <a:pos x="T4" y="T5"/>
                </a:cxn>
                <a:cxn ang="0">
                  <a:pos x="T6" y="T7"/>
                </a:cxn>
                <a:cxn ang="0">
                  <a:pos x="T8" y="T9"/>
                </a:cxn>
                <a:cxn ang="0">
                  <a:pos x="T10" y="T11"/>
                </a:cxn>
              </a:cxnLst>
              <a:rect l="0" t="0" r="r" b="b"/>
              <a:pathLst>
                <a:path w="3" h="7">
                  <a:moveTo>
                    <a:pt x="1" y="0"/>
                  </a:moveTo>
                  <a:cubicBezTo>
                    <a:pt x="1" y="0"/>
                    <a:pt x="1" y="0"/>
                    <a:pt x="1" y="0"/>
                  </a:cubicBezTo>
                  <a:cubicBezTo>
                    <a:pt x="0" y="1"/>
                    <a:pt x="0" y="3"/>
                    <a:pt x="0" y="7"/>
                  </a:cubicBezTo>
                  <a:cubicBezTo>
                    <a:pt x="0" y="7"/>
                    <a:pt x="0" y="7"/>
                    <a:pt x="0" y="7"/>
                  </a:cubicBezTo>
                  <a:cubicBezTo>
                    <a:pt x="1" y="6"/>
                    <a:pt x="2" y="5"/>
                    <a:pt x="3" y="4"/>
                  </a:cubicBezTo>
                  <a:cubicBezTo>
                    <a:pt x="2" y="2"/>
                    <a:pt x="1" y="0"/>
                    <a:pt x="1" y="0"/>
                  </a:cubicBezTo>
                </a:path>
              </a:pathLst>
            </a:custGeom>
            <a:solidFill>
              <a:srgbClr val="F5F5F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43" name="Freeform 877">
              <a:extLst>
                <a:ext uri="{FF2B5EF4-FFF2-40B4-BE49-F238E27FC236}">
                  <a16:creationId xmlns:a16="http://schemas.microsoft.com/office/drawing/2014/main" xmlns="" id="{1CD99EC9-CF01-4907-BE75-86E2990DD4F7}"/>
                </a:ext>
              </a:extLst>
            </p:cNvPr>
            <p:cNvSpPr>
              <a:spLocks noEditPoints="1"/>
            </p:cNvSpPr>
            <p:nvPr/>
          </p:nvSpPr>
          <p:spPr bwMode="auto">
            <a:xfrm>
              <a:off x="10383887" y="4479484"/>
              <a:ext cx="5090" cy="9876"/>
            </a:xfrm>
            <a:custGeom>
              <a:avLst/>
              <a:gdLst>
                <a:gd name="T0" fmla="*/ 5 w 5"/>
                <a:gd name="T1" fmla="*/ 4 h 9"/>
                <a:gd name="T2" fmla="*/ 0 w 5"/>
                <a:gd name="T3" fmla="*/ 7 h 9"/>
                <a:gd name="T4" fmla="*/ 2 w 5"/>
                <a:gd name="T5" fmla="*/ 9 h 9"/>
                <a:gd name="T6" fmla="*/ 3 w 5"/>
                <a:gd name="T7" fmla="*/ 7 h 9"/>
                <a:gd name="T8" fmla="*/ 5 w 5"/>
                <a:gd name="T9" fmla="*/ 4 h 9"/>
                <a:gd name="T10" fmla="*/ 4 w 5"/>
                <a:gd name="T11" fmla="*/ 0 h 9"/>
                <a:gd name="T12" fmla="*/ 3 w 5"/>
                <a:gd name="T13" fmla="*/ 2 h 9"/>
                <a:gd name="T14" fmla="*/ 4 w 5"/>
                <a:gd name="T15" fmla="*/ 1 h 9"/>
                <a:gd name="T16" fmla="*/ 4 w 5"/>
                <a:gd name="T1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9">
                  <a:moveTo>
                    <a:pt x="5" y="4"/>
                  </a:moveTo>
                  <a:cubicBezTo>
                    <a:pt x="3" y="5"/>
                    <a:pt x="2" y="6"/>
                    <a:pt x="0" y="7"/>
                  </a:cubicBezTo>
                  <a:cubicBezTo>
                    <a:pt x="0" y="7"/>
                    <a:pt x="1" y="8"/>
                    <a:pt x="2" y="9"/>
                  </a:cubicBezTo>
                  <a:cubicBezTo>
                    <a:pt x="2" y="8"/>
                    <a:pt x="3" y="7"/>
                    <a:pt x="3" y="7"/>
                  </a:cubicBezTo>
                  <a:cubicBezTo>
                    <a:pt x="4" y="6"/>
                    <a:pt x="4" y="5"/>
                    <a:pt x="5" y="4"/>
                  </a:cubicBezTo>
                  <a:moveTo>
                    <a:pt x="4" y="0"/>
                  </a:moveTo>
                  <a:cubicBezTo>
                    <a:pt x="3" y="1"/>
                    <a:pt x="3" y="1"/>
                    <a:pt x="3" y="2"/>
                  </a:cubicBezTo>
                  <a:cubicBezTo>
                    <a:pt x="3" y="1"/>
                    <a:pt x="4" y="1"/>
                    <a:pt x="4" y="1"/>
                  </a:cubicBezTo>
                  <a:cubicBezTo>
                    <a:pt x="4" y="1"/>
                    <a:pt x="4" y="0"/>
                    <a:pt x="4"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44" name="Freeform 878">
              <a:extLst>
                <a:ext uri="{FF2B5EF4-FFF2-40B4-BE49-F238E27FC236}">
                  <a16:creationId xmlns:a16="http://schemas.microsoft.com/office/drawing/2014/main" xmlns="" id="{11EEA9F4-7F91-4F0B-9CA5-90492B2D46EF}"/>
                </a:ext>
              </a:extLst>
            </p:cNvPr>
            <p:cNvSpPr>
              <a:spLocks/>
            </p:cNvSpPr>
            <p:nvPr/>
          </p:nvSpPr>
          <p:spPr bwMode="auto">
            <a:xfrm>
              <a:off x="10402546" y="4504172"/>
              <a:ext cx="15268" cy="9876"/>
            </a:xfrm>
            <a:custGeom>
              <a:avLst/>
              <a:gdLst>
                <a:gd name="T0" fmla="*/ 0 w 12"/>
                <a:gd name="T1" fmla="*/ 0 h 7"/>
                <a:gd name="T2" fmla="*/ 0 w 12"/>
                <a:gd name="T3" fmla="*/ 1 h 7"/>
                <a:gd name="T4" fmla="*/ 5 w 12"/>
                <a:gd name="T5" fmla="*/ 6 h 7"/>
                <a:gd name="T6" fmla="*/ 12 w 12"/>
                <a:gd name="T7" fmla="*/ 7 h 7"/>
                <a:gd name="T8" fmla="*/ 11 w 12"/>
                <a:gd name="T9" fmla="*/ 3 h 7"/>
                <a:gd name="T10" fmla="*/ 11 w 12"/>
                <a:gd name="T11" fmla="*/ 1 h 7"/>
                <a:gd name="T12" fmla="*/ 0 w 12"/>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12" h="7">
                  <a:moveTo>
                    <a:pt x="0" y="0"/>
                  </a:moveTo>
                  <a:cubicBezTo>
                    <a:pt x="0" y="1"/>
                    <a:pt x="0" y="1"/>
                    <a:pt x="0" y="1"/>
                  </a:cubicBezTo>
                  <a:cubicBezTo>
                    <a:pt x="2" y="3"/>
                    <a:pt x="4" y="4"/>
                    <a:pt x="5" y="6"/>
                  </a:cubicBezTo>
                  <a:cubicBezTo>
                    <a:pt x="8" y="6"/>
                    <a:pt x="10" y="7"/>
                    <a:pt x="12" y="7"/>
                  </a:cubicBezTo>
                  <a:cubicBezTo>
                    <a:pt x="12" y="6"/>
                    <a:pt x="12" y="4"/>
                    <a:pt x="11" y="3"/>
                  </a:cubicBezTo>
                  <a:cubicBezTo>
                    <a:pt x="11" y="2"/>
                    <a:pt x="11" y="2"/>
                    <a:pt x="11" y="1"/>
                  </a:cubicBezTo>
                  <a:cubicBezTo>
                    <a:pt x="7" y="1"/>
                    <a:pt x="3" y="1"/>
                    <a:pt x="0" y="0"/>
                  </a:cubicBezTo>
                </a:path>
              </a:pathLst>
            </a:custGeom>
            <a:solidFill>
              <a:srgbClr val="F6F6F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45" name="Freeform 879">
              <a:extLst>
                <a:ext uri="{FF2B5EF4-FFF2-40B4-BE49-F238E27FC236}">
                  <a16:creationId xmlns:a16="http://schemas.microsoft.com/office/drawing/2014/main" xmlns="" id="{526D58C8-C71B-4495-8095-5135AC261568}"/>
                </a:ext>
              </a:extLst>
            </p:cNvPr>
            <p:cNvSpPr>
              <a:spLocks/>
            </p:cNvSpPr>
            <p:nvPr/>
          </p:nvSpPr>
          <p:spPr bwMode="auto">
            <a:xfrm>
              <a:off x="10402546" y="4504172"/>
              <a:ext cx="0" cy="1646"/>
            </a:xfrm>
            <a:custGeom>
              <a:avLst/>
              <a:gdLst>
                <a:gd name="T0" fmla="*/ 0 h 1"/>
                <a:gd name="T1" fmla="*/ 1 h 1"/>
                <a:gd name="T2" fmla="*/ 0 h 1"/>
                <a:gd name="T3" fmla="*/ 0 h 1"/>
              </a:gdLst>
              <a:ahLst/>
              <a:cxnLst>
                <a:cxn ang="0">
                  <a:pos x="0" y="T0"/>
                </a:cxn>
                <a:cxn ang="0">
                  <a:pos x="0" y="T1"/>
                </a:cxn>
                <a:cxn ang="0">
                  <a:pos x="0" y="T2"/>
                </a:cxn>
                <a:cxn ang="0">
                  <a:pos x="0" y="T3"/>
                </a:cxn>
              </a:cxnLst>
              <a:rect l="0" t="0" r="r" b="b"/>
              <a:pathLst>
                <a:path h="1">
                  <a:moveTo>
                    <a:pt x="0" y="0"/>
                  </a:moveTo>
                  <a:cubicBezTo>
                    <a:pt x="0" y="1"/>
                    <a:pt x="0" y="1"/>
                    <a:pt x="0" y="1"/>
                  </a:cubicBezTo>
                  <a:cubicBezTo>
                    <a:pt x="0" y="1"/>
                    <a:pt x="0" y="1"/>
                    <a:pt x="0" y="0"/>
                  </a:cubicBezTo>
                  <a:cubicBezTo>
                    <a:pt x="0" y="0"/>
                    <a:pt x="0" y="0"/>
                    <a:pt x="0" y="0"/>
                  </a:cubicBezTo>
                </a:path>
              </a:pathLst>
            </a:custGeom>
            <a:solidFill>
              <a:srgbClr val="FAFAF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46" name="Freeform 880">
              <a:extLst>
                <a:ext uri="{FF2B5EF4-FFF2-40B4-BE49-F238E27FC236}">
                  <a16:creationId xmlns:a16="http://schemas.microsoft.com/office/drawing/2014/main" xmlns="" id="{9B61D51E-F338-4A53-8ED1-D379A99157AA}"/>
                </a:ext>
              </a:extLst>
            </p:cNvPr>
            <p:cNvSpPr>
              <a:spLocks noEditPoints="1"/>
            </p:cNvSpPr>
            <p:nvPr/>
          </p:nvSpPr>
          <p:spPr bwMode="auto">
            <a:xfrm>
              <a:off x="10416116" y="4504172"/>
              <a:ext cx="8482" cy="18106"/>
            </a:xfrm>
            <a:custGeom>
              <a:avLst/>
              <a:gdLst>
                <a:gd name="T0" fmla="*/ 1 w 7"/>
                <a:gd name="T1" fmla="*/ 8 h 16"/>
                <a:gd name="T2" fmla="*/ 3 w 7"/>
                <a:gd name="T3" fmla="*/ 15 h 16"/>
                <a:gd name="T4" fmla="*/ 3 w 7"/>
                <a:gd name="T5" fmla="*/ 16 h 16"/>
                <a:gd name="T6" fmla="*/ 7 w 7"/>
                <a:gd name="T7" fmla="*/ 9 h 16"/>
                <a:gd name="T8" fmla="*/ 1 w 7"/>
                <a:gd name="T9" fmla="*/ 8 h 16"/>
                <a:gd name="T10" fmla="*/ 0 w 7"/>
                <a:gd name="T11" fmla="*/ 0 h 16"/>
                <a:gd name="T12" fmla="*/ 0 w 7"/>
                <a:gd name="T13" fmla="*/ 2 h 16"/>
                <a:gd name="T14" fmla="*/ 1 w 7"/>
                <a:gd name="T15" fmla="*/ 2 h 16"/>
                <a:gd name="T16" fmla="*/ 0 w 7"/>
                <a:gd name="T17"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16">
                  <a:moveTo>
                    <a:pt x="1" y="8"/>
                  </a:moveTo>
                  <a:cubicBezTo>
                    <a:pt x="2" y="10"/>
                    <a:pt x="2" y="13"/>
                    <a:pt x="3" y="15"/>
                  </a:cubicBezTo>
                  <a:cubicBezTo>
                    <a:pt x="3" y="15"/>
                    <a:pt x="3" y="16"/>
                    <a:pt x="3" y="16"/>
                  </a:cubicBezTo>
                  <a:cubicBezTo>
                    <a:pt x="5" y="13"/>
                    <a:pt x="6" y="11"/>
                    <a:pt x="7" y="9"/>
                  </a:cubicBezTo>
                  <a:cubicBezTo>
                    <a:pt x="5" y="8"/>
                    <a:pt x="3" y="8"/>
                    <a:pt x="1" y="8"/>
                  </a:cubicBezTo>
                  <a:moveTo>
                    <a:pt x="0" y="0"/>
                  </a:moveTo>
                  <a:cubicBezTo>
                    <a:pt x="0" y="1"/>
                    <a:pt x="0" y="1"/>
                    <a:pt x="0" y="2"/>
                  </a:cubicBezTo>
                  <a:cubicBezTo>
                    <a:pt x="0" y="2"/>
                    <a:pt x="1" y="2"/>
                    <a:pt x="1" y="2"/>
                  </a:cubicBezTo>
                  <a:cubicBezTo>
                    <a:pt x="1" y="2"/>
                    <a:pt x="0" y="1"/>
                    <a:pt x="0"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47" name="Freeform 881">
              <a:extLst>
                <a:ext uri="{FF2B5EF4-FFF2-40B4-BE49-F238E27FC236}">
                  <a16:creationId xmlns:a16="http://schemas.microsoft.com/office/drawing/2014/main" xmlns="" id="{4737C820-BC8B-4171-89A2-FD17E05BB68E}"/>
                </a:ext>
              </a:extLst>
            </p:cNvPr>
            <p:cNvSpPr>
              <a:spLocks/>
            </p:cNvSpPr>
            <p:nvPr/>
          </p:nvSpPr>
          <p:spPr bwMode="auto">
            <a:xfrm>
              <a:off x="10416116" y="4505819"/>
              <a:ext cx="8482" cy="8230"/>
            </a:xfrm>
            <a:custGeom>
              <a:avLst/>
              <a:gdLst>
                <a:gd name="T0" fmla="*/ 0 w 7"/>
                <a:gd name="T1" fmla="*/ 0 h 7"/>
                <a:gd name="T2" fmla="*/ 0 w 7"/>
                <a:gd name="T3" fmla="*/ 2 h 7"/>
                <a:gd name="T4" fmla="*/ 1 w 7"/>
                <a:gd name="T5" fmla="*/ 6 h 7"/>
                <a:gd name="T6" fmla="*/ 7 w 7"/>
                <a:gd name="T7" fmla="*/ 7 h 7"/>
                <a:gd name="T8" fmla="*/ 7 w 7"/>
                <a:gd name="T9" fmla="*/ 6 h 7"/>
                <a:gd name="T10" fmla="*/ 1 w 7"/>
                <a:gd name="T11" fmla="*/ 0 h 7"/>
                <a:gd name="T12" fmla="*/ 0 w 7"/>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7" h="7">
                  <a:moveTo>
                    <a:pt x="0" y="0"/>
                  </a:moveTo>
                  <a:cubicBezTo>
                    <a:pt x="0" y="1"/>
                    <a:pt x="0" y="1"/>
                    <a:pt x="0" y="2"/>
                  </a:cubicBezTo>
                  <a:cubicBezTo>
                    <a:pt x="1" y="3"/>
                    <a:pt x="1" y="5"/>
                    <a:pt x="1" y="6"/>
                  </a:cubicBezTo>
                  <a:cubicBezTo>
                    <a:pt x="3" y="6"/>
                    <a:pt x="5" y="6"/>
                    <a:pt x="7" y="7"/>
                  </a:cubicBezTo>
                  <a:cubicBezTo>
                    <a:pt x="7" y="7"/>
                    <a:pt x="7" y="6"/>
                    <a:pt x="7" y="6"/>
                  </a:cubicBezTo>
                  <a:cubicBezTo>
                    <a:pt x="5" y="4"/>
                    <a:pt x="3" y="2"/>
                    <a:pt x="1" y="0"/>
                  </a:cubicBezTo>
                  <a:cubicBezTo>
                    <a:pt x="1" y="0"/>
                    <a:pt x="0" y="0"/>
                    <a:pt x="0" y="0"/>
                  </a:cubicBezTo>
                </a:path>
              </a:pathLst>
            </a:custGeom>
            <a:solidFill>
              <a:srgbClr val="F6F6F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48" name="Freeform 882">
              <a:extLst>
                <a:ext uri="{FF2B5EF4-FFF2-40B4-BE49-F238E27FC236}">
                  <a16:creationId xmlns:a16="http://schemas.microsoft.com/office/drawing/2014/main" xmlns="" id="{22DE1938-DEE4-4ACE-9DC0-938B7EF4590B}"/>
                </a:ext>
              </a:extLst>
            </p:cNvPr>
            <p:cNvSpPr>
              <a:spLocks noEditPoints="1"/>
            </p:cNvSpPr>
            <p:nvPr/>
          </p:nvSpPr>
          <p:spPr bwMode="auto">
            <a:xfrm>
              <a:off x="10378797" y="4481129"/>
              <a:ext cx="15268" cy="4938"/>
            </a:xfrm>
            <a:custGeom>
              <a:avLst/>
              <a:gdLst>
                <a:gd name="T0" fmla="*/ 10 w 12"/>
                <a:gd name="T1" fmla="*/ 0 h 4"/>
                <a:gd name="T2" fmla="*/ 8 w 12"/>
                <a:gd name="T3" fmla="*/ 2 h 4"/>
                <a:gd name="T4" fmla="*/ 12 w 12"/>
                <a:gd name="T5" fmla="*/ 1 h 4"/>
                <a:gd name="T6" fmla="*/ 11 w 12"/>
                <a:gd name="T7" fmla="*/ 0 h 4"/>
                <a:gd name="T8" fmla="*/ 10 w 12"/>
                <a:gd name="T9" fmla="*/ 0 h 4"/>
                <a:gd name="T10" fmla="*/ 6 w 12"/>
                <a:gd name="T11" fmla="*/ 0 h 4"/>
                <a:gd name="T12" fmla="*/ 0 w 12"/>
                <a:gd name="T13" fmla="*/ 2 h 4"/>
                <a:gd name="T14" fmla="*/ 2 w 12"/>
                <a:gd name="T15" fmla="*/ 4 h 4"/>
                <a:gd name="T16" fmla="*/ 3 w 12"/>
                <a:gd name="T17" fmla="*/ 3 h 4"/>
                <a:gd name="T18" fmla="*/ 6 w 12"/>
                <a:gd name="T19"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
                  <a:moveTo>
                    <a:pt x="10" y="0"/>
                  </a:moveTo>
                  <a:cubicBezTo>
                    <a:pt x="9" y="1"/>
                    <a:pt x="9" y="1"/>
                    <a:pt x="8" y="2"/>
                  </a:cubicBezTo>
                  <a:cubicBezTo>
                    <a:pt x="9" y="2"/>
                    <a:pt x="10" y="1"/>
                    <a:pt x="12" y="1"/>
                  </a:cubicBezTo>
                  <a:cubicBezTo>
                    <a:pt x="11" y="1"/>
                    <a:pt x="11" y="1"/>
                    <a:pt x="11" y="0"/>
                  </a:cubicBezTo>
                  <a:cubicBezTo>
                    <a:pt x="11" y="0"/>
                    <a:pt x="10" y="0"/>
                    <a:pt x="10" y="0"/>
                  </a:cubicBezTo>
                  <a:moveTo>
                    <a:pt x="6" y="0"/>
                  </a:moveTo>
                  <a:cubicBezTo>
                    <a:pt x="4" y="0"/>
                    <a:pt x="2" y="1"/>
                    <a:pt x="0" y="2"/>
                  </a:cubicBezTo>
                  <a:cubicBezTo>
                    <a:pt x="1" y="3"/>
                    <a:pt x="2" y="3"/>
                    <a:pt x="2" y="4"/>
                  </a:cubicBezTo>
                  <a:cubicBezTo>
                    <a:pt x="3" y="4"/>
                    <a:pt x="3" y="3"/>
                    <a:pt x="3" y="3"/>
                  </a:cubicBezTo>
                  <a:cubicBezTo>
                    <a:pt x="4" y="2"/>
                    <a:pt x="5" y="1"/>
                    <a:pt x="6"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49" name="Freeform 883">
              <a:extLst>
                <a:ext uri="{FF2B5EF4-FFF2-40B4-BE49-F238E27FC236}">
                  <a16:creationId xmlns:a16="http://schemas.microsoft.com/office/drawing/2014/main" xmlns="" id="{E08675A8-DE38-4AA9-B0D6-7D63DF52FF14}"/>
                </a:ext>
              </a:extLst>
            </p:cNvPr>
            <p:cNvSpPr>
              <a:spLocks/>
            </p:cNvSpPr>
            <p:nvPr/>
          </p:nvSpPr>
          <p:spPr bwMode="auto">
            <a:xfrm>
              <a:off x="10382190" y="4481129"/>
              <a:ext cx="10178" cy="6584"/>
            </a:xfrm>
            <a:custGeom>
              <a:avLst/>
              <a:gdLst>
                <a:gd name="T0" fmla="*/ 5 w 8"/>
                <a:gd name="T1" fmla="*/ 0 h 6"/>
                <a:gd name="T2" fmla="*/ 4 w 8"/>
                <a:gd name="T3" fmla="*/ 1 h 6"/>
                <a:gd name="T4" fmla="*/ 1 w 8"/>
                <a:gd name="T5" fmla="*/ 4 h 6"/>
                <a:gd name="T6" fmla="*/ 0 w 8"/>
                <a:gd name="T7" fmla="*/ 5 h 6"/>
                <a:gd name="T8" fmla="*/ 1 w 8"/>
                <a:gd name="T9" fmla="*/ 6 h 6"/>
                <a:gd name="T10" fmla="*/ 6 w 8"/>
                <a:gd name="T11" fmla="*/ 3 h 6"/>
                <a:gd name="T12" fmla="*/ 8 w 8"/>
                <a:gd name="T13" fmla="*/ 1 h 6"/>
                <a:gd name="T14" fmla="*/ 5 w 8"/>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6">
                  <a:moveTo>
                    <a:pt x="5" y="0"/>
                  </a:moveTo>
                  <a:cubicBezTo>
                    <a:pt x="5" y="0"/>
                    <a:pt x="4" y="0"/>
                    <a:pt x="4" y="1"/>
                  </a:cubicBezTo>
                  <a:cubicBezTo>
                    <a:pt x="3" y="2"/>
                    <a:pt x="2" y="3"/>
                    <a:pt x="1" y="4"/>
                  </a:cubicBezTo>
                  <a:cubicBezTo>
                    <a:pt x="1" y="4"/>
                    <a:pt x="1" y="5"/>
                    <a:pt x="0" y="5"/>
                  </a:cubicBezTo>
                  <a:cubicBezTo>
                    <a:pt x="0" y="5"/>
                    <a:pt x="1" y="6"/>
                    <a:pt x="1" y="6"/>
                  </a:cubicBezTo>
                  <a:cubicBezTo>
                    <a:pt x="3" y="5"/>
                    <a:pt x="4" y="4"/>
                    <a:pt x="6" y="3"/>
                  </a:cubicBezTo>
                  <a:cubicBezTo>
                    <a:pt x="7" y="2"/>
                    <a:pt x="7" y="2"/>
                    <a:pt x="8" y="1"/>
                  </a:cubicBezTo>
                  <a:cubicBezTo>
                    <a:pt x="7" y="1"/>
                    <a:pt x="6" y="0"/>
                    <a:pt x="5" y="0"/>
                  </a:cubicBezTo>
                </a:path>
              </a:pathLst>
            </a:custGeom>
            <a:solidFill>
              <a:srgbClr val="F9F9F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50" name="Freeform 884">
              <a:extLst>
                <a:ext uri="{FF2B5EF4-FFF2-40B4-BE49-F238E27FC236}">
                  <a16:creationId xmlns:a16="http://schemas.microsoft.com/office/drawing/2014/main" xmlns="" id="{0578BA09-7877-464D-9EE8-E39B5D3C7CB1}"/>
                </a:ext>
              </a:extLst>
            </p:cNvPr>
            <p:cNvSpPr>
              <a:spLocks/>
            </p:cNvSpPr>
            <p:nvPr/>
          </p:nvSpPr>
          <p:spPr bwMode="auto">
            <a:xfrm>
              <a:off x="10353352" y="4453148"/>
              <a:ext cx="35624" cy="26335"/>
            </a:xfrm>
            <a:custGeom>
              <a:avLst/>
              <a:gdLst>
                <a:gd name="T0" fmla="*/ 2 w 29"/>
                <a:gd name="T1" fmla="*/ 0 h 22"/>
                <a:gd name="T2" fmla="*/ 1 w 29"/>
                <a:gd name="T3" fmla="*/ 3 h 22"/>
                <a:gd name="T4" fmla="*/ 0 w 29"/>
                <a:gd name="T5" fmla="*/ 5 h 22"/>
                <a:gd name="T6" fmla="*/ 1 w 29"/>
                <a:gd name="T7" fmla="*/ 6 h 22"/>
                <a:gd name="T8" fmla="*/ 28 w 29"/>
                <a:gd name="T9" fmla="*/ 22 h 22"/>
                <a:gd name="T10" fmla="*/ 29 w 29"/>
                <a:gd name="T11" fmla="*/ 21 h 22"/>
                <a:gd name="T12" fmla="*/ 25 w 29"/>
                <a:gd name="T13" fmla="*/ 17 h 22"/>
                <a:gd name="T14" fmla="*/ 24 w 29"/>
                <a:gd name="T15" fmla="*/ 16 h 22"/>
                <a:gd name="T16" fmla="*/ 24 w 29"/>
                <a:gd name="T17" fmla="*/ 19 h 22"/>
                <a:gd name="T18" fmla="*/ 24 w 29"/>
                <a:gd name="T19" fmla="*/ 19 h 22"/>
                <a:gd name="T20" fmla="*/ 16 w 29"/>
                <a:gd name="T21" fmla="*/ 10 h 22"/>
                <a:gd name="T22" fmla="*/ 2 w 29"/>
                <a:gd name="T23"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 h="22">
                  <a:moveTo>
                    <a:pt x="2" y="0"/>
                  </a:moveTo>
                  <a:cubicBezTo>
                    <a:pt x="2" y="1"/>
                    <a:pt x="1" y="2"/>
                    <a:pt x="1" y="3"/>
                  </a:cubicBezTo>
                  <a:cubicBezTo>
                    <a:pt x="1" y="4"/>
                    <a:pt x="1" y="5"/>
                    <a:pt x="0" y="5"/>
                  </a:cubicBezTo>
                  <a:cubicBezTo>
                    <a:pt x="1" y="5"/>
                    <a:pt x="1" y="6"/>
                    <a:pt x="1" y="6"/>
                  </a:cubicBezTo>
                  <a:cubicBezTo>
                    <a:pt x="13" y="13"/>
                    <a:pt x="22" y="19"/>
                    <a:pt x="28" y="22"/>
                  </a:cubicBezTo>
                  <a:cubicBezTo>
                    <a:pt x="28" y="22"/>
                    <a:pt x="28" y="21"/>
                    <a:pt x="29" y="21"/>
                  </a:cubicBezTo>
                  <a:cubicBezTo>
                    <a:pt x="27" y="20"/>
                    <a:pt x="26" y="18"/>
                    <a:pt x="25" y="17"/>
                  </a:cubicBezTo>
                  <a:cubicBezTo>
                    <a:pt x="25" y="17"/>
                    <a:pt x="24" y="16"/>
                    <a:pt x="24" y="16"/>
                  </a:cubicBezTo>
                  <a:cubicBezTo>
                    <a:pt x="25" y="18"/>
                    <a:pt x="25" y="19"/>
                    <a:pt x="24" y="19"/>
                  </a:cubicBezTo>
                  <a:cubicBezTo>
                    <a:pt x="24" y="19"/>
                    <a:pt x="24" y="19"/>
                    <a:pt x="24" y="19"/>
                  </a:cubicBezTo>
                  <a:cubicBezTo>
                    <a:pt x="23" y="19"/>
                    <a:pt x="20" y="16"/>
                    <a:pt x="16" y="10"/>
                  </a:cubicBezTo>
                  <a:cubicBezTo>
                    <a:pt x="12" y="7"/>
                    <a:pt x="7" y="4"/>
                    <a:pt x="2" y="0"/>
                  </a:cubicBezTo>
                </a:path>
              </a:pathLst>
            </a:custGeom>
            <a:solidFill>
              <a:srgbClr val="F6F6F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51" name="Freeform 885">
              <a:extLst>
                <a:ext uri="{FF2B5EF4-FFF2-40B4-BE49-F238E27FC236}">
                  <a16:creationId xmlns:a16="http://schemas.microsoft.com/office/drawing/2014/main" xmlns="" id="{1D59F59F-D040-4710-A9FB-028371765214}"/>
                </a:ext>
              </a:extLst>
            </p:cNvPr>
            <p:cNvSpPr>
              <a:spLocks/>
            </p:cNvSpPr>
            <p:nvPr/>
          </p:nvSpPr>
          <p:spPr bwMode="auto">
            <a:xfrm>
              <a:off x="10388975" y="4477837"/>
              <a:ext cx="1697" cy="3292"/>
            </a:xfrm>
            <a:custGeom>
              <a:avLst/>
              <a:gdLst>
                <a:gd name="T0" fmla="*/ 1 w 2"/>
                <a:gd name="T1" fmla="*/ 0 h 2"/>
                <a:gd name="T2" fmla="*/ 0 w 2"/>
                <a:gd name="T3" fmla="*/ 1 h 2"/>
                <a:gd name="T4" fmla="*/ 0 w 2"/>
                <a:gd name="T5" fmla="*/ 2 h 2"/>
                <a:gd name="T6" fmla="*/ 2 w 2"/>
                <a:gd name="T7" fmla="*/ 1 h 2"/>
                <a:gd name="T8" fmla="*/ 1 w 2"/>
                <a:gd name="T9" fmla="*/ 0 h 2"/>
              </a:gdLst>
              <a:ahLst/>
              <a:cxnLst>
                <a:cxn ang="0">
                  <a:pos x="T0" y="T1"/>
                </a:cxn>
                <a:cxn ang="0">
                  <a:pos x="T2" y="T3"/>
                </a:cxn>
                <a:cxn ang="0">
                  <a:pos x="T4" y="T5"/>
                </a:cxn>
                <a:cxn ang="0">
                  <a:pos x="T6" y="T7"/>
                </a:cxn>
                <a:cxn ang="0">
                  <a:pos x="T8" y="T9"/>
                </a:cxn>
              </a:cxnLst>
              <a:rect l="0" t="0" r="r" b="b"/>
              <a:pathLst>
                <a:path w="2" h="2">
                  <a:moveTo>
                    <a:pt x="1" y="0"/>
                  </a:moveTo>
                  <a:cubicBezTo>
                    <a:pt x="0" y="0"/>
                    <a:pt x="0" y="1"/>
                    <a:pt x="0" y="1"/>
                  </a:cubicBezTo>
                  <a:cubicBezTo>
                    <a:pt x="0" y="1"/>
                    <a:pt x="0" y="2"/>
                    <a:pt x="0" y="2"/>
                  </a:cubicBezTo>
                  <a:cubicBezTo>
                    <a:pt x="1" y="2"/>
                    <a:pt x="1" y="1"/>
                    <a:pt x="2" y="1"/>
                  </a:cubicBezTo>
                  <a:cubicBezTo>
                    <a:pt x="2" y="1"/>
                    <a:pt x="1" y="0"/>
                    <a:pt x="1" y="0"/>
                  </a:cubicBezTo>
                </a:path>
              </a:pathLst>
            </a:custGeom>
            <a:solidFill>
              <a:srgbClr val="FAFAF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52" name="Freeform 886">
              <a:extLst>
                <a:ext uri="{FF2B5EF4-FFF2-40B4-BE49-F238E27FC236}">
                  <a16:creationId xmlns:a16="http://schemas.microsoft.com/office/drawing/2014/main" xmlns="" id="{59EC1911-CBA3-423B-905F-5ECF6C522773}"/>
                </a:ext>
              </a:extLst>
            </p:cNvPr>
            <p:cNvSpPr>
              <a:spLocks/>
            </p:cNvSpPr>
            <p:nvPr/>
          </p:nvSpPr>
          <p:spPr bwMode="auto">
            <a:xfrm>
              <a:off x="10392368" y="4481129"/>
              <a:ext cx="1697" cy="0"/>
            </a:xfrm>
            <a:custGeom>
              <a:avLst/>
              <a:gdLst>
                <a:gd name="T0" fmla="*/ 0 w 1"/>
                <a:gd name="T1" fmla="*/ 0 h 1"/>
                <a:gd name="T2" fmla="*/ 0 w 1"/>
                <a:gd name="T3" fmla="*/ 1 h 1"/>
                <a:gd name="T4" fmla="*/ 1 w 1"/>
                <a:gd name="T5" fmla="*/ 1 h 1"/>
                <a:gd name="T6" fmla="*/ 0 w 1"/>
                <a:gd name="T7" fmla="*/ 0 h 1"/>
              </a:gdLst>
              <a:ahLst/>
              <a:cxnLst>
                <a:cxn ang="0">
                  <a:pos x="T0" y="T1"/>
                </a:cxn>
                <a:cxn ang="0">
                  <a:pos x="T2" y="T3"/>
                </a:cxn>
                <a:cxn ang="0">
                  <a:pos x="T4" y="T5"/>
                </a:cxn>
                <a:cxn ang="0">
                  <a:pos x="T6" y="T7"/>
                </a:cxn>
              </a:cxnLst>
              <a:rect l="0" t="0" r="r" b="b"/>
              <a:pathLst>
                <a:path w="1" h="1">
                  <a:moveTo>
                    <a:pt x="0" y="0"/>
                  </a:moveTo>
                  <a:cubicBezTo>
                    <a:pt x="0" y="1"/>
                    <a:pt x="0" y="1"/>
                    <a:pt x="0" y="1"/>
                  </a:cubicBezTo>
                  <a:cubicBezTo>
                    <a:pt x="0" y="1"/>
                    <a:pt x="1" y="1"/>
                    <a:pt x="1" y="1"/>
                  </a:cubicBezTo>
                  <a:cubicBezTo>
                    <a:pt x="1" y="1"/>
                    <a:pt x="1" y="1"/>
                    <a:pt x="0" y="0"/>
                  </a:cubicBezTo>
                </a:path>
              </a:pathLst>
            </a:custGeom>
            <a:solidFill>
              <a:srgbClr val="F6F6F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53" name="Freeform 887">
              <a:extLst>
                <a:ext uri="{FF2B5EF4-FFF2-40B4-BE49-F238E27FC236}">
                  <a16:creationId xmlns:a16="http://schemas.microsoft.com/office/drawing/2014/main" xmlns="" id="{7C209208-2DF7-4FA3-92F3-7C75B7569083}"/>
                </a:ext>
              </a:extLst>
            </p:cNvPr>
            <p:cNvSpPr>
              <a:spLocks/>
            </p:cNvSpPr>
            <p:nvPr/>
          </p:nvSpPr>
          <p:spPr bwMode="auto">
            <a:xfrm>
              <a:off x="10388975" y="4479484"/>
              <a:ext cx="3393" cy="1646"/>
            </a:xfrm>
            <a:custGeom>
              <a:avLst/>
              <a:gdLst>
                <a:gd name="T0" fmla="*/ 2 w 3"/>
                <a:gd name="T1" fmla="*/ 0 h 2"/>
                <a:gd name="T2" fmla="*/ 0 w 3"/>
                <a:gd name="T3" fmla="*/ 1 h 2"/>
                <a:gd name="T4" fmla="*/ 3 w 3"/>
                <a:gd name="T5" fmla="*/ 2 h 2"/>
                <a:gd name="T6" fmla="*/ 3 w 3"/>
                <a:gd name="T7" fmla="*/ 1 h 2"/>
                <a:gd name="T8" fmla="*/ 2 w 3"/>
                <a:gd name="T9" fmla="*/ 0 h 2"/>
              </a:gdLst>
              <a:ahLst/>
              <a:cxnLst>
                <a:cxn ang="0">
                  <a:pos x="T0" y="T1"/>
                </a:cxn>
                <a:cxn ang="0">
                  <a:pos x="T2" y="T3"/>
                </a:cxn>
                <a:cxn ang="0">
                  <a:pos x="T4" y="T5"/>
                </a:cxn>
                <a:cxn ang="0">
                  <a:pos x="T6" y="T7"/>
                </a:cxn>
                <a:cxn ang="0">
                  <a:pos x="T8" y="T9"/>
                </a:cxn>
              </a:cxnLst>
              <a:rect l="0" t="0" r="r" b="b"/>
              <a:pathLst>
                <a:path w="3" h="2">
                  <a:moveTo>
                    <a:pt x="2" y="0"/>
                  </a:moveTo>
                  <a:cubicBezTo>
                    <a:pt x="1" y="0"/>
                    <a:pt x="1" y="1"/>
                    <a:pt x="0" y="1"/>
                  </a:cubicBezTo>
                  <a:cubicBezTo>
                    <a:pt x="1" y="1"/>
                    <a:pt x="2" y="2"/>
                    <a:pt x="3" y="2"/>
                  </a:cubicBezTo>
                  <a:cubicBezTo>
                    <a:pt x="3" y="2"/>
                    <a:pt x="3" y="2"/>
                    <a:pt x="3" y="1"/>
                  </a:cubicBezTo>
                  <a:cubicBezTo>
                    <a:pt x="3" y="1"/>
                    <a:pt x="2" y="1"/>
                    <a:pt x="2" y="0"/>
                  </a:cubicBezTo>
                </a:path>
              </a:pathLst>
            </a:custGeom>
            <a:solidFill>
              <a:srgbClr val="FAFAF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54" name="Freeform 888">
              <a:extLst>
                <a:ext uri="{FF2B5EF4-FFF2-40B4-BE49-F238E27FC236}">
                  <a16:creationId xmlns:a16="http://schemas.microsoft.com/office/drawing/2014/main" xmlns="" id="{84652576-939E-49A9-903A-585C2962FD61}"/>
                </a:ext>
              </a:extLst>
            </p:cNvPr>
            <p:cNvSpPr>
              <a:spLocks/>
            </p:cNvSpPr>
            <p:nvPr/>
          </p:nvSpPr>
          <p:spPr bwMode="auto">
            <a:xfrm>
              <a:off x="10349960" y="4443273"/>
              <a:ext cx="6785" cy="9876"/>
            </a:xfrm>
            <a:custGeom>
              <a:avLst/>
              <a:gdLst>
                <a:gd name="T0" fmla="*/ 3 w 6"/>
                <a:gd name="T1" fmla="*/ 0 h 8"/>
                <a:gd name="T2" fmla="*/ 0 w 6"/>
                <a:gd name="T3" fmla="*/ 4 h 8"/>
                <a:gd name="T4" fmla="*/ 5 w 6"/>
                <a:gd name="T5" fmla="*/ 8 h 8"/>
                <a:gd name="T6" fmla="*/ 6 w 6"/>
                <a:gd name="T7" fmla="*/ 3 h 8"/>
                <a:gd name="T8" fmla="*/ 3 w 6"/>
                <a:gd name="T9" fmla="*/ 0 h 8"/>
              </a:gdLst>
              <a:ahLst/>
              <a:cxnLst>
                <a:cxn ang="0">
                  <a:pos x="T0" y="T1"/>
                </a:cxn>
                <a:cxn ang="0">
                  <a:pos x="T2" y="T3"/>
                </a:cxn>
                <a:cxn ang="0">
                  <a:pos x="T4" y="T5"/>
                </a:cxn>
                <a:cxn ang="0">
                  <a:pos x="T6" y="T7"/>
                </a:cxn>
                <a:cxn ang="0">
                  <a:pos x="T8" y="T9"/>
                </a:cxn>
              </a:cxnLst>
              <a:rect l="0" t="0" r="r" b="b"/>
              <a:pathLst>
                <a:path w="6" h="8">
                  <a:moveTo>
                    <a:pt x="3" y="0"/>
                  </a:moveTo>
                  <a:cubicBezTo>
                    <a:pt x="2" y="1"/>
                    <a:pt x="1" y="3"/>
                    <a:pt x="0" y="4"/>
                  </a:cubicBezTo>
                  <a:cubicBezTo>
                    <a:pt x="2" y="5"/>
                    <a:pt x="4" y="7"/>
                    <a:pt x="5" y="8"/>
                  </a:cubicBezTo>
                  <a:cubicBezTo>
                    <a:pt x="6" y="6"/>
                    <a:pt x="6" y="5"/>
                    <a:pt x="6" y="3"/>
                  </a:cubicBezTo>
                  <a:cubicBezTo>
                    <a:pt x="5" y="2"/>
                    <a:pt x="4" y="1"/>
                    <a:pt x="3"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55" name="Freeform 889">
              <a:extLst>
                <a:ext uri="{FF2B5EF4-FFF2-40B4-BE49-F238E27FC236}">
                  <a16:creationId xmlns:a16="http://schemas.microsoft.com/office/drawing/2014/main" xmlns="" id="{B9B5B20B-DDF8-4F34-B8D3-C7ED7902FF4F}"/>
                </a:ext>
              </a:extLst>
            </p:cNvPr>
            <p:cNvSpPr>
              <a:spLocks/>
            </p:cNvSpPr>
            <p:nvPr/>
          </p:nvSpPr>
          <p:spPr bwMode="auto">
            <a:xfrm>
              <a:off x="10346567" y="4448210"/>
              <a:ext cx="8482" cy="9876"/>
            </a:xfrm>
            <a:custGeom>
              <a:avLst/>
              <a:gdLst>
                <a:gd name="T0" fmla="*/ 2 w 7"/>
                <a:gd name="T1" fmla="*/ 0 h 9"/>
                <a:gd name="T2" fmla="*/ 0 w 7"/>
                <a:gd name="T3" fmla="*/ 4 h 9"/>
                <a:gd name="T4" fmla="*/ 5 w 7"/>
                <a:gd name="T5" fmla="*/ 9 h 9"/>
                <a:gd name="T6" fmla="*/ 6 w 7"/>
                <a:gd name="T7" fmla="*/ 7 h 9"/>
                <a:gd name="T8" fmla="*/ 7 w 7"/>
                <a:gd name="T9" fmla="*/ 4 h 9"/>
                <a:gd name="T10" fmla="*/ 2 w 7"/>
                <a:gd name="T11" fmla="*/ 0 h 9"/>
              </a:gdLst>
              <a:ahLst/>
              <a:cxnLst>
                <a:cxn ang="0">
                  <a:pos x="T0" y="T1"/>
                </a:cxn>
                <a:cxn ang="0">
                  <a:pos x="T2" y="T3"/>
                </a:cxn>
                <a:cxn ang="0">
                  <a:pos x="T4" y="T5"/>
                </a:cxn>
                <a:cxn ang="0">
                  <a:pos x="T6" y="T7"/>
                </a:cxn>
                <a:cxn ang="0">
                  <a:pos x="T8" y="T9"/>
                </a:cxn>
                <a:cxn ang="0">
                  <a:pos x="T10" y="T11"/>
                </a:cxn>
              </a:cxnLst>
              <a:rect l="0" t="0" r="r" b="b"/>
              <a:pathLst>
                <a:path w="7" h="9">
                  <a:moveTo>
                    <a:pt x="2" y="0"/>
                  </a:moveTo>
                  <a:cubicBezTo>
                    <a:pt x="2" y="1"/>
                    <a:pt x="1" y="2"/>
                    <a:pt x="0" y="4"/>
                  </a:cubicBezTo>
                  <a:cubicBezTo>
                    <a:pt x="2" y="5"/>
                    <a:pt x="4" y="7"/>
                    <a:pt x="5" y="9"/>
                  </a:cubicBezTo>
                  <a:cubicBezTo>
                    <a:pt x="6" y="9"/>
                    <a:pt x="6" y="8"/>
                    <a:pt x="6" y="7"/>
                  </a:cubicBezTo>
                  <a:cubicBezTo>
                    <a:pt x="6" y="6"/>
                    <a:pt x="7" y="5"/>
                    <a:pt x="7" y="4"/>
                  </a:cubicBezTo>
                  <a:cubicBezTo>
                    <a:pt x="6" y="3"/>
                    <a:pt x="4" y="1"/>
                    <a:pt x="2" y="0"/>
                  </a:cubicBezTo>
                </a:path>
              </a:pathLst>
            </a:custGeom>
            <a:solidFill>
              <a:srgbClr val="F6F6F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56" name="Freeform 890">
              <a:extLst>
                <a:ext uri="{FF2B5EF4-FFF2-40B4-BE49-F238E27FC236}">
                  <a16:creationId xmlns:a16="http://schemas.microsoft.com/office/drawing/2014/main" xmlns="" id="{70DA2AD8-2BB7-464C-8356-C609A87ADC1B}"/>
                </a:ext>
              </a:extLst>
            </p:cNvPr>
            <p:cNvSpPr>
              <a:spLocks/>
            </p:cNvSpPr>
            <p:nvPr/>
          </p:nvSpPr>
          <p:spPr bwMode="auto">
            <a:xfrm>
              <a:off x="10368619" y="4458086"/>
              <a:ext cx="15268" cy="13168"/>
            </a:xfrm>
            <a:custGeom>
              <a:avLst/>
              <a:gdLst>
                <a:gd name="T0" fmla="*/ 0 w 12"/>
                <a:gd name="T1" fmla="*/ 0 h 12"/>
                <a:gd name="T2" fmla="*/ 4 w 12"/>
                <a:gd name="T3" fmla="*/ 6 h 12"/>
                <a:gd name="T4" fmla="*/ 12 w 12"/>
                <a:gd name="T5" fmla="*/ 12 h 12"/>
                <a:gd name="T6" fmla="*/ 12 w 12"/>
                <a:gd name="T7" fmla="*/ 12 h 12"/>
                <a:gd name="T8" fmla="*/ 8 w 12"/>
                <a:gd name="T9" fmla="*/ 8 h 12"/>
                <a:gd name="T10" fmla="*/ 0 w 12"/>
                <a:gd name="T11" fmla="*/ 0 h 12"/>
              </a:gdLst>
              <a:ahLst/>
              <a:cxnLst>
                <a:cxn ang="0">
                  <a:pos x="T0" y="T1"/>
                </a:cxn>
                <a:cxn ang="0">
                  <a:pos x="T2" y="T3"/>
                </a:cxn>
                <a:cxn ang="0">
                  <a:pos x="T4" y="T5"/>
                </a:cxn>
                <a:cxn ang="0">
                  <a:pos x="T6" y="T7"/>
                </a:cxn>
                <a:cxn ang="0">
                  <a:pos x="T8" y="T9"/>
                </a:cxn>
                <a:cxn ang="0">
                  <a:pos x="T10" y="T11"/>
                </a:cxn>
              </a:cxnLst>
              <a:rect l="0" t="0" r="r" b="b"/>
              <a:pathLst>
                <a:path w="12" h="12">
                  <a:moveTo>
                    <a:pt x="0" y="0"/>
                  </a:moveTo>
                  <a:cubicBezTo>
                    <a:pt x="2" y="2"/>
                    <a:pt x="3" y="4"/>
                    <a:pt x="4" y="6"/>
                  </a:cubicBezTo>
                  <a:cubicBezTo>
                    <a:pt x="7" y="8"/>
                    <a:pt x="10" y="10"/>
                    <a:pt x="12" y="12"/>
                  </a:cubicBezTo>
                  <a:cubicBezTo>
                    <a:pt x="12" y="12"/>
                    <a:pt x="12" y="12"/>
                    <a:pt x="12" y="12"/>
                  </a:cubicBezTo>
                  <a:cubicBezTo>
                    <a:pt x="10" y="10"/>
                    <a:pt x="9" y="9"/>
                    <a:pt x="8" y="8"/>
                  </a:cubicBezTo>
                  <a:cubicBezTo>
                    <a:pt x="5" y="5"/>
                    <a:pt x="3" y="3"/>
                    <a:pt x="0"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57" name="Freeform 891">
              <a:extLst>
                <a:ext uri="{FF2B5EF4-FFF2-40B4-BE49-F238E27FC236}">
                  <a16:creationId xmlns:a16="http://schemas.microsoft.com/office/drawing/2014/main" xmlns="" id="{684FFEC8-720F-4783-B7BE-C517EC21CA9B}"/>
                </a:ext>
              </a:extLst>
            </p:cNvPr>
            <p:cNvSpPr>
              <a:spLocks/>
            </p:cNvSpPr>
            <p:nvPr/>
          </p:nvSpPr>
          <p:spPr bwMode="auto">
            <a:xfrm>
              <a:off x="10373709" y="4464670"/>
              <a:ext cx="10178" cy="11522"/>
            </a:xfrm>
            <a:custGeom>
              <a:avLst/>
              <a:gdLst>
                <a:gd name="T0" fmla="*/ 0 w 9"/>
                <a:gd name="T1" fmla="*/ 0 h 9"/>
                <a:gd name="T2" fmla="*/ 8 w 9"/>
                <a:gd name="T3" fmla="*/ 9 h 9"/>
                <a:gd name="T4" fmla="*/ 8 w 9"/>
                <a:gd name="T5" fmla="*/ 9 h 9"/>
                <a:gd name="T6" fmla="*/ 8 w 9"/>
                <a:gd name="T7" fmla="*/ 6 h 9"/>
                <a:gd name="T8" fmla="*/ 0 w 9"/>
                <a:gd name="T9" fmla="*/ 0 h 9"/>
              </a:gdLst>
              <a:ahLst/>
              <a:cxnLst>
                <a:cxn ang="0">
                  <a:pos x="T0" y="T1"/>
                </a:cxn>
                <a:cxn ang="0">
                  <a:pos x="T2" y="T3"/>
                </a:cxn>
                <a:cxn ang="0">
                  <a:pos x="T4" y="T5"/>
                </a:cxn>
                <a:cxn ang="0">
                  <a:pos x="T6" y="T7"/>
                </a:cxn>
                <a:cxn ang="0">
                  <a:pos x="T8" y="T9"/>
                </a:cxn>
              </a:cxnLst>
              <a:rect l="0" t="0" r="r" b="b"/>
              <a:pathLst>
                <a:path w="9" h="9">
                  <a:moveTo>
                    <a:pt x="0" y="0"/>
                  </a:moveTo>
                  <a:cubicBezTo>
                    <a:pt x="4" y="6"/>
                    <a:pt x="7" y="9"/>
                    <a:pt x="8" y="9"/>
                  </a:cubicBezTo>
                  <a:cubicBezTo>
                    <a:pt x="8" y="9"/>
                    <a:pt x="8" y="9"/>
                    <a:pt x="8" y="9"/>
                  </a:cubicBezTo>
                  <a:cubicBezTo>
                    <a:pt x="9" y="9"/>
                    <a:pt x="9" y="8"/>
                    <a:pt x="8" y="6"/>
                  </a:cubicBezTo>
                  <a:cubicBezTo>
                    <a:pt x="6" y="4"/>
                    <a:pt x="3" y="2"/>
                    <a:pt x="0" y="0"/>
                  </a:cubicBezTo>
                </a:path>
              </a:pathLst>
            </a:custGeom>
            <a:solidFill>
              <a:srgbClr val="F9F9F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58" name="Freeform 892">
              <a:extLst>
                <a:ext uri="{FF2B5EF4-FFF2-40B4-BE49-F238E27FC236}">
                  <a16:creationId xmlns:a16="http://schemas.microsoft.com/office/drawing/2014/main" xmlns="" id="{0F53D6FC-C0A3-402A-9520-5BFAB9CD98B5}"/>
                </a:ext>
              </a:extLst>
            </p:cNvPr>
            <p:cNvSpPr>
              <a:spLocks/>
            </p:cNvSpPr>
            <p:nvPr/>
          </p:nvSpPr>
          <p:spPr bwMode="auto">
            <a:xfrm>
              <a:off x="10339782" y="4433397"/>
              <a:ext cx="10178" cy="13168"/>
            </a:xfrm>
            <a:custGeom>
              <a:avLst/>
              <a:gdLst>
                <a:gd name="T0" fmla="*/ 4 w 8"/>
                <a:gd name="T1" fmla="*/ 0 h 10"/>
                <a:gd name="T2" fmla="*/ 0 w 8"/>
                <a:gd name="T3" fmla="*/ 5 h 10"/>
                <a:gd name="T4" fmla="*/ 6 w 8"/>
                <a:gd name="T5" fmla="*/ 10 h 10"/>
                <a:gd name="T6" fmla="*/ 8 w 8"/>
                <a:gd name="T7" fmla="*/ 4 h 10"/>
                <a:gd name="T8" fmla="*/ 4 w 8"/>
                <a:gd name="T9" fmla="*/ 0 h 10"/>
              </a:gdLst>
              <a:ahLst/>
              <a:cxnLst>
                <a:cxn ang="0">
                  <a:pos x="T0" y="T1"/>
                </a:cxn>
                <a:cxn ang="0">
                  <a:pos x="T2" y="T3"/>
                </a:cxn>
                <a:cxn ang="0">
                  <a:pos x="T4" y="T5"/>
                </a:cxn>
                <a:cxn ang="0">
                  <a:pos x="T6" y="T7"/>
                </a:cxn>
                <a:cxn ang="0">
                  <a:pos x="T8" y="T9"/>
                </a:cxn>
              </a:cxnLst>
              <a:rect l="0" t="0" r="r" b="b"/>
              <a:pathLst>
                <a:path w="8" h="10">
                  <a:moveTo>
                    <a:pt x="4" y="0"/>
                  </a:moveTo>
                  <a:cubicBezTo>
                    <a:pt x="2" y="2"/>
                    <a:pt x="1" y="3"/>
                    <a:pt x="0" y="5"/>
                  </a:cubicBezTo>
                  <a:cubicBezTo>
                    <a:pt x="2" y="7"/>
                    <a:pt x="4" y="8"/>
                    <a:pt x="6" y="10"/>
                  </a:cubicBezTo>
                  <a:cubicBezTo>
                    <a:pt x="7" y="8"/>
                    <a:pt x="8" y="6"/>
                    <a:pt x="8" y="4"/>
                  </a:cubicBezTo>
                  <a:cubicBezTo>
                    <a:pt x="7" y="3"/>
                    <a:pt x="5" y="1"/>
                    <a:pt x="4"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59" name="Freeform 893">
              <a:extLst>
                <a:ext uri="{FF2B5EF4-FFF2-40B4-BE49-F238E27FC236}">
                  <a16:creationId xmlns:a16="http://schemas.microsoft.com/office/drawing/2014/main" xmlns="" id="{A7DB38EF-3CAF-4373-86C3-FA44E49212DE}"/>
                </a:ext>
              </a:extLst>
            </p:cNvPr>
            <p:cNvSpPr>
              <a:spLocks/>
            </p:cNvSpPr>
            <p:nvPr/>
          </p:nvSpPr>
          <p:spPr bwMode="auto">
            <a:xfrm>
              <a:off x="10336389" y="4439981"/>
              <a:ext cx="10178" cy="11522"/>
            </a:xfrm>
            <a:custGeom>
              <a:avLst/>
              <a:gdLst>
                <a:gd name="T0" fmla="*/ 2 w 8"/>
                <a:gd name="T1" fmla="*/ 0 h 9"/>
                <a:gd name="T2" fmla="*/ 0 w 8"/>
                <a:gd name="T3" fmla="*/ 2 h 9"/>
                <a:gd name="T4" fmla="*/ 7 w 8"/>
                <a:gd name="T5" fmla="*/ 9 h 9"/>
                <a:gd name="T6" fmla="*/ 8 w 8"/>
                <a:gd name="T7" fmla="*/ 5 h 9"/>
                <a:gd name="T8" fmla="*/ 2 w 8"/>
                <a:gd name="T9" fmla="*/ 0 h 9"/>
              </a:gdLst>
              <a:ahLst/>
              <a:cxnLst>
                <a:cxn ang="0">
                  <a:pos x="T0" y="T1"/>
                </a:cxn>
                <a:cxn ang="0">
                  <a:pos x="T2" y="T3"/>
                </a:cxn>
                <a:cxn ang="0">
                  <a:pos x="T4" y="T5"/>
                </a:cxn>
                <a:cxn ang="0">
                  <a:pos x="T6" y="T7"/>
                </a:cxn>
                <a:cxn ang="0">
                  <a:pos x="T8" y="T9"/>
                </a:cxn>
              </a:cxnLst>
              <a:rect l="0" t="0" r="r" b="b"/>
              <a:pathLst>
                <a:path w="8" h="9">
                  <a:moveTo>
                    <a:pt x="2" y="0"/>
                  </a:moveTo>
                  <a:cubicBezTo>
                    <a:pt x="1" y="1"/>
                    <a:pt x="1" y="1"/>
                    <a:pt x="0" y="2"/>
                  </a:cubicBezTo>
                  <a:cubicBezTo>
                    <a:pt x="3" y="4"/>
                    <a:pt x="5" y="6"/>
                    <a:pt x="7" y="9"/>
                  </a:cubicBezTo>
                  <a:cubicBezTo>
                    <a:pt x="8" y="7"/>
                    <a:pt x="8" y="6"/>
                    <a:pt x="8" y="5"/>
                  </a:cubicBezTo>
                  <a:cubicBezTo>
                    <a:pt x="6" y="3"/>
                    <a:pt x="4" y="2"/>
                    <a:pt x="2" y="0"/>
                  </a:cubicBezTo>
                </a:path>
              </a:pathLst>
            </a:custGeom>
            <a:solidFill>
              <a:srgbClr val="FAFAF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60" name="Freeform 894">
              <a:extLst>
                <a:ext uri="{FF2B5EF4-FFF2-40B4-BE49-F238E27FC236}">
                  <a16:creationId xmlns:a16="http://schemas.microsoft.com/office/drawing/2014/main" xmlns="" id="{C1CDEFC9-DDE6-4DDD-9123-DBB2CE03A114}"/>
                </a:ext>
              </a:extLst>
            </p:cNvPr>
            <p:cNvSpPr>
              <a:spLocks/>
            </p:cNvSpPr>
            <p:nvPr/>
          </p:nvSpPr>
          <p:spPr bwMode="auto">
            <a:xfrm>
              <a:off x="10346567" y="4438334"/>
              <a:ext cx="6785" cy="9876"/>
            </a:xfrm>
            <a:custGeom>
              <a:avLst/>
              <a:gdLst>
                <a:gd name="T0" fmla="*/ 2 w 5"/>
                <a:gd name="T1" fmla="*/ 0 h 7"/>
                <a:gd name="T2" fmla="*/ 0 w 5"/>
                <a:gd name="T3" fmla="*/ 6 h 7"/>
                <a:gd name="T4" fmla="*/ 2 w 5"/>
                <a:gd name="T5" fmla="*/ 7 h 7"/>
                <a:gd name="T6" fmla="*/ 5 w 5"/>
                <a:gd name="T7" fmla="*/ 3 h 7"/>
                <a:gd name="T8" fmla="*/ 2 w 5"/>
                <a:gd name="T9" fmla="*/ 0 h 7"/>
              </a:gdLst>
              <a:ahLst/>
              <a:cxnLst>
                <a:cxn ang="0">
                  <a:pos x="T0" y="T1"/>
                </a:cxn>
                <a:cxn ang="0">
                  <a:pos x="T2" y="T3"/>
                </a:cxn>
                <a:cxn ang="0">
                  <a:pos x="T4" y="T5"/>
                </a:cxn>
                <a:cxn ang="0">
                  <a:pos x="T6" y="T7"/>
                </a:cxn>
                <a:cxn ang="0">
                  <a:pos x="T8" y="T9"/>
                </a:cxn>
              </a:cxnLst>
              <a:rect l="0" t="0" r="r" b="b"/>
              <a:pathLst>
                <a:path w="5" h="7">
                  <a:moveTo>
                    <a:pt x="2" y="0"/>
                  </a:moveTo>
                  <a:cubicBezTo>
                    <a:pt x="2" y="2"/>
                    <a:pt x="1" y="4"/>
                    <a:pt x="0" y="6"/>
                  </a:cubicBezTo>
                  <a:cubicBezTo>
                    <a:pt x="1" y="6"/>
                    <a:pt x="2" y="7"/>
                    <a:pt x="2" y="7"/>
                  </a:cubicBezTo>
                  <a:cubicBezTo>
                    <a:pt x="3" y="6"/>
                    <a:pt x="4" y="4"/>
                    <a:pt x="5" y="3"/>
                  </a:cubicBezTo>
                  <a:cubicBezTo>
                    <a:pt x="4" y="2"/>
                    <a:pt x="3" y="1"/>
                    <a:pt x="2" y="0"/>
                  </a:cubicBezTo>
                </a:path>
              </a:pathLst>
            </a:custGeom>
            <a:solidFill>
              <a:srgbClr val="F9F9F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61" name="Freeform 895">
              <a:extLst>
                <a:ext uri="{FF2B5EF4-FFF2-40B4-BE49-F238E27FC236}">
                  <a16:creationId xmlns:a16="http://schemas.microsoft.com/office/drawing/2014/main" xmlns="" id="{114F0D80-3E64-433D-8FA2-DB46BBD581FD}"/>
                </a:ext>
              </a:extLst>
            </p:cNvPr>
            <p:cNvSpPr>
              <a:spLocks/>
            </p:cNvSpPr>
            <p:nvPr/>
          </p:nvSpPr>
          <p:spPr bwMode="auto">
            <a:xfrm>
              <a:off x="10344870" y="4446565"/>
              <a:ext cx="5090" cy="6584"/>
            </a:xfrm>
            <a:custGeom>
              <a:avLst/>
              <a:gdLst>
                <a:gd name="T0" fmla="*/ 1 w 3"/>
                <a:gd name="T1" fmla="*/ 0 h 5"/>
                <a:gd name="T2" fmla="*/ 0 w 3"/>
                <a:gd name="T3" fmla="*/ 4 h 5"/>
                <a:gd name="T4" fmla="*/ 1 w 3"/>
                <a:gd name="T5" fmla="*/ 5 h 5"/>
                <a:gd name="T6" fmla="*/ 3 w 3"/>
                <a:gd name="T7" fmla="*/ 1 h 5"/>
                <a:gd name="T8" fmla="*/ 1 w 3"/>
                <a:gd name="T9" fmla="*/ 0 h 5"/>
              </a:gdLst>
              <a:ahLst/>
              <a:cxnLst>
                <a:cxn ang="0">
                  <a:pos x="T0" y="T1"/>
                </a:cxn>
                <a:cxn ang="0">
                  <a:pos x="T2" y="T3"/>
                </a:cxn>
                <a:cxn ang="0">
                  <a:pos x="T4" y="T5"/>
                </a:cxn>
                <a:cxn ang="0">
                  <a:pos x="T6" y="T7"/>
                </a:cxn>
                <a:cxn ang="0">
                  <a:pos x="T8" y="T9"/>
                </a:cxn>
              </a:cxnLst>
              <a:rect l="0" t="0" r="r" b="b"/>
              <a:pathLst>
                <a:path w="3" h="5">
                  <a:moveTo>
                    <a:pt x="1" y="0"/>
                  </a:moveTo>
                  <a:cubicBezTo>
                    <a:pt x="1" y="1"/>
                    <a:pt x="1" y="2"/>
                    <a:pt x="0" y="4"/>
                  </a:cubicBezTo>
                  <a:cubicBezTo>
                    <a:pt x="0" y="4"/>
                    <a:pt x="1" y="4"/>
                    <a:pt x="1" y="5"/>
                  </a:cubicBezTo>
                  <a:cubicBezTo>
                    <a:pt x="2" y="3"/>
                    <a:pt x="3" y="2"/>
                    <a:pt x="3" y="1"/>
                  </a:cubicBezTo>
                  <a:cubicBezTo>
                    <a:pt x="3" y="1"/>
                    <a:pt x="2" y="0"/>
                    <a:pt x="1" y="0"/>
                  </a:cubicBezTo>
                </a:path>
              </a:pathLst>
            </a:custGeom>
            <a:solidFill>
              <a:srgbClr val="FAFAF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62" name="Freeform 896">
              <a:extLst>
                <a:ext uri="{FF2B5EF4-FFF2-40B4-BE49-F238E27FC236}">
                  <a16:creationId xmlns:a16="http://schemas.microsoft.com/office/drawing/2014/main" xmlns="" id="{7B61C239-912F-4422-BC31-4E3E719CC0F3}"/>
                </a:ext>
              </a:extLst>
            </p:cNvPr>
            <p:cNvSpPr>
              <a:spLocks/>
            </p:cNvSpPr>
            <p:nvPr/>
          </p:nvSpPr>
          <p:spPr bwMode="auto">
            <a:xfrm>
              <a:off x="10431384" y="4522278"/>
              <a:ext cx="10178" cy="14814"/>
            </a:xfrm>
            <a:custGeom>
              <a:avLst/>
              <a:gdLst>
                <a:gd name="T0" fmla="*/ 3 w 8"/>
                <a:gd name="T1" fmla="*/ 0 h 12"/>
                <a:gd name="T2" fmla="*/ 1 w 8"/>
                <a:gd name="T3" fmla="*/ 5 h 12"/>
                <a:gd name="T4" fmla="*/ 0 w 8"/>
                <a:gd name="T5" fmla="*/ 6 h 12"/>
                <a:gd name="T6" fmla="*/ 0 w 8"/>
                <a:gd name="T7" fmla="*/ 8 h 12"/>
                <a:gd name="T8" fmla="*/ 3 w 8"/>
                <a:gd name="T9" fmla="*/ 11 h 12"/>
                <a:gd name="T10" fmla="*/ 6 w 8"/>
                <a:gd name="T11" fmla="*/ 12 h 12"/>
                <a:gd name="T12" fmla="*/ 8 w 8"/>
                <a:gd name="T13" fmla="*/ 6 h 12"/>
                <a:gd name="T14" fmla="*/ 3 w 8"/>
                <a:gd name="T15" fmla="*/ 0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12">
                  <a:moveTo>
                    <a:pt x="3" y="0"/>
                  </a:moveTo>
                  <a:cubicBezTo>
                    <a:pt x="2" y="2"/>
                    <a:pt x="1" y="3"/>
                    <a:pt x="1" y="5"/>
                  </a:cubicBezTo>
                  <a:cubicBezTo>
                    <a:pt x="0" y="5"/>
                    <a:pt x="0" y="6"/>
                    <a:pt x="0" y="6"/>
                  </a:cubicBezTo>
                  <a:cubicBezTo>
                    <a:pt x="0" y="7"/>
                    <a:pt x="0" y="7"/>
                    <a:pt x="0" y="8"/>
                  </a:cubicBezTo>
                  <a:cubicBezTo>
                    <a:pt x="1" y="9"/>
                    <a:pt x="2" y="10"/>
                    <a:pt x="3" y="11"/>
                  </a:cubicBezTo>
                  <a:cubicBezTo>
                    <a:pt x="4" y="11"/>
                    <a:pt x="5" y="12"/>
                    <a:pt x="6" y="12"/>
                  </a:cubicBezTo>
                  <a:cubicBezTo>
                    <a:pt x="7" y="10"/>
                    <a:pt x="7" y="8"/>
                    <a:pt x="8" y="6"/>
                  </a:cubicBezTo>
                  <a:cubicBezTo>
                    <a:pt x="6" y="4"/>
                    <a:pt x="5" y="2"/>
                    <a:pt x="3"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63" name="Freeform 897">
              <a:extLst>
                <a:ext uri="{FF2B5EF4-FFF2-40B4-BE49-F238E27FC236}">
                  <a16:creationId xmlns:a16="http://schemas.microsoft.com/office/drawing/2014/main" xmlns="" id="{0C1D2170-62D1-4313-8045-38E4AF2C9C26}"/>
                </a:ext>
              </a:extLst>
            </p:cNvPr>
            <p:cNvSpPr>
              <a:spLocks/>
            </p:cNvSpPr>
            <p:nvPr/>
          </p:nvSpPr>
          <p:spPr bwMode="auto">
            <a:xfrm>
              <a:off x="10434777" y="4537091"/>
              <a:ext cx="3393" cy="1646"/>
            </a:xfrm>
            <a:custGeom>
              <a:avLst/>
              <a:gdLst>
                <a:gd name="T0" fmla="*/ 0 w 3"/>
                <a:gd name="T1" fmla="*/ 0 h 2"/>
                <a:gd name="T2" fmla="*/ 2 w 3"/>
                <a:gd name="T3" fmla="*/ 2 h 2"/>
                <a:gd name="T4" fmla="*/ 3 w 3"/>
                <a:gd name="T5" fmla="*/ 1 h 2"/>
                <a:gd name="T6" fmla="*/ 0 w 3"/>
                <a:gd name="T7" fmla="*/ 0 h 2"/>
              </a:gdLst>
              <a:ahLst/>
              <a:cxnLst>
                <a:cxn ang="0">
                  <a:pos x="T0" y="T1"/>
                </a:cxn>
                <a:cxn ang="0">
                  <a:pos x="T2" y="T3"/>
                </a:cxn>
                <a:cxn ang="0">
                  <a:pos x="T4" y="T5"/>
                </a:cxn>
                <a:cxn ang="0">
                  <a:pos x="T6" y="T7"/>
                </a:cxn>
              </a:cxnLst>
              <a:rect l="0" t="0" r="r" b="b"/>
              <a:pathLst>
                <a:path w="3" h="2">
                  <a:moveTo>
                    <a:pt x="0" y="0"/>
                  </a:moveTo>
                  <a:cubicBezTo>
                    <a:pt x="1" y="1"/>
                    <a:pt x="2" y="2"/>
                    <a:pt x="2" y="2"/>
                  </a:cubicBezTo>
                  <a:cubicBezTo>
                    <a:pt x="3" y="2"/>
                    <a:pt x="3" y="1"/>
                    <a:pt x="3" y="1"/>
                  </a:cubicBezTo>
                  <a:cubicBezTo>
                    <a:pt x="2" y="1"/>
                    <a:pt x="1" y="0"/>
                    <a:pt x="0" y="0"/>
                  </a:cubicBezTo>
                </a:path>
              </a:pathLst>
            </a:custGeom>
            <a:solidFill>
              <a:srgbClr val="F6F6F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64" name="Freeform 898">
              <a:extLst>
                <a:ext uri="{FF2B5EF4-FFF2-40B4-BE49-F238E27FC236}">
                  <a16:creationId xmlns:a16="http://schemas.microsoft.com/office/drawing/2014/main" xmlns="" id="{3A8D2538-921E-4CEC-AA7D-7EE3CB40D1F8}"/>
                </a:ext>
              </a:extLst>
            </p:cNvPr>
            <p:cNvSpPr>
              <a:spLocks/>
            </p:cNvSpPr>
            <p:nvPr/>
          </p:nvSpPr>
          <p:spPr bwMode="auto">
            <a:xfrm>
              <a:off x="10429687" y="4530507"/>
              <a:ext cx="1697" cy="1646"/>
            </a:xfrm>
            <a:custGeom>
              <a:avLst/>
              <a:gdLst>
                <a:gd name="T0" fmla="*/ 1 w 1"/>
                <a:gd name="T1" fmla="*/ 0 h 2"/>
                <a:gd name="T2" fmla="*/ 0 w 1"/>
                <a:gd name="T3" fmla="*/ 1 h 2"/>
                <a:gd name="T4" fmla="*/ 1 w 1"/>
                <a:gd name="T5" fmla="*/ 2 h 2"/>
                <a:gd name="T6" fmla="*/ 1 w 1"/>
                <a:gd name="T7" fmla="*/ 0 h 2"/>
              </a:gdLst>
              <a:ahLst/>
              <a:cxnLst>
                <a:cxn ang="0">
                  <a:pos x="T0" y="T1"/>
                </a:cxn>
                <a:cxn ang="0">
                  <a:pos x="T2" y="T3"/>
                </a:cxn>
                <a:cxn ang="0">
                  <a:pos x="T4" y="T5"/>
                </a:cxn>
                <a:cxn ang="0">
                  <a:pos x="T6" y="T7"/>
                </a:cxn>
              </a:cxnLst>
              <a:rect l="0" t="0" r="r" b="b"/>
              <a:pathLst>
                <a:path w="1" h="2">
                  <a:moveTo>
                    <a:pt x="1" y="0"/>
                  </a:moveTo>
                  <a:cubicBezTo>
                    <a:pt x="1" y="1"/>
                    <a:pt x="0" y="1"/>
                    <a:pt x="0" y="1"/>
                  </a:cubicBezTo>
                  <a:cubicBezTo>
                    <a:pt x="0" y="2"/>
                    <a:pt x="1" y="2"/>
                    <a:pt x="1" y="2"/>
                  </a:cubicBezTo>
                  <a:cubicBezTo>
                    <a:pt x="1" y="1"/>
                    <a:pt x="1" y="1"/>
                    <a:pt x="1"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65" name="Freeform 899">
              <a:extLst>
                <a:ext uri="{FF2B5EF4-FFF2-40B4-BE49-F238E27FC236}">
                  <a16:creationId xmlns:a16="http://schemas.microsoft.com/office/drawing/2014/main" xmlns="" id="{6B3B862F-F740-40E9-B260-A472DE6B000B}"/>
                </a:ext>
              </a:extLst>
            </p:cNvPr>
            <p:cNvSpPr>
              <a:spLocks/>
            </p:cNvSpPr>
            <p:nvPr/>
          </p:nvSpPr>
          <p:spPr bwMode="auto">
            <a:xfrm>
              <a:off x="10321122" y="4420230"/>
              <a:ext cx="15268" cy="18106"/>
            </a:xfrm>
            <a:custGeom>
              <a:avLst/>
              <a:gdLst>
                <a:gd name="T0" fmla="*/ 5 w 12"/>
                <a:gd name="T1" fmla="*/ 0 h 15"/>
                <a:gd name="T2" fmla="*/ 0 w 12"/>
                <a:gd name="T3" fmla="*/ 3 h 15"/>
                <a:gd name="T4" fmla="*/ 1 w 12"/>
                <a:gd name="T5" fmla="*/ 7 h 15"/>
                <a:gd name="T6" fmla="*/ 4 w 12"/>
                <a:gd name="T7" fmla="*/ 10 h 15"/>
                <a:gd name="T8" fmla="*/ 12 w 12"/>
                <a:gd name="T9" fmla="*/ 15 h 15"/>
                <a:gd name="T10" fmla="*/ 10 w 12"/>
                <a:gd name="T11" fmla="*/ 4 h 15"/>
                <a:gd name="T12" fmla="*/ 5 w 12"/>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12" h="15">
                  <a:moveTo>
                    <a:pt x="5" y="0"/>
                  </a:moveTo>
                  <a:cubicBezTo>
                    <a:pt x="4" y="1"/>
                    <a:pt x="2" y="2"/>
                    <a:pt x="0" y="3"/>
                  </a:cubicBezTo>
                  <a:cubicBezTo>
                    <a:pt x="1" y="4"/>
                    <a:pt x="1" y="6"/>
                    <a:pt x="1" y="7"/>
                  </a:cubicBezTo>
                  <a:cubicBezTo>
                    <a:pt x="2" y="8"/>
                    <a:pt x="3" y="9"/>
                    <a:pt x="4" y="10"/>
                  </a:cubicBezTo>
                  <a:cubicBezTo>
                    <a:pt x="6" y="12"/>
                    <a:pt x="9" y="13"/>
                    <a:pt x="12" y="15"/>
                  </a:cubicBezTo>
                  <a:cubicBezTo>
                    <a:pt x="11" y="12"/>
                    <a:pt x="10" y="8"/>
                    <a:pt x="10" y="4"/>
                  </a:cubicBezTo>
                  <a:cubicBezTo>
                    <a:pt x="8" y="3"/>
                    <a:pt x="7" y="1"/>
                    <a:pt x="5"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66" name="Freeform 900">
              <a:extLst>
                <a:ext uri="{FF2B5EF4-FFF2-40B4-BE49-F238E27FC236}">
                  <a16:creationId xmlns:a16="http://schemas.microsoft.com/office/drawing/2014/main" xmlns="" id="{3F641873-EEBF-4BBE-87F1-C33078CD4FE1}"/>
                </a:ext>
              </a:extLst>
            </p:cNvPr>
            <p:cNvSpPr>
              <a:spLocks/>
            </p:cNvSpPr>
            <p:nvPr/>
          </p:nvSpPr>
          <p:spPr bwMode="auto">
            <a:xfrm>
              <a:off x="10326211" y="4431751"/>
              <a:ext cx="10178" cy="9876"/>
            </a:xfrm>
            <a:custGeom>
              <a:avLst/>
              <a:gdLst>
                <a:gd name="T0" fmla="*/ 0 w 8"/>
                <a:gd name="T1" fmla="*/ 0 h 8"/>
                <a:gd name="T2" fmla="*/ 8 w 8"/>
                <a:gd name="T3" fmla="*/ 8 h 8"/>
                <a:gd name="T4" fmla="*/ 8 w 8"/>
                <a:gd name="T5" fmla="*/ 5 h 8"/>
                <a:gd name="T6" fmla="*/ 0 w 8"/>
                <a:gd name="T7" fmla="*/ 0 h 8"/>
              </a:gdLst>
              <a:ahLst/>
              <a:cxnLst>
                <a:cxn ang="0">
                  <a:pos x="T0" y="T1"/>
                </a:cxn>
                <a:cxn ang="0">
                  <a:pos x="T2" y="T3"/>
                </a:cxn>
                <a:cxn ang="0">
                  <a:pos x="T4" y="T5"/>
                </a:cxn>
                <a:cxn ang="0">
                  <a:pos x="T6" y="T7"/>
                </a:cxn>
              </a:cxnLst>
              <a:rect l="0" t="0" r="r" b="b"/>
              <a:pathLst>
                <a:path w="8" h="8">
                  <a:moveTo>
                    <a:pt x="0" y="0"/>
                  </a:moveTo>
                  <a:cubicBezTo>
                    <a:pt x="2" y="2"/>
                    <a:pt x="5" y="5"/>
                    <a:pt x="8" y="8"/>
                  </a:cubicBezTo>
                  <a:cubicBezTo>
                    <a:pt x="8" y="7"/>
                    <a:pt x="8" y="6"/>
                    <a:pt x="8" y="5"/>
                  </a:cubicBezTo>
                  <a:cubicBezTo>
                    <a:pt x="5" y="3"/>
                    <a:pt x="2" y="2"/>
                    <a:pt x="0" y="0"/>
                  </a:cubicBezTo>
                </a:path>
              </a:pathLst>
            </a:custGeom>
            <a:solidFill>
              <a:srgbClr val="F6F6F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67" name="Freeform 901">
              <a:extLst>
                <a:ext uri="{FF2B5EF4-FFF2-40B4-BE49-F238E27FC236}">
                  <a16:creationId xmlns:a16="http://schemas.microsoft.com/office/drawing/2014/main" xmlns="" id="{B5FE39FC-6AE9-4A82-A8CA-356CCA4F5B39}"/>
                </a:ext>
              </a:extLst>
            </p:cNvPr>
            <p:cNvSpPr>
              <a:spLocks noEditPoints="1"/>
            </p:cNvSpPr>
            <p:nvPr/>
          </p:nvSpPr>
          <p:spPr bwMode="auto">
            <a:xfrm>
              <a:off x="10331300" y="4359329"/>
              <a:ext cx="79728" cy="46086"/>
            </a:xfrm>
            <a:custGeom>
              <a:avLst/>
              <a:gdLst>
                <a:gd name="T0" fmla="*/ 2 w 63"/>
                <a:gd name="T1" fmla="*/ 34 h 38"/>
                <a:gd name="T2" fmla="*/ 0 w 63"/>
                <a:gd name="T3" fmla="*/ 35 h 38"/>
                <a:gd name="T4" fmla="*/ 4 w 63"/>
                <a:gd name="T5" fmla="*/ 37 h 38"/>
                <a:gd name="T6" fmla="*/ 3 w 63"/>
                <a:gd name="T7" fmla="*/ 36 h 38"/>
                <a:gd name="T8" fmla="*/ 2 w 63"/>
                <a:gd name="T9" fmla="*/ 34 h 38"/>
                <a:gd name="T10" fmla="*/ 61 w 63"/>
                <a:gd name="T11" fmla="*/ 0 h 38"/>
                <a:gd name="T12" fmla="*/ 14 w 63"/>
                <a:gd name="T13" fmla="*/ 26 h 38"/>
                <a:gd name="T14" fmla="*/ 10 w 63"/>
                <a:gd name="T15" fmla="*/ 29 h 38"/>
                <a:gd name="T16" fmla="*/ 11 w 63"/>
                <a:gd name="T17" fmla="*/ 31 h 38"/>
                <a:gd name="T18" fmla="*/ 15 w 63"/>
                <a:gd name="T19" fmla="*/ 38 h 38"/>
                <a:gd name="T20" fmla="*/ 20 w 63"/>
                <a:gd name="T21" fmla="*/ 35 h 38"/>
                <a:gd name="T22" fmla="*/ 62 w 63"/>
                <a:gd name="T23" fmla="*/ 1 h 38"/>
                <a:gd name="T24" fmla="*/ 61 w 63"/>
                <a:gd name="T25"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 h="38">
                  <a:moveTo>
                    <a:pt x="2" y="34"/>
                  </a:moveTo>
                  <a:cubicBezTo>
                    <a:pt x="1" y="34"/>
                    <a:pt x="1" y="35"/>
                    <a:pt x="0" y="35"/>
                  </a:cubicBezTo>
                  <a:cubicBezTo>
                    <a:pt x="1" y="36"/>
                    <a:pt x="3" y="37"/>
                    <a:pt x="4" y="37"/>
                  </a:cubicBezTo>
                  <a:cubicBezTo>
                    <a:pt x="4" y="37"/>
                    <a:pt x="3" y="36"/>
                    <a:pt x="3" y="36"/>
                  </a:cubicBezTo>
                  <a:cubicBezTo>
                    <a:pt x="3" y="35"/>
                    <a:pt x="2" y="35"/>
                    <a:pt x="2" y="34"/>
                  </a:cubicBezTo>
                  <a:moveTo>
                    <a:pt x="61" y="0"/>
                  </a:moveTo>
                  <a:cubicBezTo>
                    <a:pt x="56" y="0"/>
                    <a:pt x="36" y="11"/>
                    <a:pt x="14" y="26"/>
                  </a:cubicBezTo>
                  <a:cubicBezTo>
                    <a:pt x="12" y="27"/>
                    <a:pt x="11" y="28"/>
                    <a:pt x="10" y="29"/>
                  </a:cubicBezTo>
                  <a:cubicBezTo>
                    <a:pt x="10" y="30"/>
                    <a:pt x="11" y="31"/>
                    <a:pt x="11" y="31"/>
                  </a:cubicBezTo>
                  <a:cubicBezTo>
                    <a:pt x="12" y="34"/>
                    <a:pt x="14" y="36"/>
                    <a:pt x="15" y="38"/>
                  </a:cubicBezTo>
                  <a:cubicBezTo>
                    <a:pt x="16" y="37"/>
                    <a:pt x="18" y="36"/>
                    <a:pt x="20" y="35"/>
                  </a:cubicBezTo>
                  <a:cubicBezTo>
                    <a:pt x="44" y="18"/>
                    <a:pt x="63" y="3"/>
                    <a:pt x="62" y="1"/>
                  </a:cubicBezTo>
                  <a:cubicBezTo>
                    <a:pt x="61" y="0"/>
                    <a:pt x="61" y="0"/>
                    <a:pt x="61"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68" name="Freeform 902">
              <a:extLst>
                <a:ext uri="{FF2B5EF4-FFF2-40B4-BE49-F238E27FC236}">
                  <a16:creationId xmlns:a16="http://schemas.microsoft.com/office/drawing/2014/main" xmlns="" id="{4E62310F-5B05-4FC1-B1B2-667D9F33EADA}"/>
                </a:ext>
              </a:extLst>
            </p:cNvPr>
            <p:cNvSpPr>
              <a:spLocks/>
            </p:cNvSpPr>
            <p:nvPr/>
          </p:nvSpPr>
          <p:spPr bwMode="auto">
            <a:xfrm>
              <a:off x="10331300" y="4415291"/>
              <a:ext cx="3393" cy="1646"/>
            </a:xfrm>
            <a:custGeom>
              <a:avLst/>
              <a:gdLst>
                <a:gd name="T0" fmla="*/ 0 w 2"/>
                <a:gd name="T1" fmla="*/ 0 h 2"/>
                <a:gd name="T2" fmla="*/ 1 w 2"/>
                <a:gd name="T3" fmla="*/ 2 h 2"/>
                <a:gd name="T4" fmla="*/ 2 w 2"/>
                <a:gd name="T5" fmla="*/ 1 h 2"/>
                <a:gd name="T6" fmla="*/ 0 w 2"/>
                <a:gd name="T7" fmla="*/ 0 h 2"/>
              </a:gdLst>
              <a:ahLst/>
              <a:cxnLst>
                <a:cxn ang="0">
                  <a:pos x="T0" y="T1"/>
                </a:cxn>
                <a:cxn ang="0">
                  <a:pos x="T2" y="T3"/>
                </a:cxn>
                <a:cxn ang="0">
                  <a:pos x="T4" y="T5"/>
                </a:cxn>
                <a:cxn ang="0">
                  <a:pos x="T6" y="T7"/>
                </a:cxn>
              </a:cxnLst>
              <a:rect l="0" t="0" r="r" b="b"/>
              <a:pathLst>
                <a:path w="2" h="2">
                  <a:moveTo>
                    <a:pt x="0" y="0"/>
                  </a:moveTo>
                  <a:cubicBezTo>
                    <a:pt x="0" y="1"/>
                    <a:pt x="1" y="1"/>
                    <a:pt x="1" y="2"/>
                  </a:cubicBezTo>
                  <a:cubicBezTo>
                    <a:pt x="1" y="2"/>
                    <a:pt x="2" y="1"/>
                    <a:pt x="2" y="1"/>
                  </a:cubicBezTo>
                  <a:cubicBezTo>
                    <a:pt x="2" y="1"/>
                    <a:pt x="1" y="0"/>
                    <a:pt x="0"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69" name="Freeform 903">
              <a:extLst>
                <a:ext uri="{FF2B5EF4-FFF2-40B4-BE49-F238E27FC236}">
                  <a16:creationId xmlns:a16="http://schemas.microsoft.com/office/drawing/2014/main" xmlns="" id="{3700AC75-4BF8-4F1C-9E6F-14EA2FB42B72}"/>
                </a:ext>
              </a:extLst>
            </p:cNvPr>
            <p:cNvSpPr>
              <a:spLocks/>
            </p:cNvSpPr>
            <p:nvPr/>
          </p:nvSpPr>
          <p:spPr bwMode="auto">
            <a:xfrm>
              <a:off x="10334692" y="4395540"/>
              <a:ext cx="15268" cy="13168"/>
            </a:xfrm>
            <a:custGeom>
              <a:avLst/>
              <a:gdLst>
                <a:gd name="T0" fmla="*/ 8 w 13"/>
                <a:gd name="T1" fmla="*/ 0 h 11"/>
                <a:gd name="T2" fmla="*/ 3 w 13"/>
                <a:gd name="T3" fmla="*/ 3 h 11"/>
                <a:gd name="T4" fmla="*/ 3 w 13"/>
                <a:gd name="T5" fmla="*/ 3 h 11"/>
                <a:gd name="T6" fmla="*/ 2 w 13"/>
                <a:gd name="T7" fmla="*/ 4 h 11"/>
                <a:gd name="T8" fmla="*/ 2 w 13"/>
                <a:gd name="T9" fmla="*/ 4 h 11"/>
                <a:gd name="T10" fmla="*/ 0 w 13"/>
                <a:gd name="T11" fmla="*/ 5 h 11"/>
                <a:gd name="T12" fmla="*/ 1 w 13"/>
                <a:gd name="T13" fmla="*/ 7 h 11"/>
                <a:gd name="T14" fmla="*/ 2 w 13"/>
                <a:gd name="T15" fmla="*/ 8 h 11"/>
                <a:gd name="T16" fmla="*/ 8 w 13"/>
                <a:gd name="T17" fmla="*/ 11 h 11"/>
                <a:gd name="T18" fmla="*/ 11 w 13"/>
                <a:gd name="T19" fmla="*/ 10 h 11"/>
                <a:gd name="T20" fmla="*/ 13 w 13"/>
                <a:gd name="T21" fmla="*/ 9 h 11"/>
                <a:gd name="T22" fmla="*/ 9 w 13"/>
                <a:gd name="T23" fmla="*/ 2 h 11"/>
                <a:gd name="T24" fmla="*/ 8 w 13"/>
                <a:gd name="T25"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 h="11">
                  <a:moveTo>
                    <a:pt x="8" y="0"/>
                  </a:moveTo>
                  <a:cubicBezTo>
                    <a:pt x="6" y="1"/>
                    <a:pt x="5" y="2"/>
                    <a:pt x="3" y="3"/>
                  </a:cubicBezTo>
                  <a:cubicBezTo>
                    <a:pt x="3" y="3"/>
                    <a:pt x="3" y="3"/>
                    <a:pt x="3" y="3"/>
                  </a:cubicBezTo>
                  <a:cubicBezTo>
                    <a:pt x="3" y="4"/>
                    <a:pt x="3" y="4"/>
                    <a:pt x="2" y="4"/>
                  </a:cubicBezTo>
                  <a:cubicBezTo>
                    <a:pt x="2" y="4"/>
                    <a:pt x="2" y="4"/>
                    <a:pt x="2" y="4"/>
                  </a:cubicBezTo>
                  <a:cubicBezTo>
                    <a:pt x="1" y="4"/>
                    <a:pt x="1" y="5"/>
                    <a:pt x="0" y="5"/>
                  </a:cubicBezTo>
                  <a:cubicBezTo>
                    <a:pt x="0" y="6"/>
                    <a:pt x="1" y="6"/>
                    <a:pt x="1" y="7"/>
                  </a:cubicBezTo>
                  <a:cubicBezTo>
                    <a:pt x="1" y="7"/>
                    <a:pt x="2" y="8"/>
                    <a:pt x="2" y="8"/>
                  </a:cubicBezTo>
                  <a:cubicBezTo>
                    <a:pt x="4" y="9"/>
                    <a:pt x="6" y="10"/>
                    <a:pt x="8" y="11"/>
                  </a:cubicBezTo>
                  <a:cubicBezTo>
                    <a:pt x="9" y="11"/>
                    <a:pt x="10" y="10"/>
                    <a:pt x="11" y="10"/>
                  </a:cubicBezTo>
                  <a:cubicBezTo>
                    <a:pt x="12" y="10"/>
                    <a:pt x="12" y="9"/>
                    <a:pt x="13" y="9"/>
                  </a:cubicBezTo>
                  <a:cubicBezTo>
                    <a:pt x="12" y="7"/>
                    <a:pt x="10" y="5"/>
                    <a:pt x="9" y="2"/>
                  </a:cubicBezTo>
                  <a:cubicBezTo>
                    <a:pt x="9" y="2"/>
                    <a:pt x="8" y="1"/>
                    <a:pt x="8" y="0"/>
                  </a:cubicBezTo>
                </a:path>
              </a:pathLst>
            </a:custGeom>
            <a:solidFill>
              <a:srgbClr val="F0F0F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70" name="Freeform 904">
              <a:extLst>
                <a:ext uri="{FF2B5EF4-FFF2-40B4-BE49-F238E27FC236}">
                  <a16:creationId xmlns:a16="http://schemas.microsoft.com/office/drawing/2014/main" xmlns="" id="{132D0236-2E26-4CEC-AA9B-1B038E950914}"/>
                </a:ext>
              </a:extLst>
            </p:cNvPr>
            <p:cNvSpPr>
              <a:spLocks/>
            </p:cNvSpPr>
            <p:nvPr/>
          </p:nvSpPr>
          <p:spPr bwMode="auto">
            <a:xfrm>
              <a:off x="10336389" y="4398832"/>
              <a:ext cx="1697" cy="1646"/>
            </a:xfrm>
            <a:custGeom>
              <a:avLst/>
              <a:gdLst>
                <a:gd name="T0" fmla="*/ 1 w 1"/>
                <a:gd name="T1" fmla="*/ 0 h 1"/>
                <a:gd name="T2" fmla="*/ 0 w 1"/>
                <a:gd name="T3" fmla="*/ 1 h 1"/>
                <a:gd name="T4" fmla="*/ 0 w 1"/>
                <a:gd name="T5" fmla="*/ 1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1" y="0"/>
                    <a:pt x="0" y="0"/>
                    <a:pt x="0" y="1"/>
                  </a:cubicBezTo>
                  <a:cubicBezTo>
                    <a:pt x="0" y="1"/>
                    <a:pt x="0" y="1"/>
                    <a:pt x="0" y="1"/>
                  </a:cubicBezTo>
                  <a:cubicBezTo>
                    <a:pt x="1" y="1"/>
                    <a:pt x="1" y="1"/>
                    <a:pt x="1" y="0"/>
                  </a:cubicBezTo>
                  <a:cubicBezTo>
                    <a:pt x="1" y="0"/>
                    <a:pt x="1" y="0"/>
                    <a:pt x="1" y="0"/>
                  </a:cubicBezTo>
                </a:path>
              </a:pathLst>
            </a:custGeom>
            <a:solidFill>
              <a:srgbClr val="F7F7F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71" name="Freeform 905">
              <a:extLst>
                <a:ext uri="{FF2B5EF4-FFF2-40B4-BE49-F238E27FC236}">
                  <a16:creationId xmlns:a16="http://schemas.microsoft.com/office/drawing/2014/main" xmlns="" id="{A62E598E-F567-4913-B408-59109840A524}"/>
                </a:ext>
              </a:extLst>
            </p:cNvPr>
            <p:cNvSpPr>
              <a:spLocks/>
            </p:cNvSpPr>
            <p:nvPr/>
          </p:nvSpPr>
          <p:spPr bwMode="auto">
            <a:xfrm>
              <a:off x="10344870" y="4407062"/>
              <a:ext cx="3393" cy="1646"/>
            </a:xfrm>
            <a:custGeom>
              <a:avLst/>
              <a:gdLst>
                <a:gd name="T0" fmla="*/ 3 w 3"/>
                <a:gd name="T1" fmla="*/ 0 h 1"/>
                <a:gd name="T2" fmla="*/ 0 w 3"/>
                <a:gd name="T3" fmla="*/ 1 h 1"/>
                <a:gd name="T4" fmla="*/ 1 w 3"/>
                <a:gd name="T5" fmla="*/ 1 h 1"/>
                <a:gd name="T6" fmla="*/ 3 w 3"/>
                <a:gd name="T7" fmla="*/ 0 h 1"/>
              </a:gdLst>
              <a:ahLst/>
              <a:cxnLst>
                <a:cxn ang="0">
                  <a:pos x="T0" y="T1"/>
                </a:cxn>
                <a:cxn ang="0">
                  <a:pos x="T2" y="T3"/>
                </a:cxn>
                <a:cxn ang="0">
                  <a:pos x="T4" y="T5"/>
                </a:cxn>
                <a:cxn ang="0">
                  <a:pos x="T6" y="T7"/>
                </a:cxn>
              </a:cxnLst>
              <a:rect l="0" t="0" r="r" b="b"/>
              <a:pathLst>
                <a:path w="3" h="1">
                  <a:moveTo>
                    <a:pt x="3" y="0"/>
                  </a:moveTo>
                  <a:cubicBezTo>
                    <a:pt x="2" y="0"/>
                    <a:pt x="1" y="1"/>
                    <a:pt x="0" y="1"/>
                  </a:cubicBezTo>
                  <a:cubicBezTo>
                    <a:pt x="0" y="1"/>
                    <a:pt x="1" y="1"/>
                    <a:pt x="1" y="1"/>
                  </a:cubicBezTo>
                  <a:cubicBezTo>
                    <a:pt x="2" y="1"/>
                    <a:pt x="2" y="1"/>
                    <a:pt x="3" y="0"/>
                  </a:cubicBezTo>
                </a:path>
              </a:pathLst>
            </a:custGeom>
            <a:solidFill>
              <a:srgbClr val="F6F6F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72" name="Freeform 906">
              <a:extLst>
                <a:ext uri="{FF2B5EF4-FFF2-40B4-BE49-F238E27FC236}">
                  <a16:creationId xmlns:a16="http://schemas.microsoft.com/office/drawing/2014/main" xmlns="" id="{F5DC82D4-5246-45FE-BE74-9BC68C98E5A5}"/>
                </a:ext>
              </a:extLst>
            </p:cNvPr>
            <p:cNvSpPr>
              <a:spLocks/>
            </p:cNvSpPr>
            <p:nvPr/>
          </p:nvSpPr>
          <p:spPr bwMode="auto">
            <a:xfrm>
              <a:off x="10331300" y="4402124"/>
              <a:ext cx="8482" cy="9876"/>
            </a:xfrm>
            <a:custGeom>
              <a:avLst/>
              <a:gdLst>
                <a:gd name="T0" fmla="*/ 1 w 7"/>
                <a:gd name="T1" fmla="*/ 0 h 8"/>
                <a:gd name="T2" fmla="*/ 0 w 7"/>
                <a:gd name="T3" fmla="*/ 1 h 8"/>
                <a:gd name="T4" fmla="*/ 1 w 7"/>
                <a:gd name="T5" fmla="*/ 8 h 8"/>
                <a:gd name="T6" fmla="*/ 7 w 7"/>
                <a:gd name="T7" fmla="*/ 6 h 8"/>
                <a:gd name="T8" fmla="*/ 5 w 7"/>
                <a:gd name="T9" fmla="*/ 2 h 8"/>
                <a:gd name="T10" fmla="*/ 1 w 7"/>
                <a:gd name="T11" fmla="*/ 0 h 8"/>
              </a:gdLst>
              <a:ahLst/>
              <a:cxnLst>
                <a:cxn ang="0">
                  <a:pos x="T0" y="T1"/>
                </a:cxn>
                <a:cxn ang="0">
                  <a:pos x="T2" y="T3"/>
                </a:cxn>
                <a:cxn ang="0">
                  <a:pos x="T4" y="T5"/>
                </a:cxn>
                <a:cxn ang="0">
                  <a:pos x="T6" y="T7"/>
                </a:cxn>
                <a:cxn ang="0">
                  <a:pos x="T8" y="T9"/>
                </a:cxn>
                <a:cxn ang="0">
                  <a:pos x="T10" y="T11"/>
                </a:cxn>
              </a:cxnLst>
              <a:rect l="0" t="0" r="r" b="b"/>
              <a:pathLst>
                <a:path w="7" h="8">
                  <a:moveTo>
                    <a:pt x="1" y="0"/>
                  </a:moveTo>
                  <a:cubicBezTo>
                    <a:pt x="1" y="1"/>
                    <a:pt x="0" y="1"/>
                    <a:pt x="0" y="1"/>
                  </a:cubicBezTo>
                  <a:cubicBezTo>
                    <a:pt x="0" y="4"/>
                    <a:pt x="1" y="6"/>
                    <a:pt x="1" y="8"/>
                  </a:cubicBezTo>
                  <a:cubicBezTo>
                    <a:pt x="3" y="8"/>
                    <a:pt x="5" y="7"/>
                    <a:pt x="7" y="6"/>
                  </a:cubicBezTo>
                  <a:cubicBezTo>
                    <a:pt x="6" y="5"/>
                    <a:pt x="6" y="3"/>
                    <a:pt x="5" y="2"/>
                  </a:cubicBezTo>
                  <a:cubicBezTo>
                    <a:pt x="4" y="2"/>
                    <a:pt x="2" y="1"/>
                    <a:pt x="1"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73" name="Freeform 907">
              <a:extLst>
                <a:ext uri="{FF2B5EF4-FFF2-40B4-BE49-F238E27FC236}">
                  <a16:creationId xmlns:a16="http://schemas.microsoft.com/office/drawing/2014/main" xmlns="" id="{6813B3B4-AC94-49B0-A6EB-E76371618ECD}"/>
                </a:ext>
              </a:extLst>
            </p:cNvPr>
            <p:cNvSpPr>
              <a:spLocks/>
            </p:cNvSpPr>
            <p:nvPr/>
          </p:nvSpPr>
          <p:spPr bwMode="auto">
            <a:xfrm>
              <a:off x="10331300" y="4410354"/>
              <a:ext cx="10178" cy="4938"/>
            </a:xfrm>
            <a:custGeom>
              <a:avLst/>
              <a:gdLst>
                <a:gd name="T0" fmla="*/ 6 w 7"/>
                <a:gd name="T1" fmla="*/ 0 h 5"/>
                <a:gd name="T2" fmla="*/ 0 w 7"/>
                <a:gd name="T3" fmla="*/ 2 h 5"/>
                <a:gd name="T4" fmla="*/ 0 w 7"/>
                <a:gd name="T5" fmla="*/ 4 h 5"/>
                <a:gd name="T6" fmla="*/ 2 w 7"/>
                <a:gd name="T7" fmla="*/ 5 h 5"/>
                <a:gd name="T8" fmla="*/ 7 w 7"/>
                <a:gd name="T9" fmla="*/ 2 h 5"/>
                <a:gd name="T10" fmla="*/ 6 w 7"/>
                <a:gd name="T11" fmla="*/ 0 h 5"/>
              </a:gdLst>
              <a:ahLst/>
              <a:cxnLst>
                <a:cxn ang="0">
                  <a:pos x="T0" y="T1"/>
                </a:cxn>
                <a:cxn ang="0">
                  <a:pos x="T2" y="T3"/>
                </a:cxn>
                <a:cxn ang="0">
                  <a:pos x="T4" y="T5"/>
                </a:cxn>
                <a:cxn ang="0">
                  <a:pos x="T6" y="T7"/>
                </a:cxn>
                <a:cxn ang="0">
                  <a:pos x="T8" y="T9"/>
                </a:cxn>
                <a:cxn ang="0">
                  <a:pos x="T10" y="T11"/>
                </a:cxn>
              </a:cxnLst>
              <a:rect l="0" t="0" r="r" b="b"/>
              <a:pathLst>
                <a:path w="7" h="5">
                  <a:moveTo>
                    <a:pt x="6" y="0"/>
                  </a:moveTo>
                  <a:cubicBezTo>
                    <a:pt x="4" y="1"/>
                    <a:pt x="2" y="2"/>
                    <a:pt x="0" y="2"/>
                  </a:cubicBezTo>
                  <a:cubicBezTo>
                    <a:pt x="0" y="3"/>
                    <a:pt x="0" y="4"/>
                    <a:pt x="0" y="4"/>
                  </a:cubicBezTo>
                  <a:cubicBezTo>
                    <a:pt x="1" y="4"/>
                    <a:pt x="2" y="5"/>
                    <a:pt x="2" y="5"/>
                  </a:cubicBezTo>
                  <a:cubicBezTo>
                    <a:pt x="4" y="4"/>
                    <a:pt x="5" y="3"/>
                    <a:pt x="7" y="2"/>
                  </a:cubicBezTo>
                  <a:cubicBezTo>
                    <a:pt x="7" y="1"/>
                    <a:pt x="6" y="1"/>
                    <a:pt x="6" y="0"/>
                  </a:cubicBezTo>
                </a:path>
              </a:pathLst>
            </a:custGeom>
            <a:solidFill>
              <a:srgbClr val="F8F8F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74" name="Freeform 908">
              <a:extLst>
                <a:ext uri="{FF2B5EF4-FFF2-40B4-BE49-F238E27FC236}">
                  <a16:creationId xmlns:a16="http://schemas.microsoft.com/office/drawing/2014/main" xmlns="" id="{4A1E0FAD-1A50-4362-BA22-615F269795C0}"/>
                </a:ext>
              </a:extLst>
            </p:cNvPr>
            <p:cNvSpPr>
              <a:spLocks/>
            </p:cNvSpPr>
            <p:nvPr/>
          </p:nvSpPr>
          <p:spPr bwMode="auto">
            <a:xfrm>
              <a:off x="10336389" y="4405416"/>
              <a:ext cx="8482" cy="4938"/>
            </a:xfrm>
            <a:custGeom>
              <a:avLst/>
              <a:gdLst>
                <a:gd name="T0" fmla="*/ 0 w 6"/>
                <a:gd name="T1" fmla="*/ 0 h 4"/>
                <a:gd name="T2" fmla="*/ 2 w 6"/>
                <a:gd name="T3" fmla="*/ 4 h 4"/>
                <a:gd name="T4" fmla="*/ 6 w 6"/>
                <a:gd name="T5" fmla="*/ 3 h 4"/>
                <a:gd name="T6" fmla="*/ 0 w 6"/>
                <a:gd name="T7" fmla="*/ 0 h 4"/>
              </a:gdLst>
              <a:ahLst/>
              <a:cxnLst>
                <a:cxn ang="0">
                  <a:pos x="T0" y="T1"/>
                </a:cxn>
                <a:cxn ang="0">
                  <a:pos x="T2" y="T3"/>
                </a:cxn>
                <a:cxn ang="0">
                  <a:pos x="T4" y="T5"/>
                </a:cxn>
                <a:cxn ang="0">
                  <a:pos x="T6" y="T7"/>
                </a:cxn>
              </a:cxnLst>
              <a:rect l="0" t="0" r="r" b="b"/>
              <a:pathLst>
                <a:path w="6" h="4">
                  <a:moveTo>
                    <a:pt x="0" y="0"/>
                  </a:moveTo>
                  <a:cubicBezTo>
                    <a:pt x="1" y="1"/>
                    <a:pt x="1" y="3"/>
                    <a:pt x="2" y="4"/>
                  </a:cubicBezTo>
                  <a:cubicBezTo>
                    <a:pt x="3" y="4"/>
                    <a:pt x="4" y="3"/>
                    <a:pt x="6" y="3"/>
                  </a:cubicBezTo>
                  <a:cubicBezTo>
                    <a:pt x="4" y="2"/>
                    <a:pt x="2" y="1"/>
                    <a:pt x="0"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75" name="Freeform 909">
              <a:extLst>
                <a:ext uri="{FF2B5EF4-FFF2-40B4-BE49-F238E27FC236}">
                  <a16:creationId xmlns:a16="http://schemas.microsoft.com/office/drawing/2014/main" xmlns="" id="{93391EA1-9357-436F-90E1-FAC2BA04A4B7}"/>
                </a:ext>
              </a:extLst>
            </p:cNvPr>
            <p:cNvSpPr>
              <a:spLocks/>
            </p:cNvSpPr>
            <p:nvPr/>
          </p:nvSpPr>
          <p:spPr bwMode="auto">
            <a:xfrm>
              <a:off x="10339782" y="4408707"/>
              <a:ext cx="5090" cy="3292"/>
            </a:xfrm>
            <a:custGeom>
              <a:avLst/>
              <a:gdLst>
                <a:gd name="T0" fmla="*/ 4 w 5"/>
                <a:gd name="T1" fmla="*/ 0 h 3"/>
                <a:gd name="T2" fmla="*/ 0 w 5"/>
                <a:gd name="T3" fmla="*/ 1 h 3"/>
                <a:gd name="T4" fmla="*/ 1 w 5"/>
                <a:gd name="T5" fmla="*/ 3 h 3"/>
                <a:gd name="T6" fmla="*/ 5 w 5"/>
                <a:gd name="T7" fmla="*/ 0 h 3"/>
                <a:gd name="T8" fmla="*/ 4 w 5"/>
                <a:gd name="T9" fmla="*/ 0 h 3"/>
              </a:gdLst>
              <a:ahLst/>
              <a:cxnLst>
                <a:cxn ang="0">
                  <a:pos x="T0" y="T1"/>
                </a:cxn>
                <a:cxn ang="0">
                  <a:pos x="T2" y="T3"/>
                </a:cxn>
                <a:cxn ang="0">
                  <a:pos x="T4" y="T5"/>
                </a:cxn>
                <a:cxn ang="0">
                  <a:pos x="T6" y="T7"/>
                </a:cxn>
                <a:cxn ang="0">
                  <a:pos x="T8" y="T9"/>
                </a:cxn>
              </a:cxnLst>
              <a:rect l="0" t="0" r="r" b="b"/>
              <a:pathLst>
                <a:path w="5" h="3">
                  <a:moveTo>
                    <a:pt x="4" y="0"/>
                  </a:moveTo>
                  <a:cubicBezTo>
                    <a:pt x="2" y="0"/>
                    <a:pt x="1" y="1"/>
                    <a:pt x="0" y="1"/>
                  </a:cubicBezTo>
                  <a:cubicBezTo>
                    <a:pt x="0" y="2"/>
                    <a:pt x="1" y="2"/>
                    <a:pt x="1" y="3"/>
                  </a:cubicBezTo>
                  <a:cubicBezTo>
                    <a:pt x="2" y="2"/>
                    <a:pt x="4" y="1"/>
                    <a:pt x="5" y="0"/>
                  </a:cubicBezTo>
                  <a:cubicBezTo>
                    <a:pt x="5" y="0"/>
                    <a:pt x="4" y="0"/>
                    <a:pt x="4" y="0"/>
                  </a:cubicBezTo>
                </a:path>
              </a:pathLst>
            </a:custGeom>
            <a:solidFill>
              <a:srgbClr val="F8F8F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76" name="Freeform 910">
              <a:extLst>
                <a:ext uri="{FF2B5EF4-FFF2-40B4-BE49-F238E27FC236}">
                  <a16:creationId xmlns:a16="http://schemas.microsoft.com/office/drawing/2014/main" xmlns="" id="{0026B892-8C8E-4A63-8927-65212985917F}"/>
                </a:ext>
              </a:extLst>
            </p:cNvPr>
            <p:cNvSpPr>
              <a:spLocks noEditPoints="1"/>
            </p:cNvSpPr>
            <p:nvPr/>
          </p:nvSpPr>
          <p:spPr bwMode="auto">
            <a:xfrm>
              <a:off x="10295677" y="4410354"/>
              <a:ext cx="25446" cy="23043"/>
            </a:xfrm>
            <a:custGeom>
              <a:avLst/>
              <a:gdLst>
                <a:gd name="T0" fmla="*/ 6 w 20"/>
                <a:gd name="T1" fmla="*/ 12 h 18"/>
                <a:gd name="T2" fmla="*/ 1 w 20"/>
                <a:gd name="T3" fmla="*/ 18 h 18"/>
                <a:gd name="T4" fmla="*/ 2 w 20"/>
                <a:gd name="T5" fmla="*/ 18 h 18"/>
                <a:gd name="T6" fmla="*/ 11 w 20"/>
                <a:gd name="T7" fmla="*/ 15 h 18"/>
                <a:gd name="T8" fmla="*/ 6 w 20"/>
                <a:gd name="T9" fmla="*/ 12 h 18"/>
                <a:gd name="T10" fmla="*/ 14 w 20"/>
                <a:gd name="T11" fmla="*/ 5 h 18"/>
                <a:gd name="T12" fmla="*/ 11 w 20"/>
                <a:gd name="T13" fmla="*/ 7 h 18"/>
                <a:gd name="T14" fmla="*/ 12 w 20"/>
                <a:gd name="T15" fmla="*/ 8 h 18"/>
                <a:gd name="T16" fmla="*/ 18 w 20"/>
                <a:gd name="T17" fmla="*/ 12 h 18"/>
                <a:gd name="T18" fmla="*/ 19 w 20"/>
                <a:gd name="T19" fmla="*/ 11 h 18"/>
                <a:gd name="T20" fmla="*/ 14 w 20"/>
                <a:gd name="T21" fmla="*/ 5 h 18"/>
                <a:gd name="T22" fmla="*/ 20 w 20"/>
                <a:gd name="T23" fmla="*/ 0 h 18"/>
                <a:gd name="T24" fmla="*/ 20 w 20"/>
                <a:gd name="T25" fmla="*/ 0 h 18"/>
                <a:gd name="T26" fmla="*/ 20 w 20"/>
                <a:gd name="T27" fmla="*/ 1 h 18"/>
                <a:gd name="T28" fmla="*/ 20 w 20"/>
                <a:gd name="T29"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0" h="18">
                  <a:moveTo>
                    <a:pt x="6" y="12"/>
                  </a:moveTo>
                  <a:cubicBezTo>
                    <a:pt x="2" y="15"/>
                    <a:pt x="0" y="17"/>
                    <a:pt x="1" y="18"/>
                  </a:cubicBezTo>
                  <a:cubicBezTo>
                    <a:pt x="1" y="18"/>
                    <a:pt x="1" y="18"/>
                    <a:pt x="2" y="18"/>
                  </a:cubicBezTo>
                  <a:cubicBezTo>
                    <a:pt x="3" y="18"/>
                    <a:pt x="6" y="17"/>
                    <a:pt x="11" y="15"/>
                  </a:cubicBezTo>
                  <a:cubicBezTo>
                    <a:pt x="9" y="14"/>
                    <a:pt x="7" y="13"/>
                    <a:pt x="6" y="12"/>
                  </a:cubicBezTo>
                  <a:moveTo>
                    <a:pt x="14" y="5"/>
                  </a:moveTo>
                  <a:cubicBezTo>
                    <a:pt x="13" y="6"/>
                    <a:pt x="12" y="6"/>
                    <a:pt x="11" y="7"/>
                  </a:cubicBezTo>
                  <a:cubicBezTo>
                    <a:pt x="12" y="7"/>
                    <a:pt x="12" y="7"/>
                    <a:pt x="12" y="8"/>
                  </a:cubicBezTo>
                  <a:cubicBezTo>
                    <a:pt x="14" y="9"/>
                    <a:pt x="16" y="10"/>
                    <a:pt x="18" y="12"/>
                  </a:cubicBezTo>
                  <a:cubicBezTo>
                    <a:pt x="18" y="11"/>
                    <a:pt x="19" y="11"/>
                    <a:pt x="19" y="11"/>
                  </a:cubicBezTo>
                  <a:cubicBezTo>
                    <a:pt x="17" y="9"/>
                    <a:pt x="15" y="7"/>
                    <a:pt x="14" y="5"/>
                  </a:cubicBezTo>
                  <a:moveTo>
                    <a:pt x="20" y="0"/>
                  </a:moveTo>
                  <a:cubicBezTo>
                    <a:pt x="20" y="0"/>
                    <a:pt x="20" y="0"/>
                    <a:pt x="20" y="0"/>
                  </a:cubicBezTo>
                  <a:cubicBezTo>
                    <a:pt x="20" y="1"/>
                    <a:pt x="20" y="1"/>
                    <a:pt x="20" y="1"/>
                  </a:cubicBezTo>
                  <a:cubicBezTo>
                    <a:pt x="20" y="1"/>
                    <a:pt x="20" y="0"/>
                    <a:pt x="20"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77" name="Freeform 911">
              <a:extLst>
                <a:ext uri="{FF2B5EF4-FFF2-40B4-BE49-F238E27FC236}">
                  <a16:creationId xmlns:a16="http://schemas.microsoft.com/office/drawing/2014/main" xmlns="" id="{1B9C7AC3-5BC0-4897-B45B-3DCDF63BE311}"/>
                </a:ext>
              </a:extLst>
            </p:cNvPr>
            <p:cNvSpPr>
              <a:spLocks/>
            </p:cNvSpPr>
            <p:nvPr/>
          </p:nvSpPr>
          <p:spPr bwMode="auto">
            <a:xfrm>
              <a:off x="10309248" y="4420230"/>
              <a:ext cx="1697" cy="0"/>
            </a:xfrm>
            <a:custGeom>
              <a:avLst/>
              <a:gdLst>
                <a:gd name="T0" fmla="*/ 0 w 1"/>
                <a:gd name="T1" fmla="*/ 0 h 1"/>
                <a:gd name="T2" fmla="*/ 0 w 1"/>
                <a:gd name="T3" fmla="*/ 0 h 1"/>
                <a:gd name="T4" fmla="*/ 1 w 1"/>
                <a:gd name="T5" fmla="*/ 1 h 1"/>
                <a:gd name="T6" fmla="*/ 0 w 1"/>
                <a:gd name="T7" fmla="*/ 0 h 1"/>
              </a:gdLst>
              <a:ahLst/>
              <a:cxnLst>
                <a:cxn ang="0">
                  <a:pos x="T0" y="T1"/>
                </a:cxn>
                <a:cxn ang="0">
                  <a:pos x="T2" y="T3"/>
                </a:cxn>
                <a:cxn ang="0">
                  <a:pos x="T4" y="T5"/>
                </a:cxn>
                <a:cxn ang="0">
                  <a:pos x="T6" y="T7"/>
                </a:cxn>
              </a:cxnLst>
              <a:rect l="0" t="0" r="r" b="b"/>
              <a:pathLst>
                <a:path w="1" h="1">
                  <a:moveTo>
                    <a:pt x="0" y="0"/>
                  </a:moveTo>
                  <a:cubicBezTo>
                    <a:pt x="0" y="0"/>
                    <a:pt x="0" y="0"/>
                    <a:pt x="0" y="0"/>
                  </a:cubicBezTo>
                  <a:cubicBezTo>
                    <a:pt x="0" y="0"/>
                    <a:pt x="1" y="1"/>
                    <a:pt x="1" y="1"/>
                  </a:cubicBezTo>
                  <a:cubicBezTo>
                    <a:pt x="1" y="0"/>
                    <a:pt x="1" y="0"/>
                    <a:pt x="0" y="0"/>
                  </a:cubicBezTo>
                </a:path>
              </a:pathLst>
            </a:custGeom>
            <a:solidFill>
              <a:srgbClr val="F0F0F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78" name="Freeform 912">
              <a:extLst>
                <a:ext uri="{FF2B5EF4-FFF2-40B4-BE49-F238E27FC236}">
                  <a16:creationId xmlns:a16="http://schemas.microsoft.com/office/drawing/2014/main" xmlns="" id="{3EAD825A-7006-4C0F-B405-46CF333D2D2A}"/>
                </a:ext>
              </a:extLst>
            </p:cNvPr>
            <p:cNvSpPr>
              <a:spLocks/>
            </p:cNvSpPr>
            <p:nvPr/>
          </p:nvSpPr>
          <p:spPr bwMode="auto">
            <a:xfrm>
              <a:off x="10302462" y="4420230"/>
              <a:ext cx="15268" cy="9876"/>
            </a:xfrm>
            <a:custGeom>
              <a:avLst/>
              <a:gdLst>
                <a:gd name="T0" fmla="*/ 6 w 12"/>
                <a:gd name="T1" fmla="*/ 0 h 7"/>
                <a:gd name="T2" fmla="*/ 7 w 12"/>
                <a:gd name="T3" fmla="*/ 2 h 7"/>
                <a:gd name="T4" fmla="*/ 7 w 12"/>
                <a:gd name="T5" fmla="*/ 2 h 7"/>
                <a:gd name="T6" fmla="*/ 3 w 12"/>
                <a:gd name="T7" fmla="*/ 0 h 7"/>
                <a:gd name="T8" fmla="*/ 0 w 12"/>
                <a:gd name="T9" fmla="*/ 4 h 7"/>
                <a:gd name="T10" fmla="*/ 5 w 12"/>
                <a:gd name="T11" fmla="*/ 7 h 7"/>
                <a:gd name="T12" fmla="*/ 12 w 12"/>
                <a:gd name="T13" fmla="*/ 4 h 7"/>
                <a:gd name="T14" fmla="*/ 6 w 12"/>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7">
                  <a:moveTo>
                    <a:pt x="6" y="0"/>
                  </a:moveTo>
                  <a:cubicBezTo>
                    <a:pt x="7" y="1"/>
                    <a:pt x="7" y="2"/>
                    <a:pt x="7" y="2"/>
                  </a:cubicBezTo>
                  <a:cubicBezTo>
                    <a:pt x="7" y="2"/>
                    <a:pt x="7" y="2"/>
                    <a:pt x="7" y="2"/>
                  </a:cubicBezTo>
                  <a:cubicBezTo>
                    <a:pt x="6" y="2"/>
                    <a:pt x="5" y="2"/>
                    <a:pt x="3" y="0"/>
                  </a:cubicBezTo>
                  <a:cubicBezTo>
                    <a:pt x="2" y="2"/>
                    <a:pt x="1" y="3"/>
                    <a:pt x="0" y="4"/>
                  </a:cubicBezTo>
                  <a:cubicBezTo>
                    <a:pt x="1" y="5"/>
                    <a:pt x="3" y="6"/>
                    <a:pt x="5" y="7"/>
                  </a:cubicBezTo>
                  <a:cubicBezTo>
                    <a:pt x="7" y="6"/>
                    <a:pt x="9" y="5"/>
                    <a:pt x="12" y="4"/>
                  </a:cubicBezTo>
                  <a:cubicBezTo>
                    <a:pt x="10" y="2"/>
                    <a:pt x="8" y="1"/>
                    <a:pt x="6"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79" name="Freeform 913">
              <a:extLst>
                <a:ext uri="{FF2B5EF4-FFF2-40B4-BE49-F238E27FC236}">
                  <a16:creationId xmlns:a16="http://schemas.microsoft.com/office/drawing/2014/main" xmlns="" id="{A1CDC866-AB56-4E7D-A104-B81A9204BC06}"/>
                </a:ext>
              </a:extLst>
            </p:cNvPr>
            <p:cNvSpPr>
              <a:spLocks/>
            </p:cNvSpPr>
            <p:nvPr/>
          </p:nvSpPr>
          <p:spPr bwMode="auto">
            <a:xfrm>
              <a:off x="10307551" y="4420230"/>
              <a:ext cx="5090" cy="3292"/>
            </a:xfrm>
            <a:custGeom>
              <a:avLst/>
              <a:gdLst>
                <a:gd name="T0" fmla="*/ 2 w 4"/>
                <a:gd name="T1" fmla="*/ 0 h 3"/>
                <a:gd name="T2" fmla="*/ 0 w 4"/>
                <a:gd name="T3" fmla="*/ 1 h 3"/>
                <a:gd name="T4" fmla="*/ 4 w 4"/>
                <a:gd name="T5" fmla="*/ 3 h 3"/>
                <a:gd name="T6" fmla="*/ 4 w 4"/>
                <a:gd name="T7" fmla="*/ 3 h 3"/>
                <a:gd name="T8" fmla="*/ 3 w 4"/>
                <a:gd name="T9" fmla="*/ 1 h 3"/>
                <a:gd name="T10" fmla="*/ 2 w 4"/>
                <a:gd name="T11" fmla="*/ 0 h 3"/>
              </a:gdLst>
              <a:ahLst/>
              <a:cxnLst>
                <a:cxn ang="0">
                  <a:pos x="T0" y="T1"/>
                </a:cxn>
                <a:cxn ang="0">
                  <a:pos x="T2" y="T3"/>
                </a:cxn>
                <a:cxn ang="0">
                  <a:pos x="T4" y="T5"/>
                </a:cxn>
                <a:cxn ang="0">
                  <a:pos x="T6" y="T7"/>
                </a:cxn>
                <a:cxn ang="0">
                  <a:pos x="T8" y="T9"/>
                </a:cxn>
                <a:cxn ang="0">
                  <a:pos x="T10" y="T11"/>
                </a:cxn>
              </a:cxnLst>
              <a:rect l="0" t="0" r="r" b="b"/>
              <a:pathLst>
                <a:path w="4" h="3">
                  <a:moveTo>
                    <a:pt x="2" y="0"/>
                  </a:moveTo>
                  <a:cubicBezTo>
                    <a:pt x="1" y="1"/>
                    <a:pt x="1" y="1"/>
                    <a:pt x="0" y="1"/>
                  </a:cubicBezTo>
                  <a:cubicBezTo>
                    <a:pt x="2" y="3"/>
                    <a:pt x="3" y="3"/>
                    <a:pt x="4" y="3"/>
                  </a:cubicBezTo>
                  <a:cubicBezTo>
                    <a:pt x="4" y="3"/>
                    <a:pt x="4" y="3"/>
                    <a:pt x="4" y="3"/>
                  </a:cubicBezTo>
                  <a:cubicBezTo>
                    <a:pt x="4" y="3"/>
                    <a:pt x="4" y="2"/>
                    <a:pt x="3" y="1"/>
                  </a:cubicBezTo>
                  <a:cubicBezTo>
                    <a:pt x="3" y="1"/>
                    <a:pt x="2" y="0"/>
                    <a:pt x="2" y="0"/>
                  </a:cubicBezTo>
                </a:path>
              </a:pathLst>
            </a:custGeom>
            <a:solidFill>
              <a:srgbClr val="F7F7F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80" name="Freeform 914">
              <a:extLst>
                <a:ext uri="{FF2B5EF4-FFF2-40B4-BE49-F238E27FC236}">
                  <a16:creationId xmlns:a16="http://schemas.microsoft.com/office/drawing/2014/main" xmlns="" id="{EC009F85-1A64-49A5-AACB-BF9ECDABEB59}"/>
                </a:ext>
              </a:extLst>
            </p:cNvPr>
            <p:cNvSpPr>
              <a:spLocks/>
            </p:cNvSpPr>
            <p:nvPr/>
          </p:nvSpPr>
          <p:spPr bwMode="auto">
            <a:xfrm>
              <a:off x="10321122" y="4410354"/>
              <a:ext cx="10178" cy="9876"/>
            </a:xfrm>
            <a:custGeom>
              <a:avLst/>
              <a:gdLst>
                <a:gd name="T0" fmla="*/ 1 w 9"/>
                <a:gd name="T1" fmla="*/ 0 h 8"/>
                <a:gd name="T2" fmla="*/ 0 w 9"/>
                <a:gd name="T3" fmla="*/ 1 h 8"/>
                <a:gd name="T4" fmla="*/ 0 w 9"/>
                <a:gd name="T5" fmla="*/ 2 h 8"/>
                <a:gd name="T6" fmla="*/ 6 w 9"/>
                <a:gd name="T7" fmla="*/ 8 h 8"/>
                <a:gd name="T8" fmla="*/ 9 w 9"/>
                <a:gd name="T9" fmla="*/ 6 h 8"/>
                <a:gd name="T10" fmla="*/ 7 w 9"/>
                <a:gd name="T11" fmla="*/ 5 h 8"/>
                <a:gd name="T12" fmla="*/ 8 w 9"/>
                <a:gd name="T13" fmla="*/ 3 h 8"/>
                <a:gd name="T14" fmla="*/ 1 w 9"/>
                <a:gd name="T15" fmla="*/ 0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8">
                  <a:moveTo>
                    <a:pt x="1" y="0"/>
                  </a:moveTo>
                  <a:cubicBezTo>
                    <a:pt x="1" y="0"/>
                    <a:pt x="1" y="1"/>
                    <a:pt x="0" y="1"/>
                  </a:cubicBezTo>
                  <a:cubicBezTo>
                    <a:pt x="0" y="1"/>
                    <a:pt x="0" y="2"/>
                    <a:pt x="0" y="2"/>
                  </a:cubicBezTo>
                  <a:cubicBezTo>
                    <a:pt x="2" y="4"/>
                    <a:pt x="4" y="6"/>
                    <a:pt x="6" y="8"/>
                  </a:cubicBezTo>
                  <a:cubicBezTo>
                    <a:pt x="7" y="7"/>
                    <a:pt x="8" y="7"/>
                    <a:pt x="9" y="6"/>
                  </a:cubicBezTo>
                  <a:cubicBezTo>
                    <a:pt x="8" y="6"/>
                    <a:pt x="7" y="6"/>
                    <a:pt x="7" y="5"/>
                  </a:cubicBezTo>
                  <a:cubicBezTo>
                    <a:pt x="7" y="4"/>
                    <a:pt x="7" y="4"/>
                    <a:pt x="8" y="3"/>
                  </a:cubicBezTo>
                  <a:cubicBezTo>
                    <a:pt x="5" y="2"/>
                    <a:pt x="3" y="1"/>
                    <a:pt x="1" y="0"/>
                  </a:cubicBezTo>
                </a:path>
              </a:pathLst>
            </a:custGeom>
            <a:solidFill>
              <a:srgbClr val="EAEBE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81" name="Freeform 915">
              <a:extLst>
                <a:ext uri="{FF2B5EF4-FFF2-40B4-BE49-F238E27FC236}">
                  <a16:creationId xmlns:a16="http://schemas.microsoft.com/office/drawing/2014/main" xmlns="" id="{12FFEB0B-881C-4C0F-80C1-C2F42D75BDC1}"/>
                </a:ext>
              </a:extLst>
            </p:cNvPr>
            <p:cNvSpPr>
              <a:spLocks/>
            </p:cNvSpPr>
            <p:nvPr/>
          </p:nvSpPr>
          <p:spPr bwMode="auto">
            <a:xfrm>
              <a:off x="10329604" y="4413646"/>
              <a:ext cx="3393" cy="3292"/>
            </a:xfrm>
            <a:custGeom>
              <a:avLst/>
              <a:gdLst>
                <a:gd name="T0" fmla="*/ 1 w 3"/>
                <a:gd name="T1" fmla="*/ 0 h 3"/>
                <a:gd name="T2" fmla="*/ 0 w 3"/>
                <a:gd name="T3" fmla="*/ 2 h 3"/>
                <a:gd name="T4" fmla="*/ 2 w 3"/>
                <a:gd name="T5" fmla="*/ 3 h 3"/>
                <a:gd name="T6" fmla="*/ 3 w 3"/>
                <a:gd name="T7" fmla="*/ 3 h 3"/>
                <a:gd name="T8" fmla="*/ 2 w 3"/>
                <a:gd name="T9" fmla="*/ 1 h 3"/>
                <a:gd name="T10" fmla="*/ 1 w 3"/>
                <a:gd name="T11" fmla="*/ 0 h 3"/>
              </a:gdLst>
              <a:ahLst/>
              <a:cxnLst>
                <a:cxn ang="0">
                  <a:pos x="T0" y="T1"/>
                </a:cxn>
                <a:cxn ang="0">
                  <a:pos x="T2" y="T3"/>
                </a:cxn>
                <a:cxn ang="0">
                  <a:pos x="T4" y="T5"/>
                </a:cxn>
                <a:cxn ang="0">
                  <a:pos x="T6" y="T7"/>
                </a:cxn>
                <a:cxn ang="0">
                  <a:pos x="T8" y="T9"/>
                </a:cxn>
                <a:cxn ang="0">
                  <a:pos x="T10" y="T11"/>
                </a:cxn>
              </a:cxnLst>
              <a:rect l="0" t="0" r="r" b="b"/>
              <a:pathLst>
                <a:path w="3" h="3">
                  <a:moveTo>
                    <a:pt x="1" y="0"/>
                  </a:moveTo>
                  <a:cubicBezTo>
                    <a:pt x="0" y="1"/>
                    <a:pt x="0" y="1"/>
                    <a:pt x="0" y="2"/>
                  </a:cubicBezTo>
                  <a:cubicBezTo>
                    <a:pt x="0" y="3"/>
                    <a:pt x="1" y="3"/>
                    <a:pt x="2" y="3"/>
                  </a:cubicBezTo>
                  <a:cubicBezTo>
                    <a:pt x="2" y="3"/>
                    <a:pt x="2" y="3"/>
                    <a:pt x="3" y="3"/>
                  </a:cubicBezTo>
                  <a:cubicBezTo>
                    <a:pt x="3" y="2"/>
                    <a:pt x="2" y="2"/>
                    <a:pt x="2" y="1"/>
                  </a:cubicBezTo>
                  <a:cubicBezTo>
                    <a:pt x="2" y="1"/>
                    <a:pt x="1" y="1"/>
                    <a:pt x="1" y="0"/>
                  </a:cubicBezTo>
                </a:path>
              </a:pathLst>
            </a:custGeom>
            <a:solidFill>
              <a:srgbClr val="F3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82" name="Freeform 916">
              <a:extLst>
                <a:ext uri="{FF2B5EF4-FFF2-40B4-BE49-F238E27FC236}">
                  <a16:creationId xmlns:a16="http://schemas.microsoft.com/office/drawing/2014/main" xmlns="" id="{BCD96E1A-DACD-48B1-9521-FBCC0826DA40}"/>
                </a:ext>
              </a:extLst>
            </p:cNvPr>
            <p:cNvSpPr>
              <a:spLocks/>
            </p:cNvSpPr>
            <p:nvPr/>
          </p:nvSpPr>
          <p:spPr bwMode="auto">
            <a:xfrm>
              <a:off x="10321122" y="4403770"/>
              <a:ext cx="10178" cy="9876"/>
            </a:xfrm>
            <a:custGeom>
              <a:avLst/>
              <a:gdLst>
                <a:gd name="T0" fmla="*/ 7 w 8"/>
                <a:gd name="T1" fmla="*/ 0 h 8"/>
                <a:gd name="T2" fmla="*/ 0 w 8"/>
                <a:gd name="T3" fmla="*/ 5 h 8"/>
                <a:gd name="T4" fmla="*/ 7 w 8"/>
                <a:gd name="T5" fmla="*/ 8 h 8"/>
                <a:gd name="T6" fmla="*/ 8 w 8"/>
                <a:gd name="T7" fmla="*/ 7 h 8"/>
                <a:gd name="T8" fmla="*/ 7 w 8"/>
                <a:gd name="T9" fmla="*/ 0 h 8"/>
              </a:gdLst>
              <a:ahLst/>
              <a:cxnLst>
                <a:cxn ang="0">
                  <a:pos x="T0" y="T1"/>
                </a:cxn>
                <a:cxn ang="0">
                  <a:pos x="T2" y="T3"/>
                </a:cxn>
                <a:cxn ang="0">
                  <a:pos x="T4" y="T5"/>
                </a:cxn>
                <a:cxn ang="0">
                  <a:pos x="T6" y="T7"/>
                </a:cxn>
                <a:cxn ang="0">
                  <a:pos x="T8" y="T9"/>
                </a:cxn>
              </a:cxnLst>
              <a:rect l="0" t="0" r="r" b="b"/>
              <a:pathLst>
                <a:path w="8" h="8">
                  <a:moveTo>
                    <a:pt x="7" y="0"/>
                  </a:moveTo>
                  <a:cubicBezTo>
                    <a:pt x="4" y="2"/>
                    <a:pt x="2" y="4"/>
                    <a:pt x="0" y="5"/>
                  </a:cubicBezTo>
                  <a:cubicBezTo>
                    <a:pt x="2" y="6"/>
                    <a:pt x="4" y="7"/>
                    <a:pt x="7" y="8"/>
                  </a:cubicBezTo>
                  <a:cubicBezTo>
                    <a:pt x="7" y="8"/>
                    <a:pt x="8" y="8"/>
                    <a:pt x="8" y="7"/>
                  </a:cubicBezTo>
                  <a:cubicBezTo>
                    <a:pt x="8" y="5"/>
                    <a:pt x="7" y="3"/>
                    <a:pt x="7" y="0"/>
                  </a:cubicBezTo>
                </a:path>
              </a:pathLst>
            </a:custGeom>
            <a:solidFill>
              <a:srgbClr val="F5F5F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83" name="Freeform 917">
              <a:extLst>
                <a:ext uri="{FF2B5EF4-FFF2-40B4-BE49-F238E27FC236}">
                  <a16:creationId xmlns:a16="http://schemas.microsoft.com/office/drawing/2014/main" xmlns="" id="{C43C6A6B-661A-4175-9DE3-40DF1CB4C13E}"/>
                </a:ext>
              </a:extLst>
            </p:cNvPr>
            <p:cNvSpPr>
              <a:spLocks/>
            </p:cNvSpPr>
            <p:nvPr/>
          </p:nvSpPr>
          <p:spPr bwMode="auto">
            <a:xfrm>
              <a:off x="10331300" y="4411999"/>
              <a:ext cx="0" cy="3292"/>
            </a:xfrm>
            <a:custGeom>
              <a:avLst/>
              <a:gdLst>
                <a:gd name="T0" fmla="*/ 1 w 1"/>
                <a:gd name="T1" fmla="*/ 0 h 2"/>
                <a:gd name="T2" fmla="*/ 0 w 1"/>
                <a:gd name="T3" fmla="*/ 1 h 2"/>
                <a:gd name="T4" fmla="*/ 1 w 1"/>
                <a:gd name="T5" fmla="*/ 2 h 2"/>
                <a:gd name="T6" fmla="*/ 1 w 1"/>
                <a:gd name="T7" fmla="*/ 0 h 2"/>
              </a:gdLst>
              <a:ahLst/>
              <a:cxnLst>
                <a:cxn ang="0">
                  <a:pos x="T0" y="T1"/>
                </a:cxn>
                <a:cxn ang="0">
                  <a:pos x="T2" y="T3"/>
                </a:cxn>
                <a:cxn ang="0">
                  <a:pos x="T4" y="T5"/>
                </a:cxn>
                <a:cxn ang="0">
                  <a:pos x="T6" y="T7"/>
                </a:cxn>
              </a:cxnLst>
              <a:rect l="0" t="0" r="r" b="b"/>
              <a:pathLst>
                <a:path w="1" h="2">
                  <a:moveTo>
                    <a:pt x="1" y="0"/>
                  </a:moveTo>
                  <a:cubicBezTo>
                    <a:pt x="1" y="1"/>
                    <a:pt x="0" y="1"/>
                    <a:pt x="0" y="1"/>
                  </a:cubicBezTo>
                  <a:cubicBezTo>
                    <a:pt x="0" y="2"/>
                    <a:pt x="1" y="2"/>
                    <a:pt x="1" y="2"/>
                  </a:cubicBezTo>
                  <a:cubicBezTo>
                    <a:pt x="1" y="2"/>
                    <a:pt x="1" y="1"/>
                    <a:pt x="1" y="0"/>
                  </a:cubicBezTo>
                </a:path>
              </a:pathLst>
            </a:custGeom>
            <a:solidFill>
              <a:srgbClr val="F9F9F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84" name="Freeform 918">
              <a:extLst>
                <a:ext uri="{FF2B5EF4-FFF2-40B4-BE49-F238E27FC236}">
                  <a16:creationId xmlns:a16="http://schemas.microsoft.com/office/drawing/2014/main" xmlns="" id="{973F90C3-A842-494E-8440-46439A7165C4}"/>
                </a:ext>
              </a:extLst>
            </p:cNvPr>
            <p:cNvSpPr>
              <a:spLocks/>
            </p:cNvSpPr>
            <p:nvPr/>
          </p:nvSpPr>
          <p:spPr bwMode="auto">
            <a:xfrm>
              <a:off x="10312640" y="4410354"/>
              <a:ext cx="8482" cy="14814"/>
            </a:xfrm>
            <a:custGeom>
              <a:avLst/>
              <a:gdLst>
                <a:gd name="T0" fmla="*/ 6 w 7"/>
                <a:gd name="T1" fmla="*/ 0 h 11"/>
                <a:gd name="T2" fmla="*/ 0 w 7"/>
                <a:gd name="T3" fmla="*/ 5 h 11"/>
                <a:gd name="T4" fmla="*/ 5 w 7"/>
                <a:gd name="T5" fmla="*/ 11 h 11"/>
                <a:gd name="T6" fmla="*/ 7 w 7"/>
                <a:gd name="T7" fmla="*/ 10 h 11"/>
                <a:gd name="T8" fmla="*/ 6 w 7"/>
                <a:gd name="T9" fmla="*/ 1 h 11"/>
                <a:gd name="T10" fmla="*/ 6 w 7"/>
                <a:gd name="T11" fmla="*/ 0 h 11"/>
              </a:gdLst>
              <a:ahLst/>
              <a:cxnLst>
                <a:cxn ang="0">
                  <a:pos x="T0" y="T1"/>
                </a:cxn>
                <a:cxn ang="0">
                  <a:pos x="T2" y="T3"/>
                </a:cxn>
                <a:cxn ang="0">
                  <a:pos x="T4" y="T5"/>
                </a:cxn>
                <a:cxn ang="0">
                  <a:pos x="T6" y="T7"/>
                </a:cxn>
                <a:cxn ang="0">
                  <a:pos x="T8" y="T9"/>
                </a:cxn>
                <a:cxn ang="0">
                  <a:pos x="T10" y="T11"/>
                </a:cxn>
              </a:cxnLst>
              <a:rect l="0" t="0" r="r" b="b"/>
              <a:pathLst>
                <a:path w="7" h="11">
                  <a:moveTo>
                    <a:pt x="6" y="0"/>
                  </a:moveTo>
                  <a:cubicBezTo>
                    <a:pt x="3" y="2"/>
                    <a:pt x="1" y="4"/>
                    <a:pt x="0" y="5"/>
                  </a:cubicBezTo>
                  <a:cubicBezTo>
                    <a:pt x="1" y="7"/>
                    <a:pt x="3" y="9"/>
                    <a:pt x="5" y="11"/>
                  </a:cubicBezTo>
                  <a:cubicBezTo>
                    <a:pt x="6" y="10"/>
                    <a:pt x="7" y="10"/>
                    <a:pt x="7" y="10"/>
                  </a:cubicBezTo>
                  <a:cubicBezTo>
                    <a:pt x="7" y="7"/>
                    <a:pt x="7" y="4"/>
                    <a:pt x="6" y="1"/>
                  </a:cubicBezTo>
                  <a:cubicBezTo>
                    <a:pt x="6" y="1"/>
                    <a:pt x="6" y="1"/>
                    <a:pt x="6"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85" name="Freeform 919">
              <a:extLst>
                <a:ext uri="{FF2B5EF4-FFF2-40B4-BE49-F238E27FC236}">
                  <a16:creationId xmlns:a16="http://schemas.microsoft.com/office/drawing/2014/main" xmlns="" id="{61E171CF-9AED-4FB0-9910-284BDA2FDC40}"/>
                </a:ext>
              </a:extLst>
            </p:cNvPr>
            <p:cNvSpPr>
              <a:spLocks/>
            </p:cNvSpPr>
            <p:nvPr/>
          </p:nvSpPr>
          <p:spPr bwMode="auto">
            <a:xfrm>
              <a:off x="10321122" y="4411999"/>
              <a:ext cx="6785" cy="11522"/>
            </a:xfrm>
            <a:custGeom>
              <a:avLst/>
              <a:gdLst>
                <a:gd name="T0" fmla="*/ 0 w 6"/>
                <a:gd name="T1" fmla="*/ 0 h 9"/>
                <a:gd name="T2" fmla="*/ 1 w 6"/>
                <a:gd name="T3" fmla="*/ 9 h 9"/>
                <a:gd name="T4" fmla="*/ 6 w 6"/>
                <a:gd name="T5" fmla="*/ 6 h 9"/>
                <a:gd name="T6" fmla="*/ 0 w 6"/>
                <a:gd name="T7" fmla="*/ 0 h 9"/>
              </a:gdLst>
              <a:ahLst/>
              <a:cxnLst>
                <a:cxn ang="0">
                  <a:pos x="T0" y="T1"/>
                </a:cxn>
                <a:cxn ang="0">
                  <a:pos x="T2" y="T3"/>
                </a:cxn>
                <a:cxn ang="0">
                  <a:pos x="T4" y="T5"/>
                </a:cxn>
                <a:cxn ang="0">
                  <a:pos x="T6" y="T7"/>
                </a:cxn>
              </a:cxnLst>
              <a:rect l="0" t="0" r="r" b="b"/>
              <a:pathLst>
                <a:path w="6" h="9">
                  <a:moveTo>
                    <a:pt x="0" y="0"/>
                  </a:moveTo>
                  <a:cubicBezTo>
                    <a:pt x="1" y="3"/>
                    <a:pt x="1" y="6"/>
                    <a:pt x="1" y="9"/>
                  </a:cubicBezTo>
                  <a:cubicBezTo>
                    <a:pt x="3" y="8"/>
                    <a:pt x="5" y="7"/>
                    <a:pt x="6" y="6"/>
                  </a:cubicBezTo>
                  <a:cubicBezTo>
                    <a:pt x="4" y="4"/>
                    <a:pt x="2" y="2"/>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86" name="Freeform 920">
              <a:extLst>
                <a:ext uri="{FF2B5EF4-FFF2-40B4-BE49-F238E27FC236}">
                  <a16:creationId xmlns:a16="http://schemas.microsoft.com/office/drawing/2014/main" xmlns="" id="{30B5C8A6-91A4-4A93-A078-DA156D381A5C}"/>
                </a:ext>
              </a:extLst>
            </p:cNvPr>
            <p:cNvSpPr>
              <a:spLocks noEditPoints="1"/>
            </p:cNvSpPr>
            <p:nvPr/>
          </p:nvSpPr>
          <p:spPr bwMode="auto">
            <a:xfrm>
              <a:off x="10427991" y="4476192"/>
              <a:ext cx="28838" cy="46086"/>
            </a:xfrm>
            <a:custGeom>
              <a:avLst/>
              <a:gdLst>
                <a:gd name="T0" fmla="*/ 0 w 24"/>
                <a:gd name="T1" fmla="*/ 32 h 39"/>
                <a:gd name="T2" fmla="*/ 1 w 24"/>
                <a:gd name="T3" fmla="*/ 34 h 39"/>
                <a:gd name="T4" fmla="*/ 6 w 24"/>
                <a:gd name="T5" fmla="*/ 39 h 39"/>
                <a:gd name="T6" fmla="*/ 9 w 24"/>
                <a:gd name="T7" fmla="*/ 33 h 39"/>
                <a:gd name="T8" fmla="*/ 0 w 24"/>
                <a:gd name="T9" fmla="*/ 32 h 39"/>
                <a:gd name="T10" fmla="*/ 24 w 24"/>
                <a:gd name="T11" fmla="*/ 0 h 39"/>
                <a:gd name="T12" fmla="*/ 17 w 24"/>
                <a:gd name="T13" fmla="*/ 1 h 39"/>
                <a:gd name="T14" fmla="*/ 1 w 24"/>
                <a:gd name="T15" fmla="*/ 26 h 39"/>
                <a:gd name="T16" fmla="*/ 12 w 24"/>
                <a:gd name="T17" fmla="*/ 27 h 39"/>
                <a:gd name="T18" fmla="*/ 24 w 24"/>
                <a:gd name="T19"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39">
                  <a:moveTo>
                    <a:pt x="0" y="32"/>
                  </a:moveTo>
                  <a:cubicBezTo>
                    <a:pt x="1" y="33"/>
                    <a:pt x="1" y="33"/>
                    <a:pt x="1" y="34"/>
                  </a:cubicBezTo>
                  <a:cubicBezTo>
                    <a:pt x="3" y="36"/>
                    <a:pt x="4" y="38"/>
                    <a:pt x="6" y="39"/>
                  </a:cubicBezTo>
                  <a:cubicBezTo>
                    <a:pt x="7" y="37"/>
                    <a:pt x="8" y="35"/>
                    <a:pt x="9" y="33"/>
                  </a:cubicBezTo>
                  <a:cubicBezTo>
                    <a:pt x="6" y="33"/>
                    <a:pt x="3" y="32"/>
                    <a:pt x="0" y="32"/>
                  </a:cubicBezTo>
                  <a:moveTo>
                    <a:pt x="24" y="0"/>
                  </a:moveTo>
                  <a:cubicBezTo>
                    <a:pt x="22" y="0"/>
                    <a:pt x="20" y="0"/>
                    <a:pt x="17" y="1"/>
                  </a:cubicBezTo>
                  <a:cubicBezTo>
                    <a:pt x="13" y="6"/>
                    <a:pt x="7" y="15"/>
                    <a:pt x="1" y="26"/>
                  </a:cubicBezTo>
                  <a:cubicBezTo>
                    <a:pt x="5" y="26"/>
                    <a:pt x="9" y="26"/>
                    <a:pt x="12" y="27"/>
                  </a:cubicBezTo>
                  <a:cubicBezTo>
                    <a:pt x="18" y="15"/>
                    <a:pt x="22" y="6"/>
                    <a:pt x="24"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87" name="Freeform 921">
              <a:extLst>
                <a:ext uri="{FF2B5EF4-FFF2-40B4-BE49-F238E27FC236}">
                  <a16:creationId xmlns:a16="http://schemas.microsoft.com/office/drawing/2014/main" xmlns="" id="{24B53043-50D6-473B-B92E-438857A028B4}"/>
                </a:ext>
              </a:extLst>
            </p:cNvPr>
            <p:cNvSpPr>
              <a:spLocks/>
            </p:cNvSpPr>
            <p:nvPr/>
          </p:nvSpPr>
          <p:spPr bwMode="auto">
            <a:xfrm>
              <a:off x="10427991" y="4507464"/>
              <a:ext cx="13571" cy="8230"/>
            </a:xfrm>
            <a:custGeom>
              <a:avLst/>
              <a:gdLst>
                <a:gd name="T0" fmla="*/ 1 w 12"/>
                <a:gd name="T1" fmla="*/ 0 h 7"/>
                <a:gd name="T2" fmla="*/ 0 w 12"/>
                <a:gd name="T3" fmla="*/ 3 h 7"/>
                <a:gd name="T4" fmla="*/ 0 w 12"/>
                <a:gd name="T5" fmla="*/ 6 h 7"/>
                <a:gd name="T6" fmla="*/ 9 w 12"/>
                <a:gd name="T7" fmla="*/ 7 h 7"/>
                <a:gd name="T8" fmla="*/ 12 w 12"/>
                <a:gd name="T9" fmla="*/ 1 h 7"/>
                <a:gd name="T10" fmla="*/ 1 w 12"/>
                <a:gd name="T11" fmla="*/ 0 h 7"/>
              </a:gdLst>
              <a:ahLst/>
              <a:cxnLst>
                <a:cxn ang="0">
                  <a:pos x="T0" y="T1"/>
                </a:cxn>
                <a:cxn ang="0">
                  <a:pos x="T2" y="T3"/>
                </a:cxn>
                <a:cxn ang="0">
                  <a:pos x="T4" y="T5"/>
                </a:cxn>
                <a:cxn ang="0">
                  <a:pos x="T6" y="T7"/>
                </a:cxn>
                <a:cxn ang="0">
                  <a:pos x="T8" y="T9"/>
                </a:cxn>
                <a:cxn ang="0">
                  <a:pos x="T10" y="T11"/>
                </a:cxn>
              </a:cxnLst>
              <a:rect l="0" t="0" r="r" b="b"/>
              <a:pathLst>
                <a:path w="12" h="7">
                  <a:moveTo>
                    <a:pt x="1" y="0"/>
                  </a:moveTo>
                  <a:cubicBezTo>
                    <a:pt x="1" y="1"/>
                    <a:pt x="0" y="2"/>
                    <a:pt x="0" y="3"/>
                  </a:cubicBezTo>
                  <a:cubicBezTo>
                    <a:pt x="0" y="4"/>
                    <a:pt x="0" y="5"/>
                    <a:pt x="0" y="6"/>
                  </a:cubicBezTo>
                  <a:cubicBezTo>
                    <a:pt x="3" y="6"/>
                    <a:pt x="6" y="7"/>
                    <a:pt x="9" y="7"/>
                  </a:cubicBezTo>
                  <a:cubicBezTo>
                    <a:pt x="10" y="5"/>
                    <a:pt x="11" y="3"/>
                    <a:pt x="12" y="1"/>
                  </a:cubicBezTo>
                  <a:cubicBezTo>
                    <a:pt x="9" y="0"/>
                    <a:pt x="5" y="0"/>
                    <a:pt x="1"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88" name="Freeform 922">
              <a:extLst>
                <a:ext uri="{FF2B5EF4-FFF2-40B4-BE49-F238E27FC236}">
                  <a16:creationId xmlns:a16="http://schemas.microsoft.com/office/drawing/2014/main" xmlns="" id="{54E116A7-8860-4617-8A86-61D5FF46D0A8}"/>
                </a:ext>
              </a:extLst>
            </p:cNvPr>
            <p:cNvSpPr>
              <a:spLocks/>
            </p:cNvSpPr>
            <p:nvPr/>
          </p:nvSpPr>
          <p:spPr bwMode="auto">
            <a:xfrm>
              <a:off x="10426294" y="4514048"/>
              <a:ext cx="1697" cy="3292"/>
            </a:xfrm>
            <a:custGeom>
              <a:avLst/>
              <a:gdLst>
                <a:gd name="T0" fmla="*/ 0 w 2"/>
                <a:gd name="T1" fmla="*/ 0 h 2"/>
                <a:gd name="T2" fmla="*/ 2 w 2"/>
                <a:gd name="T3" fmla="*/ 2 h 2"/>
                <a:gd name="T4" fmla="*/ 1 w 2"/>
                <a:gd name="T5" fmla="*/ 0 h 2"/>
                <a:gd name="T6" fmla="*/ 0 w 2"/>
                <a:gd name="T7" fmla="*/ 0 h 2"/>
              </a:gdLst>
              <a:ahLst/>
              <a:cxnLst>
                <a:cxn ang="0">
                  <a:pos x="T0" y="T1"/>
                </a:cxn>
                <a:cxn ang="0">
                  <a:pos x="T2" y="T3"/>
                </a:cxn>
                <a:cxn ang="0">
                  <a:pos x="T4" y="T5"/>
                </a:cxn>
                <a:cxn ang="0">
                  <a:pos x="T6" y="T7"/>
                </a:cxn>
              </a:cxnLst>
              <a:rect l="0" t="0" r="r" b="b"/>
              <a:pathLst>
                <a:path w="2" h="2">
                  <a:moveTo>
                    <a:pt x="0" y="0"/>
                  </a:moveTo>
                  <a:cubicBezTo>
                    <a:pt x="0" y="0"/>
                    <a:pt x="1" y="1"/>
                    <a:pt x="2" y="2"/>
                  </a:cubicBezTo>
                  <a:cubicBezTo>
                    <a:pt x="2" y="1"/>
                    <a:pt x="2" y="1"/>
                    <a:pt x="1" y="0"/>
                  </a:cubicBezTo>
                  <a:cubicBezTo>
                    <a:pt x="1" y="0"/>
                    <a:pt x="0" y="0"/>
                    <a:pt x="0"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89" name="Freeform 923">
              <a:extLst>
                <a:ext uri="{FF2B5EF4-FFF2-40B4-BE49-F238E27FC236}">
                  <a16:creationId xmlns:a16="http://schemas.microsoft.com/office/drawing/2014/main" xmlns="" id="{270171E2-D7F5-4C6F-90DF-B30967D9E674}"/>
                </a:ext>
              </a:extLst>
            </p:cNvPr>
            <p:cNvSpPr>
              <a:spLocks/>
            </p:cNvSpPr>
            <p:nvPr/>
          </p:nvSpPr>
          <p:spPr bwMode="auto">
            <a:xfrm>
              <a:off x="10424599" y="4510756"/>
              <a:ext cx="3393" cy="3292"/>
            </a:xfrm>
            <a:custGeom>
              <a:avLst/>
              <a:gdLst>
                <a:gd name="T0" fmla="*/ 2 w 2"/>
                <a:gd name="T1" fmla="*/ 0 h 3"/>
                <a:gd name="T2" fmla="*/ 0 w 2"/>
                <a:gd name="T3" fmla="*/ 2 h 3"/>
                <a:gd name="T4" fmla="*/ 1 w 2"/>
                <a:gd name="T5" fmla="*/ 3 h 3"/>
                <a:gd name="T6" fmla="*/ 2 w 2"/>
                <a:gd name="T7" fmla="*/ 3 h 3"/>
                <a:gd name="T8" fmla="*/ 2 w 2"/>
                <a:gd name="T9" fmla="*/ 0 h 3"/>
              </a:gdLst>
              <a:ahLst/>
              <a:cxnLst>
                <a:cxn ang="0">
                  <a:pos x="T0" y="T1"/>
                </a:cxn>
                <a:cxn ang="0">
                  <a:pos x="T2" y="T3"/>
                </a:cxn>
                <a:cxn ang="0">
                  <a:pos x="T4" y="T5"/>
                </a:cxn>
                <a:cxn ang="0">
                  <a:pos x="T6" y="T7"/>
                </a:cxn>
                <a:cxn ang="0">
                  <a:pos x="T8" y="T9"/>
                </a:cxn>
              </a:cxnLst>
              <a:rect l="0" t="0" r="r" b="b"/>
              <a:pathLst>
                <a:path w="2" h="3">
                  <a:moveTo>
                    <a:pt x="2" y="0"/>
                  </a:moveTo>
                  <a:cubicBezTo>
                    <a:pt x="1" y="0"/>
                    <a:pt x="1" y="1"/>
                    <a:pt x="0" y="2"/>
                  </a:cubicBezTo>
                  <a:cubicBezTo>
                    <a:pt x="0" y="2"/>
                    <a:pt x="1" y="3"/>
                    <a:pt x="1" y="3"/>
                  </a:cubicBezTo>
                  <a:cubicBezTo>
                    <a:pt x="1" y="3"/>
                    <a:pt x="2" y="3"/>
                    <a:pt x="2" y="3"/>
                  </a:cubicBezTo>
                  <a:cubicBezTo>
                    <a:pt x="2" y="2"/>
                    <a:pt x="2" y="1"/>
                    <a:pt x="2"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90" name="Freeform 924">
              <a:extLst>
                <a:ext uri="{FF2B5EF4-FFF2-40B4-BE49-F238E27FC236}">
                  <a16:creationId xmlns:a16="http://schemas.microsoft.com/office/drawing/2014/main" xmlns="" id="{0C393EB5-D7F8-4603-8D7F-5029C9540BC8}"/>
                </a:ext>
              </a:extLst>
            </p:cNvPr>
            <p:cNvSpPr>
              <a:spLocks noEditPoints="1"/>
            </p:cNvSpPr>
            <p:nvPr/>
          </p:nvSpPr>
          <p:spPr bwMode="auto">
            <a:xfrm>
              <a:off x="10399153" y="4522278"/>
              <a:ext cx="25446" cy="46086"/>
            </a:xfrm>
            <a:custGeom>
              <a:avLst/>
              <a:gdLst>
                <a:gd name="T0" fmla="*/ 4 w 21"/>
                <a:gd name="T1" fmla="*/ 26 h 38"/>
                <a:gd name="T2" fmla="*/ 0 w 21"/>
                <a:gd name="T3" fmla="*/ 35 h 38"/>
                <a:gd name="T4" fmla="*/ 7 w 21"/>
                <a:gd name="T5" fmla="*/ 38 h 38"/>
                <a:gd name="T6" fmla="*/ 7 w 21"/>
                <a:gd name="T7" fmla="*/ 37 h 38"/>
                <a:gd name="T8" fmla="*/ 4 w 21"/>
                <a:gd name="T9" fmla="*/ 26 h 38"/>
                <a:gd name="T10" fmla="*/ 10 w 21"/>
                <a:gd name="T11" fmla="*/ 14 h 38"/>
                <a:gd name="T12" fmla="*/ 13 w 21"/>
                <a:gd name="T13" fmla="*/ 29 h 38"/>
                <a:gd name="T14" fmla="*/ 21 w 21"/>
                <a:gd name="T15" fmla="*/ 15 h 38"/>
                <a:gd name="T16" fmla="*/ 10 w 21"/>
                <a:gd name="T17" fmla="*/ 14 h 38"/>
                <a:gd name="T18" fmla="*/ 17 w 21"/>
                <a:gd name="T19" fmla="*/ 0 h 38"/>
                <a:gd name="T20" fmla="*/ 12 w 21"/>
                <a:gd name="T21" fmla="*/ 9 h 38"/>
                <a:gd name="T22" fmla="*/ 20 w 21"/>
                <a:gd name="T23" fmla="*/ 10 h 38"/>
                <a:gd name="T24" fmla="*/ 17 w 21"/>
                <a:gd name="T25"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 h="38">
                  <a:moveTo>
                    <a:pt x="4" y="26"/>
                  </a:moveTo>
                  <a:cubicBezTo>
                    <a:pt x="3" y="29"/>
                    <a:pt x="2" y="32"/>
                    <a:pt x="0" y="35"/>
                  </a:cubicBezTo>
                  <a:cubicBezTo>
                    <a:pt x="3" y="36"/>
                    <a:pt x="5" y="37"/>
                    <a:pt x="7" y="38"/>
                  </a:cubicBezTo>
                  <a:cubicBezTo>
                    <a:pt x="7" y="38"/>
                    <a:pt x="7" y="38"/>
                    <a:pt x="7" y="37"/>
                  </a:cubicBezTo>
                  <a:cubicBezTo>
                    <a:pt x="6" y="34"/>
                    <a:pt x="5" y="30"/>
                    <a:pt x="4" y="26"/>
                  </a:cubicBezTo>
                  <a:moveTo>
                    <a:pt x="10" y="14"/>
                  </a:moveTo>
                  <a:cubicBezTo>
                    <a:pt x="11" y="20"/>
                    <a:pt x="12" y="25"/>
                    <a:pt x="13" y="29"/>
                  </a:cubicBezTo>
                  <a:cubicBezTo>
                    <a:pt x="15" y="25"/>
                    <a:pt x="18" y="20"/>
                    <a:pt x="21" y="15"/>
                  </a:cubicBezTo>
                  <a:cubicBezTo>
                    <a:pt x="18" y="15"/>
                    <a:pt x="14" y="15"/>
                    <a:pt x="10" y="14"/>
                  </a:cubicBezTo>
                  <a:moveTo>
                    <a:pt x="17" y="0"/>
                  </a:moveTo>
                  <a:cubicBezTo>
                    <a:pt x="15" y="3"/>
                    <a:pt x="14" y="6"/>
                    <a:pt x="12" y="9"/>
                  </a:cubicBezTo>
                  <a:cubicBezTo>
                    <a:pt x="15" y="9"/>
                    <a:pt x="17" y="10"/>
                    <a:pt x="20" y="10"/>
                  </a:cubicBezTo>
                  <a:cubicBezTo>
                    <a:pt x="19" y="7"/>
                    <a:pt x="18" y="4"/>
                    <a:pt x="17"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91" name="Freeform 925">
              <a:extLst>
                <a:ext uri="{FF2B5EF4-FFF2-40B4-BE49-F238E27FC236}">
                  <a16:creationId xmlns:a16="http://schemas.microsoft.com/office/drawing/2014/main" xmlns="" id="{DD13A4D8-50E8-4BC7-80EA-A0602539850C}"/>
                </a:ext>
              </a:extLst>
            </p:cNvPr>
            <p:cNvSpPr>
              <a:spLocks/>
            </p:cNvSpPr>
            <p:nvPr/>
          </p:nvSpPr>
          <p:spPr bwMode="auto">
            <a:xfrm>
              <a:off x="10392368" y="4565073"/>
              <a:ext cx="15268" cy="18106"/>
            </a:xfrm>
            <a:custGeom>
              <a:avLst/>
              <a:gdLst>
                <a:gd name="T0" fmla="*/ 5 w 12"/>
                <a:gd name="T1" fmla="*/ 0 h 15"/>
                <a:gd name="T2" fmla="*/ 2 w 12"/>
                <a:gd name="T3" fmla="*/ 15 h 15"/>
                <a:gd name="T4" fmla="*/ 2 w 12"/>
                <a:gd name="T5" fmla="*/ 15 h 15"/>
                <a:gd name="T6" fmla="*/ 12 w 12"/>
                <a:gd name="T7" fmla="*/ 3 h 15"/>
                <a:gd name="T8" fmla="*/ 5 w 12"/>
                <a:gd name="T9" fmla="*/ 0 h 15"/>
              </a:gdLst>
              <a:ahLst/>
              <a:cxnLst>
                <a:cxn ang="0">
                  <a:pos x="T0" y="T1"/>
                </a:cxn>
                <a:cxn ang="0">
                  <a:pos x="T2" y="T3"/>
                </a:cxn>
                <a:cxn ang="0">
                  <a:pos x="T4" y="T5"/>
                </a:cxn>
                <a:cxn ang="0">
                  <a:pos x="T6" y="T7"/>
                </a:cxn>
                <a:cxn ang="0">
                  <a:pos x="T8" y="T9"/>
                </a:cxn>
              </a:cxnLst>
              <a:rect l="0" t="0" r="r" b="b"/>
              <a:pathLst>
                <a:path w="12" h="15">
                  <a:moveTo>
                    <a:pt x="5" y="0"/>
                  </a:moveTo>
                  <a:cubicBezTo>
                    <a:pt x="2" y="8"/>
                    <a:pt x="0" y="14"/>
                    <a:pt x="2" y="15"/>
                  </a:cubicBezTo>
                  <a:cubicBezTo>
                    <a:pt x="2" y="15"/>
                    <a:pt x="2" y="15"/>
                    <a:pt x="2" y="15"/>
                  </a:cubicBezTo>
                  <a:cubicBezTo>
                    <a:pt x="3" y="15"/>
                    <a:pt x="7" y="10"/>
                    <a:pt x="12" y="3"/>
                  </a:cubicBezTo>
                  <a:cubicBezTo>
                    <a:pt x="10" y="2"/>
                    <a:pt x="8" y="1"/>
                    <a:pt x="5" y="0"/>
                  </a:cubicBezTo>
                </a:path>
              </a:pathLst>
            </a:custGeom>
            <a:solidFill>
              <a:srgbClr val="46489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92" name="Freeform 926">
              <a:extLst>
                <a:ext uri="{FF2B5EF4-FFF2-40B4-BE49-F238E27FC236}">
                  <a16:creationId xmlns:a16="http://schemas.microsoft.com/office/drawing/2014/main" xmlns="" id="{DA4B9704-9963-4CD1-97E6-304BCC905BFB}"/>
                </a:ext>
              </a:extLst>
            </p:cNvPr>
            <p:cNvSpPr>
              <a:spLocks/>
            </p:cNvSpPr>
            <p:nvPr/>
          </p:nvSpPr>
          <p:spPr bwMode="auto">
            <a:xfrm>
              <a:off x="10411028" y="4533799"/>
              <a:ext cx="13571" cy="6584"/>
            </a:xfrm>
            <a:custGeom>
              <a:avLst/>
              <a:gdLst>
                <a:gd name="T0" fmla="*/ 2 w 11"/>
                <a:gd name="T1" fmla="*/ 0 h 6"/>
                <a:gd name="T2" fmla="*/ 0 w 11"/>
                <a:gd name="T3" fmla="*/ 5 h 6"/>
                <a:gd name="T4" fmla="*/ 0 w 11"/>
                <a:gd name="T5" fmla="*/ 5 h 6"/>
                <a:gd name="T6" fmla="*/ 11 w 11"/>
                <a:gd name="T7" fmla="*/ 6 h 6"/>
                <a:gd name="T8" fmla="*/ 11 w 11"/>
                <a:gd name="T9" fmla="*/ 6 h 6"/>
                <a:gd name="T10" fmla="*/ 10 w 11"/>
                <a:gd name="T11" fmla="*/ 1 h 6"/>
                <a:gd name="T12" fmla="*/ 2 w 11"/>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11" h="6">
                  <a:moveTo>
                    <a:pt x="2" y="0"/>
                  </a:moveTo>
                  <a:cubicBezTo>
                    <a:pt x="2" y="2"/>
                    <a:pt x="1" y="3"/>
                    <a:pt x="0" y="5"/>
                  </a:cubicBezTo>
                  <a:cubicBezTo>
                    <a:pt x="0" y="5"/>
                    <a:pt x="0" y="5"/>
                    <a:pt x="0" y="5"/>
                  </a:cubicBezTo>
                  <a:cubicBezTo>
                    <a:pt x="4" y="6"/>
                    <a:pt x="8" y="6"/>
                    <a:pt x="11" y="6"/>
                  </a:cubicBezTo>
                  <a:cubicBezTo>
                    <a:pt x="11" y="6"/>
                    <a:pt x="11" y="6"/>
                    <a:pt x="11" y="6"/>
                  </a:cubicBezTo>
                  <a:cubicBezTo>
                    <a:pt x="11" y="4"/>
                    <a:pt x="10" y="3"/>
                    <a:pt x="10" y="1"/>
                  </a:cubicBezTo>
                  <a:cubicBezTo>
                    <a:pt x="7" y="1"/>
                    <a:pt x="5" y="0"/>
                    <a:pt x="2"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93" name="Freeform 927">
              <a:extLst>
                <a:ext uri="{FF2B5EF4-FFF2-40B4-BE49-F238E27FC236}">
                  <a16:creationId xmlns:a16="http://schemas.microsoft.com/office/drawing/2014/main" xmlns="" id="{04A6CA96-BA9B-4558-AAEC-A62A379C69FA}"/>
                </a:ext>
              </a:extLst>
            </p:cNvPr>
            <p:cNvSpPr>
              <a:spLocks/>
            </p:cNvSpPr>
            <p:nvPr/>
          </p:nvSpPr>
          <p:spPr bwMode="auto">
            <a:xfrm>
              <a:off x="10402546" y="4540383"/>
              <a:ext cx="11875" cy="27982"/>
            </a:xfrm>
            <a:custGeom>
              <a:avLst/>
              <a:gdLst>
                <a:gd name="T0" fmla="*/ 6 w 9"/>
                <a:gd name="T1" fmla="*/ 0 h 23"/>
                <a:gd name="T2" fmla="*/ 0 w 9"/>
                <a:gd name="T3" fmla="*/ 12 h 23"/>
                <a:gd name="T4" fmla="*/ 3 w 9"/>
                <a:gd name="T5" fmla="*/ 23 h 23"/>
                <a:gd name="T6" fmla="*/ 9 w 9"/>
                <a:gd name="T7" fmla="*/ 15 h 23"/>
                <a:gd name="T8" fmla="*/ 6 w 9"/>
                <a:gd name="T9" fmla="*/ 0 h 23"/>
                <a:gd name="T10" fmla="*/ 6 w 9"/>
                <a:gd name="T11" fmla="*/ 0 h 23"/>
              </a:gdLst>
              <a:ahLst/>
              <a:cxnLst>
                <a:cxn ang="0">
                  <a:pos x="T0" y="T1"/>
                </a:cxn>
                <a:cxn ang="0">
                  <a:pos x="T2" y="T3"/>
                </a:cxn>
                <a:cxn ang="0">
                  <a:pos x="T4" y="T5"/>
                </a:cxn>
                <a:cxn ang="0">
                  <a:pos x="T6" y="T7"/>
                </a:cxn>
                <a:cxn ang="0">
                  <a:pos x="T8" y="T9"/>
                </a:cxn>
                <a:cxn ang="0">
                  <a:pos x="T10" y="T11"/>
                </a:cxn>
              </a:cxnLst>
              <a:rect l="0" t="0" r="r" b="b"/>
              <a:pathLst>
                <a:path w="9" h="23">
                  <a:moveTo>
                    <a:pt x="6" y="0"/>
                  </a:moveTo>
                  <a:cubicBezTo>
                    <a:pt x="4" y="4"/>
                    <a:pt x="2" y="8"/>
                    <a:pt x="0" y="12"/>
                  </a:cubicBezTo>
                  <a:cubicBezTo>
                    <a:pt x="1" y="16"/>
                    <a:pt x="2" y="20"/>
                    <a:pt x="3" y="23"/>
                  </a:cubicBezTo>
                  <a:cubicBezTo>
                    <a:pt x="5" y="21"/>
                    <a:pt x="7" y="18"/>
                    <a:pt x="9" y="15"/>
                  </a:cubicBezTo>
                  <a:cubicBezTo>
                    <a:pt x="8" y="11"/>
                    <a:pt x="7" y="6"/>
                    <a:pt x="6" y="0"/>
                  </a:cubicBezTo>
                  <a:cubicBezTo>
                    <a:pt x="6" y="0"/>
                    <a:pt x="6" y="0"/>
                    <a:pt x="6"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94" name="Freeform 928">
              <a:extLst>
                <a:ext uri="{FF2B5EF4-FFF2-40B4-BE49-F238E27FC236}">
                  <a16:creationId xmlns:a16="http://schemas.microsoft.com/office/drawing/2014/main" xmlns="" id="{D0B3D183-5B8E-4078-AAD5-BF3E30FC510E}"/>
                </a:ext>
              </a:extLst>
            </p:cNvPr>
            <p:cNvSpPr>
              <a:spLocks/>
            </p:cNvSpPr>
            <p:nvPr/>
          </p:nvSpPr>
          <p:spPr bwMode="auto">
            <a:xfrm>
              <a:off x="10411028" y="454038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95" name="Freeform 929">
              <a:extLst>
                <a:ext uri="{FF2B5EF4-FFF2-40B4-BE49-F238E27FC236}">
                  <a16:creationId xmlns:a16="http://schemas.microsoft.com/office/drawing/2014/main" xmlns="" id="{77986DC1-D898-4A0F-8715-A6A6831D6B02}"/>
                </a:ext>
              </a:extLst>
            </p:cNvPr>
            <p:cNvSpPr>
              <a:spLocks/>
            </p:cNvSpPr>
            <p:nvPr/>
          </p:nvSpPr>
          <p:spPr bwMode="auto">
            <a:xfrm>
              <a:off x="10419509" y="4522278"/>
              <a:ext cx="10178" cy="13168"/>
            </a:xfrm>
            <a:custGeom>
              <a:avLst/>
              <a:gdLst>
                <a:gd name="T0" fmla="*/ 0 w 8"/>
                <a:gd name="T1" fmla="*/ 0 h 10"/>
                <a:gd name="T2" fmla="*/ 0 w 8"/>
                <a:gd name="T3" fmla="*/ 0 h 10"/>
                <a:gd name="T4" fmla="*/ 0 w 8"/>
                <a:gd name="T5" fmla="*/ 0 h 10"/>
                <a:gd name="T6" fmla="*/ 3 w 8"/>
                <a:gd name="T7" fmla="*/ 10 h 10"/>
                <a:gd name="T8" fmla="*/ 6 w 8"/>
                <a:gd name="T9" fmla="*/ 10 h 10"/>
                <a:gd name="T10" fmla="*/ 8 w 8"/>
                <a:gd name="T11" fmla="*/ 7 h 10"/>
                <a:gd name="T12" fmla="*/ 0 w 8"/>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8" h="10">
                  <a:moveTo>
                    <a:pt x="0" y="0"/>
                  </a:moveTo>
                  <a:cubicBezTo>
                    <a:pt x="0" y="0"/>
                    <a:pt x="0" y="0"/>
                    <a:pt x="0" y="0"/>
                  </a:cubicBezTo>
                  <a:cubicBezTo>
                    <a:pt x="0" y="0"/>
                    <a:pt x="0" y="0"/>
                    <a:pt x="0" y="0"/>
                  </a:cubicBezTo>
                  <a:cubicBezTo>
                    <a:pt x="1" y="4"/>
                    <a:pt x="2" y="7"/>
                    <a:pt x="3" y="10"/>
                  </a:cubicBezTo>
                  <a:cubicBezTo>
                    <a:pt x="4" y="10"/>
                    <a:pt x="5" y="10"/>
                    <a:pt x="6" y="10"/>
                  </a:cubicBezTo>
                  <a:cubicBezTo>
                    <a:pt x="7" y="9"/>
                    <a:pt x="8" y="8"/>
                    <a:pt x="8" y="7"/>
                  </a:cubicBezTo>
                  <a:cubicBezTo>
                    <a:pt x="6" y="5"/>
                    <a:pt x="3" y="2"/>
                    <a:pt x="0"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96" name="Freeform 930">
              <a:extLst>
                <a:ext uri="{FF2B5EF4-FFF2-40B4-BE49-F238E27FC236}">
                  <a16:creationId xmlns:a16="http://schemas.microsoft.com/office/drawing/2014/main" xmlns="" id="{3CBB61A2-0A1C-4748-B00A-95130A140DAD}"/>
                </a:ext>
              </a:extLst>
            </p:cNvPr>
            <p:cNvSpPr>
              <a:spLocks/>
            </p:cNvSpPr>
            <p:nvPr/>
          </p:nvSpPr>
          <p:spPr bwMode="auto">
            <a:xfrm>
              <a:off x="10422902" y="4535446"/>
              <a:ext cx="5090" cy="4938"/>
            </a:xfrm>
            <a:custGeom>
              <a:avLst/>
              <a:gdLst>
                <a:gd name="T0" fmla="*/ 0 w 3"/>
                <a:gd name="T1" fmla="*/ 0 h 5"/>
                <a:gd name="T2" fmla="*/ 1 w 3"/>
                <a:gd name="T3" fmla="*/ 5 h 5"/>
                <a:gd name="T4" fmla="*/ 3 w 3"/>
                <a:gd name="T5" fmla="*/ 0 h 5"/>
                <a:gd name="T6" fmla="*/ 0 w 3"/>
                <a:gd name="T7" fmla="*/ 0 h 5"/>
              </a:gdLst>
              <a:ahLst/>
              <a:cxnLst>
                <a:cxn ang="0">
                  <a:pos x="T0" y="T1"/>
                </a:cxn>
                <a:cxn ang="0">
                  <a:pos x="T2" y="T3"/>
                </a:cxn>
                <a:cxn ang="0">
                  <a:pos x="T4" y="T5"/>
                </a:cxn>
                <a:cxn ang="0">
                  <a:pos x="T6" y="T7"/>
                </a:cxn>
              </a:cxnLst>
              <a:rect l="0" t="0" r="r" b="b"/>
              <a:pathLst>
                <a:path w="3" h="5">
                  <a:moveTo>
                    <a:pt x="0" y="0"/>
                  </a:moveTo>
                  <a:cubicBezTo>
                    <a:pt x="0" y="2"/>
                    <a:pt x="1" y="3"/>
                    <a:pt x="1" y="5"/>
                  </a:cubicBezTo>
                  <a:cubicBezTo>
                    <a:pt x="2" y="3"/>
                    <a:pt x="3" y="2"/>
                    <a:pt x="3" y="0"/>
                  </a:cubicBezTo>
                  <a:cubicBezTo>
                    <a:pt x="2" y="0"/>
                    <a:pt x="1" y="0"/>
                    <a:pt x="0" y="0"/>
                  </a:cubicBezTo>
                </a:path>
              </a:pathLst>
            </a:custGeom>
            <a:solidFill>
              <a:srgbClr val="F8F8F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97" name="Freeform 931">
              <a:extLst>
                <a:ext uri="{FF2B5EF4-FFF2-40B4-BE49-F238E27FC236}">
                  <a16:creationId xmlns:a16="http://schemas.microsoft.com/office/drawing/2014/main" xmlns="" id="{9D1F1DB4-F688-49BE-82EA-E15628448402}"/>
                </a:ext>
              </a:extLst>
            </p:cNvPr>
            <p:cNvSpPr>
              <a:spLocks/>
            </p:cNvSpPr>
            <p:nvPr/>
          </p:nvSpPr>
          <p:spPr bwMode="auto">
            <a:xfrm>
              <a:off x="10427991" y="4517340"/>
              <a:ext cx="6785" cy="13168"/>
            </a:xfrm>
            <a:custGeom>
              <a:avLst/>
              <a:gdLst>
                <a:gd name="T0" fmla="*/ 0 w 5"/>
                <a:gd name="T1" fmla="*/ 0 h 11"/>
                <a:gd name="T2" fmla="*/ 2 w 5"/>
                <a:gd name="T3" fmla="*/ 11 h 11"/>
                <a:gd name="T4" fmla="*/ 3 w 5"/>
                <a:gd name="T5" fmla="*/ 10 h 11"/>
                <a:gd name="T6" fmla="*/ 5 w 5"/>
                <a:gd name="T7" fmla="*/ 5 h 11"/>
                <a:gd name="T8" fmla="*/ 0 w 5"/>
                <a:gd name="T9" fmla="*/ 0 h 11"/>
              </a:gdLst>
              <a:ahLst/>
              <a:cxnLst>
                <a:cxn ang="0">
                  <a:pos x="T0" y="T1"/>
                </a:cxn>
                <a:cxn ang="0">
                  <a:pos x="T2" y="T3"/>
                </a:cxn>
                <a:cxn ang="0">
                  <a:pos x="T4" y="T5"/>
                </a:cxn>
                <a:cxn ang="0">
                  <a:pos x="T6" y="T7"/>
                </a:cxn>
                <a:cxn ang="0">
                  <a:pos x="T8" y="T9"/>
                </a:cxn>
              </a:cxnLst>
              <a:rect l="0" t="0" r="r" b="b"/>
              <a:pathLst>
                <a:path w="5" h="11">
                  <a:moveTo>
                    <a:pt x="0" y="0"/>
                  </a:moveTo>
                  <a:cubicBezTo>
                    <a:pt x="1" y="4"/>
                    <a:pt x="1" y="8"/>
                    <a:pt x="2" y="11"/>
                  </a:cubicBezTo>
                  <a:cubicBezTo>
                    <a:pt x="2" y="11"/>
                    <a:pt x="2" y="10"/>
                    <a:pt x="3" y="10"/>
                  </a:cubicBezTo>
                  <a:cubicBezTo>
                    <a:pt x="3" y="8"/>
                    <a:pt x="4" y="7"/>
                    <a:pt x="5" y="5"/>
                  </a:cubicBezTo>
                  <a:cubicBezTo>
                    <a:pt x="3" y="4"/>
                    <a:pt x="2" y="2"/>
                    <a:pt x="0" y="0"/>
                  </a:cubicBezTo>
                </a:path>
              </a:pathLst>
            </a:custGeom>
            <a:solidFill>
              <a:srgbClr val="ECECE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98" name="Freeform 932">
              <a:extLst>
                <a:ext uri="{FF2B5EF4-FFF2-40B4-BE49-F238E27FC236}">
                  <a16:creationId xmlns:a16="http://schemas.microsoft.com/office/drawing/2014/main" xmlns="" id="{6869D308-C837-4749-95FF-4C65E8B11750}"/>
                </a:ext>
              </a:extLst>
            </p:cNvPr>
            <p:cNvSpPr>
              <a:spLocks/>
            </p:cNvSpPr>
            <p:nvPr/>
          </p:nvSpPr>
          <p:spPr bwMode="auto">
            <a:xfrm>
              <a:off x="10419509" y="4514048"/>
              <a:ext cx="11875" cy="18106"/>
            </a:xfrm>
            <a:custGeom>
              <a:avLst/>
              <a:gdLst>
                <a:gd name="T0" fmla="*/ 4 w 9"/>
                <a:gd name="T1" fmla="*/ 0 h 14"/>
                <a:gd name="T2" fmla="*/ 0 w 9"/>
                <a:gd name="T3" fmla="*/ 7 h 14"/>
                <a:gd name="T4" fmla="*/ 8 w 9"/>
                <a:gd name="T5" fmla="*/ 14 h 14"/>
                <a:gd name="T6" fmla="*/ 9 w 9"/>
                <a:gd name="T7" fmla="*/ 13 h 14"/>
                <a:gd name="T8" fmla="*/ 7 w 9"/>
                <a:gd name="T9" fmla="*/ 2 h 14"/>
                <a:gd name="T10" fmla="*/ 5 w 9"/>
                <a:gd name="T11" fmla="*/ 0 h 14"/>
                <a:gd name="T12" fmla="*/ 4 w 9"/>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9" h="14">
                  <a:moveTo>
                    <a:pt x="4" y="0"/>
                  </a:moveTo>
                  <a:cubicBezTo>
                    <a:pt x="3" y="2"/>
                    <a:pt x="2" y="4"/>
                    <a:pt x="0" y="7"/>
                  </a:cubicBezTo>
                  <a:cubicBezTo>
                    <a:pt x="3" y="9"/>
                    <a:pt x="6" y="12"/>
                    <a:pt x="8" y="14"/>
                  </a:cubicBezTo>
                  <a:cubicBezTo>
                    <a:pt x="8" y="14"/>
                    <a:pt x="9" y="14"/>
                    <a:pt x="9" y="13"/>
                  </a:cubicBezTo>
                  <a:cubicBezTo>
                    <a:pt x="8" y="10"/>
                    <a:pt x="8" y="6"/>
                    <a:pt x="7" y="2"/>
                  </a:cubicBezTo>
                  <a:cubicBezTo>
                    <a:pt x="6" y="1"/>
                    <a:pt x="5" y="0"/>
                    <a:pt x="5" y="0"/>
                  </a:cubicBezTo>
                  <a:cubicBezTo>
                    <a:pt x="5" y="0"/>
                    <a:pt x="4" y="0"/>
                    <a:pt x="4" y="0"/>
                  </a:cubicBezTo>
                </a:path>
              </a:pathLst>
            </a:custGeom>
            <a:solidFill>
              <a:srgbClr val="F4F4F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1999" name="Freeform 933">
              <a:extLst>
                <a:ext uri="{FF2B5EF4-FFF2-40B4-BE49-F238E27FC236}">
                  <a16:creationId xmlns:a16="http://schemas.microsoft.com/office/drawing/2014/main" xmlns="" id="{3812F24A-75C3-4EEC-956E-7A0023E4E3E8}"/>
                </a:ext>
              </a:extLst>
            </p:cNvPr>
            <p:cNvSpPr>
              <a:spLocks/>
            </p:cNvSpPr>
            <p:nvPr/>
          </p:nvSpPr>
          <p:spPr bwMode="auto">
            <a:xfrm>
              <a:off x="10424599" y="4514048"/>
              <a:ext cx="1697" cy="0"/>
            </a:xfrm>
            <a:custGeom>
              <a:avLst/>
              <a:gdLst>
                <a:gd name="T0" fmla="*/ 0 w 1"/>
                <a:gd name="T1" fmla="*/ 0 h 1"/>
                <a:gd name="T2" fmla="*/ 0 w 1"/>
                <a:gd name="T3" fmla="*/ 1 h 1"/>
                <a:gd name="T4" fmla="*/ 1 w 1"/>
                <a:gd name="T5" fmla="*/ 1 h 1"/>
                <a:gd name="T6" fmla="*/ 0 w 1"/>
                <a:gd name="T7" fmla="*/ 0 h 1"/>
              </a:gdLst>
              <a:ahLst/>
              <a:cxnLst>
                <a:cxn ang="0">
                  <a:pos x="T0" y="T1"/>
                </a:cxn>
                <a:cxn ang="0">
                  <a:pos x="T2" y="T3"/>
                </a:cxn>
                <a:cxn ang="0">
                  <a:pos x="T4" y="T5"/>
                </a:cxn>
                <a:cxn ang="0">
                  <a:pos x="T6" y="T7"/>
                </a:cxn>
              </a:cxnLst>
              <a:rect l="0" t="0" r="r" b="b"/>
              <a:pathLst>
                <a:path w="1" h="1">
                  <a:moveTo>
                    <a:pt x="0" y="0"/>
                  </a:moveTo>
                  <a:cubicBezTo>
                    <a:pt x="0" y="0"/>
                    <a:pt x="0" y="1"/>
                    <a:pt x="0" y="1"/>
                  </a:cubicBezTo>
                  <a:cubicBezTo>
                    <a:pt x="0" y="1"/>
                    <a:pt x="1" y="1"/>
                    <a:pt x="1" y="1"/>
                  </a:cubicBezTo>
                  <a:cubicBezTo>
                    <a:pt x="1" y="1"/>
                    <a:pt x="0" y="0"/>
                    <a:pt x="0" y="0"/>
                  </a:cubicBezTo>
                </a:path>
              </a:pathLst>
            </a:custGeom>
            <a:solidFill>
              <a:srgbClr val="F6F6F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2000" name="Freeform 934">
              <a:extLst>
                <a:ext uri="{FF2B5EF4-FFF2-40B4-BE49-F238E27FC236}">
                  <a16:creationId xmlns:a16="http://schemas.microsoft.com/office/drawing/2014/main" xmlns="" id="{ED842630-7CF2-4655-B9F3-A3BF81110759}"/>
                </a:ext>
              </a:extLst>
            </p:cNvPr>
            <p:cNvSpPr>
              <a:spLocks noEditPoints="1"/>
            </p:cNvSpPr>
            <p:nvPr/>
          </p:nvSpPr>
          <p:spPr bwMode="auto">
            <a:xfrm>
              <a:off x="10407635" y="4463024"/>
              <a:ext cx="61068" cy="13168"/>
            </a:xfrm>
            <a:custGeom>
              <a:avLst/>
              <a:gdLst>
                <a:gd name="T0" fmla="*/ 1 w 48"/>
                <a:gd name="T1" fmla="*/ 4 h 11"/>
                <a:gd name="T2" fmla="*/ 0 w 48"/>
                <a:gd name="T3" fmla="*/ 5 h 11"/>
                <a:gd name="T4" fmla="*/ 1 w 48"/>
                <a:gd name="T5" fmla="*/ 7 h 11"/>
                <a:gd name="T6" fmla="*/ 2 w 48"/>
                <a:gd name="T7" fmla="*/ 6 h 11"/>
                <a:gd name="T8" fmla="*/ 1 w 48"/>
                <a:gd name="T9" fmla="*/ 4 h 11"/>
                <a:gd name="T10" fmla="*/ 16 w 48"/>
                <a:gd name="T11" fmla="*/ 1 h 11"/>
                <a:gd name="T12" fmla="*/ 5 w 48"/>
                <a:gd name="T13" fmla="*/ 2 h 11"/>
                <a:gd name="T14" fmla="*/ 6 w 48"/>
                <a:gd name="T15" fmla="*/ 4 h 11"/>
                <a:gd name="T16" fmla="*/ 16 w 48"/>
                <a:gd name="T17" fmla="*/ 1 h 11"/>
                <a:gd name="T18" fmla="*/ 24 w 48"/>
                <a:gd name="T19" fmla="*/ 0 h 11"/>
                <a:gd name="T20" fmla="*/ 19 w 48"/>
                <a:gd name="T21" fmla="*/ 0 h 11"/>
                <a:gd name="T22" fmla="*/ 7 w 48"/>
                <a:gd name="T23" fmla="*/ 7 h 11"/>
                <a:gd name="T24" fmla="*/ 8 w 48"/>
                <a:gd name="T25" fmla="*/ 9 h 11"/>
                <a:gd name="T26" fmla="*/ 25 w 48"/>
                <a:gd name="T27" fmla="*/ 11 h 11"/>
                <a:gd name="T28" fmla="*/ 25 w 48"/>
                <a:gd name="T29" fmla="*/ 11 h 11"/>
                <a:gd name="T30" fmla="*/ 32 w 48"/>
                <a:gd name="T31" fmla="*/ 11 h 11"/>
                <a:gd name="T32" fmla="*/ 39 w 48"/>
                <a:gd name="T33" fmla="*/ 4 h 11"/>
                <a:gd name="T34" fmla="*/ 39 w 48"/>
                <a:gd name="T35" fmla="*/ 4 h 11"/>
                <a:gd name="T36" fmla="*/ 39 w 48"/>
                <a:gd name="T37" fmla="*/ 10 h 11"/>
                <a:gd name="T38" fmla="*/ 48 w 48"/>
                <a:gd name="T39" fmla="*/ 7 h 11"/>
                <a:gd name="T40" fmla="*/ 46 w 48"/>
                <a:gd name="T41" fmla="*/ 3 h 11"/>
                <a:gd name="T42" fmla="*/ 47 w 48"/>
                <a:gd name="T43" fmla="*/ 3 h 11"/>
                <a:gd name="T44" fmla="*/ 47 w 48"/>
                <a:gd name="T45" fmla="*/ 3 h 11"/>
                <a:gd name="T46" fmla="*/ 25 w 48"/>
                <a:gd name="T47" fmla="*/ 0 h 11"/>
                <a:gd name="T48" fmla="*/ 24 w 48"/>
                <a:gd name="T49"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8" h="11">
                  <a:moveTo>
                    <a:pt x="1" y="4"/>
                  </a:moveTo>
                  <a:cubicBezTo>
                    <a:pt x="0" y="4"/>
                    <a:pt x="0" y="5"/>
                    <a:pt x="0" y="5"/>
                  </a:cubicBezTo>
                  <a:cubicBezTo>
                    <a:pt x="0" y="6"/>
                    <a:pt x="0" y="6"/>
                    <a:pt x="1" y="7"/>
                  </a:cubicBezTo>
                  <a:cubicBezTo>
                    <a:pt x="1" y="7"/>
                    <a:pt x="1" y="6"/>
                    <a:pt x="2" y="6"/>
                  </a:cubicBezTo>
                  <a:cubicBezTo>
                    <a:pt x="1" y="5"/>
                    <a:pt x="1" y="4"/>
                    <a:pt x="1" y="4"/>
                  </a:cubicBezTo>
                  <a:moveTo>
                    <a:pt x="16" y="1"/>
                  </a:moveTo>
                  <a:cubicBezTo>
                    <a:pt x="12" y="1"/>
                    <a:pt x="8" y="1"/>
                    <a:pt x="5" y="2"/>
                  </a:cubicBezTo>
                  <a:cubicBezTo>
                    <a:pt x="6" y="3"/>
                    <a:pt x="6" y="4"/>
                    <a:pt x="6" y="4"/>
                  </a:cubicBezTo>
                  <a:cubicBezTo>
                    <a:pt x="10" y="3"/>
                    <a:pt x="13" y="1"/>
                    <a:pt x="16" y="1"/>
                  </a:cubicBezTo>
                  <a:moveTo>
                    <a:pt x="24" y="0"/>
                  </a:moveTo>
                  <a:cubicBezTo>
                    <a:pt x="22" y="0"/>
                    <a:pt x="21" y="0"/>
                    <a:pt x="19" y="0"/>
                  </a:cubicBezTo>
                  <a:cubicBezTo>
                    <a:pt x="17" y="2"/>
                    <a:pt x="13" y="4"/>
                    <a:pt x="7" y="7"/>
                  </a:cubicBezTo>
                  <a:cubicBezTo>
                    <a:pt x="7" y="8"/>
                    <a:pt x="8" y="8"/>
                    <a:pt x="8" y="9"/>
                  </a:cubicBezTo>
                  <a:cubicBezTo>
                    <a:pt x="12" y="10"/>
                    <a:pt x="18" y="11"/>
                    <a:pt x="25" y="11"/>
                  </a:cubicBezTo>
                  <a:cubicBezTo>
                    <a:pt x="25" y="11"/>
                    <a:pt x="25" y="11"/>
                    <a:pt x="25" y="11"/>
                  </a:cubicBezTo>
                  <a:cubicBezTo>
                    <a:pt x="28" y="11"/>
                    <a:pt x="30" y="11"/>
                    <a:pt x="32" y="11"/>
                  </a:cubicBezTo>
                  <a:cubicBezTo>
                    <a:pt x="35" y="6"/>
                    <a:pt x="38" y="4"/>
                    <a:pt x="39" y="4"/>
                  </a:cubicBezTo>
                  <a:cubicBezTo>
                    <a:pt x="39" y="4"/>
                    <a:pt x="39" y="4"/>
                    <a:pt x="39" y="4"/>
                  </a:cubicBezTo>
                  <a:cubicBezTo>
                    <a:pt x="40" y="4"/>
                    <a:pt x="40" y="6"/>
                    <a:pt x="39" y="10"/>
                  </a:cubicBezTo>
                  <a:cubicBezTo>
                    <a:pt x="43" y="9"/>
                    <a:pt x="47" y="8"/>
                    <a:pt x="48" y="7"/>
                  </a:cubicBezTo>
                  <a:cubicBezTo>
                    <a:pt x="47" y="5"/>
                    <a:pt x="46" y="4"/>
                    <a:pt x="46" y="3"/>
                  </a:cubicBezTo>
                  <a:cubicBezTo>
                    <a:pt x="46" y="3"/>
                    <a:pt x="46" y="3"/>
                    <a:pt x="47" y="3"/>
                  </a:cubicBezTo>
                  <a:cubicBezTo>
                    <a:pt x="47" y="3"/>
                    <a:pt x="47" y="3"/>
                    <a:pt x="47" y="3"/>
                  </a:cubicBezTo>
                  <a:cubicBezTo>
                    <a:pt x="43" y="2"/>
                    <a:pt x="35" y="0"/>
                    <a:pt x="25" y="0"/>
                  </a:cubicBezTo>
                  <a:cubicBezTo>
                    <a:pt x="24" y="0"/>
                    <a:pt x="24" y="0"/>
                    <a:pt x="24" y="0"/>
                  </a:cubicBezTo>
                </a:path>
              </a:pathLst>
            </a:custGeom>
            <a:solidFill>
              <a:srgbClr val="E8E9E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2001" name="Freeform 935">
              <a:extLst>
                <a:ext uri="{FF2B5EF4-FFF2-40B4-BE49-F238E27FC236}">
                  <a16:creationId xmlns:a16="http://schemas.microsoft.com/office/drawing/2014/main" xmlns="" id="{CC26126B-148B-4ED9-8B2A-0C6DF7585EEE}"/>
                </a:ext>
              </a:extLst>
            </p:cNvPr>
            <p:cNvSpPr>
              <a:spLocks/>
            </p:cNvSpPr>
            <p:nvPr/>
          </p:nvSpPr>
          <p:spPr bwMode="auto">
            <a:xfrm>
              <a:off x="10465311" y="4466316"/>
              <a:ext cx="5090" cy="4938"/>
            </a:xfrm>
            <a:custGeom>
              <a:avLst/>
              <a:gdLst>
                <a:gd name="T0" fmla="*/ 1 w 3"/>
                <a:gd name="T1" fmla="*/ 0 h 4"/>
                <a:gd name="T2" fmla="*/ 0 w 3"/>
                <a:gd name="T3" fmla="*/ 0 h 4"/>
                <a:gd name="T4" fmla="*/ 2 w 3"/>
                <a:gd name="T5" fmla="*/ 4 h 4"/>
                <a:gd name="T6" fmla="*/ 3 w 3"/>
                <a:gd name="T7" fmla="*/ 3 h 4"/>
                <a:gd name="T8" fmla="*/ 1 w 3"/>
                <a:gd name="T9" fmla="*/ 0 h 4"/>
                <a:gd name="T10" fmla="*/ 1 w 3"/>
                <a:gd name="T11" fmla="*/ 0 h 4"/>
              </a:gdLst>
              <a:ahLst/>
              <a:cxnLst>
                <a:cxn ang="0">
                  <a:pos x="T0" y="T1"/>
                </a:cxn>
                <a:cxn ang="0">
                  <a:pos x="T2" y="T3"/>
                </a:cxn>
                <a:cxn ang="0">
                  <a:pos x="T4" y="T5"/>
                </a:cxn>
                <a:cxn ang="0">
                  <a:pos x="T6" y="T7"/>
                </a:cxn>
                <a:cxn ang="0">
                  <a:pos x="T8" y="T9"/>
                </a:cxn>
                <a:cxn ang="0">
                  <a:pos x="T10" y="T11"/>
                </a:cxn>
              </a:cxnLst>
              <a:rect l="0" t="0" r="r" b="b"/>
              <a:pathLst>
                <a:path w="3" h="4">
                  <a:moveTo>
                    <a:pt x="1" y="0"/>
                  </a:moveTo>
                  <a:cubicBezTo>
                    <a:pt x="0" y="0"/>
                    <a:pt x="0" y="0"/>
                    <a:pt x="0" y="0"/>
                  </a:cubicBezTo>
                  <a:cubicBezTo>
                    <a:pt x="0" y="1"/>
                    <a:pt x="1" y="2"/>
                    <a:pt x="2" y="4"/>
                  </a:cubicBezTo>
                  <a:cubicBezTo>
                    <a:pt x="3" y="4"/>
                    <a:pt x="3" y="3"/>
                    <a:pt x="3" y="3"/>
                  </a:cubicBezTo>
                  <a:cubicBezTo>
                    <a:pt x="3" y="2"/>
                    <a:pt x="2" y="1"/>
                    <a:pt x="1" y="0"/>
                  </a:cubicBezTo>
                  <a:cubicBezTo>
                    <a:pt x="1" y="0"/>
                    <a:pt x="1" y="0"/>
                    <a:pt x="1" y="0"/>
                  </a:cubicBezTo>
                </a:path>
              </a:pathLst>
            </a:custGeom>
            <a:solidFill>
              <a:srgbClr val="F0F0F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2002" name="Freeform 936">
              <a:extLst>
                <a:ext uri="{FF2B5EF4-FFF2-40B4-BE49-F238E27FC236}">
                  <a16:creationId xmlns:a16="http://schemas.microsoft.com/office/drawing/2014/main" xmlns="" id="{FDE8F054-50E9-4058-82DA-70AF6DF4E92E}"/>
                </a:ext>
              </a:extLst>
            </p:cNvPr>
            <p:cNvSpPr>
              <a:spLocks noEditPoints="1"/>
            </p:cNvSpPr>
            <p:nvPr/>
          </p:nvSpPr>
          <p:spPr bwMode="auto">
            <a:xfrm>
              <a:off x="10409331" y="4466316"/>
              <a:ext cx="8482" cy="8230"/>
            </a:xfrm>
            <a:custGeom>
              <a:avLst/>
              <a:gdLst>
                <a:gd name="T0" fmla="*/ 6 w 7"/>
                <a:gd name="T1" fmla="*/ 5 h 7"/>
                <a:gd name="T2" fmla="*/ 3 w 7"/>
                <a:gd name="T3" fmla="*/ 6 h 7"/>
                <a:gd name="T4" fmla="*/ 7 w 7"/>
                <a:gd name="T5" fmla="*/ 7 h 7"/>
                <a:gd name="T6" fmla="*/ 6 w 7"/>
                <a:gd name="T7" fmla="*/ 5 h 7"/>
                <a:gd name="T8" fmla="*/ 4 w 7"/>
                <a:gd name="T9" fmla="*/ 0 h 7"/>
                <a:gd name="T10" fmla="*/ 0 w 7"/>
                <a:gd name="T11" fmla="*/ 2 h 7"/>
                <a:gd name="T12" fmla="*/ 1 w 7"/>
                <a:gd name="T13" fmla="*/ 4 h 7"/>
                <a:gd name="T14" fmla="*/ 5 w 7"/>
                <a:gd name="T15" fmla="*/ 2 h 7"/>
                <a:gd name="T16" fmla="*/ 4 w 7"/>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7">
                  <a:moveTo>
                    <a:pt x="6" y="5"/>
                  </a:moveTo>
                  <a:cubicBezTo>
                    <a:pt x="5" y="5"/>
                    <a:pt x="4" y="6"/>
                    <a:pt x="3" y="6"/>
                  </a:cubicBezTo>
                  <a:cubicBezTo>
                    <a:pt x="4" y="7"/>
                    <a:pt x="5" y="7"/>
                    <a:pt x="7" y="7"/>
                  </a:cubicBezTo>
                  <a:cubicBezTo>
                    <a:pt x="7" y="6"/>
                    <a:pt x="6" y="6"/>
                    <a:pt x="6" y="5"/>
                  </a:cubicBezTo>
                  <a:moveTo>
                    <a:pt x="4" y="0"/>
                  </a:moveTo>
                  <a:cubicBezTo>
                    <a:pt x="3" y="1"/>
                    <a:pt x="1" y="1"/>
                    <a:pt x="0" y="2"/>
                  </a:cubicBezTo>
                  <a:cubicBezTo>
                    <a:pt x="0" y="2"/>
                    <a:pt x="0" y="3"/>
                    <a:pt x="1" y="4"/>
                  </a:cubicBezTo>
                  <a:cubicBezTo>
                    <a:pt x="2" y="4"/>
                    <a:pt x="4" y="3"/>
                    <a:pt x="5" y="2"/>
                  </a:cubicBezTo>
                  <a:cubicBezTo>
                    <a:pt x="5" y="2"/>
                    <a:pt x="5" y="1"/>
                    <a:pt x="4"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2003" name="Freeform 937">
              <a:extLst>
                <a:ext uri="{FF2B5EF4-FFF2-40B4-BE49-F238E27FC236}">
                  <a16:creationId xmlns:a16="http://schemas.microsoft.com/office/drawing/2014/main" xmlns="" id="{36F19BCD-875E-45AC-AEB8-6B827476EC3A}"/>
                </a:ext>
              </a:extLst>
            </p:cNvPr>
            <p:cNvSpPr>
              <a:spLocks noEditPoints="1"/>
            </p:cNvSpPr>
            <p:nvPr/>
          </p:nvSpPr>
          <p:spPr bwMode="auto">
            <a:xfrm>
              <a:off x="10409331" y="4463024"/>
              <a:ext cx="22053" cy="8230"/>
            </a:xfrm>
            <a:custGeom>
              <a:avLst/>
              <a:gdLst>
                <a:gd name="T0" fmla="*/ 1 w 18"/>
                <a:gd name="T1" fmla="*/ 6 h 7"/>
                <a:gd name="T2" fmla="*/ 0 w 18"/>
                <a:gd name="T3" fmla="*/ 7 h 7"/>
                <a:gd name="T4" fmla="*/ 1 w 18"/>
                <a:gd name="T5" fmla="*/ 7 h 7"/>
                <a:gd name="T6" fmla="*/ 1 w 18"/>
                <a:gd name="T7" fmla="*/ 6 h 7"/>
                <a:gd name="T8" fmla="*/ 18 w 18"/>
                <a:gd name="T9" fmla="*/ 0 h 7"/>
                <a:gd name="T10" fmla="*/ 15 w 18"/>
                <a:gd name="T11" fmla="*/ 1 h 7"/>
                <a:gd name="T12" fmla="*/ 5 w 18"/>
                <a:gd name="T13" fmla="*/ 4 h 7"/>
                <a:gd name="T14" fmla="*/ 6 w 18"/>
                <a:gd name="T15" fmla="*/ 7 h 7"/>
                <a:gd name="T16" fmla="*/ 18 w 18"/>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7">
                  <a:moveTo>
                    <a:pt x="1" y="6"/>
                  </a:moveTo>
                  <a:cubicBezTo>
                    <a:pt x="0" y="6"/>
                    <a:pt x="0" y="7"/>
                    <a:pt x="0" y="7"/>
                  </a:cubicBezTo>
                  <a:cubicBezTo>
                    <a:pt x="0" y="7"/>
                    <a:pt x="0" y="7"/>
                    <a:pt x="1" y="7"/>
                  </a:cubicBezTo>
                  <a:cubicBezTo>
                    <a:pt x="1" y="7"/>
                    <a:pt x="1" y="7"/>
                    <a:pt x="1" y="6"/>
                  </a:cubicBezTo>
                  <a:moveTo>
                    <a:pt x="18" y="0"/>
                  </a:moveTo>
                  <a:cubicBezTo>
                    <a:pt x="17" y="0"/>
                    <a:pt x="16" y="0"/>
                    <a:pt x="15" y="1"/>
                  </a:cubicBezTo>
                  <a:cubicBezTo>
                    <a:pt x="12" y="1"/>
                    <a:pt x="9" y="3"/>
                    <a:pt x="5" y="4"/>
                  </a:cubicBezTo>
                  <a:cubicBezTo>
                    <a:pt x="5" y="5"/>
                    <a:pt x="6" y="6"/>
                    <a:pt x="6" y="7"/>
                  </a:cubicBezTo>
                  <a:cubicBezTo>
                    <a:pt x="12" y="4"/>
                    <a:pt x="16" y="2"/>
                    <a:pt x="18" y="0"/>
                  </a:cubicBezTo>
                </a:path>
              </a:pathLst>
            </a:custGeom>
            <a:solidFill>
              <a:srgbClr val="F2F2F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2004" name="Freeform 938">
              <a:extLst>
                <a:ext uri="{FF2B5EF4-FFF2-40B4-BE49-F238E27FC236}">
                  <a16:creationId xmlns:a16="http://schemas.microsoft.com/office/drawing/2014/main" xmlns="" id="{F772A428-32E4-43B7-A0C1-6C83C5D8E147}"/>
                </a:ext>
              </a:extLst>
            </p:cNvPr>
            <p:cNvSpPr>
              <a:spLocks/>
            </p:cNvSpPr>
            <p:nvPr/>
          </p:nvSpPr>
          <p:spPr bwMode="auto">
            <a:xfrm>
              <a:off x="10411028" y="4467961"/>
              <a:ext cx="6785" cy="4938"/>
            </a:xfrm>
            <a:custGeom>
              <a:avLst/>
              <a:gdLst>
                <a:gd name="T0" fmla="*/ 4 w 5"/>
                <a:gd name="T1" fmla="*/ 0 h 4"/>
                <a:gd name="T2" fmla="*/ 0 w 5"/>
                <a:gd name="T3" fmla="*/ 2 h 4"/>
                <a:gd name="T4" fmla="*/ 0 w 5"/>
                <a:gd name="T5" fmla="*/ 3 h 4"/>
                <a:gd name="T6" fmla="*/ 2 w 5"/>
                <a:gd name="T7" fmla="*/ 4 h 4"/>
                <a:gd name="T8" fmla="*/ 5 w 5"/>
                <a:gd name="T9" fmla="*/ 3 h 4"/>
                <a:gd name="T10" fmla="*/ 4 w 5"/>
                <a:gd name="T11" fmla="*/ 0 h 4"/>
              </a:gdLst>
              <a:ahLst/>
              <a:cxnLst>
                <a:cxn ang="0">
                  <a:pos x="T0" y="T1"/>
                </a:cxn>
                <a:cxn ang="0">
                  <a:pos x="T2" y="T3"/>
                </a:cxn>
                <a:cxn ang="0">
                  <a:pos x="T4" y="T5"/>
                </a:cxn>
                <a:cxn ang="0">
                  <a:pos x="T6" y="T7"/>
                </a:cxn>
                <a:cxn ang="0">
                  <a:pos x="T8" y="T9"/>
                </a:cxn>
                <a:cxn ang="0">
                  <a:pos x="T10" y="T11"/>
                </a:cxn>
              </a:cxnLst>
              <a:rect l="0" t="0" r="r" b="b"/>
              <a:pathLst>
                <a:path w="5" h="4">
                  <a:moveTo>
                    <a:pt x="4" y="0"/>
                  </a:moveTo>
                  <a:cubicBezTo>
                    <a:pt x="3" y="1"/>
                    <a:pt x="1" y="2"/>
                    <a:pt x="0" y="2"/>
                  </a:cubicBezTo>
                  <a:cubicBezTo>
                    <a:pt x="0" y="3"/>
                    <a:pt x="0" y="3"/>
                    <a:pt x="0" y="3"/>
                  </a:cubicBezTo>
                  <a:cubicBezTo>
                    <a:pt x="0" y="4"/>
                    <a:pt x="1" y="4"/>
                    <a:pt x="2" y="4"/>
                  </a:cubicBezTo>
                  <a:cubicBezTo>
                    <a:pt x="3" y="4"/>
                    <a:pt x="4" y="3"/>
                    <a:pt x="5" y="3"/>
                  </a:cubicBezTo>
                  <a:cubicBezTo>
                    <a:pt x="5" y="2"/>
                    <a:pt x="4" y="1"/>
                    <a:pt x="4" y="0"/>
                  </a:cubicBezTo>
                </a:path>
              </a:pathLst>
            </a:custGeom>
            <a:solidFill>
              <a:srgbClr val="F7F7F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2005" name="Freeform 939">
              <a:extLst>
                <a:ext uri="{FF2B5EF4-FFF2-40B4-BE49-F238E27FC236}">
                  <a16:creationId xmlns:a16="http://schemas.microsoft.com/office/drawing/2014/main" xmlns="" id="{3B3DC552-3B4A-4B6D-B830-AE7C11DDA642}"/>
                </a:ext>
              </a:extLst>
            </p:cNvPr>
            <p:cNvSpPr>
              <a:spLocks/>
            </p:cNvSpPr>
            <p:nvPr/>
          </p:nvSpPr>
          <p:spPr bwMode="auto">
            <a:xfrm>
              <a:off x="10448347" y="4467961"/>
              <a:ext cx="10178" cy="8230"/>
            </a:xfrm>
            <a:custGeom>
              <a:avLst/>
              <a:gdLst>
                <a:gd name="T0" fmla="*/ 7 w 8"/>
                <a:gd name="T1" fmla="*/ 0 h 7"/>
                <a:gd name="T2" fmla="*/ 0 w 8"/>
                <a:gd name="T3" fmla="*/ 7 h 7"/>
                <a:gd name="T4" fmla="*/ 7 w 8"/>
                <a:gd name="T5" fmla="*/ 6 h 7"/>
                <a:gd name="T6" fmla="*/ 7 w 8"/>
                <a:gd name="T7" fmla="*/ 0 h 7"/>
                <a:gd name="T8" fmla="*/ 7 w 8"/>
                <a:gd name="T9" fmla="*/ 0 h 7"/>
              </a:gdLst>
              <a:ahLst/>
              <a:cxnLst>
                <a:cxn ang="0">
                  <a:pos x="T0" y="T1"/>
                </a:cxn>
                <a:cxn ang="0">
                  <a:pos x="T2" y="T3"/>
                </a:cxn>
                <a:cxn ang="0">
                  <a:pos x="T4" y="T5"/>
                </a:cxn>
                <a:cxn ang="0">
                  <a:pos x="T6" y="T7"/>
                </a:cxn>
                <a:cxn ang="0">
                  <a:pos x="T8" y="T9"/>
                </a:cxn>
              </a:cxnLst>
              <a:rect l="0" t="0" r="r" b="b"/>
              <a:pathLst>
                <a:path w="8" h="7">
                  <a:moveTo>
                    <a:pt x="7" y="0"/>
                  </a:moveTo>
                  <a:cubicBezTo>
                    <a:pt x="6" y="0"/>
                    <a:pt x="3" y="2"/>
                    <a:pt x="0" y="7"/>
                  </a:cubicBezTo>
                  <a:cubicBezTo>
                    <a:pt x="3" y="6"/>
                    <a:pt x="5" y="6"/>
                    <a:pt x="7" y="6"/>
                  </a:cubicBezTo>
                  <a:cubicBezTo>
                    <a:pt x="8" y="2"/>
                    <a:pt x="8" y="0"/>
                    <a:pt x="7" y="0"/>
                  </a:cubicBezTo>
                  <a:cubicBezTo>
                    <a:pt x="7" y="0"/>
                    <a:pt x="7" y="0"/>
                    <a:pt x="7" y="0"/>
                  </a:cubicBezTo>
                </a:path>
              </a:pathLst>
            </a:custGeom>
            <a:solidFill>
              <a:srgbClr val="EBEBE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2006" name="Freeform 940">
              <a:extLst>
                <a:ext uri="{FF2B5EF4-FFF2-40B4-BE49-F238E27FC236}">
                  <a16:creationId xmlns:a16="http://schemas.microsoft.com/office/drawing/2014/main" xmlns="" id="{F97A2E27-CB47-403F-A9F1-FEFA9C8CAFFE}"/>
                </a:ext>
              </a:extLst>
            </p:cNvPr>
            <p:cNvSpPr>
              <a:spLocks/>
            </p:cNvSpPr>
            <p:nvPr/>
          </p:nvSpPr>
          <p:spPr bwMode="auto">
            <a:xfrm>
              <a:off x="8848701" y="3006360"/>
              <a:ext cx="400336" cy="332481"/>
            </a:xfrm>
            <a:custGeom>
              <a:avLst/>
              <a:gdLst>
                <a:gd name="T0" fmla="*/ 0 w 319"/>
                <a:gd name="T1" fmla="*/ 96 h 273"/>
                <a:gd name="T2" fmla="*/ 224 w 319"/>
                <a:gd name="T3" fmla="*/ 49 h 273"/>
                <a:gd name="T4" fmla="*/ 271 w 319"/>
                <a:gd name="T5" fmla="*/ 273 h 273"/>
              </a:gdLst>
              <a:ahLst/>
              <a:cxnLst>
                <a:cxn ang="0">
                  <a:pos x="T0" y="T1"/>
                </a:cxn>
                <a:cxn ang="0">
                  <a:pos x="T2" y="T3"/>
                </a:cxn>
                <a:cxn ang="0">
                  <a:pos x="T4" y="T5"/>
                </a:cxn>
              </a:cxnLst>
              <a:rect l="0" t="0" r="r" b="b"/>
              <a:pathLst>
                <a:path w="319" h="273">
                  <a:moveTo>
                    <a:pt x="0" y="96"/>
                  </a:moveTo>
                  <a:cubicBezTo>
                    <a:pt x="49" y="21"/>
                    <a:pt x="149" y="0"/>
                    <a:pt x="224" y="49"/>
                  </a:cubicBezTo>
                  <a:cubicBezTo>
                    <a:pt x="299" y="98"/>
                    <a:pt x="319" y="198"/>
                    <a:pt x="271" y="273"/>
                  </a:cubicBezTo>
                </a:path>
              </a:pathLst>
            </a:custGeom>
            <a:solidFill>
              <a:srgbClr val="FFEEB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2007" name="Freeform 941">
              <a:extLst>
                <a:ext uri="{FF2B5EF4-FFF2-40B4-BE49-F238E27FC236}">
                  <a16:creationId xmlns:a16="http://schemas.microsoft.com/office/drawing/2014/main" xmlns="" id="{27834FED-ABF0-4F1D-9D17-5C524FADE533}"/>
                </a:ext>
              </a:extLst>
            </p:cNvPr>
            <p:cNvSpPr>
              <a:spLocks/>
            </p:cNvSpPr>
            <p:nvPr/>
          </p:nvSpPr>
          <p:spPr bwMode="auto">
            <a:xfrm>
              <a:off x="9634105" y="3006360"/>
              <a:ext cx="398640" cy="332481"/>
            </a:xfrm>
            <a:custGeom>
              <a:avLst/>
              <a:gdLst>
                <a:gd name="T0" fmla="*/ 319 w 319"/>
                <a:gd name="T1" fmla="*/ 96 h 273"/>
                <a:gd name="T2" fmla="*/ 96 w 319"/>
                <a:gd name="T3" fmla="*/ 49 h 273"/>
                <a:gd name="T4" fmla="*/ 49 w 319"/>
                <a:gd name="T5" fmla="*/ 273 h 273"/>
              </a:gdLst>
              <a:ahLst/>
              <a:cxnLst>
                <a:cxn ang="0">
                  <a:pos x="T0" y="T1"/>
                </a:cxn>
                <a:cxn ang="0">
                  <a:pos x="T2" y="T3"/>
                </a:cxn>
                <a:cxn ang="0">
                  <a:pos x="T4" y="T5"/>
                </a:cxn>
              </a:cxnLst>
              <a:rect l="0" t="0" r="r" b="b"/>
              <a:pathLst>
                <a:path w="319" h="273">
                  <a:moveTo>
                    <a:pt x="319" y="96"/>
                  </a:moveTo>
                  <a:cubicBezTo>
                    <a:pt x="270" y="21"/>
                    <a:pt x="170" y="0"/>
                    <a:pt x="96" y="49"/>
                  </a:cubicBezTo>
                  <a:cubicBezTo>
                    <a:pt x="21" y="98"/>
                    <a:pt x="0" y="198"/>
                    <a:pt x="49" y="273"/>
                  </a:cubicBezTo>
                </a:path>
              </a:pathLst>
            </a:custGeom>
            <a:solidFill>
              <a:srgbClr val="D8D9D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2008" name="Freeform 942">
              <a:extLst>
                <a:ext uri="{FF2B5EF4-FFF2-40B4-BE49-F238E27FC236}">
                  <a16:creationId xmlns:a16="http://schemas.microsoft.com/office/drawing/2014/main" xmlns="" id="{A3A88A88-7EAC-4F6E-ACA0-B412C992DF74}"/>
                </a:ext>
              </a:extLst>
            </p:cNvPr>
            <p:cNvSpPr>
              <a:spLocks/>
            </p:cNvSpPr>
            <p:nvPr/>
          </p:nvSpPr>
          <p:spPr bwMode="auto">
            <a:xfrm>
              <a:off x="9437330" y="3230209"/>
              <a:ext cx="201865" cy="212327"/>
            </a:xfrm>
            <a:custGeom>
              <a:avLst/>
              <a:gdLst>
                <a:gd name="T0" fmla="*/ 0 w 161"/>
                <a:gd name="T1" fmla="*/ 0 h 175"/>
                <a:gd name="T2" fmla="*/ 161 w 161"/>
                <a:gd name="T3" fmla="*/ 175 h 175"/>
                <a:gd name="T4" fmla="*/ 3 w 161"/>
                <a:gd name="T5" fmla="*/ 175 h 175"/>
                <a:gd name="T6" fmla="*/ 0 w 161"/>
                <a:gd name="T7" fmla="*/ 0 h 175"/>
              </a:gdLst>
              <a:ahLst/>
              <a:cxnLst>
                <a:cxn ang="0">
                  <a:pos x="T0" y="T1"/>
                </a:cxn>
                <a:cxn ang="0">
                  <a:pos x="T2" y="T3"/>
                </a:cxn>
                <a:cxn ang="0">
                  <a:pos x="T4" y="T5"/>
                </a:cxn>
                <a:cxn ang="0">
                  <a:pos x="T6" y="T7"/>
                </a:cxn>
              </a:cxnLst>
              <a:rect l="0" t="0" r="r" b="b"/>
              <a:pathLst>
                <a:path w="161" h="175">
                  <a:moveTo>
                    <a:pt x="0" y="0"/>
                  </a:moveTo>
                  <a:cubicBezTo>
                    <a:pt x="101" y="2"/>
                    <a:pt x="161" y="82"/>
                    <a:pt x="161" y="175"/>
                  </a:cubicBezTo>
                  <a:cubicBezTo>
                    <a:pt x="3" y="175"/>
                    <a:pt x="3" y="175"/>
                    <a:pt x="3" y="175"/>
                  </a:cubicBezTo>
                  <a:lnTo>
                    <a:pt x="0" y="0"/>
                  </a:lnTo>
                  <a:close/>
                </a:path>
              </a:pathLst>
            </a:custGeom>
            <a:solidFill>
              <a:srgbClr val="D8D9D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2009" name="Freeform 943">
              <a:extLst>
                <a:ext uri="{FF2B5EF4-FFF2-40B4-BE49-F238E27FC236}">
                  <a16:creationId xmlns:a16="http://schemas.microsoft.com/office/drawing/2014/main" xmlns="" id="{18F5FA92-4061-4126-A2AF-EA51975381DB}"/>
                </a:ext>
              </a:extLst>
            </p:cNvPr>
            <p:cNvSpPr>
              <a:spLocks/>
            </p:cNvSpPr>
            <p:nvPr/>
          </p:nvSpPr>
          <p:spPr bwMode="auto">
            <a:xfrm>
              <a:off x="9238858" y="3230209"/>
              <a:ext cx="203560" cy="213973"/>
            </a:xfrm>
            <a:custGeom>
              <a:avLst/>
              <a:gdLst>
                <a:gd name="T0" fmla="*/ 157 w 162"/>
                <a:gd name="T1" fmla="*/ 0 h 176"/>
                <a:gd name="T2" fmla="*/ 0 w 162"/>
                <a:gd name="T3" fmla="*/ 175 h 176"/>
                <a:gd name="T4" fmla="*/ 162 w 162"/>
                <a:gd name="T5" fmla="*/ 176 h 176"/>
                <a:gd name="T6" fmla="*/ 157 w 162"/>
                <a:gd name="T7" fmla="*/ 0 h 176"/>
              </a:gdLst>
              <a:ahLst/>
              <a:cxnLst>
                <a:cxn ang="0">
                  <a:pos x="T0" y="T1"/>
                </a:cxn>
                <a:cxn ang="0">
                  <a:pos x="T2" y="T3"/>
                </a:cxn>
                <a:cxn ang="0">
                  <a:pos x="T4" y="T5"/>
                </a:cxn>
                <a:cxn ang="0">
                  <a:pos x="T6" y="T7"/>
                </a:cxn>
              </a:cxnLst>
              <a:rect l="0" t="0" r="r" b="b"/>
              <a:pathLst>
                <a:path w="162" h="176">
                  <a:moveTo>
                    <a:pt x="157" y="0"/>
                  </a:moveTo>
                  <a:cubicBezTo>
                    <a:pt x="70" y="2"/>
                    <a:pt x="0" y="82"/>
                    <a:pt x="0" y="175"/>
                  </a:cubicBezTo>
                  <a:cubicBezTo>
                    <a:pt x="162" y="176"/>
                    <a:pt x="162" y="176"/>
                    <a:pt x="162" y="176"/>
                  </a:cubicBezTo>
                  <a:lnTo>
                    <a:pt x="157" y="0"/>
                  </a:lnTo>
                  <a:close/>
                </a:path>
              </a:pathLst>
            </a:custGeom>
            <a:solidFill>
              <a:srgbClr val="FFEEB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2010" name="Rectangle 995">
              <a:extLst>
                <a:ext uri="{FF2B5EF4-FFF2-40B4-BE49-F238E27FC236}">
                  <a16:creationId xmlns:a16="http://schemas.microsoft.com/office/drawing/2014/main" xmlns="" id="{457AF27B-EE75-4A84-9577-1A00D8BA466D}"/>
                </a:ext>
              </a:extLst>
            </p:cNvPr>
            <p:cNvSpPr>
              <a:spLocks noChangeArrowheads="1"/>
            </p:cNvSpPr>
            <p:nvPr/>
          </p:nvSpPr>
          <p:spPr bwMode="auto">
            <a:xfrm>
              <a:off x="10422729" y="2390802"/>
              <a:ext cx="567463" cy="307777"/>
            </a:xfrm>
            <a:prstGeom prst="rect">
              <a:avLst/>
            </a:prstGeom>
            <a:solidFill>
              <a:schemeClr val="bg1"/>
            </a:solidFill>
            <a:ln>
              <a:noFill/>
            </a:ln>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000" b="1" i="0" u="none" strike="noStrike" kern="1200" cap="none" spc="0" normalizeH="0" baseline="0" noProof="0" dirty="0">
                  <a:ln>
                    <a:noFill/>
                  </a:ln>
                  <a:solidFill>
                    <a:srgbClr val="1FA895"/>
                  </a:solidFill>
                  <a:effectLst/>
                  <a:uLnTx/>
                  <a:uFillTx/>
                  <a:latin typeface="Calibri" panose="020F0502020204030204"/>
                  <a:ea typeface="+mn-ea"/>
                  <a:cs typeface="+mn-cs"/>
                </a:rPr>
                <a:t>Angelman </a:t>
              </a:r>
              <a:br>
                <a:rPr kumimoji="0" lang="en-US" altLang="en-US" sz="1000" b="1" i="0" u="none" strike="noStrike" kern="1200" cap="none" spc="0" normalizeH="0" baseline="0" noProof="0" dirty="0">
                  <a:ln>
                    <a:noFill/>
                  </a:ln>
                  <a:solidFill>
                    <a:srgbClr val="1FA895"/>
                  </a:solidFill>
                  <a:effectLst/>
                  <a:uLnTx/>
                  <a:uFillTx/>
                  <a:latin typeface="Calibri" panose="020F0502020204030204"/>
                  <a:ea typeface="+mn-ea"/>
                  <a:cs typeface="+mn-cs"/>
                </a:rPr>
              </a:br>
              <a:r>
                <a:rPr kumimoji="0" lang="en-US" altLang="en-US" sz="1000" b="1" i="0" u="none" strike="noStrike" kern="1200" cap="none" spc="0" normalizeH="0" baseline="0" noProof="0" dirty="0">
                  <a:ln>
                    <a:noFill/>
                  </a:ln>
                  <a:solidFill>
                    <a:srgbClr val="1FA895"/>
                  </a:solidFill>
                  <a:effectLst/>
                  <a:uLnTx/>
                  <a:uFillTx/>
                  <a:latin typeface="Calibri" panose="020F0502020204030204"/>
                  <a:ea typeface="+mn-ea"/>
                  <a:cs typeface="+mn-cs"/>
                </a:rPr>
                <a:t>syndrome</a:t>
              </a:r>
              <a:endParaRPr kumimoji="0" lang="en-US" altLang="en-US" sz="1000" b="1"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2011" name="Rectangle 1024">
              <a:extLst>
                <a:ext uri="{FF2B5EF4-FFF2-40B4-BE49-F238E27FC236}">
                  <a16:creationId xmlns:a16="http://schemas.microsoft.com/office/drawing/2014/main" xmlns="" id="{7ABF9860-C81B-4A6B-A290-37F41C890C7E}"/>
                </a:ext>
              </a:extLst>
            </p:cNvPr>
            <p:cNvSpPr>
              <a:spLocks noChangeArrowheads="1"/>
            </p:cNvSpPr>
            <p:nvPr/>
          </p:nvSpPr>
          <p:spPr bwMode="auto">
            <a:xfrm>
              <a:off x="9286356" y="3855671"/>
              <a:ext cx="1697" cy="1646"/>
            </a:xfrm>
            <a:prstGeom prst="rect">
              <a:avLst/>
            </a:prstGeom>
            <a:solidFill>
              <a:srgbClr val="3D41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2012" name="Freeform 1026">
              <a:extLst>
                <a:ext uri="{FF2B5EF4-FFF2-40B4-BE49-F238E27FC236}">
                  <a16:creationId xmlns:a16="http://schemas.microsoft.com/office/drawing/2014/main" xmlns="" id="{B880C41B-A29E-4671-9317-42F7F35A522C}"/>
                </a:ext>
              </a:extLst>
            </p:cNvPr>
            <p:cNvSpPr>
              <a:spLocks/>
            </p:cNvSpPr>
            <p:nvPr/>
          </p:nvSpPr>
          <p:spPr bwMode="auto">
            <a:xfrm>
              <a:off x="9286356" y="3849087"/>
              <a:ext cx="64461" cy="8230"/>
            </a:xfrm>
            <a:custGeom>
              <a:avLst/>
              <a:gdLst>
                <a:gd name="T0" fmla="*/ 4 w 52"/>
                <a:gd name="T1" fmla="*/ 7 h 7"/>
                <a:gd name="T2" fmla="*/ 15 w 52"/>
                <a:gd name="T3" fmla="*/ 4 h 7"/>
                <a:gd name="T4" fmla="*/ 40 w 52"/>
                <a:gd name="T5" fmla="*/ 0 h 7"/>
                <a:gd name="T6" fmla="*/ 52 w 52"/>
                <a:gd name="T7" fmla="*/ 1 h 7"/>
                <a:gd name="T8" fmla="*/ 40 w 52"/>
                <a:gd name="T9" fmla="*/ 0 h 7"/>
                <a:gd name="T10" fmla="*/ 15 w 52"/>
                <a:gd name="T11" fmla="*/ 4 h 7"/>
                <a:gd name="T12" fmla="*/ 4 w 52"/>
                <a:gd name="T13" fmla="*/ 7 h 7"/>
                <a:gd name="T14" fmla="*/ 0 w 52"/>
                <a:gd name="T15" fmla="*/ 6 h 7"/>
                <a:gd name="T16" fmla="*/ 0 w 52"/>
                <a:gd name="T17" fmla="*/ 6 h 7"/>
                <a:gd name="T18" fmla="*/ 4 w 52"/>
                <a:gd name="T19"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 h="7">
                  <a:moveTo>
                    <a:pt x="4" y="7"/>
                  </a:moveTo>
                  <a:cubicBezTo>
                    <a:pt x="8" y="6"/>
                    <a:pt x="11" y="5"/>
                    <a:pt x="15" y="4"/>
                  </a:cubicBezTo>
                  <a:cubicBezTo>
                    <a:pt x="23" y="2"/>
                    <a:pt x="31" y="0"/>
                    <a:pt x="40" y="0"/>
                  </a:cubicBezTo>
                  <a:cubicBezTo>
                    <a:pt x="44" y="0"/>
                    <a:pt x="48" y="0"/>
                    <a:pt x="52" y="1"/>
                  </a:cubicBezTo>
                  <a:cubicBezTo>
                    <a:pt x="48" y="0"/>
                    <a:pt x="44" y="0"/>
                    <a:pt x="40" y="0"/>
                  </a:cubicBezTo>
                  <a:cubicBezTo>
                    <a:pt x="31" y="0"/>
                    <a:pt x="23" y="2"/>
                    <a:pt x="15" y="4"/>
                  </a:cubicBezTo>
                  <a:cubicBezTo>
                    <a:pt x="11" y="5"/>
                    <a:pt x="8" y="6"/>
                    <a:pt x="4" y="7"/>
                  </a:cubicBezTo>
                  <a:cubicBezTo>
                    <a:pt x="3" y="7"/>
                    <a:pt x="1" y="7"/>
                    <a:pt x="0" y="6"/>
                  </a:cubicBezTo>
                  <a:cubicBezTo>
                    <a:pt x="0" y="6"/>
                    <a:pt x="0" y="6"/>
                    <a:pt x="0" y="6"/>
                  </a:cubicBezTo>
                  <a:cubicBezTo>
                    <a:pt x="1" y="7"/>
                    <a:pt x="3" y="7"/>
                    <a:pt x="4" y="7"/>
                  </a:cubicBezTo>
                  <a:close/>
                </a:path>
              </a:pathLst>
            </a:custGeom>
            <a:solidFill>
              <a:srgbClr val="5054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2013" name="Rectangle 1029">
              <a:extLst>
                <a:ext uri="{FF2B5EF4-FFF2-40B4-BE49-F238E27FC236}">
                  <a16:creationId xmlns:a16="http://schemas.microsoft.com/office/drawing/2014/main" xmlns="" id="{65F38D41-13C8-4DE1-B7FB-4C60DA55DAFF}"/>
                </a:ext>
              </a:extLst>
            </p:cNvPr>
            <p:cNvSpPr>
              <a:spLocks noChangeArrowheads="1"/>
            </p:cNvSpPr>
            <p:nvPr/>
          </p:nvSpPr>
          <p:spPr bwMode="auto">
            <a:xfrm>
              <a:off x="9286356" y="3855671"/>
              <a:ext cx="1697" cy="1646"/>
            </a:xfrm>
            <a:prstGeom prst="rect">
              <a:avLst/>
            </a:prstGeom>
            <a:solidFill>
              <a:srgbClr val="3D41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2014" name="Rectangle 1030">
              <a:extLst>
                <a:ext uri="{FF2B5EF4-FFF2-40B4-BE49-F238E27FC236}">
                  <a16:creationId xmlns:a16="http://schemas.microsoft.com/office/drawing/2014/main" xmlns="" id="{0AEBA56D-8C8E-4605-9A13-E59C5A231490}"/>
                </a:ext>
              </a:extLst>
            </p:cNvPr>
            <p:cNvSpPr>
              <a:spLocks noChangeArrowheads="1"/>
            </p:cNvSpPr>
            <p:nvPr/>
          </p:nvSpPr>
          <p:spPr bwMode="auto">
            <a:xfrm>
              <a:off x="9286356" y="3855671"/>
              <a:ext cx="1697" cy="1646"/>
            </a:xfrm>
            <a:prstGeom prst="rect">
              <a:avLst/>
            </a:prstGeom>
            <a:solidFill>
              <a:srgbClr val="3D41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2015" name="Freeform 1031">
              <a:extLst>
                <a:ext uri="{FF2B5EF4-FFF2-40B4-BE49-F238E27FC236}">
                  <a16:creationId xmlns:a16="http://schemas.microsoft.com/office/drawing/2014/main" xmlns="" id="{AA7158C7-A1BF-4FD5-BD4D-5F0A62EA62A8}"/>
                </a:ext>
              </a:extLst>
            </p:cNvPr>
            <p:cNvSpPr>
              <a:spLocks/>
            </p:cNvSpPr>
            <p:nvPr/>
          </p:nvSpPr>
          <p:spPr bwMode="auto">
            <a:xfrm>
              <a:off x="9354209" y="3849087"/>
              <a:ext cx="0" cy="3292"/>
            </a:xfrm>
            <a:custGeom>
              <a:avLst/>
              <a:gdLst>
                <a:gd name="T0" fmla="*/ 1 w 1"/>
                <a:gd name="T1" fmla="*/ 3 h 3"/>
                <a:gd name="T2" fmla="*/ 1 w 1"/>
                <a:gd name="T3" fmla="*/ 3 h 3"/>
                <a:gd name="T4" fmla="*/ 0 w 1"/>
                <a:gd name="T5" fmla="*/ 0 h 3"/>
                <a:gd name="T6" fmla="*/ 0 w 1"/>
                <a:gd name="T7" fmla="*/ 2 h 3"/>
                <a:gd name="T8" fmla="*/ 1 w 1"/>
                <a:gd name="T9" fmla="*/ 3 h 3"/>
              </a:gdLst>
              <a:ahLst/>
              <a:cxnLst>
                <a:cxn ang="0">
                  <a:pos x="T0" y="T1"/>
                </a:cxn>
                <a:cxn ang="0">
                  <a:pos x="T2" y="T3"/>
                </a:cxn>
                <a:cxn ang="0">
                  <a:pos x="T4" y="T5"/>
                </a:cxn>
                <a:cxn ang="0">
                  <a:pos x="T6" y="T7"/>
                </a:cxn>
                <a:cxn ang="0">
                  <a:pos x="T8" y="T9"/>
                </a:cxn>
              </a:cxnLst>
              <a:rect l="0" t="0" r="r" b="b"/>
              <a:pathLst>
                <a:path w="1" h="3">
                  <a:moveTo>
                    <a:pt x="1" y="3"/>
                  </a:moveTo>
                  <a:cubicBezTo>
                    <a:pt x="1" y="3"/>
                    <a:pt x="1" y="3"/>
                    <a:pt x="1" y="3"/>
                  </a:cubicBezTo>
                  <a:cubicBezTo>
                    <a:pt x="1" y="2"/>
                    <a:pt x="1" y="1"/>
                    <a:pt x="0" y="0"/>
                  </a:cubicBezTo>
                  <a:cubicBezTo>
                    <a:pt x="0" y="1"/>
                    <a:pt x="0" y="2"/>
                    <a:pt x="0" y="2"/>
                  </a:cubicBezTo>
                  <a:cubicBezTo>
                    <a:pt x="1" y="2"/>
                    <a:pt x="1" y="2"/>
                    <a:pt x="1" y="3"/>
                  </a:cubicBezTo>
                  <a:close/>
                </a:path>
              </a:pathLst>
            </a:custGeom>
            <a:solidFill>
              <a:srgbClr val="3D41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2016" name="Freeform 1033">
              <a:extLst>
                <a:ext uri="{FF2B5EF4-FFF2-40B4-BE49-F238E27FC236}">
                  <a16:creationId xmlns:a16="http://schemas.microsoft.com/office/drawing/2014/main" xmlns="" id="{3582D891-83DC-466C-83CF-8CBA765CA645}"/>
                </a:ext>
              </a:extLst>
            </p:cNvPr>
            <p:cNvSpPr>
              <a:spLocks/>
            </p:cNvSpPr>
            <p:nvPr/>
          </p:nvSpPr>
          <p:spPr bwMode="auto">
            <a:xfrm>
              <a:off x="9354209" y="3852379"/>
              <a:ext cx="0" cy="0"/>
            </a:xfrm>
            <a:custGeom>
              <a:avLst/>
              <a:gdLst>
                <a:gd name="T0" fmla="*/ 0 w 1"/>
                <a:gd name="T1" fmla="*/ 0 h 1"/>
                <a:gd name="T2" fmla="*/ 0 w 1"/>
                <a:gd name="T3" fmla="*/ 1 h 1"/>
                <a:gd name="T4" fmla="*/ 1 w 1"/>
                <a:gd name="T5" fmla="*/ 1 h 1"/>
                <a:gd name="T6" fmla="*/ 1 w 1"/>
                <a:gd name="T7" fmla="*/ 1 h 1"/>
                <a:gd name="T8" fmla="*/ 1 w 1"/>
                <a:gd name="T9" fmla="*/ 1 h 1"/>
                <a:gd name="T10" fmla="*/ 0 w 1"/>
                <a:gd name="T11" fmla="*/ 0 h 1"/>
              </a:gdLst>
              <a:ahLst/>
              <a:cxnLst>
                <a:cxn ang="0">
                  <a:pos x="T0" y="T1"/>
                </a:cxn>
                <a:cxn ang="0">
                  <a:pos x="T2" y="T3"/>
                </a:cxn>
                <a:cxn ang="0">
                  <a:pos x="T4" y="T5"/>
                </a:cxn>
                <a:cxn ang="0">
                  <a:pos x="T6" y="T7"/>
                </a:cxn>
                <a:cxn ang="0">
                  <a:pos x="T8" y="T9"/>
                </a:cxn>
                <a:cxn ang="0">
                  <a:pos x="T10" y="T11"/>
                </a:cxn>
              </a:cxnLst>
              <a:rect l="0" t="0" r="r" b="b"/>
              <a:pathLst>
                <a:path w="1" h="1">
                  <a:moveTo>
                    <a:pt x="0" y="0"/>
                  </a:moveTo>
                  <a:cubicBezTo>
                    <a:pt x="0" y="1"/>
                    <a:pt x="0" y="1"/>
                    <a:pt x="0" y="1"/>
                  </a:cubicBezTo>
                  <a:cubicBezTo>
                    <a:pt x="1" y="1"/>
                    <a:pt x="1" y="1"/>
                    <a:pt x="1" y="1"/>
                  </a:cubicBezTo>
                  <a:cubicBezTo>
                    <a:pt x="1" y="1"/>
                    <a:pt x="1" y="1"/>
                    <a:pt x="1" y="1"/>
                  </a:cubicBezTo>
                  <a:cubicBezTo>
                    <a:pt x="1" y="1"/>
                    <a:pt x="1" y="1"/>
                    <a:pt x="1" y="1"/>
                  </a:cubicBezTo>
                  <a:cubicBezTo>
                    <a:pt x="1" y="0"/>
                    <a:pt x="1" y="0"/>
                    <a:pt x="0" y="0"/>
                  </a:cubicBezTo>
                  <a:close/>
                </a:path>
              </a:pathLst>
            </a:custGeom>
            <a:solidFill>
              <a:srgbClr val="6467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2017" name="Freeform 1034">
              <a:extLst>
                <a:ext uri="{FF2B5EF4-FFF2-40B4-BE49-F238E27FC236}">
                  <a16:creationId xmlns:a16="http://schemas.microsoft.com/office/drawing/2014/main" xmlns="" id="{72FC821E-2272-4A65-AC2D-371A4CC0C4B7}"/>
                </a:ext>
              </a:extLst>
            </p:cNvPr>
            <p:cNvSpPr>
              <a:spLocks/>
            </p:cNvSpPr>
            <p:nvPr/>
          </p:nvSpPr>
          <p:spPr bwMode="auto">
            <a:xfrm>
              <a:off x="9286356" y="3855671"/>
              <a:ext cx="0" cy="1646"/>
            </a:xfrm>
            <a:custGeom>
              <a:avLst/>
              <a:gdLst>
                <a:gd name="T0" fmla="*/ 0 h 1"/>
                <a:gd name="T1" fmla="*/ 0 h 1"/>
                <a:gd name="T2" fmla="*/ 0 h 1"/>
                <a:gd name="T3" fmla="*/ 1 h 1"/>
                <a:gd name="T4" fmla="*/ 0 h 1"/>
              </a:gdLst>
              <a:ahLst/>
              <a:cxnLst>
                <a:cxn ang="0">
                  <a:pos x="0" y="T0"/>
                </a:cxn>
                <a:cxn ang="0">
                  <a:pos x="0" y="T1"/>
                </a:cxn>
                <a:cxn ang="0">
                  <a:pos x="0" y="T2"/>
                </a:cxn>
                <a:cxn ang="0">
                  <a:pos x="0" y="T3"/>
                </a:cxn>
                <a:cxn ang="0">
                  <a:pos x="0" y="T4"/>
                </a:cxn>
              </a:cxnLst>
              <a:rect l="0" t="0" r="r" b="b"/>
              <a:pathLst>
                <a:path h="1">
                  <a:moveTo>
                    <a:pt x="0" y="0"/>
                  </a:moveTo>
                  <a:cubicBezTo>
                    <a:pt x="0" y="0"/>
                    <a:pt x="0" y="0"/>
                    <a:pt x="0" y="0"/>
                  </a:cubicBezTo>
                  <a:cubicBezTo>
                    <a:pt x="0" y="0"/>
                    <a:pt x="0" y="0"/>
                    <a:pt x="0" y="0"/>
                  </a:cubicBezTo>
                  <a:cubicBezTo>
                    <a:pt x="0" y="1"/>
                    <a:pt x="0" y="1"/>
                    <a:pt x="0" y="1"/>
                  </a:cubicBezTo>
                  <a:cubicBezTo>
                    <a:pt x="0" y="0"/>
                    <a:pt x="0" y="0"/>
                    <a:pt x="0" y="0"/>
                  </a:cubicBezTo>
                  <a:close/>
                </a:path>
              </a:pathLst>
            </a:custGeom>
            <a:solidFill>
              <a:srgbClr val="6467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2018" name="Freeform 1036">
              <a:extLst>
                <a:ext uri="{FF2B5EF4-FFF2-40B4-BE49-F238E27FC236}">
                  <a16:creationId xmlns:a16="http://schemas.microsoft.com/office/drawing/2014/main" xmlns="" id="{6ECB2F72-775C-496A-AC5B-495378DB51E8}"/>
                </a:ext>
              </a:extLst>
            </p:cNvPr>
            <p:cNvSpPr>
              <a:spLocks/>
            </p:cNvSpPr>
            <p:nvPr/>
          </p:nvSpPr>
          <p:spPr bwMode="auto">
            <a:xfrm>
              <a:off x="9354209" y="3852379"/>
              <a:ext cx="0" cy="0"/>
            </a:xfrm>
            <a:custGeom>
              <a:avLst/>
              <a:gdLst>
                <a:gd name="T0" fmla="*/ 0 w 1"/>
                <a:gd name="T1" fmla="*/ 0 h 1"/>
                <a:gd name="T2" fmla="*/ 1 w 1"/>
                <a:gd name="T3" fmla="*/ 1 h 1"/>
                <a:gd name="T4" fmla="*/ 1 w 1"/>
                <a:gd name="T5" fmla="*/ 1 h 1"/>
                <a:gd name="T6" fmla="*/ 0 w 1"/>
                <a:gd name="T7" fmla="*/ 0 h 1"/>
              </a:gdLst>
              <a:ahLst/>
              <a:cxnLst>
                <a:cxn ang="0">
                  <a:pos x="T0" y="T1"/>
                </a:cxn>
                <a:cxn ang="0">
                  <a:pos x="T2" y="T3"/>
                </a:cxn>
                <a:cxn ang="0">
                  <a:pos x="T4" y="T5"/>
                </a:cxn>
                <a:cxn ang="0">
                  <a:pos x="T6" y="T7"/>
                </a:cxn>
              </a:cxnLst>
              <a:rect l="0" t="0" r="r" b="b"/>
              <a:pathLst>
                <a:path w="1" h="1">
                  <a:moveTo>
                    <a:pt x="0" y="0"/>
                  </a:moveTo>
                  <a:cubicBezTo>
                    <a:pt x="1" y="0"/>
                    <a:pt x="1" y="0"/>
                    <a:pt x="1" y="1"/>
                  </a:cubicBezTo>
                  <a:cubicBezTo>
                    <a:pt x="1" y="1"/>
                    <a:pt x="1" y="1"/>
                    <a:pt x="1" y="1"/>
                  </a:cubicBezTo>
                  <a:cubicBezTo>
                    <a:pt x="1" y="0"/>
                    <a:pt x="1" y="0"/>
                    <a:pt x="0" y="0"/>
                  </a:cubicBezTo>
                  <a:close/>
                </a:path>
              </a:pathLst>
            </a:custGeom>
            <a:solidFill>
              <a:srgbClr val="6467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2019" name="Rectangle 1037">
              <a:extLst>
                <a:ext uri="{FF2B5EF4-FFF2-40B4-BE49-F238E27FC236}">
                  <a16:creationId xmlns:a16="http://schemas.microsoft.com/office/drawing/2014/main" xmlns="" id="{AA3FE530-F580-4C5F-BF40-D59C4BC00A80}"/>
                </a:ext>
              </a:extLst>
            </p:cNvPr>
            <p:cNvSpPr>
              <a:spLocks noChangeArrowheads="1"/>
            </p:cNvSpPr>
            <p:nvPr/>
          </p:nvSpPr>
          <p:spPr bwMode="auto">
            <a:xfrm>
              <a:off x="9286356" y="3855671"/>
              <a:ext cx="1697" cy="1646"/>
            </a:xfrm>
            <a:prstGeom prst="rect">
              <a:avLst/>
            </a:prstGeom>
            <a:solidFill>
              <a:srgbClr val="6467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sp>
          <p:nvSpPr>
            <p:cNvPr id="2020" name="Freeform 1038">
              <a:extLst>
                <a:ext uri="{FF2B5EF4-FFF2-40B4-BE49-F238E27FC236}">
                  <a16:creationId xmlns:a16="http://schemas.microsoft.com/office/drawing/2014/main" xmlns="" id="{736AFF4C-21EC-4B80-96C1-B43677AC47C2}"/>
                </a:ext>
              </a:extLst>
            </p:cNvPr>
            <p:cNvSpPr>
              <a:spLocks/>
            </p:cNvSpPr>
            <p:nvPr/>
          </p:nvSpPr>
          <p:spPr bwMode="auto">
            <a:xfrm>
              <a:off x="9350817" y="3850733"/>
              <a:ext cx="3393" cy="1646"/>
            </a:xfrm>
            <a:custGeom>
              <a:avLst/>
              <a:gdLst>
                <a:gd name="T0" fmla="*/ 2 w 2"/>
                <a:gd name="T1" fmla="*/ 1 h 1"/>
                <a:gd name="T2" fmla="*/ 0 w 2"/>
                <a:gd name="T3" fmla="*/ 0 h 1"/>
                <a:gd name="T4" fmla="*/ 2 w 2"/>
                <a:gd name="T5" fmla="*/ 1 h 1"/>
              </a:gdLst>
              <a:ahLst/>
              <a:cxnLst>
                <a:cxn ang="0">
                  <a:pos x="T0" y="T1"/>
                </a:cxn>
                <a:cxn ang="0">
                  <a:pos x="T2" y="T3"/>
                </a:cxn>
                <a:cxn ang="0">
                  <a:pos x="T4" y="T5"/>
                </a:cxn>
              </a:cxnLst>
              <a:rect l="0" t="0" r="r" b="b"/>
              <a:pathLst>
                <a:path w="2" h="1">
                  <a:moveTo>
                    <a:pt x="2" y="1"/>
                  </a:moveTo>
                  <a:cubicBezTo>
                    <a:pt x="1" y="1"/>
                    <a:pt x="0" y="0"/>
                    <a:pt x="0" y="0"/>
                  </a:cubicBezTo>
                  <a:cubicBezTo>
                    <a:pt x="0" y="0"/>
                    <a:pt x="1" y="1"/>
                    <a:pt x="2" y="1"/>
                  </a:cubicBezTo>
                  <a:close/>
                </a:path>
              </a:pathLst>
            </a:custGeom>
            <a:solidFill>
              <a:srgbClr val="6467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endParaRPr>
            </a:p>
          </p:txBody>
        </p:sp>
        <p:pic>
          <p:nvPicPr>
            <p:cNvPr id="2023" name="Picture 2022">
              <a:extLst>
                <a:ext uri="{FF2B5EF4-FFF2-40B4-BE49-F238E27FC236}">
                  <a16:creationId xmlns:a16="http://schemas.microsoft.com/office/drawing/2014/main" xmlns="" id="{6FA5DADC-9AAD-47B6-BF25-2BDD004E022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4135285">
              <a:off x="9960812" y="2809371"/>
              <a:ext cx="378794" cy="390392"/>
            </a:xfrm>
            <a:prstGeom prst="rect">
              <a:avLst/>
            </a:prstGeom>
          </p:spPr>
        </p:pic>
        <p:pic>
          <p:nvPicPr>
            <p:cNvPr id="2025" name="Picture 2024">
              <a:extLst>
                <a:ext uri="{FF2B5EF4-FFF2-40B4-BE49-F238E27FC236}">
                  <a16:creationId xmlns:a16="http://schemas.microsoft.com/office/drawing/2014/main" xmlns="" id="{9D24ABA7-AEE0-4B95-BE7C-C0839BF120D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12790">
              <a:off x="9613542" y="4084570"/>
              <a:ext cx="585653" cy="568255"/>
            </a:xfrm>
            <a:prstGeom prst="rect">
              <a:avLst/>
            </a:prstGeom>
          </p:spPr>
        </p:pic>
        <p:pic>
          <p:nvPicPr>
            <p:cNvPr id="2026" name="Picture 2025">
              <a:extLst>
                <a:ext uri="{FF2B5EF4-FFF2-40B4-BE49-F238E27FC236}">
                  <a16:creationId xmlns:a16="http://schemas.microsoft.com/office/drawing/2014/main" xmlns="" id="{60796BB7-6227-4FCA-8618-4F4C8AC2F43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13766" y="4122314"/>
              <a:ext cx="178182" cy="172889"/>
            </a:xfrm>
            <a:prstGeom prst="rect">
              <a:avLst/>
            </a:prstGeom>
          </p:spPr>
        </p:pic>
        <p:pic>
          <p:nvPicPr>
            <p:cNvPr id="2027" name="Picture 2026">
              <a:extLst>
                <a:ext uri="{FF2B5EF4-FFF2-40B4-BE49-F238E27FC236}">
                  <a16:creationId xmlns:a16="http://schemas.microsoft.com/office/drawing/2014/main" xmlns="" id="{EA959AD0-4608-45F3-B95C-59D741C9F18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21433" y="3080366"/>
              <a:ext cx="178182" cy="172889"/>
            </a:xfrm>
            <a:prstGeom prst="rect">
              <a:avLst/>
            </a:prstGeom>
          </p:spPr>
        </p:pic>
        <p:pic>
          <p:nvPicPr>
            <p:cNvPr id="2028" name="Picture 2027">
              <a:extLst>
                <a:ext uri="{FF2B5EF4-FFF2-40B4-BE49-F238E27FC236}">
                  <a16:creationId xmlns:a16="http://schemas.microsoft.com/office/drawing/2014/main" xmlns="" id="{A808CA0E-6356-4EE0-984E-D497DCAE279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395831" y="3080366"/>
              <a:ext cx="178182" cy="172889"/>
            </a:xfrm>
            <a:prstGeom prst="rect">
              <a:avLst/>
            </a:prstGeom>
          </p:spPr>
        </p:pic>
        <p:pic>
          <p:nvPicPr>
            <p:cNvPr id="2029" name="Picture 2028">
              <a:extLst>
                <a:ext uri="{FF2B5EF4-FFF2-40B4-BE49-F238E27FC236}">
                  <a16:creationId xmlns:a16="http://schemas.microsoft.com/office/drawing/2014/main" xmlns="" id="{120ED9AF-5705-4672-9AD3-95E621B656C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16679" y="3431193"/>
              <a:ext cx="178182" cy="172889"/>
            </a:xfrm>
            <a:prstGeom prst="rect">
              <a:avLst/>
            </a:prstGeom>
          </p:spPr>
        </p:pic>
        <p:pic>
          <p:nvPicPr>
            <p:cNvPr id="2030" name="Picture 2029">
              <a:extLst>
                <a:ext uri="{FF2B5EF4-FFF2-40B4-BE49-F238E27FC236}">
                  <a16:creationId xmlns:a16="http://schemas.microsoft.com/office/drawing/2014/main" xmlns="" id="{98733872-EAF9-4878-ACD5-FB73A54D45DC}"/>
                </a:ext>
              </a:extLst>
            </p:cNvPr>
            <p:cNvPicPr>
              <a:picLocks noChangeAspect="1"/>
            </p:cNvPicPr>
            <p:nvPr/>
          </p:nvPicPr>
          <p:blipFill>
            <a:blip r:embed="rId7" cstate="print">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057985" y="3770678"/>
              <a:ext cx="147786" cy="143396"/>
            </a:xfrm>
            <a:prstGeom prst="rect">
              <a:avLst/>
            </a:prstGeom>
          </p:spPr>
        </p:pic>
        <p:pic>
          <p:nvPicPr>
            <p:cNvPr id="2031" name="Picture 2030">
              <a:extLst>
                <a:ext uri="{FF2B5EF4-FFF2-40B4-BE49-F238E27FC236}">
                  <a16:creationId xmlns:a16="http://schemas.microsoft.com/office/drawing/2014/main" xmlns="" id="{0C957BA7-641B-4A4C-9110-27C4E66692D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5407">
              <a:off x="8793901" y="4084570"/>
              <a:ext cx="585653" cy="568255"/>
            </a:xfrm>
            <a:prstGeom prst="rect">
              <a:avLst/>
            </a:prstGeom>
          </p:spPr>
        </p:pic>
        <p:pic>
          <p:nvPicPr>
            <p:cNvPr id="2033" name="Picture 2032">
              <a:extLst>
                <a:ext uri="{FF2B5EF4-FFF2-40B4-BE49-F238E27FC236}">
                  <a16:creationId xmlns:a16="http://schemas.microsoft.com/office/drawing/2014/main" xmlns="" id="{AA9A3E18-373A-486D-A7AF-F4870FA9BF6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867294" y="4135416"/>
              <a:ext cx="178182" cy="172889"/>
            </a:xfrm>
            <a:prstGeom prst="rect">
              <a:avLst/>
            </a:prstGeom>
          </p:spPr>
        </p:pic>
        <p:pic>
          <p:nvPicPr>
            <p:cNvPr id="2035" name="Picture 2034">
              <a:extLst>
                <a:ext uri="{FF2B5EF4-FFF2-40B4-BE49-F238E27FC236}">
                  <a16:creationId xmlns:a16="http://schemas.microsoft.com/office/drawing/2014/main" xmlns="" id="{4C231375-53F7-44D0-A0B6-95105F37CDF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10439" y="3788850"/>
              <a:ext cx="178182" cy="172889"/>
            </a:xfrm>
            <a:prstGeom prst="rect">
              <a:avLst/>
            </a:prstGeom>
          </p:spPr>
        </p:pic>
        <p:pic>
          <p:nvPicPr>
            <p:cNvPr id="2036" name="Picture 2035">
              <a:extLst>
                <a:ext uri="{FF2B5EF4-FFF2-40B4-BE49-F238E27FC236}">
                  <a16:creationId xmlns:a16="http://schemas.microsoft.com/office/drawing/2014/main" xmlns="" id="{52B78D73-2D75-4440-AF5F-6DE08AE232B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95978" y="3431193"/>
              <a:ext cx="178182" cy="172889"/>
            </a:xfrm>
            <a:prstGeom prst="rect">
              <a:avLst/>
            </a:prstGeom>
          </p:spPr>
        </p:pic>
        <p:pic>
          <p:nvPicPr>
            <p:cNvPr id="2037" name="Picture 2036">
              <a:extLst>
                <a:ext uri="{FF2B5EF4-FFF2-40B4-BE49-F238E27FC236}">
                  <a16:creationId xmlns:a16="http://schemas.microsoft.com/office/drawing/2014/main" xmlns="" id="{8111B6F2-C679-48B0-A1D5-0571ADAADCC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758791" y="3958825"/>
              <a:ext cx="134182" cy="130196"/>
            </a:xfrm>
            <a:prstGeom prst="rect">
              <a:avLst/>
            </a:prstGeom>
          </p:spPr>
        </p:pic>
        <p:pic>
          <p:nvPicPr>
            <p:cNvPr id="2038" name="Picture 2037">
              <a:extLst>
                <a:ext uri="{FF2B5EF4-FFF2-40B4-BE49-F238E27FC236}">
                  <a16:creationId xmlns:a16="http://schemas.microsoft.com/office/drawing/2014/main" xmlns="" id="{07602C22-5728-4529-A130-ADF7CD39B6C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80994" y="3191499"/>
              <a:ext cx="178182" cy="172889"/>
            </a:xfrm>
            <a:prstGeom prst="rect">
              <a:avLst/>
            </a:prstGeom>
          </p:spPr>
        </p:pic>
        <p:pic>
          <p:nvPicPr>
            <p:cNvPr id="2039" name="Picture 2038">
              <a:extLst>
                <a:ext uri="{FF2B5EF4-FFF2-40B4-BE49-F238E27FC236}">
                  <a16:creationId xmlns:a16="http://schemas.microsoft.com/office/drawing/2014/main" xmlns="" id="{1C211C89-07A3-4EAF-901C-2852C71BFB9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817228" y="2920061"/>
              <a:ext cx="134182" cy="130196"/>
            </a:xfrm>
            <a:prstGeom prst="rect">
              <a:avLst/>
            </a:prstGeom>
          </p:spPr>
        </p:pic>
        <p:pic>
          <p:nvPicPr>
            <p:cNvPr id="2040" name="Picture 2039">
              <a:extLst>
                <a:ext uri="{FF2B5EF4-FFF2-40B4-BE49-F238E27FC236}">
                  <a16:creationId xmlns:a16="http://schemas.microsoft.com/office/drawing/2014/main" xmlns="" id="{FA8F827E-B606-428B-BE16-2BFAF58CA78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28183" y="4078889"/>
              <a:ext cx="178182" cy="172889"/>
            </a:xfrm>
            <a:prstGeom prst="rect">
              <a:avLst/>
            </a:prstGeom>
          </p:spPr>
        </p:pic>
        <p:pic>
          <p:nvPicPr>
            <p:cNvPr id="2041" name="Picture 2040">
              <a:extLst>
                <a:ext uri="{FF2B5EF4-FFF2-40B4-BE49-F238E27FC236}">
                  <a16:creationId xmlns:a16="http://schemas.microsoft.com/office/drawing/2014/main" xmlns="" id="{BAAABF1C-F53E-46A5-91C4-136802EC396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978700" y="3068053"/>
              <a:ext cx="178182" cy="172889"/>
            </a:xfrm>
            <a:prstGeom prst="rect">
              <a:avLst/>
            </a:prstGeom>
          </p:spPr>
        </p:pic>
        <p:pic>
          <p:nvPicPr>
            <p:cNvPr id="2042" name="Picture 2041">
              <a:extLst>
                <a:ext uri="{FF2B5EF4-FFF2-40B4-BE49-F238E27FC236}">
                  <a16:creationId xmlns:a16="http://schemas.microsoft.com/office/drawing/2014/main" xmlns="" id="{7DF87BEB-F115-47C8-A712-ED6B88D8B13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07822" y="3650158"/>
              <a:ext cx="178182" cy="172889"/>
            </a:xfrm>
            <a:prstGeom prst="rect">
              <a:avLst/>
            </a:prstGeom>
          </p:spPr>
        </p:pic>
        <p:pic>
          <p:nvPicPr>
            <p:cNvPr id="2043" name="Picture 2042">
              <a:extLst>
                <a:ext uri="{FF2B5EF4-FFF2-40B4-BE49-F238E27FC236}">
                  <a16:creationId xmlns:a16="http://schemas.microsoft.com/office/drawing/2014/main" xmlns="" id="{D43362E4-12A1-418B-A449-BA908DDC120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812118" y="3246886"/>
              <a:ext cx="134182" cy="130196"/>
            </a:xfrm>
            <a:prstGeom prst="rect">
              <a:avLst/>
            </a:prstGeom>
          </p:spPr>
        </p:pic>
        <p:pic>
          <p:nvPicPr>
            <p:cNvPr id="2044" name="Picture 2043">
              <a:extLst>
                <a:ext uri="{FF2B5EF4-FFF2-40B4-BE49-F238E27FC236}">
                  <a16:creationId xmlns:a16="http://schemas.microsoft.com/office/drawing/2014/main" xmlns="" id="{B7BBE410-DC5F-4CF6-A9DC-22B69B43F99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32049" y="2267730"/>
              <a:ext cx="178182" cy="172889"/>
            </a:xfrm>
            <a:prstGeom prst="rect">
              <a:avLst/>
            </a:prstGeom>
          </p:spPr>
        </p:pic>
        <p:pic>
          <p:nvPicPr>
            <p:cNvPr id="2045" name="Picture 2044">
              <a:extLst>
                <a:ext uri="{FF2B5EF4-FFF2-40B4-BE49-F238E27FC236}">
                  <a16:creationId xmlns:a16="http://schemas.microsoft.com/office/drawing/2014/main" xmlns="" id="{FF268766-4D4F-4D97-9F9D-0EB9F6CC27C9}"/>
                </a:ext>
              </a:extLst>
            </p:cNvPr>
            <p:cNvPicPr>
              <a:picLocks noChangeAspect="1"/>
            </p:cNvPicPr>
            <p:nvPr/>
          </p:nvPicPr>
          <p:blipFill>
            <a:blip r:embed="rId7" cstate="print">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8863567" y="3687508"/>
              <a:ext cx="147786" cy="143396"/>
            </a:xfrm>
            <a:prstGeom prst="rect">
              <a:avLst/>
            </a:prstGeom>
          </p:spPr>
        </p:pic>
        <p:pic>
          <p:nvPicPr>
            <p:cNvPr id="2046" name="Picture 2045">
              <a:extLst>
                <a:ext uri="{FF2B5EF4-FFF2-40B4-BE49-F238E27FC236}">
                  <a16:creationId xmlns:a16="http://schemas.microsoft.com/office/drawing/2014/main" xmlns="" id="{09C47C18-1BFA-429C-AA7A-EDD9992A7723}"/>
                </a:ext>
              </a:extLst>
            </p:cNvPr>
            <p:cNvPicPr>
              <a:picLocks noChangeAspect="1"/>
            </p:cNvPicPr>
            <p:nvPr/>
          </p:nvPicPr>
          <p:blipFill>
            <a:blip r:embed="rId7" cstate="print">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8677080" y="3326471"/>
              <a:ext cx="147786" cy="143396"/>
            </a:xfrm>
            <a:prstGeom prst="rect">
              <a:avLst/>
            </a:prstGeom>
          </p:spPr>
        </p:pic>
        <p:pic>
          <p:nvPicPr>
            <p:cNvPr id="2047" name="Picture 2046">
              <a:extLst>
                <a:ext uri="{FF2B5EF4-FFF2-40B4-BE49-F238E27FC236}">
                  <a16:creationId xmlns:a16="http://schemas.microsoft.com/office/drawing/2014/main" xmlns="" id="{619E07FC-889F-49E9-ABB4-E9723390C14F}"/>
                </a:ext>
              </a:extLst>
            </p:cNvPr>
            <p:cNvPicPr>
              <a:picLocks noChangeAspect="1"/>
            </p:cNvPicPr>
            <p:nvPr/>
          </p:nvPicPr>
          <p:blipFill>
            <a:blip r:embed="rId7" cstate="print">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8523318" y="3850900"/>
              <a:ext cx="147786" cy="143396"/>
            </a:xfrm>
            <a:prstGeom prst="rect">
              <a:avLst/>
            </a:prstGeom>
          </p:spPr>
        </p:pic>
        <p:pic>
          <p:nvPicPr>
            <p:cNvPr id="2048" name="Picture 2047">
              <a:extLst>
                <a:ext uri="{FF2B5EF4-FFF2-40B4-BE49-F238E27FC236}">
                  <a16:creationId xmlns:a16="http://schemas.microsoft.com/office/drawing/2014/main" xmlns="" id="{51B358E4-E807-4E79-8D2F-3CA101729E92}"/>
                </a:ext>
              </a:extLst>
            </p:cNvPr>
            <p:cNvPicPr>
              <a:picLocks noChangeAspect="1"/>
            </p:cNvPicPr>
            <p:nvPr/>
          </p:nvPicPr>
          <p:blipFill>
            <a:blip r:embed="rId7" cstate="print">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221895" y="4124526"/>
              <a:ext cx="147786" cy="143396"/>
            </a:xfrm>
            <a:prstGeom prst="rect">
              <a:avLst/>
            </a:prstGeom>
          </p:spPr>
        </p:pic>
        <p:pic>
          <p:nvPicPr>
            <p:cNvPr id="2049" name="Picture 2048">
              <a:extLst>
                <a:ext uri="{FF2B5EF4-FFF2-40B4-BE49-F238E27FC236}">
                  <a16:creationId xmlns:a16="http://schemas.microsoft.com/office/drawing/2014/main" xmlns="" id="{2EF90637-14C0-42A7-9895-8EC41C0DC6B2}"/>
                </a:ext>
              </a:extLst>
            </p:cNvPr>
            <p:cNvPicPr>
              <a:picLocks noChangeAspect="1"/>
            </p:cNvPicPr>
            <p:nvPr/>
          </p:nvPicPr>
          <p:blipFill>
            <a:blip r:embed="rId7" cstate="print">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076756" y="3488009"/>
              <a:ext cx="147786" cy="143396"/>
            </a:xfrm>
            <a:prstGeom prst="rect">
              <a:avLst/>
            </a:prstGeom>
          </p:spPr>
        </p:pic>
        <p:pic>
          <p:nvPicPr>
            <p:cNvPr id="2050" name="Picture 2049">
              <a:extLst>
                <a:ext uri="{FF2B5EF4-FFF2-40B4-BE49-F238E27FC236}">
                  <a16:creationId xmlns:a16="http://schemas.microsoft.com/office/drawing/2014/main" xmlns="" id="{E54AF7DE-7EEF-49E2-BBC5-F549F63D4BA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34949" y="3744535"/>
              <a:ext cx="178182" cy="172889"/>
            </a:xfrm>
            <a:prstGeom prst="rect">
              <a:avLst/>
            </a:prstGeom>
          </p:spPr>
        </p:pic>
        <p:pic>
          <p:nvPicPr>
            <p:cNvPr id="2051" name="Picture 2050">
              <a:extLst>
                <a:ext uri="{FF2B5EF4-FFF2-40B4-BE49-F238E27FC236}">
                  <a16:creationId xmlns:a16="http://schemas.microsoft.com/office/drawing/2014/main" xmlns="" id="{1EFF6C4D-CB6D-4475-8060-7E8768CBE12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353679" y="3230633"/>
              <a:ext cx="178182" cy="172889"/>
            </a:xfrm>
            <a:prstGeom prst="rect">
              <a:avLst/>
            </a:prstGeom>
          </p:spPr>
        </p:pic>
        <p:pic>
          <p:nvPicPr>
            <p:cNvPr id="2052" name="Picture 2051">
              <a:extLst>
                <a:ext uri="{FF2B5EF4-FFF2-40B4-BE49-F238E27FC236}">
                  <a16:creationId xmlns:a16="http://schemas.microsoft.com/office/drawing/2014/main" xmlns="" id="{373AF00D-8037-4B8B-BB67-C926491936C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475695">
              <a:off x="10044502" y="2215396"/>
              <a:ext cx="390392" cy="378794"/>
            </a:xfrm>
            <a:prstGeom prst="rect">
              <a:avLst/>
            </a:prstGeom>
          </p:spPr>
        </p:pic>
        <p:pic>
          <p:nvPicPr>
            <p:cNvPr id="2053" name="Picture 2052">
              <a:extLst>
                <a:ext uri="{FF2B5EF4-FFF2-40B4-BE49-F238E27FC236}">
                  <a16:creationId xmlns:a16="http://schemas.microsoft.com/office/drawing/2014/main" xmlns="" id="{B9378F6E-CD9F-47F6-A813-D0B14B747CD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635927">
              <a:off x="9950746" y="2004753"/>
              <a:ext cx="390392" cy="378794"/>
            </a:xfrm>
            <a:prstGeom prst="rect">
              <a:avLst/>
            </a:prstGeom>
          </p:spPr>
        </p:pic>
        <p:pic>
          <p:nvPicPr>
            <p:cNvPr id="2054" name="Picture 2053">
              <a:extLst>
                <a:ext uri="{FF2B5EF4-FFF2-40B4-BE49-F238E27FC236}">
                  <a16:creationId xmlns:a16="http://schemas.microsoft.com/office/drawing/2014/main" xmlns="" id="{F2D479E8-9F0B-4E7C-94EE-032F506F30E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635927">
              <a:off x="9814192" y="1850351"/>
              <a:ext cx="390392" cy="378794"/>
            </a:xfrm>
            <a:prstGeom prst="rect">
              <a:avLst/>
            </a:prstGeom>
          </p:spPr>
        </p:pic>
        <p:pic>
          <p:nvPicPr>
            <p:cNvPr id="2055" name="Picture 2054">
              <a:extLst>
                <a:ext uri="{FF2B5EF4-FFF2-40B4-BE49-F238E27FC236}">
                  <a16:creationId xmlns:a16="http://schemas.microsoft.com/office/drawing/2014/main" xmlns="" id="{2E37C064-66BA-4319-B47D-5C99BF4654E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4181326">
              <a:off x="8439780" y="2230667"/>
              <a:ext cx="378794" cy="390392"/>
            </a:xfrm>
            <a:prstGeom prst="rect">
              <a:avLst/>
            </a:prstGeom>
          </p:spPr>
        </p:pic>
        <p:sp>
          <p:nvSpPr>
            <p:cNvPr id="2056" name="Oval 2055">
              <a:extLst>
                <a:ext uri="{FF2B5EF4-FFF2-40B4-BE49-F238E27FC236}">
                  <a16:creationId xmlns:a16="http://schemas.microsoft.com/office/drawing/2014/main" xmlns="" id="{97354F80-A886-42F1-8D3A-EC773B040BC5}"/>
                </a:ext>
              </a:extLst>
            </p:cNvPr>
            <p:cNvSpPr/>
            <p:nvPr/>
          </p:nvSpPr>
          <p:spPr>
            <a:xfrm>
              <a:off x="7373046" y="1556595"/>
              <a:ext cx="4176065" cy="4052008"/>
            </a:xfrm>
            <a:prstGeom prst="ellipse">
              <a:avLst/>
            </a:prstGeom>
            <a:noFill/>
            <a:ln w="177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057" name="Rectangle 2056">
              <a:extLst>
                <a:ext uri="{FF2B5EF4-FFF2-40B4-BE49-F238E27FC236}">
                  <a16:creationId xmlns:a16="http://schemas.microsoft.com/office/drawing/2014/main" xmlns="" id="{1FDE3407-9AAF-4E3B-9D34-D1366DA57A83}"/>
                </a:ext>
              </a:extLst>
            </p:cNvPr>
            <p:cNvSpPr/>
            <p:nvPr/>
          </p:nvSpPr>
          <p:spPr>
            <a:xfrm>
              <a:off x="8747677" y="1590830"/>
              <a:ext cx="1340565" cy="2935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377" rtl="0" eaLnBrk="1" fontAlgn="auto" latinLnBrk="0" hangingPunct="1">
                <a:lnSpc>
                  <a:spcPts val="12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FFFFFF"/>
                  </a:solidFill>
                  <a:effectLst/>
                  <a:uLnTx/>
                  <a:uFillTx/>
                  <a:latin typeface="Calibri" panose="020F0502020204030204"/>
                  <a:ea typeface="+mn-ea"/>
                  <a:cs typeface="+mn-cs"/>
                </a:rPr>
                <a:t>Presynaptic Neuron</a:t>
              </a:r>
            </a:p>
          </p:txBody>
        </p:sp>
        <p:sp>
          <p:nvSpPr>
            <p:cNvPr id="2058" name="Rectangle 2057">
              <a:extLst>
                <a:ext uri="{FF2B5EF4-FFF2-40B4-BE49-F238E27FC236}">
                  <a16:creationId xmlns:a16="http://schemas.microsoft.com/office/drawing/2014/main" xmlns="" id="{993B2424-BBDC-44FB-B205-D24CF0B80E91}"/>
                </a:ext>
              </a:extLst>
            </p:cNvPr>
            <p:cNvSpPr/>
            <p:nvPr/>
          </p:nvSpPr>
          <p:spPr>
            <a:xfrm>
              <a:off x="8940546" y="2254521"/>
              <a:ext cx="914400" cy="365760"/>
            </a:xfrm>
            <a:prstGeom prst="rect">
              <a:avLst/>
            </a:prstGeom>
            <a:solidFill>
              <a:schemeClr val="bg1"/>
            </a:solidFill>
            <a:ln w="952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E3F40"/>
                  </a:solidFill>
                  <a:effectLst/>
                  <a:uLnTx/>
                  <a:uFillTx/>
                  <a:latin typeface="Calibri" panose="020F0502020204030204"/>
                  <a:ea typeface="+mn-ea"/>
                  <a:cs typeface="+mn-cs"/>
                </a:rPr>
                <a:t>GABA production</a:t>
              </a:r>
            </a:p>
          </p:txBody>
        </p:sp>
        <p:sp>
          <p:nvSpPr>
            <p:cNvPr id="2059" name="Rectangle 2058">
              <a:extLst>
                <a:ext uri="{FF2B5EF4-FFF2-40B4-BE49-F238E27FC236}">
                  <a16:creationId xmlns:a16="http://schemas.microsoft.com/office/drawing/2014/main" xmlns="" id="{5C29EF45-3EB2-4C32-9360-E910DDAE6D2D}"/>
                </a:ext>
              </a:extLst>
            </p:cNvPr>
            <p:cNvSpPr/>
            <p:nvPr/>
          </p:nvSpPr>
          <p:spPr>
            <a:xfrm>
              <a:off x="7787591" y="2602339"/>
              <a:ext cx="969749" cy="2454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i="0" u="none" strike="noStrike" kern="1200" cap="none" spc="0" normalizeH="0" baseline="0" noProof="0" dirty="0">
                  <a:ln>
                    <a:noFill/>
                  </a:ln>
                  <a:solidFill>
                    <a:srgbClr val="161616"/>
                  </a:solidFill>
                  <a:effectLst/>
                  <a:uLnTx/>
                  <a:uFillTx/>
                  <a:latin typeface="Calibri" panose="020F0502020204030204"/>
                  <a:ea typeface="+mn-ea"/>
                  <a:cs typeface="+mn-cs"/>
                </a:rPr>
                <a:t>GABA transporter (GAT1)</a:t>
              </a:r>
            </a:p>
          </p:txBody>
        </p:sp>
        <p:sp>
          <p:nvSpPr>
            <p:cNvPr id="2060" name="Rectangle 2059">
              <a:extLst>
                <a:ext uri="{FF2B5EF4-FFF2-40B4-BE49-F238E27FC236}">
                  <a16:creationId xmlns:a16="http://schemas.microsoft.com/office/drawing/2014/main" xmlns="" id="{0D2D5B49-BCE2-41FF-9AD3-B8062B08BDC4}"/>
                </a:ext>
              </a:extLst>
            </p:cNvPr>
            <p:cNvSpPr/>
            <p:nvPr/>
          </p:nvSpPr>
          <p:spPr>
            <a:xfrm>
              <a:off x="7662994" y="3343179"/>
              <a:ext cx="616724" cy="2319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rPr>
                <a:t>GABA</a:t>
              </a:r>
            </a:p>
          </p:txBody>
        </p:sp>
        <p:sp>
          <p:nvSpPr>
            <p:cNvPr id="2061" name="Rectangle 2060">
              <a:extLst>
                <a:ext uri="{FF2B5EF4-FFF2-40B4-BE49-F238E27FC236}">
                  <a16:creationId xmlns:a16="http://schemas.microsoft.com/office/drawing/2014/main" xmlns="" id="{5B2E15DD-0ECE-4D77-A1E2-B61719B233FE}"/>
                </a:ext>
              </a:extLst>
            </p:cNvPr>
            <p:cNvSpPr/>
            <p:nvPr/>
          </p:nvSpPr>
          <p:spPr>
            <a:xfrm>
              <a:off x="8566072" y="4568162"/>
              <a:ext cx="880844" cy="2324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rPr>
                <a:t>synaptic</a:t>
              </a:r>
            </a:p>
          </p:txBody>
        </p:sp>
        <p:sp>
          <p:nvSpPr>
            <p:cNvPr id="2062" name="Rectangle 2061">
              <a:extLst>
                <a:ext uri="{FF2B5EF4-FFF2-40B4-BE49-F238E27FC236}">
                  <a16:creationId xmlns:a16="http://schemas.microsoft.com/office/drawing/2014/main" xmlns="" id="{9B1F5A57-ADF2-4D34-9BED-C29A7ACC95DB}"/>
                </a:ext>
              </a:extLst>
            </p:cNvPr>
            <p:cNvSpPr/>
            <p:nvPr/>
          </p:nvSpPr>
          <p:spPr>
            <a:xfrm>
              <a:off x="8034084" y="4853835"/>
              <a:ext cx="1216156" cy="2259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61616"/>
                  </a:solidFill>
                  <a:effectLst/>
                  <a:uLnTx/>
                  <a:uFillTx/>
                  <a:latin typeface="Calibri" panose="020F0502020204030204"/>
                  <a:ea typeface="+mn-ea"/>
                  <a:cs typeface="+mn-cs"/>
                </a:rPr>
                <a:t>extrasynaptic</a:t>
              </a:r>
            </a:p>
          </p:txBody>
        </p:sp>
        <p:cxnSp>
          <p:nvCxnSpPr>
            <p:cNvPr id="2063" name="Straight Arrow Connector 2062">
              <a:extLst>
                <a:ext uri="{FF2B5EF4-FFF2-40B4-BE49-F238E27FC236}">
                  <a16:creationId xmlns:a16="http://schemas.microsoft.com/office/drawing/2014/main" xmlns="" id="{1B0DBD13-FE26-4C25-9996-1B2E6D4B6B17}"/>
                </a:ext>
              </a:extLst>
            </p:cNvPr>
            <p:cNvCxnSpPr>
              <a:cxnSpLocks/>
            </p:cNvCxnSpPr>
            <p:nvPr/>
          </p:nvCxnSpPr>
          <p:spPr>
            <a:xfrm>
              <a:off x="9834272" y="3240942"/>
              <a:ext cx="57677" cy="834460"/>
            </a:xfrm>
            <a:prstGeom prst="straightConnector1">
              <a:avLst/>
            </a:prstGeom>
            <a:ln w="6350">
              <a:solidFill>
                <a:schemeClr val="accent5"/>
              </a:solidFill>
              <a:prstDash val="lgDashDot"/>
              <a:tailEnd type="triangle"/>
            </a:ln>
          </p:spPr>
          <p:style>
            <a:lnRef idx="1">
              <a:schemeClr val="accent1"/>
            </a:lnRef>
            <a:fillRef idx="0">
              <a:schemeClr val="accent1"/>
            </a:fillRef>
            <a:effectRef idx="0">
              <a:schemeClr val="accent1"/>
            </a:effectRef>
            <a:fontRef idx="minor">
              <a:schemeClr val="tx1"/>
            </a:fontRef>
          </p:style>
        </p:cxnSp>
        <p:cxnSp>
          <p:nvCxnSpPr>
            <p:cNvPr id="2064" name="Straight Arrow Connector 2063">
              <a:extLst>
                <a:ext uri="{FF2B5EF4-FFF2-40B4-BE49-F238E27FC236}">
                  <a16:creationId xmlns:a16="http://schemas.microsoft.com/office/drawing/2014/main" xmlns="" id="{DD568ECC-9B79-47D0-8351-6A8F3DB7ED9F}"/>
                </a:ext>
              </a:extLst>
            </p:cNvPr>
            <p:cNvCxnSpPr>
              <a:cxnSpLocks/>
              <a:endCxn id="2031" idx="0"/>
            </p:cNvCxnSpPr>
            <p:nvPr/>
          </p:nvCxnSpPr>
          <p:spPr>
            <a:xfrm flipH="1">
              <a:off x="9043901" y="3250126"/>
              <a:ext cx="15857" cy="837499"/>
            </a:xfrm>
            <a:prstGeom prst="straightConnector1">
              <a:avLst/>
            </a:prstGeom>
            <a:ln w="6350">
              <a:solidFill>
                <a:schemeClr val="accent5"/>
              </a:solidFill>
              <a:prstDash val="lgDashDot"/>
              <a:tailEnd type="triangle"/>
            </a:ln>
          </p:spPr>
          <p:style>
            <a:lnRef idx="1">
              <a:schemeClr val="accent1"/>
            </a:lnRef>
            <a:fillRef idx="0">
              <a:schemeClr val="accent1"/>
            </a:fillRef>
            <a:effectRef idx="0">
              <a:schemeClr val="accent1"/>
            </a:effectRef>
            <a:fontRef idx="minor">
              <a:schemeClr val="tx1"/>
            </a:fontRef>
          </p:style>
        </p:cxnSp>
        <p:cxnSp>
          <p:nvCxnSpPr>
            <p:cNvPr id="2065" name="Straight Arrow Connector 2064">
              <a:extLst>
                <a:ext uri="{FF2B5EF4-FFF2-40B4-BE49-F238E27FC236}">
                  <a16:creationId xmlns:a16="http://schemas.microsoft.com/office/drawing/2014/main" xmlns="" id="{53E6A73D-7DFF-45DF-8F6C-B20740D0B831}"/>
                </a:ext>
              </a:extLst>
            </p:cNvPr>
            <p:cNvCxnSpPr>
              <a:cxnSpLocks/>
            </p:cNvCxnSpPr>
            <p:nvPr/>
          </p:nvCxnSpPr>
          <p:spPr>
            <a:xfrm>
              <a:off x="8039548" y="3557239"/>
              <a:ext cx="192501" cy="841591"/>
            </a:xfrm>
            <a:prstGeom prst="straightConnector1">
              <a:avLst/>
            </a:prstGeom>
            <a:ln w="6350">
              <a:solidFill>
                <a:schemeClr val="accent5"/>
              </a:solidFill>
              <a:prstDash val="lgDashDot"/>
              <a:tailEnd type="triangle"/>
            </a:ln>
          </p:spPr>
          <p:style>
            <a:lnRef idx="1">
              <a:schemeClr val="accent1"/>
            </a:lnRef>
            <a:fillRef idx="0">
              <a:schemeClr val="accent1"/>
            </a:fillRef>
            <a:effectRef idx="0">
              <a:schemeClr val="accent1"/>
            </a:effectRef>
            <a:fontRef idx="minor">
              <a:schemeClr val="tx1"/>
            </a:fontRef>
          </p:style>
        </p:cxnSp>
        <p:cxnSp>
          <p:nvCxnSpPr>
            <p:cNvPr id="2066" name="Straight Arrow Connector 2065">
              <a:extLst>
                <a:ext uri="{FF2B5EF4-FFF2-40B4-BE49-F238E27FC236}">
                  <a16:creationId xmlns:a16="http://schemas.microsoft.com/office/drawing/2014/main" xmlns="" id="{4E10D843-E67D-478B-B8DC-B8E88BD5E9E9}"/>
                </a:ext>
              </a:extLst>
            </p:cNvPr>
            <p:cNvCxnSpPr>
              <a:cxnSpLocks/>
            </p:cNvCxnSpPr>
            <p:nvPr/>
          </p:nvCxnSpPr>
          <p:spPr>
            <a:xfrm flipV="1">
              <a:off x="8479850" y="2503513"/>
              <a:ext cx="113812" cy="98826"/>
            </a:xfrm>
            <a:prstGeom prst="straightConnector1">
              <a:avLst/>
            </a:prstGeom>
            <a:ln w="6350">
              <a:solidFill>
                <a:schemeClr val="accent5"/>
              </a:solidFill>
              <a:prstDash val="solid"/>
              <a:tailEnd type="none"/>
            </a:ln>
          </p:spPr>
          <p:style>
            <a:lnRef idx="1">
              <a:schemeClr val="accent1"/>
            </a:lnRef>
            <a:fillRef idx="0">
              <a:schemeClr val="accent1"/>
            </a:fillRef>
            <a:effectRef idx="0">
              <a:schemeClr val="accent1"/>
            </a:effectRef>
            <a:fontRef idx="minor">
              <a:schemeClr val="tx1"/>
            </a:fontRef>
          </p:style>
        </p:cxnSp>
        <p:sp>
          <p:nvSpPr>
            <p:cNvPr id="2067" name="Oval 2066">
              <a:extLst>
                <a:ext uri="{FF2B5EF4-FFF2-40B4-BE49-F238E27FC236}">
                  <a16:creationId xmlns:a16="http://schemas.microsoft.com/office/drawing/2014/main" xmlns="" id="{7E1909C1-9F16-4034-BE59-824FF5F3E7EA}"/>
                </a:ext>
              </a:extLst>
            </p:cNvPr>
            <p:cNvSpPr/>
            <p:nvPr/>
          </p:nvSpPr>
          <p:spPr>
            <a:xfrm>
              <a:off x="9310867" y="2784817"/>
              <a:ext cx="265832" cy="257935"/>
            </a:xfrm>
            <a:prstGeom prst="ellipse">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2068" name="Picture 2067">
              <a:extLst>
                <a:ext uri="{FF2B5EF4-FFF2-40B4-BE49-F238E27FC236}">
                  <a16:creationId xmlns:a16="http://schemas.microsoft.com/office/drawing/2014/main" xmlns="" id="{2FB88AC2-3AD2-4285-A543-7543FC882616}"/>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407864" y="2792586"/>
              <a:ext cx="135389" cy="131367"/>
            </a:xfrm>
            <a:prstGeom prst="rect">
              <a:avLst/>
            </a:prstGeom>
          </p:spPr>
        </p:pic>
        <p:pic>
          <p:nvPicPr>
            <p:cNvPr id="2069" name="Picture 2068">
              <a:extLst>
                <a:ext uri="{FF2B5EF4-FFF2-40B4-BE49-F238E27FC236}">
                  <a16:creationId xmlns:a16="http://schemas.microsoft.com/office/drawing/2014/main" xmlns="" id="{E2304664-F3BA-4DBA-A8BA-6C16D991D40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407864" y="2904046"/>
              <a:ext cx="135389" cy="131367"/>
            </a:xfrm>
            <a:prstGeom prst="rect">
              <a:avLst/>
            </a:prstGeom>
          </p:spPr>
        </p:pic>
        <p:pic>
          <p:nvPicPr>
            <p:cNvPr id="2070" name="Picture 2069">
              <a:extLst>
                <a:ext uri="{FF2B5EF4-FFF2-40B4-BE49-F238E27FC236}">
                  <a16:creationId xmlns:a16="http://schemas.microsoft.com/office/drawing/2014/main" xmlns="" id="{83C26F6B-AD47-4EA7-A669-1013164155CC}"/>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318586" y="2845703"/>
              <a:ext cx="135389" cy="131367"/>
            </a:xfrm>
            <a:prstGeom prst="rect">
              <a:avLst/>
            </a:prstGeom>
          </p:spPr>
        </p:pic>
        <p:pic>
          <p:nvPicPr>
            <p:cNvPr id="2076" name="Picture 2075">
              <a:extLst>
                <a:ext uri="{FF2B5EF4-FFF2-40B4-BE49-F238E27FC236}">
                  <a16:creationId xmlns:a16="http://schemas.microsoft.com/office/drawing/2014/main" xmlns="" id="{73ABFA12-A875-46AE-ABF6-A91D427EB8C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395831" y="2101350"/>
              <a:ext cx="178182" cy="172889"/>
            </a:xfrm>
            <a:prstGeom prst="rect">
              <a:avLst/>
            </a:prstGeom>
          </p:spPr>
        </p:pic>
        <p:pic>
          <p:nvPicPr>
            <p:cNvPr id="2077" name="Picture 2076">
              <a:extLst>
                <a:ext uri="{FF2B5EF4-FFF2-40B4-BE49-F238E27FC236}">
                  <a16:creationId xmlns:a16="http://schemas.microsoft.com/office/drawing/2014/main" xmlns="" id="{A8A31AE6-5BE2-4F51-9719-ECD809D5E98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91318" y="1890561"/>
              <a:ext cx="178182" cy="172889"/>
            </a:xfrm>
            <a:prstGeom prst="rect">
              <a:avLst/>
            </a:prstGeom>
          </p:spPr>
        </p:pic>
        <p:pic>
          <p:nvPicPr>
            <p:cNvPr id="1699" name="Picture 1698">
              <a:extLst>
                <a:ext uri="{FF2B5EF4-FFF2-40B4-BE49-F238E27FC236}">
                  <a16:creationId xmlns:a16="http://schemas.microsoft.com/office/drawing/2014/main" xmlns="" id="{337E43CF-E8DF-4592-895B-BD0F05DB54FB}"/>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18297996">
              <a:off x="8178086" y="4408990"/>
              <a:ext cx="460912" cy="460912"/>
            </a:xfrm>
            <a:prstGeom prst="rect">
              <a:avLst/>
            </a:prstGeom>
          </p:spPr>
        </p:pic>
        <p:pic>
          <p:nvPicPr>
            <p:cNvPr id="2034" name="Picture 2033">
              <a:extLst>
                <a:ext uri="{FF2B5EF4-FFF2-40B4-BE49-F238E27FC236}">
                  <a16:creationId xmlns:a16="http://schemas.microsoft.com/office/drawing/2014/main" xmlns="" id="{9337BF33-5B91-4097-B242-2998974804B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42958" y="4425104"/>
              <a:ext cx="178182" cy="172889"/>
            </a:xfrm>
            <a:prstGeom prst="rect">
              <a:avLst/>
            </a:prstGeom>
          </p:spPr>
        </p:pic>
        <p:sp>
          <p:nvSpPr>
            <p:cNvPr id="2078" name="TextBox 2077">
              <a:extLst>
                <a:ext uri="{FF2B5EF4-FFF2-40B4-BE49-F238E27FC236}">
                  <a16:creationId xmlns:a16="http://schemas.microsoft.com/office/drawing/2014/main" xmlns="" id="{8DB752A2-C353-4639-B4C3-D1E4963CE16C}"/>
                </a:ext>
              </a:extLst>
            </p:cNvPr>
            <p:cNvSpPr txBox="1"/>
            <p:nvPr/>
          </p:nvSpPr>
          <p:spPr>
            <a:xfrm rot="20276951">
              <a:off x="8247143" y="4412562"/>
              <a:ext cx="242027" cy="215444"/>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l-GR" sz="800" b="1" i="0" u="none" strike="noStrike" kern="1200" cap="none" spc="0" normalizeH="0" baseline="0" noProof="0" dirty="0">
                  <a:ln>
                    <a:noFill/>
                  </a:ln>
                  <a:solidFill>
                    <a:srgbClr val="0445A9"/>
                  </a:solidFill>
                  <a:effectLst/>
                  <a:uLnTx/>
                  <a:uFillTx/>
                  <a:latin typeface="Calibri" panose="020F0502020204030204"/>
                  <a:ea typeface="+mn-ea"/>
                  <a:cs typeface="+mn-cs"/>
                </a:rPr>
                <a:t>δ</a:t>
              </a:r>
              <a:endParaRPr kumimoji="0" lang="en-US" sz="800" b="1" i="0" u="none" strike="noStrike" kern="1200" cap="none" spc="0" normalizeH="0" baseline="0" noProof="0" dirty="0">
                <a:ln>
                  <a:noFill/>
                </a:ln>
                <a:solidFill>
                  <a:srgbClr val="0445A9"/>
                </a:solidFill>
                <a:effectLst/>
                <a:uLnTx/>
                <a:uFillTx/>
                <a:latin typeface="Calibri" panose="020F0502020204030204"/>
                <a:ea typeface="+mn-ea"/>
                <a:cs typeface="+mn-cs"/>
              </a:endParaRPr>
            </a:p>
          </p:txBody>
        </p:sp>
        <p:pic>
          <p:nvPicPr>
            <p:cNvPr id="1708" name="Picture 1707">
              <a:extLst>
                <a:ext uri="{FF2B5EF4-FFF2-40B4-BE49-F238E27FC236}">
                  <a16:creationId xmlns:a16="http://schemas.microsoft.com/office/drawing/2014/main" xmlns="" id="{2B8C90C2-0B9E-4FF9-9E03-159C8D82401C}"/>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20370675">
              <a:off x="10330619" y="4415265"/>
              <a:ext cx="460912" cy="460912"/>
            </a:xfrm>
            <a:prstGeom prst="rect">
              <a:avLst/>
            </a:prstGeom>
          </p:spPr>
        </p:pic>
        <p:sp>
          <p:nvSpPr>
            <p:cNvPr id="2079" name="TextBox 2078">
              <a:extLst>
                <a:ext uri="{FF2B5EF4-FFF2-40B4-BE49-F238E27FC236}">
                  <a16:creationId xmlns:a16="http://schemas.microsoft.com/office/drawing/2014/main" xmlns="" id="{68DE47BB-C81D-4621-AFB6-D2199E39BBCB}"/>
                </a:ext>
              </a:extLst>
            </p:cNvPr>
            <p:cNvSpPr txBox="1"/>
            <p:nvPr/>
          </p:nvSpPr>
          <p:spPr>
            <a:xfrm rot="438241">
              <a:off x="10466071" y="4421402"/>
              <a:ext cx="242027" cy="215444"/>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l-GR" sz="800" b="1" i="0" u="none" strike="noStrike" kern="1200" cap="none" spc="0" normalizeH="0" baseline="0" noProof="0" dirty="0">
                  <a:ln>
                    <a:noFill/>
                  </a:ln>
                  <a:solidFill>
                    <a:srgbClr val="0445A9"/>
                  </a:solidFill>
                  <a:effectLst/>
                  <a:uLnTx/>
                  <a:uFillTx/>
                  <a:latin typeface="Calibri" panose="020F0502020204030204"/>
                  <a:ea typeface="+mn-ea"/>
                  <a:cs typeface="+mn-cs"/>
                </a:rPr>
                <a:t>δ</a:t>
              </a:r>
              <a:endParaRPr kumimoji="0" lang="en-US" sz="800" b="1" i="0" u="none" strike="noStrike" kern="1200" cap="none" spc="0" normalizeH="0" baseline="0" noProof="0" dirty="0">
                <a:ln>
                  <a:noFill/>
                </a:ln>
                <a:solidFill>
                  <a:srgbClr val="0445A9"/>
                </a:solidFill>
                <a:effectLst/>
                <a:uLnTx/>
                <a:uFillTx/>
                <a:latin typeface="Calibri" panose="020F0502020204030204"/>
                <a:ea typeface="+mn-ea"/>
                <a:cs typeface="+mn-cs"/>
              </a:endParaRPr>
            </a:p>
          </p:txBody>
        </p:sp>
      </p:grpSp>
      <p:sp>
        <p:nvSpPr>
          <p:cNvPr id="1719" name="TextBox 1718">
            <a:extLst>
              <a:ext uri="{FF2B5EF4-FFF2-40B4-BE49-F238E27FC236}">
                <a16:creationId xmlns:a16="http://schemas.microsoft.com/office/drawing/2014/main" xmlns="" id="{60A88FA6-33DC-44B0-8ECE-19E6ECEA9EF6}"/>
              </a:ext>
            </a:extLst>
          </p:cNvPr>
          <p:cNvSpPr txBox="1"/>
          <p:nvPr/>
        </p:nvSpPr>
        <p:spPr>
          <a:xfrm>
            <a:off x="1164431" y="6343224"/>
            <a:ext cx="9255919" cy="405239"/>
          </a:xfrm>
          <a:prstGeom prst="rect">
            <a:avLst/>
          </a:prstGeom>
          <a:noFill/>
        </p:spPr>
        <p:txBody>
          <a:bodyPr wrap="square" lIns="0" tIns="0" rIns="0" bIns="0" rtlCol="0" anchor="b" anchorCtr="0">
            <a:spAutoFit/>
          </a:bodyPr>
          <a:lstStyle/>
          <a:p>
            <a:pPr>
              <a:lnSpc>
                <a:spcPct val="80000"/>
              </a:lnSpc>
              <a:spcBef>
                <a:spcPts val="240"/>
              </a:spcBef>
            </a:pPr>
            <a:r>
              <a:rPr lang="en-US" sz="1000" dirty="0">
                <a:solidFill>
                  <a:schemeClr val="accent5"/>
                </a:solidFill>
              </a:rPr>
              <a:t>AS=Angelman syndrome; </a:t>
            </a:r>
            <a:r>
              <a:rPr lang="en-US" sz="1000" dirty="0">
                <a:solidFill>
                  <a:schemeClr val="accent5"/>
                </a:solidFill>
                <a:latin typeface="Calibri" panose="020F0502020204030204" pitchFamily="34" charset="0"/>
                <a:cs typeface="Times New Roman" panose="02020603050405020304" pitchFamily="18" charset="0"/>
              </a:rPr>
              <a:t>GABA=</a:t>
            </a:r>
            <a:r>
              <a:rPr lang="el-GR" sz="1000" dirty="0">
                <a:solidFill>
                  <a:schemeClr val="accent5"/>
                </a:solidFill>
                <a:latin typeface="Calibri" panose="020F0502020204030204" pitchFamily="34" charset="0"/>
                <a:cs typeface="Times New Roman" panose="02020603050405020304" pitchFamily="18" charset="0"/>
              </a:rPr>
              <a:t>γ-</a:t>
            </a:r>
            <a:r>
              <a:rPr lang="en-US" sz="1000" dirty="0">
                <a:solidFill>
                  <a:schemeClr val="accent5"/>
                </a:solidFill>
                <a:latin typeface="Calibri" panose="020F0502020204030204" pitchFamily="34" charset="0"/>
                <a:cs typeface="Times New Roman" panose="02020603050405020304" pitchFamily="18" charset="0"/>
              </a:rPr>
              <a:t>aminobutyric acid</a:t>
            </a:r>
            <a:r>
              <a:rPr lang="en-US" sz="1000" dirty="0">
                <a:solidFill>
                  <a:schemeClr val="accent5"/>
                </a:solidFill>
              </a:rPr>
              <a:t>; UBE3A=ubiquitin-protein ligase E3A. </a:t>
            </a:r>
          </a:p>
          <a:p>
            <a:pPr>
              <a:lnSpc>
                <a:spcPct val="80000"/>
              </a:lnSpc>
              <a:spcBef>
                <a:spcPts val="240"/>
              </a:spcBef>
            </a:pPr>
            <a:r>
              <a:rPr lang="en-US" sz="1000" dirty="0">
                <a:solidFill>
                  <a:schemeClr val="accent5"/>
                </a:solidFill>
              </a:rPr>
              <a:t>1. Egawa K et al. </a:t>
            </a:r>
            <a:r>
              <a:rPr lang="en-US" sz="1000" i="1" dirty="0">
                <a:solidFill>
                  <a:schemeClr val="accent5"/>
                </a:solidFill>
              </a:rPr>
              <a:t>Sci Transl Med.</a:t>
            </a:r>
            <a:r>
              <a:rPr lang="en-US" sz="1000" dirty="0">
                <a:solidFill>
                  <a:schemeClr val="accent5"/>
                </a:solidFill>
              </a:rPr>
              <a:t> 2012;4:163ra157. doi:10.1126/scitranslmed.3004655. 2. Wu C, Sun D. </a:t>
            </a:r>
            <a:r>
              <a:rPr lang="en-US" sz="1000" i="1" dirty="0">
                <a:solidFill>
                  <a:schemeClr val="accent5"/>
                </a:solidFill>
              </a:rPr>
              <a:t>Metab Brain Dis</a:t>
            </a:r>
            <a:r>
              <a:rPr lang="en-US" sz="1000" dirty="0">
                <a:solidFill>
                  <a:schemeClr val="accent5"/>
                </a:solidFill>
              </a:rPr>
              <a:t>. 2015;30:367-379. </a:t>
            </a:r>
            <a:br>
              <a:rPr lang="en-US" sz="1000" dirty="0">
                <a:solidFill>
                  <a:schemeClr val="accent5"/>
                </a:solidFill>
              </a:rPr>
            </a:br>
            <a:r>
              <a:rPr lang="en-US" sz="1000" dirty="0">
                <a:solidFill>
                  <a:schemeClr val="accent5"/>
                </a:solidFill>
              </a:rPr>
              <a:t>3. Bagni C et al. </a:t>
            </a:r>
            <a:r>
              <a:rPr lang="en-US" sz="1000" i="1" dirty="0">
                <a:solidFill>
                  <a:schemeClr val="accent5"/>
                </a:solidFill>
              </a:rPr>
              <a:t>J Clin Invest.</a:t>
            </a:r>
            <a:r>
              <a:rPr lang="en-US" sz="1000" dirty="0">
                <a:solidFill>
                  <a:schemeClr val="accent5"/>
                </a:solidFill>
              </a:rPr>
              <a:t> 2012;122:4314-4322. </a:t>
            </a:r>
          </a:p>
        </p:txBody>
      </p:sp>
      <p:sp>
        <p:nvSpPr>
          <p:cNvPr id="1721" name="Rectangle 1720">
            <a:extLst>
              <a:ext uri="{FF2B5EF4-FFF2-40B4-BE49-F238E27FC236}">
                <a16:creationId xmlns:a16="http://schemas.microsoft.com/office/drawing/2014/main" xmlns="" id="{31D762E0-9F35-4117-99A1-C9E696CFC297}"/>
              </a:ext>
            </a:extLst>
          </p:cNvPr>
          <p:cNvSpPr/>
          <p:nvPr/>
        </p:nvSpPr>
        <p:spPr>
          <a:xfrm>
            <a:off x="2053789" y="5097614"/>
            <a:ext cx="3456816" cy="276999"/>
          </a:xfrm>
          <a:prstGeom prst="rect">
            <a:avLst/>
          </a:prstGeom>
        </p:spPr>
        <p:txBody>
          <a:bodyPr wrap="square" lIns="0" tIns="0" rIns="0" bIns="0">
            <a:sp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2000" b="1" i="0" u="none" strike="noStrike" kern="1200" cap="none" spc="0" normalizeH="0" baseline="0" noProof="0" dirty="0">
                <a:ln>
                  <a:noFill/>
                </a:ln>
                <a:solidFill>
                  <a:schemeClr val="accent5"/>
                </a:solidFill>
                <a:effectLst/>
                <a:uLnTx/>
                <a:uFillTx/>
                <a:latin typeface="Calibri" panose="020F0502020204030204"/>
                <a:ea typeface="+mn-ea"/>
                <a:cs typeface="+mn-cs"/>
              </a:rPr>
              <a:t>Symptoms</a:t>
            </a:r>
            <a:endParaRPr kumimoji="0" lang="en-US" sz="2000" b="1" i="0" u="none" strike="noStrike" kern="1200" cap="none" spc="0" normalizeH="0" baseline="30000" noProof="0" dirty="0">
              <a:ln>
                <a:noFill/>
              </a:ln>
              <a:solidFill>
                <a:schemeClr val="accent5"/>
              </a:solidFill>
              <a:effectLst/>
              <a:uLnTx/>
              <a:uFillTx/>
              <a:latin typeface="Calibri" panose="020F0502020204030204"/>
              <a:ea typeface="+mn-ea"/>
              <a:cs typeface="+mn-cs"/>
            </a:endParaRPr>
          </a:p>
        </p:txBody>
      </p:sp>
      <p:grpSp>
        <p:nvGrpSpPr>
          <p:cNvPr id="1011" name="Group 1010">
            <a:extLst>
              <a:ext uri="{FF2B5EF4-FFF2-40B4-BE49-F238E27FC236}">
                <a16:creationId xmlns:a16="http://schemas.microsoft.com/office/drawing/2014/main" xmlns="" id="{925C17E4-785C-4D92-AFC3-432ED418D454}"/>
              </a:ext>
            </a:extLst>
          </p:cNvPr>
          <p:cNvGrpSpPr/>
          <p:nvPr/>
        </p:nvGrpSpPr>
        <p:grpSpPr>
          <a:xfrm>
            <a:off x="3312874" y="1235297"/>
            <a:ext cx="923374" cy="923374"/>
            <a:chOff x="-486736" y="1243144"/>
            <a:chExt cx="2065834" cy="2065834"/>
          </a:xfrm>
        </p:grpSpPr>
        <p:sp>
          <p:nvSpPr>
            <p:cNvPr id="1012" name="Oval 1011">
              <a:extLst>
                <a:ext uri="{FF2B5EF4-FFF2-40B4-BE49-F238E27FC236}">
                  <a16:creationId xmlns:a16="http://schemas.microsoft.com/office/drawing/2014/main" xmlns="" id="{60632F0C-A681-4066-A737-A971E7B37CCB}"/>
                </a:ext>
              </a:extLst>
            </p:cNvPr>
            <p:cNvSpPr/>
            <p:nvPr/>
          </p:nvSpPr>
          <p:spPr>
            <a:xfrm>
              <a:off x="-486736" y="1243144"/>
              <a:ext cx="2065834" cy="2065834"/>
            </a:xfrm>
            <a:prstGeom prst="ellipse">
              <a:avLst/>
            </a:prstGeom>
            <a:solidFill>
              <a:srgbClr val="1FA895">
                <a:alpha val="3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4" name="Oval 1013">
              <a:extLst>
                <a:ext uri="{FF2B5EF4-FFF2-40B4-BE49-F238E27FC236}">
                  <a16:creationId xmlns:a16="http://schemas.microsoft.com/office/drawing/2014/main" xmlns="" id="{5811BDC5-3D83-400E-A919-B141A988A52D}"/>
                </a:ext>
              </a:extLst>
            </p:cNvPr>
            <p:cNvSpPr/>
            <p:nvPr/>
          </p:nvSpPr>
          <p:spPr>
            <a:xfrm>
              <a:off x="-241300" y="1488580"/>
              <a:ext cx="1574962" cy="15749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16" name="Picture 1015">
              <a:extLst>
                <a:ext uri="{FF2B5EF4-FFF2-40B4-BE49-F238E27FC236}">
                  <a16:creationId xmlns:a16="http://schemas.microsoft.com/office/drawing/2014/main" xmlns="" id="{9F8633A1-6508-4A30-93C3-1C6C4AB3A74C}"/>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15955" y="1413925"/>
              <a:ext cx="1724272" cy="1724272"/>
            </a:xfrm>
            <a:prstGeom prst="rect">
              <a:avLst/>
            </a:prstGeom>
          </p:spPr>
        </p:pic>
      </p:grpSp>
      <p:sp>
        <p:nvSpPr>
          <p:cNvPr id="6" name="Slide Number Placeholder 5">
            <a:extLst>
              <a:ext uri="{FF2B5EF4-FFF2-40B4-BE49-F238E27FC236}">
                <a16:creationId xmlns:a16="http://schemas.microsoft.com/office/drawing/2014/main" xmlns="" id="{7872EF02-A7BD-43D5-BBBA-60BA7C568D5A}"/>
              </a:ext>
            </a:extLst>
          </p:cNvPr>
          <p:cNvSpPr>
            <a:spLocks noGrp="1"/>
          </p:cNvSpPr>
          <p:nvPr>
            <p:ph type="sldNum" sz="quarter" idx="12"/>
          </p:nvPr>
        </p:nvSpPr>
        <p:spPr>
          <a:xfrm>
            <a:off x="11622671" y="6607814"/>
            <a:ext cx="373067" cy="123111"/>
          </a:xfrm>
        </p:spPr>
        <p:txBody>
          <a:bodyPr/>
          <a:lstStyle/>
          <a:p>
            <a:fld id="{1FE55FE1-14D6-4E0C-911C-D83186A362DD}" type="slidenum">
              <a:rPr lang="en-US" smtClean="0"/>
              <a:t>17</a:t>
            </a:fld>
            <a:endParaRPr lang="en-US" dirty="0"/>
          </a:p>
        </p:txBody>
      </p:sp>
      <p:sp>
        <p:nvSpPr>
          <p:cNvPr id="7" name="Right Arrow 6"/>
          <p:cNvSpPr/>
          <p:nvPr/>
        </p:nvSpPr>
        <p:spPr>
          <a:xfrm>
            <a:off x="6492894" y="4392748"/>
            <a:ext cx="1295987" cy="518318"/>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normal</a:t>
            </a:r>
            <a:endParaRPr lang="en-US" dirty="0"/>
          </a:p>
        </p:txBody>
      </p:sp>
      <p:sp>
        <p:nvSpPr>
          <p:cNvPr id="8" name="Left Arrow 7"/>
          <p:cNvSpPr/>
          <p:nvPr/>
        </p:nvSpPr>
        <p:spPr>
          <a:xfrm>
            <a:off x="10808531" y="4399227"/>
            <a:ext cx="1308947" cy="505360"/>
          </a:xfrm>
          <a:prstGeom prst="lef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r>
              <a:rPr lang="en-US" b="1" dirty="0" smtClean="0"/>
              <a:t>abnormal</a:t>
            </a:r>
            <a:endParaRPr lang="en-US" b="1" dirty="0"/>
          </a:p>
        </p:txBody>
      </p:sp>
    </p:spTree>
    <p:custDataLst>
      <p:tags r:id="rId1"/>
    </p:custDataLst>
    <p:extLst>
      <p:ext uri="{BB962C8B-B14F-4D97-AF65-F5344CB8AC3E}">
        <p14:creationId xmlns:p14="http://schemas.microsoft.com/office/powerpoint/2010/main" val="37073714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5">
            <a:extLst>
              <a:ext uri="{FF2B5EF4-FFF2-40B4-BE49-F238E27FC236}">
                <a16:creationId xmlns:a16="http://schemas.microsoft.com/office/drawing/2014/main" xmlns="" id="{3F8EF18F-4D4B-48CF-B01D-526624B9643C}"/>
              </a:ext>
            </a:extLst>
          </p:cNvPr>
          <p:cNvSpPr/>
          <p:nvPr/>
        </p:nvSpPr>
        <p:spPr>
          <a:xfrm>
            <a:off x="531957" y="3933924"/>
            <a:ext cx="3928872" cy="2279904"/>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prstClr val="black"/>
              </a:solidFill>
              <a:effectLst/>
              <a:uLnTx/>
              <a:uFillTx/>
              <a:latin typeface="Calibri"/>
              <a:ea typeface="+mn-ea"/>
              <a:cs typeface="+mn-cs"/>
            </a:endParaRPr>
          </a:p>
        </p:txBody>
      </p:sp>
      <p:sp>
        <p:nvSpPr>
          <p:cNvPr id="7" name="object 6">
            <a:extLst>
              <a:ext uri="{FF2B5EF4-FFF2-40B4-BE49-F238E27FC236}">
                <a16:creationId xmlns:a16="http://schemas.microsoft.com/office/drawing/2014/main" xmlns="" id="{1099F916-3587-4161-911D-4583E2C302C4}"/>
              </a:ext>
            </a:extLst>
          </p:cNvPr>
          <p:cNvSpPr/>
          <p:nvPr/>
        </p:nvSpPr>
        <p:spPr>
          <a:xfrm>
            <a:off x="2356104" y="1505321"/>
            <a:ext cx="2907874" cy="2617833"/>
          </a:xfrm>
          <a:custGeom>
            <a:avLst/>
            <a:gdLst/>
            <a:ahLst/>
            <a:cxnLst/>
            <a:rect l="l" t="t" r="r" b="b"/>
            <a:pathLst>
              <a:path w="3426460" h="3228340">
                <a:moveTo>
                  <a:pt x="1712975" y="0"/>
                </a:moveTo>
                <a:lnTo>
                  <a:pt x="1663353" y="664"/>
                </a:lnTo>
                <a:lnTo>
                  <a:pt x="1614081" y="2645"/>
                </a:lnTo>
                <a:lnTo>
                  <a:pt x="1565177" y="5924"/>
                </a:lnTo>
                <a:lnTo>
                  <a:pt x="1516661" y="10484"/>
                </a:lnTo>
                <a:lnTo>
                  <a:pt x="1468553" y="16307"/>
                </a:lnTo>
                <a:lnTo>
                  <a:pt x="1420870" y="23374"/>
                </a:lnTo>
                <a:lnTo>
                  <a:pt x="1373632" y="31669"/>
                </a:lnTo>
                <a:lnTo>
                  <a:pt x="1326857" y="41172"/>
                </a:lnTo>
                <a:lnTo>
                  <a:pt x="1280567" y="51866"/>
                </a:lnTo>
                <a:lnTo>
                  <a:pt x="1234778" y="63733"/>
                </a:lnTo>
                <a:lnTo>
                  <a:pt x="1189510" y="76755"/>
                </a:lnTo>
                <a:lnTo>
                  <a:pt x="1144783" y="90914"/>
                </a:lnTo>
                <a:lnTo>
                  <a:pt x="1100614" y="106193"/>
                </a:lnTo>
                <a:lnTo>
                  <a:pt x="1057024" y="122572"/>
                </a:lnTo>
                <a:lnTo>
                  <a:pt x="1014032" y="140035"/>
                </a:lnTo>
                <a:lnTo>
                  <a:pt x="971656" y="158563"/>
                </a:lnTo>
                <a:lnTo>
                  <a:pt x="929915" y="178138"/>
                </a:lnTo>
                <a:lnTo>
                  <a:pt x="888829" y="198743"/>
                </a:lnTo>
                <a:lnTo>
                  <a:pt x="848416" y="220359"/>
                </a:lnTo>
                <a:lnTo>
                  <a:pt x="808696" y="242968"/>
                </a:lnTo>
                <a:lnTo>
                  <a:pt x="769687" y="266553"/>
                </a:lnTo>
                <a:lnTo>
                  <a:pt x="731409" y="291096"/>
                </a:lnTo>
                <a:lnTo>
                  <a:pt x="693881" y="316578"/>
                </a:lnTo>
                <a:lnTo>
                  <a:pt x="657122" y="342982"/>
                </a:lnTo>
                <a:lnTo>
                  <a:pt x="621150" y="370290"/>
                </a:lnTo>
                <a:lnTo>
                  <a:pt x="585986" y="398484"/>
                </a:lnTo>
                <a:lnTo>
                  <a:pt x="551647" y="427545"/>
                </a:lnTo>
                <a:lnTo>
                  <a:pt x="518153" y="457456"/>
                </a:lnTo>
                <a:lnTo>
                  <a:pt x="485523" y="488200"/>
                </a:lnTo>
                <a:lnTo>
                  <a:pt x="453776" y="519757"/>
                </a:lnTo>
                <a:lnTo>
                  <a:pt x="422932" y="552110"/>
                </a:lnTo>
                <a:lnTo>
                  <a:pt x="393008" y="585242"/>
                </a:lnTo>
                <a:lnTo>
                  <a:pt x="364025" y="619133"/>
                </a:lnTo>
                <a:lnTo>
                  <a:pt x="336000" y="653767"/>
                </a:lnTo>
                <a:lnTo>
                  <a:pt x="308955" y="689125"/>
                </a:lnTo>
                <a:lnTo>
                  <a:pt x="282906" y="725190"/>
                </a:lnTo>
                <a:lnTo>
                  <a:pt x="257874" y="761943"/>
                </a:lnTo>
                <a:lnTo>
                  <a:pt x="233877" y="799366"/>
                </a:lnTo>
                <a:lnTo>
                  <a:pt x="210935" y="837441"/>
                </a:lnTo>
                <a:lnTo>
                  <a:pt x="189066" y="876152"/>
                </a:lnTo>
                <a:lnTo>
                  <a:pt x="168290" y="915478"/>
                </a:lnTo>
                <a:lnTo>
                  <a:pt x="148625" y="955404"/>
                </a:lnTo>
                <a:lnTo>
                  <a:pt x="130091" y="995910"/>
                </a:lnTo>
                <a:lnTo>
                  <a:pt x="112707" y="1036979"/>
                </a:lnTo>
                <a:lnTo>
                  <a:pt x="96491" y="1078592"/>
                </a:lnTo>
                <a:lnTo>
                  <a:pt x="81463" y="1120733"/>
                </a:lnTo>
                <a:lnTo>
                  <a:pt x="67643" y="1163382"/>
                </a:lnTo>
                <a:lnTo>
                  <a:pt x="55047" y="1206522"/>
                </a:lnTo>
                <a:lnTo>
                  <a:pt x="43697" y="1250135"/>
                </a:lnTo>
                <a:lnTo>
                  <a:pt x="33611" y="1294204"/>
                </a:lnTo>
                <a:lnTo>
                  <a:pt x="24808" y="1338709"/>
                </a:lnTo>
                <a:lnTo>
                  <a:pt x="17307" y="1383634"/>
                </a:lnTo>
                <a:lnTo>
                  <a:pt x="11127" y="1428959"/>
                </a:lnTo>
                <a:lnTo>
                  <a:pt x="6287" y="1474668"/>
                </a:lnTo>
                <a:lnTo>
                  <a:pt x="2807" y="1520743"/>
                </a:lnTo>
                <a:lnTo>
                  <a:pt x="705" y="1567164"/>
                </a:lnTo>
                <a:lnTo>
                  <a:pt x="0" y="1613916"/>
                </a:lnTo>
                <a:lnTo>
                  <a:pt x="705" y="1660667"/>
                </a:lnTo>
                <a:lnTo>
                  <a:pt x="2807" y="1707088"/>
                </a:lnTo>
                <a:lnTo>
                  <a:pt x="6287" y="1753163"/>
                </a:lnTo>
                <a:lnTo>
                  <a:pt x="11127" y="1798872"/>
                </a:lnTo>
                <a:lnTo>
                  <a:pt x="17307" y="1844197"/>
                </a:lnTo>
                <a:lnTo>
                  <a:pt x="24808" y="1889122"/>
                </a:lnTo>
                <a:lnTo>
                  <a:pt x="33611" y="1933627"/>
                </a:lnTo>
                <a:lnTo>
                  <a:pt x="43697" y="1977696"/>
                </a:lnTo>
                <a:lnTo>
                  <a:pt x="55047" y="2021309"/>
                </a:lnTo>
                <a:lnTo>
                  <a:pt x="67643" y="2064449"/>
                </a:lnTo>
                <a:lnTo>
                  <a:pt x="81463" y="2107098"/>
                </a:lnTo>
                <a:lnTo>
                  <a:pt x="96491" y="2149239"/>
                </a:lnTo>
                <a:lnTo>
                  <a:pt x="112707" y="2190852"/>
                </a:lnTo>
                <a:lnTo>
                  <a:pt x="130091" y="2231921"/>
                </a:lnTo>
                <a:lnTo>
                  <a:pt x="148625" y="2272427"/>
                </a:lnTo>
                <a:lnTo>
                  <a:pt x="168290" y="2312353"/>
                </a:lnTo>
                <a:lnTo>
                  <a:pt x="189066" y="2351679"/>
                </a:lnTo>
                <a:lnTo>
                  <a:pt x="210935" y="2390390"/>
                </a:lnTo>
                <a:lnTo>
                  <a:pt x="233877" y="2428465"/>
                </a:lnTo>
                <a:lnTo>
                  <a:pt x="257874" y="2465888"/>
                </a:lnTo>
                <a:lnTo>
                  <a:pt x="282906" y="2502641"/>
                </a:lnTo>
                <a:lnTo>
                  <a:pt x="308955" y="2538706"/>
                </a:lnTo>
                <a:lnTo>
                  <a:pt x="336000" y="2574064"/>
                </a:lnTo>
                <a:lnTo>
                  <a:pt x="364025" y="2608698"/>
                </a:lnTo>
                <a:lnTo>
                  <a:pt x="393008" y="2642589"/>
                </a:lnTo>
                <a:lnTo>
                  <a:pt x="422932" y="2675721"/>
                </a:lnTo>
                <a:lnTo>
                  <a:pt x="453776" y="2708074"/>
                </a:lnTo>
                <a:lnTo>
                  <a:pt x="485523" y="2739631"/>
                </a:lnTo>
                <a:lnTo>
                  <a:pt x="518153" y="2770375"/>
                </a:lnTo>
                <a:lnTo>
                  <a:pt x="551647" y="2800286"/>
                </a:lnTo>
                <a:lnTo>
                  <a:pt x="585986" y="2829347"/>
                </a:lnTo>
                <a:lnTo>
                  <a:pt x="621150" y="2857541"/>
                </a:lnTo>
                <a:lnTo>
                  <a:pt x="657122" y="2884849"/>
                </a:lnTo>
                <a:lnTo>
                  <a:pt x="693881" y="2911253"/>
                </a:lnTo>
                <a:lnTo>
                  <a:pt x="731409" y="2936735"/>
                </a:lnTo>
                <a:lnTo>
                  <a:pt x="769687" y="2961278"/>
                </a:lnTo>
                <a:lnTo>
                  <a:pt x="808696" y="2984863"/>
                </a:lnTo>
                <a:lnTo>
                  <a:pt x="848416" y="3007472"/>
                </a:lnTo>
                <a:lnTo>
                  <a:pt x="888829" y="3029088"/>
                </a:lnTo>
                <a:lnTo>
                  <a:pt x="929915" y="3049693"/>
                </a:lnTo>
                <a:lnTo>
                  <a:pt x="971656" y="3069268"/>
                </a:lnTo>
                <a:lnTo>
                  <a:pt x="1014032" y="3087796"/>
                </a:lnTo>
                <a:lnTo>
                  <a:pt x="1057024" y="3105259"/>
                </a:lnTo>
                <a:lnTo>
                  <a:pt x="1100614" y="3121638"/>
                </a:lnTo>
                <a:lnTo>
                  <a:pt x="1144783" y="3136917"/>
                </a:lnTo>
                <a:lnTo>
                  <a:pt x="1189510" y="3151076"/>
                </a:lnTo>
                <a:lnTo>
                  <a:pt x="1234778" y="3164098"/>
                </a:lnTo>
                <a:lnTo>
                  <a:pt x="1280567" y="3175965"/>
                </a:lnTo>
                <a:lnTo>
                  <a:pt x="1326857" y="3186659"/>
                </a:lnTo>
                <a:lnTo>
                  <a:pt x="1373632" y="3196162"/>
                </a:lnTo>
                <a:lnTo>
                  <a:pt x="1420870" y="3204457"/>
                </a:lnTo>
                <a:lnTo>
                  <a:pt x="1468553" y="3211524"/>
                </a:lnTo>
                <a:lnTo>
                  <a:pt x="1516661" y="3217347"/>
                </a:lnTo>
                <a:lnTo>
                  <a:pt x="1565177" y="3221907"/>
                </a:lnTo>
                <a:lnTo>
                  <a:pt x="1614081" y="3225186"/>
                </a:lnTo>
                <a:lnTo>
                  <a:pt x="1663353" y="3227167"/>
                </a:lnTo>
                <a:lnTo>
                  <a:pt x="1712975" y="3227832"/>
                </a:lnTo>
                <a:lnTo>
                  <a:pt x="1762598" y="3227167"/>
                </a:lnTo>
                <a:lnTo>
                  <a:pt x="1811870" y="3225186"/>
                </a:lnTo>
                <a:lnTo>
                  <a:pt x="1860774" y="3221907"/>
                </a:lnTo>
                <a:lnTo>
                  <a:pt x="1909290" y="3217347"/>
                </a:lnTo>
                <a:lnTo>
                  <a:pt x="1957398" y="3211524"/>
                </a:lnTo>
                <a:lnTo>
                  <a:pt x="2005081" y="3204457"/>
                </a:lnTo>
                <a:lnTo>
                  <a:pt x="2052319" y="3196162"/>
                </a:lnTo>
                <a:lnTo>
                  <a:pt x="2099094" y="3186659"/>
                </a:lnTo>
                <a:lnTo>
                  <a:pt x="2145384" y="3175965"/>
                </a:lnTo>
                <a:lnTo>
                  <a:pt x="2191173" y="3164098"/>
                </a:lnTo>
                <a:lnTo>
                  <a:pt x="2236441" y="3151076"/>
                </a:lnTo>
                <a:lnTo>
                  <a:pt x="2281168" y="3136917"/>
                </a:lnTo>
                <a:lnTo>
                  <a:pt x="2325337" y="3121638"/>
                </a:lnTo>
                <a:lnTo>
                  <a:pt x="2368927" y="3105259"/>
                </a:lnTo>
                <a:lnTo>
                  <a:pt x="2411919" y="3087796"/>
                </a:lnTo>
                <a:lnTo>
                  <a:pt x="2454295" y="3069268"/>
                </a:lnTo>
                <a:lnTo>
                  <a:pt x="2496036" y="3049693"/>
                </a:lnTo>
                <a:lnTo>
                  <a:pt x="2537122" y="3029088"/>
                </a:lnTo>
                <a:lnTo>
                  <a:pt x="2577535" y="3007472"/>
                </a:lnTo>
                <a:lnTo>
                  <a:pt x="2617255" y="2984863"/>
                </a:lnTo>
                <a:lnTo>
                  <a:pt x="2656264" y="2961278"/>
                </a:lnTo>
                <a:lnTo>
                  <a:pt x="2694542" y="2936735"/>
                </a:lnTo>
                <a:lnTo>
                  <a:pt x="2732070" y="2911253"/>
                </a:lnTo>
                <a:lnTo>
                  <a:pt x="2768829" y="2884849"/>
                </a:lnTo>
                <a:lnTo>
                  <a:pt x="2804801" y="2857541"/>
                </a:lnTo>
                <a:lnTo>
                  <a:pt x="2839965" y="2829347"/>
                </a:lnTo>
                <a:lnTo>
                  <a:pt x="2874304" y="2800286"/>
                </a:lnTo>
                <a:lnTo>
                  <a:pt x="2907798" y="2770375"/>
                </a:lnTo>
                <a:lnTo>
                  <a:pt x="2940428" y="2739631"/>
                </a:lnTo>
                <a:lnTo>
                  <a:pt x="2972175" y="2708074"/>
                </a:lnTo>
                <a:lnTo>
                  <a:pt x="3003019" y="2675721"/>
                </a:lnTo>
                <a:lnTo>
                  <a:pt x="3032943" y="2642589"/>
                </a:lnTo>
                <a:lnTo>
                  <a:pt x="3061926" y="2608698"/>
                </a:lnTo>
                <a:lnTo>
                  <a:pt x="3089951" y="2574064"/>
                </a:lnTo>
                <a:lnTo>
                  <a:pt x="3116996" y="2538706"/>
                </a:lnTo>
                <a:lnTo>
                  <a:pt x="3143045" y="2502641"/>
                </a:lnTo>
                <a:lnTo>
                  <a:pt x="3168077" y="2465888"/>
                </a:lnTo>
                <a:lnTo>
                  <a:pt x="3192074" y="2428465"/>
                </a:lnTo>
                <a:lnTo>
                  <a:pt x="3215016" y="2390390"/>
                </a:lnTo>
                <a:lnTo>
                  <a:pt x="3236885" y="2351679"/>
                </a:lnTo>
                <a:lnTo>
                  <a:pt x="3257661" y="2312353"/>
                </a:lnTo>
                <a:lnTo>
                  <a:pt x="3277326" y="2272427"/>
                </a:lnTo>
                <a:lnTo>
                  <a:pt x="3295860" y="2231921"/>
                </a:lnTo>
                <a:lnTo>
                  <a:pt x="3313244" y="2190852"/>
                </a:lnTo>
                <a:lnTo>
                  <a:pt x="3329460" y="2149239"/>
                </a:lnTo>
                <a:lnTo>
                  <a:pt x="3344488" y="2107098"/>
                </a:lnTo>
                <a:lnTo>
                  <a:pt x="3358308" y="2064449"/>
                </a:lnTo>
                <a:lnTo>
                  <a:pt x="3370904" y="2021309"/>
                </a:lnTo>
                <a:lnTo>
                  <a:pt x="3382254" y="1977696"/>
                </a:lnTo>
                <a:lnTo>
                  <a:pt x="3392340" y="1933627"/>
                </a:lnTo>
                <a:lnTo>
                  <a:pt x="3401143" y="1889122"/>
                </a:lnTo>
                <a:lnTo>
                  <a:pt x="3408644" y="1844197"/>
                </a:lnTo>
                <a:lnTo>
                  <a:pt x="3414824" y="1798872"/>
                </a:lnTo>
                <a:lnTo>
                  <a:pt x="3419664" y="1753163"/>
                </a:lnTo>
                <a:lnTo>
                  <a:pt x="3423144" y="1707088"/>
                </a:lnTo>
                <a:lnTo>
                  <a:pt x="3425246" y="1660667"/>
                </a:lnTo>
                <a:lnTo>
                  <a:pt x="3425952" y="1613916"/>
                </a:lnTo>
                <a:lnTo>
                  <a:pt x="3425246" y="1567164"/>
                </a:lnTo>
                <a:lnTo>
                  <a:pt x="3423144" y="1520743"/>
                </a:lnTo>
                <a:lnTo>
                  <a:pt x="3419664" y="1474668"/>
                </a:lnTo>
                <a:lnTo>
                  <a:pt x="3414824" y="1428959"/>
                </a:lnTo>
                <a:lnTo>
                  <a:pt x="3408644" y="1383634"/>
                </a:lnTo>
                <a:lnTo>
                  <a:pt x="3401143" y="1338709"/>
                </a:lnTo>
                <a:lnTo>
                  <a:pt x="3392340" y="1294204"/>
                </a:lnTo>
                <a:lnTo>
                  <a:pt x="3382254" y="1250135"/>
                </a:lnTo>
                <a:lnTo>
                  <a:pt x="3370904" y="1206522"/>
                </a:lnTo>
                <a:lnTo>
                  <a:pt x="3358308" y="1163382"/>
                </a:lnTo>
                <a:lnTo>
                  <a:pt x="3344488" y="1120733"/>
                </a:lnTo>
                <a:lnTo>
                  <a:pt x="3329460" y="1078592"/>
                </a:lnTo>
                <a:lnTo>
                  <a:pt x="3313244" y="1036979"/>
                </a:lnTo>
                <a:lnTo>
                  <a:pt x="3295860" y="995910"/>
                </a:lnTo>
                <a:lnTo>
                  <a:pt x="3277326" y="955404"/>
                </a:lnTo>
                <a:lnTo>
                  <a:pt x="3257661" y="915478"/>
                </a:lnTo>
                <a:lnTo>
                  <a:pt x="3236885" y="876152"/>
                </a:lnTo>
                <a:lnTo>
                  <a:pt x="3215016" y="837441"/>
                </a:lnTo>
                <a:lnTo>
                  <a:pt x="3192074" y="799366"/>
                </a:lnTo>
                <a:lnTo>
                  <a:pt x="3168077" y="761943"/>
                </a:lnTo>
                <a:lnTo>
                  <a:pt x="3143045" y="725190"/>
                </a:lnTo>
                <a:lnTo>
                  <a:pt x="3116996" y="689125"/>
                </a:lnTo>
                <a:lnTo>
                  <a:pt x="3089951" y="653767"/>
                </a:lnTo>
                <a:lnTo>
                  <a:pt x="3061926" y="619133"/>
                </a:lnTo>
                <a:lnTo>
                  <a:pt x="3032943" y="585242"/>
                </a:lnTo>
                <a:lnTo>
                  <a:pt x="3003019" y="552110"/>
                </a:lnTo>
                <a:lnTo>
                  <a:pt x="2972175" y="519757"/>
                </a:lnTo>
                <a:lnTo>
                  <a:pt x="2940428" y="488200"/>
                </a:lnTo>
                <a:lnTo>
                  <a:pt x="2907798" y="457456"/>
                </a:lnTo>
                <a:lnTo>
                  <a:pt x="2874304" y="427545"/>
                </a:lnTo>
                <a:lnTo>
                  <a:pt x="2839965" y="398484"/>
                </a:lnTo>
                <a:lnTo>
                  <a:pt x="2804801" y="370290"/>
                </a:lnTo>
                <a:lnTo>
                  <a:pt x="2768829" y="342982"/>
                </a:lnTo>
                <a:lnTo>
                  <a:pt x="2732070" y="316578"/>
                </a:lnTo>
                <a:lnTo>
                  <a:pt x="2694542" y="291096"/>
                </a:lnTo>
                <a:lnTo>
                  <a:pt x="2656264" y="266553"/>
                </a:lnTo>
                <a:lnTo>
                  <a:pt x="2617255" y="242968"/>
                </a:lnTo>
                <a:lnTo>
                  <a:pt x="2577535" y="220359"/>
                </a:lnTo>
                <a:lnTo>
                  <a:pt x="2537122" y="198743"/>
                </a:lnTo>
                <a:lnTo>
                  <a:pt x="2496036" y="178138"/>
                </a:lnTo>
                <a:lnTo>
                  <a:pt x="2454295" y="158563"/>
                </a:lnTo>
                <a:lnTo>
                  <a:pt x="2411919" y="140035"/>
                </a:lnTo>
                <a:lnTo>
                  <a:pt x="2368927" y="122572"/>
                </a:lnTo>
                <a:lnTo>
                  <a:pt x="2325337" y="106193"/>
                </a:lnTo>
                <a:lnTo>
                  <a:pt x="2281168" y="90914"/>
                </a:lnTo>
                <a:lnTo>
                  <a:pt x="2236441" y="76755"/>
                </a:lnTo>
                <a:lnTo>
                  <a:pt x="2191173" y="63733"/>
                </a:lnTo>
                <a:lnTo>
                  <a:pt x="2145384" y="51866"/>
                </a:lnTo>
                <a:lnTo>
                  <a:pt x="2099094" y="41172"/>
                </a:lnTo>
                <a:lnTo>
                  <a:pt x="2052319" y="31669"/>
                </a:lnTo>
                <a:lnTo>
                  <a:pt x="2005081" y="23374"/>
                </a:lnTo>
                <a:lnTo>
                  <a:pt x="1957398" y="16307"/>
                </a:lnTo>
                <a:lnTo>
                  <a:pt x="1909290" y="10484"/>
                </a:lnTo>
                <a:lnTo>
                  <a:pt x="1860774" y="5924"/>
                </a:lnTo>
                <a:lnTo>
                  <a:pt x="1811870" y="2645"/>
                </a:lnTo>
                <a:lnTo>
                  <a:pt x="1762598" y="664"/>
                </a:lnTo>
                <a:lnTo>
                  <a:pt x="1712975"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prstClr val="black"/>
              </a:solidFill>
              <a:effectLst/>
              <a:uLnTx/>
              <a:uFillTx/>
              <a:latin typeface="Calibri"/>
              <a:ea typeface="+mn-ea"/>
              <a:cs typeface="+mn-cs"/>
            </a:endParaRPr>
          </a:p>
        </p:txBody>
      </p:sp>
      <p:sp>
        <p:nvSpPr>
          <p:cNvPr id="8" name="object 7">
            <a:extLst>
              <a:ext uri="{FF2B5EF4-FFF2-40B4-BE49-F238E27FC236}">
                <a16:creationId xmlns:a16="http://schemas.microsoft.com/office/drawing/2014/main" xmlns="" id="{36425917-8FFC-4F4F-A612-CF2CE37EBFDE}"/>
              </a:ext>
            </a:extLst>
          </p:cNvPr>
          <p:cNvSpPr/>
          <p:nvPr/>
        </p:nvSpPr>
        <p:spPr>
          <a:xfrm>
            <a:off x="2820619" y="1388769"/>
            <a:ext cx="2476724" cy="2516208"/>
          </a:xfrm>
          <a:custGeom>
            <a:avLst/>
            <a:gdLst/>
            <a:ahLst/>
            <a:cxnLst/>
            <a:rect l="l" t="t" r="r" b="b"/>
            <a:pathLst>
              <a:path w="3426460" h="3228340">
                <a:moveTo>
                  <a:pt x="0" y="1613916"/>
                </a:moveTo>
                <a:lnTo>
                  <a:pt x="705" y="1567164"/>
                </a:lnTo>
                <a:lnTo>
                  <a:pt x="2807" y="1520743"/>
                </a:lnTo>
                <a:lnTo>
                  <a:pt x="6287" y="1474668"/>
                </a:lnTo>
                <a:lnTo>
                  <a:pt x="11127" y="1428959"/>
                </a:lnTo>
                <a:lnTo>
                  <a:pt x="17307" y="1383634"/>
                </a:lnTo>
                <a:lnTo>
                  <a:pt x="24808" y="1338709"/>
                </a:lnTo>
                <a:lnTo>
                  <a:pt x="33611" y="1294204"/>
                </a:lnTo>
                <a:lnTo>
                  <a:pt x="43697" y="1250135"/>
                </a:lnTo>
                <a:lnTo>
                  <a:pt x="55047" y="1206522"/>
                </a:lnTo>
                <a:lnTo>
                  <a:pt x="67643" y="1163382"/>
                </a:lnTo>
                <a:lnTo>
                  <a:pt x="81463" y="1120733"/>
                </a:lnTo>
                <a:lnTo>
                  <a:pt x="96491" y="1078592"/>
                </a:lnTo>
                <a:lnTo>
                  <a:pt x="112707" y="1036979"/>
                </a:lnTo>
                <a:lnTo>
                  <a:pt x="130091" y="995910"/>
                </a:lnTo>
                <a:lnTo>
                  <a:pt x="148625" y="955404"/>
                </a:lnTo>
                <a:lnTo>
                  <a:pt x="168290" y="915478"/>
                </a:lnTo>
                <a:lnTo>
                  <a:pt x="189066" y="876152"/>
                </a:lnTo>
                <a:lnTo>
                  <a:pt x="210935" y="837441"/>
                </a:lnTo>
                <a:lnTo>
                  <a:pt x="233877" y="799366"/>
                </a:lnTo>
                <a:lnTo>
                  <a:pt x="257874" y="761943"/>
                </a:lnTo>
                <a:lnTo>
                  <a:pt x="282906" y="725190"/>
                </a:lnTo>
                <a:lnTo>
                  <a:pt x="308955" y="689125"/>
                </a:lnTo>
                <a:lnTo>
                  <a:pt x="336000" y="653767"/>
                </a:lnTo>
                <a:lnTo>
                  <a:pt x="364025" y="619133"/>
                </a:lnTo>
                <a:lnTo>
                  <a:pt x="393008" y="585242"/>
                </a:lnTo>
                <a:lnTo>
                  <a:pt x="422932" y="552110"/>
                </a:lnTo>
                <a:lnTo>
                  <a:pt x="453776" y="519757"/>
                </a:lnTo>
                <a:lnTo>
                  <a:pt x="485523" y="488200"/>
                </a:lnTo>
                <a:lnTo>
                  <a:pt x="518153" y="457456"/>
                </a:lnTo>
                <a:lnTo>
                  <a:pt x="551647" y="427545"/>
                </a:lnTo>
                <a:lnTo>
                  <a:pt x="585986" y="398484"/>
                </a:lnTo>
                <a:lnTo>
                  <a:pt x="621150" y="370290"/>
                </a:lnTo>
                <a:lnTo>
                  <a:pt x="657122" y="342982"/>
                </a:lnTo>
                <a:lnTo>
                  <a:pt x="693881" y="316578"/>
                </a:lnTo>
                <a:lnTo>
                  <a:pt x="731409" y="291096"/>
                </a:lnTo>
                <a:lnTo>
                  <a:pt x="769687" y="266553"/>
                </a:lnTo>
                <a:lnTo>
                  <a:pt x="808696" y="242968"/>
                </a:lnTo>
                <a:lnTo>
                  <a:pt x="848416" y="220359"/>
                </a:lnTo>
                <a:lnTo>
                  <a:pt x="888829" y="198743"/>
                </a:lnTo>
                <a:lnTo>
                  <a:pt x="929915" y="178138"/>
                </a:lnTo>
                <a:lnTo>
                  <a:pt x="971656" y="158563"/>
                </a:lnTo>
                <a:lnTo>
                  <a:pt x="1014032" y="140035"/>
                </a:lnTo>
                <a:lnTo>
                  <a:pt x="1057024" y="122572"/>
                </a:lnTo>
                <a:lnTo>
                  <a:pt x="1100614" y="106193"/>
                </a:lnTo>
                <a:lnTo>
                  <a:pt x="1144783" y="90914"/>
                </a:lnTo>
                <a:lnTo>
                  <a:pt x="1189510" y="76755"/>
                </a:lnTo>
                <a:lnTo>
                  <a:pt x="1234778" y="63733"/>
                </a:lnTo>
                <a:lnTo>
                  <a:pt x="1280567" y="51866"/>
                </a:lnTo>
                <a:lnTo>
                  <a:pt x="1326857" y="41172"/>
                </a:lnTo>
                <a:lnTo>
                  <a:pt x="1373632" y="31669"/>
                </a:lnTo>
                <a:lnTo>
                  <a:pt x="1420870" y="23374"/>
                </a:lnTo>
                <a:lnTo>
                  <a:pt x="1468553" y="16307"/>
                </a:lnTo>
                <a:lnTo>
                  <a:pt x="1516661" y="10484"/>
                </a:lnTo>
                <a:lnTo>
                  <a:pt x="1565177" y="5924"/>
                </a:lnTo>
                <a:lnTo>
                  <a:pt x="1614081" y="2645"/>
                </a:lnTo>
                <a:lnTo>
                  <a:pt x="1663353" y="664"/>
                </a:lnTo>
                <a:lnTo>
                  <a:pt x="1712975" y="0"/>
                </a:lnTo>
                <a:lnTo>
                  <a:pt x="1762598" y="664"/>
                </a:lnTo>
                <a:lnTo>
                  <a:pt x="1811870" y="2645"/>
                </a:lnTo>
                <a:lnTo>
                  <a:pt x="1860774" y="5924"/>
                </a:lnTo>
                <a:lnTo>
                  <a:pt x="1909290" y="10484"/>
                </a:lnTo>
                <a:lnTo>
                  <a:pt x="1957398" y="16307"/>
                </a:lnTo>
                <a:lnTo>
                  <a:pt x="2005081" y="23374"/>
                </a:lnTo>
                <a:lnTo>
                  <a:pt x="2052319" y="31669"/>
                </a:lnTo>
                <a:lnTo>
                  <a:pt x="2099094" y="41172"/>
                </a:lnTo>
                <a:lnTo>
                  <a:pt x="2145384" y="51866"/>
                </a:lnTo>
                <a:lnTo>
                  <a:pt x="2191173" y="63733"/>
                </a:lnTo>
                <a:lnTo>
                  <a:pt x="2236441" y="76755"/>
                </a:lnTo>
                <a:lnTo>
                  <a:pt x="2281168" y="90914"/>
                </a:lnTo>
                <a:lnTo>
                  <a:pt x="2325337" y="106193"/>
                </a:lnTo>
                <a:lnTo>
                  <a:pt x="2368927" y="122572"/>
                </a:lnTo>
                <a:lnTo>
                  <a:pt x="2411919" y="140035"/>
                </a:lnTo>
                <a:lnTo>
                  <a:pt x="2454295" y="158563"/>
                </a:lnTo>
                <a:lnTo>
                  <a:pt x="2496036" y="178138"/>
                </a:lnTo>
                <a:lnTo>
                  <a:pt x="2537122" y="198743"/>
                </a:lnTo>
                <a:lnTo>
                  <a:pt x="2577535" y="220359"/>
                </a:lnTo>
                <a:lnTo>
                  <a:pt x="2617255" y="242968"/>
                </a:lnTo>
                <a:lnTo>
                  <a:pt x="2656264" y="266553"/>
                </a:lnTo>
                <a:lnTo>
                  <a:pt x="2694542" y="291096"/>
                </a:lnTo>
                <a:lnTo>
                  <a:pt x="2732070" y="316578"/>
                </a:lnTo>
                <a:lnTo>
                  <a:pt x="2768829" y="342982"/>
                </a:lnTo>
                <a:lnTo>
                  <a:pt x="2804801" y="370290"/>
                </a:lnTo>
                <a:lnTo>
                  <a:pt x="2839965" y="398484"/>
                </a:lnTo>
                <a:lnTo>
                  <a:pt x="2874304" y="427545"/>
                </a:lnTo>
                <a:lnTo>
                  <a:pt x="2907798" y="457456"/>
                </a:lnTo>
                <a:lnTo>
                  <a:pt x="2940428" y="488200"/>
                </a:lnTo>
                <a:lnTo>
                  <a:pt x="2972175" y="519757"/>
                </a:lnTo>
                <a:lnTo>
                  <a:pt x="3003019" y="552110"/>
                </a:lnTo>
                <a:lnTo>
                  <a:pt x="3032943" y="585242"/>
                </a:lnTo>
                <a:lnTo>
                  <a:pt x="3061926" y="619133"/>
                </a:lnTo>
                <a:lnTo>
                  <a:pt x="3089951" y="653767"/>
                </a:lnTo>
                <a:lnTo>
                  <a:pt x="3116996" y="689125"/>
                </a:lnTo>
                <a:lnTo>
                  <a:pt x="3143045" y="725190"/>
                </a:lnTo>
                <a:lnTo>
                  <a:pt x="3168077" y="761943"/>
                </a:lnTo>
                <a:lnTo>
                  <a:pt x="3192074" y="799366"/>
                </a:lnTo>
                <a:lnTo>
                  <a:pt x="3215016" y="837441"/>
                </a:lnTo>
                <a:lnTo>
                  <a:pt x="3236885" y="876152"/>
                </a:lnTo>
                <a:lnTo>
                  <a:pt x="3257661" y="915478"/>
                </a:lnTo>
                <a:lnTo>
                  <a:pt x="3277326" y="955404"/>
                </a:lnTo>
                <a:lnTo>
                  <a:pt x="3295860" y="995910"/>
                </a:lnTo>
                <a:lnTo>
                  <a:pt x="3313244" y="1036979"/>
                </a:lnTo>
                <a:lnTo>
                  <a:pt x="3329460" y="1078592"/>
                </a:lnTo>
                <a:lnTo>
                  <a:pt x="3344488" y="1120733"/>
                </a:lnTo>
                <a:lnTo>
                  <a:pt x="3358308" y="1163382"/>
                </a:lnTo>
                <a:lnTo>
                  <a:pt x="3370904" y="1206522"/>
                </a:lnTo>
                <a:lnTo>
                  <a:pt x="3382254" y="1250135"/>
                </a:lnTo>
                <a:lnTo>
                  <a:pt x="3392340" y="1294204"/>
                </a:lnTo>
                <a:lnTo>
                  <a:pt x="3401143" y="1338709"/>
                </a:lnTo>
                <a:lnTo>
                  <a:pt x="3408644" y="1383634"/>
                </a:lnTo>
                <a:lnTo>
                  <a:pt x="3414824" y="1428959"/>
                </a:lnTo>
                <a:lnTo>
                  <a:pt x="3419664" y="1474668"/>
                </a:lnTo>
                <a:lnTo>
                  <a:pt x="3423144" y="1520743"/>
                </a:lnTo>
                <a:lnTo>
                  <a:pt x="3425246" y="1567164"/>
                </a:lnTo>
                <a:lnTo>
                  <a:pt x="3425952" y="1613916"/>
                </a:lnTo>
                <a:lnTo>
                  <a:pt x="3425246" y="1660667"/>
                </a:lnTo>
                <a:lnTo>
                  <a:pt x="3423144" y="1707088"/>
                </a:lnTo>
                <a:lnTo>
                  <a:pt x="3419664" y="1753163"/>
                </a:lnTo>
                <a:lnTo>
                  <a:pt x="3414824" y="1798872"/>
                </a:lnTo>
                <a:lnTo>
                  <a:pt x="3408644" y="1844197"/>
                </a:lnTo>
                <a:lnTo>
                  <a:pt x="3401143" y="1889122"/>
                </a:lnTo>
                <a:lnTo>
                  <a:pt x="3392340" y="1933627"/>
                </a:lnTo>
                <a:lnTo>
                  <a:pt x="3382254" y="1977696"/>
                </a:lnTo>
                <a:lnTo>
                  <a:pt x="3370904" y="2021309"/>
                </a:lnTo>
                <a:lnTo>
                  <a:pt x="3358308" y="2064449"/>
                </a:lnTo>
                <a:lnTo>
                  <a:pt x="3344488" y="2107098"/>
                </a:lnTo>
                <a:lnTo>
                  <a:pt x="3329460" y="2149239"/>
                </a:lnTo>
                <a:lnTo>
                  <a:pt x="3313244" y="2190852"/>
                </a:lnTo>
                <a:lnTo>
                  <a:pt x="3295860" y="2231921"/>
                </a:lnTo>
                <a:lnTo>
                  <a:pt x="3277326" y="2272427"/>
                </a:lnTo>
                <a:lnTo>
                  <a:pt x="3257661" y="2312353"/>
                </a:lnTo>
                <a:lnTo>
                  <a:pt x="3236885" y="2351679"/>
                </a:lnTo>
                <a:lnTo>
                  <a:pt x="3215016" y="2390390"/>
                </a:lnTo>
                <a:lnTo>
                  <a:pt x="3192074" y="2428465"/>
                </a:lnTo>
                <a:lnTo>
                  <a:pt x="3168077" y="2465888"/>
                </a:lnTo>
                <a:lnTo>
                  <a:pt x="3143045" y="2502641"/>
                </a:lnTo>
                <a:lnTo>
                  <a:pt x="3116996" y="2538706"/>
                </a:lnTo>
                <a:lnTo>
                  <a:pt x="3089951" y="2574064"/>
                </a:lnTo>
                <a:lnTo>
                  <a:pt x="3061926" y="2608698"/>
                </a:lnTo>
                <a:lnTo>
                  <a:pt x="3032943" y="2642589"/>
                </a:lnTo>
                <a:lnTo>
                  <a:pt x="3003019" y="2675721"/>
                </a:lnTo>
                <a:lnTo>
                  <a:pt x="2972175" y="2708074"/>
                </a:lnTo>
                <a:lnTo>
                  <a:pt x="2940428" y="2739631"/>
                </a:lnTo>
                <a:lnTo>
                  <a:pt x="2907798" y="2770375"/>
                </a:lnTo>
                <a:lnTo>
                  <a:pt x="2874304" y="2800286"/>
                </a:lnTo>
                <a:lnTo>
                  <a:pt x="2839965" y="2829347"/>
                </a:lnTo>
                <a:lnTo>
                  <a:pt x="2804801" y="2857541"/>
                </a:lnTo>
                <a:lnTo>
                  <a:pt x="2768829" y="2884849"/>
                </a:lnTo>
                <a:lnTo>
                  <a:pt x="2732070" y="2911253"/>
                </a:lnTo>
                <a:lnTo>
                  <a:pt x="2694542" y="2936735"/>
                </a:lnTo>
                <a:lnTo>
                  <a:pt x="2656264" y="2961278"/>
                </a:lnTo>
                <a:lnTo>
                  <a:pt x="2617255" y="2984863"/>
                </a:lnTo>
                <a:lnTo>
                  <a:pt x="2577535" y="3007472"/>
                </a:lnTo>
                <a:lnTo>
                  <a:pt x="2537122" y="3029088"/>
                </a:lnTo>
                <a:lnTo>
                  <a:pt x="2496036" y="3049693"/>
                </a:lnTo>
                <a:lnTo>
                  <a:pt x="2454295" y="3069268"/>
                </a:lnTo>
                <a:lnTo>
                  <a:pt x="2411919" y="3087796"/>
                </a:lnTo>
                <a:lnTo>
                  <a:pt x="2368927" y="3105259"/>
                </a:lnTo>
                <a:lnTo>
                  <a:pt x="2325337" y="3121638"/>
                </a:lnTo>
                <a:lnTo>
                  <a:pt x="2281168" y="3136917"/>
                </a:lnTo>
                <a:lnTo>
                  <a:pt x="2236441" y="3151076"/>
                </a:lnTo>
                <a:lnTo>
                  <a:pt x="2191173" y="3164098"/>
                </a:lnTo>
                <a:lnTo>
                  <a:pt x="2145384" y="3175965"/>
                </a:lnTo>
                <a:lnTo>
                  <a:pt x="2099094" y="3186659"/>
                </a:lnTo>
                <a:lnTo>
                  <a:pt x="2052319" y="3196162"/>
                </a:lnTo>
                <a:lnTo>
                  <a:pt x="2005081" y="3204457"/>
                </a:lnTo>
                <a:lnTo>
                  <a:pt x="1957398" y="3211524"/>
                </a:lnTo>
                <a:lnTo>
                  <a:pt x="1909290" y="3217347"/>
                </a:lnTo>
                <a:lnTo>
                  <a:pt x="1860774" y="3221907"/>
                </a:lnTo>
                <a:lnTo>
                  <a:pt x="1811870" y="3225186"/>
                </a:lnTo>
                <a:lnTo>
                  <a:pt x="1762598" y="3227167"/>
                </a:lnTo>
                <a:lnTo>
                  <a:pt x="1712975" y="3227832"/>
                </a:lnTo>
                <a:lnTo>
                  <a:pt x="1663353" y="3227167"/>
                </a:lnTo>
                <a:lnTo>
                  <a:pt x="1614081" y="3225186"/>
                </a:lnTo>
                <a:lnTo>
                  <a:pt x="1565177" y="3221907"/>
                </a:lnTo>
                <a:lnTo>
                  <a:pt x="1516661" y="3217347"/>
                </a:lnTo>
                <a:lnTo>
                  <a:pt x="1468553" y="3211524"/>
                </a:lnTo>
                <a:lnTo>
                  <a:pt x="1420870" y="3204457"/>
                </a:lnTo>
                <a:lnTo>
                  <a:pt x="1373632" y="3196162"/>
                </a:lnTo>
                <a:lnTo>
                  <a:pt x="1326857" y="3186659"/>
                </a:lnTo>
                <a:lnTo>
                  <a:pt x="1280567" y="3175965"/>
                </a:lnTo>
                <a:lnTo>
                  <a:pt x="1234778" y="3164098"/>
                </a:lnTo>
                <a:lnTo>
                  <a:pt x="1189510" y="3151076"/>
                </a:lnTo>
                <a:lnTo>
                  <a:pt x="1144783" y="3136917"/>
                </a:lnTo>
                <a:lnTo>
                  <a:pt x="1100614" y="3121638"/>
                </a:lnTo>
                <a:lnTo>
                  <a:pt x="1057024" y="3105259"/>
                </a:lnTo>
                <a:lnTo>
                  <a:pt x="1014032" y="3087796"/>
                </a:lnTo>
                <a:lnTo>
                  <a:pt x="971656" y="3069268"/>
                </a:lnTo>
                <a:lnTo>
                  <a:pt x="929915" y="3049693"/>
                </a:lnTo>
                <a:lnTo>
                  <a:pt x="888829" y="3029088"/>
                </a:lnTo>
                <a:lnTo>
                  <a:pt x="848416" y="3007472"/>
                </a:lnTo>
                <a:lnTo>
                  <a:pt x="808696" y="2984863"/>
                </a:lnTo>
                <a:lnTo>
                  <a:pt x="769687" y="2961278"/>
                </a:lnTo>
                <a:lnTo>
                  <a:pt x="731409" y="2936735"/>
                </a:lnTo>
                <a:lnTo>
                  <a:pt x="693881" y="2911253"/>
                </a:lnTo>
                <a:lnTo>
                  <a:pt x="657122" y="2884849"/>
                </a:lnTo>
                <a:lnTo>
                  <a:pt x="621150" y="2857541"/>
                </a:lnTo>
                <a:lnTo>
                  <a:pt x="585986" y="2829347"/>
                </a:lnTo>
                <a:lnTo>
                  <a:pt x="551647" y="2800286"/>
                </a:lnTo>
                <a:lnTo>
                  <a:pt x="518153" y="2770375"/>
                </a:lnTo>
                <a:lnTo>
                  <a:pt x="485523" y="2739631"/>
                </a:lnTo>
                <a:lnTo>
                  <a:pt x="453776" y="2708074"/>
                </a:lnTo>
                <a:lnTo>
                  <a:pt x="422932" y="2675721"/>
                </a:lnTo>
                <a:lnTo>
                  <a:pt x="393008" y="2642589"/>
                </a:lnTo>
                <a:lnTo>
                  <a:pt x="364025" y="2608698"/>
                </a:lnTo>
                <a:lnTo>
                  <a:pt x="336000" y="2574064"/>
                </a:lnTo>
                <a:lnTo>
                  <a:pt x="308955" y="2538706"/>
                </a:lnTo>
                <a:lnTo>
                  <a:pt x="282906" y="2502641"/>
                </a:lnTo>
                <a:lnTo>
                  <a:pt x="257874" y="2465888"/>
                </a:lnTo>
                <a:lnTo>
                  <a:pt x="233877" y="2428465"/>
                </a:lnTo>
                <a:lnTo>
                  <a:pt x="210935" y="2390390"/>
                </a:lnTo>
                <a:lnTo>
                  <a:pt x="189066" y="2351679"/>
                </a:lnTo>
                <a:lnTo>
                  <a:pt x="168290" y="2312353"/>
                </a:lnTo>
                <a:lnTo>
                  <a:pt x="148625" y="2272427"/>
                </a:lnTo>
                <a:lnTo>
                  <a:pt x="130091" y="2231921"/>
                </a:lnTo>
                <a:lnTo>
                  <a:pt x="112707" y="2190852"/>
                </a:lnTo>
                <a:lnTo>
                  <a:pt x="96491" y="2149239"/>
                </a:lnTo>
                <a:lnTo>
                  <a:pt x="81463" y="2107098"/>
                </a:lnTo>
                <a:lnTo>
                  <a:pt x="67643" y="2064449"/>
                </a:lnTo>
                <a:lnTo>
                  <a:pt x="55047" y="2021309"/>
                </a:lnTo>
                <a:lnTo>
                  <a:pt x="43697" y="1977696"/>
                </a:lnTo>
                <a:lnTo>
                  <a:pt x="33611" y="1933627"/>
                </a:lnTo>
                <a:lnTo>
                  <a:pt x="24808" y="1889122"/>
                </a:lnTo>
                <a:lnTo>
                  <a:pt x="17307" y="1844197"/>
                </a:lnTo>
                <a:lnTo>
                  <a:pt x="11127" y="1798872"/>
                </a:lnTo>
                <a:lnTo>
                  <a:pt x="6287" y="1753163"/>
                </a:lnTo>
                <a:lnTo>
                  <a:pt x="2807" y="1707088"/>
                </a:lnTo>
                <a:lnTo>
                  <a:pt x="705" y="1660667"/>
                </a:lnTo>
                <a:lnTo>
                  <a:pt x="0" y="1613916"/>
                </a:lnTo>
                <a:close/>
              </a:path>
            </a:pathLst>
          </a:custGeom>
          <a:ln w="76200">
            <a:solidFill>
              <a:srgbClr val="E7E8ED"/>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prstClr val="black"/>
              </a:solidFill>
              <a:effectLst/>
              <a:uLnTx/>
              <a:uFillTx/>
              <a:latin typeface="Calibri"/>
              <a:ea typeface="+mn-ea"/>
              <a:cs typeface="+mn-cs"/>
            </a:endParaRPr>
          </a:p>
        </p:txBody>
      </p:sp>
      <p:sp>
        <p:nvSpPr>
          <p:cNvPr id="9" name="object 8">
            <a:extLst>
              <a:ext uri="{FF2B5EF4-FFF2-40B4-BE49-F238E27FC236}">
                <a16:creationId xmlns:a16="http://schemas.microsoft.com/office/drawing/2014/main" xmlns="" id="{51DB79F0-8642-46FB-BB0A-AA8CFA8BC1D3}"/>
              </a:ext>
            </a:extLst>
          </p:cNvPr>
          <p:cNvSpPr/>
          <p:nvPr/>
        </p:nvSpPr>
        <p:spPr>
          <a:xfrm>
            <a:off x="2820619" y="1954257"/>
            <a:ext cx="2652389" cy="1719960"/>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prstClr val="black"/>
              </a:solidFill>
              <a:effectLst/>
              <a:uLnTx/>
              <a:uFillTx/>
              <a:latin typeface="Calibri"/>
              <a:ea typeface="+mn-ea"/>
              <a:cs typeface="+mn-cs"/>
            </a:endParaRPr>
          </a:p>
        </p:txBody>
      </p:sp>
      <p:sp>
        <p:nvSpPr>
          <p:cNvPr id="10" name="object 11">
            <a:extLst>
              <a:ext uri="{FF2B5EF4-FFF2-40B4-BE49-F238E27FC236}">
                <a16:creationId xmlns:a16="http://schemas.microsoft.com/office/drawing/2014/main" xmlns="" id="{D1949C30-F7FE-4278-AE3A-16C33BC01037}"/>
              </a:ext>
            </a:extLst>
          </p:cNvPr>
          <p:cNvSpPr txBox="1"/>
          <p:nvPr/>
        </p:nvSpPr>
        <p:spPr>
          <a:xfrm>
            <a:off x="-14699" y="6636375"/>
            <a:ext cx="11954337" cy="153888"/>
          </a:xfrm>
          <a:prstGeom prst="rect">
            <a:avLst/>
          </a:prstGeom>
        </p:spPr>
        <p:txBody>
          <a:bodyPr vert="horz" wrap="square" lIns="0" tIns="0" rIns="0" bIns="0" rtlCol="0">
            <a:spAutoFit/>
          </a:bodyPr>
          <a:lstStyle/>
          <a:p>
            <a:pPr marL="464184" lvl="0" algn="r" defTabSz="914400">
              <a:defRPr/>
            </a:pPr>
            <a:r>
              <a:rPr kumimoji="0" sz="1000" b="0" u="none" strike="noStrike" kern="1200" cap="none" spc="-7" normalizeH="0" baseline="25641" noProof="0" dirty="0">
                <a:ln>
                  <a:noFill/>
                </a:ln>
                <a:solidFill>
                  <a:srgbClr val="161616"/>
                </a:solidFill>
                <a:effectLst/>
                <a:uLnTx/>
                <a:uFillTx/>
                <a:cs typeface="Calibri"/>
              </a:rPr>
              <a:t>1</a:t>
            </a:r>
            <a:r>
              <a:rPr kumimoji="0" sz="1000" b="0" u="none" strike="noStrike" kern="1200" cap="none" spc="-5" normalizeH="0" baseline="0" noProof="0" dirty="0">
                <a:ln>
                  <a:noFill/>
                </a:ln>
                <a:solidFill>
                  <a:srgbClr val="161616"/>
                </a:solidFill>
                <a:effectLst/>
                <a:uLnTx/>
                <a:uFillTx/>
                <a:cs typeface="Calibri"/>
              </a:rPr>
              <a:t>Meera </a:t>
            </a:r>
            <a:r>
              <a:rPr kumimoji="0" sz="1000" b="0" i="1" u="none" strike="noStrike" kern="1200" cap="none" spc="-5" normalizeH="0" baseline="0" noProof="0" dirty="0">
                <a:ln>
                  <a:noFill/>
                </a:ln>
                <a:solidFill>
                  <a:srgbClr val="161616"/>
                </a:solidFill>
                <a:effectLst/>
                <a:uLnTx/>
                <a:uFillTx/>
                <a:cs typeface="Calibri"/>
              </a:rPr>
              <a:t>et al</a:t>
            </a:r>
            <a:r>
              <a:rPr kumimoji="0" sz="1000" b="0" u="none" strike="noStrike" kern="1200" cap="none" spc="-5" normalizeH="0" baseline="0" noProof="0" dirty="0">
                <a:ln>
                  <a:noFill/>
                </a:ln>
                <a:solidFill>
                  <a:srgbClr val="161616"/>
                </a:solidFill>
                <a:effectLst/>
                <a:uLnTx/>
                <a:uFillTx/>
                <a:cs typeface="Calibri"/>
              </a:rPr>
              <a:t>., </a:t>
            </a:r>
            <a:r>
              <a:rPr kumimoji="0" sz="1000" b="0" i="1" u="none" strike="noStrike" kern="1200" cap="none" spc="-5" normalizeH="0" baseline="0" noProof="0" dirty="0">
                <a:ln>
                  <a:noFill/>
                </a:ln>
                <a:solidFill>
                  <a:srgbClr val="161616"/>
                </a:solidFill>
                <a:effectLst/>
                <a:uLnTx/>
                <a:uFillTx/>
                <a:cs typeface="Calibri"/>
              </a:rPr>
              <a:t>J Neurophysiol. </a:t>
            </a:r>
            <a:r>
              <a:rPr kumimoji="0" sz="1000" b="0" u="none" strike="noStrike" kern="1200" cap="none" spc="-5" normalizeH="0" baseline="0" noProof="0" dirty="0">
                <a:ln>
                  <a:noFill/>
                </a:ln>
                <a:solidFill>
                  <a:srgbClr val="161616"/>
                </a:solidFill>
                <a:effectLst/>
                <a:uLnTx/>
                <a:uFillTx/>
                <a:cs typeface="Calibri"/>
              </a:rPr>
              <a:t>2011; </a:t>
            </a:r>
            <a:r>
              <a:rPr kumimoji="0" sz="1000" b="0" u="none" strike="noStrike" kern="1200" cap="none" spc="-7" normalizeH="0" baseline="25641" noProof="0" dirty="0">
                <a:ln>
                  <a:noFill/>
                </a:ln>
                <a:solidFill>
                  <a:srgbClr val="161616"/>
                </a:solidFill>
                <a:effectLst/>
                <a:uLnTx/>
                <a:uFillTx/>
                <a:cs typeface="Calibri"/>
              </a:rPr>
              <a:t>2</a:t>
            </a:r>
            <a:r>
              <a:rPr kumimoji="0" sz="1000" b="0" u="none" strike="noStrike" kern="1200" cap="none" spc="-5" normalizeH="0" baseline="0" noProof="0" dirty="0">
                <a:ln>
                  <a:noFill/>
                </a:ln>
                <a:solidFill>
                  <a:srgbClr val="161616"/>
                </a:solidFill>
                <a:effectLst/>
                <a:uLnTx/>
                <a:uFillTx/>
                <a:cs typeface="Calibri"/>
              </a:rPr>
              <a:t>Belelli et al., </a:t>
            </a:r>
            <a:r>
              <a:rPr kumimoji="0" sz="1000" b="0" i="1" u="none" strike="noStrike" kern="1200" cap="none" spc="-10" normalizeH="0" baseline="0" noProof="0" dirty="0">
                <a:ln>
                  <a:noFill/>
                </a:ln>
                <a:solidFill>
                  <a:srgbClr val="161616"/>
                </a:solidFill>
                <a:effectLst/>
                <a:uLnTx/>
                <a:uFillTx/>
                <a:cs typeface="Calibri"/>
              </a:rPr>
              <a:t>J.</a:t>
            </a:r>
            <a:r>
              <a:rPr kumimoji="0" sz="1000" b="0" i="1" u="none" strike="noStrike" kern="1200" cap="none" spc="114" normalizeH="0" baseline="0" noProof="0" dirty="0">
                <a:ln>
                  <a:noFill/>
                </a:ln>
                <a:solidFill>
                  <a:srgbClr val="161616"/>
                </a:solidFill>
                <a:effectLst/>
                <a:uLnTx/>
                <a:uFillTx/>
                <a:cs typeface="Calibri"/>
              </a:rPr>
              <a:t> </a:t>
            </a:r>
            <a:r>
              <a:rPr kumimoji="0" sz="1000" b="0" i="1" u="none" strike="noStrike" kern="1200" cap="none" spc="-5" normalizeH="0" baseline="0" noProof="0" dirty="0">
                <a:ln>
                  <a:noFill/>
                </a:ln>
                <a:solidFill>
                  <a:srgbClr val="161616"/>
                </a:solidFill>
                <a:effectLst/>
                <a:uLnTx/>
                <a:uFillTx/>
                <a:cs typeface="Calibri"/>
              </a:rPr>
              <a:t>Neurosci.</a:t>
            </a:r>
            <a:r>
              <a:rPr kumimoji="0" sz="1000" b="0" u="none" strike="noStrike" kern="1200" cap="none" spc="-5" normalizeH="0" baseline="0" noProof="0" dirty="0">
                <a:ln>
                  <a:noFill/>
                </a:ln>
                <a:solidFill>
                  <a:srgbClr val="161616"/>
                </a:solidFill>
                <a:effectLst/>
                <a:uLnTx/>
                <a:uFillTx/>
                <a:cs typeface="Calibri"/>
              </a:rPr>
              <a:t>2005;</a:t>
            </a:r>
            <a:r>
              <a:rPr kumimoji="0" lang="en-US" sz="1000" b="0" u="none" strike="noStrike" kern="1200" cap="none" spc="-5" normalizeH="0" baseline="0" noProof="0" dirty="0">
                <a:ln>
                  <a:noFill/>
                </a:ln>
                <a:solidFill>
                  <a:srgbClr val="161616"/>
                </a:solidFill>
                <a:effectLst/>
                <a:uLnTx/>
                <a:uFillTx/>
                <a:cs typeface="Calibri"/>
              </a:rPr>
              <a:t> </a:t>
            </a:r>
            <a:r>
              <a:rPr kumimoji="0" lang="en-US" sz="1000" b="0" u="none" strike="noStrike" kern="0" cap="none" spc="-10" normalizeH="0" baseline="30000" noProof="0" dirty="0">
                <a:ln>
                  <a:noFill/>
                </a:ln>
                <a:solidFill>
                  <a:srgbClr val="161616"/>
                </a:solidFill>
                <a:effectLst/>
                <a:uLnTx/>
                <a:uFillTx/>
                <a:cs typeface="Calibri"/>
              </a:rPr>
              <a:t>3  </a:t>
            </a:r>
            <a:r>
              <a:rPr lang="en-US" sz="1000" spc="-5" dirty="0">
                <a:solidFill>
                  <a:srgbClr val="161616"/>
                </a:solidFill>
                <a:cs typeface="Calibri"/>
              </a:rPr>
              <a:t>Duguid et al. </a:t>
            </a:r>
            <a:r>
              <a:rPr lang="en-US" sz="1000" i="1" spc="-5" dirty="0">
                <a:solidFill>
                  <a:srgbClr val="161616"/>
                </a:solidFill>
                <a:cs typeface="Calibri"/>
              </a:rPr>
              <a:t>Journal of Neurosci</a:t>
            </a:r>
            <a:r>
              <a:rPr lang="en-US" sz="1000" spc="-5" dirty="0">
                <a:solidFill>
                  <a:srgbClr val="161616"/>
                </a:solidFill>
                <a:cs typeface="Calibri"/>
              </a:rPr>
              <a:t>. 2012</a:t>
            </a:r>
            <a:r>
              <a:rPr kumimoji="0" lang="en-US" sz="1000" b="0" i="0" u="none" strike="noStrike" kern="0" cap="none" spc="-10" normalizeH="0" baseline="30000" noProof="0" dirty="0">
                <a:ln>
                  <a:noFill/>
                </a:ln>
                <a:solidFill>
                  <a:srgbClr val="161616"/>
                </a:solidFill>
                <a:effectLst/>
                <a:uLnTx/>
                <a:uFillTx/>
                <a:cs typeface="Calibri"/>
              </a:rPr>
              <a:t>  </a:t>
            </a:r>
            <a:r>
              <a:rPr lang="en-US" sz="1000" kern="0" spc="-10" baseline="30000" dirty="0">
                <a:solidFill>
                  <a:srgbClr val="161616"/>
                </a:solidFill>
                <a:cs typeface="Calibri"/>
              </a:rPr>
              <a:t>4</a:t>
            </a:r>
            <a:r>
              <a:rPr kumimoji="0" sz="1000" b="0" i="0" u="none" strike="noStrike" kern="1200" cap="none" spc="-5" normalizeH="0" baseline="0" noProof="0" dirty="0">
                <a:ln>
                  <a:noFill/>
                </a:ln>
                <a:solidFill>
                  <a:srgbClr val="161616"/>
                </a:solidFill>
                <a:effectLst/>
                <a:uLnTx/>
                <a:uFillTx/>
                <a:cs typeface="Calibri"/>
              </a:rPr>
              <a:t>Olmos-Serrano </a:t>
            </a:r>
            <a:r>
              <a:rPr kumimoji="0" sz="1000" b="0" i="1" u="none" strike="noStrike" kern="1200" cap="none" spc="-5" normalizeH="0" baseline="0" noProof="0" dirty="0">
                <a:ln>
                  <a:noFill/>
                </a:ln>
                <a:solidFill>
                  <a:srgbClr val="161616"/>
                </a:solidFill>
                <a:effectLst/>
                <a:uLnTx/>
                <a:uFillTx/>
                <a:cs typeface="Calibri"/>
              </a:rPr>
              <a:t>et al. </a:t>
            </a:r>
            <a:r>
              <a:rPr kumimoji="0" sz="1000" b="0" i="1" u="none" strike="noStrike" kern="1200" cap="none" spc="-10" normalizeH="0" baseline="0" noProof="0" dirty="0">
                <a:ln>
                  <a:noFill/>
                </a:ln>
                <a:solidFill>
                  <a:srgbClr val="161616"/>
                </a:solidFill>
                <a:effectLst/>
                <a:uLnTx/>
                <a:uFillTx/>
                <a:cs typeface="Calibri"/>
              </a:rPr>
              <a:t>J. </a:t>
            </a:r>
            <a:r>
              <a:rPr kumimoji="0" sz="1000" b="0" i="1" u="none" strike="noStrike" kern="1200" cap="none" spc="-5" normalizeH="0" baseline="0" noProof="0" dirty="0">
                <a:ln>
                  <a:noFill/>
                </a:ln>
                <a:solidFill>
                  <a:srgbClr val="161616"/>
                </a:solidFill>
                <a:effectLst/>
                <a:uLnTx/>
                <a:uFillTx/>
                <a:cs typeface="Calibri"/>
              </a:rPr>
              <a:t>Neurosci. </a:t>
            </a:r>
            <a:r>
              <a:rPr kumimoji="0" sz="1000" b="0" i="0" u="none" strike="noStrike" kern="1200" cap="none" spc="-5" normalizeH="0" baseline="0" noProof="0" dirty="0">
                <a:ln>
                  <a:noFill/>
                </a:ln>
                <a:solidFill>
                  <a:srgbClr val="161616"/>
                </a:solidFill>
                <a:effectLst/>
                <a:uLnTx/>
                <a:uFillTx/>
                <a:cs typeface="Calibri"/>
              </a:rPr>
              <a:t>2010; </a:t>
            </a:r>
            <a:r>
              <a:rPr kumimoji="0" lang="en-US" sz="1000" b="0" i="0" u="none" strike="noStrike" kern="1200" cap="none" spc="-7" normalizeH="0" baseline="25641" noProof="0" dirty="0">
                <a:ln>
                  <a:noFill/>
                </a:ln>
                <a:solidFill>
                  <a:srgbClr val="161616"/>
                </a:solidFill>
                <a:effectLst/>
                <a:uLnTx/>
                <a:uFillTx/>
                <a:cs typeface="Calibri"/>
              </a:rPr>
              <a:t>5</a:t>
            </a:r>
            <a:r>
              <a:rPr kumimoji="0" sz="1000" b="0" i="0" u="none" strike="noStrike" kern="1200" cap="none" spc="-5" normalizeH="0" baseline="0" noProof="0" dirty="0">
                <a:ln>
                  <a:noFill/>
                </a:ln>
                <a:solidFill>
                  <a:srgbClr val="161616"/>
                </a:solidFill>
                <a:effectLst/>
                <a:uLnTx/>
                <a:uFillTx/>
                <a:cs typeface="Calibri"/>
              </a:rPr>
              <a:t>Egawa </a:t>
            </a:r>
            <a:r>
              <a:rPr kumimoji="0" sz="1000" b="0" i="1" u="none" strike="noStrike" kern="1200" cap="none" spc="-5" normalizeH="0" baseline="0" noProof="0" dirty="0">
                <a:ln>
                  <a:noFill/>
                </a:ln>
                <a:solidFill>
                  <a:srgbClr val="161616"/>
                </a:solidFill>
                <a:effectLst/>
                <a:uLnTx/>
                <a:uFillTx/>
                <a:cs typeface="Calibri"/>
              </a:rPr>
              <a:t>et al. Sci. </a:t>
            </a:r>
            <a:r>
              <a:rPr kumimoji="0" sz="1000" b="0" i="1" u="none" strike="noStrike" kern="1200" cap="none" spc="-10" normalizeH="0" baseline="0" noProof="0" dirty="0">
                <a:ln>
                  <a:noFill/>
                </a:ln>
                <a:solidFill>
                  <a:srgbClr val="161616"/>
                </a:solidFill>
                <a:effectLst/>
                <a:uLnTx/>
                <a:uFillTx/>
                <a:cs typeface="Calibri"/>
              </a:rPr>
              <a:t>Trans. </a:t>
            </a:r>
            <a:r>
              <a:rPr kumimoji="0" sz="1000" b="0" i="1" u="none" strike="noStrike" kern="1200" cap="none" spc="-5" normalizeH="0" baseline="0" noProof="0" dirty="0">
                <a:ln>
                  <a:noFill/>
                </a:ln>
                <a:solidFill>
                  <a:srgbClr val="161616"/>
                </a:solidFill>
                <a:effectLst/>
                <a:uLnTx/>
                <a:uFillTx/>
                <a:cs typeface="Calibri"/>
              </a:rPr>
              <a:t>Med.</a:t>
            </a:r>
            <a:r>
              <a:rPr kumimoji="0" sz="1000" b="0" i="1" u="none" strike="noStrike" kern="1200" cap="none" spc="95" normalizeH="0" baseline="0" noProof="0" dirty="0">
                <a:ln>
                  <a:noFill/>
                </a:ln>
                <a:solidFill>
                  <a:srgbClr val="161616"/>
                </a:solidFill>
                <a:effectLst/>
                <a:uLnTx/>
                <a:uFillTx/>
                <a:cs typeface="Calibri"/>
              </a:rPr>
              <a:t> </a:t>
            </a:r>
            <a:r>
              <a:rPr kumimoji="0" sz="1000" b="0" i="0" u="none" strike="noStrike" kern="1200" cap="none" spc="-5" normalizeH="0" baseline="0" noProof="0" dirty="0">
                <a:ln>
                  <a:noFill/>
                </a:ln>
                <a:solidFill>
                  <a:srgbClr val="161616"/>
                </a:solidFill>
                <a:effectLst/>
                <a:uLnTx/>
                <a:uFillTx/>
                <a:cs typeface="Calibri"/>
              </a:rPr>
              <a:t>2012</a:t>
            </a:r>
            <a:r>
              <a:rPr kumimoji="0" lang="en-US" sz="1000" b="0" i="0" u="none" strike="noStrike" kern="1200" cap="none" spc="-7" normalizeH="0" baseline="25641" noProof="0" dirty="0">
                <a:ln>
                  <a:noFill/>
                </a:ln>
                <a:solidFill>
                  <a:srgbClr val="161616"/>
                </a:solidFill>
                <a:effectLst/>
                <a:uLnTx/>
                <a:uFillTx/>
                <a:cs typeface="Calibri"/>
              </a:rPr>
              <a:t>6</a:t>
            </a:r>
            <a:r>
              <a:rPr kumimoji="0" sz="1000" b="0" i="0" u="none" strike="noStrike" kern="1200" cap="none" spc="-5" normalizeH="0" baseline="0" noProof="0" dirty="0">
                <a:ln>
                  <a:noFill/>
                </a:ln>
                <a:solidFill>
                  <a:srgbClr val="161616"/>
                </a:solidFill>
                <a:effectLst/>
                <a:uLnTx/>
                <a:uFillTx/>
                <a:cs typeface="Calibri"/>
              </a:rPr>
              <a:t>Olmos-Serrano </a:t>
            </a:r>
            <a:r>
              <a:rPr kumimoji="0" sz="1000" b="0" i="1" u="none" strike="noStrike" kern="1200" cap="none" spc="-5" normalizeH="0" baseline="0" noProof="0" dirty="0">
                <a:ln>
                  <a:noFill/>
                </a:ln>
                <a:solidFill>
                  <a:srgbClr val="161616"/>
                </a:solidFill>
                <a:effectLst/>
                <a:uLnTx/>
                <a:uFillTx/>
                <a:cs typeface="Calibri"/>
              </a:rPr>
              <a:t>et al. Dev. Neuro</a:t>
            </a:r>
            <a:r>
              <a:rPr kumimoji="0" sz="1000" b="0" i="0" u="none" strike="noStrike" kern="1200" cap="none" spc="-5" normalizeH="0" baseline="0" noProof="0" dirty="0">
                <a:ln>
                  <a:noFill/>
                </a:ln>
                <a:solidFill>
                  <a:srgbClr val="161616"/>
                </a:solidFill>
                <a:effectLst/>
                <a:uLnTx/>
                <a:uFillTx/>
                <a:cs typeface="Calibri"/>
              </a:rPr>
              <a:t>.</a:t>
            </a:r>
            <a:r>
              <a:rPr kumimoji="0" sz="1000" b="0" i="0" u="none" strike="noStrike" kern="1200" cap="none" spc="-20" normalizeH="0" baseline="0" noProof="0" dirty="0">
                <a:ln>
                  <a:noFill/>
                </a:ln>
                <a:solidFill>
                  <a:srgbClr val="161616"/>
                </a:solidFill>
                <a:effectLst/>
                <a:uLnTx/>
                <a:uFillTx/>
                <a:cs typeface="Calibri"/>
              </a:rPr>
              <a:t> </a:t>
            </a:r>
            <a:r>
              <a:rPr kumimoji="0" sz="1000" b="0" i="0" u="none" strike="noStrike" kern="1200" cap="none" spc="-5" normalizeH="0" baseline="0" noProof="0" dirty="0">
                <a:ln>
                  <a:noFill/>
                </a:ln>
                <a:solidFill>
                  <a:srgbClr val="161616"/>
                </a:solidFill>
                <a:effectLst/>
                <a:uLnTx/>
                <a:uFillTx/>
                <a:cs typeface="Calibri"/>
              </a:rPr>
              <a:t>2011</a:t>
            </a:r>
            <a:r>
              <a:rPr kumimoji="0" lang="en-US" sz="1000" b="0" i="0" u="none" strike="noStrike" kern="1200" cap="none" spc="-5" normalizeH="0" baseline="0" noProof="0" dirty="0">
                <a:ln>
                  <a:noFill/>
                </a:ln>
                <a:solidFill>
                  <a:srgbClr val="161616"/>
                </a:solidFill>
                <a:effectLst/>
                <a:uLnTx/>
                <a:uFillTx/>
                <a:cs typeface="Calibri"/>
              </a:rPr>
              <a:t> </a:t>
            </a:r>
            <a:endParaRPr kumimoji="0" sz="1000" b="0" i="0" u="none" strike="noStrike" kern="1200" cap="none" spc="-5" normalizeH="0" baseline="0" noProof="0" dirty="0">
              <a:ln>
                <a:noFill/>
              </a:ln>
              <a:solidFill>
                <a:srgbClr val="161616"/>
              </a:solidFill>
              <a:effectLst/>
              <a:uLnTx/>
              <a:uFillTx/>
              <a:cs typeface="Calibri"/>
            </a:endParaRPr>
          </a:p>
        </p:txBody>
      </p:sp>
      <p:sp>
        <p:nvSpPr>
          <p:cNvPr id="12" name="TextBox 11">
            <a:extLst>
              <a:ext uri="{FF2B5EF4-FFF2-40B4-BE49-F238E27FC236}">
                <a16:creationId xmlns:a16="http://schemas.microsoft.com/office/drawing/2014/main" xmlns="" id="{5AFEA837-B34F-411C-A83C-D7DFABE3B27A}"/>
              </a:ext>
            </a:extLst>
          </p:cNvPr>
          <p:cNvSpPr txBox="1"/>
          <p:nvPr/>
        </p:nvSpPr>
        <p:spPr>
          <a:xfrm>
            <a:off x="6096000" y="1976163"/>
            <a:ext cx="5542516" cy="3477875"/>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
                <a:schemeClr val="tx2"/>
              </a:buClr>
              <a:buSzTx/>
              <a:buFont typeface="Arial" panose="020B0604020202020204" pitchFamily="34" charset="0"/>
              <a:buChar char="•"/>
              <a:tabLst/>
              <a:defRPr/>
            </a:pPr>
            <a:r>
              <a:rPr kumimoji="0" lang="en-US" sz="2000" b="1" i="1" u="none" strike="noStrike" kern="0" cap="none" spc="0" normalizeH="0" baseline="0" noProof="0" dirty="0">
                <a:ln>
                  <a:noFill/>
                </a:ln>
                <a:solidFill>
                  <a:prstClr val="black"/>
                </a:solidFill>
                <a:effectLst/>
                <a:uLnTx/>
                <a:uFillTx/>
                <a:latin typeface="Calibri"/>
                <a:ea typeface="+mn-ea"/>
                <a:cs typeface="+mn-cs"/>
              </a:rPr>
              <a:t>Only </a:t>
            </a:r>
            <a:r>
              <a:rPr kumimoji="0" lang="en-US" sz="2000" b="0" i="0" u="none" strike="noStrike" kern="0" cap="none" spc="-5" normalizeH="0" baseline="0" noProof="0" dirty="0">
                <a:ln>
                  <a:noFill/>
                </a:ln>
                <a:solidFill>
                  <a:srgbClr val="3A3838"/>
                </a:solidFill>
                <a:effectLst/>
                <a:uLnTx/>
                <a:uFillTx/>
                <a:latin typeface="Calibri"/>
                <a:ea typeface="+mn-ea"/>
                <a:cs typeface="Calibri"/>
              </a:rPr>
              <a:t>δ-selective, </a:t>
            </a:r>
            <a:r>
              <a:rPr kumimoji="0" lang="en-US" sz="2000" b="0" i="0" u="none" strike="noStrike" kern="0" cap="none" spc="-10" normalizeH="0" baseline="0" noProof="0" dirty="0">
                <a:ln>
                  <a:noFill/>
                </a:ln>
                <a:solidFill>
                  <a:srgbClr val="3A3838"/>
                </a:solidFill>
                <a:effectLst/>
                <a:uLnTx/>
                <a:uFillTx/>
                <a:latin typeface="Calibri"/>
                <a:ea typeface="+mn-ea"/>
                <a:cs typeface="Calibri"/>
              </a:rPr>
              <a:t>extrasynaptic </a:t>
            </a:r>
            <a:r>
              <a:rPr kumimoji="0" lang="en-US" sz="2000" b="0" i="0" u="none" strike="noStrike" kern="0" cap="none" spc="0" normalizeH="0" baseline="0" noProof="0" dirty="0">
                <a:ln>
                  <a:noFill/>
                </a:ln>
                <a:solidFill>
                  <a:srgbClr val="3A3838"/>
                </a:solidFill>
                <a:effectLst/>
                <a:uLnTx/>
                <a:uFillTx/>
                <a:latin typeface="Calibri"/>
                <a:ea typeface="+mn-ea"/>
                <a:cs typeface="Calibri"/>
              </a:rPr>
              <a:t>GABA</a:t>
            </a:r>
            <a:r>
              <a:rPr kumimoji="0" lang="en-US" sz="2000" b="0" i="0" u="none" strike="noStrike" kern="0" cap="none" spc="0" normalizeH="0" baseline="-21367" noProof="0" dirty="0">
                <a:ln>
                  <a:noFill/>
                </a:ln>
                <a:solidFill>
                  <a:srgbClr val="3A3838"/>
                </a:solidFill>
                <a:effectLst/>
                <a:uLnTx/>
                <a:uFillTx/>
                <a:latin typeface="Calibri"/>
                <a:ea typeface="+mn-ea"/>
                <a:cs typeface="Calibri"/>
              </a:rPr>
              <a:t>A </a:t>
            </a:r>
            <a:r>
              <a:rPr kumimoji="0" lang="en-US" sz="2000" b="0" i="0" u="none" strike="noStrike" kern="0" cap="none" spc="-10" normalizeH="0" baseline="0" noProof="0" dirty="0">
                <a:ln>
                  <a:noFill/>
                </a:ln>
                <a:solidFill>
                  <a:srgbClr val="3A3838"/>
                </a:solidFill>
                <a:effectLst/>
                <a:uLnTx/>
                <a:uFillTx/>
                <a:latin typeface="Calibri"/>
                <a:ea typeface="+mn-ea"/>
                <a:cs typeface="Calibri"/>
              </a:rPr>
              <a:t>receptor agonist </a:t>
            </a:r>
            <a:r>
              <a:rPr kumimoji="0" lang="en-US" sz="2000" b="0" i="0" u="none" strike="noStrike" kern="0" cap="none" spc="0" normalizeH="0" baseline="0" noProof="0" dirty="0">
                <a:ln>
                  <a:noFill/>
                </a:ln>
                <a:solidFill>
                  <a:srgbClr val="3A3838"/>
                </a:solidFill>
                <a:effectLst/>
                <a:uLnTx/>
                <a:uFillTx/>
                <a:latin typeface="Calibri"/>
                <a:ea typeface="+mn-ea"/>
                <a:cs typeface="Calibri"/>
              </a:rPr>
              <a:t>in </a:t>
            </a:r>
            <a:r>
              <a:rPr kumimoji="0" lang="en-US" sz="2000" b="0" i="0" u="none" strike="noStrike" kern="0" cap="none" spc="-5" normalizeH="0" baseline="0" noProof="0" dirty="0">
                <a:ln>
                  <a:noFill/>
                </a:ln>
                <a:solidFill>
                  <a:srgbClr val="3A3838"/>
                </a:solidFill>
                <a:effectLst/>
                <a:uLnTx/>
                <a:uFillTx/>
                <a:latin typeface="Calibri"/>
                <a:ea typeface="+mn-ea"/>
                <a:cs typeface="Calibri"/>
              </a:rPr>
              <a:t>clinical</a:t>
            </a:r>
            <a:r>
              <a:rPr kumimoji="0" lang="en-US" sz="2000" b="0" i="0" u="none" strike="noStrike" kern="0" cap="none" spc="-25" normalizeH="0" baseline="0" noProof="0" dirty="0">
                <a:ln>
                  <a:noFill/>
                </a:ln>
                <a:solidFill>
                  <a:srgbClr val="3A3838"/>
                </a:solidFill>
                <a:effectLst/>
                <a:uLnTx/>
                <a:uFillTx/>
                <a:latin typeface="Calibri"/>
                <a:ea typeface="+mn-ea"/>
                <a:cs typeface="Calibri"/>
              </a:rPr>
              <a:t> </a:t>
            </a:r>
            <a:r>
              <a:rPr kumimoji="0" lang="en-US" sz="2000" b="0" i="0" u="none" strike="noStrike" kern="0" cap="none" spc="-10" normalizeH="0" baseline="0" noProof="0" dirty="0">
                <a:ln>
                  <a:noFill/>
                </a:ln>
                <a:solidFill>
                  <a:srgbClr val="3A3838"/>
                </a:solidFill>
                <a:effectLst/>
                <a:uLnTx/>
                <a:uFillTx/>
                <a:latin typeface="Calibri"/>
                <a:ea typeface="+mn-ea"/>
                <a:cs typeface="Calibri"/>
              </a:rPr>
              <a:t>development</a:t>
            </a:r>
          </a:p>
          <a:p>
            <a:pPr marL="342900" marR="0" lvl="0" indent="-342900" algn="l" defTabSz="914400" rtl="0" eaLnBrk="1" fontAlgn="auto" latinLnBrk="0" hangingPunct="1">
              <a:lnSpc>
                <a:spcPct val="100000"/>
              </a:lnSpc>
              <a:spcBef>
                <a:spcPts val="0"/>
              </a:spcBef>
              <a:spcAft>
                <a:spcPts val="0"/>
              </a:spcAft>
              <a:buClr>
                <a:schemeClr val="tx2"/>
              </a:buClr>
              <a:buSzTx/>
              <a:buFont typeface="Arial" panose="020B0604020202020204" pitchFamily="34" charset="0"/>
              <a:buChar char="•"/>
              <a:tabLst/>
              <a:defRPr/>
            </a:pPr>
            <a:endParaRPr kumimoji="0" lang="en-US" sz="2000" b="0" i="0" u="none" strike="noStrike" kern="0" cap="none" spc="-10" normalizeH="0" baseline="0" noProof="0" dirty="0">
              <a:ln>
                <a:noFill/>
              </a:ln>
              <a:solidFill>
                <a:srgbClr val="3A3838"/>
              </a:solidFill>
              <a:effectLst/>
              <a:uLnTx/>
              <a:uFillTx/>
              <a:latin typeface="Calibri"/>
              <a:ea typeface="+mn-ea"/>
              <a:cs typeface="Calibri"/>
            </a:endParaRPr>
          </a:p>
          <a:p>
            <a:pPr marL="342900" marR="0" lvl="0" indent="-342900" algn="l" defTabSz="914400" rtl="0" eaLnBrk="1" fontAlgn="auto" latinLnBrk="0" hangingPunct="1">
              <a:lnSpc>
                <a:spcPct val="100000"/>
              </a:lnSpc>
              <a:spcBef>
                <a:spcPts val="0"/>
              </a:spcBef>
              <a:spcAft>
                <a:spcPts val="0"/>
              </a:spcAft>
              <a:buClr>
                <a:schemeClr val="tx2"/>
              </a:buClr>
              <a:buSzTx/>
              <a:buFont typeface="Arial" panose="020B0604020202020204" pitchFamily="34" charset="0"/>
              <a:buChar char="•"/>
              <a:tabLst/>
              <a:defRPr/>
            </a:pPr>
            <a:r>
              <a:rPr kumimoji="0" lang="en-US" sz="2000" b="1" i="1" u="none" strike="noStrike" kern="0" cap="none" spc="-10" normalizeH="0" baseline="0" noProof="0" dirty="0">
                <a:ln>
                  <a:noFill/>
                </a:ln>
                <a:solidFill>
                  <a:srgbClr val="3A3838"/>
                </a:solidFill>
                <a:effectLst/>
                <a:uLnTx/>
                <a:uFillTx/>
                <a:latin typeface="Calibri"/>
                <a:ea typeface="+mn-ea"/>
                <a:cs typeface="Calibri"/>
              </a:rPr>
              <a:t>Distinct </a:t>
            </a:r>
            <a:r>
              <a:rPr kumimoji="0" lang="en-US" sz="2000" b="0" i="0" u="none" strike="noStrike" kern="0" cap="none" spc="-10" normalizeH="0" baseline="0" noProof="0" dirty="0">
                <a:ln>
                  <a:noFill/>
                </a:ln>
                <a:solidFill>
                  <a:srgbClr val="3A3838"/>
                </a:solidFill>
                <a:effectLst/>
                <a:uLnTx/>
                <a:uFillTx/>
                <a:latin typeface="Calibri"/>
                <a:ea typeface="+mn-ea"/>
                <a:cs typeface="Calibri"/>
              </a:rPr>
              <a:t>from GABA allosteric modulators, as it functions when endogenous GABA is deficient</a:t>
            </a:r>
          </a:p>
          <a:p>
            <a:pPr marL="342900" marR="0" lvl="0" indent="-342900" algn="l" defTabSz="914400" rtl="0" eaLnBrk="1" fontAlgn="auto" latinLnBrk="0" hangingPunct="1">
              <a:lnSpc>
                <a:spcPct val="100000"/>
              </a:lnSpc>
              <a:spcBef>
                <a:spcPts val="0"/>
              </a:spcBef>
              <a:spcAft>
                <a:spcPts val="0"/>
              </a:spcAft>
              <a:buClr>
                <a:schemeClr val="tx2"/>
              </a:buClr>
              <a:buSzTx/>
              <a:buFont typeface="Arial" panose="020B0604020202020204" pitchFamily="34" charset="0"/>
              <a:buChar char="•"/>
              <a:tabLst/>
              <a:defRPr/>
            </a:pPr>
            <a:endParaRPr kumimoji="0" lang="en-US" sz="2000" b="0" i="0" u="none" strike="noStrike" kern="0" cap="none" spc="-10" normalizeH="0" baseline="0" noProof="0" dirty="0">
              <a:ln>
                <a:noFill/>
              </a:ln>
              <a:solidFill>
                <a:srgbClr val="3A3838"/>
              </a:solidFill>
              <a:effectLst/>
              <a:uLnTx/>
              <a:uFillTx/>
              <a:latin typeface="Calibri"/>
              <a:ea typeface="+mn-ea"/>
              <a:cs typeface="Calibri"/>
            </a:endParaRPr>
          </a:p>
          <a:p>
            <a:pPr marL="342900" marR="0" lvl="0" indent="-342900" algn="l" defTabSz="914400" rtl="0" eaLnBrk="1" fontAlgn="auto" latinLnBrk="0" hangingPunct="1">
              <a:lnSpc>
                <a:spcPct val="100000"/>
              </a:lnSpc>
              <a:spcBef>
                <a:spcPts val="0"/>
              </a:spcBef>
              <a:spcAft>
                <a:spcPts val="0"/>
              </a:spcAft>
              <a:buClr>
                <a:schemeClr val="tx2"/>
              </a:buClr>
              <a:buSzTx/>
              <a:buFont typeface="Arial" panose="020B0604020202020204" pitchFamily="34" charset="0"/>
              <a:buChar char="•"/>
              <a:tabLst/>
              <a:defRPr/>
            </a:pPr>
            <a:r>
              <a:rPr kumimoji="0" lang="en-US" sz="2000" b="1" i="0" u="none" strike="noStrike" kern="0" cap="none" spc="-10" normalizeH="0" baseline="0" noProof="0" dirty="0">
                <a:ln>
                  <a:noFill/>
                </a:ln>
                <a:solidFill>
                  <a:srgbClr val="FF0000"/>
                </a:solidFill>
                <a:effectLst/>
                <a:uLnTx/>
                <a:uFillTx/>
                <a:latin typeface="Calibri"/>
                <a:ea typeface="+mn-ea"/>
                <a:cs typeface="Calibri"/>
              </a:rPr>
              <a:t>Potentiates tonic inhibition at low nM concentrations</a:t>
            </a:r>
            <a:r>
              <a:rPr kumimoji="0" lang="en-US" sz="1600" b="1" i="0" u="none" strike="noStrike" kern="0" cap="none" spc="-10" normalizeH="0" baseline="30000" noProof="0" dirty="0">
                <a:ln>
                  <a:noFill/>
                </a:ln>
                <a:solidFill>
                  <a:srgbClr val="FF0000"/>
                </a:solidFill>
                <a:effectLst/>
                <a:uLnTx/>
                <a:uFillTx/>
                <a:latin typeface="Calibri"/>
                <a:ea typeface="+mn-ea"/>
                <a:cs typeface="Calibri"/>
              </a:rPr>
              <a:t>1,2</a:t>
            </a:r>
          </a:p>
          <a:p>
            <a:pPr marL="342900" marR="0" lvl="0" indent="-342900" algn="l" defTabSz="914400" rtl="0" eaLnBrk="1" fontAlgn="auto" latinLnBrk="0" hangingPunct="1">
              <a:lnSpc>
                <a:spcPct val="100000"/>
              </a:lnSpc>
              <a:spcBef>
                <a:spcPts val="0"/>
              </a:spcBef>
              <a:spcAft>
                <a:spcPts val="0"/>
              </a:spcAft>
              <a:buClr>
                <a:schemeClr val="tx2"/>
              </a:buClr>
              <a:buSzTx/>
              <a:buFont typeface="Arial" panose="020B0604020202020204" pitchFamily="34" charset="0"/>
              <a:buChar char="•"/>
              <a:tabLst/>
              <a:defRPr/>
            </a:pPr>
            <a:endParaRPr kumimoji="0" lang="en-US" sz="2000" b="0" i="0" u="none" strike="noStrike" kern="0" cap="none" spc="-10" normalizeH="0" baseline="0" noProof="0" dirty="0">
              <a:ln>
                <a:noFill/>
              </a:ln>
              <a:solidFill>
                <a:srgbClr val="3A3838"/>
              </a:solidFill>
              <a:effectLst/>
              <a:uLnTx/>
              <a:uFillTx/>
              <a:latin typeface="Calibri"/>
              <a:ea typeface="+mn-ea"/>
              <a:cs typeface="Calibri"/>
            </a:endParaRPr>
          </a:p>
          <a:p>
            <a:pPr marL="342900" marR="0" lvl="0" indent="-342900" algn="l" defTabSz="914400" rtl="0" eaLnBrk="1" fontAlgn="auto" latinLnBrk="0" hangingPunct="1">
              <a:lnSpc>
                <a:spcPct val="100000"/>
              </a:lnSpc>
              <a:spcBef>
                <a:spcPts val="0"/>
              </a:spcBef>
              <a:spcAft>
                <a:spcPts val="0"/>
              </a:spcAft>
              <a:buClr>
                <a:schemeClr val="tx2"/>
              </a:buClr>
              <a:buSzTx/>
              <a:buFont typeface="Arial" panose="020B0604020202020204" pitchFamily="34" charset="0"/>
              <a:buChar char="•"/>
              <a:tabLst/>
              <a:defRPr/>
            </a:pPr>
            <a:r>
              <a:rPr kumimoji="0" lang="en-US" sz="2000" b="1" i="0" u="none" strike="noStrike" kern="0" cap="none" spc="-10" normalizeH="0" baseline="0" noProof="0" dirty="0">
                <a:ln>
                  <a:noFill/>
                </a:ln>
                <a:solidFill>
                  <a:srgbClr val="FF0000"/>
                </a:solidFill>
                <a:effectLst/>
                <a:uLnTx/>
                <a:uFillTx/>
                <a:latin typeface="Calibri"/>
                <a:ea typeface="+mn-ea"/>
                <a:cs typeface="Calibri"/>
              </a:rPr>
              <a:t>Restores tonic inhibition in Angelman and Fragile X syndrome mouse models</a:t>
            </a:r>
            <a:r>
              <a:rPr kumimoji="0" lang="en-US" sz="1600" b="1" i="0" u="none" strike="noStrike" kern="0" cap="none" spc="-10" normalizeH="0" baseline="30000" noProof="0" dirty="0">
                <a:ln>
                  <a:noFill/>
                </a:ln>
                <a:solidFill>
                  <a:srgbClr val="FF0000"/>
                </a:solidFill>
                <a:effectLst/>
                <a:uLnTx/>
                <a:uFillTx/>
                <a:latin typeface="Calibri"/>
                <a:ea typeface="+mn-ea"/>
                <a:cs typeface="Calibri"/>
              </a:rPr>
              <a:t>4,5,6</a:t>
            </a:r>
            <a:endParaRPr kumimoji="0" lang="en-US" sz="2000" b="1" i="0" u="none" strike="noStrike" kern="0" cap="none" spc="0" normalizeH="0" baseline="0" noProof="0" dirty="0">
              <a:ln>
                <a:noFill/>
              </a:ln>
              <a:solidFill>
                <a:srgbClr val="FF0000"/>
              </a:solidFill>
              <a:effectLst/>
              <a:uLnTx/>
              <a:uFillTx/>
              <a:latin typeface="Calibri"/>
              <a:ea typeface="+mn-ea"/>
              <a:cs typeface="Calibri"/>
            </a:endParaRPr>
          </a:p>
        </p:txBody>
      </p:sp>
      <p:sp>
        <p:nvSpPr>
          <p:cNvPr id="13" name="object 10">
            <a:extLst>
              <a:ext uri="{FF2B5EF4-FFF2-40B4-BE49-F238E27FC236}">
                <a16:creationId xmlns:a16="http://schemas.microsoft.com/office/drawing/2014/main" xmlns="" id="{8B63C1AF-62B6-45A5-8BCF-B965B4336DD1}"/>
              </a:ext>
            </a:extLst>
          </p:cNvPr>
          <p:cNvSpPr txBox="1">
            <a:spLocks noGrp="1"/>
          </p:cNvSpPr>
          <p:nvPr>
            <p:ph type="title"/>
          </p:nvPr>
        </p:nvSpPr>
        <p:spPr>
          <a:xfrm>
            <a:off x="617682" y="405263"/>
            <a:ext cx="11253561" cy="384293"/>
          </a:xfrm>
          <a:prstGeom prst="rect">
            <a:avLst/>
          </a:prstGeom>
        </p:spPr>
        <p:txBody>
          <a:bodyPr vert="horz" wrap="square" lIns="0" tIns="0" rIns="0" bIns="0" rtlCol="0">
            <a:spAutoFit/>
          </a:bodyPr>
          <a:lstStyle/>
          <a:p>
            <a:pPr marL="12700" marR="5080">
              <a:lnSpc>
                <a:spcPts val="3020"/>
              </a:lnSpc>
            </a:pPr>
            <a:r>
              <a:rPr spc="-15" dirty="0"/>
              <a:t>OV101: </a:t>
            </a:r>
            <a:r>
              <a:rPr spc="-10" dirty="0"/>
              <a:t>First-in-Class GABA</a:t>
            </a:r>
            <a:r>
              <a:rPr spc="-15" baseline="-21021" dirty="0"/>
              <a:t>A </a:t>
            </a:r>
            <a:r>
              <a:rPr spc="-15" dirty="0"/>
              <a:t>Receptor Agonist </a:t>
            </a:r>
            <a:r>
              <a:rPr spc="-10" dirty="0"/>
              <a:t>with </a:t>
            </a:r>
            <a:r>
              <a:rPr spc="-20" dirty="0"/>
              <a:t>Potential </a:t>
            </a:r>
            <a:r>
              <a:rPr spc="-15" dirty="0"/>
              <a:t>to </a:t>
            </a:r>
            <a:r>
              <a:rPr spc="-25" dirty="0"/>
              <a:t>Restore </a:t>
            </a:r>
            <a:r>
              <a:rPr spc="-55" dirty="0"/>
              <a:t>Tonic</a:t>
            </a:r>
            <a:r>
              <a:rPr spc="-10" dirty="0"/>
              <a:t> </a:t>
            </a:r>
            <a:r>
              <a:rPr spc="-5" dirty="0" smtClean="0"/>
              <a:t>Inhibition</a:t>
            </a:r>
            <a:endParaRPr dirty="0"/>
          </a:p>
        </p:txBody>
      </p:sp>
    </p:spTree>
    <p:extLst>
      <p:ext uri="{BB962C8B-B14F-4D97-AF65-F5344CB8AC3E}">
        <p14:creationId xmlns:p14="http://schemas.microsoft.com/office/powerpoint/2010/main" val="27381141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D5A37302-E778-EF47-B64F-C4DBD72BACB2}"/>
              </a:ext>
            </a:extLst>
          </p:cNvPr>
          <p:cNvPicPr>
            <a:picLocks noChangeAspect="1"/>
          </p:cNvPicPr>
          <p:nvPr/>
        </p:nvPicPr>
        <p:blipFill>
          <a:blip r:embed="rId2"/>
          <a:stretch>
            <a:fillRect/>
          </a:stretch>
        </p:blipFill>
        <p:spPr>
          <a:xfrm>
            <a:off x="2752356" y="1751343"/>
            <a:ext cx="6687288" cy="4268718"/>
          </a:xfrm>
          <a:prstGeom prst="rect">
            <a:avLst/>
          </a:prstGeom>
        </p:spPr>
      </p:pic>
      <p:sp>
        <p:nvSpPr>
          <p:cNvPr id="6" name="Title 1">
            <a:extLst>
              <a:ext uri="{FF2B5EF4-FFF2-40B4-BE49-F238E27FC236}">
                <a16:creationId xmlns:a16="http://schemas.microsoft.com/office/drawing/2014/main" xmlns="" id="{4CED8B8C-0481-A146-B5D1-13E9D92B9349}"/>
              </a:ext>
            </a:extLst>
          </p:cNvPr>
          <p:cNvSpPr txBox="1">
            <a:spLocks/>
          </p:cNvSpPr>
          <p:nvPr/>
        </p:nvSpPr>
        <p:spPr>
          <a:xfrm>
            <a:off x="595967" y="58621"/>
            <a:ext cx="11189633" cy="120261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400" b="1" i="0" kern="1200">
                <a:solidFill>
                  <a:schemeClr val="bg1"/>
                </a:solidFill>
                <a:latin typeface="+mn-lt"/>
                <a:ea typeface="Calibri" charset="0"/>
                <a:cs typeface="Calibri" charset="0"/>
              </a:defRPr>
            </a:lvl1pPr>
          </a:lstStyle>
          <a:p>
            <a:pPr>
              <a:defRPr/>
            </a:pPr>
            <a:r>
              <a:rPr lang="en-US" dirty="0">
                <a:solidFill>
                  <a:srgbClr val="FFFFFF"/>
                </a:solidFill>
                <a:latin typeface="Calibri"/>
              </a:rPr>
              <a:t>Angelman’s: Key Clinical Domains</a:t>
            </a:r>
            <a:endParaRPr kumimoji="0" lang="en-US" i="0" u="none" strike="noStrike" kern="1200" cap="none" spc="0" normalizeH="0" baseline="0" noProof="0" dirty="0">
              <a:ln>
                <a:noFill/>
              </a:ln>
              <a:solidFill>
                <a:srgbClr val="FFFFFF"/>
              </a:solidFill>
              <a:effectLst/>
              <a:uLnTx/>
              <a:uFillTx/>
              <a:latin typeface="Calibri"/>
              <a:cs typeface="Calibri" charset="0"/>
            </a:endParaRPr>
          </a:p>
        </p:txBody>
      </p:sp>
      <p:sp>
        <p:nvSpPr>
          <p:cNvPr id="9" name="Connector 8"/>
          <p:cNvSpPr/>
          <p:nvPr/>
        </p:nvSpPr>
        <p:spPr>
          <a:xfrm>
            <a:off x="1683164" y="1529039"/>
            <a:ext cx="8825673" cy="4470496"/>
          </a:xfrm>
          <a:prstGeom prst="flowChartConnector">
            <a:avLst/>
          </a:prstGeom>
          <a:noFill/>
          <a:ln w="254000" cmpd="sng">
            <a:gradFill flip="none" rotWithShape="1">
              <a:gsLst>
                <a:gs pos="0">
                  <a:schemeClr val="accent1">
                    <a:shade val="95000"/>
                    <a:satMod val="105000"/>
                  </a:schemeClr>
                </a:gs>
                <a:gs pos="100000">
                  <a:srgbClr val="FFFFFF"/>
                </a:gs>
              </a:gsLst>
              <a:path path="shape">
                <a:fillToRect l="50000" t="50000" r="50000" b="50000"/>
              </a:path>
              <a:tileRect/>
            </a:gradFill>
          </a:ln>
          <a:effectLst>
            <a:glow rad="355600">
              <a:schemeClr val="accent1">
                <a:lumMod val="60000"/>
                <a:lumOff val="40000"/>
                <a:alpha val="29000"/>
              </a:schemeClr>
            </a:glow>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 name="TextBox 10"/>
          <p:cNvSpPr txBox="1"/>
          <p:nvPr/>
        </p:nvSpPr>
        <p:spPr>
          <a:xfrm>
            <a:off x="1590948" y="1775240"/>
            <a:ext cx="764753" cy="400110"/>
          </a:xfrm>
          <a:prstGeom prst="rect">
            <a:avLst/>
          </a:prstGeom>
          <a:noFill/>
        </p:spPr>
        <p:txBody>
          <a:bodyPr wrap="none" rtlCol="0">
            <a:spAutoFit/>
          </a:bodyPr>
          <a:lstStyle/>
          <a:p>
            <a:r>
              <a:rPr lang="en-US" sz="2000" b="1" dirty="0"/>
              <a:t>Sleep</a:t>
            </a:r>
          </a:p>
        </p:txBody>
      </p:sp>
      <p:sp>
        <p:nvSpPr>
          <p:cNvPr id="12" name="TextBox 11"/>
          <p:cNvSpPr txBox="1"/>
          <p:nvPr/>
        </p:nvSpPr>
        <p:spPr>
          <a:xfrm>
            <a:off x="1590948" y="5361499"/>
            <a:ext cx="864690" cy="400110"/>
          </a:xfrm>
          <a:prstGeom prst="rect">
            <a:avLst/>
          </a:prstGeom>
          <a:noFill/>
        </p:spPr>
        <p:txBody>
          <a:bodyPr wrap="none" rtlCol="0">
            <a:spAutoFit/>
          </a:bodyPr>
          <a:lstStyle/>
          <a:p>
            <a:r>
              <a:rPr lang="en-US" sz="2000" b="1" dirty="0"/>
              <a:t>Motor</a:t>
            </a:r>
          </a:p>
        </p:txBody>
      </p:sp>
      <p:sp>
        <p:nvSpPr>
          <p:cNvPr id="13" name="TextBox 12"/>
          <p:cNvSpPr txBox="1"/>
          <p:nvPr/>
        </p:nvSpPr>
        <p:spPr>
          <a:xfrm>
            <a:off x="9755667" y="1775240"/>
            <a:ext cx="1135197" cy="400110"/>
          </a:xfrm>
          <a:prstGeom prst="rect">
            <a:avLst/>
          </a:prstGeom>
          <a:noFill/>
        </p:spPr>
        <p:txBody>
          <a:bodyPr wrap="none" rtlCol="0">
            <a:spAutoFit/>
          </a:bodyPr>
          <a:lstStyle/>
          <a:p>
            <a:r>
              <a:rPr lang="en-US" sz="2000" b="1" dirty="0"/>
              <a:t>Behavior</a:t>
            </a:r>
          </a:p>
        </p:txBody>
      </p:sp>
      <p:sp>
        <p:nvSpPr>
          <p:cNvPr id="14" name="TextBox 13"/>
          <p:cNvSpPr txBox="1"/>
          <p:nvPr/>
        </p:nvSpPr>
        <p:spPr>
          <a:xfrm>
            <a:off x="9755667" y="5361499"/>
            <a:ext cx="1207958" cy="400110"/>
          </a:xfrm>
          <a:prstGeom prst="rect">
            <a:avLst/>
          </a:prstGeom>
          <a:noFill/>
        </p:spPr>
        <p:txBody>
          <a:bodyPr wrap="none" rtlCol="0">
            <a:spAutoFit/>
          </a:bodyPr>
          <a:lstStyle/>
          <a:p>
            <a:r>
              <a:rPr lang="en-US" sz="2000" b="1" dirty="0"/>
              <a:t>Cognition</a:t>
            </a:r>
          </a:p>
        </p:txBody>
      </p:sp>
      <p:sp>
        <p:nvSpPr>
          <p:cNvPr id="17" name="TextBox 16"/>
          <p:cNvSpPr txBox="1"/>
          <p:nvPr/>
        </p:nvSpPr>
        <p:spPr>
          <a:xfrm>
            <a:off x="3834503" y="1321711"/>
            <a:ext cx="4522995" cy="400110"/>
          </a:xfrm>
          <a:prstGeom prst="rect">
            <a:avLst/>
          </a:prstGeom>
          <a:noFill/>
        </p:spPr>
        <p:txBody>
          <a:bodyPr wrap="square" rtlCol="0">
            <a:spAutoFit/>
          </a:bodyPr>
          <a:lstStyle/>
          <a:p>
            <a:pPr algn="ctr"/>
            <a:r>
              <a:rPr lang="en-US" sz="2000" b="1" dirty="0">
                <a:solidFill>
                  <a:srgbClr val="FFFFFF"/>
                </a:solidFill>
              </a:rPr>
              <a:t>Global Symptoms</a:t>
            </a:r>
          </a:p>
        </p:txBody>
      </p:sp>
      <p:sp>
        <p:nvSpPr>
          <p:cNvPr id="18" name="TextBox 17"/>
          <p:cNvSpPr txBox="1"/>
          <p:nvPr/>
        </p:nvSpPr>
        <p:spPr>
          <a:xfrm>
            <a:off x="5242923" y="6164897"/>
            <a:ext cx="1875208" cy="400110"/>
          </a:xfrm>
          <a:prstGeom prst="rect">
            <a:avLst/>
          </a:prstGeom>
          <a:noFill/>
        </p:spPr>
        <p:txBody>
          <a:bodyPr wrap="none" rtlCol="0">
            <a:spAutoFit/>
          </a:bodyPr>
          <a:lstStyle/>
          <a:p>
            <a:r>
              <a:rPr lang="en-US" sz="2000" b="1" dirty="0"/>
              <a:t>Communication</a:t>
            </a:r>
          </a:p>
        </p:txBody>
      </p:sp>
    </p:spTree>
    <p:extLst>
      <p:ext uri="{BB962C8B-B14F-4D97-AF65-F5344CB8AC3E}">
        <p14:creationId xmlns:p14="http://schemas.microsoft.com/office/powerpoint/2010/main" val="30471575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9B3C782-A8C1-4882-B63A-601BE15EEDDB}"/>
              </a:ext>
            </a:extLst>
          </p:cNvPr>
          <p:cNvSpPr>
            <a:spLocks noGrp="1"/>
          </p:cNvSpPr>
          <p:nvPr>
            <p:ph type="title"/>
          </p:nvPr>
        </p:nvSpPr>
        <p:spPr/>
        <p:txBody>
          <a:bodyPr/>
          <a:lstStyle/>
          <a:p>
            <a:r>
              <a:rPr lang="en-US" dirty="0"/>
              <a:t>Forward-Looking Statements</a:t>
            </a:r>
          </a:p>
        </p:txBody>
      </p:sp>
      <p:sp>
        <p:nvSpPr>
          <p:cNvPr id="4" name="Content Placeholder 3">
            <a:extLst>
              <a:ext uri="{FF2B5EF4-FFF2-40B4-BE49-F238E27FC236}">
                <a16:creationId xmlns:a16="http://schemas.microsoft.com/office/drawing/2014/main" xmlns="" id="{F1BCDC79-D8EF-4B25-A03A-F3D87FA968DE}"/>
              </a:ext>
            </a:extLst>
          </p:cNvPr>
          <p:cNvSpPr>
            <a:spLocks noGrp="1"/>
          </p:cNvSpPr>
          <p:nvPr>
            <p:ph idx="1"/>
          </p:nvPr>
        </p:nvSpPr>
        <p:spPr>
          <a:xfrm>
            <a:off x="598713" y="1499730"/>
            <a:ext cx="11234059" cy="4929555"/>
          </a:xfrm>
          <a:prstGeom prst="rect">
            <a:avLst/>
          </a:prstGeom>
        </p:spPr>
        <p:txBody>
          <a:bodyPr wrap="square">
            <a:spAutoFit/>
          </a:bodyPr>
          <a:lstStyle/>
          <a:p>
            <a:pPr marL="0" indent="0">
              <a:buNone/>
            </a:pPr>
            <a:r>
              <a:rPr lang="en-US" sz="2000" dirty="0"/>
              <a:t>This presentation contains forward-looking statements within the meaning of the Private Securities Litigation Reform Act of 1995. Words such as "may," "will," "expect," "plan," "anticipate" and similar expressions (as well as other words or expressions referencing future events or circumstances) are intended to identify forward-looking statements. Forward-looking statements contained in this presentation include statements about the progress, timing, clinical development and scope of clinical trials and the reporting of clinical data for the Company’s product candidates; the potential clinical benefit of the Company’s product candidates; and the timing and outcome of discussions with regulatory authorities. Each of these forward-looking statements involves risks and uncertainties. These statements are based on the Company’s current expectations and projections made by management and are not guarantees of future performance. Therefore, actual events, outcomes and results may differ materially from what is expressed or forecast in such forward-looking statements. Factors that may cause actual results to differ materially from these forward-looking statements are discussed in the Company’s filings with the U.S. Securities and Exchange Commission, including the "Risk Factors" sections contained therein. Except as otherwise required under federal securities laws, we do not have any intention or obligation to update or revise any forward-looking statements, whether as a result of new information, future events, changes in assumptions or otherwise.</a:t>
            </a:r>
          </a:p>
          <a:p>
            <a:pPr marL="0" indent="0">
              <a:buNone/>
            </a:pPr>
            <a:r>
              <a:rPr lang="en-US" sz="2000" dirty="0"/>
              <a:t>.</a:t>
            </a:r>
          </a:p>
        </p:txBody>
      </p:sp>
    </p:spTree>
    <p:extLst>
      <p:ext uri="{BB962C8B-B14F-4D97-AF65-F5344CB8AC3E}">
        <p14:creationId xmlns:p14="http://schemas.microsoft.com/office/powerpoint/2010/main" val="8830100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266465C2-578D-2A4D-A025-EE812B24ED12}"/>
              </a:ext>
            </a:extLst>
          </p:cNvPr>
          <p:cNvSpPr txBox="1"/>
          <p:nvPr/>
        </p:nvSpPr>
        <p:spPr>
          <a:xfrm>
            <a:off x="145961" y="3167390"/>
            <a:ext cx="11900079" cy="523220"/>
          </a:xfrm>
          <a:prstGeom prst="rect">
            <a:avLst/>
          </a:prstGeom>
          <a:noFill/>
        </p:spPr>
        <p:txBody>
          <a:bodyPr wrap="square" rtlCol="0">
            <a:spAutoFit/>
          </a:bodyPr>
          <a:lstStyle/>
          <a:p>
            <a:pPr marL="457200" lvl="1" algn="ctr"/>
            <a:r>
              <a:rPr lang="en-US" sz="2800" b="1" dirty="0" smtClean="0"/>
              <a:t>What </a:t>
            </a:r>
            <a:r>
              <a:rPr lang="en-US" sz="2800" b="1" dirty="0"/>
              <a:t>was the STARS Trial</a:t>
            </a:r>
            <a:r>
              <a:rPr lang="en-US" sz="2800" b="1" dirty="0" smtClean="0"/>
              <a:t>?</a:t>
            </a:r>
            <a:endParaRPr lang="en-US" sz="2800" b="1" dirty="0"/>
          </a:p>
        </p:txBody>
      </p:sp>
    </p:spTree>
    <p:extLst>
      <p:ext uri="{BB962C8B-B14F-4D97-AF65-F5344CB8AC3E}">
        <p14:creationId xmlns:p14="http://schemas.microsoft.com/office/powerpoint/2010/main" val="11896755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742570" y="6592816"/>
            <a:ext cx="128905" cy="147320"/>
          </a:xfrm>
          <a:prstGeom prst="rect">
            <a:avLst/>
          </a:prstGeom>
        </p:spPr>
        <p:txBody>
          <a:bodyPr vert="horz" wrap="square" lIns="0" tIns="12700" rIns="0" bIns="0" rtlCol="0">
            <a:spAutoFit/>
          </a:bodyPr>
          <a:lstStyle/>
          <a:p>
            <a:pPr marL="12700">
              <a:lnSpc>
                <a:spcPct val="100000"/>
              </a:lnSpc>
              <a:spcBef>
                <a:spcPts val="100"/>
              </a:spcBef>
            </a:pPr>
            <a:r>
              <a:rPr sz="800" dirty="0">
                <a:solidFill>
                  <a:srgbClr val="087ABE"/>
                </a:solidFill>
                <a:latin typeface="Calibri"/>
                <a:cs typeface="Calibri"/>
              </a:rPr>
              <a:t>10</a:t>
            </a:r>
            <a:endParaRPr sz="800">
              <a:latin typeface="Calibri"/>
              <a:cs typeface="Calibri"/>
            </a:endParaRPr>
          </a:p>
        </p:txBody>
      </p:sp>
      <p:sp>
        <p:nvSpPr>
          <p:cNvPr id="4" name="object 4"/>
          <p:cNvSpPr/>
          <p:nvPr/>
        </p:nvSpPr>
        <p:spPr>
          <a:xfrm>
            <a:off x="0" y="7"/>
            <a:ext cx="12190614" cy="1202606"/>
          </a:xfrm>
          <a:prstGeom prst="rect">
            <a:avLst/>
          </a:prstGeom>
          <a:blipFill>
            <a:blip r:embed="rId2" cstate="print"/>
            <a:stretch>
              <a:fillRect/>
            </a:stretch>
          </a:blipFill>
        </p:spPr>
        <p:txBody>
          <a:bodyPr wrap="square" lIns="0" tIns="0" rIns="0" bIns="0" rtlCol="0"/>
          <a:lstStyle/>
          <a:p>
            <a:endParaRPr/>
          </a:p>
        </p:txBody>
      </p:sp>
      <p:sp>
        <p:nvSpPr>
          <p:cNvPr id="5" name="object 5"/>
          <p:cNvSpPr txBox="1">
            <a:spLocks noGrp="1"/>
          </p:cNvSpPr>
          <p:nvPr>
            <p:ph type="title"/>
          </p:nvPr>
        </p:nvSpPr>
        <p:spPr>
          <a:xfrm>
            <a:off x="288804" y="390488"/>
            <a:ext cx="10254615" cy="391160"/>
          </a:xfrm>
          <a:prstGeom prst="rect">
            <a:avLst/>
          </a:prstGeom>
        </p:spPr>
        <p:txBody>
          <a:bodyPr vert="horz" wrap="square" lIns="0" tIns="12700" rIns="0" bIns="0" rtlCol="0">
            <a:spAutoFit/>
          </a:bodyPr>
          <a:lstStyle/>
          <a:p>
            <a:pPr marL="12700">
              <a:lnSpc>
                <a:spcPct val="100000"/>
              </a:lnSpc>
              <a:spcBef>
                <a:spcPts val="100"/>
              </a:spcBef>
            </a:pPr>
            <a:r>
              <a:rPr sz="2400" spc="-5" dirty="0"/>
              <a:t>OV101 </a:t>
            </a:r>
            <a:r>
              <a:rPr sz="2400" dirty="0"/>
              <a:t>in </a:t>
            </a:r>
            <a:r>
              <a:rPr sz="2400" spc="-5" dirty="0"/>
              <a:t>Angelman: Phase </a:t>
            </a:r>
            <a:r>
              <a:rPr sz="2400" dirty="0"/>
              <a:t>2 </a:t>
            </a:r>
            <a:r>
              <a:rPr sz="2400" spc="-5" dirty="0"/>
              <a:t>Randomized, Double Blind, Placebo Controlled</a:t>
            </a:r>
            <a:r>
              <a:rPr sz="2400" spc="125" dirty="0"/>
              <a:t> </a:t>
            </a:r>
            <a:r>
              <a:rPr sz="2400" dirty="0"/>
              <a:t>Trial</a:t>
            </a:r>
          </a:p>
        </p:txBody>
      </p:sp>
      <p:sp>
        <p:nvSpPr>
          <p:cNvPr id="6" name="object 6"/>
          <p:cNvSpPr/>
          <p:nvPr/>
        </p:nvSpPr>
        <p:spPr>
          <a:xfrm>
            <a:off x="10735613" y="175856"/>
            <a:ext cx="836294" cy="850900"/>
          </a:xfrm>
          <a:custGeom>
            <a:avLst/>
            <a:gdLst/>
            <a:ahLst/>
            <a:cxnLst/>
            <a:rect l="l" t="t" r="r" b="b"/>
            <a:pathLst>
              <a:path w="836295" h="850900">
                <a:moveTo>
                  <a:pt x="418147" y="0"/>
                </a:moveTo>
                <a:lnTo>
                  <a:pt x="369382" y="2862"/>
                </a:lnTo>
                <a:lnTo>
                  <a:pt x="322270" y="11236"/>
                </a:lnTo>
                <a:lnTo>
                  <a:pt x="277123" y="24803"/>
                </a:lnTo>
                <a:lnTo>
                  <a:pt x="234256" y="43243"/>
                </a:lnTo>
                <a:lnTo>
                  <a:pt x="193983" y="66237"/>
                </a:lnTo>
                <a:lnTo>
                  <a:pt x="156617" y="93466"/>
                </a:lnTo>
                <a:lnTo>
                  <a:pt x="122472" y="124611"/>
                </a:lnTo>
                <a:lnTo>
                  <a:pt x="91862" y="159352"/>
                </a:lnTo>
                <a:lnTo>
                  <a:pt x="65100" y="197371"/>
                </a:lnTo>
                <a:lnTo>
                  <a:pt x="42500" y="238348"/>
                </a:lnTo>
                <a:lnTo>
                  <a:pt x="24377" y="281963"/>
                </a:lnTo>
                <a:lnTo>
                  <a:pt x="11043" y="327898"/>
                </a:lnTo>
                <a:lnTo>
                  <a:pt x="2813" y="375833"/>
                </a:lnTo>
                <a:lnTo>
                  <a:pt x="0" y="425450"/>
                </a:lnTo>
                <a:lnTo>
                  <a:pt x="2813" y="475066"/>
                </a:lnTo>
                <a:lnTo>
                  <a:pt x="11043" y="523002"/>
                </a:lnTo>
                <a:lnTo>
                  <a:pt x="24377" y="568937"/>
                </a:lnTo>
                <a:lnTo>
                  <a:pt x="42500" y="612552"/>
                </a:lnTo>
                <a:lnTo>
                  <a:pt x="65100" y="653529"/>
                </a:lnTo>
                <a:lnTo>
                  <a:pt x="91862" y="691547"/>
                </a:lnTo>
                <a:lnTo>
                  <a:pt x="122472" y="726288"/>
                </a:lnTo>
                <a:lnTo>
                  <a:pt x="156617" y="757433"/>
                </a:lnTo>
                <a:lnTo>
                  <a:pt x="193983" y="784662"/>
                </a:lnTo>
                <a:lnTo>
                  <a:pt x="234256" y="807656"/>
                </a:lnTo>
                <a:lnTo>
                  <a:pt x="277123" y="826096"/>
                </a:lnTo>
                <a:lnTo>
                  <a:pt x="322270" y="839663"/>
                </a:lnTo>
                <a:lnTo>
                  <a:pt x="369382" y="848037"/>
                </a:lnTo>
                <a:lnTo>
                  <a:pt x="418147" y="850900"/>
                </a:lnTo>
                <a:lnTo>
                  <a:pt x="466912" y="848037"/>
                </a:lnTo>
                <a:lnTo>
                  <a:pt x="514025" y="839663"/>
                </a:lnTo>
                <a:lnTo>
                  <a:pt x="559171" y="826096"/>
                </a:lnTo>
                <a:lnTo>
                  <a:pt x="602038" y="807656"/>
                </a:lnTo>
                <a:lnTo>
                  <a:pt x="642311" y="784662"/>
                </a:lnTo>
                <a:lnTo>
                  <a:pt x="679678" y="757433"/>
                </a:lnTo>
                <a:lnTo>
                  <a:pt x="713823" y="726288"/>
                </a:lnTo>
                <a:lnTo>
                  <a:pt x="744433" y="691547"/>
                </a:lnTo>
                <a:lnTo>
                  <a:pt x="771195" y="653529"/>
                </a:lnTo>
                <a:lnTo>
                  <a:pt x="793795" y="612552"/>
                </a:lnTo>
                <a:lnTo>
                  <a:pt x="811918" y="568937"/>
                </a:lnTo>
                <a:lnTo>
                  <a:pt x="825252" y="523002"/>
                </a:lnTo>
                <a:lnTo>
                  <a:pt x="833483" y="475066"/>
                </a:lnTo>
                <a:lnTo>
                  <a:pt x="836296" y="425450"/>
                </a:lnTo>
                <a:lnTo>
                  <a:pt x="833483" y="375833"/>
                </a:lnTo>
                <a:lnTo>
                  <a:pt x="825252" y="327898"/>
                </a:lnTo>
                <a:lnTo>
                  <a:pt x="811918" y="281963"/>
                </a:lnTo>
                <a:lnTo>
                  <a:pt x="793795" y="238348"/>
                </a:lnTo>
                <a:lnTo>
                  <a:pt x="771195" y="197371"/>
                </a:lnTo>
                <a:lnTo>
                  <a:pt x="744433" y="159352"/>
                </a:lnTo>
                <a:lnTo>
                  <a:pt x="713823" y="124611"/>
                </a:lnTo>
                <a:lnTo>
                  <a:pt x="679678" y="93466"/>
                </a:lnTo>
                <a:lnTo>
                  <a:pt x="642311" y="66237"/>
                </a:lnTo>
                <a:lnTo>
                  <a:pt x="602038" y="43243"/>
                </a:lnTo>
                <a:lnTo>
                  <a:pt x="559171" y="24803"/>
                </a:lnTo>
                <a:lnTo>
                  <a:pt x="514025" y="11236"/>
                </a:lnTo>
                <a:lnTo>
                  <a:pt x="466912" y="2862"/>
                </a:lnTo>
                <a:lnTo>
                  <a:pt x="418147" y="0"/>
                </a:lnTo>
                <a:close/>
              </a:path>
            </a:pathLst>
          </a:custGeom>
          <a:solidFill>
            <a:srgbClr val="FFFFFF"/>
          </a:solidFill>
        </p:spPr>
        <p:txBody>
          <a:bodyPr wrap="square" lIns="0" tIns="0" rIns="0" bIns="0" rtlCol="0"/>
          <a:lstStyle/>
          <a:p>
            <a:endParaRPr/>
          </a:p>
        </p:txBody>
      </p:sp>
      <p:sp>
        <p:nvSpPr>
          <p:cNvPr id="7" name="object 7"/>
          <p:cNvSpPr/>
          <p:nvPr/>
        </p:nvSpPr>
        <p:spPr>
          <a:xfrm>
            <a:off x="10735612" y="175856"/>
            <a:ext cx="836294" cy="850900"/>
          </a:xfrm>
          <a:custGeom>
            <a:avLst/>
            <a:gdLst/>
            <a:ahLst/>
            <a:cxnLst/>
            <a:rect l="l" t="t" r="r" b="b"/>
            <a:pathLst>
              <a:path w="836295" h="850900">
                <a:moveTo>
                  <a:pt x="0" y="425449"/>
                </a:moveTo>
                <a:lnTo>
                  <a:pt x="2813" y="375833"/>
                </a:lnTo>
                <a:lnTo>
                  <a:pt x="11043" y="327898"/>
                </a:lnTo>
                <a:lnTo>
                  <a:pt x="24377" y="281963"/>
                </a:lnTo>
                <a:lnTo>
                  <a:pt x="42501" y="238347"/>
                </a:lnTo>
                <a:lnTo>
                  <a:pt x="65100" y="197371"/>
                </a:lnTo>
                <a:lnTo>
                  <a:pt x="91862" y="159352"/>
                </a:lnTo>
                <a:lnTo>
                  <a:pt x="122472" y="124611"/>
                </a:lnTo>
                <a:lnTo>
                  <a:pt x="156617" y="93466"/>
                </a:lnTo>
                <a:lnTo>
                  <a:pt x="193983" y="66237"/>
                </a:lnTo>
                <a:lnTo>
                  <a:pt x="234257" y="43243"/>
                </a:lnTo>
                <a:lnTo>
                  <a:pt x="277123" y="24803"/>
                </a:lnTo>
                <a:lnTo>
                  <a:pt x="322270" y="11236"/>
                </a:lnTo>
                <a:lnTo>
                  <a:pt x="369383" y="2862"/>
                </a:lnTo>
                <a:lnTo>
                  <a:pt x="418148" y="0"/>
                </a:lnTo>
                <a:lnTo>
                  <a:pt x="466912" y="2862"/>
                </a:lnTo>
                <a:lnTo>
                  <a:pt x="514025" y="11236"/>
                </a:lnTo>
                <a:lnTo>
                  <a:pt x="559171" y="24803"/>
                </a:lnTo>
                <a:lnTo>
                  <a:pt x="602038" y="43243"/>
                </a:lnTo>
                <a:lnTo>
                  <a:pt x="642312" y="66237"/>
                </a:lnTo>
                <a:lnTo>
                  <a:pt x="679678" y="93466"/>
                </a:lnTo>
                <a:lnTo>
                  <a:pt x="713823" y="124611"/>
                </a:lnTo>
                <a:lnTo>
                  <a:pt x="744433" y="159352"/>
                </a:lnTo>
                <a:lnTo>
                  <a:pt x="771195" y="197371"/>
                </a:lnTo>
                <a:lnTo>
                  <a:pt x="793794" y="238347"/>
                </a:lnTo>
                <a:lnTo>
                  <a:pt x="811918" y="281963"/>
                </a:lnTo>
                <a:lnTo>
                  <a:pt x="825252" y="327898"/>
                </a:lnTo>
                <a:lnTo>
                  <a:pt x="833482" y="375833"/>
                </a:lnTo>
                <a:lnTo>
                  <a:pt x="836296" y="425449"/>
                </a:lnTo>
                <a:lnTo>
                  <a:pt x="833482" y="475066"/>
                </a:lnTo>
                <a:lnTo>
                  <a:pt x="825252" y="523001"/>
                </a:lnTo>
                <a:lnTo>
                  <a:pt x="811918" y="568936"/>
                </a:lnTo>
                <a:lnTo>
                  <a:pt x="793794" y="612551"/>
                </a:lnTo>
                <a:lnTo>
                  <a:pt x="771195" y="653528"/>
                </a:lnTo>
                <a:lnTo>
                  <a:pt x="744433" y="691547"/>
                </a:lnTo>
                <a:lnTo>
                  <a:pt x="713823" y="726288"/>
                </a:lnTo>
                <a:lnTo>
                  <a:pt x="679678" y="757433"/>
                </a:lnTo>
                <a:lnTo>
                  <a:pt x="642312" y="784662"/>
                </a:lnTo>
                <a:lnTo>
                  <a:pt x="602038" y="807656"/>
                </a:lnTo>
                <a:lnTo>
                  <a:pt x="559171" y="826096"/>
                </a:lnTo>
                <a:lnTo>
                  <a:pt x="514025" y="839663"/>
                </a:lnTo>
                <a:lnTo>
                  <a:pt x="466912" y="848037"/>
                </a:lnTo>
                <a:lnTo>
                  <a:pt x="418148" y="850899"/>
                </a:lnTo>
                <a:lnTo>
                  <a:pt x="369383" y="848037"/>
                </a:lnTo>
                <a:lnTo>
                  <a:pt x="322270" y="839663"/>
                </a:lnTo>
                <a:lnTo>
                  <a:pt x="277123" y="826096"/>
                </a:lnTo>
                <a:lnTo>
                  <a:pt x="234257" y="807656"/>
                </a:lnTo>
                <a:lnTo>
                  <a:pt x="193983" y="784662"/>
                </a:lnTo>
                <a:lnTo>
                  <a:pt x="156617" y="757433"/>
                </a:lnTo>
                <a:lnTo>
                  <a:pt x="122472" y="726288"/>
                </a:lnTo>
                <a:lnTo>
                  <a:pt x="91862" y="691547"/>
                </a:lnTo>
                <a:lnTo>
                  <a:pt x="65100" y="653528"/>
                </a:lnTo>
                <a:lnTo>
                  <a:pt x="42501" y="612551"/>
                </a:lnTo>
                <a:lnTo>
                  <a:pt x="24377" y="568936"/>
                </a:lnTo>
                <a:lnTo>
                  <a:pt x="11043" y="523001"/>
                </a:lnTo>
                <a:lnTo>
                  <a:pt x="2813" y="475066"/>
                </a:lnTo>
                <a:lnTo>
                  <a:pt x="0" y="425449"/>
                </a:lnTo>
                <a:close/>
              </a:path>
            </a:pathLst>
          </a:custGeom>
          <a:ln w="44449">
            <a:solidFill>
              <a:srgbClr val="BDB9B9"/>
            </a:solidFill>
          </a:ln>
        </p:spPr>
        <p:txBody>
          <a:bodyPr wrap="square" lIns="0" tIns="0" rIns="0" bIns="0" rtlCol="0"/>
          <a:lstStyle/>
          <a:p>
            <a:endParaRPr/>
          </a:p>
        </p:txBody>
      </p:sp>
      <p:sp>
        <p:nvSpPr>
          <p:cNvPr id="8" name="object 8"/>
          <p:cNvSpPr/>
          <p:nvPr/>
        </p:nvSpPr>
        <p:spPr>
          <a:xfrm>
            <a:off x="10844776" y="388396"/>
            <a:ext cx="617966" cy="398852"/>
          </a:xfrm>
          <a:prstGeom prst="rect">
            <a:avLst/>
          </a:prstGeom>
          <a:blipFill>
            <a:blip r:embed="rId3" cstate="print"/>
            <a:stretch>
              <a:fillRect/>
            </a:stretch>
          </a:blipFill>
        </p:spPr>
        <p:txBody>
          <a:bodyPr wrap="square" lIns="0" tIns="0" rIns="0" bIns="0" rtlCol="0"/>
          <a:lstStyle/>
          <a:p>
            <a:endParaRPr/>
          </a:p>
        </p:txBody>
      </p:sp>
      <p:sp>
        <p:nvSpPr>
          <p:cNvPr id="9" name="object 9"/>
          <p:cNvSpPr/>
          <p:nvPr/>
        </p:nvSpPr>
        <p:spPr>
          <a:xfrm>
            <a:off x="238376" y="1415152"/>
            <a:ext cx="5857875" cy="462280"/>
          </a:xfrm>
          <a:custGeom>
            <a:avLst/>
            <a:gdLst/>
            <a:ahLst/>
            <a:cxnLst/>
            <a:rect l="l" t="t" r="r" b="b"/>
            <a:pathLst>
              <a:path w="5857875" h="462280">
                <a:moveTo>
                  <a:pt x="0" y="461664"/>
                </a:moveTo>
                <a:lnTo>
                  <a:pt x="5857621" y="461664"/>
                </a:lnTo>
                <a:lnTo>
                  <a:pt x="5857621" y="0"/>
                </a:lnTo>
                <a:lnTo>
                  <a:pt x="0" y="0"/>
                </a:lnTo>
                <a:lnTo>
                  <a:pt x="0" y="461664"/>
                </a:lnTo>
                <a:close/>
              </a:path>
            </a:pathLst>
          </a:custGeom>
          <a:solidFill>
            <a:srgbClr val="F5F5F5"/>
          </a:solidFill>
        </p:spPr>
        <p:txBody>
          <a:bodyPr wrap="square" lIns="0" tIns="0" rIns="0" bIns="0" rtlCol="0"/>
          <a:lstStyle/>
          <a:p>
            <a:endParaRPr/>
          </a:p>
        </p:txBody>
      </p:sp>
      <p:sp>
        <p:nvSpPr>
          <p:cNvPr id="10" name="object 10"/>
          <p:cNvSpPr/>
          <p:nvPr/>
        </p:nvSpPr>
        <p:spPr>
          <a:xfrm>
            <a:off x="0" y="1415152"/>
            <a:ext cx="113030" cy="462280"/>
          </a:xfrm>
          <a:custGeom>
            <a:avLst/>
            <a:gdLst/>
            <a:ahLst/>
            <a:cxnLst/>
            <a:rect l="l" t="t" r="r" b="b"/>
            <a:pathLst>
              <a:path w="113030" h="462280">
                <a:moveTo>
                  <a:pt x="0" y="461664"/>
                </a:moveTo>
                <a:lnTo>
                  <a:pt x="112641" y="461664"/>
                </a:lnTo>
                <a:lnTo>
                  <a:pt x="112641" y="0"/>
                </a:lnTo>
                <a:lnTo>
                  <a:pt x="0" y="0"/>
                </a:lnTo>
                <a:lnTo>
                  <a:pt x="0" y="461664"/>
                </a:lnTo>
                <a:close/>
              </a:path>
            </a:pathLst>
          </a:custGeom>
          <a:solidFill>
            <a:srgbClr val="F5F5F5"/>
          </a:solidFill>
        </p:spPr>
        <p:txBody>
          <a:bodyPr wrap="square" lIns="0" tIns="0" rIns="0" bIns="0" rtlCol="0"/>
          <a:lstStyle/>
          <a:p>
            <a:endParaRPr/>
          </a:p>
        </p:txBody>
      </p:sp>
      <p:sp>
        <p:nvSpPr>
          <p:cNvPr id="11" name="object 11"/>
          <p:cNvSpPr/>
          <p:nvPr/>
        </p:nvSpPr>
        <p:spPr>
          <a:xfrm>
            <a:off x="328352" y="1442258"/>
            <a:ext cx="7061661" cy="407323"/>
          </a:xfrm>
          <a:prstGeom prst="rect">
            <a:avLst/>
          </a:prstGeom>
          <a:blipFill>
            <a:blip r:embed="rId4" cstate="print"/>
            <a:stretch>
              <a:fillRect/>
            </a:stretch>
          </a:blipFill>
        </p:spPr>
        <p:txBody>
          <a:bodyPr wrap="square" lIns="0" tIns="0" rIns="0" bIns="0" rtlCol="0"/>
          <a:lstStyle/>
          <a:p>
            <a:endParaRPr/>
          </a:p>
        </p:txBody>
      </p:sp>
      <p:sp>
        <p:nvSpPr>
          <p:cNvPr id="12" name="object 12"/>
          <p:cNvSpPr/>
          <p:nvPr/>
        </p:nvSpPr>
        <p:spPr>
          <a:xfrm>
            <a:off x="353290" y="1467196"/>
            <a:ext cx="7061661" cy="407323"/>
          </a:xfrm>
          <a:prstGeom prst="rect">
            <a:avLst/>
          </a:prstGeom>
          <a:blipFill>
            <a:blip r:embed="rId4" cstate="print"/>
            <a:stretch>
              <a:fillRect/>
            </a:stretch>
          </a:blipFill>
        </p:spPr>
        <p:txBody>
          <a:bodyPr wrap="square" lIns="0" tIns="0" rIns="0" bIns="0" rtlCol="0"/>
          <a:lstStyle/>
          <a:p>
            <a:endParaRPr/>
          </a:p>
        </p:txBody>
      </p:sp>
      <p:sp>
        <p:nvSpPr>
          <p:cNvPr id="13" name="object 13"/>
          <p:cNvSpPr/>
          <p:nvPr/>
        </p:nvSpPr>
        <p:spPr>
          <a:xfrm>
            <a:off x="-1" y="5520091"/>
            <a:ext cx="12298919" cy="440570"/>
          </a:xfrm>
          <a:custGeom>
            <a:avLst/>
            <a:gdLst/>
            <a:ahLst/>
            <a:cxnLst/>
            <a:rect l="l" t="t" r="r" b="b"/>
            <a:pathLst>
              <a:path w="12066270" h="400685">
                <a:moveTo>
                  <a:pt x="0" y="400109"/>
                </a:moveTo>
                <a:lnTo>
                  <a:pt x="12066262" y="400109"/>
                </a:lnTo>
                <a:lnTo>
                  <a:pt x="12066262" y="0"/>
                </a:lnTo>
                <a:lnTo>
                  <a:pt x="0" y="0"/>
                </a:lnTo>
                <a:lnTo>
                  <a:pt x="0" y="400109"/>
                </a:lnTo>
                <a:close/>
              </a:path>
            </a:pathLst>
          </a:custGeom>
          <a:solidFill>
            <a:srgbClr val="F5F5F5"/>
          </a:solidFill>
        </p:spPr>
        <p:txBody>
          <a:bodyPr wrap="square" lIns="0" tIns="0" rIns="0" bIns="0" rtlCol="0"/>
          <a:lstStyle/>
          <a:p>
            <a:pPr algn="ctr"/>
            <a:endParaRPr dirty="0"/>
          </a:p>
        </p:txBody>
      </p:sp>
      <p:sp>
        <p:nvSpPr>
          <p:cNvPr id="14" name="object 14"/>
          <p:cNvSpPr txBox="1"/>
          <p:nvPr/>
        </p:nvSpPr>
        <p:spPr>
          <a:xfrm>
            <a:off x="1155824" y="6432279"/>
            <a:ext cx="3688715" cy="330200"/>
          </a:xfrm>
          <a:prstGeom prst="rect">
            <a:avLst/>
          </a:prstGeom>
        </p:spPr>
        <p:txBody>
          <a:bodyPr vert="horz" wrap="square" lIns="0" tIns="12700" rIns="0" bIns="0" rtlCol="0">
            <a:spAutoFit/>
          </a:bodyPr>
          <a:lstStyle/>
          <a:p>
            <a:pPr marL="12700">
              <a:lnSpc>
                <a:spcPct val="100000"/>
              </a:lnSpc>
              <a:spcBef>
                <a:spcPts val="100"/>
              </a:spcBef>
            </a:pPr>
            <a:r>
              <a:rPr sz="1000" i="1" dirty="0">
                <a:solidFill>
                  <a:srgbClr val="161616"/>
                </a:solidFill>
                <a:latin typeface="Calibri"/>
                <a:cs typeface="Calibri"/>
              </a:rPr>
              <a:t>.</a:t>
            </a:r>
            <a:endParaRPr sz="1000">
              <a:latin typeface="Calibri"/>
              <a:cs typeface="Calibri"/>
            </a:endParaRPr>
          </a:p>
          <a:p>
            <a:pPr marL="12700">
              <a:lnSpc>
                <a:spcPct val="100000"/>
              </a:lnSpc>
            </a:pPr>
            <a:r>
              <a:rPr sz="1000" i="1" spc="-5" dirty="0">
                <a:solidFill>
                  <a:srgbClr val="161616"/>
                </a:solidFill>
                <a:latin typeface="Calibri"/>
                <a:cs typeface="Calibri"/>
              </a:rPr>
              <a:t>Source: </a:t>
            </a:r>
            <a:r>
              <a:rPr sz="1000" i="1" dirty="0">
                <a:solidFill>
                  <a:srgbClr val="161616"/>
                </a:solidFill>
                <a:latin typeface="Calibri"/>
                <a:cs typeface="Calibri"/>
              </a:rPr>
              <a:t>Ovid press release August 6, 2018. STARS Topline Phase 2</a:t>
            </a:r>
            <a:r>
              <a:rPr sz="1000" i="1" spc="-65" dirty="0">
                <a:solidFill>
                  <a:srgbClr val="161616"/>
                </a:solidFill>
                <a:latin typeface="Calibri"/>
                <a:cs typeface="Calibri"/>
              </a:rPr>
              <a:t> </a:t>
            </a:r>
            <a:r>
              <a:rPr sz="1000" i="1" dirty="0">
                <a:solidFill>
                  <a:srgbClr val="161616"/>
                </a:solidFill>
                <a:latin typeface="Calibri"/>
                <a:cs typeface="Calibri"/>
              </a:rPr>
              <a:t>Data.</a:t>
            </a:r>
            <a:endParaRPr sz="1000">
              <a:latin typeface="Calibri"/>
              <a:cs typeface="Calibri"/>
            </a:endParaRPr>
          </a:p>
        </p:txBody>
      </p:sp>
      <p:sp>
        <p:nvSpPr>
          <p:cNvPr id="16" name="object 16"/>
          <p:cNvSpPr txBox="1"/>
          <p:nvPr/>
        </p:nvSpPr>
        <p:spPr>
          <a:xfrm>
            <a:off x="112641" y="1511356"/>
            <a:ext cx="11504194" cy="4385816"/>
          </a:xfrm>
          <a:prstGeom prst="rect">
            <a:avLst/>
          </a:prstGeom>
        </p:spPr>
        <p:txBody>
          <a:bodyPr vert="horz" wrap="square" lIns="0" tIns="12700" rIns="0" bIns="0" rtlCol="0">
            <a:spAutoFit/>
          </a:bodyPr>
          <a:lstStyle/>
          <a:p>
            <a:pPr marL="198755">
              <a:lnSpc>
                <a:spcPct val="100000"/>
              </a:lnSpc>
              <a:spcBef>
                <a:spcPts val="100"/>
              </a:spcBef>
            </a:pPr>
            <a:r>
              <a:rPr sz="2000" b="1" spc="-5" dirty="0">
                <a:solidFill>
                  <a:srgbClr val="505050"/>
                </a:solidFill>
                <a:latin typeface="Calibri"/>
                <a:cs typeface="Calibri"/>
              </a:rPr>
              <a:t>Orphan Drug </a:t>
            </a:r>
            <a:r>
              <a:rPr sz="2000" b="1" dirty="0">
                <a:solidFill>
                  <a:srgbClr val="505050"/>
                </a:solidFill>
                <a:latin typeface="Calibri"/>
                <a:cs typeface="Calibri"/>
              </a:rPr>
              <a:t>and Fast </a:t>
            </a:r>
            <a:r>
              <a:rPr sz="2000" b="1" spc="-5" dirty="0">
                <a:solidFill>
                  <a:srgbClr val="505050"/>
                </a:solidFill>
                <a:latin typeface="Calibri"/>
                <a:cs typeface="Calibri"/>
              </a:rPr>
              <a:t>Track</a:t>
            </a:r>
            <a:r>
              <a:rPr sz="2000" b="1" spc="10" dirty="0">
                <a:solidFill>
                  <a:srgbClr val="505050"/>
                </a:solidFill>
                <a:latin typeface="Calibri"/>
                <a:cs typeface="Calibri"/>
              </a:rPr>
              <a:t> </a:t>
            </a:r>
            <a:r>
              <a:rPr sz="2000" b="1" spc="-5" dirty="0">
                <a:solidFill>
                  <a:srgbClr val="505050"/>
                </a:solidFill>
                <a:latin typeface="Calibri"/>
                <a:cs typeface="Calibri"/>
              </a:rPr>
              <a:t>designations</a:t>
            </a:r>
            <a:endParaRPr sz="2000" b="1" dirty="0">
              <a:latin typeface="Calibri"/>
              <a:cs typeface="Calibri"/>
            </a:endParaRPr>
          </a:p>
          <a:p>
            <a:pPr>
              <a:lnSpc>
                <a:spcPct val="100000"/>
              </a:lnSpc>
              <a:spcBef>
                <a:spcPts val="25"/>
              </a:spcBef>
            </a:pPr>
            <a:endParaRPr sz="3050" dirty="0">
              <a:latin typeface="Times New Roman"/>
              <a:cs typeface="Times New Roman"/>
            </a:endParaRPr>
          </a:p>
          <a:p>
            <a:pPr marL="377825">
              <a:lnSpc>
                <a:spcPts val="1910"/>
              </a:lnSpc>
            </a:pPr>
            <a:r>
              <a:rPr sz="1600" b="1" spc="-5" dirty="0">
                <a:solidFill>
                  <a:srgbClr val="0052A2"/>
                </a:solidFill>
                <a:latin typeface="Calibri"/>
                <a:cs typeface="Calibri"/>
              </a:rPr>
              <a:t>Trial</a:t>
            </a:r>
            <a:r>
              <a:rPr sz="1600" b="1" spc="-10" dirty="0">
                <a:solidFill>
                  <a:srgbClr val="0052A2"/>
                </a:solidFill>
                <a:latin typeface="Calibri"/>
                <a:cs typeface="Calibri"/>
              </a:rPr>
              <a:t> </a:t>
            </a:r>
            <a:r>
              <a:rPr sz="1600" b="1" spc="-5" dirty="0">
                <a:solidFill>
                  <a:srgbClr val="0052A2"/>
                </a:solidFill>
                <a:latin typeface="Calibri"/>
                <a:cs typeface="Calibri"/>
              </a:rPr>
              <a:t>Design:</a:t>
            </a:r>
            <a:endParaRPr sz="1600" dirty="0">
              <a:latin typeface="Calibri"/>
              <a:cs typeface="Calibri"/>
            </a:endParaRPr>
          </a:p>
          <a:p>
            <a:pPr marL="663575" indent="-285750">
              <a:lnSpc>
                <a:spcPts val="1900"/>
              </a:lnSpc>
              <a:buClr>
                <a:srgbClr val="043190"/>
              </a:buClr>
              <a:buFont typeface="Arial"/>
              <a:buChar char="•"/>
              <a:tabLst>
                <a:tab pos="663575" algn="l"/>
                <a:tab pos="664210" algn="l"/>
              </a:tabLst>
            </a:pPr>
            <a:r>
              <a:rPr sz="1600" spc="-5" dirty="0">
                <a:solidFill>
                  <a:srgbClr val="2D2D2D"/>
                </a:solidFill>
                <a:latin typeface="Calibri"/>
                <a:cs typeface="Calibri"/>
              </a:rPr>
              <a:t>n=88 (randomized)</a:t>
            </a:r>
            <a:endParaRPr sz="1600" dirty="0">
              <a:latin typeface="Calibri"/>
              <a:cs typeface="Calibri"/>
            </a:endParaRPr>
          </a:p>
          <a:p>
            <a:pPr marL="663575" indent="-285750">
              <a:lnSpc>
                <a:spcPts val="1900"/>
              </a:lnSpc>
              <a:buClr>
                <a:srgbClr val="043190"/>
              </a:buClr>
              <a:buFont typeface="Arial"/>
              <a:buChar char="•"/>
              <a:tabLst>
                <a:tab pos="663575" algn="l"/>
                <a:tab pos="664210" algn="l"/>
              </a:tabLst>
            </a:pPr>
            <a:r>
              <a:rPr sz="1600" dirty="0">
                <a:solidFill>
                  <a:srgbClr val="2D2D2D"/>
                </a:solidFill>
                <a:latin typeface="Calibri"/>
                <a:cs typeface="Calibri"/>
              </a:rPr>
              <a:t>Adults and </a:t>
            </a:r>
            <a:r>
              <a:rPr sz="1600" spc="-5" dirty="0">
                <a:solidFill>
                  <a:srgbClr val="2D2D2D"/>
                </a:solidFill>
                <a:latin typeface="Calibri"/>
                <a:cs typeface="Calibri"/>
              </a:rPr>
              <a:t>adolescents (age 13-49</a:t>
            </a:r>
            <a:r>
              <a:rPr sz="1600" spc="5" dirty="0">
                <a:solidFill>
                  <a:srgbClr val="2D2D2D"/>
                </a:solidFill>
                <a:latin typeface="Calibri"/>
                <a:cs typeface="Calibri"/>
              </a:rPr>
              <a:t> </a:t>
            </a:r>
            <a:r>
              <a:rPr sz="1600" spc="-5" dirty="0">
                <a:solidFill>
                  <a:srgbClr val="2D2D2D"/>
                </a:solidFill>
                <a:latin typeface="Calibri"/>
                <a:cs typeface="Calibri"/>
              </a:rPr>
              <a:t>years)</a:t>
            </a:r>
            <a:endParaRPr sz="1600" dirty="0">
              <a:latin typeface="Calibri"/>
              <a:cs typeface="Calibri"/>
            </a:endParaRPr>
          </a:p>
          <a:p>
            <a:pPr marL="652145" indent="-274320">
              <a:lnSpc>
                <a:spcPts val="1900"/>
              </a:lnSpc>
              <a:buClr>
                <a:srgbClr val="043190"/>
              </a:buClr>
              <a:buFont typeface="Arial"/>
              <a:buChar char="•"/>
              <a:tabLst>
                <a:tab pos="652145" algn="l"/>
                <a:tab pos="652780" algn="l"/>
              </a:tabLst>
            </a:pPr>
            <a:r>
              <a:rPr sz="1600" spc="-5" dirty="0">
                <a:solidFill>
                  <a:srgbClr val="2D2D2D"/>
                </a:solidFill>
                <a:latin typeface="Calibri"/>
                <a:cs typeface="Calibri"/>
              </a:rPr>
              <a:t>12 sites </a:t>
            </a:r>
            <a:r>
              <a:rPr sz="1600" dirty="0">
                <a:solidFill>
                  <a:srgbClr val="2D2D2D"/>
                </a:solidFill>
                <a:latin typeface="Calibri"/>
                <a:cs typeface="Calibri"/>
              </a:rPr>
              <a:t>in US, 1 site in </a:t>
            </a:r>
            <a:r>
              <a:rPr sz="1600" spc="-5" dirty="0">
                <a:solidFill>
                  <a:srgbClr val="2D2D2D"/>
                </a:solidFill>
                <a:latin typeface="Calibri"/>
                <a:cs typeface="Calibri"/>
              </a:rPr>
              <a:t>Israel</a:t>
            </a:r>
            <a:endParaRPr sz="1600" dirty="0">
              <a:latin typeface="Calibri"/>
              <a:cs typeface="Calibri"/>
            </a:endParaRPr>
          </a:p>
          <a:p>
            <a:pPr marL="652145" indent="-274320">
              <a:lnSpc>
                <a:spcPts val="1910"/>
              </a:lnSpc>
              <a:buClr>
                <a:srgbClr val="043190"/>
              </a:buClr>
              <a:buFont typeface="Arial"/>
              <a:buChar char="•"/>
              <a:tabLst>
                <a:tab pos="652145" algn="l"/>
                <a:tab pos="652780" algn="l"/>
              </a:tabLst>
            </a:pPr>
            <a:r>
              <a:rPr sz="1600" spc="-5" dirty="0">
                <a:solidFill>
                  <a:srgbClr val="2D2D2D"/>
                </a:solidFill>
                <a:latin typeface="Calibri"/>
                <a:cs typeface="Calibri"/>
              </a:rPr>
              <a:t>Evaluated </a:t>
            </a:r>
            <a:r>
              <a:rPr sz="1600" dirty="0">
                <a:solidFill>
                  <a:srgbClr val="2D2D2D"/>
                </a:solidFill>
                <a:latin typeface="Calibri"/>
                <a:cs typeface="Calibri"/>
              </a:rPr>
              <a:t>QD </a:t>
            </a:r>
            <a:r>
              <a:rPr sz="1600" spc="-5" dirty="0">
                <a:solidFill>
                  <a:srgbClr val="2D2D2D"/>
                </a:solidFill>
                <a:latin typeface="Calibri"/>
                <a:cs typeface="Calibri"/>
              </a:rPr>
              <a:t>(15mg) </a:t>
            </a:r>
            <a:r>
              <a:rPr sz="1600" dirty="0">
                <a:solidFill>
                  <a:srgbClr val="2D2D2D"/>
                </a:solidFill>
                <a:latin typeface="Calibri"/>
                <a:cs typeface="Calibri"/>
              </a:rPr>
              <a:t>and </a:t>
            </a:r>
            <a:r>
              <a:rPr sz="1600" spc="-5" dirty="0">
                <a:solidFill>
                  <a:srgbClr val="2D2D2D"/>
                </a:solidFill>
                <a:latin typeface="Calibri"/>
                <a:cs typeface="Calibri"/>
              </a:rPr>
              <a:t>BID (15mg </a:t>
            </a:r>
            <a:r>
              <a:rPr sz="1600" dirty="0">
                <a:solidFill>
                  <a:srgbClr val="2D2D2D"/>
                </a:solidFill>
                <a:latin typeface="Calibri"/>
                <a:cs typeface="Calibri"/>
              </a:rPr>
              <a:t>evening; </a:t>
            </a:r>
            <a:r>
              <a:rPr sz="1600" spc="-5" dirty="0">
                <a:solidFill>
                  <a:srgbClr val="2D2D2D"/>
                </a:solidFill>
                <a:latin typeface="Calibri"/>
                <a:cs typeface="Calibri"/>
              </a:rPr>
              <a:t>10mg morning)</a:t>
            </a:r>
            <a:r>
              <a:rPr sz="1600" spc="25" dirty="0">
                <a:solidFill>
                  <a:srgbClr val="2D2D2D"/>
                </a:solidFill>
                <a:latin typeface="Calibri"/>
                <a:cs typeface="Calibri"/>
              </a:rPr>
              <a:t> </a:t>
            </a:r>
            <a:r>
              <a:rPr sz="1600" spc="-5" dirty="0">
                <a:solidFill>
                  <a:srgbClr val="2D2D2D"/>
                </a:solidFill>
                <a:latin typeface="Calibri"/>
                <a:cs typeface="Calibri"/>
              </a:rPr>
              <a:t>doses</a:t>
            </a:r>
            <a:endParaRPr sz="1600" dirty="0">
              <a:latin typeface="Calibri"/>
              <a:cs typeface="Calibri"/>
            </a:endParaRPr>
          </a:p>
          <a:p>
            <a:pPr>
              <a:lnSpc>
                <a:spcPct val="100000"/>
              </a:lnSpc>
              <a:buChar char="•"/>
            </a:pPr>
            <a:endParaRPr sz="2150" dirty="0">
              <a:latin typeface="Times New Roman"/>
              <a:cs typeface="Times New Roman"/>
            </a:endParaRPr>
          </a:p>
          <a:p>
            <a:pPr marL="377825">
              <a:lnSpc>
                <a:spcPts val="1910"/>
              </a:lnSpc>
            </a:pPr>
            <a:r>
              <a:rPr sz="1600" b="1" spc="-5" dirty="0">
                <a:solidFill>
                  <a:srgbClr val="0052A2"/>
                </a:solidFill>
                <a:latin typeface="Calibri"/>
                <a:cs typeface="Calibri"/>
              </a:rPr>
              <a:t>Primary</a:t>
            </a:r>
            <a:r>
              <a:rPr sz="1600" b="1" spc="-10" dirty="0">
                <a:solidFill>
                  <a:srgbClr val="0052A2"/>
                </a:solidFill>
                <a:latin typeface="Calibri"/>
                <a:cs typeface="Calibri"/>
              </a:rPr>
              <a:t> </a:t>
            </a:r>
            <a:r>
              <a:rPr sz="1600" b="1" spc="-5" dirty="0">
                <a:solidFill>
                  <a:srgbClr val="0052A2"/>
                </a:solidFill>
                <a:latin typeface="Calibri"/>
                <a:cs typeface="Calibri"/>
              </a:rPr>
              <a:t>Endpoint:</a:t>
            </a:r>
            <a:endParaRPr sz="1600" dirty="0">
              <a:latin typeface="Calibri"/>
              <a:cs typeface="Calibri"/>
            </a:endParaRPr>
          </a:p>
          <a:p>
            <a:pPr marL="663575" indent="-285750">
              <a:lnSpc>
                <a:spcPts val="1900"/>
              </a:lnSpc>
              <a:buClr>
                <a:srgbClr val="0052A2"/>
              </a:buClr>
              <a:buFont typeface="Arial"/>
              <a:buChar char="•"/>
              <a:tabLst>
                <a:tab pos="663575" algn="l"/>
                <a:tab pos="664210" algn="l"/>
              </a:tabLst>
            </a:pPr>
            <a:r>
              <a:rPr sz="1600" dirty="0">
                <a:solidFill>
                  <a:srgbClr val="2D2D2D"/>
                </a:solidFill>
                <a:latin typeface="Calibri"/>
                <a:cs typeface="Calibri"/>
              </a:rPr>
              <a:t>Safety and </a:t>
            </a:r>
            <a:r>
              <a:rPr sz="1600" spc="-5" dirty="0">
                <a:solidFill>
                  <a:srgbClr val="2D2D2D"/>
                </a:solidFill>
                <a:latin typeface="Calibri"/>
                <a:cs typeface="Calibri"/>
              </a:rPr>
              <a:t>tolerability of OV101 </a:t>
            </a:r>
            <a:r>
              <a:rPr sz="1600" dirty="0">
                <a:solidFill>
                  <a:srgbClr val="2D2D2D"/>
                </a:solidFill>
                <a:latin typeface="Calibri"/>
                <a:cs typeface="Calibri"/>
              </a:rPr>
              <a:t>vs. </a:t>
            </a:r>
            <a:r>
              <a:rPr sz="1600" spc="-5" dirty="0">
                <a:solidFill>
                  <a:srgbClr val="2D2D2D"/>
                </a:solidFill>
                <a:latin typeface="Calibri"/>
                <a:cs typeface="Calibri"/>
              </a:rPr>
              <a:t>placebo from </a:t>
            </a:r>
            <a:r>
              <a:rPr sz="1600" dirty="0">
                <a:solidFill>
                  <a:srgbClr val="2D2D2D"/>
                </a:solidFill>
                <a:latin typeface="Calibri"/>
                <a:cs typeface="Calibri"/>
              </a:rPr>
              <a:t>baseline to </a:t>
            </a:r>
            <a:r>
              <a:rPr sz="1600" spc="-5" dirty="0">
                <a:solidFill>
                  <a:srgbClr val="2D2D2D"/>
                </a:solidFill>
                <a:latin typeface="Calibri"/>
                <a:cs typeface="Calibri"/>
              </a:rPr>
              <a:t>week</a:t>
            </a:r>
            <a:r>
              <a:rPr sz="1600" spc="15" dirty="0">
                <a:solidFill>
                  <a:srgbClr val="2D2D2D"/>
                </a:solidFill>
                <a:latin typeface="Calibri"/>
                <a:cs typeface="Calibri"/>
              </a:rPr>
              <a:t> </a:t>
            </a:r>
            <a:r>
              <a:rPr sz="1600" spc="-5" dirty="0">
                <a:solidFill>
                  <a:srgbClr val="2D2D2D"/>
                </a:solidFill>
                <a:latin typeface="Calibri"/>
                <a:cs typeface="Calibri"/>
              </a:rPr>
              <a:t>12</a:t>
            </a:r>
            <a:endParaRPr sz="1600" dirty="0">
              <a:latin typeface="Calibri"/>
              <a:cs typeface="Calibri"/>
            </a:endParaRPr>
          </a:p>
          <a:p>
            <a:pPr marL="377825">
              <a:lnSpc>
                <a:spcPts val="1900"/>
              </a:lnSpc>
            </a:pPr>
            <a:r>
              <a:rPr sz="1600" b="1" dirty="0">
                <a:solidFill>
                  <a:srgbClr val="0052A2"/>
                </a:solidFill>
                <a:latin typeface="Calibri"/>
                <a:cs typeface="Calibri"/>
              </a:rPr>
              <a:t>Exploratory</a:t>
            </a:r>
            <a:r>
              <a:rPr sz="1600" b="1" spc="-5" dirty="0">
                <a:solidFill>
                  <a:srgbClr val="0052A2"/>
                </a:solidFill>
                <a:latin typeface="Calibri"/>
                <a:cs typeface="Calibri"/>
              </a:rPr>
              <a:t> </a:t>
            </a:r>
            <a:r>
              <a:rPr sz="1600" b="1" dirty="0">
                <a:solidFill>
                  <a:srgbClr val="0052A2"/>
                </a:solidFill>
                <a:latin typeface="Calibri"/>
                <a:cs typeface="Calibri"/>
              </a:rPr>
              <a:t>Endpoints:</a:t>
            </a:r>
            <a:endParaRPr sz="1600" dirty="0">
              <a:latin typeface="Calibri"/>
              <a:cs typeface="Calibri"/>
            </a:endParaRPr>
          </a:p>
          <a:p>
            <a:pPr marL="663575" indent="-285750">
              <a:lnSpc>
                <a:spcPts val="1900"/>
              </a:lnSpc>
              <a:buClr>
                <a:srgbClr val="0052A2"/>
              </a:buClr>
              <a:buFont typeface="Arial"/>
              <a:buChar char="•"/>
              <a:tabLst>
                <a:tab pos="663575" algn="l"/>
                <a:tab pos="664210" algn="l"/>
              </a:tabLst>
            </a:pPr>
            <a:r>
              <a:rPr sz="1600" spc="-5" dirty="0">
                <a:solidFill>
                  <a:srgbClr val="2D2D2D"/>
                </a:solidFill>
                <a:latin typeface="Calibri"/>
                <a:cs typeface="Calibri"/>
              </a:rPr>
              <a:t>Efficacy measures of OV101 </a:t>
            </a:r>
            <a:r>
              <a:rPr sz="1600" dirty="0">
                <a:solidFill>
                  <a:srgbClr val="2D2D2D"/>
                </a:solidFill>
                <a:latin typeface="Calibri"/>
                <a:cs typeface="Calibri"/>
              </a:rPr>
              <a:t>vs. </a:t>
            </a:r>
            <a:r>
              <a:rPr sz="1600" spc="-5" dirty="0">
                <a:solidFill>
                  <a:srgbClr val="2D2D2D"/>
                </a:solidFill>
                <a:latin typeface="Calibri"/>
                <a:cs typeface="Calibri"/>
              </a:rPr>
              <a:t>placebo for overall </a:t>
            </a:r>
            <a:r>
              <a:rPr sz="1600" dirty="0">
                <a:solidFill>
                  <a:srgbClr val="2D2D2D"/>
                </a:solidFill>
                <a:latin typeface="Calibri"/>
                <a:cs typeface="Calibri"/>
              </a:rPr>
              <a:t>clinical change </a:t>
            </a:r>
            <a:r>
              <a:rPr sz="1600" spc="-5" dirty="0">
                <a:solidFill>
                  <a:srgbClr val="2D2D2D"/>
                </a:solidFill>
                <a:latin typeface="Calibri"/>
                <a:cs typeface="Calibri"/>
              </a:rPr>
              <a:t>from </a:t>
            </a:r>
            <a:r>
              <a:rPr sz="1600" dirty="0">
                <a:solidFill>
                  <a:srgbClr val="2D2D2D"/>
                </a:solidFill>
                <a:latin typeface="Calibri"/>
                <a:cs typeface="Calibri"/>
              </a:rPr>
              <a:t>baseline to </a:t>
            </a:r>
            <a:r>
              <a:rPr sz="1600" spc="-5" dirty="0">
                <a:solidFill>
                  <a:srgbClr val="2D2D2D"/>
                </a:solidFill>
                <a:latin typeface="Calibri"/>
                <a:cs typeface="Calibri"/>
              </a:rPr>
              <a:t>week</a:t>
            </a:r>
            <a:r>
              <a:rPr sz="1600" spc="60" dirty="0">
                <a:solidFill>
                  <a:srgbClr val="2D2D2D"/>
                </a:solidFill>
                <a:latin typeface="Calibri"/>
                <a:cs typeface="Calibri"/>
              </a:rPr>
              <a:t> </a:t>
            </a:r>
            <a:r>
              <a:rPr sz="1600" spc="-5" dirty="0">
                <a:solidFill>
                  <a:srgbClr val="2D2D2D"/>
                </a:solidFill>
                <a:latin typeface="Calibri"/>
                <a:cs typeface="Calibri"/>
              </a:rPr>
              <a:t>12</a:t>
            </a:r>
            <a:endParaRPr sz="1600" dirty="0">
              <a:latin typeface="Calibri"/>
              <a:cs typeface="Calibri"/>
            </a:endParaRPr>
          </a:p>
          <a:p>
            <a:pPr marL="663575" indent="-285750">
              <a:lnSpc>
                <a:spcPts val="1910"/>
              </a:lnSpc>
              <a:buClr>
                <a:srgbClr val="0052A2"/>
              </a:buClr>
              <a:buFont typeface="Arial"/>
              <a:buChar char="•"/>
              <a:tabLst>
                <a:tab pos="663575" algn="l"/>
                <a:tab pos="664210" algn="l"/>
              </a:tabLst>
            </a:pPr>
            <a:r>
              <a:rPr sz="1600" spc="-5" dirty="0">
                <a:solidFill>
                  <a:srgbClr val="2D2D2D"/>
                </a:solidFill>
                <a:latin typeface="Calibri"/>
                <a:cs typeface="Calibri"/>
              </a:rPr>
              <a:t>Global function, behavior, </a:t>
            </a:r>
            <a:r>
              <a:rPr sz="1600" dirty="0">
                <a:solidFill>
                  <a:srgbClr val="2D2D2D"/>
                </a:solidFill>
                <a:latin typeface="Calibri"/>
                <a:cs typeface="Calibri"/>
              </a:rPr>
              <a:t>sleep and</a:t>
            </a:r>
            <a:r>
              <a:rPr sz="1600" spc="15" dirty="0">
                <a:solidFill>
                  <a:srgbClr val="2D2D2D"/>
                </a:solidFill>
                <a:latin typeface="Calibri"/>
                <a:cs typeface="Calibri"/>
              </a:rPr>
              <a:t> </a:t>
            </a:r>
            <a:r>
              <a:rPr sz="1600" spc="-5" dirty="0">
                <a:solidFill>
                  <a:srgbClr val="2D2D2D"/>
                </a:solidFill>
                <a:latin typeface="Calibri"/>
                <a:cs typeface="Calibri"/>
              </a:rPr>
              <a:t>motor</a:t>
            </a:r>
            <a:endParaRPr sz="1600" dirty="0">
              <a:latin typeface="Calibri"/>
              <a:cs typeface="Calibri"/>
            </a:endParaRPr>
          </a:p>
          <a:p>
            <a:pPr marL="663575" indent="-285750">
              <a:lnSpc>
                <a:spcPct val="100000"/>
              </a:lnSpc>
              <a:spcBef>
                <a:spcPts val="80"/>
              </a:spcBef>
              <a:buClr>
                <a:srgbClr val="0052A2"/>
              </a:buClr>
              <a:buFont typeface="Arial"/>
              <a:buChar char="•"/>
              <a:tabLst>
                <a:tab pos="663575" algn="l"/>
                <a:tab pos="664210" algn="l"/>
              </a:tabLst>
            </a:pPr>
            <a:r>
              <a:rPr sz="1600" dirty="0">
                <a:solidFill>
                  <a:srgbClr val="2D2D2D"/>
                </a:solidFill>
                <a:latin typeface="Calibri"/>
                <a:cs typeface="Calibri"/>
              </a:rPr>
              <a:t>EEG, </a:t>
            </a:r>
            <a:r>
              <a:rPr sz="1600" spc="-5" dirty="0">
                <a:solidFill>
                  <a:srgbClr val="2D2D2D"/>
                </a:solidFill>
                <a:latin typeface="Calibri"/>
                <a:cs typeface="Calibri"/>
              </a:rPr>
              <a:t>metabolomics </a:t>
            </a:r>
            <a:r>
              <a:rPr sz="1600" dirty="0">
                <a:solidFill>
                  <a:srgbClr val="2D2D2D"/>
                </a:solidFill>
                <a:latin typeface="Calibri"/>
                <a:cs typeface="Calibri"/>
              </a:rPr>
              <a:t>and quality </a:t>
            </a:r>
            <a:r>
              <a:rPr sz="1600" spc="-5" dirty="0">
                <a:solidFill>
                  <a:srgbClr val="2D2D2D"/>
                </a:solidFill>
                <a:latin typeface="Calibri"/>
                <a:cs typeface="Calibri"/>
              </a:rPr>
              <a:t>of </a:t>
            </a:r>
            <a:r>
              <a:rPr sz="1600" dirty="0">
                <a:solidFill>
                  <a:srgbClr val="2D2D2D"/>
                </a:solidFill>
                <a:latin typeface="Calibri"/>
                <a:cs typeface="Calibri"/>
              </a:rPr>
              <a:t>life</a:t>
            </a:r>
            <a:endParaRPr sz="1600" dirty="0">
              <a:latin typeface="Calibri"/>
              <a:cs typeface="Calibri"/>
            </a:endParaRPr>
          </a:p>
          <a:p>
            <a:pPr marL="1687195">
              <a:lnSpc>
                <a:spcPct val="100000"/>
              </a:lnSpc>
            </a:pPr>
            <a:endParaRPr lang="en-US" sz="1900" dirty="0">
              <a:latin typeface="Times New Roman"/>
              <a:cs typeface="Times New Roman"/>
            </a:endParaRPr>
          </a:p>
          <a:p>
            <a:pPr marL="1687195">
              <a:lnSpc>
                <a:spcPct val="100000"/>
              </a:lnSpc>
            </a:pPr>
            <a:r>
              <a:rPr b="1" spc="-5" dirty="0">
                <a:solidFill>
                  <a:srgbClr val="505050"/>
                </a:solidFill>
                <a:latin typeface="Calibri"/>
                <a:cs typeface="Calibri"/>
              </a:rPr>
              <a:t>First-ever </a:t>
            </a:r>
            <a:r>
              <a:rPr lang="en-US" b="1" spc="-5" dirty="0">
                <a:solidFill>
                  <a:srgbClr val="505050"/>
                </a:solidFill>
                <a:latin typeface="Calibri"/>
                <a:cs typeface="Calibri"/>
              </a:rPr>
              <a:t>industry-sponsored </a:t>
            </a:r>
            <a:r>
              <a:rPr b="1" spc="-5" dirty="0">
                <a:solidFill>
                  <a:srgbClr val="505050"/>
                </a:solidFill>
                <a:latin typeface="Calibri"/>
                <a:cs typeface="Calibri"/>
              </a:rPr>
              <a:t>double-blind, placebo-controlled </a:t>
            </a:r>
            <a:r>
              <a:rPr b="1" dirty="0">
                <a:solidFill>
                  <a:srgbClr val="505050"/>
                </a:solidFill>
                <a:latin typeface="Calibri"/>
                <a:cs typeface="Calibri"/>
              </a:rPr>
              <a:t>clinical </a:t>
            </a:r>
            <a:r>
              <a:rPr b="1" spc="-5" dirty="0">
                <a:solidFill>
                  <a:srgbClr val="505050"/>
                </a:solidFill>
                <a:latin typeface="Calibri"/>
                <a:cs typeface="Calibri"/>
              </a:rPr>
              <a:t>trial </a:t>
            </a:r>
            <a:r>
              <a:rPr b="1" dirty="0">
                <a:solidFill>
                  <a:srgbClr val="505050"/>
                </a:solidFill>
                <a:latin typeface="Calibri"/>
                <a:cs typeface="Calibri"/>
              </a:rPr>
              <a:t>in </a:t>
            </a:r>
            <a:r>
              <a:rPr b="1" spc="-5" dirty="0">
                <a:solidFill>
                  <a:srgbClr val="505050"/>
                </a:solidFill>
                <a:latin typeface="Calibri"/>
                <a:cs typeface="Calibri"/>
              </a:rPr>
              <a:t>Angelman</a:t>
            </a:r>
            <a:r>
              <a:rPr b="1" spc="155" dirty="0">
                <a:solidFill>
                  <a:srgbClr val="505050"/>
                </a:solidFill>
                <a:latin typeface="Calibri"/>
                <a:cs typeface="Calibri"/>
              </a:rPr>
              <a:t> </a:t>
            </a:r>
            <a:r>
              <a:rPr b="1" spc="-5" dirty="0">
                <a:solidFill>
                  <a:srgbClr val="505050"/>
                </a:solidFill>
                <a:latin typeface="Calibri"/>
                <a:cs typeface="Calibri"/>
              </a:rPr>
              <a:t>syndrome</a:t>
            </a:r>
            <a:endParaRPr b="1" dirty="0">
              <a:latin typeface="Calibri"/>
              <a:cs typeface="Calibri"/>
            </a:endParaRPr>
          </a:p>
        </p:txBody>
      </p:sp>
      <p:sp>
        <p:nvSpPr>
          <p:cNvPr id="17" name="object 17"/>
          <p:cNvSpPr/>
          <p:nvPr/>
        </p:nvSpPr>
        <p:spPr>
          <a:xfrm>
            <a:off x="112641" y="1410614"/>
            <a:ext cx="125730" cy="466725"/>
          </a:xfrm>
          <a:custGeom>
            <a:avLst/>
            <a:gdLst/>
            <a:ahLst/>
            <a:cxnLst/>
            <a:rect l="l" t="t" r="r" b="b"/>
            <a:pathLst>
              <a:path w="125729" h="466725">
                <a:moveTo>
                  <a:pt x="0" y="466202"/>
                </a:moveTo>
                <a:lnTo>
                  <a:pt x="125734" y="466202"/>
                </a:lnTo>
                <a:lnTo>
                  <a:pt x="125734" y="0"/>
                </a:lnTo>
                <a:lnTo>
                  <a:pt x="0" y="0"/>
                </a:lnTo>
                <a:lnTo>
                  <a:pt x="0" y="466202"/>
                </a:lnTo>
                <a:close/>
              </a:path>
            </a:pathLst>
          </a:custGeom>
          <a:solidFill>
            <a:srgbClr val="65BB5D"/>
          </a:solidFill>
        </p:spPr>
        <p:txBody>
          <a:bodyPr wrap="square" lIns="0" tIns="0" rIns="0" bIns="0" rtlCol="0"/>
          <a:lstStyle/>
          <a:p>
            <a:endParaRPr/>
          </a:p>
        </p:txBody>
      </p:sp>
      <p:pic>
        <p:nvPicPr>
          <p:cNvPr id="18" name="Picture 17">
            <a:extLst>
              <a:ext uri="{FF2B5EF4-FFF2-40B4-BE49-F238E27FC236}">
                <a16:creationId xmlns:a16="http://schemas.microsoft.com/office/drawing/2014/main" xmlns="" id="{44489B94-D969-3540-98FA-4AA664ACBF97}"/>
              </a:ext>
            </a:extLst>
          </p:cNvPr>
          <p:cNvPicPr>
            <a:picLocks noChangeAspect="1"/>
          </p:cNvPicPr>
          <p:nvPr/>
        </p:nvPicPr>
        <p:blipFill>
          <a:blip r:embed="rId5"/>
          <a:stretch>
            <a:fillRect/>
          </a:stretch>
        </p:blipFill>
        <p:spPr>
          <a:xfrm>
            <a:off x="9081102" y="1332429"/>
            <a:ext cx="2816606" cy="2024841"/>
          </a:xfrm>
          <a:prstGeom prst="rect">
            <a:avLst/>
          </a:prstGeom>
        </p:spPr>
      </p:pic>
    </p:spTree>
    <p:extLst>
      <p:ext uri="{BB962C8B-B14F-4D97-AF65-F5344CB8AC3E}">
        <p14:creationId xmlns:p14="http://schemas.microsoft.com/office/powerpoint/2010/main" val="23648693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266465C2-578D-2A4D-A025-EE812B24ED12}"/>
              </a:ext>
            </a:extLst>
          </p:cNvPr>
          <p:cNvSpPr txBox="1"/>
          <p:nvPr/>
        </p:nvSpPr>
        <p:spPr>
          <a:xfrm>
            <a:off x="145961" y="3167390"/>
            <a:ext cx="11900079" cy="523220"/>
          </a:xfrm>
          <a:prstGeom prst="rect">
            <a:avLst/>
          </a:prstGeom>
          <a:noFill/>
        </p:spPr>
        <p:txBody>
          <a:bodyPr wrap="square" rtlCol="0">
            <a:spAutoFit/>
          </a:bodyPr>
          <a:lstStyle/>
          <a:p>
            <a:pPr marL="457200" lvl="1" algn="ctr"/>
            <a:r>
              <a:rPr lang="en-US" sz="2800" b="1" dirty="0" smtClean="0"/>
              <a:t>What </a:t>
            </a:r>
            <a:r>
              <a:rPr lang="en-US" sz="2800" b="1" dirty="0"/>
              <a:t>were the Results</a:t>
            </a:r>
            <a:r>
              <a:rPr lang="en-US" sz="2800" b="1" dirty="0" smtClean="0"/>
              <a:t>?</a:t>
            </a:r>
            <a:endParaRPr lang="en-US" sz="2800" b="1" dirty="0"/>
          </a:p>
        </p:txBody>
      </p:sp>
    </p:spTree>
    <p:extLst>
      <p:ext uri="{BB962C8B-B14F-4D97-AF65-F5344CB8AC3E}">
        <p14:creationId xmlns:p14="http://schemas.microsoft.com/office/powerpoint/2010/main" val="23766563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7EFD636-E244-0F48-AFC6-0C11937930D8}"/>
              </a:ext>
            </a:extLst>
          </p:cNvPr>
          <p:cNvSpPr>
            <a:spLocks noGrp="1"/>
          </p:cNvSpPr>
          <p:nvPr>
            <p:ph type="title"/>
          </p:nvPr>
        </p:nvSpPr>
        <p:spPr>
          <a:xfrm>
            <a:off x="305959" y="65656"/>
            <a:ext cx="10812518" cy="1027617"/>
          </a:xfrm>
        </p:spPr>
        <p:txBody>
          <a:bodyPr/>
          <a:lstStyle/>
          <a:p>
            <a:r>
              <a:rPr lang="en-US" dirty="0"/>
              <a:t>OV101 Results*: </a:t>
            </a:r>
            <a:r>
              <a:rPr lang="en-US" dirty="0">
                <a:solidFill>
                  <a:srgbClr val="FFFFFF"/>
                </a:solidFill>
                <a:cs typeface="Calibri" charset="0"/>
              </a:rPr>
              <a:t>First Positive Clinical Data for Angelman Syndrome in &gt;50 years</a:t>
            </a:r>
            <a:endParaRPr lang="en-US" dirty="0"/>
          </a:p>
        </p:txBody>
      </p:sp>
      <p:grpSp>
        <p:nvGrpSpPr>
          <p:cNvPr id="30" name="Group 29">
            <a:extLst>
              <a:ext uri="{FF2B5EF4-FFF2-40B4-BE49-F238E27FC236}">
                <a16:creationId xmlns:a16="http://schemas.microsoft.com/office/drawing/2014/main" xmlns="" id="{907376AA-CB04-6540-AD97-2CC886DE1C72}"/>
              </a:ext>
            </a:extLst>
          </p:cNvPr>
          <p:cNvGrpSpPr/>
          <p:nvPr/>
        </p:nvGrpSpPr>
        <p:grpSpPr>
          <a:xfrm>
            <a:off x="7680898" y="1751060"/>
            <a:ext cx="3294261" cy="3226293"/>
            <a:chOff x="1075030" y="123991"/>
            <a:chExt cx="2971800" cy="2972134"/>
          </a:xfrm>
          <a:scene3d>
            <a:camera prst="orthographicFront"/>
            <a:lightRig rig="chilly" dir="t"/>
          </a:scene3d>
        </p:grpSpPr>
        <p:sp>
          <p:nvSpPr>
            <p:cNvPr id="48" name="Oval 47">
              <a:extLst>
                <a:ext uri="{FF2B5EF4-FFF2-40B4-BE49-F238E27FC236}">
                  <a16:creationId xmlns:a16="http://schemas.microsoft.com/office/drawing/2014/main" xmlns="" id="{35707ADC-8611-8742-A7C5-857D350829EA}"/>
                </a:ext>
              </a:extLst>
            </p:cNvPr>
            <p:cNvSpPr/>
            <p:nvPr/>
          </p:nvSpPr>
          <p:spPr>
            <a:xfrm>
              <a:off x="1075030" y="123991"/>
              <a:ext cx="2971800" cy="2972134"/>
            </a:xfrm>
            <a:prstGeom prst="ellipse">
              <a:avLst/>
            </a:prstGeom>
            <a:solidFill>
              <a:schemeClr val="accent2">
                <a:lumMod val="60000"/>
                <a:lumOff val="40000"/>
                <a:alpha val="16000"/>
              </a:schemeClr>
            </a:solidFill>
            <a:sp3d prstMaterial="translucentPowder">
              <a:bevelT w="127000" h="25400" prst="softRound"/>
            </a:sp3d>
          </p:spPr>
          <p:style>
            <a:lnRef idx="0">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49" name="Oval 4">
              <a:extLst>
                <a:ext uri="{FF2B5EF4-FFF2-40B4-BE49-F238E27FC236}">
                  <a16:creationId xmlns:a16="http://schemas.microsoft.com/office/drawing/2014/main" xmlns="" id="{1AAABE2E-7DFA-FC41-9A16-330ABF8FE625}"/>
                </a:ext>
              </a:extLst>
            </p:cNvPr>
            <p:cNvSpPr/>
            <p:nvPr/>
          </p:nvSpPr>
          <p:spPr>
            <a:xfrm>
              <a:off x="1624959" y="779619"/>
              <a:ext cx="2101380" cy="210161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marL="0" marR="0" lvl="0" indent="0" algn="ctr" defTabSz="1422400" rtl="0" eaLnBrk="1" fontAlgn="auto" latinLnBrk="0" hangingPunct="1">
                <a:lnSpc>
                  <a:spcPct val="90000"/>
                </a:lnSpc>
                <a:spcBef>
                  <a:spcPct val="0"/>
                </a:spcBef>
                <a:spcAft>
                  <a:spcPct val="35000"/>
                </a:spcAft>
                <a:buClrTx/>
                <a:buSzTx/>
                <a:buFontTx/>
                <a:buNone/>
                <a:tabLst/>
                <a:defRPr/>
              </a:pPr>
              <a:r>
                <a:rPr kumimoji="0" lang="en-US" sz="2800" b="1" i="0" u="none" strike="noStrike" kern="1200" cap="none" spc="0" normalizeH="0" baseline="0" noProof="0" dirty="0">
                  <a:ln>
                    <a:noFill/>
                  </a:ln>
                  <a:solidFill>
                    <a:srgbClr val="161616"/>
                  </a:solidFill>
                  <a:effectLst/>
                  <a:uLnTx/>
                  <a:uFillTx/>
                  <a:latin typeface="Calibri"/>
                  <a:ea typeface="+mn-ea"/>
                  <a:cs typeface="+mn-cs"/>
                </a:rPr>
                <a:t>Global Improvement</a:t>
              </a:r>
            </a:p>
            <a:p>
              <a:pPr marL="0" marR="0" lvl="0" indent="0" algn="ctr" defTabSz="1422400" rtl="0" eaLnBrk="1" fontAlgn="auto" latinLnBrk="0" hangingPunct="1">
                <a:lnSpc>
                  <a:spcPct val="90000"/>
                </a:lnSpc>
                <a:spcBef>
                  <a:spcPct val="0"/>
                </a:spcBef>
                <a:spcAft>
                  <a:spcPct val="35000"/>
                </a:spcAft>
                <a:buClrTx/>
                <a:buSzTx/>
                <a:buFontTx/>
                <a:buNone/>
                <a:tabLst/>
                <a:defRPr/>
              </a:pPr>
              <a:r>
                <a:rPr kumimoji="0" lang="en-US" sz="2800" b="0" i="0" u="none" strike="noStrike" kern="1200" cap="none" spc="0" normalizeH="0" baseline="0" noProof="0" dirty="0">
                  <a:ln>
                    <a:noFill/>
                  </a:ln>
                  <a:solidFill>
                    <a:srgbClr val="161616"/>
                  </a:solidFill>
                  <a:effectLst/>
                  <a:uLnTx/>
                  <a:uFillTx/>
                  <a:latin typeface="Calibri"/>
                  <a:ea typeface="+mn-ea"/>
                  <a:cs typeface="+mn-cs"/>
                </a:rPr>
                <a:t>CGI-I</a:t>
              </a:r>
              <a:endParaRPr kumimoji="0" lang="en-US" sz="2800" b="1" i="0" u="none" strike="noStrike" kern="1200" cap="none" spc="0" normalizeH="0" baseline="0" noProof="0" dirty="0">
                <a:ln>
                  <a:noFill/>
                </a:ln>
                <a:solidFill>
                  <a:srgbClr val="161616"/>
                </a:solidFill>
                <a:effectLst/>
                <a:uLnTx/>
                <a:uFillTx/>
                <a:latin typeface="Calibri"/>
                <a:ea typeface="+mn-ea"/>
                <a:cs typeface="+mn-cs"/>
              </a:endParaRPr>
            </a:p>
            <a:p>
              <a:pPr marL="0" marR="0" lvl="0" indent="0" algn="ctr" defTabSz="1422400" rtl="0" eaLnBrk="1" fontAlgn="auto" latinLnBrk="0" hangingPunct="1">
                <a:lnSpc>
                  <a:spcPct val="90000"/>
                </a:lnSpc>
                <a:spcBef>
                  <a:spcPct val="0"/>
                </a:spcBef>
                <a:spcAft>
                  <a:spcPct val="35000"/>
                </a:spcAft>
                <a:buClrTx/>
                <a:buSzTx/>
                <a:buFontTx/>
                <a:buNone/>
                <a:tabLst/>
                <a:defRPr/>
              </a:pPr>
              <a:endParaRPr kumimoji="0" lang="en-US" sz="1800" b="0" i="0" u="none" strike="noStrike" kern="1200" cap="none" spc="0" normalizeH="0" baseline="0" noProof="0" dirty="0">
                <a:ln>
                  <a:noFill/>
                </a:ln>
                <a:solidFill>
                  <a:srgbClr val="161616"/>
                </a:solidFill>
                <a:effectLst/>
                <a:uLnTx/>
                <a:uFillTx/>
                <a:latin typeface="Calibri"/>
                <a:ea typeface="+mn-ea"/>
                <a:cs typeface="+mn-cs"/>
              </a:endParaRPr>
            </a:p>
          </p:txBody>
        </p:sp>
      </p:grpSp>
      <p:sp>
        <p:nvSpPr>
          <p:cNvPr id="38" name="Oval 37">
            <a:extLst>
              <a:ext uri="{FF2B5EF4-FFF2-40B4-BE49-F238E27FC236}">
                <a16:creationId xmlns:a16="http://schemas.microsoft.com/office/drawing/2014/main" xmlns="" id="{0DE4AF7D-AB53-E349-B110-4F91F4470C40}"/>
              </a:ext>
            </a:extLst>
          </p:cNvPr>
          <p:cNvSpPr/>
          <p:nvPr/>
        </p:nvSpPr>
        <p:spPr>
          <a:xfrm>
            <a:off x="6842698" y="3351260"/>
            <a:ext cx="2669039" cy="2571229"/>
          </a:xfrm>
          <a:prstGeom prst="ellipse">
            <a:avLst/>
          </a:prstGeom>
          <a:solidFill>
            <a:schemeClr val="accent4">
              <a:lumMod val="20000"/>
              <a:lumOff val="80000"/>
            </a:schemeClr>
          </a:solidFill>
          <a:scene3d>
            <a:camera prst="orthographicFront"/>
            <a:lightRig rig="chilly" dir="t"/>
          </a:scene3d>
          <a:sp3d prstMaterial="translucentPowder">
            <a:bevelT w="127000" h="25400" prst="softRound"/>
          </a:sp3d>
        </p:spPr>
        <p:style>
          <a:lnRef idx="0">
            <a:schemeClr val="lt1">
              <a:hueOff val="0"/>
              <a:satOff val="0"/>
              <a:lumOff val="0"/>
              <a:alphaOff val="0"/>
            </a:schemeClr>
          </a:lnRef>
          <a:fillRef idx="1">
            <a:schemeClr val="accent4">
              <a:hueOff val="-1913473"/>
              <a:satOff val="11528"/>
              <a:lumOff val="924"/>
              <a:alphaOff val="0"/>
            </a:schemeClr>
          </a:fillRef>
          <a:effectRef idx="0">
            <a:schemeClr val="accent4">
              <a:hueOff val="-1913473"/>
              <a:satOff val="11528"/>
              <a:lumOff val="924"/>
              <a:alphaOff val="0"/>
            </a:schemeClr>
          </a:effectRef>
          <a:fontRef idx="minor">
            <a:schemeClr val="lt1"/>
          </a:fontRef>
        </p:style>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grpSp>
        <p:nvGrpSpPr>
          <p:cNvPr id="50" name="Group 49">
            <a:extLst>
              <a:ext uri="{FF2B5EF4-FFF2-40B4-BE49-F238E27FC236}">
                <a16:creationId xmlns:a16="http://schemas.microsoft.com/office/drawing/2014/main" xmlns="" id="{E325A8BA-EB22-8745-87CB-37A5F147DA4D}"/>
              </a:ext>
            </a:extLst>
          </p:cNvPr>
          <p:cNvGrpSpPr/>
          <p:nvPr/>
        </p:nvGrpSpPr>
        <p:grpSpPr>
          <a:xfrm>
            <a:off x="6458638" y="1733624"/>
            <a:ext cx="2645125" cy="2552196"/>
            <a:chOff x="338228" y="1828539"/>
            <a:chExt cx="2645125" cy="2552196"/>
          </a:xfrm>
        </p:grpSpPr>
        <p:sp>
          <p:nvSpPr>
            <p:cNvPr id="28" name="Oval 27">
              <a:extLst>
                <a:ext uri="{FF2B5EF4-FFF2-40B4-BE49-F238E27FC236}">
                  <a16:creationId xmlns:a16="http://schemas.microsoft.com/office/drawing/2014/main" xmlns="" id="{B06A7312-6BF4-E240-BED0-B792862F9463}"/>
                </a:ext>
              </a:extLst>
            </p:cNvPr>
            <p:cNvSpPr/>
            <p:nvPr/>
          </p:nvSpPr>
          <p:spPr>
            <a:xfrm>
              <a:off x="338228" y="1828539"/>
              <a:ext cx="2645125" cy="2552196"/>
            </a:xfrm>
            <a:prstGeom prst="ellipse">
              <a:avLst/>
            </a:prstGeom>
            <a:solidFill>
              <a:schemeClr val="tx2">
                <a:lumMod val="40000"/>
                <a:lumOff val="60000"/>
              </a:schemeClr>
            </a:solidFill>
            <a:scene3d>
              <a:camera prst="orthographicFront"/>
              <a:lightRig rig="chilly" dir="t"/>
            </a:scene3d>
            <a:sp3d prstMaterial="translucentPowder">
              <a:bevelT w="127000" h="25400" prst="softRound"/>
            </a:sp3d>
          </p:spPr>
          <p:style>
            <a:lnRef idx="0">
              <a:schemeClr val="lt1">
                <a:hueOff val="0"/>
                <a:satOff val="0"/>
                <a:lumOff val="0"/>
                <a:alphaOff val="0"/>
              </a:schemeClr>
            </a:lnRef>
            <a:fillRef idx="1">
              <a:schemeClr val="accent4">
                <a:hueOff val="-4145858"/>
                <a:satOff val="24978"/>
                <a:lumOff val="2002"/>
                <a:alphaOff val="0"/>
              </a:schemeClr>
            </a:fillRef>
            <a:effectRef idx="0">
              <a:schemeClr val="accent4">
                <a:hueOff val="-4145858"/>
                <a:satOff val="24978"/>
                <a:lumOff val="2002"/>
                <a:alphaOff val="0"/>
              </a:schemeClr>
            </a:effectRef>
            <a:fontRef idx="minor">
              <a:schemeClr val="lt1"/>
            </a:fontRef>
          </p:style>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37" name="Rectangle 36">
              <a:extLst>
                <a:ext uri="{FF2B5EF4-FFF2-40B4-BE49-F238E27FC236}">
                  <a16:creationId xmlns:a16="http://schemas.microsoft.com/office/drawing/2014/main" xmlns="" id="{BC3C472D-7051-B24A-8C3A-1C2C20CA223F}"/>
                </a:ext>
              </a:extLst>
            </p:cNvPr>
            <p:cNvSpPr/>
            <p:nvPr/>
          </p:nvSpPr>
          <p:spPr>
            <a:xfrm>
              <a:off x="479690" y="2531308"/>
              <a:ext cx="2362201" cy="1083374"/>
            </a:xfrm>
            <a:prstGeom prst="rect">
              <a:avLst/>
            </a:prstGeom>
          </p:spPr>
          <p:txBody>
            <a:bodyPr wrap="square">
              <a:sp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161616"/>
                  </a:solidFill>
                  <a:effectLst/>
                  <a:uLnTx/>
                  <a:uFillTx/>
                  <a:latin typeface="Calibri"/>
                  <a:ea typeface="+mn-ea"/>
                  <a:cs typeface="+mn-cs"/>
                </a:rPr>
                <a:t>Sleep</a:t>
              </a:r>
            </a:p>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dirty="0">
                  <a:ln>
                    <a:noFill/>
                  </a:ln>
                  <a:solidFill>
                    <a:srgbClr val="161616"/>
                  </a:solidFill>
                  <a:effectLst/>
                  <a:uLnTx/>
                  <a:uFillTx/>
                  <a:latin typeface="Calibri"/>
                  <a:ea typeface="+mn-ea"/>
                  <a:cs typeface="+mn-cs"/>
                </a:rPr>
                <a:t>Actigraphy</a:t>
              </a:r>
            </a:p>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dirty="0">
                  <a:ln>
                    <a:noFill/>
                  </a:ln>
                  <a:solidFill>
                    <a:srgbClr val="161616"/>
                  </a:solidFill>
                  <a:effectLst/>
                  <a:uLnTx/>
                  <a:uFillTx/>
                  <a:latin typeface="Calibri"/>
                  <a:ea typeface="+mn-ea"/>
                  <a:cs typeface="+mn-cs"/>
                </a:rPr>
                <a:t>CGI - sleep</a:t>
              </a:r>
            </a:p>
          </p:txBody>
        </p:sp>
      </p:grpSp>
      <p:sp>
        <p:nvSpPr>
          <p:cNvPr id="39" name="Oval 4">
            <a:extLst>
              <a:ext uri="{FF2B5EF4-FFF2-40B4-BE49-F238E27FC236}">
                <a16:creationId xmlns:a16="http://schemas.microsoft.com/office/drawing/2014/main" xmlns="" id="{153D3C41-A9C0-4E4A-92E6-716ABE1C2005}"/>
              </a:ext>
            </a:extLst>
          </p:cNvPr>
          <p:cNvSpPr/>
          <p:nvPr/>
        </p:nvSpPr>
        <p:spPr>
          <a:xfrm>
            <a:off x="7233570" y="3857192"/>
            <a:ext cx="1887294" cy="1818134"/>
          </a:xfrm>
          <a:prstGeom prst="rect">
            <a:avLst/>
          </a:prstGeom>
          <a:scene3d>
            <a:camera prst="orthographicFront"/>
            <a:lightRig rig="chilly" dir="t"/>
          </a:scene3d>
          <a:sp3d/>
        </p:spPr>
        <p:style>
          <a:lnRef idx="0">
            <a:scrgbClr r="0" g="0" b="0"/>
          </a:lnRef>
          <a:fillRef idx="0">
            <a:scrgbClr r="0" g="0" b="0"/>
          </a:fillRef>
          <a:effectRef idx="0">
            <a:scrgbClr r="0" g="0" b="0"/>
          </a:effectRef>
          <a:fontRef idx="minor">
            <a:schemeClr val="lt1"/>
          </a:fontRef>
        </p:style>
        <p:txBody>
          <a:bodyPr spcFirstLastPara="0" vert="horz" wrap="square" lIns="38100" tIns="38100" rIns="38100" bIns="3810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161616"/>
                </a:solidFill>
                <a:effectLst/>
                <a:uLnTx/>
                <a:uFillTx/>
                <a:latin typeface="Calibri"/>
                <a:ea typeface="+mn-ea"/>
                <a:cs typeface="+mn-cs"/>
              </a:rPr>
              <a:t>Motor</a:t>
            </a:r>
          </a:p>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dirty="0">
                <a:ln>
                  <a:noFill/>
                </a:ln>
                <a:solidFill>
                  <a:srgbClr val="161616"/>
                </a:solidFill>
                <a:effectLst/>
                <a:uLnTx/>
                <a:uFillTx/>
                <a:latin typeface="Calibri"/>
                <a:ea typeface="+mn-ea"/>
                <a:cs typeface="+mn-cs"/>
              </a:rPr>
              <a:t>Bayley</a:t>
            </a:r>
          </a:p>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dirty="0">
                <a:ln>
                  <a:noFill/>
                </a:ln>
                <a:solidFill>
                  <a:srgbClr val="161616"/>
                </a:solidFill>
                <a:effectLst/>
                <a:uLnTx/>
                <a:uFillTx/>
                <a:latin typeface="Calibri"/>
                <a:ea typeface="+mn-ea"/>
                <a:cs typeface="+mn-cs"/>
              </a:rPr>
              <a:t>PEDI-CAT</a:t>
            </a:r>
          </a:p>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dirty="0">
                <a:ln>
                  <a:noFill/>
                </a:ln>
                <a:solidFill>
                  <a:srgbClr val="161616"/>
                </a:solidFill>
                <a:effectLst/>
                <a:uLnTx/>
                <a:uFillTx/>
                <a:latin typeface="Calibri"/>
                <a:ea typeface="+mn-ea"/>
                <a:cs typeface="+mn-cs"/>
              </a:rPr>
              <a:t>CHAQ</a:t>
            </a:r>
          </a:p>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dirty="0">
                <a:ln>
                  <a:noFill/>
                </a:ln>
                <a:solidFill>
                  <a:srgbClr val="161616"/>
                </a:solidFill>
                <a:effectLst/>
                <a:uLnTx/>
                <a:uFillTx/>
                <a:latin typeface="Calibri"/>
                <a:ea typeface="+mn-ea"/>
                <a:cs typeface="+mn-cs"/>
              </a:rPr>
              <a:t>PGI</a:t>
            </a:r>
          </a:p>
        </p:txBody>
      </p:sp>
      <p:sp>
        <p:nvSpPr>
          <p:cNvPr id="29" name="Oval 4">
            <a:extLst>
              <a:ext uri="{FF2B5EF4-FFF2-40B4-BE49-F238E27FC236}">
                <a16:creationId xmlns:a16="http://schemas.microsoft.com/office/drawing/2014/main" xmlns="" id="{81196739-D5F3-1B48-8908-A3633707D2F5}"/>
              </a:ext>
            </a:extLst>
          </p:cNvPr>
          <p:cNvSpPr/>
          <p:nvPr/>
        </p:nvSpPr>
        <p:spPr>
          <a:xfrm>
            <a:off x="1871730" y="473458"/>
            <a:ext cx="1870385" cy="1804677"/>
          </a:xfrm>
          <a:prstGeom prst="rect">
            <a:avLst/>
          </a:prstGeom>
          <a:scene3d>
            <a:camera prst="orthographicFront"/>
            <a:lightRig rig="chilly" dir="t"/>
          </a:scene3d>
          <a:sp3d/>
        </p:spPr>
        <p:style>
          <a:lnRef idx="0">
            <a:scrgbClr r="0" g="0" b="0"/>
          </a:lnRef>
          <a:fillRef idx="0">
            <a:scrgbClr r="0" g="0" b="0"/>
          </a:fillRef>
          <a:effectRef idx="0">
            <a:scrgbClr r="0" g="0" b="0"/>
          </a:effectRef>
          <a:fontRef idx="minor">
            <a:schemeClr val="lt1"/>
          </a:fontRef>
        </p:style>
        <p:txBody>
          <a:bodyPr spcFirstLastPara="0" vert="horz" wrap="square" lIns="38100" tIns="38100" rIns="38100" bIns="3810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endParaRPr kumimoji="0" lang="en-US" sz="1600" b="0" i="0" u="none" strike="noStrike" kern="1200" cap="none" spc="0" normalizeH="0" baseline="0" noProof="0" dirty="0">
              <a:ln>
                <a:noFill/>
              </a:ln>
              <a:solidFill>
                <a:srgbClr val="161616"/>
              </a:solidFill>
              <a:effectLst/>
              <a:uLnTx/>
              <a:uFillTx/>
              <a:latin typeface="Calibri"/>
              <a:ea typeface="+mn-ea"/>
              <a:cs typeface="+mn-cs"/>
            </a:endParaRPr>
          </a:p>
        </p:txBody>
      </p:sp>
      <p:sp>
        <p:nvSpPr>
          <p:cNvPr id="3" name="TextBox 2">
            <a:extLst>
              <a:ext uri="{FF2B5EF4-FFF2-40B4-BE49-F238E27FC236}">
                <a16:creationId xmlns:a16="http://schemas.microsoft.com/office/drawing/2014/main" xmlns="" id="{B7CEC8E4-504F-4698-9555-D47997F87395}"/>
              </a:ext>
            </a:extLst>
          </p:cNvPr>
          <p:cNvSpPr txBox="1"/>
          <p:nvPr/>
        </p:nvSpPr>
        <p:spPr>
          <a:xfrm>
            <a:off x="1523091" y="6453500"/>
            <a:ext cx="5030109" cy="276999"/>
          </a:xfrm>
          <a:prstGeom prst="rect">
            <a:avLst/>
          </a:prstGeom>
          <a:noFill/>
          <a:ln>
            <a:noFill/>
          </a:ln>
        </p:spPr>
        <p:txBody>
          <a:bodyPr wrap="square" rtlCol="0">
            <a:spAutoFit/>
          </a:bodyPr>
          <a:lstStyle/>
          <a:p>
            <a:r>
              <a:rPr lang="en-US" sz="1200" b="1" dirty="0"/>
              <a:t>*Biomarker data expected 2019: </a:t>
            </a:r>
            <a:r>
              <a:rPr lang="en-US" sz="1200" dirty="0"/>
              <a:t>EEG, Metabolomics</a:t>
            </a:r>
          </a:p>
        </p:txBody>
      </p:sp>
      <p:sp>
        <p:nvSpPr>
          <p:cNvPr id="23" name="TextBox 22">
            <a:extLst>
              <a:ext uri="{FF2B5EF4-FFF2-40B4-BE49-F238E27FC236}">
                <a16:creationId xmlns:a16="http://schemas.microsoft.com/office/drawing/2014/main" xmlns="" id="{B7CEC8E4-504F-4698-9555-D47997F87395}"/>
              </a:ext>
            </a:extLst>
          </p:cNvPr>
          <p:cNvSpPr txBox="1"/>
          <p:nvPr/>
        </p:nvSpPr>
        <p:spPr>
          <a:xfrm>
            <a:off x="948125" y="1359835"/>
            <a:ext cx="5029014" cy="3693319"/>
          </a:xfrm>
          <a:prstGeom prst="rect">
            <a:avLst/>
          </a:prstGeom>
          <a:noFill/>
          <a:ln>
            <a:noFill/>
          </a:ln>
        </p:spPr>
        <p:txBody>
          <a:bodyPr wrap="square" rtlCol="0">
            <a:spAutoFit/>
          </a:bodyPr>
          <a:lstStyle/>
          <a:p>
            <a:r>
              <a:rPr lang="en-US" b="1" dirty="0"/>
              <a:t>Primary Endpoint</a:t>
            </a:r>
            <a:endParaRPr lang="en-US" b="1" dirty="0">
              <a:solidFill>
                <a:srgbClr val="0070C0"/>
              </a:solidFill>
            </a:endParaRPr>
          </a:p>
          <a:p>
            <a:r>
              <a:rPr lang="en-US" dirty="0"/>
              <a:t>OV101 Achieved the Primary Endpoint of Safety and Tolerability as Measured by Incidence of Adverse Events</a:t>
            </a:r>
          </a:p>
          <a:p>
            <a:endParaRPr lang="en-US" dirty="0"/>
          </a:p>
          <a:p>
            <a:r>
              <a:rPr lang="en-US" b="1" dirty="0"/>
              <a:t>Exploratory Endpoints:</a:t>
            </a:r>
          </a:p>
          <a:p>
            <a:r>
              <a:rPr lang="en-US" dirty="0"/>
              <a:t>O</a:t>
            </a:r>
            <a:r>
              <a:rPr lang="en-US" b="1" dirty="0"/>
              <a:t>V101 has Clinical Effects in Adults and Adolescents Across Multiple Domains</a:t>
            </a:r>
          </a:p>
          <a:p>
            <a:pPr marL="742950" lvl="1" indent="-285750">
              <a:buFont typeface="Wingdings" charset="2"/>
              <a:buChar char="q"/>
            </a:pPr>
            <a:r>
              <a:rPr lang="en-US" b="1" dirty="0">
                <a:solidFill>
                  <a:schemeClr val="tx2"/>
                </a:solidFill>
              </a:rPr>
              <a:t>CGI-I</a:t>
            </a:r>
          </a:p>
          <a:p>
            <a:pPr marL="742950" lvl="1" indent="-285750">
              <a:buFont typeface="Wingdings" charset="2"/>
              <a:buChar char="q"/>
            </a:pPr>
            <a:r>
              <a:rPr lang="en-US" b="1" dirty="0">
                <a:solidFill>
                  <a:schemeClr val="tx2"/>
                </a:solidFill>
              </a:rPr>
              <a:t>Clinical Impression of Sleep domain</a:t>
            </a:r>
          </a:p>
          <a:p>
            <a:pPr marL="742950" lvl="1" indent="-285750">
              <a:buFont typeface="Wingdings" charset="2"/>
              <a:buChar char="q"/>
            </a:pPr>
            <a:r>
              <a:rPr lang="en-US" b="1" dirty="0">
                <a:solidFill>
                  <a:schemeClr val="tx2"/>
                </a:solidFill>
              </a:rPr>
              <a:t>Motor (Zeno walkway, BSID-III, PEDI-CAT, CHAQ)</a:t>
            </a:r>
          </a:p>
          <a:p>
            <a:pPr marL="742950" lvl="1" indent="-285750">
              <a:buFont typeface="Wingdings" charset="2"/>
              <a:buChar char="q"/>
            </a:pPr>
            <a:r>
              <a:rPr lang="en-US" b="1" dirty="0">
                <a:solidFill>
                  <a:schemeClr val="tx2"/>
                </a:solidFill>
              </a:rPr>
              <a:t>Behavior Tends</a:t>
            </a:r>
          </a:p>
        </p:txBody>
      </p:sp>
      <p:sp>
        <p:nvSpPr>
          <p:cNvPr id="25" name="TextBox 24">
            <a:extLst>
              <a:ext uri="{FF2B5EF4-FFF2-40B4-BE49-F238E27FC236}">
                <a16:creationId xmlns:a16="http://schemas.microsoft.com/office/drawing/2014/main" xmlns="" id="{B7CEC8E4-504F-4698-9555-D47997F87395}"/>
              </a:ext>
            </a:extLst>
          </p:cNvPr>
          <p:cNvSpPr txBox="1"/>
          <p:nvPr/>
        </p:nvSpPr>
        <p:spPr>
          <a:xfrm>
            <a:off x="948126" y="5053154"/>
            <a:ext cx="4786417" cy="923330"/>
          </a:xfrm>
          <a:prstGeom prst="rect">
            <a:avLst/>
          </a:prstGeom>
          <a:noFill/>
          <a:ln>
            <a:noFill/>
          </a:ln>
        </p:spPr>
        <p:txBody>
          <a:bodyPr wrap="square" rtlCol="0">
            <a:spAutoFit/>
          </a:bodyPr>
          <a:lstStyle>
            <a:defPPr>
              <a:defRPr lang="en-US"/>
            </a:defPPr>
            <a:lvl1pPr>
              <a:defRPr sz="1600"/>
            </a:lvl1pPr>
            <a:lvl2pPr marL="742950" lvl="1" indent="-285750">
              <a:buFont typeface="Wingdings" panose="05000000000000000000" pitchFamily="2" charset="2"/>
              <a:buChar char="q"/>
              <a:defRPr sz="1400">
                <a:solidFill>
                  <a:srgbClr val="0070C0"/>
                </a:solidFill>
              </a:defRPr>
            </a:lvl2pPr>
          </a:lstStyle>
          <a:p>
            <a:r>
              <a:rPr lang="en-US" sz="1800" b="1" dirty="0"/>
              <a:t>Dosage</a:t>
            </a:r>
          </a:p>
          <a:p>
            <a:r>
              <a:rPr lang="en-US" sz="1800" dirty="0">
                <a:solidFill>
                  <a:srgbClr val="161616"/>
                </a:solidFill>
              </a:rPr>
              <a:t>Observed Changes on Outcome Measures with 15 mg OV101 QD at 12 Weeks</a:t>
            </a:r>
          </a:p>
        </p:txBody>
      </p:sp>
      <p:grpSp>
        <p:nvGrpSpPr>
          <p:cNvPr id="17" name="Group 16">
            <a:extLst>
              <a:ext uri="{FF2B5EF4-FFF2-40B4-BE49-F238E27FC236}">
                <a16:creationId xmlns:a16="http://schemas.microsoft.com/office/drawing/2014/main" xmlns="" id="{A6C3FCCC-750B-4E5E-A66A-DEABAA1F10B1}"/>
              </a:ext>
            </a:extLst>
          </p:cNvPr>
          <p:cNvGrpSpPr/>
          <p:nvPr/>
        </p:nvGrpSpPr>
        <p:grpSpPr>
          <a:xfrm>
            <a:off x="11063895" y="763629"/>
            <a:ext cx="836295" cy="850900"/>
            <a:chOff x="0" y="0"/>
            <a:chExt cx="1935732" cy="1951106"/>
          </a:xfrm>
        </p:grpSpPr>
        <p:sp>
          <p:nvSpPr>
            <p:cNvPr id="18" name="TextBox 17">
              <a:extLst>
                <a:ext uri="{FF2B5EF4-FFF2-40B4-BE49-F238E27FC236}">
                  <a16:creationId xmlns:a16="http://schemas.microsoft.com/office/drawing/2014/main" xmlns="" id="{856C7746-E2BB-4838-A0AF-516570167FDA}"/>
                </a:ext>
              </a:extLst>
            </p:cNvPr>
            <p:cNvSpPr txBox="1"/>
            <p:nvPr/>
          </p:nvSpPr>
          <p:spPr>
            <a:xfrm>
              <a:off x="0" y="0"/>
              <a:ext cx="1935732" cy="1951106"/>
            </a:xfrm>
            <a:prstGeom prst="ellipse">
              <a:avLst/>
            </a:prstGeom>
            <a:solidFill>
              <a:schemeClr val="bg1"/>
            </a:solidFill>
            <a:ln w="44450">
              <a:solidFill>
                <a:schemeClr val="bg2">
                  <a:lumMod val="75000"/>
                </a:schemeClr>
              </a:solidFill>
            </a:ln>
          </p:spPr>
          <p:txBody>
            <a:bodyPr wrap="none" lIns="0" tIns="91440" rIns="0" bIns="0" rtlCol="0" anchor="ctr">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61616"/>
                </a:solidFill>
                <a:effectLst/>
                <a:uLnTx/>
                <a:uFillTx/>
                <a:latin typeface="Calibri"/>
                <a:ea typeface="+mn-ea"/>
                <a:cs typeface="+mn-cs"/>
              </a:endParaRPr>
            </a:p>
          </p:txBody>
        </p:sp>
        <p:pic>
          <p:nvPicPr>
            <p:cNvPr id="19" name="Picture 18">
              <a:extLst>
                <a:ext uri="{FF2B5EF4-FFF2-40B4-BE49-F238E27FC236}">
                  <a16:creationId xmlns:a16="http://schemas.microsoft.com/office/drawing/2014/main" xmlns="" id="{489F0FAF-75DB-421C-8104-06B2FA45647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4091" b="-1"/>
            <a:stretch/>
          </p:blipFill>
          <p:spPr>
            <a:xfrm>
              <a:off x="252675" y="487349"/>
              <a:ext cx="1430382" cy="914575"/>
            </a:xfrm>
            <a:prstGeom prst="rect">
              <a:avLst/>
            </a:prstGeom>
          </p:spPr>
        </p:pic>
      </p:grpSp>
    </p:spTree>
    <p:extLst>
      <p:ext uri="{BB962C8B-B14F-4D97-AF65-F5344CB8AC3E}">
        <p14:creationId xmlns:p14="http://schemas.microsoft.com/office/powerpoint/2010/main" val="10134979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11924501" y="6607814"/>
            <a:ext cx="373067" cy="123111"/>
          </a:xfrm>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AD1553A5-32C7-48E8-AD3E-1A84F0E25C01}" type="slidenum">
              <a:rPr kumimoji="0" lang="en-US" sz="800" b="0" i="0" u="none" strike="noStrike" kern="1200" cap="none" spc="0" normalizeH="0" baseline="0" noProof="0" smtClean="0">
                <a:ln>
                  <a:noFill/>
                </a:ln>
                <a:solidFill>
                  <a:srgbClr val="E7E6E6">
                    <a:lumMod val="50000"/>
                  </a:srgbClr>
                </a:solidFill>
                <a:effectLst/>
                <a:uLnTx/>
                <a:uFillTx/>
                <a:latin typeface="Calibri" panose="020F0502020204030204"/>
                <a:ea typeface="+mn-ea"/>
                <a:cs typeface="+mn-cs"/>
              </a:rPr>
              <a:pPr marL="0" marR="0" lvl="0" indent="0" algn="l" defTabSz="914377" rtl="0" eaLnBrk="1" fontAlgn="auto" latinLnBrk="0" hangingPunct="1">
                <a:lnSpc>
                  <a:spcPct val="100000"/>
                </a:lnSpc>
                <a:spcBef>
                  <a:spcPts val="0"/>
                </a:spcBef>
                <a:spcAft>
                  <a:spcPts val="0"/>
                </a:spcAft>
                <a:buClrTx/>
                <a:buSzTx/>
                <a:buFontTx/>
                <a:buNone/>
                <a:tabLst/>
                <a:defRPr/>
              </a:pPr>
              <a:t>24</a:t>
            </a:fld>
            <a:endParaRPr kumimoji="0" lang="en-US" sz="800" b="0"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endParaRPr>
          </a:p>
        </p:txBody>
      </p:sp>
      <p:sp>
        <p:nvSpPr>
          <p:cNvPr id="14" name="Title 13">
            <a:extLst>
              <a:ext uri="{FF2B5EF4-FFF2-40B4-BE49-F238E27FC236}">
                <a16:creationId xmlns:a16="http://schemas.microsoft.com/office/drawing/2014/main" xmlns="" id="{1DCFC926-8877-45A5-B931-38B11B5E8A31}"/>
              </a:ext>
            </a:extLst>
          </p:cNvPr>
          <p:cNvSpPr>
            <a:spLocks noGrp="1"/>
          </p:cNvSpPr>
          <p:nvPr>
            <p:ph type="title"/>
          </p:nvPr>
        </p:nvSpPr>
        <p:spPr>
          <a:xfrm>
            <a:off x="677454" y="562014"/>
            <a:ext cx="10837092" cy="443198"/>
          </a:xfrm>
        </p:spPr>
        <p:txBody>
          <a:bodyPr/>
          <a:lstStyle/>
          <a:p>
            <a:r>
              <a:rPr lang="en-US" sz="2400" dirty="0"/>
              <a:t>STARS Phase 2 Trial : Summary and Conclusions</a:t>
            </a:r>
          </a:p>
        </p:txBody>
      </p:sp>
      <p:sp>
        <p:nvSpPr>
          <p:cNvPr id="10" name="Rectangle 9"/>
          <p:cNvSpPr/>
          <p:nvPr/>
        </p:nvSpPr>
        <p:spPr>
          <a:xfrm>
            <a:off x="10920549" y="6530432"/>
            <a:ext cx="870602" cy="27787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xmlns="" id="{205FB927-1E7C-4522-8E42-45836A60C4FB}"/>
              </a:ext>
            </a:extLst>
          </p:cNvPr>
          <p:cNvSpPr/>
          <p:nvPr/>
        </p:nvSpPr>
        <p:spPr>
          <a:xfrm>
            <a:off x="0" y="1434313"/>
            <a:ext cx="12192000" cy="3570208"/>
          </a:xfrm>
          <a:prstGeom prst="rect">
            <a:avLst/>
          </a:prstGeom>
        </p:spPr>
        <p:txBody>
          <a:bodyPr wrap="squar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rgbClr val="161616"/>
                </a:solidFill>
                <a:effectLst/>
                <a:uLnTx/>
                <a:uFillTx/>
                <a:latin typeface="Calibri" panose="020F0502020204030204"/>
                <a:ea typeface="+mn-ea"/>
                <a:cs typeface="+mn-cs"/>
              </a:rPr>
              <a:t>STARS achieved primary endpoint of safety and </a:t>
            </a:r>
            <a:r>
              <a:rPr kumimoji="0" lang="en-US" b="1" i="0" u="none" strike="noStrike" kern="1200" cap="none" spc="0" normalizeH="0" baseline="0" noProof="0" dirty="0" smtClean="0">
                <a:ln>
                  <a:noFill/>
                </a:ln>
                <a:solidFill>
                  <a:srgbClr val="161616"/>
                </a:solidFill>
                <a:effectLst/>
                <a:uLnTx/>
                <a:uFillTx/>
                <a:latin typeface="Calibri" panose="020F0502020204030204"/>
                <a:ea typeface="+mn-ea"/>
                <a:cs typeface="+mn-cs"/>
              </a:rPr>
              <a:t>tolerability</a:t>
            </a:r>
            <a:r>
              <a:rPr kumimoji="0" lang="en-US" b="1" i="0" u="none" strike="noStrike" kern="1200" cap="none" spc="0" normalizeH="0" baseline="0" noProof="0" dirty="0" smtClean="0">
                <a:ln>
                  <a:noFill/>
                </a:ln>
                <a:solidFill>
                  <a:srgbClr val="0052A2"/>
                </a:solidFill>
                <a:effectLst/>
                <a:uLnTx/>
                <a:uFillTx/>
                <a:latin typeface="Calibri" panose="020F0502020204030204"/>
                <a:ea typeface="+mn-ea"/>
                <a:cs typeface="+mn-cs"/>
              </a:rPr>
              <a:t>:</a:t>
            </a:r>
            <a:r>
              <a:rPr kumimoji="0" lang="en-US" b="1" i="0" u="none" strike="noStrike" kern="1200" cap="none" spc="0" normalizeH="0" noProof="0" dirty="0" smtClean="0">
                <a:ln>
                  <a:noFill/>
                </a:ln>
                <a:solidFill>
                  <a:srgbClr val="0052A2"/>
                </a:solidFill>
                <a:effectLst/>
                <a:uLnTx/>
                <a:uFillTx/>
                <a:latin typeface="Calibri" panose="020F0502020204030204"/>
                <a:ea typeface="+mn-ea"/>
                <a:cs typeface="+mn-cs"/>
              </a:rPr>
              <a:t> </a:t>
            </a:r>
            <a:r>
              <a:rPr kumimoji="0" lang="en-US" b="0" i="0" u="none" strike="noStrike" kern="1200" cap="none" spc="0" normalizeH="0" baseline="0" noProof="0" dirty="0" smtClean="0">
                <a:ln>
                  <a:noFill/>
                </a:ln>
                <a:solidFill>
                  <a:srgbClr val="161616">
                    <a:lumMod val="75000"/>
                    <a:lumOff val="25000"/>
                  </a:srgbClr>
                </a:solidFill>
                <a:effectLst/>
                <a:uLnTx/>
                <a:uFillTx/>
                <a:latin typeface="Calibri" panose="020F0502020204030204"/>
                <a:ea typeface="+mn-ea"/>
                <a:cs typeface="+mn-cs"/>
              </a:rPr>
              <a:t>OV101 </a:t>
            </a:r>
            <a:r>
              <a:rPr lang="en-US" dirty="0">
                <a:solidFill>
                  <a:srgbClr val="161616">
                    <a:lumMod val="75000"/>
                    <a:lumOff val="25000"/>
                  </a:srgbClr>
                </a:solidFill>
                <a:latin typeface="Calibri" panose="020F0502020204030204"/>
              </a:rPr>
              <a:t>was</a:t>
            </a:r>
            <a:r>
              <a:rPr kumimoji="0" lang="en-US" b="0" i="0" u="none" strike="noStrike" kern="1200" cap="none" spc="0" normalizeH="0" baseline="0" noProof="0" dirty="0">
                <a:ln>
                  <a:noFill/>
                </a:ln>
                <a:solidFill>
                  <a:srgbClr val="161616">
                    <a:lumMod val="75000"/>
                    <a:lumOff val="25000"/>
                  </a:srgbClr>
                </a:solidFill>
                <a:effectLst/>
                <a:uLnTx/>
                <a:uFillTx/>
                <a:latin typeface="Calibri" panose="020F0502020204030204"/>
                <a:ea typeface="+mn-ea"/>
                <a:cs typeface="+mn-cs"/>
              </a:rPr>
              <a:t> well-tolerated with an overall favorable </a:t>
            </a:r>
            <a:r>
              <a:rPr kumimoji="0" lang="en-US" b="0" i="0" u="none" strike="noStrike" kern="1200" cap="none" spc="0" normalizeH="0" baseline="0" noProof="0" dirty="0" smtClean="0">
                <a:ln>
                  <a:noFill/>
                </a:ln>
                <a:solidFill>
                  <a:srgbClr val="161616">
                    <a:lumMod val="75000"/>
                    <a:lumOff val="25000"/>
                  </a:srgbClr>
                </a:solidFill>
                <a:effectLst/>
                <a:uLnTx/>
                <a:uFillTx/>
                <a:latin typeface="Calibri" panose="020F0502020204030204"/>
                <a:ea typeface="+mn-ea"/>
                <a:cs typeface="+mn-cs"/>
              </a:rPr>
              <a:t>safety</a:t>
            </a:r>
            <a:r>
              <a:rPr kumimoji="0" lang="en-US" b="0" i="0" u="none" strike="noStrike" kern="1200" cap="none" spc="0" normalizeH="0" noProof="0" dirty="0" smtClean="0">
                <a:ln>
                  <a:noFill/>
                </a:ln>
                <a:solidFill>
                  <a:srgbClr val="161616">
                    <a:lumMod val="75000"/>
                    <a:lumOff val="25000"/>
                  </a:srgbClr>
                </a:solidFill>
                <a:effectLst/>
                <a:uLnTx/>
                <a:uFillTx/>
                <a:latin typeface="Calibri" panose="020F0502020204030204"/>
                <a:ea typeface="+mn-ea"/>
                <a:cs typeface="+mn-cs"/>
              </a:rPr>
              <a:t> </a:t>
            </a:r>
            <a:r>
              <a:rPr kumimoji="0" lang="en-US" b="0" i="0" u="none" strike="noStrike" kern="1200" cap="none" spc="0" normalizeH="0" baseline="0" noProof="0" dirty="0" smtClean="0">
                <a:ln>
                  <a:noFill/>
                </a:ln>
                <a:solidFill>
                  <a:srgbClr val="161616">
                    <a:lumMod val="75000"/>
                    <a:lumOff val="25000"/>
                  </a:srgbClr>
                </a:solidFill>
                <a:effectLst/>
                <a:uLnTx/>
                <a:uFillTx/>
                <a:latin typeface="Calibri" panose="020F0502020204030204"/>
                <a:ea typeface="+mn-ea"/>
                <a:cs typeface="+mn-cs"/>
              </a:rPr>
              <a:t>profile</a:t>
            </a:r>
            <a:endParaRPr kumimoji="0" lang="en-US" b="1" i="0" u="none" strike="noStrike" kern="1200" cap="none" spc="0" normalizeH="0" baseline="0" noProof="0" dirty="0">
              <a:ln>
                <a:noFill/>
              </a:ln>
              <a:solidFill>
                <a:srgbClr val="161616">
                  <a:lumMod val="75000"/>
                  <a:lumOff val="25000"/>
                </a:srgbClr>
              </a:solidFill>
              <a:effectLst/>
              <a:uLnTx/>
              <a:uFillTx/>
              <a:latin typeface="Calibri" panose="020F0502020204030204"/>
              <a:ea typeface="+mn-ea"/>
              <a:cs typeface="+mn-cs"/>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b="1" dirty="0">
              <a:solidFill>
                <a:srgbClr val="000000"/>
              </a:solidFill>
              <a:latin typeface="Calibri" panose="020F0502020204030204"/>
            </a:endParaRPr>
          </a:p>
          <a:p>
            <a:pPr algn="ctr">
              <a:defRPr/>
            </a:pPr>
            <a:r>
              <a:rPr lang="en-US" b="1" dirty="0">
                <a:solidFill>
                  <a:srgbClr val="0052A2"/>
                </a:solidFill>
                <a:latin typeface="Calibri" panose="020F0502020204030204"/>
              </a:rPr>
              <a:t>In the in the OV101 15 mg QD treatment group vs. placebo the following was observed</a:t>
            </a:r>
          </a:p>
          <a:p>
            <a:pPr>
              <a:defRPr/>
            </a:pPr>
            <a:endParaRPr kumimoji="0" lang="en-US" b="1" i="0" u="none" strike="noStrike" kern="1200" cap="none" spc="0" normalizeH="0" noProof="0" dirty="0">
              <a:ln>
                <a:noFill/>
              </a:ln>
              <a:solidFill>
                <a:srgbClr val="0052A2"/>
              </a:solidFill>
              <a:effectLst/>
              <a:uLnTx/>
              <a:uFillTx/>
              <a:latin typeface="Calibri" panose="020F0502020204030204"/>
              <a:ea typeface="+mn-ea"/>
              <a:cs typeface="+mn-cs"/>
            </a:endParaRPr>
          </a:p>
          <a:p>
            <a:pPr marL="0" marR="0" lvl="0" indent="0" algn="l" defTabSz="914377" rtl="0" eaLnBrk="1" fontAlgn="auto" latinLnBrk="0" hangingPunct="1">
              <a:lnSpc>
                <a:spcPct val="100000"/>
              </a:lnSpc>
              <a:spcBef>
                <a:spcPts val="0"/>
              </a:spcBef>
              <a:spcAft>
                <a:spcPts val="0"/>
              </a:spcAft>
              <a:buClrTx/>
              <a:buSzTx/>
              <a:buFontTx/>
              <a:buNone/>
              <a:tabLst/>
              <a:defRPr/>
            </a:pPr>
            <a:r>
              <a:rPr lang="en-US" b="1" dirty="0">
                <a:solidFill>
                  <a:srgbClr val="161616"/>
                </a:solidFill>
                <a:latin typeface="Calibri" panose="020F0502020204030204"/>
              </a:rPr>
              <a:t>Global functions</a:t>
            </a:r>
            <a:r>
              <a:rPr lang="en-US" sz="2000" b="1" dirty="0">
                <a:solidFill>
                  <a:srgbClr val="161616">
                    <a:lumMod val="75000"/>
                    <a:lumOff val="25000"/>
                  </a:srgbClr>
                </a:solidFill>
                <a:latin typeface="Calibri" panose="020F0502020204030204"/>
              </a:rPr>
              <a:t>:</a:t>
            </a:r>
            <a:r>
              <a:rPr kumimoji="0" lang="en-US" b="0" i="0" u="none" strike="noStrike" kern="1200" cap="none" spc="0" normalizeH="0" baseline="0" noProof="0" dirty="0" smtClean="0">
                <a:ln>
                  <a:noFill/>
                </a:ln>
                <a:solidFill>
                  <a:srgbClr val="161616">
                    <a:lumMod val="75000"/>
                    <a:lumOff val="25000"/>
                  </a:srgbClr>
                </a:solidFill>
                <a:effectLst/>
                <a:uLnTx/>
                <a:uFillTx/>
                <a:latin typeface="Calibri" panose="020F0502020204030204"/>
                <a:ea typeface="+mn-ea"/>
                <a:cs typeface="+mn-cs"/>
              </a:rPr>
              <a:t> </a:t>
            </a:r>
            <a:r>
              <a:rPr kumimoji="0" lang="en-US" b="0" i="0" u="none" strike="noStrike" kern="1200" cap="none" spc="0" normalizeH="0" baseline="0" noProof="0" dirty="0">
                <a:ln>
                  <a:noFill/>
                </a:ln>
                <a:solidFill>
                  <a:srgbClr val="161616">
                    <a:lumMod val="75000"/>
                    <a:lumOff val="25000"/>
                  </a:srgbClr>
                </a:solidFill>
                <a:effectLst/>
                <a:uLnTx/>
                <a:uFillTx/>
                <a:latin typeface="Calibri" panose="020F0502020204030204"/>
                <a:ea typeface="+mn-ea"/>
                <a:cs typeface="+mn-cs"/>
              </a:rPr>
              <a:t>Statistically significant improvement</a:t>
            </a:r>
            <a:r>
              <a:rPr kumimoji="0" lang="en-US" b="0" i="0" u="none" strike="noStrike" kern="1200" cap="none" spc="0" normalizeH="0" noProof="0" dirty="0">
                <a:ln>
                  <a:noFill/>
                </a:ln>
                <a:solidFill>
                  <a:srgbClr val="161616">
                    <a:lumMod val="75000"/>
                    <a:lumOff val="25000"/>
                  </a:srgbClr>
                </a:solidFill>
                <a:effectLst/>
                <a:uLnTx/>
                <a:uFillTx/>
                <a:latin typeface="Calibri" panose="020F0502020204030204"/>
                <a:ea typeface="+mn-ea"/>
                <a:cs typeface="+mn-cs"/>
              </a:rPr>
              <a:t> seen in</a:t>
            </a:r>
            <a:r>
              <a:rPr kumimoji="0" lang="en-US" b="0" i="0" u="none" strike="noStrike" kern="1200" cap="none" spc="0" normalizeH="0" baseline="0" noProof="0" dirty="0">
                <a:ln>
                  <a:noFill/>
                </a:ln>
                <a:solidFill>
                  <a:srgbClr val="161616">
                    <a:lumMod val="75000"/>
                    <a:lumOff val="25000"/>
                  </a:srgbClr>
                </a:solidFill>
                <a:effectLst/>
                <a:uLnTx/>
                <a:uFillTx/>
                <a:latin typeface="Calibri" panose="020F0502020204030204"/>
                <a:ea typeface="+mn-ea"/>
                <a:cs typeface="+mn-cs"/>
              </a:rPr>
              <a:t> clinical global</a:t>
            </a:r>
            <a:r>
              <a:rPr kumimoji="0" lang="en-US" b="0" i="0" u="none" strike="noStrike" kern="1200" cap="none" spc="0" normalizeH="0" noProof="0" dirty="0">
                <a:ln>
                  <a:noFill/>
                </a:ln>
                <a:solidFill>
                  <a:srgbClr val="161616">
                    <a:lumMod val="75000"/>
                    <a:lumOff val="25000"/>
                  </a:srgbClr>
                </a:solidFill>
                <a:effectLst/>
                <a:uLnTx/>
                <a:uFillTx/>
                <a:latin typeface="Calibri" panose="020F0502020204030204"/>
                <a:ea typeface="+mn-ea"/>
                <a:cs typeface="+mn-cs"/>
              </a:rPr>
              <a:t> impression </a:t>
            </a:r>
            <a:r>
              <a:rPr kumimoji="0" lang="en-US" b="0" i="0" u="none" strike="noStrike" kern="1200" cap="none" spc="0" normalizeH="0" baseline="0" noProof="0" dirty="0">
                <a:ln>
                  <a:noFill/>
                </a:ln>
                <a:solidFill>
                  <a:srgbClr val="161616">
                    <a:lumMod val="75000"/>
                    <a:lumOff val="25000"/>
                  </a:srgbClr>
                </a:solidFill>
                <a:effectLst/>
                <a:uLnTx/>
                <a:uFillTx/>
                <a:latin typeface="Calibri" panose="020F0502020204030204"/>
                <a:ea typeface="+mn-ea"/>
                <a:cs typeface="+mn-cs"/>
              </a:rPr>
              <a:t>in the OV101 QD treatment </a:t>
            </a:r>
            <a:r>
              <a:rPr kumimoji="0" lang="en-US" b="0" i="0" u="none" strike="noStrike" kern="1200" cap="none" spc="0" normalizeH="0" baseline="0" noProof="0" dirty="0" smtClean="0">
                <a:ln>
                  <a:noFill/>
                </a:ln>
                <a:solidFill>
                  <a:srgbClr val="161616">
                    <a:lumMod val="75000"/>
                    <a:lumOff val="25000"/>
                  </a:srgbClr>
                </a:solidFill>
                <a:effectLst/>
                <a:uLnTx/>
                <a:uFillTx/>
                <a:latin typeface="Calibri" panose="020F0502020204030204"/>
                <a:ea typeface="+mn-ea"/>
                <a:cs typeface="+mn-cs"/>
              </a:rPr>
              <a:t>	group</a:t>
            </a:r>
            <a:endParaRPr kumimoji="0" lang="en-US" b="0" i="0" u="none" strike="noStrike" kern="1200" cap="none" spc="0" normalizeH="0" baseline="0" noProof="0" dirty="0">
              <a:ln>
                <a:noFill/>
              </a:ln>
              <a:solidFill>
                <a:srgbClr val="161616">
                  <a:lumMod val="75000"/>
                  <a:lumOff val="25000"/>
                </a:srgbClr>
              </a:solidFill>
              <a:effectLst/>
              <a:uLnTx/>
              <a:uFillTx/>
              <a:latin typeface="Calibri" panose="020F0502020204030204"/>
              <a:ea typeface="+mn-ea"/>
              <a:cs typeface="+mn-cs"/>
            </a:endParaRPr>
          </a:p>
          <a:p>
            <a:pPr marR="0" lvl="0" algn="l" defTabSz="914377" rtl="0" eaLnBrk="1" fontAlgn="auto" latinLnBrk="0" hangingPunct="1">
              <a:lnSpc>
                <a:spcPct val="100000"/>
              </a:lnSpc>
              <a:spcBef>
                <a:spcPts val="0"/>
              </a:spcBef>
              <a:spcAft>
                <a:spcPts val="0"/>
              </a:spcAft>
              <a:buClr>
                <a:srgbClr val="0052A2"/>
              </a:buClr>
              <a:buSzTx/>
              <a:tabLst/>
              <a:defRPr/>
            </a:pPr>
            <a:endParaRPr kumimoji="0" lang="en-US" b="0" i="0" u="none" strike="noStrike" kern="1200" cap="none" spc="0" normalizeH="0" baseline="0" noProof="0" dirty="0">
              <a:ln>
                <a:noFill/>
              </a:ln>
              <a:solidFill>
                <a:srgbClr val="161616">
                  <a:lumMod val="75000"/>
                  <a:lumOff val="25000"/>
                </a:srgbClr>
              </a:solidFill>
              <a:effectLst/>
              <a:uLnTx/>
              <a:uFillTx/>
              <a:latin typeface="Calibri" panose="020F0502020204030204"/>
              <a:ea typeface="+mn-ea"/>
              <a:cs typeface="+mn-cs"/>
            </a:endParaRP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smtClean="0">
                <a:ln>
                  <a:noFill/>
                </a:ln>
                <a:solidFill>
                  <a:srgbClr val="161616"/>
                </a:solidFill>
                <a:effectLst/>
                <a:uLnTx/>
                <a:uFillTx/>
                <a:latin typeface="Calibri" panose="020F0502020204030204"/>
                <a:ea typeface="+mn-ea"/>
                <a:cs typeface="+mn-cs"/>
              </a:rPr>
              <a:t>Sleep</a:t>
            </a:r>
            <a:r>
              <a:rPr kumimoji="0" lang="en-US" b="1" i="0" u="none" strike="noStrike" kern="1200" cap="none" spc="0" normalizeH="0" baseline="0" noProof="0" dirty="0" smtClean="0">
                <a:ln>
                  <a:noFill/>
                </a:ln>
                <a:solidFill>
                  <a:srgbClr val="0052A2"/>
                </a:solidFill>
                <a:effectLst/>
                <a:uLnTx/>
                <a:uFillTx/>
                <a:latin typeface="Calibri" panose="020F0502020204030204"/>
                <a:ea typeface="+mn-ea"/>
                <a:cs typeface="+mn-cs"/>
              </a:rPr>
              <a:t>:</a:t>
            </a:r>
            <a:r>
              <a:rPr kumimoji="0" lang="en-US" b="1" i="0" u="none" strike="noStrike" kern="1200" cap="none" spc="0" normalizeH="0" noProof="0" dirty="0" smtClean="0">
                <a:ln>
                  <a:noFill/>
                </a:ln>
                <a:solidFill>
                  <a:srgbClr val="0052A2"/>
                </a:solidFill>
                <a:effectLst/>
                <a:uLnTx/>
                <a:uFillTx/>
                <a:latin typeface="Calibri" panose="020F0502020204030204"/>
                <a:ea typeface="+mn-ea"/>
                <a:cs typeface="+mn-cs"/>
              </a:rPr>
              <a:t> </a:t>
            </a:r>
            <a:r>
              <a:rPr kumimoji="0" lang="en-US" b="0" i="0" u="none" strike="noStrike" kern="1200" cap="none" spc="0" normalizeH="0" baseline="0" noProof="0" dirty="0" smtClean="0">
                <a:ln>
                  <a:noFill/>
                </a:ln>
                <a:solidFill>
                  <a:srgbClr val="161616">
                    <a:lumMod val="75000"/>
                    <a:lumOff val="25000"/>
                  </a:srgbClr>
                </a:solidFill>
                <a:effectLst/>
                <a:uLnTx/>
                <a:uFillTx/>
                <a:latin typeface="Calibri" panose="020F0502020204030204"/>
                <a:ea typeface="+mn-ea"/>
                <a:cs typeface="+mn-cs"/>
              </a:rPr>
              <a:t>Reduction </a:t>
            </a:r>
            <a:r>
              <a:rPr kumimoji="0" lang="en-US" b="0" i="0" u="none" strike="noStrike" kern="1200" cap="none" spc="0" normalizeH="0" baseline="0" noProof="0" dirty="0">
                <a:ln>
                  <a:noFill/>
                </a:ln>
                <a:solidFill>
                  <a:srgbClr val="161616">
                    <a:lumMod val="75000"/>
                    <a:lumOff val="25000"/>
                  </a:srgbClr>
                </a:solidFill>
                <a:effectLst/>
                <a:uLnTx/>
                <a:uFillTx/>
                <a:latin typeface="Calibri" panose="020F0502020204030204"/>
                <a:ea typeface="+mn-ea"/>
                <a:cs typeface="+mn-cs"/>
              </a:rPr>
              <a:t>in latency to sleep onset and improvement in overall sleep</a:t>
            </a:r>
            <a:r>
              <a:rPr kumimoji="0" lang="en-US" b="0" i="0" u="none" strike="noStrike" kern="1200" cap="none" spc="0" normalizeH="0" noProof="0" dirty="0">
                <a:ln>
                  <a:noFill/>
                </a:ln>
                <a:solidFill>
                  <a:srgbClr val="161616">
                    <a:lumMod val="75000"/>
                    <a:lumOff val="25000"/>
                  </a:srgbClr>
                </a:solidFill>
                <a:effectLst/>
                <a:uLnTx/>
                <a:uFillTx/>
                <a:latin typeface="Calibri" panose="020F0502020204030204"/>
                <a:ea typeface="+mn-ea"/>
                <a:cs typeface="+mn-cs"/>
              </a:rPr>
              <a:t> </a:t>
            </a:r>
          </a:p>
          <a:p>
            <a:pPr marL="342900" marR="0" lvl="0" indent="-342900" algn="l" defTabSz="914377" rtl="0" eaLnBrk="1" fontAlgn="auto" latinLnBrk="0" hangingPunct="1">
              <a:lnSpc>
                <a:spcPct val="100000"/>
              </a:lnSpc>
              <a:spcBef>
                <a:spcPts val="0"/>
              </a:spcBef>
              <a:spcAft>
                <a:spcPts val="0"/>
              </a:spcAft>
              <a:buClr>
                <a:srgbClr val="0052A2"/>
              </a:buClr>
              <a:buSzTx/>
              <a:buFont typeface="Arial" panose="020B0604020202020204" pitchFamily="34" charset="0"/>
              <a:buChar char="•"/>
              <a:tabLst/>
              <a:defRPr/>
            </a:pPr>
            <a:endParaRPr kumimoji="0" lang="en-US" b="0" i="0" u="none" strike="noStrike" kern="1200" cap="none" spc="0" normalizeH="0" noProof="0" dirty="0">
              <a:ln>
                <a:noFill/>
              </a:ln>
              <a:solidFill>
                <a:srgbClr val="161616">
                  <a:lumMod val="75000"/>
                  <a:lumOff val="25000"/>
                </a:srgbClr>
              </a:solidFill>
              <a:effectLst/>
              <a:uLnTx/>
              <a:uFillTx/>
              <a:latin typeface="Calibri" panose="020F0502020204030204"/>
              <a:ea typeface="+mn-ea"/>
              <a:cs typeface="+mn-cs"/>
            </a:endParaRPr>
          </a:p>
          <a:p>
            <a:pPr marR="0" lvl="0" algn="l" defTabSz="914377" rtl="0" eaLnBrk="1" fontAlgn="auto" latinLnBrk="0" hangingPunct="1">
              <a:lnSpc>
                <a:spcPct val="100000"/>
              </a:lnSpc>
              <a:spcBef>
                <a:spcPts val="0"/>
              </a:spcBef>
              <a:spcAft>
                <a:spcPts val="0"/>
              </a:spcAft>
              <a:buClr>
                <a:srgbClr val="0052A2"/>
              </a:buClr>
              <a:buSzTx/>
              <a:tabLst/>
              <a:defRPr/>
            </a:pPr>
            <a:r>
              <a:rPr kumimoji="0" lang="en-US" b="1" i="0" u="none" strike="noStrike" kern="1200" cap="none" spc="0" normalizeH="0" baseline="0" noProof="0" dirty="0" smtClean="0">
                <a:ln>
                  <a:noFill/>
                </a:ln>
                <a:solidFill>
                  <a:srgbClr val="161616"/>
                </a:solidFill>
                <a:effectLst/>
                <a:uLnTx/>
                <a:uFillTx/>
                <a:latin typeface="Calibri" panose="020F0502020204030204"/>
                <a:ea typeface="+mn-ea"/>
                <a:cs typeface="+mn-cs"/>
              </a:rPr>
              <a:t>Motor</a:t>
            </a:r>
            <a:r>
              <a:rPr kumimoji="0" lang="en-US" b="1" i="0" u="none" strike="noStrike" kern="1200" cap="none" spc="0" normalizeH="0" baseline="0" noProof="0" dirty="0" smtClean="0">
                <a:ln>
                  <a:noFill/>
                </a:ln>
                <a:solidFill>
                  <a:srgbClr val="0052A2"/>
                </a:solidFill>
                <a:effectLst/>
                <a:uLnTx/>
                <a:uFillTx/>
                <a:latin typeface="Calibri" panose="020F0502020204030204"/>
                <a:ea typeface="+mn-ea"/>
                <a:cs typeface="+mn-cs"/>
              </a:rPr>
              <a:t>:</a:t>
            </a:r>
            <a:r>
              <a:rPr kumimoji="0" lang="en-US" b="1" i="0" u="none" strike="noStrike" kern="1200" cap="none" spc="0" normalizeH="0" noProof="0" dirty="0" smtClean="0">
                <a:ln>
                  <a:noFill/>
                </a:ln>
                <a:solidFill>
                  <a:srgbClr val="0052A2"/>
                </a:solidFill>
                <a:effectLst/>
                <a:uLnTx/>
                <a:uFillTx/>
                <a:latin typeface="Calibri" panose="020F0502020204030204"/>
                <a:ea typeface="+mn-ea"/>
                <a:cs typeface="+mn-cs"/>
              </a:rPr>
              <a:t> </a:t>
            </a:r>
            <a:r>
              <a:rPr kumimoji="0" lang="en-US" b="0" i="0" u="none" strike="noStrike" kern="1200" cap="none" spc="0" normalizeH="0" baseline="0" noProof="0" dirty="0" smtClean="0">
                <a:ln>
                  <a:noFill/>
                </a:ln>
                <a:solidFill>
                  <a:srgbClr val="161616">
                    <a:lumMod val="75000"/>
                    <a:lumOff val="25000"/>
                  </a:srgbClr>
                </a:solidFill>
                <a:effectLst/>
                <a:uLnTx/>
                <a:uFillTx/>
                <a:latin typeface="Calibri" panose="020F0502020204030204"/>
                <a:ea typeface="+mn-ea"/>
                <a:cs typeface="+mn-cs"/>
              </a:rPr>
              <a:t>Motor </a:t>
            </a:r>
            <a:r>
              <a:rPr kumimoji="0" lang="en-US" b="0" i="0" u="none" strike="noStrike" kern="1200" cap="none" spc="0" normalizeH="0" baseline="0" noProof="0" dirty="0">
                <a:ln>
                  <a:noFill/>
                </a:ln>
                <a:solidFill>
                  <a:srgbClr val="161616">
                    <a:lumMod val="75000"/>
                    <a:lumOff val="25000"/>
                  </a:srgbClr>
                </a:solidFill>
                <a:effectLst/>
                <a:uLnTx/>
                <a:uFillTx/>
                <a:latin typeface="Calibri" panose="020F0502020204030204"/>
                <a:ea typeface="+mn-ea"/>
                <a:cs typeface="+mn-cs"/>
              </a:rPr>
              <a:t>domain changes noted in the BSID-III, PEDI-CAT, CHAQ Disability Index, and Zeno™ Walkway</a:t>
            </a:r>
          </a:p>
          <a:p>
            <a:pPr marL="342900" marR="0" lvl="0" indent="-342900" algn="l" defTabSz="914377" rtl="0" eaLnBrk="1" fontAlgn="auto" latinLnBrk="0" hangingPunct="1">
              <a:lnSpc>
                <a:spcPct val="100000"/>
              </a:lnSpc>
              <a:spcBef>
                <a:spcPts val="0"/>
              </a:spcBef>
              <a:spcAft>
                <a:spcPts val="0"/>
              </a:spcAft>
              <a:buClr>
                <a:srgbClr val="0052A2"/>
              </a:buClr>
              <a:buSzTx/>
              <a:buFont typeface="Arial" panose="020B0604020202020204" pitchFamily="34" charset="0"/>
              <a:buChar char="•"/>
              <a:tabLst/>
              <a:defRPr/>
            </a:pPr>
            <a:endParaRPr kumimoji="0" lang="en-US" b="0" i="0" u="none" strike="noStrike" kern="1200" cap="none" spc="0" normalizeH="0" baseline="0" noProof="0" dirty="0">
              <a:ln>
                <a:noFill/>
              </a:ln>
              <a:solidFill>
                <a:srgbClr val="161616">
                  <a:lumMod val="75000"/>
                  <a:lumOff val="25000"/>
                </a:srgbClr>
              </a:solidFill>
              <a:effectLst/>
              <a:uLnTx/>
              <a:uFillTx/>
              <a:latin typeface="Calibri" panose="020F0502020204030204"/>
              <a:ea typeface="+mn-ea"/>
              <a:cs typeface="+mn-cs"/>
            </a:endParaRP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smtClean="0">
                <a:ln>
                  <a:noFill/>
                </a:ln>
                <a:solidFill>
                  <a:srgbClr val="161616"/>
                </a:solidFill>
                <a:effectLst/>
                <a:uLnTx/>
                <a:uFillTx/>
                <a:latin typeface="Calibri" panose="020F0502020204030204"/>
                <a:ea typeface="+mn-ea"/>
                <a:cs typeface="+mn-cs"/>
              </a:rPr>
              <a:t>Behavior:</a:t>
            </a:r>
            <a:r>
              <a:rPr kumimoji="0" lang="en-US" b="1" i="0" u="none" strike="noStrike" kern="1200" cap="none" spc="0" normalizeH="0" noProof="0" dirty="0" smtClean="0">
                <a:ln>
                  <a:noFill/>
                </a:ln>
                <a:solidFill>
                  <a:srgbClr val="161616"/>
                </a:solidFill>
                <a:effectLst/>
                <a:uLnTx/>
                <a:uFillTx/>
                <a:latin typeface="Calibri" panose="020F0502020204030204"/>
                <a:ea typeface="+mn-ea"/>
                <a:cs typeface="+mn-cs"/>
              </a:rPr>
              <a:t> </a:t>
            </a:r>
            <a:r>
              <a:rPr lang="en-US" dirty="0" smtClean="0"/>
              <a:t>Improvements </a:t>
            </a:r>
            <a:r>
              <a:rPr lang="en-US" dirty="0"/>
              <a:t>in communication, challenging behavior, and anxiety among patients who showed clinically </a:t>
            </a:r>
            <a:r>
              <a:rPr lang="en-US" dirty="0" smtClean="0"/>
              <a:t>	  	meaningful </a:t>
            </a:r>
            <a:r>
              <a:rPr lang="en-US" dirty="0"/>
              <a:t>improvement in CGI-I. However, no significant differences were found on the ABC-C and ADAMS.</a:t>
            </a:r>
            <a:endParaRPr kumimoji="0" lang="en-US" b="0" i="0" u="none" strike="noStrike" kern="1200" cap="none" spc="0" normalizeH="0" baseline="0" noProof="0" dirty="0">
              <a:ln>
                <a:noFill/>
              </a:ln>
              <a:solidFill>
                <a:srgbClr val="161616">
                  <a:lumMod val="75000"/>
                  <a:lumOff val="25000"/>
                </a:srgbClr>
              </a:solidFill>
              <a:effectLst/>
              <a:uLnTx/>
              <a:uFillTx/>
              <a:latin typeface="Calibri" panose="020F0502020204030204"/>
              <a:ea typeface="+mn-ea"/>
              <a:cs typeface="+mn-cs"/>
            </a:endParaRPr>
          </a:p>
        </p:txBody>
      </p:sp>
      <p:grpSp>
        <p:nvGrpSpPr>
          <p:cNvPr id="13" name="Group 12">
            <a:extLst>
              <a:ext uri="{FF2B5EF4-FFF2-40B4-BE49-F238E27FC236}">
                <a16:creationId xmlns:a16="http://schemas.microsoft.com/office/drawing/2014/main" xmlns="" id="{A6C3FCCC-750B-4E5E-A66A-DEABAA1F10B1}"/>
              </a:ext>
            </a:extLst>
          </p:cNvPr>
          <p:cNvGrpSpPr/>
          <p:nvPr/>
        </p:nvGrpSpPr>
        <p:grpSpPr>
          <a:xfrm>
            <a:off x="11063895" y="166549"/>
            <a:ext cx="836295" cy="850900"/>
            <a:chOff x="0" y="0"/>
            <a:chExt cx="1935732" cy="1951106"/>
          </a:xfrm>
        </p:grpSpPr>
        <p:sp>
          <p:nvSpPr>
            <p:cNvPr id="15" name="TextBox 14">
              <a:extLst>
                <a:ext uri="{FF2B5EF4-FFF2-40B4-BE49-F238E27FC236}">
                  <a16:creationId xmlns:a16="http://schemas.microsoft.com/office/drawing/2014/main" xmlns="" id="{856C7746-E2BB-4838-A0AF-516570167FDA}"/>
                </a:ext>
              </a:extLst>
            </p:cNvPr>
            <p:cNvSpPr txBox="1"/>
            <p:nvPr/>
          </p:nvSpPr>
          <p:spPr>
            <a:xfrm>
              <a:off x="0" y="0"/>
              <a:ext cx="1935732" cy="1951106"/>
            </a:xfrm>
            <a:prstGeom prst="ellipse">
              <a:avLst/>
            </a:prstGeom>
            <a:solidFill>
              <a:schemeClr val="bg1"/>
            </a:solidFill>
            <a:ln w="44450">
              <a:solidFill>
                <a:schemeClr val="bg2">
                  <a:lumMod val="75000"/>
                </a:schemeClr>
              </a:solidFill>
            </a:ln>
          </p:spPr>
          <p:txBody>
            <a:bodyPr wrap="none" lIns="0" tIns="91440" rIns="0" bIns="0" rtlCol="0" anchor="ctr">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61616"/>
                </a:solidFill>
                <a:effectLst/>
                <a:uLnTx/>
                <a:uFillTx/>
                <a:latin typeface="Calibri"/>
                <a:ea typeface="+mn-ea"/>
                <a:cs typeface="+mn-cs"/>
              </a:endParaRPr>
            </a:p>
          </p:txBody>
        </p:sp>
        <p:pic>
          <p:nvPicPr>
            <p:cNvPr id="16" name="Picture 15">
              <a:extLst>
                <a:ext uri="{FF2B5EF4-FFF2-40B4-BE49-F238E27FC236}">
                  <a16:creationId xmlns:a16="http://schemas.microsoft.com/office/drawing/2014/main" xmlns="" id="{489F0FAF-75DB-421C-8104-06B2FA45647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4091" b="-1"/>
            <a:stretch/>
          </p:blipFill>
          <p:spPr>
            <a:xfrm>
              <a:off x="252675" y="487349"/>
              <a:ext cx="1430382" cy="914575"/>
            </a:xfrm>
            <a:prstGeom prst="rect">
              <a:avLst/>
            </a:prstGeom>
          </p:spPr>
        </p:pic>
      </p:grpSp>
      <p:sp>
        <p:nvSpPr>
          <p:cNvPr id="11" name="object 16"/>
          <p:cNvSpPr txBox="1"/>
          <p:nvPr/>
        </p:nvSpPr>
        <p:spPr>
          <a:xfrm>
            <a:off x="440373" y="5389054"/>
            <a:ext cx="11311255" cy="782478"/>
          </a:xfrm>
          <a:prstGeom prst="rect">
            <a:avLst/>
          </a:prstGeom>
          <a:ln w="9524">
            <a:solidFill>
              <a:srgbClr val="E0E0E0"/>
            </a:solidFill>
          </a:ln>
        </p:spPr>
        <p:txBody>
          <a:bodyPr vert="horz" wrap="square" lIns="0" tIns="45719" rIns="0" bIns="0" rtlCol="0">
            <a:spAutoFit/>
          </a:bodyPr>
          <a:lstStyle/>
          <a:p>
            <a:pPr marL="91440" algn="ctr">
              <a:lnSpc>
                <a:spcPts val="1910"/>
              </a:lnSpc>
              <a:spcBef>
                <a:spcPts val="359"/>
              </a:spcBef>
              <a:buClr>
                <a:srgbClr val="043190"/>
              </a:buClr>
              <a:tabLst>
                <a:tab pos="376555" algn="l"/>
                <a:tab pos="377190" algn="l"/>
              </a:tabLst>
            </a:pPr>
            <a:r>
              <a:rPr spc="-5" dirty="0">
                <a:solidFill>
                  <a:srgbClr val="505050"/>
                </a:solidFill>
                <a:latin typeface="Calibri"/>
                <a:cs typeface="Calibri"/>
              </a:rPr>
              <a:t>Younger </a:t>
            </a:r>
            <a:r>
              <a:rPr dirty="0">
                <a:solidFill>
                  <a:srgbClr val="505050"/>
                </a:solidFill>
                <a:latin typeface="Calibri"/>
                <a:cs typeface="Calibri"/>
              </a:rPr>
              <a:t>patients </a:t>
            </a:r>
            <a:r>
              <a:rPr spc="-5" dirty="0">
                <a:solidFill>
                  <a:srgbClr val="505050"/>
                </a:solidFill>
                <a:latin typeface="Calibri"/>
                <a:cs typeface="Calibri"/>
              </a:rPr>
              <a:t>receiving </a:t>
            </a:r>
            <a:r>
              <a:rPr dirty="0">
                <a:solidFill>
                  <a:srgbClr val="505050"/>
                </a:solidFill>
                <a:latin typeface="Calibri"/>
                <a:cs typeface="Calibri"/>
              </a:rPr>
              <a:t>single daily </a:t>
            </a:r>
            <a:r>
              <a:rPr spc="-5" dirty="0">
                <a:solidFill>
                  <a:srgbClr val="505050"/>
                </a:solidFill>
                <a:latin typeface="Calibri"/>
                <a:cs typeface="Calibri"/>
              </a:rPr>
              <a:t>dose showed greater</a:t>
            </a:r>
            <a:r>
              <a:rPr spc="15" dirty="0">
                <a:solidFill>
                  <a:srgbClr val="505050"/>
                </a:solidFill>
                <a:latin typeface="Calibri"/>
                <a:cs typeface="Calibri"/>
              </a:rPr>
              <a:t> </a:t>
            </a:r>
            <a:r>
              <a:rPr spc="-5" dirty="0">
                <a:solidFill>
                  <a:srgbClr val="505050"/>
                </a:solidFill>
                <a:latin typeface="Calibri"/>
                <a:cs typeface="Calibri"/>
              </a:rPr>
              <a:t>response</a:t>
            </a:r>
            <a:endParaRPr dirty="0">
              <a:latin typeface="Calibri"/>
              <a:cs typeface="Calibri"/>
            </a:endParaRPr>
          </a:p>
          <a:p>
            <a:pPr marL="91440" algn="ctr">
              <a:lnSpc>
                <a:spcPts val="1900"/>
              </a:lnSpc>
              <a:buClr>
                <a:srgbClr val="043190"/>
              </a:buClr>
              <a:tabLst>
                <a:tab pos="376555" algn="l"/>
                <a:tab pos="377190" algn="l"/>
              </a:tabLst>
            </a:pPr>
            <a:r>
              <a:rPr spc="-5" dirty="0">
                <a:solidFill>
                  <a:srgbClr val="505050"/>
                </a:solidFill>
                <a:latin typeface="Calibri"/>
                <a:cs typeface="Calibri"/>
              </a:rPr>
              <a:t>Data consistent with hypothesis </a:t>
            </a:r>
            <a:r>
              <a:rPr dirty="0">
                <a:solidFill>
                  <a:srgbClr val="505050"/>
                </a:solidFill>
                <a:latin typeface="Calibri"/>
                <a:cs typeface="Calibri"/>
              </a:rPr>
              <a:t>that </a:t>
            </a:r>
            <a:r>
              <a:rPr spc="-5" dirty="0">
                <a:solidFill>
                  <a:srgbClr val="505050"/>
                </a:solidFill>
                <a:latin typeface="Calibri"/>
                <a:cs typeface="Calibri"/>
              </a:rPr>
              <a:t>younger </a:t>
            </a:r>
            <a:r>
              <a:rPr dirty="0">
                <a:solidFill>
                  <a:srgbClr val="505050"/>
                </a:solidFill>
                <a:latin typeface="Calibri"/>
                <a:cs typeface="Calibri"/>
              </a:rPr>
              <a:t>patients </a:t>
            </a:r>
            <a:r>
              <a:rPr spc="-5" dirty="0">
                <a:solidFill>
                  <a:srgbClr val="505050"/>
                </a:solidFill>
                <a:latin typeface="Calibri"/>
                <a:cs typeface="Calibri"/>
              </a:rPr>
              <a:t>have greater treatment </a:t>
            </a:r>
            <a:r>
              <a:rPr dirty="0">
                <a:solidFill>
                  <a:srgbClr val="505050"/>
                </a:solidFill>
                <a:latin typeface="Calibri"/>
                <a:cs typeface="Calibri"/>
              </a:rPr>
              <a:t>effect </a:t>
            </a:r>
            <a:r>
              <a:rPr spc="-5" dirty="0">
                <a:solidFill>
                  <a:srgbClr val="505050"/>
                </a:solidFill>
                <a:latin typeface="Calibri"/>
                <a:cs typeface="Calibri"/>
              </a:rPr>
              <a:t>compared </a:t>
            </a:r>
            <a:r>
              <a:rPr dirty="0">
                <a:solidFill>
                  <a:srgbClr val="505050"/>
                </a:solidFill>
                <a:latin typeface="Calibri"/>
                <a:cs typeface="Calibri"/>
              </a:rPr>
              <a:t>to </a:t>
            </a:r>
            <a:r>
              <a:rPr spc="-5" dirty="0">
                <a:solidFill>
                  <a:srgbClr val="505050"/>
                </a:solidFill>
                <a:latin typeface="Calibri"/>
                <a:cs typeface="Calibri"/>
              </a:rPr>
              <a:t>older</a:t>
            </a:r>
            <a:r>
              <a:rPr spc="85" dirty="0">
                <a:solidFill>
                  <a:srgbClr val="505050"/>
                </a:solidFill>
                <a:latin typeface="Calibri"/>
                <a:cs typeface="Calibri"/>
              </a:rPr>
              <a:t> </a:t>
            </a:r>
            <a:r>
              <a:rPr spc="-5" dirty="0">
                <a:solidFill>
                  <a:srgbClr val="505050"/>
                </a:solidFill>
                <a:latin typeface="Calibri"/>
                <a:cs typeface="Calibri"/>
              </a:rPr>
              <a:t>ages</a:t>
            </a:r>
            <a:endParaRPr dirty="0">
              <a:latin typeface="Calibri"/>
              <a:cs typeface="Calibri"/>
            </a:endParaRPr>
          </a:p>
          <a:p>
            <a:pPr marL="91440" algn="ctr">
              <a:lnSpc>
                <a:spcPts val="1910"/>
              </a:lnSpc>
              <a:buClr>
                <a:srgbClr val="043190"/>
              </a:buClr>
              <a:tabLst>
                <a:tab pos="376555" algn="l"/>
                <a:tab pos="377190" algn="l"/>
              </a:tabLst>
            </a:pPr>
            <a:r>
              <a:rPr dirty="0">
                <a:solidFill>
                  <a:srgbClr val="505050"/>
                </a:solidFill>
                <a:latin typeface="Calibri"/>
                <a:cs typeface="Calibri"/>
              </a:rPr>
              <a:t>Effect </a:t>
            </a:r>
            <a:r>
              <a:rPr spc="-5" dirty="0">
                <a:solidFill>
                  <a:srgbClr val="505050"/>
                </a:solidFill>
                <a:latin typeface="Calibri"/>
                <a:cs typeface="Calibri"/>
              </a:rPr>
              <a:t>appears </a:t>
            </a:r>
            <a:r>
              <a:rPr dirty="0">
                <a:solidFill>
                  <a:srgbClr val="505050"/>
                </a:solidFill>
                <a:latin typeface="Calibri"/>
                <a:cs typeface="Calibri"/>
              </a:rPr>
              <a:t>to </a:t>
            </a:r>
            <a:r>
              <a:rPr spc="-5" dirty="0">
                <a:solidFill>
                  <a:srgbClr val="505050"/>
                </a:solidFill>
                <a:latin typeface="Calibri"/>
                <a:cs typeface="Calibri"/>
              </a:rPr>
              <a:t>persist over </a:t>
            </a:r>
            <a:r>
              <a:rPr dirty="0">
                <a:solidFill>
                  <a:srgbClr val="505050"/>
                </a:solidFill>
                <a:latin typeface="Calibri"/>
                <a:cs typeface="Calibri"/>
              </a:rPr>
              <a:t>time </a:t>
            </a:r>
            <a:r>
              <a:rPr spc="-5" dirty="0">
                <a:solidFill>
                  <a:srgbClr val="505050"/>
                </a:solidFill>
                <a:latin typeface="Calibri"/>
                <a:cs typeface="Calibri"/>
              </a:rPr>
              <a:t>from </a:t>
            </a:r>
            <a:r>
              <a:rPr dirty="0">
                <a:solidFill>
                  <a:srgbClr val="505050"/>
                </a:solidFill>
                <a:latin typeface="Calibri"/>
                <a:cs typeface="Calibri"/>
              </a:rPr>
              <a:t>6 to </a:t>
            </a:r>
            <a:r>
              <a:rPr spc="-5" dirty="0">
                <a:solidFill>
                  <a:srgbClr val="505050"/>
                </a:solidFill>
                <a:latin typeface="Calibri"/>
                <a:cs typeface="Calibri"/>
              </a:rPr>
              <a:t>12</a:t>
            </a:r>
            <a:r>
              <a:rPr spc="20" dirty="0">
                <a:solidFill>
                  <a:srgbClr val="505050"/>
                </a:solidFill>
                <a:latin typeface="Calibri"/>
                <a:cs typeface="Calibri"/>
              </a:rPr>
              <a:t> </a:t>
            </a:r>
            <a:r>
              <a:rPr spc="-5" dirty="0">
                <a:solidFill>
                  <a:srgbClr val="505050"/>
                </a:solidFill>
                <a:latin typeface="Calibri"/>
                <a:cs typeface="Calibri"/>
              </a:rPr>
              <a:t>weeks</a:t>
            </a:r>
            <a:endParaRPr dirty="0">
              <a:latin typeface="Calibri"/>
              <a:cs typeface="Calibri"/>
            </a:endParaRPr>
          </a:p>
        </p:txBody>
      </p:sp>
      <p:sp>
        <p:nvSpPr>
          <p:cNvPr id="12" name="object 18"/>
          <p:cNvSpPr txBox="1"/>
          <p:nvPr/>
        </p:nvSpPr>
        <p:spPr>
          <a:xfrm>
            <a:off x="417513" y="4956421"/>
            <a:ext cx="11356975" cy="353943"/>
          </a:xfrm>
          <a:prstGeom prst="rect">
            <a:avLst/>
          </a:prstGeom>
          <a:noFill/>
        </p:spPr>
        <p:txBody>
          <a:bodyPr vert="horz" wrap="square" lIns="0" tIns="45720" rIns="0" bIns="0" rtlCol="0">
            <a:spAutoFit/>
          </a:bodyPr>
          <a:lstStyle/>
          <a:p>
            <a:pPr algn="ctr">
              <a:lnSpc>
                <a:spcPct val="100000"/>
              </a:lnSpc>
              <a:spcBef>
                <a:spcPts val="360"/>
              </a:spcBef>
              <a:defRPr/>
            </a:pPr>
            <a:r>
              <a:rPr sz="2000" b="1" dirty="0">
                <a:solidFill>
                  <a:srgbClr val="0052A2"/>
                </a:solidFill>
                <a:latin typeface="Calibri" panose="020F0502020204030204"/>
              </a:rPr>
              <a:t>Other Takeaways</a:t>
            </a:r>
          </a:p>
        </p:txBody>
      </p:sp>
    </p:spTree>
    <p:extLst>
      <p:ext uri="{BB962C8B-B14F-4D97-AF65-F5344CB8AC3E}">
        <p14:creationId xmlns:p14="http://schemas.microsoft.com/office/powerpoint/2010/main" val="41229512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266465C2-578D-2A4D-A025-EE812B24ED12}"/>
              </a:ext>
            </a:extLst>
          </p:cNvPr>
          <p:cNvSpPr txBox="1"/>
          <p:nvPr/>
        </p:nvSpPr>
        <p:spPr>
          <a:xfrm>
            <a:off x="145961" y="3167390"/>
            <a:ext cx="11900079" cy="523220"/>
          </a:xfrm>
          <a:prstGeom prst="rect">
            <a:avLst/>
          </a:prstGeom>
          <a:noFill/>
        </p:spPr>
        <p:txBody>
          <a:bodyPr wrap="square" rtlCol="0">
            <a:spAutoFit/>
          </a:bodyPr>
          <a:lstStyle/>
          <a:p>
            <a:pPr marL="457200" lvl="1" algn="ctr"/>
            <a:r>
              <a:rPr lang="en-US" sz="2800" b="1" dirty="0" smtClean="0"/>
              <a:t>What </a:t>
            </a:r>
            <a:r>
              <a:rPr lang="en-US" sz="2800" b="1" dirty="0"/>
              <a:t>does this </a:t>
            </a:r>
            <a:r>
              <a:rPr lang="en-US" sz="2800" b="1" dirty="0" smtClean="0"/>
              <a:t>Mean?</a:t>
            </a:r>
            <a:endParaRPr lang="en-US" sz="2800" b="1" dirty="0"/>
          </a:p>
        </p:txBody>
      </p:sp>
    </p:spTree>
    <p:extLst>
      <p:ext uri="{BB962C8B-B14F-4D97-AF65-F5344CB8AC3E}">
        <p14:creationId xmlns:p14="http://schemas.microsoft.com/office/powerpoint/2010/main" val="27654358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AA8C394F-AE06-7F4D-89FC-44967EFD9EB4}"/>
              </a:ext>
            </a:extLst>
          </p:cNvPr>
          <p:cNvSpPr>
            <a:spLocks noGrp="1"/>
          </p:cNvSpPr>
          <p:nvPr>
            <p:ph type="sldNum" sz="quarter" idx="4"/>
          </p:nvPr>
        </p:nvSpPr>
        <p:spPr/>
        <p:txBody>
          <a:bodyPr/>
          <a:lstStyle/>
          <a:p>
            <a:fld id="{1FE55FE1-14D6-4E0C-911C-D83186A362DD}" type="slidenum">
              <a:rPr lang="en-US" smtClean="0"/>
              <a:pPr/>
              <a:t>26</a:t>
            </a:fld>
            <a:endParaRPr lang="en-US" dirty="0"/>
          </a:p>
        </p:txBody>
      </p:sp>
      <p:sp>
        <p:nvSpPr>
          <p:cNvPr id="5" name="Title 13">
            <a:extLst>
              <a:ext uri="{FF2B5EF4-FFF2-40B4-BE49-F238E27FC236}">
                <a16:creationId xmlns:a16="http://schemas.microsoft.com/office/drawing/2014/main" xmlns="" id="{D0988EAB-3795-8E4B-A1FA-D3518A17ADD0}"/>
              </a:ext>
            </a:extLst>
          </p:cNvPr>
          <p:cNvSpPr>
            <a:spLocks noGrp="1"/>
          </p:cNvSpPr>
          <p:nvPr>
            <p:ph type="title"/>
          </p:nvPr>
        </p:nvSpPr>
        <p:spPr>
          <a:xfrm>
            <a:off x="677454" y="562014"/>
            <a:ext cx="10837092" cy="443198"/>
          </a:xfrm>
        </p:spPr>
        <p:txBody>
          <a:bodyPr/>
          <a:lstStyle/>
          <a:p>
            <a:r>
              <a:rPr lang="en-US" dirty="0">
                <a:solidFill>
                  <a:schemeClr val="bg1"/>
                </a:solidFill>
              </a:rPr>
              <a:t>CGI-I and What it Means to You</a:t>
            </a:r>
          </a:p>
        </p:txBody>
      </p:sp>
      <p:sp>
        <p:nvSpPr>
          <p:cNvPr id="8" name="TextBox 7">
            <a:extLst>
              <a:ext uri="{FF2B5EF4-FFF2-40B4-BE49-F238E27FC236}">
                <a16:creationId xmlns:a16="http://schemas.microsoft.com/office/drawing/2014/main" xmlns="" id="{E99E6460-4A7F-7D4F-A2E5-DCBADFE8EAC9}"/>
              </a:ext>
            </a:extLst>
          </p:cNvPr>
          <p:cNvSpPr txBox="1"/>
          <p:nvPr/>
        </p:nvSpPr>
        <p:spPr>
          <a:xfrm>
            <a:off x="429801" y="1566952"/>
            <a:ext cx="11332398" cy="3724096"/>
          </a:xfrm>
          <a:prstGeom prst="rect">
            <a:avLst/>
          </a:prstGeom>
          <a:noFill/>
        </p:spPr>
        <p:txBody>
          <a:bodyPr wrap="none" rtlCol="0">
            <a:spAutoFit/>
          </a:bodyPr>
          <a:lstStyle/>
          <a:p>
            <a:r>
              <a:rPr lang="en-US" sz="2000" b="1" dirty="0"/>
              <a:t>Every individual with Angelman Syndrome is different.  </a:t>
            </a:r>
          </a:p>
          <a:p>
            <a:endParaRPr lang="en-US" b="1" dirty="0"/>
          </a:p>
          <a:p>
            <a:pPr marL="285750" indent="-285750">
              <a:buFont typeface="Arial" panose="020B0604020202020204" pitchFamily="34" charset="0"/>
              <a:buChar char="•"/>
            </a:pPr>
            <a:r>
              <a:rPr lang="en-US" b="1" dirty="0"/>
              <a:t>All have different degrees of difficultly with sleep, communication, behavior, motor, epilepsy and other symptoms</a:t>
            </a:r>
          </a:p>
          <a:p>
            <a:pPr marL="285750" indent="-285750">
              <a:buFont typeface="Arial" panose="020B0604020202020204" pitchFamily="34" charset="0"/>
              <a:buChar char="•"/>
            </a:pPr>
            <a:r>
              <a:rPr lang="en-US" b="1" dirty="0"/>
              <a:t>Even when they share the exact same mutation of the UB3a gene.  </a:t>
            </a:r>
          </a:p>
          <a:p>
            <a:pPr marL="742939" lvl="1" indent="-285750">
              <a:buFont typeface="Arial" panose="020B0604020202020204" pitchFamily="34" charset="0"/>
              <a:buChar char="•"/>
            </a:pPr>
            <a:r>
              <a:rPr lang="en-US" dirty="0"/>
              <a:t>For example, some walk better, others communicate better, others sleep better, etc.</a:t>
            </a:r>
          </a:p>
          <a:p>
            <a:pPr marL="285750" indent="-285750">
              <a:buFont typeface="Arial" panose="020B0604020202020204" pitchFamily="34" charset="0"/>
              <a:buChar char="•"/>
            </a:pPr>
            <a:endParaRPr lang="en-US" b="1" dirty="0"/>
          </a:p>
          <a:p>
            <a:pPr marL="285750" indent="-285750">
              <a:buFont typeface="Arial" panose="020B0604020202020204" pitchFamily="34" charset="0"/>
              <a:buChar char="•"/>
            </a:pPr>
            <a:r>
              <a:rPr lang="en-US" b="1" dirty="0"/>
              <a:t>CGI-I is a tool used by Doctors to measure changes in these each patient individually.</a:t>
            </a:r>
          </a:p>
          <a:p>
            <a:pPr marL="285750" indent="-285750">
              <a:buFont typeface="Arial" panose="020B0604020202020204" pitchFamily="34" charset="0"/>
              <a:buChar char="•"/>
            </a:pPr>
            <a:endParaRPr lang="en-US" b="1" dirty="0"/>
          </a:p>
          <a:p>
            <a:pPr marL="285750" indent="-285750">
              <a:buFont typeface="Arial" panose="020B0604020202020204" pitchFamily="34" charset="0"/>
              <a:buChar char="•"/>
            </a:pPr>
            <a:r>
              <a:rPr lang="en-US" b="1" dirty="0"/>
              <a:t>A clinically meaningful change in an individual with AS could include improvements in anyone or all of these areas</a:t>
            </a:r>
          </a:p>
          <a:p>
            <a:pPr marL="742939" lvl="1" indent="-285750">
              <a:buFont typeface="Arial" panose="020B0604020202020204" pitchFamily="34" charset="0"/>
              <a:buChar char="•"/>
            </a:pPr>
            <a:r>
              <a:rPr lang="en-US" dirty="0"/>
              <a:t>Sleep (e.g. reduced daytime sleepiness &amp; latency to sleep onset), </a:t>
            </a:r>
          </a:p>
          <a:p>
            <a:pPr marL="742939" lvl="1" indent="-285750">
              <a:buFont typeface="Arial" panose="020B0604020202020204" pitchFamily="34" charset="0"/>
              <a:buChar char="•"/>
            </a:pPr>
            <a:r>
              <a:rPr lang="en-US" dirty="0"/>
              <a:t>Behavior (e.g. increased vocalizations &amp; awareness), </a:t>
            </a:r>
          </a:p>
          <a:p>
            <a:pPr marL="742939" lvl="1" indent="-285750">
              <a:buFont typeface="Arial" panose="020B0604020202020204" pitchFamily="34" charset="0"/>
              <a:buChar char="•"/>
            </a:pPr>
            <a:r>
              <a:rPr lang="en-US" dirty="0"/>
              <a:t>Motor function (e.g. gross motor skills like walking more steadily or fine motor skills such as improved grip).</a:t>
            </a:r>
            <a:r>
              <a:rPr lang="en-US" b="1" dirty="0"/>
              <a:t/>
            </a:r>
            <a:br>
              <a:rPr lang="en-US" b="1" dirty="0"/>
            </a:br>
            <a:endParaRPr lang="en-US" b="1" dirty="0"/>
          </a:p>
        </p:txBody>
      </p:sp>
    </p:spTree>
    <p:extLst>
      <p:ext uri="{BB962C8B-B14F-4D97-AF65-F5344CB8AC3E}">
        <p14:creationId xmlns:p14="http://schemas.microsoft.com/office/powerpoint/2010/main" val="39808597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Oval 39">
            <a:extLst>
              <a:ext uri="{FF2B5EF4-FFF2-40B4-BE49-F238E27FC236}">
                <a16:creationId xmlns:a16="http://schemas.microsoft.com/office/drawing/2014/main" xmlns="" id="{EFAD7714-A30B-7A4C-9F86-F26E5BD516E7}"/>
              </a:ext>
            </a:extLst>
          </p:cNvPr>
          <p:cNvSpPr/>
          <p:nvPr/>
        </p:nvSpPr>
        <p:spPr>
          <a:xfrm>
            <a:off x="7338827" y="1491798"/>
            <a:ext cx="4803820" cy="5151549"/>
          </a:xfrm>
          <a:prstGeom prst="ellipse">
            <a:avLst/>
          </a:pr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Oval 31">
            <a:extLst>
              <a:ext uri="{FF2B5EF4-FFF2-40B4-BE49-F238E27FC236}">
                <a16:creationId xmlns:a16="http://schemas.microsoft.com/office/drawing/2014/main" xmlns="" id="{FFA18B6F-F228-7E43-A588-AABF052D101C}"/>
              </a:ext>
            </a:extLst>
          </p:cNvPr>
          <p:cNvSpPr/>
          <p:nvPr/>
        </p:nvSpPr>
        <p:spPr>
          <a:xfrm>
            <a:off x="52046" y="1442430"/>
            <a:ext cx="4803820" cy="5151549"/>
          </a:xfrm>
          <a:prstGeom prst="ellipse">
            <a:avLst/>
          </a:pr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xmlns="" id="{20BF4247-E6BF-AA40-8BE0-8B10587AEEDA}"/>
              </a:ext>
            </a:extLst>
          </p:cNvPr>
          <p:cNvSpPr>
            <a:spLocks noGrp="1"/>
          </p:cNvSpPr>
          <p:nvPr>
            <p:ph type="sldNum" sz="quarter" idx="4"/>
          </p:nvPr>
        </p:nvSpPr>
        <p:spPr>
          <a:xfrm>
            <a:off x="11494934" y="6607814"/>
            <a:ext cx="373067" cy="123111"/>
          </a:xfrm>
        </p:spPr>
        <p:txBody>
          <a:bodyPr/>
          <a:lstStyle/>
          <a:p>
            <a:fld id="{1FE55FE1-14D6-4E0C-911C-D83186A362DD}" type="slidenum">
              <a:rPr lang="en-US" smtClean="0"/>
              <a:pPr/>
              <a:t>27</a:t>
            </a:fld>
            <a:endParaRPr lang="en-US" dirty="0"/>
          </a:p>
        </p:txBody>
      </p:sp>
      <p:sp>
        <p:nvSpPr>
          <p:cNvPr id="5" name="Title 13">
            <a:extLst>
              <a:ext uri="{FF2B5EF4-FFF2-40B4-BE49-F238E27FC236}">
                <a16:creationId xmlns:a16="http://schemas.microsoft.com/office/drawing/2014/main" xmlns="" id="{F4FEBB85-8EB1-664D-A9CF-992FDA16B81E}"/>
              </a:ext>
            </a:extLst>
          </p:cNvPr>
          <p:cNvSpPr>
            <a:spLocks noGrp="1"/>
          </p:cNvSpPr>
          <p:nvPr>
            <p:ph type="title"/>
          </p:nvPr>
        </p:nvSpPr>
        <p:spPr>
          <a:xfrm>
            <a:off x="677454" y="562014"/>
            <a:ext cx="10837092" cy="443198"/>
          </a:xfrm>
        </p:spPr>
        <p:txBody>
          <a:bodyPr/>
          <a:lstStyle/>
          <a:p>
            <a:r>
              <a:rPr lang="en-US" dirty="0">
                <a:solidFill>
                  <a:schemeClr val="bg1"/>
                </a:solidFill>
              </a:rPr>
              <a:t>How to think about CGI-I</a:t>
            </a:r>
          </a:p>
        </p:txBody>
      </p:sp>
      <p:sp>
        <p:nvSpPr>
          <p:cNvPr id="7" name="Smiley Face 6">
            <a:extLst>
              <a:ext uri="{FF2B5EF4-FFF2-40B4-BE49-F238E27FC236}">
                <a16:creationId xmlns:a16="http://schemas.microsoft.com/office/drawing/2014/main" xmlns="" id="{DA15D56E-DE80-1642-BC44-FDB92A0F0A3B}"/>
              </a:ext>
            </a:extLst>
          </p:cNvPr>
          <p:cNvSpPr/>
          <p:nvPr/>
        </p:nvSpPr>
        <p:spPr>
          <a:xfrm>
            <a:off x="949402" y="3483731"/>
            <a:ext cx="1120462" cy="1068946"/>
          </a:xfrm>
          <a:prstGeom prst="smileyFace">
            <a:avLst/>
          </a:prstGeom>
          <a:solidFill>
            <a:schemeClr val="accent5">
              <a:lumMod val="20000"/>
              <a:lumOff val="80000"/>
            </a:schemeClr>
          </a:solidFill>
          <a:scene3d>
            <a:camera prst="orthographicFront"/>
            <a:lightRig rig="threePt" dir="t"/>
          </a:scene3d>
          <a:sp3d>
            <a:bevelT w="190500"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miley Face 7">
            <a:extLst>
              <a:ext uri="{FF2B5EF4-FFF2-40B4-BE49-F238E27FC236}">
                <a16:creationId xmlns:a16="http://schemas.microsoft.com/office/drawing/2014/main" xmlns="" id="{4479D2C8-FA61-D549-BDD7-5017BBFD3896}"/>
              </a:ext>
            </a:extLst>
          </p:cNvPr>
          <p:cNvSpPr/>
          <p:nvPr/>
        </p:nvSpPr>
        <p:spPr>
          <a:xfrm>
            <a:off x="2245218" y="4292295"/>
            <a:ext cx="1120462" cy="1068946"/>
          </a:xfrm>
          <a:prstGeom prst="smileyFace">
            <a:avLst/>
          </a:prstGeom>
          <a:solidFill>
            <a:schemeClr val="accent2">
              <a:lumMod val="20000"/>
              <a:lumOff val="80000"/>
            </a:schemeClr>
          </a:solidFill>
          <a:scene3d>
            <a:camera prst="orthographicFront"/>
            <a:lightRig rig="threePt" dir="t"/>
          </a:scene3d>
          <a:sp3d>
            <a:bevelT w="190500"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miley Face 8">
            <a:extLst>
              <a:ext uri="{FF2B5EF4-FFF2-40B4-BE49-F238E27FC236}">
                <a16:creationId xmlns:a16="http://schemas.microsoft.com/office/drawing/2014/main" xmlns="" id="{FA7D354D-4BE4-724A-AE63-1B59BF9A2090}"/>
              </a:ext>
            </a:extLst>
          </p:cNvPr>
          <p:cNvSpPr/>
          <p:nvPr/>
        </p:nvSpPr>
        <p:spPr>
          <a:xfrm>
            <a:off x="2245218" y="2584357"/>
            <a:ext cx="1120462" cy="1068946"/>
          </a:xfrm>
          <a:prstGeom prst="smileyFace">
            <a:avLst/>
          </a:prstGeom>
          <a:solidFill>
            <a:schemeClr val="accent4">
              <a:lumMod val="20000"/>
              <a:lumOff val="80000"/>
            </a:schemeClr>
          </a:solidFill>
          <a:scene3d>
            <a:camera prst="orthographicFront"/>
            <a:lightRig rig="threePt" dir="t"/>
          </a:scene3d>
          <a:sp3d>
            <a:bevelT w="190500"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Smiley Face 9">
            <a:extLst>
              <a:ext uri="{FF2B5EF4-FFF2-40B4-BE49-F238E27FC236}">
                <a16:creationId xmlns:a16="http://schemas.microsoft.com/office/drawing/2014/main" xmlns="" id="{6F76CA20-D9E6-D14C-B855-931887C43BC5}"/>
              </a:ext>
            </a:extLst>
          </p:cNvPr>
          <p:cNvSpPr/>
          <p:nvPr/>
        </p:nvSpPr>
        <p:spPr>
          <a:xfrm>
            <a:off x="949402" y="5122237"/>
            <a:ext cx="1120462" cy="1068946"/>
          </a:xfrm>
          <a:prstGeom prst="smileyFace">
            <a:avLst/>
          </a:prstGeom>
          <a:solidFill>
            <a:schemeClr val="accent4">
              <a:lumMod val="40000"/>
              <a:lumOff val="60000"/>
            </a:schemeClr>
          </a:solidFill>
          <a:scene3d>
            <a:camera prst="orthographicFront"/>
            <a:lightRig rig="threePt" dir="t"/>
          </a:scene3d>
          <a:sp3d>
            <a:bevelT w="190500"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miley Face 10">
            <a:extLst>
              <a:ext uri="{FF2B5EF4-FFF2-40B4-BE49-F238E27FC236}">
                <a16:creationId xmlns:a16="http://schemas.microsoft.com/office/drawing/2014/main" xmlns="" id="{0AACE7AF-9267-E647-A55D-F84E358D1964}"/>
              </a:ext>
            </a:extLst>
          </p:cNvPr>
          <p:cNvSpPr/>
          <p:nvPr/>
        </p:nvSpPr>
        <p:spPr>
          <a:xfrm>
            <a:off x="949402" y="1845225"/>
            <a:ext cx="1120462" cy="1068946"/>
          </a:xfrm>
          <a:prstGeom prst="smileyFace">
            <a:avLst/>
          </a:prstGeom>
          <a:solidFill>
            <a:schemeClr val="tx2">
              <a:lumMod val="40000"/>
              <a:lumOff val="60000"/>
            </a:schemeClr>
          </a:solidFill>
          <a:scene3d>
            <a:camera prst="orthographicFront"/>
            <a:lightRig rig="threePt" dir="t"/>
          </a:scene3d>
          <a:sp3d>
            <a:bevelT w="190500"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a:extLst>
              <a:ext uri="{FF2B5EF4-FFF2-40B4-BE49-F238E27FC236}">
                <a16:creationId xmlns:a16="http://schemas.microsoft.com/office/drawing/2014/main" xmlns="" id="{8DCCB2A5-68DB-994C-82C1-94D5435F8EC9}"/>
              </a:ext>
            </a:extLst>
          </p:cNvPr>
          <p:cNvSpPr txBox="1"/>
          <p:nvPr/>
        </p:nvSpPr>
        <p:spPr>
          <a:xfrm>
            <a:off x="2087693" y="2195032"/>
            <a:ext cx="1622738" cy="369332"/>
          </a:xfrm>
          <a:prstGeom prst="rect">
            <a:avLst/>
          </a:prstGeom>
          <a:noFill/>
        </p:spPr>
        <p:txBody>
          <a:bodyPr wrap="square" rtlCol="0">
            <a:spAutoFit/>
          </a:bodyPr>
          <a:lstStyle/>
          <a:p>
            <a:r>
              <a:rPr lang="en-US" dirty="0"/>
              <a:t>Poor grip</a:t>
            </a:r>
          </a:p>
        </p:txBody>
      </p:sp>
      <p:sp>
        <p:nvSpPr>
          <p:cNvPr id="18" name="TextBox 17">
            <a:extLst>
              <a:ext uri="{FF2B5EF4-FFF2-40B4-BE49-F238E27FC236}">
                <a16:creationId xmlns:a16="http://schemas.microsoft.com/office/drawing/2014/main" xmlns="" id="{0C153CFD-BDEF-5542-ACBE-355F996E7FAD}"/>
              </a:ext>
            </a:extLst>
          </p:cNvPr>
          <p:cNvSpPr txBox="1"/>
          <p:nvPr/>
        </p:nvSpPr>
        <p:spPr>
          <a:xfrm>
            <a:off x="3377740" y="2795665"/>
            <a:ext cx="1622738" cy="646331"/>
          </a:xfrm>
          <a:prstGeom prst="rect">
            <a:avLst/>
          </a:prstGeom>
          <a:noFill/>
        </p:spPr>
        <p:txBody>
          <a:bodyPr wrap="square" rtlCol="0">
            <a:spAutoFit/>
          </a:bodyPr>
          <a:lstStyle/>
          <a:p>
            <a:r>
              <a:rPr lang="en-US" dirty="0"/>
              <a:t>Walks unsteadily</a:t>
            </a:r>
          </a:p>
        </p:txBody>
      </p:sp>
      <p:sp>
        <p:nvSpPr>
          <p:cNvPr id="19" name="TextBox 18">
            <a:extLst>
              <a:ext uri="{FF2B5EF4-FFF2-40B4-BE49-F238E27FC236}">
                <a16:creationId xmlns:a16="http://schemas.microsoft.com/office/drawing/2014/main" xmlns="" id="{F3F3989A-C87F-AF4B-8F24-5415E1AC4582}"/>
              </a:ext>
            </a:extLst>
          </p:cNvPr>
          <p:cNvSpPr txBox="1"/>
          <p:nvPr/>
        </p:nvSpPr>
        <p:spPr>
          <a:xfrm>
            <a:off x="2087693" y="3833538"/>
            <a:ext cx="1622738" cy="369332"/>
          </a:xfrm>
          <a:prstGeom prst="rect">
            <a:avLst/>
          </a:prstGeom>
          <a:noFill/>
        </p:spPr>
        <p:txBody>
          <a:bodyPr wrap="square" rtlCol="0">
            <a:spAutoFit/>
          </a:bodyPr>
          <a:lstStyle/>
          <a:p>
            <a:r>
              <a:rPr lang="en-US" dirty="0"/>
              <a:t>Less aware</a:t>
            </a:r>
          </a:p>
        </p:txBody>
      </p:sp>
      <p:sp>
        <p:nvSpPr>
          <p:cNvPr id="20" name="TextBox 19">
            <a:extLst>
              <a:ext uri="{FF2B5EF4-FFF2-40B4-BE49-F238E27FC236}">
                <a16:creationId xmlns:a16="http://schemas.microsoft.com/office/drawing/2014/main" xmlns="" id="{2F473753-472B-5F45-8A87-EA234594BE6D}"/>
              </a:ext>
            </a:extLst>
          </p:cNvPr>
          <p:cNvSpPr txBox="1"/>
          <p:nvPr/>
        </p:nvSpPr>
        <p:spPr>
          <a:xfrm>
            <a:off x="3377740" y="4642102"/>
            <a:ext cx="1622738" cy="646331"/>
          </a:xfrm>
          <a:prstGeom prst="rect">
            <a:avLst/>
          </a:prstGeom>
          <a:noFill/>
        </p:spPr>
        <p:txBody>
          <a:bodyPr wrap="square" rtlCol="0">
            <a:spAutoFit/>
          </a:bodyPr>
          <a:lstStyle/>
          <a:p>
            <a:r>
              <a:rPr lang="en-US" dirty="0"/>
              <a:t>Sleeps </a:t>
            </a:r>
          </a:p>
          <a:p>
            <a:r>
              <a:rPr lang="en-US" dirty="0"/>
              <a:t>poorly</a:t>
            </a:r>
          </a:p>
        </p:txBody>
      </p:sp>
      <p:sp>
        <p:nvSpPr>
          <p:cNvPr id="21" name="TextBox 20">
            <a:extLst>
              <a:ext uri="{FF2B5EF4-FFF2-40B4-BE49-F238E27FC236}">
                <a16:creationId xmlns:a16="http://schemas.microsoft.com/office/drawing/2014/main" xmlns="" id="{47F53BAC-45CF-1D4B-A29B-E35E4DD7120B}"/>
              </a:ext>
            </a:extLst>
          </p:cNvPr>
          <p:cNvSpPr txBox="1"/>
          <p:nvPr/>
        </p:nvSpPr>
        <p:spPr>
          <a:xfrm>
            <a:off x="2087693" y="5333545"/>
            <a:ext cx="1622738" cy="646331"/>
          </a:xfrm>
          <a:prstGeom prst="rect">
            <a:avLst/>
          </a:prstGeom>
          <a:noFill/>
        </p:spPr>
        <p:txBody>
          <a:bodyPr wrap="square" rtlCol="0">
            <a:spAutoFit/>
          </a:bodyPr>
          <a:lstStyle/>
          <a:p>
            <a:r>
              <a:rPr lang="en-US" dirty="0"/>
              <a:t>Vocalizes Poorly</a:t>
            </a:r>
          </a:p>
        </p:txBody>
      </p:sp>
      <p:sp>
        <p:nvSpPr>
          <p:cNvPr id="12" name="Smiley Face 11">
            <a:extLst>
              <a:ext uri="{FF2B5EF4-FFF2-40B4-BE49-F238E27FC236}">
                <a16:creationId xmlns:a16="http://schemas.microsoft.com/office/drawing/2014/main" xmlns="" id="{649AAEAD-4F3A-0F4D-B54D-AF84A5B11B43}"/>
              </a:ext>
            </a:extLst>
          </p:cNvPr>
          <p:cNvSpPr/>
          <p:nvPr/>
        </p:nvSpPr>
        <p:spPr>
          <a:xfrm>
            <a:off x="8252265" y="3503634"/>
            <a:ext cx="1120462" cy="1068946"/>
          </a:xfrm>
          <a:prstGeom prst="smileyFace">
            <a:avLst/>
          </a:prstGeom>
          <a:solidFill>
            <a:schemeClr val="accent5">
              <a:lumMod val="60000"/>
              <a:lumOff val="40000"/>
            </a:schemeClr>
          </a:solidFill>
          <a:scene3d>
            <a:camera prst="orthographicFront"/>
            <a:lightRig rig="threePt" dir="t"/>
          </a:scene3d>
          <a:sp3d>
            <a:bevelT w="190500"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miley Face 12">
            <a:extLst>
              <a:ext uri="{FF2B5EF4-FFF2-40B4-BE49-F238E27FC236}">
                <a16:creationId xmlns:a16="http://schemas.microsoft.com/office/drawing/2014/main" xmlns="" id="{EC341212-98A4-3F4F-9AB8-EA4D786160B9}"/>
              </a:ext>
            </a:extLst>
          </p:cNvPr>
          <p:cNvSpPr/>
          <p:nvPr/>
        </p:nvSpPr>
        <p:spPr>
          <a:xfrm>
            <a:off x="9571175" y="4292295"/>
            <a:ext cx="1120462" cy="1068946"/>
          </a:xfrm>
          <a:prstGeom prst="smileyFace">
            <a:avLst/>
          </a:prstGeom>
          <a:solidFill>
            <a:schemeClr val="accent2">
              <a:lumMod val="75000"/>
            </a:schemeClr>
          </a:solidFill>
          <a:scene3d>
            <a:camera prst="orthographicFront"/>
            <a:lightRig rig="threePt" dir="t"/>
          </a:scene3d>
          <a:sp3d>
            <a:bevelT w="190500"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miley Face 13">
            <a:extLst>
              <a:ext uri="{FF2B5EF4-FFF2-40B4-BE49-F238E27FC236}">
                <a16:creationId xmlns:a16="http://schemas.microsoft.com/office/drawing/2014/main" xmlns="" id="{57B62B73-B2B4-134C-BE84-B34F80CCCA99}"/>
              </a:ext>
            </a:extLst>
          </p:cNvPr>
          <p:cNvSpPr/>
          <p:nvPr/>
        </p:nvSpPr>
        <p:spPr>
          <a:xfrm>
            <a:off x="9571175" y="2584357"/>
            <a:ext cx="1120462" cy="1068946"/>
          </a:xfrm>
          <a:prstGeom prst="smileyFace">
            <a:avLst/>
          </a:prstGeom>
          <a:solidFill>
            <a:schemeClr val="accent4">
              <a:lumMod val="60000"/>
              <a:lumOff val="40000"/>
            </a:schemeClr>
          </a:solidFill>
          <a:scene3d>
            <a:camera prst="orthographicFront"/>
            <a:lightRig rig="threePt" dir="t"/>
          </a:scene3d>
          <a:sp3d>
            <a:bevelT w="190500"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miley Face 14">
            <a:extLst>
              <a:ext uri="{FF2B5EF4-FFF2-40B4-BE49-F238E27FC236}">
                <a16:creationId xmlns:a16="http://schemas.microsoft.com/office/drawing/2014/main" xmlns="" id="{7A6B5F0D-1469-7A42-BCE5-7404CF78B4D9}"/>
              </a:ext>
            </a:extLst>
          </p:cNvPr>
          <p:cNvSpPr/>
          <p:nvPr/>
        </p:nvSpPr>
        <p:spPr>
          <a:xfrm>
            <a:off x="8275359" y="5122237"/>
            <a:ext cx="1120462" cy="1068946"/>
          </a:xfrm>
          <a:prstGeom prst="smileyFace">
            <a:avLst/>
          </a:prstGeom>
          <a:solidFill>
            <a:schemeClr val="accent4">
              <a:lumMod val="50000"/>
            </a:schemeClr>
          </a:solidFill>
          <a:scene3d>
            <a:camera prst="orthographicFront"/>
            <a:lightRig rig="threePt" dir="t"/>
          </a:scene3d>
          <a:sp3d>
            <a:bevelT w="190500"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Smiley Face 15">
            <a:extLst>
              <a:ext uri="{FF2B5EF4-FFF2-40B4-BE49-F238E27FC236}">
                <a16:creationId xmlns:a16="http://schemas.microsoft.com/office/drawing/2014/main" xmlns="" id="{24F0BC69-EF3C-0C42-8B24-46DC81BED3AD}"/>
              </a:ext>
            </a:extLst>
          </p:cNvPr>
          <p:cNvSpPr/>
          <p:nvPr/>
        </p:nvSpPr>
        <p:spPr>
          <a:xfrm>
            <a:off x="8275359" y="1845225"/>
            <a:ext cx="1120462" cy="1068946"/>
          </a:xfrm>
          <a:prstGeom prst="smileyFace">
            <a:avLst/>
          </a:prstGeom>
          <a:solidFill>
            <a:schemeClr val="accent1">
              <a:lumMod val="60000"/>
              <a:lumOff val="40000"/>
            </a:schemeClr>
          </a:solidFill>
          <a:scene3d>
            <a:camera prst="orthographicFront"/>
            <a:lightRig rig="threePt" dir="t"/>
          </a:scene3d>
          <a:sp3d>
            <a:bevelT w="190500"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xmlns="" id="{4E770800-A0E8-7843-B606-7D37CBD6063D}"/>
              </a:ext>
            </a:extLst>
          </p:cNvPr>
          <p:cNvSpPr txBox="1"/>
          <p:nvPr/>
        </p:nvSpPr>
        <p:spPr>
          <a:xfrm>
            <a:off x="9632585" y="2195032"/>
            <a:ext cx="1622738" cy="369332"/>
          </a:xfrm>
          <a:prstGeom prst="rect">
            <a:avLst/>
          </a:prstGeom>
          <a:noFill/>
        </p:spPr>
        <p:txBody>
          <a:bodyPr wrap="square" rtlCol="0">
            <a:spAutoFit/>
          </a:bodyPr>
          <a:lstStyle/>
          <a:p>
            <a:r>
              <a:rPr lang="en-US" dirty="0"/>
              <a:t>Improved grip</a:t>
            </a:r>
          </a:p>
        </p:txBody>
      </p:sp>
      <p:sp>
        <p:nvSpPr>
          <p:cNvPr id="23" name="TextBox 22">
            <a:extLst>
              <a:ext uri="{FF2B5EF4-FFF2-40B4-BE49-F238E27FC236}">
                <a16:creationId xmlns:a16="http://schemas.microsoft.com/office/drawing/2014/main" xmlns="" id="{C9CB6891-B737-DA4D-AEAE-88839BB10699}"/>
              </a:ext>
            </a:extLst>
          </p:cNvPr>
          <p:cNvSpPr txBox="1"/>
          <p:nvPr/>
        </p:nvSpPr>
        <p:spPr>
          <a:xfrm>
            <a:off x="10652173" y="2795665"/>
            <a:ext cx="1622738" cy="646331"/>
          </a:xfrm>
          <a:prstGeom prst="rect">
            <a:avLst/>
          </a:prstGeom>
          <a:noFill/>
        </p:spPr>
        <p:txBody>
          <a:bodyPr wrap="square" rtlCol="0">
            <a:spAutoFit/>
          </a:bodyPr>
          <a:lstStyle/>
          <a:p>
            <a:r>
              <a:rPr lang="en-US" dirty="0"/>
              <a:t>Walks more steadily</a:t>
            </a:r>
          </a:p>
        </p:txBody>
      </p:sp>
      <p:sp>
        <p:nvSpPr>
          <p:cNvPr id="24" name="TextBox 23">
            <a:extLst>
              <a:ext uri="{FF2B5EF4-FFF2-40B4-BE49-F238E27FC236}">
                <a16:creationId xmlns:a16="http://schemas.microsoft.com/office/drawing/2014/main" xmlns="" id="{0BCC869C-239A-864B-B3F1-C0CB86FBC097}"/>
              </a:ext>
            </a:extLst>
          </p:cNvPr>
          <p:cNvSpPr txBox="1"/>
          <p:nvPr/>
        </p:nvSpPr>
        <p:spPr>
          <a:xfrm>
            <a:off x="9632585" y="3833538"/>
            <a:ext cx="1622738" cy="369332"/>
          </a:xfrm>
          <a:prstGeom prst="rect">
            <a:avLst/>
          </a:prstGeom>
          <a:noFill/>
        </p:spPr>
        <p:txBody>
          <a:bodyPr wrap="square" rtlCol="0">
            <a:spAutoFit/>
          </a:bodyPr>
          <a:lstStyle/>
          <a:p>
            <a:r>
              <a:rPr lang="en-US" dirty="0"/>
              <a:t>More aware</a:t>
            </a:r>
          </a:p>
        </p:txBody>
      </p:sp>
      <p:sp>
        <p:nvSpPr>
          <p:cNvPr id="25" name="TextBox 24">
            <a:extLst>
              <a:ext uri="{FF2B5EF4-FFF2-40B4-BE49-F238E27FC236}">
                <a16:creationId xmlns:a16="http://schemas.microsoft.com/office/drawing/2014/main" xmlns="" id="{DA0A9584-227C-0B44-A59E-916076B2EA01}"/>
              </a:ext>
            </a:extLst>
          </p:cNvPr>
          <p:cNvSpPr txBox="1"/>
          <p:nvPr/>
        </p:nvSpPr>
        <p:spPr>
          <a:xfrm>
            <a:off x="10845358" y="4503603"/>
            <a:ext cx="1622738" cy="646331"/>
          </a:xfrm>
          <a:prstGeom prst="rect">
            <a:avLst/>
          </a:prstGeom>
          <a:noFill/>
        </p:spPr>
        <p:txBody>
          <a:bodyPr wrap="square" rtlCol="0">
            <a:spAutoFit/>
          </a:bodyPr>
          <a:lstStyle/>
          <a:p>
            <a:r>
              <a:rPr lang="en-US" dirty="0"/>
              <a:t>Sleep improved</a:t>
            </a:r>
          </a:p>
        </p:txBody>
      </p:sp>
      <p:sp>
        <p:nvSpPr>
          <p:cNvPr id="26" name="TextBox 25">
            <a:extLst>
              <a:ext uri="{FF2B5EF4-FFF2-40B4-BE49-F238E27FC236}">
                <a16:creationId xmlns:a16="http://schemas.microsoft.com/office/drawing/2014/main" xmlns="" id="{B4643320-3176-944E-9904-E0050F8B6604}"/>
              </a:ext>
            </a:extLst>
          </p:cNvPr>
          <p:cNvSpPr txBox="1"/>
          <p:nvPr/>
        </p:nvSpPr>
        <p:spPr>
          <a:xfrm>
            <a:off x="9632585" y="5333545"/>
            <a:ext cx="1622738" cy="646331"/>
          </a:xfrm>
          <a:prstGeom prst="rect">
            <a:avLst/>
          </a:prstGeom>
          <a:noFill/>
        </p:spPr>
        <p:txBody>
          <a:bodyPr wrap="square" rtlCol="0">
            <a:spAutoFit/>
          </a:bodyPr>
          <a:lstStyle/>
          <a:p>
            <a:r>
              <a:rPr lang="en-US" dirty="0"/>
              <a:t>Improved Vocalization </a:t>
            </a:r>
          </a:p>
        </p:txBody>
      </p:sp>
      <p:sp>
        <p:nvSpPr>
          <p:cNvPr id="36" name="TextBox 35">
            <a:extLst>
              <a:ext uri="{FF2B5EF4-FFF2-40B4-BE49-F238E27FC236}">
                <a16:creationId xmlns:a16="http://schemas.microsoft.com/office/drawing/2014/main" xmlns="" id="{33CB2694-088D-E94A-9A29-61AE749492CC}"/>
              </a:ext>
            </a:extLst>
          </p:cNvPr>
          <p:cNvSpPr txBox="1"/>
          <p:nvPr/>
        </p:nvSpPr>
        <p:spPr>
          <a:xfrm>
            <a:off x="5232983" y="3105769"/>
            <a:ext cx="1837722" cy="1923604"/>
          </a:xfrm>
          <a:prstGeom prst="rect">
            <a:avLst/>
          </a:prstGeom>
          <a:noFill/>
        </p:spPr>
        <p:txBody>
          <a:bodyPr wrap="square" rtlCol="0">
            <a:spAutoFit/>
          </a:bodyPr>
          <a:lstStyle/>
          <a:p>
            <a:pPr algn="ctr"/>
            <a:r>
              <a:rPr lang="en-US" sz="1700" b="1" dirty="0"/>
              <a:t>CGI-I allows the </a:t>
            </a:r>
          </a:p>
          <a:p>
            <a:pPr algn="ctr"/>
            <a:r>
              <a:rPr lang="en-US" sz="1700" b="1" dirty="0"/>
              <a:t>Clinician to </a:t>
            </a:r>
          </a:p>
          <a:p>
            <a:pPr algn="ctr"/>
            <a:r>
              <a:rPr lang="en-US" sz="1700" b="1" dirty="0"/>
              <a:t>measures all these </a:t>
            </a:r>
          </a:p>
          <a:p>
            <a:pPr algn="ctr"/>
            <a:r>
              <a:rPr lang="en-US" sz="1700" b="1" dirty="0"/>
              <a:t>different changes </a:t>
            </a:r>
          </a:p>
          <a:p>
            <a:pPr algn="ctr"/>
            <a:r>
              <a:rPr lang="en-US" sz="1700" b="1" dirty="0"/>
              <a:t>caused by </a:t>
            </a:r>
          </a:p>
          <a:p>
            <a:pPr algn="ctr"/>
            <a:r>
              <a:rPr lang="en-US" sz="1700" b="1" dirty="0"/>
              <a:t>the treatment</a:t>
            </a:r>
          </a:p>
        </p:txBody>
      </p:sp>
      <p:sp>
        <p:nvSpPr>
          <p:cNvPr id="37" name="Right Brace 36">
            <a:extLst>
              <a:ext uri="{FF2B5EF4-FFF2-40B4-BE49-F238E27FC236}">
                <a16:creationId xmlns:a16="http://schemas.microsoft.com/office/drawing/2014/main" xmlns="" id="{A5DAA41B-B6A4-3D4C-A295-BDED98BA4028}"/>
              </a:ext>
            </a:extLst>
          </p:cNvPr>
          <p:cNvSpPr/>
          <p:nvPr/>
        </p:nvSpPr>
        <p:spPr>
          <a:xfrm>
            <a:off x="6623084" y="2631452"/>
            <a:ext cx="715454" cy="2878005"/>
          </a:xfrm>
          <a:prstGeom prst="rightBrace">
            <a:avLst>
              <a:gd name="adj1" fmla="val 99120"/>
              <a:gd name="adj2" fmla="val 50000"/>
            </a:avLst>
          </a:prstGeom>
          <a:ln w="22225">
            <a:solidFill>
              <a:schemeClr val="accent1">
                <a:lumMod val="75000"/>
              </a:schemeClr>
            </a:solidFill>
            <a:prstDash val="sysDot"/>
          </a:ln>
          <a:effectLst>
            <a:glow rad="63500">
              <a:schemeClr val="tx2">
                <a:lumMod val="60000"/>
                <a:lumOff val="40000"/>
                <a:alpha val="40000"/>
              </a:schemeClr>
            </a:glo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8" name="Left Brace 37">
            <a:extLst>
              <a:ext uri="{FF2B5EF4-FFF2-40B4-BE49-F238E27FC236}">
                <a16:creationId xmlns:a16="http://schemas.microsoft.com/office/drawing/2014/main" xmlns="" id="{4089539D-AD8B-764A-BAEE-9E0BB4314387}"/>
              </a:ext>
            </a:extLst>
          </p:cNvPr>
          <p:cNvSpPr/>
          <p:nvPr/>
        </p:nvSpPr>
        <p:spPr>
          <a:xfrm>
            <a:off x="4900662" y="2625686"/>
            <a:ext cx="694124" cy="2883771"/>
          </a:xfrm>
          <a:prstGeom prst="leftBrace">
            <a:avLst>
              <a:gd name="adj1" fmla="val 111903"/>
              <a:gd name="adj2" fmla="val 50000"/>
            </a:avLst>
          </a:prstGeom>
          <a:ln w="22225">
            <a:prstDash val="sysDot"/>
          </a:ln>
          <a:effectLst>
            <a:glow rad="63500">
              <a:schemeClr val="tx2">
                <a:lumMod val="60000"/>
                <a:lumOff val="40000"/>
                <a:alpha val="40000"/>
              </a:schemeClr>
            </a:glo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Rectangle 2">
            <a:extLst>
              <a:ext uri="{FF2B5EF4-FFF2-40B4-BE49-F238E27FC236}">
                <a16:creationId xmlns:a16="http://schemas.microsoft.com/office/drawing/2014/main" xmlns="" id="{969BE01C-A136-4D88-8F87-D5BF075F82B3}"/>
              </a:ext>
            </a:extLst>
          </p:cNvPr>
          <p:cNvSpPr/>
          <p:nvPr/>
        </p:nvSpPr>
        <p:spPr>
          <a:xfrm>
            <a:off x="1901076" y="1705759"/>
            <a:ext cx="1105760" cy="595823"/>
          </a:xfrm>
          <a:prstGeom prst="rect">
            <a:avLst/>
          </a:prstGeom>
          <a:noFill/>
        </p:spPr>
        <p:txBody>
          <a:bodyPr wrap="none" lIns="91440" tIns="45720" rIns="91440" bIns="45720">
            <a:prstTxWarp prst="textArchUp">
              <a:avLst>
                <a:gd name="adj" fmla="val 13418626"/>
              </a:avLst>
            </a:prstTxWarp>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Before</a:t>
            </a:r>
          </a:p>
        </p:txBody>
      </p:sp>
      <p:sp>
        <p:nvSpPr>
          <p:cNvPr id="6" name="Rectangle 5">
            <a:extLst>
              <a:ext uri="{FF2B5EF4-FFF2-40B4-BE49-F238E27FC236}">
                <a16:creationId xmlns:a16="http://schemas.microsoft.com/office/drawing/2014/main" xmlns="" id="{60C4AF9B-162A-4DDA-89B2-C23C209B10C8}"/>
              </a:ext>
            </a:extLst>
          </p:cNvPr>
          <p:cNvSpPr/>
          <p:nvPr/>
        </p:nvSpPr>
        <p:spPr>
          <a:xfrm>
            <a:off x="9030488" y="1760918"/>
            <a:ext cx="1526240" cy="803446"/>
          </a:xfrm>
          <a:prstGeom prst="rect">
            <a:avLst/>
          </a:prstGeom>
          <a:noFill/>
        </p:spPr>
        <p:txBody>
          <a:bodyPr wrap="none" lIns="91440" tIns="45720" rIns="91440" bIns="45720">
            <a:prstTxWarp prst="textArchUp">
              <a:avLst>
                <a:gd name="adj" fmla="val 14103030"/>
              </a:avLst>
            </a:prstTxWarp>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During</a:t>
            </a:r>
          </a:p>
        </p:txBody>
      </p:sp>
    </p:spTree>
    <p:extLst>
      <p:ext uri="{BB962C8B-B14F-4D97-AF65-F5344CB8AC3E}">
        <p14:creationId xmlns:p14="http://schemas.microsoft.com/office/powerpoint/2010/main" val="14799552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266465C2-578D-2A4D-A025-EE812B24ED12}"/>
              </a:ext>
            </a:extLst>
          </p:cNvPr>
          <p:cNvSpPr txBox="1"/>
          <p:nvPr/>
        </p:nvSpPr>
        <p:spPr>
          <a:xfrm>
            <a:off x="145961" y="3167390"/>
            <a:ext cx="11900079" cy="523220"/>
          </a:xfrm>
          <a:prstGeom prst="rect">
            <a:avLst/>
          </a:prstGeom>
          <a:noFill/>
        </p:spPr>
        <p:txBody>
          <a:bodyPr wrap="square" rtlCol="0">
            <a:spAutoFit/>
          </a:bodyPr>
          <a:lstStyle/>
          <a:p>
            <a:pPr marL="457200" lvl="1" algn="ctr"/>
            <a:r>
              <a:rPr lang="en-US" sz="2800" b="1" dirty="0" smtClean="0"/>
              <a:t>What </a:t>
            </a:r>
            <a:r>
              <a:rPr lang="en-US" sz="2800" b="1" dirty="0"/>
              <a:t>are the Next </a:t>
            </a:r>
            <a:r>
              <a:rPr lang="en-US" sz="2800" b="1" dirty="0" smtClean="0"/>
              <a:t>Steps</a:t>
            </a:r>
            <a:endParaRPr lang="en-US" sz="2800" b="1" dirty="0"/>
          </a:p>
        </p:txBody>
      </p:sp>
    </p:spTree>
    <p:extLst>
      <p:ext uri="{BB962C8B-B14F-4D97-AF65-F5344CB8AC3E}">
        <p14:creationId xmlns:p14="http://schemas.microsoft.com/office/powerpoint/2010/main" val="18301616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7EFD636-E244-0F48-AFC6-0C11937930D8}"/>
              </a:ext>
            </a:extLst>
          </p:cNvPr>
          <p:cNvSpPr>
            <a:spLocks noGrp="1"/>
          </p:cNvSpPr>
          <p:nvPr>
            <p:ph type="title"/>
          </p:nvPr>
        </p:nvSpPr>
        <p:spPr>
          <a:xfrm>
            <a:off x="408002" y="121977"/>
            <a:ext cx="10812518" cy="1027617"/>
          </a:xfrm>
        </p:spPr>
        <p:txBody>
          <a:bodyPr/>
          <a:lstStyle/>
          <a:p>
            <a:r>
              <a:rPr lang="en-US" dirty="0"/>
              <a:t>OV101 Next Steps:  </a:t>
            </a:r>
            <a:r>
              <a:rPr lang="en-US" dirty="0" smtClean="0"/>
              <a:t>Clinical </a:t>
            </a:r>
            <a:endParaRPr lang="en-US" dirty="0"/>
          </a:p>
        </p:txBody>
      </p:sp>
      <p:sp>
        <p:nvSpPr>
          <p:cNvPr id="29" name="Oval 4">
            <a:extLst>
              <a:ext uri="{FF2B5EF4-FFF2-40B4-BE49-F238E27FC236}">
                <a16:creationId xmlns:a16="http://schemas.microsoft.com/office/drawing/2014/main" xmlns="" id="{81196739-D5F3-1B48-8908-A3633707D2F5}"/>
              </a:ext>
            </a:extLst>
          </p:cNvPr>
          <p:cNvSpPr/>
          <p:nvPr/>
        </p:nvSpPr>
        <p:spPr>
          <a:xfrm>
            <a:off x="1871730" y="473458"/>
            <a:ext cx="1870385" cy="1804677"/>
          </a:xfrm>
          <a:prstGeom prst="rect">
            <a:avLst/>
          </a:prstGeom>
          <a:scene3d>
            <a:camera prst="orthographicFront"/>
            <a:lightRig rig="chilly" dir="t"/>
          </a:scene3d>
          <a:sp3d/>
        </p:spPr>
        <p:style>
          <a:lnRef idx="0">
            <a:scrgbClr r="0" g="0" b="0"/>
          </a:lnRef>
          <a:fillRef idx="0">
            <a:scrgbClr r="0" g="0" b="0"/>
          </a:fillRef>
          <a:effectRef idx="0">
            <a:scrgbClr r="0" g="0" b="0"/>
          </a:effectRef>
          <a:fontRef idx="minor">
            <a:schemeClr val="lt1"/>
          </a:fontRef>
        </p:style>
        <p:txBody>
          <a:bodyPr spcFirstLastPara="0" vert="horz" wrap="square" lIns="38100" tIns="38100" rIns="38100" bIns="3810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endParaRPr kumimoji="0" lang="en-US" sz="1600" b="0" i="0" u="none" strike="noStrike" kern="1200" cap="none" spc="0" normalizeH="0" baseline="0" noProof="0" dirty="0">
              <a:ln>
                <a:noFill/>
              </a:ln>
              <a:solidFill>
                <a:srgbClr val="161616"/>
              </a:solidFill>
              <a:effectLst/>
              <a:uLnTx/>
              <a:uFillTx/>
              <a:latin typeface="Calibri"/>
              <a:ea typeface="+mn-ea"/>
              <a:cs typeface="+mn-cs"/>
            </a:endParaRPr>
          </a:p>
        </p:txBody>
      </p:sp>
      <p:sp>
        <p:nvSpPr>
          <p:cNvPr id="23" name="TextBox 22">
            <a:extLst>
              <a:ext uri="{FF2B5EF4-FFF2-40B4-BE49-F238E27FC236}">
                <a16:creationId xmlns:a16="http://schemas.microsoft.com/office/drawing/2014/main" xmlns="" id="{B7CEC8E4-504F-4698-9555-D47997F87395}"/>
              </a:ext>
            </a:extLst>
          </p:cNvPr>
          <p:cNvSpPr txBox="1"/>
          <p:nvPr/>
        </p:nvSpPr>
        <p:spPr>
          <a:xfrm>
            <a:off x="883489" y="2278135"/>
            <a:ext cx="10819438" cy="3139321"/>
          </a:xfrm>
          <a:prstGeom prst="rect">
            <a:avLst/>
          </a:prstGeom>
          <a:noFill/>
          <a:ln>
            <a:noFill/>
          </a:ln>
        </p:spPr>
        <p:txBody>
          <a:bodyPr wrap="square" rtlCol="0">
            <a:spAutoFit/>
          </a:bodyPr>
          <a:lstStyle/>
          <a:p>
            <a:r>
              <a:rPr lang="en-US" b="1" dirty="0" smtClean="0">
                <a:solidFill>
                  <a:srgbClr val="161616"/>
                </a:solidFill>
              </a:rPr>
              <a:t>USA, EU and Israel</a:t>
            </a:r>
            <a:endParaRPr lang="en-US" b="1" dirty="0">
              <a:solidFill>
                <a:srgbClr val="161616"/>
              </a:solidFill>
            </a:endParaRPr>
          </a:p>
          <a:p>
            <a:pPr lvl="1"/>
            <a:endParaRPr lang="en-US" dirty="0"/>
          </a:p>
          <a:p>
            <a:pPr marL="742939" lvl="1" indent="-285750">
              <a:buFont typeface="Arial" panose="020B0604020202020204" pitchFamily="34" charset="0"/>
              <a:buChar char="•"/>
            </a:pPr>
            <a:r>
              <a:rPr lang="en-US" dirty="0" smtClean="0"/>
              <a:t>ELARA </a:t>
            </a:r>
            <a:r>
              <a:rPr lang="en-US" dirty="0"/>
              <a:t>1-year Extension </a:t>
            </a:r>
            <a:r>
              <a:rPr lang="en-US" dirty="0" smtClean="0"/>
              <a:t>Study: Q4 </a:t>
            </a:r>
            <a:r>
              <a:rPr lang="en-US" dirty="0"/>
              <a:t>2018 initiated ELARA, an open-label extension study that will enable individuals with Angelman syndrome who completed any prior OV101 study to be eligible to receive the investigational medicine. The study will use once-daily dosing and will assess long term safety and tolerability in addition to efficacy measures</a:t>
            </a:r>
          </a:p>
          <a:p>
            <a:endParaRPr lang="en-US" dirty="0"/>
          </a:p>
          <a:p>
            <a:r>
              <a:rPr lang="en-US" b="1" dirty="0" smtClean="0">
                <a:solidFill>
                  <a:srgbClr val="161616"/>
                </a:solidFill>
              </a:rPr>
              <a:t>Other</a:t>
            </a:r>
          </a:p>
          <a:p>
            <a:pPr marL="742939" lvl="1" indent="-285750">
              <a:buFont typeface="Arial" panose="020B0604020202020204" pitchFamily="34" charset="0"/>
              <a:buChar char="•"/>
            </a:pPr>
            <a:r>
              <a:rPr lang="en-US" dirty="0"/>
              <a:t>Early Access Program (EAP)</a:t>
            </a:r>
          </a:p>
          <a:p>
            <a:pPr marL="742939" lvl="1" indent="-285750">
              <a:buFont typeface="Arial" panose="020B0604020202020204" pitchFamily="34" charset="0"/>
              <a:buChar char="•"/>
            </a:pPr>
            <a:r>
              <a:rPr lang="en-US" dirty="0"/>
              <a:t>Pediatric Studies</a:t>
            </a:r>
          </a:p>
          <a:p>
            <a:endParaRPr lang="en-US" dirty="0"/>
          </a:p>
        </p:txBody>
      </p:sp>
      <p:sp>
        <p:nvSpPr>
          <p:cNvPr id="4" name="TextBox 3">
            <a:extLst>
              <a:ext uri="{FF2B5EF4-FFF2-40B4-BE49-F238E27FC236}">
                <a16:creationId xmlns:a16="http://schemas.microsoft.com/office/drawing/2014/main" xmlns="" id="{179422CE-9817-8647-B156-5402FF868AC3}"/>
              </a:ext>
            </a:extLst>
          </p:cNvPr>
          <p:cNvSpPr txBox="1"/>
          <p:nvPr/>
        </p:nvSpPr>
        <p:spPr>
          <a:xfrm>
            <a:off x="2404643" y="1625210"/>
            <a:ext cx="7777129" cy="400110"/>
          </a:xfrm>
          <a:prstGeom prst="rect">
            <a:avLst/>
          </a:prstGeom>
          <a:noFill/>
        </p:spPr>
        <p:txBody>
          <a:bodyPr wrap="none" rtlCol="0">
            <a:spAutoFit/>
          </a:bodyPr>
          <a:lstStyle/>
          <a:p>
            <a:pPr algn="ctr"/>
            <a:r>
              <a:rPr lang="en-US" sz="2000" b="1" dirty="0"/>
              <a:t>OUR GOAL IS TO SEEK TO HAVE OV101 APPROVED AS FAST AS POSSIBLE</a:t>
            </a:r>
          </a:p>
        </p:txBody>
      </p:sp>
    </p:spTree>
    <p:extLst>
      <p:ext uri="{BB962C8B-B14F-4D97-AF65-F5344CB8AC3E}">
        <p14:creationId xmlns:p14="http://schemas.microsoft.com/office/powerpoint/2010/main" val="30942444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0121"/>
            <a:ext cx="10515600" cy="1325563"/>
          </a:xfrm>
        </p:spPr>
        <p:txBody>
          <a:bodyPr/>
          <a:lstStyle/>
          <a:p>
            <a:r>
              <a:rPr lang="en-US" b="1" dirty="0">
                <a:solidFill>
                  <a:schemeClr val="bg1"/>
                </a:solidFill>
              </a:rPr>
              <a:t>Agenda</a:t>
            </a:r>
          </a:p>
        </p:txBody>
      </p:sp>
      <p:sp>
        <p:nvSpPr>
          <p:cNvPr id="5" name="TextBox 4">
            <a:extLst>
              <a:ext uri="{FF2B5EF4-FFF2-40B4-BE49-F238E27FC236}">
                <a16:creationId xmlns:a16="http://schemas.microsoft.com/office/drawing/2014/main" xmlns="" id="{266465C2-578D-2A4D-A025-EE812B24ED12}"/>
              </a:ext>
            </a:extLst>
          </p:cNvPr>
          <p:cNvSpPr txBox="1"/>
          <p:nvPr/>
        </p:nvSpPr>
        <p:spPr>
          <a:xfrm>
            <a:off x="145961" y="1382037"/>
            <a:ext cx="11900079" cy="4708981"/>
          </a:xfrm>
          <a:prstGeom prst="rect">
            <a:avLst/>
          </a:prstGeom>
          <a:noFill/>
        </p:spPr>
        <p:txBody>
          <a:bodyPr wrap="square" rtlCol="0">
            <a:spAutoFit/>
          </a:bodyPr>
          <a:lstStyle/>
          <a:p>
            <a:pPr marL="457200" lvl="1"/>
            <a:r>
              <a:rPr lang="en-US" sz="2000" b="1" dirty="0"/>
              <a:t>Introduction to Ovid</a:t>
            </a:r>
          </a:p>
          <a:p>
            <a:pPr marL="457200" lvl="1"/>
            <a:endParaRPr lang="en-US" sz="2000" b="1" dirty="0"/>
          </a:p>
          <a:p>
            <a:pPr marL="457200" lvl="1"/>
            <a:r>
              <a:rPr lang="en-US" sz="2000" b="1" dirty="0" smtClean="0"/>
              <a:t>	History </a:t>
            </a:r>
            <a:r>
              <a:rPr lang="en-US" sz="2000" b="1" dirty="0"/>
              <a:t>of OV101</a:t>
            </a:r>
          </a:p>
          <a:p>
            <a:pPr marL="457200" lvl="1"/>
            <a:endParaRPr lang="en-US" sz="2000" b="1" dirty="0"/>
          </a:p>
          <a:p>
            <a:pPr marL="457200" lvl="1"/>
            <a:r>
              <a:rPr lang="en-US" sz="2000" b="1" dirty="0" smtClean="0"/>
              <a:t>		How </a:t>
            </a:r>
            <a:r>
              <a:rPr lang="en-US" sz="2000" b="1" dirty="0"/>
              <a:t>does OV101 work?</a:t>
            </a:r>
          </a:p>
          <a:p>
            <a:pPr marL="457200" lvl="1"/>
            <a:endParaRPr lang="en-US" sz="2000" b="1" dirty="0"/>
          </a:p>
          <a:p>
            <a:pPr marL="457200" lvl="1"/>
            <a:r>
              <a:rPr lang="en-US" sz="2000" b="1" dirty="0" smtClean="0"/>
              <a:t>			What </a:t>
            </a:r>
            <a:r>
              <a:rPr lang="en-US" sz="2000" b="1" dirty="0"/>
              <a:t>was the STARS Trial?</a:t>
            </a:r>
          </a:p>
          <a:p>
            <a:pPr marL="457200" lvl="1"/>
            <a:endParaRPr lang="en-US" sz="2000" b="1" dirty="0"/>
          </a:p>
          <a:p>
            <a:pPr marL="457200" lvl="1"/>
            <a:r>
              <a:rPr lang="en-US" sz="2000" b="1" dirty="0" smtClean="0"/>
              <a:t>				What </a:t>
            </a:r>
            <a:r>
              <a:rPr lang="en-US" sz="2000" b="1" dirty="0"/>
              <a:t>are the Results?</a:t>
            </a:r>
          </a:p>
          <a:p>
            <a:pPr marL="457200" lvl="1"/>
            <a:endParaRPr lang="en-US" sz="2000" b="1" dirty="0"/>
          </a:p>
          <a:p>
            <a:pPr marL="457200" lvl="1"/>
            <a:r>
              <a:rPr lang="en-US" sz="2000" b="1" dirty="0" smtClean="0"/>
              <a:t>					What </a:t>
            </a:r>
            <a:r>
              <a:rPr lang="en-US" sz="2000" b="1" dirty="0"/>
              <a:t>does this Mean?</a:t>
            </a:r>
          </a:p>
          <a:p>
            <a:pPr marL="457200" lvl="1"/>
            <a:endParaRPr lang="en-US" sz="2000" b="1" dirty="0"/>
          </a:p>
          <a:p>
            <a:pPr marL="457200" lvl="1"/>
            <a:r>
              <a:rPr lang="en-US" sz="2000" b="1" dirty="0" smtClean="0"/>
              <a:t>						What </a:t>
            </a:r>
            <a:r>
              <a:rPr lang="en-US" sz="2000" b="1" dirty="0"/>
              <a:t>are the Next Steps?</a:t>
            </a:r>
          </a:p>
          <a:p>
            <a:pPr marL="457200" lvl="1"/>
            <a:endParaRPr lang="en-US" sz="2000" b="1" dirty="0"/>
          </a:p>
          <a:p>
            <a:pPr marL="457200" lvl="1"/>
            <a:r>
              <a:rPr lang="en-US" sz="2000" b="1" dirty="0" smtClean="0"/>
              <a:t>							Questions</a:t>
            </a:r>
            <a:r>
              <a:rPr lang="en-US" sz="2000" b="1" dirty="0"/>
              <a:t>?</a:t>
            </a:r>
          </a:p>
        </p:txBody>
      </p:sp>
    </p:spTree>
    <p:extLst>
      <p:ext uri="{BB962C8B-B14F-4D97-AF65-F5344CB8AC3E}">
        <p14:creationId xmlns:p14="http://schemas.microsoft.com/office/powerpoint/2010/main" val="36661156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7EFD636-E244-0F48-AFC6-0C11937930D8}"/>
              </a:ext>
            </a:extLst>
          </p:cNvPr>
          <p:cNvSpPr>
            <a:spLocks noGrp="1"/>
          </p:cNvSpPr>
          <p:nvPr>
            <p:ph type="title"/>
          </p:nvPr>
        </p:nvSpPr>
        <p:spPr>
          <a:xfrm>
            <a:off x="408002" y="121977"/>
            <a:ext cx="10812518" cy="1027617"/>
          </a:xfrm>
        </p:spPr>
        <p:txBody>
          <a:bodyPr/>
          <a:lstStyle/>
          <a:p>
            <a:r>
              <a:rPr lang="en-US" dirty="0"/>
              <a:t>OV101 Next Steps:  Regulatory Path</a:t>
            </a:r>
          </a:p>
        </p:txBody>
      </p:sp>
      <p:sp>
        <p:nvSpPr>
          <p:cNvPr id="29" name="Oval 4">
            <a:extLst>
              <a:ext uri="{FF2B5EF4-FFF2-40B4-BE49-F238E27FC236}">
                <a16:creationId xmlns:a16="http://schemas.microsoft.com/office/drawing/2014/main" xmlns="" id="{81196739-D5F3-1B48-8908-A3633707D2F5}"/>
              </a:ext>
            </a:extLst>
          </p:cNvPr>
          <p:cNvSpPr/>
          <p:nvPr/>
        </p:nvSpPr>
        <p:spPr>
          <a:xfrm>
            <a:off x="1871730" y="473458"/>
            <a:ext cx="1870385" cy="1804677"/>
          </a:xfrm>
          <a:prstGeom prst="rect">
            <a:avLst/>
          </a:prstGeom>
          <a:scene3d>
            <a:camera prst="orthographicFront"/>
            <a:lightRig rig="chilly" dir="t"/>
          </a:scene3d>
          <a:sp3d/>
        </p:spPr>
        <p:style>
          <a:lnRef idx="0">
            <a:scrgbClr r="0" g="0" b="0"/>
          </a:lnRef>
          <a:fillRef idx="0">
            <a:scrgbClr r="0" g="0" b="0"/>
          </a:fillRef>
          <a:effectRef idx="0">
            <a:scrgbClr r="0" g="0" b="0"/>
          </a:effectRef>
          <a:fontRef idx="minor">
            <a:schemeClr val="lt1"/>
          </a:fontRef>
        </p:style>
        <p:txBody>
          <a:bodyPr spcFirstLastPara="0" vert="horz" wrap="square" lIns="38100" tIns="38100" rIns="38100" bIns="3810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endParaRPr kumimoji="0" lang="en-US" sz="1600" b="0" i="0" u="none" strike="noStrike" kern="1200" cap="none" spc="0" normalizeH="0" baseline="0" noProof="0" dirty="0">
              <a:ln>
                <a:noFill/>
              </a:ln>
              <a:solidFill>
                <a:srgbClr val="161616"/>
              </a:solidFill>
              <a:effectLst/>
              <a:uLnTx/>
              <a:uFillTx/>
              <a:latin typeface="Calibri"/>
              <a:ea typeface="+mn-ea"/>
              <a:cs typeface="+mn-cs"/>
            </a:endParaRPr>
          </a:p>
        </p:txBody>
      </p:sp>
      <p:sp>
        <p:nvSpPr>
          <p:cNvPr id="23" name="TextBox 22">
            <a:extLst>
              <a:ext uri="{FF2B5EF4-FFF2-40B4-BE49-F238E27FC236}">
                <a16:creationId xmlns:a16="http://schemas.microsoft.com/office/drawing/2014/main" xmlns="" id="{B7CEC8E4-504F-4698-9555-D47997F87395}"/>
              </a:ext>
            </a:extLst>
          </p:cNvPr>
          <p:cNvSpPr txBox="1"/>
          <p:nvPr/>
        </p:nvSpPr>
        <p:spPr>
          <a:xfrm>
            <a:off x="883489" y="2278135"/>
            <a:ext cx="10819438" cy="2954655"/>
          </a:xfrm>
          <a:prstGeom prst="rect">
            <a:avLst/>
          </a:prstGeom>
          <a:noFill/>
          <a:ln>
            <a:noFill/>
          </a:ln>
        </p:spPr>
        <p:txBody>
          <a:bodyPr wrap="square" rtlCol="0">
            <a:spAutoFit/>
          </a:bodyPr>
          <a:lstStyle/>
          <a:p>
            <a:r>
              <a:rPr lang="en-US" sz="2000" b="1" dirty="0"/>
              <a:t>USA</a:t>
            </a:r>
            <a:endParaRPr lang="en-US" b="1" dirty="0">
              <a:solidFill>
                <a:srgbClr val="0070C0"/>
              </a:solidFill>
            </a:endParaRPr>
          </a:p>
          <a:p>
            <a:pPr marL="742939" lvl="1" indent="-285750">
              <a:buFont typeface="Arial" panose="020B0604020202020204" pitchFamily="34" charset="0"/>
              <a:buChar char="•"/>
            </a:pPr>
            <a:r>
              <a:rPr lang="en-US" dirty="0"/>
              <a:t>Met with FDA</a:t>
            </a:r>
          </a:p>
          <a:p>
            <a:endParaRPr lang="en-US" dirty="0"/>
          </a:p>
          <a:p>
            <a:r>
              <a:rPr lang="en-US" sz="2000" b="1" dirty="0"/>
              <a:t>EU</a:t>
            </a:r>
            <a:endParaRPr lang="en-US" b="1" dirty="0"/>
          </a:p>
          <a:p>
            <a:pPr marL="742939" lvl="1" indent="-285750">
              <a:buFont typeface="Arial" panose="020B0604020202020204" pitchFamily="34" charset="0"/>
              <a:buChar char="•"/>
            </a:pPr>
            <a:r>
              <a:rPr lang="en-US" dirty="0"/>
              <a:t>Beginning Process </a:t>
            </a:r>
          </a:p>
          <a:p>
            <a:endParaRPr lang="en-US" dirty="0"/>
          </a:p>
          <a:p>
            <a:r>
              <a:rPr lang="en-US" sz="2000" b="1" dirty="0"/>
              <a:t>Israel</a:t>
            </a:r>
          </a:p>
          <a:p>
            <a:pPr marL="742939" lvl="1" indent="-285750">
              <a:buFont typeface="Arial" panose="020B0604020202020204" pitchFamily="34" charset="0"/>
              <a:buChar char="•"/>
            </a:pPr>
            <a:r>
              <a:rPr lang="en-US" dirty="0"/>
              <a:t>Need assistance of the Patient organizations</a:t>
            </a:r>
          </a:p>
          <a:p>
            <a:pPr marL="742939" lvl="1" indent="-285750">
              <a:buFont typeface="Arial" panose="020B0604020202020204" pitchFamily="34" charset="0"/>
              <a:buChar char="•"/>
            </a:pPr>
            <a:r>
              <a:rPr lang="en-US" dirty="0"/>
              <a:t>Working with Clinicians and Regulatory Consultants</a:t>
            </a:r>
          </a:p>
          <a:p>
            <a:pPr marL="742939" lvl="1" indent="-285750">
              <a:buFont typeface="Arial" panose="020B0604020202020204" pitchFamily="34" charset="0"/>
              <a:buChar char="•"/>
            </a:pPr>
            <a:r>
              <a:rPr lang="en-US" dirty="0" smtClean="0"/>
              <a:t>Intend to Meet </a:t>
            </a:r>
            <a:r>
              <a:rPr lang="en-US" dirty="0"/>
              <a:t>with the MOH</a:t>
            </a:r>
          </a:p>
        </p:txBody>
      </p:sp>
      <p:sp>
        <p:nvSpPr>
          <p:cNvPr id="4" name="TextBox 3">
            <a:extLst>
              <a:ext uri="{FF2B5EF4-FFF2-40B4-BE49-F238E27FC236}">
                <a16:creationId xmlns:a16="http://schemas.microsoft.com/office/drawing/2014/main" xmlns="" id="{179422CE-9817-8647-B156-5402FF868AC3}"/>
              </a:ext>
            </a:extLst>
          </p:cNvPr>
          <p:cNvSpPr txBox="1"/>
          <p:nvPr/>
        </p:nvSpPr>
        <p:spPr>
          <a:xfrm>
            <a:off x="2404643" y="1625210"/>
            <a:ext cx="7777129" cy="400110"/>
          </a:xfrm>
          <a:prstGeom prst="rect">
            <a:avLst/>
          </a:prstGeom>
          <a:noFill/>
        </p:spPr>
        <p:txBody>
          <a:bodyPr wrap="none" rtlCol="0">
            <a:spAutoFit/>
          </a:bodyPr>
          <a:lstStyle/>
          <a:p>
            <a:pPr algn="ctr"/>
            <a:r>
              <a:rPr lang="en-US" sz="2000" b="1" dirty="0"/>
              <a:t>OUR GOAL IS TO SEEK TO HAVE OV101 APPROVED AS FAST AS POSSIBLE</a:t>
            </a:r>
          </a:p>
        </p:txBody>
      </p:sp>
    </p:spTree>
    <p:extLst>
      <p:ext uri="{BB962C8B-B14F-4D97-AF65-F5344CB8AC3E}">
        <p14:creationId xmlns:p14="http://schemas.microsoft.com/office/powerpoint/2010/main" val="15452057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82847FC-786E-4C2A-A648-5CD75336E0D1}"/>
              </a:ext>
            </a:extLst>
          </p:cNvPr>
          <p:cNvSpPr>
            <a:spLocks noGrp="1"/>
          </p:cNvSpPr>
          <p:nvPr>
            <p:ph type="title"/>
          </p:nvPr>
        </p:nvSpPr>
        <p:spPr>
          <a:xfrm>
            <a:off x="381074" y="5452"/>
            <a:ext cx="10556840" cy="1202614"/>
          </a:xfrm>
        </p:spPr>
        <p:txBody>
          <a:bodyPr/>
          <a:lstStyle/>
          <a:p>
            <a:r>
              <a:rPr lang="en-US" dirty="0">
                <a:cs typeface="Calibri Light" charset="0"/>
              </a:rPr>
              <a:t>Values Underlie Everything We Do at Ovid</a:t>
            </a:r>
            <a:endParaRPr lang="en-US" dirty="0"/>
          </a:p>
        </p:txBody>
      </p:sp>
      <p:sp>
        <p:nvSpPr>
          <p:cNvPr id="6" name="Rectangle 5">
            <a:extLst>
              <a:ext uri="{FF2B5EF4-FFF2-40B4-BE49-F238E27FC236}">
                <a16:creationId xmlns:a16="http://schemas.microsoft.com/office/drawing/2014/main" xmlns="" id="{948E7C01-4342-4B44-86A7-5DF4DFBC75F5}"/>
              </a:ext>
            </a:extLst>
          </p:cNvPr>
          <p:cNvSpPr>
            <a:spLocks noChangeArrowheads="1"/>
          </p:cNvSpPr>
          <p:nvPr/>
        </p:nvSpPr>
        <p:spPr bwMode="auto">
          <a:xfrm>
            <a:off x="0" y="1415153"/>
            <a:ext cx="7214992" cy="501329"/>
          </a:xfrm>
          <a:prstGeom prst="rect">
            <a:avLst/>
          </a:prstGeom>
          <a:solidFill>
            <a:schemeClr val="bg1">
              <a:lumMod val="95000"/>
            </a:schemeClr>
          </a:solidFill>
          <a:ln>
            <a:noFill/>
          </a:ln>
          <a:effectLst/>
          <a:extLst/>
        </p:spPr>
        <p:txBody>
          <a:bodyPr wrap="none" anchor="ctr"/>
          <a:lstStyle/>
          <a:p>
            <a:pPr algn="ctr" defTabSz="914400" eaLnBrk="0" fontAlgn="base" hangingPunct="0">
              <a:spcBef>
                <a:spcPct val="0"/>
              </a:spcBef>
              <a:spcAft>
                <a:spcPct val="0"/>
              </a:spcAft>
            </a:pPr>
            <a:endParaRPr lang="en-US" sz="2400" dirty="0">
              <a:solidFill>
                <a:srgbClr val="666666"/>
              </a:solidFill>
              <a:latin typeface="Arial" panose="020B0604020202020204" pitchFamily="34" charset="0"/>
              <a:ea typeface="ＭＳ Ｐゴシック" panose="020B0600070205080204" pitchFamily="34" charset="-128"/>
            </a:endParaRPr>
          </a:p>
        </p:txBody>
      </p:sp>
      <p:sp>
        <p:nvSpPr>
          <p:cNvPr id="7" name="Rectangle 7">
            <a:extLst>
              <a:ext uri="{FF2B5EF4-FFF2-40B4-BE49-F238E27FC236}">
                <a16:creationId xmlns:a16="http://schemas.microsoft.com/office/drawing/2014/main" xmlns="" id="{2374052A-8F89-4B17-9A6D-6E2F58D327FE}"/>
              </a:ext>
            </a:extLst>
          </p:cNvPr>
          <p:cNvSpPr>
            <a:spLocks noChangeArrowheads="1"/>
          </p:cNvSpPr>
          <p:nvPr/>
        </p:nvSpPr>
        <p:spPr bwMode="auto">
          <a:xfrm>
            <a:off x="383237" y="1415152"/>
            <a:ext cx="11478911" cy="461665"/>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square">
            <a:spAutoFit/>
          </a:bodyPr>
          <a:lstStyle/>
          <a:p>
            <a:pPr defTabSz="914400" eaLnBrk="0" fontAlgn="base" hangingPunct="0">
              <a:spcBef>
                <a:spcPct val="0"/>
              </a:spcBef>
              <a:spcAft>
                <a:spcPct val="0"/>
              </a:spcAft>
            </a:pPr>
            <a:r>
              <a:rPr lang="en-US" altLang="en-US" sz="2400" dirty="0">
                <a:solidFill>
                  <a:schemeClr val="tx1">
                    <a:lumMod val="75000"/>
                    <a:lumOff val="25000"/>
                  </a:schemeClr>
                </a:solidFill>
                <a:ea typeface="ＭＳ Ｐゴシック" panose="020B0600070205080204" pitchFamily="34" charset="-128"/>
              </a:rPr>
              <a:t>BoldMedicine</a:t>
            </a:r>
            <a:r>
              <a:rPr lang="en-US" sz="2400" baseline="30000" dirty="0">
                <a:solidFill>
                  <a:schemeClr val="tx1">
                    <a:lumMod val="75000"/>
                    <a:lumOff val="25000"/>
                  </a:schemeClr>
                </a:solidFill>
                <a:cs typeface="Arial" panose="020B0604020202020204" pitchFamily="34" charset="0"/>
              </a:rPr>
              <a:t>TM</a:t>
            </a:r>
            <a:r>
              <a:rPr lang="en-US" sz="2400" dirty="0">
                <a:solidFill>
                  <a:schemeClr val="tx1">
                    <a:lumMod val="75000"/>
                    <a:lumOff val="25000"/>
                  </a:schemeClr>
                </a:solidFill>
                <a:cs typeface="Arial" panose="020B0604020202020204" pitchFamily="34" charset="0"/>
              </a:rPr>
              <a:t> defines the difference between </a:t>
            </a:r>
            <a:r>
              <a:rPr lang="en-US" sz="2400" b="1" dirty="0">
                <a:solidFill>
                  <a:schemeClr val="tx1">
                    <a:lumMod val="75000"/>
                    <a:lumOff val="25000"/>
                  </a:schemeClr>
                </a:solidFill>
                <a:cs typeface="Arial" panose="020B0604020202020204" pitchFamily="34" charset="0"/>
              </a:rPr>
              <a:t>drugs</a:t>
            </a:r>
            <a:r>
              <a:rPr lang="en-US" sz="2400" dirty="0">
                <a:solidFill>
                  <a:schemeClr val="tx1">
                    <a:lumMod val="75000"/>
                    <a:lumOff val="25000"/>
                  </a:schemeClr>
                </a:solidFill>
                <a:cs typeface="Arial" panose="020B0604020202020204" pitchFamily="34" charset="0"/>
              </a:rPr>
              <a:t> and </a:t>
            </a:r>
            <a:r>
              <a:rPr lang="en-US" sz="2400" b="1" dirty="0">
                <a:solidFill>
                  <a:schemeClr val="tx1">
                    <a:lumMod val="75000"/>
                    <a:lumOff val="25000"/>
                  </a:schemeClr>
                </a:solidFill>
                <a:cs typeface="Arial" panose="020B0604020202020204" pitchFamily="34" charset="0"/>
              </a:rPr>
              <a:t>medicine</a:t>
            </a:r>
            <a:r>
              <a:rPr lang="en-US" sz="2400" dirty="0">
                <a:solidFill>
                  <a:schemeClr val="tx1">
                    <a:lumMod val="75000"/>
                    <a:lumOff val="25000"/>
                  </a:schemeClr>
                </a:solidFill>
                <a:cs typeface="Arial" panose="020B0604020202020204" pitchFamily="34" charset="0"/>
              </a:rPr>
              <a:t>:</a:t>
            </a:r>
            <a:endParaRPr lang="en-US" altLang="en-US" dirty="0">
              <a:solidFill>
                <a:schemeClr val="tx1">
                  <a:lumMod val="75000"/>
                  <a:lumOff val="25000"/>
                </a:schemeClr>
              </a:solidFill>
              <a:latin typeface="Arial" panose="020B0604020202020204" pitchFamily="34" charset="0"/>
              <a:ea typeface="ＭＳ Ｐゴシック" panose="020B0600070205080204" pitchFamily="34" charset="-128"/>
            </a:endParaRPr>
          </a:p>
        </p:txBody>
      </p:sp>
      <p:sp>
        <p:nvSpPr>
          <p:cNvPr id="9" name="Rectangle 6">
            <a:extLst>
              <a:ext uri="{FF2B5EF4-FFF2-40B4-BE49-F238E27FC236}">
                <a16:creationId xmlns:a16="http://schemas.microsoft.com/office/drawing/2014/main" xmlns="" id="{E6D46C90-944E-4B6F-B5AA-4050C6F750BA}"/>
              </a:ext>
            </a:extLst>
          </p:cNvPr>
          <p:cNvSpPr>
            <a:spLocks noChangeArrowheads="1"/>
          </p:cNvSpPr>
          <p:nvPr/>
        </p:nvSpPr>
        <p:spPr bwMode="auto">
          <a:xfrm>
            <a:off x="293574" y="1415151"/>
            <a:ext cx="88212" cy="501330"/>
          </a:xfrm>
          <a:prstGeom prst="rect">
            <a:avLst/>
          </a:prstGeom>
          <a:solidFill>
            <a:schemeClr val="tx2"/>
          </a:solidFill>
          <a:ln>
            <a:noFill/>
          </a:ln>
          <a:effectLst/>
          <a:extLst/>
        </p:spPr>
        <p:txBody>
          <a:bodyPr wrap="none" anchor="ctr"/>
          <a:lstStyle/>
          <a:p>
            <a:pPr algn="ctr" defTabSz="914400" eaLnBrk="0" fontAlgn="base" hangingPunct="0">
              <a:spcBef>
                <a:spcPct val="0"/>
              </a:spcBef>
              <a:spcAft>
                <a:spcPct val="0"/>
              </a:spcAft>
            </a:pPr>
            <a:endParaRPr lang="en-US" sz="2400" dirty="0">
              <a:solidFill>
                <a:srgbClr val="666666"/>
              </a:solidFill>
              <a:latin typeface="Arial" panose="020B0604020202020204" pitchFamily="34" charset="0"/>
              <a:ea typeface="ＭＳ Ｐゴシック" panose="020B0600070205080204" pitchFamily="34" charset="-128"/>
            </a:endParaRPr>
          </a:p>
        </p:txBody>
      </p:sp>
      <p:sp>
        <p:nvSpPr>
          <p:cNvPr id="3" name="TextBox 2">
            <a:extLst>
              <a:ext uri="{FF2B5EF4-FFF2-40B4-BE49-F238E27FC236}">
                <a16:creationId xmlns:a16="http://schemas.microsoft.com/office/drawing/2014/main" xmlns="" id="{65884EF6-DD6E-4523-A161-93001E064BBF}"/>
              </a:ext>
            </a:extLst>
          </p:cNvPr>
          <p:cNvSpPr txBox="1"/>
          <p:nvPr/>
        </p:nvSpPr>
        <p:spPr>
          <a:xfrm>
            <a:off x="469286" y="2829712"/>
            <a:ext cx="9722824" cy="2000548"/>
          </a:xfrm>
          <a:prstGeom prst="rect">
            <a:avLst/>
          </a:prstGeom>
          <a:noFill/>
        </p:spPr>
        <p:txBody>
          <a:bodyPr wrap="square" rtlCol="0">
            <a:spAutoFit/>
          </a:bodyPr>
          <a:lstStyle/>
          <a:p>
            <a:pPr lvl="0" defTabSz="914400">
              <a:buClr>
                <a:srgbClr val="0052A2"/>
              </a:buClr>
              <a:defRPr/>
            </a:pPr>
            <a:r>
              <a:rPr lang="en-US" sz="2400" dirty="0">
                <a:solidFill>
                  <a:schemeClr val="tx1">
                    <a:lumMod val="75000"/>
                    <a:lumOff val="25000"/>
                  </a:schemeClr>
                </a:solidFill>
                <a:latin typeface="+mj-lt"/>
              </a:rPr>
              <a:t>Ovid is: </a:t>
            </a:r>
          </a:p>
          <a:p>
            <a:pPr marL="457200" lvl="0" indent="-457200" defTabSz="914400">
              <a:buClr>
                <a:srgbClr val="0052A2"/>
              </a:buClr>
              <a:buFont typeface="Arial" panose="020B0604020202020204" pitchFamily="34" charset="0"/>
              <a:buChar char="•"/>
              <a:defRPr/>
            </a:pPr>
            <a:r>
              <a:rPr lang="en-US" dirty="0">
                <a:solidFill>
                  <a:schemeClr val="tx1">
                    <a:lumMod val="75000"/>
                    <a:lumOff val="25000"/>
                  </a:schemeClr>
                </a:solidFill>
                <a:cs typeface="Arial" panose="020B0604020202020204" pitchFamily="34" charset="0"/>
              </a:rPr>
              <a:t>Executing on a clear vision, strategy and plan</a:t>
            </a:r>
          </a:p>
          <a:p>
            <a:pPr marL="457200" lvl="0" indent="-457200" defTabSz="914400">
              <a:buClr>
                <a:srgbClr val="0052A2"/>
              </a:buClr>
              <a:buFont typeface="Arial" panose="020B0604020202020204" pitchFamily="34" charset="0"/>
              <a:buChar char="•"/>
              <a:defRPr/>
            </a:pPr>
            <a:r>
              <a:rPr lang="en-US" dirty="0">
                <a:solidFill>
                  <a:schemeClr val="tx1">
                    <a:lumMod val="75000"/>
                    <a:lumOff val="25000"/>
                  </a:schemeClr>
                </a:solidFill>
                <a:cs typeface="Arial" panose="020B0604020202020204" pitchFamily="34" charset="0"/>
              </a:rPr>
              <a:t>Driving new and novel therapeutics for Angelman Syndrome and other important medical areas</a:t>
            </a:r>
          </a:p>
          <a:p>
            <a:pPr marL="457200" indent="-457200" defTabSz="914400">
              <a:buClr>
                <a:srgbClr val="0052A2"/>
              </a:buClr>
              <a:buFont typeface="Arial" panose="020B0604020202020204" pitchFamily="34" charset="0"/>
              <a:buChar char="•"/>
              <a:defRPr/>
            </a:pPr>
            <a:r>
              <a:rPr lang="en-US" dirty="0">
                <a:solidFill>
                  <a:schemeClr val="tx1">
                    <a:lumMod val="75000"/>
                    <a:lumOff val="25000"/>
                  </a:schemeClr>
                </a:solidFill>
                <a:cs typeface="Arial" panose="020B0604020202020204" pitchFamily="34" charset="0"/>
              </a:rPr>
              <a:t>Developing medicines with novel mechanisms of action</a:t>
            </a:r>
          </a:p>
          <a:p>
            <a:pPr marL="457200" lvl="0" indent="-457200" defTabSz="914400">
              <a:buClr>
                <a:srgbClr val="0052A2"/>
              </a:buClr>
              <a:buFont typeface="Arial" panose="020B0604020202020204" pitchFamily="34" charset="0"/>
              <a:buChar char="•"/>
              <a:defRPr/>
            </a:pPr>
            <a:r>
              <a:rPr lang="en-US" dirty="0">
                <a:solidFill>
                  <a:schemeClr val="tx1">
                    <a:lumMod val="75000"/>
                    <a:lumOff val="25000"/>
                  </a:schemeClr>
                </a:solidFill>
                <a:cs typeface="Arial" panose="020B0604020202020204" pitchFamily="34" charset="0"/>
              </a:rPr>
              <a:t>Building deep and lasting relationships with patients, families and foundations</a:t>
            </a:r>
          </a:p>
          <a:p>
            <a:endParaRPr lang="en-US" sz="2400" dirty="0">
              <a:solidFill>
                <a:schemeClr val="tx1">
                  <a:lumMod val="75000"/>
                  <a:lumOff val="25000"/>
                </a:schemeClr>
              </a:solidFill>
              <a:latin typeface="+mj-lt"/>
            </a:endParaRPr>
          </a:p>
        </p:txBody>
      </p:sp>
      <p:sp>
        <p:nvSpPr>
          <p:cNvPr id="10" name="Rectangle 6">
            <a:extLst>
              <a:ext uri="{FF2B5EF4-FFF2-40B4-BE49-F238E27FC236}">
                <a16:creationId xmlns:a16="http://schemas.microsoft.com/office/drawing/2014/main" xmlns="" id="{E8C110A1-243F-40B8-ACCD-19A22E449EBE}"/>
              </a:ext>
            </a:extLst>
          </p:cNvPr>
          <p:cNvSpPr>
            <a:spLocks noChangeArrowheads="1"/>
          </p:cNvSpPr>
          <p:nvPr/>
        </p:nvSpPr>
        <p:spPr bwMode="auto">
          <a:xfrm>
            <a:off x="381074" y="2891799"/>
            <a:ext cx="88212" cy="337493"/>
          </a:xfrm>
          <a:prstGeom prst="rect">
            <a:avLst/>
          </a:prstGeom>
          <a:solidFill>
            <a:schemeClr val="tx2"/>
          </a:solidFill>
          <a:ln>
            <a:noFill/>
          </a:ln>
          <a:effectLst/>
          <a:extLst/>
        </p:spPr>
        <p:txBody>
          <a:bodyPr wrap="none" anchor="ctr"/>
          <a:lstStyle/>
          <a:p>
            <a:pPr algn="ctr" defTabSz="914400" eaLnBrk="0" fontAlgn="base" hangingPunct="0">
              <a:spcBef>
                <a:spcPct val="0"/>
              </a:spcBef>
              <a:spcAft>
                <a:spcPct val="0"/>
              </a:spcAft>
            </a:pPr>
            <a:endParaRPr lang="en-US" sz="2400" dirty="0">
              <a:solidFill>
                <a:srgbClr val="666666"/>
              </a:solidFill>
              <a:latin typeface="Arial" panose="020B0604020202020204" pitchFamily="34" charset="0"/>
              <a:ea typeface="ＭＳ Ｐゴシック" panose="020B0600070205080204" pitchFamily="34" charset="-128"/>
            </a:endParaRPr>
          </a:p>
        </p:txBody>
      </p:sp>
      <p:sp>
        <p:nvSpPr>
          <p:cNvPr id="8" name="TextBox 7">
            <a:extLst>
              <a:ext uri="{FF2B5EF4-FFF2-40B4-BE49-F238E27FC236}">
                <a16:creationId xmlns:a16="http://schemas.microsoft.com/office/drawing/2014/main" xmlns="" id="{67378C34-2F99-49D9-82BB-41F51DE84D9C}"/>
              </a:ext>
            </a:extLst>
          </p:cNvPr>
          <p:cNvSpPr txBox="1"/>
          <p:nvPr/>
        </p:nvSpPr>
        <p:spPr>
          <a:xfrm>
            <a:off x="1019499" y="2126302"/>
            <a:ext cx="9918415" cy="400110"/>
          </a:xfrm>
          <a:prstGeom prst="rect">
            <a:avLst/>
          </a:prstGeom>
          <a:noFill/>
        </p:spPr>
        <p:txBody>
          <a:bodyPr wrap="square" rtlCol="0">
            <a:spAutoFit/>
          </a:bodyPr>
          <a:lstStyle/>
          <a:p>
            <a:pPr defTabSz="914400" eaLnBrk="0" fontAlgn="base" hangingPunct="0">
              <a:spcBef>
                <a:spcPct val="0"/>
              </a:spcBef>
              <a:spcAft>
                <a:spcPct val="0"/>
              </a:spcAft>
            </a:pPr>
            <a:r>
              <a:rPr lang="en-US" sz="2000" dirty="0">
                <a:solidFill>
                  <a:schemeClr val="tx1">
                    <a:lumMod val="75000"/>
                    <a:lumOff val="25000"/>
                  </a:schemeClr>
                </a:solidFill>
                <a:cs typeface="Arial" panose="020B0604020202020204" pitchFamily="34" charset="0"/>
              </a:rPr>
              <a:t>Medicine is about enhancing health and treating conditions that can challenge everyday life</a:t>
            </a:r>
            <a:endParaRPr lang="en-US" sz="2000" baseline="30000" dirty="0">
              <a:solidFill>
                <a:schemeClr val="tx1">
                  <a:lumMod val="75000"/>
                  <a:lumOff val="25000"/>
                </a:schemeClr>
              </a:solidFill>
              <a:cs typeface="Arial" panose="020B0604020202020204" pitchFamily="34" charset="0"/>
            </a:endParaRPr>
          </a:p>
        </p:txBody>
      </p:sp>
      <p:sp>
        <p:nvSpPr>
          <p:cNvPr id="13" name="Rectangle 7">
            <a:extLst>
              <a:ext uri="{FF2B5EF4-FFF2-40B4-BE49-F238E27FC236}">
                <a16:creationId xmlns:a16="http://schemas.microsoft.com/office/drawing/2014/main" xmlns="" id="{2374052A-8F89-4B17-9A6D-6E2F58D327FE}"/>
              </a:ext>
            </a:extLst>
          </p:cNvPr>
          <p:cNvSpPr>
            <a:spLocks noChangeArrowheads="1"/>
          </p:cNvSpPr>
          <p:nvPr/>
        </p:nvSpPr>
        <p:spPr bwMode="auto">
          <a:xfrm>
            <a:off x="425180" y="4913025"/>
            <a:ext cx="11478911" cy="892552"/>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square">
            <a:spAutoFit/>
          </a:bodyPr>
          <a:lstStyle/>
          <a:p>
            <a:pPr lvl="0" defTabSz="914400" eaLnBrk="0" fontAlgn="base" hangingPunct="0">
              <a:spcBef>
                <a:spcPct val="0"/>
              </a:spcBef>
              <a:spcAft>
                <a:spcPct val="0"/>
              </a:spcAft>
            </a:pPr>
            <a:r>
              <a:rPr lang="en-US" sz="2400" dirty="0">
                <a:solidFill>
                  <a:schemeClr val="tx1">
                    <a:lumMod val="75000"/>
                    <a:lumOff val="25000"/>
                  </a:schemeClr>
                </a:solidFill>
                <a:cs typeface="Arial" panose="020B0604020202020204" pitchFamily="34" charset="0"/>
              </a:rPr>
              <a:t>Our Goal:</a:t>
            </a:r>
          </a:p>
          <a:p>
            <a:pPr marL="457200" lvl="0" indent="-457200" defTabSz="914400" fontAlgn="base">
              <a:spcBef>
                <a:spcPct val="0"/>
              </a:spcBef>
              <a:spcAft>
                <a:spcPct val="0"/>
              </a:spcAft>
              <a:buClr>
                <a:srgbClr val="0052A2"/>
              </a:buClr>
              <a:buFont typeface="Arial" panose="020B0604020202020204" pitchFamily="34" charset="0"/>
              <a:buChar char="•"/>
              <a:defRPr/>
            </a:pPr>
            <a:r>
              <a:rPr lang="en-US" sz="2800" b="1" dirty="0">
                <a:solidFill>
                  <a:schemeClr val="tx1">
                    <a:lumMod val="75000"/>
                    <a:lumOff val="25000"/>
                  </a:schemeClr>
                </a:solidFill>
                <a:cs typeface="Arial" panose="020B0604020202020204" pitchFamily="34" charset="0"/>
              </a:rPr>
              <a:t> </a:t>
            </a:r>
            <a:r>
              <a:rPr lang="en-US" dirty="0">
                <a:solidFill>
                  <a:schemeClr val="tx1">
                    <a:lumMod val="75000"/>
                    <a:lumOff val="25000"/>
                  </a:schemeClr>
                </a:solidFill>
                <a:cs typeface="Arial" panose="020B0604020202020204" pitchFamily="34" charset="0"/>
              </a:rPr>
              <a:t>To make a Fundamental Difference to the lives of Patients and their Families</a:t>
            </a:r>
            <a:endParaRPr lang="en-US" altLang="en-US" dirty="0">
              <a:solidFill>
                <a:schemeClr val="tx1">
                  <a:lumMod val="75000"/>
                  <a:lumOff val="25000"/>
                </a:schemeClr>
              </a:solidFill>
              <a:cs typeface="Arial" panose="020B0604020202020204" pitchFamily="34" charset="0"/>
            </a:endParaRPr>
          </a:p>
        </p:txBody>
      </p:sp>
      <p:sp>
        <p:nvSpPr>
          <p:cNvPr id="14" name="Rectangle 6">
            <a:extLst>
              <a:ext uri="{FF2B5EF4-FFF2-40B4-BE49-F238E27FC236}">
                <a16:creationId xmlns:a16="http://schemas.microsoft.com/office/drawing/2014/main" xmlns="" id="{E6D46C90-944E-4B6F-B5AA-4050C6F750BA}"/>
              </a:ext>
            </a:extLst>
          </p:cNvPr>
          <p:cNvSpPr>
            <a:spLocks noChangeArrowheads="1"/>
          </p:cNvSpPr>
          <p:nvPr/>
        </p:nvSpPr>
        <p:spPr bwMode="auto">
          <a:xfrm>
            <a:off x="336968" y="4952689"/>
            <a:ext cx="88212" cy="501330"/>
          </a:xfrm>
          <a:prstGeom prst="rect">
            <a:avLst/>
          </a:prstGeom>
          <a:solidFill>
            <a:schemeClr val="tx2"/>
          </a:solidFill>
          <a:ln>
            <a:noFill/>
          </a:ln>
          <a:effectLst/>
          <a:extLst/>
        </p:spPr>
        <p:txBody>
          <a:bodyPr wrap="none" anchor="ctr"/>
          <a:lstStyle/>
          <a:p>
            <a:pPr algn="ctr" defTabSz="914400" eaLnBrk="0" fontAlgn="base" hangingPunct="0">
              <a:spcBef>
                <a:spcPct val="0"/>
              </a:spcBef>
              <a:spcAft>
                <a:spcPct val="0"/>
              </a:spcAft>
            </a:pPr>
            <a:endParaRPr lang="en-US" sz="2400" dirty="0">
              <a:solidFill>
                <a:srgbClr val="666666"/>
              </a:solidFill>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373349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3032E68-8419-B646-9152-7264AA25B9CF}"/>
              </a:ext>
            </a:extLst>
          </p:cNvPr>
          <p:cNvSpPr>
            <a:spLocks noGrp="1"/>
          </p:cNvSpPr>
          <p:nvPr>
            <p:ph type="title"/>
          </p:nvPr>
        </p:nvSpPr>
        <p:spPr/>
        <p:txBody>
          <a:bodyPr/>
          <a:lstStyle/>
          <a:p>
            <a:r>
              <a:rPr lang="en-US" dirty="0"/>
              <a:t>Our Thanks</a:t>
            </a:r>
          </a:p>
        </p:txBody>
      </p:sp>
      <p:sp>
        <p:nvSpPr>
          <p:cNvPr id="3" name="Content Placeholder 2">
            <a:extLst>
              <a:ext uri="{FF2B5EF4-FFF2-40B4-BE49-F238E27FC236}">
                <a16:creationId xmlns:a16="http://schemas.microsoft.com/office/drawing/2014/main" xmlns="" id="{D12BD567-A5AA-AD4C-99FD-F51DAEF2EEFF}"/>
              </a:ext>
            </a:extLst>
          </p:cNvPr>
          <p:cNvSpPr>
            <a:spLocks noGrp="1"/>
          </p:cNvSpPr>
          <p:nvPr>
            <p:ph idx="1"/>
          </p:nvPr>
        </p:nvSpPr>
        <p:spPr/>
        <p:txBody>
          <a:bodyPr/>
          <a:lstStyle/>
          <a:p>
            <a:pPr marL="0" indent="0">
              <a:buNone/>
            </a:pPr>
            <a:r>
              <a:rPr lang="en-US" b="1" dirty="0">
                <a:solidFill>
                  <a:schemeClr val="tx1"/>
                </a:solidFill>
              </a:rPr>
              <a:t>On behalf of </a:t>
            </a:r>
            <a:r>
              <a:rPr lang="en-US" b="1" dirty="0" smtClean="0">
                <a:solidFill>
                  <a:schemeClr val="tx1"/>
                </a:solidFill>
              </a:rPr>
              <a:t>Ovid, </a:t>
            </a:r>
            <a:r>
              <a:rPr lang="en-US" b="1" dirty="0">
                <a:solidFill>
                  <a:schemeClr val="tx1"/>
                </a:solidFill>
              </a:rPr>
              <a:t>I would like to thank all those who helped </a:t>
            </a:r>
            <a:r>
              <a:rPr lang="en-US" b="1" dirty="0" smtClean="0">
                <a:solidFill>
                  <a:schemeClr val="tx1"/>
                </a:solidFill>
              </a:rPr>
              <a:t>support the trial and to evaluate </a:t>
            </a:r>
            <a:r>
              <a:rPr lang="en-US" b="1" dirty="0">
                <a:solidFill>
                  <a:schemeClr val="tx1"/>
                </a:solidFill>
              </a:rPr>
              <a:t>OV101 including:</a:t>
            </a:r>
          </a:p>
          <a:p>
            <a:endParaRPr lang="en-US" sz="2400" dirty="0"/>
          </a:p>
          <a:p>
            <a:pPr lvl="1"/>
            <a:r>
              <a:rPr lang="en-US" sz="2000" dirty="0"/>
              <a:t>The </a:t>
            </a:r>
            <a:r>
              <a:rPr lang="en-US" sz="2000" dirty="0" smtClean="0"/>
              <a:t>Families </a:t>
            </a:r>
            <a:r>
              <a:rPr lang="en-US" sz="2000" dirty="0"/>
              <a:t>and those with Angelman Syndrome who participated in the trial</a:t>
            </a:r>
          </a:p>
          <a:p>
            <a:pPr lvl="1"/>
            <a:r>
              <a:rPr lang="en-US" sz="2000" dirty="0" smtClean="0"/>
              <a:t>The </a:t>
            </a:r>
            <a:r>
              <a:rPr lang="en-US" sz="2000" dirty="0"/>
              <a:t>Physicians, Study Coordinators, Nurses, Physiotherapists, Psychologists, EEG Technicians and Administrators who ran the trials</a:t>
            </a:r>
          </a:p>
          <a:p>
            <a:pPr lvl="1"/>
            <a:r>
              <a:rPr lang="en-US" sz="2000" dirty="0" smtClean="0"/>
              <a:t>The</a:t>
            </a:r>
            <a:r>
              <a:rPr lang="en-US" sz="2000" dirty="0"/>
              <a:t> Israeli Angelman Syndrome Foundation</a:t>
            </a:r>
          </a:p>
          <a:p>
            <a:pPr lvl="1"/>
            <a:r>
              <a:rPr lang="en-US" sz="2000" dirty="0" smtClean="0"/>
              <a:t>Professor</a:t>
            </a:r>
            <a:r>
              <a:rPr lang="en-US" sz="2000" dirty="0"/>
              <a:t> </a:t>
            </a:r>
            <a:r>
              <a:rPr lang="en-US" sz="2000" dirty="0" err="1"/>
              <a:t>Kreiss</a:t>
            </a:r>
            <a:r>
              <a:rPr lang="en-US" sz="2000" dirty="0"/>
              <a:t>, Prof. Ben </a:t>
            </a:r>
            <a:r>
              <a:rPr lang="en-US" sz="2000" dirty="0" err="1"/>
              <a:t>Zeev</a:t>
            </a:r>
            <a:r>
              <a:rPr lang="en-US" sz="2000" dirty="0"/>
              <a:t>, Dr. </a:t>
            </a:r>
            <a:r>
              <a:rPr lang="en-US" sz="2000" dirty="0" err="1"/>
              <a:t>Heimer</a:t>
            </a:r>
            <a:r>
              <a:rPr lang="en-US" sz="2000" dirty="0"/>
              <a:t> and the entire team at Sheba Medical Center</a:t>
            </a:r>
          </a:p>
          <a:p>
            <a:pPr lvl="1"/>
            <a:endParaRPr lang="en-US" sz="2000" dirty="0"/>
          </a:p>
          <a:p>
            <a:pPr lvl="1"/>
            <a:endParaRPr lang="en-US" sz="2000" b="1" dirty="0"/>
          </a:p>
          <a:p>
            <a:pPr marL="0" lvl="1" indent="0" algn="ctr">
              <a:buNone/>
            </a:pPr>
            <a:r>
              <a:rPr lang="en-US" sz="2000" b="1" dirty="0">
                <a:solidFill>
                  <a:schemeClr val="tx1"/>
                </a:solidFill>
              </a:rPr>
              <a:t>For the first time in over 50 years we, together, have shown a positive effect of a compound on Angelman Syndrome.   We are moving towards a cure.</a:t>
            </a:r>
          </a:p>
        </p:txBody>
      </p:sp>
    </p:spTree>
    <p:extLst>
      <p:ext uri="{BB962C8B-B14F-4D97-AF65-F5344CB8AC3E}">
        <p14:creationId xmlns:p14="http://schemas.microsoft.com/office/powerpoint/2010/main" val="4786238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266465C2-578D-2A4D-A025-EE812B24ED12}"/>
              </a:ext>
            </a:extLst>
          </p:cNvPr>
          <p:cNvSpPr txBox="1"/>
          <p:nvPr/>
        </p:nvSpPr>
        <p:spPr>
          <a:xfrm>
            <a:off x="145961" y="3013502"/>
            <a:ext cx="11900079" cy="830997"/>
          </a:xfrm>
          <a:prstGeom prst="rect">
            <a:avLst/>
          </a:prstGeom>
          <a:noFill/>
        </p:spPr>
        <p:txBody>
          <a:bodyPr wrap="square" rtlCol="0">
            <a:spAutoFit/>
          </a:bodyPr>
          <a:lstStyle/>
          <a:p>
            <a:pPr marL="457200" lvl="1" algn="ctr"/>
            <a:r>
              <a:rPr lang="en-US" sz="4800" b="1" dirty="0"/>
              <a:t>Questions?</a:t>
            </a:r>
          </a:p>
        </p:txBody>
      </p:sp>
    </p:spTree>
    <p:extLst>
      <p:ext uri="{BB962C8B-B14F-4D97-AF65-F5344CB8AC3E}">
        <p14:creationId xmlns:p14="http://schemas.microsoft.com/office/powerpoint/2010/main" val="42161529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772151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a:extLst>
              <a:ext uri="{FF2B5EF4-FFF2-40B4-BE49-F238E27FC236}">
                <a16:creationId xmlns:a16="http://schemas.microsoft.com/office/drawing/2014/main" xmlns="" id="{80246775-3B91-4AA5-B87E-7ABC9413DF77}"/>
              </a:ext>
            </a:extLst>
          </p:cNvPr>
          <p:cNvGraphicFramePr>
            <a:graphicFrameLocks noGrp="1"/>
          </p:cNvGraphicFramePr>
          <p:nvPr>
            <p:extLst>
              <p:ext uri="{D42A27DB-BD31-4B8C-83A1-F6EECF244321}">
                <p14:modId xmlns:p14="http://schemas.microsoft.com/office/powerpoint/2010/main" val="296097501"/>
              </p:ext>
            </p:extLst>
          </p:nvPr>
        </p:nvGraphicFramePr>
        <p:xfrm>
          <a:off x="865632" y="1557417"/>
          <a:ext cx="11161130" cy="4817456"/>
        </p:xfrm>
        <a:graphic>
          <a:graphicData uri="http://schemas.openxmlformats.org/drawingml/2006/table">
            <a:tbl>
              <a:tblPr firstRow="1" bandRow="1">
                <a:tableStyleId>{5C22544A-7EE6-4342-B048-85BDC9FD1C3A}</a:tableStyleId>
              </a:tblPr>
              <a:tblGrid>
                <a:gridCol w="2400336">
                  <a:extLst>
                    <a:ext uri="{9D8B030D-6E8A-4147-A177-3AD203B41FA5}">
                      <a16:colId xmlns:a16="http://schemas.microsoft.com/office/drawing/2014/main" xmlns="" val="4188058851"/>
                    </a:ext>
                  </a:extLst>
                </a:gridCol>
                <a:gridCol w="8760794">
                  <a:extLst>
                    <a:ext uri="{9D8B030D-6E8A-4147-A177-3AD203B41FA5}">
                      <a16:colId xmlns:a16="http://schemas.microsoft.com/office/drawing/2014/main" xmlns="" val="2644339579"/>
                    </a:ext>
                  </a:extLst>
                </a:gridCol>
              </a:tblGrid>
              <a:tr h="937664">
                <a:tc>
                  <a:txBody>
                    <a:bodyPr/>
                    <a:lstStyle/>
                    <a:p>
                      <a:r>
                        <a:rPr lang="en-US" sz="1600" dirty="0">
                          <a:solidFill>
                            <a:schemeClr val="tx1"/>
                          </a:solidFill>
                        </a:rPr>
                        <a:t>Company</a:t>
                      </a:r>
                    </a:p>
                  </a:txBody>
                  <a:tcPr>
                    <a:lnB w="12700" cap="flat" cmpd="sng" algn="ctr">
                      <a:solidFill>
                        <a:schemeClr val="bg1">
                          <a:lumMod val="75000"/>
                        </a:schemeClr>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en-US" sz="1600" b="0" dirty="0">
                          <a:solidFill>
                            <a:schemeClr val="tx1"/>
                          </a:solidFill>
                        </a:rPr>
                        <a:t>Public Company based in NYC (OVID: NASDAQ)</a:t>
                      </a:r>
                    </a:p>
                    <a:p>
                      <a:pPr marL="285750" indent="-285750">
                        <a:buFont typeface="Arial" panose="020B0604020202020204" pitchFamily="34" charset="0"/>
                        <a:buChar char="•"/>
                      </a:pPr>
                      <a:r>
                        <a:rPr lang="en-US" sz="1600" b="0" dirty="0">
                          <a:solidFill>
                            <a:schemeClr val="tx1"/>
                          </a:solidFill>
                        </a:rPr>
                        <a:t>55 employees</a:t>
                      </a:r>
                    </a:p>
                    <a:p>
                      <a:pPr marL="285750" indent="-285750">
                        <a:buFont typeface="Arial" panose="020B0604020202020204" pitchFamily="34" charset="0"/>
                        <a:buChar char="•"/>
                      </a:pPr>
                      <a:r>
                        <a:rPr lang="en-US" sz="1600" b="0" dirty="0">
                          <a:solidFill>
                            <a:schemeClr val="tx1"/>
                          </a:solidFill>
                        </a:rPr>
                        <a:t>Founded 2014</a:t>
                      </a:r>
                    </a:p>
                  </a:txBody>
                  <a:tcPr>
                    <a:lnB w="12700" cap="flat" cmpd="sng" algn="ctr">
                      <a:solidFill>
                        <a:schemeClr val="bg1">
                          <a:lumMod val="7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xmlns="" val="10000"/>
                  </a:ext>
                </a:extLst>
              </a:tr>
              <a:tr h="937664">
                <a:tc>
                  <a:txBody>
                    <a:bodyPr/>
                    <a:lstStyle/>
                    <a:p>
                      <a:r>
                        <a:rPr lang="en-US" sz="1600" b="1" dirty="0">
                          <a:solidFill>
                            <a:schemeClr val="tx1"/>
                          </a:solidFill>
                        </a:rPr>
                        <a:t>Focus</a:t>
                      </a:r>
                      <a:r>
                        <a:rPr lang="en-US" sz="1600" b="1" baseline="0" dirty="0">
                          <a:solidFill>
                            <a:schemeClr val="tx1"/>
                          </a:solidFill>
                        </a:rPr>
                        <a:t> on Angelman, Fragile X and rare forms of Epilepsy</a:t>
                      </a:r>
                      <a:endParaRPr lang="en-US" sz="1600" b="1" dirty="0">
                        <a:solidFill>
                          <a:schemeClr val="tx1"/>
                        </a:solidFill>
                      </a:endParaRPr>
                    </a:p>
                  </a:txBody>
                  <a:tcP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en-US" sz="1600" b="0" dirty="0">
                          <a:solidFill>
                            <a:schemeClr val="tx1"/>
                          </a:solidFill>
                        </a:rPr>
                        <a:t>&gt;1 million patients </a:t>
                      </a:r>
                    </a:p>
                    <a:p>
                      <a:pPr marL="285750" indent="-285750">
                        <a:buFont typeface="Arial" panose="020B0604020202020204" pitchFamily="34" charset="0"/>
                        <a:buChar char="•"/>
                      </a:pPr>
                      <a:r>
                        <a:rPr lang="en-US" sz="1600" b="0" dirty="0">
                          <a:solidFill>
                            <a:schemeClr val="tx1"/>
                          </a:solidFill>
                        </a:rPr>
                        <a:t>Either no approved medicines or inadequate therapies available</a:t>
                      </a:r>
                    </a:p>
                    <a:p>
                      <a:pPr marL="285750" indent="-285750">
                        <a:buFont typeface="Arial" panose="020B0604020202020204" pitchFamily="34" charset="0"/>
                        <a:buChar char="•"/>
                      </a:pPr>
                      <a:r>
                        <a:rPr lang="en-US" sz="1600" b="0" dirty="0">
                          <a:solidFill>
                            <a:schemeClr val="tx1"/>
                          </a:solidFill>
                        </a:rPr>
                        <a:t>Novel, potentially first-in-class therapeutics</a:t>
                      </a:r>
                    </a:p>
                    <a:p>
                      <a:endParaRPr lang="en-US" sz="1600" dirty="0">
                        <a:solidFill>
                          <a:schemeClr val="tx1"/>
                        </a:solidFill>
                      </a:endParaRPr>
                    </a:p>
                  </a:txBody>
                  <a:tcP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xmlns="" val="1612484131"/>
                  </a:ext>
                </a:extLst>
              </a:tr>
              <a:tr h="937664">
                <a:tc>
                  <a:txBody>
                    <a:bodyPr/>
                    <a:lstStyle/>
                    <a:p>
                      <a:pPr marL="0" marR="0" indent="0" algn="l" defTabSz="914377" rtl="0" eaLnBrk="1" fontAlgn="auto" latinLnBrk="0" hangingPunct="1">
                        <a:lnSpc>
                          <a:spcPct val="100000"/>
                        </a:lnSpc>
                        <a:spcBef>
                          <a:spcPts val="0"/>
                        </a:spcBef>
                        <a:spcAft>
                          <a:spcPts val="0"/>
                        </a:spcAft>
                        <a:buClrTx/>
                        <a:buSzTx/>
                        <a:buFontTx/>
                        <a:buNone/>
                        <a:tabLst/>
                        <a:defRPr/>
                      </a:pPr>
                      <a:r>
                        <a:rPr lang="en-US" sz="1600" b="1" dirty="0">
                          <a:solidFill>
                            <a:schemeClr val="tx1"/>
                          </a:solidFill>
                        </a:rPr>
                        <a:t>Broad pipeline: </a:t>
                      </a:r>
                    </a:p>
                  </a:txBody>
                  <a:tcP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marL="285750" indent="-285750">
                        <a:buFont typeface="Arial"/>
                        <a:buChar char="•"/>
                      </a:pPr>
                      <a:r>
                        <a:rPr lang="en-US" sz="1600" baseline="0" dirty="0">
                          <a:solidFill>
                            <a:schemeClr val="tx1"/>
                          </a:solidFill>
                        </a:rPr>
                        <a:t>Multiple programs in clinical development</a:t>
                      </a:r>
                    </a:p>
                    <a:p>
                      <a:pPr marL="285750" indent="-285750">
                        <a:buFont typeface="Arial" panose="020B0604020202020204" pitchFamily="34" charset="0"/>
                        <a:buChar char="•"/>
                      </a:pPr>
                      <a:r>
                        <a:rPr lang="en-US" sz="1600" dirty="0">
                          <a:solidFill>
                            <a:schemeClr val="tx1"/>
                          </a:solidFill>
                        </a:rPr>
                        <a:t> Novel compounds and mechanisms </a:t>
                      </a:r>
                    </a:p>
                    <a:p>
                      <a:pPr marL="285750" indent="-285750">
                        <a:buFont typeface="Arial" panose="020B0604020202020204" pitchFamily="34" charset="0"/>
                        <a:buChar char="•"/>
                      </a:pPr>
                      <a:r>
                        <a:rPr lang="en-US" sz="1600" b="1" dirty="0">
                          <a:solidFill>
                            <a:schemeClr val="tx1"/>
                          </a:solidFill>
                        </a:rPr>
                        <a:t>First potential medicine to treat Angelman syndrome</a:t>
                      </a:r>
                    </a:p>
                  </a:txBody>
                  <a:tcP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xmlns="" val="2309020926"/>
                  </a:ext>
                </a:extLst>
              </a:tr>
              <a:tr h="937664">
                <a:tc>
                  <a:txBody>
                    <a:bodyPr/>
                    <a:lstStyle/>
                    <a:p>
                      <a:pPr marL="0" marR="0" indent="0" algn="l" defTabSz="914377" rtl="0" eaLnBrk="1" fontAlgn="auto" latinLnBrk="0" hangingPunct="1">
                        <a:lnSpc>
                          <a:spcPct val="100000"/>
                        </a:lnSpc>
                        <a:spcBef>
                          <a:spcPts val="0"/>
                        </a:spcBef>
                        <a:spcAft>
                          <a:spcPts val="0"/>
                        </a:spcAft>
                        <a:buClrTx/>
                        <a:buSzTx/>
                        <a:buFontTx/>
                        <a:buNone/>
                        <a:tabLst/>
                        <a:defRPr/>
                      </a:pPr>
                      <a:r>
                        <a:rPr lang="en-US" sz="1600" b="1" dirty="0">
                          <a:solidFill>
                            <a:schemeClr val="tx1"/>
                          </a:solidFill>
                        </a:rPr>
                        <a:t>World-class global partnership: </a:t>
                      </a:r>
                    </a:p>
                    <a:p>
                      <a:endParaRPr lang="en-US" sz="1600" dirty="0">
                        <a:solidFill>
                          <a:schemeClr val="tx1"/>
                        </a:solidFill>
                      </a:endParaRPr>
                    </a:p>
                  </a:txBody>
                  <a:tcP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en-US" sz="1600" dirty="0">
                          <a:solidFill>
                            <a:schemeClr val="tx1"/>
                          </a:solidFill>
                        </a:rPr>
                        <a:t>Takeda Pharmaceuticals for OV935 in rare epilepsies</a:t>
                      </a:r>
                    </a:p>
                    <a:p>
                      <a:pPr marL="285750" indent="-285750">
                        <a:buFont typeface="Arial" panose="020B0604020202020204" pitchFamily="34" charset="0"/>
                        <a:buChar char="•"/>
                      </a:pPr>
                      <a:r>
                        <a:rPr lang="en-US" sz="1600" dirty="0">
                          <a:solidFill>
                            <a:schemeClr val="tx1"/>
                          </a:solidFill>
                        </a:rPr>
                        <a:t>Cost and Profit share agreement</a:t>
                      </a:r>
                    </a:p>
                    <a:p>
                      <a:pPr marL="285750" indent="-285750">
                        <a:buFont typeface="Arial" panose="020B0604020202020204" pitchFamily="34" charset="0"/>
                        <a:buChar char="•"/>
                      </a:pPr>
                      <a:r>
                        <a:rPr lang="en-US" sz="1600" dirty="0">
                          <a:solidFill>
                            <a:schemeClr val="tx1"/>
                          </a:solidFill>
                        </a:rPr>
                        <a:t>Ovid leads clinical development and commercialization in USA/EU</a:t>
                      </a:r>
                    </a:p>
                  </a:txBody>
                  <a:tcP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xmlns="" val="1637695694"/>
                  </a:ext>
                </a:extLst>
              </a:tr>
              <a:tr h="937664">
                <a:tc>
                  <a:txBody>
                    <a:bodyPr/>
                    <a:lstStyle/>
                    <a:p>
                      <a:pPr marL="0" marR="0" indent="0" algn="l" defTabSz="914377" rtl="0" eaLnBrk="1" fontAlgn="auto" latinLnBrk="0" hangingPunct="1">
                        <a:lnSpc>
                          <a:spcPct val="100000"/>
                        </a:lnSpc>
                        <a:spcBef>
                          <a:spcPts val="0"/>
                        </a:spcBef>
                        <a:spcAft>
                          <a:spcPts val="0"/>
                        </a:spcAft>
                        <a:buClrTx/>
                        <a:buSzTx/>
                        <a:buFontTx/>
                        <a:buNone/>
                        <a:tabLst/>
                        <a:defRPr/>
                      </a:pPr>
                      <a:r>
                        <a:rPr lang="en-US" sz="1600" b="1" dirty="0">
                          <a:solidFill>
                            <a:schemeClr val="tx1"/>
                          </a:solidFill>
                        </a:rPr>
                        <a:t>Q4 2018 Events: </a:t>
                      </a:r>
                    </a:p>
                    <a:p>
                      <a:endParaRPr lang="en-US" sz="1600" dirty="0">
                        <a:solidFill>
                          <a:schemeClr val="tx1"/>
                        </a:solidFill>
                      </a:endParaRPr>
                    </a:p>
                  </a:txBody>
                  <a:tcPr>
                    <a:lnT w="12700" cap="flat" cmpd="sng" algn="ctr">
                      <a:solidFill>
                        <a:schemeClr val="bg1">
                          <a:lumMod val="75000"/>
                        </a:schemeClr>
                      </a:solidFill>
                      <a:prstDash val="solid"/>
                      <a:round/>
                      <a:headEnd type="none" w="med" len="med"/>
                      <a:tailEnd type="none" w="med" len="med"/>
                    </a:lnT>
                    <a:noFill/>
                  </a:tcPr>
                </a:tc>
                <a:tc>
                  <a:txBody>
                    <a:bodyPr/>
                    <a:lstStyle/>
                    <a:p>
                      <a:pPr marL="285750" indent="-285750">
                        <a:buFont typeface="Arial" panose="020B0604020202020204" pitchFamily="34" charset="0"/>
                        <a:buChar char="•"/>
                      </a:pPr>
                      <a:r>
                        <a:rPr lang="en-US" sz="1600" dirty="0">
                          <a:solidFill>
                            <a:schemeClr val="tx1"/>
                          </a:solidFill>
                        </a:rPr>
                        <a:t>Q4: OV101, End of Phase 2 meeting with FDA</a:t>
                      </a:r>
                    </a:p>
                    <a:p>
                      <a:pPr marL="285750" indent="-285750">
                        <a:buFont typeface="Arial" panose="020B0604020202020204" pitchFamily="34" charset="0"/>
                        <a:buChar char="•"/>
                      </a:pPr>
                      <a:r>
                        <a:rPr lang="en-US" sz="1600" dirty="0">
                          <a:solidFill>
                            <a:schemeClr val="tx1"/>
                          </a:solidFill>
                        </a:rPr>
                        <a:t>Q4: OV935, topline data Phase 1b/2a in Developmental</a:t>
                      </a:r>
                      <a:r>
                        <a:rPr lang="en-US" sz="1600" baseline="0" dirty="0">
                          <a:solidFill>
                            <a:schemeClr val="tx1"/>
                          </a:solidFill>
                        </a:rPr>
                        <a:t> Epileptic Encephalopathies</a:t>
                      </a:r>
                      <a:endParaRPr lang="en-US" sz="1600" dirty="0">
                        <a:solidFill>
                          <a:schemeClr val="tx1"/>
                        </a:solidFill>
                      </a:endParaRPr>
                    </a:p>
                    <a:p>
                      <a:pPr marL="285750" indent="-285750">
                        <a:buFont typeface="Arial" panose="020B0604020202020204" pitchFamily="34" charset="0"/>
                        <a:buChar char="•"/>
                      </a:pPr>
                      <a:r>
                        <a:rPr lang="en-US" sz="1600" dirty="0">
                          <a:solidFill>
                            <a:schemeClr val="tx1"/>
                          </a:solidFill>
                        </a:rPr>
                        <a:t>Q4: Other studies underway and being initiated</a:t>
                      </a:r>
                    </a:p>
                  </a:txBody>
                  <a:tcPr>
                    <a:lnT w="12700" cap="flat" cmpd="sng" algn="ctr">
                      <a:solidFill>
                        <a:schemeClr val="bg1">
                          <a:lumMod val="75000"/>
                        </a:schemeClr>
                      </a:solidFill>
                      <a:prstDash val="solid"/>
                      <a:round/>
                      <a:headEnd type="none" w="med" len="med"/>
                      <a:tailEnd type="none" w="med" len="med"/>
                    </a:lnT>
                    <a:solidFill>
                      <a:schemeClr val="bg1">
                        <a:lumMod val="95000"/>
                      </a:schemeClr>
                    </a:solidFill>
                  </a:tcPr>
                </a:tc>
                <a:extLst>
                  <a:ext uri="{0D108BD9-81ED-4DB2-BD59-A6C34878D82A}">
                    <a16:rowId xmlns:a16="http://schemas.microsoft.com/office/drawing/2014/main" xmlns="" val="1970121380"/>
                  </a:ext>
                </a:extLst>
              </a:tr>
            </a:tbl>
          </a:graphicData>
        </a:graphic>
      </p:graphicFrame>
      <p:sp>
        <p:nvSpPr>
          <p:cNvPr id="2" name="Title 1">
            <a:extLst>
              <a:ext uri="{FF2B5EF4-FFF2-40B4-BE49-F238E27FC236}">
                <a16:creationId xmlns:a16="http://schemas.microsoft.com/office/drawing/2014/main" xmlns="" id="{D4C719D7-BBA7-4936-A1A5-ABA69DF15127}"/>
              </a:ext>
            </a:extLst>
          </p:cNvPr>
          <p:cNvSpPr>
            <a:spLocks noGrp="1"/>
          </p:cNvSpPr>
          <p:nvPr>
            <p:ph type="title"/>
          </p:nvPr>
        </p:nvSpPr>
        <p:spPr>
          <a:xfrm>
            <a:off x="798452" y="373146"/>
            <a:ext cx="10506075" cy="443198"/>
          </a:xfrm>
        </p:spPr>
        <p:txBody>
          <a:bodyPr/>
          <a:lstStyle/>
          <a:p>
            <a:r>
              <a:rPr lang="en-US" sz="2400" dirty="0"/>
              <a:t>Ovid at a Glance: Goal to Build a Leading Company in Neurology</a:t>
            </a:r>
          </a:p>
        </p:txBody>
      </p:sp>
      <p:sp>
        <p:nvSpPr>
          <p:cNvPr id="5" name="Slide Number Placeholder 4">
            <a:extLst>
              <a:ext uri="{FF2B5EF4-FFF2-40B4-BE49-F238E27FC236}">
                <a16:creationId xmlns:a16="http://schemas.microsoft.com/office/drawing/2014/main" xmlns="" id="{05562861-8E35-4D64-873E-5C2FD40F3DC2}"/>
              </a:ext>
            </a:extLst>
          </p:cNvPr>
          <p:cNvSpPr>
            <a:spLocks noGrp="1"/>
          </p:cNvSpPr>
          <p:nvPr>
            <p:ph type="sldNum" sz="quarter" idx="12"/>
          </p:nvPr>
        </p:nvSpPr>
        <p:spPr/>
        <p:txBody>
          <a:bodyPr/>
          <a:lstStyle/>
          <a:p>
            <a:fld id="{1FE55FE1-14D6-4E0C-911C-D83186A362DD}" type="slidenum">
              <a:rPr lang="en-US" smtClean="0"/>
              <a:t>4</a:t>
            </a:fld>
            <a:endParaRPr lang="en-US" dirty="0"/>
          </a:p>
        </p:txBody>
      </p:sp>
      <p:grpSp>
        <p:nvGrpSpPr>
          <p:cNvPr id="11" name="Group 10">
            <a:extLst>
              <a:ext uri="{FF2B5EF4-FFF2-40B4-BE49-F238E27FC236}">
                <a16:creationId xmlns:a16="http://schemas.microsoft.com/office/drawing/2014/main" xmlns="" id="{681B085D-70FA-4E32-B5EE-202CC8DC2446}"/>
              </a:ext>
            </a:extLst>
          </p:cNvPr>
          <p:cNvGrpSpPr/>
          <p:nvPr/>
        </p:nvGrpSpPr>
        <p:grpSpPr>
          <a:xfrm>
            <a:off x="9730700" y="4535322"/>
            <a:ext cx="1022755" cy="864715"/>
            <a:chOff x="6703359" y="80455"/>
            <a:chExt cx="1185170" cy="1002033"/>
          </a:xfrm>
        </p:grpSpPr>
        <p:sp>
          <p:nvSpPr>
            <p:cNvPr id="12" name="Oval 11">
              <a:extLst>
                <a:ext uri="{FF2B5EF4-FFF2-40B4-BE49-F238E27FC236}">
                  <a16:creationId xmlns:a16="http://schemas.microsoft.com/office/drawing/2014/main" xmlns="" id="{51E6B9E7-A7E8-4671-8DEA-1C1B41DF6384}"/>
                </a:ext>
              </a:extLst>
            </p:cNvPr>
            <p:cNvSpPr/>
            <p:nvPr/>
          </p:nvSpPr>
          <p:spPr>
            <a:xfrm>
              <a:off x="6703359" y="396688"/>
              <a:ext cx="685800" cy="685800"/>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a:extLst>
                <a:ext uri="{FF2B5EF4-FFF2-40B4-BE49-F238E27FC236}">
                  <a16:creationId xmlns:a16="http://schemas.microsoft.com/office/drawing/2014/main" xmlns="" id="{61317D8D-9242-426F-AA71-B425D54F6F4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59829" y="601307"/>
              <a:ext cx="372859" cy="329896"/>
            </a:xfrm>
            <a:prstGeom prst="rect">
              <a:avLst/>
            </a:prstGeom>
            <a:solidFill>
              <a:schemeClr val="bg1"/>
            </a:solidFill>
          </p:spPr>
        </p:pic>
        <p:sp>
          <p:nvSpPr>
            <p:cNvPr id="16" name="Oval 15">
              <a:extLst>
                <a:ext uri="{FF2B5EF4-FFF2-40B4-BE49-F238E27FC236}">
                  <a16:creationId xmlns:a16="http://schemas.microsoft.com/office/drawing/2014/main" xmlns="" id="{E69C8639-43DB-4DAD-8B47-274367242548}"/>
                </a:ext>
              </a:extLst>
            </p:cNvPr>
            <p:cNvSpPr/>
            <p:nvPr/>
          </p:nvSpPr>
          <p:spPr>
            <a:xfrm>
              <a:off x="7202729" y="80455"/>
              <a:ext cx="685800" cy="685800"/>
            </a:xfrm>
            <a:prstGeom prst="ellipse">
              <a:avLst/>
            </a:prstGeom>
            <a:solidFill>
              <a:schemeClr val="bg1">
                <a:alpha val="89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Picture 16">
              <a:extLst>
                <a:ext uri="{FF2B5EF4-FFF2-40B4-BE49-F238E27FC236}">
                  <a16:creationId xmlns:a16="http://schemas.microsoft.com/office/drawing/2014/main" xmlns="" id="{E76093E1-241F-41CC-ACA2-F710FF5CCCC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95228" y="339236"/>
              <a:ext cx="500801" cy="168238"/>
            </a:xfrm>
            <a:prstGeom prst="rect">
              <a:avLst/>
            </a:prstGeom>
          </p:spPr>
        </p:pic>
      </p:grpSp>
    </p:spTree>
    <p:custDataLst>
      <p:tags r:id="rId1"/>
    </p:custDataLst>
    <p:extLst>
      <p:ext uri="{BB962C8B-B14F-4D97-AF65-F5344CB8AC3E}">
        <p14:creationId xmlns:p14="http://schemas.microsoft.com/office/powerpoint/2010/main" val="11759420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itle 1">
            <a:extLst>
              <a:ext uri="{FF2B5EF4-FFF2-40B4-BE49-F238E27FC236}">
                <a16:creationId xmlns:a16="http://schemas.microsoft.com/office/drawing/2014/main" xmlns="" id="{4CED8B8C-0481-A146-B5D1-13E9D92B9349}"/>
              </a:ext>
            </a:extLst>
          </p:cNvPr>
          <p:cNvSpPr txBox="1">
            <a:spLocks/>
          </p:cNvSpPr>
          <p:nvPr/>
        </p:nvSpPr>
        <p:spPr>
          <a:xfrm>
            <a:off x="595967" y="69772"/>
            <a:ext cx="11189633" cy="120261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400" b="1" i="0" kern="1200">
                <a:solidFill>
                  <a:schemeClr val="bg1"/>
                </a:solidFill>
                <a:latin typeface="+mn-lt"/>
                <a:ea typeface="Calibri" charset="0"/>
                <a:cs typeface="Calibri" charset="0"/>
              </a:defRPr>
            </a:lvl1pPr>
          </a:lstStyle>
          <a:p>
            <a:pPr>
              <a:defRPr/>
            </a:pPr>
            <a:r>
              <a:rPr lang="en-US" dirty="0">
                <a:solidFill>
                  <a:srgbClr val="FFFFFF"/>
                </a:solidFill>
                <a:latin typeface="Calibri"/>
              </a:rPr>
              <a:t>Our Focus: Rare Neurological Disorders which Share Common Symptoms </a:t>
            </a:r>
            <a:endParaRPr kumimoji="0" lang="en-US" i="0" u="none" strike="noStrike" kern="1200" cap="none" spc="0" normalizeH="0" baseline="0" noProof="0" dirty="0">
              <a:ln>
                <a:noFill/>
              </a:ln>
              <a:solidFill>
                <a:srgbClr val="FFFFFF"/>
              </a:solidFill>
              <a:effectLst/>
              <a:uLnTx/>
              <a:uFillTx/>
              <a:latin typeface="Calibri"/>
              <a:cs typeface="Calibri" charset="0"/>
            </a:endParaRPr>
          </a:p>
        </p:txBody>
      </p:sp>
      <p:pic>
        <p:nvPicPr>
          <p:cNvPr id="33" name="Picture 32">
            <a:extLst>
              <a:ext uri="{FF2B5EF4-FFF2-40B4-BE49-F238E27FC236}">
                <a16:creationId xmlns:a16="http://schemas.microsoft.com/office/drawing/2014/main" xmlns="" id="{ADA650BC-0771-4073-ABE4-8176F72784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1463" y="1683770"/>
            <a:ext cx="8249074" cy="5200917"/>
          </a:xfrm>
          <a:prstGeom prst="rect">
            <a:avLst/>
          </a:prstGeom>
        </p:spPr>
      </p:pic>
      <p:sp>
        <p:nvSpPr>
          <p:cNvPr id="6" name="Oval 5">
            <a:extLst>
              <a:ext uri="{FF2B5EF4-FFF2-40B4-BE49-F238E27FC236}">
                <a16:creationId xmlns:a16="http://schemas.microsoft.com/office/drawing/2014/main" xmlns="" id="{690113B8-6559-D74E-A1FD-75B102D9EB55}"/>
              </a:ext>
            </a:extLst>
          </p:cNvPr>
          <p:cNvSpPr/>
          <p:nvPr/>
        </p:nvSpPr>
        <p:spPr>
          <a:xfrm>
            <a:off x="9845639" y="3462357"/>
            <a:ext cx="1892696" cy="1643743"/>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Global </a:t>
            </a:r>
          </a:p>
          <a:p>
            <a:pPr algn="ctr"/>
            <a:r>
              <a:rPr lang="en-US" sz="2000" b="1" dirty="0">
                <a:solidFill>
                  <a:schemeClr val="tx1"/>
                </a:solidFill>
              </a:rPr>
              <a:t>Clinical Impacts</a:t>
            </a:r>
          </a:p>
        </p:txBody>
      </p:sp>
      <p:sp>
        <p:nvSpPr>
          <p:cNvPr id="7" name="Oval 6">
            <a:extLst>
              <a:ext uri="{FF2B5EF4-FFF2-40B4-BE49-F238E27FC236}">
                <a16:creationId xmlns:a16="http://schemas.microsoft.com/office/drawing/2014/main" xmlns="" id="{332B73D7-F925-1B43-907B-6E81313096F8}"/>
              </a:ext>
            </a:extLst>
          </p:cNvPr>
          <p:cNvSpPr/>
          <p:nvPr/>
        </p:nvSpPr>
        <p:spPr>
          <a:xfrm>
            <a:off x="1" y="3462357"/>
            <a:ext cx="2293897" cy="1643743"/>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Clear </a:t>
            </a:r>
          </a:p>
          <a:p>
            <a:pPr algn="ctr"/>
            <a:r>
              <a:rPr lang="en-US" sz="2000" b="1" dirty="0">
                <a:solidFill>
                  <a:schemeClr val="tx1"/>
                </a:solidFill>
              </a:rPr>
              <a:t>Genetic</a:t>
            </a:r>
          </a:p>
          <a:p>
            <a:pPr algn="ctr"/>
            <a:r>
              <a:rPr lang="en-US" sz="2000" b="1" dirty="0">
                <a:solidFill>
                  <a:schemeClr val="tx1"/>
                </a:solidFill>
              </a:rPr>
              <a:t>Mechanisms</a:t>
            </a:r>
          </a:p>
        </p:txBody>
      </p:sp>
      <p:sp>
        <p:nvSpPr>
          <p:cNvPr id="2" name="Rectangle 1"/>
          <p:cNvSpPr/>
          <p:nvPr/>
        </p:nvSpPr>
        <p:spPr>
          <a:xfrm>
            <a:off x="199258" y="1265806"/>
            <a:ext cx="11793484" cy="400110"/>
          </a:xfrm>
          <a:prstGeom prst="rect">
            <a:avLst/>
          </a:prstGeom>
        </p:spPr>
        <p:txBody>
          <a:bodyPr wrap="square">
            <a:spAutoFit/>
          </a:bodyPr>
          <a:lstStyle/>
          <a:p>
            <a:pPr algn="ctr"/>
            <a:r>
              <a:rPr lang="en-US" sz="2000" b="1" dirty="0"/>
              <a:t>Our Intent:  To make a difference </a:t>
            </a:r>
            <a:r>
              <a:rPr lang="en-US" sz="2000" b="1" dirty="0" smtClean="0"/>
              <a:t>in </a:t>
            </a:r>
            <a:r>
              <a:rPr lang="en-US" sz="2000" b="1" dirty="0"/>
              <a:t>serious, lifelong disorders </a:t>
            </a:r>
          </a:p>
        </p:txBody>
      </p:sp>
    </p:spTree>
    <p:extLst>
      <p:ext uri="{BB962C8B-B14F-4D97-AF65-F5344CB8AC3E}">
        <p14:creationId xmlns:p14="http://schemas.microsoft.com/office/powerpoint/2010/main" val="16255857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 name="Object 28" hidden="1">
            <a:extLst>
              <a:ext uri="{FF2B5EF4-FFF2-40B4-BE49-F238E27FC236}">
                <a16:creationId xmlns:a16="http://schemas.microsoft.com/office/drawing/2014/main" xmlns="" id="{8AE232C8-EE7D-4F68-B6DD-3A8F8CEAD048}"/>
              </a:ext>
            </a:extLst>
          </p:cNvPr>
          <p:cNvGraphicFramePr>
            <a:graphicFrameLocks noChangeAspect="1"/>
          </p:cNvGraphicFramePr>
          <p:nvPr>
            <p:custDataLst>
              <p:tags r:id="rId2"/>
            </p:custDataLst>
            <p:extLst>
              <p:ext uri="{D42A27DB-BD31-4B8C-83A1-F6EECF244321}">
                <p14:modId xmlns:p14="http://schemas.microsoft.com/office/powerpoint/2010/main" val="410276900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2035" name="think-cell Slide" r:id="rId5" imgW="359" imgH="360" progId="TCLayout.ActiveDocument.1">
                  <p:embed/>
                </p:oleObj>
              </mc:Choice>
              <mc:Fallback>
                <p:oleObj name="think-cell Slide" r:id="rId5" imgW="359" imgH="36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xmlns="" id="{C029C97F-A3E9-43A6-B18D-09C6576016C0}"/>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US" sz="2400" b="1" dirty="0">
              <a:latin typeface="Calibri" panose="020F0502020204030204" pitchFamily="34" charset="0"/>
              <a:cs typeface="Calibri" panose="020F0502020204030204" pitchFamily="34" charset="0"/>
              <a:sym typeface="Calibri" panose="020F0502020204030204" pitchFamily="34" charset="0"/>
            </a:endParaRPr>
          </a:p>
        </p:txBody>
      </p:sp>
      <p:sp>
        <p:nvSpPr>
          <p:cNvPr id="2" name="Title 1">
            <a:extLst>
              <a:ext uri="{FF2B5EF4-FFF2-40B4-BE49-F238E27FC236}">
                <a16:creationId xmlns:a16="http://schemas.microsoft.com/office/drawing/2014/main" xmlns="" id="{8951EA7D-6E81-C747-99BC-3B4947DE184F}"/>
              </a:ext>
            </a:extLst>
          </p:cNvPr>
          <p:cNvSpPr>
            <a:spLocks noGrp="1"/>
          </p:cNvSpPr>
          <p:nvPr>
            <p:ph type="title"/>
          </p:nvPr>
        </p:nvSpPr>
        <p:spPr>
          <a:xfrm>
            <a:off x="677103" y="0"/>
            <a:ext cx="9897415" cy="1202614"/>
          </a:xfrm>
        </p:spPr>
        <p:txBody>
          <a:bodyPr/>
          <a:lstStyle/>
          <a:p>
            <a:r>
              <a:rPr lang="en-US" dirty="0"/>
              <a:t>Ovid’s Pipeline: 4 Years from Founding </a:t>
            </a:r>
          </a:p>
        </p:txBody>
      </p:sp>
      <p:sp>
        <p:nvSpPr>
          <p:cNvPr id="47" name="TextBox 46">
            <a:extLst>
              <a:ext uri="{FF2B5EF4-FFF2-40B4-BE49-F238E27FC236}">
                <a16:creationId xmlns:a16="http://schemas.microsoft.com/office/drawing/2014/main" xmlns="" id="{CA4F9D61-E2B3-5D47-90EB-EEEE68C3F75B}"/>
              </a:ext>
            </a:extLst>
          </p:cNvPr>
          <p:cNvSpPr txBox="1"/>
          <p:nvPr/>
        </p:nvSpPr>
        <p:spPr>
          <a:xfrm>
            <a:off x="1988789" y="6569350"/>
            <a:ext cx="7562450" cy="230832"/>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727272"/>
                </a:solidFill>
                <a:effectLst/>
                <a:uLnTx/>
                <a:uFillTx/>
                <a:latin typeface="Arial" charset="0"/>
                <a:ea typeface="Arial" charset="0"/>
                <a:cs typeface="Arial" charset="0"/>
              </a:rPr>
              <a:t>*Also known as TAK-935. Co-development program with Takeda Pharmaceutical Company Limited.</a:t>
            </a:r>
          </a:p>
        </p:txBody>
      </p:sp>
      <p:grpSp>
        <p:nvGrpSpPr>
          <p:cNvPr id="3" name="Group 2">
            <a:extLst>
              <a:ext uri="{FF2B5EF4-FFF2-40B4-BE49-F238E27FC236}">
                <a16:creationId xmlns:a16="http://schemas.microsoft.com/office/drawing/2014/main" xmlns="" id="{635BE5C8-DDB7-B242-90AB-A50794E191FE}"/>
              </a:ext>
            </a:extLst>
          </p:cNvPr>
          <p:cNvGrpSpPr/>
          <p:nvPr/>
        </p:nvGrpSpPr>
        <p:grpSpPr>
          <a:xfrm>
            <a:off x="1096010" y="1372516"/>
            <a:ext cx="9817395" cy="4327979"/>
            <a:chOff x="1405758" y="1392201"/>
            <a:chExt cx="8282153" cy="4327979"/>
          </a:xfrm>
        </p:grpSpPr>
        <p:sp>
          <p:nvSpPr>
            <p:cNvPr id="6" name="Rectangle 5">
              <a:extLst>
                <a:ext uri="{FF2B5EF4-FFF2-40B4-BE49-F238E27FC236}">
                  <a16:creationId xmlns:a16="http://schemas.microsoft.com/office/drawing/2014/main" xmlns="" id="{4B8BB6EC-D8CE-B443-9426-FC5EC43C8062}"/>
                </a:ext>
              </a:extLst>
            </p:cNvPr>
            <p:cNvSpPr/>
            <p:nvPr/>
          </p:nvSpPr>
          <p:spPr>
            <a:xfrm>
              <a:off x="1427876" y="3070184"/>
              <a:ext cx="1884438" cy="453638"/>
            </a:xfrm>
            <a:prstGeom prst="rect">
              <a:avLst/>
            </a:prstGeom>
            <a:solidFill>
              <a:srgbClr val="FEF6F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FFFFFF"/>
                </a:solidFill>
                <a:effectLst/>
                <a:uLnTx/>
                <a:uFillTx/>
                <a:latin typeface="Arial" charset="0"/>
                <a:ea typeface="Arial" charset="0"/>
                <a:cs typeface="Arial" charset="0"/>
              </a:endParaRPr>
            </a:p>
          </p:txBody>
        </p:sp>
        <p:sp>
          <p:nvSpPr>
            <p:cNvPr id="7" name="Rectangle 6">
              <a:extLst>
                <a:ext uri="{FF2B5EF4-FFF2-40B4-BE49-F238E27FC236}">
                  <a16:creationId xmlns:a16="http://schemas.microsoft.com/office/drawing/2014/main" xmlns="" id="{6A2CD362-BE2E-1544-B46D-3A52B9129463}"/>
                </a:ext>
              </a:extLst>
            </p:cNvPr>
            <p:cNvSpPr/>
            <p:nvPr/>
          </p:nvSpPr>
          <p:spPr>
            <a:xfrm>
              <a:off x="3312315" y="3070184"/>
              <a:ext cx="1285752" cy="453638"/>
            </a:xfrm>
            <a:prstGeom prst="rect">
              <a:avLst/>
            </a:prstGeom>
            <a:solidFill>
              <a:srgbClr val="FDEEE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FFFFFF"/>
                </a:solidFill>
                <a:effectLst/>
                <a:uLnTx/>
                <a:uFillTx/>
                <a:latin typeface="Arial" charset="0"/>
                <a:ea typeface="Arial" charset="0"/>
                <a:cs typeface="Arial" charset="0"/>
              </a:endParaRPr>
            </a:p>
          </p:txBody>
        </p:sp>
        <p:sp>
          <p:nvSpPr>
            <p:cNvPr id="8" name="Rectangle 7">
              <a:extLst>
                <a:ext uri="{FF2B5EF4-FFF2-40B4-BE49-F238E27FC236}">
                  <a16:creationId xmlns:a16="http://schemas.microsoft.com/office/drawing/2014/main" xmlns="" id="{A4CCD8D8-AB45-174B-AD22-DD5D63890FBA}"/>
                </a:ext>
              </a:extLst>
            </p:cNvPr>
            <p:cNvSpPr/>
            <p:nvPr/>
          </p:nvSpPr>
          <p:spPr>
            <a:xfrm>
              <a:off x="4598067" y="3070184"/>
              <a:ext cx="1272461" cy="453638"/>
            </a:xfrm>
            <a:prstGeom prst="rect">
              <a:avLst/>
            </a:prstGeom>
            <a:solidFill>
              <a:srgbClr val="FEF6F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FFFFFF"/>
                </a:solidFill>
                <a:effectLst/>
                <a:uLnTx/>
                <a:uFillTx/>
                <a:latin typeface="Arial" charset="0"/>
                <a:ea typeface="Arial" charset="0"/>
                <a:cs typeface="Arial" charset="0"/>
              </a:endParaRPr>
            </a:p>
          </p:txBody>
        </p:sp>
        <p:sp>
          <p:nvSpPr>
            <p:cNvPr id="9" name="Rectangle 8">
              <a:extLst>
                <a:ext uri="{FF2B5EF4-FFF2-40B4-BE49-F238E27FC236}">
                  <a16:creationId xmlns:a16="http://schemas.microsoft.com/office/drawing/2014/main" xmlns="" id="{151D6CDF-7CCF-FE40-8787-F00CA6F63717}"/>
                </a:ext>
              </a:extLst>
            </p:cNvPr>
            <p:cNvSpPr/>
            <p:nvPr/>
          </p:nvSpPr>
          <p:spPr>
            <a:xfrm>
              <a:off x="5870527" y="3070184"/>
              <a:ext cx="1272461" cy="453638"/>
            </a:xfrm>
            <a:prstGeom prst="rect">
              <a:avLst/>
            </a:prstGeom>
            <a:solidFill>
              <a:srgbClr val="FDEEE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FFFFFF"/>
                </a:solidFill>
                <a:effectLst/>
                <a:uLnTx/>
                <a:uFillTx/>
                <a:latin typeface="Arial" charset="0"/>
                <a:ea typeface="Arial" charset="0"/>
                <a:cs typeface="Arial" charset="0"/>
              </a:endParaRPr>
            </a:p>
          </p:txBody>
        </p:sp>
        <p:sp>
          <p:nvSpPr>
            <p:cNvPr id="10" name="Rectangle 9">
              <a:extLst>
                <a:ext uri="{FF2B5EF4-FFF2-40B4-BE49-F238E27FC236}">
                  <a16:creationId xmlns:a16="http://schemas.microsoft.com/office/drawing/2014/main" xmlns="" id="{CDEA6983-4BD6-AE4D-BE63-7D1262EBB997}"/>
                </a:ext>
              </a:extLst>
            </p:cNvPr>
            <p:cNvSpPr/>
            <p:nvPr/>
          </p:nvSpPr>
          <p:spPr>
            <a:xfrm>
              <a:off x="7142989" y="3070184"/>
              <a:ext cx="1272461" cy="453638"/>
            </a:xfrm>
            <a:prstGeom prst="rect">
              <a:avLst/>
            </a:prstGeom>
            <a:solidFill>
              <a:srgbClr val="FEF6F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FFFFFF"/>
                </a:solidFill>
                <a:effectLst/>
                <a:uLnTx/>
                <a:uFillTx/>
                <a:latin typeface="Arial" charset="0"/>
                <a:ea typeface="Arial" charset="0"/>
                <a:cs typeface="Arial" charset="0"/>
              </a:endParaRPr>
            </a:p>
          </p:txBody>
        </p:sp>
        <p:sp>
          <p:nvSpPr>
            <p:cNvPr id="11" name="Rectangle 10">
              <a:extLst>
                <a:ext uri="{FF2B5EF4-FFF2-40B4-BE49-F238E27FC236}">
                  <a16:creationId xmlns:a16="http://schemas.microsoft.com/office/drawing/2014/main" xmlns="" id="{2C4225D8-E3BF-C541-B04D-DC2EA9703729}"/>
                </a:ext>
              </a:extLst>
            </p:cNvPr>
            <p:cNvSpPr/>
            <p:nvPr/>
          </p:nvSpPr>
          <p:spPr>
            <a:xfrm>
              <a:off x="8415450" y="3070184"/>
              <a:ext cx="1272461" cy="453638"/>
            </a:xfrm>
            <a:prstGeom prst="rect">
              <a:avLst/>
            </a:prstGeom>
            <a:solidFill>
              <a:srgbClr val="FDEEE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FFFFFF"/>
                </a:solidFill>
                <a:effectLst/>
                <a:uLnTx/>
                <a:uFillTx/>
                <a:latin typeface="Arial" charset="0"/>
                <a:ea typeface="Arial" charset="0"/>
                <a:cs typeface="Arial" charset="0"/>
              </a:endParaRPr>
            </a:p>
          </p:txBody>
        </p:sp>
        <p:sp>
          <p:nvSpPr>
            <p:cNvPr id="12" name="Pentagon 11">
              <a:extLst>
                <a:ext uri="{FF2B5EF4-FFF2-40B4-BE49-F238E27FC236}">
                  <a16:creationId xmlns:a16="http://schemas.microsoft.com/office/drawing/2014/main" xmlns="" id="{DD606245-8B40-674B-A587-D18E0559834B}"/>
                </a:ext>
              </a:extLst>
            </p:cNvPr>
            <p:cNvSpPr/>
            <p:nvPr/>
          </p:nvSpPr>
          <p:spPr>
            <a:xfrm>
              <a:off x="3312315" y="3147521"/>
              <a:ext cx="3928744" cy="315432"/>
            </a:xfrm>
            <a:prstGeom prst="homePlate">
              <a:avLst>
                <a:gd name="adj" fmla="val 25274"/>
              </a:avLst>
            </a:prstGeom>
            <a:gradFill>
              <a:gsLst>
                <a:gs pos="0">
                  <a:srgbClr val="EB2B00"/>
                </a:gs>
                <a:gs pos="100000">
                  <a:srgbClr val="EF520F"/>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l-GR" sz="900" b="1" i="0" u="none" strike="noStrike" kern="1200" cap="none" spc="0" normalizeH="0" baseline="0" noProof="0" dirty="0">
                  <a:ln>
                    <a:noFill/>
                  </a:ln>
                  <a:solidFill>
                    <a:srgbClr val="FFFFFF"/>
                  </a:solidFill>
                  <a:effectLst/>
                  <a:uLnTx/>
                  <a:uFillTx/>
                  <a:latin typeface="Arial" charset="0"/>
                  <a:ea typeface="Arial" charset="0"/>
                  <a:cs typeface="Arial" charset="0"/>
                </a:rPr>
                <a:t>δ</a:t>
              </a:r>
              <a:r>
                <a:rPr kumimoji="0" lang="en-US" sz="900" b="1" i="0" u="none" strike="noStrike" kern="1200" cap="none" spc="0" normalizeH="0" baseline="0" noProof="0" dirty="0">
                  <a:ln>
                    <a:noFill/>
                  </a:ln>
                  <a:solidFill>
                    <a:srgbClr val="FFFFFF"/>
                  </a:solidFill>
                  <a:effectLst/>
                  <a:uLnTx/>
                  <a:uFillTx/>
                  <a:latin typeface="Arial" charset="0"/>
                  <a:ea typeface="Arial" charset="0"/>
                  <a:cs typeface="Arial" charset="0"/>
                </a:rPr>
                <a:t>-selective GABA</a:t>
              </a:r>
              <a:r>
                <a:rPr kumimoji="0" lang="en-US" sz="900" b="1" i="0" u="none" strike="noStrike" kern="1200" cap="none" spc="0" normalizeH="0" baseline="-25000" noProof="0" dirty="0">
                  <a:ln>
                    <a:noFill/>
                  </a:ln>
                  <a:solidFill>
                    <a:srgbClr val="FFFFFF"/>
                  </a:solidFill>
                  <a:effectLst/>
                  <a:uLnTx/>
                  <a:uFillTx/>
                  <a:latin typeface="Arial" charset="0"/>
                  <a:ea typeface="Arial" charset="0"/>
                  <a:cs typeface="Arial" charset="0"/>
                </a:rPr>
                <a:t>A</a:t>
              </a:r>
              <a:r>
                <a:rPr kumimoji="0" lang="en-US" sz="900" b="1" i="0" u="none" strike="noStrike" kern="1200" cap="none" spc="0" normalizeH="0" baseline="0" noProof="0" dirty="0">
                  <a:ln>
                    <a:noFill/>
                  </a:ln>
                  <a:solidFill>
                    <a:srgbClr val="FFFFFF"/>
                  </a:solidFill>
                  <a:effectLst/>
                  <a:uLnTx/>
                  <a:uFillTx/>
                  <a:latin typeface="Arial" charset="0"/>
                  <a:ea typeface="Arial" charset="0"/>
                  <a:cs typeface="Arial" charset="0"/>
                </a:rPr>
                <a:t> </a:t>
              </a:r>
              <a:br>
                <a:rPr kumimoji="0" lang="en-US" sz="900" b="1" i="0" u="none" strike="noStrike" kern="1200" cap="none" spc="0" normalizeH="0" baseline="0" noProof="0" dirty="0">
                  <a:ln>
                    <a:noFill/>
                  </a:ln>
                  <a:solidFill>
                    <a:srgbClr val="FFFFFF"/>
                  </a:solidFill>
                  <a:effectLst/>
                  <a:uLnTx/>
                  <a:uFillTx/>
                  <a:latin typeface="Arial" charset="0"/>
                  <a:ea typeface="Arial" charset="0"/>
                  <a:cs typeface="Arial" charset="0"/>
                </a:rPr>
              </a:br>
              <a:r>
                <a:rPr kumimoji="0" lang="en-US" sz="900" b="1" i="0" u="none" strike="noStrike" kern="1200" cap="none" spc="0" normalizeH="0" baseline="0" noProof="0" dirty="0">
                  <a:ln>
                    <a:noFill/>
                  </a:ln>
                  <a:solidFill>
                    <a:srgbClr val="FFFFFF"/>
                  </a:solidFill>
                  <a:effectLst/>
                  <a:uLnTx/>
                  <a:uFillTx/>
                  <a:latin typeface="Arial" charset="0"/>
                  <a:ea typeface="Arial" charset="0"/>
                  <a:cs typeface="Arial" charset="0"/>
                </a:rPr>
                <a:t>receptor agonist</a:t>
              </a:r>
            </a:p>
          </p:txBody>
        </p:sp>
        <p:sp>
          <p:nvSpPr>
            <p:cNvPr id="13" name="Rectangle 12">
              <a:extLst>
                <a:ext uri="{FF2B5EF4-FFF2-40B4-BE49-F238E27FC236}">
                  <a16:creationId xmlns:a16="http://schemas.microsoft.com/office/drawing/2014/main" xmlns="" id="{EFEB1CEC-349C-874E-9180-B41E4CC295CE}"/>
                </a:ext>
              </a:extLst>
            </p:cNvPr>
            <p:cNvSpPr/>
            <p:nvPr/>
          </p:nvSpPr>
          <p:spPr>
            <a:xfrm>
              <a:off x="1427876" y="2008163"/>
              <a:ext cx="1884438" cy="846090"/>
            </a:xfrm>
            <a:prstGeom prst="rect">
              <a:avLst/>
            </a:prstGeom>
            <a:solidFill>
              <a:srgbClr val="E6EFF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FFFFFF"/>
                </a:solidFill>
                <a:effectLst/>
                <a:uLnTx/>
                <a:uFillTx/>
                <a:latin typeface="Arial" charset="0"/>
                <a:ea typeface="Arial" charset="0"/>
                <a:cs typeface="Arial" charset="0"/>
              </a:endParaRPr>
            </a:p>
          </p:txBody>
        </p:sp>
        <p:sp>
          <p:nvSpPr>
            <p:cNvPr id="14" name="Rectangle 13">
              <a:extLst>
                <a:ext uri="{FF2B5EF4-FFF2-40B4-BE49-F238E27FC236}">
                  <a16:creationId xmlns:a16="http://schemas.microsoft.com/office/drawing/2014/main" xmlns="" id="{20F34578-0688-B24C-88E2-B10A3F000EA0}"/>
                </a:ext>
              </a:extLst>
            </p:cNvPr>
            <p:cNvSpPr/>
            <p:nvPr/>
          </p:nvSpPr>
          <p:spPr>
            <a:xfrm>
              <a:off x="3312315" y="2008163"/>
              <a:ext cx="1285752" cy="846090"/>
            </a:xfrm>
            <a:prstGeom prst="rect">
              <a:avLst/>
            </a:prstGeom>
            <a:solidFill>
              <a:srgbClr val="DAE8F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FFFFFF"/>
                </a:solidFill>
                <a:effectLst/>
                <a:uLnTx/>
                <a:uFillTx/>
                <a:latin typeface="Arial" charset="0"/>
                <a:ea typeface="Arial" charset="0"/>
                <a:cs typeface="Arial" charset="0"/>
              </a:endParaRPr>
            </a:p>
          </p:txBody>
        </p:sp>
        <p:sp>
          <p:nvSpPr>
            <p:cNvPr id="15" name="Rectangle 14">
              <a:extLst>
                <a:ext uri="{FF2B5EF4-FFF2-40B4-BE49-F238E27FC236}">
                  <a16:creationId xmlns:a16="http://schemas.microsoft.com/office/drawing/2014/main" xmlns="" id="{DDF61945-571B-E84F-8338-C574F76DEFD3}"/>
                </a:ext>
              </a:extLst>
            </p:cNvPr>
            <p:cNvSpPr/>
            <p:nvPr/>
          </p:nvSpPr>
          <p:spPr>
            <a:xfrm>
              <a:off x="4598067" y="2008163"/>
              <a:ext cx="1272461" cy="846090"/>
            </a:xfrm>
            <a:prstGeom prst="rect">
              <a:avLst/>
            </a:prstGeom>
            <a:solidFill>
              <a:srgbClr val="E6EFF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FFFFFF"/>
                </a:solidFill>
                <a:effectLst/>
                <a:uLnTx/>
                <a:uFillTx/>
                <a:latin typeface="Arial" charset="0"/>
                <a:ea typeface="Arial" charset="0"/>
                <a:cs typeface="Arial" charset="0"/>
              </a:endParaRPr>
            </a:p>
          </p:txBody>
        </p:sp>
        <p:sp>
          <p:nvSpPr>
            <p:cNvPr id="16" name="Rectangle 15">
              <a:extLst>
                <a:ext uri="{FF2B5EF4-FFF2-40B4-BE49-F238E27FC236}">
                  <a16:creationId xmlns:a16="http://schemas.microsoft.com/office/drawing/2014/main" xmlns="" id="{662F7521-E823-214F-B079-1A11023766AE}"/>
                </a:ext>
              </a:extLst>
            </p:cNvPr>
            <p:cNvSpPr/>
            <p:nvPr/>
          </p:nvSpPr>
          <p:spPr>
            <a:xfrm>
              <a:off x="5870527" y="2008163"/>
              <a:ext cx="1272461" cy="846090"/>
            </a:xfrm>
            <a:prstGeom prst="rect">
              <a:avLst/>
            </a:prstGeom>
            <a:solidFill>
              <a:srgbClr val="DAE8F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FFFFFF"/>
                </a:solidFill>
                <a:effectLst/>
                <a:uLnTx/>
                <a:uFillTx/>
                <a:latin typeface="Arial" charset="0"/>
                <a:ea typeface="Arial" charset="0"/>
                <a:cs typeface="Arial" charset="0"/>
              </a:endParaRPr>
            </a:p>
          </p:txBody>
        </p:sp>
        <p:sp>
          <p:nvSpPr>
            <p:cNvPr id="17" name="Rectangle 16">
              <a:extLst>
                <a:ext uri="{FF2B5EF4-FFF2-40B4-BE49-F238E27FC236}">
                  <a16:creationId xmlns:a16="http://schemas.microsoft.com/office/drawing/2014/main" xmlns="" id="{AED2766A-81FE-3544-BA79-8FBC4F0208F5}"/>
                </a:ext>
              </a:extLst>
            </p:cNvPr>
            <p:cNvSpPr/>
            <p:nvPr/>
          </p:nvSpPr>
          <p:spPr>
            <a:xfrm>
              <a:off x="7142989" y="2008163"/>
              <a:ext cx="1272461" cy="846090"/>
            </a:xfrm>
            <a:prstGeom prst="rect">
              <a:avLst/>
            </a:prstGeom>
            <a:solidFill>
              <a:srgbClr val="E6EFF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FFFFFF"/>
                </a:solidFill>
                <a:effectLst/>
                <a:uLnTx/>
                <a:uFillTx/>
                <a:latin typeface="Arial" charset="0"/>
                <a:ea typeface="Arial" charset="0"/>
                <a:cs typeface="Arial" charset="0"/>
              </a:endParaRPr>
            </a:p>
          </p:txBody>
        </p:sp>
        <p:sp>
          <p:nvSpPr>
            <p:cNvPr id="18" name="Rectangle 17">
              <a:extLst>
                <a:ext uri="{FF2B5EF4-FFF2-40B4-BE49-F238E27FC236}">
                  <a16:creationId xmlns:a16="http://schemas.microsoft.com/office/drawing/2014/main" xmlns="" id="{5E00B672-236A-614A-BC13-D2789EF68860}"/>
                </a:ext>
              </a:extLst>
            </p:cNvPr>
            <p:cNvSpPr/>
            <p:nvPr/>
          </p:nvSpPr>
          <p:spPr>
            <a:xfrm>
              <a:off x="8415450" y="2008163"/>
              <a:ext cx="1272461" cy="846090"/>
            </a:xfrm>
            <a:prstGeom prst="rect">
              <a:avLst/>
            </a:prstGeom>
            <a:solidFill>
              <a:srgbClr val="DAE8F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FFFFFF"/>
                </a:solidFill>
                <a:effectLst/>
                <a:uLnTx/>
                <a:uFillTx/>
                <a:latin typeface="Arial" charset="0"/>
                <a:ea typeface="Arial" charset="0"/>
                <a:cs typeface="Arial" charset="0"/>
              </a:endParaRPr>
            </a:p>
          </p:txBody>
        </p:sp>
        <p:sp>
          <p:nvSpPr>
            <p:cNvPr id="19" name="Rectangle 18">
              <a:extLst>
                <a:ext uri="{FF2B5EF4-FFF2-40B4-BE49-F238E27FC236}">
                  <a16:creationId xmlns:a16="http://schemas.microsoft.com/office/drawing/2014/main" xmlns="" id="{D8F84B75-ED72-E54D-A93A-C92DC2D510C1}"/>
                </a:ext>
              </a:extLst>
            </p:cNvPr>
            <p:cNvSpPr/>
            <p:nvPr/>
          </p:nvSpPr>
          <p:spPr>
            <a:xfrm>
              <a:off x="1405758" y="1823887"/>
              <a:ext cx="3027251" cy="1927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0079C2"/>
                  </a:solidFill>
                  <a:effectLst/>
                  <a:uLnTx/>
                  <a:uFillTx/>
                  <a:latin typeface="Arial" charset="0"/>
                  <a:ea typeface="Arial" charset="0"/>
                  <a:cs typeface="Arial" charset="0"/>
                </a:rPr>
                <a:t>Angelman Syndrome</a:t>
              </a:r>
            </a:p>
          </p:txBody>
        </p:sp>
        <p:sp>
          <p:nvSpPr>
            <p:cNvPr id="20" name="Rectangle 19">
              <a:extLst>
                <a:ext uri="{FF2B5EF4-FFF2-40B4-BE49-F238E27FC236}">
                  <a16:creationId xmlns:a16="http://schemas.microsoft.com/office/drawing/2014/main" xmlns="" id="{3D82512E-CA35-E346-8A7F-F0F056430CAC}"/>
                </a:ext>
              </a:extLst>
            </p:cNvPr>
            <p:cNvSpPr/>
            <p:nvPr/>
          </p:nvSpPr>
          <p:spPr>
            <a:xfrm>
              <a:off x="1427876" y="1392202"/>
              <a:ext cx="1884438" cy="405997"/>
            </a:xfrm>
            <a:prstGeom prst="rect">
              <a:avLst/>
            </a:prstGeom>
            <a:solidFill>
              <a:srgbClr val="0079C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900" b="1" i="0" u="none" strike="noStrike" kern="1200" cap="none" spc="0" normalizeH="0" baseline="0" noProof="0" dirty="0">
                <a:ln>
                  <a:noFill/>
                </a:ln>
                <a:solidFill>
                  <a:srgbClr val="FFFFFF"/>
                </a:solidFill>
                <a:effectLst/>
                <a:uLnTx/>
                <a:uFillTx/>
                <a:latin typeface="Arial" charset="0"/>
                <a:ea typeface="Arial" charset="0"/>
                <a:cs typeface="Arial" charset="0"/>
              </a:endParaRPr>
            </a:p>
          </p:txBody>
        </p:sp>
        <p:sp>
          <p:nvSpPr>
            <p:cNvPr id="21" name="Rectangle 20">
              <a:extLst>
                <a:ext uri="{FF2B5EF4-FFF2-40B4-BE49-F238E27FC236}">
                  <a16:creationId xmlns:a16="http://schemas.microsoft.com/office/drawing/2014/main" xmlns="" id="{7CB7E818-2260-F849-8CD2-AC990ADE4875}"/>
                </a:ext>
              </a:extLst>
            </p:cNvPr>
            <p:cNvSpPr/>
            <p:nvPr/>
          </p:nvSpPr>
          <p:spPr>
            <a:xfrm>
              <a:off x="3312315" y="1392202"/>
              <a:ext cx="1285752" cy="405997"/>
            </a:xfrm>
            <a:prstGeom prst="rect">
              <a:avLst/>
            </a:prstGeom>
            <a:solidFill>
              <a:srgbClr val="0079C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FFFFFF"/>
                  </a:solidFill>
                  <a:effectLst/>
                  <a:uLnTx/>
                  <a:uFillTx/>
                  <a:latin typeface="Arial" charset="0"/>
                  <a:ea typeface="Arial" charset="0"/>
                  <a:cs typeface="Arial" charset="0"/>
                </a:rPr>
                <a:t>RESEARCH</a:t>
              </a:r>
            </a:p>
          </p:txBody>
        </p:sp>
        <p:sp>
          <p:nvSpPr>
            <p:cNvPr id="22" name="Rectangle 21">
              <a:extLst>
                <a:ext uri="{FF2B5EF4-FFF2-40B4-BE49-F238E27FC236}">
                  <a16:creationId xmlns:a16="http://schemas.microsoft.com/office/drawing/2014/main" xmlns="" id="{A62C944E-8F9D-3040-B9F9-7F3DB841E2CC}"/>
                </a:ext>
              </a:extLst>
            </p:cNvPr>
            <p:cNvSpPr/>
            <p:nvPr/>
          </p:nvSpPr>
          <p:spPr>
            <a:xfrm>
              <a:off x="4598067" y="1392202"/>
              <a:ext cx="1272461" cy="405997"/>
            </a:xfrm>
            <a:prstGeom prst="rect">
              <a:avLst/>
            </a:prstGeom>
            <a:solidFill>
              <a:srgbClr val="0079C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FFFFFF"/>
                  </a:solidFill>
                  <a:effectLst/>
                  <a:uLnTx/>
                  <a:uFillTx/>
                  <a:latin typeface="Arial" charset="0"/>
                  <a:ea typeface="Arial" charset="0"/>
                  <a:cs typeface="Arial" charset="0"/>
                </a:rPr>
                <a:t>PRECLINICAL</a:t>
              </a:r>
            </a:p>
          </p:txBody>
        </p:sp>
        <p:sp>
          <p:nvSpPr>
            <p:cNvPr id="23" name="Rectangle 22">
              <a:extLst>
                <a:ext uri="{FF2B5EF4-FFF2-40B4-BE49-F238E27FC236}">
                  <a16:creationId xmlns:a16="http://schemas.microsoft.com/office/drawing/2014/main" xmlns="" id="{98E257A1-7674-004B-884A-890918F5CD58}"/>
                </a:ext>
              </a:extLst>
            </p:cNvPr>
            <p:cNvSpPr/>
            <p:nvPr/>
          </p:nvSpPr>
          <p:spPr>
            <a:xfrm>
              <a:off x="5870527" y="1392202"/>
              <a:ext cx="1272461" cy="405997"/>
            </a:xfrm>
            <a:prstGeom prst="rect">
              <a:avLst/>
            </a:prstGeom>
            <a:solidFill>
              <a:srgbClr val="0079C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FFFFFF"/>
                  </a:solidFill>
                  <a:effectLst/>
                  <a:uLnTx/>
                  <a:uFillTx/>
                  <a:latin typeface="Arial" charset="0"/>
                  <a:ea typeface="Arial" charset="0"/>
                  <a:cs typeface="Arial" charset="0"/>
                </a:rPr>
                <a:t>PHASE 1</a:t>
              </a:r>
            </a:p>
          </p:txBody>
        </p:sp>
        <p:sp>
          <p:nvSpPr>
            <p:cNvPr id="24" name="Rectangle 23">
              <a:extLst>
                <a:ext uri="{FF2B5EF4-FFF2-40B4-BE49-F238E27FC236}">
                  <a16:creationId xmlns:a16="http://schemas.microsoft.com/office/drawing/2014/main" xmlns="" id="{007CB0FF-403D-A442-83CC-4E44A8323A5C}"/>
                </a:ext>
              </a:extLst>
            </p:cNvPr>
            <p:cNvSpPr/>
            <p:nvPr/>
          </p:nvSpPr>
          <p:spPr>
            <a:xfrm>
              <a:off x="7142989" y="1392202"/>
              <a:ext cx="1272461" cy="405997"/>
            </a:xfrm>
            <a:prstGeom prst="rect">
              <a:avLst/>
            </a:prstGeom>
            <a:solidFill>
              <a:srgbClr val="0079C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FFFFFF"/>
                  </a:solidFill>
                  <a:effectLst/>
                  <a:uLnTx/>
                  <a:uFillTx/>
                  <a:latin typeface="Arial" charset="0"/>
                  <a:ea typeface="Arial" charset="0"/>
                  <a:cs typeface="Arial" charset="0"/>
                </a:rPr>
                <a:t>PHASE 2</a:t>
              </a:r>
            </a:p>
          </p:txBody>
        </p:sp>
        <p:sp>
          <p:nvSpPr>
            <p:cNvPr id="25" name="Rectangle 24">
              <a:extLst>
                <a:ext uri="{FF2B5EF4-FFF2-40B4-BE49-F238E27FC236}">
                  <a16:creationId xmlns:a16="http://schemas.microsoft.com/office/drawing/2014/main" xmlns="" id="{02C3516F-A0BC-704E-BAA8-7215A76ACB2C}"/>
                </a:ext>
              </a:extLst>
            </p:cNvPr>
            <p:cNvSpPr/>
            <p:nvPr/>
          </p:nvSpPr>
          <p:spPr>
            <a:xfrm>
              <a:off x="8415450" y="1392201"/>
              <a:ext cx="1272461" cy="405997"/>
            </a:xfrm>
            <a:prstGeom prst="rect">
              <a:avLst/>
            </a:prstGeom>
            <a:solidFill>
              <a:srgbClr val="0079C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FFFFFF"/>
                  </a:solidFill>
                  <a:effectLst/>
                  <a:uLnTx/>
                  <a:uFillTx/>
                  <a:latin typeface="Arial" charset="0"/>
                  <a:ea typeface="Arial" charset="0"/>
                  <a:cs typeface="Arial" charset="0"/>
                </a:rPr>
                <a:t>PHASE 3</a:t>
              </a:r>
            </a:p>
          </p:txBody>
        </p:sp>
        <p:sp>
          <p:nvSpPr>
            <p:cNvPr id="26" name="Rectangle 25">
              <a:extLst>
                <a:ext uri="{FF2B5EF4-FFF2-40B4-BE49-F238E27FC236}">
                  <a16:creationId xmlns:a16="http://schemas.microsoft.com/office/drawing/2014/main" xmlns="" id="{DD550AB0-3905-0447-99D8-120FD1B397A3}"/>
                </a:ext>
              </a:extLst>
            </p:cNvPr>
            <p:cNvSpPr/>
            <p:nvPr/>
          </p:nvSpPr>
          <p:spPr>
            <a:xfrm>
              <a:off x="1405758" y="2874965"/>
              <a:ext cx="3053834" cy="1927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F03E00"/>
                  </a:solidFill>
                  <a:effectLst/>
                  <a:uLnTx/>
                  <a:uFillTx/>
                  <a:latin typeface="Arial" charset="0"/>
                  <a:ea typeface="Arial" charset="0"/>
                  <a:cs typeface="Arial" charset="0"/>
                </a:rPr>
                <a:t>Fragile X Syndrome </a:t>
              </a:r>
            </a:p>
          </p:txBody>
        </p:sp>
        <p:sp>
          <p:nvSpPr>
            <p:cNvPr id="27" name="Pentagon 26">
              <a:extLst>
                <a:ext uri="{FF2B5EF4-FFF2-40B4-BE49-F238E27FC236}">
                  <a16:creationId xmlns:a16="http://schemas.microsoft.com/office/drawing/2014/main" xmlns="" id="{CB4CC2A0-9452-C240-A088-2EEE65EB5D8B}"/>
                </a:ext>
              </a:extLst>
            </p:cNvPr>
            <p:cNvSpPr/>
            <p:nvPr/>
          </p:nvSpPr>
          <p:spPr>
            <a:xfrm>
              <a:off x="3312315" y="2074071"/>
              <a:ext cx="5110701" cy="315432"/>
            </a:xfrm>
            <a:prstGeom prst="homePlate">
              <a:avLst>
                <a:gd name="adj" fmla="val 25274"/>
              </a:avLst>
            </a:prstGeom>
            <a:gradFill>
              <a:gsLst>
                <a:gs pos="0">
                  <a:srgbClr val="012D9F"/>
                </a:gs>
                <a:gs pos="100000">
                  <a:srgbClr val="0079C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l-GR" sz="900" b="1" i="0" u="none" strike="noStrike" kern="1200" cap="none" spc="0" normalizeH="0" baseline="0" noProof="0" dirty="0">
                  <a:ln>
                    <a:noFill/>
                  </a:ln>
                  <a:solidFill>
                    <a:srgbClr val="FFFFFF"/>
                  </a:solidFill>
                  <a:effectLst/>
                  <a:uLnTx/>
                  <a:uFillTx/>
                  <a:latin typeface="Arial" charset="0"/>
                  <a:ea typeface="Arial" charset="0"/>
                  <a:cs typeface="Arial" charset="0"/>
                </a:rPr>
                <a:t>δ</a:t>
              </a:r>
              <a:r>
                <a:rPr kumimoji="0" lang="en-US" sz="900" b="1" i="0" u="none" strike="noStrike" kern="1200" cap="none" spc="0" normalizeH="0" baseline="0" noProof="0" dirty="0">
                  <a:ln>
                    <a:noFill/>
                  </a:ln>
                  <a:solidFill>
                    <a:srgbClr val="FFFFFF"/>
                  </a:solidFill>
                  <a:effectLst/>
                  <a:uLnTx/>
                  <a:uFillTx/>
                  <a:latin typeface="Arial" charset="0"/>
                  <a:ea typeface="Arial" charset="0"/>
                  <a:cs typeface="Arial" charset="0"/>
                </a:rPr>
                <a:t>-selective GABA</a:t>
              </a:r>
              <a:r>
                <a:rPr kumimoji="0" lang="en-US" sz="900" b="1" i="0" u="none" strike="noStrike" kern="1200" cap="none" spc="0" normalizeH="0" baseline="-25000" noProof="0" dirty="0">
                  <a:ln>
                    <a:noFill/>
                  </a:ln>
                  <a:solidFill>
                    <a:srgbClr val="FFFFFF"/>
                  </a:solidFill>
                  <a:effectLst/>
                  <a:uLnTx/>
                  <a:uFillTx/>
                  <a:latin typeface="Arial" charset="0"/>
                  <a:ea typeface="Arial" charset="0"/>
                  <a:cs typeface="Arial" charset="0"/>
                </a:rPr>
                <a:t>A</a:t>
              </a:r>
              <a:r>
                <a:rPr kumimoji="0" lang="en-US" sz="900" b="1" i="0" u="none" strike="noStrike" kern="1200" cap="none" spc="0" normalizeH="0" baseline="0" noProof="0" dirty="0">
                  <a:ln>
                    <a:noFill/>
                  </a:ln>
                  <a:solidFill>
                    <a:srgbClr val="FFFFFF"/>
                  </a:solidFill>
                  <a:effectLst/>
                  <a:uLnTx/>
                  <a:uFillTx/>
                  <a:latin typeface="Arial" charset="0"/>
                  <a:ea typeface="Arial" charset="0"/>
                  <a:cs typeface="Arial" charset="0"/>
                </a:rPr>
                <a:t> </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FFFFFF"/>
                  </a:solidFill>
                  <a:effectLst/>
                  <a:uLnTx/>
                  <a:uFillTx/>
                  <a:latin typeface="Arial" charset="0"/>
                  <a:ea typeface="Arial" charset="0"/>
                  <a:cs typeface="Arial" charset="0"/>
                </a:rPr>
                <a:t>receptor agonist</a:t>
              </a:r>
            </a:p>
          </p:txBody>
        </p:sp>
        <p:sp>
          <p:nvSpPr>
            <p:cNvPr id="28" name="Pentagon 27">
              <a:extLst>
                <a:ext uri="{FF2B5EF4-FFF2-40B4-BE49-F238E27FC236}">
                  <a16:creationId xmlns:a16="http://schemas.microsoft.com/office/drawing/2014/main" xmlns="" id="{8FCBC573-B6E1-F547-A462-234C401087B8}"/>
                </a:ext>
              </a:extLst>
            </p:cNvPr>
            <p:cNvSpPr/>
            <p:nvPr/>
          </p:nvSpPr>
          <p:spPr>
            <a:xfrm>
              <a:off x="3312315" y="2459393"/>
              <a:ext cx="2558211" cy="315432"/>
            </a:xfrm>
            <a:prstGeom prst="homePlate">
              <a:avLst>
                <a:gd name="adj" fmla="val 25274"/>
              </a:avLst>
            </a:prstGeom>
            <a:gradFill>
              <a:gsLst>
                <a:gs pos="0">
                  <a:srgbClr val="012D9F"/>
                </a:gs>
                <a:gs pos="100000">
                  <a:srgbClr val="0079C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l-GR" sz="900" b="1" i="0" u="none" strike="noStrike" kern="1200" cap="none" spc="0" normalizeH="0" baseline="0" noProof="0" dirty="0">
                  <a:ln>
                    <a:noFill/>
                  </a:ln>
                  <a:solidFill>
                    <a:srgbClr val="FFFFFF"/>
                  </a:solidFill>
                  <a:effectLst/>
                  <a:uLnTx/>
                  <a:uFillTx/>
                  <a:latin typeface="Arial" charset="0"/>
                  <a:ea typeface="Arial" charset="0"/>
                  <a:cs typeface="Arial" charset="0"/>
                </a:rPr>
                <a:t>δ</a:t>
              </a:r>
              <a:r>
                <a:rPr kumimoji="0" lang="en-US" sz="900" b="1" i="0" u="none" strike="noStrike" kern="1200" cap="none" spc="0" normalizeH="0" baseline="0" noProof="0" dirty="0">
                  <a:ln>
                    <a:noFill/>
                  </a:ln>
                  <a:solidFill>
                    <a:srgbClr val="FFFFFF"/>
                  </a:solidFill>
                  <a:effectLst/>
                  <a:uLnTx/>
                  <a:uFillTx/>
                  <a:latin typeface="Arial" charset="0"/>
                  <a:ea typeface="Arial" charset="0"/>
                  <a:cs typeface="Arial" charset="0"/>
                </a:rPr>
                <a:t>-selective GABA</a:t>
              </a:r>
              <a:r>
                <a:rPr kumimoji="0" lang="en-US" sz="900" b="1" i="0" u="none" strike="noStrike" kern="1200" cap="none" spc="0" normalizeH="0" baseline="-25000" noProof="0" dirty="0">
                  <a:ln>
                    <a:noFill/>
                  </a:ln>
                  <a:solidFill>
                    <a:srgbClr val="FFFFFF"/>
                  </a:solidFill>
                  <a:effectLst/>
                  <a:uLnTx/>
                  <a:uFillTx/>
                  <a:latin typeface="Arial" charset="0"/>
                  <a:ea typeface="Arial" charset="0"/>
                  <a:cs typeface="Arial" charset="0"/>
                </a:rPr>
                <a:t>A</a:t>
              </a:r>
              <a:r>
                <a:rPr kumimoji="0" lang="en-US" sz="900" b="1" i="0" u="none" strike="noStrike" kern="1200" cap="none" spc="0" normalizeH="0" baseline="0" noProof="0" dirty="0">
                  <a:ln>
                    <a:noFill/>
                  </a:ln>
                  <a:solidFill>
                    <a:srgbClr val="FFFFFF"/>
                  </a:solidFill>
                  <a:effectLst/>
                  <a:uLnTx/>
                  <a:uFillTx/>
                  <a:latin typeface="Arial" charset="0"/>
                  <a:ea typeface="Arial" charset="0"/>
                  <a:cs typeface="Arial" charset="0"/>
                </a:rPr>
                <a:t> </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FFFFFF"/>
                  </a:solidFill>
                  <a:effectLst/>
                  <a:uLnTx/>
                  <a:uFillTx/>
                  <a:latin typeface="Arial" charset="0"/>
                  <a:ea typeface="Arial" charset="0"/>
                  <a:cs typeface="Arial" charset="0"/>
                </a:rPr>
                <a:t>receptor agonist</a:t>
              </a:r>
            </a:p>
          </p:txBody>
        </p:sp>
        <p:sp>
          <p:nvSpPr>
            <p:cNvPr id="30" name="Rectangle 29">
              <a:extLst>
                <a:ext uri="{FF2B5EF4-FFF2-40B4-BE49-F238E27FC236}">
                  <a16:creationId xmlns:a16="http://schemas.microsoft.com/office/drawing/2014/main" xmlns="" id="{97EF9B49-B924-554F-9F33-3798EE22080B}"/>
                </a:ext>
              </a:extLst>
            </p:cNvPr>
            <p:cNvSpPr/>
            <p:nvPr/>
          </p:nvSpPr>
          <p:spPr>
            <a:xfrm>
              <a:off x="1557523" y="3131447"/>
              <a:ext cx="1754791" cy="3150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F03E00"/>
                  </a:solidFill>
                  <a:effectLst/>
                  <a:uLnTx/>
                  <a:uFillTx/>
                  <a:latin typeface="Arial" charset="0"/>
                  <a:ea typeface="Arial" charset="0"/>
                  <a:cs typeface="Arial" charset="0"/>
                </a:rPr>
                <a:t>Oral</a:t>
              </a:r>
              <a:br>
                <a:rPr kumimoji="0" lang="en-US" sz="1000" b="1" i="0" u="none" strike="noStrike" kern="1200" cap="none" spc="0" normalizeH="0" baseline="0" noProof="0" dirty="0">
                  <a:ln>
                    <a:noFill/>
                  </a:ln>
                  <a:solidFill>
                    <a:srgbClr val="F03E00"/>
                  </a:solidFill>
                  <a:effectLst/>
                  <a:uLnTx/>
                  <a:uFillTx/>
                  <a:latin typeface="Arial" charset="0"/>
                  <a:ea typeface="Arial" charset="0"/>
                  <a:cs typeface="Arial" charset="0"/>
                </a:rPr>
              </a:br>
              <a:r>
                <a:rPr kumimoji="0" lang="en-US" sz="1000" b="1" i="0" u="none" strike="noStrike" kern="1200" cap="none" spc="0" normalizeH="0" baseline="0" noProof="0" dirty="0">
                  <a:ln>
                    <a:noFill/>
                  </a:ln>
                  <a:solidFill>
                    <a:srgbClr val="F03E00"/>
                  </a:solidFill>
                  <a:effectLst/>
                  <a:uLnTx/>
                  <a:uFillTx/>
                  <a:latin typeface="Arial" charset="0"/>
                  <a:ea typeface="Arial" charset="0"/>
                  <a:cs typeface="Arial" charset="0"/>
                </a:rPr>
                <a:t>Adolescent</a:t>
              </a:r>
            </a:p>
          </p:txBody>
        </p:sp>
        <p:sp>
          <p:nvSpPr>
            <p:cNvPr id="32" name="Rectangle 31">
              <a:extLst>
                <a:ext uri="{FF2B5EF4-FFF2-40B4-BE49-F238E27FC236}">
                  <a16:creationId xmlns:a16="http://schemas.microsoft.com/office/drawing/2014/main" xmlns="" id="{521C4BAE-CF50-7C46-9BD2-AEFD8745874A}"/>
                </a:ext>
              </a:extLst>
            </p:cNvPr>
            <p:cNvSpPr/>
            <p:nvPr/>
          </p:nvSpPr>
          <p:spPr>
            <a:xfrm>
              <a:off x="1557523" y="2456103"/>
              <a:ext cx="1754791" cy="3150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0070C0"/>
                  </a:solidFill>
                  <a:effectLst/>
                  <a:uLnTx/>
                  <a:uFillTx/>
                  <a:latin typeface="Arial" charset="0"/>
                  <a:ea typeface="Arial" charset="0"/>
                  <a:cs typeface="Arial" charset="0"/>
                </a:rPr>
                <a:t>Oral</a:t>
              </a:r>
              <a:br>
                <a:rPr kumimoji="0" lang="en-US" sz="1000" b="1" i="0" u="none" strike="noStrike" kern="1200" cap="none" spc="0" normalizeH="0" baseline="0" noProof="0" dirty="0">
                  <a:ln>
                    <a:noFill/>
                  </a:ln>
                  <a:solidFill>
                    <a:srgbClr val="0070C0"/>
                  </a:solidFill>
                  <a:effectLst/>
                  <a:uLnTx/>
                  <a:uFillTx/>
                  <a:latin typeface="Arial" charset="0"/>
                  <a:ea typeface="Arial" charset="0"/>
                  <a:cs typeface="Arial" charset="0"/>
                </a:rPr>
              </a:br>
              <a:r>
                <a:rPr kumimoji="0" lang="en-US" sz="1000" b="1" i="0" u="none" strike="noStrike" kern="1200" cap="none" spc="0" normalizeH="0" baseline="0" noProof="0" dirty="0">
                  <a:ln>
                    <a:noFill/>
                  </a:ln>
                  <a:solidFill>
                    <a:srgbClr val="0070C0"/>
                  </a:solidFill>
                  <a:effectLst/>
                  <a:uLnTx/>
                  <a:uFillTx/>
                  <a:latin typeface="Arial" charset="0"/>
                  <a:ea typeface="Arial" charset="0"/>
                  <a:cs typeface="Arial" charset="0"/>
                </a:rPr>
                <a:t>Pediatric</a:t>
              </a:r>
            </a:p>
          </p:txBody>
        </p:sp>
        <p:sp>
          <p:nvSpPr>
            <p:cNvPr id="33" name="Rectangle 32">
              <a:extLst>
                <a:ext uri="{FF2B5EF4-FFF2-40B4-BE49-F238E27FC236}">
                  <a16:creationId xmlns:a16="http://schemas.microsoft.com/office/drawing/2014/main" xmlns="" id="{EDE7E4B5-EA05-EA4D-8423-92F72D97FE73}"/>
                </a:ext>
              </a:extLst>
            </p:cNvPr>
            <p:cNvSpPr/>
            <p:nvPr/>
          </p:nvSpPr>
          <p:spPr>
            <a:xfrm>
              <a:off x="1557523" y="2077188"/>
              <a:ext cx="1754791" cy="3150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0070C0"/>
                  </a:solidFill>
                  <a:effectLst/>
                  <a:uLnTx/>
                  <a:uFillTx/>
                  <a:latin typeface="Arial" charset="0"/>
                  <a:ea typeface="Arial" charset="0"/>
                  <a:cs typeface="Arial" charset="0"/>
                </a:rPr>
                <a:t>Oral</a:t>
              </a:r>
              <a:br>
                <a:rPr kumimoji="0" lang="en-US" sz="1000" b="1" i="0" u="none" strike="noStrike" kern="1200" cap="none" spc="0" normalizeH="0" baseline="0" noProof="0" dirty="0">
                  <a:ln>
                    <a:noFill/>
                  </a:ln>
                  <a:solidFill>
                    <a:srgbClr val="0070C0"/>
                  </a:solidFill>
                  <a:effectLst/>
                  <a:uLnTx/>
                  <a:uFillTx/>
                  <a:latin typeface="Arial" charset="0"/>
                  <a:ea typeface="Arial" charset="0"/>
                  <a:cs typeface="Arial" charset="0"/>
                </a:rPr>
              </a:br>
              <a:r>
                <a:rPr kumimoji="0" lang="en-US" sz="1000" b="1" i="0" u="none" strike="noStrike" kern="1200" cap="none" spc="0" normalizeH="0" baseline="0" noProof="0" dirty="0">
                  <a:ln>
                    <a:noFill/>
                  </a:ln>
                  <a:solidFill>
                    <a:srgbClr val="0070C0"/>
                  </a:solidFill>
                  <a:effectLst/>
                  <a:uLnTx/>
                  <a:uFillTx/>
                  <a:latin typeface="Arial" charset="0"/>
                  <a:ea typeface="Arial" charset="0"/>
                  <a:cs typeface="Arial" charset="0"/>
                </a:rPr>
                <a:t>Adult and Adolescent</a:t>
              </a:r>
            </a:p>
          </p:txBody>
        </p:sp>
        <p:sp>
          <p:nvSpPr>
            <p:cNvPr id="35" name="Rectangle 34">
              <a:extLst>
                <a:ext uri="{FF2B5EF4-FFF2-40B4-BE49-F238E27FC236}">
                  <a16:creationId xmlns:a16="http://schemas.microsoft.com/office/drawing/2014/main" xmlns="" id="{0D0BE2DE-E4E8-AC4D-A097-63379EFF274C}"/>
                </a:ext>
              </a:extLst>
            </p:cNvPr>
            <p:cNvSpPr/>
            <p:nvPr/>
          </p:nvSpPr>
          <p:spPr>
            <a:xfrm>
              <a:off x="3258927" y="1823887"/>
              <a:ext cx="3027251" cy="1927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0079C2"/>
                  </a:solidFill>
                  <a:effectLst/>
                  <a:uLnTx/>
                  <a:uFillTx/>
                  <a:latin typeface="Arial" charset="0"/>
                  <a:ea typeface="Arial" charset="0"/>
                  <a:cs typeface="Arial" charset="0"/>
                </a:rPr>
                <a:t>OV101</a:t>
              </a:r>
            </a:p>
          </p:txBody>
        </p:sp>
        <p:sp>
          <p:nvSpPr>
            <p:cNvPr id="36" name="Rectangle 35">
              <a:extLst>
                <a:ext uri="{FF2B5EF4-FFF2-40B4-BE49-F238E27FC236}">
                  <a16:creationId xmlns:a16="http://schemas.microsoft.com/office/drawing/2014/main" xmlns="" id="{5B62D657-87BE-124C-8674-56089F85B5EC}"/>
                </a:ext>
              </a:extLst>
            </p:cNvPr>
            <p:cNvSpPr/>
            <p:nvPr/>
          </p:nvSpPr>
          <p:spPr>
            <a:xfrm>
              <a:off x="3258929" y="2874965"/>
              <a:ext cx="3053835" cy="1927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F03E00"/>
                  </a:solidFill>
                  <a:effectLst/>
                  <a:uLnTx/>
                  <a:uFillTx/>
                  <a:latin typeface="Arial" charset="0"/>
                  <a:ea typeface="Arial" charset="0"/>
                  <a:cs typeface="Arial" charset="0"/>
                </a:rPr>
                <a:t>OV101</a:t>
              </a:r>
            </a:p>
          </p:txBody>
        </p:sp>
        <p:sp>
          <p:nvSpPr>
            <p:cNvPr id="48" name="Rectangle 47">
              <a:extLst>
                <a:ext uri="{FF2B5EF4-FFF2-40B4-BE49-F238E27FC236}">
                  <a16:creationId xmlns:a16="http://schemas.microsoft.com/office/drawing/2014/main" xmlns="" id="{12B67208-9CF6-AF40-B63D-9A17E34D2A23}"/>
                </a:ext>
              </a:extLst>
            </p:cNvPr>
            <p:cNvSpPr/>
            <p:nvPr/>
          </p:nvSpPr>
          <p:spPr>
            <a:xfrm>
              <a:off x="1427876" y="3833384"/>
              <a:ext cx="1884438" cy="1224504"/>
            </a:xfrm>
            <a:prstGeom prst="rect">
              <a:avLst/>
            </a:prstGeom>
            <a:solidFill>
              <a:srgbClr val="F8F6F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FFFFFF"/>
                </a:solidFill>
                <a:effectLst/>
                <a:uLnTx/>
                <a:uFillTx/>
                <a:latin typeface="Arial" charset="0"/>
                <a:ea typeface="Arial" charset="0"/>
                <a:cs typeface="Arial" charset="0"/>
              </a:endParaRPr>
            </a:p>
          </p:txBody>
        </p:sp>
        <p:sp>
          <p:nvSpPr>
            <p:cNvPr id="49" name="Rectangle 48">
              <a:extLst>
                <a:ext uri="{FF2B5EF4-FFF2-40B4-BE49-F238E27FC236}">
                  <a16:creationId xmlns:a16="http://schemas.microsoft.com/office/drawing/2014/main" xmlns="" id="{DA9E4703-8B2D-EA4D-A3E2-E83D1CF2985A}"/>
                </a:ext>
              </a:extLst>
            </p:cNvPr>
            <p:cNvSpPr/>
            <p:nvPr/>
          </p:nvSpPr>
          <p:spPr>
            <a:xfrm>
              <a:off x="3312315" y="3833384"/>
              <a:ext cx="1285752" cy="1224504"/>
            </a:xfrm>
            <a:prstGeom prst="rect">
              <a:avLst/>
            </a:prstGeom>
            <a:solidFill>
              <a:srgbClr val="F0E9F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FFFFFF"/>
                </a:solidFill>
                <a:effectLst/>
                <a:uLnTx/>
                <a:uFillTx/>
                <a:latin typeface="Arial" charset="0"/>
                <a:ea typeface="Arial" charset="0"/>
                <a:cs typeface="Arial" charset="0"/>
              </a:endParaRPr>
            </a:p>
          </p:txBody>
        </p:sp>
        <p:sp>
          <p:nvSpPr>
            <p:cNvPr id="50" name="Rectangle 49">
              <a:extLst>
                <a:ext uri="{FF2B5EF4-FFF2-40B4-BE49-F238E27FC236}">
                  <a16:creationId xmlns:a16="http://schemas.microsoft.com/office/drawing/2014/main" xmlns="" id="{3EDB69B8-F7A5-A74C-8E13-4E59F9580B6B}"/>
                </a:ext>
              </a:extLst>
            </p:cNvPr>
            <p:cNvSpPr/>
            <p:nvPr/>
          </p:nvSpPr>
          <p:spPr>
            <a:xfrm>
              <a:off x="4598067" y="3833384"/>
              <a:ext cx="1272461" cy="1224504"/>
            </a:xfrm>
            <a:prstGeom prst="rect">
              <a:avLst/>
            </a:prstGeom>
            <a:solidFill>
              <a:srgbClr val="F8F6F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FFFFFF"/>
                </a:solidFill>
                <a:effectLst/>
                <a:uLnTx/>
                <a:uFillTx/>
                <a:latin typeface="Arial" charset="0"/>
                <a:ea typeface="Arial" charset="0"/>
                <a:cs typeface="Arial" charset="0"/>
              </a:endParaRPr>
            </a:p>
          </p:txBody>
        </p:sp>
        <p:sp>
          <p:nvSpPr>
            <p:cNvPr id="51" name="Rectangle 50">
              <a:extLst>
                <a:ext uri="{FF2B5EF4-FFF2-40B4-BE49-F238E27FC236}">
                  <a16:creationId xmlns:a16="http://schemas.microsoft.com/office/drawing/2014/main" xmlns="" id="{00E3B742-B149-DE43-8DE6-611BB7D27589}"/>
                </a:ext>
              </a:extLst>
            </p:cNvPr>
            <p:cNvSpPr/>
            <p:nvPr/>
          </p:nvSpPr>
          <p:spPr>
            <a:xfrm>
              <a:off x="5870527" y="3833384"/>
              <a:ext cx="1272461" cy="1224504"/>
            </a:xfrm>
            <a:prstGeom prst="rect">
              <a:avLst/>
            </a:prstGeom>
            <a:solidFill>
              <a:srgbClr val="F0E9F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FFFFFF"/>
                </a:solidFill>
                <a:effectLst/>
                <a:uLnTx/>
                <a:uFillTx/>
                <a:latin typeface="Arial" charset="0"/>
                <a:ea typeface="Arial" charset="0"/>
                <a:cs typeface="Arial" charset="0"/>
              </a:endParaRPr>
            </a:p>
          </p:txBody>
        </p:sp>
        <p:sp>
          <p:nvSpPr>
            <p:cNvPr id="52" name="Rectangle 51">
              <a:extLst>
                <a:ext uri="{FF2B5EF4-FFF2-40B4-BE49-F238E27FC236}">
                  <a16:creationId xmlns:a16="http://schemas.microsoft.com/office/drawing/2014/main" xmlns="" id="{7B90BAC5-F491-DB4E-BACE-DA114AD49DF5}"/>
                </a:ext>
              </a:extLst>
            </p:cNvPr>
            <p:cNvSpPr/>
            <p:nvPr/>
          </p:nvSpPr>
          <p:spPr>
            <a:xfrm>
              <a:off x="7142989" y="3833384"/>
              <a:ext cx="1272461" cy="1224504"/>
            </a:xfrm>
            <a:prstGeom prst="rect">
              <a:avLst/>
            </a:prstGeom>
            <a:solidFill>
              <a:srgbClr val="F8F6F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FFFFFF"/>
                </a:solidFill>
                <a:effectLst/>
                <a:uLnTx/>
                <a:uFillTx/>
                <a:latin typeface="Arial" charset="0"/>
                <a:ea typeface="Arial" charset="0"/>
                <a:cs typeface="Arial" charset="0"/>
              </a:endParaRPr>
            </a:p>
          </p:txBody>
        </p:sp>
        <p:sp>
          <p:nvSpPr>
            <p:cNvPr id="53" name="Rectangle 52">
              <a:extLst>
                <a:ext uri="{FF2B5EF4-FFF2-40B4-BE49-F238E27FC236}">
                  <a16:creationId xmlns:a16="http://schemas.microsoft.com/office/drawing/2014/main" xmlns="" id="{24310634-D7E3-1847-B8A1-7FB122696E5F}"/>
                </a:ext>
              </a:extLst>
            </p:cNvPr>
            <p:cNvSpPr/>
            <p:nvPr/>
          </p:nvSpPr>
          <p:spPr>
            <a:xfrm>
              <a:off x="8415450" y="3833384"/>
              <a:ext cx="1272461" cy="1224504"/>
            </a:xfrm>
            <a:prstGeom prst="rect">
              <a:avLst/>
            </a:prstGeom>
            <a:solidFill>
              <a:srgbClr val="F0E9F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FFFFFF"/>
                </a:solidFill>
                <a:effectLst/>
                <a:uLnTx/>
                <a:uFillTx/>
                <a:latin typeface="Arial" charset="0"/>
                <a:ea typeface="Arial" charset="0"/>
                <a:cs typeface="Arial" charset="0"/>
              </a:endParaRPr>
            </a:p>
          </p:txBody>
        </p:sp>
        <p:sp>
          <p:nvSpPr>
            <p:cNvPr id="54" name="Rectangle 53">
              <a:extLst>
                <a:ext uri="{FF2B5EF4-FFF2-40B4-BE49-F238E27FC236}">
                  <a16:creationId xmlns:a16="http://schemas.microsoft.com/office/drawing/2014/main" xmlns="" id="{D24F38F9-40F4-374D-AAFF-9AABAF87B292}"/>
                </a:ext>
              </a:extLst>
            </p:cNvPr>
            <p:cNvSpPr/>
            <p:nvPr/>
          </p:nvSpPr>
          <p:spPr>
            <a:xfrm>
              <a:off x="1405758" y="3576226"/>
              <a:ext cx="3027251" cy="1927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7030A0"/>
                  </a:solidFill>
                  <a:effectLst/>
                  <a:uLnTx/>
                  <a:uFillTx/>
                  <a:latin typeface="Arial" charset="0"/>
                  <a:ea typeface="Arial" charset="0"/>
                  <a:cs typeface="Arial" charset="0"/>
                </a:rPr>
                <a:t>Developmental and</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7030A0"/>
                  </a:solidFill>
                  <a:effectLst/>
                  <a:uLnTx/>
                  <a:uFillTx/>
                  <a:latin typeface="Arial" charset="0"/>
                  <a:ea typeface="Arial" charset="0"/>
                  <a:cs typeface="Arial" charset="0"/>
                </a:rPr>
                <a:t>Epileptic Encephalopathies</a:t>
              </a:r>
            </a:p>
          </p:txBody>
        </p:sp>
        <p:sp>
          <p:nvSpPr>
            <p:cNvPr id="55" name="Pentagon 54">
              <a:extLst>
                <a:ext uri="{FF2B5EF4-FFF2-40B4-BE49-F238E27FC236}">
                  <a16:creationId xmlns:a16="http://schemas.microsoft.com/office/drawing/2014/main" xmlns="" id="{B7C44461-47EC-A549-9AC5-68CB29626773}"/>
                </a:ext>
              </a:extLst>
            </p:cNvPr>
            <p:cNvSpPr/>
            <p:nvPr/>
          </p:nvSpPr>
          <p:spPr>
            <a:xfrm>
              <a:off x="3312315" y="3903313"/>
              <a:ext cx="4434515" cy="315432"/>
            </a:xfrm>
            <a:prstGeom prst="homePlate">
              <a:avLst>
                <a:gd name="adj" fmla="val 25274"/>
              </a:avLst>
            </a:prstGeom>
            <a:gradFill>
              <a:gsLst>
                <a:gs pos="0">
                  <a:srgbClr val="301063"/>
                </a:gs>
                <a:gs pos="100000">
                  <a:srgbClr val="742F9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FFFFFF"/>
                  </a:solidFill>
                  <a:effectLst/>
                  <a:uLnTx/>
                  <a:uFillTx/>
                  <a:latin typeface="Arial" charset="0"/>
                  <a:ea typeface="Arial" charset="0"/>
                  <a:cs typeface="Arial" charset="0"/>
                </a:rPr>
                <a:t>CH24H inhibitor</a:t>
              </a:r>
            </a:p>
          </p:txBody>
        </p:sp>
        <p:sp>
          <p:nvSpPr>
            <p:cNvPr id="56" name="Rectangle 55">
              <a:extLst>
                <a:ext uri="{FF2B5EF4-FFF2-40B4-BE49-F238E27FC236}">
                  <a16:creationId xmlns:a16="http://schemas.microsoft.com/office/drawing/2014/main" xmlns="" id="{B5AA78A4-DDFE-3744-B16A-6DD81A0F379F}"/>
                </a:ext>
              </a:extLst>
            </p:cNvPr>
            <p:cNvSpPr/>
            <p:nvPr/>
          </p:nvSpPr>
          <p:spPr>
            <a:xfrm>
              <a:off x="1557523" y="3894569"/>
              <a:ext cx="1754791" cy="3150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7030A0"/>
                  </a:solidFill>
                  <a:effectLst/>
                  <a:uLnTx/>
                  <a:uFillTx/>
                  <a:latin typeface="Arial" charset="0"/>
                  <a:ea typeface="Arial" charset="0"/>
                  <a:cs typeface="Arial" charset="0"/>
                </a:rPr>
                <a:t>Oral</a:t>
              </a:r>
            </a:p>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7030A0"/>
                  </a:solidFill>
                  <a:effectLst/>
                  <a:uLnTx/>
                  <a:uFillTx/>
                  <a:latin typeface="Arial" charset="0"/>
                  <a:ea typeface="Arial" charset="0"/>
                  <a:cs typeface="Arial" charset="0"/>
                </a:rPr>
                <a:t>Adult</a:t>
              </a:r>
            </a:p>
          </p:txBody>
        </p:sp>
        <p:sp>
          <p:nvSpPr>
            <p:cNvPr id="57" name="Rectangle 56">
              <a:extLst>
                <a:ext uri="{FF2B5EF4-FFF2-40B4-BE49-F238E27FC236}">
                  <a16:creationId xmlns:a16="http://schemas.microsoft.com/office/drawing/2014/main" xmlns="" id="{945C58D1-0B94-744E-A9E0-BDE5FAC69F06}"/>
                </a:ext>
              </a:extLst>
            </p:cNvPr>
            <p:cNvSpPr/>
            <p:nvPr/>
          </p:nvSpPr>
          <p:spPr>
            <a:xfrm>
              <a:off x="3258929" y="3620352"/>
              <a:ext cx="3027249" cy="1927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7030A0"/>
                  </a:solidFill>
                  <a:effectLst/>
                  <a:uLnTx/>
                  <a:uFillTx/>
                  <a:latin typeface="Arial" charset="0"/>
                  <a:ea typeface="Arial" charset="0"/>
                  <a:cs typeface="Arial" charset="0"/>
                </a:rPr>
                <a:t>OV935*</a:t>
              </a:r>
              <a:endParaRPr kumimoji="0" lang="en-US" sz="1050" b="1" i="0" u="none" strike="noStrike" kern="1200" cap="none" spc="0" normalizeH="0" baseline="0" noProof="0" dirty="0">
                <a:ln>
                  <a:noFill/>
                </a:ln>
                <a:solidFill>
                  <a:srgbClr val="3BA535"/>
                </a:solidFill>
                <a:effectLst/>
                <a:uLnTx/>
                <a:uFillTx/>
                <a:latin typeface="Arial" charset="0"/>
                <a:ea typeface="Arial" charset="0"/>
                <a:cs typeface="Arial" charset="0"/>
              </a:endParaRPr>
            </a:p>
          </p:txBody>
        </p:sp>
        <p:grpSp>
          <p:nvGrpSpPr>
            <p:cNvPr id="69" name="Group 68">
              <a:extLst>
                <a:ext uri="{FF2B5EF4-FFF2-40B4-BE49-F238E27FC236}">
                  <a16:creationId xmlns:a16="http://schemas.microsoft.com/office/drawing/2014/main" xmlns="" id="{378F64BD-6153-A745-BCED-FCFB03B820B5}"/>
                </a:ext>
              </a:extLst>
            </p:cNvPr>
            <p:cNvGrpSpPr/>
            <p:nvPr/>
          </p:nvGrpSpPr>
          <p:grpSpPr>
            <a:xfrm>
              <a:off x="1405758" y="5084913"/>
              <a:ext cx="8279885" cy="635267"/>
              <a:chOff x="1405758" y="4240418"/>
              <a:chExt cx="8279885" cy="635267"/>
            </a:xfrm>
          </p:grpSpPr>
          <p:sp>
            <p:nvSpPr>
              <p:cNvPr id="58" name="Rectangle 57">
                <a:extLst>
                  <a:ext uri="{FF2B5EF4-FFF2-40B4-BE49-F238E27FC236}">
                    <a16:creationId xmlns:a16="http://schemas.microsoft.com/office/drawing/2014/main" xmlns="" id="{8DD13BE4-3F71-FD4F-8347-356EF7111C3F}"/>
                  </a:ext>
                </a:extLst>
              </p:cNvPr>
              <p:cNvSpPr/>
              <p:nvPr/>
            </p:nvSpPr>
            <p:spPr>
              <a:xfrm>
                <a:off x="3258929" y="4243078"/>
                <a:ext cx="3027249" cy="1927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EDBD13"/>
                    </a:solidFill>
                    <a:effectLst/>
                    <a:uLnTx/>
                    <a:uFillTx/>
                    <a:latin typeface="Arial" charset="0"/>
                    <a:ea typeface="Arial" charset="0"/>
                    <a:cs typeface="Arial" charset="0"/>
                  </a:rPr>
                  <a:t>OV329</a:t>
                </a:r>
              </a:p>
            </p:txBody>
          </p:sp>
          <p:sp>
            <p:nvSpPr>
              <p:cNvPr id="59" name="Rectangle 58">
                <a:extLst>
                  <a:ext uri="{FF2B5EF4-FFF2-40B4-BE49-F238E27FC236}">
                    <a16:creationId xmlns:a16="http://schemas.microsoft.com/office/drawing/2014/main" xmlns="" id="{7C343276-F70F-834B-B525-E765F359101C}"/>
                  </a:ext>
                </a:extLst>
              </p:cNvPr>
              <p:cNvSpPr/>
              <p:nvPr/>
            </p:nvSpPr>
            <p:spPr>
              <a:xfrm>
                <a:off x="1427876" y="4422046"/>
                <a:ext cx="1884438" cy="453638"/>
              </a:xfrm>
              <a:prstGeom prst="rect">
                <a:avLst/>
              </a:prstGeom>
              <a:solidFill>
                <a:srgbClr val="FEFCF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FFFFFF"/>
                  </a:solidFill>
                  <a:effectLst/>
                  <a:uLnTx/>
                  <a:uFillTx/>
                  <a:latin typeface="Arial" charset="0"/>
                  <a:ea typeface="Arial" charset="0"/>
                  <a:cs typeface="Arial" charset="0"/>
                </a:endParaRPr>
              </a:p>
            </p:txBody>
          </p:sp>
          <p:sp>
            <p:nvSpPr>
              <p:cNvPr id="60" name="Rectangle 59">
                <a:extLst>
                  <a:ext uri="{FF2B5EF4-FFF2-40B4-BE49-F238E27FC236}">
                    <a16:creationId xmlns:a16="http://schemas.microsoft.com/office/drawing/2014/main" xmlns="" id="{0FA6FA81-D388-AC4F-964B-A69CAB0F0B95}"/>
                  </a:ext>
                </a:extLst>
              </p:cNvPr>
              <p:cNvSpPr/>
              <p:nvPr/>
            </p:nvSpPr>
            <p:spPr>
              <a:xfrm>
                <a:off x="3312315" y="4422046"/>
                <a:ext cx="1285752" cy="453638"/>
              </a:xfrm>
              <a:prstGeom prst="rect">
                <a:avLst/>
              </a:prstGeom>
              <a:solidFill>
                <a:srgbClr val="FDF8E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FFFFFF"/>
                  </a:solidFill>
                  <a:effectLst/>
                  <a:uLnTx/>
                  <a:uFillTx/>
                  <a:latin typeface="Arial" charset="0"/>
                  <a:ea typeface="Arial" charset="0"/>
                  <a:cs typeface="Arial" charset="0"/>
                </a:endParaRPr>
              </a:p>
            </p:txBody>
          </p:sp>
          <p:sp>
            <p:nvSpPr>
              <p:cNvPr id="61" name="Rectangle 60">
                <a:extLst>
                  <a:ext uri="{FF2B5EF4-FFF2-40B4-BE49-F238E27FC236}">
                    <a16:creationId xmlns:a16="http://schemas.microsoft.com/office/drawing/2014/main" xmlns="" id="{2B1E392B-86D0-F54B-ACBF-15A9E3E999D0}"/>
                  </a:ext>
                </a:extLst>
              </p:cNvPr>
              <p:cNvSpPr/>
              <p:nvPr/>
            </p:nvSpPr>
            <p:spPr>
              <a:xfrm>
                <a:off x="4598067" y="4422046"/>
                <a:ext cx="1272461" cy="453638"/>
              </a:xfrm>
              <a:prstGeom prst="rect">
                <a:avLst/>
              </a:prstGeom>
              <a:solidFill>
                <a:srgbClr val="FEFCF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FFFFFF"/>
                  </a:solidFill>
                  <a:effectLst/>
                  <a:uLnTx/>
                  <a:uFillTx/>
                  <a:latin typeface="Arial" charset="0"/>
                  <a:ea typeface="Arial" charset="0"/>
                  <a:cs typeface="Arial" charset="0"/>
                </a:endParaRPr>
              </a:p>
            </p:txBody>
          </p:sp>
          <p:sp>
            <p:nvSpPr>
              <p:cNvPr id="62" name="Rectangle 61">
                <a:extLst>
                  <a:ext uri="{FF2B5EF4-FFF2-40B4-BE49-F238E27FC236}">
                    <a16:creationId xmlns:a16="http://schemas.microsoft.com/office/drawing/2014/main" xmlns="" id="{6E920C4A-FBE6-234D-BA59-56879E1D8112}"/>
                  </a:ext>
                </a:extLst>
              </p:cNvPr>
              <p:cNvSpPr/>
              <p:nvPr/>
            </p:nvSpPr>
            <p:spPr>
              <a:xfrm>
                <a:off x="5870527" y="4422046"/>
                <a:ext cx="1272461" cy="453638"/>
              </a:xfrm>
              <a:prstGeom prst="rect">
                <a:avLst/>
              </a:prstGeom>
              <a:solidFill>
                <a:srgbClr val="FDF8E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FFFFFF"/>
                  </a:solidFill>
                  <a:effectLst/>
                  <a:uLnTx/>
                  <a:uFillTx/>
                  <a:latin typeface="Arial" charset="0"/>
                  <a:ea typeface="Arial" charset="0"/>
                  <a:cs typeface="Arial" charset="0"/>
                </a:endParaRPr>
              </a:p>
            </p:txBody>
          </p:sp>
          <p:sp>
            <p:nvSpPr>
              <p:cNvPr id="63" name="Rectangle 62">
                <a:extLst>
                  <a:ext uri="{FF2B5EF4-FFF2-40B4-BE49-F238E27FC236}">
                    <a16:creationId xmlns:a16="http://schemas.microsoft.com/office/drawing/2014/main" xmlns="" id="{3A849DDE-CC3E-D643-92ED-93B7988C11D3}"/>
                  </a:ext>
                </a:extLst>
              </p:cNvPr>
              <p:cNvSpPr/>
              <p:nvPr/>
            </p:nvSpPr>
            <p:spPr>
              <a:xfrm>
                <a:off x="7142989" y="4422047"/>
                <a:ext cx="1272461" cy="453638"/>
              </a:xfrm>
              <a:prstGeom prst="rect">
                <a:avLst/>
              </a:prstGeom>
              <a:solidFill>
                <a:srgbClr val="FEFCF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FFFFFF"/>
                  </a:solidFill>
                  <a:effectLst/>
                  <a:uLnTx/>
                  <a:uFillTx/>
                  <a:latin typeface="Arial" charset="0"/>
                  <a:ea typeface="Arial" charset="0"/>
                  <a:cs typeface="Arial" charset="0"/>
                </a:endParaRPr>
              </a:p>
            </p:txBody>
          </p:sp>
          <p:sp>
            <p:nvSpPr>
              <p:cNvPr id="64" name="Rectangle 63">
                <a:extLst>
                  <a:ext uri="{FF2B5EF4-FFF2-40B4-BE49-F238E27FC236}">
                    <a16:creationId xmlns:a16="http://schemas.microsoft.com/office/drawing/2014/main" xmlns="" id="{CC7C4CC3-24F5-C248-BE7B-B90B1B4E29A8}"/>
                  </a:ext>
                </a:extLst>
              </p:cNvPr>
              <p:cNvSpPr/>
              <p:nvPr/>
            </p:nvSpPr>
            <p:spPr>
              <a:xfrm>
                <a:off x="8413182" y="4422046"/>
                <a:ext cx="1272461" cy="453638"/>
              </a:xfrm>
              <a:prstGeom prst="rect">
                <a:avLst/>
              </a:prstGeom>
              <a:solidFill>
                <a:srgbClr val="FDF8E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FFFFFF"/>
                  </a:solidFill>
                  <a:effectLst/>
                  <a:uLnTx/>
                  <a:uFillTx/>
                  <a:latin typeface="Arial" charset="0"/>
                  <a:ea typeface="Arial" charset="0"/>
                  <a:cs typeface="Arial" charset="0"/>
                </a:endParaRPr>
              </a:p>
            </p:txBody>
          </p:sp>
          <p:sp>
            <p:nvSpPr>
              <p:cNvPr id="65" name="Pentagon 64">
                <a:extLst>
                  <a:ext uri="{FF2B5EF4-FFF2-40B4-BE49-F238E27FC236}">
                    <a16:creationId xmlns:a16="http://schemas.microsoft.com/office/drawing/2014/main" xmlns="" id="{3C591FEB-F941-5F40-91D2-48954270F3F6}"/>
                  </a:ext>
                </a:extLst>
              </p:cNvPr>
              <p:cNvSpPr/>
              <p:nvPr/>
            </p:nvSpPr>
            <p:spPr>
              <a:xfrm>
                <a:off x="3312314" y="4491976"/>
                <a:ext cx="1798343" cy="315432"/>
              </a:xfrm>
              <a:prstGeom prst="homePlate">
                <a:avLst>
                  <a:gd name="adj" fmla="val 25274"/>
                </a:avLst>
              </a:prstGeom>
              <a:gradFill>
                <a:gsLst>
                  <a:gs pos="0">
                    <a:srgbClr val="E59F0A"/>
                  </a:gs>
                  <a:gs pos="100000">
                    <a:srgbClr val="EAB21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FFFFFF"/>
                    </a:solidFill>
                    <a:effectLst/>
                    <a:uLnTx/>
                    <a:uFillTx/>
                    <a:latin typeface="Arial" charset="0"/>
                    <a:ea typeface="Arial" charset="0"/>
                    <a:cs typeface="Arial" charset="0"/>
                  </a:rPr>
                  <a:t>GABA aminotransferase inhibitor </a:t>
                </a:r>
              </a:p>
            </p:txBody>
          </p:sp>
          <p:sp>
            <p:nvSpPr>
              <p:cNvPr id="66" name="Rectangle 65">
                <a:extLst>
                  <a:ext uri="{FF2B5EF4-FFF2-40B4-BE49-F238E27FC236}">
                    <a16:creationId xmlns:a16="http://schemas.microsoft.com/office/drawing/2014/main" xmlns="" id="{672A0A18-5CF7-DA48-875C-3836CB1FDB64}"/>
                  </a:ext>
                </a:extLst>
              </p:cNvPr>
              <p:cNvSpPr/>
              <p:nvPr/>
            </p:nvSpPr>
            <p:spPr>
              <a:xfrm>
                <a:off x="1557523" y="4483231"/>
                <a:ext cx="1754791" cy="3150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EDBD13"/>
                    </a:solidFill>
                    <a:effectLst/>
                    <a:uLnTx/>
                    <a:uFillTx/>
                    <a:latin typeface="Arial" charset="0"/>
                    <a:ea typeface="Arial" charset="0"/>
                    <a:cs typeface="Arial" charset="0"/>
                  </a:rPr>
                  <a:t>Oral</a:t>
                </a:r>
              </a:p>
            </p:txBody>
          </p:sp>
          <p:sp>
            <p:nvSpPr>
              <p:cNvPr id="67" name="Rectangle 66">
                <a:extLst>
                  <a:ext uri="{FF2B5EF4-FFF2-40B4-BE49-F238E27FC236}">
                    <a16:creationId xmlns:a16="http://schemas.microsoft.com/office/drawing/2014/main" xmlns="" id="{3DB29F59-693A-BE47-BC6A-4E2559E80399}"/>
                  </a:ext>
                </a:extLst>
              </p:cNvPr>
              <p:cNvSpPr/>
              <p:nvPr/>
            </p:nvSpPr>
            <p:spPr>
              <a:xfrm>
                <a:off x="1405758" y="4240418"/>
                <a:ext cx="3027251" cy="1927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EDBD13"/>
                    </a:solidFill>
                    <a:effectLst/>
                    <a:uLnTx/>
                    <a:uFillTx/>
                    <a:latin typeface="Arial" charset="0"/>
                    <a:ea typeface="Arial" charset="0"/>
                    <a:cs typeface="Arial" charset="0"/>
                  </a:rPr>
                  <a:t>Treatment-Resistant Epilepsy</a:t>
                </a:r>
              </a:p>
            </p:txBody>
          </p:sp>
        </p:grpSp>
        <p:sp>
          <p:nvSpPr>
            <p:cNvPr id="70" name="Pentagon 69">
              <a:extLst>
                <a:ext uri="{FF2B5EF4-FFF2-40B4-BE49-F238E27FC236}">
                  <a16:creationId xmlns:a16="http://schemas.microsoft.com/office/drawing/2014/main" xmlns="" id="{68656FE1-044F-D44C-A3A1-20DE7B1EADEF}"/>
                </a:ext>
              </a:extLst>
            </p:cNvPr>
            <p:cNvSpPr/>
            <p:nvPr/>
          </p:nvSpPr>
          <p:spPr>
            <a:xfrm>
              <a:off x="3312315" y="4293542"/>
              <a:ext cx="3928744" cy="315432"/>
            </a:xfrm>
            <a:prstGeom prst="homePlate">
              <a:avLst>
                <a:gd name="adj" fmla="val 25274"/>
              </a:avLst>
            </a:prstGeom>
            <a:gradFill>
              <a:gsLst>
                <a:gs pos="0">
                  <a:srgbClr val="301063"/>
                </a:gs>
                <a:gs pos="100000">
                  <a:srgbClr val="742F9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FFFFFF"/>
                  </a:solidFill>
                  <a:effectLst/>
                  <a:uLnTx/>
                  <a:uFillTx/>
                  <a:latin typeface="Arial" charset="0"/>
                  <a:ea typeface="Arial" charset="0"/>
                  <a:cs typeface="Arial" charset="0"/>
                </a:rPr>
                <a:t>CH24H inhibitor</a:t>
              </a:r>
            </a:p>
          </p:txBody>
        </p:sp>
        <p:sp>
          <p:nvSpPr>
            <p:cNvPr id="71" name="Rectangle 70">
              <a:extLst>
                <a:ext uri="{FF2B5EF4-FFF2-40B4-BE49-F238E27FC236}">
                  <a16:creationId xmlns:a16="http://schemas.microsoft.com/office/drawing/2014/main" xmlns="" id="{07AF4A33-8DC5-6E47-8197-937DE0B0EA69}"/>
                </a:ext>
              </a:extLst>
            </p:cNvPr>
            <p:cNvSpPr/>
            <p:nvPr/>
          </p:nvSpPr>
          <p:spPr>
            <a:xfrm>
              <a:off x="1557523" y="4296518"/>
              <a:ext cx="1754791" cy="3150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7030A0"/>
                  </a:solidFill>
                  <a:effectLst/>
                  <a:uLnTx/>
                  <a:uFillTx/>
                  <a:latin typeface="Arial" charset="0"/>
                  <a:ea typeface="Arial" charset="0"/>
                  <a:cs typeface="Arial" charset="0"/>
                </a:rPr>
                <a:t>Oral</a:t>
              </a:r>
            </a:p>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7030A0"/>
                  </a:solidFill>
                  <a:effectLst/>
                  <a:uLnTx/>
                  <a:uFillTx/>
                  <a:latin typeface="Arial" charset="0"/>
                  <a:ea typeface="Arial" charset="0"/>
                  <a:cs typeface="Arial" charset="0"/>
                </a:rPr>
                <a:t>Adolescent and Pediatric</a:t>
              </a:r>
            </a:p>
          </p:txBody>
        </p:sp>
        <p:sp>
          <p:nvSpPr>
            <p:cNvPr id="72" name="Pentagon 71">
              <a:extLst>
                <a:ext uri="{FF2B5EF4-FFF2-40B4-BE49-F238E27FC236}">
                  <a16:creationId xmlns:a16="http://schemas.microsoft.com/office/drawing/2014/main" xmlns="" id="{3DF452BD-1B8B-D742-9652-A8778A6ABC50}"/>
                </a:ext>
              </a:extLst>
            </p:cNvPr>
            <p:cNvSpPr/>
            <p:nvPr/>
          </p:nvSpPr>
          <p:spPr>
            <a:xfrm>
              <a:off x="3312315" y="4683771"/>
              <a:ext cx="3928744" cy="315432"/>
            </a:xfrm>
            <a:prstGeom prst="homePlate">
              <a:avLst>
                <a:gd name="adj" fmla="val 25274"/>
              </a:avLst>
            </a:prstGeom>
            <a:gradFill>
              <a:gsLst>
                <a:gs pos="0">
                  <a:srgbClr val="301063"/>
                </a:gs>
                <a:gs pos="100000">
                  <a:srgbClr val="742F9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FFFFFF"/>
                  </a:solidFill>
                  <a:effectLst/>
                  <a:uLnTx/>
                  <a:uFillTx/>
                  <a:latin typeface="Arial" charset="0"/>
                  <a:ea typeface="Arial" charset="0"/>
                  <a:cs typeface="Arial" charset="0"/>
                </a:rPr>
                <a:t>CH24H inhibitor</a:t>
              </a:r>
            </a:p>
          </p:txBody>
        </p:sp>
        <p:sp>
          <p:nvSpPr>
            <p:cNvPr id="73" name="Rectangle 72">
              <a:extLst>
                <a:ext uri="{FF2B5EF4-FFF2-40B4-BE49-F238E27FC236}">
                  <a16:creationId xmlns:a16="http://schemas.microsoft.com/office/drawing/2014/main" xmlns="" id="{72404390-0C3D-0845-8536-100602E9FCFE}"/>
                </a:ext>
              </a:extLst>
            </p:cNvPr>
            <p:cNvSpPr/>
            <p:nvPr/>
          </p:nvSpPr>
          <p:spPr>
            <a:xfrm>
              <a:off x="1557523" y="4675027"/>
              <a:ext cx="1754791" cy="3150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7030A0"/>
                  </a:solidFill>
                  <a:effectLst/>
                  <a:uLnTx/>
                  <a:uFillTx/>
                  <a:latin typeface="Arial" charset="0"/>
                  <a:ea typeface="Arial" charset="0"/>
                  <a:cs typeface="Arial" charset="0"/>
                </a:rPr>
                <a:t>Oral</a:t>
              </a:r>
            </a:p>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7030A0"/>
                  </a:solidFill>
                  <a:effectLst/>
                  <a:uLnTx/>
                  <a:uFillTx/>
                  <a:latin typeface="Arial" charset="0"/>
                  <a:ea typeface="Arial" charset="0"/>
                  <a:cs typeface="Arial" charset="0"/>
                </a:rPr>
                <a:t>Adolescent and Pediatric</a:t>
              </a:r>
            </a:p>
          </p:txBody>
        </p:sp>
        <p:pic>
          <p:nvPicPr>
            <p:cNvPr id="68" name="Picture 67">
              <a:extLst>
                <a:ext uri="{FF2B5EF4-FFF2-40B4-BE49-F238E27FC236}">
                  <a16:creationId xmlns:a16="http://schemas.microsoft.com/office/drawing/2014/main" xmlns="" id="{A5B0DAAB-5F43-6D45-BDA4-78A7FBC35141}"/>
                </a:ext>
              </a:extLst>
            </p:cNvPr>
            <p:cNvPicPr>
              <a:picLocks/>
            </p:cNvPicPr>
            <p:nvPr/>
          </p:nvPicPr>
          <p:blipFill>
            <a:blip r:embed="rId7" cstate="print">
              <a:extLst>
                <a:ext uri="{28A0092B-C50C-407E-A947-70E740481C1C}">
                  <a14:useLocalDpi xmlns:a14="http://schemas.microsoft.com/office/drawing/2010/main" val="0"/>
                </a:ext>
              </a:extLst>
            </a:blip>
            <a:stretch>
              <a:fillRect/>
            </a:stretch>
          </p:blipFill>
          <p:spPr>
            <a:xfrm>
              <a:off x="7689165" y="2083864"/>
              <a:ext cx="547486" cy="305639"/>
            </a:xfrm>
            <a:prstGeom prst="rect">
              <a:avLst/>
            </a:prstGeom>
          </p:spPr>
        </p:pic>
        <p:pic>
          <p:nvPicPr>
            <p:cNvPr id="74" name="Picture 73">
              <a:extLst>
                <a:ext uri="{FF2B5EF4-FFF2-40B4-BE49-F238E27FC236}">
                  <a16:creationId xmlns:a16="http://schemas.microsoft.com/office/drawing/2014/main" xmlns="" id="{F69CC657-1D1A-7A4A-875D-F61534F8E42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402649" y="3108015"/>
              <a:ext cx="693390" cy="394847"/>
            </a:xfrm>
            <a:prstGeom prst="rect">
              <a:avLst/>
            </a:prstGeom>
          </p:spPr>
        </p:pic>
        <p:sp>
          <p:nvSpPr>
            <p:cNvPr id="75" name="TextBox 74">
              <a:extLst>
                <a:ext uri="{FF2B5EF4-FFF2-40B4-BE49-F238E27FC236}">
                  <a16:creationId xmlns:a16="http://schemas.microsoft.com/office/drawing/2014/main" xmlns="" id="{2381D2BE-B877-FB4A-8508-A816AA7CD08A}"/>
                </a:ext>
              </a:extLst>
            </p:cNvPr>
            <p:cNvSpPr txBox="1"/>
            <p:nvPr/>
          </p:nvSpPr>
          <p:spPr>
            <a:xfrm>
              <a:off x="5740818" y="4301090"/>
              <a:ext cx="1396100" cy="278979"/>
            </a:xfrm>
            <a:prstGeom prst="rect">
              <a:avLst/>
            </a:prstGeom>
            <a:noFill/>
          </p:spPr>
          <p:txBody>
            <a:bodyPr wrap="square" rtlCol="0" anchor="ctr">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ARCADE</a:t>
              </a:r>
            </a:p>
          </p:txBody>
        </p:sp>
        <p:sp>
          <p:nvSpPr>
            <p:cNvPr id="76" name="TextBox 75">
              <a:extLst>
                <a:ext uri="{FF2B5EF4-FFF2-40B4-BE49-F238E27FC236}">
                  <a16:creationId xmlns:a16="http://schemas.microsoft.com/office/drawing/2014/main" xmlns="" id="{555976CC-142F-0248-B129-6FDD84796FE7}"/>
                </a:ext>
              </a:extLst>
            </p:cNvPr>
            <p:cNvSpPr txBox="1"/>
            <p:nvPr/>
          </p:nvSpPr>
          <p:spPr>
            <a:xfrm>
              <a:off x="5773768" y="4691409"/>
              <a:ext cx="1396100" cy="278979"/>
            </a:xfrm>
            <a:prstGeom prst="rect">
              <a:avLst/>
            </a:prstGeom>
            <a:noFill/>
          </p:spPr>
          <p:txBody>
            <a:bodyPr wrap="square" rtlCol="0" anchor="ctr">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ELEKTRA</a:t>
              </a:r>
            </a:p>
          </p:txBody>
        </p:sp>
      </p:grpSp>
      <p:sp>
        <p:nvSpPr>
          <p:cNvPr id="4" name="TextBox 3">
            <a:extLst>
              <a:ext uri="{FF2B5EF4-FFF2-40B4-BE49-F238E27FC236}">
                <a16:creationId xmlns:a16="http://schemas.microsoft.com/office/drawing/2014/main" xmlns="" id="{B804D739-B72B-4935-934B-8E995A4DAFB3}"/>
              </a:ext>
            </a:extLst>
          </p:cNvPr>
          <p:cNvSpPr txBox="1"/>
          <p:nvPr/>
        </p:nvSpPr>
        <p:spPr>
          <a:xfrm>
            <a:off x="9650031" y="2110220"/>
            <a:ext cx="1367348" cy="400110"/>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effectLst/>
                <a:uLnTx/>
                <a:uFillTx/>
                <a:latin typeface="Calibri"/>
                <a:ea typeface="+mn-ea"/>
                <a:cs typeface="+mn-cs"/>
              </a:rPr>
              <a:t>Orphan Drug &amp; Fast Track Designations</a:t>
            </a:r>
          </a:p>
        </p:txBody>
      </p:sp>
      <p:sp>
        <p:nvSpPr>
          <p:cNvPr id="77" name="TextBox 76">
            <a:extLst>
              <a:ext uri="{FF2B5EF4-FFF2-40B4-BE49-F238E27FC236}">
                <a16:creationId xmlns:a16="http://schemas.microsoft.com/office/drawing/2014/main" xmlns="" id="{BBFBAB8F-F6D8-49BB-887A-B681A41B5ED1}"/>
              </a:ext>
            </a:extLst>
          </p:cNvPr>
          <p:cNvSpPr txBox="1"/>
          <p:nvPr/>
        </p:nvSpPr>
        <p:spPr>
          <a:xfrm>
            <a:off x="9650031" y="3090877"/>
            <a:ext cx="1286688" cy="400110"/>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effectLst/>
                <a:uLnTx/>
                <a:uFillTx/>
                <a:latin typeface="Calibri"/>
                <a:ea typeface="+mn-ea"/>
                <a:cs typeface="+mn-cs"/>
              </a:rPr>
              <a:t>Orphan Drug &amp; Fast Track Designations</a:t>
            </a:r>
          </a:p>
        </p:txBody>
      </p:sp>
      <p:sp>
        <p:nvSpPr>
          <p:cNvPr id="78" name="TextBox 77">
            <a:extLst>
              <a:ext uri="{FF2B5EF4-FFF2-40B4-BE49-F238E27FC236}">
                <a16:creationId xmlns:a16="http://schemas.microsoft.com/office/drawing/2014/main" xmlns="" id="{1ED86DD9-24B6-4C7F-BBA5-C4EF5A8775D0}"/>
              </a:ext>
            </a:extLst>
          </p:cNvPr>
          <p:cNvSpPr txBox="1"/>
          <p:nvPr/>
        </p:nvSpPr>
        <p:spPr>
          <a:xfrm>
            <a:off x="9638374" y="4189903"/>
            <a:ext cx="1286688" cy="553998"/>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effectLst/>
                <a:uLnTx/>
                <a:uFillTx/>
                <a:latin typeface="Calibri"/>
                <a:ea typeface="+mn-ea"/>
                <a:cs typeface="+mn-cs"/>
              </a:rPr>
              <a:t>Orphan Drug Designations for LGS &amp; Dravet syndromes</a:t>
            </a:r>
          </a:p>
        </p:txBody>
      </p:sp>
      <p:grpSp>
        <p:nvGrpSpPr>
          <p:cNvPr id="79" name="Group 78">
            <a:extLst>
              <a:ext uri="{FF2B5EF4-FFF2-40B4-BE49-F238E27FC236}">
                <a16:creationId xmlns:a16="http://schemas.microsoft.com/office/drawing/2014/main" xmlns="" id="{D2E7CF7A-453F-473C-88C2-FA7FD66F99EB}"/>
              </a:ext>
            </a:extLst>
          </p:cNvPr>
          <p:cNvGrpSpPr/>
          <p:nvPr/>
        </p:nvGrpSpPr>
        <p:grpSpPr>
          <a:xfrm>
            <a:off x="10912133" y="4199466"/>
            <a:ext cx="754934" cy="501772"/>
            <a:chOff x="6703359" y="80455"/>
            <a:chExt cx="1185170" cy="1002033"/>
          </a:xfrm>
        </p:grpSpPr>
        <p:sp>
          <p:nvSpPr>
            <p:cNvPr id="80" name="Oval 79">
              <a:extLst>
                <a:ext uri="{FF2B5EF4-FFF2-40B4-BE49-F238E27FC236}">
                  <a16:creationId xmlns:a16="http://schemas.microsoft.com/office/drawing/2014/main" xmlns="" id="{971E7459-2586-4AE6-B6A6-9F6B243EB938}"/>
                </a:ext>
              </a:extLst>
            </p:cNvPr>
            <p:cNvSpPr/>
            <p:nvPr/>
          </p:nvSpPr>
          <p:spPr>
            <a:xfrm>
              <a:off x="6703359" y="396688"/>
              <a:ext cx="685800" cy="685800"/>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1" name="Picture 80">
              <a:extLst>
                <a:ext uri="{FF2B5EF4-FFF2-40B4-BE49-F238E27FC236}">
                  <a16:creationId xmlns:a16="http://schemas.microsoft.com/office/drawing/2014/main" xmlns="" id="{5B0E93DA-310B-449F-9B09-B741F42D845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859829" y="601307"/>
              <a:ext cx="372859" cy="329896"/>
            </a:xfrm>
            <a:prstGeom prst="rect">
              <a:avLst/>
            </a:prstGeom>
            <a:solidFill>
              <a:schemeClr val="bg1"/>
            </a:solidFill>
          </p:spPr>
        </p:pic>
        <p:sp>
          <p:nvSpPr>
            <p:cNvPr id="82" name="Oval 81">
              <a:extLst>
                <a:ext uri="{FF2B5EF4-FFF2-40B4-BE49-F238E27FC236}">
                  <a16:creationId xmlns:a16="http://schemas.microsoft.com/office/drawing/2014/main" xmlns="" id="{975EEF45-ADA9-4323-9B71-2BC0FA5E8697}"/>
                </a:ext>
              </a:extLst>
            </p:cNvPr>
            <p:cNvSpPr/>
            <p:nvPr/>
          </p:nvSpPr>
          <p:spPr>
            <a:xfrm>
              <a:off x="7202729" y="80455"/>
              <a:ext cx="685800" cy="685800"/>
            </a:xfrm>
            <a:prstGeom prst="ellipse">
              <a:avLst/>
            </a:prstGeom>
            <a:solidFill>
              <a:schemeClr val="bg1">
                <a:alpha val="89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3" name="Picture 82">
              <a:extLst>
                <a:ext uri="{FF2B5EF4-FFF2-40B4-BE49-F238E27FC236}">
                  <a16:creationId xmlns:a16="http://schemas.microsoft.com/office/drawing/2014/main" xmlns="" id="{4FDD0A1F-68E8-48E4-9174-F6410AF0934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295228" y="339236"/>
              <a:ext cx="500801" cy="168238"/>
            </a:xfrm>
            <a:prstGeom prst="rect">
              <a:avLst/>
            </a:prstGeom>
          </p:spPr>
        </p:pic>
      </p:grpSp>
    </p:spTree>
    <p:extLst>
      <p:ext uri="{BB962C8B-B14F-4D97-AF65-F5344CB8AC3E}">
        <p14:creationId xmlns:p14="http://schemas.microsoft.com/office/powerpoint/2010/main" val="38342321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CCCAD29-2FCB-4D80-BEFF-AA699CABCDF4}"/>
              </a:ext>
            </a:extLst>
          </p:cNvPr>
          <p:cNvSpPr>
            <a:spLocks noGrp="1"/>
          </p:cNvSpPr>
          <p:nvPr>
            <p:ph type="title"/>
          </p:nvPr>
        </p:nvSpPr>
        <p:spPr/>
        <p:txBody>
          <a:bodyPr/>
          <a:lstStyle/>
          <a:p>
            <a:r>
              <a:rPr lang="en-US" dirty="0"/>
              <a:t>Our Approach: Partnerships About and With Patients and Families</a:t>
            </a:r>
          </a:p>
        </p:txBody>
      </p:sp>
      <p:pic>
        <p:nvPicPr>
          <p:cNvPr id="5" name="Picture 4" descr="A close up of a sign&#10;&#10;Description generated with high confidence">
            <a:extLst>
              <a:ext uri="{FF2B5EF4-FFF2-40B4-BE49-F238E27FC236}">
                <a16:creationId xmlns:a16="http://schemas.microsoft.com/office/drawing/2014/main" xmlns="" id="{AB4268C0-F92C-4090-A97B-1CB05115D5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46497" y="1759865"/>
            <a:ext cx="1469053" cy="542911"/>
          </a:xfrm>
          <a:prstGeom prst="rect">
            <a:avLst/>
          </a:prstGeom>
        </p:spPr>
      </p:pic>
      <p:pic>
        <p:nvPicPr>
          <p:cNvPr id="7" name="Picture 6">
            <a:extLst>
              <a:ext uri="{FF2B5EF4-FFF2-40B4-BE49-F238E27FC236}">
                <a16:creationId xmlns:a16="http://schemas.microsoft.com/office/drawing/2014/main" xmlns="" id="{7382430B-7A79-4526-9CEB-0D4BDBD9D79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02769" y="3237795"/>
            <a:ext cx="1529034" cy="668953"/>
          </a:xfrm>
          <a:prstGeom prst="rect">
            <a:avLst/>
          </a:prstGeom>
        </p:spPr>
      </p:pic>
      <p:pic>
        <p:nvPicPr>
          <p:cNvPr id="9" name="Picture 8">
            <a:extLst>
              <a:ext uri="{FF2B5EF4-FFF2-40B4-BE49-F238E27FC236}">
                <a16:creationId xmlns:a16="http://schemas.microsoft.com/office/drawing/2014/main" xmlns="" id="{ED1D9964-45C3-4FAA-9EB9-725B6E66826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33350" y="4030339"/>
            <a:ext cx="1349590" cy="812508"/>
          </a:xfrm>
          <a:prstGeom prst="rect">
            <a:avLst/>
          </a:prstGeom>
        </p:spPr>
      </p:pic>
      <p:pic>
        <p:nvPicPr>
          <p:cNvPr id="11" name="Picture 10" descr="A close up of a logo&#10;&#10;Description generated with very high confidence">
            <a:extLst>
              <a:ext uri="{FF2B5EF4-FFF2-40B4-BE49-F238E27FC236}">
                <a16:creationId xmlns:a16="http://schemas.microsoft.com/office/drawing/2014/main" xmlns="" id="{E080824F-773A-4B72-AC3C-FBDB95BEF81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33323" y="1548866"/>
            <a:ext cx="964908" cy="964908"/>
          </a:xfrm>
          <a:prstGeom prst="rect">
            <a:avLst/>
          </a:prstGeom>
        </p:spPr>
      </p:pic>
      <p:pic>
        <p:nvPicPr>
          <p:cNvPr id="13" name="Picture 12">
            <a:extLst>
              <a:ext uri="{FF2B5EF4-FFF2-40B4-BE49-F238E27FC236}">
                <a16:creationId xmlns:a16="http://schemas.microsoft.com/office/drawing/2014/main" xmlns="" id="{684859C0-0002-42D6-82BE-F1C5E167D68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50834" y="2557922"/>
            <a:ext cx="989610" cy="503640"/>
          </a:xfrm>
          <a:prstGeom prst="rect">
            <a:avLst/>
          </a:prstGeom>
        </p:spPr>
      </p:pic>
      <p:pic>
        <p:nvPicPr>
          <p:cNvPr id="15" name="Picture 14" descr="A close up of a logo&#10;&#10;Description generated with high confidence">
            <a:extLst>
              <a:ext uri="{FF2B5EF4-FFF2-40B4-BE49-F238E27FC236}">
                <a16:creationId xmlns:a16="http://schemas.microsoft.com/office/drawing/2014/main" xmlns="" id="{3CAF050F-8420-41C7-AAB5-A133DC2EC3D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81010" y="1713565"/>
            <a:ext cx="1259141" cy="635510"/>
          </a:xfrm>
          <a:prstGeom prst="rect">
            <a:avLst/>
          </a:prstGeom>
        </p:spPr>
      </p:pic>
      <p:pic>
        <p:nvPicPr>
          <p:cNvPr id="17" name="Picture 16">
            <a:extLst>
              <a:ext uri="{FF2B5EF4-FFF2-40B4-BE49-F238E27FC236}">
                <a16:creationId xmlns:a16="http://schemas.microsoft.com/office/drawing/2014/main" xmlns="" id="{838FD801-2F3A-4305-900B-228982E2CE8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941313" y="4977677"/>
            <a:ext cx="1237861" cy="663631"/>
          </a:xfrm>
          <a:prstGeom prst="rect">
            <a:avLst/>
          </a:prstGeom>
        </p:spPr>
      </p:pic>
      <p:pic>
        <p:nvPicPr>
          <p:cNvPr id="19" name="Picture 18" descr="A drawing of a cartoon character&#10;&#10;Description generated with high confidence">
            <a:extLst>
              <a:ext uri="{FF2B5EF4-FFF2-40B4-BE49-F238E27FC236}">
                <a16:creationId xmlns:a16="http://schemas.microsoft.com/office/drawing/2014/main" xmlns="" id="{B3DE3C8C-6542-4633-B67B-E59A854E1A3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97052" y="4964824"/>
            <a:ext cx="1286200" cy="689336"/>
          </a:xfrm>
          <a:prstGeom prst="rect">
            <a:avLst/>
          </a:prstGeom>
        </p:spPr>
      </p:pic>
      <p:pic>
        <p:nvPicPr>
          <p:cNvPr id="21" name="Picture 20" descr="A close up of a logo&#10;&#10;Description generated with high confidence">
            <a:extLst>
              <a:ext uri="{FF2B5EF4-FFF2-40B4-BE49-F238E27FC236}">
                <a16:creationId xmlns:a16="http://schemas.microsoft.com/office/drawing/2014/main" xmlns="" id="{F5C0F287-17C9-4AAB-B985-7A6857B64E9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318982" y="4194487"/>
            <a:ext cx="1357604" cy="484212"/>
          </a:xfrm>
          <a:prstGeom prst="rect">
            <a:avLst/>
          </a:prstGeom>
        </p:spPr>
      </p:pic>
      <p:pic>
        <p:nvPicPr>
          <p:cNvPr id="23" name="Picture 22" descr="A close up of a logo&#10;&#10;Description generated with very high confidence">
            <a:extLst>
              <a:ext uri="{FF2B5EF4-FFF2-40B4-BE49-F238E27FC236}">
                <a16:creationId xmlns:a16="http://schemas.microsoft.com/office/drawing/2014/main" xmlns="" id="{612D0F91-C4D8-4FDF-9FCC-0E468A1AC5DD}"/>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870529" y="5061916"/>
            <a:ext cx="968051" cy="495153"/>
          </a:xfrm>
          <a:prstGeom prst="rect">
            <a:avLst/>
          </a:prstGeom>
        </p:spPr>
      </p:pic>
      <p:pic>
        <p:nvPicPr>
          <p:cNvPr id="25" name="Picture 24">
            <a:extLst>
              <a:ext uri="{FF2B5EF4-FFF2-40B4-BE49-F238E27FC236}">
                <a16:creationId xmlns:a16="http://schemas.microsoft.com/office/drawing/2014/main" xmlns="" id="{C889B3A7-49DA-4C5B-AD2D-12B6EED8CC18}"/>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405344" y="3337276"/>
            <a:ext cx="1682620" cy="469991"/>
          </a:xfrm>
          <a:prstGeom prst="rect">
            <a:avLst/>
          </a:prstGeom>
        </p:spPr>
      </p:pic>
      <p:pic>
        <p:nvPicPr>
          <p:cNvPr id="27" name="Picture 26" descr="A close up of a logo&#10;&#10;Description generated with very high confidence">
            <a:extLst>
              <a:ext uri="{FF2B5EF4-FFF2-40B4-BE49-F238E27FC236}">
                <a16:creationId xmlns:a16="http://schemas.microsoft.com/office/drawing/2014/main" xmlns="" id="{2F70F4DB-3F03-482D-9840-4A857337A1F7}"/>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834033" y="5714226"/>
            <a:ext cx="2553094" cy="742099"/>
          </a:xfrm>
          <a:prstGeom prst="rect">
            <a:avLst/>
          </a:prstGeom>
        </p:spPr>
      </p:pic>
      <p:pic>
        <p:nvPicPr>
          <p:cNvPr id="29" name="Picture 28">
            <a:extLst>
              <a:ext uri="{FF2B5EF4-FFF2-40B4-BE49-F238E27FC236}">
                <a16:creationId xmlns:a16="http://schemas.microsoft.com/office/drawing/2014/main" xmlns="" id="{6568123B-3657-4FE6-820F-06880E8A9532}"/>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286691" y="3267471"/>
            <a:ext cx="1219200" cy="609600"/>
          </a:xfrm>
          <a:prstGeom prst="rect">
            <a:avLst/>
          </a:prstGeom>
        </p:spPr>
      </p:pic>
      <p:pic>
        <p:nvPicPr>
          <p:cNvPr id="31" name="Picture 30">
            <a:extLst>
              <a:ext uri="{FF2B5EF4-FFF2-40B4-BE49-F238E27FC236}">
                <a16:creationId xmlns:a16="http://schemas.microsoft.com/office/drawing/2014/main" xmlns="" id="{02A1C35F-E294-4976-967B-CA3A7672B358}"/>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634443" y="2355850"/>
            <a:ext cx="1347405" cy="907785"/>
          </a:xfrm>
          <a:prstGeom prst="rect">
            <a:avLst/>
          </a:prstGeom>
        </p:spPr>
      </p:pic>
      <p:pic>
        <p:nvPicPr>
          <p:cNvPr id="33" name="Picture 32" descr="A close up of a logo&#10;&#10;Description generated with high confidence">
            <a:extLst>
              <a:ext uri="{FF2B5EF4-FFF2-40B4-BE49-F238E27FC236}">
                <a16:creationId xmlns:a16="http://schemas.microsoft.com/office/drawing/2014/main" xmlns="" id="{B7D7918D-30D8-4742-B759-165F3DF5C053}"/>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38714" y="3299479"/>
            <a:ext cx="2343996" cy="545585"/>
          </a:xfrm>
          <a:prstGeom prst="rect">
            <a:avLst/>
          </a:prstGeom>
        </p:spPr>
      </p:pic>
      <p:pic>
        <p:nvPicPr>
          <p:cNvPr id="37" name="Picture 36" descr="A close up of a logo&#10;&#10;Description generated with very high confidence">
            <a:extLst>
              <a:ext uri="{FF2B5EF4-FFF2-40B4-BE49-F238E27FC236}">
                <a16:creationId xmlns:a16="http://schemas.microsoft.com/office/drawing/2014/main" xmlns="" id="{19D80BBD-14A2-4C6B-B932-A368C676B6A0}"/>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381047" y="1707130"/>
            <a:ext cx="1235010" cy="648380"/>
          </a:xfrm>
          <a:prstGeom prst="rect">
            <a:avLst/>
          </a:prstGeom>
        </p:spPr>
      </p:pic>
      <p:pic>
        <p:nvPicPr>
          <p:cNvPr id="39" name="Picture 38" descr="A close up of a logo&#10;&#10;Description generated with very high confidence">
            <a:extLst>
              <a:ext uri="{FF2B5EF4-FFF2-40B4-BE49-F238E27FC236}">
                <a16:creationId xmlns:a16="http://schemas.microsoft.com/office/drawing/2014/main" xmlns="" id="{E53C9DBE-782A-4868-B176-332B71B54325}"/>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211802" y="5041559"/>
            <a:ext cx="1573498" cy="535866"/>
          </a:xfrm>
          <a:prstGeom prst="rect">
            <a:avLst/>
          </a:prstGeom>
        </p:spPr>
      </p:pic>
      <p:pic>
        <p:nvPicPr>
          <p:cNvPr id="41" name="Picture 40" descr="A close up of a logo&#10;&#10;Description generated with high confidence">
            <a:extLst>
              <a:ext uri="{FF2B5EF4-FFF2-40B4-BE49-F238E27FC236}">
                <a16:creationId xmlns:a16="http://schemas.microsoft.com/office/drawing/2014/main" xmlns="" id="{50CA2EEE-11BD-4561-8950-BAAC7DF9171D}"/>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flipH="1">
            <a:off x="3317010" y="1583900"/>
            <a:ext cx="1335583" cy="894841"/>
          </a:xfrm>
          <a:prstGeom prst="rect">
            <a:avLst/>
          </a:prstGeom>
        </p:spPr>
      </p:pic>
      <p:sp>
        <p:nvSpPr>
          <p:cNvPr id="24" name="Oval 23">
            <a:extLst>
              <a:ext uri="{FF2B5EF4-FFF2-40B4-BE49-F238E27FC236}">
                <a16:creationId xmlns:a16="http://schemas.microsoft.com/office/drawing/2014/main" xmlns="" id="{A7FE1183-68DC-4F73-BD65-A92A04499D54}"/>
              </a:ext>
            </a:extLst>
          </p:cNvPr>
          <p:cNvSpPr/>
          <p:nvPr/>
        </p:nvSpPr>
        <p:spPr>
          <a:xfrm>
            <a:off x="10319476" y="1704866"/>
            <a:ext cx="591818" cy="591818"/>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8" name="Picture 27">
            <a:extLst>
              <a:ext uri="{FF2B5EF4-FFF2-40B4-BE49-F238E27FC236}">
                <a16:creationId xmlns:a16="http://schemas.microsoft.com/office/drawing/2014/main" xmlns="" id="{B1EE8CE5-6EB7-C746-9605-53F2D4E6AE15}"/>
              </a:ext>
            </a:extLst>
          </p:cNvPr>
          <p:cNvPicPr>
            <a:picLocks noChangeAspect="1"/>
          </p:cNvPicPr>
          <p:nvPr/>
        </p:nvPicPr>
        <p:blipFill>
          <a:blip r:embed="rId20"/>
          <a:stretch>
            <a:fillRect/>
          </a:stretch>
        </p:blipFill>
        <p:spPr>
          <a:xfrm>
            <a:off x="5006031" y="2549490"/>
            <a:ext cx="2179939" cy="1924589"/>
          </a:xfrm>
          <a:prstGeom prst="rect">
            <a:avLst/>
          </a:prstGeom>
        </p:spPr>
      </p:pic>
      <p:pic>
        <p:nvPicPr>
          <p:cNvPr id="4" name="Picture 3" descr="IFCR_logo_lg.jpg"/>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5970762" y="5015501"/>
            <a:ext cx="1442285" cy="587983"/>
          </a:xfrm>
          <a:prstGeom prst="rect">
            <a:avLst/>
          </a:prstGeom>
        </p:spPr>
      </p:pic>
    </p:spTree>
    <p:extLst>
      <p:ext uri="{BB962C8B-B14F-4D97-AF65-F5344CB8AC3E}">
        <p14:creationId xmlns:p14="http://schemas.microsoft.com/office/powerpoint/2010/main" val="42114275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AC4371A-0071-3F41-9A91-B42A5E52CAF7}"/>
              </a:ext>
            </a:extLst>
          </p:cNvPr>
          <p:cNvSpPr>
            <a:spLocks noGrp="1"/>
          </p:cNvSpPr>
          <p:nvPr>
            <p:ph type="title"/>
          </p:nvPr>
        </p:nvSpPr>
        <p:spPr>
          <a:xfrm>
            <a:off x="860684" y="687050"/>
            <a:ext cx="10506075" cy="443198"/>
          </a:xfrm>
        </p:spPr>
        <p:txBody>
          <a:bodyPr/>
          <a:lstStyle/>
          <a:p>
            <a:r>
              <a:rPr lang="en-US" sz="2400" b="1" dirty="0"/>
              <a:t>Families </a:t>
            </a:r>
            <a:r>
              <a:rPr lang="en-US" sz="2400" dirty="0"/>
              <a:t>are at the Center of All our Activities</a:t>
            </a:r>
            <a:r>
              <a:rPr lang="en-US" sz="2400" b="1" dirty="0"/>
              <a:t/>
            </a:r>
            <a:br>
              <a:rPr lang="en-US" sz="2400" b="1" dirty="0"/>
            </a:br>
            <a:endParaRPr lang="en-US" sz="2400" i="1" dirty="0"/>
          </a:p>
        </p:txBody>
      </p:sp>
      <p:pic>
        <p:nvPicPr>
          <p:cNvPr id="4" name="Picture 3">
            <a:extLst>
              <a:ext uri="{FF2B5EF4-FFF2-40B4-BE49-F238E27FC236}">
                <a16:creationId xmlns:a16="http://schemas.microsoft.com/office/drawing/2014/main" xmlns="" id="{F92189B8-F86E-6649-B616-D4E8247491D1}"/>
              </a:ext>
            </a:extLst>
          </p:cNvPr>
          <p:cNvPicPr>
            <a:picLocks noChangeAspect="1"/>
          </p:cNvPicPr>
          <p:nvPr/>
        </p:nvPicPr>
        <p:blipFill>
          <a:blip r:embed="rId2"/>
          <a:stretch>
            <a:fillRect/>
          </a:stretch>
        </p:blipFill>
        <p:spPr>
          <a:xfrm>
            <a:off x="4349750" y="2254250"/>
            <a:ext cx="3492500" cy="2349500"/>
          </a:xfrm>
          <a:prstGeom prst="rect">
            <a:avLst/>
          </a:prstGeom>
        </p:spPr>
      </p:pic>
      <p:sp>
        <p:nvSpPr>
          <p:cNvPr id="5" name="TextBox 4">
            <a:extLst>
              <a:ext uri="{FF2B5EF4-FFF2-40B4-BE49-F238E27FC236}">
                <a16:creationId xmlns:a16="http://schemas.microsoft.com/office/drawing/2014/main" xmlns="" id="{44FB3EB1-0705-394C-B655-ECF0F91B7A64}"/>
              </a:ext>
            </a:extLst>
          </p:cNvPr>
          <p:cNvSpPr txBox="1"/>
          <p:nvPr/>
        </p:nvSpPr>
        <p:spPr>
          <a:xfrm>
            <a:off x="8208974" y="2271058"/>
            <a:ext cx="3711060" cy="369332"/>
          </a:xfrm>
          <a:prstGeom prst="rect">
            <a:avLst/>
          </a:prstGeom>
          <a:noFill/>
        </p:spPr>
        <p:txBody>
          <a:bodyPr wrap="none" rtlCol="0">
            <a:spAutoFit/>
          </a:bodyPr>
          <a:lstStyle/>
          <a:p>
            <a:r>
              <a:rPr lang="en-US" dirty="0"/>
              <a:t>Design Clinical Development Program</a:t>
            </a:r>
          </a:p>
        </p:txBody>
      </p:sp>
      <p:sp>
        <p:nvSpPr>
          <p:cNvPr id="6" name="TextBox 5">
            <a:extLst>
              <a:ext uri="{FF2B5EF4-FFF2-40B4-BE49-F238E27FC236}">
                <a16:creationId xmlns:a16="http://schemas.microsoft.com/office/drawing/2014/main" xmlns="" id="{CA1CC771-71CD-724D-9137-664B96DE9D99}"/>
              </a:ext>
            </a:extLst>
          </p:cNvPr>
          <p:cNvSpPr txBox="1"/>
          <p:nvPr/>
        </p:nvSpPr>
        <p:spPr>
          <a:xfrm>
            <a:off x="3007918" y="5036987"/>
            <a:ext cx="6176165" cy="369332"/>
          </a:xfrm>
          <a:prstGeom prst="rect">
            <a:avLst/>
          </a:prstGeom>
          <a:noFill/>
        </p:spPr>
        <p:txBody>
          <a:bodyPr wrap="none" rtlCol="0">
            <a:spAutoFit/>
          </a:bodyPr>
          <a:lstStyle/>
          <a:p>
            <a:pPr algn="ctr"/>
            <a:r>
              <a:rPr lang="en-US" dirty="0"/>
              <a:t>Help Physicians Understand Objective Clinical Need and Efficacy</a:t>
            </a:r>
          </a:p>
        </p:txBody>
      </p:sp>
      <p:sp>
        <p:nvSpPr>
          <p:cNvPr id="3" name="TextBox 2">
            <a:extLst>
              <a:ext uri="{FF2B5EF4-FFF2-40B4-BE49-F238E27FC236}">
                <a16:creationId xmlns:a16="http://schemas.microsoft.com/office/drawing/2014/main" xmlns="" id="{448600EA-7D5F-C744-9C30-EB2178F9204F}"/>
              </a:ext>
            </a:extLst>
          </p:cNvPr>
          <p:cNvSpPr txBox="1"/>
          <p:nvPr/>
        </p:nvSpPr>
        <p:spPr>
          <a:xfrm>
            <a:off x="732592" y="2309799"/>
            <a:ext cx="3108543" cy="369332"/>
          </a:xfrm>
          <a:prstGeom prst="rect">
            <a:avLst/>
          </a:prstGeom>
          <a:noFill/>
        </p:spPr>
        <p:txBody>
          <a:bodyPr wrap="none" rtlCol="0">
            <a:spAutoFit/>
          </a:bodyPr>
          <a:lstStyle/>
          <a:p>
            <a:r>
              <a:rPr lang="en-US" dirty="0"/>
              <a:t>Educate Regulatory Authorities</a:t>
            </a:r>
          </a:p>
        </p:txBody>
      </p:sp>
      <p:sp>
        <p:nvSpPr>
          <p:cNvPr id="7" name="TextBox 6">
            <a:extLst>
              <a:ext uri="{FF2B5EF4-FFF2-40B4-BE49-F238E27FC236}">
                <a16:creationId xmlns:a16="http://schemas.microsoft.com/office/drawing/2014/main" xmlns="" id="{326F97B1-B25E-C545-A715-3FF721EC31D7}"/>
              </a:ext>
            </a:extLst>
          </p:cNvPr>
          <p:cNvSpPr txBox="1"/>
          <p:nvPr/>
        </p:nvSpPr>
        <p:spPr>
          <a:xfrm>
            <a:off x="3740115" y="1712179"/>
            <a:ext cx="4711771" cy="400110"/>
          </a:xfrm>
          <a:prstGeom prst="rect">
            <a:avLst/>
          </a:prstGeom>
          <a:noFill/>
        </p:spPr>
        <p:txBody>
          <a:bodyPr wrap="none" rtlCol="0">
            <a:spAutoFit/>
          </a:bodyPr>
          <a:lstStyle/>
          <a:p>
            <a:r>
              <a:rPr lang="en-US" sz="2000" b="1" dirty="0"/>
              <a:t>Help  Families to Advocate for Their Needs</a:t>
            </a:r>
          </a:p>
        </p:txBody>
      </p:sp>
      <p:sp>
        <p:nvSpPr>
          <p:cNvPr id="8" name="TextBox 7">
            <a:extLst>
              <a:ext uri="{FF2B5EF4-FFF2-40B4-BE49-F238E27FC236}">
                <a16:creationId xmlns:a16="http://schemas.microsoft.com/office/drawing/2014/main" xmlns="" id="{FE5618F4-AAF5-A745-ABD1-F1B569B5C03F}"/>
              </a:ext>
            </a:extLst>
          </p:cNvPr>
          <p:cNvSpPr txBox="1"/>
          <p:nvPr/>
        </p:nvSpPr>
        <p:spPr>
          <a:xfrm>
            <a:off x="628259" y="3244334"/>
            <a:ext cx="3212876" cy="369332"/>
          </a:xfrm>
          <a:prstGeom prst="rect">
            <a:avLst/>
          </a:prstGeom>
          <a:noFill/>
        </p:spPr>
        <p:txBody>
          <a:bodyPr wrap="none" rtlCol="0">
            <a:spAutoFit/>
          </a:bodyPr>
          <a:lstStyle/>
          <a:p>
            <a:r>
              <a:rPr lang="en-US" dirty="0"/>
              <a:t>Enact local and Regional Policies</a:t>
            </a:r>
          </a:p>
        </p:txBody>
      </p:sp>
      <p:sp>
        <p:nvSpPr>
          <p:cNvPr id="9" name="TextBox 8">
            <a:extLst>
              <a:ext uri="{FF2B5EF4-FFF2-40B4-BE49-F238E27FC236}">
                <a16:creationId xmlns:a16="http://schemas.microsoft.com/office/drawing/2014/main" xmlns="" id="{79938700-964C-2F4F-BA8A-F746F1A41F7C}"/>
              </a:ext>
            </a:extLst>
          </p:cNvPr>
          <p:cNvSpPr txBox="1"/>
          <p:nvPr/>
        </p:nvSpPr>
        <p:spPr>
          <a:xfrm>
            <a:off x="1681569" y="4140660"/>
            <a:ext cx="2159566" cy="369332"/>
          </a:xfrm>
          <a:prstGeom prst="rect">
            <a:avLst/>
          </a:prstGeom>
          <a:noFill/>
        </p:spPr>
        <p:txBody>
          <a:bodyPr wrap="none" rtlCol="0">
            <a:spAutoFit/>
          </a:bodyPr>
          <a:lstStyle/>
          <a:p>
            <a:r>
              <a:rPr lang="en-US" dirty="0"/>
              <a:t>Advise Policy Makers</a:t>
            </a:r>
          </a:p>
        </p:txBody>
      </p:sp>
      <p:sp>
        <p:nvSpPr>
          <p:cNvPr id="10" name="TextBox 9">
            <a:extLst>
              <a:ext uri="{FF2B5EF4-FFF2-40B4-BE49-F238E27FC236}">
                <a16:creationId xmlns:a16="http://schemas.microsoft.com/office/drawing/2014/main" xmlns="" id="{02DFC55E-599F-EC48-BB0D-3E35E5F667B8}"/>
              </a:ext>
            </a:extLst>
          </p:cNvPr>
          <p:cNvSpPr txBox="1"/>
          <p:nvPr/>
        </p:nvSpPr>
        <p:spPr>
          <a:xfrm>
            <a:off x="8246532" y="3205306"/>
            <a:ext cx="3037883" cy="369332"/>
          </a:xfrm>
          <a:prstGeom prst="rect">
            <a:avLst/>
          </a:prstGeom>
          <a:noFill/>
        </p:spPr>
        <p:txBody>
          <a:bodyPr wrap="none" rtlCol="0">
            <a:spAutoFit/>
          </a:bodyPr>
          <a:lstStyle/>
          <a:p>
            <a:r>
              <a:rPr lang="en-US" dirty="0"/>
              <a:t>Provide post-approval Support</a:t>
            </a:r>
          </a:p>
        </p:txBody>
      </p:sp>
      <p:sp>
        <p:nvSpPr>
          <p:cNvPr id="11" name="TextBox 10">
            <a:extLst>
              <a:ext uri="{FF2B5EF4-FFF2-40B4-BE49-F238E27FC236}">
                <a16:creationId xmlns:a16="http://schemas.microsoft.com/office/drawing/2014/main" xmlns="" id="{A288845B-4CFF-3B43-B4D5-176C9506C8B0}"/>
              </a:ext>
            </a:extLst>
          </p:cNvPr>
          <p:cNvSpPr txBox="1"/>
          <p:nvPr/>
        </p:nvSpPr>
        <p:spPr>
          <a:xfrm>
            <a:off x="8246532" y="4228372"/>
            <a:ext cx="2145727" cy="369332"/>
          </a:xfrm>
          <a:prstGeom prst="rect">
            <a:avLst/>
          </a:prstGeom>
          <a:noFill/>
        </p:spPr>
        <p:txBody>
          <a:bodyPr wrap="none" rtlCol="0">
            <a:spAutoFit/>
          </a:bodyPr>
          <a:lstStyle/>
          <a:p>
            <a:r>
              <a:rPr lang="en-US" dirty="0"/>
              <a:t>Reach Those in Need</a:t>
            </a:r>
          </a:p>
        </p:txBody>
      </p:sp>
    </p:spTree>
    <p:extLst>
      <p:ext uri="{BB962C8B-B14F-4D97-AF65-F5344CB8AC3E}">
        <p14:creationId xmlns:p14="http://schemas.microsoft.com/office/powerpoint/2010/main" val="14776615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mage result for FAST foundation">
            <a:extLst>
              <a:ext uri="{FF2B5EF4-FFF2-40B4-BE49-F238E27FC236}">
                <a16:creationId xmlns:a16="http://schemas.microsoft.com/office/drawing/2014/main" xmlns="" id="{C820AE41-C30C-4B5B-975B-7C5AC7135CDE}"/>
              </a:ext>
            </a:extLst>
          </p:cNvPr>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bwMode="auto">
          <a:xfrm>
            <a:off x="154847" y="1384366"/>
            <a:ext cx="4919055" cy="408926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
        <p:nvSpPr>
          <p:cNvPr id="5" name="Content Placeholder 2">
            <a:extLst>
              <a:ext uri="{FF2B5EF4-FFF2-40B4-BE49-F238E27FC236}">
                <a16:creationId xmlns:a16="http://schemas.microsoft.com/office/drawing/2014/main" xmlns="" id="{12CF7FBF-E70B-4060-A24B-A2BF7F6A67EF}"/>
              </a:ext>
            </a:extLst>
          </p:cNvPr>
          <p:cNvSpPr>
            <a:spLocks noGrp="1"/>
          </p:cNvSpPr>
          <p:nvPr>
            <p:ph sz="half" idx="1"/>
          </p:nvPr>
        </p:nvSpPr>
        <p:spPr>
          <a:xfrm>
            <a:off x="5184071" y="1325387"/>
            <a:ext cx="6698381" cy="4552899"/>
          </a:xfrm>
        </p:spPr>
        <p:txBody>
          <a:bodyPr>
            <a:normAutofit/>
          </a:bodyPr>
          <a:lstStyle/>
          <a:p>
            <a:pPr marL="0" indent="0" algn="ctr">
              <a:buNone/>
            </a:pPr>
            <a:r>
              <a:rPr lang="en-US" sz="3800" dirty="0"/>
              <a:t>“Imagine if your child, or a loved one, could not walk or speak and had motor impairment, debilitating seizures and a sleep disorder. This is life today for many of people living with Angelman syndrome.”</a:t>
            </a:r>
          </a:p>
        </p:txBody>
      </p:sp>
      <p:sp>
        <p:nvSpPr>
          <p:cNvPr id="6" name="Title 4">
            <a:extLst>
              <a:ext uri="{FF2B5EF4-FFF2-40B4-BE49-F238E27FC236}">
                <a16:creationId xmlns:a16="http://schemas.microsoft.com/office/drawing/2014/main" xmlns="" id="{9DB988DB-6345-FE4A-B65A-C2DD8FAC661D}"/>
              </a:ext>
            </a:extLst>
          </p:cNvPr>
          <p:cNvSpPr>
            <a:spLocks noGrp="1"/>
          </p:cNvSpPr>
          <p:nvPr>
            <p:ph type="title"/>
          </p:nvPr>
        </p:nvSpPr>
        <p:spPr>
          <a:xfrm>
            <a:off x="596978" y="466663"/>
            <a:ext cx="10647132" cy="332399"/>
          </a:xfrm>
        </p:spPr>
        <p:txBody>
          <a:bodyPr>
            <a:spAutoFit/>
          </a:bodyPr>
          <a:lstStyle/>
          <a:p>
            <a:r>
              <a:rPr lang="en-US" dirty="0">
                <a:solidFill>
                  <a:schemeClr val="bg1"/>
                </a:solidFill>
              </a:rPr>
              <a:t>Ovid’s Intent: To Transform the Treatment Landscape for Angelman Syndrome</a:t>
            </a:r>
          </a:p>
        </p:txBody>
      </p:sp>
    </p:spTree>
    <p:extLst>
      <p:ext uri="{BB962C8B-B14F-4D97-AF65-F5344CB8AC3E}">
        <p14:creationId xmlns:p14="http://schemas.microsoft.com/office/powerpoint/2010/main" val="32778803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10"/>
  <p:tag name="ARTICULATE_DESIGN_ID_BGB_GENERIC TEMPLATE" val="hcbwjqKm"/>
  <p:tag name="ARTICULATE_SLIDE_THUMBNAIL_REFRESH" val="1"/>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LAYOUT" val="ppLayoutTitle"/>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8DaWU4hBRCOJt7AA.ffinw"/>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LAYOUT" val="ppLayoutBlank"/>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Custom Design">
  <a:themeElements>
    <a:clrScheme name="Custom 3">
      <a:dk1>
        <a:srgbClr val="323F4F"/>
      </a:dk1>
      <a:lt1>
        <a:sysClr val="window" lastClr="FFFFFF"/>
      </a:lt1>
      <a:dk2>
        <a:srgbClr val="56565A"/>
      </a:dk2>
      <a:lt2>
        <a:srgbClr val="E7E6E6"/>
      </a:lt2>
      <a:accent1>
        <a:srgbClr val="FFA400"/>
      </a:accent1>
      <a:accent2>
        <a:srgbClr val="005677"/>
      </a:accent2>
      <a:accent3>
        <a:srgbClr val="56565A"/>
      </a:accent3>
      <a:accent4>
        <a:srgbClr val="7DCDED"/>
      </a:accent4>
      <a:accent5>
        <a:srgbClr val="D83C4B"/>
      </a:accent5>
      <a:accent6>
        <a:srgbClr val="02726F"/>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GB_Generic Template">
  <a:themeElements>
    <a:clrScheme name="Custom 4">
      <a:dk1>
        <a:srgbClr val="161616"/>
      </a:dk1>
      <a:lt1>
        <a:srgbClr val="FFFFFF"/>
      </a:lt1>
      <a:dk2>
        <a:srgbClr val="0052A2"/>
      </a:dk2>
      <a:lt2>
        <a:srgbClr val="E7E6E6"/>
      </a:lt2>
      <a:accent1>
        <a:srgbClr val="043190"/>
      </a:accent1>
      <a:accent2>
        <a:srgbClr val="56B14B"/>
      </a:accent2>
      <a:accent3>
        <a:srgbClr val="087ABE"/>
      </a:accent3>
      <a:accent4>
        <a:srgbClr val="FE5507"/>
      </a:accent4>
      <a:accent5>
        <a:srgbClr val="76319A"/>
      </a:accent5>
      <a:accent6>
        <a:srgbClr val="F0F3F7"/>
      </a:accent6>
      <a:hlink>
        <a:srgbClr val="087ABE"/>
      </a:hlink>
      <a:folHlink>
        <a:srgbClr val="087ABE"/>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Generic_Template_v2_110315_HK</Template>
  <TotalTime>11189</TotalTime>
  <Words>2245</Words>
  <Application>Microsoft Office PowerPoint</Application>
  <PresentationFormat>Widescreen</PresentationFormat>
  <Paragraphs>381</Paragraphs>
  <Slides>34</Slides>
  <Notes>10</Notes>
  <HiddenSlides>0</HiddenSlides>
  <MMClips>0</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1</vt:i4>
      </vt:variant>
      <vt:variant>
        <vt:lpstr>Slide Titles</vt:lpstr>
      </vt:variant>
      <vt:variant>
        <vt:i4>34</vt:i4>
      </vt:variant>
    </vt:vector>
  </HeadingPairs>
  <TitlesOfParts>
    <vt:vector size="44" baseType="lpstr">
      <vt:lpstr>ＭＳ Ｐゴシック</vt:lpstr>
      <vt:lpstr>Arial</vt:lpstr>
      <vt:lpstr>Calibri</vt:lpstr>
      <vt:lpstr>Calibri Light</vt:lpstr>
      <vt:lpstr>Mangal</vt:lpstr>
      <vt:lpstr>Times New Roman</vt:lpstr>
      <vt:lpstr>Wingdings</vt:lpstr>
      <vt:lpstr>Custom Design</vt:lpstr>
      <vt:lpstr>BGB_Generic Template</vt:lpstr>
      <vt:lpstr>think-cell Slide</vt:lpstr>
      <vt:lpstr>PowerPoint Presentation</vt:lpstr>
      <vt:lpstr>Forward-Looking Statements</vt:lpstr>
      <vt:lpstr>Agenda</vt:lpstr>
      <vt:lpstr>Ovid at a Glance: Goal to Build a Leading Company in Neurology</vt:lpstr>
      <vt:lpstr>PowerPoint Presentation</vt:lpstr>
      <vt:lpstr>Ovid’s Pipeline: 4 Years from Founding </vt:lpstr>
      <vt:lpstr>Our Approach: Partnerships About and With Patients and Families</vt:lpstr>
      <vt:lpstr>Families are at the Center of All our Activities </vt:lpstr>
      <vt:lpstr>Ovid’s Intent: To Transform the Treatment Landscape for Angelman Syndrome</vt:lpstr>
      <vt:lpstr>Therapeutic Landscape for Angelman Today</vt:lpstr>
      <vt:lpstr>PowerPoint Presentation</vt:lpstr>
      <vt:lpstr>PowerPoint Presentation</vt:lpstr>
      <vt:lpstr>OV101: History to 2007</vt:lpstr>
      <vt:lpstr>OV101: History to 2015</vt:lpstr>
      <vt:lpstr>PowerPoint Presentation</vt:lpstr>
      <vt:lpstr>PowerPoint Presentation</vt:lpstr>
      <vt:lpstr>Reduced GABA Levels Lead to Loss of Tonic Inhibition in Angelman Syndrome </vt:lpstr>
      <vt:lpstr>OV101: First-in-Class GABAA Receptor Agonist with Potential to Restore Tonic Inhibition</vt:lpstr>
      <vt:lpstr>PowerPoint Presentation</vt:lpstr>
      <vt:lpstr>PowerPoint Presentation</vt:lpstr>
      <vt:lpstr>OV101 in Angelman: Phase 2 Randomized, Double Blind, Placebo Controlled Trial</vt:lpstr>
      <vt:lpstr>PowerPoint Presentation</vt:lpstr>
      <vt:lpstr>OV101 Results*: First Positive Clinical Data for Angelman Syndrome in &gt;50 years</vt:lpstr>
      <vt:lpstr>STARS Phase 2 Trial : Summary and Conclusions</vt:lpstr>
      <vt:lpstr>PowerPoint Presentation</vt:lpstr>
      <vt:lpstr>CGI-I and What it Means to You</vt:lpstr>
      <vt:lpstr>How to think about CGI-I</vt:lpstr>
      <vt:lpstr>PowerPoint Presentation</vt:lpstr>
      <vt:lpstr>OV101 Next Steps:  Clinical </vt:lpstr>
      <vt:lpstr>OV101 Next Steps:  Regulatory Path</vt:lpstr>
      <vt:lpstr>Values Underlie Everything We Do at Ovid</vt:lpstr>
      <vt:lpstr>Our Thanks</vt:lpstr>
      <vt:lpstr>PowerPoint Presentation</vt:lpstr>
      <vt:lpstr>PowerPoint Presentation</vt:lpstr>
    </vt:vector>
  </TitlesOfParts>
  <Manager/>
  <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Angelman Society of Israel</dc:title>
  <dc:subject/>
  <dc:creator>Jeremy Levin</dc:creator>
  <cp:keywords>ANGELMAN</cp:keywords>
  <dc:description/>
  <cp:lastModifiedBy>חבצלת-היימר גלי, דר</cp:lastModifiedBy>
  <cp:revision>1519</cp:revision>
  <cp:lastPrinted>2018-10-27T15:46:01Z</cp:lastPrinted>
  <dcterms:created xsi:type="dcterms:W3CDTF">2016-10-19T19:19:26Z</dcterms:created>
  <dcterms:modified xsi:type="dcterms:W3CDTF">2018-11-11T11:50:45Z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EC58F383-D9CA-49BC-9536-3A493DD4A2C1</vt:lpwstr>
  </property>
  <property fmtid="{D5CDD505-2E9C-101B-9397-08002B2CF9AE}" pid="3" name="ArticulatePath">
    <vt:lpwstr>Presentation1</vt:lpwstr>
  </property>
</Properties>
</file>