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5" r:id="rId18"/>
    <p:sldId id="276" r:id="rId19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yan Zuber" initials="DZ" lastIdx="1" clrIdx="0">
    <p:extLst>
      <p:ext uri="{19B8F6BF-5375-455C-9EA6-DF929625EA0E}">
        <p15:presenceInfo xmlns:p15="http://schemas.microsoft.com/office/powerpoint/2012/main" userId="0e7df9fea2d97b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EC6"/>
    <a:srgbClr val="55CCB1"/>
    <a:srgbClr val="C3A2DE"/>
    <a:srgbClr val="D4D4D4"/>
    <a:srgbClr val="D8D8D8"/>
    <a:srgbClr val="C4C4C4"/>
    <a:srgbClr val="8D50B7"/>
    <a:srgbClr val="BB9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6" autoAdjust="0"/>
    <p:restoredTop sz="94249" autoAdjust="0"/>
  </p:normalViewPr>
  <p:slideViewPr>
    <p:cSldViewPr snapToGrid="0">
      <p:cViewPr varScale="1">
        <p:scale>
          <a:sx n="62" d="100"/>
          <a:sy n="62" d="100"/>
        </p:scale>
        <p:origin x="72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491245747836411E-2"/>
          <c:y val="0.13353984265535521"/>
          <c:w val="0.9348609687344307"/>
          <c:h val="0.7270821620685384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Rate of Infection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1BE-4F60-A0B5-9960FF6C5CC1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1BE-4F60-A0B5-9960FF6C5CC1}"/>
              </c:ext>
            </c:extLst>
          </c:dPt>
          <c:cat>
            <c:strRef>
              <c:f>Sheet1!$A$2:$A$3</c:f>
              <c:strCache>
                <c:ptCount val="2"/>
                <c:pt idx="0">
                  <c:v> </c:v>
                </c:pt>
                <c:pt idx="1">
                  <c:v>Infections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1-48ED-93DD-DDB6BD6B9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559065-AFBF-4630-8711-91552C9D381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6D5A06-B05E-4AF2-BA77-8197223EF5A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Fever</a:t>
          </a:r>
        </a:p>
      </dgm:t>
    </dgm:pt>
    <dgm:pt modelId="{EDD66BF9-F27E-44A4-B3F4-EA7AE6BF1E6E}" type="parTrans" cxnId="{208F3E04-9A2A-4CEE-9F8A-84F5112D0408}">
      <dgm:prSet/>
      <dgm:spPr/>
      <dgm:t>
        <a:bodyPr/>
        <a:lstStyle/>
        <a:p>
          <a:endParaRPr lang="en-US"/>
        </a:p>
      </dgm:t>
    </dgm:pt>
    <dgm:pt modelId="{634AE027-8FF6-41C2-A5D9-942EE27C48BA}" type="sibTrans" cxnId="{208F3E04-9A2A-4CEE-9F8A-84F5112D040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Headache</a:t>
          </a:r>
        </a:p>
      </dgm:t>
    </dgm:pt>
    <dgm:pt modelId="{C04273AC-84E7-41BD-AA95-25D862014E9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Chills</a:t>
          </a:r>
        </a:p>
      </dgm:t>
    </dgm:pt>
    <dgm:pt modelId="{F5102C12-D4C0-44B4-B4BC-E30DDD84579F}" type="parTrans" cxnId="{A268FF89-2FBF-423B-B319-50F71F377C42}">
      <dgm:prSet/>
      <dgm:spPr/>
      <dgm:t>
        <a:bodyPr/>
        <a:lstStyle/>
        <a:p>
          <a:endParaRPr lang="en-US"/>
        </a:p>
      </dgm:t>
    </dgm:pt>
    <dgm:pt modelId="{51798FAE-F337-4B2A-816A-1C635DC907A2}" type="sibTrans" cxnId="{A268FF89-2FBF-423B-B319-50F71F377C4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Draining or congested sinuses</a:t>
          </a:r>
        </a:p>
      </dgm:t>
    </dgm:pt>
    <dgm:pt modelId="{A06E3EE7-0A8F-44A8-B235-07BB753A143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Sore throat</a:t>
          </a:r>
        </a:p>
      </dgm:t>
    </dgm:pt>
    <dgm:pt modelId="{9F77A7D1-A243-4DA3-B071-2A765DB5E6A1}" type="parTrans" cxnId="{D7E8B636-AF61-44DC-9708-B4BD5FAF0D97}">
      <dgm:prSet/>
      <dgm:spPr/>
      <dgm:t>
        <a:bodyPr/>
        <a:lstStyle/>
        <a:p>
          <a:endParaRPr lang="en-US"/>
        </a:p>
      </dgm:t>
    </dgm:pt>
    <dgm:pt modelId="{28CA29CD-DC84-4065-88E4-7687A62C1B89}" type="sibTrans" cxnId="{D7E8B636-AF61-44DC-9708-B4BD5FAF0D9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Diarrhea</a:t>
          </a:r>
        </a:p>
      </dgm:t>
    </dgm:pt>
    <dgm:pt modelId="{FA3B83D4-0324-4AAB-896E-82005E2F106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Vomiting</a:t>
          </a:r>
        </a:p>
      </dgm:t>
    </dgm:pt>
    <dgm:pt modelId="{7326B125-CE36-42EC-9653-E745D136D842}" type="parTrans" cxnId="{94AABD11-39F0-4F67-85EC-231A6B3AAF95}">
      <dgm:prSet/>
      <dgm:spPr/>
      <dgm:t>
        <a:bodyPr/>
        <a:lstStyle/>
        <a:p>
          <a:endParaRPr lang="en-US"/>
        </a:p>
      </dgm:t>
    </dgm:pt>
    <dgm:pt modelId="{CA93DA30-A056-4CD3-8A76-6597E314EF49}" type="sibTrans" cxnId="{94AABD11-39F0-4F67-85EC-231A6B3AAF9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Fatigue</a:t>
          </a:r>
        </a:p>
      </dgm:t>
    </dgm:pt>
    <dgm:pt modelId="{AA1044B9-6782-4D9D-8790-A08992A365A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Muscle or body aches</a:t>
          </a:r>
        </a:p>
      </dgm:t>
    </dgm:pt>
    <dgm:pt modelId="{7720EED0-13C1-4B37-99EE-9BB26E935B12}" type="parTrans" cxnId="{F2155DA5-0836-44E2-8C6D-9D16F83B069B}">
      <dgm:prSet/>
      <dgm:spPr/>
      <dgm:t>
        <a:bodyPr/>
        <a:lstStyle/>
        <a:p>
          <a:endParaRPr lang="en-US"/>
        </a:p>
      </dgm:t>
    </dgm:pt>
    <dgm:pt modelId="{AFF4589E-876F-428B-8693-59EEA6399220}" type="sibTrans" cxnId="{F2155DA5-0836-44E2-8C6D-9D16F83B069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Cough</a:t>
          </a:r>
        </a:p>
      </dgm:t>
    </dgm:pt>
    <dgm:pt modelId="{5023C77B-FD57-4DA4-93B3-3B1FBF171A7F}" type="pres">
      <dgm:prSet presAssocID="{4F559065-AFBF-4630-8711-91552C9D3818}" presName="Name0" presStyleCnt="0">
        <dgm:presLayoutVars>
          <dgm:chMax/>
          <dgm:chPref/>
          <dgm:dir/>
          <dgm:animLvl val="lvl"/>
        </dgm:presLayoutVars>
      </dgm:prSet>
      <dgm:spPr/>
    </dgm:pt>
    <dgm:pt modelId="{CA4BA192-76FB-4C5D-AB0D-3B1EAE5D854A}" type="pres">
      <dgm:prSet presAssocID="{B46D5A06-B05E-4AF2-BA77-8197223EF5AE}" presName="composite" presStyleCnt="0"/>
      <dgm:spPr/>
    </dgm:pt>
    <dgm:pt modelId="{637DEA9E-1BAC-4B7B-BEAD-39E5D1FDA4D9}" type="pres">
      <dgm:prSet presAssocID="{B46D5A06-B05E-4AF2-BA77-8197223EF5AE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5AB8326E-FE97-4147-B2C3-6B17D91883A8}" type="pres">
      <dgm:prSet presAssocID="{B46D5A06-B05E-4AF2-BA77-8197223EF5AE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BA2FD41F-B53E-4E62-A3C1-7C017D38B7A4}" type="pres">
      <dgm:prSet presAssocID="{B46D5A06-B05E-4AF2-BA77-8197223EF5AE}" presName="BalanceSpacing" presStyleCnt="0"/>
      <dgm:spPr/>
    </dgm:pt>
    <dgm:pt modelId="{BE5B8B6E-5768-4CF3-B7C3-182CF2461FE1}" type="pres">
      <dgm:prSet presAssocID="{B46D5A06-B05E-4AF2-BA77-8197223EF5AE}" presName="BalanceSpacing1" presStyleCnt="0"/>
      <dgm:spPr/>
    </dgm:pt>
    <dgm:pt modelId="{88B2154C-B522-4456-B5A4-5AB338549AB8}" type="pres">
      <dgm:prSet presAssocID="{634AE027-8FF6-41C2-A5D9-942EE27C48BA}" presName="Accent1Text" presStyleLbl="node1" presStyleIdx="1" presStyleCnt="10"/>
      <dgm:spPr/>
    </dgm:pt>
    <dgm:pt modelId="{8A8844D8-DA0B-4784-8881-3AC825577E53}" type="pres">
      <dgm:prSet presAssocID="{634AE027-8FF6-41C2-A5D9-942EE27C48BA}" presName="spaceBetweenRectangles" presStyleCnt="0"/>
      <dgm:spPr/>
    </dgm:pt>
    <dgm:pt modelId="{96D6E35F-2020-403B-9CA3-0B81528FB6C6}" type="pres">
      <dgm:prSet presAssocID="{C04273AC-84E7-41BD-AA95-25D862014E9F}" presName="composite" presStyleCnt="0"/>
      <dgm:spPr/>
    </dgm:pt>
    <dgm:pt modelId="{431D6A7B-94D5-40B7-BABD-F487A2756744}" type="pres">
      <dgm:prSet presAssocID="{C04273AC-84E7-41BD-AA95-25D862014E9F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64CF5280-8B84-4C8F-8270-4168F2D0C3FA}" type="pres">
      <dgm:prSet presAssocID="{C04273AC-84E7-41BD-AA95-25D862014E9F}" presName="Childtext1" presStyleLbl="revTx" presStyleIdx="1" presStyleCnt="5" custLinFactNeighborX="-62721">
        <dgm:presLayoutVars>
          <dgm:chMax val="0"/>
          <dgm:chPref val="0"/>
          <dgm:bulletEnabled val="1"/>
        </dgm:presLayoutVars>
      </dgm:prSet>
      <dgm:spPr/>
    </dgm:pt>
    <dgm:pt modelId="{B3EAF59C-9AF5-4CB2-87BB-7215E4E3E75C}" type="pres">
      <dgm:prSet presAssocID="{C04273AC-84E7-41BD-AA95-25D862014E9F}" presName="BalanceSpacing" presStyleCnt="0"/>
      <dgm:spPr/>
    </dgm:pt>
    <dgm:pt modelId="{1D40C6F9-452A-4244-A97A-43CFAE61F62E}" type="pres">
      <dgm:prSet presAssocID="{C04273AC-84E7-41BD-AA95-25D862014E9F}" presName="BalanceSpacing1" presStyleCnt="0"/>
      <dgm:spPr/>
    </dgm:pt>
    <dgm:pt modelId="{0547F12E-CDE0-4CB5-A862-890916E670FB}" type="pres">
      <dgm:prSet presAssocID="{51798FAE-F337-4B2A-816A-1C635DC907A2}" presName="Accent1Text" presStyleLbl="node1" presStyleIdx="3" presStyleCnt="10"/>
      <dgm:spPr/>
    </dgm:pt>
    <dgm:pt modelId="{40204A57-ED88-4A93-91EF-F1E440CEE6E8}" type="pres">
      <dgm:prSet presAssocID="{51798FAE-F337-4B2A-816A-1C635DC907A2}" presName="spaceBetweenRectangles" presStyleCnt="0"/>
      <dgm:spPr/>
    </dgm:pt>
    <dgm:pt modelId="{67E180C9-F1A4-459B-8F04-04ED8D1C23AA}" type="pres">
      <dgm:prSet presAssocID="{A06E3EE7-0A8F-44A8-B235-07BB753A143B}" presName="composite" presStyleCnt="0"/>
      <dgm:spPr/>
    </dgm:pt>
    <dgm:pt modelId="{0E9A79EC-0E8E-4024-A0E4-2532CC012708}" type="pres">
      <dgm:prSet presAssocID="{A06E3EE7-0A8F-44A8-B235-07BB753A143B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A07BCB1A-7D60-4F2F-A144-A1BC44BDE18C}" type="pres">
      <dgm:prSet presAssocID="{A06E3EE7-0A8F-44A8-B235-07BB753A143B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699B8F72-6772-4666-99EC-F96DECB1CCD3}" type="pres">
      <dgm:prSet presAssocID="{A06E3EE7-0A8F-44A8-B235-07BB753A143B}" presName="BalanceSpacing" presStyleCnt="0"/>
      <dgm:spPr/>
    </dgm:pt>
    <dgm:pt modelId="{D5ED8514-7214-42F6-AF68-750CA594A5C9}" type="pres">
      <dgm:prSet presAssocID="{A06E3EE7-0A8F-44A8-B235-07BB753A143B}" presName="BalanceSpacing1" presStyleCnt="0"/>
      <dgm:spPr/>
    </dgm:pt>
    <dgm:pt modelId="{4C9D4923-47CB-49AB-AB7C-96A6E556FF71}" type="pres">
      <dgm:prSet presAssocID="{28CA29CD-DC84-4065-88E4-7687A62C1B89}" presName="Accent1Text" presStyleLbl="node1" presStyleIdx="5" presStyleCnt="10"/>
      <dgm:spPr/>
    </dgm:pt>
    <dgm:pt modelId="{C45CA987-C814-4EB3-BE1A-DBC616C16481}" type="pres">
      <dgm:prSet presAssocID="{28CA29CD-DC84-4065-88E4-7687A62C1B89}" presName="spaceBetweenRectangles" presStyleCnt="0"/>
      <dgm:spPr/>
    </dgm:pt>
    <dgm:pt modelId="{ACBDB7E8-A21D-4930-8028-B16AB66B3952}" type="pres">
      <dgm:prSet presAssocID="{FA3B83D4-0324-4AAB-896E-82005E2F1063}" presName="composite" presStyleCnt="0"/>
      <dgm:spPr/>
    </dgm:pt>
    <dgm:pt modelId="{92142529-A2E1-43A0-8368-41A2D3FD112D}" type="pres">
      <dgm:prSet presAssocID="{FA3B83D4-0324-4AAB-896E-82005E2F1063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EAD07995-1AE0-4FDE-9E16-4EDC27794CB9}" type="pres">
      <dgm:prSet presAssocID="{FA3B83D4-0324-4AAB-896E-82005E2F1063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292370C-2C1F-4EBB-82A5-01A722A750C9}" type="pres">
      <dgm:prSet presAssocID="{FA3B83D4-0324-4AAB-896E-82005E2F1063}" presName="BalanceSpacing" presStyleCnt="0"/>
      <dgm:spPr/>
    </dgm:pt>
    <dgm:pt modelId="{CFE8F580-DAFD-40AC-95CF-5D42E4F16C7C}" type="pres">
      <dgm:prSet presAssocID="{FA3B83D4-0324-4AAB-896E-82005E2F1063}" presName="BalanceSpacing1" presStyleCnt="0"/>
      <dgm:spPr/>
    </dgm:pt>
    <dgm:pt modelId="{7131DE63-5594-4CB7-A86F-11654A9B2837}" type="pres">
      <dgm:prSet presAssocID="{CA93DA30-A056-4CD3-8A76-6597E314EF49}" presName="Accent1Text" presStyleLbl="node1" presStyleIdx="7" presStyleCnt="10"/>
      <dgm:spPr/>
    </dgm:pt>
    <dgm:pt modelId="{6D283DB7-AEAE-4E74-83F9-FFA256228CC1}" type="pres">
      <dgm:prSet presAssocID="{CA93DA30-A056-4CD3-8A76-6597E314EF49}" presName="spaceBetweenRectangles" presStyleCnt="0"/>
      <dgm:spPr/>
    </dgm:pt>
    <dgm:pt modelId="{6DDA2992-87AF-4BB0-A04C-C1AB10131AE7}" type="pres">
      <dgm:prSet presAssocID="{AA1044B9-6782-4D9D-8790-A08992A365A7}" presName="composite" presStyleCnt="0"/>
      <dgm:spPr/>
    </dgm:pt>
    <dgm:pt modelId="{42270DF5-71CE-49D6-A571-9E8E145F1A37}" type="pres">
      <dgm:prSet presAssocID="{AA1044B9-6782-4D9D-8790-A08992A365A7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F23F1DC4-EC97-42AC-8703-0C7FAC994E73}" type="pres">
      <dgm:prSet presAssocID="{AA1044B9-6782-4D9D-8790-A08992A365A7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28477051-B567-4F4F-A18C-A73CAB5B9011}" type="pres">
      <dgm:prSet presAssocID="{AA1044B9-6782-4D9D-8790-A08992A365A7}" presName="BalanceSpacing" presStyleCnt="0"/>
      <dgm:spPr/>
    </dgm:pt>
    <dgm:pt modelId="{71CCCFF1-4969-4DBE-892B-C70EE990A207}" type="pres">
      <dgm:prSet presAssocID="{AA1044B9-6782-4D9D-8790-A08992A365A7}" presName="BalanceSpacing1" presStyleCnt="0"/>
      <dgm:spPr/>
    </dgm:pt>
    <dgm:pt modelId="{F2AA79D1-7938-4EBC-93CF-9257A8A878E6}" type="pres">
      <dgm:prSet presAssocID="{AFF4589E-876F-428B-8693-59EEA6399220}" presName="Accent1Text" presStyleLbl="node1" presStyleIdx="9" presStyleCnt="10"/>
      <dgm:spPr/>
    </dgm:pt>
  </dgm:ptLst>
  <dgm:cxnLst>
    <dgm:cxn modelId="{208F3E04-9A2A-4CEE-9F8A-84F5112D0408}" srcId="{4F559065-AFBF-4630-8711-91552C9D3818}" destId="{B46D5A06-B05E-4AF2-BA77-8197223EF5AE}" srcOrd="0" destOrd="0" parTransId="{EDD66BF9-F27E-44A4-B3F4-EA7AE6BF1E6E}" sibTransId="{634AE027-8FF6-41C2-A5D9-942EE27C48BA}"/>
    <dgm:cxn modelId="{94AABD11-39F0-4F67-85EC-231A6B3AAF95}" srcId="{4F559065-AFBF-4630-8711-91552C9D3818}" destId="{FA3B83D4-0324-4AAB-896E-82005E2F1063}" srcOrd="3" destOrd="0" parTransId="{7326B125-CE36-42EC-9653-E745D136D842}" sibTransId="{CA93DA30-A056-4CD3-8A76-6597E314EF49}"/>
    <dgm:cxn modelId="{5692A21E-1823-4150-A946-7FB6B59FCB49}" type="presOf" srcId="{28CA29CD-DC84-4065-88E4-7687A62C1B89}" destId="{4C9D4923-47CB-49AB-AB7C-96A6E556FF71}" srcOrd="0" destOrd="0" presId="urn:microsoft.com/office/officeart/2008/layout/AlternatingHexagons"/>
    <dgm:cxn modelId="{D7E8B636-AF61-44DC-9708-B4BD5FAF0D97}" srcId="{4F559065-AFBF-4630-8711-91552C9D3818}" destId="{A06E3EE7-0A8F-44A8-B235-07BB753A143B}" srcOrd="2" destOrd="0" parTransId="{9F77A7D1-A243-4DA3-B071-2A765DB5E6A1}" sibTransId="{28CA29CD-DC84-4065-88E4-7687A62C1B89}"/>
    <dgm:cxn modelId="{3338BE42-70B5-482D-BF57-906DBA941772}" type="presOf" srcId="{B46D5A06-B05E-4AF2-BA77-8197223EF5AE}" destId="{637DEA9E-1BAC-4B7B-BEAD-39E5D1FDA4D9}" srcOrd="0" destOrd="0" presId="urn:microsoft.com/office/officeart/2008/layout/AlternatingHexagons"/>
    <dgm:cxn modelId="{E4948849-B867-43F2-AF4C-6B31713BF6EF}" type="presOf" srcId="{AFF4589E-876F-428B-8693-59EEA6399220}" destId="{F2AA79D1-7938-4EBC-93CF-9257A8A878E6}" srcOrd="0" destOrd="0" presId="urn:microsoft.com/office/officeart/2008/layout/AlternatingHexagons"/>
    <dgm:cxn modelId="{5747936D-1AB6-454F-B3F4-33250B286073}" type="presOf" srcId="{FA3B83D4-0324-4AAB-896E-82005E2F1063}" destId="{92142529-A2E1-43A0-8368-41A2D3FD112D}" srcOrd="0" destOrd="0" presId="urn:microsoft.com/office/officeart/2008/layout/AlternatingHexagons"/>
    <dgm:cxn modelId="{43766E7D-A278-4899-8F53-D3FFB1E985AB}" type="presOf" srcId="{C04273AC-84E7-41BD-AA95-25D862014E9F}" destId="{431D6A7B-94D5-40B7-BABD-F487A2756744}" srcOrd="0" destOrd="0" presId="urn:microsoft.com/office/officeart/2008/layout/AlternatingHexagons"/>
    <dgm:cxn modelId="{A268FF89-2FBF-423B-B319-50F71F377C42}" srcId="{4F559065-AFBF-4630-8711-91552C9D3818}" destId="{C04273AC-84E7-41BD-AA95-25D862014E9F}" srcOrd="1" destOrd="0" parTransId="{F5102C12-D4C0-44B4-B4BC-E30DDD84579F}" sibTransId="{51798FAE-F337-4B2A-816A-1C635DC907A2}"/>
    <dgm:cxn modelId="{DE43DF9D-C841-4C42-9C14-383D1A458E34}" type="presOf" srcId="{51798FAE-F337-4B2A-816A-1C635DC907A2}" destId="{0547F12E-CDE0-4CB5-A862-890916E670FB}" srcOrd="0" destOrd="0" presId="urn:microsoft.com/office/officeart/2008/layout/AlternatingHexagons"/>
    <dgm:cxn modelId="{F2155DA5-0836-44E2-8C6D-9D16F83B069B}" srcId="{4F559065-AFBF-4630-8711-91552C9D3818}" destId="{AA1044B9-6782-4D9D-8790-A08992A365A7}" srcOrd="4" destOrd="0" parTransId="{7720EED0-13C1-4B37-99EE-9BB26E935B12}" sibTransId="{AFF4589E-876F-428B-8693-59EEA6399220}"/>
    <dgm:cxn modelId="{7F94C2A6-3BC6-46D8-A13B-BD67557F4B88}" type="presOf" srcId="{634AE027-8FF6-41C2-A5D9-942EE27C48BA}" destId="{88B2154C-B522-4456-B5A4-5AB338549AB8}" srcOrd="0" destOrd="0" presId="urn:microsoft.com/office/officeart/2008/layout/AlternatingHexagons"/>
    <dgm:cxn modelId="{8D09DEC7-0DAB-42AF-B7B4-9B49F7B19F8A}" type="presOf" srcId="{AA1044B9-6782-4D9D-8790-A08992A365A7}" destId="{42270DF5-71CE-49D6-A571-9E8E145F1A37}" srcOrd="0" destOrd="0" presId="urn:microsoft.com/office/officeart/2008/layout/AlternatingHexagons"/>
    <dgm:cxn modelId="{7756A7D5-E5A0-4260-A378-9976EC38ABF1}" type="presOf" srcId="{A06E3EE7-0A8F-44A8-B235-07BB753A143B}" destId="{0E9A79EC-0E8E-4024-A0E4-2532CC012708}" srcOrd="0" destOrd="0" presId="urn:microsoft.com/office/officeart/2008/layout/AlternatingHexagons"/>
    <dgm:cxn modelId="{416527D6-5206-486A-95A1-92107A2FF28A}" type="presOf" srcId="{4F559065-AFBF-4630-8711-91552C9D3818}" destId="{5023C77B-FD57-4DA4-93B3-3B1FBF171A7F}" srcOrd="0" destOrd="0" presId="urn:microsoft.com/office/officeart/2008/layout/AlternatingHexagons"/>
    <dgm:cxn modelId="{206A6BE4-F25C-4027-A6D4-C1055D50049E}" type="presOf" srcId="{CA93DA30-A056-4CD3-8A76-6597E314EF49}" destId="{7131DE63-5594-4CB7-A86F-11654A9B2837}" srcOrd="0" destOrd="0" presId="urn:microsoft.com/office/officeart/2008/layout/AlternatingHexagons"/>
    <dgm:cxn modelId="{2103A3F9-CD3F-4785-B531-92BE7385E99A}" type="presParOf" srcId="{5023C77B-FD57-4DA4-93B3-3B1FBF171A7F}" destId="{CA4BA192-76FB-4C5D-AB0D-3B1EAE5D854A}" srcOrd="0" destOrd="0" presId="urn:microsoft.com/office/officeart/2008/layout/AlternatingHexagons"/>
    <dgm:cxn modelId="{D4BF8E1F-C66D-4204-8D0B-DC72C26D69E8}" type="presParOf" srcId="{CA4BA192-76FB-4C5D-AB0D-3B1EAE5D854A}" destId="{637DEA9E-1BAC-4B7B-BEAD-39E5D1FDA4D9}" srcOrd="0" destOrd="0" presId="urn:microsoft.com/office/officeart/2008/layout/AlternatingHexagons"/>
    <dgm:cxn modelId="{CDDCFCFA-B4C7-409D-9629-A7D214AE5E17}" type="presParOf" srcId="{CA4BA192-76FB-4C5D-AB0D-3B1EAE5D854A}" destId="{5AB8326E-FE97-4147-B2C3-6B17D91883A8}" srcOrd="1" destOrd="0" presId="urn:microsoft.com/office/officeart/2008/layout/AlternatingHexagons"/>
    <dgm:cxn modelId="{D15EC99A-330F-4592-8D69-44181DB46471}" type="presParOf" srcId="{CA4BA192-76FB-4C5D-AB0D-3B1EAE5D854A}" destId="{BA2FD41F-B53E-4E62-A3C1-7C017D38B7A4}" srcOrd="2" destOrd="0" presId="urn:microsoft.com/office/officeart/2008/layout/AlternatingHexagons"/>
    <dgm:cxn modelId="{46FD2241-D78A-4DE3-816F-06345F453B9F}" type="presParOf" srcId="{CA4BA192-76FB-4C5D-AB0D-3B1EAE5D854A}" destId="{BE5B8B6E-5768-4CF3-B7C3-182CF2461FE1}" srcOrd="3" destOrd="0" presId="urn:microsoft.com/office/officeart/2008/layout/AlternatingHexagons"/>
    <dgm:cxn modelId="{D8A1F90D-E37B-4845-8566-4AFEDACF3084}" type="presParOf" srcId="{CA4BA192-76FB-4C5D-AB0D-3B1EAE5D854A}" destId="{88B2154C-B522-4456-B5A4-5AB338549AB8}" srcOrd="4" destOrd="0" presId="urn:microsoft.com/office/officeart/2008/layout/AlternatingHexagons"/>
    <dgm:cxn modelId="{ACE670B3-104B-4465-B5AB-4C4E53778A97}" type="presParOf" srcId="{5023C77B-FD57-4DA4-93B3-3B1FBF171A7F}" destId="{8A8844D8-DA0B-4784-8881-3AC825577E53}" srcOrd="1" destOrd="0" presId="urn:microsoft.com/office/officeart/2008/layout/AlternatingHexagons"/>
    <dgm:cxn modelId="{BEB7CD0C-700F-41BB-B5EA-090BB6C28431}" type="presParOf" srcId="{5023C77B-FD57-4DA4-93B3-3B1FBF171A7F}" destId="{96D6E35F-2020-403B-9CA3-0B81528FB6C6}" srcOrd="2" destOrd="0" presId="urn:microsoft.com/office/officeart/2008/layout/AlternatingHexagons"/>
    <dgm:cxn modelId="{FCD2E626-7E2D-4E0E-B35E-C4848BF1CD7A}" type="presParOf" srcId="{96D6E35F-2020-403B-9CA3-0B81528FB6C6}" destId="{431D6A7B-94D5-40B7-BABD-F487A2756744}" srcOrd="0" destOrd="0" presId="urn:microsoft.com/office/officeart/2008/layout/AlternatingHexagons"/>
    <dgm:cxn modelId="{377984D6-F80F-4B0C-B122-C76510DAEE61}" type="presParOf" srcId="{96D6E35F-2020-403B-9CA3-0B81528FB6C6}" destId="{64CF5280-8B84-4C8F-8270-4168F2D0C3FA}" srcOrd="1" destOrd="0" presId="urn:microsoft.com/office/officeart/2008/layout/AlternatingHexagons"/>
    <dgm:cxn modelId="{D40F0A72-3F88-4E64-865B-2549A1539147}" type="presParOf" srcId="{96D6E35F-2020-403B-9CA3-0B81528FB6C6}" destId="{B3EAF59C-9AF5-4CB2-87BB-7215E4E3E75C}" srcOrd="2" destOrd="0" presId="urn:microsoft.com/office/officeart/2008/layout/AlternatingHexagons"/>
    <dgm:cxn modelId="{E16FDD4F-9524-455C-8E02-99D9A4E847AB}" type="presParOf" srcId="{96D6E35F-2020-403B-9CA3-0B81528FB6C6}" destId="{1D40C6F9-452A-4244-A97A-43CFAE61F62E}" srcOrd="3" destOrd="0" presId="urn:microsoft.com/office/officeart/2008/layout/AlternatingHexagons"/>
    <dgm:cxn modelId="{2DDA2318-BB8E-4C60-A49D-22F301D5C803}" type="presParOf" srcId="{96D6E35F-2020-403B-9CA3-0B81528FB6C6}" destId="{0547F12E-CDE0-4CB5-A862-890916E670FB}" srcOrd="4" destOrd="0" presId="urn:microsoft.com/office/officeart/2008/layout/AlternatingHexagons"/>
    <dgm:cxn modelId="{C9B8E773-9788-43C9-B7E5-A0A095CB690A}" type="presParOf" srcId="{5023C77B-FD57-4DA4-93B3-3B1FBF171A7F}" destId="{40204A57-ED88-4A93-91EF-F1E440CEE6E8}" srcOrd="3" destOrd="0" presId="urn:microsoft.com/office/officeart/2008/layout/AlternatingHexagons"/>
    <dgm:cxn modelId="{F087F432-0E9E-45E9-9872-3CCB924AA1C9}" type="presParOf" srcId="{5023C77B-FD57-4DA4-93B3-3B1FBF171A7F}" destId="{67E180C9-F1A4-459B-8F04-04ED8D1C23AA}" srcOrd="4" destOrd="0" presId="urn:microsoft.com/office/officeart/2008/layout/AlternatingHexagons"/>
    <dgm:cxn modelId="{BA0FC11D-848D-45F1-BBF2-B34B1D24A77F}" type="presParOf" srcId="{67E180C9-F1A4-459B-8F04-04ED8D1C23AA}" destId="{0E9A79EC-0E8E-4024-A0E4-2532CC012708}" srcOrd="0" destOrd="0" presId="urn:microsoft.com/office/officeart/2008/layout/AlternatingHexagons"/>
    <dgm:cxn modelId="{124EDF4B-30B3-4464-AEBB-8EDAED4E7C64}" type="presParOf" srcId="{67E180C9-F1A4-459B-8F04-04ED8D1C23AA}" destId="{A07BCB1A-7D60-4F2F-A144-A1BC44BDE18C}" srcOrd="1" destOrd="0" presId="urn:microsoft.com/office/officeart/2008/layout/AlternatingHexagons"/>
    <dgm:cxn modelId="{83964B4B-DA52-401C-A1CF-575722A130C5}" type="presParOf" srcId="{67E180C9-F1A4-459B-8F04-04ED8D1C23AA}" destId="{699B8F72-6772-4666-99EC-F96DECB1CCD3}" srcOrd="2" destOrd="0" presId="urn:microsoft.com/office/officeart/2008/layout/AlternatingHexagons"/>
    <dgm:cxn modelId="{360BCABC-0FFC-452F-8CD4-9B5B1C6E17A3}" type="presParOf" srcId="{67E180C9-F1A4-459B-8F04-04ED8D1C23AA}" destId="{D5ED8514-7214-42F6-AF68-750CA594A5C9}" srcOrd="3" destOrd="0" presId="urn:microsoft.com/office/officeart/2008/layout/AlternatingHexagons"/>
    <dgm:cxn modelId="{578296F7-88AD-4EF4-B2F2-9FEFC2EE455D}" type="presParOf" srcId="{67E180C9-F1A4-459B-8F04-04ED8D1C23AA}" destId="{4C9D4923-47CB-49AB-AB7C-96A6E556FF71}" srcOrd="4" destOrd="0" presId="urn:microsoft.com/office/officeart/2008/layout/AlternatingHexagons"/>
    <dgm:cxn modelId="{1C68617E-D0B3-4104-825E-D891FF575029}" type="presParOf" srcId="{5023C77B-FD57-4DA4-93B3-3B1FBF171A7F}" destId="{C45CA987-C814-4EB3-BE1A-DBC616C16481}" srcOrd="5" destOrd="0" presId="urn:microsoft.com/office/officeart/2008/layout/AlternatingHexagons"/>
    <dgm:cxn modelId="{F4DE046B-DDA1-407A-B2A8-F635D22FB25D}" type="presParOf" srcId="{5023C77B-FD57-4DA4-93B3-3B1FBF171A7F}" destId="{ACBDB7E8-A21D-4930-8028-B16AB66B3952}" srcOrd="6" destOrd="0" presId="urn:microsoft.com/office/officeart/2008/layout/AlternatingHexagons"/>
    <dgm:cxn modelId="{EAA1D6B6-F161-48B2-930D-2E8220B8AA6B}" type="presParOf" srcId="{ACBDB7E8-A21D-4930-8028-B16AB66B3952}" destId="{92142529-A2E1-43A0-8368-41A2D3FD112D}" srcOrd="0" destOrd="0" presId="urn:microsoft.com/office/officeart/2008/layout/AlternatingHexagons"/>
    <dgm:cxn modelId="{2EB24EB0-F2A9-4570-B307-373F2885B8A0}" type="presParOf" srcId="{ACBDB7E8-A21D-4930-8028-B16AB66B3952}" destId="{EAD07995-1AE0-4FDE-9E16-4EDC27794CB9}" srcOrd="1" destOrd="0" presId="urn:microsoft.com/office/officeart/2008/layout/AlternatingHexagons"/>
    <dgm:cxn modelId="{AAAEE071-BA9B-4837-9149-077900D9EA47}" type="presParOf" srcId="{ACBDB7E8-A21D-4930-8028-B16AB66B3952}" destId="{E292370C-2C1F-4EBB-82A5-01A722A750C9}" srcOrd="2" destOrd="0" presId="urn:microsoft.com/office/officeart/2008/layout/AlternatingHexagons"/>
    <dgm:cxn modelId="{B6D8090D-FE57-44FE-AA00-E6E0FF784C04}" type="presParOf" srcId="{ACBDB7E8-A21D-4930-8028-B16AB66B3952}" destId="{CFE8F580-DAFD-40AC-95CF-5D42E4F16C7C}" srcOrd="3" destOrd="0" presId="urn:microsoft.com/office/officeart/2008/layout/AlternatingHexagons"/>
    <dgm:cxn modelId="{7566B752-3E71-4E1F-9509-324E06BE038C}" type="presParOf" srcId="{ACBDB7E8-A21D-4930-8028-B16AB66B3952}" destId="{7131DE63-5594-4CB7-A86F-11654A9B2837}" srcOrd="4" destOrd="0" presId="urn:microsoft.com/office/officeart/2008/layout/AlternatingHexagons"/>
    <dgm:cxn modelId="{6997E16F-64F9-45C9-BDF6-C08330B8373E}" type="presParOf" srcId="{5023C77B-FD57-4DA4-93B3-3B1FBF171A7F}" destId="{6D283DB7-AEAE-4E74-83F9-FFA256228CC1}" srcOrd="7" destOrd="0" presId="urn:microsoft.com/office/officeart/2008/layout/AlternatingHexagons"/>
    <dgm:cxn modelId="{E2645281-ADA0-49BC-BD86-64B18876AB73}" type="presParOf" srcId="{5023C77B-FD57-4DA4-93B3-3B1FBF171A7F}" destId="{6DDA2992-87AF-4BB0-A04C-C1AB10131AE7}" srcOrd="8" destOrd="0" presId="urn:microsoft.com/office/officeart/2008/layout/AlternatingHexagons"/>
    <dgm:cxn modelId="{B1B751A1-A5F9-489A-8C81-525E38DA320C}" type="presParOf" srcId="{6DDA2992-87AF-4BB0-A04C-C1AB10131AE7}" destId="{42270DF5-71CE-49D6-A571-9E8E145F1A37}" srcOrd="0" destOrd="0" presId="urn:microsoft.com/office/officeart/2008/layout/AlternatingHexagons"/>
    <dgm:cxn modelId="{2976B1BE-EF9F-40DD-9036-091B3D28C419}" type="presParOf" srcId="{6DDA2992-87AF-4BB0-A04C-C1AB10131AE7}" destId="{F23F1DC4-EC97-42AC-8703-0C7FAC994E73}" srcOrd="1" destOrd="0" presId="urn:microsoft.com/office/officeart/2008/layout/AlternatingHexagons"/>
    <dgm:cxn modelId="{026C9E6A-5D63-473E-BF91-BF4BD8623B64}" type="presParOf" srcId="{6DDA2992-87AF-4BB0-A04C-C1AB10131AE7}" destId="{28477051-B567-4F4F-A18C-A73CAB5B9011}" srcOrd="2" destOrd="0" presId="urn:microsoft.com/office/officeart/2008/layout/AlternatingHexagons"/>
    <dgm:cxn modelId="{753C8C3F-DC86-4C18-8C42-2EF1D337746D}" type="presParOf" srcId="{6DDA2992-87AF-4BB0-A04C-C1AB10131AE7}" destId="{71CCCFF1-4969-4DBE-892B-C70EE990A207}" srcOrd="3" destOrd="0" presId="urn:microsoft.com/office/officeart/2008/layout/AlternatingHexagons"/>
    <dgm:cxn modelId="{314B6CB7-3EE6-4727-81C0-82FB62A7345C}" type="presParOf" srcId="{6DDA2992-87AF-4BB0-A04C-C1AB10131AE7}" destId="{F2AA79D1-7938-4EBC-93CF-9257A8A878E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DEA9E-1BAC-4B7B-BEAD-39E5D1FDA4D9}">
      <dsp:nvSpPr>
        <dsp:cNvPr id="0" name=""/>
        <dsp:cNvSpPr/>
      </dsp:nvSpPr>
      <dsp:spPr>
        <a:xfrm rot="5400000">
          <a:off x="3647480" y="97670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Fever</a:t>
          </a:r>
        </a:p>
      </dsp:txBody>
      <dsp:txXfrm rot="-5400000">
        <a:off x="3948645" y="234057"/>
        <a:ext cx="899179" cy="1033540"/>
      </dsp:txXfrm>
    </dsp:sp>
    <dsp:sp modelId="{5AB8326E-FE97-4147-B2C3-6B17D91883A8}">
      <dsp:nvSpPr>
        <dsp:cNvPr id="0" name=""/>
        <dsp:cNvSpPr/>
      </dsp:nvSpPr>
      <dsp:spPr>
        <a:xfrm>
          <a:off x="5091031" y="300374"/>
          <a:ext cx="1675685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B2154C-B522-4456-B5A4-5AB338549AB8}">
      <dsp:nvSpPr>
        <dsp:cNvPr id="0" name=""/>
        <dsp:cNvSpPr/>
      </dsp:nvSpPr>
      <dsp:spPr>
        <a:xfrm rot="5400000">
          <a:off x="2236661" y="97670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Headache</a:t>
          </a:r>
        </a:p>
      </dsp:txBody>
      <dsp:txXfrm rot="-5400000">
        <a:off x="2537826" y="234057"/>
        <a:ext cx="899179" cy="1033540"/>
      </dsp:txXfrm>
    </dsp:sp>
    <dsp:sp modelId="{431D6A7B-94D5-40B7-BABD-F487A2756744}">
      <dsp:nvSpPr>
        <dsp:cNvPr id="0" name=""/>
        <dsp:cNvSpPr/>
      </dsp:nvSpPr>
      <dsp:spPr>
        <a:xfrm rot="5400000">
          <a:off x="2939367" y="1372152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Chills</a:t>
          </a:r>
        </a:p>
      </dsp:txBody>
      <dsp:txXfrm rot="-5400000">
        <a:off x="3240532" y="1508539"/>
        <a:ext cx="899179" cy="1033540"/>
      </dsp:txXfrm>
    </dsp:sp>
    <dsp:sp modelId="{64CF5280-8B84-4C8F-8270-4168F2D0C3FA}">
      <dsp:nvSpPr>
        <dsp:cNvPr id="0" name=""/>
        <dsp:cNvSpPr/>
      </dsp:nvSpPr>
      <dsp:spPr>
        <a:xfrm>
          <a:off x="344177" y="1574856"/>
          <a:ext cx="1621630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7F12E-CDE0-4CB5-A862-890916E670FB}">
      <dsp:nvSpPr>
        <dsp:cNvPr id="0" name=""/>
        <dsp:cNvSpPr/>
      </dsp:nvSpPr>
      <dsp:spPr>
        <a:xfrm rot="5400000">
          <a:off x="4350186" y="1372152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Draining or congested sinuses</a:t>
          </a:r>
        </a:p>
      </dsp:txBody>
      <dsp:txXfrm rot="-5400000">
        <a:off x="4651351" y="1508539"/>
        <a:ext cx="899179" cy="1033540"/>
      </dsp:txXfrm>
    </dsp:sp>
    <dsp:sp modelId="{0E9A79EC-0E8E-4024-A0E4-2532CC012708}">
      <dsp:nvSpPr>
        <dsp:cNvPr id="0" name=""/>
        <dsp:cNvSpPr/>
      </dsp:nvSpPr>
      <dsp:spPr>
        <a:xfrm rot="5400000">
          <a:off x="3647480" y="2646634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Sore throat</a:t>
          </a:r>
        </a:p>
      </dsp:txBody>
      <dsp:txXfrm rot="-5400000">
        <a:off x="3948645" y="2783021"/>
        <a:ext cx="899179" cy="1033540"/>
      </dsp:txXfrm>
    </dsp:sp>
    <dsp:sp modelId="{A07BCB1A-7D60-4F2F-A144-A1BC44BDE18C}">
      <dsp:nvSpPr>
        <dsp:cNvPr id="0" name=""/>
        <dsp:cNvSpPr/>
      </dsp:nvSpPr>
      <dsp:spPr>
        <a:xfrm>
          <a:off x="5091031" y="2849337"/>
          <a:ext cx="1675685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D4923-47CB-49AB-AB7C-96A6E556FF71}">
      <dsp:nvSpPr>
        <dsp:cNvPr id="0" name=""/>
        <dsp:cNvSpPr/>
      </dsp:nvSpPr>
      <dsp:spPr>
        <a:xfrm rot="5400000">
          <a:off x="2236661" y="2646634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Diarrhea</a:t>
          </a:r>
        </a:p>
      </dsp:txBody>
      <dsp:txXfrm rot="-5400000">
        <a:off x="2537826" y="2783021"/>
        <a:ext cx="899179" cy="1033540"/>
      </dsp:txXfrm>
    </dsp:sp>
    <dsp:sp modelId="{92142529-A2E1-43A0-8368-41A2D3FD112D}">
      <dsp:nvSpPr>
        <dsp:cNvPr id="0" name=""/>
        <dsp:cNvSpPr/>
      </dsp:nvSpPr>
      <dsp:spPr>
        <a:xfrm rot="5400000">
          <a:off x="2939367" y="3921115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Vomiting</a:t>
          </a:r>
        </a:p>
      </dsp:txBody>
      <dsp:txXfrm rot="-5400000">
        <a:off x="3240532" y="4057502"/>
        <a:ext cx="899179" cy="1033540"/>
      </dsp:txXfrm>
    </dsp:sp>
    <dsp:sp modelId="{EAD07995-1AE0-4FDE-9E16-4EDC27794CB9}">
      <dsp:nvSpPr>
        <dsp:cNvPr id="0" name=""/>
        <dsp:cNvSpPr/>
      </dsp:nvSpPr>
      <dsp:spPr>
        <a:xfrm>
          <a:off x="1361280" y="4123819"/>
          <a:ext cx="1621630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1DE63-5594-4CB7-A86F-11654A9B2837}">
      <dsp:nvSpPr>
        <dsp:cNvPr id="0" name=""/>
        <dsp:cNvSpPr/>
      </dsp:nvSpPr>
      <dsp:spPr>
        <a:xfrm rot="5400000">
          <a:off x="4350186" y="3921115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Fatigue</a:t>
          </a:r>
        </a:p>
      </dsp:txBody>
      <dsp:txXfrm rot="-5400000">
        <a:off x="4651351" y="4057502"/>
        <a:ext cx="899179" cy="1033540"/>
      </dsp:txXfrm>
    </dsp:sp>
    <dsp:sp modelId="{42270DF5-71CE-49D6-A571-9E8E145F1A37}">
      <dsp:nvSpPr>
        <dsp:cNvPr id="0" name=""/>
        <dsp:cNvSpPr/>
      </dsp:nvSpPr>
      <dsp:spPr>
        <a:xfrm rot="5400000">
          <a:off x="3647480" y="5195597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Muscle or body aches</a:t>
          </a:r>
        </a:p>
      </dsp:txBody>
      <dsp:txXfrm rot="-5400000">
        <a:off x="3948645" y="5331984"/>
        <a:ext cx="899179" cy="1033540"/>
      </dsp:txXfrm>
    </dsp:sp>
    <dsp:sp modelId="{F23F1DC4-EC97-42AC-8703-0C7FAC994E73}">
      <dsp:nvSpPr>
        <dsp:cNvPr id="0" name=""/>
        <dsp:cNvSpPr/>
      </dsp:nvSpPr>
      <dsp:spPr>
        <a:xfrm>
          <a:off x="5091031" y="5398301"/>
          <a:ext cx="1675685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A79D1-7938-4EBC-93CF-9257A8A878E6}">
      <dsp:nvSpPr>
        <dsp:cNvPr id="0" name=""/>
        <dsp:cNvSpPr/>
      </dsp:nvSpPr>
      <dsp:spPr>
        <a:xfrm rot="5400000">
          <a:off x="2236661" y="5195597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Cough</a:t>
          </a:r>
        </a:p>
      </dsp:txBody>
      <dsp:txXfrm rot="-5400000">
        <a:off x="2537826" y="5331984"/>
        <a:ext cx="899179" cy="1033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AE9A-4205-42FD-958A-7216B85E5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Baskerville Old Face" panose="02020602080505020303" pitchFamily="18" charset="0"/>
              </a:rPr>
              <a:t>Infection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0C1D7-7BAB-45E9-98DB-C92F69D1C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Baskerville Old Face" panose="02020602080505020303" pitchFamily="18" charset="0"/>
              </a:rPr>
              <a:t>Keeping others and yourself safe in a medical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85354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8575-BE1B-4099-A4BD-EDE878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770744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Baskerville Old Face" panose="02020602080505020303" pitchFamily="18" charset="0"/>
              </a:rPr>
              <a:t>Personal Protective Equipment</a:t>
            </a:r>
            <a:br>
              <a:rPr lang="en-US" sz="4400" dirty="0">
                <a:latin typeface="Baskerville Old Face" panose="02020602080505020303" pitchFamily="18" charset="0"/>
              </a:rPr>
            </a:br>
            <a:r>
              <a:rPr lang="en-US" sz="4400" dirty="0">
                <a:latin typeface="Baskerville Old Face" panose="02020602080505020303" pitchFamily="18" charset="0"/>
              </a:rPr>
              <a:t>PPE</a:t>
            </a:r>
          </a:p>
        </p:txBody>
      </p:sp>
      <p:pic>
        <p:nvPicPr>
          <p:cNvPr id="7" name="Picture 6" descr="A person wearing a blue hat&#10;&#10;Description automatically generated">
            <a:extLst>
              <a:ext uri="{FF2B5EF4-FFF2-40B4-BE49-F238E27FC236}">
                <a16:creationId xmlns:a16="http://schemas.microsoft.com/office/drawing/2014/main" id="{CEA9ECA6-96BB-42D4-B201-DB7DF6E63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286"/>
            <a:ext cx="3755571" cy="250371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Picture 8" descr="A picture containing person, indoor, clothing, person&#10;&#10;Description automatically generated">
            <a:extLst>
              <a:ext uri="{FF2B5EF4-FFF2-40B4-BE49-F238E27FC236}">
                <a16:creationId xmlns:a16="http://schemas.microsoft.com/office/drawing/2014/main" id="{CD7DC1B9-294E-480A-A56F-5A889A3E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428" y="1850569"/>
            <a:ext cx="3755572" cy="250371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Picture 10" descr="A picture containing yellow, holding, small, sitting&#10;&#10;Description automatically generated">
            <a:extLst>
              <a:ext uri="{FF2B5EF4-FFF2-40B4-BE49-F238E27FC236}">
                <a16:creationId xmlns:a16="http://schemas.microsoft.com/office/drawing/2014/main" id="{DBE47C81-9128-4172-A072-5AEF7FD73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911" y="4354285"/>
            <a:ext cx="3755573" cy="250371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215375AA-A680-4845-9913-9CBD1D855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0569"/>
            <a:ext cx="3755574" cy="250371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3" descr="A picture containing person, person, room, holding&#10;&#10;Description automatically generated">
            <a:extLst>
              <a:ext uri="{FF2B5EF4-FFF2-40B4-BE49-F238E27FC236}">
                <a16:creationId xmlns:a16="http://schemas.microsoft.com/office/drawing/2014/main" id="{C181ACBE-B58A-4285-9139-72341BF10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55" y="3097586"/>
            <a:ext cx="3770089" cy="251339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4224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9885-2666-4300-B331-A97BC2A3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3320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When do you wear PPE?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D129ED-9C9B-4706-BC8F-46DBA0790E27}"/>
              </a:ext>
            </a:extLst>
          </p:cNvPr>
          <p:cNvGrpSpPr/>
          <p:nvPr/>
        </p:nvGrpSpPr>
        <p:grpSpPr>
          <a:xfrm>
            <a:off x="2032000" y="1913624"/>
            <a:ext cx="8128000" cy="1307250"/>
            <a:chOff x="2032000" y="1913624"/>
            <a:chExt cx="8128000" cy="130725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F97D5C1-2FEF-4DA6-A44D-EEBEDA01F7BB}"/>
                </a:ext>
              </a:extLst>
            </p:cNvPr>
            <p:cNvSpPr/>
            <p:nvPr/>
          </p:nvSpPr>
          <p:spPr>
            <a:xfrm>
              <a:off x="2032000" y="1913624"/>
              <a:ext cx="8128000" cy="655200"/>
            </a:xfrm>
            <a:custGeom>
              <a:avLst/>
              <a:gdLst>
                <a:gd name="connsiteX0" fmla="*/ 0 w 8128000"/>
                <a:gd name="connsiteY0" fmla="*/ 109202 h 655200"/>
                <a:gd name="connsiteX1" fmla="*/ 109202 w 8128000"/>
                <a:gd name="connsiteY1" fmla="*/ 0 h 655200"/>
                <a:gd name="connsiteX2" fmla="*/ 8018798 w 8128000"/>
                <a:gd name="connsiteY2" fmla="*/ 0 h 655200"/>
                <a:gd name="connsiteX3" fmla="*/ 8128000 w 8128000"/>
                <a:gd name="connsiteY3" fmla="*/ 109202 h 655200"/>
                <a:gd name="connsiteX4" fmla="*/ 8128000 w 8128000"/>
                <a:gd name="connsiteY4" fmla="*/ 545998 h 655200"/>
                <a:gd name="connsiteX5" fmla="*/ 8018798 w 8128000"/>
                <a:gd name="connsiteY5" fmla="*/ 655200 h 655200"/>
                <a:gd name="connsiteX6" fmla="*/ 109202 w 8128000"/>
                <a:gd name="connsiteY6" fmla="*/ 655200 h 655200"/>
                <a:gd name="connsiteX7" fmla="*/ 0 w 8128000"/>
                <a:gd name="connsiteY7" fmla="*/ 545998 h 655200"/>
                <a:gd name="connsiteX8" fmla="*/ 0 w 81280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18798" y="0"/>
                  </a:lnTo>
                  <a:cubicBezTo>
                    <a:pt x="8079109" y="0"/>
                    <a:pt x="8128000" y="48891"/>
                    <a:pt x="8128000" y="109202"/>
                  </a:cubicBezTo>
                  <a:lnTo>
                    <a:pt x="8128000" y="545998"/>
                  </a:lnTo>
                  <a:cubicBezTo>
                    <a:pt x="8128000" y="606309"/>
                    <a:pt x="8079109" y="655200"/>
                    <a:pt x="80187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64" tIns="138664" rIns="138664" bIns="1386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Baskerville Old Face" panose="02020602080505020303" pitchFamily="18" charset="0"/>
                </a:rPr>
                <a:t>Standard Precautions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DB85C7-AF4D-40B9-9D8D-1C9E76FB461D}"/>
                </a:ext>
              </a:extLst>
            </p:cNvPr>
            <p:cNvSpPr/>
            <p:nvPr/>
          </p:nvSpPr>
          <p:spPr>
            <a:xfrm>
              <a:off x="2032000" y="2568824"/>
              <a:ext cx="8128000" cy="652050"/>
            </a:xfrm>
            <a:custGeom>
              <a:avLst/>
              <a:gdLst>
                <a:gd name="connsiteX0" fmla="*/ 0 w 8128000"/>
                <a:gd name="connsiteY0" fmla="*/ 0 h 652050"/>
                <a:gd name="connsiteX1" fmla="*/ 8128000 w 8128000"/>
                <a:gd name="connsiteY1" fmla="*/ 0 h 652050"/>
                <a:gd name="connsiteX2" fmla="*/ 8128000 w 8128000"/>
                <a:gd name="connsiteY2" fmla="*/ 652050 h 652050"/>
                <a:gd name="connsiteX3" fmla="*/ 0 w 8128000"/>
                <a:gd name="connsiteY3" fmla="*/ 652050 h 652050"/>
                <a:gd name="connsiteX4" fmla="*/ 0 w 8128000"/>
                <a:gd name="connsiteY4" fmla="*/ 0 h 65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652050">
                  <a:moveTo>
                    <a:pt x="0" y="0"/>
                  </a:moveTo>
                  <a:lnTo>
                    <a:pt x="8128000" y="0"/>
                  </a:lnTo>
                  <a:lnTo>
                    <a:pt x="8128000" y="652050"/>
                  </a:lnTo>
                  <a:lnTo>
                    <a:pt x="0" y="6520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US" sz="2200" b="0" kern="1200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Blood and body fluids from ALL patients should be treated as if they are infectious.</a:t>
              </a:r>
              <a:endParaRPr lang="en-US" sz="2200" b="0" kern="1200" dirty="0">
                <a:latin typeface="Baskerville Old Face" panose="02020602080505020303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5497D5-270C-49B3-89DB-73AAD8B6124F}"/>
              </a:ext>
            </a:extLst>
          </p:cNvPr>
          <p:cNvGrpSpPr/>
          <p:nvPr/>
        </p:nvGrpSpPr>
        <p:grpSpPr>
          <a:xfrm>
            <a:off x="2032000" y="3341645"/>
            <a:ext cx="8128000" cy="1118880"/>
            <a:chOff x="2032000" y="3220874"/>
            <a:chExt cx="8128000" cy="11188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3017AFA-6999-443D-A291-AB5148AF345D}"/>
                </a:ext>
              </a:extLst>
            </p:cNvPr>
            <p:cNvSpPr/>
            <p:nvPr/>
          </p:nvSpPr>
          <p:spPr>
            <a:xfrm>
              <a:off x="2032000" y="3220874"/>
              <a:ext cx="8128000" cy="655200"/>
            </a:xfrm>
            <a:custGeom>
              <a:avLst/>
              <a:gdLst>
                <a:gd name="connsiteX0" fmla="*/ 0 w 8128000"/>
                <a:gd name="connsiteY0" fmla="*/ 109202 h 655200"/>
                <a:gd name="connsiteX1" fmla="*/ 109202 w 8128000"/>
                <a:gd name="connsiteY1" fmla="*/ 0 h 655200"/>
                <a:gd name="connsiteX2" fmla="*/ 8018798 w 8128000"/>
                <a:gd name="connsiteY2" fmla="*/ 0 h 655200"/>
                <a:gd name="connsiteX3" fmla="*/ 8128000 w 8128000"/>
                <a:gd name="connsiteY3" fmla="*/ 109202 h 655200"/>
                <a:gd name="connsiteX4" fmla="*/ 8128000 w 8128000"/>
                <a:gd name="connsiteY4" fmla="*/ 545998 h 655200"/>
                <a:gd name="connsiteX5" fmla="*/ 8018798 w 8128000"/>
                <a:gd name="connsiteY5" fmla="*/ 655200 h 655200"/>
                <a:gd name="connsiteX6" fmla="*/ 109202 w 8128000"/>
                <a:gd name="connsiteY6" fmla="*/ 655200 h 655200"/>
                <a:gd name="connsiteX7" fmla="*/ 0 w 8128000"/>
                <a:gd name="connsiteY7" fmla="*/ 545998 h 655200"/>
                <a:gd name="connsiteX8" fmla="*/ 0 w 81280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18798" y="0"/>
                  </a:lnTo>
                  <a:cubicBezTo>
                    <a:pt x="8079109" y="0"/>
                    <a:pt x="8128000" y="48891"/>
                    <a:pt x="8128000" y="109202"/>
                  </a:cubicBezTo>
                  <a:lnTo>
                    <a:pt x="8128000" y="545998"/>
                  </a:lnTo>
                  <a:cubicBezTo>
                    <a:pt x="8128000" y="606309"/>
                    <a:pt x="8079109" y="655200"/>
                    <a:pt x="80187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64" tIns="138664" rIns="138664" bIns="1386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Baskerville Old Face" panose="02020602080505020303" pitchFamily="18" charset="0"/>
                </a:rPr>
                <a:t>Airborne Pathogens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14C7FD-07C4-4C87-A4F7-5A1791AD36DC}"/>
                </a:ext>
              </a:extLst>
            </p:cNvPr>
            <p:cNvSpPr/>
            <p:nvPr/>
          </p:nvSpPr>
          <p:spPr>
            <a:xfrm>
              <a:off x="2032000" y="3876074"/>
              <a:ext cx="8128000" cy="463680"/>
            </a:xfrm>
            <a:custGeom>
              <a:avLst/>
              <a:gdLst>
                <a:gd name="connsiteX0" fmla="*/ 0 w 8128000"/>
                <a:gd name="connsiteY0" fmla="*/ 0 h 463680"/>
                <a:gd name="connsiteX1" fmla="*/ 8128000 w 8128000"/>
                <a:gd name="connsiteY1" fmla="*/ 0 h 463680"/>
                <a:gd name="connsiteX2" fmla="*/ 8128000 w 8128000"/>
                <a:gd name="connsiteY2" fmla="*/ 463680 h 463680"/>
                <a:gd name="connsiteX3" fmla="*/ 0 w 8128000"/>
                <a:gd name="connsiteY3" fmla="*/ 463680 h 463680"/>
                <a:gd name="connsiteX4" fmla="*/ 0 w 8128000"/>
                <a:gd name="connsiteY4" fmla="*/ 0 h 46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463680">
                  <a:moveTo>
                    <a:pt x="0" y="0"/>
                  </a:moveTo>
                  <a:lnTo>
                    <a:pt x="8128000" y="0"/>
                  </a:lnTo>
                  <a:lnTo>
                    <a:pt x="8128000" y="463680"/>
                  </a:lnTo>
                  <a:lnTo>
                    <a:pt x="0" y="4636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>
                  <a:latin typeface="Baskerville Old Face" panose="02020602080505020303" pitchFamily="18" charset="0"/>
                </a:rPr>
                <a:t>Tuberculosis, SARS, Measles, Airborne Pathogens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50FA11-73A6-4E06-82D8-D6A622D1C7D4}"/>
              </a:ext>
            </a:extLst>
          </p:cNvPr>
          <p:cNvGrpSpPr/>
          <p:nvPr/>
        </p:nvGrpSpPr>
        <p:grpSpPr>
          <a:xfrm>
            <a:off x="2032000" y="4529537"/>
            <a:ext cx="8128000" cy="1118880"/>
            <a:chOff x="2032000" y="4339754"/>
            <a:chExt cx="8128000" cy="111888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0E78790-46A7-4D71-B26F-C10FE0AC0D0E}"/>
                </a:ext>
              </a:extLst>
            </p:cNvPr>
            <p:cNvSpPr/>
            <p:nvPr/>
          </p:nvSpPr>
          <p:spPr>
            <a:xfrm>
              <a:off x="2032000" y="4339754"/>
              <a:ext cx="8128000" cy="655200"/>
            </a:xfrm>
            <a:custGeom>
              <a:avLst/>
              <a:gdLst>
                <a:gd name="connsiteX0" fmla="*/ 0 w 8128000"/>
                <a:gd name="connsiteY0" fmla="*/ 109202 h 655200"/>
                <a:gd name="connsiteX1" fmla="*/ 109202 w 8128000"/>
                <a:gd name="connsiteY1" fmla="*/ 0 h 655200"/>
                <a:gd name="connsiteX2" fmla="*/ 8018798 w 8128000"/>
                <a:gd name="connsiteY2" fmla="*/ 0 h 655200"/>
                <a:gd name="connsiteX3" fmla="*/ 8128000 w 8128000"/>
                <a:gd name="connsiteY3" fmla="*/ 109202 h 655200"/>
                <a:gd name="connsiteX4" fmla="*/ 8128000 w 8128000"/>
                <a:gd name="connsiteY4" fmla="*/ 545998 h 655200"/>
                <a:gd name="connsiteX5" fmla="*/ 8018798 w 8128000"/>
                <a:gd name="connsiteY5" fmla="*/ 655200 h 655200"/>
                <a:gd name="connsiteX6" fmla="*/ 109202 w 8128000"/>
                <a:gd name="connsiteY6" fmla="*/ 655200 h 655200"/>
                <a:gd name="connsiteX7" fmla="*/ 0 w 8128000"/>
                <a:gd name="connsiteY7" fmla="*/ 545998 h 655200"/>
                <a:gd name="connsiteX8" fmla="*/ 0 w 81280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18798" y="0"/>
                  </a:lnTo>
                  <a:cubicBezTo>
                    <a:pt x="8079109" y="0"/>
                    <a:pt x="8128000" y="48891"/>
                    <a:pt x="8128000" y="109202"/>
                  </a:cubicBezTo>
                  <a:lnTo>
                    <a:pt x="8128000" y="545998"/>
                  </a:lnTo>
                  <a:cubicBezTo>
                    <a:pt x="8128000" y="606309"/>
                    <a:pt x="8079109" y="655200"/>
                    <a:pt x="80187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64" tIns="138664" rIns="138664" bIns="1386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Baskerville Old Face" panose="02020602080505020303" pitchFamily="18" charset="0"/>
                </a:rPr>
                <a:t>Bloodborne Pathogens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6CE4AAE-E77B-4B7C-A6CD-F1892B851420}"/>
                </a:ext>
              </a:extLst>
            </p:cNvPr>
            <p:cNvSpPr/>
            <p:nvPr/>
          </p:nvSpPr>
          <p:spPr>
            <a:xfrm>
              <a:off x="2032000" y="4994954"/>
              <a:ext cx="8128000" cy="463680"/>
            </a:xfrm>
            <a:custGeom>
              <a:avLst/>
              <a:gdLst>
                <a:gd name="connsiteX0" fmla="*/ 0 w 8128000"/>
                <a:gd name="connsiteY0" fmla="*/ 0 h 463680"/>
                <a:gd name="connsiteX1" fmla="*/ 8128000 w 8128000"/>
                <a:gd name="connsiteY1" fmla="*/ 0 h 463680"/>
                <a:gd name="connsiteX2" fmla="*/ 8128000 w 8128000"/>
                <a:gd name="connsiteY2" fmla="*/ 463680 h 463680"/>
                <a:gd name="connsiteX3" fmla="*/ 0 w 8128000"/>
                <a:gd name="connsiteY3" fmla="*/ 463680 h 463680"/>
                <a:gd name="connsiteX4" fmla="*/ 0 w 8128000"/>
                <a:gd name="connsiteY4" fmla="*/ 0 h 46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463680">
                  <a:moveTo>
                    <a:pt x="0" y="0"/>
                  </a:moveTo>
                  <a:lnTo>
                    <a:pt x="8128000" y="0"/>
                  </a:lnTo>
                  <a:lnTo>
                    <a:pt x="8128000" y="463680"/>
                  </a:lnTo>
                  <a:lnTo>
                    <a:pt x="0" y="4636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>
                  <a:latin typeface="Baskerville Old Face" panose="02020602080505020303" pitchFamily="18" charset="0"/>
                </a:rPr>
                <a:t>Hepatitis B &amp;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15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hand&#10;&#10;Description automatically generated">
            <a:extLst>
              <a:ext uri="{FF2B5EF4-FFF2-40B4-BE49-F238E27FC236}">
                <a16:creationId xmlns:a16="http://schemas.microsoft.com/office/drawing/2014/main" id="{15A45601-528B-4120-988D-FB9016EB0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91" b="24151"/>
          <a:stretch/>
        </p:blipFill>
        <p:spPr>
          <a:xfrm>
            <a:off x="20" y="-1"/>
            <a:ext cx="12191980" cy="41877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472BF-7B08-4605-9631-8D8598E0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902962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407B0FF-43E0-4B2E-B48B-C2A472D10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C6C18-4147-48ED-8B6A-19B3E0D89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0"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290C0-58C0-45FF-B6F9-0AC9FB6A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031" y="1314450"/>
            <a:ext cx="2844002" cy="3680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Influenza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27CCF5-51F7-4729-997E-346818F4F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801620"/>
              </p:ext>
            </p:extLst>
          </p:nvPr>
        </p:nvGraphicFramePr>
        <p:xfrm>
          <a:off x="4064" y="145775"/>
          <a:ext cx="8127998" cy="659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DAE92B-265A-4361-9B7D-3A618E09D87D}"/>
              </a:ext>
            </a:extLst>
          </p:cNvPr>
          <p:cNvSpPr txBox="1"/>
          <p:nvPr/>
        </p:nvSpPr>
        <p:spPr>
          <a:xfrm>
            <a:off x="8852452" y="3429000"/>
            <a:ext cx="2517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skerville Old Face" panose="02020602080505020303" pitchFamily="18" charset="0"/>
              </a:rPr>
              <a:t>symptoms</a:t>
            </a:r>
          </a:p>
        </p:txBody>
      </p:sp>
    </p:spTree>
    <p:extLst>
      <p:ext uri="{BB962C8B-B14F-4D97-AF65-F5344CB8AC3E}">
        <p14:creationId xmlns:p14="http://schemas.microsoft.com/office/powerpoint/2010/main" val="2229582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A4E8-2EBA-41D6-AFD3-7E9FD764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431236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askerville Old Face" panose="02020602080505020303" pitchFamily="18" charset="0"/>
              </a:rPr>
              <a:t> </a:t>
            </a:r>
            <a:r>
              <a:rPr lang="en-US" sz="4800" dirty="0">
                <a:latin typeface="Baskerville Old Face" panose="02020602080505020303" pitchFamily="18" charset="0"/>
              </a:rPr>
              <a:t>influenza Control</a:t>
            </a:r>
            <a:endParaRPr lang="en-US" sz="5400" dirty="0">
              <a:latin typeface="Baskerville Old Face" panose="02020602080505020303" pitchFamily="18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F41501A-649B-42BE-A951-A5161514BA04}"/>
              </a:ext>
            </a:extLst>
          </p:cNvPr>
          <p:cNvSpPr/>
          <p:nvPr/>
        </p:nvSpPr>
        <p:spPr>
          <a:xfrm>
            <a:off x="848141" y="1431234"/>
            <a:ext cx="4585251" cy="4585251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1BBBFAD-B000-4EA9-AE0B-B015C08C6B22}"/>
              </a:ext>
            </a:extLst>
          </p:cNvPr>
          <p:cNvSpPr/>
          <p:nvPr/>
        </p:nvSpPr>
        <p:spPr>
          <a:xfrm>
            <a:off x="160354" y="1892221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Timeline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74BD55-CE6A-4849-B54E-BF84F840D80E}"/>
              </a:ext>
            </a:extLst>
          </p:cNvPr>
          <p:cNvSpPr/>
          <p:nvPr/>
        </p:nvSpPr>
        <p:spPr>
          <a:xfrm>
            <a:off x="160354" y="3113313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Droplets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DBFD0C-B0EB-45CF-BD01-50A8470BEF7B}"/>
              </a:ext>
            </a:extLst>
          </p:cNvPr>
          <p:cNvSpPr/>
          <p:nvPr/>
        </p:nvSpPr>
        <p:spPr>
          <a:xfrm>
            <a:off x="160354" y="4334405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B6A55-C870-4EC1-B0C9-04D9EBBF2875}"/>
              </a:ext>
            </a:extLst>
          </p:cNvPr>
          <p:cNvSpPr txBox="1"/>
          <p:nvPr/>
        </p:nvSpPr>
        <p:spPr>
          <a:xfrm>
            <a:off x="3140766" y="5431711"/>
            <a:ext cx="220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The Spread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3589700-1A4B-4F79-8260-6123A91DD2AB}"/>
              </a:ext>
            </a:extLst>
          </p:cNvPr>
          <p:cNvSpPr/>
          <p:nvPr/>
        </p:nvSpPr>
        <p:spPr>
          <a:xfrm>
            <a:off x="6433488" y="1431235"/>
            <a:ext cx="4585251" cy="4585251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BC835C-EB99-4CA3-BB29-62F321AA3A8A}"/>
              </a:ext>
            </a:extLst>
          </p:cNvPr>
          <p:cNvSpPr/>
          <p:nvPr/>
        </p:nvSpPr>
        <p:spPr>
          <a:xfrm>
            <a:off x="8726114" y="1892222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Hand hygiene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4E43584-CB0E-46B4-A16E-A7A28779087E}"/>
              </a:ext>
            </a:extLst>
          </p:cNvPr>
          <p:cNvSpPr/>
          <p:nvPr/>
        </p:nvSpPr>
        <p:spPr>
          <a:xfrm>
            <a:off x="8726114" y="3113314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Contain secretions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66B50C5-57FF-4DA1-B8CF-D778128BB065}"/>
              </a:ext>
            </a:extLst>
          </p:cNvPr>
          <p:cNvSpPr/>
          <p:nvPr/>
        </p:nvSpPr>
        <p:spPr>
          <a:xfrm>
            <a:off x="8726114" y="4334406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Don’t</a:t>
            </a:r>
          </a:p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  <a:buNone/>
            </a:pPr>
            <a:r>
              <a:rPr lang="en-US" sz="4000" dirty="0">
                <a:latin typeface="Baskerville Old Face" panose="02020602080505020303" pitchFamily="18" charset="0"/>
              </a:rPr>
              <a:t>touch              </a:t>
            </a:r>
            <a:endParaRPr lang="en-US" sz="4000" kern="1200" dirty="0">
              <a:latin typeface="Baskerville Old Face" panose="020206020805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02BA9-488A-4993-90FB-AE4706D007F3}"/>
              </a:ext>
            </a:extLst>
          </p:cNvPr>
          <p:cNvSpPr txBox="1"/>
          <p:nvPr/>
        </p:nvSpPr>
        <p:spPr>
          <a:xfrm>
            <a:off x="6758609" y="5431712"/>
            <a:ext cx="245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Etiquette</a:t>
            </a:r>
          </a:p>
        </p:txBody>
      </p:sp>
    </p:spTree>
    <p:extLst>
      <p:ext uri="{BB962C8B-B14F-4D97-AF65-F5344CB8AC3E}">
        <p14:creationId xmlns:p14="http://schemas.microsoft.com/office/powerpoint/2010/main" val="8933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on a bed&#10;&#10;Description automatically generated">
            <a:extLst>
              <a:ext uri="{FF2B5EF4-FFF2-40B4-BE49-F238E27FC236}">
                <a16:creationId xmlns:a16="http://schemas.microsoft.com/office/drawing/2014/main" id="{EF4AF40F-A8BD-40C6-8898-346965888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41593" b="20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F03B6-01D8-47D5-8C37-58251510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3043439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0BA1AC-2AD2-44EF-BD9D-70A25EF05E3D}"/>
              </a:ext>
            </a:extLst>
          </p:cNvPr>
          <p:cNvSpPr/>
          <p:nvPr/>
        </p:nvSpPr>
        <p:spPr>
          <a:xfrm>
            <a:off x="6400799" y="-238539"/>
            <a:ext cx="6136943" cy="73284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864320-1284-405D-AC5F-6341160B8124}"/>
              </a:ext>
            </a:extLst>
          </p:cNvPr>
          <p:cNvSpPr txBox="1"/>
          <p:nvPr/>
        </p:nvSpPr>
        <p:spPr>
          <a:xfrm>
            <a:off x="6096000" y="3013501"/>
            <a:ext cx="644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35C95-C3A1-4CE7-B010-8E9EB762A797}"/>
              </a:ext>
            </a:extLst>
          </p:cNvPr>
          <p:cNvSpPr txBox="1"/>
          <p:nvPr/>
        </p:nvSpPr>
        <p:spPr>
          <a:xfrm>
            <a:off x="1729723" y="1679276"/>
            <a:ext cx="5936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Respiratory etiquette steps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Influenza symptoms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DE3DF-7B9B-4F3E-BC34-EC1615278282}"/>
              </a:ext>
            </a:extLst>
          </p:cNvPr>
          <p:cNvSpPr/>
          <p:nvPr/>
        </p:nvSpPr>
        <p:spPr>
          <a:xfrm>
            <a:off x="1135626" y="942745"/>
            <a:ext cx="1749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639AD-0904-436B-850B-EEAF179A146A}"/>
              </a:ext>
            </a:extLst>
          </p:cNvPr>
          <p:cNvSpPr/>
          <p:nvPr/>
        </p:nvSpPr>
        <p:spPr>
          <a:xfrm>
            <a:off x="1165571" y="2421556"/>
            <a:ext cx="1829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C746E-A487-436A-8118-19485B6C403C}"/>
              </a:ext>
            </a:extLst>
          </p:cNvPr>
          <p:cNvSpPr/>
          <p:nvPr/>
        </p:nvSpPr>
        <p:spPr>
          <a:xfrm>
            <a:off x="1151144" y="3889301"/>
            <a:ext cx="1512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42CCC-DEBF-4031-8BB3-5330B2B3130A}"/>
              </a:ext>
            </a:extLst>
          </p:cNvPr>
          <p:cNvSpPr/>
          <p:nvPr/>
        </p:nvSpPr>
        <p:spPr>
          <a:xfrm>
            <a:off x="1248318" y="4998834"/>
            <a:ext cx="1390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F56AD-27B7-4491-A552-2AA7730D3689}"/>
              </a:ext>
            </a:extLst>
          </p:cNvPr>
          <p:cNvSpPr txBox="1"/>
          <p:nvPr/>
        </p:nvSpPr>
        <p:spPr>
          <a:xfrm>
            <a:off x="1729723" y="3158141"/>
            <a:ext cx="418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Hand hygiene protocols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PPE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28159-44D7-412B-B08A-35F6D481AEE3}"/>
              </a:ext>
            </a:extLst>
          </p:cNvPr>
          <p:cNvSpPr txBox="1"/>
          <p:nvPr/>
        </p:nvSpPr>
        <p:spPr>
          <a:xfrm>
            <a:off x="1729723" y="4727331"/>
            <a:ext cx="219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Importance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7C544-78FE-4131-A176-9FEB68D11058}"/>
              </a:ext>
            </a:extLst>
          </p:cNvPr>
          <p:cNvSpPr txBox="1"/>
          <p:nvPr/>
        </p:nvSpPr>
        <p:spPr>
          <a:xfrm>
            <a:off x="1736035" y="5739035"/>
            <a:ext cx="3400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Hand hygiene protocols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Infections spread</a:t>
            </a:r>
          </a:p>
        </p:txBody>
      </p:sp>
    </p:spTree>
    <p:extLst>
      <p:ext uri="{BB962C8B-B14F-4D97-AF65-F5344CB8AC3E}">
        <p14:creationId xmlns:p14="http://schemas.microsoft.com/office/powerpoint/2010/main" val="41748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46BFF6-C826-435A-939A-60D38B5BE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9963" b="7111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D0CE3-3A67-4C59-B45B-AD8BD7F4AB08}"/>
              </a:ext>
            </a:extLst>
          </p:cNvPr>
          <p:cNvSpPr txBox="1"/>
          <p:nvPr/>
        </p:nvSpPr>
        <p:spPr>
          <a:xfrm>
            <a:off x="3120788" y="2828833"/>
            <a:ext cx="5950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Baskerville Old Face" panose="02020602080505020303" pitchFamily="18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870362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 desk with doctor items">
            <a:extLst>
              <a:ext uri="{FF2B5EF4-FFF2-40B4-BE49-F238E27FC236}">
                <a16:creationId xmlns:a16="http://schemas.microsoft.com/office/drawing/2014/main" id="{FE4F4D68-6F88-499E-82A0-7877876B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5730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19B876-7CC6-4F37-A6BB-06DE54AA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29000"/>
                </a:schemeClr>
              </a:gs>
              <a:gs pos="85000">
                <a:schemeClr val="bg1">
                  <a:lumMod val="95000"/>
                  <a:alpha val="82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7D7242-B1BC-469A-BCD2-649B058B6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7FE9E7-3A20-46E1-85C8-6DE3BE848FF9}"/>
              </a:ext>
            </a:extLst>
          </p:cNvPr>
          <p:cNvSpPr txBox="1"/>
          <p:nvPr/>
        </p:nvSpPr>
        <p:spPr>
          <a:xfrm>
            <a:off x="801635" y="2077890"/>
            <a:ext cx="4354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askerville Old Face" panose="02020602080505020303" pitchFamily="18" charset="0"/>
              </a:rPr>
              <a:t>Thank </a:t>
            </a:r>
          </a:p>
          <a:p>
            <a:pPr algn="ctr"/>
            <a:r>
              <a:rPr lang="en-US" sz="7200" dirty="0">
                <a:latin typeface="Baskerville Old Face" panose="02020602080505020303" pitchFamily="18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94873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n object in his hand&#10;&#10;Description automatically generated">
            <a:extLst>
              <a:ext uri="{FF2B5EF4-FFF2-40B4-BE49-F238E27FC236}">
                <a16:creationId xmlns:a16="http://schemas.microsoft.com/office/drawing/2014/main" id="{C0F3A7E4-81DC-463D-811B-909EA5E64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4740" b="991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19B876-7CC6-4F37-A6BB-06DE54AA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29000"/>
                </a:schemeClr>
              </a:gs>
              <a:gs pos="85000">
                <a:schemeClr val="bg1">
                  <a:lumMod val="95000"/>
                  <a:alpha val="82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7D7242-B1BC-469A-BCD2-649B058B6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817C0-98F5-4C9A-958F-67B766DECBDE}"/>
              </a:ext>
            </a:extLst>
          </p:cNvPr>
          <p:cNvSpPr txBox="1"/>
          <p:nvPr/>
        </p:nvSpPr>
        <p:spPr>
          <a:xfrm>
            <a:off x="1966686" y="2476526"/>
            <a:ext cx="825862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271627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E89C82-0003-4F73-96AA-1BB949D65CCD}"/>
              </a:ext>
            </a:extLst>
          </p:cNvPr>
          <p:cNvSpPr/>
          <p:nvPr/>
        </p:nvSpPr>
        <p:spPr>
          <a:xfrm>
            <a:off x="1828800" y="5830956"/>
            <a:ext cx="1119116" cy="17237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B3A172-7761-4348-8FF1-C0EFE0573D9B}"/>
              </a:ext>
            </a:extLst>
          </p:cNvPr>
          <p:cNvGrpSpPr/>
          <p:nvPr/>
        </p:nvGrpSpPr>
        <p:grpSpPr>
          <a:xfrm>
            <a:off x="6996339" y="2641809"/>
            <a:ext cx="3796354" cy="3189147"/>
            <a:chOff x="7882604" y="2814187"/>
            <a:chExt cx="3796354" cy="31891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3A352C-EE48-4682-A91B-44A053D9D081}"/>
                </a:ext>
              </a:extLst>
            </p:cNvPr>
            <p:cNvSpPr txBox="1"/>
            <p:nvPr/>
          </p:nvSpPr>
          <p:spPr>
            <a:xfrm>
              <a:off x="7882604" y="2814187"/>
              <a:ext cx="360947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Baskerville Old Face" panose="02020602080505020303" pitchFamily="18" charset="0"/>
                </a:rPr>
                <a:t>1 in 10 patients get an infection while receiving medical care.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F16D85-F336-4CAC-BE49-F85B064FBBBB}"/>
                </a:ext>
              </a:extLst>
            </p:cNvPr>
            <p:cNvSpPr txBox="1"/>
            <p:nvPr/>
          </p:nvSpPr>
          <p:spPr>
            <a:xfrm>
              <a:off x="7882604" y="5695557"/>
              <a:ext cx="3796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https://www.who.int/infection-prevention/en/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457C7E-C72A-4246-AE18-1946B70EFA3C}"/>
              </a:ext>
            </a:extLst>
          </p:cNvPr>
          <p:cNvSpPr txBox="1"/>
          <p:nvPr/>
        </p:nvSpPr>
        <p:spPr>
          <a:xfrm>
            <a:off x="2504661" y="901148"/>
            <a:ext cx="7182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Baskerville Old Face" panose="02020602080505020303" pitchFamily="18" charset="0"/>
              </a:rPr>
              <a:t>Did You Know?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D9B9CA-9DAD-418F-AE1D-972BA6AFDEB7}"/>
              </a:ext>
            </a:extLst>
          </p:cNvPr>
          <p:cNvGrpSpPr/>
          <p:nvPr/>
        </p:nvGrpSpPr>
        <p:grpSpPr>
          <a:xfrm>
            <a:off x="699926" y="2356445"/>
            <a:ext cx="4968819" cy="4093482"/>
            <a:chOff x="699926" y="2356445"/>
            <a:chExt cx="4968819" cy="4093482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9AC79C75-48A6-48F5-8352-9A3D44DBB7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7957727"/>
                </p:ext>
              </p:extLst>
            </p:nvPr>
          </p:nvGraphicFramePr>
          <p:xfrm>
            <a:off x="699926" y="2356445"/>
            <a:ext cx="4968819" cy="40934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9DA1BA-CB20-4CB4-B9CC-1428F3CB42DD}"/>
                </a:ext>
              </a:extLst>
            </p:cNvPr>
            <p:cNvSpPr txBox="1"/>
            <p:nvPr/>
          </p:nvSpPr>
          <p:spPr>
            <a:xfrm>
              <a:off x="2504661" y="3123028"/>
              <a:ext cx="660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86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1F6321-617F-4264-BFF7-4B751A27501F}"/>
              </a:ext>
            </a:extLst>
          </p:cNvPr>
          <p:cNvSpPr/>
          <p:nvPr/>
        </p:nvSpPr>
        <p:spPr>
          <a:xfrm>
            <a:off x="6339344" y="3429000"/>
            <a:ext cx="4658668" cy="18907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HOW</a:t>
            </a:r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Describe hand hygiene protocols.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Distinguish ways infections are spread.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864320-1284-405D-AC5F-6341160B8124}"/>
              </a:ext>
            </a:extLst>
          </p:cNvPr>
          <p:cNvSpPr txBox="1"/>
          <p:nvPr/>
        </p:nvSpPr>
        <p:spPr>
          <a:xfrm>
            <a:off x="2634018" y="300251"/>
            <a:ext cx="6441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askerville Old Face" panose="02020602080505020303" pitchFamily="18" charset="0"/>
              </a:rPr>
              <a:t>Learning Objectives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13E63-ED51-47A4-AC1C-C0451A5BD452}"/>
              </a:ext>
            </a:extLst>
          </p:cNvPr>
          <p:cNvSpPr/>
          <p:nvPr/>
        </p:nvSpPr>
        <p:spPr>
          <a:xfrm>
            <a:off x="867905" y="1286359"/>
            <a:ext cx="4658670" cy="18907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WHAT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Identify steps of respiratory etiquette.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Recognize influenza symptoms.</a:t>
            </a: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953CB3-1886-4D19-9EC8-BB914BF33726}"/>
              </a:ext>
            </a:extLst>
          </p:cNvPr>
          <p:cNvSpPr/>
          <p:nvPr/>
        </p:nvSpPr>
        <p:spPr>
          <a:xfrm>
            <a:off x="6339344" y="1286359"/>
            <a:ext cx="4658669" cy="18907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WHEN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Indicate circumstances required for various hand hygiene protocols.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Identify when PPE is necessary.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CA6B0-B6E6-457F-9B20-BBAA73B19BD2}"/>
              </a:ext>
            </a:extLst>
          </p:cNvPr>
          <p:cNvSpPr/>
          <p:nvPr/>
        </p:nvSpPr>
        <p:spPr>
          <a:xfrm>
            <a:off x="867905" y="3429000"/>
            <a:ext cx="4658670" cy="18907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WHY</a:t>
            </a:r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State the importance of hand hygiene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756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F560-1D53-49B7-8469-E1EB93C6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latin typeface="Baskerville Old Face" panose="02020602080505020303" pitchFamily="18" charset="0"/>
              </a:rPr>
              <a:t>Hand Hygiene</a:t>
            </a:r>
          </a:p>
        </p:txBody>
      </p:sp>
      <p:pic>
        <p:nvPicPr>
          <p:cNvPr id="7" name="Content Placeholder 6" descr="A close up of a hand&#10;&#10;Description automatically generated">
            <a:extLst>
              <a:ext uri="{FF2B5EF4-FFF2-40B4-BE49-F238E27FC236}">
                <a16:creationId xmlns:a16="http://schemas.microsoft.com/office/drawing/2014/main" id="{B328FECE-46D8-45D5-8231-96E1A7874E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33028" y="880005"/>
            <a:ext cx="3398659" cy="509798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D55B09-A9C7-4756-9B8D-FAE717AD1CF4}"/>
              </a:ext>
            </a:extLst>
          </p:cNvPr>
          <p:cNvSpPr txBox="1"/>
          <p:nvPr/>
        </p:nvSpPr>
        <p:spPr>
          <a:xfrm>
            <a:off x="569843" y="2822713"/>
            <a:ext cx="49891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askerville Old Face" panose="02020602080505020303" pitchFamily="18" charset="0"/>
              </a:rPr>
              <a:t>Hand washing is the </a:t>
            </a:r>
            <a:r>
              <a:rPr lang="en-US" sz="5400" b="1" dirty="0">
                <a:latin typeface="Baskerville Old Face" panose="02020602080505020303" pitchFamily="18" charset="0"/>
              </a:rPr>
              <a:t>#1</a:t>
            </a:r>
            <a:r>
              <a:rPr lang="en-US" sz="5400" dirty="0">
                <a:latin typeface="Baskerville Old Face" panose="02020602080505020303" pitchFamily="18" charset="0"/>
              </a:rPr>
              <a:t> way to prevent the spread of germs.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5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C0226-86E5-4688-B68C-07FA0D2C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78" y="128187"/>
            <a:ext cx="11840705" cy="159617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When do you wash your hands at work?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114639F-B8C4-4AAE-8A09-5E6D84DDFFF5}"/>
              </a:ext>
            </a:extLst>
          </p:cNvPr>
          <p:cNvSpPr/>
          <p:nvPr/>
        </p:nvSpPr>
        <p:spPr>
          <a:xfrm>
            <a:off x="2032991" y="128486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When entering and exiting a patient’s room.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560094-EA6F-4F5E-86ED-80D4A2BDB141}"/>
              </a:ext>
            </a:extLst>
          </p:cNvPr>
          <p:cNvSpPr/>
          <p:nvPr/>
        </p:nvSpPr>
        <p:spPr>
          <a:xfrm>
            <a:off x="6289475" y="128486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Before and after having direct contact with a patient.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8B83BB1-443A-4EE6-B7D4-8624F9AAA076}"/>
              </a:ext>
            </a:extLst>
          </p:cNvPr>
          <p:cNvSpPr/>
          <p:nvPr/>
        </p:nvSpPr>
        <p:spPr>
          <a:xfrm>
            <a:off x="2032991" y="3993537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After contact with the environment, including medical equipment, </a:t>
            </a:r>
            <a:br>
              <a:rPr lang="en-US" sz="3200" kern="1200" dirty="0">
                <a:solidFill>
                  <a:schemeClr val="tx1"/>
                </a:solidFill>
              </a:rPr>
            </a:br>
            <a:r>
              <a:rPr lang="en-US" sz="3200" kern="1200" dirty="0">
                <a:solidFill>
                  <a:schemeClr val="tx1"/>
                </a:solidFill>
              </a:rPr>
              <a:t>  in the immediate vicinity of the patient.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5C1BD9-2738-4698-9236-AD056F1BAD39}"/>
              </a:ext>
            </a:extLst>
          </p:cNvPr>
          <p:cNvSpPr/>
          <p:nvPr/>
        </p:nvSpPr>
        <p:spPr>
          <a:xfrm>
            <a:off x="6289475" y="3993537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Before and after wearing gloves.</a:t>
            </a:r>
          </a:p>
        </p:txBody>
      </p:sp>
    </p:spTree>
    <p:extLst>
      <p:ext uri="{BB962C8B-B14F-4D97-AF65-F5344CB8AC3E}">
        <p14:creationId xmlns:p14="http://schemas.microsoft.com/office/powerpoint/2010/main" val="19272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hand&#10;&#10;Description automatically generated" hidden="1">
            <a:extLst>
              <a:ext uri="{FF2B5EF4-FFF2-40B4-BE49-F238E27FC236}">
                <a16:creationId xmlns:a16="http://schemas.microsoft.com/office/drawing/2014/main" id="{1C3606DD-1DCA-4B2B-82B4-FFDFEB6F37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11406" y="1727086"/>
            <a:ext cx="2836311" cy="425446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321D-0F55-4E00-BA91-6E19E9B3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307289"/>
            <a:ext cx="10364451" cy="907651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Hand washing protocols</a:t>
            </a:r>
          </a:p>
        </p:txBody>
      </p:sp>
      <p:pic>
        <p:nvPicPr>
          <p:cNvPr id="11" name="Content Placeholder 10" descr="A picture containing indoor, table, water, sitting&#10;&#10;Description automatically generated" hidden="1">
            <a:extLst>
              <a:ext uri="{FF2B5EF4-FFF2-40B4-BE49-F238E27FC236}">
                <a16:creationId xmlns:a16="http://schemas.microsoft.com/office/drawing/2014/main" id="{E9E6C98D-06C5-410E-B231-B2DF3B1B78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alphaModFix amt="85000"/>
          </a:blip>
          <a:srcRect t="3366"/>
          <a:stretch/>
        </p:blipFill>
        <p:spPr>
          <a:xfrm>
            <a:off x="6162888" y="1727086"/>
            <a:ext cx="2755585" cy="424976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handwash">
            <a:extLst>
              <a:ext uri="{FF2B5EF4-FFF2-40B4-BE49-F238E27FC236}">
                <a16:creationId xmlns:a16="http://schemas.microsoft.com/office/drawing/2014/main" id="{CD17ED30-22E9-4A27-9E25-E78131A9608C}"/>
              </a:ext>
            </a:extLst>
          </p:cNvPr>
          <p:cNvGrpSpPr/>
          <p:nvPr/>
        </p:nvGrpSpPr>
        <p:grpSpPr>
          <a:xfrm>
            <a:off x="3138555" y="1036687"/>
            <a:ext cx="5914891" cy="5086474"/>
            <a:chOff x="35338" y="997803"/>
            <a:chExt cx="5914891" cy="5086474"/>
          </a:xfrm>
        </p:grpSpPr>
        <p:pic>
          <p:nvPicPr>
            <p:cNvPr id="19" name="Picture 18" descr="A close up of a hand&#10;&#10;Description automatically generated">
              <a:extLst>
                <a:ext uri="{FF2B5EF4-FFF2-40B4-BE49-F238E27FC236}">
                  <a16:creationId xmlns:a16="http://schemas.microsoft.com/office/drawing/2014/main" id="{EACBA18F-C432-4EF3-B3F5-0373FB69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5338" y="1470217"/>
              <a:ext cx="3076040" cy="46140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A58BA6-3621-449A-91B9-A67DD07D8CBD}"/>
                </a:ext>
              </a:extLst>
            </p:cNvPr>
            <p:cNvSpPr txBox="1"/>
            <p:nvPr/>
          </p:nvSpPr>
          <p:spPr>
            <a:xfrm>
              <a:off x="35338" y="997803"/>
              <a:ext cx="567548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Baskerville Old Face" panose="02020602080505020303" pitchFamily="18" charset="0"/>
                </a:rPr>
                <a:t>SOAP AND WATER</a:t>
              </a:r>
            </a:p>
            <a:p>
              <a:pPr algn="ctr"/>
              <a:endParaRPr lang="en-US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1FBFA1-29C6-429C-8EAA-AE85263FC82F}"/>
                </a:ext>
              </a:extLst>
            </p:cNvPr>
            <p:cNvSpPr txBox="1"/>
            <p:nvPr/>
          </p:nvSpPr>
          <p:spPr>
            <a:xfrm>
              <a:off x="3101012" y="1470217"/>
              <a:ext cx="2849217" cy="3985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When hands are visibly dirty or contaminated.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 When visibly soiled with blood or other bodily fluids.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 When caring for patients with clostridium difficile (c. diff) or     norovirus.</a:t>
              </a:r>
            </a:p>
          </p:txBody>
        </p:sp>
      </p:grpSp>
      <p:grpSp>
        <p:nvGrpSpPr>
          <p:cNvPr id="23" name="alcohol rub">
            <a:extLst>
              <a:ext uri="{FF2B5EF4-FFF2-40B4-BE49-F238E27FC236}">
                <a16:creationId xmlns:a16="http://schemas.microsoft.com/office/drawing/2014/main" id="{86580543-AA9F-4D68-9C8E-E74960CF4459}"/>
              </a:ext>
            </a:extLst>
          </p:cNvPr>
          <p:cNvGrpSpPr/>
          <p:nvPr/>
        </p:nvGrpSpPr>
        <p:grpSpPr>
          <a:xfrm>
            <a:off x="2961431" y="1071193"/>
            <a:ext cx="6269138" cy="5086474"/>
            <a:chOff x="5710827" y="1036687"/>
            <a:chExt cx="6269138" cy="5086474"/>
          </a:xfrm>
        </p:grpSpPr>
        <p:pic>
          <p:nvPicPr>
            <p:cNvPr id="22" name="Picture 21" descr="A picture containing indoor, table, water, sitting&#10;&#10;Description automatically generated">
              <a:extLst>
                <a:ext uri="{FF2B5EF4-FFF2-40B4-BE49-F238E27FC236}">
                  <a16:creationId xmlns:a16="http://schemas.microsoft.com/office/drawing/2014/main" id="{53EE3CD5-EDDF-4AF3-B147-9E0BCC296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61657" y="1470217"/>
              <a:ext cx="3066662" cy="46529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EDD954-ED0B-44C0-B0E3-A9C518C8BB7E}"/>
                </a:ext>
              </a:extLst>
            </p:cNvPr>
            <p:cNvSpPr txBox="1"/>
            <p:nvPr/>
          </p:nvSpPr>
          <p:spPr>
            <a:xfrm>
              <a:off x="5710827" y="1036687"/>
              <a:ext cx="6009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Baskerville Old Face" panose="02020602080505020303" pitchFamily="18" charset="0"/>
                </a:rPr>
                <a:t>ALCOHOL BASED HAND RUB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7DB75C-577B-4AEC-BD41-D29FDF175409}"/>
                </a:ext>
              </a:extLst>
            </p:cNvPr>
            <p:cNvSpPr txBox="1"/>
            <p:nvPr/>
          </p:nvSpPr>
          <p:spPr>
            <a:xfrm>
              <a:off x="9090989" y="1470217"/>
              <a:ext cx="2888976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For routine decontamination of hands </a:t>
              </a:r>
              <a:r>
                <a:rPr lang="en-US" sz="2300" b="1" dirty="0">
                  <a:latin typeface="Baskerville Old Face" panose="02020602080505020303" pitchFamily="18" charset="0"/>
                </a:rPr>
                <a:t>if</a:t>
              </a:r>
              <a:r>
                <a:rPr lang="en-US" sz="2300" dirty="0">
                  <a:latin typeface="Baskerville Old Face" panose="02020602080505020303" pitchFamily="18" charset="0"/>
                </a:rPr>
                <a:t>:</a:t>
              </a:r>
            </a:p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DCA2CD-6194-4C6C-AD09-DD9CAB4D13F8}"/>
                </a:ext>
              </a:extLst>
            </p:cNvPr>
            <p:cNvSpPr txBox="1"/>
            <p:nvPr/>
          </p:nvSpPr>
          <p:spPr>
            <a:xfrm>
              <a:off x="9350277" y="2548989"/>
              <a:ext cx="2370400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300" dirty="0">
                  <a:latin typeface="Baskerville Old Face" panose="02020602080505020303" pitchFamily="18" charset="0"/>
                </a:rPr>
                <a:t>hands are not visibly soiled.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300" dirty="0">
                  <a:latin typeface="Baskerville Old Face" panose="02020602080505020303" pitchFamily="18" charset="0"/>
                </a:rPr>
                <a:t>patient does not have clostridium difficile (c. diff) or norovirus.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4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19FB-5729-4404-AD14-3C406DD6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How to handwash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62282-CA3C-4B46-ADE0-66ECBD841505}"/>
              </a:ext>
            </a:extLst>
          </p:cNvPr>
          <p:cNvSpPr txBox="1"/>
          <p:nvPr/>
        </p:nvSpPr>
        <p:spPr>
          <a:xfrm>
            <a:off x="4182654" y="798088"/>
            <a:ext cx="382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Soap and Water Protocol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56ABD1-C8A0-4042-9E8F-FAF049785F7F}"/>
              </a:ext>
            </a:extLst>
          </p:cNvPr>
          <p:cNvSpPr/>
          <p:nvPr/>
        </p:nvSpPr>
        <p:spPr>
          <a:xfrm>
            <a:off x="1002748" y="1496382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1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480DC1C-DF16-42DE-B805-02150AFE2B5F}"/>
              </a:ext>
            </a:extLst>
          </p:cNvPr>
          <p:cNvSpPr/>
          <p:nvPr/>
        </p:nvSpPr>
        <p:spPr>
          <a:xfrm>
            <a:off x="1572018" y="1496383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Wet hands with warm water.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2F73795-8BC1-48E3-A970-6933613FAE8F}"/>
              </a:ext>
            </a:extLst>
          </p:cNvPr>
          <p:cNvSpPr/>
          <p:nvPr/>
        </p:nvSpPr>
        <p:spPr>
          <a:xfrm>
            <a:off x="1002748" y="2225876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2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1954A0-8B05-49D9-93CC-84FB4913C6A1}"/>
              </a:ext>
            </a:extLst>
          </p:cNvPr>
          <p:cNvSpPr/>
          <p:nvPr/>
        </p:nvSpPr>
        <p:spPr>
          <a:xfrm>
            <a:off x="1572018" y="2225877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Obtain a moderate amount of soap on hands. Never use bar soap.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41834A7-7778-477E-8E0F-605ED2C157B6}"/>
              </a:ext>
            </a:extLst>
          </p:cNvPr>
          <p:cNvSpPr/>
          <p:nvPr/>
        </p:nvSpPr>
        <p:spPr>
          <a:xfrm>
            <a:off x="1002748" y="2955371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3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72A7A6-8808-4BB0-A4F4-2C65F896A6FF}"/>
              </a:ext>
            </a:extLst>
          </p:cNvPr>
          <p:cNvSpPr/>
          <p:nvPr/>
        </p:nvSpPr>
        <p:spPr>
          <a:xfrm>
            <a:off x="1572018" y="2955372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Vigorously rub hands together beginning with palms and working between fingers and underneath the fingernails. The back of the hands and wrists also are very important.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20A784-DBB0-485B-87B4-05EBEEE3B96C}"/>
              </a:ext>
            </a:extLst>
          </p:cNvPr>
          <p:cNvSpPr/>
          <p:nvPr/>
        </p:nvSpPr>
        <p:spPr>
          <a:xfrm>
            <a:off x="1002748" y="3684866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4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030B15-5AEA-4E81-9F9A-EFDF4405694C}"/>
              </a:ext>
            </a:extLst>
          </p:cNvPr>
          <p:cNvSpPr/>
          <p:nvPr/>
        </p:nvSpPr>
        <p:spPr>
          <a:xfrm>
            <a:off x="1572018" y="3684867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Scrub for at least </a:t>
            </a:r>
            <a:r>
              <a:rPr lang="en-US" dirty="0">
                <a:latin typeface="Baskerville Old Face" panose="02020602080505020303" pitchFamily="18" charset="0"/>
              </a:rPr>
              <a:t>twenty (20</a:t>
            </a:r>
            <a:r>
              <a:rPr lang="en-US" sz="1800" kern="1200" dirty="0">
                <a:latin typeface="Baskerville Old Face" panose="02020602080505020303" pitchFamily="18" charset="0"/>
              </a:rPr>
              <a:t>) seconds.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D01BCC-5E6E-49E4-8F3F-893222C9D12D}"/>
              </a:ext>
            </a:extLst>
          </p:cNvPr>
          <p:cNvSpPr/>
          <p:nvPr/>
        </p:nvSpPr>
        <p:spPr>
          <a:xfrm>
            <a:off x="1002748" y="4414360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5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F4C87F1-FC9A-4F94-9CFC-12B2B4FD6DFC}"/>
              </a:ext>
            </a:extLst>
          </p:cNvPr>
          <p:cNvSpPr/>
          <p:nvPr/>
        </p:nvSpPr>
        <p:spPr>
          <a:xfrm>
            <a:off x="1556028" y="4414361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Rinse hands thoroughly</a:t>
            </a:r>
            <a:r>
              <a:rPr lang="en-US" sz="1400" kern="1200" dirty="0"/>
              <a:t>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06A31C8-CED5-44FA-A041-AB0215537820}"/>
              </a:ext>
            </a:extLst>
          </p:cNvPr>
          <p:cNvSpPr/>
          <p:nvPr/>
        </p:nvSpPr>
        <p:spPr>
          <a:xfrm>
            <a:off x="1002748" y="5143855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6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3E7AEEE-9E72-4A1C-B7D8-024F1C0C8D3E}"/>
              </a:ext>
            </a:extLst>
          </p:cNvPr>
          <p:cNvSpPr/>
          <p:nvPr/>
        </p:nvSpPr>
        <p:spPr>
          <a:xfrm>
            <a:off x="1572018" y="5143856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Using a paper towel or hand dryer, dry hands adequately to prevent chapping.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4A7ACA-07FA-4C48-B0CE-0C5B53954FF5}"/>
              </a:ext>
            </a:extLst>
          </p:cNvPr>
          <p:cNvSpPr/>
          <p:nvPr/>
        </p:nvSpPr>
        <p:spPr>
          <a:xfrm>
            <a:off x="1002748" y="5873350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7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FC9C922-2EB7-4145-97A3-9E4FE3274C30}"/>
              </a:ext>
            </a:extLst>
          </p:cNvPr>
          <p:cNvSpPr/>
          <p:nvPr/>
        </p:nvSpPr>
        <p:spPr>
          <a:xfrm>
            <a:off x="1572018" y="5873351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Turn water off with a paper towel to prevent contaminating hands by touching the faucet.</a:t>
            </a:r>
          </a:p>
        </p:txBody>
      </p:sp>
    </p:spTree>
    <p:extLst>
      <p:ext uri="{BB962C8B-B14F-4D97-AF65-F5344CB8AC3E}">
        <p14:creationId xmlns:p14="http://schemas.microsoft.com/office/powerpoint/2010/main" val="321496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person, standing, indoor&#10;&#10;Description automatically generated">
            <a:extLst>
              <a:ext uri="{FF2B5EF4-FFF2-40B4-BE49-F238E27FC236}">
                <a16:creationId xmlns:a16="http://schemas.microsoft.com/office/drawing/2014/main" id="{FD95E6CC-037B-4E25-A65C-8DFA1191E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5318"/>
          <a:stretch/>
        </p:blipFill>
        <p:spPr>
          <a:xfrm>
            <a:off x="20" y="10"/>
            <a:ext cx="483470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725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A7E25-5781-48F4-901A-B81564D3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05" y="83128"/>
            <a:ext cx="4371736" cy="16625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Knowledge 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05F3E-3AB6-4733-9166-DA97E80586F7}"/>
              </a:ext>
            </a:extLst>
          </p:cNvPr>
          <p:cNvSpPr txBox="1"/>
          <p:nvPr/>
        </p:nvSpPr>
        <p:spPr>
          <a:xfrm>
            <a:off x="5299364" y="373752"/>
            <a:ext cx="666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Baskerville Old Face" panose="02020602080505020303" pitchFamily="18" charset="0"/>
              </a:rPr>
              <a:t>Scenario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9DFAD-8C9C-4E35-8C7F-549DE04028BB}"/>
              </a:ext>
            </a:extLst>
          </p:cNvPr>
          <p:cNvSpPr txBox="1"/>
          <p:nvPr/>
        </p:nvSpPr>
        <p:spPr>
          <a:xfrm>
            <a:off x="5881255" y="835417"/>
            <a:ext cx="6079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You have washed your hands and started intake paperwork with a patient when you realize that you need a different clipboard. Quickly, you go into the hallway to switch clipboards at your station. Your hands appear to be clean and the patient is in for a routine check-up.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DCF87-BE4A-4AAD-9B8D-E571EAAED3EC}"/>
              </a:ext>
            </a:extLst>
          </p:cNvPr>
          <p:cNvSpPr txBox="1"/>
          <p:nvPr/>
        </p:nvSpPr>
        <p:spPr>
          <a:xfrm>
            <a:off x="5299364" y="3198166"/>
            <a:ext cx="666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Baskerville Old Face" panose="02020602080505020303" pitchFamily="18" charset="0"/>
              </a:rPr>
              <a:t>Question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1F478-A834-4678-BAC1-F29FE8A5B9CD}"/>
              </a:ext>
            </a:extLst>
          </p:cNvPr>
          <p:cNvSpPr txBox="1"/>
          <p:nvPr/>
        </p:nvSpPr>
        <p:spPr>
          <a:xfrm>
            <a:off x="5881255" y="3605406"/>
            <a:ext cx="607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Do you clean your hands before entering the room?</a:t>
            </a:r>
          </a:p>
          <a:p>
            <a:r>
              <a:rPr lang="en-US" sz="2400" dirty="0">
                <a:latin typeface="Baskerville Old Face" panose="02020602080505020303" pitchFamily="18" charset="0"/>
              </a:rPr>
              <a:t>If so, which protocol would you utilize?</a:t>
            </a:r>
          </a:p>
        </p:txBody>
      </p:sp>
    </p:spTree>
    <p:extLst>
      <p:ext uri="{BB962C8B-B14F-4D97-AF65-F5344CB8AC3E}">
        <p14:creationId xmlns:p14="http://schemas.microsoft.com/office/powerpoint/2010/main" val="191686690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526</Words>
  <Application>Microsoft Office PowerPoint</Application>
  <PresentationFormat>Widescreen</PresentationFormat>
  <Paragraphs>106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Baskerville Old Face</vt:lpstr>
      <vt:lpstr>Tw Cen MT</vt:lpstr>
      <vt:lpstr>Wingdings</vt:lpstr>
      <vt:lpstr>Droplet</vt:lpstr>
      <vt:lpstr>Infection control</vt:lpstr>
      <vt:lpstr>PowerPoint Presentation</vt:lpstr>
      <vt:lpstr>PowerPoint Presentation</vt:lpstr>
      <vt:lpstr>PowerPoint Presentation</vt:lpstr>
      <vt:lpstr>Hand Hygiene</vt:lpstr>
      <vt:lpstr>When do you wash your hands at work?</vt:lpstr>
      <vt:lpstr>Hand washing protocols</vt:lpstr>
      <vt:lpstr>How to handwash </vt:lpstr>
      <vt:lpstr>Knowledge Check</vt:lpstr>
      <vt:lpstr>Personal Protective Equipment PPE</vt:lpstr>
      <vt:lpstr>When do you wear PPE?</vt:lpstr>
      <vt:lpstr>Knowledge check</vt:lpstr>
      <vt:lpstr>Influenza</vt:lpstr>
      <vt:lpstr> influenza Control</vt:lpstr>
      <vt:lpstr>Knowledge Check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control</dc:title>
  <dc:creator>Dyan Zuber</dc:creator>
  <cp:lastModifiedBy>Dyan Zuber</cp:lastModifiedBy>
  <cp:revision>7</cp:revision>
  <dcterms:created xsi:type="dcterms:W3CDTF">2020-08-05T20:59:50Z</dcterms:created>
  <dcterms:modified xsi:type="dcterms:W3CDTF">2020-08-07T01:58:01Z</dcterms:modified>
</cp:coreProperties>
</file>