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4"/>
  </p:notesMasterIdLst>
  <p:handoutMasterIdLst>
    <p:handoutMasterId r:id="rId25"/>
  </p:handoutMasterIdLst>
  <p:sldIdLst>
    <p:sldId id="395" r:id="rId5"/>
    <p:sldId id="341" r:id="rId6"/>
    <p:sldId id="383" r:id="rId7"/>
    <p:sldId id="385" r:id="rId8"/>
    <p:sldId id="368" r:id="rId9"/>
    <p:sldId id="367" r:id="rId10"/>
    <p:sldId id="387" r:id="rId11"/>
    <p:sldId id="382" r:id="rId12"/>
    <p:sldId id="370" r:id="rId13"/>
    <p:sldId id="373" r:id="rId14"/>
    <p:sldId id="389" r:id="rId15"/>
    <p:sldId id="391" r:id="rId16"/>
    <p:sldId id="380" r:id="rId17"/>
    <p:sldId id="396" r:id="rId18"/>
    <p:sldId id="392" r:id="rId19"/>
    <p:sldId id="393" r:id="rId20"/>
    <p:sldId id="381" r:id="rId21"/>
    <p:sldId id="361" r:id="rId22"/>
    <p:sldId id="336" r:id="rId23"/>
  </p:sldIdLst>
  <p:sldSz cx="9144000" cy="6858000" type="screen4x3"/>
  <p:notesSz cx="666273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3A909"/>
    <a:srgbClr val="0198DC"/>
    <a:srgbClr val="019CDC"/>
    <a:srgbClr val="E5E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CF544F-52EE-4F2A-83CB-7BA25CDDE963}" v="1" dt="2020-02-12T08:19:43.412"/>
    <p1510:client id="{64D8F4B3-EB20-4463-ACE6-C163D62794CD}" v="93" dt="2020-02-12T08:24:11.0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tte Reid" userId="66c58413-633a-4020-8274-9e9bcbf874aa" providerId="ADAL" clId="{64D8F4B3-EB20-4463-ACE6-C163D62794CD}"/>
    <pc:docChg chg="undo custSel modSld">
      <pc:chgData name="Annette Reid" userId="66c58413-633a-4020-8274-9e9bcbf874aa" providerId="ADAL" clId="{64D8F4B3-EB20-4463-ACE6-C163D62794CD}" dt="2020-02-12T08:25:52.072" v="225" actId="20577"/>
      <pc:docMkLst>
        <pc:docMk/>
      </pc:docMkLst>
      <pc:sldChg chg="modSp">
        <pc:chgData name="Annette Reid" userId="66c58413-633a-4020-8274-9e9bcbf874aa" providerId="ADAL" clId="{64D8F4B3-EB20-4463-ACE6-C163D62794CD}" dt="2020-02-12T08:25:52.072" v="225" actId="20577"/>
        <pc:sldMkLst>
          <pc:docMk/>
          <pc:sldMk cId="3772370581" sldId="361"/>
        </pc:sldMkLst>
        <pc:spChg chg="mod">
          <ac:chgData name="Annette Reid" userId="66c58413-633a-4020-8274-9e9bcbf874aa" providerId="ADAL" clId="{64D8F4B3-EB20-4463-ACE6-C163D62794CD}" dt="2020-02-12T08:25:52.072" v="225" actId="20577"/>
          <ac:spMkLst>
            <pc:docMk/>
            <pc:sldMk cId="3772370581" sldId="361"/>
            <ac:spMk id="10" creationId="{D1EDD56B-D27E-49BD-851F-BFB0A5D756BF}"/>
          </ac:spMkLst>
        </pc:spChg>
      </pc:sldChg>
      <pc:sldChg chg="modSp">
        <pc:chgData name="Annette Reid" userId="66c58413-633a-4020-8274-9e9bcbf874aa" providerId="ADAL" clId="{64D8F4B3-EB20-4463-ACE6-C163D62794CD}" dt="2020-02-07T12:45:38.966" v="4" actId="13926"/>
        <pc:sldMkLst>
          <pc:docMk/>
          <pc:sldMk cId="3589639846" sldId="373"/>
        </pc:sldMkLst>
        <pc:spChg chg="mod">
          <ac:chgData name="Annette Reid" userId="66c58413-633a-4020-8274-9e9bcbf874aa" providerId="ADAL" clId="{64D8F4B3-EB20-4463-ACE6-C163D62794CD}" dt="2020-02-07T12:45:38.966" v="4" actId="13926"/>
          <ac:spMkLst>
            <pc:docMk/>
            <pc:sldMk cId="3589639846" sldId="373"/>
            <ac:spMk id="12" creationId="{A1DF5B8B-7BDD-4E7B-A363-B2B9B60696D0}"/>
          </ac:spMkLst>
        </pc:spChg>
      </pc:sldChg>
      <pc:sldChg chg="modSp">
        <pc:chgData name="Annette Reid" userId="66c58413-633a-4020-8274-9e9bcbf874aa" providerId="ADAL" clId="{64D8F4B3-EB20-4463-ACE6-C163D62794CD}" dt="2020-02-07T12:46:35.362" v="22" actId="13926"/>
        <pc:sldMkLst>
          <pc:docMk/>
          <pc:sldMk cId="3189661466" sldId="380"/>
        </pc:sldMkLst>
        <pc:spChg chg="mod">
          <ac:chgData name="Annette Reid" userId="66c58413-633a-4020-8274-9e9bcbf874aa" providerId="ADAL" clId="{64D8F4B3-EB20-4463-ACE6-C163D62794CD}" dt="2020-02-07T12:46:35.362" v="22" actId="13926"/>
          <ac:spMkLst>
            <pc:docMk/>
            <pc:sldMk cId="3189661466" sldId="380"/>
            <ac:spMk id="15" creationId="{2B9FAB9A-E56D-41F8-9D4C-03EC02F45DF2}"/>
          </ac:spMkLst>
        </pc:spChg>
      </pc:sldChg>
      <pc:sldChg chg="modSp">
        <pc:chgData name="Annette Reid" userId="66c58413-633a-4020-8274-9e9bcbf874aa" providerId="ADAL" clId="{64D8F4B3-EB20-4463-ACE6-C163D62794CD}" dt="2020-02-07T12:45:21.697" v="1" actId="13926"/>
        <pc:sldMkLst>
          <pc:docMk/>
          <pc:sldMk cId="2407910836" sldId="383"/>
        </pc:sldMkLst>
        <pc:spChg chg="mod">
          <ac:chgData name="Annette Reid" userId="66c58413-633a-4020-8274-9e9bcbf874aa" providerId="ADAL" clId="{64D8F4B3-EB20-4463-ACE6-C163D62794CD}" dt="2020-02-07T12:45:21.697" v="1" actId="13926"/>
          <ac:spMkLst>
            <pc:docMk/>
            <pc:sldMk cId="2407910836" sldId="383"/>
            <ac:spMk id="4" creationId="{89DBAA4F-B038-4F7D-8A15-2B9CC0E8F466}"/>
          </ac:spMkLst>
        </pc:spChg>
      </pc:sldChg>
      <pc:sldChg chg="modSp">
        <pc:chgData name="Annette Reid" userId="66c58413-633a-4020-8274-9e9bcbf874aa" providerId="ADAL" clId="{64D8F4B3-EB20-4463-ACE6-C163D62794CD}" dt="2020-02-07T12:45:25.673" v="2" actId="13926"/>
        <pc:sldMkLst>
          <pc:docMk/>
          <pc:sldMk cId="1760133238" sldId="385"/>
        </pc:sldMkLst>
        <pc:spChg chg="mod">
          <ac:chgData name="Annette Reid" userId="66c58413-633a-4020-8274-9e9bcbf874aa" providerId="ADAL" clId="{64D8F4B3-EB20-4463-ACE6-C163D62794CD}" dt="2020-02-07T12:45:25.673" v="2" actId="13926"/>
          <ac:spMkLst>
            <pc:docMk/>
            <pc:sldMk cId="1760133238" sldId="385"/>
            <ac:spMk id="6" creationId="{A62699FB-13BF-41A5-8C8A-CA420C49A0C9}"/>
          </ac:spMkLst>
        </pc:spChg>
      </pc:sldChg>
      <pc:sldChg chg="modSp">
        <pc:chgData name="Annette Reid" userId="66c58413-633a-4020-8274-9e9bcbf874aa" providerId="ADAL" clId="{64D8F4B3-EB20-4463-ACE6-C163D62794CD}" dt="2020-02-07T12:45:32.241" v="3" actId="13926"/>
        <pc:sldMkLst>
          <pc:docMk/>
          <pc:sldMk cId="3924651588" sldId="387"/>
        </pc:sldMkLst>
        <pc:spChg chg="mod">
          <ac:chgData name="Annette Reid" userId="66c58413-633a-4020-8274-9e9bcbf874aa" providerId="ADAL" clId="{64D8F4B3-EB20-4463-ACE6-C163D62794CD}" dt="2020-02-07T12:45:32.241" v="3" actId="13926"/>
          <ac:spMkLst>
            <pc:docMk/>
            <pc:sldMk cId="3924651588" sldId="387"/>
            <ac:spMk id="2" creationId="{09F77311-3707-4620-8B35-535EC21C6FCB}"/>
          </ac:spMkLst>
        </pc:spChg>
      </pc:sldChg>
      <pc:sldChg chg="addSp delSp modSp">
        <pc:chgData name="Annette Reid" userId="66c58413-633a-4020-8274-9e9bcbf874aa" providerId="ADAL" clId="{64D8F4B3-EB20-4463-ACE6-C163D62794CD}" dt="2020-02-12T08:24:11.007" v="223" actId="1076"/>
        <pc:sldMkLst>
          <pc:docMk/>
          <pc:sldMk cId="2160357748" sldId="389"/>
        </pc:sldMkLst>
        <pc:spChg chg="mod">
          <ac:chgData name="Annette Reid" userId="66c58413-633a-4020-8274-9e9bcbf874aa" providerId="ADAL" clId="{64D8F4B3-EB20-4463-ACE6-C163D62794CD}" dt="2020-02-07T12:45:43.480" v="5" actId="13926"/>
          <ac:spMkLst>
            <pc:docMk/>
            <pc:sldMk cId="2160357748" sldId="389"/>
            <ac:spMk id="13" creationId="{54BE68AE-F7BC-4D30-B04E-B663006A9EC3}"/>
          </ac:spMkLst>
        </pc:spChg>
        <pc:spChg chg="add mod">
          <ac:chgData name="Annette Reid" userId="66c58413-633a-4020-8274-9e9bcbf874aa" providerId="ADAL" clId="{64D8F4B3-EB20-4463-ACE6-C163D62794CD}" dt="2020-02-12T08:23:31.220" v="214" actId="14100"/>
          <ac:spMkLst>
            <pc:docMk/>
            <pc:sldMk cId="2160357748" sldId="389"/>
            <ac:spMk id="21" creationId="{DE6C6C09-1892-42FA-9CDC-B42878B12730}"/>
          </ac:spMkLst>
        </pc:spChg>
        <pc:spChg chg="add mod">
          <ac:chgData name="Annette Reid" userId="66c58413-633a-4020-8274-9e9bcbf874aa" providerId="ADAL" clId="{64D8F4B3-EB20-4463-ACE6-C163D62794CD}" dt="2020-02-12T08:20:56.689" v="179" actId="20577"/>
          <ac:spMkLst>
            <pc:docMk/>
            <pc:sldMk cId="2160357748" sldId="389"/>
            <ac:spMk id="22" creationId="{D0DC982B-88D2-4C95-BA8B-EA42D0C67DCC}"/>
          </ac:spMkLst>
        </pc:spChg>
        <pc:spChg chg="mod">
          <ac:chgData name="Annette Reid" userId="66c58413-633a-4020-8274-9e9bcbf874aa" providerId="ADAL" clId="{64D8F4B3-EB20-4463-ACE6-C163D62794CD}" dt="2020-02-12T08:23:55.839" v="220"/>
          <ac:spMkLst>
            <pc:docMk/>
            <pc:sldMk cId="2160357748" sldId="389"/>
            <ac:spMk id="26" creationId="{4470D4F3-7963-4EC4-8F81-C7DE634E0A77}"/>
          </ac:spMkLst>
        </pc:spChg>
        <pc:spChg chg="del">
          <ac:chgData name="Annette Reid" userId="66c58413-633a-4020-8274-9e9bcbf874aa" providerId="ADAL" clId="{64D8F4B3-EB20-4463-ACE6-C163D62794CD}" dt="2020-02-12T08:22:19.094" v="200"/>
          <ac:spMkLst>
            <pc:docMk/>
            <pc:sldMk cId="2160357748" sldId="389"/>
            <ac:spMk id="28" creationId="{C4AF6EE1-03C8-4BFB-AB28-0A090546861B}"/>
          </ac:spMkLst>
        </pc:spChg>
        <pc:spChg chg="mod">
          <ac:chgData name="Annette Reid" userId="66c58413-633a-4020-8274-9e9bcbf874aa" providerId="ADAL" clId="{64D8F4B3-EB20-4463-ACE6-C163D62794CD}" dt="2020-02-12T08:19:46.326" v="138" actId="20577"/>
          <ac:spMkLst>
            <pc:docMk/>
            <pc:sldMk cId="2160357748" sldId="389"/>
            <ac:spMk id="29" creationId="{8E93FED6-7FAC-41FF-B948-24393C6BB62E}"/>
          </ac:spMkLst>
        </pc:spChg>
        <pc:spChg chg="mod">
          <ac:chgData name="Annette Reid" userId="66c58413-633a-4020-8274-9e9bcbf874aa" providerId="ADAL" clId="{64D8F4B3-EB20-4463-ACE6-C163D62794CD}" dt="2020-02-12T08:24:11.007" v="223" actId="1076"/>
          <ac:spMkLst>
            <pc:docMk/>
            <pc:sldMk cId="2160357748" sldId="389"/>
            <ac:spMk id="34" creationId="{7008E2E8-CA51-4930-AD6A-CFCC6435A626}"/>
          </ac:spMkLst>
        </pc:spChg>
        <pc:spChg chg="mod">
          <ac:chgData name="Annette Reid" userId="66c58413-633a-4020-8274-9e9bcbf874aa" providerId="ADAL" clId="{64D8F4B3-EB20-4463-ACE6-C163D62794CD}" dt="2020-02-07T12:49:11.109" v="48" actId="1076"/>
          <ac:spMkLst>
            <pc:docMk/>
            <pc:sldMk cId="2160357748" sldId="389"/>
            <ac:spMk id="38" creationId="{70FD5A37-B7F8-442F-9E6D-D17838303314}"/>
          </ac:spMkLst>
        </pc:spChg>
        <pc:spChg chg="mod">
          <ac:chgData name="Annette Reid" userId="66c58413-633a-4020-8274-9e9bcbf874aa" providerId="ADAL" clId="{64D8F4B3-EB20-4463-ACE6-C163D62794CD}" dt="2020-02-07T12:48:59.893" v="44" actId="1076"/>
          <ac:spMkLst>
            <pc:docMk/>
            <pc:sldMk cId="2160357748" sldId="389"/>
            <ac:spMk id="40" creationId="{52AF998C-AA31-4054-92D1-E00BFA908CE8}"/>
          </ac:spMkLst>
        </pc:spChg>
        <pc:spChg chg="add mod">
          <ac:chgData name="Annette Reid" userId="66c58413-633a-4020-8274-9e9bcbf874aa" providerId="ADAL" clId="{64D8F4B3-EB20-4463-ACE6-C163D62794CD}" dt="2020-02-07T12:51:27.342" v="100" actId="20577"/>
          <ac:spMkLst>
            <pc:docMk/>
            <pc:sldMk cId="2160357748" sldId="389"/>
            <ac:spMk id="51" creationId="{1854AC04-5436-4916-A91F-FAADFCE37803}"/>
          </ac:spMkLst>
        </pc:spChg>
        <pc:spChg chg="add mod">
          <ac:chgData name="Annette Reid" userId="66c58413-633a-4020-8274-9e9bcbf874aa" providerId="ADAL" clId="{64D8F4B3-EB20-4463-ACE6-C163D62794CD}" dt="2020-02-07T12:51:38.267" v="110" actId="20577"/>
          <ac:spMkLst>
            <pc:docMk/>
            <pc:sldMk cId="2160357748" sldId="389"/>
            <ac:spMk id="52" creationId="{566ED085-06C6-4A08-92C7-487A02D52C91}"/>
          </ac:spMkLst>
        </pc:spChg>
        <pc:spChg chg="mod">
          <ac:chgData name="Annette Reid" userId="66c58413-633a-4020-8274-9e9bcbf874aa" providerId="ADAL" clId="{64D8F4B3-EB20-4463-ACE6-C163D62794CD}" dt="2020-02-07T12:46:07.633" v="19" actId="20577"/>
          <ac:spMkLst>
            <pc:docMk/>
            <pc:sldMk cId="2160357748" sldId="389"/>
            <ac:spMk id="56" creationId="{BDCB05F0-89F6-4BA2-BDE3-7E5832FE4915}"/>
          </ac:spMkLst>
        </pc:spChg>
        <pc:grpChg chg="add del mod">
          <ac:chgData name="Annette Reid" userId="66c58413-633a-4020-8274-9e9bcbf874aa" providerId="ADAL" clId="{64D8F4B3-EB20-4463-ACE6-C163D62794CD}" dt="2020-02-12T08:23:55.839" v="220"/>
          <ac:grpSpMkLst>
            <pc:docMk/>
            <pc:sldMk cId="2160357748" sldId="389"/>
            <ac:grpSpMk id="24" creationId="{A7A2429A-4D2B-4066-8851-64050393BC45}"/>
          </ac:grpSpMkLst>
        </pc:grpChg>
        <pc:grpChg chg="add del mod">
          <ac:chgData name="Annette Reid" userId="66c58413-633a-4020-8274-9e9bcbf874aa" providerId="ADAL" clId="{64D8F4B3-EB20-4463-ACE6-C163D62794CD}" dt="2020-02-07T12:50:10.741" v="63"/>
          <ac:grpSpMkLst>
            <pc:docMk/>
            <pc:sldMk cId="2160357748" sldId="389"/>
            <ac:grpSpMk id="30" creationId="{55711453-1098-4EEB-BE28-6A989ABCDD7B}"/>
          </ac:grpSpMkLst>
        </pc:grpChg>
        <pc:grpChg chg="mod">
          <ac:chgData name="Annette Reid" userId="66c58413-633a-4020-8274-9e9bcbf874aa" providerId="ADAL" clId="{64D8F4B3-EB20-4463-ACE6-C163D62794CD}" dt="2020-02-07T12:51:31.779" v="101" actId="1076"/>
          <ac:grpSpMkLst>
            <pc:docMk/>
            <pc:sldMk cId="2160357748" sldId="389"/>
            <ac:grpSpMk id="57" creationId="{3A824643-895F-43DB-87EE-944B7BFD744A}"/>
          </ac:grpSpMkLst>
        </pc:grpChg>
        <pc:cxnChg chg="add mod">
          <ac:chgData name="Annette Reid" userId="66c58413-633a-4020-8274-9e9bcbf874aa" providerId="ADAL" clId="{64D8F4B3-EB20-4463-ACE6-C163D62794CD}" dt="2020-02-12T08:22:01.687" v="196" actId="1076"/>
          <ac:cxnSpMkLst>
            <pc:docMk/>
            <pc:sldMk cId="2160357748" sldId="389"/>
            <ac:cxnSpMk id="23" creationId="{ADDDE585-6769-4C09-B3CF-53B928CD495C}"/>
          </ac:cxnSpMkLst>
        </pc:cxnChg>
        <pc:cxnChg chg="add del">
          <ac:chgData name="Annette Reid" userId="66c58413-633a-4020-8274-9e9bcbf874aa" providerId="ADAL" clId="{64D8F4B3-EB20-4463-ACE6-C163D62794CD}" dt="2020-02-07T12:48:45.248" v="42" actId="478"/>
          <ac:cxnSpMkLst>
            <pc:docMk/>
            <pc:sldMk cId="2160357748" sldId="389"/>
            <ac:cxnSpMk id="26" creationId="{C928C966-E82F-4093-8AF5-ABD042972E3B}"/>
          </ac:cxnSpMkLst>
        </pc:cxnChg>
        <pc:cxnChg chg="del">
          <ac:chgData name="Annette Reid" userId="66c58413-633a-4020-8274-9e9bcbf874aa" providerId="ADAL" clId="{64D8F4B3-EB20-4463-ACE6-C163D62794CD}" dt="2020-02-12T08:23:55.839" v="220"/>
          <ac:cxnSpMkLst>
            <pc:docMk/>
            <pc:sldMk cId="2160357748" sldId="389"/>
            <ac:cxnSpMk id="27" creationId="{BD685597-E56D-4F5D-B48E-0AD62F271AEE}"/>
          </ac:cxnSpMkLst>
        </pc:cxnChg>
        <pc:cxnChg chg="add mod">
          <ac:chgData name="Annette Reid" userId="66c58413-633a-4020-8274-9e9bcbf874aa" providerId="ADAL" clId="{64D8F4B3-EB20-4463-ACE6-C163D62794CD}" dt="2020-02-07T12:49:56.321" v="59" actId="1076"/>
          <ac:cxnSpMkLst>
            <pc:docMk/>
            <pc:sldMk cId="2160357748" sldId="389"/>
            <ac:cxnSpMk id="28" creationId="{2D439E62-54F2-4405-9709-F15C04B11C9D}"/>
          </ac:cxnSpMkLst>
        </pc:cxnChg>
        <pc:cxnChg chg="add mod">
          <ac:chgData name="Annette Reid" userId="66c58413-633a-4020-8274-9e9bcbf874aa" providerId="ADAL" clId="{64D8F4B3-EB20-4463-ACE6-C163D62794CD}" dt="2020-02-12T08:23:05.141" v="210" actId="1076"/>
          <ac:cxnSpMkLst>
            <pc:docMk/>
            <pc:sldMk cId="2160357748" sldId="389"/>
            <ac:cxnSpMk id="30" creationId="{C1CA690C-BC89-40F8-A5D8-A0FD6B81DE06}"/>
          </ac:cxnSpMkLst>
        </pc:cxnChg>
        <pc:cxnChg chg="add mod">
          <ac:chgData name="Annette Reid" userId="66c58413-633a-4020-8274-9e9bcbf874aa" providerId="ADAL" clId="{64D8F4B3-EB20-4463-ACE6-C163D62794CD}" dt="2020-02-12T08:23:25.660" v="213" actId="1076"/>
          <ac:cxnSpMkLst>
            <pc:docMk/>
            <pc:sldMk cId="2160357748" sldId="389"/>
            <ac:cxnSpMk id="32" creationId="{7E03BC29-1B1C-4446-A522-B805B2EFF429}"/>
          </ac:cxnSpMkLst>
        </pc:cxnChg>
        <pc:cxnChg chg="add mod">
          <ac:chgData name="Annette Reid" userId="66c58413-633a-4020-8274-9e9bcbf874aa" providerId="ADAL" clId="{64D8F4B3-EB20-4463-ACE6-C163D62794CD}" dt="2020-02-12T08:24:05.834" v="222" actId="14100"/>
          <ac:cxnSpMkLst>
            <pc:docMk/>
            <pc:sldMk cId="2160357748" sldId="389"/>
            <ac:cxnSpMk id="33" creationId="{141DDD31-41AB-4836-A1CD-B389DDDD6A7F}"/>
          </ac:cxnSpMkLst>
        </pc:cxnChg>
        <pc:cxnChg chg="mod">
          <ac:chgData name="Annette Reid" userId="66c58413-633a-4020-8274-9e9bcbf874aa" providerId="ADAL" clId="{64D8F4B3-EB20-4463-ACE6-C163D62794CD}" dt="2020-02-07T12:49:07.079" v="47" actId="1076"/>
          <ac:cxnSpMkLst>
            <pc:docMk/>
            <pc:sldMk cId="2160357748" sldId="389"/>
            <ac:cxnSpMk id="35" creationId="{900DA335-A060-4163-879F-482B958108A5}"/>
          </ac:cxnSpMkLst>
        </pc:cxnChg>
        <pc:cxnChg chg="mod">
          <ac:chgData name="Annette Reid" userId="66c58413-633a-4020-8274-9e9bcbf874aa" providerId="ADAL" clId="{64D8F4B3-EB20-4463-ACE6-C163D62794CD}" dt="2020-02-07T12:49:37.234" v="55" actId="1076"/>
          <ac:cxnSpMkLst>
            <pc:docMk/>
            <pc:sldMk cId="2160357748" sldId="389"/>
            <ac:cxnSpMk id="39" creationId="{705410BD-425B-41CF-A47F-12D2D8373D12}"/>
          </ac:cxnSpMkLst>
        </pc:cxnChg>
        <pc:cxnChg chg="mod">
          <ac:chgData name="Annette Reid" userId="66c58413-633a-4020-8274-9e9bcbf874aa" providerId="ADAL" clId="{64D8F4B3-EB20-4463-ACE6-C163D62794CD}" dt="2020-02-07T12:49:24.649" v="52" actId="1076"/>
          <ac:cxnSpMkLst>
            <pc:docMk/>
            <pc:sldMk cId="2160357748" sldId="389"/>
            <ac:cxnSpMk id="42" creationId="{53DAF99F-EA91-4376-A0F9-8E8D2E107AFA}"/>
          </ac:cxnSpMkLst>
        </pc:cxnChg>
        <pc:cxnChg chg="add mod">
          <ac:chgData name="Annette Reid" userId="66c58413-633a-4020-8274-9e9bcbf874aa" providerId="ADAL" clId="{64D8F4B3-EB20-4463-ACE6-C163D62794CD}" dt="2020-02-07T12:50:20.057" v="65" actId="1076"/>
          <ac:cxnSpMkLst>
            <pc:docMk/>
            <pc:sldMk cId="2160357748" sldId="389"/>
            <ac:cxnSpMk id="44" creationId="{44EFA0CA-669C-42FE-926F-11A09A8A9512}"/>
          </ac:cxnSpMkLst>
        </pc:cxnChg>
        <pc:cxnChg chg="del">
          <ac:chgData name="Annette Reid" userId="66c58413-633a-4020-8274-9e9bcbf874aa" providerId="ADAL" clId="{64D8F4B3-EB20-4463-ACE6-C163D62794CD}" dt="2020-02-07T12:48:09.049" v="29" actId="478"/>
          <ac:cxnSpMkLst>
            <pc:docMk/>
            <pc:sldMk cId="2160357748" sldId="389"/>
            <ac:cxnSpMk id="45" creationId="{C7EF2B1B-4266-445F-823B-21BCF983F5DD}"/>
          </ac:cxnSpMkLst>
        </pc:cxnChg>
        <pc:cxnChg chg="add mod">
          <ac:chgData name="Annette Reid" userId="66c58413-633a-4020-8274-9e9bcbf874aa" providerId="ADAL" clId="{64D8F4B3-EB20-4463-ACE6-C163D62794CD}" dt="2020-02-07T12:50:31.856" v="68" actId="14100"/>
          <ac:cxnSpMkLst>
            <pc:docMk/>
            <pc:sldMk cId="2160357748" sldId="389"/>
            <ac:cxnSpMk id="46" creationId="{5E22BF0C-29DA-4133-B6B2-2E14A5CEB963}"/>
          </ac:cxnSpMkLst>
        </pc:cxnChg>
        <pc:cxnChg chg="add mod">
          <ac:chgData name="Annette Reid" userId="66c58413-633a-4020-8274-9e9bcbf874aa" providerId="ADAL" clId="{64D8F4B3-EB20-4463-ACE6-C163D62794CD}" dt="2020-02-07T12:51:13.822" v="81" actId="14100"/>
          <ac:cxnSpMkLst>
            <pc:docMk/>
            <pc:sldMk cId="2160357748" sldId="389"/>
            <ac:cxnSpMk id="47" creationId="{66665C64-8CD2-4D6D-9F28-1AA62F588951}"/>
          </ac:cxnSpMkLst>
        </pc:cxnChg>
        <pc:cxnChg chg="mod">
          <ac:chgData name="Annette Reid" userId="66c58413-633a-4020-8274-9e9bcbf874aa" providerId="ADAL" clId="{64D8F4B3-EB20-4463-ACE6-C163D62794CD}" dt="2020-02-07T12:49:34.111" v="54" actId="1076"/>
          <ac:cxnSpMkLst>
            <pc:docMk/>
            <pc:sldMk cId="2160357748" sldId="389"/>
            <ac:cxnSpMk id="48" creationId="{6DC26D69-C4B7-4F91-B872-19ED9EFEEFD5}"/>
          </ac:cxnSpMkLst>
        </pc:cxnChg>
      </pc:sldChg>
      <pc:sldChg chg="modSp">
        <pc:chgData name="Annette Reid" userId="66c58413-633a-4020-8274-9e9bcbf874aa" providerId="ADAL" clId="{64D8F4B3-EB20-4463-ACE6-C163D62794CD}" dt="2020-02-07T12:46:31.029" v="21" actId="13926"/>
        <pc:sldMkLst>
          <pc:docMk/>
          <pc:sldMk cId="3220124203" sldId="391"/>
        </pc:sldMkLst>
        <pc:spChg chg="mod">
          <ac:chgData name="Annette Reid" userId="66c58413-633a-4020-8274-9e9bcbf874aa" providerId="ADAL" clId="{64D8F4B3-EB20-4463-ACE6-C163D62794CD}" dt="2020-02-07T12:46:26.880" v="20" actId="13926"/>
          <ac:spMkLst>
            <pc:docMk/>
            <pc:sldMk cId="3220124203" sldId="391"/>
            <ac:spMk id="2" creationId="{319A5F65-4A88-4CF2-A5CA-4C3B0B345455}"/>
          </ac:spMkLst>
        </pc:spChg>
        <pc:spChg chg="mod">
          <ac:chgData name="Annette Reid" userId="66c58413-633a-4020-8274-9e9bcbf874aa" providerId="ADAL" clId="{64D8F4B3-EB20-4463-ACE6-C163D62794CD}" dt="2020-02-07T12:46:31.029" v="21" actId="13926"/>
          <ac:spMkLst>
            <pc:docMk/>
            <pc:sldMk cId="3220124203" sldId="391"/>
            <ac:spMk id="12" creationId="{A1DF5B8B-7BDD-4E7B-A363-B2B9B60696D0}"/>
          </ac:spMkLst>
        </pc:spChg>
      </pc:sldChg>
      <pc:sldChg chg="modSp">
        <pc:chgData name="Annette Reid" userId="66c58413-633a-4020-8274-9e9bcbf874aa" providerId="ADAL" clId="{64D8F4B3-EB20-4463-ACE6-C163D62794CD}" dt="2020-02-07T12:46:44.411" v="24" actId="13926"/>
        <pc:sldMkLst>
          <pc:docMk/>
          <pc:sldMk cId="2989851875" sldId="392"/>
        </pc:sldMkLst>
        <pc:spChg chg="mod">
          <ac:chgData name="Annette Reid" userId="66c58413-633a-4020-8274-9e9bcbf874aa" providerId="ADAL" clId="{64D8F4B3-EB20-4463-ACE6-C163D62794CD}" dt="2020-02-07T12:46:44.411" v="24" actId="13926"/>
          <ac:spMkLst>
            <pc:docMk/>
            <pc:sldMk cId="2989851875" sldId="392"/>
            <ac:spMk id="15" creationId="{2B9FAB9A-E56D-41F8-9D4C-03EC02F45DF2}"/>
          </ac:spMkLst>
        </pc:spChg>
      </pc:sldChg>
      <pc:sldChg chg="modSp">
        <pc:chgData name="Annette Reid" userId="66c58413-633a-4020-8274-9e9bcbf874aa" providerId="ADAL" clId="{64D8F4B3-EB20-4463-ACE6-C163D62794CD}" dt="2020-02-07T12:46:54.249" v="26" actId="13926"/>
        <pc:sldMkLst>
          <pc:docMk/>
          <pc:sldMk cId="1906751279" sldId="393"/>
        </pc:sldMkLst>
        <pc:spChg chg="mod">
          <ac:chgData name="Annette Reid" userId="66c58413-633a-4020-8274-9e9bcbf874aa" providerId="ADAL" clId="{64D8F4B3-EB20-4463-ACE6-C163D62794CD}" dt="2020-02-07T12:46:54.249" v="26" actId="13926"/>
          <ac:spMkLst>
            <pc:docMk/>
            <pc:sldMk cId="1906751279" sldId="393"/>
            <ac:spMk id="3" creationId="{950D07AC-96C8-4473-9812-5F978930CE9C}"/>
          </ac:spMkLst>
        </pc:spChg>
        <pc:spChg chg="mod">
          <ac:chgData name="Annette Reid" userId="66c58413-633a-4020-8274-9e9bcbf874aa" providerId="ADAL" clId="{64D8F4B3-EB20-4463-ACE6-C163D62794CD}" dt="2020-02-07T12:46:48.399" v="25" actId="13926"/>
          <ac:spMkLst>
            <pc:docMk/>
            <pc:sldMk cId="1906751279" sldId="393"/>
            <ac:spMk id="12" creationId="{A1DF5B8B-7BDD-4E7B-A363-B2B9B60696D0}"/>
          </ac:spMkLst>
        </pc:spChg>
      </pc:sldChg>
      <pc:sldChg chg="modSp">
        <pc:chgData name="Annette Reid" userId="66c58413-633a-4020-8274-9e9bcbf874aa" providerId="ADAL" clId="{64D8F4B3-EB20-4463-ACE6-C163D62794CD}" dt="2020-02-07T12:45:17.199" v="0" actId="13926"/>
        <pc:sldMkLst>
          <pc:docMk/>
          <pc:sldMk cId="3978310341" sldId="395"/>
        </pc:sldMkLst>
        <pc:spChg chg="mod">
          <ac:chgData name="Annette Reid" userId="66c58413-633a-4020-8274-9e9bcbf874aa" providerId="ADAL" clId="{64D8F4B3-EB20-4463-ACE6-C163D62794CD}" dt="2020-02-07T12:45:17.199" v="0" actId="13926"/>
          <ac:spMkLst>
            <pc:docMk/>
            <pc:sldMk cId="3978310341" sldId="395"/>
            <ac:spMk id="6" creationId="{7CA42BB2-F25D-4250-B053-B1EFEE14B7DD}"/>
          </ac:spMkLst>
        </pc:spChg>
      </pc:sldChg>
      <pc:sldChg chg="modSp">
        <pc:chgData name="Annette Reid" userId="66c58413-633a-4020-8274-9e9bcbf874aa" providerId="ADAL" clId="{64D8F4B3-EB20-4463-ACE6-C163D62794CD}" dt="2020-02-07T12:46:39.368" v="23" actId="13926"/>
        <pc:sldMkLst>
          <pc:docMk/>
          <pc:sldMk cId="1675179737" sldId="396"/>
        </pc:sldMkLst>
        <pc:spChg chg="mod">
          <ac:chgData name="Annette Reid" userId="66c58413-633a-4020-8274-9e9bcbf874aa" providerId="ADAL" clId="{64D8F4B3-EB20-4463-ACE6-C163D62794CD}" dt="2020-02-07T12:46:39.368" v="23" actId="13926"/>
          <ac:spMkLst>
            <pc:docMk/>
            <pc:sldMk cId="1675179737" sldId="396"/>
            <ac:spMk id="15" creationId="{2B9FAB9A-E56D-41F8-9D4C-03EC02F45DF2}"/>
          </ac:spMkLst>
        </pc:spChg>
      </pc:sldChg>
    </pc:docChg>
  </pc:docChgLst>
  <pc:docChgLst>
    <pc:chgData name="Catriona Gillies" userId="85d11951-b1a9-4859-b3d9-8f0ad5200c3e" providerId="ADAL" clId="{54CF544F-52EE-4F2A-83CB-7BA25CDDE963}"/>
    <pc:docChg chg="custSel modSld">
      <pc:chgData name="Catriona Gillies" userId="85d11951-b1a9-4859-b3d9-8f0ad5200c3e" providerId="ADAL" clId="{54CF544F-52EE-4F2A-83CB-7BA25CDDE963}" dt="2020-02-12T08:19:43.412" v="26" actId="1076"/>
      <pc:docMkLst>
        <pc:docMk/>
      </pc:docMkLst>
      <pc:sldChg chg="delSp modSp">
        <pc:chgData name="Catriona Gillies" userId="85d11951-b1a9-4859-b3d9-8f0ad5200c3e" providerId="ADAL" clId="{54CF544F-52EE-4F2A-83CB-7BA25CDDE963}" dt="2020-02-12T08:19:43.412" v="26" actId="1076"/>
        <pc:sldMkLst>
          <pc:docMk/>
          <pc:sldMk cId="2160357748" sldId="389"/>
        </pc:sldMkLst>
        <pc:spChg chg="mod">
          <ac:chgData name="Catriona Gillies" userId="85d11951-b1a9-4859-b3d9-8f0ad5200c3e" providerId="ADAL" clId="{54CF544F-52EE-4F2A-83CB-7BA25CDDE963}" dt="2020-02-12T08:19:43.412" v="26" actId="1076"/>
          <ac:spMkLst>
            <pc:docMk/>
            <pc:sldMk cId="2160357748" sldId="389"/>
            <ac:spMk id="29" creationId="{8E93FED6-7FAC-41FF-B948-24393C6BB62E}"/>
          </ac:spMkLst>
        </pc:spChg>
        <pc:spChg chg="mod">
          <ac:chgData name="Catriona Gillies" userId="85d11951-b1a9-4859-b3d9-8f0ad5200c3e" providerId="ADAL" clId="{54CF544F-52EE-4F2A-83CB-7BA25CDDE963}" dt="2020-02-11T09:43:34.175" v="20" actId="1076"/>
          <ac:spMkLst>
            <pc:docMk/>
            <pc:sldMk cId="2160357748" sldId="389"/>
            <ac:spMk id="34" creationId="{7008E2E8-CA51-4930-AD6A-CFCC6435A626}"/>
          </ac:spMkLst>
        </pc:spChg>
        <pc:spChg chg="mod">
          <ac:chgData name="Catriona Gillies" userId="85d11951-b1a9-4859-b3d9-8f0ad5200c3e" providerId="ADAL" clId="{54CF544F-52EE-4F2A-83CB-7BA25CDDE963}" dt="2020-02-11T09:42:05.639" v="4" actId="1076"/>
          <ac:spMkLst>
            <pc:docMk/>
            <pc:sldMk cId="2160357748" sldId="389"/>
            <ac:spMk id="38" creationId="{70FD5A37-B7F8-442F-9E6D-D17838303314}"/>
          </ac:spMkLst>
        </pc:spChg>
        <pc:spChg chg="del mod">
          <ac:chgData name="Catriona Gillies" userId="85d11951-b1a9-4859-b3d9-8f0ad5200c3e" providerId="ADAL" clId="{54CF544F-52EE-4F2A-83CB-7BA25CDDE963}" dt="2020-02-11T09:41:55.020" v="2" actId="478"/>
          <ac:spMkLst>
            <pc:docMk/>
            <pc:sldMk cId="2160357748" sldId="389"/>
            <ac:spMk id="40" creationId="{52AF998C-AA31-4054-92D1-E00BFA908CE8}"/>
          </ac:spMkLst>
        </pc:spChg>
        <pc:spChg chg="del mod">
          <ac:chgData name="Catriona Gillies" userId="85d11951-b1a9-4859-b3d9-8f0ad5200c3e" providerId="ADAL" clId="{54CF544F-52EE-4F2A-83CB-7BA25CDDE963}" dt="2020-02-11T09:42:48.628" v="9" actId="478"/>
          <ac:spMkLst>
            <pc:docMk/>
            <pc:sldMk cId="2160357748" sldId="389"/>
            <ac:spMk id="51" creationId="{1854AC04-5436-4916-A91F-FAADFCE37803}"/>
          </ac:spMkLst>
        </pc:spChg>
        <pc:spChg chg="del">
          <ac:chgData name="Catriona Gillies" userId="85d11951-b1a9-4859-b3d9-8f0ad5200c3e" providerId="ADAL" clId="{54CF544F-52EE-4F2A-83CB-7BA25CDDE963}" dt="2020-02-11T09:43:18.197" v="15" actId="478"/>
          <ac:spMkLst>
            <pc:docMk/>
            <pc:sldMk cId="2160357748" sldId="389"/>
            <ac:spMk id="52" creationId="{566ED085-06C6-4A08-92C7-487A02D52C91}"/>
          </ac:spMkLst>
        </pc:spChg>
        <pc:grpChg chg="mod">
          <ac:chgData name="Catriona Gillies" userId="85d11951-b1a9-4859-b3d9-8f0ad5200c3e" providerId="ADAL" clId="{54CF544F-52EE-4F2A-83CB-7BA25CDDE963}" dt="2020-02-11T09:43:56.285" v="24" actId="1076"/>
          <ac:grpSpMkLst>
            <pc:docMk/>
            <pc:sldMk cId="2160357748" sldId="389"/>
            <ac:grpSpMk id="57" creationId="{3A824643-895F-43DB-87EE-944B7BFD744A}"/>
          </ac:grpSpMkLst>
        </pc:grpChg>
        <pc:cxnChg chg="del">
          <ac:chgData name="Catriona Gillies" userId="85d11951-b1a9-4859-b3d9-8f0ad5200c3e" providerId="ADAL" clId="{54CF544F-52EE-4F2A-83CB-7BA25CDDE963}" dt="2020-02-11T09:43:23.156" v="17" actId="478"/>
          <ac:cxnSpMkLst>
            <pc:docMk/>
            <pc:sldMk cId="2160357748" sldId="389"/>
            <ac:cxnSpMk id="28" creationId="{2D439E62-54F2-4405-9709-F15C04B11C9D}"/>
          </ac:cxnSpMkLst>
        </pc:cxnChg>
        <pc:cxnChg chg="del">
          <ac:chgData name="Catriona Gillies" userId="85d11951-b1a9-4859-b3d9-8f0ad5200c3e" providerId="ADAL" clId="{54CF544F-52EE-4F2A-83CB-7BA25CDDE963}" dt="2020-02-11T09:41:58.945" v="3" actId="478"/>
          <ac:cxnSpMkLst>
            <pc:docMk/>
            <pc:sldMk cId="2160357748" sldId="389"/>
            <ac:cxnSpMk id="35" creationId="{900DA335-A060-4163-879F-482B958108A5}"/>
          </ac:cxnSpMkLst>
        </pc:cxnChg>
        <pc:cxnChg chg="mod">
          <ac:chgData name="Catriona Gillies" userId="85d11951-b1a9-4859-b3d9-8f0ad5200c3e" providerId="ADAL" clId="{54CF544F-52EE-4F2A-83CB-7BA25CDDE963}" dt="2020-02-11T09:44:03.692" v="25" actId="14100"/>
          <ac:cxnSpMkLst>
            <pc:docMk/>
            <pc:sldMk cId="2160357748" sldId="389"/>
            <ac:cxnSpMk id="37" creationId="{DA88AD0C-C4E2-421C-AFD9-AF130F88418D}"/>
          </ac:cxnSpMkLst>
        </pc:cxnChg>
        <pc:cxnChg chg="mod">
          <ac:chgData name="Catriona Gillies" userId="85d11951-b1a9-4859-b3d9-8f0ad5200c3e" providerId="ADAL" clId="{54CF544F-52EE-4F2A-83CB-7BA25CDDE963}" dt="2020-02-11T09:43:52.306" v="23" actId="14100"/>
          <ac:cxnSpMkLst>
            <pc:docMk/>
            <pc:sldMk cId="2160357748" sldId="389"/>
            <ac:cxnSpMk id="39" creationId="{705410BD-425B-41CF-A47F-12D2D8373D12}"/>
          </ac:cxnSpMkLst>
        </pc:cxnChg>
        <pc:cxnChg chg="del">
          <ac:chgData name="Catriona Gillies" userId="85d11951-b1a9-4859-b3d9-8f0ad5200c3e" providerId="ADAL" clId="{54CF544F-52EE-4F2A-83CB-7BA25CDDE963}" dt="2020-02-11T09:42:52.609" v="10" actId="478"/>
          <ac:cxnSpMkLst>
            <pc:docMk/>
            <pc:sldMk cId="2160357748" sldId="389"/>
            <ac:cxnSpMk id="42" creationId="{53DAF99F-EA91-4376-A0F9-8E8D2E107AFA}"/>
          </ac:cxnSpMkLst>
        </pc:cxnChg>
        <pc:cxnChg chg="del">
          <ac:chgData name="Catriona Gillies" userId="85d11951-b1a9-4859-b3d9-8f0ad5200c3e" providerId="ADAL" clId="{54CF544F-52EE-4F2A-83CB-7BA25CDDE963}" dt="2020-02-11T09:43:20.076" v="16" actId="478"/>
          <ac:cxnSpMkLst>
            <pc:docMk/>
            <pc:sldMk cId="2160357748" sldId="389"/>
            <ac:cxnSpMk id="44" creationId="{44EFA0CA-669C-42FE-926F-11A09A8A9512}"/>
          </ac:cxnSpMkLst>
        </pc:cxnChg>
        <pc:cxnChg chg="del">
          <ac:chgData name="Catriona Gillies" userId="85d11951-b1a9-4859-b3d9-8f0ad5200c3e" providerId="ADAL" clId="{54CF544F-52EE-4F2A-83CB-7BA25CDDE963}" dt="2020-02-11T09:43:25.839" v="18" actId="478"/>
          <ac:cxnSpMkLst>
            <pc:docMk/>
            <pc:sldMk cId="2160357748" sldId="389"/>
            <ac:cxnSpMk id="46" creationId="{5E22BF0C-29DA-4133-B6B2-2E14A5CEB963}"/>
          </ac:cxnSpMkLst>
        </pc:cxnChg>
        <pc:cxnChg chg="del">
          <ac:chgData name="Catriona Gillies" userId="85d11951-b1a9-4859-b3d9-8f0ad5200c3e" providerId="ADAL" clId="{54CF544F-52EE-4F2A-83CB-7BA25CDDE963}" dt="2020-02-11T09:43:28.805" v="19" actId="478"/>
          <ac:cxnSpMkLst>
            <pc:docMk/>
            <pc:sldMk cId="2160357748" sldId="389"/>
            <ac:cxnSpMk id="47" creationId="{66665C64-8CD2-4D6D-9F28-1AA62F588951}"/>
          </ac:cxnSpMkLst>
        </pc:cxnChg>
        <pc:cxnChg chg="del">
          <ac:chgData name="Catriona Gillies" userId="85d11951-b1a9-4859-b3d9-8f0ad5200c3e" providerId="ADAL" clId="{54CF544F-52EE-4F2A-83CB-7BA25CDDE963}" dt="2020-02-11T09:43:16.381" v="14" actId="478"/>
          <ac:cxnSpMkLst>
            <pc:docMk/>
            <pc:sldMk cId="2160357748" sldId="389"/>
            <ac:cxnSpMk id="48" creationId="{6DC26D69-C4B7-4F91-B872-19ED9EFEEFD5}"/>
          </ac:cxnSpMkLst>
        </pc:cxnChg>
      </pc:sldChg>
      <pc:sldChg chg="modSp">
        <pc:chgData name="Catriona Gillies" userId="85d11951-b1a9-4859-b3d9-8f0ad5200c3e" providerId="ADAL" clId="{54CF544F-52EE-4F2A-83CB-7BA25CDDE963}" dt="2020-02-10T10:18:40.813" v="0" actId="13926"/>
        <pc:sldMkLst>
          <pc:docMk/>
          <pc:sldMk cId="1906751279" sldId="393"/>
        </pc:sldMkLst>
        <pc:spChg chg="mod">
          <ac:chgData name="Catriona Gillies" userId="85d11951-b1a9-4859-b3d9-8f0ad5200c3e" providerId="ADAL" clId="{54CF544F-52EE-4F2A-83CB-7BA25CDDE963}" dt="2020-02-10T10:18:40.813" v="0" actId="13926"/>
          <ac:spMkLst>
            <pc:docMk/>
            <pc:sldMk cId="1906751279" sldId="393"/>
            <ac:spMk id="3" creationId="{950D07AC-96C8-4473-9812-5F978930CE9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4010" y="0"/>
            <a:ext cx="2887186" cy="498056"/>
          </a:xfrm>
          <a:prstGeom prst="rect">
            <a:avLst/>
          </a:prstGeom>
        </p:spPr>
        <p:txBody>
          <a:bodyPr vert="horz" lIns="91440" tIns="45720" rIns="91440" bIns="45720" rtlCol="0"/>
          <a:lstStyle>
            <a:lvl1pPr algn="r">
              <a:defRPr sz="1200"/>
            </a:lvl1pPr>
          </a:lstStyle>
          <a:p>
            <a:fld id="{D6570BA2-846B-4F0F-9A77-B98625F60CB6}" type="datetimeFigureOut">
              <a:rPr lang="en-GB" smtClean="0"/>
              <a:t>12/02/2020</a:t>
            </a:fld>
            <a:endParaRPr lang="en-GB"/>
          </a:p>
        </p:txBody>
      </p:sp>
      <p:sp>
        <p:nvSpPr>
          <p:cNvPr id="4" name="Footer Placeholder 3"/>
          <p:cNvSpPr>
            <a:spLocks noGrp="1"/>
          </p:cNvSpPr>
          <p:nvPr>
            <p:ph type="ftr" sz="quarter" idx="2"/>
          </p:nvPr>
        </p:nvSpPr>
        <p:spPr>
          <a:xfrm>
            <a:off x="0" y="9428585"/>
            <a:ext cx="2887186"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4010" y="9428585"/>
            <a:ext cx="2887186" cy="498055"/>
          </a:xfrm>
          <a:prstGeom prst="rect">
            <a:avLst/>
          </a:prstGeom>
        </p:spPr>
        <p:txBody>
          <a:bodyPr vert="horz" lIns="91440" tIns="45720" rIns="91440" bIns="45720" rtlCol="0" anchor="b"/>
          <a:lstStyle>
            <a:lvl1pPr algn="r">
              <a:defRPr sz="1200"/>
            </a:lvl1pPr>
          </a:lstStyle>
          <a:p>
            <a:fld id="{896E5447-47A2-45DD-BA48-ED3DD2BC3A14}" type="slidenum">
              <a:rPr lang="en-GB" smtClean="0"/>
              <a:t>‹#›</a:t>
            </a:fld>
            <a:endParaRPr lang="en-GB"/>
          </a:p>
        </p:txBody>
      </p:sp>
    </p:spTree>
    <p:extLst>
      <p:ext uri="{BB962C8B-B14F-4D97-AF65-F5344CB8AC3E}">
        <p14:creationId xmlns:p14="http://schemas.microsoft.com/office/powerpoint/2010/main" val="41789640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4010" y="0"/>
            <a:ext cx="2887186" cy="498056"/>
          </a:xfrm>
          <a:prstGeom prst="rect">
            <a:avLst/>
          </a:prstGeom>
        </p:spPr>
        <p:txBody>
          <a:bodyPr vert="horz" lIns="91440" tIns="45720" rIns="91440" bIns="45720" rtlCol="0"/>
          <a:lstStyle>
            <a:lvl1pPr algn="r">
              <a:defRPr sz="1200"/>
            </a:lvl1pPr>
          </a:lstStyle>
          <a:p>
            <a:fld id="{7788C81D-1B4B-4209-85EB-EF929A7BEE14}" type="datetimeFigureOut">
              <a:rPr lang="en-GB" smtClean="0"/>
              <a:t>12/02/2020</a:t>
            </a:fld>
            <a:endParaRPr lang="en-GB"/>
          </a:p>
        </p:txBody>
      </p:sp>
      <p:sp>
        <p:nvSpPr>
          <p:cNvPr id="4" name="Slide Image Placeholder 3"/>
          <p:cNvSpPr>
            <a:spLocks noGrp="1" noRot="1" noChangeAspect="1"/>
          </p:cNvSpPr>
          <p:nvPr>
            <p:ph type="sldImg" idx="2"/>
          </p:nvPr>
        </p:nvSpPr>
        <p:spPr>
          <a:xfrm>
            <a:off x="1098550" y="1241425"/>
            <a:ext cx="4465638"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274" y="4777194"/>
            <a:ext cx="533019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5"/>
            <a:ext cx="2887186"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4010" y="9428585"/>
            <a:ext cx="2887186" cy="498055"/>
          </a:xfrm>
          <a:prstGeom prst="rect">
            <a:avLst/>
          </a:prstGeom>
        </p:spPr>
        <p:txBody>
          <a:bodyPr vert="horz" lIns="91440" tIns="45720" rIns="91440" bIns="45720" rtlCol="0" anchor="b"/>
          <a:lstStyle>
            <a:lvl1pPr algn="r">
              <a:defRPr sz="1200"/>
            </a:lvl1pPr>
          </a:lstStyle>
          <a:p>
            <a:fld id="{C7537C1E-0D74-48B2-B8D6-53F338B09B81}" type="slidenum">
              <a:rPr lang="en-GB" smtClean="0"/>
              <a:t>‹#›</a:t>
            </a:fld>
            <a:endParaRPr lang="en-GB"/>
          </a:p>
        </p:txBody>
      </p:sp>
    </p:spTree>
    <p:extLst>
      <p:ext uri="{BB962C8B-B14F-4D97-AF65-F5344CB8AC3E}">
        <p14:creationId xmlns:p14="http://schemas.microsoft.com/office/powerpoint/2010/main" val="2807920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2</a:t>
            </a:fld>
            <a:endParaRPr lang="en-GB"/>
          </a:p>
        </p:txBody>
      </p:sp>
    </p:spTree>
    <p:extLst>
      <p:ext uri="{BB962C8B-B14F-4D97-AF65-F5344CB8AC3E}">
        <p14:creationId xmlns:p14="http://schemas.microsoft.com/office/powerpoint/2010/main" val="2964143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12</a:t>
            </a:fld>
            <a:endParaRPr lang="en-GB"/>
          </a:p>
        </p:txBody>
      </p:sp>
    </p:spTree>
    <p:extLst>
      <p:ext uri="{BB962C8B-B14F-4D97-AF65-F5344CB8AC3E}">
        <p14:creationId xmlns:p14="http://schemas.microsoft.com/office/powerpoint/2010/main" val="1312994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13</a:t>
            </a:fld>
            <a:endParaRPr lang="en-GB"/>
          </a:p>
        </p:txBody>
      </p:sp>
    </p:spTree>
    <p:extLst>
      <p:ext uri="{BB962C8B-B14F-4D97-AF65-F5344CB8AC3E}">
        <p14:creationId xmlns:p14="http://schemas.microsoft.com/office/powerpoint/2010/main" val="3154445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14</a:t>
            </a:fld>
            <a:endParaRPr lang="en-GB"/>
          </a:p>
        </p:txBody>
      </p:sp>
    </p:spTree>
    <p:extLst>
      <p:ext uri="{BB962C8B-B14F-4D97-AF65-F5344CB8AC3E}">
        <p14:creationId xmlns:p14="http://schemas.microsoft.com/office/powerpoint/2010/main" val="1776260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15</a:t>
            </a:fld>
            <a:endParaRPr lang="en-GB"/>
          </a:p>
        </p:txBody>
      </p:sp>
    </p:spTree>
    <p:extLst>
      <p:ext uri="{BB962C8B-B14F-4D97-AF65-F5344CB8AC3E}">
        <p14:creationId xmlns:p14="http://schemas.microsoft.com/office/powerpoint/2010/main" val="2636875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16</a:t>
            </a:fld>
            <a:endParaRPr lang="en-GB"/>
          </a:p>
        </p:txBody>
      </p:sp>
    </p:spTree>
    <p:extLst>
      <p:ext uri="{BB962C8B-B14F-4D97-AF65-F5344CB8AC3E}">
        <p14:creationId xmlns:p14="http://schemas.microsoft.com/office/powerpoint/2010/main" val="3298044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18</a:t>
            </a:fld>
            <a:endParaRPr lang="en-GB"/>
          </a:p>
        </p:txBody>
      </p:sp>
    </p:spTree>
    <p:extLst>
      <p:ext uri="{BB962C8B-B14F-4D97-AF65-F5344CB8AC3E}">
        <p14:creationId xmlns:p14="http://schemas.microsoft.com/office/powerpoint/2010/main" val="840430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19</a:t>
            </a:fld>
            <a:endParaRPr lang="en-GB"/>
          </a:p>
        </p:txBody>
      </p:sp>
    </p:spTree>
    <p:extLst>
      <p:ext uri="{BB962C8B-B14F-4D97-AF65-F5344CB8AC3E}">
        <p14:creationId xmlns:p14="http://schemas.microsoft.com/office/powerpoint/2010/main" val="1480240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3</a:t>
            </a:fld>
            <a:endParaRPr lang="en-GB"/>
          </a:p>
        </p:txBody>
      </p:sp>
    </p:spTree>
    <p:extLst>
      <p:ext uri="{BB962C8B-B14F-4D97-AF65-F5344CB8AC3E}">
        <p14:creationId xmlns:p14="http://schemas.microsoft.com/office/powerpoint/2010/main" val="376902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4</a:t>
            </a:fld>
            <a:endParaRPr lang="en-GB"/>
          </a:p>
        </p:txBody>
      </p:sp>
    </p:spTree>
    <p:extLst>
      <p:ext uri="{BB962C8B-B14F-4D97-AF65-F5344CB8AC3E}">
        <p14:creationId xmlns:p14="http://schemas.microsoft.com/office/powerpoint/2010/main" val="3186173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5</a:t>
            </a:fld>
            <a:endParaRPr lang="en-GB"/>
          </a:p>
        </p:txBody>
      </p:sp>
    </p:spTree>
    <p:extLst>
      <p:ext uri="{BB962C8B-B14F-4D97-AF65-F5344CB8AC3E}">
        <p14:creationId xmlns:p14="http://schemas.microsoft.com/office/powerpoint/2010/main" val="1812785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6</a:t>
            </a:fld>
            <a:endParaRPr lang="en-GB"/>
          </a:p>
        </p:txBody>
      </p:sp>
    </p:spTree>
    <p:extLst>
      <p:ext uri="{BB962C8B-B14F-4D97-AF65-F5344CB8AC3E}">
        <p14:creationId xmlns:p14="http://schemas.microsoft.com/office/powerpoint/2010/main" val="1880710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7</a:t>
            </a:fld>
            <a:endParaRPr lang="en-GB"/>
          </a:p>
        </p:txBody>
      </p:sp>
    </p:spTree>
    <p:extLst>
      <p:ext uri="{BB962C8B-B14F-4D97-AF65-F5344CB8AC3E}">
        <p14:creationId xmlns:p14="http://schemas.microsoft.com/office/powerpoint/2010/main" val="2932860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9</a:t>
            </a:fld>
            <a:endParaRPr lang="en-GB"/>
          </a:p>
        </p:txBody>
      </p:sp>
    </p:spTree>
    <p:extLst>
      <p:ext uri="{BB962C8B-B14F-4D97-AF65-F5344CB8AC3E}">
        <p14:creationId xmlns:p14="http://schemas.microsoft.com/office/powerpoint/2010/main" val="3035065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10</a:t>
            </a:fld>
            <a:endParaRPr lang="en-GB"/>
          </a:p>
        </p:txBody>
      </p:sp>
    </p:spTree>
    <p:extLst>
      <p:ext uri="{BB962C8B-B14F-4D97-AF65-F5344CB8AC3E}">
        <p14:creationId xmlns:p14="http://schemas.microsoft.com/office/powerpoint/2010/main" val="726524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11</a:t>
            </a:fld>
            <a:endParaRPr lang="en-GB"/>
          </a:p>
        </p:txBody>
      </p:sp>
    </p:spTree>
    <p:extLst>
      <p:ext uri="{BB962C8B-B14F-4D97-AF65-F5344CB8AC3E}">
        <p14:creationId xmlns:p14="http://schemas.microsoft.com/office/powerpoint/2010/main" val="4001801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4C5269E-3D8B-47EA-B343-544FD655E10D}" type="datetimeFigureOut">
              <a:rPr lang="en-GB" smtClean="0"/>
              <a:t>12/02/2020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3475657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C5269E-3D8B-47EA-B343-544FD655E10D}" type="datetimeFigureOut">
              <a:rPr lang="en-GB" smtClean="0"/>
              <a:t>12/02/2020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2953539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C5269E-3D8B-47EA-B343-544FD655E10D}" type="datetimeFigureOut">
              <a:rPr lang="en-GB" smtClean="0"/>
              <a:t>12/02/2020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3562479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C5269E-3D8B-47EA-B343-544FD655E10D}" type="datetimeFigureOut">
              <a:rPr lang="en-GB" smtClean="0"/>
              <a:t>12/02/2020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139715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C5269E-3D8B-47EA-B343-544FD655E10D}" type="datetimeFigureOut">
              <a:rPr lang="en-GB" smtClean="0"/>
              <a:t>12/02/2020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2094727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C5269E-3D8B-47EA-B343-544FD655E10D}" type="datetimeFigureOut">
              <a:rPr lang="en-GB" smtClean="0"/>
              <a:t>12/02/2020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2295386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C5269E-3D8B-47EA-B343-544FD655E10D}" type="datetimeFigureOut">
              <a:rPr lang="en-GB" smtClean="0"/>
              <a:t>12/02/2020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4149801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C5269E-3D8B-47EA-B343-544FD655E10D}" type="datetimeFigureOut">
              <a:rPr lang="en-GB" smtClean="0"/>
              <a:t>12/02/2020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1702721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C5269E-3D8B-47EA-B343-544FD655E10D}" type="datetimeFigureOut">
              <a:rPr lang="en-GB" smtClean="0"/>
              <a:t>12/02/2020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434672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C5269E-3D8B-47EA-B343-544FD655E10D}" type="datetimeFigureOut">
              <a:rPr lang="en-GB" smtClean="0"/>
              <a:t>12/02/2020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331991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C5269E-3D8B-47EA-B343-544FD655E10D}" type="datetimeFigureOut">
              <a:rPr lang="en-GB" smtClean="0"/>
              <a:t>12/02/2020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603099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5269E-3D8B-47EA-B343-544FD655E10D}" type="datetimeFigureOut">
              <a:rPr lang="en-GB" smtClean="0"/>
              <a:t>12/02/2020</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720DA5-A11B-4409-A926-CB7BD51E3548}" type="slidenum">
              <a:rPr lang="en-GB" smtClean="0"/>
              <a:t>‹#›</a:t>
            </a:fld>
            <a:endParaRPr lang="en-GB"/>
          </a:p>
        </p:txBody>
      </p:sp>
    </p:spTree>
    <p:extLst>
      <p:ext uri="{BB962C8B-B14F-4D97-AF65-F5344CB8AC3E}">
        <p14:creationId xmlns:p14="http://schemas.microsoft.com/office/powerpoint/2010/main" val="13697925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hyperlink" Target="http://bit.ly/2F9lVlQ"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mailto:jobs@marysmeals.or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http://bit.ly/2oRy99Y"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DD4AD-B4E0-4D59-BE0A-8A1A5AC625D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92CA7D9-80AC-4F17-AA02-38B9BC0117F4}"/>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9225AF68-E425-455B-83E6-FEB972E72AEB}"/>
              </a:ext>
            </a:extLst>
          </p:cNvPr>
          <p:cNvPicPr>
            <a:picLocks noChangeAspect="1"/>
          </p:cNvPicPr>
          <p:nvPr/>
        </p:nvPicPr>
        <p:blipFill rotWithShape="1">
          <a:blip r:embed="rId2"/>
          <a:srcRect t="6894" r="16667"/>
          <a:stretch/>
        </p:blipFill>
        <p:spPr>
          <a:xfrm>
            <a:off x="-58445" y="8497"/>
            <a:ext cx="9202445" cy="6841005"/>
          </a:xfrm>
          <a:prstGeom prst="rect">
            <a:avLst/>
          </a:prstGeom>
        </p:spPr>
      </p:pic>
      <p:pic>
        <p:nvPicPr>
          <p:cNvPr id="5" name="Picture 4">
            <a:extLst>
              <a:ext uri="{FF2B5EF4-FFF2-40B4-BE49-F238E27FC236}">
                <a16:creationId xmlns:a16="http://schemas.microsoft.com/office/drawing/2014/main" id="{4C34B27D-8DF7-40E3-95F1-C6DBAB567529}"/>
              </a:ext>
            </a:extLst>
          </p:cNvPr>
          <p:cNvPicPr>
            <a:picLocks noChangeAspect="1"/>
          </p:cNvPicPr>
          <p:nvPr/>
        </p:nvPicPr>
        <p:blipFill>
          <a:blip r:embed="rId3"/>
          <a:stretch>
            <a:fillRect/>
          </a:stretch>
        </p:blipFill>
        <p:spPr>
          <a:xfrm>
            <a:off x="242058" y="188792"/>
            <a:ext cx="1724387" cy="1972100"/>
          </a:xfrm>
          <a:prstGeom prst="rect">
            <a:avLst/>
          </a:prstGeom>
        </p:spPr>
      </p:pic>
      <p:sp>
        <p:nvSpPr>
          <p:cNvPr id="6" name="Rectangle 5">
            <a:extLst>
              <a:ext uri="{FF2B5EF4-FFF2-40B4-BE49-F238E27FC236}">
                <a16:creationId xmlns:a16="http://schemas.microsoft.com/office/drawing/2014/main" id="{7CA42BB2-F25D-4250-B053-B1EFEE14B7DD}"/>
              </a:ext>
            </a:extLst>
          </p:cNvPr>
          <p:cNvSpPr/>
          <p:nvPr/>
        </p:nvSpPr>
        <p:spPr>
          <a:xfrm>
            <a:off x="132267" y="2636170"/>
            <a:ext cx="7268225" cy="2677656"/>
          </a:xfrm>
          <a:prstGeom prst="rect">
            <a:avLst/>
          </a:prstGeom>
          <a:effectLst/>
        </p:spPr>
        <p:txBody>
          <a:bodyPr wrap="square">
            <a:spAutoFit/>
          </a:bodyPr>
          <a:lstStyle/>
          <a:p>
            <a:r>
              <a:rPr lang="en-GB" sz="2400" b="1">
                <a:solidFill>
                  <a:srgbClr val="019CDC"/>
                </a:solidFill>
                <a:latin typeface="Arial" panose="020B0604020202020204" pitchFamily="34" charset="0"/>
                <a:cs typeface="Arial" panose="020B0604020202020204" pitchFamily="34" charset="0"/>
              </a:rPr>
              <a:t>Recruitment pack for:</a:t>
            </a:r>
          </a:p>
          <a:p>
            <a:endParaRPr lang="en-GB" sz="2400" b="1">
              <a:solidFill>
                <a:srgbClr val="019CDC"/>
              </a:solidFill>
              <a:latin typeface="Arial" panose="020B0604020202020204" pitchFamily="34" charset="0"/>
              <a:cs typeface="Arial" panose="020B0604020202020204" pitchFamily="34" charset="0"/>
            </a:endParaRPr>
          </a:p>
          <a:p>
            <a:r>
              <a:rPr lang="en-GB" sz="2400" b="1">
                <a:solidFill>
                  <a:schemeClr val="bg1"/>
                </a:solidFill>
                <a:latin typeface="Arial" panose="020B0604020202020204" pitchFamily="34" charset="0"/>
                <a:cs typeface="Arial" panose="020B0604020202020204" pitchFamily="34" charset="0"/>
              </a:rPr>
              <a:t>Operations Support Officer</a:t>
            </a:r>
          </a:p>
          <a:p>
            <a:endParaRPr lang="en-GB" sz="2400" b="1">
              <a:solidFill>
                <a:schemeClr val="bg1"/>
              </a:solidFill>
              <a:latin typeface="Arial" panose="020B0604020202020204" pitchFamily="34" charset="0"/>
              <a:cs typeface="Arial" panose="020B0604020202020204" pitchFamily="34" charset="0"/>
            </a:endParaRPr>
          </a:p>
          <a:p>
            <a:r>
              <a:rPr lang="en-GB" sz="2400" b="1">
                <a:solidFill>
                  <a:schemeClr val="bg1"/>
                </a:solidFill>
                <a:latin typeface="Arial" panose="020B0604020202020204" pitchFamily="34" charset="0"/>
                <a:cs typeface="Arial" panose="020B0604020202020204" pitchFamily="34" charset="0"/>
              </a:rPr>
              <a:t>Mary’s Meals UK</a:t>
            </a:r>
          </a:p>
          <a:p>
            <a:endParaRPr lang="en-GB" sz="2400" b="1">
              <a:solidFill>
                <a:srgbClr val="019CDC"/>
              </a:solidFill>
              <a:latin typeface="Arial" panose="020B0604020202020204" pitchFamily="34" charset="0"/>
              <a:cs typeface="Arial" panose="020B0604020202020204" pitchFamily="34" charset="0"/>
            </a:endParaRPr>
          </a:p>
          <a:p>
            <a:r>
              <a:rPr lang="en-GB" sz="2400" b="1">
                <a:solidFill>
                  <a:schemeClr val="bg1"/>
                </a:solidFill>
                <a:latin typeface="Arial" panose="020B0604020202020204" pitchFamily="34" charset="0"/>
                <a:cs typeface="Arial" panose="020B0604020202020204" pitchFamily="34" charset="0"/>
              </a:rPr>
              <a:t>February 2020</a:t>
            </a:r>
          </a:p>
        </p:txBody>
      </p:sp>
      <p:sp>
        <p:nvSpPr>
          <p:cNvPr id="7" name="Rectangle 6">
            <a:extLst>
              <a:ext uri="{FF2B5EF4-FFF2-40B4-BE49-F238E27FC236}">
                <a16:creationId xmlns:a16="http://schemas.microsoft.com/office/drawing/2014/main" id="{4BE8E7A3-D445-4BE4-A107-4F0E00419169}"/>
              </a:ext>
            </a:extLst>
          </p:cNvPr>
          <p:cNvSpPr/>
          <p:nvPr/>
        </p:nvSpPr>
        <p:spPr>
          <a:xfrm>
            <a:off x="-17256" y="5940396"/>
            <a:ext cx="9202444" cy="917604"/>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CB02A26A-E8F1-4FF9-9E02-2EDB07F08C5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885"/>
          <a:stretch/>
        </p:blipFill>
        <p:spPr>
          <a:xfrm>
            <a:off x="7757652" y="6010700"/>
            <a:ext cx="1262579" cy="750406"/>
          </a:xfrm>
          <a:prstGeom prst="rect">
            <a:avLst/>
          </a:prstGeom>
        </p:spPr>
      </p:pic>
    </p:spTree>
    <p:extLst>
      <p:ext uri="{BB962C8B-B14F-4D97-AF65-F5344CB8AC3E}">
        <p14:creationId xmlns:p14="http://schemas.microsoft.com/office/powerpoint/2010/main" val="3978310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9C4B7C-D780-49EE-8953-8AA3D059CBC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770134" y="617310"/>
            <a:ext cx="4373866" cy="5622753"/>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About Mary’s Meals UK</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A1DF5B8B-7BDD-4E7B-A363-B2B9B60696D0}"/>
              </a:ext>
            </a:extLst>
          </p:cNvPr>
          <p:cNvSpPr/>
          <p:nvPr/>
        </p:nvSpPr>
        <p:spPr>
          <a:xfrm>
            <a:off x="162387" y="870901"/>
            <a:ext cx="4445360" cy="5369162"/>
          </a:xfrm>
          <a:prstGeom prst="rect">
            <a:avLst/>
          </a:prstGeom>
        </p:spPr>
        <p:txBody>
          <a:bodyPr wrap="square">
            <a:spAutoFit/>
          </a:bodyPr>
          <a:lstStyle/>
          <a:p>
            <a:r>
              <a:rPr lang="en-GB" sz="1270">
                <a:latin typeface="Arial" panose="020B0604020202020204" pitchFamily="34" charset="0"/>
                <a:ea typeface="Calibri" panose="020F0502020204030204" pitchFamily="34" charset="0"/>
                <a:cs typeface="Times New Roman" panose="02020603050405020304" pitchFamily="18" charset="0"/>
              </a:rPr>
              <a:t>In January 2015, to recognise the incredible growth of the Mary’s Meals movement around the world and to facilitate future growth in new countries, another entity – Mary’s Meals International (or ‘MMI’) – was formed in the UK. </a:t>
            </a:r>
          </a:p>
          <a:p>
            <a:pPr>
              <a:spcAft>
                <a:spcPts val="0"/>
              </a:spcAft>
            </a:pPr>
            <a:endParaRPr lang="en-GB" sz="127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This new organisation assumed responsibility for directly delivering our programmes and for coordinating the growing number of Mary’s Meals organisations around the world, aimed at either awareness-raising or programme delivery.</a:t>
            </a: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This structural change saw Mary’s Meals UK become the global movement’s largest fundraising organisation and enabled it to focus even more passionately on its mission to tell our story across Scotland, England, Northern Ireland and Wales, and empower more people to help us reach the next hungry child by offering their money, goods, skills, time or prayer.</a:t>
            </a: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Today, Mary’s Meals UK raises awareness and funds under the direction of the Executive Director, and through the passion, commitment and dedication of our volunteers and staff, led by the Director of Communications, Director of Supporter Engagement and Income and the Director of Finance and Operations. The organisation currently has offices in Glasgow, </a:t>
            </a:r>
            <a:r>
              <a:rPr lang="en-GB" sz="1270" err="1">
                <a:latin typeface="Arial" panose="020B0604020202020204" pitchFamily="34" charset="0"/>
                <a:ea typeface="Calibri" panose="020F0502020204030204" pitchFamily="34" charset="0"/>
                <a:cs typeface="Times New Roman" panose="02020603050405020304" pitchFamily="18" charset="0"/>
              </a:rPr>
              <a:t>Dalmally</a:t>
            </a:r>
            <a:r>
              <a:rPr lang="en-GB" sz="1270">
                <a:latin typeface="Arial" panose="020B0604020202020204" pitchFamily="34" charset="0"/>
                <a:ea typeface="Calibri" panose="020F0502020204030204" pitchFamily="34" charset="0"/>
                <a:cs typeface="Times New Roman" panose="02020603050405020304" pitchFamily="18" charset="0"/>
              </a:rPr>
              <a:t>, Leeds, Liverpool, London and Belfast.</a:t>
            </a:r>
          </a:p>
        </p:txBody>
      </p:sp>
      <p:sp>
        <p:nvSpPr>
          <p:cNvPr id="16" name="Rectangle 15">
            <a:extLst>
              <a:ext uri="{FF2B5EF4-FFF2-40B4-BE49-F238E27FC236}">
                <a16:creationId xmlns:a16="http://schemas.microsoft.com/office/drawing/2014/main" id="{C4993362-2286-435A-92F2-013CC2C815D3}"/>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10</a:t>
            </a:r>
          </a:p>
        </p:txBody>
      </p:sp>
      <p:pic>
        <p:nvPicPr>
          <p:cNvPr id="13" name="Picture 12">
            <a:extLst>
              <a:ext uri="{FF2B5EF4-FFF2-40B4-BE49-F238E27FC236}">
                <a16:creationId xmlns:a16="http://schemas.microsoft.com/office/drawing/2014/main" id="{9D790A96-D10F-4F43-83C6-78E23FA3FCA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589639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Role outline</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12933" y="6442963"/>
            <a:ext cx="9149758" cy="415037"/>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97D49DA0-81BA-4240-B9CE-BE95AD1D118C}"/>
              </a:ext>
            </a:extLst>
          </p:cNvPr>
          <p:cNvSpPr/>
          <p:nvPr/>
        </p:nvSpPr>
        <p:spPr>
          <a:xfrm>
            <a:off x="12933" y="805780"/>
            <a:ext cx="4156947" cy="3439403"/>
          </a:xfrm>
          <a:prstGeom prst="rect">
            <a:avLst/>
          </a:prstGeom>
        </p:spPr>
        <p:txBody>
          <a:bodyPr wrap="square">
            <a:spAutoFit/>
          </a:bodyPr>
          <a:lstStyle/>
          <a:p>
            <a:r>
              <a:rPr lang="en-GB" sz="1270" b="1">
                <a:latin typeface="Arial" panose="020B0604020202020204" pitchFamily="34" charset="0"/>
                <a:cs typeface="Arial" panose="020B0604020202020204" pitchFamily="34" charset="0"/>
              </a:rPr>
              <a:t>Role title:</a:t>
            </a:r>
          </a:p>
          <a:p>
            <a:endParaRPr lang="en-GB" sz="900" b="1">
              <a:latin typeface="Arial" panose="020B0604020202020204" pitchFamily="34" charset="0"/>
              <a:cs typeface="Arial" panose="020B0604020202020204" pitchFamily="34" charset="0"/>
            </a:endParaRPr>
          </a:p>
          <a:p>
            <a:r>
              <a:rPr lang="en-GB" sz="1270" b="1">
                <a:latin typeface="Arial" panose="020B0604020202020204" pitchFamily="34" charset="0"/>
                <a:cs typeface="Arial" panose="020B0604020202020204" pitchFamily="34" charset="0"/>
              </a:rPr>
              <a:t>Location:</a:t>
            </a:r>
          </a:p>
          <a:p>
            <a:endParaRPr lang="en-GB" sz="1270" b="1">
              <a:latin typeface="Arial" panose="020B0604020202020204" pitchFamily="34" charset="0"/>
              <a:cs typeface="Arial" panose="020B0604020202020204" pitchFamily="34" charset="0"/>
            </a:endParaRPr>
          </a:p>
          <a:p>
            <a:r>
              <a:rPr lang="en-GB" sz="1270" b="1">
                <a:latin typeface="Arial" panose="020B0604020202020204" pitchFamily="34" charset="0"/>
                <a:cs typeface="Arial" panose="020B0604020202020204" pitchFamily="34" charset="0"/>
              </a:rPr>
              <a:t>Contract:</a:t>
            </a:r>
          </a:p>
          <a:p>
            <a:endParaRPr lang="en-GB" sz="900" b="1">
              <a:latin typeface="Arial" panose="020B0604020202020204" pitchFamily="34" charset="0"/>
              <a:cs typeface="Arial" panose="020B0604020202020204" pitchFamily="34" charset="0"/>
            </a:endParaRPr>
          </a:p>
          <a:p>
            <a:r>
              <a:rPr lang="en-GB" sz="1270" b="1">
                <a:latin typeface="Arial" panose="020B0604020202020204" pitchFamily="34" charset="0"/>
                <a:cs typeface="Arial" panose="020B0604020202020204" pitchFamily="34" charset="0"/>
              </a:rPr>
              <a:t>Salary:</a:t>
            </a:r>
          </a:p>
          <a:p>
            <a:endParaRPr lang="en-GB" sz="900" b="1">
              <a:latin typeface="Arial" panose="020B0604020202020204" pitchFamily="34" charset="0"/>
              <a:cs typeface="Arial" panose="020B0604020202020204" pitchFamily="34" charset="0"/>
            </a:endParaRPr>
          </a:p>
          <a:p>
            <a:r>
              <a:rPr lang="en-GB" sz="1270" b="1">
                <a:latin typeface="Arial" panose="020B0604020202020204" pitchFamily="34" charset="0"/>
                <a:cs typeface="Arial" panose="020B0604020202020204" pitchFamily="34" charset="0"/>
              </a:rPr>
              <a:t>Benefits: </a:t>
            </a:r>
          </a:p>
          <a:p>
            <a:endParaRPr lang="en-GB" sz="1270" b="1">
              <a:latin typeface="Arial" panose="020B0604020202020204" pitchFamily="34" charset="0"/>
              <a:cs typeface="Arial" panose="020B0604020202020204" pitchFamily="34" charset="0"/>
            </a:endParaRPr>
          </a:p>
          <a:p>
            <a:endParaRPr lang="en-GB" sz="1270" b="1">
              <a:latin typeface="Arial" panose="020B0604020202020204" pitchFamily="34" charset="0"/>
              <a:cs typeface="Arial" panose="020B0604020202020204" pitchFamily="34" charset="0"/>
            </a:endParaRPr>
          </a:p>
          <a:p>
            <a:endParaRPr lang="en-GB" sz="1270" b="1">
              <a:latin typeface="Arial" panose="020B0604020202020204" pitchFamily="34" charset="0"/>
              <a:cs typeface="Arial" panose="020B0604020202020204" pitchFamily="34" charset="0"/>
            </a:endParaRPr>
          </a:p>
          <a:p>
            <a:endParaRPr lang="en-GB" sz="1270" b="1">
              <a:latin typeface="Arial" panose="020B0604020202020204" pitchFamily="34" charset="0"/>
              <a:cs typeface="Arial" panose="020B0604020202020204" pitchFamily="34" charset="0"/>
            </a:endParaRPr>
          </a:p>
          <a:p>
            <a:endParaRPr lang="en-GB" sz="1270" b="1">
              <a:latin typeface="Arial" panose="020B0604020202020204" pitchFamily="34" charset="0"/>
              <a:cs typeface="Arial" panose="020B0604020202020204" pitchFamily="34" charset="0"/>
            </a:endParaRPr>
          </a:p>
          <a:p>
            <a:r>
              <a:rPr lang="en-GB" sz="1270" b="1">
                <a:latin typeface="Arial" panose="020B0604020202020204" pitchFamily="34" charset="0"/>
                <a:cs typeface="Arial" panose="020B0604020202020204" pitchFamily="34" charset="0"/>
              </a:rPr>
              <a:t>Reports to:</a:t>
            </a:r>
          </a:p>
          <a:p>
            <a:endParaRPr lang="en-GB" sz="1270" b="1">
              <a:latin typeface="Arial" panose="020B0604020202020204" pitchFamily="34" charset="0"/>
              <a:cs typeface="Arial" panose="020B0604020202020204" pitchFamily="34" charset="0"/>
            </a:endParaRPr>
          </a:p>
          <a:p>
            <a:endParaRPr lang="en-GB" sz="1270" b="1">
              <a:latin typeface="Arial" panose="020B0604020202020204" pitchFamily="34" charset="0"/>
              <a:cs typeface="Arial" panose="020B0604020202020204" pitchFamily="34" charset="0"/>
            </a:endParaRPr>
          </a:p>
          <a:p>
            <a:r>
              <a:rPr lang="en-GB" sz="1270" b="1">
                <a:latin typeface="Arial" panose="020B0604020202020204" pitchFamily="34" charset="0"/>
                <a:cs typeface="Arial" panose="020B0604020202020204" pitchFamily="34" charset="0"/>
              </a:rPr>
              <a:t>Key relationships:</a:t>
            </a:r>
          </a:p>
        </p:txBody>
      </p:sp>
      <p:sp>
        <p:nvSpPr>
          <p:cNvPr id="13" name="Rectangle 12">
            <a:extLst>
              <a:ext uri="{FF2B5EF4-FFF2-40B4-BE49-F238E27FC236}">
                <a16:creationId xmlns:a16="http://schemas.microsoft.com/office/drawing/2014/main" id="{54BE68AE-F7BC-4D30-B04E-B663006A9EC3}"/>
              </a:ext>
            </a:extLst>
          </p:cNvPr>
          <p:cNvSpPr/>
          <p:nvPr/>
        </p:nvSpPr>
        <p:spPr>
          <a:xfrm>
            <a:off x="1464567" y="872948"/>
            <a:ext cx="3509323" cy="4347344"/>
          </a:xfrm>
          <a:prstGeom prst="rect">
            <a:avLst/>
          </a:prstGeom>
        </p:spPr>
        <p:txBody>
          <a:bodyPr wrap="square">
            <a:spAutoFit/>
          </a:bodyPr>
          <a:lstStyle/>
          <a:p>
            <a:r>
              <a:rPr lang="en-GB" sz="1150">
                <a:latin typeface="Arial" panose="020B0604020202020204" pitchFamily="34" charset="0"/>
                <a:cs typeface="Arial" panose="020B0604020202020204" pitchFamily="34" charset="0"/>
              </a:rPr>
              <a:t>Operations Support Officer</a:t>
            </a:r>
          </a:p>
          <a:p>
            <a:endParaRPr lang="en-GB" sz="1150">
              <a:latin typeface="Arial" panose="020B0604020202020204" pitchFamily="34" charset="0"/>
              <a:cs typeface="Arial" panose="020B0604020202020204" pitchFamily="34" charset="0"/>
            </a:endParaRPr>
          </a:p>
          <a:p>
            <a:r>
              <a:rPr lang="en-GB" sz="1150">
                <a:latin typeface="Arial" panose="020B0604020202020204" pitchFamily="34" charset="0"/>
                <a:cs typeface="Arial" panose="020B0604020202020204" pitchFamily="34" charset="0"/>
              </a:rPr>
              <a:t>Office based, Glasgow</a:t>
            </a:r>
          </a:p>
          <a:p>
            <a:endParaRPr lang="en-GB" sz="1150">
              <a:latin typeface="Arial" panose="020B0604020202020204" pitchFamily="34" charset="0"/>
              <a:cs typeface="Arial" panose="020B0604020202020204" pitchFamily="34" charset="0"/>
            </a:endParaRPr>
          </a:p>
          <a:p>
            <a:r>
              <a:rPr lang="en-GB" sz="1150">
                <a:latin typeface="Arial" panose="020B0604020202020204" pitchFamily="34" charset="0"/>
                <a:cs typeface="Arial" panose="020B0604020202020204" pitchFamily="34" charset="0"/>
              </a:rPr>
              <a:t>Full-time 37.5 hours per week, Permanent</a:t>
            </a:r>
          </a:p>
          <a:p>
            <a:endParaRPr lang="en-GB" sz="1150">
              <a:latin typeface="Arial" panose="020B0604020202020204" pitchFamily="34" charset="0"/>
              <a:cs typeface="Arial" panose="020B0604020202020204" pitchFamily="34" charset="0"/>
            </a:endParaRPr>
          </a:p>
          <a:p>
            <a:r>
              <a:rPr lang="en-GB" sz="1150">
                <a:latin typeface="Arial" panose="020B0604020202020204" pitchFamily="34" charset="0"/>
                <a:cs typeface="Arial" panose="020B0604020202020204" pitchFamily="34" charset="0"/>
              </a:rPr>
              <a:t>c. 20,243 per annum</a:t>
            </a:r>
          </a:p>
          <a:p>
            <a:endParaRPr lang="en-GB" sz="1150">
              <a:latin typeface="Arial" panose="020B0604020202020204" pitchFamily="34" charset="0"/>
              <a:cs typeface="Arial" panose="020B0604020202020204" pitchFamily="34" charset="0"/>
            </a:endParaRPr>
          </a:p>
          <a:p>
            <a:r>
              <a:rPr lang="en-GB" sz="1150">
                <a:latin typeface="Arial" panose="020B0604020202020204" pitchFamily="34" charset="0"/>
                <a:cs typeface="Arial" panose="020B0604020202020204" pitchFamily="34" charset="0"/>
              </a:rPr>
              <a:t>Flexible working, 34 days’ annual leave (including public holidays), and a non-contributory pension with employer contributions of 8%. For more information on what we offer, please visit: </a:t>
            </a:r>
            <a:r>
              <a:rPr lang="en-GB" sz="1150">
                <a:latin typeface="Arial" panose="020B0604020202020204" pitchFamily="34" charset="0"/>
                <a:cs typeface="Arial" panose="020B0604020202020204" pitchFamily="34" charset="0"/>
                <a:hlinkClick r:id="rId3"/>
              </a:rPr>
              <a:t>http://bit.ly/2F9lVlQ</a:t>
            </a:r>
            <a:endParaRPr lang="en-GB" sz="115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r>
              <a:rPr lang="en-GB" sz="1150">
                <a:latin typeface="Arial" panose="020B0604020202020204" pitchFamily="34" charset="0"/>
                <a:cs typeface="Arial" panose="020B0604020202020204" pitchFamily="34" charset="0"/>
              </a:rPr>
              <a:t>Operations Officer</a:t>
            </a:r>
          </a:p>
          <a:p>
            <a:endParaRPr lang="en-GB" sz="1150">
              <a:latin typeface="Arial" panose="020B0604020202020204" pitchFamily="34" charset="0"/>
              <a:cs typeface="Arial" panose="020B0604020202020204" pitchFamily="34" charset="0"/>
            </a:endParaRPr>
          </a:p>
          <a:p>
            <a:endParaRPr lang="en-GB" sz="1150" u="sng">
              <a:latin typeface="Arial" panose="020B0604020202020204" pitchFamily="34" charset="0"/>
              <a:cs typeface="Arial" panose="020B0604020202020204" pitchFamily="34" charset="0"/>
            </a:endParaRPr>
          </a:p>
          <a:p>
            <a:r>
              <a:rPr lang="en-GB" sz="1150" u="sng">
                <a:latin typeface="Arial" panose="020B0604020202020204" pitchFamily="34" charset="0"/>
                <a:cs typeface="Arial" panose="020B0604020202020204" pitchFamily="34" charset="0"/>
              </a:rPr>
              <a:t>MMUK:</a:t>
            </a:r>
            <a:r>
              <a:rPr lang="en-GB" sz="1150">
                <a:latin typeface="Arial" panose="020B0604020202020204" pitchFamily="34" charset="0"/>
                <a:cs typeface="Arial" panose="020B0604020202020204" pitchFamily="34" charset="0"/>
              </a:rPr>
              <a:t> Operations Manager, Shop Managers, Material Aid Officer, ITC Team, Head of Operations, Supporter Care team, MMUK teams, Volunteers</a:t>
            </a:r>
          </a:p>
          <a:p>
            <a:endParaRPr lang="en-GB" sz="1150">
              <a:latin typeface="Arial" panose="020B0604020202020204" pitchFamily="34" charset="0"/>
              <a:cs typeface="Arial" panose="020B0604020202020204" pitchFamily="34" charset="0"/>
            </a:endParaRPr>
          </a:p>
          <a:p>
            <a:r>
              <a:rPr lang="en-GB" sz="1150" u="sng">
                <a:latin typeface="Arial" panose="020B0604020202020204" pitchFamily="34" charset="0"/>
                <a:cs typeface="Arial" panose="020B0604020202020204" pitchFamily="34" charset="0"/>
              </a:rPr>
              <a:t>External: </a:t>
            </a:r>
            <a:r>
              <a:rPr lang="en-GB" sz="1150">
                <a:latin typeface="Arial" panose="020B0604020202020204" pitchFamily="34" charset="0"/>
                <a:cs typeface="Arial" panose="020B0604020202020204" pitchFamily="34" charset="0"/>
              </a:rPr>
              <a:t>Supporters, Third party providers, MMI, other affiliates</a:t>
            </a:r>
            <a:endParaRPr lang="en-GB" sz="1150" u="sng">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5AB32585-FB75-4F5E-B2FF-8853ACD37582}"/>
              </a:ext>
            </a:extLst>
          </p:cNvPr>
          <p:cNvSpPr/>
          <p:nvPr/>
        </p:nvSpPr>
        <p:spPr>
          <a:xfrm>
            <a:off x="4885894" y="952330"/>
            <a:ext cx="3944373" cy="4938055"/>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EED3CBC3-5CE6-4717-B15A-2F6B8917845A}"/>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11</a:t>
            </a:r>
          </a:p>
        </p:txBody>
      </p:sp>
      <p:pic>
        <p:nvPicPr>
          <p:cNvPr id="31" name="Picture 30">
            <a:extLst>
              <a:ext uri="{FF2B5EF4-FFF2-40B4-BE49-F238E27FC236}">
                <a16:creationId xmlns:a16="http://schemas.microsoft.com/office/drawing/2014/main" id="{BA2B1A41-D209-49B3-89C3-DB1467694FB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14" name="Freeform: Shape 13">
            <a:extLst>
              <a:ext uri="{FF2B5EF4-FFF2-40B4-BE49-F238E27FC236}">
                <a16:creationId xmlns:a16="http://schemas.microsoft.com/office/drawing/2014/main" id="{D80933DE-3FD8-4A39-9652-3FC76276E15F}"/>
              </a:ext>
            </a:extLst>
          </p:cNvPr>
          <p:cNvSpPr/>
          <p:nvPr/>
        </p:nvSpPr>
        <p:spPr>
          <a:xfrm>
            <a:off x="6728223" y="2537457"/>
            <a:ext cx="682377" cy="549177"/>
          </a:xfrm>
          <a:custGeom>
            <a:avLst/>
            <a:gdLst/>
            <a:ahLst/>
            <a:cxnLst/>
            <a:rect l="0" t="0" r="0" b="0"/>
            <a:pathLst>
              <a:path>
                <a:moveTo>
                  <a:pt x="0" y="0"/>
                </a:moveTo>
                <a:lnTo>
                  <a:pt x="671846" y="540434"/>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57" name="Group 56">
            <a:extLst>
              <a:ext uri="{FF2B5EF4-FFF2-40B4-BE49-F238E27FC236}">
                <a16:creationId xmlns:a16="http://schemas.microsoft.com/office/drawing/2014/main" id="{3A824643-895F-43DB-87EE-944B7BFD744A}"/>
              </a:ext>
            </a:extLst>
          </p:cNvPr>
          <p:cNvGrpSpPr/>
          <p:nvPr/>
        </p:nvGrpSpPr>
        <p:grpSpPr>
          <a:xfrm>
            <a:off x="5407361" y="952330"/>
            <a:ext cx="3070072" cy="5157648"/>
            <a:chOff x="5392404" y="1216926"/>
            <a:chExt cx="3070072" cy="4196318"/>
          </a:xfrm>
        </p:grpSpPr>
        <p:sp>
          <p:nvSpPr>
            <p:cNvPr id="25" name="TextBox 24">
              <a:extLst>
                <a:ext uri="{FF2B5EF4-FFF2-40B4-BE49-F238E27FC236}">
                  <a16:creationId xmlns:a16="http://schemas.microsoft.com/office/drawing/2014/main" id="{0BDFBBEA-D563-48C4-B8F0-6B41513D38D1}"/>
                </a:ext>
              </a:extLst>
            </p:cNvPr>
            <p:cNvSpPr txBox="1"/>
            <p:nvPr/>
          </p:nvSpPr>
          <p:spPr>
            <a:xfrm>
              <a:off x="7342525" y="4765244"/>
              <a:ext cx="1099854" cy="648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100" kern="1200"/>
                <a:t>Communications Manager, London</a:t>
              </a:r>
            </a:p>
          </p:txBody>
        </p:sp>
        <p:cxnSp>
          <p:nvCxnSpPr>
            <p:cNvPr id="37" name="Straight Connector 36">
              <a:extLst>
                <a:ext uri="{FF2B5EF4-FFF2-40B4-BE49-F238E27FC236}">
                  <a16:creationId xmlns:a16="http://schemas.microsoft.com/office/drawing/2014/main" id="{DA88AD0C-C4E2-421C-AFD9-AF130F88418D}"/>
                </a:ext>
              </a:extLst>
            </p:cNvPr>
            <p:cNvCxnSpPr>
              <a:cxnSpLocks/>
            </p:cNvCxnSpPr>
            <p:nvPr/>
          </p:nvCxnSpPr>
          <p:spPr>
            <a:xfrm>
              <a:off x="6837020" y="2571345"/>
              <a:ext cx="6103" cy="34951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BDCB05F0-89F6-4BA2-BDE3-7E5832FE4915}"/>
                </a:ext>
              </a:extLst>
            </p:cNvPr>
            <p:cNvSpPr txBox="1"/>
            <p:nvPr/>
          </p:nvSpPr>
          <p:spPr>
            <a:xfrm>
              <a:off x="5392404" y="1216926"/>
              <a:ext cx="3070072" cy="525862"/>
            </a:xfrm>
            <a:prstGeom prst="rect">
              <a:avLst/>
            </a:prstGeom>
            <a:noFill/>
          </p:spPr>
          <p:txBody>
            <a:bodyPr wrap="none" rtlCol="0">
              <a:spAutoFit/>
            </a:bodyPr>
            <a:lstStyle/>
            <a:p>
              <a:pPr algn="ctr"/>
              <a:r>
                <a:rPr lang="en-GB" b="1">
                  <a:solidFill>
                    <a:srgbClr val="0198DC"/>
                  </a:solidFill>
                  <a:latin typeface="Arial" panose="020B0604020202020204" pitchFamily="34" charset="0"/>
                  <a:ea typeface="Calibri" panose="020F0502020204030204" pitchFamily="34" charset="0"/>
                  <a:cs typeface="Times New Roman" panose="02020603050405020304" pitchFamily="18" charset="0"/>
                </a:rPr>
                <a:t>Mary’s Meals UK</a:t>
              </a:r>
            </a:p>
            <a:p>
              <a:pPr algn="ctr"/>
              <a:r>
                <a:rPr lang="en-GB" b="1">
                  <a:solidFill>
                    <a:srgbClr val="0198DC"/>
                  </a:solidFill>
                  <a:latin typeface="Arial" panose="020B0604020202020204" pitchFamily="34" charset="0"/>
                  <a:ea typeface="Calibri" panose="020F0502020204030204" pitchFamily="34" charset="0"/>
                  <a:cs typeface="Times New Roman" panose="02020603050405020304" pitchFamily="18" charset="0"/>
                </a:rPr>
                <a:t>Operations team structure</a:t>
              </a:r>
            </a:p>
          </p:txBody>
        </p:sp>
      </p:grpSp>
      <p:sp>
        <p:nvSpPr>
          <p:cNvPr id="29" name="Freeform: Shape 28">
            <a:extLst>
              <a:ext uri="{FF2B5EF4-FFF2-40B4-BE49-F238E27FC236}">
                <a16:creationId xmlns:a16="http://schemas.microsoft.com/office/drawing/2014/main" id="{8E93FED6-7FAC-41FF-B948-24393C6BB62E}"/>
              </a:ext>
            </a:extLst>
          </p:cNvPr>
          <p:cNvSpPr/>
          <p:nvPr/>
        </p:nvSpPr>
        <p:spPr>
          <a:xfrm>
            <a:off x="6195151" y="2870059"/>
            <a:ext cx="1381711" cy="796450"/>
          </a:xfrm>
          <a:custGeom>
            <a:avLst/>
            <a:gdLst>
              <a:gd name="connsiteX0" fmla="*/ 0 w 1374960"/>
              <a:gd name="connsiteY0" fmla="*/ 0 h 687480"/>
              <a:gd name="connsiteX1" fmla="*/ 1374960 w 1374960"/>
              <a:gd name="connsiteY1" fmla="*/ 0 h 687480"/>
              <a:gd name="connsiteX2" fmla="*/ 1374960 w 1374960"/>
              <a:gd name="connsiteY2" fmla="*/ 687480 h 687480"/>
              <a:gd name="connsiteX3" fmla="*/ 0 w 1374960"/>
              <a:gd name="connsiteY3" fmla="*/ 687480 h 687480"/>
              <a:gd name="connsiteX4" fmla="*/ 0 w 1374960"/>
              <a:gd name="connsiteY4" fmla="*/ 0 h 687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960" h="687480">
                <a:moveTo>
                  <a:pt x="0" y="0"/>
                </a:moveTo>
                <a:lnTo>
                  <a:pt x="1374960" y="0"/>
                </a:lnTo>
                <a:lnTo>
                  <a:pt x="1374960" y="687480"/>
                </a:lnTo>
                <a:lnTo>
                  <a:pt x="0" y="687480"/>
                </a:lnTo>
                <a:lnTo>
                  <a:pt x="0" y="0"/>
                </a:lnTo>
                <a:close/>
              </a:path>
            </a:pathLst>
          </a:custGeom>
          <a:solidFill>
            <a:srgbClr val="0198D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Retail Support Officer</a:t>
            </a:r>
          </a:p>
        </p:txBody>
      </p:sp>
      <p:cxnSp>
        <p:nvCxnSpPr>
          <p:cNvPr id="39" name="Straight Connector 38">
            <a:extLst>
              <a:ext uri="{FF2B5EF4-FFF2-40B4-BE49-F238E27FC236}">
                <a16:creationId xmlns:a16="http://schemas.microsoft.com/office/drawing/2014/main" id="{705410BD-425B-41CF-A47F-12D2D8373D12}"/>
              </a:ext>
            </a:extLst>
          </p:cNvPr>
          <p:cNvCxnSpPr>
            <a:cxnSpLocks/>
          </p:cNvCxnSpPr>
          <p:nvPr/>
        </p:nvCxnSpPr>
        <p:spPr>
          <a:xfrm>
            <a:off x="6879909" y="3666509"/>
            <a:ext cx="0" cy="38034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4" name="Freeform: Shape 33">
            <a:extLst>
              <a:ext uri="{FF2B5EF4-FFF2-40B4-BE49-F238E27FC236}">
                <a16:creationId xmlns:a16="http://schemas.microsoft.com/office/drawing/2014/main" id="{7008E2E8-CA51-4930-AD6A-CFCC6435A626}"/>
              </a:ext>
            </a:extLst>
          </p:cNvPr>
          <p:cNvSpPr/>
          <p:nvPr/>
        </p:nvSpPr>
        <p:spPr>
          <a:xfrm>
            <a:off x="6230847" y="4123743"/>
            <a:ext cx="1301565" cy="646331"/>
          </a:xfrm>
          <a:custGeom>
            <a:avLst/>
            <a:gdLst>
              <a:gd name="connsiteX0" fmla="*/ 0 w 1374960"/>
              <a:gd name="connsiteY0" fmla="*/ 0 h 687480"/>
              <a:gd name="connsiteX1" fmla="*/ 1374960 w 1374960"/>
              <a:gd name="connsiteY1" fmla="*/ 0 h 687480"/>
              <a:gd name="connsiteX2" fmla="*/ 1374960 w 1374960"/>
              <a:gd name="connsiteY2" fmla="*/ 687480 h 687480"/>
              <a:gd name="connsiteX3" fmla="*/ 0 w 1374960"/>
              <a:gd name="connsiteY3" fmla="*/ 687480 h 687480"/>
              <a:gd name="connsiteX4" fmla="*/ 0 w 1374960"/>
              <a:gd name="connsiteY4" fmla="*/ 0 h 687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960" h="687480">
                <a:moveTo>
                  <a:pt x="0" y="0"/>
                </a:moveTo>
                <a:lnTo>
                  <a:pt x="1374960" y="0"/>
                </a:lnTo>
                <a:lnTo>
                  <a:pt x="1374960" y="687480"/>
                </a:lnTo>
                <a:lnTo>
                  <a:pt x="0" y="687480"/>
                </a:lnTo>
                <a:lnTo>
                  <a:pt x="0" y="0"/>
                </a:lnTo>
                <a:close/>
              </a:path>
            </a:pathLst>
          </a:custGeom>
          <a:solidFill>
            <a:srgbClr val="F3A90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a:t>Operations Support Officer</a:t>
            </a:r>
            <a:endParaRPr lang="en-US" sz="1300" kern="1200"/>
          </a:p>
        </p:txBody>
      </p:sp>
      <p:sp>
        <p:nvSpPr>
          <p:cNvPr id="38" name="Freeform: Shape 37">
            <a:extLst>
              <a:ext uri="{FF2B5EF4-FFF2-40B4-BE49-F238E27FC236}">
                <a16:creationId xmlns:a16="http://schemas.microsoft.com/office/drawing/2014/main" id="{70FD5A37-B7F8-442F-9E6D-D17838303314}"/>
              </a:ext>
            </a:extLst>
          </p:cNvPr>
          <p:cNvSpPr/>
          <p:nvPr/>
        </p:nvSpPr>
        <p:spPr>
          <a:xfrm>
            <a:off x="6209496" y="1820122"/>
            <a:ext cx="1381711" cy="796450"/>
          </a:xfrm>
          <a:custGeom>
            <a:avLst/>
            <a:gdLst>
              <a:gd name="connsiteX0" fmla="*/ 0 w 1374960"/>
              <a:gd name="connsiteY0" fmla="*/ 0 h 687480"/>
              <a:gd name="connsiteX1" fmla="*/ 1374960 w 1374960"/>
              <a:gd name="connsiteY1" fmla="*/ 0 h 687480"/>
              <a:gd name="connsiteX2" fmla="*/ 1374960 w 1374960"/>
              <a:gd name="connsiteY2" fmla="*/ 687480 h 687480"/>
              <a:gd name="connsiteX3" fmla="*/ 0 w 1374960"/>
              <a:gd name="connsiteY3" fmla="*/ 687480 h 687480"/>
              <a:gd name="connsiteX4" fmla="*/ 0 w 1374960"/>
              <a:gd name="connsiteY4" fmla="*/ 0 h 687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960" h="687480">
                <a:moveTo>
                  <a:pt x="0" y="0"/>
                </a:moveTo>
                <a:lnTo>
                  <a:pt x="1374960" y="0"/>
                </a:lnTo>
                <a:lnTo>
                  <a:pt x="1374960" y="687480"/>
                </a:lnTo>
                <a:lnTo>
                  <a:pt x="0" y="687480"/>
                </a:lnTo>
                <a:lnTo>
                  <a:pt x="0" y="0"/>
                </a:lnTo>
                <a:close/>
              </a:path>
            </a:pathLst>
          </a:custGeom>
          <a:solidFill>
            <a:srgbClr val="0198D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Operations Manager</a:t>
            </a:r>
          </a:p>
        </p:txBody>
      </p:sp>
      <p:sp>
        <p:nvSpPr>
          <p:cNvPr id="21" name="Freeform: Shape 20">
            <a:extLst>
              <a:ext uri="{FF2B5EF4-FFF2-40B4-BE49-F238E27FC236}">
                <a16:creationId xmlns:a16="http://schemas.microsoft.com/office/drawing/2014/main" id="{DE6C6C09-1892-42FA-9CDC-B42878B12730}"/>
              </a:ext>
            </a:extLst>
          </p:cNvPr>
          <p:cNvSpPr/>
          <p:nvPr/>
        </p:nvSpPr>
        <p:spPr>
          <a:xfrm>
            <a:off x="7734615" y="4096381"/>
            <a:ext cx="1030424" cy="646331"/>
          </a:xfrm>
          <a:custGeom>
            <a:avLst/>
            <a:gdLst>
              <a:gd name="connsiteX0" fmla="*/ 0 w 1374960"/>
              <a:gd name="connsiteY0" fmla="*/ 0 h 687480"/>
              <a:gd name="connsiteX1" fmla="*/ 1374960 w 1374960"/>
              <a:gd name="connsiteY1" fmla="*/ 0 h 687480"/>
              <a:gd name="connsiteX2" fmla="*/ 1374960 w 1374960"/>
              <a:gd name="connsiteY2" fmla="*/ 687480 h 687480"/>
              <a:gd name="connsiteX3" fmla="*/ 0 w 1374960"/>
              <a:gd name="connsiteY3" fmla="*/ 687480 h 687480"/>
              <a:gd name="connsiteX4" fmla="*/ 0 w 1374960"/>
              <a:gd name="connsiteY4" fmla="*/ 0 h 687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960" h="687480">
                <a:moveTo>
                  <a:pt x="0" y="0"/>
                </a:moveTo>
                <a:lnTo>
                  <a:pt x="1374960" y="0"/>
                </a:lnTo>
                <a:lnTo>
                  <a:pt x="1374960" y="687480"/>
                </a:lnTo>
                <a:lnTo>
                  <a:pt x="0" y="687480"/>
                </a:lnTo>
                <a:lnTo>
                  <a:pt x="0" y="0"/>
                </a:lnTo>
                <a:close/>
              </a:path>
            </a:pathLst>
          </a:custGeom>
          <a:solidFill>
            <a:srgbClr val="0198D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Cleaner</a:t>
            </a:r>
          </a:p>
        </p:txBody>
      </p:sp>
      <p:sp>
        <p:nvSpPr>
          <p:cNvPr id="22" name="Freeform: Shape 21">
            <a:extLst>
              <a:ext uri="{FF2B5EF4-FFF2-40B4-BE49-F238E27FC236}">
                <a16:creationId xmlns:a16="http://schemas.microsoft.com/office/drawing/2014/main" id="{D0DC982B-88D2-4C95-BA8B-EA42D0C67DCC}"/>
              </a:ext>
            </a:extLst>
          </p:cNvPr>
          <p:cNvSpPr/>
          <p:nvPr/>
        </p:nvSpPr>
        <p:spPr>
          <a:xfrm>
            <a:off x="5025488" y="4105477"/>
            <a:ext cx="1043302" cy="646331"/>
          </a:xfrm>
          <a:custGeom>
            <a:avLst/>
            <a:gdLst>
              <a:gd name="connsiteX0" fmla="*/ 0 w 1374960"/>
              <a:gd name="connsiteY0" fmla="*/ 0 h 687480"/>
              <a:gd name="connsiteX1" fmla="*/ 1374960 w 1374960"/>
              <a:gd name="connsiteY1" fmla="*/ 0 h 687480"/>
              <a:gd name="connsiteX2" fmla="*/ 1374960 w 1374960"/>
              <a:gd name="connsiteY2" fmla="*/ 687480 h 687480"/>
              <a:gd name="connsiteX3" fmla="*/ 0 w 1374960"/>
              <a:gd name="connsiteY3" fmla="*/ 687480 h 687480"/>
              <a:gd name="connsiteX4" fmla="*/ 0 w 1374960"/>
              <a:gd name="connsiteY4" fmla="*/ 0 h 687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960" h="687480">
                <a:moveTo>
                  <a:pt x="0" y="0"/>
                </a:moveTo>
                <a:lnTo>
                  <a:pt x="1374960" y="0"/>
                </a:lnTo>
                <a:lnTo>
                  <a:pt x="1374960" y="687480"/>
                </a:lnTo>
                <a:lnTo>
                  <a:pt x="0" y="687480"/>
                </a:lnTo>
                <a:lnTo>
                  <a:pt x="0" y="0"/>
                </a:lnTo>
                <a:close/>
              </a:path>
            </a:pathLst>
          </a:custGeom>
          <a:solidFill>
            <a:srgbClr val="0198D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Operations Support Assistant</a:t>
            </a:r>
          </a:p>
        </p:txBody>
      </p:sp>
      <p:cxnSp>
        <p:nvCxnSpPr>
          <p:cNvPr id="23" name="Straight Connector 22">
            <a:extLst>
              <a:ext uri="{FF2B5EF4-FFF2-40B4-BE49-F238E27FC236}">
                <a16:creationId xmlns:a16="http://schemas.microsoft.com/office/drawing/2014/main" id="{ADDDE585-6769-4C09-B3CF-53B928CD495C}"/>
              </a:ext>
            </a:extLst>
          </p:cNvPr>
          <p:cNvCxnSpPr>
            <a:cxnSpLocks/>
          </p:cNvCxnSpPr>
          <p:nvPr/>
        </p:nvCxnSpPr>
        <p:spPr>
          <a:xfrm>
            <a:off x="5639825" y="4046855"/>
            <a:ext cx="248016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470D4F3-7963-4EC4-8F81-C7DE634E0A77}"/>
              </a:ext>
            </a:extLst>
          </p:cNvPr>
          <p:cNvSpPr txBox="1"/>
          <p:nvPr/>
        </p:nvSpPr>
        <p:spPr>
          <a:xfrm>
            <a:off x="7509882" y="5465931"/>
            <a:ext cx="1099854" cy="7964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100" kern="1200"/>
              <a:t>Communications Manager, London</a:t>
            </a:r>
          </a:p>
        </p:txBody>
      </p:sp>
      <p:cxnSp>
        <p:nvCxnSpPr>
          <p:cNvPr id="30" name="Straight Connector 29">
            <a:extLst>
              <a:ext uri="{FF2B5EF4-FFF2-40B4-BE49-F238E27FC236}">
                <a16:creationId xmlns:a16="http://schemas.microsoft.com/office/drawing/2014/main" id="{C1CA690C-BC89-40F8-A5D8-A0FD6B81DE06}"/>
              </a:ext>
            </a:extLst>
          </p:cNvPr>
          <p:cNvCxnSpPr>
            <a:cxnSpLocks/>
          </p:cNvCxnSpPr>
          <p:nvPr/>
        </p:nvCxnSpPr>
        <p:spPr>
          <a:xfrm>
            <a:off x="8116772" y="4030986"/>
            <a:ext cx="6439" cy="14898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E03BC29-1B1C-4446-A522-B805B2EFF429}"/>
              </a:ext>
            </a:extLst>
          </p:cNvPr>
          <p:cNvCxnSpPr>
            <a:cxnSpLocks/>
          </p:cNvCxnSpPr>
          <p:nvPr/>
        </p:nvCxnSpPr>
        <p:spPr>
          <a:xfrm>
            <a:off x="5636608" y="4048426"/>
            <a:ext cx="6439" cy="14898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41DDD31-41AB-4836-A1CD-B389DDDD6A7F}"/>
              </a:ext>
            </a:extLst>
          </p:cNvPr>
          <p:cNvCxnSpPr>
            <a:cxnSpLocks/>
          </p:cNvCxnSpPr>
          <p:nvPr/>
        </p:nvCxnSpPr>
        <p:spPr>
          <a:xfrm flipH="1">
            <a:off x="6874390" y="3855510"/>
            <a:ext cx="3799" cy="278282"/>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0357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Duties and responsibilities</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A1DF5B8B-7BDD-4E7B-A363-B2B9B60696D0}"/>
              </a:ext>
            </a:extLst>
          </p:cNvPr>
          <p:cNvSpPr/>
          <p:nvPr/>
        </p:nvSpPr>
        <p:spPr>
          <a:xfrm>
            <a:off x="51045" y="797674"/>
            <a:ext cx="4257734" cy="5684633"/>
          </a:xfrm>
          <a:prstGeom prst="rect">
            <a:avLst/>
          </a:prstGeom>
        </p:spPr>
        <p:txBody>
          <a:bodyPr wrap="square">
            <a:spAutoFit/>
          </a:bodyPr>
          <a:lstStyle/>
          <a:p>
            <a:r>
              <a:rPr lang="en-GB" sz="1600" b="1">
                <a:solidFill>
                  <a:srgbClr val="019CDC"/>
                </a:solidFill>
                <a:latin typeface="Arial" panose="020B0604020202020204" pitchFamily="34" charset="0"/>
                <a:cs typeface="Arial" panose="020B0604020202020204" pitchFamily="34" charset="0"/>
              </a:rPr>
              <a:t>Role overview</a:t>
            </a:r>
          </a:p>
          <a:p>
            <a:r>
              <a:rPr lang="en-GB" sz="1400">
                <a:latin typeface="Arial" panose="020B0604020202020204" pitchFamily="34" charset="0"/>
                <a:cs typeface="Arial" panose="020B0604020202020204" pitchFamily="34" charset="0"/>
              </a:rPr>
              <a:t>To provide a back-office support function regarding facilities management, development of systems and processes, implementation of the health and safety management system, logistics and administration. </a:t>
            </a: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To contribute to the development of operational excellence that supports the growing awareness of the Mary’s Meals movement, building relationships and meeting expectations of internal and external stakeholders.</a:t>
            </a:r>
          </a:p>
          <a:p>
            <a:endParaRPr lang="en-GB" sz="1600" b="1">
              <a:solidFill>
                <a:srgbClr val="019CDC"/>
              </a:solidFill>
              <a:latin typeface="Arial" panose="020B0604020202020204" pitchFamily="34" charset="0"/>
              <a:cs typeface="Arial" panose="020B0604020202020204" pitchFamily="34" charset="0"/>
            </a:endParaRPr>
          </a:p>
          <a:p>
            <a:r>
              <a:rPr lang="en-GB" sz="1600" b="1">
                <a:solidFill>
                  <a:srgbClr val="019CDC"/>
                </a:solidFill>
                <a:latin typeface="Arial" panose="020B0604020202020204" pitchFamily="34" charset="0"/>
                <a:cs typeface="Arial" panose="020B0604020202020204" pitchFamily="34" charset="0"/>
              </a:rPr>
              <a:t>Key responsibilities</a:t>
            </a:r>
          </a:p>
          <a:p>
            <a:endParaRPr lang="en-GB" sz="1600" b="1">
              <a:solidFill>
                <a:srgbClr val="019CDC"/>
              </a:solidFill>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Retail</a:t>
            </a:r>
            <a:endParaRPr lang="en-GB" sz="120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sz="1400">
                <a:latin typeface="Arial" panose="020B0604020202020204" pitchFamily="34" charset="0"/>
                <a:cs typeface="Arial" panose="020B0604020202020204" pitchFamily="34" charset="0"/>
              </a:rPr>
              <a:t>Support colleagues in the implementation of systems and processes.</a:t>
            </a:r>
          </a:p>
          <a:p>
            <a:endParaRPr lang="en-GB" sz="140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sz="1400">
                <a:latin typeface="Arial" panose="020B0604020202020204" pitchFamily="34" charset="0"/>
                <a:cs typeface="Arial" panose="020B0604020202020204" pitchFamily="34" charset="0"/>
              </a:rPr>
              <a:t>Undertake agreed audits of the shops, communicate with colleagues on the timetable and type of audit and feedback any identified non-compliance or required improvements.</a:t>
            </a:r>
          </a:p>
          <a:p>
            <a:pPr marL="171450" indent="-171450">
              <a:buFont typeface="Arial" panose="020B0604020202020204" pitchFamily="34" charset="0"/>
              <a:buChar char="•"/>
            </a:pPr>
            <a:endParaRPr lang="en-GB" sz="1200">
              <a:highlight>
                <a:srgbClr val="FF0000"/>
              </a:highlight>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endParaRPr lang="en-GB" sz="1200">
              <a:highlight>
                <a:srgbClr val="FFFF00"/>
              </a:highlight>
            </a:endParaRPr>
          </a:p>
          <a:p>
            <a:pPr marL="171450" indent="-171450">
              <a:buFont typeface="Arial" panose="020B0604020202020204" pitchFamily="34" charset="0"/>
              <a:buChar char="•"/>
            </a:pPr>
            <a:endParaRPr lang="en-GB" sz="1200">
              <a:latin typeface="Arial" panose="020B0604020202020204" pitchFamily="34" charset="0"/>
              <a:cs typeface="Arial" panose="020B0604020202020204" pitchFamily="34" charset="0"/>
            </a:endParaRPr>
          </a:p>
          <a:p>
            <a:endParaRPr lang="en-GB" sz="114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19A5F65-4A88-4CF2-A5CA-4C3B0B345455}"/>
              </a:ext>
            </a:extLst>
          </p:cNvPr>
          <p:cNvSpPr/>
          <p:nvPr/>
        </p:nvSpPr>
        <p:spPr>
          <a:xfrm>
            <a:off x="4236195" y="388188"/>
            <a:ext cx="4910684" cy="5946243"/>
          </a:xfrm>
          <a:prstGeom prst="rect">
            <a:avLst/>
          </a:prstGeom>
        </p:spPr>
        <p:txBody>
          <a:bodyPr wrap="square">
            <a:spAutoFit/>
          </a:bodyPr>
          <a:lstStyle/>
          <a:p>
            <a:endParaRPr lang="en-GB" sz="1200" b="1">
              <a:solidFill>
                <a:srgbClr val="019CDC"/>
              </a:solidFill>
              <a:latin typeface="Arial" panose="020B0604020202020204" pitchFamily="34" charset="0"/>
              <a:cs typeface="Arial" panose="020B0604020202020204" pitchFamily="34" charset="0"/>
            </a:endParaRPr>
          </a:p>
          <a:p>
            <a:endParaRPr lang="en-GB" sz="1200" b="1">
              <a:solidFill>
                <a:srgbClr val="019CDC"/>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40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sz="1400">
                <a:latin typeface="Arial" panose="020B0604020202020204" pitchFamily="34" charset="0"/>
                <a:cs typeface="Arial" panose="020B0604020202020204" pitchFamily="34" charset="0"/>
              </a:rPr>
              <a:t>Provide support for the training of employees and volunteers in the shops.</a:t>
            </a:r>
          </a:p>
          <a:p>
            <a:pPr marL="171450" lvl="0" indent="-171450">
              <a:buFont typeface="Arial" panose="020B0604020202020204" pitchFamily="34" charset="0"/>
              <a:buChar char="•"/>
            </a:pPr>
            <a:endParaRPr lang="en-GB" sz="140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sz="1400">
                <a:latin typeface="Arial" panose="020B0604020202020204" pitchFamily="34" charset="0"/>
                <a:cs typeface="Arial" panose="020B0604020202020204" pitchFamily="34" charset="0"/>
              </a:rPr>
              <a:t>Support colleagues to provide excellent customer service throughout.</a:t>
            </a:r>
          </a:p>
          <a:p>
            <a:pPr marL="171450" indent="-171450">
              <a:buFont typeface="Arial" panose="020B0604020202020204" pitchFamily="34" charset="0"/>
              <a:buChar char="•"/>
            </a:pPr>
            <a:endParaRPr lang="en-GB" sz="14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400">
                <a:latin typeface="Arial" panose="020B0604020202020204" pitchFamily="34" charset="0"/>
                <a:cs typeface="Arial" panose="020B0604020202020204" pitchFamily="34" charset="0"/>
              </a:rPr>
              <a:t>Provide excellent communication with both internal and external customers. </a:t>
            </a:r>
          </a:p>
          <a:p>
            <a:pPr marL="171450" lvl="0" indent="-171450">
              <a:buFont typeface="Arial" panose="020B0604020202020204" pitchFamily="34" charset="0"/>
              <a:buChar char="•"/>
            </a:pPr>
            <a:endParaRPr lang="en-GB" sz="140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endParaRPr lang="en-GB" sz="14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Material Aid</a:t>
            </a:r>
          </a:p>
          <a:p>
            <a:endParaRPr lang="en-GB" sz="1600" b="1">
              <a:solidFill>
                <a:srgbClr val="019CDC"/>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sz="1400">
                <a:latin typeface="Arial" panose="020B0604020202020204" pitchFamily="34" charset="0"/>
                <a:cs typeface="Arial" panose="020B0604020202020204" pitchFamily="34" charset="0"/>
              </a:rPr>
              <a:t>Undertake agreed audits of the warehouse and communicate with colleagues on the timetable and type of audit, feeding back any identified non-compliance and required improvements.</a:t>
            </a:r>
          </a:p>
          <a:p>
            <a:pPr marL="285750" lvl="0" indent="-285750">
              <a:buFont typeface="Arial" panose="020B0604020202020204" pitchFamily="34" charset="0"/>
              <a:buChar char="•"/>
            </a:pPr>
            <a:endParaRPr lang="en-GB" sz="14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400">
                <a:latin typeface="Arial" panose="020B0604020202020204" pitchFamily="34" charset="0"/>
                <a:cs typeface="Arial" panose="020B0604020202020204" pitchFamily="34" charset="0"/>
              </a:rPr>
              <a:t>Provide support for the training of employees and volunteers who operate material aid collections and loadings.</a:t>
            </a:r>
          </a:p>
          <a:p>
            <a:pPr marL="171450" lvl="0" indent="-171450">
              <a:buFont typeface="Arial" panose="020B0604020202020204" pitchFamily="34" charset="0"/>
              <a:buChar char="•"/>
            </a:pPr>
            <a:endParaRPr lang="en-GB" sz="1400">
              <a:highlight>
                <a:srgbClr val="FFFF00"/>
              </a:highligh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14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1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C9052E3-CD6F-4790-A970-79A449E1DB96}"/>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12</a:t>
            </a:r>
          </a:p>
        </p:txBody>
      </p:sp>
      <p:pic>
        <p:nvPicPr>
          <p:cNvPr id="13" name="Picture 12">
            <a:extLst>
              <a:ext uri="{FF2B5EF4-FFF2-40B4-BE49-F238E27FC236}">
                <a16:creationId xmlns:a16="http://schemas.microsoft.com/office/drawing/2014/main" id="{87CFE58B-852D-4E2E-BB6A-1CE46294867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220124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244548"/>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Duties and responsibilities</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Rectangle 13">
            <a:extLst>
              <a:ext uri="{FF2B5EF4-FFF2-40B4-BE49-F238E27FC236}">
                <a16:creationId xmlns:a16="http://schemas.microsoft.com/office/drawing/2014/main" id="{91C395BF-8DDA-415B-B49C-214B9A5952A4}"/>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13</a:t>
            </a:r>
          </a:p>
        </p:txBody>
      </p:sp>
      <p:pic>
        <p:nvPicPr>
          <p:cNvPr id="13" name="Picture 12">
            <a:extLst>
              <a:ext uri="{FF2B5EF4-FFF2-40B4-BE49-F238E27FC236}">
                <a16:creationId xmlns:a16="http://schemas.microsoft.com/office/drawing/2014/main" id="{B2BEC4BA-BCFD-4163-B3D7-81907776123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15" name="Rectangle 14">
            <a:extLst>
              <a:ext uri="{FF2B5EF4-FFF2-40B4-BE49-F238E27FC236}">
                <a16:creationId xmlns:a16="http://schemas.microsoft.com/office/drawing/2014/main" id="{2B9FAB9A-E56D-41F8-9D4C-03EC02F45DF2}"/>
              </a:ext>
            </a:extLst>
          </p:cNvPr>
          <p:cNvSpPr/>
          <p:nvPr/>
        </p:nvSpPr>
        <p:spPr>
          <a:xfrm>
            <a:off x="132265" y="828960"/>
            <a:ext cx="4567554" cy="6524863"/>
          </a:xfrm>
          <a:prstGeom prst="rect">
            <a:avLst/>
          </a:prstGeom>
        </p:spPr>
        <p:txBody>
          <a:bodyPr wrap="square">
            <a:spAutoFit/>
          </a:bodyPr>
          <a:lstStyle/>
          <a:p>
            <a:r>
              <a:rPr lang="en-GB" sz="1600" b="1">
                <a:solidFill>
                  <a:srgbClr val="019CDC"/>
                </a:solidFill>
                <a:latin typeface="Arial" panose="020B0604020202020204" pitchFamily="34" charset="0"/>
                <a:cs typeface="Arial" panose="020B0604020202020204" pitchFamily="34" charset="0"/>
              </a:rPr>
              <a:t>Key responsibilities</a:t>
            </a:r>
          </a:p>
          <a:p>
            <a:endParaRPr lang="en-GB" sz="1600" b="1">
              <a:solidFill>
                <a:srgbClr val="019CDC"/>
              </a:solidFill>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Facilities</a:t>
            </a:r>
          </a:p>
          <a:p>
            <a:pPr marL="285750" lvl="0" indent="-285750">
              <a:buFont typeface="Arial" panose="020B0604020202020204" pitchFamily="34" charset="0"/>
              <a:buChar char="•"/>
            </a:pPr>
            <a:r>
              <a:rPr lang="en-GB" sz="1400">
                <a:latin typeface="Arial" panose="020B0604020202020204" pitchFamily="34" charset="0"/>
                <a:cs typeface="Arial" panose="020B0604020202020204" pitchFamily="34" charset="0"/>
              </a:rPr>
              <a:t>Ensuring that basic facilities, such as water and heating, are well-maintained in our offices, shops and warehouse.</a:t>
            </a:r>
          </a:p>
          <a:p>
            <a:pPr marL="171450" lvl="0" indent="-171450">
              <a:buFont typeface="Arial" panose="020B0604020202020204" pitchFamily="34" charset="0"/>
              <a:buChar char="•"/>
            </a:pPr>
            <a:endParaRPr lang="en-GB" sz="140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sz="1400">
                <a:latin typeface="Arial" panose="020B0604020202020204" pitchFamily="34" charset="0"/>
                <a:cs typeface="Arial" panose="020B0604020202020204" pitchFamily="34" charset="0"/>
              </a:rPr>
              <a:t>Maintain the system for repairs and maintenance and cleaning matters for offices, shops and warehouse. Liaise with colleagues to ensure the environment is in a suitable condition. </a:t>
            </a:r>
          </a:p>
          <a:p>
            <a:pPr marL="171450" indent="-171450">
              <a:buFont typeface="Arial" panose="020B0604020202020204" pitchFamily="34" charset="0"/>
              <a:buChar char="•"/>
            </a:pPr>
            <a:endParaRPr lang="en-GB" sz="140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sz="1400">
                <a:latin typeface="Arial" panose="020B0604020202020204" pitchFamily="34" charset="0"/>
                <a:cs typeface="Arial" panose="020B0604020202020204" pitchFamily="34" charset="0"/>
              </a:rPr>
              <a:t>Liaise with colleagues to ensure the safety and security of our shops and warehouse premises.</a:t>
            </a:r>
          </a:p>
          <a:p>
            <a:endParaRPr lang="en-GB" sz="1400" b="1">
              <a:solidFill>
                <a:srgbClr val="019CDC"/>
              </a:solidFill>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Purchasing</a:t>
            </a:r>
            <a:endParaRPr lang="en-GB" sz="1600" b="1">
              <a:solidFill>
                <a:srgbClr val="019CDC"/>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sz="1400">
                <a:latin typeface="Arial" panose="020B0604020202020204" pitchFamily="34" charset="0"/>
                <a:cs typeface="Arial" panose="020B0604020202020204" pitchFamily="34" charset="0"/>
              </a:rPr>
              <a:t>Ensure all authorised purchase order requests are followed up and details are recorded on the appropriate system.</a:t>
            </a:r>
          </a:p>
          <a:p>
            <a:pPr marL="285750" lvl="0" indent="-285750">
              <a:buFont typeface="Arial" panose="020B0604020202020204" pitchFamily="34" charset="0"/>
              <a:buChar char="•"/>
            </a:pPr>
            <a:endParaRPr lang="en-GB" sz="14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Management Information</a:t>
            </a:r>
            <a:endParaRPr lang="en-GB" sz="1600" b="1">
              <a:solidFill>
                <a:srgbClr val="019CDC"/>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a:latin typeface="Arial" panose="020B0604020202020204" pitchFamily="34" charset="0"/>
                <a:cs typeface="Arial" panose="020B0604020202020204" pitchFamily="34" charset="0"/>
              </a:rPr>
              <a:t>Ensure</a:t>
            </a:r>
            <a:r>
              <a:rPr lang="en-GB" sz="1400" b="1">
                <a:latin typeface="Arial" panose="020B0604020202020204" pitchFamily="34" charset="0"/>
                <a:cs typeface="Arial" panose="020B0604020202020204" pitchFamily="34" charset="0"/>
              </a:rPr>
              <a:t> </a:t>
            </a:r>
            <a:r>
              <a:rPr lang="en-GB" sz="1400">
                <a:latin typeface="Arial" panose="020B0604020202020204" pitchFamily="34" charset="0"/>
                <a:cs typeface="Arial" panose="020B0604020202020204" pitchFamily="34" charset="0"/>
              </a:rPr>
              <a:t>retail and material aid information is retained and used in compliance with data protection. </a:t>
            </a:r>
          </a:p>
          <a:p>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200" b="1">
              <a:solidFill>
                <a:srgbClr val="019CDC"/>
              </a:solidFill>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600" b="1">
              <a:solidFill>
                <a:srgbClr val="019CDC"/>
              </a:solidFill>
              <a:latin typeface="Arial" panose="020B0604020202020204" pitchFamily="34" charset="0"/>
              <a:cs typeface="Arial" panose="020B0604020202020204" pitchFamily="34" charset="0"/>
            </a:endParaRPr>
          </a:p>
          <a:p>
            <a:endParaRPr lang="en-GB" sz="1600" b="1">
              <a:solidFill>
                <a:srgbClr val="019CDC"/>
              </a:solidFill>
              <a:latin typeface="Arial" panose="020B0604020202020204" pitchFamily="34" charset="0"/>
              <a:cs typeface="Arial" panose="020B0604020202020204" pitchFamily="34" charset="0"/>
            </a:endParaRPr>
          </a:p>
          <a:p>
            <a:endParaRPr lang="en-GB" sz="1200" b="1">
              <a:solidFill>
                <a:srgbClr val="019CDC"/>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2527A3A9-2E97-4DA4-BE9F-A21A6BFF5E6E}"/>
              </a:ext>
            </a:extLst>
          </p:cNvPr>
          <p:cNvPicPr>
            <a:picLocks noChangeAspect="1"/>
          </p:cNvPicPr>
          <p:nvPr/>
        </p:nvPicPr>
        <p:blipFill rotWithShape="1">
          <a:blip r:embed="rId4"/>
          <a:srcRect l="18234" r="11344" b="3883"/>
          <a:stretch/>
        </p:blipFill>
        <p:spPr>
          <a:xfrm>
            <a:off x="5090160" y="787865"/>
            <a:ext cx="4058143" cy="5452198"/>
          </a:xfrm>
          <a:prstGeom prst="rect">
            <a:avLst/>
          </a:prstGeom>
        </p:spPr>
      </p:pic>
    </p:spTree>
    <p:extLst>
      <p:ext uri="{BB962C8B-B14F-4D97-AF65-F5344CB8AC3E}">
        <p14:creationId xmlns:p14="http://schemas.microsoft.com/office/powerpoint/2010/main" val="3189661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Duties and responsibilities</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Rectangle 13">
            <a:extLst>
              <a:ext uri="{FF2B5EF4-FFF2-40B4-BE49-F238E27FC236}">
                <a16:creationId xmlns:a16="http://schemas.microsoft.com/office/drawing/2014/main" id="{91C395BF-8DDA-415B-B49C-214B9A5952A4}"/>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14</a:t>
            </a:r>
          </a:p>
        </p:txBody>
      </p:sp>
      <p:pic>
        <p:nvPicPr>
          <p:cNvPr id="13" name="Picture 12">
            <a:extLst>
              <a:ext uri="{FF2B5EF4-FFF2-40B4-BE49-F238E27FC236}">
                <a16:creationId xmlns:a16="http://schemas.microsoft.com/office/drawing/2014/main" id="{B2BEC4BA-BCFD-4163-B3D7-81907776123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15" name="Rectangle 14">
            <a:extLst>
              <a:ext uri="{FF2B5EF4-FFF2-40B4-BE49-F238E27FC236}">
                <a16:creationId xmlns:a16="http://schemas.microsoft.com/office/drawing/2014/main" id="{2B9FAB9A-E56D-41F8-9D4C-03EC02F45DF2}"/>
              </a:ext>
            </a:extLst>
          </p:cNvPr>
          <p:cNvSpPr/>
          <p:nvPr/>
        </p:nvSpPr>
        <p:spPr>
          <a:xfrm>
            <a:off x="198312" y="952330"/>
            <a:ext cx="4567554" cy="7879080"/>
          </a:xfrm>
          <a:prstGeom prst="rect">
            <a:avLst/>
          </a:prstGeom>
        </p:spPr>
        <p:txBody>
          <a:bodyPr wrap="square">
            <a:spAutoFit/>
          </a:bodyPr>
          <a:lstStyle/>
          <a:p>
            <a:r>
              <a:rPr lang="en-GB" sz="1600" b="1">
                <a:solidFill>
                  <a:srgbClr val="019CDC"/>
                </a:solidFill>
                <a:latin typeface="Arial" panose="020B0604020202020204" pitchFamily="34" charset="0"/>
                <a:cs typeface="Arial" panose="020B0604020202020204" pitchFamily="34" charset="0"/>
              </a:rPr>
              <a:t>Key responsibilities</a:t>
            </a:r>
          </a:p>
          <a:p>
            <a:r>
              <a:rPr lang="en-GB" sz="1400" b="1">
                <a:solidFill>
                  <a:srgbClr val="019CDC"/>
                </a:solidFill>
                <a:latin typeface="Arial" panose="020B0604020202020204" pitchFamily="34" charset="0"/>
                <a:cs typeface="Arial" panose="020B0604020202020204" pitchFamily="34" charset="0"/>
              </a:rPr>
              <a:t>Health and Safety</a:t>
            </a:r>
          </a:p>
          <a:p>
            <a:endParaRPr lang="en-GB" sz="110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sz="1400">
                <a:latin typeface="Arial" panose="020B0604020202020204" pitchFamily="34" charset="0"/>
                <a:cs typeface="Arial" panose="020B0604020202020204" pitchFamily="34" charset="0"/>
              </a:rPr>
              <a:t>Liaise with colleagues to ensure the health &amp; safety policy, systems and procedures are implemented at all times in retail and material aid. These are put into practice and subject to review and assessment at regular intervals or as situations change.</a:t>
            </a:r>
          </a:p>
          <a:p>
            <a:pPr marL="171450" indent="-171450">
              <a:buFont typeface="Arial" panose="020B0604020202020204" pitchFamily="34" charset="0"/>
              <a:buChar char="•"/>
            </a:pPr>
            <a:endParaRPr lang="en-GB" sz="140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sz="1400">
                <a:latin typeface="Arial" panose="020B0604020202020204" pitchFamily="34" charset="0"/>
                <a:cs typeface="Arial" panose="020B0604020202020204" pitchFamily="34" charset="0"/>
              </a:rPr>
              <a:t>Ensure systems are in place to enable the identification of hazards and risk assessments.</a:t>
            </a:r>
          </a:p>
          <a:p>
            <a:pPr marL="171450" indent="-171450">
              <a:buFont typeface="Arial" panose="020B0604020202020204" pitchFamily="34" charset="0"/>
              <a:buChar char="•"/>
            </a:pPr>
            <a:endParaRPr lang="en-GB" sz="140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sz="1400">
                <a:latin typeface="Arial" panose="020B0604020202020204" pitchFamily="34" charset="0"/>
                <a:cs typeface="Arial" panose="020B0604020202020204" pitchFamily="34" charset="0"/>
              </a:rPr>
              <a:t>Ensure all information pertaining to health and safety issues and risk are recorded on the appropriate system and reported to the Operations Officer.</a:t>
            </a:r>
          </a:p>
          <a:p>
            <a:endParaRPr lang="en-GB" sz="1400" b="1">
              <a:solidFill>
                <a:srgbClr val="019CDC"/>
              </a:solidFill>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Self and team development</a:t>
            </a:r>
          </a:p>
          <a:p>
            <a:endParaRPr lang="en-GB" sz="1400" b="1">
              <a:solidFill>
                <a:srgbClr val="019CDC"/>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a:latin typeface="Arial" panose="020B0604020202020204" pitchFamily="34" charset="0"/>
                <a:cs typeface="Arial" panose="020B0604020202020204" pitchFamily="34" charset="0"/>
              </a:rPr>
              <a:t>Identify opportunities for own development including keeping knowledge relevant and up to date.</a:t>
            </a:r>
          </a:p>
          <a:p>
            <a:pPr marL="285750" indent="-285750">
              <a:buFont typeface="Arial" panose="020B0604020202020204" pitchFamily="34" charset="0"/>
              <a:buChar char="•"/>
            </a:pPr>
            <a:endParaRPr lang="en-GB"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a:latin typeface="Arial" panose="020B0604020202020204" pitchFamily="34" charset="0"/>
                <a:cs typeface="Arial" panose="020B0604020202020204" pitchFamily="34" charset="0"/>
              </a:rPr>
              <a:t>Participate in Mary’s Meals monthly gathering, quarterly all staff days, and operations meetings.  </a:t>
            </a:r>
          </a:p>
          <a:p>
            <a:pPr marL="285750" indent="-285750">
              <a:buFont typeface="Arial" panose="020B0604020202020204" pitchFamily="34" charset="0"/>
              <a:buChar char="•"/>
            </a:pPr>
            <a:endParaRPr lang="en-GB" sz="1400">
              <a:highlight>
                <a:srgbClr val="FFFF00"/>
              </a:highlight>
              <a:latin typeface="Arial" panose="020B0604020202020204" pitchFamily="34" charset="0"/>
              <a:cs typeface="Arial" panose="020B0604020202020204" pitchFamily="34" charset="0"/>
            </a:endParaRPr>
          </a:p>
          <a:p>
            <a:endParaRPr lang="en-GB" sz="1400" b="1">
              <a:solidFill>
                <a:srgbClr val="019CDC"/>
              </a:solidFill>
              <a:highlight>
                <a:srgbClr val="FFFF00"/>
              </a:highligh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400">
              <a:highlight>
                <a:srgbClr val="FF0000"/>
              </a:highligh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100">
              <a:highlight>
                <a:srgbClr val="FF0000"/>
              </a:highlight>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a:latin typeface="Arial" panose="020B0604020202020204" pitchFamily="34" charset="0"/>
              <a:cs typeface="Arial" panose="020B0604020202020204" pitchFamily="34" charset="0"/>
            </a:endParaRPr>
          </a:p>
          <a:p>
            <a:endParaRPr lang="en-GB" sz="1200" b="1">
              <a:solidFill>
                <a:srgbClr val="019CDC"/>
              </a:solidFill>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600" b="1">
              <a:solidFill>
                <a:srgbClr val="019CDC"/>
              </a:solidFill>
              <a:latin typeface="Arial" panose="020B0604020202020204" pitchFamily="34" charset="0"/>
              <a:cs typeface="Arial" panose="020B0604020202020204" pitchFamily="34" charset="0"/>
            </a:endParaRPr>
          </a:p>
          <a:p>
            <a:endParaRPr lang="en-GB" sz="1600" b="1">
              <a:solidFill>
                <a:srgbClr val="019CDC"/>
              </a:solidFill>
              <a:latin typeface="Arial" panose="020B0604020202020204" pitchFamily="34" charset="0"/>
              <a:cs typeface="Arial" panose="020B0604020202020204" pitchFamily="34" charset="0"/>
            </a:endParaRPr>
          </a:p>
          <a:p>
            <a:endParaRPr lang="en-GB" sz="1200" b="1">
              <a:solidFill>
                <a:srgbClr val="019CDC"/>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A73B3C38-42C9-4647-8C49-4E8B48061971}"/>
              </a:ext>
            </a:extLst>
          </p:cNvPr>
          <p:cNvPicPr>
            <a:picLocks noChangeAspect="1"/>
          </p:cNvPicPr>
          <p:nvPr/>
        </p:nvPicPr>
        <p:blipFill>
          <a:blip r:embed="rId4"/>
          <a:stretch>
            <a:fillRect/>
          </a:stretch>
        </p:blipFill>
        <p:spPr>
          <a:xfrm>
            <a:off x="5019041" y="776377"/>
            <a:ext cx="4124960" cy="5463686"/>
          </a:xfrm>
          <a:prstGeom prst="rect">
            <a:avLst/>
          </a:prstGeom>
        </p:spPr>
      </p:pic>
    </p:spTree>
    <p:extLst>
      <p:ext uri="{BB962C8B-B14F-4D97-AF65-F5344CB8AC3E}">
        <p14:creationId xmlns:p14="http://schemas.microsoft.com/office/powerpoint/2010/main" val="1675179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Duties and responsibilities</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808" y="6235304"/>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Rectangle 13">
            <a:extLst>
              <a:ext uri="{FF2B5EF4-FFF2-40B4-BE49-F238E27FC236}">
                <a16:creationId xmlns:a16="http://schemas.microsoft.com/office/drawing/2014/main" id="{91C395BF-8DDA-415B-B49C-214B9A5952A4}"/>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14</a:t>
            </a:r>
          </a:p>
        </p:txBody>
      </p:sp>
      <p:pic>
        <p:nvPicPr>
          <p:cNvPr id="13" name="Picture 12">
            <a:extLst>
              <a:ext uri="{FF2B5EF4-FFF2-40B4-BE49-F238E27FC236}">
                <a16:creationId xmlns:a16="http://schemas.microsoft.com/office/drawing/2014/main" id="{B2BEC4BA-BCFD-4163-B3D7-81907776123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15" name="Rectangle 14">
            <a:extLst>
              <a:ext uri="{FF2B5EF4-FFF2-40B4-BE49-F238E27FC236}">
                <a16:creationId xmlns:a16="http://schemas.microsoft.com/office/drawing/2014/main" id="{2B9FAB9A-E56D-41F8-9D4C-03EC02F45DF2}"/>
              </a:ext>
            </a:extLst>
          </p:cNvPr>
          <p:cNvSpPr/>
          <p:nvPr/>
        </p:nvSpPr>
        <p:spPr>
          <a:xfrm>
            <a:off x="198312" y="952330"/>
            <a:ext cx="4567554" cy="8348439"/>
          </a:xfrm>
          <a:prstGeom prst="rect">
            <a:avLst/>
          </a:prstGeom>
        </p:spPr>
        <p:txBody>
          <a:bodyPr wrap="square">
            <a:spAutoFit/>
          </a:bodyPr>
          <a:lstStyle/>
          <a:p>
            <a:r>
              <a:rPr lang="en-GB" sz="1600" b="1">
                <a:solidFill>
                  <a:srgbClr val="019CDC"/>
                </a:solidFill>
                <a:latin typeface="Arial" panose="020B0604020202020204" pitchFamily="34" charset="0"/>
                <a:cs typeface="Arial" panose="020B0604020202020204" pitchFamily="34" charset="0"/>
              </a:rPr>
              <a:t>Key responsibilities</a:t>
            </a:r>
          </a:p>
          <a:p>
            <a:r>
              <a:rPr lang="en-GB" sz="1400" b="1">
                <a:solidFill>
                  <a:srgbClr val="019CDC"/>
                </a:solidFill>
                <a:latin typeface="Arial" panose="020B0604020202020204" pitchFamily="34" charset="0"/>
                <a:cs typeface="Arial" panose="020B0604020202020204" pitchFamily="34" charset="0"/>
              </a:rPr>
              <a:t>Supporter Care</a:t>
            </a:r>
            <a:endParaRPr lang="en-GB" sz="1400" b="1">
              <a:solidFill>
                <a:srgbClr val="019CDC"/>
              </a:solidFill>
              <a:highlight>
                <a:srgbClr val="FFFF00"/>
              </a:highligh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350">
                <a:latin typeface="Arial" panose="020B0604020202020204" pitchFamily="34" charset="0"/>
                <a:cs typeface="Arial" panose="020B0604020202020204" pitchFamily="34" charset="0"/>
              </a:rPr>
              <a:t>Provide a reception service.</a:t>
            </a:r>
          </a:p>
          <a:p>
            <a:pPr marL="285750" indent="-285750">
              <a:buFont typeface="Arial" panose="020B0604020202020204" pitchFamily="34" charset="0"/>
              <a:buChar char="•"/>
            </a:pPr>
            <a:endParaRPr lang="en-GB" sz="135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350">
                <a:latin typeface="Arial" panose="020B0604020202020204" pitchFamily="34" charset="0"/>
                <a:cs typeface="Arial" panose="020B0604020202020204" pitchFamily="34" charset="0"/>
              </a:rPr>
              <a:t>Respond to telephone or personal enquires, either general or relating to all departments.</a:t>
            </a:r>
          </a:p>
          <a:p>
            <a:pPr marL="285750" indent="-285750">
              <a:buFont typeface="Arial" panose="020B0604020202020204" pitchFamily="34" charset="0"/>
              <a:buChar char="•"/>
            </a:pPr>
            <a:endParaRPr lang="en-GB" sz="135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350">
                <a:latin typeface="Arial" panose="020B0604020202020204" pitchFamily="34" charset="0"/>
                <a:cs typeface="Arial" panose="020B0604020202020204" pitchFamily="34" charset="0"/>
              </a:rPr>
              <a:t>Log and respond to enquiries /correspondence using Salesforce to capture and manage enquiry resolutions in an agreed timescale.</a:t>
            </a:r>
          </a:p>
          <a:p>
            <a:pPr marL="285750" indent="-285750">
              <a:buFont typeface="Arial" panose="020B0604020202020204" pitchFamily="34" charset="0"/>
              <a:buChar char="•"/>
            </a:pPr>
            <a:endParaRPr lang="en-GB" sz="135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350">
                <a:latin typeface="Arial" panose="020B0604020202020204" pitchFamily="34" charset="0"/>
                <a:cs typeface="Arial" panose="020B0604020202020204" pitchFamily="34" charset="0"/>
              </a:rPr>
              <a:t>Maintain and update filing and other information systems in line with policies and procedures, including data protection.</a:t>
            </a:r>
          </a:p>
          <a:p>
            <a:pPr marL="285750" indent="-285750">
              <a:buFont typeface="Arial" panose="020B0604020202020204" pitchFamily="34" charset="0"/>
              <a:buChar char="•"/>
            </a:pPr>
            <a:endParaRPr lang="en-GB" sz="135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350">
                <a:latin typeface="Arial" panose="020B0604020202020204" pitchFamily="34" charset="0"/>
                <a:cs typeface="Arial" panose="020B0604020202020204" pitchFamily="34" charset="0"/>
              </a:rPr>
              <a:t>Organise all office purchases in line with policies and procedures.</a:t>
            </a:r>
          </a:p>
          <a:p>
            <a:endParaRPr lang="en-GB" sz="135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350">
                <a:latin typeface="Arial" panose="020B0604020202020204" pitchFamily="34" charset="0"/>
                <a:cs typeface="Arial" panose="020B0604020202020204" pitchFamily="34" charset="0"/>
              </a:rPr>
              <a:t>Support the preparation for mail-outs. </a:t>
            </a:r>
          </a:p>
          <a:p>
            <a:pPr marL="285750" indent="-285750">
              <a:buFont typeface="Arial" panose="020B0604020202020204" pitchFamily="34" charset="0"/>
              <a:buChar char="•"/>
            </a:pPr>
            <a:endParaRPr lang="en-GB" sz="135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350">
                <a:latin typeface="Arial" panose="020B0604020202020204" pitchFamily="34" charset="0"/>
                <a:cs typeface="Arial" panose="020B0604020202020204" pitchFamily="34" charset="0"/>
              </a:rPr>
              <a:t>Ensure thank you letters/emails are provided in the agreed timescale.</a:t>
            </a:r>
          </a:p>
          <a:p>
            <a:pPr marL="285750" indent="-285750">
              <a:buFont typeface="Arial" panose="020B0604020202020204" pitchFamily="34" charset="0"/>
              <a:buChar char="•"/>
            </a:pPr>
            <a:endParaRPr lang="en-GB" sz="135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350">
                <a:latin typeface="Arial" panose="020B0604020202020204" pitchFamily="34" charset="0"/>
                <a:cs typeface="Arial" panose="020B0604020202020204" pitchFamily="34" charset="0"/>
              </a:rPr>
              <a:t>Liaise with supporter engagement team regarding requests for information and backpack collections.</a:t>
            </a:r>
          </a:p>
          <a:p>
            <a:pPr marL="285750" indent="-285750">
              <a:buFont typeface="Arial" panose="020B0604020202020204" pitchFamily="34" charset="0"/>
              <a:buChar char="•"/>
            </a:pPr>
            <a:endParaRPr lang="en-GB" sz="1400">
              <a:highlight>
                <a:srgbClr val="FFFF00"/>
              </a:highlight>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400" b="1">
              <a:solidFill>
                <a:srgbClr val="019CDC"/>
              </a:solidFill>
              <a:latin typeface="Arial" panose="020B0604020202020204" pitchFamily="34" charset="0"/>
              <a:cs typeface="Arial" panose="020B0604020202020204" pitchFamily="34" charset="0"/>
            </a:endParaRPr>
          </a:p>
          <a:p>
            <a:endParaRPr lang="en-GB" sz="11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400">
              <a:highlight>
                <a:srgbClr val="FFFF00"/>
              </a:highlight>
              <a:latin typeface="Arial" panose="020B0604020202020204" pitchFamily="34" charset="0"/>
              <a:cs typeface="Arial" panose="020B0604020202020204" pitchFamily="34" charset="0"/>
            </a:endParaRPr>
          </a:p>
          <a:p>
            <a:endParaRPr lang="en-GB" sz="1400" b="1">
              <a:solidFill>
                <a:srgbClr val="019CDC"/>
              </a:solidFill>
              <a:highlight>
                <a:srgbClr val="FFFF00"/>
              </a:highligh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400">
              <a:highlight>
                <a:srgbClr val="FF0000"/>
              </a:highligh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100">
              <a:highlight>
                <a:srgbClr val="FF0000"/>
              </a:highlight>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a:latin typeface="Arial" panose="020B0604020202020204" pitchFamily="34" charset="0"/>
              <a:cs typeface="Arial" panose="020B0604020202020204" pitchFamily="34" charset="0"/>
            </a:endParaRPr>
          </a:p>
          <a:p>
            <a:endParaRPr lang="en-GB" sz="1200" b="1">
              <a:solidFill>
                <a:srgbClr val="019CDC"/>
              </a:solidFill>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600" b="1">
              <a:solidFill>
                <a:srgbClr val="019CDC"/>
              </a:solidFill>
              <a:latin typeface="Arial" panose="020B0604020202020204" pitchFamily="34" charset="0"/>
              <a:cs typeface="Arial" panose="020B0604020202020204" pitchFamily="34" charset="0"/>
            </a:endParaRPr>
          </a:p>
          <a:p>
            <a:endParaRPr lang="en-GB" sz="1600" b="1">
              <a:solidFill>
                <a:srgbClr val="019CDC"/>
              </a:solidFill>
              <a:latin typeface="Arial" panose="020B0604020202020204" pitchFamily="34" charset="0"/>
              <a:cs typeface="Arial" panose="020B0604020202020204" pitchFamily="34" charset="0"/>
            </a:endParaRPr>
          </a:p>
          <a:p>
            <a:endParaRPr lang="en-GB" sz="1200" b="1">
              <a:solidFill>
                <a:srgbClr val="019CDC"/>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A73B3C38-42C9-4647-8C49-4E8B48061971}"/>
              </a:ext>
            </a:extLst>
          </p:cNvPr>
          <p:cNvPicPr>
            <a:picLocks noChangeAspect="1"/>
          </p:cNvPicPr>
          <p:nvPr/>
        </p:nvPicPr>
        <p:blipFill>
          <a:blip r:embed="rId4"/>
          <a:stretch>
            <a:fillRect/>
          </a:stretch>
        </p:blipFill>
        <p:spPr>
          <a:xfrm>
            <a:off x="5019041" y="776377"/>
            <a:ext cx="4124960" cy="5463686"/>
          </a:xfrm>
          <a:prstGeom prst="rect">
            <a:avLst/>
          </a:prstGeom>
        </p:spPr>
      </p:pic>
    </p:spTree>
    <p:extLst>
      <p:ext uri="{BB962C8B-B14F-4D97-AF65-F5344CB8AC3E}">
        <p14:creationId xmlns:p14="http://schemas.microsoft.com/office/powerpoint/2010/main" val="2989851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Duties and responsibilities</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A1DF5B8B-7BDD-4E7B-A363-B2B9B60696D0}"/>
              </a:ext>
            </a:extLst>
          </p:cNvPr>
          <p:cNvSpPr/>
          <p:nvPr/>
        </p:nvSpPr>
        <p:spPr>
          <a:xfrm>
            <a:off x="51045" y="797674"/>
            <a:ext cx="4257734" cy="6217087"/>
          </a:xfrm>
          <a:prstGeom prst="rect">
            <a:avLst/>
          </a:prstGeom>
        </p:spPr>
        <p:txBody>
          <a:bodyPr wrap="square">
            <a:spAutoFit/>
          </a:bodyPr>
          <a:lstStyle/>
          <a:p>
            <a:r>
              <a:rPr lang="en-GB" sz="1600" b="1">
                <a:solidFill>
                  <a:srgbClr val="019CDC"/>
                </a:solidFill>
                <a:latin typeface="Arial" panose="020B0604020202020204" pitchFamily="34" charset="0"/>
                <a:cs typeface="Arial" panose="020B0604020202020204" pitchFamily="34" charset="0"/>
              </a:rPr>
              <a:t>Qualifications, skills and experience</a:t>
            </a:r>
          </a:p>
          <a:p>
            <a:r>
              <a:rPr lang="en-GB" sz="1600" b="1">
                <a:solidFill>
                  <a:srgbClr val="019CDC"/>
                </a:solidFill>
                <a:latin typeface="Arial" panose="020B0604020202020204" pitchFamily="34" charset="0"/>
                <a:cs typeface="Arial" panose="020B0604020202020204" pitchFamily="34" charset="0"/>
              </a:rPr>
              <a:t>Essential:</a:t>
            </a:r>
          </a:p>
          <a:p>
            <a:pPr marL="171450" indent="-171450">
              <a:buFont typeface="Arial" panose="020B0604020202020204" pitchFamily="34" charset="0"/>
              <a:buChar char="•"/>
            </a:pPr>
            <a:r>
              <a:rPr lang="en-GB" sz="1350">
                <a:latin typeface="Arial" panose="020B0604020202020204" pitchFamily="34" charset="0"/>
                <a:cs typeface="Arial" panose="020B0604020202020204" pitchFamily="34" charset="0"/>
              </a:rPr>
              <a:t>Previous retail experience.</a:t>
            </a:r>
          </a:p>
          <a:p>
            <a:pPr marL="171450" indent="-171450">
              <a:buFont typeface="Arial" panose="020B0604020202020204" pitchFamily="34" charset="0"/>
              <a:buChar char="•"/>
            </a:pPr>
            <a:endParaRPr lang="en-GB" sz="135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350">
                <a:latin typeface="Arial" panose="020B0604020202020204" pitchFamily="34" charset="0"/>
                <a:cs typeface="Arial" panose="020B0604020202020204" pitchFamily="34" charset="0"/>
              </a:rPr>
              <a:t>Ability to solve problems and make decisions.</a:t>
            </a:r>
          </a:p>
          <a:p>
            <a:pPr marL="171450" indent="-171450">
              <a:buFont typeface="Arial" panose="020B0604020202020204" pitchFamily="34" charset="0"/>
              <a:buChar char="•"/>
            </a:pPr>
            <a:endParaRPr lang="en-GB" sz="135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350">
                <a:latin typeface="Arial" panose="020B0604020202020204" pitchFamily="34" charset="0"/>
                <a:cs typeface="Arial" panose="020B0604020202020204" pitchFamily="34" charset="0"/>
              </a:rPr>
              <a:t>A keen eye for accuracy and detail.</a:t>
            </a:r>
          </a:p>
          <a:p>
            <a:pPr marL="171450" indent="-171450">
              <a:buFont typeface="Arial" panose="020B0604020202020204" pitchFamily="34" charset="0"/>
              <a:buChar char="•"/>
            </a:pPr>
            <a:endParaRPr lang="en-GB" sz="135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350">
                <a:latin typeface="Arial" panose="020B0604020202020204" pitchFamily="34" charset="0"/>
                <a:cs typeface="Arial" panose="020B0604020202020204" pitchFamily="34" charset="0"/>
              </a:rPr>
              <a:t>Excellent communication skills with the ability to liaise with people at all levels, internally and externally.</a:t>
            </a:r>
          </a:p>
          <a:p>
            <a:pPr marL="171450" indent="-171450">
              <a:buFont typeface="Arial" panose="020B0604020202020204" pitchFamily="34" charset="0"/>
              <a:buChar char="•"/>
            </a:pPr>
            <a:endParaRPr lang="en-GB" sz="135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350">
                <a:latin typeface="Arial" panose="020B0604020202020204" pitchFamily="34" charset="0"/>
                <a:cs typeface="Arial" panose="020B0604020202020204" pitchFamily="34" charset="0"/>
              </a:rPr>
              <a:t>Ability to manage conflicting demands and changing priorities.</a:t>
            </a:r>
          </a:p>
          <a:p>
            <a:pPr marL="171450" indent="-171450">
              <a:buFont typeface="Arial" panose="020B0604020202020204" pitchFamily="34" charset="0"/>
              <a:buChar char="•"/>
            </a:pPr>
            <a:endParaRPr lang="en-GB" sz="135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350">
                <a:latin typeface="Arial" panose="020B0604020202020204" pitchFamily="34" charset="0"/>
                <a:cs typeface="Arial" panose="020B0604020202020204" pitchFamily="34" charset="0"/>
              </a:rPr>
              <a:t>Experience of supporting health &amp; safety systems and procedures.</a:t>
            </a:r>
          </a:p>
          <a:p>
            <a:pPr marL="171450" indent="-171450">
              <a:buFont typeface="Arial" panose="020B0604020202020204" pitchFamily="34" charset="0"/>
              <a:buChar char="•"/>
            </a:pPr>
            <a:endParaRPr lang="en-GB" sz="135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350">
                <a:latin typeface="Arial" panose="020B0604020202020204" pitchFamily="34" charset="0"/>
                <a:cs typeface="Arial" panose="020B0604020202020204" pitchFamily="34" charset="0"/>
              </a:rPr>
              <a:t>Commitment to employee ownership and engagement.</a:t>
            </a:r>
          </a:p>
          <a:p>
            <a:pPr marL="171450" indent="-171450">
              <a:buFont typeface="Arial" panose="020B0604020202020204" pitchFamily="34" charset="0"/>
              <a:buChar char="•"/>
            </a:pPr>
            <a:endParaRPr lang="en-GB" sz="135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350">
                <a:latin typeface="Arial" panose="020B0604020202020204" pitchFamily="34" charset="0"/>
                <a:cs typeface="Arial" panose="020B0604020202020204" pitchFamily="34" charset="0"/>
              </a:rPr>
              <a:t>Able to work flexibly including working away from home, evening and weekends and overnight stays.</a:t>
            </a:r>
          </a:p>
          <a:p>
            <a:pPr marL="171450" indent="-171450">
              <a:buFont typeface="Arial" panose="020B0604020202020204" pitchFamily="34" charset="0"/>
              <a:buChar char="•"/>
            </a:pPr>
            <a:endParaRPr lang="en-GB" sz="135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350">
                <a:latin typeface="Arial" panose="020B0604020202020204" pitchFamily="34" charset="0"/>
                <a:cs typeface="Arial" panose="020B0604020202020204" pitchFamily="34" charset="0"/>
              </a:rPr>
              <a:t>Experience of facilities operations. </a:t>
            </a:r>
          </a:p>
          <a:p>
            <a:pPr marL="171450" indent="-171450">
              <a:buFont typeface="Arial" panose="020B0604020202020204" pitchFamily="34" charset="0"/>
              <a:buChar char="•"/>
            </a:pPr>
            <a:endParaRPr lang="en-GB" sz="1350">
              <a:highlight>
                <a:srgbClr val="FFFF00"/>
              </a:highligh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400">
              <a:highlight>
                <a:srgbClr val="FFFF00"/>
              </a:highligh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400">
              <a:highlight>
                <a:srgbClr val="FFFF00"/>
              </a:highligh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400">
              <a:highlight>
                <a:srgbClr val="FFFF00"/>
              </a:highligh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19A5F65-4A88-4CF2-A5CA-4C3B0B345455}"/>
              </a:ext>
            </a:extLst>
          </p:cNvPr>
          <p:cNvSpPr/>
          <p:nvPr/>
        </p:nvSpPr>
        <p:spPr>
          <a:xfrm>
            <a:off x="4236195" y="388188"/>
            <a:ext cx="4910684" cy="1791260"/>
          </a:xfrm>
          <a:prstGeom prst="rect">
            <a:avLst/>
          </a:prstGeom>
        </p:spPr>
        <p:txBody>
          <a:bodyPr wrap="square">
            <a:spAutoFit/>
          </a:bodyPr>
          <a:lstStyle/>
          <a:p>
            <a:endParaRPr lang="en-GB" sz="1200" b="1">
              <a:solidFill>
                <a:srgbClr val="019CDC"/>
              </a:solidFill>
              <a:latin typeface="Arial" panose="020B0604020202020204" pitchFamily="34" charset="0"/>
              <a:cs typeface="Arial" panose="020B0604020202020204" pitchFamily="34" charset="0"/>
            </a:endParaRPr>
          </a:p>
          <a:p>
            <a:endParaRPr lang="en-GB" sz="1200" b="1">
              <a:solidFill>
                <a:srgbClr val="019CDC"/>
              </a:solidFill>
              <a:latin typeface="Arial" panose="020B0604020202020204" pitchFamily="34" charset="0"/>
              <a:cs typeface="Arial" panose="020B0604020202020204" pitchFamily="34" charset="0"/>
            </a:endParaRPr>
          </a:p>
          <a:p>
            <a:endParaRPr lang="en-GB" sz="1200" b="1">
              <a:solidFill>
                <a:srgbClr val="019CDC"/>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400">
              <a:highlight>
                <a:srgbClr val="FFFF00"/>
              </a:highligh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400">
              <a:highlight>
                <a:srgbClr val="FFFF00"/>
              </a:highligh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140">
              <a:highlight>
                <a:srgbClr val="FF0000"/>
              </a:highligh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1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C9052E3-CD6F-4790-A970-79A449E1DB96}"/>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15</a:t>
            </a:r>
          </a:p>
        </p:txBody>
      </p:sp>
      <p:pic>
        <p:nvPicPr>
          <p:cNvPr id="13" name="Picture 12">
            <a:extLst>
              <a:ext uri="{FF2B5EF4-FFF2-40B4-BE49-F238E27FC236}">
                <a16:creationId xmlns:a16="http://schemas.microsoft.com/office/drawing/2014/main" id="{87CFE58B-852D-4E2E-BB6A-1CE46294867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pic>
        <p:nvPicPr>
          <p:cNvPr id="15" name="Picture 14">
            <a:extLst>
              <a:ext uri="{FF2B5EF4-FFF2-40B4-BE49-F238E27FC236}">
                <a16:creationId xmlns:a16="http://schemas.microsoft.com/office/drawing/2014/main" id="{99E3EBF9-F874-40B5-B056-262AC24E3B63}"/>
              </a:ext>
            </a:extLst>
          </p:cNvPr>
          <p:cNvPicPr>
            <a:picLocks noChangeAspect="1"/>
          </p:cNvPicPr>
          <p:nvPr/>
        </p:nvPicPr>
        <p:blipFill rotWithShape="1">
          <a:blip r:embed="rId4"/>
          <a:srcRect t="7134"/>
          <a:stretch/>
        </p:blipFill>
        <p:spPr>
          <a:xfrm>
            <a:off x="5844421" y="3999753"/>
            <a:ext cx="3299579" cy="2219013"/>
          </a:xfrm>
          <a:prstGeom prst="rect">
            <a:avLst/>
          </a:prstGeom>
        </p:spPr>
      </p:pic>
      <p:sp>
        <p:nvSpPr>
          <p:cNvPr id="3" name="Rectangle 2">
            <a:extLst>
              <a:ext uri="{FF2B5EF4-FFF2-40B4-BE49-F238E27FC236}">
                <a16:creationId xmlns:a16="http://schemas.microsoft.com/office/drawing/2014/main" id="{950D07AC-96C8-4473-9812-5F978930CE9C}"/>
              </a:ext>
            </a:extLst>
          </p:cNvPr>
          <p:cNvSpPr/>
          <p:nvPr/>
        </p:nvSpPr>
        <p:spPr>
          <a:xfrm>
            <a:off x="4236195" y="1455061"/>
            <a:ext cx="5855595" cy="2662267"/>
          </a:xfrm>
          <a:prstGeom prst="rect">
            <a:avLst/>
          </a:prstGeom>
        </p:spPr>
        <p:txBody>
          <a:bodyPr wrap="square">
            <a:spAutoFit/>
          </a:bodyPr>
          <a:lstStyle/>
          <a:p>
            <a:pPr marL="285750" indent="-285750">
              <a:buFont typeface="Arial" panose="020B0604020202020204" pitchFamily="34" charset="0"/>
              <a:buChar char="•"/>
            </a:pPr>
            <a:r>
              <a:rPr lang="en-GB" sz="1350">
                <a:latin typeface="Arial" panose="020B0604020202020204" pitchFamily="34" charset="0"/>
                <a:cs typeface="Arial" panose="020B0604020202020204" pitchFamily="34" charset="0"/>
              </a:rPr>
              <a:t>Hold a clean driving licence and access to a car. </a:t>
            </a:r>
          </a:p>
          <a:p>
            <a:endParaRPr lang="en-GB" sz="1600" b="1">
              <a:solidFill>
                <a:srgbClr val="019CDC"/>
              </a:solidFill>
              <a:latin typeface="Arial" panose="020B0604020202020204" pitchFamily="34" charset="0"/>
              <a:cs typeface="Arial" panose="020B0604020202020204" pitchFamily="34" charset="0"/>
            </a:endParaRPr>
          </a:p>
          <a:p>
            <a:r>
              <a:rPr lang="en-GB" sz="1600" b="1">
                <a:solidFill>
                  <a:srgbClr val="019CDC"/>
                </a:solidFill>
                <a:latin typeface="Arial" panose="020B0604020202020204" pitchFamily="34" charset="0"/>
                <a:cs typeface="Arial" panose="020B0604020202020204" pitchFamily="34" charset="0"/>
              </a:rPr>
              <a:t>Desirable:</a:t>
            </a:r>
          </a:p>
          <a:p>
            <a:pPr marL="171450" indent="-171450">
              <a:buFont typeface="Arial" panose="020B0604020202020204" pitchFamily="34" charset="0"/>
              <a:buChar char="•"/>
            </a:pPr>
            <a:r>
              <a:rPr lang="en-GB" sz="1350">
                <a:latin typeface="Arial" panose="020B0604020202020204" pitchFamily="34" charset="0"/>
                <a:cs typeface="Arial" panose="020B0604020202020204" pitchFamily="34" charset="0"/>
              </a:rPr>
              <a:t>Previous property management.</a:t>
            </a:r>
          </a:p>
          <a:p>
            <a:pPr marL="171450" indent="-171450">
              <a:buFont typeface="Arial" panose="020B0604020202020204" pitchFamily="34" charset="0"/>
              <a:buChar char="•"/>
            </a:pPr>
            <a:endParaRPr lang="en-GB" sz="135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350">
                <a:latin typeface="Arial" panose="020B0604020202020204" pitchFamily="34" charset="0"/>
                <a:cs typeface="Arial" panose="020B0604020202020204" pitchFamily="34" charset="0"/>
              </a:rPr>
              <a:t>Experience of using CRM systems.</a:t>
            </a:r>
          </a:p>
          <a:p>
            <a:pPr marL="171450" indent="-171450">
              <a:buFont typeface="Arial" panose="020B0604020202020204" pitchFamily="34" charset="0"/>
              <a:buChar char="•"/>
            </a:pPr>
            <a:endParaRPr lang="en-GB" sz="135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350">
                <a:latin typeface="Arial" panose="020B0604020202020204" pitchFamily="34" charset="0"/>
                <a:cs typeface="Arial" panose="020B0604020202020204" pitchFamily="34" charset="0"/>
              </a:rPr>
              <a:t>Experience of working in the retail charity sector.</a:t>
            </a:r>
          </a:p>
          <a:p>
            <a:pPr marL="171450" indent="-171450">
              <a:buFont typeface="Arial" panose="020B0604020202020204" pitchFamily="34" charset="0"/>
              <a:buChar char="•"/>
            </a:pPr>
            <a:endParaRPr lang="en-GB" sz="135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350">
                <a:latin typeface="Arial" panose="020B0604020202020204" pitchFamily="34" charset="0"/>
                <a:cs typeface="Arial" panose="020B0604020202020204" pitchFamily="34" charset="0"/>
              </a:rPr>
              <a:t>Experience in the use of office 365/SharePoint.</a:t>
            </a:r>
          </a:p>
          <a:p>
            <a:pPr marL="171450" indent="-171450">
              <a:buFont typeface="Arial" panose="020B0604020202020204" pitchFamily="34" charset="0"/>
              <a:buChar char="•"/>
            </a:pPr>
            <a:endParaRPr lang="en-GB" sz="135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350">
                <a:latin typeface="Arial" panose="020B0604020202020204" pitchFamily="34" charset="0"/>
                <a:cs typeface="Arial" panose="020B0604020202020204" pitchFamily="34" charset="0"/>
              </a:rPr>
              <a:t>Experience of working between multi-site operations.</a:t>
            </a:r>
          </a:p>
        </p:txBody>
      </p:sp>
    </p:spTree>
    <p:extLst>
      <p:ext uri="{BB962C8B-B14F-4D97-AF65-F5344CB8AC3E}">
        <p14:creationId xmlns:p14="http://schemas.microsoft.com/office/powerpoint/2010/main" val="1906751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AA314B-1E83-410B-8471-DBB51721018A}"/>
              </a:ext>
            </a:extLst>
          </p:cNvPr>
          <p:cNvPicPr>
            <a:picLocks noChangeAspect="1"/>
          </p:cNvPicPr>
          <p:nvPr/>
        </p:nvPicPr>
        <p:blipFill>
          <a:blip r:embed="rId2"/>
          <a:stretch>
            <a:fillRect/>
          </a:stretch>
        </p:blipFill>
        <p:spPr>
          <a:xfrm>
            <a:off x="0" y="6218347"/>
            <a:ext cx="9144000" cy="639653"/>
          </a:xfrm>
          <a:prstGeom prst="rect">
            <a:avLst/>
          </a:prstGeom>
        </p:spPr>
      </p:pic>
      <p:pic>
        <p:nvPicPr>
          <p:cNvPr id="5" name="Picture 4">
            <a:extLst>
              <a:ext uri="{FF2B5EF4-FFF2-40B4-BE49-F238E27FC236}">
                <a16:creationId xmlns:a16="http://schemas.microsoft.com/office/drawing/2014/main" id="{681F4C0D-C1F0-47B0-8E50-97DCF5CFF121}"/>
              </a:ext>
            </a:extLst>
          </p:cNvPr>
          <p:cNvPicPr>
            <a:picLocks noChangeAspect="1"/>
          </p:cNvPicPr>
          <p:nvPr/>
        </p:nvPicPr>
        <p:blipFill>
          <a:blip r:embed="rId3"/>
          <a:stretch>
            <a:fillRect/>
          </a:stretch>
        </p:blipFill>
        <p:spPr>
          <a:xfrm>
            <a:off x="0" y="0"/>
            <a:ext cx="9144000" cy="774192"/>
          </a:xfrm>
          <a:prstGeom prst="rect">
            <a:avLst/>
          </a:prstGeom>
        </p:spPr>
      </p:pic>
      <p:pic>
        <p:nvPicPr>
          <p:cNvPr id="6" name="Picture 5">
            <a:extLst>
              <a:ext uri="{FF2B5EF4-FFF2-40B4-BE49-F238E27FC236}">
                <a16:creationId xmlns:a16="http://schemas.microsoft.com/office/drawing/2014/main" id="{2E47B5E7-4C2E-4F2F-A36F-CAF6BEE982E5}"/>
              </a:ext>
            </a:extLst>
          </p:cNvPr>
          <p:cNvPicPr>
            <a:picLocks noChangeAspect="1"/>
          </p:cNvPicPr>
          <p:nvPr/>
        </p:nvPicPr>
        <p:blipFill>
          <a:blip r:embed="rId4"/>
          <a:stretch>
            <a:fillRect/>
          </a:stretch>
        </p:blipFill>
        <p:spPr>
          <a:xfrm>
            <a:off x="7669521" y="70076"/>
            <a:ext cx="1066892" cy="634039"/>
          </a:xfrm>
          <a:prstGeom prst="rect">
            <a:avLst/>
          </a:prstGeom>
        </p:spPr>
      </p:pic>
      <p:sp>
        <p:nvSpPr>
          <p:cNvPr id="7" name="Rectangle 6">
            <a:extLst>
              <a:ext uri="{FF2B5EF4-FFF2-40B4-BE49-F238E27FC236}">
                <a16:creationId xmlns:a16="http://schemas.microsoft.com/office/drawing/2014/main" id="{B3D2B1B7-D541-433C-A838-83F2350301D9}"/>
              </a:ext>
            </a:extLst>
          </p:cNvPr>
          <p:cNvSpPr/>
          <p:nvPr/>
        </p:nvSpPr>
        <p:spPr>
          <a:xfrm>
            <a:off x="495071" y="202429"/>
            <a:ext cx="4667303" cy="477054"/>
          </a:xfrm>
          <a:prstGeom prst="rect">
            <a:avLst/>
          </a:prstGeom>
        </p:spPr>
        <p:txBody>
          <a:bodyPr wrap="none">
            <a:spAutoFit/>
          </a:bodyPr>
          <a:lstStyle/>
          <a:p>
            <a:r>
              <a:rPr lang="en-GB" sz="2500">
                <a:solidFill>
                  <a:schemeClr val="bg1"/>
                </a:solidFill>
                <a:latin typeface="Arial" panose="020B0604020202020204" pitchFamily="34" charset="0"/>
                <a:cs typeface="Arial" panose="020B0604020202020204" pitchFamily="34" charset="0"/>
              </a:rPr>
              <a:t>Mary’s Meals UK competencies</a:t>
            </a:r>
          </a:p>
        </p:txBody>
      </p:sp>
      <p:sp>
        <p:nvSpPr>
          <p:cNvPr id="10" name="Rectangle 9">
            <a:extLst>
              <a:ext uri="{FF2B5EF4-FFF2-40B4-BE49-F238E27FC236}">
                <a16:creationId xmlns:a16="http://schemas.microsoft.com/office/drawing/2014/main" id="{633523E6-3C56-41CE-8771-BB22FA7D5EF3}"/>
              </a:ext>
            </a:extLst>
          </p:cNvPr>
          <p:cNvSpPr/>
          <p:nvPr/>
        </p:nvSpPr>
        <p:spPr>
          <a:xfrm>
            <a:off x="8789416" y="6530345"/>
            <a:ext cx="354584" cy="276999"/>
          </a:xfrm>
          <a:prstGeom prst="rect">
            <a:avLst/>
          </a:prstGeom>
        </p:spPr>
        <p:txBody>
          <a:bodyPr wrap="none">
            <a:spAutoFit/>
          </a:bodyPr>
          <a:lstStyle/>
          <a:p>
            <a:r>
              <a:rPr lang="en-GB" sz="1200">
                <a:latin typeface="Arial" panose="020B0604020202020204" pitchFamily="34" charset="0"/>
                <a:cs typeface="Arial" panose="020B0604020202020204" pitchFamily="34" charset="0"/>
              </a:rPr>
              <a:t>16</a:t>
            </a:r>
          </a:p>
        </p:txBody>
      </p:sp>
      <p:sp>
        <p:nvSpPr>
          <p:cNvPr id="12" name="Rectangle 11">
            <a:extLst>
              <a:ext uri="{FF2B5EF4-FFF2-40B4-BE49-F238E27FC236}">
                <a16:creationId xmlns:a16="http://schemas.microsoft.com/office/drawing/2014/main" id="{62FE79D3-B375-4B1B-81E7-BA99BEBA2BB5}"/>
              </a:ext>
            </a:extLst>
          </p:cNvPr>
          <p:cNvSpPr/>
          <p:nvPr/>
        </p:nvSpPr>
        <p:spPr>
          <a:xfrm>
            <a:off x="155005" y="940945"/>
            <a:ext cx="3384608" cy="5232202"/>
          </a:xfrm>
          <a:prstGeom prst="rect">
            <a:avLst/>
          </a:prstGeom>
        </p:spPr>
        <p:txBody>
          <a:bodyPr wrap="square">
            <a:spAutoFit/>
          </a:bodyPr>
          <a:lstStyle/>
          <a:p>
            <a:r>
              <a:rPr lang="en-GB" sz="1200" b="1">
                <a:latin typeface="Arial" panose="020B0604020202020204" pitchFamily="34" charset="0"/>
                <a:cs typeface="Arial" panose="020B0604020202020204" pitchFamily="34" charset="0"/>
              </a:rPr>
              <a:t>Mary’s Meals employees approach their role in line with our 7S competency model:</a:t>
            </a:r>
          </a:p>
          <a:p>
            <a:endParaRPr lang="en-GB" sz="8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1. Self</a:t>
            </a:r>
          </a:p>
          <a:p>
            <a:endParaRPr lang="en-GB" sz="4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demonstrate resilience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lead by example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I’m authentic and true to Mary’s Meals values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develop myself and set stretching goals</a:t>
            </a:r>
          </a:p>
          <a:p>
            <a:endParaRPr lang="en-GB" sz="8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2. Service</a:t>
            </a:r>
          </a:p>
          <a:p>
            <a:endParaRPr lang="en-GB" sz="8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have a vocational attitude to my work</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inspire hope in others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build belief that even difficult challenges can be solved</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am committed to serving and enabling all who want to be part of the global movement</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work to ensure our future will be even better than our past</a:t>
            </a:r>
          </a:p>
          <a:p>
            <a:endParaRPr lang="en-GB" sz="8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3. Simplicity</a:t>
            </a:r>
          </a:p>
          <a:p>
            <a:endParaRPr lang="en-GB" sz="4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communicate effectively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follow clear decision-making criteria</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create plans that are easy to follow and contribute to organisational goals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embrace inclusivity and diversity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focus on delivering results</a:t>
            </a:r>
          </a:p>
        </p:txBody>
      </p:sp>
      <p:sp>
        <p:nvSpPr>
          <p:cNvPr id="13" name="Rectangle 12">
            <a:extLst>
              <a:ext uri="{FF2B5EF4-FFF2-40B4-BE49-F238E27FC236}">
                <a16:creationId xmlns:a16="http://schemas.microsoft.com/office/drawing/2014/main" id="{0E01D0EE-8CE9-4916-A850-E8F3319FA137}"/>
              </a:ext>
            </a:extLst>
          </p:cNvPr>
          <p:cNvSpPr/>
          <p:nvPr/>
        </p:nvSpPr>
        <p:spPr>
          <a:xfrm>
            <a:off x="4286869" y="907215"/>
            <a:ext cx="4718720" cy="4893647"/>
          </a:xfrm>
          <a:prstGeom prst="rect">
            <a:avLst/>
          </a:prstGeom>
        </p:spPr>
        <p:txBody>
          <a:bodyPr wrap="square">
            <a:spAutoFit/>
          </a:bodyPr>
          <a:lstStyle/>
          <a:p>
            <a:r>
              <a:rPr lang="en-GB" sz="1200">
                <a:latin typeface="Arial" panose="020B0604020202020204" pitchFamily="34" charset="0"/>
                <a:cs typeface="Arial" panose="020B0604020202020204" pitchFamily="34" charset="0"/>
              </a:rPr>
              <a:t> </a:t>
            </a:r>
            <a:r>
              <a:rPr lang="en-GB" sz="1400" b="1">
                <a:solidFill>
                  <a:srgbClr val="019CDC"/>
                </a:solidFill>
                <a:latin typeface="Arial" panose="020B0604020202020204" pitchFamily="34" charset="0"/>
                <a:cs typeface="Arial" panose="020B0604020202020204" pitchFamily="34" charset="0"/>
              </a:rPr>
              <a:t>4. Stewardship</a:t>
            </a:r>
          </a:p>
          <a:p>
            <a:endParaRPr lang="en-GB" sz="8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pay attention to the things that matter most; (a) our physical resources; (b) our people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nurture, develop and respect our relationships with external stakeholders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deliver on my promises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am happy to be held accountable and to hold others to account</a:t>
            </a:r>
          </a:p>
          <a:p>
            <a:endParaRPr lang="en-GB" sz="8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5. Strategy</a:t>
            </a:r>
          </a:p>
          <a:p>
            <a:endParaRPr lang="en-GB" sz="8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have a point of view about the future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know our stakeholders and see our priorities clearly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help others to work in ways that have the greatest impact</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develop strategy and translate it into action</a:t>
            </a:r>
          </a:p>
          <a:p>
            <a:endParaRPr lang="en-GB" sz="8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6. Strengthen</a:t>
            </a:r>
          </a:p>
          <a:p>
            <a:endParaRPr lang="en-GB" sz="8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contribute to a positive work environment</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support those around me</a:t>
            </a:r>
          </a:p>
          <a:p>
            <a:endParaRPr lang="en-GB" sz="8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7. Success</a:t>
            </a:r>
          </a:p>
          <a:p>
            <a:endParaRPr lang="en-GB" sz="4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maintain my technical competence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contribute to the success of my team</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ensure accountability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embrace change</a:t>
            </a:r>
          </a:p>
        </p:txBody>
      </p:sp>
    </p:spTree>
    <p:extLst>
      <p:ext uri="{BB962C8B-B14F-4D97-AF65-F5344CB8AC3E}">
        <p14:creationId xmlns:p14="http://schemas.microsoft.com/office/powerpoint/2010/main" val="1448997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E3AA2F2-D2C7-495B-9DC2-375B4AF6D7B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501445"/>
            <a:ext cx="9144000" cy="6274124"/>
          </a:xfrm>
          <a:prstGeom prst="rect">
            <a:avLst/>
          </a:prstGeom>
        </p:spPr>
      </p:pic>
      <p:sp>
        <p:nvSpPr>
          <p:cNvPr id="14" name="Rectangle 13"/>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1EDD56B-D27E-49BD-851F-BFB0A5D756BF}"/>
              </a:ext>
            </a:extLst>
          </p:cNvPr>
          <p:cNvSpPr/>
          <p:nvPr/>
        </p:nvSpPr>
        <p:spPr>
          <a:xfrm>
            <a:off x="4491593" y="1201940"/>
            <a:ext cx="4480027" cy="3785652"/>
          </a:xfrm>
          <a:prstGeom prst="rect">
            <a:avLst/>
          </a:prstGeom>
        </p:spPr>
        <p:txBody>
          <a:bodyPr wrap="square">
            <a:spAutoFit/>
          </a:bodyPr>
          <a:lstStyle/>
          <a:p>
            <a:r>
              <a:rPr lang="en-GB" sz="16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How to apply for this role</a:t>
            </a: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To apply for the role of  Operations Support Officer at Mary’s Meals UK, please send a tailored CV and covering letter to: </a:t>
            </a:r>
            <a:r>
              <a:rPr lang="en-GB" sz="13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hlinkClick r:id="rId4"/>
              </a:rPr>
              <a:t>jobs@marysmeals.org</a:t>
            </a:r>
            <a:endParaRPr lang="en-GB" sz="13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Your covering letter should make a compelling case for why you feel motivated to work for Mary’s Meals UK in this role, as well as giving a concise overview of your most relevant skills and experience, and should fill no more than two pages of A4.</a:t>
            </a: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6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Recruitment timescales</a:t>
            </a: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Closing date for applications:</a:t>
            </a:r>
          </a:p>
          <a:p>
            <a:r>
              <a:rPr lang="en-GB" sz="1300" b="1">
                <a:solidFill>
                  <a:srgbClr val="019CDC"/>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28 February 2020</a:t>
            </a: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Please note: A second interview stage may be required.</a:t>
            </a:r>
          </a:p>
        </p:txBody>
      </p:sp>
      <p:sp>
        <p:nvSpPr>
          <p:cNvPr id="16" name="Rectangle 15">
            <a:extLst>
              <a:ext uri="{FF2B5EF4-FFF2-40B4-BE49-F238E27FC236}">
                <a16:creationId xmlns:a16="http://schemas.microsoft.com/office/drawing/2014/main" id="{C787B898-2B54-4B2F-A318-8493B58BD498}"/>
              </a:ext>
            </a:extLst>
          </p:cNvPr>
          <p:cNvSpPr/>
          <p:nvPr/>
        </p:nvSpPr>
        <p:spPr>
          <a:xfrm>
            <a:off x="2879"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FCBA6BBF-CADE-492E-B94E-DF5465096B7F}"/>
              </a:ext>
            </a:extLst>
          </p:cNvPr>
          <p:cNvSpPr txBox="1"/>
          <p:nvPr/>
        </p:nvSpPr>
        <p:spPr>
          <a:xfrm>
            <a:off x="135144"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Recruitment process information</a:t>
            </a:r>
          </a:p>
        </p:txBody>
      </p:sp>
      <p:sp>
        <p:nvSpPr>
          <p:cNvPr id="20" name="Rectangle 19">
            <a:extLst>
              <a:ext uri="{FF2B5EF4-FFF2-40B4-BE49-F238E27FC236}">
                <a16:creationId xmlns:a16="http://schemas.microsoft.com/office/drawing/2014/main" id="{ABECD704-B14A-4572-A574-03CD06B02F96}"/>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17</a:t>
            </a:r>
          </a:p>
        </p:txBody>
      </p:sp>
      <p:pic>
        <p:nvPicPr>
          <p:cNvPr id="11" name="Picture 10">
            <a:extLst>
              <a:ext uri="{FF2B5EF4-FFF2-40B4-BE49-F238E27FC236}">
                <a16:creationId xmlns:a16="http://schemas.microsoft.com/office/drawing/2014/main" id="{4723DD90-C9F1-4C6E-BD6A-960BC501A26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772370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131438-E90F-48E2-89A4-FFC35AE13D6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6965"/>
            <a:ext cx="9144000" cy="6084070"/>
          </a:xfrm>
          <a:prstGeom prst="rect">
            <a:avLst/>
          </a:prstGeom>
        </p:spPr>
      </p:pic>
      <p:sp>
        <p:nvSpPr>
          <p:cNvPr id="2" name="Rectangle 1"/>
          <p:cNvSpPr/>
          <p:nvPr/>
        </p:nvSpPr>
        <p:spPr>
          <a:xfrm>
            <a:off x="0" y="1"/>
            <a:ext cx="9144000" cy="1012721"/>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Box 2">
            <a:extLst>
              <a:ext uri="{FF2B5EF4-FFF2-40B4-BE49-F238E27FC236}">
                <a16:creationId xmlns:a16="http://schemas.microsoft.com/office/drawing/2014/main" id="{419CD2DB-D947-4096-8418-B913F58DBEFC}"/>
              </a:ext>
            </a:extLst>
          </p:cNvPr>
          <p:cNvSpPr txBox="1">
            <a:spLocks noChangeArrowheads="1"/>
          </p:cNvSpPr>
          <p:nvPr/>
        </p:nvSpPr>
        <p:spPr bwMode="auto">
          <a:xfrm>
            <a:off x="4237804" y="108587"/>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rgbClr val="FFFF00"/>
                </a:solidFill>
                <a:latin typeface="Arial" panose="020B0604020202020204" pitchFamily="34" charset="0"/>
                <a:ea typeface="Calibri" panose="020F0502020204030204" pitchFamily="34" charset="0"/>
                <a:cs typeface="Times New Roman" panose="02020603050405020304" pitchFamily="18" charset="0"/>
              </a:rPr>
              <a:t>Dalmally office</a:t>
            </a:r>
            <a:endParaRPr lang="en-GB" sz="1100" b="1">
              <a:solidFill>
                <a:srgbClr val="FFFF00"/>
              </a:solidFill>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Craig Lodge</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Dalmally, Argyll</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PA33 1AR</a:t>
            </a:r>
            <a:endParaRPr lang="en-GB" sz="10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2" name="Text Box 2">
            <a:extLst>
              <a:ext uri="{FF2B5EF4-FFF2-40B4-BE49-F238E27FC236}">
                <a16:creationId xmlns:a16="http://schemas.microsoft.com/office/drawing/2014/main" id="{E1ABCFBF-10A0-444F-A041-814B3483F899}"/>
              </a:ext>
            </a:extLst>
          </p:cNvPr>
          <p:cNvSpPr txBox="1">
            <a:spLocks noChangeArrowheads="1"/>
          </p:cNvSpPr>
          <p:nvPr/>
        </p:nvSpPr>
        <p:spPr bwMode="auto">
          <a:xfrm>
            <a:off x="5524035" y="108707"/>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rgbClr val="FFFF00"/>
                </a:solidFill>
                <a:effectLst/>
                <a:latin typeface="Arial" panose="020B0604020202020204" pitchFamily="34" charset="0"/>
                <a:ea typeface="Calibri" panose="020F0502020204030204" pitchFamily="34" charset="0"/>
                <a:cs typeface="Times New Roman" panose="02020603050405020304" pitchFamily="18" charset="0"/>
              </a:rPr>
              <a:t>Glasgow office</a:t>
            </a: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6</a:t>
            </a: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 Claremont Centre</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39 Durham Street, </a:t>
            </a: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Glasgow</a:t>
            </a:r>
          </a:p>
          <a:p>
            <a:pPr>
              <a:spcAft>
                <a:spcPts val="0"/>
              </a:spcAft>
            </a:pP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G41</a:t>
            </a: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 1BS</a:t>
            </a:r>
            <a:endParaRPr lang="en-GB" sz="10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3" name="Text Box 2">
            <a:extLst>
              <a:ext uri="{FF2B5EF4-FFF2-40B4-BE49-F238E27FC236}">
                <a16:creationId xmlns:a16="http://schemas.microsoft.com/office/drawing/2014/main" id="{5647834B-AFB5-4AED-A4FF-FA689979C10C}"/>
              </a:ext>
            </a:extLst>
          </p:cNvPr>
          <p:cNvSpPr txBox="1">
            <a:spLocks noChangeArrowheads="1"/>
          </p:cNvSpPr>
          <p:nvPr/>
        </p:nvSpPr>
        <p:spPr bwMode="auto">
          <a:xfrm>
            <a:off x="2417487" y="108370"/>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Mary’s Meals UK</a:t>
            </a:r>
          </a:p>
          <a:p>
            <a:pPr>
              <a:spcAft>
                <a:spcPts val="0"/>
              </a:spcAft>
            </a:pP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Charity No. SC022140</a:t>
            </a:r>
          </a:p>
          <a:p>
            <a:pPr>
              <a:spcAft>
                <a:spcPts val="0"/>
              </a:spcAft>
            </a:pP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Company No. SC265941</a:t>
            </a:r>
          </a:p>
          <a:p>
            <a:pPr>
              <a:spcAft>
                <a:spcPts val="0"/>
              </a:spcAft>
            </a:pPr>
            <a:r>
              <a:rPr lang="en-GB" sz="11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Tel</a:t>
            </a: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 0141 336 7094</a:t>
            </a:r>
            <a:endParaRPr lang="en-GB" sz="110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20978BF6-4AA2-42B0-8B0A-9BD43A7FC7C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27816" y="110772"/>
            <a:ext cx="1415848" cy="788913"/>
          </a:xfrm>
          <a:prstGeom prst="rect">
            <a:avLst/>
          </a:prstGeom>
        </p:spPr>
      </p:pic>
      <p:sp>
        <p:nvSpPr>
          <p:cNvPr id="18" name="Text Box 2">
            <a:extLst>
              <a:ext uri="{FF2B5EF4-FFF2-40B4-BE49-F238E27FC236}">
                <a16:creationId xmlns:a16="http://schemas.microsoft.com/office/drawing/2014/main" id="{C72F4559-B18F-4EFD-A2E6-A7BA9FC1782A}"/>
              </a:ext>
            </a:extLst>
          </p:cNvPr>
          <p:cNvSpPr txBox="1">
            <a:spLocks noChangeArrowheads="1"/>
          </p:cNvSpPr>
          <p:nvPr/>
        </p:nvSpPr>
        <p:spPr bwMode="auto">
          <a:xfrm>
            <a:off x="7482452" y="113496"/>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rgbClr val="FFFF00"/>
                </a:solidFill>
                <a:latin typeface="Arial" panose="020B0604020202020204" pitchFamily="34" charset="0"/>
                <a:ea typeface="Calibri" panose="020F0502020204030204" pitchFamily="34" charset="0"/>
                <a:cs typeface="Times New Roman" panose="02020603050405020304" pitchFamily="18" charset="0"/>
              </a:rPr>
              <a:t>London office</a:t>
            </a: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13 Hippodrome Place</a:t>
            </a: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Notting Hill, London</a:t>
            </a: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W11 4SF</a:t>
            </a:r>
          </a:p>
        </p:txBody>
      </p:sp>
      <p:sp>
        <p:nvSpPr>
          <p:cNvPr id="19" name="Rectangle 18">
            <a:extLst>
              <a:ext uri="{FF2B5EF4-FFF2-40B4-BE49-F238E27FC236}">
                <a16:creationId xmlns:a16="http://schemas.microsoft.com/office/drawing/2014/main" id="{8A975015-3622-483D-9F66-F9B0E4BD6F98}"/>
              </a:ext>
            </a:extLst>
          </p:cNvPr>
          <p:cNvSpPr/>
          <p:nvPr/>
        </p:nvSpPr>
        <p:spPr>
          <a:xfrm>
            <a:off x="2939845" y="5097788"/>
            <a:ext cx="6125497" cy="1492716"/>
          </a:xfrm>
          <a:prstGeom prst="rect">
            <a:avLst/>
          </a:prstGeom>
        </p:spPr>
        <p:txBody>
          <a:bodyPr wrap="square">
            <a:spAutoFit/>
          </a:bodyPr>
          <a:lstStyle/>
          <a:p>
            <a:pPr algn="r"/>
            <a:r>
              <a:rPr lang="en-GB" sz="20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“Together, let’s set out on this journey; one step at a time, one meal at a time, one child at a time.”</a:t>
            </a:r>
            <a:endParaRPr lang="en-GB" sz="3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r"/>
            <a:endParaRPr lang="en-GB" sz="3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r"/>
            <a:r>
              <a:rPr lang="en-GB" sz="1400" b="1">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Magnus MacFarlane-Barrow, Mary’s Meals founder</a:t>
            </a:r>
          </a:p>
          <a:p>
            <a:pPr algn="r"/>
            <a:endParaRPr lang="en-GB" sz="1400" b="1">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200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8936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2B979A-76F0-4B0D-827C-E9CA278BB5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02544"/>
            <a:ext cx="9144000" cy="6410325"/>
          </a:xfrm>
          <a:prstGeom prst="rect">
            <a:avLst/>
          </a:prstGeom>
        </p:spPr>
      </p:pic>
      <p:sp>
        <p:nvSpPr>
          <p:cNvPr id="25" name="Rectangle 24">
            <a:extLst>
              <a:ext uri="{FF2B5EF4-FFF2-40B4-BE49-F238E27FC236}">
                <a16:creationId xmlns:a16="http://schemas.microsoft.com/office/drawing/2014/main" id="{32E0A82A-46CF-44B8-999F-5A1472A1C256}"/>
              </a:ext>
            </a:extLst>
          </p:cNvPr>
          <p:cNvSpPr/>
          <p:nvPr/>
        </p:nvSpPr>
        <p:spPr>
          <a:xfrm>
            <a:off x="0" y="-1028"/>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51929" y="1322943"/>
            <a:ext cx="3141877" cy="4225772"/>
          </a:xfrm>
          <a:prstGeom prst="rect">
            <a:avLst/>
          </a:prstGeom>
          <a:noFill/>
          <a:effectLst/>
        </p:spPr>
        <p:txBody>
          <a:bodyPr wrap="square" rtlCol="0">
            <a:spAutoFit/>
          </a:bodyPr>
          <a:lstStyle/>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Welcome from our Executive Director</a:t>
            </a:r>
          </a:p>
          <a:p>
            <a:endParaRPr lang="en-GB" sz="15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Our vision, mission and values</a:t>
            </a:r>
          </a:p>
          <a:p>
            <a:endParaRPr lang="en-GB" sz="15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About the Mary’s Meals movement</a:t>
            </a:r>
          </a:p>
          <a:p>
            <a:endParaRPr lang="en-GB" sz="15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About Mary’s Meals UK</a:t>
            </a:r>
          </a:p>
          <a:p>
            <a:endParaRPr lang="en-GB" sz="15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Role outline and specification</a:t>
            </a:r>
          </a:p>
          <a:p>
            <a:endParaRPr lang="en-GB" sz="15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Recruitment process information</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TextBox 23">
            <a:extLst>
              <a:ext uri="{FF2B5EF4-FFF2-40B4-BE49-F238E27FC236}">
                <a16:creationId xmlns:a16="http://schemas.microsoft.com/office/drawing/2014/main" id="{831B7845-1420-4540-BC1F-134558A8D03B}"/>
              </a:ext>
            </a:extLst>
          </p:cNvPr>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Recruitment pack contents</a:t>
            </a:r>
          </a:p>
        </p:txBody>
      </p:sp>
      <p:pic>
        <p:nvPicPr>
          <p:cNvPr id="26" name="Picture 25">
            <a:extLst>
              <a:ext uri="{FF2B5EF4-FFF2-40B4-BE49-F238E27FC236}">
                <a16:creationId xmlns:a16="http://schemas.microsoft.com/office/drawing/2014/main" id="{84413F40-932A-411D-AF3B-812196C6483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28" name="Rectangle 27">
            <a:extLst>
              <a:ext uri="{FF2B5EF4-FFF2-40B4-BE49-F238E27FC236}">
                <a16:creationId xmlns:a16="http://schemas.microsoft.com/office/drawing/2014/main" id="{EE71D02F-4C75-4DBD-8D63-DFBF2C4AFD0B}"/>
              </a:ext>
            </a:extLst>
          </p:cNvPr>
          <p:cNvSpPr/>
          <p:nvPr/>
        </p:nvSpPr>
        <p:spPr>
          <a:xfrm>
            <a:off x="8847933" y="6502869"/>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2</a:t>
            </a:r>
          </a:p>
        </p:txBody>
      </p:sp>
      <p:sp>
        <p:nvSpPr>
          <p:cNvPr id="29" name="TextBox 28">
            <a:extLst>
              <a:ext uri="{FF2B5EF4-FFF2-40B4-BE49-F238E27FC236}">
                <a16:creationId xmlns:a16="http://schemas.microsoft.com/office/drawing/2014/main" id="{392292FE-91C6-4082-A76D-51A2E9CEADF2}"/>
              </a:ext>
            </a:extLst>
          </p:cNvPr>
          <p:cNvSpPr txBox="1"/>
          <p:nvPr/>
        </p:nvSpPr>
        <p:spPr>
          <a:xfrm>
            <a:off x="3489978" y="1323194"/>
            <a:ext cx="472423" cy="4225772"/>
          </a:xfrm>
          <a:prstGeom prst="rect">
            <a:avLst/>
          </a:prstGeom>
          <a:noFill/>
          <a:effectLst/>
        </p:spPr>
        <p:txBody>
          <a:bodyPr wrap="square" rtlCol="0">
            <a:spAutoFit/>
          </a:bodyPr>
          <a:lstStyle/>
          <a:p>
            <a:pPr algn="ctr"/>
            <a:r>
              <a:rPr lang="en-GB" sz="1760" b="1">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3</a:t>
            </a:r>
          </a:p>
          <a:p>
            <a:pPr algn="ctr"/>
            <a:endParaRPr lang="en-GB" sz="1760" b="1">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a:endParaRPr lang="en-GB" sz="1500" b="1">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a:r>
              <a:rPr lang="en-GB" sz="1760" b="1">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5</a:t>
            </a:r>
          </a:p>
          <a:p>
            <a:pPr algn="ctr"/>
            <a:endParaRPr lang="en-GB" sz="1760" b="1">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a:endParaRPr lang="en-GB" sz="1500" b="1">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a:r>
              <a:rPr lang="en-GB" sz="1760" b="1">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7</a:t>
            </a:r>
          </a:p>
          <a:p>
            <a:pPr algn="ctr"/>
            <a:endParaRPr lang="en-GB" sz="1760" b="1">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a:endParaRPr lang="en-GB" sz="1500" b="1">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a:r>
              <a:rPr lang="en-GB" sz="1760" b="1">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9</a:t>
            </a:r>
          </a:p>
          <a:p>
            <a:pPr algn="ctr"/>
            <a:endParaRPr lang="en-GB" sz="1500" b="1">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a:r>
              <a:rPr lang="en-GB" sz="1760" b="1">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11</a:t>
            </a:r>
          </a:p>
          <a:p>
            <a:pPr algn="ctr"/>
            <a:endParaRPr lang="en-GB" sz="1760" b="1">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a:endParaRPr lang="en-GB" sz="1760" b="1">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a:endParaRPr lang="en-GB" sz="1500" b="1">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a:r>
              <a:rPr lang="en-GB" sz="1760" b="1">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16</a:t>
            </a:r>
          </a:p>
        </p:txBody>
      </p:sp>
    </p:spTree>
    <p:extLst>
      <p:ext uri="{BB962C8B-B14F-4D97-AF65-F5344CB8AC3E}">
        <p14:creationId xmlns:p14="http://schemas.microsoft.com/office/powerpoint/2010/main" val="2775689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65FC92-AA35-4AD4-89DA-A64D3E87EA9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277028" y="705708"/>
            <a:ext cx="4871022" cy="5540830"/>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1"/>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AD1D7312-981E-4128-9F17-EF2D1B1AD40E}"/>
              </a:ext>
            </a:extLst>
          </p:cNvPr>
          <p:cNvCxnSpPr>
            <a:cxnSpLocks/>
          </p:cNvCxnSpPr>
          <p:nvPr/>
        </p:nvCxnSpPr>
        <p:spPr>
          <a:xfrm>
            <a:off x="7852551" y="272607"/>
            <a:ext cx="0" cy="53015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Welcome from our Executive Director</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a:extLst>
              <a:ext uri="{FF2B5EF4-FFF2-40B4-BE49-F238E27FC236}">
                <a16:creationId xmlns:a16="http://schemas.microsoft.com/office/drawing/2014/main" id="{89DBAA4F-B038-4F7D-8A15-2B9CC0E8F466}"/>
              </a:ext>
            </a:extLst>
          </p:cNvPr>
          <p:cNvSpPr/>
          <p:nvPr/>
        </p:nvSpPr>
        <p:spPr>
          <a:xfrm>
            <a:off x="132264" y="894927"/>
            <a:ext cx="4007117" cy="5509200"/>
          </a:xfrm>
          <a:prstGeom prst="rect">
            <a:avLst/>
          </a:prstGeom>
        </p:spPr>
        <p:txBody>
          <a:bodyPr wrap="square">
            <a:spAutoFit/>
          </a:bodyPr>
          <a:lstStyle/>
          <a:p>
            <a:pPr>
              <a:spcAft>
                <a:spcPts val="0"/>
              </a:spcAft>
            </a:pPr>
            <a:r>
              <a:rPr lang="en-GB" sz="1300">
                <a:latin typeface="Arial" panose="020B0604020202020204" pitchFamily="34" charset="0"/>
                <a:ea typeface="Calibri" panose="020F0502020204030204" pitchFamily="34" charset="0"/>
                <a:cs typeface="Times New Roman" panose="02020603050405020304" pitchFamily="18" charset="0"/>
              </a:rPr>
              <a:t>Thank you so much for your interest in joining the Mary’s Meals family. As you consider making an application for the role of Operations Support Officer with Mary’s Meals UK, I hope you find this pack helpful, encouraging and exciting.</a:t>
            </a:r>
            <a:endParaRPr lang="en-GB" sz="90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90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300">
                <a:latin typeface="Arial" panose="020B0604020202020204" pitchFamily="34" charset="0"/>
                <a:ea typeface="Calibri" panose="020F0502020204030204" pitchFamily="34" charset="0"/>
                <a:cs typeface="Times New Roman" panose="02020603050405020304" pitchFamily="18" charset="0"/>
              </a:rPr>
              <a:t>In joining Mary’s Meals UK, you would become part of a global movement of people who will simply not accept that any child should go hungry in this world of plenty. We are passionately driven by our simple belief that every child in the world deserves an education – and enough to eat.</a:t>
            </a:r>
            <a:endParaRPr lang="en-GB" sz="90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90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300">
                <a:latin typeface="Arial" panose="020B0604020202020204" pitchFamily="34" charset="0"/>
                <a:ea typeface="Calibri" panose="020F0502020204030204" pitchFamily="34" charset="0"/>
                <a:cs typeface="Times New Roman" panose="02020603050405020304" pitchFamily="18" charset="0"/>
              </a:rPr>
              <a:t>From small beginnings feeding just 200 Malawian children in 2002, we are now reaching 1,667,067 children across 18 ‘programme’ countries (including Malawi, Liberia, Zambia, Haiti, South Sudan and Syria) with a nutritious daily meal in school.</a:t>
            </a:r>
            <a:endParaRPr lang="en-GB" sz="90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90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300">
                <a:latin typeface="Arial" panose="020B0604020202020204" pitchFamily="34" charset="0"/>
                <a:ea typeface="Calibri" panose="020F0502020204030204" pitchFamily="34" charset="0"/>
                <a:cs typeface="Times New Roman" panose="02020603050405020304" pitchFamily="18" charset="0"/>
              </a:rPr>
              <a:t>This meal not only meets the immediate needs of the hungry child, but it attracts children to the classroom where they can gain an all-important education. And we firmly believe that the children who are receiving Mary’s Meals today can grow up – better nourished and better educated – to become the men and women who will lift their communities out of poverty and end their reliance on aid.</a:t>
            </a:r>
          </a:p>
        </p:txBody>
      </p:sp>
      <p:sp>
        <p:nvSpPr>
          <p:cNvPr id="14" name="Rectangle 13">
            <a:extLst>
              <a:ext uri="{FF2B5EF4-FFF2-40B4-BE49-F238E27FC236}">
                <a16:creationId xmlns:a16="http://schemas.microsoft.com/office/drawing/2014/main" id="{B6D98350-C53A-457F-A78C-583A3AD097BE}"/>
              </a:ext>
            </a:extLst>
          </p:cNvPr>
          <p:cNvSpPr/>
          <p:nvPr/>
        </p:nvSpPr>
        <p:spPr>
          <a:xfrm>
            <a:off x="8847933" y="6502869"/>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3</a:t>
            </a:r>
          </a:p>
        </p:txBody>
      </p:sp>
      <p:pic>
        <p:nvPicPr>
          <p:cNvPr id="12" name="Picture 11">
            <a:extLst>
              <a:ext uri="{FF2B5EF4-FFF2-40B4-BE49-F238E27FC236}">
                <a16:creationId xmlns:a16="http://schemas.microsoft.com/office/drawing/2014/main" id="{D8D8E40C-A8C5-4709-907B-C46F001AEC0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2407910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Welcome from our Executive Director</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Rectangle 1">
            <a:extLst>
              <a:ext uri="{FF2B5EF4-FFF2-40B4-BE49-F238E27FC236}">
                <a16:creationId xmlns:a16="http://schemas.microsoft.com/office/drawing/2014/main" id="{394F6DE9-8664-4E57-912A-B07492013552}"/>
              </a:ext>
            </a:extLst>
          </p:cNvPr>
          <p:cNvSpPr/>
          <p:nvPr/>
        </p:nvSpPr>
        <p:spPr>
          <a:xfrm>
            <a:off x="132263" y="868290"/>
            <a:ext cx="4470474" cy="5569217"/>
          </a:xfrm>
          <a:prstGeom prst="rect">
            <a:avLst/>
          </a:prstGeom>
        </p:spPr>
        <p:txBody>
          <a:bodyPr wrap="square">
            <a:spAutoFit/>
          </a:bodyPr>
          <a:lstStyle/>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But none of this would be possible without the incredible generosity of our supporters all over the world, who give freely of their time, money, skills and prayer. In Malawi alone, we have 80,000 volunteers who rise early each day to cook and serve Mary’s Meals to their children.</a:t>
            </a: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And, across Mary’s Meals’ dozen or so ‘national affiliate’ countries, in which we raise awareness and funds for our work (including the UK, USA, Austria, Germany, Ireland, Croatia and Canada) thousands of people amaze and inspire us every day with their ‘little acts of love’, spreading the word about Mary’s Meals in their local communities and raising money to feed more children.</a:t>
            </a: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The UK, where we received the first-ever donations for our work, remains the country in which Mary’s Meals raises the majority of its funds. And Mary’s Meals UK, the organisation I am privileged to lead, is responsible for continuing to tell our story across Scotland, England, Northern Ireland and Wales; engaging and inspiring more and more UK volunteers and donors; and driving forward the unrelenting growth of the Mary’s Meals movement on these shores.</a:t>
            </a:r>
          </a:p>
          <a:p>
            <a:pPr>
              <a:spcAft>
                <a:spcPts val="0"/>
              </a:spcAft>
            </a:pPr>
            <a:endParaRPr lang="en-GB" sz="1270">
              <a:latin typeface="Arial" panose="020B0604020202020204" pitchFamily="34" charset="0"/>
              <a:ea typeface="Calibri" panose="020F0502020204030204" pitchFamily="34" charset="0"/>
              <a:cs typeface="Times New Roman" panose="02020603050405020304" pitchFamily="18" charset="0"/>
            </a:endParaRPr>
          </a:p>
          <a:p>
            <a:r>
              <a:rPr lang="en-GB" sz="1270">
                <a:latin typeface="Arial" panose="020B0604020202020204" pitchFamily="34" charset="0"/>
                <a:ea typeface="Calibri" panose="020F0502020204030204" pitchFamily="34" charset="0"/>
                <a:cs typeface="Times New Roman" panose="02020603050405020304" pitchFamily="18" charset="0"/>
              </a:rPr>
              <a:t>We do this while working very closely and collaboratively with our colleagues at Mary’s Meals International, the organisation which co-ordinates the global movement and directly manages our school feeding programmes.</a:t>
            </a:r>
          </a:p>
          <a:p>
            <a:pPr algn="just">
              <a:spcAft>
                <a:spcPts val="0"/>
              </a:spcAft>
            </a:pPr>
            <a:endParaRPr lang="en-GB" sz="1300">
              <a:latin typeface="Arial" panose="020B060402020202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A62699FB-13BF-41A5-8C8A-CA420C49A0C9}"/>
              </a:ext>
            </a:extLst>
          </p:cNvPr>
          <p:cNvSpPr/>
          <p:nvPr/>
        </p:nvSpPr>
        <p:spPr>
          <a:xfrm>
            <a:off x="4666766" y="868290"/>
            <a:ext cx="4361059" cy="5626156"/>
          </a:xfrm>
          <a:prstGeom prst="rect">
            <a:avLst/>
          </a:prstGeom>
        </p:spPr>
        <p:txBody>
          <a:bodyPr wrap="square">
            <a:spAutoFit/>
          </a:bodyPr>
          <a:lstStyle/>
          <a:p>
            <a:r>
              <a:rPr lang="en-GB" sz="1270">
                <a:latin typeface="Arial" panose="020B0604020202020204" pitchFamily="34" charset="0"/>
                <a:cs typeface="Arial" panose="020B0604020202020204" pitchFamily="34" charset="0"/>
              </a:rPr>
              <a:t>The Operations Support Officer will play a key role in contributing to the development of operational excellence by providing back-office support, developing systems and processes and implementing the health and safety management system. </a:t>
            </a:r>
          </a:p>
          <a:p>
            <a:endParaRPr lang="en-GB" sz="1270">
              <a:latin typeface="Arial" panose="020B0604020202020204" pitchFamily="34" charset="0"/>
              <a:ea typeface="Calibri" panose="020F0502020204030204" pitchFamily="34" charset="0"/>
              <a:cs typeface="Arial" panose="020B0604020202020204" pitchFamily="34" charset="0"/>
            </a:endParaRPr>
          </a:p>
          <a:p>
            <a:r>
              <a:rPr lang="en-GB" sz="1270">
                <a:latin typeface="Arial" panose="020B0604020202020204" pitchFamily="34" charset="0"/>
                <a:ea typeface="Calibri" panose="020F0502020204030204" pitchFamily="34" charset="0"/>
                <a:cs typeface="Times New Roman" panose="02020603050405020304" pitchFamily="18" charset="0"/>
              </a:rPr>
              <a:t>With 61 million children out of school around the world and a further 66 million attending school so hungry they’re not able to concentrate and learn, our work is only just beginning. </a:t>
            </a:r>
          </a:p>
          <a:p>
            <a:pPr>
              <a:spcAft>
                <a:spcPts val="0"/>
              </a:spcAft>
            </a:pPr>
            <a:endParaRPr lang="en-GB" sz="127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Will you play a crucial part in shaping the future of Mary’s Meals UK, and with it, the lives of so many people who both contribute to and benefit from this incredible work of love, joy and hope?</a:t>
            </a: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I look forward to hearing </a:t>
            </a:r>
            <a:r>
              <a:rPr lang="en-GB" sz="1270" i="1">
                <a:latin typeface="Arial" panose="020B0604020202020204" pitchFamily="34" charset="0"/>
                <a:ea typeface="Calibri" panose="020F0502020204030204" pitchFamily="34" charset="0"/>
                <a:cs typeface="Times New Roman" panose="02020603050405020304" pitchFamily="18" charset="0"/>
              </a:rPr>
              <a:t>your</a:t>
            </a:r>
            <a:r>
              <a:rPr lang="en-GB" sz="1270">
                <a:latin typeface="Arial" panose="020B0604020202020204" pitchFamily="34" charset="0"/>
                <a:ea typeface="Calibri" panose="020F0502020204030204" pitchFamily="34" charset="0"/>
                <a:cs typeface="Times New Roman" panose="02020603050405020304" pitchFamily="18" charset="0"/>
              </a:rPr>
              <a:t> story.</a:t>
            </a:r>
          </a:p>
          <a:p>
            <a:pPr algn="just">
              <a:spcAft>
                <a:spcPts val="0"/>
              </a:spcAft>
            </a:pPr>
            <a:endParaRPr lang="en-GB" sz="127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400" b="1">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b="1">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r>
              <a:rPr lang="en-GB" sz="1270" b="1">
                <a:latin typeface="Arial" panose="020B0604020202020204" pitchFamily="34" charset="0"/>
                <a:ea typeface="Calibri" panose="020F0502020204030204" pitchFamily="34" charset="0"/>
                <a:cs typeface="Times New Roman" panose="02020603050405020304" pitchFamily="18" charset="0"/>
              </a:rPr>
              <a:t>Daniel Adams</a:t>
            </a:r>
          </a:p>
          <a:p>
            <a:pPr algn="just">
              <a:spcAft>
                <a:spcPts val="0"/>
              </a:spcAft>
            </a:pPr>
            <a:r>
              <a:rPr lang="en-GB" sz="1270" b="1">
                <a:latin typeface="Arial" panose="020B0604020202020204" pitchFamily="34" charset="0"/>
                <a:ea typeface="Calibri" panose="020F0502020204030204" pitchFamily="34" charset="0"/>
                <a:cs typeface="Times New Roman" panose="02020603050405020304" pitchFamily="18" charset="0"/>
              </a:rPr>
              <a:t>Executive Director, Mary’s Meals UK</a:t>
            </a:r>
          </a:p>
          <a:p>
            <a:pPr algn="just">
              <a:spcAft>
                <a:spcPts val="0"/>
              </a:spcAft>
            </a:pPr>
            <a:endParaRPr lang="en-GB" sz="1270" b="1">
              <a:solidFill>
                <a:srgbClr val="019CDC"/>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r>
              <a:rPr lang="en-GB" sz="1270" b="1">
                <a:solidFill>
                  <a:srgbClr val="019CDC"/>
                </a:solidFill>
                <a:latin typeface="Arial" panose="020B0604020202020204" pitchFamily="34" charset="0"/>
                <a:ea typeface="Calibri" panose="020F0502020204030204" pitchFamily="34" charset="0"/>
                <a:cs typeface="Times New Roman" panose="02020603050405020304" pitchFamily="18" charset="0"/>
              </a:rPr>
              <a:t>       </a:t>
            </a:r>
            <a:endParaRPr lang="en-GB" sz="1300" b="1">
              <a:solidFill>
                <a:srgbClr val="019CDC"/>
              </a:solidFill>
              <a:latin typeface="Arial" panose="020B060402020202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289719E5-613A-428D-9500-8EDA8CF9446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12295" y="4772296"/>
            <a:ext cx="2035000" cy="660908"/>
          </a:xfrm>
          <a:prstGeom prst="rect">
            <a:avLst/>
          </a:prstGeom>
        </p:spPr>
      </p:pic>
      <p:sp>
        <p:nvSpPr>
          <p:cNvPr id="23" name="Rectangle 22">
            <a:extLst>
              <a:ext uri="{FF2B5EF4-FFF2-40B4-BE49-F238E27FC236}">
                <a16:creationId xmlns:a16="http://schemas.microsoft.com/office/drawing/2014/main" id="{E059A724-C402-4C48-AFA4-5611D2E005CB}"/>
              </a:ext>
            </a:extLst>
          </p:cNvPr>
          <p:cNvSpPr/>
          <p:nvPr/>
        </p:nvSpPr>
        <p:spPr>
          <a:xfrm>
            <a:off x="8847933" y="6502869"/>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4</a:t>
            </a:r>
          </a:p>
        </p:txBody>
      </p:sp>
      <p:pic>
        <p:nvPicPr>
          <p:cNvPr id="16" name="Picture 15">
            <a:extLst>
              <a:ext uri="{FF2B5EF4-FFF2-40B4-BE49-F238E27FC236}">
                <a16:creationId xmlns:a16="http://schemas.microsoft.com/office/drawing/2014/main" id="{24CD9FFF-EA62-4511-A860-52AA3B90AB9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1760133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490BBE-178E-42B9-B6D8-1DC7C08A925D}"/>
              </a:ext>
            </a:extLst>
          </p:cNvPr>
          <p:cNvPicPr>
            <a:picLocks noChangeAspect="1"/>
          </p:cNvPicPr>
          <p:nvPr/>
        </p:nvPicPr>
        <p:blipFill rotWithShape="1">
          <a:blip r:embed="rId3"/>
          <a:srcRect b="6784"/>
          <a:stretch/>
        </p:blipFill>
        <p:spPr>
          <a:xfrm>
            <a:off x="0" y="776378"/>
            <a:ext cx="9144000" cy="6335230"/>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Our vision and mission</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467792"/>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a:extLst>
              <a:ext uri="{FF2B5EF4-FFF2-40B4-BE49-F238E27FC236}">
                <a16:creationId xmlns:a16="http://schemas.microsoft.com/office/drawing/2014/main" id="{5893A497-C375-4FF6-85CF-B9C639D23E8A}"/>
              </a:ext>
            </a:extLst>
          </p:cNvPr>
          <p:cNvSpPr/>
          <p:nvPr/>
        </p:nvSpPr>
        <p:spPr>
          <a:xfrm>
            <a:off x="-311743" y="1112572"/>
            <a:ext cx="4372466" cy="4478149"/>
          </a:xfrm>
          <a:prstGeom prst="rect">
            <a:avLst/>
          </a:prstGeom>
        </p:spPr>
        <p:txBody>
          <a:bodyPr wrap="square">
            <a:spAutoFit/>
          </a:bodyPr>
          <a:lstStyle/>
          <a:p>
            <a:pPr marL="457200"/>
            <a:r>
              <a:rPr lang="en-GB" sz="2000" b="1">
                <a:solidFill>
                  <a:schemeClr val="bg1"/>
                </a:solidFill>
                <a:latin typeface="Arial" panose="020B0604020202020204" pitchFamily="34" charset="0"/>
                <a:cs typeface="Arial" panose="020B0604020202020204" pitchFamily="34" charset="0"/>
              </a:rPr>
              <a:t>• </a:t>
            </a:r>
            <a:r>
              <a:rPr lang="en-GB" sz="1900" b="1">
                <a:solidFill>
                  <a:srgbClr val="FFFF00"/>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Our vision </a:t>
            </a:r>
            <a:r>
              <a:rPr lang="en-GB" sz="1900" b="1">
                <a:solidFill>
                  <a:schemeClr val="bg1"/>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is that every child receives one daily meal in their place of education and that all those who have more than they need, share with those who lack even the most basic things.</a:t>
            </a:r>
          </a:p>
          <a:p>
            <a:pPr marL="457200"/>
            <a:endParaRPr lang="en-GB" sz="1900" b="1">
              <a:solidFill>
                <a:schemeClr val="bg1"/>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endParaRPr>
          </a:p>
          <a:p>
            <a:pPr marL="457200"/>
            <a:r>
              <a:rPr lang="en-GB" sz="2000" b="1">
                <a:solidFill>
                  <a:schemeClr val="bg1"/>
                </a:solidFill>
                <a:latin typeface="Arial" panose="020B0604020202020204" pitchFamily="34" charset="0"/>
                <a:cs typeface="Arial" panose="020B0604020202020204" pitchFamily="34" charset="0"/>
              </a:rPr>
              <a:t>• </a:t>
            </a:r>
            <a:r>
              <a:rPr lang="en-GB" sz="1900" b="1">
                <a:solidFill>
                  <a:srgbClr val="FFFF00"/>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Our mission </a:t>
            </a:r>
            <a:r>
              <a:rPr lang="en-GB" sz="1900" b="1">
                <a:solidFill>
                  <a:schemeClr val="bg1"/>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is to enable people to offer their money, goods, skills, time, or prayer, and through this involvement, provide the most effective help to those suffering the effects of extreme poverty in the world’s poorest communities.</a:t>
            </a:r>
            <a:endParaRPr lang="en-GB" sz="1900" b="1">
              <a:solidFill>
                <a:srgbClr val="FFCC00"/>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6C56141A-593B-4A21-940E-295BCF1CFB31}"/>
              </a:ext>
            </a:extLst>
          </p:cNvPr>
          <p:cNvSpPr/>
          <p:nvPr/>
        </p:nvSpPr>
        <p:spPr>
          <a:xfrm>
            <a:off x="8878057" y="6661323"/>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5</a:t>
            </a:r>
          </a:p>
        </p:txBody>
      </p:sp>
      <p:pic>
        <p:nvPicPr>
          <p:cNvPr id="12" name="Picture 11">
            <a:extLst>
              <a:ext uri="{FF2B5EF4-FFF2-40B4-BE49-F238E27FC236}">
                <a16:creationId xmlns:a16="http://schemas.microsoft.com/office/drawing/2014/main" id="{E054DD5B-695C-4E0E-BC5F-A7946B98A15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2558441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5A5F22-1453-4548-B923-B47D971802E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0124" y="0"/>
            <a:ext cx="9144000" cy="6377133"/>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Our values</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Rectangle 6">
            <a:extLst>
              <a:ext uri="{FF2B5EF4-FFF2-40B4-BE49-F238E27FC236}">
                <a16:creationId xmlns:a16="http://schemas.microsoft.com/office/drawing/2014/main" id="{A4E61F1E-9470-4001-B01D-99A0EBF4C0AE}"/>
              </a:ext>
            </a:extLst>
          </p:cNvPr>
          <p:cNvSpPr/>
          <p:nvPr/>
        </p:nvSpPr>
        <p:spPr>
          <a:xfrm>
            <a:off x="216310" y="4273359"/>
            <a:ext cx="8794091" cy="1982851"/>
          </a:xfrm>
          <a:prstGeom prst="rect">
            <a:avLst/>
          </a:prstGeom>
        </p:spPr>
        <p:txBody>
          <a:bodyPr wrap="square">
            <a:spAutoFit/>
          </a:bodyPr>
          <a:lstStyle/>
          <a:p>
            <a:pPr>
              <a:lnSpc>
                <a:spcPct val="150000"/>
              </a:lnSpc>
            </a:pPr>
            <a:r>
              <a:rPr lang="en-GB" sz="2130" b="1">
                <a:solidFill>
                  <a:schemeClr val="bg1"/>
                </a:solidFill>
                <a:latin typeface="Arial" panose="020B0604020202020204" pitchFamily="34" charset="0"/>
                <a:cs typeface="Arial" panose="020B0604020202020204" pitchFamily="34" charset="0"/>
              </a:rPr>
              <a:t>• We have confidence in the innate goodness of people.</a:t>
            </a:r>
          </a:p>
          <a:p>
            <a:pPr>
              <a:lnSpc>
                <a:spcPct val="150000"/>
              </a:lnSpc>
            </a:pPr>
            <a:r>
              <a:rPr lang="en-GB" sz="2130" b="1">
                <a:solidFill>
                  <a:schemeClr val="bg1"/>
                </a:solidFill>
                <a:latin typeface="Arial" panose="020B0604020202020204" pitchFamily="34" charset="0"/>
                <a:cs typeface="Arial" panose="020B0604020202020204" pitchFamily="34" charset="0"/>
              </a:rPr>
              <a:t>• We respect the dignity of every human being and family life.</a:t>
            </a:r>
          </a:p>
          <a:p>
            <a:pPr>
              <a:lnSpc>
                <a:spcPct val="150000"/>
              </a:lnSpc>
            </a:pPr>
            <a:r>
              <a:rPr lang="en-GB" sz="2130" b="1">
                <a:solidFill>
                  <a:schemeClr val="bg1"/>
                </a:solidFill>
                <a:latin typeface="Arial" panose="020B0604020202020204" pitchFamily="34" charset="0"/>
                <a:cs typeface="Arial" panose="020B0604020202020204" pitchFamily="34" charset="0"/>
              </a:rPr>
              <a:t>• We believe in good stewardship of the resources entrusted to us.</a:t>
            </a:r>
          </a:p>
          <a:p>
            <a:pPr>
              <a:lnSpc>
                <a:spcPct val="150000"/>
              </a:lnSpc>
            </a:pPr>
            <a:endParaRPr lang="en-GB" sz="300" b="1">
              <a:solidFill>
                <a:srgbClr val="FFFF00"/>
              </a:solidFill>
              <a:latin typeface="Arial" panose="020B0604020202020204" pitchFamily="34" charset="0"/>
              <a:cs typeface="Arial" panose="020B0604020202020204" pitchFamily="34" charset="0"/>
            </a:endParaRPr>
          </a:p>
          <a:p>
            <a:pPr>
              <a:lnSpc>
                <a:spcPct val="150000"/>
              </a:lnSpc>
            </a:pPr>
            <a:r>
              <a:rPr lang="en-GB" sz="1300">
                <a:solidFill>
                  <a:srgbClr val="FFFF00"/>
                </a:solidFill>
                <a:latin typeface="Arial" panose="020B0604020202020204" pitchFamily="34" charset="0"/>
                <a:cs typeface="Arial" panose="020B0604020202020204" pitchFamily="34" charset="0"/>
              </a:rPr>
              <a:t>View Mary’s Meals’ full statement of values here: </a:t>
            </a:r>
            <a:r>
              <a:rPr lang="en-GB" sz="1300">
                <a:solidFill>
                  <a:srgbClr val="019CDC"/>
                </a:solidFill>
                <a:latin typeface="Arial" panose="020B0604020202020204" pitchFamily="34" charset="0"/>
                <a:cs typeface="Arial" panose="020B0604020202020204" pitchFamily="34" charset="0"/>
                <a:hlinkClick r:id="rId4"/>
              </a:rPr>
              <a:t>http://bit.ly/2oRy99Y</a:t>
            </a:r>
            <a:endParaRPr lang="en-GB" sz="1300">
              <a:solidFill>
                <a:srgbClr val="019CDC"/>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903BEEE8-5331-45C4-8D10-D0EDF07DBD60}"/>
              </a:ext>
            </a:extLst>
          </p:cNvPr>
          <p:cNvSpPr/>
          <p:nvPr/>
        </p:nvSpPr>
        <p:spPr>
          <a:xfrm>
            <a:off x="8847933" y="6502869"/>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6</a:t>
            </a:r>
          </a:p>
        </p:txBody>
      </p:sp>
      <p:pic>
        <p:nvPicPr>
          <p:cNvPr id="12" name="Picture 11">
            <a:extLst>
              <a:ext uri="{FF2B5EF4-FFF2-40B4-BE49-F238E27FC236}">
                <a16:creationId xmlns:a16="http://schemas.microsoft.com/office/drawing/2014/main" id="{F5BAB9A7-B737-4FA5-ABBB-2CC624804B0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092503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About the Mary’s Meals movement</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147594" y="6209104"/>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Rectangle 1">
            <a:extLst>
              <a:ext uri="{FF2B5EF4-FFF2-40B4-BE49-F238E27FC236}">
                <a16:creationId xmlns:a16="http://schemas.microsoft.com/office/drawing/2014/main" id="{09F77311-3707-4620-8B35-535EC21C6FCB}"/>
              </a:ext>
            </a:extLst>
          </p:cNvPr>
          <p:cNvSpPr/>
          <p:nvPr/>
        </p:nvSpPr>
        <p:spPr>
          <a:xfrm>
            <a:off x="132265" y="1049046"/>
            <a:ext cx="4289264" cy="5221942"/>
          </a:xfrm>
          <a:prstGeom prst="rect">
            <a:avLst/>
          </a:prstGeom>
        </p:spPr>
        <p:txBody>
          <a:bodyPr wrap="square">
            <a:spAutoFit/>
          </a:bodyPr>
          <a:lstStyle/>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Mary’s Meals is a global movement that sets up school feeding projects in some of the world’s poorest communities, where poverty and hunger prevent children from gaining an education.</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 </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Our idea is a simple one that works. We provide one daily meal in a place of learning in order to attract chronically poor children into the classroom, where they receive an education that can, in the future, be their ladder out of poverty.</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 </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The Mary’s Meals campaign was born in 2002 when Magnus MacFarlane-Barrow, from Dalmally in Argyll, visited Malawi during a famine and met a mother dying from AIDS. When Magnus asked her eldest son Edward what his dreams were in life, he replied simply: “I want to have enough food to eat and to go to school one day.”</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 </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That moment was a key part of the inspiration which led to the founding of Mary’s Meals, which began by feeding just 200 children in Malawi in 2002. Today, 18 years later, we feed 1,667,067 hungry children every school day across four continents. The average worldwide cost for us to feed a child for a whole school year is just £15.90.</a:t>
            </a:r>
            <a:endParaRPr lang="en-GB" sz="1270">
              <a:latin typeface="Arial" panose="020B0604020202020204" pitchFamily="34" charset="0"/>
              <a:ea typeface="Calibri" panose="020F0502020204030204" pitchFamily="34" charset="0"/>
              <a:cs typeface="Times New Roman" panose="02020603050405020304" pitchFamily="18" charset="0"/>
            </a:endParaRPr>
          </a:p>
          <a:p>
            <a:pPr algn="just">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 </a:t>
            </a:r>
            <a:endParaRPr lang="en-GB" sz="1270">
              <a:latin typeface="Arial" panose="020B060402020202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BECA0E87-9264-4E72-B32C-4FBAE15F0D37}"/>
              </a:ext>
            </a:extLst>
          </p:cNvPr>
          <p:cNvSpPr/>
          <p:nvPr/>
        </p:nvSpPr>
        <p:spPr>
          <a:xfrm>
            <a:off x="4467832" y="1049046"/>
            <a:ext cx="4560427" cy="5016758"/>
          </a:xfrm>
          <a:prstGeom prst="rect">
            <a:avLst/>
          </a:prstGeom>
        </p:spPr>
        <p:txBody>
          <a:bodyPr wrap="square">
            <a:spAutoFit/>
          </a:bodyPr>
          <a:lstStyle/>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Where Mary’s Meals is provided, there is a rise in school enrolment, attainment and attendance. Wherever possible, Mary's Meals uses locally grown food to support the local economy and help smallholder farmers.</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 </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We work extremely hard to keep our running costs low and to ensure that at least 93% of donations goes directly on our charitable activities. This is only possible because most of our work is done by an army of dedicated volunteers all over the world, who carry out lots of little acts of love on behalf of Mary’s Meals.</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endParaRPr lang="en-GB" sz="1270">
              <a:latin typeface="Arial" panose="020B0604020202020204" pitchFamily="34" charset="0"/>
              <a:ea typeface="Calibri" panose="020F0502020204030204" pitchFamily="34" charset="0"/>
              <a:cs typeface="Arial" panose="020B0604020202020204" pitchFamily="34"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Having been inspired, in part, by our founder’s Catholic faith, this work is named in honour of Mary, the mother of Jesus, who brought up her own child in poverty. We consist of, respect and reach out to people of all faiths and none.</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 </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Counting on support from around the globe, Mary’s Meals has registered national affiliate organisations, which raise awareness of our work, in more than 18 countries around the world. Funds raised by affiliates, including from Mary’s Meals UK, are passed to Mary’s Meals International, the organisation which co-ordinates our movement and directly manages the delivery of our school feeding programmes.</a:t>
            </a:r>
            <a:endParaRPr lang="en-GB" sz="1270">
              <a:latin typeface="Arial" panose="020B060402020202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7956D3BB-20BB-45EC-AF30-000E9D7FE057}"/>
              </a:ext>
            </a:extLst>
          </p:cNvPr>
          <p:cNvSpPr/>
          <p:nvPr/>
        </p:nvSpPr>
        <p:spPr>
          <a:xfrm>
            <a:off x="8847933" y="6502869"/>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7</a:t>
            </a:r>
          </a:p>
        </p:txBody>
      </p:sp>
      <p:pic>
        <p:nvPicPr>
          <p:cNvPr id="13" name="Picture 12">
            <a:extLst>
              <a:ext uri="{FF2B5EF4-FFF2-40B4-BE49-F238E27FC236}">
                <a16:creationId xmlns:a16="http://schemas.microsoft.com/office/drawing/2014/main" id="{B4372A3C-F104-48E9-A5C5-BD021AF3EE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924651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53798-DCF9-48E7-9AA9-557B36A9C50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A9FC1FD-BBCB-4D5F-8F5E-1A46E08AAB08}"/>
              </a:ext>
            </a:extLst>
          </p:cNvPr>
          <p:cNvSpPr>
            <a:spLocks noGrp="1"/>
          </p:cNvSpPr>
          <p:nvPr>
            <p:ph idx="1"/>
          </p:nvPr>
        </p:nvSpPr>
        <p:spPr/>
        <p:txBody>
          <a:bodyPr/>
          <a:lstStyle/>
          <a:p>
            <a:endParaRPr lang="en-GB"/>
          </a:p>
        </p:txBody>
      </p:sp>
      <p:grpSp>
        <p:nvGrpSpPr>
          <p:cNvPr id="5" name="Group 4">
            <a:extLst>
              <a:ext uri="{FF2B5EF4-FFF2-40B4-BE49-F238E27FC236}">
                <a16:creationId xmlns:a16="http://schemas.microsoft.com/office/drawing/2014/main" id="{B6897A49-F0AC-4716-A492-222B91D0CC89}"/>
              </a:ext>
            </a:extLst>
          </p:cNvPr>
          <p:cNvGrpSpPr/>
          <p:nvPr/>
        </p:nvGrpSpPr>
        <p:grpSpPr>
          <a:xfrm>
            <a:off x="0" y="6176963"/>
            <a:ext cx="9149758" cy="643815"/>
            <a:chOff x="0" y="6240063"/>
            <a:chExt cx="9149758" cy="643815"/>
          </a:xfrm>
        </p:grpSpPr>
        <p:sp>
          <p:nvSpPr>
            <p:cNvPr id="6" name="Rectangle 5">
              <a:extLst>
                <a:ext uri="{FF2B5EF4-FFF2-40B4-BE49-F238E27FC236}">
                  <a16:creationId xmlns:a16="http://schemas.microsoft.com/office/drawing/2014/main" id="{67F1614E-45E8-4E26-80FC-6633975B6183}"/>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r>
                <a:rPr lang="en-GB" sz="1200">
                  <a:solidFill>
                    <a:schemeClr val="tx1"/>
                  </a:solidFill>
                  <a:latin typeface="Arial" panose="020B0604020202020204" pitchFamily="34" charset="0"/>
                  <a:cs typeface="Arial" panose="020B0604020202020204" pitchFamily="34" charset="0"/>
                </a:rPr>
                <a:t>8</a:t>
              </a:r>
            </a:p>
          </p:txBody>
        </p:sp>
        <p:sp>
          <p:nvSpPr>
            <p:cNvPr id="7" name="Rectangle 6">
              <a:extLst>
                <a:ext uri="{FF2B5EF4-FFF2-40B4-BE49-F238E27FC236}">
                  <a16:creationId xmlns:a16="http://schemas.microsoft.com/office/drawing/2014/main" id="{8A18D3E8-7633-4049-A519-2FEE2236BAE3}"/>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 name="Picture 2" descr="https://westeurope1-mediap.svc.ms/transform/thumbnail?provider=spo&amp;inputFormat=jpg&amp;cs=fFNQTw&amp;docid=https%3A%2F%2Fmarysmeals.sharepoint.com%3A443%2F_api%2Fv2.0%2Fdrives%2Fb!yO6G_LCr_UWmnZDD_ggqJPx9j5K900RMry5fystRSJXSdiAIcEp9SLEVoOFdex_M%2Fitems%2F01LCK76XIVVKQRSJ74KVFJOFVXRGFN7CCF%3Fversion%3DPublished&amp;access_token=eyJ0eXAiOiJKV1QiLCJhbGciOiJub25lIn0.eyJhdWQiOiIwMDAwMDAwMy0wMDAwLTBmZjEtY2UwMC0wMDAwMDAwMDAwMDAvbWFyeXNtZWFscy5zaGFyZXBvaW50LmNvbUA1NmJmOWJiYy1iZThjLTRlYjMtYmIxOC1iNzkxMDE1NGEwOTYiLCJpc3MiOiIwMDAwMDAwMy0wMDAwLTBmZjEtY2UwMC0wMDAwMDAwMDAwMDAiLCJuYmYiOiIxNTQ5NDQ4OTI3IiwiZXhwIjoiMTU0OTQ3MDUyNyIsImVuZHBvaW50dXJsIjoiRVBuVDNyZHhRWlVXS3BWak52d0hXUk9KVXlzaEliMGNjRDk2djlPekNsRT0iLCJlbmRwb2ludHVybExlbmd0aCI6IjExNyIsImlzbG9vcGJhY2siOiJUcnVlIiwiY2lkIjoiTnpJME9HSmtPV1V0T0RCbU1pMDRNREF3TFdGaE1Ea3RNalF6TVRSaE5XVTBZV05qIiwidmVyIjoiaGFzaGVkcHJvb2Z0b2tlbiIsInNpdGVpZCI6IlptTTRObVZsWXpndFlXSmlNQzAwTldaa0xXRTJPV1F0T1RCak0yWmxNRGd5WVRJMCIsInNpZ25pbl9zdGF0ZSI6IltcImttc2lcIl0iLCJuYW1laWQiOiIwIy5mfG1lbWJlcnNoaXB8YW5uZXR0ZS5yZWlkQG1hcnlzbWVhbHMub3JnIiwibmlpIjoibWljcm9zb2Z0LnNoYXJlcG9pbnQiLCJpc3VzZXIiOiJ0cnVlIiwiY2FjaGVrZXkiOiIwaC5mfG1lbWJlcnNoaXB8MTAwMzdmZmVhOTM0YTI4ZUBsaXZlLmNvbSIsInR0IjoiMCIsInVzZVBlcnNpc3RlbnRDb29raWUiOiIzIn0.N2FocXlqanhGQm5ob2JnN3ZyeDZlMjU4SDR6b0F0dklaeVdtaEd3OTUrTT0&amp;encodeFailures=1&amp;width=1209&amp;height=855&amp;srcWidth=1587&amp;srcHeight=1123">
            <a:extLst>
              <a:ext uri="{FF2B5EF4-FFF2-40B4-BE49-F238E27FC236}">
                <a16:creationId xmlns:a16="http://schemas.microsoft.com/office/drawing/2014/main" id="{E01E525D-AC20-4885-AEC4-57930543CA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472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603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0A2C9C-4390-4099-8F2D-FF401FB53FE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809714" y="653007"/>
            <a:ext cx="5413129" cy="5624921"/>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About Mary’s Meals UK</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a:extLst>
              <a:ext uri="{FF2B5EF4-FFF2-40B4-BE49-F238E27FC236}">
                <a16:creationId xmlns:a16="http://schemas.microsoft.com/office/drawing/2014/main" id="{77F6E54A-9BE9-4F02-AE4C-5A2A429B309C}"/>
              </a:ext>
            </a:extLst>
          </p:cNvPr>
          <p:cNvSpPr/>
          <p:nvPr/>
        </p:nvSpPr>
        <p:spPr>
          <a:xfrm>
            <a:off x="112601" y="941097"/>
            <a:ext cx="3466341" cy="5369162"/>
          </a:xfrm>
          <a:prstGeom prst="rect">
            <a:avLst/>
          </a:prstGeom>
        </p:spPr>
        <p:txBody>
          <a:bodyPr wrap="square">
            <a:spAutoFit/>
          </a:bodyPr>
          <a:lstStyle/>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Mary’s Meals UK (or ‘MMUK’), a charity registered in Scotland, is the oldest entity in the Mary’s Meals family – the original organisation established as ‘Scottish International Relief’ in the early 1990s, when our founder and global CEO, Magnus MacFarlane-Barrow, first became involved in international aid during the Bosnian Conflict.</a:t>
            </a: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Back then, Magnus was a simple salmon farmer who, along with his family, decided to </a:t>
            </a:r>
            <a:r>
              <a:rPr lang="en-GB" sz="1270">
                <a:latin typeface="Arial" panose="020B0604020202020204" pitchFamily="34" charset="0"/>
                <a:ea typeface="Calibri" panose="020F0502020204030204" pitchFamily="34" charset="0"/>
                <a:cs typeface="Arial" panose="020B0604020202020204" pitchFamily="34" charset="0"/>
              </a:rPr>
              <a:t>do something to help those who were suffering because of the war.</a:t>
            </a:r>
          </a:p>
          <a:p>
            <a:pPr>
              <a:spcAft>
                <a:spcPts val="0"/>
              </a:spcAft>
            </a:pPr>
            <a:endParaRPr lang="en-GB" sz="127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1270">
                <a:latin typeface="Arial" panose="020B0604020202020204" pitchFamily="34" charset="0"/>
                <a:ea typeface="Calibri" panose="020F0502020204030204" pitchFamily="34" charset="0"/>
                <a:cs typeface="Arial" panose="020B0604020202020204" pitchFamily="34" charset="0"/>
              </a:rPr>
              <a:t>They relied heavily on the generosity of local people in their village of Dalmally in Argyll, who relentlessly donated food, blankets and other items of aid, which were then stored in the family shed, before being driven out by Magnus to Bosnia-Herzegovina.</a:t>
            </a:r>
            <a:endParaRPr lang="en-GB" sz="127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a:latin typeface="Arial" panose="020B0604020202020204" pitchFamily="34" charset="0"/>
                <a:ea typeface="Calibri" panose="020F0502020204030204" pitchFamily="34" charset="0"/>
                <a:cs typeface="Arial" panose="020B0604020202020204" pitchFamily="34" charset="0"/>
              </a:rPr>
              <a:t>Though our largest office is now in Glasgow, that same shed – which continues to be filled, metaphorically at least, with the generosity of our supporters – still serves as the headquarters of Mary’s Meals UK to this day.</a:t>
            </a:r>
            <a:endParaRPr lang="en-GB" sz="127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a:latin typeface="Arial" panose="020B0604020202020204" pitchFamily="34"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E5F1114A-578F-4FEF-9282-B5848F7891DA}"/>
              </a:ext>
            </a:extLst>
          </p:cNvPr>
          <p:cNvSpPr/>
          <p:nvPr/>
        </p:nvSpPr>
        <p:spPr>
          <a:xfrm>
            <a:off x="8847933" y="6502869"/>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9</a:t>
            </a:r>
          </a:p>
        </p:txBody>
      </p:sp>
      <p:pic>
        <p:nvPicPr>
          <p:cNvPr id="12" name="Picture 11">
            <a:extLst>
              <a:ext uri="{FF2B5EF4-FFF2-40B4-BE49-F238E27FC236}">
                <a16:creationId xmlns:a16="http://schemas.microsoft.com/office/drawing/2014/main" id="{EBB91D07-BD8D-4141-98E6-34D6DA90B99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77271566"/>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19CDC"/>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E411FDFA8CC1A44A9B30EF834DF9C56" ma:contentTypeVersion="12" ma:contentTypeDescription="Create a new document." ma:contentTypeScope="" ma:versionID="62626c9fa2e3ba624770f12440404e23">
  <xsd:schema xmlns:xsd="http://www.w3.org/2001/XMLSchema" xmlns:xs="http://www.w3.org/2001/XMLSchema" xmlns:p="http://schemas.microsoft.com/office/2006/metadata/properties" xmlns:ns2="8aef9df1-5621-4c65-8e28-37d44457da46" xmlns:ns3="50a1efa9-47d8-481f-aad5-38d3c45f03e8" targetNamespace="http://schemas.microsoft.com/office/2006/metadata/properties" ma:root="true" ma:fieldsID="87dfc5220980056f53210297938e3ba4" ns2:_="" ns3:_="">
    <xsd:import namespace="8aef9df1-5621-4c65-8e28-37d44457da46"/>
    <xsd:import namespace="50a1efa9-47d8-481f-aad5-38d3c45f03e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ef9df1-5621-4c65-8e28-37d44457da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0a1efa9-47d8-481f-aad5-38d3c45f03e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D996FF-69DF-47BE-8D8C-2042026544A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65D7047-BB59-4CF5-939A-F16C7B19D753}">
  <ds:schemaRefs>
    <ds:schemaRef ds:uri="http://schemas.microsoft.com/sharepoint/v3/contenttype/forms"/>
  </ds:schemaRefs>
</ds:datastoreItem>
</file>

<file path=customXml/itemProps3.xml><?xml version="1.0" encoding="utf-8"?>
<ds:datastoreItem xmlns:ds="http://schemas.openxmlformats.org/officeDocument/2006/customXml" ds:itemID="{386AAE9E-0E91-4E23-9E49-D3D0B904A1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ef9df1-5621-4c65-8e28-37d44457da46"/>
    <ds:schemaRef ds:uri="50a1efa9-47d8-481f-aad5-38d3c45f03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2963</Words>
  <Application>Microsoft Office PowerPoint</Application>
  <PresentationFormat>On-screen Show (4:3)</PresentationFormat>
  <Paragraphs>420</Paragraphs>
  <Slides>19</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Adams</dc:creator>
  <cp:lastModifiedBy>Annette Reid</cp:lastModifiedBy>
  <cp:revision>1</cp:revision>
  <cp:lastPrinted>2016-09-28T12:24:59Z</cp:lastPrinted>
  <dcterms:created xsi:type="dcterms:W3CDTF">2015-06-14T06:43:02Z</dcterms:created>
  <dcterms:modified xsi:type="dcterms:W3CDTF">2020-02-12T08:25:54Z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0x0101001E411FDFA8CC1A44A9B30EF834DF9C56</vt:lpwstr>
  </property>
  <property fmtid="{D5CDD505-2E9C-101B-9397-08002B2CF9AE}" pid="3" name="AuthorIds_UIVersion_4608">
    <vt:lpwstr>401</vt:lpwstr>
  </property>
</Properties>
</file>