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handoutMasterIdLst>
    <p:handoutMasterId r:id="rId22"/>
  </p:handoutMasterIdLst>
  <p:sldIdLst>
    <p:sldId id="362" r:id="rId5"/>
    <p:sldId id="341" r:id="rId6"/>
    <p:sldId id="383" r:id="rId7"/>
    <p:sldId id="385" r:id="rId8"/>
    <p:sldId id="368" r:id="rId9"/>
    <p:sldId id="367" r:id="rId10"/>
    <p:sldId id="387" r:id="rId11"/>
    <p:sldId id="382" r:id="rId12"/>
    <p:sldId id="370" r:id="rId13"/>
    <p:sldId id="373" r:id="rId14"/>
    <p:sldId id="389" r:id="rId15"/>
    <p:sldId id="391" r:id="rId16"/>
    <p:sldId id="380" r:id="rId17"/>
    <p:sldId id="381" r:id="rId18"/>
    <p:sldId id="361" r:id="rId19"/>
    <p:sldId id="336" r:id="rId20"/>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8DC"/>
    <a:srgbClr val="FFCC00"/>
    <a:srgbClr val="019CDC"/>
    <a:srgbClr val="F3A909"/>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F2D588-DE34-4F50-A71C-EA2BE552C8BF}" v="4" dt="2020-06-23T14:37:17.091"/>
    <p1510:client id="{56E6D9CD-5830-4E64-9F9F-CC1FB5D3AD41}" v="3" dt="2020-06-24T13:11:07.879"/>
    <p1510:client id="{FEC595E5-B02B-498B-9D1C-21398ADCB9E7}" v="19" dt="2020-06-23T13:23:31.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94660"/>
  </p:normalViewPr>
  <p:slideViewPr>
    <p:cSldViewPr snapToGrid="0">
      <p:cViewPr varScale="1">
        <p:scale>
          <a:sx n="62" d="100"/>
          <a:sy n="62" d="100"/>
        </p:scale>
        <p:origin x="111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tte Reid" userId="66c58413-633a-4020-8274-9e9bcbf874aa" providerId="ADAL" clId="{56E6D9CD-5830-4E64-9F9F-CC1FB5D3AD41}"/>
    <pc:docChg chg="modSld">
      <pc:chgData name="Annette Reid" userId="66c58413-633a-4020-8274-9e9bcbf874aa" providerId="ADAL" clId="{56E6D9CD-5830-4E64-9F9F-CC1FB5D3AD41}" dt="2020-06-24T13:11:29.155" v="39" actId="20577"/>
      <pc:docMkLst>
        <pc:docMk/>
      </pc:docMkLst>
      <pc:sldChg chg="modSp mod">
        <pc:chgData name="Annette Reid" userId="66c58413-633a-4020-8274-9e9bcbf874aa" providerId="ADAL" clId="{56E6D9CD-5830-4E64-9F9F-CC1FB5D3AD41}" dt="2020-06-24T13:11:29.155" v="39" actId="20577"/>
        <pc:sldMkLst>
          <pc:docMk/>
          <pc:sldMk cId="3772370581" sldId="361"/>
        </pc:sldMkLst>
        <pc:spChg chg="mod">
          <ac:chgData name="Annette Reid" userId="66c58413-633a-4020-8274-9e9bcbf874aa" providerId="ADAL" clId="{56E6D9CD-5830-4E64-9F9F-CC1FB5D3AD41}" dt="2020-06-24T13:11:29.155" v="39" actId="20577"/>
          <ac:spMkLst>
            <pc:docMk/>
            <pc:sldMk cId="3772370581" sldId="361"/>
            <ac:spMk id="10" creationId="{D1EDD56B-D27E-49BD-851F-BFB0A5D756BF}"/>
          </ac:spMkLst>
        </pc:spChg>
      </pc:sldChg>
      <pc:sldChg chg="addSp modSp mod">
        <pc:chgData name="Annette Reid" userId="66c58413-633a-4020-8274-9e9bcbf874aa" providerId="ADAL" clId="{56E6D9CD-5830-4E64-9F9F-CC1FB5D3AD41}" dt="2020-06-23T14:52:38.286" v="9" actId="20577"/>
        <pc:sldMkLst>
          <pc:docMk/>
          <pc:sldMk cId="2160357748" sldId="389"/>
        </pc:sldMkLst>
        <pc:spChg chg="mod">
          <ac:chgData name="Annette Reid" userId="66c58413-633a-4020-8274-9e9bcbf874aa" providerId="ADAL" clId="{56E6D9CD-5830-4E64-9F9F-CC1FB5D3AD41}" dt="2020-06-23T14:52:06.841" v="1" actId="20577"/>
          <ac:spMkLst>
            <pc:docMk/>
            <pc:sldMk cId="2160357748" sldId="389"/>
            <ac:spMk id="25" creationId="{28F88DBE-EE01-424E-8927-EA5E5EF71FAE}"/>
          </ac:spMkLst>
        </pc:spChg>
        <pc:spChg chg="add mod">
          <ac:chgData name="Annette Reid" userId="66c58413-633a-4020-8274-9e9bcbf874aa" providerId="ADAL" clId="{56E6D9CD-5830-4E64-9F9F-CC1FB5D3AD41}" dt="2020-06-23T14:52:38.286" v="9" actId="20577"/>
          <ac:spMkLst>
            <pc:docMk/>
            <pc:sldMk cId="2160357748" sldId="389"/>
            <ac:spMk id="26" creationId="{A80C13B8-3F5D-41F2-B02B-B137EE7987C1}"/>
          </ac:spMkLst>
        </pc:spChg>
        <pc:cxnChg chg="add mod">
          <ac:chgData name="Annette Reid" userId="66c58413-633a-4020-8274-9e9bcbf874aa" providerId="ADAL" clId="{56E6D9CD-5830-4E64-9F9F-CC1FB5D3AD41}" dt="2020-06-23T14:52:34.721" v="7" actId="14100"/>
          <ac:cxnSpMkLst>
            <pc:docMk/>
            <pc:sldMk cId="2160357748" sldId="389"/>
            <ac:cxnSpMk id="27" creationId="{D20C5341-04A7-42B3-993B-555E68FD7A36}"/>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DC0FE-5191-4291-8FDB-5C3188E22B3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9C6CE92-D613-42DF-A49A-D00DF5CD87C4}" type="pres">
      <dgm:prSet presAssocID="{A9CDC0FE-5191-4291-8FDB-5C3188E22B3B}" presName="hierChild1" presStyleCnt="0">
        <dgm:presLayoutVars>
          <dgm:orgChart val="1"/>
          <dgm:chPref val="1"/>
          <dgm:dir/>
          <dgm:animOne val="branch"/>
          <dgm:animLvl val="lvl"/>
          <dgm:resizeHandles/>
        </dgm:presLayoutVars>
      </dgm:prSet>
      <dgm:spPr/>
    </dgm:pt>
  </dgm:ptLst>
  <dgm:cxnLst>
    <dgm:cxn modelId="{8D491889-A5E5-4B80-A4FB-CDD79D0CECE5}" type="presOf" srcId="{A9CDC0FE-5191-4291-8FDB-5C3188E22B3B}" destId="{09C6CE92-D613-42DF-A49A-D00DF5CD87C4}" srcOrd="0"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D6570BA2-846B-4F0F-9A77-B98625F60CB6}" type="datetimeFigureOut">
              <a:rPr lang="en-GB" smtClean="0"/>
              <a:t>24/06/2020</a:t>
            </a:fld>
            <a:endParaRPr lang="en-GB" dirty="0"/>
          </a:p>
        </p:txBody>
      </p:sp>
      <p:sp>
        <p:nvSpPr>
          <p:cNvPr id="4" name="Footer Placeholder 3"/>
          <p:cNvSpPr>
            <a:spLocks noGrp="1"/>
          </p:cNvSpPr>
          <p:nvPr>
            <p:ph type="ftr" sz="quarter" idx="2"/>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774010" y="9428585"/>
            <a:ext cx="2887186" cy="498055"/>
          </a:xfrm>
          <a:prstGeom prst="rect">
            <a:avLst/>
          </a:prstGeom>
        </p:spPr>
        <p:txBody>
          <a:bodyPr vert="horz" lIns="91440" tIns="45720" rIns="91440" bIns="45720" rtlCol="0" anchor="b"/>
          <a:lstStyle>
            <a:lvl1pPr algn="r">
              <a:defRPr sz="1200"/>
            </a:lvl1pPr>
          </a:lstStyle>
          <a:p>
            <a:fld id="{896E5447-47A2-45DD-BA48-ED3DD2BC3A14}" type="slidenum">
              <a:rPr lang="en-GB" smtClean="0"/>
              <a:t>‹#›</a:t>
            </a:fld>
            <a:endParaRPr lang="en-GB" dirty="0"/>
          </a:p>
        </p:txBody>
      </p:sp>
    </p:spTree>
    <p:extLst>
      <p:ext uri="{BB962C8B-B14F-4D97-AF65-F5344CB8AC3E}">
        <p14:creationId xmlns:p14="http://schemas.microsoft.com/office/powerpoint/2010/main" val="417896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7788C81D-1B4B-4209-85EB-EF929A7BEE14}" type="datetimeFigureOut">
              <a:rPr lang="en-GB" smtClean="0"/>
              <a:t>24/06/2020</a:t>
            </a:fld>
            <a:endParaRPr lang="en-GB" dirty="0"/>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4010" y="9428585"/>
            <a:ext cx="2887186" cy="498055"/>
          </a:xfrm>
          <a:prstGeom prst="rect">
            <a:avLst/>
          </a:prstGeom>
        </p:spPr>
        <p:txBody>
          <a:bodyPr vert="horz" lIns="91440" tIns="45720" rIns="91440" bIns="45720" rtlCol="0" anchor="b"/>
          <a:lstStyle>
            <a:lvl1pPr algn="r">
              <a:defRPr sz="1200"/>
            </a:lvl1pPr>
          </a:lstStyle>
          <a:p>
            <a:fld id="{C7537C1E-0D74-48B2-B8D6-53F338B09B81}" type="slidenum">
              <a:rPr lang="en-GB" smtClean="0"/>
              <a:t>‹#›</a:t>
            </a:fld>
            <a:endParaRPr lang="en-GB" dirty="0"/>
          </a:p>
        </p:txBody>
      </p:sp>
    </p:spTree>
    <p:extLst>
      <p:ext uri="{BB962C8B-B14F-4D97-AF65-F5344CB8AC3E}">
        <p14:creationId xmlns:p14="http://schemas.microsoft.com/office/powerpoint/2010/main" val="28079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2</a:t>
            </a:fld>
            <a:endParaRPr lang="en-GB" dirty="0"/>
          </a:p>
        </p:txBody>
      </p:sp>
    </p:spTree>
    <p:extLst>
      <p:ext uri="{BB962C8B-B14F-4D97-AF65-F5344CB8AC3E}">
        <p14:creationId xmlns:p14="http://schemas.microsoft.com/office/powerpoint/2010/main" val="29641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12</a:t>
            </a:fld>
            <a:endParaRPr lang="en-GB" dirty="0"/>
          </a:p>
        </p:txBody>
      </p:sp>
    </p:spTree>
    <p:extLst>
      <p:ext uri="{BB962C8B-B14F-4D97-AF65-F5344CB8AC3E}">
        <p14:creationId xmlns:p14="http://schemas.microsoft.com/office/powerpoint/2010/main" val="1312994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13</a:t>
            </a:fld>
            <a:endParaRPr lang="en-GB" dirty="0"/>
          </a:p>
        </p:txBody>
      </p:sp>
    </p:spTree>
    <p:extLst>
      <p:ext uri="{BB962C8B-B14F-4D97-AF65-F5344CB8AC3E}">
        <p14:creationId xmlns:p14="http://schemas.microsoft.com/office/powerpoint/2010/main" val="3154445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15</a:t>
            </a:fld>
            <a:endParaRPr lang="en-GB" dirty="0"/>
          </a:p>
        </p:txBody>
      </p:sp>
    </p:spTree>
    <p:extLst>
      <p:ext uri="{BB962C8B-B14F-4D97-AF65-F5344CB8AC3E}">
        <p14:creationId xmlns:p14="http://schemas.microsoft.com/office/powerpoint/2010/main" val="840430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16</a:t>
            </a:fld>
            <a:endParaRPr lang="en-GB" dirty="0"/>
          </a:p>
        </p:txBody>
      </p:sp>
    </p:spTree>
    <p:extLst>
      <p:ext uri="{BB962C8B-B14F-4D97-AF65-F5344CB8AC3E}">
        <p14:creationId xmlns:p14="http://schemas.microsoft.com/office/powerpoint/2010/main" val="148024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3</a:t>
            </a:fld>
            <a:endParaRPr lang="en-GB" dirty="0"/>
          </a:p>
        </p:txBody>
      </p:sp>
    </p:spTree>
    <p:extLst>
      <p:ext uri="{BB962C8B-B14F-4D97-AF65-F5344CB8AC3E}">
        <p14:creationId xmlns:p14="http://schemas.microsoft.com/office/powerpoint/2010/main" val="37690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4</a:t>
            </a:fld>
            <a:endParaRPr lang="en-GB" dirty="0"/>
          </a:p>
        </p:txBody>
      </p:sp>
    </p:spTree>
    <p:extLst>
      <p:ext uri="{BB962C8B-B14F-4D97-AF65-F5344CB8AC3E}">
        <p14:creationId xmlns:p14="http://schemas.microsoft.com/office/powerpoint/2010/main" val="318617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5</a:t>
            </a:fld>
            <a:endParaRPr lang="en-GB" dirty="0"/>
          </a:p>
        </p:txBody>
      </p:sp>
    </p:spTree>
    <p:extLst>
      <p:ext uri="{BB962C8B-B14F-4D97-AF65-F5344CB8AC3E}">
        <p14:creationId xmlns:p14="http://schemas.microsoft.com/office/powerpoint/2010/main" val="181278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6</a:t>
            </a:fld>
            <a:endParaRPr lang="en-GB" dirty="0"/>
          </a:p>
        </p:txBody>
      </p:sp>
    </p:spTree>
    <p:extLst>
      <p:ext uri="{BB962C8B-B14F-4D97-AF65-F5344CB8AC3E}">
        <p14:creationId xmlns:p14="http://schemas.microsoft.com/office/powerpoint/2010/main" val="1880710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7</a:t>
            </a:fld>
            <a:endParaRPr lang="en-GB" dirty="0"/>
          </a:p>
        </p:txBody>
      </p:sp>
    </p:spTree>
    <p:extLst>
      <p:ext uri="{BB962C8B-B14F-4D97-AF65-F5344CB8AC3E}">
        <p14:creationId xmlns:p14="http://schemas.microsoft.com/office/powerpoint/2010/main" val="293286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9</a:t>
            </a:fld>
            <a:endParaRPr lang="en-GB" dirty="0"/>
          </a:p>
        </p:txBody>
      </p:sp>
    </p:spTree>
    <p:extLst>
      <p:ext uri="{BB962C8B-B14F-4D97-AF65-F5344CB8AC3E}">
        <p14:creationId xmlns:p14="http://schemas.microsoft.com/office/powerpoint/2010/main" val="3035065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10</a:t>
            </a:fld>
            <a:endParaRPr lang="en-GB" dirty="0"/>
          </a:p>
        </p:txBody>
      </p:sp>
    </p:spTree>
    <p:extLst>
      <p:ext uri="{BB962C8B-B14F-4D97-AF65-F5344CB8AC3E}">
        <p14:creationId xmlns:p14="http://schemas.microsoft.com/office/powerpoint/2010/main" val="72652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11</a:t>
            </a:fld>
            <a:endParaRPr lang="en-GB" dirty="0"/>
          </a:p>
        </p:txBody>
      </p:sp>
    </p:spTree>
    <p:extLst>
      <p:ext uri="{BB962C8B-B14F-4D97-AF65-F5344CB8AC3E}">
        <p14:creationId xmlns:p14="http://schemas.microsoft.com/office/powerpoint/2010/main" val="4001801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C5269E-3D8B-47EA-B343-544FD655E10D}" type="datetimeFigureOut">
              <a:rPr lang="en-GB" smtClean="0"/>
              <a:t>24/06/2020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34756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24/06/2020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295353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24/06/2020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35624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24/06/2020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1397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5269E-3D8B-47EA-B343-544FD655E10D}" type="datetimeFigureOut">
              <a:rPr lang="en-GB" smtClean="0"/>
              <a:t>24/06/2020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2094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C5269E-3D8B-47EA-B343-544FD655E10D}" type="datetimeFigureOut">
              <a:rPr lang="en-GB" smtClean="0"/>
              <a:t>24/06/2020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229538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C5269E-3D8B-47EA-B343-544FD655E10D}" type="datetimeFigureOut">
              <a:rPr lang="en-GB" smtClean="0"/>
              <a:t>24/06/2020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41498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C5269E-3D8B-47EA-B343-544FD655E10D}" type="datetimeFigureOut">
              <a:rPr lang="en-GB" smtClean="0"/>
              <a:t>24/06/2020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17027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269E-3D8B-47EA-B343-544FD655E10D}" type="datetimeFigureOut">
              <a:rPr lang="en-GB" smtClean="0"/>
              <a:t>24/06/2020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43467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24/06/2020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33199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24/06/2020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dirty="0"/>
          </a:p>
        </p:txBody>
      </p:sp>
    </p:spTree>
    <p:extLst>
      <p:ext uri="{BB962C8B-B14F-4D97-AF65-F5344CB8AC3E}">
        <p14:creationId xmlns:p14="http://schemas.microsoft.com/office/powerpoint/2010/main" val="6030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269E-3D8B-47EA-B343-544FD655E10D}" type="datetimeFigureOut">
              <a:rPr lang="en-GB" smtClean="0"/>
              <a:t>24/06/2020</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20DA5-A11B-4409-A926-CB7BD51E3548}" type="slidenum">
              <a:rPr lang="en-GB" smtClean="0"/>
              <a:t>‹#›</a:t>
            </a:fld>
            <a:endParaRPr lang="en-GB" dirty="0"/>
          </a:p>
        </p:txBody>
      </p:sp>
    </p:spTree>
    <p:extLst>
      <p:ext uri="{BB962C8B-B14F-4D97-AF65-F5344CB8AC3E}">
        <p14:creationId xmlns:p14="http://schemas.microsoft.com/office/powerpoint/2010/main" val="136979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bit.ly/2F9lVlQ" TargetMode="External"/><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mailto:Annette.reid@marysmeals.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bit.ly/2oRy99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70A069-8A5E-4965-9305-4C116499D450}"/>
              </a:ext>
            </a:extLst>
          </p:cNvPr>
          <p:cNvPicPr>
            <a:picLocks noChangeAspect="1"/>
          </p:cNvPicPr>
          <p:nvPr/>
        </p:nvPicPr>
        <p:blipFill>
          <a:blip r:embed="rId2"/>
          <a:stretch>
            <a:fillRect/>
          </a:stretch>
        </p:blipFill>
        <p:spPr>
          <a:xfrm>
            <a:off x="-2" y="-136830"/>
            <a:ext cx="9136174" cy="6632861"/>
          </a:xfrm>
          <a:prstGeom prst="rect">
            <a:avLst/>
          </a:prstGeom>
        </p:spPr>
      </p:pic>
      <p:sp>
        <p:nvSpPr>
          <p:cNvPr id="9" name="Rectangle 8">
            <a:extLst>
              <a:ext uri="{FF2B5EF4-FFF2-40B4-BE49-F238E27FC236}">
                <a16:creationId xmlns:a16="http://schemas.microsoft.com/office/drawing/2014/main" id="{FF3E1768-9A1E-4460-BD1F-CFAD7C4F7C6D}"/>
              </a:ext>
            </a:extLst>
          </p:cNvPr>
          <p:cNvSpPr/>
          <p:nvPr/>
        </p:nvSpPr>
        <p:spPr>
          <a:xfrm>
            <a:off x="132267" y="2636170"/>
            <a:ext cx="7268225" cy="2677656"/>
          </a:xfrm>
          <a:prstGeom prst="rect">
            <a:avLst/>
          </a:prstGeom>
          <a:effectLst/>
        </p:spPr>
        <p:txBody>
          <a:bodyPr wrap="square">
            <a:spAutoFit/>
          </a:bodyPr>
          <a:lstStyle/>
          <a:p>
            <a:r>
              <a:rPr lang="en-GB" sz="2400" b="1" dirty="0">
                <a:solidFill>
                  <a:srgbClr val="019CDC"/>
                </a:solidFill>
                <a:latin typeface="Arial" panose="020B0604020202020204" pitchFamily="34" charset="0"/>
                <a:cs typeface="Arial" panose="020B0604020202020204" pitchFamily="34" charset="0"/>
              </a:rPr>
              <a:t>Recruitment pack for:</a:t>
            </a:r>
          </a:p>
          <a:p>
            <a:endParaRPr lang="en-GB" sz="2400" b="1" dirty="0">
              <a:solidFill>
                <a:srgbClr val="019CDC"/>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Head of Communications</a:t>
            </a:r>
          </a:p>
          <a:p>
            <a:endParaRPr lang="en-GB" sz="2400" b="1" dirty="0">
              <a:solidFill>
                <a:schemeClr val="bg1"/>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Mary’s Meals UK</a:t>
            </a:r>
          </a:p>
          <a:p>
            <a:endParaRPr lang="en-GB" sz="2400" b="1" dirty="0">
              <a:solidFill>
                <a:srgbClr val="019CDC"/>
              </a:solidFill>
              <a:latin typeface="Arial" panose="020B0604020202020204" pitchFamily="34" charset="0"/>
              <a:cs typeface="Arial" panose="020B0604020202020204" pitchFamily="34" charset="0"/>
            </a:endParaRPr>
          </a:p>
          <a:p>
            <a:r>
              <a:rPr lang="en-GB" sz="2400" b="1" dirty="0">
                <a:solidFill>
                  <a:srgbClr val="019CDC"/>
                </a:solidFill>
                <a:latin typeface="Arial" panose="020B0604020202020204" pitchFamily="34" charset="0"/>
                <a:cs typeface="Arial" panose="020B0604020202020204" pitchFamily="34" charset="0"/>
              </a:rPr>
              <a:t>June 2020</a:t>
            </a:r>
            <a:endParaRPr lang="en-GB" sz="2400" b="1"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122655D-9A14-4F0C-AA1B-AB95D40D4BD5}"/>
              </a:ext>
            </a:extLst>
          </p:cNvPr>
          <p:cNvSpPr/>
          <p:nvPr/>
        </p:nvSpPr>
        <p:spPr>
          <a:xfrm>
            <a:off x="-2" y="5958349"/>
            <a:ext cx="9144000" cy="917604"/>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300724A5-F6DC-4032-ACE2-4FD550749742}"/>
              </a:ext>
            </a:extLst>
          </p:cNvPr>
          <p:cNvCxnSpPr>
            <a:cxnSpLocks/>
          </p:cNvCxnSpPr>
          <p:nvPr/>
        </p:nvCxnSpPr>
        <p:spPr>
          <a:xfrm>
            <a:off x="7852549" y="6230956"/>
            <a:ext cx="0" cy="53015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218BAF7-958D-4777-AEB2-CC1B756F0A1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885"/>
          <a:stretch/>
        </p:blipFill>
        <p:spPr>
          <a:xfrm>
            <a:off x="7757652" y="6010700"/>
            <a:ext cx="1262579" cy="750406"/>
          </a:xfrm>
          <a:prstGeom prst="rect">
            <a:avLst/>
          </a:prstGeom>
        </p:spPr>
      </p:pic>
      <p:pic>
        <p:nvPicPr>
          <p:cNvPr id="26" name="Picture 25">
            <a:extLst>
              <a:ext uri="{FF2B5EF4-FFF2-40B4-BE49-F238E27FC236}">
                <a16:creationId xmlns:a16="http://schemas.microsoft.com/office/drawing/2014/main" id="{6A58D529-19BD-4A52-9F25-906FE37188D3}"/>
              </a:ext>
            </a:extLst>
          </p:cNvPr>
          <p:cNvPicPr>
            <a:picLocks noChangeAspect="1"/>
          </p:cNvPicPr>
          <p:nvPr/>
        </p:nvPicPr>
        <p:blipFill>
          <a:blip r:embed="rId4"/>
          <a:stretch>
            <a:fillRect/>
          </a:stretch>
        </p:blipFill>
        <p:spPr>
          <a:xfrm>
            <a:off x="242058" y="259370"/>
            <a:ext cx="1724387" cy="1972100"/>
          </a:xfrm>
          <a:prstGeom prst="rect">
            <a:avLst/>
          </a:prstGeom>
        </p:spPr>
      </p:pic>
      <p:pic>
        <p:nvPicPr>
          <p:cNvPr id="8" name="Picture 7">
            <a:extLst>
              <a:ext uri="{FF2B5EF4-FFF2-40B4-BE49-F238E27FC236}">
                <a16:creationId xmlns:a16="http://schemas.microsoft.com/office/drawing/2014/main" id="{AB0FD461-D15B-4570-8CFC-40297D97297F}"/>
              </a:ext>
            </a:extLst>
          </p:cNvPr>
          <p:cNvPicPr>
            <a:picLocks noChangeAspect="1"/>
          </p:cNvPicPr>
          <p:nvPr/>
        </p:nvPicPr>
        <p:blipFill>
          <a:blip r:embed="rId4"/>
          <a:stretch>
            <a:fillRect/>
          </a:stretch>
        </p:blipFill>
        <p:spPr>
          <a:xfrm>
            <a:off x="242058" y="188792"/>
            <a:ext cx="1724387" cy="1972100"/>
          </a:xfrm>
          <a:prstGeom prst="rect">
            <a:avLst/>
          </a:prstGeom>
        </p:spPr>
      </p:pic>
    </p:spTree>
    <p:extLst>
      <p:ext uri="{BB962C8B-B14F-4D97-AF65-F5344CB8AC3E}">
        <p14:creationId xmlns:p14="http://schemas.microsoft.com/office/powerpoint/2010/main" val="6236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11">
            <a:extLst>
              <a:ext uri="{FF2B5EF4-FFF2-40B4-BE49-F238E27FC236}">
                <a16:creationId xmlns:a16="http://schemas.microsoft.com/office/drawing/2014/main" id="{A1DF5B8B-7BDD-4E7B-A363-B2B9B60696D0}"/>
              </a:ext>
            </a:extLst>
          </p:cNvPr>
          <p:cNvSpPr/>
          <p:nvPr/>
        </p:nvSpPr>
        <p:spPr>
          <a:xfrm>
            <a:off x="136473" y="844528"/>
            <a:ext cx="4445360" cy="5369162"/>
          </a:xfrm>
          <a:prstGeom prst="rect">
            <a:avLst/>
          </a:prstGeom>
        </p:spPr>
        <p:txBody>
          <a:bodyPr wrap="square">
            <a:spAutoFit/>
          </a:bodyPr>
          <a:lstStyle/>
          <a:p>
            <a:r>
              <a:rPr lang="en-GB" sz="1270" dirty="0">
                <a:latin typeface="Arial" panose="020B0604020202020204" pitchFamily="34" charset="0"/>
                <a:ea typeface="Calibri" panose="020F0502020204030204" pitchFamily="34" charset="0"/>
                <a:cs typeface="Times New Roman" panose="02020603050405020304" pitchFamily="18" charset="0"/>
              </a:rPr>
              <a:t>In January 2015, to recognise the incredible growth of the Mary’s Meals movement around the world and to facilitate future growth in new countries, another entity – Mary’s Meals International (or ‘MMI’) – was formed in the UK. </a:t>
            </a:r>
          </a:p>
          <a:p>
            <a:pPr>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This new organisation assumed responsibility for directly delivering our programmes and for coordinating the growing number of Mary’s Meals organisations around the world, aimed at either awareness-raising or programme delivery.</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This structural change saw Mary’s Meals UK become the global movement’s largest fundraising organisation and enabled it to focus even more passionately on its mission to tell our story across Scotland, England, Northern Ireland and Wales, and empower more people to help us reach the next hungry child by offering their money, goods, skills, time or prayer.</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US" sz="1270" dirty="0">
                <a:latin typeface="Arial" panose="020B0604020202020204" pitchFamily="34" charset="0"/>
                <a:ea typeface="Calibri" panose="020F0502020204030204" pitchFamily="34" charset="0"/>
                <a:cs typeface="Times New Roman" panose="02020603050405020304" pitchFamily="18" charset="0"/>
              </a:rPr>
              <a:t>Today, Mary’s Meals UK raises awareness and funds under the direction of the Executive Director, and through the passion, commitment and dedication of our volunteers and staff, led by the Director of Communications, Director of Supporter Engagement and Income, and the Director of Finance and Operations. The organisation currently has offices in Glasgow, Dalmally, Leeds and London.</a:t>
            </a:r>
          </a:p>
        </p:txBody>
      </p:sp>
      <p:sp>
        <p:nvSpPr>
          <p:cNvPr id="16" name="Rectangle 15">
            <a:extLst>
              <a:ext uri="{FF2B5EF4-FFF2-40B4-BE49-F238E27FC236}">
                <a16:creationId xmlns:a16="http://schemas.microsoft.com/office/drawing/2014/main" id="{C4993362-2286-435A-92F2-013CC2C815D3}"/>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10</a:t>
            </a:r>
          </a:p>
        </p:txBody>
      </p:sp>
      <p:pic>
        <p:nvPicPr>
          <p:cNvPr id="13" name="Picture 12">
            <a:extLst>
              <a:ext uri="{FF2B5EF4-FFF2-40B4-BE49-F238E27FC236}">
                <a16:creationId xmlns:a16="http://schemas.microsoft.com/office/drawing/2014/main" id="{9D790A96-D10F-4F43-83C6-78E23FA3FCA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14" name="Picture 13">
            <a:extLst>
              <a:ext uri="{FF2B5EF4-FFF2-40B4-BE49-F238E27FC236}">
                <a16:creationId xmlns:a16="http://schemas.microsoft.com/office/drawing/2014/main" id="{4FD4202F-E10C-4D87-89F2-FD4E6CCBCEDE}"/>
              </a:ext>
            </a:extLst>
          </p:cNvPr>
          <p:cNvPicPr>
            <a:picLocks noChangeAspect="1"/>
          </p:cNvPicPr>
          <p:nvPr/>
        </p:nvPicPr>
        <p:blipFill rotWithShape="1">
          <a:blip r:embed="rId4"/>
          <a:srcRect l="26880" r="10209"/>
          <a:stretch/>
        </p:blipFill>
        <p:spPr>
          <a:xfrm flipH="1" flipV="1">
            <a:off x="4600868" y="780562"/>
            <a:ext cx="4572000" cy="5389352"/>
          </a:xfrm>
          <a:prstGeom prst="rect">
            <a:avLst/>
          </a:prstGeom>
        </p:spPr>
      </p:pic>
    </p:spTree>
    <p:extLst>
      <p:ext uri="{BB962C8B-B14F-4D97-AF65-F5344CB8AC3E}">
        <p14:creationId xmlns:p14="http://schemas.microsoft.com/office/powerpoint/2010/main" val="3589639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Role outline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12933" y="6442963"/>
            <a:ext cx="9149758" cy="415037"/>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11">
            <a:extLst>
              <a:ext uri="{FF2B5EF4-FFF2-40B4-BE49-F238E27FC236}">
                <a16:creationId xmlns:a16="http://schemas.microsoft.com/office/drawing/2014/main" id="{97D49DA0-81BA-4240-B9CE-BE95AD1D118C}"/>
              </a:ext>
            </a:extLst>
          </p:cNvPr>
          <p:cNvSpPr/>
          <p:nvPr/>
        </p:nvSpPr>
        <p:spPr>
          <a:xfrm>
            <a:off x="-15285" y="764963"/>
            <a:ext cx="4156947" cy="4154984"/>
          </a:xfrm>
          <a:prstGeom prst="rect">
            <a:avLst/>
          </a:prstGeom>
        </p:spPr>
        <p:txBody>
          <a:bodyPr wrap="square">
            <a:spAutoFit/>
          </a:bodyPr>
          <a:lstStyle/>
          <a:p>
            <a:r>
              <a:rPr lang="en-GB" sz="1200" b="1" dirty="0">
                <a:latin typeface="Arial" panose="020B0604020202020204" pitchFamily="34" charset="0"/>
                <a:cs typeface="Arial" panose="020B0604020202020204" pitchFamily="34" charset="0"/>
              </a:rPr>
              <a:t>Role title: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Location:</a:t>
            </a:r>
          </a:p>
          <a:p>
            <a:endParaRPr lang="en-GB" sz="1200" b="1" dirty="0">
              <a:latin typeface="Arial" panose="020B0604020202020204" pitchFamily="34" charset="0"/>
              <a:cs typeface="Arial" panose="020B0604020202020204" pitchFamily="34" charset="0"/>
            </a:endParaRP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Contract:</a:t>
            </a:r>
          </a:p>
          <a:p>
            <a:endParaRPr lang="en-GB" sz="1200" b="1" dirty="0">
              <a:latin typeface="Arial" panose="020B0604020202020204" pitchFamily="34" charset="0"/>
              <a:cs typeface="Arial" panose="020B0604020202020204" pitchFamily="34" charset="0"/>
            </a:endParaRP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Salary:</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Benefits: </a:t>
            </a:r>
          </a:p>
          <a:p>
            <a:endParaRPr lang="en-GB" sz="1200" b="1" dirty="0">
              <a:latin typeface="Arial" panose="020B0604020202020204" pitchFamily="34" charset="0"/>
              <a:cs typeface="Arial" panose="020B0604020202020204" pitchFamily="34" charset="0"/>
            </a:endParaRPr>
          </a:p>
          <a:p>
            <a:endParaRPr lang="en-GB" sz="1200" b="1" dirty="0">
              <a:latin typeface="Arial" panose="020B0604020202020204" pitchFamily="34" charset="0"/>
              <a:cs typeface="Arial" panose="020B0604020202020204" pitchFamily="34" charset="0"/>
            </a:endParaRPr>
          </a:p>
          <a:p>
            <a:endParaRPr lang="en-GB" sz="1200" b="1" dirty="0">
              <a:latin typeface="Arial" panose="020B0604020202020204" pitchFamily="34" charset="0"/>
              <a:cs typeface="Arial" panose="020B0604020202020204" pitchFamily="34" charset="0"/>
            </a:endParaRPr>
          </a:p>
          <a:p>
            <a:endParaRPr lang="en-GB" sz="1200" b="1" dirty="0">
              <a:latin typeface="Arial" panose="020B0604020202020204" pitchFamily="34" charset="0"/>
              <a:cs typeface="Arial" panose="020B0604020202020204" pitchFamily="34" charset="0"/>
            </a:endParaRP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Reports to:</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Direct reports:</a:t>
            </a:r>
          </a:p>
          <a:p>
            <a:endParaRPr lang="en-GB" sz="1200" b="1" dirty="0">
              <a:latin typeface="Arial" panose="020B0604020202020204" pitchFamily="34" charset="0"/>
              <a:cs typeface="Arial" panose="020B0604020202020204" pitchFamily="34" charset="0"/>
            </a:endParaRP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Key relationships:</a:t>
            </a:r>
          </a:p>
        </p:txBody>
      </p:sp>
      <p:sp>
        <p:nvSpPr>
          <p:cNvPr id="13" name="Rectangle 12">
            <a:extLst>
              <a:ext uri="{FF2B5EF4-FFF2-40B4-BE49-F238E27FC236}">
                <a16:creationId xmlns:a16="http://schemas.microsoft.com/office/drawing/2014/main" id="{54BE68AE-F7BC-4D30-B04E-B663006A9EC3}"/>
              </a:ext>
            </a:extLst>
          </p:cNvPr>
          <p:cNvSpPr/>
          <p:nvPr/>
        </p:nvSpPr>
        <p:spPr>
          <a:xfrm>
            <a:off x="1348364" y="776377"/>
            <a:ext cx="3509323" cy="5047536"/>
          </a:xfrm>
          <a:prstGeom prst="rect">
            <a:avLst/>
          </a:prstGeom>
        </p:spPr>
        <p:txBody>
          <a:bodyPr wrap="square" anchor="t">
            <a:spAutoFit/>
          </a:bodyPr>
          <a:lstStyle/>
          <a:p>
            <a:r>
              <a:rPr lang="en-GB" sz="1150" dirty="0">
                <a:latin typeface="Arial" panose="020B0604020202020204" pitchFamily="34" charset="0"/>
                <a:cs typeface="Arial" panose="020B0604020202020204" pitchFamily="34" charset="0"/>
              </a:rPr>
              <a:t>Head of Communications</a:t>
            </a:r>
          </a:p>
          <a:p>
            <a:endParaRPr lang="en-GB" sz="115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Glasgow (but will consider remote working from anywhere in the UK)</a:t>
            </a:r>
          </a:p>
          <a:p>
            <a:endParaRPr lang="en-GB" sz="1150" dirty="0">
              <a:latin typeface="Arial" panose="020B0604020202020204" pitchFamily="34" charset="0"/>
              <a:cs typeface="Arial" panose="020B0604020202020204" pitchFamily="34" charset="0"/>
            </a:endParaRPr>
          </a:p>
          <a:p>
            <a:r>
              <a:rPr lang="en-GB" sz="1150" dirty="0">
                <a:latin typeface="Arial"/>
                <a:cs typeface="Arial"/>
              </a:rPr>
              <a:t>Full-time, one-year fixed term contract for maternity cover. </a:t>
            </a:r>
            <a:endParaRPr lang="en-GB" dirty="0">
              <a:latin typeface="Calibri" panose="020F0502020204030204"/>
              <a:cs typeface="Calibri" panose="020F0502020204030204"/>
            </a:endParaRPr>
          </a:p>
          <a:p>
            <a:endParaRPr lang="en-GB" sz="1150" dirty="0">
              <a:latin typeface="Arial" panose="020B0604020202020204" pitchFamily="34" charset="0"/>
              <a:cs typeface="Arial" panose="020B0604020202020204" pitchFamily="34" charset="0"/>
            </a:endParaRPr>
          </a:p>
          <a:p>
            <a:r>
              <a:rPr lang="en-GB" sz="1150" dirty="0">
                <a:latin typeface="Arial"/>
                <a:cs typeface="Arial"/>
              </a:rPr>
              <a:t>c. £43,223 per annum</a:t>
            </a:r>
            <a:endParaRPr lang="en-GB" dirty="0"/>
          </a:p>
          <a:p>
            <a:endParaRPr lang="en-GB" sz="115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Flexible working, 34 days’ annual leave (including public holidays), and a non-contributory pension with employer contributions of 8%. For more information on what we offer, please visit: </a:t>
            </a:r>
            <a:r>
              <a:rPr lang="en-GB" sz="1150" dirty="0">
                <a:latin typeface="Arial" panose="020B0604020202020204" pitchFamily="34" charset="0"/>
                <a:cs typeface="Arial" panose="020B0604020202020204" pitchFamily="34" charset="0"/>
                <a:hlinkClick r:id="rId3"/>
              </a:rPr>
              <a:t>http://bit.ly/2F9lVlQ</a:t>
            </a:r>
            <a:endParaRPr lang="en-GB" sz="1150" dirty="0">
              <a:latin typeface="Arial" panose="020B0604020202020204" pitchFamily="34" charset="0"/>
              <a:cs typeface="Arial" panose="020B0604020202020204" pitchFamily="34" charset="0"/>
            </a:endParaRPr>
          </a:p>
          <a:p>
            <a:endParaRPr lang="en-GB" sz="115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Director of Communications </a:t>
            </a:r>
          </a:p>
          <a:p>
            <a:endParaRPr lang="en-GB" sz="115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Communications Manager</a:t>
            </a:r>
          </a:p>
          <a:p>
            <a:r>
              <a:rPr lang="en-GB" sz="1150" dirty="0">
                <a:latin typeface="Arial" panose="020B0604020202020204" pitchFamily="34" charset="0"/>
                <a:cs typeface="Arial" panose="020B0604020202020204" pitchFamily="34" charset="0"/>
              </a:rPr>
              <a:t>Visual Communications Manager</a:t>
            </a:r>
          </a:p>
          <a:p>
            <a:endParaRPr lang="en-GB" sz="1150" dirty="0">
              <a:latin typeface="Arial" panose="020B0604020202020204" pitchFamily="34" charset="0"/>
              <a:cs typeface="Arial" panose="020B0604020202020204" pitchFamily="34" charset="0"/>
            </a:endParaRPr>
          </a:p>
          <a:p>
            <a:endParaRPr lang="en-GB" sz="1150" dirty="0">
              <a:latin typeface="Arial" panose="020B0604020202020204" pitchFamily="34" charset="0"/>
              <a:cs typeface="Arial" panose="020B0604020202020204" pitchFamily="34" charset="0"/>
            </a:endParaRPr>
          </a:p>
          <a:p>
            <a:r>
              <a:rPr lang="en-GB" sz="1150" u="sng" dirty="0">
                <a:latin typeface="Arial" panose="020B0604020202020204" pitchFamily="34" charset="0"/>
                <a:cs typeface="Arial" panose="020B0604020202020204" pitchFamily="34" charset="0"/>
              </a:rPr>
              <a:t>MMUK:</a:t>
            </a:r>
            <a:r>
              <a:rPr lang="en-GB" sz="115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Executive Director </a:t>
            </a:r>
          </a:p>
          <a:p>
            <a:pPr marL="171450" indent="-171450">
              <a:buFont typeface="Arial" panose="020B0604020202020204" pitchFamily="34" charset="0"/>
              <a:buChar char="•"/>
            </a:pPr>
            <a:r>
              <a:rPr lang="en-US" sz="1150" dirty="0">
                <a:latin typeface="Arial" panose="020B0604020202020204" pitchFamily="34" charset="0"/>
                <a:cs typeface="Arial" panose="020B0604020202020204" pitchFamily="34" charset="0"/>
              </a:rPr>
              <a:t>MMUK Board &amp; leadership team</a:t>
            </a:r>
          </a:p>
          <a:p>
            <a:pPr marL="171450" indent="-171450">
              <a:buFont typeface="Arial" panose="020B0604020202020204" pitchFamily="34" charset="0"/>
              <a:buChar char="•"/>
            </a:pPr>
            <a:r>
              <a:rPr lang="en-GB" sz="1150" dirty="0">
                <a:latin typeface="Arial" panose="020B0604020202020204" pitchFamily="34" charset="0"/>
                <a:cs typeface="Arial" panose="020B0604020202020204" pitchFamily="34" charset="0"/>
              </a:rPr>
              <a:t>MMUK Extended Leadership team</a:t>
            </a:r>
          </a:p>
          <a:p>
            <a:r>
              <a:rPr lang="en-GB" sz="1150" u="sng" dirty="0">
                <a:latin typeface="Arial" panose="020B0604020202020204" pitchFamily="34" charset="0"/>
                <a:cs typeface="Arial" panose="020B0604020202020204" pitchFamily="34" charset="0"/>
              </a:rPr>
              <a:t>MMI:</a:t>
            </a:r>
            <a:r>
              <a:rPr lang="en-GB" sz="115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150" dirty="0">
                <a:latin typeface="Arial" panose="020B0604020202020204" pitchFamily="34" charset="0"/>
                <a:cs typeface="Arial" panose="020B0604020202020204" pitchFamily="34" charset="0"/>
              </a:rPr>
              <a:t>Affiliate staff and volunteers </a:t>
            </a:r>
          </a:p>
        </p:txBody>
      </p:sp>
      <p:sp>
        <p:nvSpPr>
          <p:cNvPr id="3" name="Rectangle 2">
            <a:extLst>
              <a:ext uri="{FF2B5EF4-FFF2-40B4-BE49-F238E27FC236}">
                <a16:creationId xmlns:a16="http://schemas.microsoft.com/office/drawing/2014/main" id="{5AB32585-FB75-4F5E-B2FF-8853ACD37582}"/>
              </a:ext>
            </a:extLst>
          </p:cNvPr>
          <p:cNvSpPr/>
          <p:nvPr/>
        </p:nvSpPr>
        <p:spPr>
          <a:xfrm>
            <a:off x="4749239" y="929822"/>
            <a:ext cx="4261162" cy="5435009"/>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ectangle 52">
            <a:extLst>
              <a:ext uri="{FF2B5EF4-FFF2-40B4-BE49-F238E27FC236}">
                <a16:creationId xmlns:a16="http://schemas.microsoft.com/office/drawing/2014/main" id="{EED3CBC3-5CE6-4717-B15A-2F6B8917845A}"/>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11</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4" name="Freeform: Shape 13">
            <a:extLst>
              <a:ext uri="{FF2B5EF4-FFF2-40B4-BE49-F238E27FC236}">
                <a16:creationId xmlns:a16="http://schemas.microsoft.com/office/drawing/2014/main" id="{D80933DE-3FD8-4A39-9652-3FC76276E15F}"/>
              </a:ext>
            </a:extLst>
          </p:cNvPr>
          <p:cNvSpPr/>
          <p:nvPr/>
        </p:nvSpPr>
        <p:spPr>
          <a:xfrm>
            <a:off x="6728223" y="2537457"/>
            <a:ext cx="682377" cy="549177"/>
          </a:xfrm>
          <a:custGeom>
            <a:avLst/>
            <a:gdLst/>
            <a:ahLst/>
            <a:cxnLst/>
            <a:rect l="0" t="0" r="0" b="0"/>
            <a:pathLst>
              <a:path>
                <a:moveTo>
                  <a:pt x="0" y="0"/>
                </a:moveTo>
                <a:lnTo>
                  <a:pt x="671846" y="540434"/>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aphicFrame>
        <p:nvGraphicFramePr>
          <p:cNvPr id="29" name="Diagram 28">
            <a:extLst>
              <a:ext uri="{FF2B5EF4-FFF2-40B4-BE49-F238E27FC236}">
                <a16:creationId xmlns:a16="http://schemas.microsoft.com/office/drawing/2014/main" id="{841ED5F5-A2CD-4E6A-843F-DA616238D1FF}"/>
              </a:ext>
            </a:extLst>
          </p:cNvPr>
          <p:cNvGraphicFramePr/>
          <p:nvPr>
            <p:extLst>
              <p:ext uri="{D42A27DB-BD31-4B8C-83A1-F6EECF244321}">
                <p14:modId xmlns:p14="http://schemas.microsoft.com/office/powerpoint/2010/main" val="3028037906"/>
              </p:ext>
            </p:extLst>
          </p:nvPr>
        </p:nvGraphicFramePr>
        <p:xfrm>
          <a:off x="4749239" y="2219279"/>
          <a:ext cx="4299112" cy="34393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4" name="Freeform: Shape 33">
            <a:extLst>
              <a:ext uri="{FF2B5EF4-FFF2-40B4-BE49-F238E27FC236}">
                <a16:creationId xmlns:a16="http://schemas.microsoft.com/office/drawing/2014/main" id="{30DA153F-8254-4BD6-BD6E-7E02F36C1CB8}"/>
              </a:ext>
            </a:extLst>
          </p:cNvPr>
          <p:cNvSpPr/>
          <p:nvPr/>
        </p:nvSpPr>
        <p:spPr>
          <a:xfrm>
            <a:off x="6072841" y="1935329"/>
            <a:ext cx="1381711" cy="796450"/>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0198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Director of Communications</a:t>
            </a:r>
          </a:p>
        </p:txBody>
      </p:sp>
      <p:cxnSp>
        <p:nvCxnSpPr>
          <p:cNvPr id="36" name="Straight Connector 35">
            <a:extLst>
              <a:ext uri="{FF2B5EF4-FFF2-40B4-BE49-F238E27FC236}">
                <a16:creationId xmlns:a16="http://schemas.microsoft.com/office/drawing/2014/main" id="{306381F9-A69E-4CE4-B595-BA2266F31C06}"/>
              </a:ext>
            </a:extLst>
          </p:cNvPr>
          <p:cNvCxnSpPr>
            <a:cxnSpLocks/>
          </p:cNvCxnSpPr>
          <p:nvPr/>
        </p:nvCxnSpPr>
        <p:spPr>
          <a:xfrm>
            <a:off x="6788722" y="2676264"/>
            <a:ext cx="9463" cy="35132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1" name="Freeform: Shape 40">
            <a:extLst>
              <a:ext uri="{FF2B5EF4-FFF2-40B4-BE49-F238E27FC236}">
                <a16:creationId xmlns:a16="http://schemas.microsoft.com/office/drawing/2014/main" id="{B1CEE13E-6443-46BA-AFE7-E3FE4A3D937D}"/>
              </a:ext>
            </a:extLst>
          </p:cNvPr>
          <p:cNvSpPr/>
          <p:nvPr/>
        </p:nvSpPr>
        <p:spPr>
          <a:xfrm>
            <a:off x="6072840" y="3004362"/>
            <a:ext cx="1381711" cy="796450"/>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FFC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Head of Communications </a:t>
            </a:r>
          </a:p>
        </p:txBody>
      </p:sp>
      <p:cxnSp>
        <p:nvCxnSpPr>
          <p:cNvPr id="43" name="Straight Connector 42">
            <a:extLst>
              <a:ext uri="{FF2B5EF4-FFF2-40B4-BE49-F238E27FC236}">
                <a16:creationId xmlns:a16="http://schemas.microsoft.com/office/drawing/2014/main" id="{1CAA52DB-A7D2-4780-A1E5-E91D075F2651}"/>
              </a:ext>
            </a:extLst>
          </p:cNvPr>
          <p:cNvCxnSpPr>
            <a:cxnSpLocks/>
          </p:cNvCxnSpPr>
          <p:nvPr/>
        </p:nvCxnSpPr>
        <p:spPr>
          <a:xfrm>
            <a:off x="6788722" y="3800812"/>
            <a:ext cx="0" cy="669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0609155-32BE-43C9-93E9-A02AA1489C74}"/>
              </a:ext>
            </a:extLst>
          </p:cNvPr>
          <p:cNvCxnSpPr>
            <a:cxnSpLocks/>
          </p:cNvCxnSpPr>
          <p:nvPr/>
        </p:nvCxnSpPr>
        <p:spPr>
          <a:xfrm flipV="1">
            <a:off x="5432796" y="4449028"/>
            <a:ext cx="2816622" cy="214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18CF3FE-0B5B-420C-9F76-515DA42FD184}"/>
              </a:ext>
            </a:extLst>
          </p:cNvPr>
          <p:cNvCxnSpPr>
            <a:cxnSpLocks/>
          </p:cNvCxnSpPr>
          <p:nvPr/>
        </p:nvCxnSpPr>
        <p:spPr>
          <a:xfrm flipH="1">
            <a:off x="5432796" y="4449028"/>
            <a:ext cx="2080" cy="18877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825FF1A-00C6-43F2-9FCF-C095F4458F13}"/>
              </a:ext>
            </a:extLst>
          </p:cNvPr>
          <p:cNvCxnSpPr>
            <a:cxnSpLocks/>
          </p:cNvCxnSpPr>
          <p:nvPr/>
        </p:nvCxnSpPr>
        <p:spPr>
          <a:xfrm>
            <a:off x="8249418" y="4470491"/>
            <a:ext cx="9144" cy="9866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5" name="Freeform: Shape 54">
            <a:extLst>
              <a:ext uri="{FF2B5EF4-FFF2-40B4-BE49-F238E27FC236}">
                <a16:creationId xmlns:a16="http://schemas.microsoft.com/office/drawing/2014/main" id="{ABCA40A5-D1B4-4A13-B25E-83041E7F7447}"/>
              </a:ext>
            </a:extLst>
          </p:cNvPr>
          <p:cNvSpPr/>
          <p:nvPr/>
        </p:nvSpPr>
        <p:spPr>
          <a:xfrm>
            <a:off x="5134237" y="4569482"/>
            <a:ext cx="1303712" cy="796450"/>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0198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dirty="0"/>
              <a:t>Communications</a:t>
            </a:r>
          </a:p>
          <a:p>
            <a:pPr marL="0" lvl="0" indent="0" algn="ctr" defTabSz="577850">
              <a:lnSpc>
                <a:spcPct val="90000"/>
              </a:lnSpc>
              <a:spcBef>
                <a:spcPct val="0"/>
              </a:spcBef>
              <a:spcAft>
                <a:spcPct val="35000"/>
              </a:spcAft>
              <a:buNone/>
            </a:pPr>
            <a:r>
              <a:rPr lang="en-US" sz="1300" kern="1200" dirty="0"/>
              <a:t>Manager</a:t>
            </a:r>
          </a:p>
        </p:txBody>
      </p:sp>
      <p:sp>
        <p:nvSpPr>
          <p:cNvPr id="59" name="Freeform: Shape 58">
            <a:extLst>
              <a:ext uri="{FF2B5EF4-FFF2-40B4-BE49-F238E27FC236}">
                <a16:creationId xmlns:a16="http://schemas.microsoft.com/office/drawing/2014/main" id="{9F1A60F5-27F1-48CC-8CD1-3703BF70C462}"/>
              </a:ext>
            </a:extLst>
          </p:cNvPr>
          <p:cNvSpPr/>
          <p:nvPr/>
        </p:nvSpPr>
        <p:spPr>
          <a:xfrm>
            <a:off x="7277358" y="4541396"/>
            <a:ext cx="1303712" cy="796450"/>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019C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dirty="0"/>
              <a:t>Visual Comms Manager</a:t>
            </a:r>
            <a:endParaRPr lang="en-US" sz="1300" kern="1200" dirty="0"/>
          </a:p>
        </p:txBody>
      </p:sp>
      <p:sp>
        <p:nvSpPr>
          <p:cNvPr id="63" name="TextBox 62">
            <a:extLst>
              <a:ext uri="{FF2B5EF4-FFF2-40B4-BE49-F238E27FC236}">
                <a16:creationId xmlns:a16="http://schemas.microsoft.com/office/drawing/2014/main" id="{2BB77F2A-CEF0-4899-A31A-8DF4DC937DE8}"/>
              </a:ext>
            </a:extLst>
          </p:cNvPr>
          <p:cNvSpPr txBox="1"/>
          <p:nvPr/>
        </p:nvSpPr>
        <p:spPr>
          <a:xfrm>
            <a:off x="5276775" y="1010004"/>
            <a:ext cx="3086100" cy="1200329"/>
          </a:xfrm>
          <a:prstGeom prst="rect">
            <a:avLst/>
          </a:prstGeom>
          <a:noFill/>
        </p:spPr>
        <p:txBody>
          <a:bodyPr wrap="square" rtlCol="0">
            <a:spAutoFit/>
          </a:bodyPr>
          <a:lstStyle/>
          <a:p>
            <a:pPr algn="ctr"/>
            <a:r>
              <a:rPr lang="en-GB" b="1" dirty="0">
                <a:solidFill>
                  <a:srgbClr val="0198DC"/>
                </a:solidFill>
                <a:latin typeface="Arial" panose="020B0604020202020204" pitchFamily="34" charset="0"/>
                <a:ea typeface="Calibri" panose="020F0502020204030204" pitchFamily="34" charset="0"/>
                <a:cs typeface="Times New Roman" panose="02020603050405020304" pitchFamily="18" charset="0"/>
              </a:rPr>
              <a:t>Mary’s Meals UK</a:t>
            </a:r>
          </a:p>
          <a:p>
            <a:pPr algn="ctr"/>
            <a:r>
              <a:rPr lang="en-GB" b="1" dirty="0">
                <a:solidFill>
                  <a:srgbClr val="0198DC"/>
                </a:solidFill>
                <a:latin typeface="Arial" panose="020B0604020202020204" pitchFamily="34" charset="0"/>
                <a:ea typeface="Calibri" panose="020F0502020204030204" pitchFamily="34" charset="0"/>
                <a:cs typeface="Times New Roman" panose="02020603050405020304" pitchFamily="18" charset="0"/>
              </a:rPr>
              <a:t>Communications team structure</a:t>
            </a:r>
          </a:p>
          <a:p>
            <a:endParaRPr lang="en-GB" dirty="0"/>
          </a:p>
        </p:txBody>
      </p:sp>
      <p:sp>
        <p:nvSpPr>
          <p:cNvPr id="25" name="Freeform: Shape 24">
            <a:extLst>
              <a:ext uri="{FF2B5EF4-FFF2-40B4-BE49-F238E27FC236}">
                <a16:creationId xmlns:a16="http://schemas.microsoft.com/office/drawing/2014/main" id="{28F88DBE-EE01-424E-8927-EA5E5EF71FAE}"/>
              </a:ext>
            </a:extLst>
          </p:cNvPr>
          <p:cNvSpPr/>
          <p:nvPr/>
        </p:nvSpPr>
        <p:spPr>
          <a:xfrm>
            <a:off x="7318068" y="5529953"/>
            <a:ext cx="1303712" cy="747754"/>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019C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dirty="0"/>
              <a:t>Comms Officer</a:t>
            </a:r>
          </a:p>
          <a:p>
            <a:pPr marL="0" lvl="0" indent="0" algn="ctr" defTabSz="577850">
              <a:lnSpc>
                <a:spcPct val="90000"/>
              </a:lnSpc>
              <a:spcBef>
                <a:spcPct val="0"/>
              </a:spcBef>
              <a:spcAft>
                <a:spcPct val="35000"/>
              </a:spcAft>
              <a:buNone/>
            </a:pPr>
            <a:r>
              <a:rPr lang="en-US" sz="1300" dirty="0"/>
              <a:t> x2</a:t>
            </a:r>
            <a:endParaRPr lang="en-US" sz="1300" kern="1200" dirty="0"/>
          </a:p>
        </p:txBody>
      </p:sp>
      <p:cxnSp>
        <p:nvCxnSpPr>
          <p:cNvPr id="32" name="Straight Connector 31">
            <a:extLst>
              <a:ext uri="{FF2B5EF4-FFF2-40B4-BE49-F238E27FC236}">
                <a16:creationId xmlns:a16="http://schemas.microsoft.com/office/drawing/2014/main" id="{3F57DD15-EEE3-4557-8519-89F5B32D681C}"/>
              </a:ext>
            </a:extLst>
          </p:cNvPr>
          <p:cNvCxnSpPr>
            <a:cxnSpLocks/>
          </p:cNvCxnSpPr>
          <p:nvPr/>
        </p:nvCxnSpPr>
        <p:spPr>
          <a:xfrm>
            <a:off x="7919751" y="5281388"/>
            <a:ext cx="0" cy="32659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A80C13B8-3F5D-41F2-B02B-B137EE7987C1}"/>
              </a:ext>
            </a:extLst>
          </p:cNvPr>
          <p:cNvSpPr/>
          <p:nvPr/>
        </p:nvSpPr>
        <p:spPr>
          <a:xfrm>
            <a:off x="5171348" y="5505383"/>
            <a:ext cx="1303712" cy="747754"/>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019C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dirty="0"/>
              <a:t>Comms Officer</a:t>
            </a:r>
          </a:p>
          <a:p>
            <a:pPr marL="0" lvl="0" indent="0" algn="ctr" defTabSz="577850">
              <a:lnSpc>
                <a:spcPct val="90000"/>
              </a:lnSpc>
              <a:spcBef>
                <a:spcPct val="0"/>
              </a:spcBef>
              <a:spcAft>
                <a:spcPct val="35000"/>
              </a:spcAft>
              <a:buNone/>
            </a:pPr>
            <a:r>
              <a:rPr lang="en-US" sz="1300" dirty="0"/>
              <a:t> x1</a:t>
            </a:r>
            <a:endParaRPr lang="en-US" sz="1300" kern="1200" dirty="0"/>
          </a:p>
        </p:txBody>
      </p:sp>
      <p:cxnSp>
        <p:nvCxnSpPr>
          <p:cNvPr id="27" name="Straight Connector 26">
            <a:extLst>
              <a:ext uri="{FF2B5EF4-FFF2-40B4-BE49-F238E27FC236}">
                <a16:creationId xmlns:a16="http://schemas.microsoft.com/office/drawing/2014/main" id="{D20C5341-04A7-42B3-993B-555E68FD7A36}"/>
              </a:ext>
            </a:extLst>
          </p:cNvPr>
          <p:cNvCxnSpPr>
            <a:cxnSpLocks/>
          </p:cNvCxnSpPr>
          <p:nvPr/>
        </p:nvCxnSpPr>
        <p:spPr>
          <a:xfrm>
            <a:off x="5741660" y="5281388"/>
            <a:ext cx="0" cy="313402"/>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357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11">
            <a:extLst>
              <a:ext uri="{FF2B5EF4-FFF2-40B4-BE49-F238E27FC236}">
                <a16:creationId xmlns:a16="http://schemas.microsoft.com/office/drawing/2014/main" id="{A1DF5B8B-7BDD-4E7B-A363-B2B9B60696D0}"/>
              </a:ext>
            </a:extLst>
          </p:cNvPr>
          <p:cNvSpPr/>
          <p:nvPr/>
        </p:nvSpPr>
        <p:spPr>
          <a:xfrm>
            <a:off x="51045" y="797674"/>
            <a:ext cx="4257734" cy="5952399"/>
          </a:xfrm>
          <a:prstGeom prst="rect">
            <a:avLst/>
          </a:prstGeom>
        </p:spPr>
        <p:txBody>
          <a:bodyPr wrap="square">
            <a:spAutoFit/>
          </a:bodyPr>
          <a:lstStyle/>
          <a:p>
            <a:r>
              <a:rPr lang="en-GB" sz="1400" b="1" dirty="0">
                <a:solidFill>
                  <a:srgbClr val="019CDC"/>
                </a:solidFill>
                <a:latin typeface="Arial" panose="020B0604020202020204" pitchFamily="34" charset="0"/>
                <a:cs typeface="Arial" panose="020B0604020202020204" pitchFamily="34" charset="0"/>
              </a:rPr>
              <a:t>Role overview</a:t>
            </a:r>
          </a:p>
          <a:p>
            <a:r>
              <a:rPr lang="en-US" sz="1100" dirty="0">
                <a:latin typeface="Arial" panose="020B0604020202020204" pitchFamily="34" charset="0"/>
                <a:cs typeface="Arial" panose="020B0604020202020204" pitchFamily="34" charset="0"/>
              </a:rPr>
              <a:t>To raise awareness of our work within the UK to attract new supporters, develop relationships with existing supporters, and to ensure the values of the organisation are upheld and promoted in all communications activities.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Responsible for managing the communications team, which may also include volunteers</a:t>
            </a:r>
            <a:r>
              <a:rPr lang="en-US" sz="1140" dirty="0">
                <a:latin typeface="Arial" panose="020B0604020202020204" pitchFamily="34" charset="0"/>
                <a:cs typeface="Arial" panose="020B0604020202020204" pitchFamily="34" charset="0"/>
              </a:rPr>
              <a:t>.</a:t>
            </a:r>
          </a:p>
          <a:p>
            <a:r>
              <a:rPr lang="en-US" sz="114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Reporting to the director of communications, you will be comfortable working at a senior level to achieve success and will be experienced at managing relationships at all levels. The communications team lead on mass marketing activities (including campaigns) and the supporter engagement team focus on building personal and local relationships, to ensure as many people as possible can hear about and engage with our work. It will be important to develop good working relationships with the head of grassroots engagement and the head of major giving and partnerships, in particular.</a:t>
            </a:r>
          </a:p>
          <a:p>
            <a:endParaRPr lang="en-US" sz="11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Key responsibilities</a:t>
            </a: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Development and implementation of Mary’s Meals’ communications strategy in the UK.</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Ensure all activity takes place in line with our values.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Direct line management of members of the communications team, monitoring and evaluating work and leading the team’s development.</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Manage the consistent implementation of Mary’s Meals brand, key messages and style guide in UK communications activities. </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Lead on direct mail for UK supporters, including testing and learning as part of the ongoing mass marketing strategy.</a:t>
            </a:r>
          </a:p>
          <a:p>
            <a:pPr marL="171450" indent="-1714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19A5F65-4A88-4CF2-A5CA-4C3B0B345455}"/>
              </a:ext>
            </a:extLst>
          </p:cNvPr>
          <p:cNvSpPr/>
          <p:nvPr/>
        </p:nvSpPr>
        <p:spPr>
          <a:xfrm>
            <a:off x="4236195" y="388188"/>
            <a:ext cx="4910684" cy="5555367"/>
          </a:xfrm>
          <a:prstGeom prst="rect">
            <a:avLst/>
          </a:prstGeom>
        </p:spPr>
        <p:txBody>
          <a:bodyPr wrap="square">
            <a:spAutoFit/>
          </a:bodyPr>
          <a:lstStyle/>
          <a:p>
            <a:endParaRPr lang="en-GB" sz="12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Oversee the creation and implementation of UK campaigns (in close collaboration with the global communications team, where relevant).</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Develop and implement engaging communication activities with existing supporters and identify creative ways to reach out to new audiences.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Work closely with the UK supporter engagement team to ensure consistency of Mary’s Meals’ messages and materials, creating resources where required.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Proactively identify opportunities to raise awareness of Mary’s Meals across all media, including press, broadcast and specialist titles.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Develop and maintain excellent working relations with press and communication partners.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Arrange media interviews and manage overseas visits to project countries when required.</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Support and identify media partnership or appeal opportunities to help raise awareness of Mary’s Meals’ mission.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Work flexibly and respond effectively to any reactive media enquiries or unplanned situations, including responding to media enquiries out of hours when necessary.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Oversee/approve production of media releases/statements, supporter communications, and video and features material.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Lead on copywriting and design of publications for the UK supporter base, including managing freelancers.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Develop and implement digital engagement plans for UK supporters including the development of UK social media channels and email marketing.</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Develop work around using Salesforce as a marketing tool for UK supporters.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Take responsibility for the management of the UK website, ensuring content is up to date and relevant.</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12</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220124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Qualifications, experience and skills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a:extLst>
              <a:ext uri="{FF2B5EF4-FFF2-40B4-BE49-F238E27FC236}">
                <a16:creationId xmlns:a16="http://schemas.microsoft.com/office/drawing/2014/main" id="{91C395BF-8DDA-415B-B49C-214B9A5952A4}"/>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14</a:t>
            </a:r>
          </a:p>
        </p:txBody>
      </p:sp>
      <p:pic>
        <p:nvPicPr>
          <p:cNvPr id="13" name="Picture 12">
            <a:extLst>
              <a:ext uri="{FF2B5EF4-FFF2-40B4-BE49-F238E27FC236}">
                <a16:creationId xmlns:a16="http://schemas.microsoft.com/office/drawing/2014/main" id="{B2BEC4BA-BCFD-4163-B3D7-81907776123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5" name="Rectangle 14">
            <a:extLst>
              <a:ext uri="{FF2B5EF4-FFF2-40B4-BE49-F238E27FC236}">
                <a16:creationId xmlns:a16="http://schemas.microsoft.com/office/drawing/2014/main" id="{2B9FAB9A-E56D-41F8-9D4C-03EC02F45DF2}"/>
              </a:ext>
            </a:extLst>
          </p:cNvPr>
          <p:cNvSpPr/>
          <p:nvPr/>
        </p:nvSpPr>
        <p:spPr>
          <a:xfrm>
            <a:off x="132265" y="952330"/>
            <a:ext cx="4567554" cy="5570756"/>
          </a:xfrm>
          <a:prstGeom prst="rect">
            <a:avLst/>
          </a:prstGeom>
        </p:spPr>
        <p:txBody>
          <a:bodyPr wrap="square">
            <a:spAutoFit/>
          </a:bodyPr>
          <a:lstStyle/>
          <a:p>
            <a:r>
              <a:rPr lang="en-GB" sz="1600" b="1" dirty="0">
                <a:solidFill>
                  <a:srgbClr val="019CDC"/>
                </a:solidFill>
                <a:latin typeface="Arial" panose="020B0604020202020204" pitchFamily="34" charset="0"/>
                <a:cs typeface="Arial" panose="020B0604020202020204" pitchFamily="34" charset="0"/>
              </a:rPr>
              <a:t>Qualifications</a:t>
            </a:r>
            <a:endParaRPr lang="en-GB" sz="1200" b="1" dirty="0">
              <a:solidFill>
                <a:srgbClr val="019CDC"/>
              </a:solidFill>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a:t>
            </a:r>
            <a:r>
              <a:rPr lang="en-GB" sz="1200" b="1" dirty="0">
                <a:solidFill>
                  <a:srgbClr val="019CDC"/>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Degree level education in a relevant discipline or equivalent professional experience</a:t>
            </a:r>
          </a:p>
          <a:p>
            <a:endParaRPr lang="en-GB" sz="1600" b="1" dirty="0">
              <a:solidFill>
                <a:srgbClr val="019CDC"/>
              </a:solidFill>
              <a:latin typeface="Arial" panose="020B0604020202020204" pitchFamily="34" charset="0"/>
              <a:cs typeface="Arial" panose="020B0604020202020204" pitchFamily="34" charset="0"/>
            </a:endParaRPr>
          </a:p>
          <a:p>
            <a:r>
              <a:rPr lang="en-GB" sz="1600" b="1" dirty="0">
                <a:solidFill>
                  <a:srgbClr val="019CDC"/>
                </a:solidFill>
                <a:latin typeface="Arial" panose="020B0604020202020204" pitchFamily="34" charset="0"/>
                <a:cs typeface="Arial" panose="020B0604020202020204" pitchFamily="34" charset="0"/>
              </a:rPr>
              <a:t>Experience</a:t>
            </a: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At least five years’ experience working within a senior PR/Communications role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Proven ability and experience of managing and developing the capabilities of driven, bright and diverse teams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Track record of developing and implementing effective communication strategies and activity plans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working in a fast-paced communications environment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Sound experience, and willingness to, work ‘hands on’ as part of a small team, in a supportive, flexible and friendly manner</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Experienced in media relations and nurturing media contacts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Proven and demonstrable experience of editing and producing publications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working with direct marketing materials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working with digital communications channels including websites, social media channels and email marketing</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600" b="1" dirty="0">
              <a:solidFill>
                <a:srgbClr val="019CDC"/>
              </a:solidFill>
              <a:latin typeface="Arial" panose="020B0604020202020204" pitchFamily="34" charset="0"/>
              <a:cs typeface="Arial" panose="020B0604020202020204" pitchFamily="34" charset="0"/>
            </a:endParaRPr>
          </a:p>
          <a:p>
            <a:endParaRPr lang="en-GB" sz="1600" b="1" dirty="0">
              <a:solidFill>
                <a:srgbClr val="019CDC"/>
              </a:solidFill>
              <a:latin typeface="Arial" panose="020B0604020202020204" pitchFamily="34" charset="0"/>
              <a:cs typeface="Arial" panose="020B0604020202020204" pitchFamily="34" charset="0"/>
            </a:endParaRPr>
          </a:p>
          <a:p>
            <a:endParaRPr lang="en-GB" sz="1200" b="1" dirty="0">
              <a:solidFill>
                <a:srgbClr val="019CDC"/>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3209CF2-64EF-4E23-99E5-1671F831647B}"/>
              </a:ext>
            </a:extLst>
          </p:cNvPr>
          <p:cNvSpPr txBox="1"/>
          <p:nvPr/>
        </p:nvSpPr>
        <p:spPr>
          <a:xfrm>
            <a:off x="4572000" y="828960"/>
            <a:ext cx="4438401" cy="6155531"/>
          </a:xfrm>
          <a:prstGeom prst="rect">
            <a:avLst/>
          </a:prstGeom>
          <a:noFill/>
        </p:spPr>
        <p:txBody>
          <a:bodyPr wrap="square" rtlCol="0">
            <a:spAutoFit/>
          </a:bodyPr>
          <a:lstStyle/>
          <a:p>
            <a:r>
              <a:rPr lang="en-GB" sz="1600" b="1" dirty="0">
                <a:solidFill>
                  <a:srgbClr val="019CDC"/>
                </a:solidFill>
                <a:latin typeface="Arial" panose="020B0604020202020204" pitchFamily="34" charset="0"/>
                <a:cs typeface="Arial" panose="020B0604020202020204" pitchFamily="34" charset="0"/>
              </a:rPr>
              <a:t>Skills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 practical and pragmatic person able to exercise initiative and sound judgement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Excellent written and verbal communication skills, including a demonstrated ability to write engaging, clear and concise copy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Ability to manage a complex workload and juggle multiple priorities, ensuring deadlines are met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 credible and reliable person who can influence or persuade at all levels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 keen eye for accuracy and detail</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Strong organisational, planning and project management skills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Organised self-starter with the ability to work to minimal supervision and able and willing to refer or consult when necessary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Ability to demonstrate knowledge of a broad range of communication activities – media, websites, publications, social media, email communication etc</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Resilient, flexible and self-motivated</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Good demonstrable understanding of the charity sector</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Ability to demonstrate creativity, initiate ideas and bring them to fruition</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Excellent writing skills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Computer literate with good MS office skills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Excellent interpersonal skills including the ability to liaise at all levels within the organisation and externally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Detailed knowledge of briefing photographers, printers, designers and other suppliers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189661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A314B-1E83-410B-8471-DBB51721018A}"/>
              </a:ext>
            </a:extLst>
          </p:cNvPr>
          <p:cNvPicPr>
            <a:picLocks noChangeAspect="1"/>
          </p:cNvPicPr>
          <p:nvPr/>
        </p:nvPicPr>
        <p:blipFill>
          <a:blip r:embed="rId2"/>
          <a:stretch>
            <a:fillRect/>
          </a:stretch>
        </p:blipFill>
        <p:spPr>
          <a:xfrm>
            <a:off x="0" y="6218347"/>
            <a:ext cx="9144000" cy="639653"/>
          </a:xfrm>
          <a:prstGeom prst="rect">
            <a:avLst/>
          </a:prstGeom>
        </p:spPr>
      </p:pic>
      <p:pic>
        <p:nvPicPr>
          <p:cNvPr id="5" name="Picture 4">
            <a:extLst>
              <a:ext uri="{FF2B5EF4-FFF2-40B4-BE49-F238E27FC236}">
                <a16:creationId xmlns:a16="http://schemas.microsoft.com/office/drawing/2014/main" id="{681F4C0D-C1F0-47B0-8E50-97DCF5CFF121}"/>
              </a:ext>
            </a:extLst>
          </p:cNvPr>
          <p:cNvPicPr>
            <a:picLocks noChangeAspect="1"/>
          </p:cNvPicPr>
          <p:nvPr/>
        </p:nvPicPr>
        <p:blipFill>
          <a:blip r:embed="rId3"/>
          <a:stretch>
            <a:fillRect/>
          </a:stretch>
        </p:blipFill>
        <p:spPr>
          <a:xfrm>
            <a:off x="0" y="0"/>
            <a:ext cx="9144000" cy="774192"/>
          </a:xfrm>
          <a:prstGeom prst="rect">
            <a:avLst/>
          </a:prstGeom>
        </p:spPr>
      </p:pic>
      <p:pic>
        <p:nvPicPr>
          <p:cNvPr id="6" name="Picture 5">
            <a:extLst>
              <a:ext uri="{FF2B5EF4-FFF2-40B4-BE49-F238E27FC236}">
                <a16:creationId xmlns:a16="http://schemas.microsoft.com/office/drawing/2014/main" id="{2E47B5E7-4C2E-4F2F-A36F-CAF6BEE982E5}"/>
              </a:ext>
            </a:extLst>
          </p:cNvPr>
          <p:cNvPicPr>
            <a:picLocks noChangeAspect="1"/>
          </p:cNvPicPr>
          <p:nvPr/>
        </p:nvPicPr>
        <p:blipFill>
          <a:blip r:embed="rId4"/>
          <a:stretch>
            <a:fillRect/>
          </a:stretch>
        </p:blipFill>
        <p:spPr>
          <a:xfrm>
            <a:off x="7669521" y="70076"/>
            <a:ext cx="1066892" cy="634039"/>
          </a:xfrm>
          <a:prstGeom prst="rect">
            <a:avLst/>
          </a:prstGeom>
        </p:spPr>
      </p:pic>
      <p:sp>
        <p:nvSpPr>
          <p:cNvPr id="7" name="Rectangle 6">
            <a:extLst>
              <a:ext uri="{FF2B5EF4-FFF2-40B4-BE49-F238E27FC236}">
                <a16:creationId xmlns:a16="http://schemas.microsoft.com/office/drawing/2014/main" id="{B3D2B1B7-D541-433C-A838-83F2350301D9}"/>
              </a:ext>
            </a:extLst>
          </p:cNvPr>
          <p:cNvSpPr/>
          <p:nvPr/>
        </p:nvSpPr>
        <p:spPr>
          <a:xfrm>
            <a:off x="495071" y="202429"/>
            <a:ext cx="6021841" cy="477054"/>
          </a:xfrm>
          <a:prstGeom prst="rect">
            <a:avLst/>
          </a:prstGeom>
        </p:spPr>
        <p:txBody>
          <a:bodyPr wrap="none">
            <a:spAutoFit/>
          </a:bodyPr>
          <a:lstStyle/>
          <a:p>
            <a:r>
              <a:rPr lang="en-GB" sz="2500" dirty="0">
                <a:solidFill>
                  <a:schemeClr val="bg1"/>
                </a:solidFill>
                <a:latin typeface="Arial" panose="020B0604020202020204" pitchFamily="34" charset="0"/>
                <a:cs typeface="Arial" panose="020B0604020202020204" pitchFamily="34" charset="0"/>
              </a:rPr>
              <a:t>Mary’s Meals UK manager competencies</a:t>
            </a:r>
          </a:p>
        </p:txBody>
      </p:sp>
      <p:sp>
        <p:nvSpPr>
          <p:cNvPr id="10" name="Rectangle 9">
            <a:extLst>
              <a:ext uri="{FF2B5EF4-FFF2-40B4-BE49-F238E27FC236}">
                <a16:creationId xmlns:a16="http://schemas.microsoft.com/office/drawing/2014/main" id="{633523E6-3C56-41CE-8771-BB22FA7D5EF3}"/>
              </a:ext>
            </a:extLst>
          </p:cNvPr>
          <p:cNvSpPr/>
          <p:nvPr/>
        </p:nvSpPr>
        <p:spPr>
          <a:xfrm>
            <a:off x="8789416" y="6530345"/>
            <a:ext cx="354584"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15</a:t>
            </a:r>
          </a:p>
        </p:txBody>
      </p:sp>
      <p:sp>
        <p:nvSpPr>
          <p:cNvPr id="12" name="Rectangle 11">
            <a:extLst>
              <a:ext uri="{FF2B5EF4-FFF2-40B4-BE49-F238E27FC236}">
                <a16:creationId xmlns:a16="http://schemas.microsoft.com/office/drawing/2014/main" id="{62FE79D3-B375-4B1B-81E7-BA99BEBA2BB5}"/>
              </a:ext>
            </a:extLst>
          </p:cNvPr>
          <p:cNvSpPr/>
          <p:nvPr/>
        </p:nvSpPr>
        <p:spPr>
          <a:xfrm>
            <a:off x="155005" y="940945"/>
            <a:ext cx="3384608" cy="5232202"/>
          </a:xfrm>
          <a:prstGeom prst="rect">
            <a:avLst/>
          </a:prstGeom>
        </p:spPr>
        <p:txBody>
          <a:bodyPr wrap="square">
            <a:spAutoFit/>
          </a:bodyPr>
          <a:lstStyle/>
          <a:p>
            <a:r>
              <a:rPr lang="en-GB" sz="1200" b="1" dirty="0">
                <a:latin typeface="Arial" panose="020B0604020202020204" pitchFamily="34" charset="0"/>
                <a:cs typeface="Arial" panose="020B0604020202020204" pitchFamily="34" charset="0"/>
              </a:rPr>
              <a:t>Managers at Mary’s Meals approach their role in line with our 7S competency model:</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1. Self</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build and demonstrate resilience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lead by example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I’m authentic and true to Mary’s Meals values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develop myself and set stretching goals</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2. Service</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have a vocational attitude to my work</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inspire hope in others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build belief that even difficult challenges can be solved</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am committed to serving and enabling all who want to be part of the global movement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work to ensure our future will be even better than our past</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3. Simplicity</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communicate effectively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follow clear decision-making criteria</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create plans that are easy to follow and contribute to organisational goals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embrace inclusivity and diversity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focus on delivering results</a:t>
            </a:r>
          </a:p>
        </p:txBody>
      </p:sp>
      <p:sp>
        <p:nvSpPr>
          <p:cNvPr id="13" name="Rectangle 12">
            <a:extLst>
              <a:ext uri="{FF2B5EF4-FFF2-40B4-BE49-F238E27FC236}">
                <a16:creationId xmlns:a16="http://schemas.microsoft.com/office/drawing/2014/main" id="{0E01D0EE-8CE9-4916-A850-E8F3319FA137}"/>
              </a:ext>
            </a:extLst>
          </p:cNvPr>
          <p:cNvSpPr/>
          <p:nvPr/>
        </p:nvSpPr>
        <p:spPr>
          <a:xfrm>
            <a:off x="4286869" y="907215"/>
            <a:ext cx="4718720" cy="526297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 </a:t>
            </a:r>
            <a:r>
              <a:rPr lang="en-GB" sz="1400" b="1" dirty="0">
                <a:solidFill>
                  <a:srgbClr val="019CDC"/>
                </a:solidFill>
                <a:latin typeface="Arial" panose="020B0604020202020204" pitchFamily="34" charset="0"/>
                <a:cs typeface="Arial" panose="020B0604020202020204" pitchFamily="34" charset="0"/>
              </a:rPr>
              <a:t>4. Stewardship</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pay attention to the things that matter most; (a) our physical resources; (b) our people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nurture, develop and respect our relationships with external stakeholders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deliver on my promises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am happy to be held accountable and to hold others to account</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5. Strategy</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have a point of view about the future</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know our stakeholders and see our priorities clearly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help others to work in ways that have the greatest impact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develop strategy and translate it into action</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6. Strengthen</a:t>
            </a:r>
          </a:p>
          <a:p>
            <a:endParaRPr lang="en-GB"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create a positive work environment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increase the capabilities of my team</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help people manage their careers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find and develop next-generation talent</a:t>
            </a:r>
          </a:p>
          <a:p>
            <a:endParaRPr lang="en-GB" sz="8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7. Success</a:t>
            </a:r>
          </a:p>
          <a:p>
            <a:endParaRPr lang="en-GB" sz="4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ensure my team is technically competent and always developing</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build high performing teams</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ensure accountability</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 am a catalyst for change</a:t>
            </a:r>
          </a:p>
        </p:txBody>
      </p:sp>
    </p:spTree>
    <p:extLst>
      <p:ext uri="{BB962C8B-B14F-4D97-AF65-F5344CB8AC3E}">
        <p14:creationId xmlns:p14="http://schemas.microsoft.com/office/powerpoint/2010/main" val="1448997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3AA2F2-D2C7-495B-9DC2-375B4AF6D7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501445"/>
            <a:ext cx="9144000" cy="6274124"/>
          </a:xfrm>
          <a:prstGeom prst="rect">
            <a:avLst/>
          </a:prstGeom>
        </p:spPr>
      </p:pic>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D1EDD56B-D27E-49BD-851F-BFB0A5D756BF}"/>
              </a:ext>
            </a:extLst>
          </p:cNvPr>
          <p:cNvSpPr/>
          <p:nvPr/>
        </p:nvSpPr>
        <p:spPr>
          <a:xfrm>
            <a:off x="4491593" y="1201940"/>
            <a:ext cx="4480027" cy="4001095"/>
          </a:xfrm>
          <a:prstGeom prst="rect">
            <a:avLst/>
          </a:prstGeom>
        </p:spPr>
        <p:txBody>
          <a:bodyPr wrap="square" anchor="t">
            <a:spAutoFit/>
          </a:bodyPr>
          <a:lstStyle/>
          <a:p>
            <a:r>
              <a:rPr lang="en-GB" sz="14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to apply for this role</a:t>
            </a:r>
          </a:p>
          <a:p>
            <a:endParaRPr lang="en-GB" sz="1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 apply for the role of Head of Communications at Mary’s Meals UK, please send a tailored CV and covering letter to: </a:t>
            </a:r>
            <a:r>
              <a:rPr lang="en-GB" sz="14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hlinkClick r:id="rId4"/>
              </a:rPr>
              <a:t>Annette.reid@marysmeals.org</a:t>
            </a:r>
            <a:endParaRPr lang="en-GB" sz="14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covering letter should make a compelling case for why you feel motivated </a:t>
            </a:r>
            <a:r>
              <a:rPr lang="en-GB" sz="14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 apply for </a:t>
            </a:r>
            <a:r>
              <a:rPr lang="en-GB" sz="1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this role within Mary’s Meals UK, as well as giving a concise overview of your most relevant skills and experience, and should fill no more than two pages of A4.</a:t>
            </a:r>
          </a:p>
          <a:p>
            <a:endParaRPr lang="en-GB" sz="1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4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timescales</a:t>
            </a:r>
          </a:p>
          <a:p>
            <a:endParaRPr lang="en-GB" sz="1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Closing date for applications:</a:t>
            </a:r>
          </a:p>
          <a:p>
            <a:endParaRPr lang="en-GB" sz="1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600" b="1" dirty="0">
                <a:solidFill>
                  <a:srgbClr val="0198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Friday 10</a:t>
            </a:r>
            <a:r>
              <a:rPr lang="en-GB" sz="1600" b="1" baseline="30000" dirty="0">
                <a:solidFill>
                  <a:srgbClr val="0198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a:t>
            </a:r>
            <a:r>
              <a:rPr lang="en-GB" sz="1600" b="1" dirty="0">
                <a:solidFill>
                  <a:srgbClr val="0198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July 2020</a:t>
            </a:r>
          </a:p>
          <a:p>
            <a:endParaRPr lang="en-GB" sz="14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787B898-2B54-4B2F-A318-8493B58BD498}"/>
              </a:ext>
            </a:extLst>
          </p:cNvPr>
          <p:cNvSpPr/>
          <p:nvPr/>
        </p:nvSpPr>
        <p:spPr>
          <a:xfrm>
            <a:off x="2879"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FCBA6BBF-CADE-492E-B94E-DF5465096B7F}"/>
              </a:ext>
            </a:extLst>
          </p:cNvPr>
          <p:cNvSpPr txBox="1"/>
          <p:nvPr/>
        </p:nvSpPr>
        <p:spPr>
          <a:xfrm>
            <a:off x="135144"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Recruitment process information</a:t>
            </a:r>
          </a:p>
        </p:txBody>
      </p:sp>
      <p:sp>
        <p:nvSpPr>
          <p:cNvPr id="20" name="Rectangle 19">
            <a:extLst>
              <a:ext uri="{FF2B5EF4-FFF2-40B4-BE49-F238E27FC236}">
                <a16:creationId xmlns:a16="http://schemas.microsoft.com/office/drawing/2014/main" id="{ABECD704-B14A-4572-A574-03CD06B02F96}"/>
              </a:ext>
            </a:extLst>
          </p:cNvPr>
          <p:cNvSpPr/>
          <p:nvPr/>
        </p:nvSpPr>
        <p:spPr>
          <a:xfrm>
            <a:off x="8770373" y="6502869"/>
            <a:ext cx="402495"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16</a:t>
            </a:r>
          </a:p>
        </p:txBody>
      </p:sp>
      <p:pic>
        <p:nvPicPr>
          <p:cNvPr id="11" name="Picture 10">
            <a:extLst>
              <a:ext uri="{FF2B5EF4-FFF2-40B4-BE49-F238E27FC236}">
                <a16:creationId xmlns:a16="http://schemas.microsoft.com/office/drawing/2014/main" id="{4723DD90-C9F1-4C6E-BD6A-960BC501A26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772370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131438-E90F-48E2-89A4-FFC35AE13D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6965"/>
            <a:ext cx="9144000" cy="6084070"/>
          </a:xfrm>
          <a:prstGeom prst="rect">
            <a:avLst/>
          </a:prstGeom>
        </p:spPr>
      </p:pic>
      <p:sp>
        <p:nvSpPr>
          <p:cNvPr id="2" name="Rectangle 1"/>
          <p:cNvSpPr/>
          <p:nvPr/>
        </p:nvSpPr>
        <p:spPr>
          <a:xfrm>
            <a:off x="0" y="1"/>
            <a:ext cx="9144000" cy="1012721"/>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Box 2">
            <a:extLst>
              <a:ext uri="{FF2B5EF4-FFF2-40B4-BE49-F238E27FC236}">
                <a16:creationId xmlns:a16="http://schemas.microsoft.com/office/drawing/2014/main" id="{419CD2DB-D947-4096-8418-B913F58DBEFC}"/>
              </a:ext>
            </a:extLst>
          </p:cNvPr>
          <p:cNvSpPr txBox="1">
            <a:spLocks noChangeArrowheads="1"/>
          </p:cNvSpPr>
          <p:nvPr/>
        </p:nvSpPr>
        <p:spPr bwMode="auto">
          <a:xfrm>
            <a:off x="4237804" y="10858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100" b="1"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1ABCFBF-10A0-444F-A041-814B3483F899}"/>
              </a:ext>
            </a:extLst>
          </p:cNvPr>
          <p:cNvSpPr txBox="1">
            <a:spLocks noChangeArrowheads="1"/>
          </p:cNvSpPr>
          <p:nvPr/>
        </p:nvSpPr>
        <p:spPr bwMode="auto">
          <a:xfrm>
            <a:off x="5524035" y="10870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1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10-13 Claremont Centre</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5647834B-AFB5-4AED-A4FF-FA689979C10C}"/>
              </a:ext>
            </a:extLst>
          </p:cNvPr>
          <p:cNvSpPr txBox="1">
            <a:spLocks noChangeArrowheads="1"/>
          </p:cNvSpPr>
          <p:nvPr/>
        </p:nvSpPr>
        <p:spPr bwMode="auto">
          <a:xfrm>
            <a:off x="2417487" y="108370"/>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100" dirty="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0978BF6-4AA2-42B0-8B0A-9BD43A7FC7C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27816" y="110772"/>
            <a:ext cx="1415848" cy="788913"/>
          </a:xfrm>
          <a:prstGeom prst="rect">
            <a:avLst/>
          </a:prstGeom>
        </p:spPr>
      </p:pic>
      <p:sp>
        <p:nvSpPr>
          <p:cNvPr id="18" name="Text Box 2">
            <a:extLst>
              <a:ext uri="{FF2B5EF4-FFF2-40B4-BE49-F238E27FC236}">
                <a16:creationId xmlns:a16="http://schemas.microsoft.com/office/drawing/2014/main" id="{C72F4559-B18F-4EFD-A2E6-A7BA9FC1782A}"/>
              </a:ext>
            </a:extLst>
          </p:cNvPr>
          <p:cNvSpPr txBox="1">
            <a:spLocks noChangeArrowheads="1"/>
          </p:cNvSpPr>
          <p:nvPr/>
        </p:nvSpPr>
        <p:spPr bwMode="auto">
          <a:xfrm>
            <a:off x="7482452" y="113496"/>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100" dirty="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sp>
        <p:nvSpPr>
          <p:cNvPr id="19" name="Rectangle 18">
            <a:extLst>
              <a:ext uri="{FF2B5EF4-FFF2-40B4-BE49-F238E27FC236}">
                <a16:creationId xmlns:a16="http://schemas.microsoft.com/office/drawing/2014/main" id="{8A975015-3622-483D-9F66-F9B0E4BD6F98}"/>
              </a:ext>
            </a:extLst>
          </p:cNvPr>
          <p:cNvSpPr/>
          <p:nvPr/>
        </p:nvSpPr>
        <p:spPr>
          <a:xfrm>
            <a:off x="2939845" y="5097788"/>
            <a:ext cx="6125497" cy="1492716"/>
          </a:xfrm>
          <a:prstGeom prst="rect">
            <a:avLst/>
          </a:prstGeom>
        </p:spPr>
        <p:txBody>
          <a:bodyPr wrap="square">
            <a:spAutoFit/>
          </a:bodyPr>
          <a:lstStyle/>
          <a:p>
            <a:pPr algn="r"/>
            <a:r>
              <a:rPr lang="en-GB" sz="20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“Together, let’s set out on this journey; one step at a time, one meal at a time, one child at a time.”</a:t>
            </a:r>
            <a:endParaRPr lang="en-GB" sz="3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endParaRPr lang="en-GB" sz="3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r>
              <a:rPr lang="en-GB" sz="14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Magnus MacFarlane-Barrow, Mary’s Meals founder</a:t>
            </a:r>
          </a:p>
          <a:p>
            <a:pPr algn="r"/>
            <a:endParaRPr lang="en-GB" sz="14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9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2B979A-76F0-4B0D-827C-E9CA278BB5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2544"/>
            <a:ext cx="9144000" cy="6410325"/>
          </a:xfrm>
          <a:prstGeom prst="rect">
            <a:avLst/>
          </a:prstGeom>
        </p:spPr>
      </p:pic>
      <p:sp>
        <p:nvSpPr>
          <p:cNvPr id="25" name="Rectangle 24">
            <a:extLst>
              <a:ext uri="{FF2B5EF4-FFF2-40B4-BE49-F238E27FC236}">
                <a16:creationId xmlns:a16="http://schemas.microsoft.com/office/drawing/2014/main" id="{32E0A82A-46CF-44B8-999F-5A1472A1C256}"/>
              </a:ext>
            </a:extLst>
          </p:cNvPr>
          <p:cNvSpPr/>
          <p:nvPr/>
        </p:nvSpPr>
        <p:spPr>
          <a:xfrm>
            <a:off x="0" y="-1028"/>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p:cNvSpPr txBox="1"/>
          <p:nvPr/>
        </p:nvSpPr>
        <p:spPr>
          <a:xfrm>
            <a:off x="151929" y="1322943"/>
            <a:ext cx="3141877" cy="4225772"/>
          </a:xfrm>
          <a:prstGeom prst="rect">
            <a:avLst/>
          </a:prstGeom>
          <a:noFill/>
          <a:effectLst/>
        </p:spPr>
        <p:txBody>
          <a:bodyPr wrap="square" rtlCol="0">
            <a:spAutoFit/>
          </a:bodyPr>
          <a:lstStyle/>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Welcome from our Executive Director</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Our vision, mission and values</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the Mary’s Meals movement</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Mary’s Meals UK</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Role outline and specification</a:t>
            </a:r>
          </a:p>
          <a:p>
            <a:endParaRPr lang="en-GB" sz="15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process information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4" name="TextBox 23">
            <a:extLst>
              <a:ext uri="{FF2B5EF4-FFF2-40B4-BE49-F238E27FC236}">
                <a16:creationId xmlns:a16="http://schemas.microsoft.com/office/drawing/2014/main" id="{831B7845-1420-4540-BC1F-134558A8D03B}"/>
              </a:ext>
            </a:extLst>
          </p:cNvPr>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Recruitment pack contents</a:t>
            </a:r>
          </a:p>
        </p:txBody>
      </p:sp>
      <p:pic>
        <p:nvPicPr>
          <p:cNvPr id="26" name="Picture 25">
            <a:extLst>
              <a:ext uri="{FF2B5EF4-FFF2-40B4-BE49-F238E27FC236}">
                <a16:creationId xmlns:a16="http://schemas.microsoft.com/office/drawing/2014/main" id="{84413F40-932A-411D-AF3B-812196C6483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28" name="Rectangle 27">
            <a:extLst>
              <a:ext uri="{FF2B5EF4-FFF2-40B4-BE49-F238E27FC236}">
                <a16:creationId xmlns:a16="http://schemas.microsoft.com/office/drawing/2014/main" id="{EE71D02F-4C75-4DBD-8D63-DFBF2C4AFD0B}"/>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2</a:t>
            </a:r>
          </a:p>
        </p:txBody>
      </p:sp>
      <p:sp>
        <p:nvSpPr>
          <p:cNvPr id="29" name="TextBox 28">
            <a:extLst>
              <a:ext uri="{FF2B5EF4-FFF2-40B4-BE49-F238E27FC236}">
                <a16:creationId xmlns:a16="http://schemas.microsoft.com/office/drawing/2014/main" id="{392292FE-91C6-4082-A76D-51A2E9CEADF2}"/>
              </a:ext>
            </a:extLst>
          </p:cNvPr>
          <p:cNvSpPr txBox="1"/>
          <p:nvPr/>
        </p:nvSpPr>
        <p:spPr>
          <a:xfrm>
            <a:off x="3489978" y="1323194"/>
            <a:ext cx="472423" cy="4225772"/>
          </a:xfrm>
          <a:prstGeom prst="rect">
            <a:avLst/>
          </a:prstGeom>
          <a:noFill/>
          <a:effectLst/>
        </p:spPr>
        <p:txBody>
          <a:bodyPr wrap="square" rtlCol="0">
            <a:spAutoFit/>
          </a:bodyPr>
          <a:lstStyle/>
          <a:p>
            <a:pPr algn="ctr"/>
            <a:r>
              <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p>
          <a:p>
            <a:pPr algn="ctr"/>
            <a:endPar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endParaRPr lang="en-GB" sz="15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a:t>
            </a:r>
          </a:p>
          <a:p>
            <a:pPr algn="ctr"/>
            <a:endPar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endParaRPr lang="en-GB" sz="15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7</a:t>
            </a:r>
          </a:p>
          <a:p>
            <a:pPr algn="ctr"/>
            <a:endPar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endParaRPr lang="en-GB" sz="15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9</a:t>
            </a:r>
          </a:p>
          <a:p>
            <a:pPr algn="ctr"/>
            <a:endParaRPr lang="en-GB" sz="15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11</a:t>
            </a:r>
          </a:p>
          <a:p>
            <a:pPr algn="ctr"/>
            <a:endPar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endPar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endParaRPr lang="en-GB" sz="15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ctr"/>
            <a:r>
              <a:rPr lang="en-GB" sz="176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277568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5FC92-AA35-4AD4-89DA-A64D3E87EA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77028" y="705708"/>
            <a:ext cx="4871022" cy="554083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 name="Straight Connector 15">
            <a:extLst>
              <a:ext uri="{FF2B5EF4-FFF2-40B4-BE49-F238E27FC236}">
                <a16:creationId xmlns:a16="http://schemas.microsoft.com/office/drawing/2014/main" id="{AD1D7312-981E-4128-9F17-EF2D1B1AD40E}"/>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Rectangle 3">
            <a:extLst>
              <a:ext uri="{FF2B5EF4-FFF2-40B4-BE49-F238E27FC236}">
                <a16:creationId xmlns:a16="http://schemas.microsoft.com/office/drawing/2014/main" id="{89DBAA4F-B038-4F7D-8A15-2B9CC0E8F466}"/>
              </a:ext>
            </a:extLst>
          </p:cNvPr>
          <p:cNvSpPr/>
          <p:nvPr/>
        </p:nvSpPr>
        <p:spPr>
          <a:xfrm>
            <a:off x="132264" y="894927"/>
            <a:ext cx="4007117" cy="5509200"/>
          </a:xfrm>
          <a:prstGeom prst="rect">
            <a:avLst/>
          </a:prstGeom>
        </p:spPr>
        <p:txBody>
          <a:bodyPr wrap="square">
            <a:spAutoFit/>
          </a:bodyPr>
          <a:lstStyle/>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Thank you so much for your interest in joining the Mary’s Meals family. As you consider making an application for the role of head of communications with Mary’s Meals UK, I hope you find this pack helpful, encouraging and exciting.</a:t>
            </a: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90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In joining Mary’s Meals UK, you would become part of a global movement of people who will simply not accept that any child should go hungry in this world of plenty. We are passionately driven by our simple belief that every child in the world deserves an education – and enough to eat.</a:t>
            </a: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90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From small beginnings feeding just 200 Malawian children in 2002, we normally reach 1.6 million children across 19 ‘programme’ countries (including Malawi, Liberia, Zambia, Haiti, South Sudan and Syria) with a nutritious daily meal in school.</a:t>
            </a: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90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This meal not only meets the immediate needs of the hungry child, but it attracts children to the classroom where they can gain an all-important education. With the Covid-19 pandemic closing schools around the world and homes becoming places of learning, we have worked with local communities and governments to adapt our programme, so that almost all the children who normally receive our meals can now do so at home.</a:t>
            </a:r>
          </a:p>
        </p:txBody>
      </p:sp>
      <p:sp>
        <p:nvSpPr>
          <p:cNvPr id="14" name="Rectangle 13">
            <a:extLst>
              <a:ext uri="{FF2B5EF4-FFF2-40B4-BE49-F238E27FC236}">
                <a16:creationId xmlns:a16="http://schemas.microsoft.com/office/drawing/2014/main" id="{B6D98350-C53A-457F-A78C-583A3AD097BE}"/>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3</a:t>
            </a:r>
          </a:p>
        </p:txBody>
      </p:sp>
      <p:pic>
        <p:nvPicPr>
          <p:cNvPr id="12" name="Picture 11">
            <a:extLst>
              <a:ext uri="{FF2B5EF4-FFF2-40B4-BE49-F238E27FC236}">
                <a16:creationId xmlns:a16="http://schemas.microsoft.com/office/drawing/2014/main" id="{D8D8E40C-A8C5-4709-907B-C46F001AEC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407910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Rectangle 1">
            <a:extLst>
              <a:ext uri="{FF2B5EF4-FFF2-40B4-BE49-F238E27FC236}">
                <a16:creationId xmlns:a16="http://schemas.microsoft.com/office/drawing/2014/main" id="{394F6DE9-8664-4E57-912A-B07492013552}"/>
              </a:ext>
            </a:extLst>
          </p:cNvPr>
          <p:cNvSpPr/>
          <p:nvPr/>
        </p:nvSpPr>
        <p:spPr>
          <a:xfrm>
            <a:off x="132263" y="868290"/>
            <a:ext cx="4470474" cy="5493812"/>
          </a:xfrm>
          <a:prstGeom prst="rect">
            <a:avLst/>
          </a:prstGeom>
        </p:spPr>
        <p:txBody>
          <a:bodyPr wrap="square">
            <a:spAutoFit/>
          </a:bodyPr>
          <a:lstStyle/>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But none of this would be possible without the incredible generosity of our supporters all over the world, who give freely of their time, money, skills and prayer..</a:t>
            </a: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And, across Mary’s Meals’ dozen or so ‘national affiliate’ countries, in which we raise awareness and funds for our work (including the UK, USA, Austria, Germany, Ireland, Croatia and Canada) thousands of people amaze and inspire us every day with their ‘little acts of love’, spreading the word about Mary’s Meals in their local communities and raising money to feed more children.</a:t>
            </a: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The UK, where we received the first-ever donations for our work, remains the country in which Mary’s Meals raises the majority of its funds. And Mary’s Meals UK, the organisation I am privileged to lead, is responsible for continuing to tell our story across Scotland, England, Northern Ireland and Wales; engaging and inspiring more and more UK volunteers and donors; and driving forward the unrelenting growth of the Mary’s Meals movement on these shores.</a:t>
            </a:r>
          </a:p>
          <a:p>
            <a:pPr>
              <a:spcAft>
                <a:spcPts val="0"/>
              </a:spcAft>
            </a:pPr>
            <a:endParaRPr lang="en-GB" sz="1300" dirty="0">
              <a:latin typeface="Arial" panose="020B0604020202020204" pitchFamily="34" charset="0"/>
              <a:ea typeface="Calibri" panose="020F0502020204030204" pitchFamily="34" charset="0"/>
              <a:cs typeface="Times New Roman" panose="02020603050405020304" pitchFamily="18" charset="0"/>
            </a:endParaRPr>
          </a:p>
          <a:p>
            <a:r>
              <a:rPr lang="en-GB" sz="1300" dirty="0">
                <a:latin typeface="Arial" panose="020B0604020202020204" pitchFamily="34" charset="0"/>
                <a:ea typeface="Calibri" panose="020F0502020204030204" pitchFamily="34" charset="0"/>
                <a:cs typeface="Times New Roman" panose="02020603050405020304" pitchFamily="18" charset="0"/>
              </a:rPr>
              <a:t>We do this while working very closely and collaboratively with our colleagues at Mary’s Meals International, the organisation which co-ordinates the global movement and directly manages our school feeding programmes.</a:t>
            </a:r>
          </a:p>
          <a:p>
            <a:pPr algn="just">
              <a:spcAft>
                <a:spcPts val="0"/>
              </a:spcAft>
            </a:pPr>
            <a:endParaRPr lang="en-GB" sz="1300" dirty="0">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62699FB-13BF-41A5-8C8A-CA420C49A0C9}"/>
              </a:ext>
            </a:extLst>
          </p:cNvPr>
          <p:cNvSpPr/>
          <p:nvPr/>
        </p:nvSpPr>
        <p:spPr>
          <a:xfrm>
            <a:off x="4666766" y="868290"/>
            <a:ext cx="4361059" cy="5909310"/>
          </a:xfrm>
          <a:prstGeom prst="rect">
            <a:avLst/>
          </a:prstGeom>
        </p:spPr>
        <p:txBody>
          <a:bodyPr wrap="square">
            <a:spAutoFit/>
          </a:bodyPr>
          <a:lstStyle/>
          <a:p>
            <a:r>
              <a:rPr lang="en-US" sz="1300" dirty="0">
                <a:latin typeface="Arial" panose="020B0604020202020204" pitchFamily="34" charset="0"/>
                <a:cs typeface="Arial" panose="020B0604020202020204" pitchFamily="34" charset="0"/>
              </a:rPr>
              <a:t>The head of communications is a vital role for Mary’s Meals as we continue to develop and grow our grassroots support base across the UK. </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The role is responsible for sharing compelling and uplifting stories, of the children who eat Mary’s Meals and the supporters who make this possible, with a wide range of external audiences including the UK media.</a:t>
            </a:r>
            <a:endParaRPr lang="en-GB" sz="1300" dirty="0">
              <a:latin typeface="Arial" panose="020B0604020202020204" pitchFamily="34" charset="0"/>
              <a:cs typeface="Arial" panose="020B0604020202020204" pitchFamily="34" charset="0"/>
            </a:endParaRPr>
          </a:p>
          <a:p>
            <a:pPr>
              <a:spcAft>
                <a:spcPts val="0"/>
              </a:spcAft>
            </a:pPr>
            <a:endParaRPr lang="en-GB" sz="13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With 59 million primary school-age children out of school around the world and a 73 million attending school so hungry they’re not able to concentrate and learn, our work is only just beginning. Will you play a crucial part in shaping the future of Mary’s Meals UK, and with it, the lives of so many people who both contribute to and benefit from this incredible work of love, joy and hope?</a:t>
            </a: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endParaRPr lang="en-GB" sz="13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I look forward to hearing </a:t>
            </a:r>
            <a:r>
              <a:rPr lang="en-GB" sz="1300" i="1" dirty="0">
                <a:latin typeface="Arial" panose="020B0604020202020204" pitchFamily="34" charset="0"/>
                <a:ea typeface="Calibri" panose="020F0502020204030204" pitchFamily="34" charset="0"/>
                <a:cs typeface="Times New Roman" panose="02020603050405020304" pitchFamily="18" charset="0"/>
              </a:rPr>
              <a:t>your</a:t>
            </a:r>
            <a:r>
              <a:rPr lang="en-GB" sz="1300" dirty="0">
                <a:latin typeface="Arial" panose="020B0604020202020204" pitchFamily="34" charset="0"/>
                <a:ea typeface="Calibri" panose="020F0502020204030204" pitchFamily="34" charset="0"/>
                <a:cs typeface="Times New Roman" panose="02020603050405020304" pitchFamily="18" charset="0"/>
              </a:rPr>
              <a:t> story.</a:t>
            </a: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40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270" b="1" dirty="0">
                <a:latin typeface="Arial" panose="020B0604020202020204" pitchFamily="34" charset="0"/>
                <a:ea typeface="Calibri" panose="020F0502020204030204" pitchFamily="34" charset="0"/>
                <a:cs typeface="Times New Roman" panose="02020603050405020304" pitchFamily="18" charset="0"/>
              </a:rPr>
              <a:t>Daniel Adams</a:t>
            </a:r>
          </a:p>
          <a:p>
            <a:pPr algn="just">
              <a:spcAft>
                <a:spcPts val="0"/>
              </a:spcAft>
            </a:pPr>
            <a:r>
              <a:rPr lang="en-GB" sz="1270" b="1" dirty="0">
                <a:latin typeface="Arial" panose="020B0604020202020204" pitchFamily="34" charset="0"/>
                <a:ea typeface="Calibri" panose="020F0502020204030204" pitchFamily="34" charset="0"/>
                <a:cs typeface="Times New Roman" panose="02020603050405020304" pitchFamily="18" charset="0"/>
              </a:rPr>
              <a:t>Executive Director, Mary’s Meals UK</a:t>
            </a:r>
          </a:p>
          <a:p>
            <a:pPr algn="just">
              <a:spcAft>
                <a:spcPts val="0"/>
              </a:spcAft>
            </a:pPr>
            <a:endParaRPr lang="en-GB" sz="1270" b="1" dirty="0">
              <a:solidFill>
                <a:srgbClr val="019CDC"/>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270" b="1" dirty="0">
                <a:solidFill>
                  <a:srgbClr val="019CDC"/>
                </a:solidFill>
                <a:latin typeface="Arial" panose="020B0604020202020204" pitchFamily="34" charset="0"/>
                <a:ea typeface="Calibri" panose="020F0502020204030204" pitchFamily="34" charset="0"/>
                <a:cs typeface="Times New Roman" panose="02020603050405020304" pitchFamily="18" charset="0"/>
              </a:rPr>
              <a:t>       </a:t>
            </a:r>
            <a:endParaRPr lang="en-GB" sz="1300" b="1" dirty="0">
              <a:solidFill>
                <a:srgbClr val="019CDC"/>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89719E5-613A-428D-9500-8EDA8CF944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12295" y="4989423"/>
            <a:ext cx="2035000" cy="660908"/>
          </a:xfrm>
          <a:prstGeom prst="rect">
            <a:avLst/>
          </a:prstGeom>
        </p:spPr>
      </p:pic>
      <p:sp>
        <p:nvSpPr>
          <p:cNvPr id="23" name="Rectangle 22">
            <a:extLst>
              <a:ext uri="{FF2B5EF4-FFF2-40B4-BE49-F238E27FC236}">
                <a16:creationId xmlns:a16="http://schemas.microsoft.com/office/drawing/2014/main" id="{E059A724-C402-4C48-AFA4-5611D2E005CB}"/>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4</a:t>
            </a:r>
          </a:p>
        </p:txBody>
      </p:sp>
      <p:pic>
        <p:nvPicPr>
          <p:cNvPr id="16" name="Picture 15">
            <a:extLst>
              <a:ext uri="{FF2B5EF4-FFF2-40B4-BE49-F238E27FC236}">
                <a16:creationId xmlns:a16="http://schemas.microsoft.com/office/drawing/2014/main" id="{24CD9FFF-EA62-4511-A860-52AA3B90AB9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1760133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490BBE-178E-42B9-B6D8-1DC7C08A925D}"/>
              </a:ext>
            </a:extLst>
          </p:cNvPr>
          <p:cNvPicPr>
            <a:picLocks noChangeAspect="1"/>
          </p:cNvPicPr>
          <p:nvPr/>
        </p:nvPicPr>
        <p:blipFill rotWithShape="1">
          <a:blip r:embed="rId3"/>
          <a:srcRect b="6784"/>
          <a:stretch/>
        </p:blipFill>
        <p:spPr>
          <a:xfrm>
            <a:off x="0" y="776378"/>
            <a:ext cx="9144000" cy="633523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Our vision and mission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67792"/>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Rectangle 8">
            <a:extLst>
              <a:ext uri="{FF2B5EF4-FFF2-40B4-BE49-F238E27FC236}">
                <a16:creationId xmlns:a16="http://schemas.microsoft.com/office/drawing/2014/main" id="{5893A497-C375-4FF6-85CF-B9C639D23E8A}"/>
              </a:ext>
            </a:extLst>
          </p:cNvPr>
          <p:cNvSpPr/>
          <p:nvPr/>
        </p:nvSpPr>
        <p:spPr>
          <a:xfrm>
            <a:off x="-311743" y="1112572"/>
            <a:ext cx="4372466" cy="4478149"/>
          </a:xfrm>
          <a:prstGeom prst="rect">
            <a:avLst/>
          </a:prstGeom>
        </p:spPr>
        <p:txBody>
          <a:bodyPr wrap="square">
            <a:spAutoFit/>
          </a:bodyPr>
          <a:lstStyle/>
          <a:p>
            <a:pPr marL="457200"/>
            <a:r>
              <a:rPr lang="en-GB" sz="2000" b="1" dirty="0">
                <a:solidFill>
                  <a:schemeClr val="bg1"/>
                </a:solidFill>
                <a:latin typeface="Arial" panose="020B0604020202020204" pitchFamily="34" charset="0"/>
                <a:cs typeface="Arial" panose="020B0604020202020204" pitchFamily="34" charset="0"/>
              </a:rPr>
              <a:t>• </a:t>
            </a:r>
            <a:r>
              <a:rPr lang="en-GB" sz="1900" b="1" dirty="0">
                <a:solidFill>
                  <a:srgbClr val="FFFF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vision </a:t>
            </a:r>
            <a:r>
              <a:rPr lang="en-GB" sz="1900" b="1" dirty="0">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L="457200"/>
            <a:endParaRPr lang="en-GB" sz="1900" b="1" dirty="0">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a:p>
            <a:pPr marL="457200"/>
            <a:r>
              <a:rPr lang="en-GB" sz="2000" b="1" dirty="0">
                <a:solidFill>
                  <a:schemeClr val="bg1"/>
                </a:solidFill>
                <a:latin typeface="Arial" panose="020B0604020202020204" pitchFamily="34" charset="0"/>
                <a:cs typeface="Arial" panose="020B0604020202020204" pitchFamily="34" charset="0"/>
              </a:rPr>
              <a:t>• </a:t>
            </a:r>
            <a:r>
              <a:rPr lang="en-GB" sz="1900" b="1" dirty="0">
                <a:solidFill>
                  <a:srgbClr val="FFFF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mission </a:t>
            </a:r>
            <a:r>
              <a:rPr lang="en-GB" sz="1900" b="1" dirty="0">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endParaRPr lang="en-GB" sz="1900" b="1" dirty="0">
              <a:solidFill>
                <a:srgbClr val="FFCC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56141A-593B-4A21-940E-295BCF1CFB31}"/>
              </a:ext>
            </a:extLst>
          </p:cNvPr>
          <p:cNvSpPr/>
          <p:nvPr/>
        </p:nvSpPr>
        <p:spPr>
          <a:xfrm>
            <a:off x="8878057" y="6661323"/>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5</a:t>
            </a:r>
          </a:p>
        </p:txBody>
      </p:sp>
      <p:pic>
        <p:nvPicPr>
          <p:cNvPr id="12" name="Picture 11">
            <a:extLst>
              <a:ext uri="{FF2B5EF4-FFF2-40B4-BE49-F238E27FC236}">
                <a16:creationId xmlns:a16="http://schemas.microsoft.com/office/drawing/2014/main" id="{E054DD5B-695C-4E0E-BC5F-A7946B98A1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558441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5A5F22-1453-4548-B923-B47D971802E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7620"/>
            <a:ext cx="9144000" cy="6377133"/>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Our values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 name="Rectangle 6">
            <a:extLst>
              <a:ext uri="{FF2B5EF4-FFF2-40B4-BE49-F238E27FC236}">
                <a16:creationId xmlns:a16="http://schemas.microsoft.com/office/drawing/2014/main" id="{A4E61F1E-9470-4001-B01D-99A0EBF4C0AE}"/>
              </a:ext>
            </a:extLst>
          </p:cNvPr>
          <p:cNvSpPr/>
          <p:nvPr/>
        </p:nvSpPr>
        <p:spPr>
          <a:xfrm>
            <a:off x="216310" y="4273359"/>
            <a:ext cx="8794091" cy="1982851"/>
          </a:xfrm>
          <a:prstGeom prst="rect">
            <a:avLst/>
          </a:prstGeom>
        </p:spPr>
        <p:txBody>
          <a:bodyPr wrap="square">
            <a:spAutoFit/>
          </a:bodyPr>
          <a:lstStyle/>
          <a:p>
            <a:pPr>
              <a:lnSpc>
                <a:spcPct val="150000"/>
              </a:lnSpc>
            </a:pPr>
            <a:r>
              <a:rPr lang="en-GB" sz="2130" b="1" dirty="0">
                <a:solidFill>
                  <a:schemeClr val="bg1"/>
                </a:solidFill>
                <a:latin typeface="Arial" panose="020B0604020202020204" pitchFamily="34" charset="0"/>
                <a:cs typeface="Arial" panose="020B0604020202020204" pitchFamily="34" charset="0"/>
              </a:rPr>
              <a:t>• We have confidence in the innate goodness of people.</a:t>
            </a:r>
          </a:p>
          <a:p>
            <a:pPr>
              <a:lnSpc>
                <a:spcPct val="150000"/>
              </a:lnSpc>
            </a:pPr>
            <a:r>
              <a:rPr lang="en-GB" sz="2130" b="1" dirty="0">
                <a:solidFill>
                  <a:schemeClr val="bg1"/>
                </a:solidFill>
                <a:latin typeface="Arial" panose="020B0604020202020204" pitchFamily="34" charset="0"/>
                <a:cs typeface="Arial" panose="020B0604020202020204" pitchFamily="34" charset="0"/>
              </a:rPr>
              <a:t>• We respect the dignity of every human being and family life.</a:t>
            </a:r>
          </a:p>
          <a:p>
            <a:pPr>
              <a:lnSpc>
                <a:spcPct val="150000"/>
              </a:lnSpc>
            </a:pPr>
            <a:r>
              <a:rPr lang="en-GB" sz="2130" b="1" dirty="0">
                <a:solidFill>
                  <a:schemeClr val="bg1"/>
                </a:solidFill>
                <a:latin typeface="Arial" panose="020B0604020202020204" pitchFamily="34" charset="0"/>
                <a:cs typeface="Arial" panose="020B0604020202020204" pitchFamily="34" charset="0"/>
              </a:rPr>
              <a:t>• We believe in good stewardship of the resources entrusted to us.</a:t>
            </a:r>
          </a:p>
          <a:p>
            <a:pPr>
              <a:lnSpc>
                <a:spcPct val="150000"/>
              </a:lnSpc>
            </a:pPr>
            <a:endParaRPr lang="en-GB" sz="300" b="1" dirty="0">
              <a:solidFill>
                <a:srgbClr val="FFFF00"/>
              </a:solidFill>
              <a:latin typeface="Arial" panose="020B0604020202020204" pitchFamily="34" charset="0"/>
              <a:cs typeface="Arial" panose="020B0604020202020204" pitchFamily="34" charset="0"/>
            </a:endParaRPr>
          </a:p>
          <a:p>
            <a:pPr>
              <a:lnSpc>
                <a:spcPct val="150000"/>
              </a:lnSpc>
            </a:pPr>
            <a:r>
              <a:rPr lang="en-GB" sz="1300" dirty="0">
                <a:solidFill>
                  <a:srgbClr val="FFFF00"/>
                </a:solidFill>
                <a:latin typeface="Arial" panose="020B0604020202020204" pitchFamily="34" charset="0"/>
                <a:cs typeface="Arial" panose="020B0604020202020204" pitchFamily="34" charset="0"/>
              </a:rPr>
              <a:t>View Mary’s Meals’ full statement of values here: </a:t>
            </a:r>
            <a:r>
              <a:rPr lang="en-GB" sz="1300" dirty="0">
                <a:solidFill>
                  <a:srgbClr val="019CDC"/>
                </a:solidFill>
                <a:latin typeface="Arial" panose="020B0604020202020204" pitchFamily="34" charset="0"/>
                <a:cs typeface="Arial" panose="020B0604020202020204" pitchFamily="34" charset="0"/>
                <a:hlinkClick r:id="rId4"/>
              </a:rPr>
              <a:t>http://bit.ly/2oRy99Y</a:t>
            </a:r>
            <a:endParaRPr lang="en-GB" sz="1300" dirty="0">
              <a:solidFill>
                <a:srgbClr val="019CDC"/>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03BEEE8-5331-45C4-8D10-D0EDF07DBD60}"/>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6</a:t>
            </a:r>
          </a:p>
        </p:txBody>
      </p:sp>
      <p:pic>
        <p:nvPicPr>
          <p:cNvPr id="12" name="Picture 11">
            <a:extLst>
              <a:ext uri="{FF2B5EF4-FFF2-40B4-BE49-F238E27FC236}">
                <a16:creationId xmlns:a16="http://schemas.microsoft.com/office/drawing/2014/main" id="{F5BAB9A7-B737-4FA5-ABBB-2CC624804B0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092503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About the Mary’s Meals movement</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Rectangle 1">
            <a:extLst>
              <a:ext uri="{FF2B5EF4-FFF2-40B4-BE49-F238E27FC236}">
                <a16:creationId xmlns:a16="http://schemas.microsoft.com/office/drawing/2014/main" id="{09F77311-3707-4620-8B35-535EC21C6FCB}"/>
              </a:ext>
            </a:extLst>
          </p:cNvPr>
          <p:cNvSpPr/>
          <p:nvPr/>
        </p:nvSpPr>
        <p:spPr>
          <a:xfrm>
            <a:off x="132265" y="1049046"/>
            <a:ext cx="4289264" cy="5412892"/>
          </a:xfrm>
          <a:prstGeom prst="rect">
            <a:avLst/>
          </a:prstGeom>
        </p:spPr>
        <p:txBody>
          <a:bodyPr wrap="square">
            <a:spAutoFit/>
          </a:bodyPr>
          <a:lstStyle/>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Mary’s Meals is a global movement that sets up school feeding projects in some of the world’s poorest communities, where poverty and hunger prevent children from gaining an education.</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Our idea is a simple one that works. We provide one daily meal in a place of learning in order to attract chronically poor children into the classroom, where they receive an education that can, in the future, be their ladder out of poverty.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Dalmally in Argyll, visited Malawi during a famine and met a mother dying from AIDS. When Magnus asked her eldest son Edward what his dreams were in life, he replied simply: “I want to have enough food to eat and to go to school one day.”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 which began by feeding just 200 children in Malawi in 2002. Today, 18 years later, we normally feed 1.6 million hungry children every school day across four continents. The average worldwide cost for us to feed a child for a whole school year is just £15.90.</a:t>
            </a:r>
          </a:p>
          <a:p>
            <a:pPr algn="just">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4467832" y="1049046"/>
            <a:ext cx="4560427" cy="5016758"/>
          </a:xfrm>
          <a:prstGeom prst="rect">
            <a:avLst/>
          </a:prstGeom>
        </p:spPr>
        <p:txBody>
          <a:bodyPr wrap="square">
            <a:spAutoFit/>
          </a:bodyPr>
          <a:lstStyle/>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Where Mary’s Meals is provided, there is a rise in school enrolment, attainment and attendance. Wherever possible, Mary's Meals uses locally grown food to support the local economy and help smallholder farmers.</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We work extremely hard to keep our running costs low and to ensure that at least 93% of donations goes directly on our charitable activities. This is only possible because most of our work is done by an army of dedicated volunteers all over the world, who carry out lots of little acts of love on behalf of Mary’s Meals.</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endParaRPr lang="en-GB" sz="1270" dirty="0">
              <a:latin typeface="Arial" panose="020B0604020202020204" pitchFamily="34" charset="0"/>
              <a:ea typeface="Calibri" panose="020F0502020204030204" pitchFamily="34" charset="0"/>
              <a:cs typeface="Arial" panose="020B0604020202020204" pitchFamily="34"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Counting on support from around the globe, Mary’s Meals has registered national affiliate organisations, which raise awareness of our work, in more than 19 countries around the world. Funds raised by affiliates, including from Mary’s Meals UK, are passed to Mary’s Meals International, the organisation which co-ordinates our movement and directly manages the delivery of our school feeding programmes.</a:t>
            </a: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956D3BB-20BB-45EC-AF30-000E9D7FE057}"/>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7</a:t>
            </a:r>
          </a:p>
        </p:txBody>
      </p:sp>
      <p:pic>
        <p:nvPicPr>
          <p:cNvPr id="13" name="Picture 12">
            <a:extLst>
              <a:ext uri="{FF2B5EF4-FFF2-40B4-BE49-F238E27FC236}">
                <a16:creationId xmlns:a16="http://schemas.microsoft.com/office/drawing/2014/main" id="{B4372A3C-F104-48E9-A5C5-BD021AF3EE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924651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3798-DCF9-48E7-9AA9-557B36A9C509}"/>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5A9FC1FD-BBCB-4D5F-8F5E-1A46E08AAB08}"/>
              </a:ext>
            </a:extLst>
          </p:cNvPr>
          <p:cNvSpPr>
            <a:spLocks noGrp="1"/>
          </p:cNvSpPr>
          <p:nvPr>
            <p:ph idx="1"/>
          </p:nvPr>
        </p:nvSpPr>
        <p:spPr/>
        <p:txBody>
          <a:bodyPr/>
          <a:lstStyle/>
          <a:p>
            <a:endParaRPr lang="en-GB" dirty="0"/>
          </a:p>
        </p:txBody>
      </p:sp>
      <p:grpSp>
        <p:nvGrpSpPr>
          <p:cNvPr id="5" name="Group 4">
            <a:extLst>
              <a:ext uri="{FF2B5EF4-FFF2-40B4-BE49-F238E27FC236}">
                <a16:creationId xmlns:a16="http://schemas.microsoft.com/office/drawing/2014/main" id="{B6897A49-F0AC-4716-A492-222B91D0CC89}"/>
              </a:ext>
            </a:extLst>
          </p:cNvPr>
          <p:cNvGrpSpPr/>
          <p:nvPr/>
        </p:nvGrpSpPr>
        <p:grpSpPr>
          <a:xfrm>
            <a:off x="0" y="6176963"/>
            <a:ext cx="9149758" cy="643815"/>
            <a:chOff x="0" y="6240063"/>
            <a:chExt cx="9149758" cy="643815"/>
          </a:xfrm>
        </p:grpSpPr>
        <p:sp>
          <p:nvSpPr>
            <p:cNvPr id="6" name="Rectangle 5">
              <a:extLst>
                <a:ext uri="{FF2B5EF4-FFF2-40B4-BE49-F238E27FC236}">
                  <a16:creationId xmlns:a16="http://schemas.microsoft.com/office/drawing/2014/main" id="{67F1614E-45E8-4E26-80FC-6633975B6183}"/>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8A18D3E8-7633-4049-A519-2FEE2236BAE3}"/>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Picture 2" descr="https://westeurope1-mediap.svc.ms/transform/thumbnail?provider=spo&amp;inputFormat=jpg&amp;cs=fFNQTw&amp;docid=https%3A%2F%2Fmarysmeals.sharepoint.com%3A443%2F_api%2Fv2.0%2Fdrives%2Fb!yO6G_LCr_UWmnZDD_ggqJPx9j5K900RMry5fystRSJXSdiAIcEp9SLEVoOFdex_M%2Fitems%2F01LCK76XIVVKQRSJ74KVFJOFVXRGFN7CCF%3Fversion%3DPublished&amp;access_token=eyJ0eXAiOiJKV1QiLCJhbGciOiJub25lIn0.eyJhdWQiOiIwMDAwMDAwMy0wMDAwLTBmZjEtY2UwMC0wMDAwMDAwMDAwMDAvbWFyeXNtZWFscy5zaGFyZXBvaW50LmNvbUA1NmJmOWJiYy1iZThjLTRlYjMtYmIxOC1iNzkxMDE1NGEwOTYiLCJpc3MiOiIwMDAwMDAwMy0wMDAwLTBmZjEtY2UwMC0wMDAwMDAwMDAwMDAiLCJuYmYiOiIxNTQ5NDQ4OTI3IiwiZXhwIjoiMTU0OTQ3MDUyNyIsImVuZHBvaW50dXJsIjoiRVBuVDNyZHhRWlVXS3BWak52d0hXUk9KVXlzaEliMGNjRDk2djlPekNsRT0iLCJlbmRwb2ludHVybExlbmd0aCI6IjExNyIsImlzbG9vcGJhY2siOiJUcnVlIiwiY2lkIjoiTnpJME9HSmtPV1V0T0RCbU1pMDRNREF3TFdGaE1Ea3RNalF6TVRSaE5XVTBZV05qIiwidmVyIjoiaGFzaGVkcHJvb2Z0b2tlbiIsInNpdGVpZCI6IlptTTRObVZsWXpndFlXSmlNQzAwTldaa0xXRTJPV1F0T1RCak0yWmxNRGd5WVRJMCIsInNpZ25pbl9zdGF0ZSI6IltcImttc2lcIl0iLCJuYW1laWQiOiIwIy5mfG1lbWJlcnNoaXB8YW5uZXR0ZS5yZWlkQG1hcnlzbWVhbHMub3JnIiwibmlpIjoibWljcm9zb2Z0LnNoYXJlcG9pbnQiLCJpc3VzZXIiOiJ0cnVlIiwiY2FjaGVrZXkiOiIwaC5mfG1lbWJlcnNoaXB8MTAwMzdmZmVhOTM0YTI4ZUBsaXZlLmNvbSIsInR0IjoiMCIsInVzZVBlcnNpc3RlbnRDb29raWUiOiIzIn0.N2FocXlqanhGQm5ob2JnN3ZyeDZlMjU4SDR6b0F0dklaeVdtaEd3OTUrTT0&amp;encodeFailures=1&amp;width=1209&amp;height=855&amp;srcWidth=1587&amp;srcHeight=1123">
            <a:extLst>
              <a:ext uri="{FF2B5EF4-FFF2-40B4-BE49-F238E27FC236}">
                <a16:creationId xmlns:a16="http://schemas.microsoft.com/office/drawing/2014/main" id="{2D6DD7EF-9153-4B7D-95E0-41FE2431C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7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603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A2C9C-4390-4099-8F2D-FF401FB53F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30871" y="717669"/>
            <a:ext cx="5413129" cy="5624921"/>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Rectangle 3">
            <a:extLst>
              <a:ext uri="{FF2B5EF4-FFF2-40B4-BE49-F238E27FC236}">
                <a16:creationId xmlns:a16="http://schemas.microsoft.com/office/drawing/2014/main" id="{77F6E54A-9BE9-4F02-AE4C-5A2A429B309C}"/>
              </a:ext>
            </a:extLst>
          </p:cNvPr>
          <p:cNvSpPr/>
          <p:nvPr/>
        </p:nvSpPr>
        <p:spPr>
          <a:xfrm>
            <a:off x="112601" y="941097"/>
            <a:ext cx="3466341" cy="5369162"/>
          </a:xfrm>
          <a:prstGeom prst="rect">
            <a:avLst/>
          </a:prstGeom>
        </p:spPr>
        <p:txBody>
          <a:bodyPr wrap="square">
            <a:spAutoFit/>
          </a:bodyPr>
          <a:lstStyle/>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Mary’s Meals UK (or ‘MMUK’), a charity registered in Scotland, is the oldest entity in the Mary’s Meals family – the original organisation established as ‘Scottish International Relief’ in the early 1990s, when our founder and global CEO, Magnus MacFarlane-Barrow, first became involved in international aid during the Bosnian Conflict.</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Back then, Magnus was a simple salmon farmer who, along with his family, decided to </a:t>
            </a:r>
            <a:r>
              <a:rPr lang="en-GB" sz="1270" dirty="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270" dirty="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relentlessly donated food, blankets and other items of aid, which were then stored in the family shed, before being driven out by Magnus to Bosnia-Herzegovina.</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5F1114A-578F-4FEF-9282-B5848F7891DA}"/>
              </a:ext>
            </a:extLst>
          </p:cNvPr>
          <p:cNvSpPr/>
          <p:nvPr/>
        </p:nvSpPr>
        <p:spPr>
          <a:xfrm>
            <a:off x="8847933" y="6502869"/>
            <a:ext cx="265943" cy="276999"/>
          </a:xfrm>
          <a:prstGeom prst="rect">
            <a:avLst/>
          </a:prstGeom>
        </p:spPr>
        <p:txBody>
          <a:bodyPr wrap="square">
            <a:spAutoFit/>
          </a:bodyPr>
          <a:lstStyle/>
          <a:p>
            <a:pPr>
              <a:spcAft>
                <a:spcPts val="0"/>
              </a:spcAft>
            </a:pPr>
            <a:r>
              <a:rPr lang="en-GB" sz="1200" dirty="0">
                <a:latin typeface="Arial" panose="020B0604020202020204" pitchFamily="34" charset="0"/>
                <a:ea typeface="Calibri" panose="020F0502020204030204" pitchFamily="34" charset="0"/>
                <a:cs typeface="Times New Roman" panose="02020603050405020304" pitchFamily="18" charset="0"/>
              </a:rPr>
              <a:t>9</a:t>
            </a:r>
          </a:p>
        </p:txBody>
      </p:sp>
      <p:pic>
        <p:nvPicPr>
          <p:cNvPr id="12" name="Picture 11">
            <a:extLst>
              <a:ext uri="{FF2B5EF4-FFF2-40B4-BE49-F238E27FC236}">
                <a16:creationId xmlns:a16="http://schemas.microsoft.com/office/drawing/2014/main" id="{EBB91D07-BD8D-4141-98E6-34D6DA90B9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77271566"/>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19CD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2" ma:contentTypeDescription="Create a new document." ma:contentTypeScope="" ma:versionID="62626c9fa2e3ba624770f12440404e23">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87dfc5220980056f53210297938e3ba4"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D996FF-69DF-47BE-8D8C-2042026544A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65D7047-BB59-4CF5-939A-F16C7B19D753}">
  <ds:schemaRefs>
    <ds:schemaRef ds:uri="http://schemas.microsoft.com/sharepoint/v3/contenttype/forms"/>
  </ds:schemaRefs>
</ds:datastoreItem>
</file>

<file path=customXml/itemProps3.xml><?xml version="1.0" encoding="utf-8"?>
<ds:datastoreItem xmlns:ds="http://schemas.openxmlformats.org/officeDocument/2006/customXml" ds:itemID="{17577338-E0C9-45B5-839C-240D465AD2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ef9df1-5621-4c65-8e28-37d44457da46"/>
    <ds:schemaRef ds:uri="50a1efa9-47d8-481f-aad5-38d3c45f0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176</TotalTime>
  <Words>3102</Words>
  <Application>Microsoft Office PowerPoint</Application>
  <PresentationFormat>On-screen Show (4:3)</PresentationFormat>
  <Paragraphs>341</Paragraphs>
  <Slides>16</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Adams</dc:creator>
  <cp:lastModifiedBy>Annette Reid</cp:lastModifiedBy>
  <cp:revision>12</cp:revision>
  <cp:lastPrinted>2016-09-28T12:24:59Z</cp:lastPrinted>
  <dcterms:created xsi:type="dcterms:W3CDTF">2015-06-14T06:43:02Z</dcterms:created>
  <dcterms:modified xsi:type="dcterms:W3CDTF">2020-06-24T13:11:31Z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y fmtid="{D5CDD505-2E9C-101B-9397-08002B2CF9AE}" pid="3" name="AuthorIds_UIVersion_4608">
    <vt:lpwstr>401</vt:lpwstr>
  </property>
</Properties>
</file>