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2"/>
  </p:notesMasterIdLst>
  <p:handoutMasterIdLst>
    <p:handoutMasterId r:id="rId23"/>
  </p:handoutMasterIdLst>
  <p:sldIdLst>
    <p:sldId id="362" r:id="rId5"/>
    <p:sldId id="341" r:id="rId6"/>
    <p:sldId id="383" r:id="rId7"/>
    <p:sldId id="385" r:id="rId8"/>
    <p:sldId id="368" r:id="rId9"/>
    <p:sldId id="367" r:id="rId10"/>
    <p:sldId id="387" r:id="rId11"/>
    <p:sldId id="382" r:id="rId12"/>
    <p:sldId id="370" r:id="rId13"/>
    <p:sldId id="373" r:id="rId14"/>
    <p:sldId id="389" r:id="rId15"/>
    <p:sldId id="391" r:id="rId16"/>
    <p:sldId id="395" r:id="rId17"/>
    <p:sldId id="394" r:id="rId18"/>
    <p:sldId id="381" r:id="rId19"/>
    <p:sldId id="361" r:id="rId20"/>
    <p:sldId id="336" r:id="rId21"/>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Gray" initials="KG" lastIdx="10" clrIdx="0">
    <p:extLst>
      <p:ext uri="{19B8F6BF-5375-455C-9EA6-DF929625EA0E}">
        <p15:presenceInfo xmlns:p15="http://schemas.microsoft.com/office/powerpoint/2012/main" userId="S::karen.gray@marysmeals.org::898e0457-d84c-4f37-957c-9d696e8753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CDC"/>
    <a:srgbClr val="F3A909"/>
    <a:srgbClr val="FFCC00"/>
    <a:srgbClr val="0198DC"/>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tte Reid" userId="66c58413-633a-4020-8274-9e9bcbf874aa" providerId="ADAL" clId="{461964A5-AE24-460F-9914-955CD0684A2E}"/>
    <pc:docChg chg="custSel addSld delSld modSld">
      <pc:chgData name="Annette Reid" userId="66c58413-633a-4020-8274-9e9bcbf874aa" providerId="ADAL" clId="{461964A5-AE24-460F-9914-955CD0684A2E}" dt="2021-03-04T16:15:13.536" v="156" actId="2696"/>
      <pc:docMkLst>
        <pc:docMk/>
      </pc:docMkLst>
      <pc:sldChg chg="modSp mod">
        <pc:chgData name="Annette Reid" userId="66c58413-633a-4020-8274-9e9bcbf874aa" providerId="ADAL" clId="{461964A5-AE24-460F-9914-955CD0684A2E}" dt="2021-03-04T16:14:55.642" v="154" actId="20577"/>
        <pc:sldMkLst>
          <pc:docMk/>
          <pc:sldMk cId="3772370581" sldId="361"/>
        </pc:sldMkLst>
        <pc:spChg chg="mod">
          <ac:chgData name="Annette Reid" userId="66c58413-633a-4020-8274-9e9bcbf874aa" providerId="ADAL" clId="{461964A5-AE24-460F-9914-955CD0684A2E}" dt="2021-03-04T16:14:55.642" v="154" actId="20577"/>
          <ac:spMkLst>
            <pc:docMk/>
            <pc:sldMk cId="3772370581" sldId="361"/>
            <ac:spMk id="10" creationId="{D1EDD56B-D27E-49BD-851F-BFB0A5D756BF}"/>
          </ac:spMkLst>
        </pc:spChg>
      </pc:sldChg>
      <pc:sldChg chg="modSp mod">
        <pc:chgData name="Annette Reid" userId="66c58413-633a-4020-8274-9e9bcbf874aa" providerId="ADAL" clId="{461964A5-AE24-460F-9914-955CD0684A2E}" dt="2021-03-04T16:11:48.383" v="11" actId="20577"/>
        <pc:sldMkLst>
          <pc:docMk/>
          <pc:sldMk cId="62367651" sldId="362"/>
        </pc:sldMkLst>
        <pc:spChg chg="mod">
          <ac:chgData name="Annette Reid" userId="66c58413-633a-4020-8274-9e9bcbf874aa" providerId="ADAL" clId="{461964A5-AE24-460F-9914-955CD0684A2E}" dt="2021-03-04T16:11:48.383" v="11" actId="20577"/>
          <ac:spMkLst>
            <pc:docMk/>
            <pc:sldMk cId="62367651" sldId="362"/>
            <ac:spMk id="9" creationId="{FF3E1768-9A1E-4460-BD1F-CFAD7C4F7C6D}"/>
          </ac:spMkLst>
        </pc:spChg>
      </pc:sldChg>
      <pc:sldChg chg="modSp mod">
        <pc:chgData name="Annette Reid" userId="66c58413-633a-4020-8274-9e9bcbf874aa" providerId="ADAL" clId="{461964A5-AE24-460F-9914-955CD0684A2E}" dt="2021-03-04T16:11:56.348" v="19" actId="20577"/>
        <pc:sldMkLst>
          <pc:docMk/>
          <pc:sldMk cId="2407910836" sldId="383"/>
        </pc:sldMkLst>
        <pc:spChg chg="mod">
          <ac:chgData name="Annette Reid" userId="66c58413-633a-4020-8274-9e9bcbf874aa" providerId="ADAL" clId="{461964A5-AE24-460F-9914-955CD0684A2E}" dt="2021-03-04T16:11:56.348" v="19" actId="20577"/>
          <ac:spMkLst>
            <pc:docMk/>
            <pc:sldMk cId="2407910836" sldId="383"/>
            <ac:spMk id="4" creationId="{89DBAA4F-B038-4F7D-8A15-2B9CC0E8F466}"/>
          </ac:spMkLst>
        </pc:spChg>
      </pc:sldChg>
      <pc:sldChg chg="modSp mod">
        <pc:chgData name="Annette Reid" userId="66c58413-633a-4020-8274-9e9bcbf874aa" providerId="ADAL" clId="{461964A5-AE24-460F-9914-955CD0684A2E}" dt="2021-03-04T16:12:27.503" v="27" actId="20577"/>
        <pc:sldMkLst>
          <pc:docMk/>
          <pc:sldMk cId="1760133238" sldId="385"/>
        </pc:sldMkLst>
        <pc:spChg chg="mod">
          <ac:chgData name="Annette Reid" userId="66c58413-633a-4020-8274-9e9bcbf874aa" providerId="ADAL" clId="{461964A5-AE24-460F-9914-955CD0684A2E}" dt="2021-03-04T16:12:27.503" v="27" actId="20577"/>
          <ac:spMkLst>
            <pc:docMk/>
            <pc:sldMk cId="1760133238" sldId="385"/>
            <ac:spMk id="6" creationId="{A62699FB-13BF-41A5-8C8A-CA420C49A0C9}"/>
          </ac:spMkLst>
        </pc:spChg>
      </pc:sldChg>
      <pc:sldChg chg="modSp mod">
        <pc:chgData name="Annette Reid" userId="66c58413-633a-4020-8274-9e9bcbf874aa" providerId="ADAL" clId="{461964A5-AE24-460F-9914-955CD0684A2E}" dt="2021-03-04T16:14:08.644" v="119" actId="20577"/>
        <pc:sldMkLst>
          <pc:docMk/>
          <pc:sldMk cId="2160357748" sldId="389"/>
        </pc:sldMkLst>
        <pc:spChg chg="mod">
          <ac:chgData name="Annette Reid" userId="66c58413-633a-4020-8274-9e9bcbf874aa" providerId="ADAL" clId="{461964A5-AE24-460F-9914-955CD0684A2E}" dt="2021-03-04T16:13:50.845" v="116" actId="20577"/>
          <ac:spMkLst>
            <pc:docMk/>
            <pc:sldMk cId="2160357748" sldId="389"/>
            <ac:spMk id="9" creationId="{83BA193A-9E12-46AA-A779-C41868EA4CA5}"/>
          </ac:spMkLst>
        </pc:spChg>
        <pc:spChg chg="mod">
          <ac:chgData name="Annette Reid" userId="66c58413-633a-4020-8274-9e9bcbf874aa" providerId="ADAL" clId="{461964A5-AE24-460F-9914-955CD0684A2E}" dt="2021-03-04T16:14:08.644" v="119" actId="20577"/>
          <ac:spMkLst>
            <pc:docMk/>
            <pc:sldMk cId="2160357748" sldId="389"/>
            <ac:spMk id="13" creationId="{54BE68AE-F7BC-4D30-B04E-B663006A9EC3}"/>
          </ac:spMkLst>
        </pc:spChg>
      </pc:sldChg>
      <pc:sldChg chg="modSp mod">
        <pc:chgData name="Annette Reid" userId="66c58413-633a-4020-8274-9e9bcbf874aa" providerId="ADAL" clId="{461964A5-AE24-460F-9914-955CD0684A2E}" dt="2021-03-04T16:14:14.388" v="127" actId="20577"/>
        <pc:sldMkLst>
          <pc:docMk/>
          <pc:sldMk cId="3220124203" sldId="391"/>
        </pc:sldMkLst>
        <pc:spChg chg="mod">
          <ac:chgData name="Annette Reid" userId="66c58413-633a-4020-8274-9e9bcbf874aa" providerId="ADAL" clId="{461964A5-AE24-460F-9914-955CD0684A2E}" dt="2021-03-04T16:14:14.388" v="127" actId="20577"/>
          <ac:spMkLst>
            <pc:docMk/>
            <pc:sldMk cId="3220124203" sldId="391"/>
            <ac:spMk id="12" creationId="{A1DF5B8B-7BDD-4E7B-A363-B2B9B60696D0}"/>
          </ac:spMkLst>
        </pc:spChg>
      </pc:sldChg>
      <pc:sldChg chg="add del">
        <pc:chgData name="Annette Reid" userId="66c58413-633a-4020-8274-9e9bcbf874aa" providerId="ADAL" clId="{461964A5-AE24-460F-9914-955CD0684A2E}" dt="2021-03-04T16:15:13.536" v="156" actId="2696"/>
        <pc:sldMkLst>
          <pc:docMk/>
          <pc:sldMk cId="2902302868" sldId="39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DC0FE-5191-4291-8FDB-5C3188E22B3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9C6CE92-D613-42DF-A49A-D00DF5CD87C4}" type="pres">
      <dgm:prSet presAssocID="{A9CDC0FE-5191-4291-8FDB-5C3188E22B3B}" presName="hierChild1" presStyleCnt="0">
        <dgm:presLayoutVars>
          <dgm:orgChart val="1"/>
          <dgm:chPref val="1"/>
          <dgm:dir/>
          <dgm:animOne val="branch"/>
          <dgm:animLvl val="lvl"/>
          <dgm:resizeHandles/>
        </dgm:presLayoutVars>
      </dgm:prSet>
      <dgm:spPr/>
    </dgm:pt>
  </dgm:ptLst>
  <dgm:cxnLst>
    <dgm:cxn modelId="{8D491889-A5E5-4B80-A4FB-CDD79D0CECE5}" type="presOf" srcId="{A9CDC0FE-5191-4291-8FDB-5C3188E22B3B}" destId="{09C6CE92-D613-42DF-A49A-D00DF5CD87C4}" srcOrd="0"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D6570BA2-846B-4F0F-9A77-B98625F60CB6}" type="datetimeFigureOut">
              <a:rPr lang="en-GB" smtClean="0"/>
              <a:t>04/03/2021</a:t>
            </a:fld>
            <a:endParaRPr lang="en-GB"/>
          </a:p>
        </p:txBody>
      </p:sp>
      <p:sp>
        <p:nvSpPr>
          <p:cNvPr id="4" name="Footer Placeholder 3"/>
          <p:cNvSpPr>
            <a:spLocks noGrp="1"/>
          </p:cNvSpPr>
          <p:nvPr>
            <p:ph type="ftr" sz="quarter" idx="2"/>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4010" y="9428585"/>
            <a:ext cx="2887186" cy="498055"/>
          </a:xfrm>
          <a:prstGeom prst="rect">
            <a:avLst/>
          </a:prstGeom>
        </p:spPr>
        <p:txBody>
          <a:bodyPr vert="horz" lIns="91440" tIns="45720" rIns="91440" bIns="45720" rtlCol="0" anchor="b"/>
          <a:lstStyle>
            <a:lvl1pPr algn="r">
              <a:defRPr sz="1200"/>
            </a:lvl1pPr>
          </a:lstStyle>
          <a:p>
            <a:fld id="{896E5447-47A2-45DD-BA48-ED3DD2BC3A14}" type="slidenum">
              <a:rPr lang="en-GB" smtClean="0"/>
              <a:t>‹#›</a:t>
            </a:fld>
            <a:endParaRPr lang="en-GB"/>
          </a:p>
        </p:txBody>
      </p:sp>
    </p:spTree>
    <p:extLst>
      <p:ext uri="{BB962C8B-B14F-4D97-AF65-F5344CB8AC3E}">
        <p14:creationId xmlns:p14="http://schemas.microsoft.com/office/powerpoint/2010/main" val="417896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7788C81D-1B4B-4209-85EB-EF929A7BEE14}" type="datetimeFigureOut">
              <a:rPr lang="en-GB" smtClean="0"/>
              <a:t>04/03/2021</a:t>
            </a:fld>
            <a:endParaRPr lang="en-GB"/>
          </a:p>
        </p:txBody>
      </p:sp>
      <p:sp>
        <p:nvSpPr>
          <p:cNvPr id="4" name="Slide Image Placeholder 3"/>
          <p:cNvSpPr>
            <a:spLocks noGrp="1" noRot="1" noChangeAspect="1"/>
          </p:cNvSpPr>
          <p:nvPr>
            <p:ph type="sldImg" idx="2"/>
          </p:nvPr>
        </p:nvSpPr>
        <p:spPr>
          <a:xfrm>
            <a:off x="1098550" y="1241425"/>
            <a:ext cx="4465638"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0" y="9428585"/>
            <a:ext cx="2887186" cy="498055"/>
          </a:xfrm>
          <a:prstGeom prst="rect">
            <a:avLst/>
          </a:prstGeom>
        </p:spPr>
        <p:txBody>
          <a:bodyPr vert="horz" lIns="91440" tIns="45720" rIns="91440" bIns="45720" rtlCol="0" anchor="b"/>
          <a:lstStyle>
            <a:lvl1pPr algn="r">
              <a:defRPr sz="1200"/>
            </a:lvl1pPr>
          </a:lstStyle>
          <a:p>
            <a:fld id="{C7537C1E-0D74-48B2-B8D6-53F338B09B81}" type="slidenum">
              <a:rPr lang="en-GB" smtClean="0"/>
              <a:t>‹#›</a:t>
            </a:fld>
            <a:endParaRPr lang="en-GB"/>
          </a:p>
        </p:txBody>
      </p:sp>
    </p:spTree>
    <p:extLst>
      <p:ext uri="{BB962C8B-B14F-4D97-AF65-F5344CB8AC3E}">
        <p14:creationId xmlns:p14="http://schemas.microsoft.com/office/powerpoint/2010/main" val="280792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2</a:t>
            </a:fld>
            <a:endParaRPr lang="en-GB"/>
          </a:p>
        </p:txBody>
      </p:sp>
    </p:spTree>
    <p:extLst>
      <p:ext uri="{BB962C8B-B14F-4D97-AF65-F5344CB8AC3E}">
        <p14:creationId xmlns:p14="http://schemas.microsoft.com/office/powerpoint/2010/main" val="296414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12</a:t>
            </a:fld>
            <a:endParaRPr lang="en-GB"/>
          </a:p>
        </p:txBody>
      </p:sp>
    </p:spTree>
    <p:extLst>
      <p:ext uri="{BB962C8B-B14F-4D97-AF65-F5344CB8AC3E}">
        <p14:creationId xmlns:p14="http://schemas.microsoft.com/office/powerpoint/2010/main" val="1312994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13</a:t>
            </a:fld>
            <a:endParaRPr lang="en-GB"/>
          </a:p>
        </p:txBody>
      </p:sp>
    </p:spTree>
    <p:extLst>
      <p:ext uri="{BB962C8B-B14F-4D97-AF65-F5344CB8AC3E}">
        <p14:creationId xmlns:p14="http://schemas.microsoft.com/office/powerpoint/2010/main" val="2741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14</a:t>
            </a:fld>
            <a:endParaRPr lang="en-GB"/>
          </a:p>
        </p:txBody>
      </p:sp>
    </p:spTree>
    <p:extLst>
      <p:ext uri="{BB962C8B-B14F-4D97-AF65-F5344CB8AC3E}">
        <p14:creationId xmlns:p14="http://schemas.microsoft.com/office/powerpoint/2010/main" val="2029760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537C1E-0D74-48B2-B8D6-53F338B09B81}" type="slidenum">
              <a:rPr lang="en-GB" smtClean="0"/>
              <a:t>16</a:t>
            </a:fld>
            <a:endParaRPr lang="en-GB"/>
          </a:p>
        </p:txBody>
      </p:sp>
    </p:spTree>
    <p:extLst>
      <p:ext uri="{BB962C8B-B14F-4D97-AF65-F5344CB8AC3E}">
        <p14:creationId xmlns:p14="http://schemas.microsoft.com/office/powerpoint/2010/main" val="840430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17</a:t>
            </a:fld>
            <a:endParaRPr lang="en-GB"/>
          </a:p>
        </p:txBody>
      </p:sp>
    </p:spTree>
    <p:extLst>
      <p:ext uri="{BB962C8B-B14F-4D97-AF65-F5344CB8AC3E}">
        <p14:creationId xmlns:p14="http://schemas.microsoft.com/office/powerpoint/2010/main" val="148024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3</a:t>
            </a:fld>
            <a:endParaRPr lang="en-GB"/>
          </a:p>
        </p:txBody>
      </p:sp>
    </p:spTree>
    <p:extLst>
      <p:ext uri="{BB962C8B-B14F-4D97-AF65-F5344CB8AC3E}">
        <p14:creationId xmlns:p14="http://schemas.microsoft.com/office/powerpoint/2010/main" val="37690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4</a:t>
            </a:fld>
            <a:endParaRPr lang="en-GB"/>
          </a:p>
        </p:txBody>
      </p:sp>
    </p:spTree>
    <p:extLst>
      <p:ext uri="{BB962C8B-B14F-4D97-AF65-F5344CB8AC3E}">
        <p14:creationId xmlns:p14="http://schemas.microsoft.com/office/powerpoint/2010/main" val="3186173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5</a:t>
            </a:fld>
            <a:endParaRPr lang="en-GB"/>
          </a:p>
        </p:txBody>
      </p:sp>
    </p:spTree>
    <p:extLst>
      <p:ext uri="{BB962C8B-B14F-4D97-AF65-F5344CB8AC3E}">
        <p14:creationId xmlns:p14="http://schemas.microsoft.com/office/powerpoint/2010/main" val="181278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6</a:t>
            </a:fld>
            <a:endParaRPr lang="en-GB"/>
          </a:p>
        </p:txBody>
      </p:sp>
    </p:spTree>
    <p:extLst>
      <p:ext uri="{BB962C8B-B14F-4D97-AF65-F5344CB8AC3E}">
        <p14:creationId xmlns:p14="http://schemas.microsoft.com/office/powerpoint/2010/main" val="1880710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7</a:t>
            </a:fld>
            <a:endParaRPr lang="en-GB"/>
          </a:p>
        </p:txBody>
      </p:sp>
    </p:spTree>
    <p:extLst>
      <p:ext uri="{BB962C8B-B14F-4D97-AF65-F5344CB8AC3E}">
        <p14:creationId xmlns:p14="http://schemas.microsoft.com/office/powerpoint/2010/main" val="2932860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9</a:t>
            </a:fld>
            <a:endParaRPr lang="en-GB"/>
          </a:p>
        </p:txBody>
      </p:sp>
    </p:spTree>
    <p:extLst>
      <p:ext uri="{BB962C8B-B14F-4D97-AF65-F5344CB8AC3E}">
        <p14:creationId xmlns:p14="http://schemas.microsoft.com/office/powerpoint/2010/main" val="3035065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10</a:t>
            </a:fld>
            <a:endParaRPr lang="en-GB"/>
          </a:p>
        </p:txBody>
      </p:sp>
    </p:spTree>
    <p:extLst>
      <p:ext uri="{BB962C8B-B14F-4D97-AF65-F5344CB8AC3E}">
        <p14:creationId xmlns:p14="http://schemas.microsoft.com/office/powerpoint/2010/main" val="72652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11</a:t>
            </a:fld>
            <a:endParaRPr lang="en-GB"/>
          </a:p>
        </p:txBody>
      </p:sp>
    </p:spTree>
    <p:extLst>
      <p:ext uri="{BB962C8B-B14F-4D97-AF65-F5344CB8AC3E}">
        <p14:creationId xmlns:p14="http://schemas.microsoft.com/office/powerpoint/2010/main" val="4001801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C5269E-3D8B-47EA-B343-544FD655E10D}" type="datetimeFigureOut">
              <a:rPr lang="en-GB" smtClean="0"/>
              <a:t>04/03/2021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47565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04/03/2021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95353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04/03/2021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56247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04/03/2021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3971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5269E-3D8B-47EA-B343-544FD655E10D}" type="datetimeFigureOut">
              <a:rPr lang="en-GB" smtClean="0"/>
              <a:t>04/03/2021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09472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C5269E-3D8B-47EA-B343-544FD655E10D}" type="datetimeFigureOut">
              <a:rPr lang="en-GB" smtClean="0"/>
              <a:t>04/03/2021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29538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C5269E-3D8B-47EA-B343-544FD655E10D}" type="datetimeFigureOut">
              <a:rPr lang="en-GB" smtClean="0"/>
              <a:t>04/03/2021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14980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C5269E-3D8B-47EA-B343-544FD655E10D}" type="datetimeFigureOut">
              <a:rPr lang="en-GB" smtClean="0"/>
              <a:t>04/03/2021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70272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5269E-3D8B-47EA-B343-544FD655E10D}" type="datetimeFigureOut">
              <a:rPr lang="en-GB" smtClean="0"/>
              <a:t>04/03/2021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3467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04/03/2021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3199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04/03/2021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60309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269E-3D8B-47EA-B343-544FD655E10D}" type="datetimeFigureOut">
              <a:rPr lang="en-GB" smtClean="0"/>
              <a:t>04/03/2021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20DA5-A11B-4409-A926-CB7BD51E3548}" type="slidenum">
              <a:rPr lang="en-GB" smtClean="0"/>
              <a:t>‹#›</a:t>
            </a:fld>
            <a:endParaRPr lang="en-GB"/>
          </a:p>
        </p:txBody>
      </p:sp>
    </p:spTree>
    <p:extLst>
      <p:ext uri="{BB962C8B-B14F-4D97-AF65-F5344CB8AC3E}">
        <p14:creationId xmlns:p14="http://schemas.microsoft.com/office/powerpoint/2010/main" val="1369792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bit.ly/2F9lVlQ" TargetMode="External"/><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mailto:Jobs@marysmeals.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d1345tgcm1bzpm.cloudfront.net/assets/global/Marys_Meals_statement_of_values.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70A069-8A5E-4965-9305-4C116499D450}"/>
              </a:ext>
            </a:extLst>
          </p:cNvPr>
          <p:cNvPicPr>
            <a:picLocks noChangeAspect="1"/>
          </p:cNvPicPr>
          <p:nvPr/>
        </p:nvPicPr>
        <p:blipFill>
          <a:blip r:embed="rId2"/>
          <a:srcRect/>
          <a:stretch/>
        </p:blipFill>
        <p:spPr>
          <a:xfrm>
            <a:off x="7826" y="0"/>
            <a:ext cx="9136174" cy="6135778"/>
          </a:xfrm>
          <a:prstGeom prst="rect">
            <a:avLst/>
          </a:prstGeom>
        </p:spPr>
      </p:pic>
      <p:sp>
        <p:nvSpPr>
          <p:cNvPr id="9" name="Rectangle 8">
            <a:extLst>
              <a:ext uri="{FF2B5EF4-FFF2-40B4-BE49-F238E27FC236}">
                <a16:creationId xmlns:a16="http://schemas.microsoft.com/office/drawing/2014/main" id="{FF3E1768-9A1E-4460-BD1F-CFAD7C4F7C6D}"/>
              </a:ext>
            </a:extLst>
          </p:cNvPr>
          <p:cNvSpPr/>
          <p:nvPr/>
        </p:nvSpPr>
        <p:spPr>
          <a:xfrm>
            <a:off x="113413" y="2413784"/>
            <a:ext cx="7268225" cy="2677656"/>
          </a:xfrm>
          <a:prstGeom prst="rect">
            <a:avLst/>
          </a:prstGeom>
          <a:effectLst/>
        </p:spPr>
        <p:txBody>
          <a:bodyPr wrap="square">
            <a:spAutoFit/>
          </a:bodyPr>
          <a:lstStyle/>
          <a:p>
            <a:r>
              <a:rPr lang="en-GB" sz="2400" b="1" dirty="0">
                <a:solidFill>
                  <a:srgbClr val="019CDC"/>
                </a:solidFill>
                <a:latin typeface="Arial" panose="020B0604020202020204" pitchFamily="34" charset="0"/>
                <a:cs typeface="Arial" panose="020B0604020202020204" pitchFamily="34" charset="0"/>
              </a:rPr>
              <a:t>Recruitment pack for:</a:t>
            </a:r>
          </a:p>
          <a:p>
            <a:endParaRPr lang="en-GB" sz="2400" b="1" dirty="0">
              <a:solidFill>
                <a:srgbClr val="019CDC"/>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Data Analyst</a:t>
            </a:r>
          </a:p>
          <a:p>
            <a:endParaRPr lang="en-GB" sz="2400" b="1" dirty="0">
              <a:solidFill>
                <a:schemeClr val="bg1"/>
              </a:solidFill>
              <a:latin typeface="Arial" panose="020B0604020202020204" pitchFamily="34" charset="0"/>
              <a:cs typeface="Arial" panose="020B0604020202020204" pitchFamily="34" charset="0"/>
            </a:endParaRPr>
          </a:p>
          <a:p>
            <a:r>
              <a:rPr lang="en-GB" sz="2400" b="1" dirty="0">
                <a:solidFill>
                  <a:schemeClr val="bg1"/>
                </a:solidFill>
                <a:latin typeface="Arial" panose="020B0604020202020204" pitchFamily="34" charset="0"/>
                <a:cs typeface="Arial" panose="020B0604020202020204" pitchFamily="34" charset="0"/>
              </a:rPr>
              <a:t>Mary’s Meals UK </a:t>
            </a:r>
          </a:p>
          <a:p>
            <a:endParaRPr lang="en-GB" sz="2400" b="1" dirty="0">
              <a:solidFill>
                <a:schemeClr val="bg1"/>
              </a:solidFill>
              <a:latin typeface="Arial" panose="020B0604020202020204" pitchFamily="34" charset="0"/>
              <a:cs typeface="Arial" panose="020B0604020202020204" pitchFamily="34" charset="0"/>
            </a:endParaRPr>
          </a:p>
          <a:p>
            <a:r>
              <a:rPr lang="en-GB" sz="2400" b="1" dirty="0">
                <a:solidFill>
                  <a:srgbClr val="00B0F0"/>
                </a:solidFill>
                <a:latin typeface="Arial" panose="020B0604020202020204" pitchFamily="34" charset="0"/>
                <a:cs typeface="Arial" panose="020B0604020202020204" pitchFamily="34" charset="0"/>
              </a:rPr>
              <a:t>March 2021</a:t>
            </a:r>
          </a:p>
        </p:txBody>
      </p:sp>
      <p:sp>
        <p:nvSpPr>
          <p:cNvPr id="16" name="Rectangle 15">
            <a:extLst>
              <a:ext uri="{FF2B5EF4-FFF2-40B4-BE49-F238E27FC236}">
                <a16:creationId xmlns:a16="http://schemas.microsoft.com/office/drawing/2014/main" id="{7122655D-9A14-4F0C-AA1B-AB95D40D4BD5}"/>
              </a:ext>
            </a:extLst>
          </p:cNvPr>
          <p:cNvSpPr/>
          <p:nvPr/>
        </p:nvSpPr>
        <p:spPr>
          <a:xfrm>
            <a:off x="-2" y="5958349"/>
            <a:ext cx="9144000" cy="917604"/>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300724A5-F6DC-4032-ACE2-4FD550749742}"/>
              </a:ext>
            </a:extLst>
          </p:cNvPr>
          <p:cNvCxnSpPr>
            <a:cxnSpLocks/>
          </p:cNvCxnSpPr>
          <p:nvPr/>
        </p:nvCxnSpPr>
        <p:spPr>
          <a:xfrm>
            <a:off x="7852549" y="6230956"/>
            <a:ext cx="0" cy="53015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C218BAF7-958D-4777-AEB2-CC1B756F0A1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885"/>
          <a:stretch/>
        </p:blipFill>
        <p:spPr>
          <a:xfrm>
            <a:off x="7757652" y="6010700"/>
            <a:ext cx="1262579" cy="750406"/>
          </a:xfrm>
          <a:prstGeom prst="rect">
            <a:avLst/>
          </a:prstGeom>
        </p:spPr>
      </p:pic>
      <p:pic>
        <p:nvPicPr>
          <p:cNvPr id="26" name="Picture 25">
            <a:extLst>
              <a:ext uri="{FF2B5EF4-FFF2-40B4-BE49-F238E27FC236}">
                <a16:creationId xmlns:a16="http://schemas.microsoft.com/office/drawing/2014/main" id="{6A58D529-19BD-4A52-9F25-906FE37188D3}"/>
              </a:ext>
            </a:extLst>
          </p:cNvPr>
          <p:cNvPicPr>
            <a:picLocks noChangeAspect="1"/>
          </p:cNvPicPr>
          <p:nvPr/>
        </p:nvPicPr>
        <p:blipFill>
          <a:blip r:embed="rId4"/>
          <a:stretch>
            <a:fillRect/>
          </a:stretch>
        </p:blipFill>
        <p:spPr>
          <a:xfrm>
            <a:off x="242058" y="259370"/>
            <a:ext cx="1724387" cy="1972100"/>
          </a:xfrm>
          <a:prstGeom prst="rect">
            <a:avLst/>
          </a:prstGeom>
        </p:spPr>
      </p:pic>
    </p:spTree>
    <p:extLst>
      <p:ext uri="{BB962C8B-B14F-4D97-AF65-F5344CB8AC3E}">
        <p14:creationId xmlns:p14="http://schemas.microsoft.com/office/powerpoint/2010/main" val="62367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9C4B7C-D780-49EE-8953-8AA3D059CBCF}"/>
              </a:ext>
            </a:extLst>
          </p:cNvPr>
          <p:cNvPicPr>
            <a:picLocks noChangeAspect="1"/>
          </p:cNvPicPr>
          <p:nvPr/>
        </p:nvPicPr>
        <p:blipFill rotWithShape="1">
          <a:blip r:embed="rId3"/>
          <a:srcRect l="26880" r="10209"/>
          <a:stretch/>
        </p:blipFill>
        <p:spPr>
          <a:xfrm flipH="1" flipV="1">
            <a:off x="4572000" y="813544"/>
            <a:ext cx="4572000" cy="5389352"/>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29942" y="929431"/>
            <a:ext cx="4445360" cy="5173724"/>
          </a:xfrm>
          <a:prstGeom prst="rect">
            <a:avLst/>
          </a:prstGeom>
        </p:spPr>
        <p:txBody>
          <a:bodyPr wrap="square">
            <a:spAutoFit/>
          </a:bodyPr>
          <a:lstStyle/>
          <a:p>
            <a:r>
              <a:rPr lang="en-GB" sz="1270">
                <a:latin typeface="Arial" panose="020B0604020202020204" pitchFamily="34" charset="0"/>
                <a:ea typeface="Calibri" panose="020F0502020204030204" pitchFamily="34" charset="0"/>
                <a:cs typeface="Times New Roman" panose="02020603050405020304" pitchFamily="18" charset="0"/>
              </a:rPr>
              <a:t>In January 2015, to recognise the incredible growth of the Mary’s Meals movement around the world and to facilitate future growth in new countries, another entity – Mary’s Meals International (or ‘MMI’) – was formed. </a:t>
            </a:r>
          </a:p>
          <a:p>
            <a:pPr>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This new organisation assumed responsibility for directly delivering our programmes and for coordinating the growing number of Mary’s Meals organisations around the world, aimed at either awareness-raising or programme delivery.</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This structural change saw Mary’s Meals UK become the global movement’s largest fundraising organisation and enabled it to focus even more passionately on its mission to tell our story across Scotland, England, Northern Ireland and Wales, and empower more people to help us reach the next hungry child by offering their money, goods, skills, time or prayer.</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Today, Mary’s Meals UK raises awareness and funds under the direction of the Executive Director, and through the passion, commitment and dedication of our volunteers and staff, led by the Director of Communications, Director of Supporter Engagement and Income, and the Director of Finance and Operations. The organisation currently has offices in Glasgow, Dalmally and London.</a:t>
            </a:r>
          </a:p>
        </p:txBody>
      </p:sp>
      <p:sp>
        <p:nvSpPr>
          <p:cNvPr id="16" name="Rectangle 15">
            <a:extLst>
              <a:ext uri="{FF2B5EF4-FFF2-40B4-BE49-F238E27FC236}">
                <a16:creationId xmlns:a16="http://schemas.microsoft.com/office/drawing/2014/main" id="{C4993362-2286-435A-92F2-013CC2C815D3}"/>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10</a:t>
            </a:r>
          </a:p>
        </p:txBody>
      </p:sp>
      <p:pic>
        <p:nvPicPr>
          <p:cNvPr id="13" name="Picture 12">
            <a:extLst>
              <a:ext uri="{FF2B5EF4-FFF2-40B4-BE49-F238E27FC236}">
                <a16:creationId xmlns:a16="http://schemas.microsoft.com/office/drawing/2014/main" id="{9D790A96-D10F-4F43-83C6-78E23FA3FCA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589639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Role outline</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12933" y="6442963"/>
            <a:ext cx="9149758" cy="415037"/>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a:extLst>
              <a:ext uri="{FF2B5EF4-FFF2-40B4-BE49-F238E27FC236}">
                <a16:creationId xmlns:a16="http://schemas.microsoft.com/office/drawing/2014/main" id="{54BE68AE-F7BC-4D30-B04E-B663006A9EC3}"/>
              </a:ext>
            </a:extLst>
          </p:cNvPr>
          <p:cNvSpPr/>
          <p:nvPr/>
        </p:nvSpPr>
        <p:spPr>
          <a:xfrm>
            <a:off x="243040" y="1021148"/>
            <a:ext cx="4235678" cy="5609228"/>
          </a:xfrm>
          <a:prstGeom prst="rect">
            <a:avLst/>
          </a:prstGeom>
        </p:spPr>
        <p:txBody>
          <a:bodyPr wrap="square">
            <a:spAutoFit/>
          </a:bodyPr>
          <a:lstStyle/>
          <a:p>
            <a:r>
              <a:rPr lang="en-GB" sz="1200" b="1" dirty="0">
                <a:latin typeface="Arial" panose="020B0604020202020204" pitchFamily="34" charset="0"/>
                <a:cs typeface="Arial" panose="020B0604020202020204" pitchFamily="34" charset="0"/>
              </a:rPr>
              <a:t>Role title:	</a:t>
            </a:r>
            <a:r>
              <a:rPr lang="en-GB" sz="1200" dirty="0">
                <a:latin typeface="Arial" panose="020B0604020202020204" pitchFamily="34" charset="0"/>
                <a:cs typeface="Arial" panose="020B0604020202020204" pitchFamily="34" charset="0"/>
              </a:rPr>
              <a:t>Data Analyst</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Location:	</a:t>
            </a:r>
            <a:r>
              <a:rPr lang="en-GB" sz="1200" dirty="0">
                <a:latin typeface="Arial" panose="020B0604020202020204" pitchFamily="34" charset="0"/>
                <a:cs typeface="Arial" panose="020B0604020202020204" pitchFamily="34" charset="0"/>
              </a:rPr>
              <a:t>Any UK location </a:t>
            </a:r>
            <a:r>
              <a:rPr lang="en-GB" sz="1200" i="1" dirty="0">
                <a:latin typeface="Arial" panose="020B0604020202020204" pitchFamily="34" charset="0"/>
                <a:cs typeface="Arial" panose="020B0604020202020204" pitchFamily="34" charset="0"/>
              </a:rPr>
              <a:t>(Occasional travel to 	Glasgow required)</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Contract:	</a:t>
            </a:r>
            <a:r>
              <a:rPr lang="en-GB" sz="1200" dirty="0">
                <a:latin typeface="Arial" panose="020B0604020202020204" pitchFamily="34" charset="0"/>
                <a:cs typeface="Arial" panose="020B0604020202020204" pitchFamily="34" charset="0"/>
              </a:rPr>
              <a:t>Full-time, 37.5 hours per week </a:t>
            </a:r>
          </a:p>
          <a:p>
            <a:r>
              <a:rPr lang="en-GB" sz="1200" dirty="0">
                <a:latin typeface="Arial" panose="020B0604020202020204" pitchFamily="34" charset="0"/>
                <a:cs typeface="Arial" panose="020B0604020202020204" pitchFamily="34" charset="0"/>
              </a:rPr>
              <a:t>	</a:t>
            </a:r>
          </a:p>
          <a:p>
            <a:r>
              <a:rPr lang="en-GB" sz="1200" b="1" dirty="0">
                <a:latin typeface="Arial" panose="020B0604020202020204" pitchFamily="34" charset="0"/>
                <a:cs typeface="Arial" panose="020B0604020202020204" pitchFamily="34" charset="0"/>
              </a:rPr>
              <a:t>Salary:	</a:t>
            </a:r>
            <a:r>
              <a:rPr lang="en-GB" sz="1200" dirty="0">
                <a:latin typeface="Arial" panose="020B0604020202020204" pitchFamily="34" charset="0"/>
                <a:cs typeface="Arial" panose="020B0604020202020204" pitchFamily="34" charset="0"/>
              </a:rPr>
              <a:t>c. £27,000 per annum</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Benefits: 	</a:t>
            </a:r>
            <a:r>
              <a:rPr lang="en-GB" sz="1200" dirty="0">
                <a:latin typeface="Arial" panose="020B0604020202020204" pitchFamily="34" charset="0"/>
                <a:cs typeface="Arial" panose="020B0604020202020204" pitchFamily="34" charset="0"/>
              </a:rPr>
              <a:t>Flexible working, 34 days’ annual leave </a:t>
            </a:r>
          </a:p>
          <a:p>
            <a:r>
              <a:rPr lang="en-GB" sz="1200" dirty="0">
                <a:latin typeface="Arial" panose="020B0604020202020204" pitchFamily="34" charset="0"/>
                <a:cs typeface="Arial" panose="020B0604020202020204" pitchFamily="34" charset="0"/>
              </a:rPr>
              <a:t>	(including public holidays), and a </a:t>
            </a:r>
          </a:p>
          <a:p>
            <a:r>
              <a:rPr lang="en-GB" sz="1200" dirty="0">
                <a:latin typeface="Arial" panose="020B0604020202020204" pitchFamily="34" charset="0"/>
                <a:cs typeface="Arial" panose="020B0604020202020204" pitchFamily="34" charset="0"/>
              </a:rPr>
              <a:t>	non-contributory pension with employer 	contributions of  8%. For more information on 	what we offer, please visit: </a:t>
            </a:r>
            <a:r>
              <a:rPr lang="en-GB" sz="1200" dirty="0">
                <a:latin typeface="Arial" panose="020B0604020202020204" pitchFamily="34" charset="0"/>
                <a:cs typeface="Arial" panose="020B0604020202020204" pitchFamily="34" charset="0"/>
                <a:hlinkClick r:id="rId3"/>
              </a:rPr>
              <a:t>http://bit.ly/2F9lVlQ</a:t>
            </a:r>
            <a:endParaRPr lang="en-GB" sz="1200" dirty="0">
              <a:latin typeface="Arial" panose="020B0604020202020204" pitchFamily="34" charset="0"/>
              <a:cs typeface="Arial" panose="020B0604020202020204" pitchFamily="34" charset="0"/>
            </a:endParaRPr>
          </a:p>
          <a:p>
            <a:endParaRPr lang="en-GB" sz="115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Reports to:	</a:t>
            </a:r>
            <a:r>
              <a:rPr lang="en-GB" sz="1200" dirty="0">
                <a:latin typeface="Arial" panose="020B0604020202020204" pitchFamily="34" charset="0"/>
                <a:cs typeface="Arial" panose="020B0604020202020204" pitchFamily="34" charset="0"/>
              </a:rPr>
              <a:t>Data Insights Manager</a:t>
            </a:r>
          </a:p>
          <a:p>
            <a:endParaRPr lang="en-GB" sz="120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Key relationships:	</a:t>
            </a:r>
          </a:p>
          <a:p>
            <a:r>
              <a:rPr lang="en-GB" sz="1200" dirty="0">
                <a:latin typeface="Arial" panose="020B0604020202020204" pitchFamily="34" charset="0"/>
                <a:cs typeface="Arial" panose="020B0604020202020204" pitchFamily="34" charset="0"/>
              </a:rPr>
              <a:t>	</a:t>
            </a:r>
            <a:r>
              <a:rPr lang="en-GB" sz="1200" u="sng" dirty="0">
                <a:latin typeface="Arial" panose="020B0604020202020204" pitchFamily="34" charset="0"/>
                <a:cs typeface="Arial" panose="020B0604020202020204" pitchFamily="34" charset="0"/>
              </a:rPr>
              <a:t>Internal:</a:t>
            </a:r>
            <a:r>
              <a:rPr lang="en-GB" sz="1200" dirty="0">
                <a:latin typeface="Arial" panose="020B0604020202020204" pitchFamily="34" charset="0"/>
                <a:cs typeface="Arial" panose="020B0604020202020204" pitchFamily="34" charset="0"/>
              </a:rPr>
              <a:t>        Head of Operations,</a:t>
            </a:r>
          </a:p>
          <a:p>
            <a:r>
              <a:rPr lang="en-GB" sz="1200" dirty="0">
                <a:latin typeface="Arial" panose="020B0604020202020204" pitchFamily="34" charset="0"/>
                <a:cs typeface="Arial" panose="020B0604020202020204" pitchFamily="34" charset="0"/>
              </a:rPr>
              <a:t>		Leadership team, 			Finance &amp; Operation Managers		Supporter Engagement &amp;  			Supporter Care Managers			MMUK teams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a:t>
            </a:r>
            <a:r>
              <a:rPr lang="en-GB" sz="1200" u="sng" dirty="0">
                <a:latin typeface="Arial" panose="020B0604020202020204" pitchFamily="34" charset="0"/>
                <a:cs typeface="Arial" panose="020B0604020202020204" pitchFamily="34" charset="0"/>
              </a:rPr>
              <a:t>External:</a:t>
            </a:r>
            <a:r>
              <a:rPr lang="en-GB" sz="1200" dirty="0">
                <a:latin typeface="Arial" panose="020B0604020202020204" pitchFamily="34" charset="0"/>
                <a:cs typeface="Arial" panose="020B0604020202020204" pitchFamily="34" charset="0"/>
              </a:rPr>
              <a:t>	MMI IT</a:t>
            </a:r>
          </a:p>
          <a:p>
            <a:r>
              <a:rPr lang="en-GB" sz="1200" dirty="0">
                <a:latin typeface="Arial" panose="020B0604020202020204" pitchFamily="34" charset="0"/>
                <a:cs typeface="Arial" panose="020B0604020202020204" pitchFamily="34" charset="0"/>
              </a:rPr>
              <a:t>		MMI CRM team			Third party providers</a:t>
            </a:r>
            <a:br>
              <a:rPr lang="en-GB" sz="1150" dirty="0">
                <a:latin typeface="Arial" panose="020B0604020202020204" pitchFamily="34" charset="0"/>
                <a:cs typeface="Arial" panose="020B0604020202020204" pitchFamily="34" charset="0"/>
              </a:rPr>
            </a:br>
            <a:endParaRPr lang="en-GB" sz="1150" dirty="0">
              <a:latin typeface="Arial" panose="020B0604020202020204" pitchFamily="34" charset="0"/>
              <a:cs typeface="Arial" panose="020B0604020202020204" pitchFamily="34" charset="0"/>
            </a:endParaRPr>
          </a:p>
          <a:p>
            <a:r>
              <a:rPr lang="en-GB" sz="1150" dirty="0">
                <a:latin typeface="Arial" panose="020B0604020202020204" pitchFamily="34" charset="0"/>
                <a:cs typeface="Arial" panose="020B0604020202020204" pitchFamily="34" charset="0"/>
              </a:rPr>
              <a:t>	</a:t>
            </a:r>
            <a:endParaRPr lang="en-GB" sz="1150" u="sng"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AB32585-FB75-4F5E-B2FF-8853ACD37582}"/>
              </a:ext>
            </a:extLst>
          </p:cNvPr>
          <p:cNvSpPr/>
          <p:nvPr/>
        </p:nvSpPr>
        <p:spPr>
          <a:xfrm>
            <a:off x="4736180" y="880633"/>
            <a:ext cx="4235678" cy="5312364"/>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EED3CBC3-5CE6-4717-B15A-2F6B8917845A}"/>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11</a:t>
            </a:r>
          </a:p>
        </p:txBody>
      </p:sp>
      <p:pic>
        <p:nvPicPr>
          <p:cNvPr id="31" name="Picture 30">
            <a:extLst>
              <a:ext uri="{FF2B5EF4-FFF2-40B4-BE49-F238E27FC236}">
                <a16:creationId xmlns:a16="http://schemas.microsoft.com/office/drawing/2014/main" id="{BA2B1A41-D209-49B3-89C3-DB1467694FB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4" name="Freeform: Shape 13">
            <a:extLst>
              <a:ext uri="{FF2B5EF4-FFF2-40B4-BE49-F238E27FC236}">
                <a16:creationId xmlns:a16="http://schemas.microsoft.com/office/drawing/2014/main" id="{D80933DE-3FD8-4A39-9652-3FC76276E15F}"/>
              </a:ext>
            </a:extLst>
          </p:cNvPr>
          <p:cNvSpPr/>
          <p:nvPr/>
        </p:nvSpPr>
        <p:spPr>
          <a:xfrm>
            <a:off x="6728223" y="2537457"/>
            <a:ext cx="682377" cy="549177"/>
          </a:xfrm>
          <a:custGeom>
            <a:avLst/>
            <a:gdLst/>
            <a:ahLst/>
            <a:cxnLst/>
            <a:rect l="0" t="0" r="0" b="0"/>
            <a:pathLst>
              <a:path>
                <a:moveTo>
                  <a:pt x="0" y="0"/>
                </a:moveTo>
                <a:lnTo>
                  <a:pt x="671846" y="540434"/>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aphicFrame>
        <p:nvGraphicFramePr>
          <p:cNvPr id="40" name="Diagram 39">
            <a:extLst>
              <a:ext uri="{FF2B5EF4-FFF2-40B4-BE49-F238E27FC236}">
                <a16:creationId xmlns:a16="http://schemas.microsoft.com/office/drawing/2014/main" id="{6157E569-498C-40DF-B83F-CC4813563CCE}"/>
              </a:ext>
            </a:extLst>
          </p:cNvPr>
          <p:cNvGraphicFramePr/>
          <p:nvPr>
            <p:extLst>
              <p:ext uri="{D42A27DB-BD31-4B8C-83A1-F6EECF244321}">
                <p14:modId xmlns:p14="http://schemas.microsoft.com/office/powerpoint/2010/main" val="2809575078"/>
              </p:ext>
            </p:extLst>
          </p:nvPr>
        </p:nvGraphicFramePr>
        <p:xfrm>
          <a:off x="4749239" y="2219279"/>
          <a:ext cx="4299112" cy="34393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423CA1B2-25E3-41D9-B426-02FC298220ED}"/>
              </a:ext>
            </a:extLst>
          </p:cNvPr>
          <p:cNvSpPr txBox="1"/>
          <p:nvPr/>
        </p:nvSpPr>
        <p:spPr>
          <a:xfrm>
            <a:off x="5227474" y="902265"/>
            <a:ext cx="3342640" cy="1200329"/>
          </a:xfrm>
          <a:prstGeom prst="rect">
            <a:avLst/>
          </a:prstGeom>
          <a:noFill/>
        </p:spPr>
        <p:txBody>
          <a:bodyPr wrap="square" rtlCol="0">
            <a:spAutoFit/>
          </a:bodyPr>
          <a:lstStyle/>
          <a:p>
            <a:pPr algn="ctr"/>
            <a:r>
              <a:rPr lang="en-GB" b="1">
                <a:solidFill>
                  <a:srgbClr val="0198DC"/>
                </a:solidFill>
                <a:latin typeface="Arial" panose="020B0604020202020204" pitchFamily="34" charset="0"/>
                <a:ea typeface="Calibri" panose="020F0502020204030204" pitchFamily="34" charset="0"/>
                <a:cs typeface="Times New Roman" panose="02020603050405020304" pitchFamily="18" charset="0"/>
              </a:rPr>
              <a:t>Mary’s Meals UK</a:t>
            </a:r>
          </a:p>
          <a:p>
            <a:pPr algn="ctr"/>
            <a:r>
              <a:rPr lang="en-GB" b="1">
                <a:solidFill>
                  <a:srgbClr val="0198DC"/>
                </a:solidFill>
                <a:latin typeface="Arial" panose="020B0604020202020204" pitchFamily="34" charset="0"/>
                <a:ea typeface="Calibri" panose="020F0502020204030204" pitchFamily="34" charset="0"/>
                <a:cs typeface="Times New Roman" panose="02020603050405020304" pitchFamily="18" charset="0"/>
              </a:rPr>
              <a:t>Operations team structure</a:t>
            </a:r>
          </a:p>
          <a:p>
            <a:pPr algn="ctr"/>
            <a:endParaRPr lang="en-GB" b="1">
              <a:solidFill>
                <a:srgbClr val="0198DC"/>
              </a:solidFill>
              <a:latin typeface="Arial" panose="020B0604020202020204" pitchFamily="34" charset="0"/>
              <a:ea typeface="Calibri" panose="020F0502020204030204" pitchFamily="34" charset="0"/>
              <a:cs typeface="Times New Roman" panose="02020603050405020304" pitchFamily="18" charset="0"/>
            </a:endParaRPr>
          </a:p>
          <a:p>
            <a:endParaRPr lang="en-GB"/>
          </a:p>
        </p:txBody>
      </p:sp>
      <p:sp>
        <p:nvSpPr>
          <p:cNvPr id="34" name="Freeform: Shape 33">
            <a:extLst>
              <a:ext uri="{FF2B5EF4-FFF2-40B4-BE49-F238E27FC236}">
                <a16:creationId xmlns:a16="http://schemas.microsoft.com/office/drawing/2014/main" id="{5B62D66A-FDBE-4176-B154-280FC2F6EA5C}"/>
              </a:ext>
            </a:extLst>
          </p:cNvPr>
          <p:cNvSpPr/>
          <p:nvPr/>
        </p:nvSpPr>
        <p:spPr>
          <a:xfrm>
            <a:off x="6728223" y="2537457"/>
            <a:ext cx="682377" cy="549177"/>
          </a:xfrm>
          <a:custGeom>
            <a:avLst/>
            <a:gdLst/>
            <a:ahLst/>
            <a:cxnLst/>
            <a:rect l="0" t="0" r="0" b="0"/>
            <a:pathLst>
              <a:path>
                <a:moveTo>
                  <a:pt x="0" y="0"/>
                </a:moveTo>
                <a:lnTo>
                  <a:pt x="671846" y="540434"/>
                </a:lnTo>
              </a:path>
            </a:pathLst>
          </a:custGeom>
          <a:noFill/>
          <a:ln>
            <a:solidFill>
              <a:schemeClr val="bg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cxnSp>
        <p:nvCxnSpPr>
          <p:cNvPr id="35" name="Straight Connector 34">
            <a:extLst>
              <a:ext uri="{FF2B5EF4-FFF2-40B4-BE49-F238E27FC236}">
                <a16:creationId xmlns:a16="http://schemas.microsoft.com/office/drawing/2014/main" id="{09B60460-E134-4D3D-9488-B14FE86002D1}"/>
              </a:ext>
            </a:extLst>
          </p:cNvPr>
          <p:cNvCxnSpPr>
            <a:cxnSpLocks/>
          </p:cNvCxnSpPr>
          <p:nvPr/>
        </p:nvCxnSpPr>
        <p:spPr>
          <a:xfrm>
            <a:off x="5929079" y="4894496"/>
            <a:ext cx="0" cy="46998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Freeform: Shape 36">
            <a:extLst>
              <a:ext uri="{FF2B5EF4-FFF2-40B4-BE49-F238E27FC236}">
                <a16:creationId xmlns:a16="http://schemas.microsoft.com/office/drawing/2014/main" id="{94D89706-118F-4D73-B9D4-1B7E6C0D908D}"/>
              </a:ext>
            </a:extLst>
          </p:cNvPr>
          <p:cNvSpPr/>
          <p:nvPr/>
        </p:nvSpPr>
        <p:spPr>
          <a:xfrm>
            <a:off x="6207939" y="2840799"/>
            <a:ext cx="1381711" cy="796450"/>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rgbClr val="0198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Head of </a:t>
            </a:r>
            <a:r>
              <a:rPr lang="en-US" sz="1300"/>
              <a:t>Operations</a:t>
            </a:r>
            <a:endParaRPr lang="en-US" sz="1300" kern="1200"/>
          </a:p>
        </p:txBody>
      </p:sp>
      <p:sp>
        <p:nvSpPr>
          <p:cNvPr id="42" name="Freeform: Shape 41">
            <a:extLst>
              <a:ext uri="{FF2B5EF4-FFF2-40B4-BE49-F238E27FC236}">
                <a16:creationId xmlns:a16="http://schemas.microsoft.com/office/drawing/2014/main" id="{4B9D3543-D79C-4FF9-8251-8E62CD6AED9C}"/>
              </a:ext>
            </a:extLst>
          </p:cNvPr>
          <p:cNvSpPr/>
          <p:nvPr/>
        </p:nvSpPr>
        <p:spPr>
          <a:xfrm>
            <a:off x="5277223" y="5123305"/>
            <a:ext cx="1303712" cy="796450"/>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rgbClr val="0198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dirty="0"/>
              <a:t>Data Insights Officer</a:t>
            </a:r>
            <a:endParaRPr lang="en-US" sz="1300" kern="1200" dirty="0"/>
          </a:p>
        </p:txBody>
      </p:sp>
      <p:cxnSp>
        <p:nvCxnSpPr>
          <p:cNvPr id="44" name="Straight Connector 43">
            <a:extLst>
              <a:ext uri="{FF2B5EF4-FFF2-40B4-BE49-F238E27FC236}">
                <a16:creationId xmlns:a16="http://schemas.microsoft.com/office/drawing/2014/main" id="{354B5D1E-B6CC-4438-B65C-10FC8ACD6CC2}"/>
              </a:ext>
            </a:extLst>
          </p:cNvPr>
          <p:cNvCxnSpPr>
            <a:cxnSpLocks/>
          </p:cNvCxnSpPr>
          <p:nvPr/>
        </p:nvCxnSpPr>
        <p:spPr>
          <a:xfrm>
            <a:off x="5942139" y="4894496"/>
            <a:ext cx="2008290" cy="1359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0A8AA8E-34ED-4E07-BA3A-9A5EBFE0CD94}"/>
              </a:ext>
            </a:extLst>
          </p:cNvPr>
          <p:cNvCxnSpPr>
            <a:cxnSpLocks/>
          </p:cNvCxnSpPr>
          <p:nvPr/>
        </p:nvCxnSpPr>
        <p:spPr>
          <a:xfrm>
            <a:off x="6920352" y="2396182"/>
            <a:ext cx="1" cy="4901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9E29F2B-B561-41EA-A59E-B6BD2FB497BF}"/>
              </a:ext>
            </a:extLst>
          </p:cNvPr>
          <p:cNvCxnSpPr>
            <a:cxnSpLocks/>
          </p:cNvCxnSpPr>
          <p:nvPr/>
        </p:nvCxnSpPr>
        <p:spPr>
          <a:xfrm>
            <a:off x="6928728" y="3637249"/>
            <a:ext cx="3429" cy="125724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31DB1397-77B0-45A0-8392-B4DD81D0DC84}"/>
              </a:ext>
            </a:extLst>
          </p:cNvPr>
          <p:cNvSpPr/>
          <p:nvPr/>
        </p:nvSpPr>
        <p:spPr>
          <a:xfrm>
            <a:off x="6209496" y="1811022"/>
            <a:ext cx="1381711" cy="796450"/>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rgbClr val="0198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Director of </a:t>
            </a:r>
            <a:r>
              <a:rPr lang="en-US" sz="1300"/>
              <a:t>Finance and Operations</a:t>
            </a:r>
            <a:endParaRPr lang="en-US" sz="1300" kern="1200"/>
          </a:p>
        </p:txBody>
      </p:sp>
      <p:sp>
        <p:nvSpPr>
          <p:cNvPr id="29" name="Freeform: Shape 28">
            <a:extLst>
              <a:ext uri="{FF2B5EF4-FFF2-40B4-BE49-F238E27FC236}">
                <a16:creationId xmlns:a16="http://schemas.microsoft.com/office/drawing/2014/main" id="{A0F473AF-0E50-47E6-B19E-59369D017312}"/>
              </a:ext>
            </a:extLst>
          </p:cNvPr>
          <p:cNvSpPr/>
          <p:nvPr/>
        </p:nvSpPr>
        <p:spPr>
          <a:xfrm>
            <a:off x="6229496" y="3813200"/>
            <a:ext cx="1381711" cy="796450"/>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rgbClr val="0198D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a:t>Data Insights Manager</a:t>
            </a:r>
            <a:endParaRPr lang="en-US" sz="1300" kern="1200"/>
          </a:p>
        </p:txBody>
      </p:sp>
      <p:cxnSp>
        <p:nvCxnSpPr>
          <p:cNvPr id="46" name="Straight Connector 45">
            <a:extLst>
              <a:ext uri="{FF2B5EF4-FFF2-40B4-BE49-F238E27FC236}">
                <a16:creationId xmlns:a16="http://schemas.microsoft.com/office/drawing/2014/main" id="{D987DB92-F57E-4BEC-845A-0B5EB77F7B3C}"/>
              </a:ext>
            </a:extLst>
          </p:cNvPr>
          <p:cNvCxnSpPr>
            <a:cxnSpLocks/>
          </p:cNvCxnSpPr>
          <p:nvPr/>
        </p:nvCxnSpPr>
        <p:spPr>
          <a:xfrm>
            <a:off x="7942093" y="4894496"/>
            <a:ext cx="2372" cy="22880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Freeform: Shape 8">
            <a:extLst>
              <a:ext uri="{FF2B5EF4-FFF2-40B4-BE49-F238E27FC236}">
                <a16:creationId xmlns:a16="http://schemas.microsoft.com/office/drawing/2014/main" id="{83BA193A-9E12-46AA-A779-C41868EA4CA5}"/>
              </a:ext>
            </a:extLst>
          </p:cNvPr>
          <p:cNvSpPr/>
          <p:nvPr/>
        </p:nvSpPr>
        <p:spPr>
          <a:xfrm>
            <a:off x="7266402" y="5114986"/>
            <a:ext cx="1303712" cy="796450"/>
          </a:xfrm>
          <a:custGeom>
            <a:avLst/>
            <a:gdLst>
              <a:gd name="connsiteX0" fmla="*/ 0 w 1374960"/>
              <a:gd name="connsiteY0" fmla="*/ 0 h 687480"/>
              <a:gd name="connsiteX1" fmla="*/ 1374960 w 1374960"/>
              <a:gd name="connsiteY1" fmla="*/ 0 h 687480"/>
              <a:gd name="connsiteX2" fmla="*/ 1374960 w 1374960"/>
              <a:gd name="connsiteY2" fmla="*/ 687480 h 687480"/>
              <a:gd name="connsiteX3" fmla="*/ 0 w 1374960"/>
              <a:gd name="connsiteY3" fmla="*/ 687480 h 687480"/>
              <a:gd name="connsiteX4" fmla="*/ 0 w 1374960"/>
              <a:gd name="connsiteY4" fmla="*/ 0 h 68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960" h="687480">
                <a:moveTo>
                  <a:pt x="0" y="0"/>
                </a:moveTo>
                <a:lnTo>
                  <a:pt x="1374960" y="0"/>
                </a:lnTo>
                <a:lnTo>
                  <a:pt x="1374960" y="687480"/>
                </a:lnTo>
                <a:lnTo>
                  <a:pt x="0" y="687480"/>
                </a:lnTo>
                <a:lnTo>
                  <a:pt x="0" y="0"/>
                </a:lnTo>
                <a:close/>
              </a:path>
            </a:pathLst>
          </a:custGeom>
          <a:solidFill>
            <a:srgbClr val="F3A909"/>
          </a:solidFill>
          <a:ln>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dirty="0"/>
              <a:t>Data Analyst</a:t>
            </a:r>
            <a:endParaRPr lang="en-US" sz="1300" kern="1200" dirty="0"/>
          </a:p>
        </p:txBody>
      </p:sp>
    </p:spTree>
    <p:extLst>
      <p:ext uri="{BB962C8B-B14F-4D97-AF65-F5344CB8AC3E}">
        <p14:creationId xmlns:p14="http://schemas.microsoft.com/office/powerpoint/2010/main" val="2160357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C9DC8C-8447-4838-A43B-EA64D1B3E779}"/>
              </a:ext>
            </a:extLst>
          </p:cNvPr>
          <p:cNvPicPr>
            <a:picLocks noChangeAspect="1"/>
          </p:cNvPicPr>
          <p:nvPr/>
        </p:nvPicPr>
        <p:blipFill rotWithShape="1">
          <a:blip r:embed="rId3"/>
          <a:srcRect l="3639" t="7134" r="4780"/>
          <a:stretch/>
        </p:blipFill>
        <p:spPr>
          <a:xfrm>
            <a:off x="6717792" y="4352410"/>
            <a:ext cx="2324335" cy="2032085"/>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6" y="323680"/>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88728" y="960262"/>
            <a:ext cx="4107736" cy="5724644"/>
          </a:xfrm>
          <a:prstGeom prst="rect">
            <a:avLst/>
          </a:prstGeom>
        </p:spPr>
        <p:txBody>
          <a:bodyPr wrap="square" anchor="t">
            <a:spAutoFit/>
          </a:bodyPr>
          <a:lstStyle/>
          <a:p>
            <a:r>
              <a:rPr lang="en-GB" sz="1400" b="1" dirty="0">
                <a:solidFill>
                  <a:srgbClr val="019CDC"/>
                </a:solidFill>
                <a:latin typeface="Arial" panose="020B0604020202020204" pitchFamily="34" charset="0"/>
                <a:cs typeface="Arial" panose="020B0604020202020204" pitchFamily="34" charset="0"/>
              </a:rPr>
              <a:t>Role overview</a:t>
            </a:r>
          </a:p>
          <a:p>
            <a:pPr algn="just"/>
            <a:r>
              <a:rPr lang="en-GB" sz="1200" dirty="0">
                <a:latin typeface="Arial" panose="020B0604020202020204" pitchFamily="34" charset="0"/>
                <a:cs typeface="Arial" panose="020B0604020202020204" pitchFamily="34" charset="0"/>
              </a:rPr>
              <a:t>The Data Analyst will work across directorates to support the Data Insights Manager with GDPR compliance and reporting. This includes leading on data governance and compliance, data collection, analysis and report writing to support and influence the strategic direction of the organisation through producing analysis of internal and external data. </a:t>
            </a:r>
          </a:p>
          <a:p>
            <a:endParaRPr lang="en-GB" sz="1200" dirty="0">
              <a:latin typeface="Arial" panose="020B0604020202020204" pitchFamily="34" charset="0"/>
              <a:cs typeface="Arial" panose="020B0604020202020204" pitchFamily="34" charset="0"/>
            </a:endParaRPr>
          </a:p>
          <a:p>
            <a:r>
              <a:rPr lang="en-GB" sz="1400" b="1" dirty="0">
                <a:solidFill>
                  <a:srgbClr val="019CDC"/>
                </a:solidFill>
                <a:latin typeface="Arial" panose="020B0604020202020204" pitchFamily="34" charset="0"/>
                <a:cs typeface="Arial" panose="020B0604020202020204" pitchFamily="34" charset="0"/>
              </a:rPr>
              <a:t>Key Activities</a:t>
            </a:r>
          </a:p>
          <a:p>
            <a:r>
              <a:rPr lang="en-GB" sz="1200" b="1" dirty="0">
                <a:solidFill>
                  <a:srgbClr val="019CDC"/>
                </a:solidFill>
                <a:latin typeface="Arial" panose="020B0604020202020204" pitchFamily="34" charset="0"/>
                <a:cs typeface="Arial" panose="020B0604020202020204" pitchFamily="34" charset="0"/>
              </a:rPr>
              <a:t>Analytics, Management Information and Reporting</a:t>
            </a:r>
          </a:p>
          <a:p>
            <a:endParaRPr lang="en-GB" sz="12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Produce analysis, reports and dashboards for strategic KPI’s</a:t>
            </a:r>
          </a:p>
          <a:p>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Produce analysis of data on trends and areas for organisational development and improvement as directed</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Produce reports and dashboards for operational managers and their teams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Interpret data and analyse results and prepare reports on findings for a range of audiences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Analyse and produce data for mailing lists as defined by the Communications team, within an agreed timescale</a:t>
            </a:r>
          </a:p>
          <a:p>
            <a:endParaRPr lang="en-GB" sz="1200" dirty="0">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12</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4" name="TextBox 3">
            <a:extLst>
              <a:ext uri="{FF2B5EF4-FFF2-40B4-BE49-F238E27FC236}">
                <a16:creationId xmlns:a16="http://schemas.microsoft.com/office/drawing/2014/main" id="{E0E3F26F-9FFC-4E88-A500-8BF893815DBC}"/>
              </a:ext>
            </a:extLst>
          </p:cNvPr>
          <p:cNvSpPr txBox="1"/>
          <p:nvPr/>
        </p:nvSpPr>
        <p:spPr>
          <a:xfrm>
            <a:off x="4599792" y="960262"/>
            <a:ext cx="4020738" cy="3693319"/>
          </a:xfrm>
          <a:prstGeom prst="rect">
            <a:avLst/>
          </a:prstGeom>
          <a:noFill/>
        </p:spPr>
        <p:txBody>
          <a:bodyPr wrap="square" rtlCol="0">
            <a:spAutoFit/>
          </a:bodyPr>
          <a:lstStyle/>
          <a:p>
            <a:r>
              <a:rPr lang="en-GB" sz="1200" b="1" dirty="0">
                <a:solidFill>
                  <a:srgbClr val="019CDC"/>
                </a:solidFill>
                <a:latin typeface="Arial" panose="020B0604020202020204" pitchFamily="34" charset="0"/>
                <a:cs typeface="Arial" panose="020B0604020202020204" pitchFamily="34" charset="0"/>
              </a:rPr>
              <a:t>Data Management</a:t>
            </a: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Support the operationalisation of data governance, data quality and other controls to sustain the integrity of data for the organisation. </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Support the implementation and administration of data collection policies and methods. </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Participate in the development of standards upon which collection of data are based/measured and ensure that these standards are always met</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Participate in the development of data collection methods that are individually relevant to any project being embarked upon by the organisation</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Undertake frequent audits of data and ensure all data is cleansed and validated, as required </a:t>
            </a:r>
          </a:p>
          <a:p>
            <a:endParaRPr lang="en-GB" dirty="0"/>
          </a:p>
        </p:txBody>
      </p:sp>
    </p:spTree>
    <p:extLst>
      <p:ext uri="{BB962C8B-B14F-4D97-AF65-F5344CB8AC3E}">
        <p14:creationId xmlns:p14="http://schemas.microsoft.com/office/powerpoint/2010/main" val="3220124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6" y="323680"/>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63057" y="3275252"/>
            <a:ext cx="4275344" cy="2965427"/>
          </a:xfrm>
          <a:prstGeom prst="rect">
            <a:avLst/>
          </a:prstGeom>
        </p:spPr>
        <p:txBody>
          <a:bodyPr wrap="square" anchor="t">
            <a:spAutoFit/>
          </a:bodyPr>
          <a:lstStyle/>
          <a:p>
            <a:r>
              <a:rPr lang="en-GB" sz="1200" b="1" dirty="0">
                <a:solidFill>
                  <a:srgbClr val="019CDC"/>
                </a:solidFill>
                <a:latin typeface="Arial" panose="020B0604020202020204" pitchFamily="34" charset="0"/>
                <a:cs typeface="Arial" panose="020B0604020202020204" pitchFamily="34" charset="0"/>
              </a:rPr>
              <a:t>Management of self</a:t>
            </a:r>
          </a:p>
          <a:p>
            <a:endParaRPr lang="en-GB" sz="1200" b="1" dirty="0">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Participate in personal development reviews including identifying any learning/training needs.</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Continue to identify opportunities for own development including keeping knowledge up to date and relevant.</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Communicate effectively and accept personal responsibility.</a:t>
            </a:r>
          </a:p>
          <a:p>
            <a:pPr marL="171450" indent="-171450" algn="just">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Participate in Mary’s Meals 1-2-1’s, monthly gatherings, quarterly all staff days and Operations away days.  </a:t>
            </a:r>
          </a:p>
          <a:p>
            <a:endParaRPr lang="en-GB" sz="1200" dirty="0">
              <a:solidFill>
                <a:srgbClr val="019CDC"/>
              </a:solidFill>
              <a:latin typeface="Arial" panose="020B0604020202020204" pitchFamily="34" charset="0"/>
              <a:cs typeface="Arial" panose="020B0604020202020204" pitchFamily="34" charset="0"/>
            </a:endParaRPr>
          </a:p>
          <a:p>
            <a:endParaRPr lang="en-GB" sz="1400" b="1" dirty="0">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12</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60262"/>
            <a:ext cx="4572000" cy="565219"/>
          </a:xfrm>
          <a:prstGeom prst="rect">
            <a:avLst/>
          </a:prstGeom>
        </p:spPr>
        <p:txBody>
          <a:bodyPr>
            <a:spAutoFit/>
          </a:bodyPr>
          <a:lstStyle/>
          <a:p>
            <a:pPr marL="171450" indent="-171450" algn="just">
              <a:lnSpc>
                <a:spcPct val="107000"/>
              </a:lnSpc>
              <a:spcAft>
                <a:spcPts val="800"/>
              </a:spcAft>
              <a:buFont typeface="Arial" panose="020B0604020202020204" pitchFamily="34" charset="0"/>
              <a:buChar char="•"/>
            </a:pPr>
            <a:endParaRPr lang="en-GB" sz="1150" dirty="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49817770-F392-4B98-96AA-AB871ED4756C}"/>
              </a:ext>
            </a:extLst>
          </p:cNvPr>
          <p:cNvSpPr/>
          <p:nvPr/>
        </p:nvSpPr>
        <p:spPr>
          <a:xfrm>
            <a:off x="163057" y="911235"/>
            <a:ext cx="4572000" cy="2848472"/>
          </a:xfrm>
          <a:prstGeom prst="rect">
            <a:avLst/>
          </a:prstGeom>
        </p:spPr>
        <p:txBody>
          <a:bodyPr>
            <a:spAutoFit/>
          </a:bodyPr>
          <a:lstStyle/>
          <a:p>
            <a:pPr algn="just">
              <a:lnSpc>
                <a:spcPct val="107000"/>
              </a:lnSpc>
              <a:spcAft>
                <a:spcPts val="800"/>
              </a:spcAft>
            </a:pPr>
            <a:r>
              <a:rPr lang="en-GB" sz="1200" b="1" dirty="0">
                <a:solidFill>
                  <a:srgbClr val="019CDC"/>
                </a:solidFill>
                <a:latin typeface="Arial" panose="020B0604020202020204" pitchFamily="34" charset="0"/>
                <a:cs typeface="Arial" panose="020B0604020202020204" pitchFamily="34" charset="0"/>
              </a:rPr>
              <a:t>CRM</a:t>
            </a:r>
          </a:p>
          <a:p>
            <a:pPr marL="171450" indent="-171450" algn="just">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Providing advice and assistance for reporting of Salesforce incidents tickets and to monitor and provide weekly reporting on progress. </a:t>
            </a:r>
          </a:p>
          <a:p>
            <a:pPr marL="171450" indent="-171450" algn="just">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Participate in UAT and/or support the internal stakeholders to progress with UAT</a:t>
            </a:r>
          </a:p>
          <a:p>
            <a:pPr marL="171450" indent="-171450" algn="just">
              <a:lnSpc>
                <a:spcPct val="107000"/>
              </a:lnSpc>
              <a:spcAft>
                <a:spcPts val="800"/>
              </a:spcAft>
              <a:buFont typeface="Arial" panose="020B0604020202020204" pitchFamily="34" charset="0"/>
              <a:buChar char="•"/>
            </a:pPr>
            <a:r>
              <a:rPr lang="en-GB" sz="1200" dirty="0">
                <a:latin typeface="Arial" panose="020B0604020202020204" pitchFamily="34" charset="0"/>
                <a:cs typeface="Arial" panose="020B0604020202020204" pitchFamily="34" charset="0"/>
              </a:rPr>
              <a:t>Participate in supporting the development of CRM projects and provide weekly reporting on progress</a:t>
            </a:r>
            <a:endParaRPr lang="en-GB" sz="1150" dirty="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dirty="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dirty="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AC1D3C53-7B00-445F-8D39-C013CDE84603}"/>
              </a:ext>
            </a:extLst>
          </p:cNvPr>
          <p:cNvPicPr>
            <a:picLocks noChangeAspect="1"/>
          </p:cNvPicPr>
          <p:nvPr/>
        </p:nvPicPr>
        <p:blipFill>
          <a:blip r:embed="rId4"/>
          <a:stretch>
            <a:fillRect/>
          </a:stretch>
        </p:blipFill>
        <p:spPr>
          <a:xfrm>
            <a:off x="4789415" y="1512103"/>
            <a:ext cx="4127846" cy="3944558"/>
          </a:xfrm>
          <a:prstGeom prst="rect">
            <a:avLst/>
          </a:prstGeom>
        </p:spPr>
      </p:pic>
    </p:spTree>
    <p:extLst>
      <p:ext uri="{BB962C8B-B14F-4D97-AF65-F5344CB8AC3E}">
        <p14:creationId xmlns:p14="http://schemas.microsoft.com/office/powerpoint/2010/main" val="670570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miling for the camera&#10;&#10;Description automatically generated">
            <a:extLst>
              <a:ext uri="{FF2B5EF4-FFF2-40B4-BE49-F238E27FC236}">
                <a16:creationId xmlns:a16="http://schemas.microsoft.com/office/drawing/2014/main" id="{55A883B5-A663-4C33-A198-3321B9E497A8}"/>
              </a:ext>
            </a:extLst>
          </p:cNvPr>
          <p:cNvPicPr>
            <a:picLocks noChangeAspect="1"/>
          </p:cNvPicPr>
          <p:nvPr/>
        </p:nvPicPr>
        <p:blipFill>
          <a:blip r:embed="rId3"/>
          <a:stretch>
            <a:fillRect/>
          </a:stretch>
        </p:blipFill>
        <p:spPr>
          <a:xfrm>
            <a:off x="5541038" y="3390916"/>
            <a:ext cx="2481172" cy="2533559"/>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161717"/>
            <a:ext cx="7185803" cy="861774"/>
          </a:xfrm>
          <a:prstGeom prst="rect">
            <a:avLst/>
          </a:prstGeom>
          <a:noFill/>
        </p:spPr>
        <p:txBody>
          <a:bodyPr wrap="square" rtlCol="0">
            <a:spAutoFit/>
          </a:bodyPr>
          <a:lstStyle/>
          <a:p>
            <a:r>
              <a:rPr lang="en-GB" sz="2500" dirty="0">
                <a:solidFill>
                  <a:schemeClr val="bg1"/>
                </a:solidFill>
                <a:latin typeface="Arial" panose="020B0604020202020204" pitchFamily="34" charset="0"/>
                <a:cs typeface="Arial" panose="020B0604020202020204" pitchFamily="34" charset="0"/>
              </a:rPr>
              <a:t>Qualifications, experience and skills</a:t>
            </a:r>
          </a:p>
          <a:p>
            <a:endParaRPr lang="en-GB" sz="2500" dirty="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33599" y="876544"/>
            <a:ext cx="3839957" cy="5262979"/>
          </a:xfrm>
          <a:prstGeom prst="rect">
            <a:avLst/>
          </a:prstGeom>
          <a:ln w="19050">
            <a:solidFill>
              <a:schemeClr val="bg1"/>
            </a:solidFill>
          </a:ln>
        </p:spPr>
        <p:txBody>
          <a:bodyPr wrap="square">
            <a:spAutoFit/>
          </a:bodyPr>
          <a:lstStyle/>
          <a:p>
            <a:r>
              <a:rPr lang="en-GB" sz="1200" b="1" dirty="0">
                <a:solidFill>
                  <a:srgbClr val="019CDC"/>
                </a:solidFill>
                <a:latin typeface="Arial" panose="020B0604020202020204" pitchFamily="34" charset="0"/>
                <a:cs typeface="Arial" panose="020B0604020202020204" pitchFamily="34" charset="0"/>
              </a:rPr>
              <a:t>Essential </a:t>
            </a:r>
          </a:p>
          <a:p>
            <a:endParaRPr lang="en-GB" sz="1200" b="1" dirty="0">
              <a:solidFill>
                <a:srgbClr val="019CDC"/>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Excellent understanding of relational databases</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A practical, pragmatic person with good analytical skills and a logical approach to problem solving. </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Knows, understands and can demonstrate the ability to lead sustained improvement in standards of data management, data control, data protection and resources. </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A keen eye for accuracy and detail. </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Has proven ability to plan projects and manage change to secure the improvement of resources and systems. </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Excellent communication skills with the ability to liaise with staff and volunteers at all levels. </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Is able to analyse data and use the information to support strategic planning and objective setting. </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Has high level of skills in the use of Excel to manipulate, analyse and create reports on data. </a:t>
            </a:r>
          </a:p>
          <a:p>
            <a:pPr marL="285750" indent="-2857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Can explain data analysis to non-technical teams. </a:t>
            </a:r>
          </a:p>
        </p:txBody>
      </p:sp>
      <p:sp>
        <p:nvSpPr>
          <p:cNvPr id="2" name="Rectangle 1">
            <a:extLst>
              <a:ext uri="{FF2B5EF4-FFF2-40B4-BE49-F238E27FC236}">
                <a16:creationId xmlns:a16="http://schemas.microsoft.com/office/drawing/2014/main" id="{319A5F65-4A88-4CF2-A5CA-4C3B0B345455}"/>
              </a:ext>
            </a:extLst>
          </p:cNvPr>
          <p:cNvSpPr/>
          <p:nvPr/>
        </p:nvSpPr>
        <p:spPr>
          <a:xfrm>
            <a:off x="4262184" y="797674"/>
            <a:ext cx="4910684" cy="1545038"/>
          </a:xfrm>
          <a:prstGeom prst="rect">
            <a:avLst/>
          </a:prstGeom>
        </p:spPr>
        <p:txBody>
          <a:bodyPr wrap="square">
            <a:spAutoFit/>
          </a:bodyPr>
          <a:lstStyle/>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14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13</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457702C5-3A1C-45BD-B7DE-405C63DFEEA8}"/>
              </a:ext>
            </a:extLst>
          </p:cNvPr>
          <p:cNvSpPr/>
          <p:nvPr/>
        </p:nvSpPr>
        <p:spPr>
          <a:xfrm>
            <a:off x="4572000" y="958403"/>
            <a:ext cx="4572000" cy="2492990"/>
          </a:xfrm>
          <a:prstGeom prst="rect">
            <a:avLst/>
          </a:prstGeom>
        </p:spPr>
        <p:txBody>
          <a:bodyPr>
            <a:spAutoFit/>
          </a:bodyPr>
          <a:lstStyle/>
          <a:p>
            <a:pPr marL="285750" indent="-2857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 in the use of Office 365 including SharePoint investment. </a:t>
            </a:r>
          </a:p>
          <a:p>
            <a:pPr marL="285750" indent="-285750">
              <a:buFont typeface="Arial" panose="020B0604020202020204" pitchFamily="34" charset="0"/>
              <a:buChar char="•"/>
            </a:pPr>
            <a:endParaRPr lang="en-GB" sz="1200" b="1" dirty="0">
              <a:solidFill>
                <a:srgbClr val="019CDC"/>
              </a:solidFill>
              <a:latin typeface="Arial" panose="020B0604020202020204" pitchFamily="34" charset="0"/>
              <a:cs typeface="Arial" panose="020B0604020202020204" pitchFamily="34" charset="0"/>
            </a:endParaRPr>
          </a:p>
          <a:p>
            <a:r>
              <a:rPr lang="en-GB" sz="1200" b="1" dirty="0">
                <a:solidFill>
                  <a:srgbClr val="019CDC"/>
                </a:solidFill>
                <a:latin typeface="Arial" panose="020B0604020202020204" pitchFamily="34" charset="0"/>
                <a:cs typeface="Arial" panose="020B0604020202020204" pitchFamily="34" charset="0"/>
              </a:rPr>
              <a:t>Desirable</a:t>
            </a:r>
          </a:p>
          <a:p>
            <a:endParaRPr lang="en-GB" sz="1200" b="1" dirty="0">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using CRM systems </a:t>
            </a:r>
          </a:p>
          <a:p>
            <a:pPr marL="171450" indent="-171450">
              <a:buFont typeface="Arial" panose="020B0604020202020204" pitchFamily="34" charset="0"/>
              <a:buChar char="•"/>
            </a:pPr>
            <a:endParaRPr lang="en-GB" sz="1200" b="1" dirty="0">
              <a:solidFill>
                <a:srgbClr val="019CDC"/>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working in the charity sector.</a:t>
            </a:r>
          </a:p>
          <a:p>
            <a:pPr marL="171450" indent="-17145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Experience of migration from a shared drive file system to a document management solution providing version control and file level access permissions. </a:t>
            </a:r>
          </a:p>
          <a:p>
            <a:endParaRPr lang="en-GB" sz="1200" b="1" dirty="0">
              <a:solidFill>
                <a:srgbClr val="019CD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6399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A314B-1E83-410B-8471-DBB51721018A}"/>
              </a:ext>
            </a:extLst>
          </p:cNvPr>
          <p:cNvPicPr>
            <a:picLocks noChangeAspect="1"/>
          </p:cNvPicPr>
          <p:nvPr/>
        </p:nvPicPr>
        <p:blipFill>
          <a:blip r:embed="rId2"/>
          <a:stretch>
            <a:fillRect/>
          </a:stretch>
        </p:blipFill>
        <p:spPr>
          <a:xfrm>
            <a:off x="-26126" y="6218347"/>
            <a:ext cx="9196251" cy="639653"/>
          </a:xfrm>
          <a:prstGeom prst="rect">
            <a:avLst/>
          </a:prstGeom>
        </p:spPr>
      </p:pic>
      <p:pic>
        <p:nvPicPr>
          <p:cNvPr id="5" name="Picture 4">
            <a:extLst>
              <a:ext uri="{FF2B5EF4-FFF2-40B4-BE49-F238E27FC236}">
                <a16:creationId xmlns:a16="http://schemas.microsoft.com/office/drawing/2014/main" id="{681F4C0D-C1F0-47B0-8E50-97DCF5CFF121}"/>
              </a:ext>
            </a:extLst>
          </p:cNvPr>
          <p:cNvPicPr>
            <a:picLocks noChangeAspect="1"/>
          </p:cNvPicPr>
          <p:nvPr/>
        </p:nvPicPr>
        <p:blipFill>
          <a:blip r:embed="rId3"/>
          <a:stretch>
            <a:fillRect/>
          </a:stretch>
        </p:blipFill>
        <p:spPr>
          <a:xfrm>
            <a:off x="0" y="0"/>
            <a:ext cx="9144000" cy="774192"/>
          </a:xfrm>
          <a:prstGeom prst="rect">
            <a:avLst/>
          </a:prstGeom>
        </p:spPr>
      </p:pic>
      <p:pic>
        <p:nvPicPr>
          <p:cNvPr id="6" name="Picture 5">
            <a:extLst>
              <a:ext uri="{FF2B5EF4-FFF2-40B4-BE49-F238E27FC236}">
                <a16:creationId xmlns:a16="http://schemas.microsoft.com/office/drawing/2014/main" id="{2E47B5E7-4C2E-4F2F-A36F-CAF6BEE982E5}"/>
              </a:ext>
            </a:extLst>
          </p:cNvPr>
          <p:cNvPicPr>
            <a:picLocks noChangeAspect="1"/>
          </p:cNvPicPr>
          <p:nvPr/>
        </p:nvPicPr>
        <p:blipFill>
          <a:blip r:embed="rId4"/>
          <a:stretch>
            <a:fillRect/>
          </a:stretch>
        </p:blipFill>
        <p:spPr>
          <a:xfrm>
            <a:off x="7669521" y="70076"/>
            <a:ext cx="1066892" cy="634039"/>
          </a:xfrm>
          <a:prstGeom prst="rect">
            <a:avLst/>
          </a:prstGeom>
        </p:spPr>
      </p:pic>
      <p:sp>
        <p:nvSpPr>
          <p:cNvPr id="7" name="Rectangle 6">
            <a:extLst>
              <a:ext uri="{FF2B5EF4-FFF2-40B4-BE49-F238E27FC236}">
                <a16:creationId xmlns:a16="http://schemas.microsoft.com/office/drawing/2014/main" id="{B3D2B1B7-D541-433C-A838-83F2350301D9}"/>
              </a:ext>
            </a:extLst>
          </p:cNvPr>
          <p:cNvSpPr/>
          <p:nvPr/>
        </p:nvSpPr>
        <p:spPr>
          <a:xfrm>
            <a:off x="155005" y="202429"/>
            <a:ext cx="6361908" cy="477054"/>
          </a:xfrm>
          <a:prstGeom prst="rect">
            <a:avLst/>
          </a:prstGeom>
        </p:spPr>
        <p:txBody>
          <a:bodyPr wrap="square">
            <a:spAutoFit/>
          </a:bodyPr>
          <a:lstStyle/>
          <a:p>
            <a:r>
              <a:rPr lang="en-GB" sz="2500">
                <a:solidFill>
                  <a:schemeClr val="bg1"/>
                </a:solidFill>
                <a:latin typeface="Arial" panose="020B0604020202020204" pitchFamily="34" charset="0"/>
                <a:cs typeface="Arial" panose="020B0604020202020204" pitchFamily="34" charset="0"/>
              </a:rPr>
              <a:t>Mary’s Meals UK competencies</a:t>
            </a:r>
          </a:p>
        </p:txBody>
      </p:sp>
      <p:sp>
        <p:nvSpPr>
          <p:cNvPr id="10" name="Rectangle 9">
            <a:extLst>
              <a:ext uri="{FF2B5EF4-FFF2-40B4-BE49-F238E27FC236}">
                <a16:creationId xmlns:a16="http://schemas.microsoft.com/office/drawing/2014/main" id="{633523E6-3C56-41CE-8771-BB22FA7D5EF3}"/>
              </a:ext>
            </a:extLst>
          </p:cNvPr>
          <p:cNvSpPr/>
          <p:nvPr/>
        </p:nvSpPr>
        <p:spPr>
          <a:xfrm>
            <a:off x="8789416" y="6530345"/>
            <a:ext cx="354584" cy="276999"/>
          </a:xfrm>
          <a:prstGeom prst="rect">
            <a:avLst/>
          </a:prstGeom>
        </p:spPr>
        <p:txBody>
          <a:bodyPr wrap="none">
            <a:spAutoFit/>
          </a:bodyPr>
          <a:lstStyle/>
          <a:p>
            <a:r>
              <a:rPr lang="en-GB" sz="1200">
                <a:latin typeface="Arial" panose="020B0604020202020204" pitchFamily="34" charset="0"/>
                <a:cs typeface="Arial" panose="020B0604020202020204" pitchFamily="34" charset="0"/>
              </a:rPr>
              <a:t>14</a:t>
            </a:r>
          </a:p>
        </p:txBody>
      </p:sp>
      <p:sp>
        <p:nvSpPr>
          <p:cNvPr id="12" name="Rectangle 11">
            <a:extLst>
              <a:ext uri="{FF2B5EF4-FFF2-40B4-BE49-F238E27FC236}">
                <a16:creationId xmlns:a16="http://schemas.microsoft.com/office/drawing/2014/main" id="{62FE79D3-B375-4B1B-81E7-BA99BEBA2BB5}"/>
              </a:ext>
            </a:extLst>
          </p:cNvPr>
          <p:cNvSpPr/>
          <p:nvPr/>
        </p:nvSpPr>
        <p:spPr>
          <a:xfrm>
            <a:off x="407588" y="907215"/>
            <a:ext cx="4041075" cy="5047536"/>
          </a:xfrm>
          <a:prstGeom prst="rect">
            <a:avLst/>
          </a:prstGeom>
        </p:spPr>
        <p:txBody>
          <a:bodyPr wrap="square">
            <a:spAutoFit/>
          </a:bodyPr>
          <a:lstStyle/>
          <a:p>
            <a:r>
              <a:rPr lang="en-GB" sz="1200" b="1">
                <a:latin typeface="Arial" panose="020B0604020202020204" pitchFamily="34" charset="0"/>
                <a:cs typeface="Arial" panose="020B0604020202020204" pitchFamily="34" charset="0"/>
              </a:rPr>
              <a:t>All Mary’s Meals UK employees approach their role in line with our 7S competency model:</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1. Self</a:t>
            </a:r>
          </a:p>
          <a:p>
            <a:endParaRPr lang="en-GB" sz="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and demonstrate resilience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lead by example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I’m authentic and true to Mary’s Meals values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myself and set stretching goals</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2. Service</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vocational attitude to my work</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inspire hope in others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belief that even difficult challenges can be solved</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committed to serving and enabling all who want to be part of the global movement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work to ensure our future will be even better than our past</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3. Simplicity</a:t>
            </a:r>
          </a:p>
          <a:p>
            <a:endParaRPr lang="en-GB" sz="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communicate effectively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follow clear decision-making criteria</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create plans that are easy to follow and contribute to organisational goals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embrace inclusivity and diversity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focus on delivering results</a:t>
            </a:r>
          </a:p>
        </p:txBody>
      </p:sp>
      <p:sp>
        <p:nvSpPr>
          <p:cNvPr id="13" name="Rectangle 12">
            <a:extLst>
              <a:ext uri="{FF2B5EF4-FFF2-40B4-BE49-F238E27FC236}">
                <a16:creationId xmlns:a16="http://schemas.microsoft.com/office/drawing/2014/main" id="{0E01D0EE-8CE9-4916-A850-E8F3319FA137}"/>
              </a:ext>
            </a:extLst>
          </p:cNvPr>
          <p:cNvSpPr/>
          <p:nvPr/>
        </p:nvSpPr>
        <p:spPr>
          <a:xfrm>
            <a:off x="4695338" y="907215"/>
            <a:ext cx="3939211" cy="5078313"/>
          </a:xfrm>
          <a:prstGeom prst="rect">
            <a:avLst/>
          </a:prstGeom>
        </p:spPr>
        <p:txBody>
          <a:bodyPr wrap="square">
            <a:spAutoFit/>
          </a:bodyPr>
          <a:lstStyle/>
          <a:p>
            <a:r>
              <a:rPr lang="en-GB" sz="1200">
                <a:latin typeface="Arial" panose="020B0604020202020204" pitchFamily="34" charset="0"/>
                <a:cs typeface="Arial" panose="020B0604020202020204" pitchFamily="34" charset="0"/>
              </a:rPr>
              <a:t> </a:t>
            </a:r>
            <a:r>
              <a:rPr lang="en-GB" sz="1400" b="1">
                <a:solidFill>
                  <a:srgbClr val="019CDC"/>
                </a:solidFill>
                <a:latin typeface="Arial" panose="020B0604020202020204" pitchFamily="34" charset="0"/>
                <a:cs typeface="Arial" panose="020B0604020202020204" pitchFamily="34" charset="0"/>
              </a:rPr>
              <a:t>4. Stewardship</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pay attention to the things that matter most; </a:t>
            </a:r>
            <a:br>
              <a:rPr lang="en-GB" sz="1200">
                <a:latin typeface="Arial" panose="020B0604020202020204" pitchFamily="34" charset="0"/>
                <a:cs typeface="Arial" panose="020B0604020202020204" pitchFamily="34" charset="0"/>
              </a:rPr>
            </a:br>
            <a:r>
              <a:rPr lang="en-GB" sz="1200">
                <a:latin typeface="Arial" panose="020B0604020202020204" pitchFamily="34" charset="0"/>
                <a:cs typeface="Arial" panose="020B0604020202020204" pitchFamily="34" charset="0"/>
              </a:rPr>
              <a:t>(a) our physical resources; (b) our people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nurture, develop and respect our relationships with external stakeholders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deliver on my promises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happy to be held accountable and to hold others to account</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5. Strategy</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point of view about the future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know our stakeholders and see our priorities clearly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help others to work in ways that have the </a:t>
            </a:r>
            <a:br>
              <a:rPr lang="en-GB" sz="1200">
                <a:latin typeface="Arial" panose="020B0604020202020204" pitchFamily="34" charset="0"/>
                <a:cs typeface="Arial" panose="020B0604020202020204" pitchFamily="34" charset="0"/>
              </a:rPr>
            </a:br>
            <a:r>
              <a:rPr lang="en-GB" sz="1200">
                <a:latin typeface="Arial" panose="020B0604020202020204" pitchFamily="34" charset="0"/>
                <a:cs typeface="Arial" panose="020B0604020202020204" pitchFamily="34" charset="0"/>
              </a:rPr>
              <a:t>greatest impact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strategy and translate it into action</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6. Strengthen</a:t>
            </a:r>
          </a:p>
          <a:p>
            <a:endParaRPr lang="en-GB" sz="8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contribute to a positive work environment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support those around me</a:t>
            </a:r>
          </a:p>
          <a:p>
            <a:endParaRPr lang="en-GB" sz="8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7. Success</a:t>
            </a:r>
          </a:p>
          <a:p>
            <a:endParaRPr lang="en-GB" sz="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maintain my technical competence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contribute to the success of my team</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ensure accountability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embrace change</a:t>
            </a:r>
          </a:p>
        </p:txBody>
      </p:sp>
    </p:spTree>
    <p:extLst>
      <p:ext uri="{BB962C8B-B14F-4D97-AF65-F5344CB8AC3E}">
        <p14:creationId xmlns:p14="http://schemas.microsoft.com/office/powerpoint/2010/main" val="1448997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3AA2F2-D2C7-495B-9DC2-375B4AF6D7B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758" y="609754"/>
            <a:ext cx="9144000" cy="6274124"/>
          </a:xfrm>
          <a:prstGeom prst="rect">
            <a:avLst/>
          </a:prstGeom>
        </p:spPr>
      </p:pic>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1EDD56B-D27E-49BD-851F-BFB0A5D756BF}"/>
              </a:ext>
            </a:extLst>
          </p:cNvPr>
          <p:cNvSpPr/>
          <p:nvPr/>
        </p:nvSpPr>
        <p:spPr>
          <a:xfrm>
            <a:off x="4491593" y="1201940"/>
            <a:ext cx="4480027" cy="4355038"/>
          </a:xfrm>
          <a:prstGeom prst="rect">
            <a:avLst/>
          </a:prstGeom>
        </p:spPr>
        <p:txBody>
          <a:bodyPr wrap="square">
            <a:spAutoFit/>
          </a:bodyPr>
          <a:lstStyle/>
          <a:p>
            <a:r>
              <a:rPr lang="en-GB" sz="16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How to apply for this role</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 apply for the role of Data Analyst at Mary’s Meals UK, please send a tailored CV and covering letter to: </a:t>
            </a:r>
            <a:r>
              <a:rPr lang="en-GB" sz="12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hlinkClick r:id="rId4"/>
              </a:rPr>
              <a:t>Jobs@marysmeals.org</a:t>
            </a:r>
            <a:endParaRPr lang="en-GB" sz="1200" b="1"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Your covering letter should make a compelling case for why you feel motivated to apply for this role within Mary’s Meals UK, as well as giving a concise overview of your most relevant skills and experience, and should fill no more than two pages of A4.</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600" b="1" dirty="0">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timescales</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Closing date for applications:</a:t>
            </a: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3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22</a:t>
            </a:r>
            <a:r>
              <a:rPr lang="en-GB" sz="1300" b="1" baseline="300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nd</a:t>
            </a:r>
            <a:r>
              <a:rPr lang="en-GB" sz="13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March 2021</a:t>
            </a:r>
          </a:p>
          <a:p>
            <a:endParaRPr lang="en-GB" sz="1300" b="1" dirty="0">
              <a:solidFill>
                <a:srgbClr val="019C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Please note: A second interview stage may be required</a:t>
            </a:r>
            <a:endParaRPr lang="en-GB" sz="1200" b="1" dirty="0">
              <a:solidFill>
                <a:srgbClr val="019C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3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787B898-2B54-4B2F-A318-8493B58BD498}"/>
              </a:ext>
            </a:extLst>
          </p:cNvPr>
          <p:cNvSpPr/>
          <p:nvPr/>
        </p:nvSpPr>
        <p:spPr>
          <a:xfrm>
            <a:off x="2879"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CBA6BBF-CADE-492E-B94E-DF5465096B7F}"/>
              </a:ext>
            </a:extLst>
          </p:cNvPr>
          <p:cNvSpPr txBox="1"/>
          <p:nvPr/>
        </p:nvSpPr>
        <p:spPr>
          <a:xfrm>
            <a:off x="135144"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process information</a:t>
            </a:r>
          </a:p>
        </p:txBody>
      </p:sp>
      <p:sp>
        <p:nvSpPr>
          <p:cNvPr id="20" name="Rectangle 19">
            <a:extLst>
              <a:ext uri="{FF2B5EF4-FFF2-40B4-BE49-F238E27FC236}">
                <a16:creationId xmlns:a16="http://schemas.microsoft.com/office/drawing/2014/main" id="{ABECD704-B14A-4572-A574-03CD06B02F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15</a:t>
            </a:r>
          </a:p>
        </p:txBody>
      </p:sp>
      <p:pic>
        <p:nvPicPr>
          <p:cNvPr id="11" name="Picture 10">
            <a:extLst>
              <a:ext uri="{FF2B5EF4-FFF2-40B4-BE49-F238E27FC236}">
                <a16:creationId xmlns:a16="http://schemas.microsoft.com/office/drawing/2014/main" id="{4723DD90-C9F1-4C6E-BD6A-960BC501A26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772370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131438-E90F-48E2-89A4-FFC35AE13D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6965"/>
            <a:ext cx="9144000" cy="6084070"/>
          </a:xfrm>
          <a:prstGeom prst="rect">
            <a:avLst/>
          </a:prstGeom>
        </p:spPr>
      </p:pic>
      <p:sp>
        <p:nvSpPr>
          <p:cNvPr id="2" name="Rectangle 1"/>
          <p:cNvSpPr/>
          <p:nvPr/>
        </p:nvSpPr>
        <p:spPr>
          <a:xfrm>
            <a:off x="0" y="1"/>
            <a:ext cx="9144000" cy="1012721"/>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Box 2">
            <a:extLst>
              <a:ext uri="{FF2B5EF4-FFF2-40B4-BE49-F238E27FC236}">
                <a16:creationId xmlns:a16="http://schemas.microsoft.com/office/drawing/2014/main" id="{419CD2DB-D947-4096-8418-B913F58DBEFC}"/>
              </a:ext>
            </a:extLst>
          </p:cNvPr>
          <p:cNvSpPr txBox="1">
            <a:spLocks noChangeArrowheads="1"/>
          </p:cNvSpPr>
          <p:nvPr/>
        </p:nvSpPr>
        <p:spPr bwMode="auto">
          <a:xfrm>
            <a:off x="4237804" y="10858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Dalmally office</a:t>
            </a:r>
            <a:endPar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Craig Lodge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Dalmally, Argyll</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PA33 1AR</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E1ABCFBF-10A0-444F-A041-814B3483F899}"/>
              </a:ext>
            </a:extLst>
          </p:cNvPr>
          <p:cNvSpPr txBox="1">
            <a:spLocks noChangeArrowheads="1"/>
          </p:cNvSpPr>
          <p:nvPr/>
        </p:nvSpPr>
        <p:spPr bwMode="auto">
          <a:xfrm>
            <a:off x="5524035" y="10870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rPr>
              <a:t>Glasgow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Unit 6</a:t>
            </a: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Claremont Centre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39 Durham Street, </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Glasgow</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G41</a:t>
            </a: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 1BS</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5647834B-AFB5-4AED-A4FF-FA689979C10C}"/>
              </a:ext>
            </a:extLst>
          </p:cNvPr>
          <p:cNvSpPr txBox="1">
            <a:spLocks noChangeArrowheads="1"/>
          </p:cNvSpPr>
          <p:nvPr/>
        </p:nvSpPr>
        <p:spPr bwMode="auto">
          <a:xfrm>
            <a:off x="2417487" y="108370"/>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Mary’s Meals UK</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Charity No. SC022140</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Company No. SC265941</a:t>
            </a:r>
          </a:p>
          <a:p>
            <a:pPr>
              <a:spcAft>
                <a:spcPts val="0"/>
              </a:spcAft>
            </a:pPr>
            <a:r>
              <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Tel</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 0141 336 7094</a:t>
            </a:r>
            <a:endPar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0978BF6-4AA2-42B0-8B0A-9BD43A7FC7C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27816" y="110772"/>
            <a:ext cx="1415848" cy="788913"/>
          </a:xfrm>
          <a:prstGeom prst="rect">
            <a:avLst/>
          </a:prstGeom>
        </p:spPr>
      </p:pic>
      <p:sp>
        <p:nvSpPr>
          <p:cNvPr id="18" name="Text Box 2">
            <a:extLst>
              <a:ext uri="{FF2B5EF4-FFF2-40B4-BE49-F238E27FC236}">
                <a16:creationId xmlns:a16="http://schemas.microsoft.com/office/drawing/2014/main" id="{C72F4559-B18F-4EFD-A2E6-A7BA9FC1782A}"/>
              </a:ext>
            </a:extLst>
          </p:cNvPr>
          <p:cNvSpPr txBox="1">
            <a:spLocks noChangeArrowheads="1"/>
          </p:cNvSpPr>
          <p:nvPr/>
        </p:nvSpPr>
        <p:spPr bwMode="auto">
          <a:xfrm>
            <a:off x="7482452" y="113496"/>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London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13 Hippodrome Place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Notting Hill, London</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W11 4SF</a:t>
            </a:r>
          </a:p>
        </p:txBody>
      </p:sp>
      <p:sp>
        <p:nvSpPr>
          <p:cNvPr id="19" name="Rectangle 18">
            <a:extLst>
              <a:ext uri="{FF2B5EF4-FFF2-40B4-BE49-F238E27FC236}">
                <a16:creationId xmlns:a16="http://schemas.microsoft.com/office/drawing/2014/main" id="{8A975015-3622-483D-9F66-F9B0E4BD6F98}"/>
              </a:ext>
            </a:extLst>
          </p:cNvPr>
          <p:cNvSpPr/>
          <p:nvPr/>
        </p:nvSpPr>
        <p:spPr>
          <a:xfrm>
            <a:off x="2939845" y="5097788"/>
            <a:ext cx="6125497" cy="1492716"/>
          </a:xfrm>
          <a:prstGeom prst="rect">
            <a:avLst/>
          </a:prstGeom>
        </p:spPr>
        <p:txBody>
          <a:bodyPr wrap="square">
            <a:spAutoFit/>
          </a:bodyPr>
          <a:lstStyle/>
          <a:p>
            <a:pPr algn="r"/>
            <a:r>
              <a:rPr lang="en-GB" sz="20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“Together, let’s set out on this journey; one step at a time, one meal at a time, one child at a time.”</a:t>
            </a: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r>
              <a:rPr lang="en-GB" sz="140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Magnus MacFarlane-Barrow, Mary’s Meals founder</a:t>
            </a:r>
          </a:p>
          <a:p>
            <a:pPr algn="r"/>
            <a:endParaRPr lang="en-GB" sz="140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20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93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2B979A-76F0-4B0D-827C-E9CA278BB5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2544"/>
            <a:ext cx="9144000" cy="6410325"/>
          </a:xfrm>
          <a:prstGeom prst="rect">
            <a:avLst/>
          </a:prstGeom>
        </p:spPr>
      </p:pic>
      <p:sp>
        <p:nvSpPr>
          <p:cNvPr id="25" name="Rectangle 24">
            <a:extLst>
              <a:ext uri="{FF2B5EF4-FFF2-40B4-BE49-F238E27FC236}">
                <a16:creationId xmlns:a16="http://schemas.microsoft.com/office/drawing/2014/main" id="{32E0A82A-46CF-44B8-999F-5A1472A1C256}"/>
              </a:ext>
            </a:extLst>
          </p:cNvPr>
          <p:cNvSpPr/>
          <p:nvPr/>
        </p:nvSpPr>
        <p:spPr>
          <a:xfrm>
            <a:off x="0" y="-1028"/>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457200" y="1322943"/>
            <a:ext cx="3860074" cy="4225772"/>
          </a:xfrm>
          <a:prstGeom prst="rect">
            <a:avLst/>
          </a:prstGeom>
          <a:noFill/>
          <a:effectLst/>
        </p:spPr>
        <p:txBody>
          <a:bodyPr wrap="square" rtlCol="0">
            <a:spAutoFit/>
          </a:bodyPr>
          <a:lstStyle/>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Welcome from our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Executive Director</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Our vision, mission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5</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values</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the Mary’s Meals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7</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movement</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Mary’s Meals UK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9</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Role outline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11</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specification</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process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16</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information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831B7845-1420-4540-BC1F-134558A8D03B}"/>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pack contents</a:t>
            </a:r>
          </a:p>
        </p:txBody>
      </p:sp>
      <p:pic>
        <p:nvPicPr>
          <p:cNvPr id="26" name="Picture 25">
            <a:extLst>
              <a:ext uri="{FF2B5EF4-FFF2-40B4-BE49-F238E27FC236}">
                <a16:creationId xmlns:a16="http://schemas.microsoft.com/office/drawing/2014/main" id="{84413F40-932A-411D-AF3B-812196C6483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28" name="Rectangle 27">
            <a:extLst>
              <a:ext uri="{FF2B5EF4-FFF2-40B4-BE49-F238E27FC236}">
                <a16:creationId xmlns:a16="http://schemas.microsoft.com/office/drawing/2014/main" id="{EE71D02F-4C75-4DBD-8D63-DFBF2C4AFD0B}"/>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2</a:t>
            </a:r>
          </a:p>
        </p:txBody>
      </p:sp>
    </p:spTree>
    <p:extLst>
      <p:ext uri="{BB962C8B-B14F-4D97-AF65-F5344CB8AC3E}">
        <p14:creationId xmlns:p14="http://schemas.microsoft.com/office/powerpoint/2010/main" val="277568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5FC92-AA35-4AD4-89DA-A64D3E87EA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77028" y="705708"/>
            <a:ext cx="4871022" cy="554083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AD1D7312-981E-4128-9F17-EF2D1B1AD40E}"/>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89DBAA4F-B038-4F7D-8A15-2B9CC0E8F466}"/>
              </a:ext>
            </a:extLst>
          </p:cNvPr>
          <p:cNvSpPr/>
          <p:nvPr/>
        </p:nvSpPr>
        <p:spPr>
          <a:xfrm>
            <a:off x="132264" y="894927"/>
            <a:ext cx="4007117" cy="5509200"/>
          </a:xfrm>
          <a:prstGeom prst="rect">
            <a:avLst/>
          </a:prstGeom>
        </p:spPr>
        <p:txBody>
          <a:bodyPr wrap="square" anchor="t">
            <a:spAutoFit/>
          </a:bodyPr>
          <a:lstStyle/>
          <a:p>
            <a:r>
              <a:rPr lang="en-GB" sz="1300" dirty="0">
                <a:latin typeface="Arial"/>
                <a:ea typeface="Calibri" panose="020F0502020204030204" pitchFamily="34" charset="0"/>
                <a:cs typeface="Times New Roman"/>
              </a:rPr>
              <a:t>Thank you so much for your interest in joining the Mary’s Meals family. As you consider making an application for the role of Data Analyst with Mary’s Meals UK, I hope you find this pack helpful, encouraging, and exciting.</a:t>
            </a:r>
            <a:endParaRPr lang="en-GB" sz="900" dirty="0">
              <a:latin typeface="Arial"/>
              <a:ea typeface="Calibri" panose="020F0502020204030204" pitchFamily="34" charset="0"/>
              <a:cs typeface="Times New Roman"/>
            </a:endParaRPr>
          </a:p>
          <a:p>
            <a:pPr>
              <a:spcAft>
                <a:spcPts val="0"/>
              </a:spcAft>
            </a:pP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In joining Mary’s Meals UK, you would become part of a global movement of people who will simply not accept that any child should go hungry in this world of plenty. We are passionately driven by our simple belief that every child in the world deserves an education – and enough to eat.</a:t>
            </a: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From small beginnings feeding just 200 Malawian children in 2002, we are now reaching </a:t>
            </a:r>
            <a:r>
              <a:rPr lang="en-GB" sz="1300" dirty="0">
                <a:latin typeface="Arial" panose="020B0604020202020204" pitchFamily="34" charset="0"/>
                <a:cs typeface="Times New Roman" panose="02020603050405020304" pitchFamily="18" charset="0"/>
              </a:rPr>
              <a:t>1,667,067 children across 19 programme countries (including Malawi, Liberia, Zambia, Haiti, South Sudan, and Syria) with a nutritious daily meal in school.</a:t>
            </a:r>
          </a:p>
          <a:p>
            <a:pPr>
              <a:spcAft>
                <a:spcPts val="0"/>
              </a:spcAft>
            </a:pPr>
            <a:endParaRPr lang="en-GB" sz="9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300" dirty="0">
                <a:latin typeface="Arial" panose="020B0604020202020204" pitchFamily="34" charset="0"/>
                <a:ea typeface="Calibri" panose="020F0502020204030204" pitchFamily="34" charset="0"/>
                <a:cs typeface="Times New Roman" panose="02020603050405020304" pitchFamily="18" charset="0"/>
              </a:rPr>
              <a:t>This meal not only meets the immediate needs of the hungry child, but it attracts children to the classroom, where they can gain an all-important education. And we firmly believe that the children who are receiving Mary’s Meals today can grow up – better nourished and better educated – to become the men and women who will lift their communities out of poverty and end their reliance on aid.</a:t>
            </a:r>
          </a:p>
        </p:txBody>
      </p:sp>
      <p:sp>
        <p:nvSpPr>
          <p:cNvPr id="14" name="Rectangle 13">
            <a:extLst>
              <a:ext uri="{FF2B5EF4-FFF2-40B4-BE49-F238E27FC236}">
                <a16:creationId xmlns:a16="http://schemas.microsoft.com/office/drawing/2014/main" id="{B6D98350-C53A-457F-A78C-583A3AD097BE}"/>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3</a:t>
            </a:r>
          </a:p>
        </p:txBody>
      </p:sp>
      <p:pic>
        <p:nvPicPr>
          <p:cNvPr id="12" name="Picture 11">
            <a:extLst>
              <a:ext uri="{FF2B5EF4-FFF2-40B4-BE49-F238E27FC236}">
                <a16:creationId xmlns:a16="http://schemas.microsoft.com/office/drawing/2014/main" id="{D8D8E40C-A8C5-4709-907B-C46F001AEC0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407910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394F6DE9-8664-4E57-912A-B07492013552}"/>
              </a:ext>
            </a:extLst>
          </p:cNvPr>
          <p:cNvSpPr/>
          <p:nvPr/>
        </p:nvSpPr>
        <p:spPr>
          <a:xfrm>
            <a:off x="132263" y="868290"/>
            <a:ext cx="4470474" cy="5764655"/>
          </a:xfrm>
          <a:prstGeom prst="rect">
            <a:avLst/>
          </a:prstGeom>
        </p:spPr>
        <p:txBody>
          <a:bodyPr wrap="square">
            <a:spAutoFit/>
          </a:bodyPr>
          <a:lstStyle/>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None of this would be possible without the incredible generosity of our supporters all over the world, who give freely of their time, money, skills, and prayer. In Malawi alone, we have 80,000 volunteers who rise early each day to serve Mary’s Meals to children in their community.</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And, across Mary’s Meals’ dozen or so ‘national affiliate’ countries, in which we raise awareness and funds for our work (including the UK, USA, Austria, Germany, Ireland, Croatia and Canada), thousands of people amaze and inspire us every day with their ‘little acts of love’, spreading the word about Mary’s Meals in their local communities and raising money to feed more children.</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The UK, where we received the first-ever donations for our work, remains the country in which Mary’s Meals raises the majority of its funds. And Mary’s Meals UK, the organisation I am privileged to lead is responsible for continuing to tell our story across Scotland, England, Northern Ireland and Wales; engaging and inspiring more and more UK volunteers and donors; and driving forward the unrelenting growth of the Mary’s Meals movement on these shores.</a:t>
            </a:r>
          </a:p>
          <a:p>
            <a:pPr>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a:p>
            <a:r>
              <a:rPr lang="en-GB" sz="1270">
                <a:latin typeface="Arial" panose="020B0604020202020204" pitchFamily="34" charset="0"/>
                <a:ea typeface="Calibri" panose="020F0502020204030204" pitchFamily="34" charset="0"/>
                <a:cs typeface="Times New Roman" panose="02020603050405020304" pitchFamily="18" charset="0"/>
              </a:rPr>
              <a:t>We do this while working very closely and collaboratively with our colleagues at Mary’s Meals International, the organisation which co-ordinates the global movement and directly manages our school feeding programmes.</a:t>
            </a:r>
          </a:p>
          <a:p>
            <a:pPr algn="just">
              <a:spcAft>
                <a:spcPts val="0"/>
              </a:spcAft>
            </a:pPr>
            <a:endParaRPr lang="en-GB" sz="1300">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A62699FB-13BF-41A5-8C8A-CA420C49A0C9}"/>
              </a:ext>
            </a:extLst>
          </p:cNvPr>
          <p:cNvSpPr/>
          <p:nvPr/>
        </p:nvSpPr>
        <p:spPr>
          <a:xfrm>
            <a:off x="4666766" y="868290"/>
            <a:ext cx="4361059" cy="5235279"/>
          </a:xfrm>
          <a:prstGeom prst="rect">
            <a:avLst/>
          </a:prstGeom>
        </p:spPr>
        <p:txBody>
          <a:bodyPr wrap="square">
            <a:spAutoFit/>
          </a:bodyPr>
          <a:lstStyle/>
          <a:p>
            <a:r>
              <a:rPr lang="en-GB" sz="1270" dirty="0">
                <a:latin typeface="Arial" panose="020B0604020202020204" pitchFamily="34" charset="0"/>
                <a:cs typeface="Arial" panose="020B0604020202020204" pitchFamily="34" charset="0"/>
              </a:rPr>
              <a:t>The Data Analyst will work collaboratively with the various functions in MMUK to support the development of data management, reporting, insights as well as supporting the development, adoption and implementation of the CRM system. </a:t>
            </a:r>
          </a:p>
          <a:p>
            <a:endParaRPr lang="en-GB" sz="1270" dirty="0">
              <a:highlight>
                <a:srgbClr val="FFFF00"/>
              </a:highligh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With 59 million children out of school around the world and a further 73 million attending school so hungry, they’re unable to concentrate and learn, our work is only just beginning. Will you play a crucial part in shaping the future of Mary’s Meals UK and, with it, the lives of so many people who both contribute to and benefit from this incredible work of love, joy, and hope?</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dirty="0">
                <a:latin typeface="Arial" panose="020B0604020202020204" pitchFamily="34" charset="0"/>
                <a:ea typeface="Calibri" panose="020F0502020204030204" pitchFamily="34" charset="0"/>
                <a:cs typeface="Times New Roman" panose="02020603050405020304" pitchFamily="18" charset="0"/>
              </a:rPr>
              <a:t>I look forward to hearing </a:t>
            </a:r>
            <a:r>
              <a:rPr lang="en-GB" sz="1270" i="1" dirty="0">
                <a:latin typeface="Arial" panose="020B0604020202020204" pitchFamily="34" charset="0"/>
                <a:ea typeface="Calibri" panose="020F0502020204030204" pitchFamily="34" charset="0"/>
                <a:cs typeface="Times New Roman" panose="02020603050405020304" pitchFamily="18" charset="0"/>
              </a:rPr>
              <a:t>your</a:t>
            </a:r>
            <a:r>
              <a:rPr lang="en-GB" sz="1270" dirty="0">
                <a:latin typeface="Arial" panose="020B0604020202020204" pitchFamily="34" charset="0"/>
                <a:ea typeface="Calibri" panose="020F0502020204030204" pitchFamily="34" charset="0"/>
                <a:cs typeface="Times New Roman" panose="02020603050405020304" pitchFamily="18" charset="0"/>
              </a:rPr>
              <a:t> story.</a:t>
            </a: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40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dirty="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270" b="1" dirty="0">
                <a:latin typeface="Arial" panose="020B0604020202020204" pitchFamily="34" charset="0"/>
                <a:ea typeface="Calibri" panose="020F0502020204030204" pitchFamily="34" charset="0"/>
                <a:cs typeface="Times New Roman" panose="02020603050405020304" pitchFamily="18" charset="0"/>
              </a:rPr>
              <a:t>Daniel Adams</a:t>
            </a:r>
          </a:p>
          <a:p>
            <a:pPr algn="just">
              <a:spcAft>
                <a:spcPts val="0"/>
              </a:spcAft>
            </a:pPr>
            <a:r>
              <a:rPr lang="en-GB" sz="1270" b="1" dirty="0">
                <a:latin typeface="Arial" panose="020B0604020202020204" pitchFamily="34" charset="0"/>
                <a:ea typeface="Calibri" panose="020F0502020204030204" pitchFamily="34" charset="0"/>
                <a:cs typeface="Times New Roman" panose="02020603050405020304" pitchFamily="18" charset="0"/>
              </a:rPr>
              <a:t>Executive Director, Mary’s Meals UK</a:t>
            </a:r>
          </a:p>
          <a:p>
            <a:pPr algn="just">
              <a:spcAft>
                <a:spcPts val="0"/>
              </a:spcAft>
            </a:pPr>
            <a:endParaRPr lang="en-GB" sz="1270" b="1" dirty="0">
              <a:solidFill>
                <a:srgbClr val="019CDC"/>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r>
              <a:rPr lang="en-GB" sz="1270" b="1" dirty="0">
                <a:solidFill>
                  <a:srgbClr val="019CDC"/>
                </a:solidFill>
                <a:latin typeface="Arial" panose="020B0604020202020204" pitchFamily="34" charset="0"/>
                <a:ea typeface="Calibri" panose="020F0502020204030204" pitchFamily="34" charset="0"/>
                <a:cs typeface="Times New Roman" panose="02020603050405020304" pitchFamily="18" charset="0"/>
              </a:rPr>
              <a:t>       </a:t>
            </a:r>
            <a:endParaRPr lang="en-GB" sz="1300" b="1" dirty="0">
              <a:solidFill>
                <a:srgbClr val="019CDC"/>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89719E5-613A-428D-9500-8EDA8CF944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35000" y="4391676"/>
            <a:ext cx="2035000" cy="660908"/>
          </a:xfrm>
          <a:prstGeom prst="rect">
            <a:avLst/>
          </a:prstGeom>
        </p:spPr>
      </p:pic>
      <p:sp>
        <p:nvSpPr>
          <p:cNvPr id="23" name="Rectangle 22">
            <a:extLst>
              <a:ext uri="{FF2B5EF4-FFF2-40B4-BE49-F238E27FC236}">
                <a16:creationId xmlns:a16="http://schemas.microsoft.com/office/drawing/2014/main" id="{E059A724-C402-4C48-AFA4-5611D2E005CB}"/>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4</a:t>
            </a:r>
          </a:p>
        </p:txBody>
      </p:sp>
      <p:pic>
        <p:nvPicPr>
          <p:cNvPr id="16" name="Picture 15">
            <a:extLst>
              <a:ext uri="{FF2B5EF4-FFF2-40B4-BE49-F238E27FC236}">
                <a16:creationId xmlns:a16="http://schemas.microsoft.com/office/drawing/2014/main" id="{24CD9FFF-EA62-4511-A860-52AA3B90AB9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1760133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490BBE-178E-42B9-B6D8-1DC7C08A925D}"/>
              </a:ext>
            </a:extLst>
          </p:cNvPr>
          <p:cNvPicPr>
            <a:picLocks noChangeAspect="1"/>
          </p:cNvPicPr>
          <p:nvPr/>
        </p:nvPicPr>
        <p:blipFill rotWithShape="1">
          <a:blip r:embed="rId3"/>
          <a:srcRect b="6784"/>
          <a:stretch/>
        </p:blipFill>
        <p:spPr>
          <a:xfrm>
            <a:off x="0" y="776378"/>
            <a:ext cx="9144000" cy="633523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vision and mission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67792"/>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5893A497-C375-4FF6-85CF-B9C639D23E8A}"/>
              </a:ext>
            </a:extLst>
          </p:cNvPr>
          <p:cNvSpPr/>
          <p:nvPr/>
        </p:nvSpPr>
        <p:spPr>
          <a:xfrm>
            <a:off x="-311743" y="1112572"/>
            <a:ext cx="4372466" cy="4478149"/>
          </a:xfrm>
          <a:prstGeom prst="rect">
            <a:avLst/>
          </a:prstGeom>
        </p:spPr>
        <p:txBody>
          <a:bodyPr wrap="square">
            <a:spAutoFit/>
          </a:bodyPr>
          <a:lstStyle/>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vision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that every child receives one daily meal in their place of education and that all those who have more than they need, share with those who lack even the most basic things.</a:t>
            </a:r>
          </a:p>
          <a:p>
            <a:pPr marL="457200"/>
            <a:endPar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mission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to enable people to offer their money, goods, skills, time, or prayer, and through this involvement, provide the most effective help to those suffering the effects of extreme poverty in the world’s poorest communities.</a:t>
            </a:r>
            <a:endParaRPr lang="en-GB" sz="1900" b="1">
              <a:solidFill>
                <a:srgbClr val="FFCC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C56141A-593B-4A21-940E-295BCF1CFB31}"/>
              </a:ext>
            </a:extLst>
          </p:cNvPr>
          <p:cNvSpPr/>
          <p:nvPr/>
        </p:nvSpPr>
        <p:spPr>
          <a:xfrm>
            <a:off x="8878057" y="6661323"/>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5</a:t>
            </a:r>
          </a:p>
        </p:txBody>
      </p:sp>
      <p:pic>
        <p:nvPicPr>
          <p:cNvPr id="12" name="Picture 11">
            <a:extLst>
              <a:ext uri="{FF2B5EF4-FFF2-40B4-BE49-F238E27FC236}">
                <a16:creationId xmlns:a16="http://schemas.microsoft.com/office/drawing/2014/main" id="{E054DD5B-695C-4E0E-BC5F-A7946B98A15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558441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5A5F22-1453-4548-B923-B47D971802E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7620"/>
            <a:ext cx="9144000" cy="6377133"/>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values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Rectangle 6">
            <a:extLst>
              <a:ext uri="{FF2B5EF4-FFF2-40B4-BE49-F238E27FC236}">
                <a16:creationId xmlns:a16="http://schemas.microsoft.com/office/drawing/2014/main" id="{A4E61F1E-9470-4001-B01D-99A0EBF4C0AE}"/>
              </a:ext>
            </a:extLst>
          </p:cNvPr>
          <p:cNvSpPr/>
          <p:nvPr/>
        </p:nvSpPr>
        <p:spPr>
          <a:xfrm>
            <a:off x="216310" y="4273359"/>
            <a:ext cx="8794091" cy="1899623"/>
          </a:xfrm>
          <a:prstGeom prst="rect">
            <a:avLst/>
          </a:prstGeom>
        </p:spPr>
        <p:txBody>
          <a:bodyPr wrap="square">
            <a:spAutoFit/>
          </a:bodyPr>
          <a:lstStyle/>
          <a:p>
            <a:pPr>
              <a:lnSpc>
                <a:spcPct val="150000"/>
              </a:lnSpc>
            </a:pPr>
            <a:r>
              <a:rPr lang="en-GB" sz="2130" b="1">
                <a:solidFill>
                  <a:schemeClr val="bg1"/>
                </a:solidFill>
                <a:latin typeface="Arial" panose="020B0604020202020204" pitchFamily="34" charset="0"/>
                <a:cs typeface="Arial" panose="020B0604020202020204" pitchFamily="34" charset="0"/>
              </a:rPr>
              <a:t>• We have confidence in the innate goodness of people.</a:t>
            </a:r>
          </a:p>
          <a:p>
            <a:pPr>
              <a:lnSpc>
                <a:spcPct val="150000"/>
              </a:lnSpc>
            </a:pPr>
            <a:r>
              <a:rPr lang="en-GB" sz="2130" b="1">
                <a:solidFill>
                  <a:schemeClr val="bg1"/>
                </a:solidFill>
                <a:latin typeface="Arial" panose="020B0604020202020204" pitchFamily="34" charset="0"/>
                <a:cs typeface="Arial" panose="020B0604020202020204" pitchFamily="34" charset="0"/>
              </a:rPr>
              <a:t>• We respect the dignity of every human being and family life.</a:t>
            </a:r>
          </a:p>
          <a:p>
            <a:pPr>
              <a:lnSpc>
                <a:spcPct val="150000"/>
              </a:lnSpc>
            </a:pPr>
            <a:r>
              <a:rPr lang="en-GB" sz="2130" b="1">
                <a:solidFill>
                  <a:schemeClr val="bg1"/>
                </a:solidFill>
                <a:latin typeface="Arial" panose="020B0604020202020204" pitchFamily="34" charset="0"/>
                <a:cs typeface="Arial" panose="020B0604020202020204" pitchFamily="34" charset="0"/>
              </a:rPr>
              <a:t>• We believe in good stewardship of the resources entrusted to us.</a:t>
            </a:r>
          </a:p>
          <a:p>
            <a:pPr>
              <a:lnSpc>
                <a:spcPct val="150000"/>
              </a:lnSpc>
            </a:pPr>
            <a:endParaRPr lang="en-GB" sz="300" b="1">
              <a:solidFill>
                <a:srgbClr val="FFFF00"/>
              </a:solidFill>
              <a:latin typeface="Arial" panose="020B0604020202020204" pitchFamily="34" charset="0"/>
              <a:cs typeface="Arial" panose="020B0604020202020204" pitchFamily="34" charset="0"/>
            </a:endParaRPr>
          </a:p>
          <a:p>
            <a:pPr>
              <a:lnSpc>
                <a:spcPct val="150000"/>
              </a:lnSpc>
            </a:pPr>
            <a:r>
              <a:rPr lang="en-GB" sz="1300">
                <a:solidFill>
                  <a:srgbClr val="F3A909"/>
                </a:solidFill>
                <a:latin typeface="Arial" panose="020B0604020202020204" pitchFamily="34" charset="0"/>
                <a:cs typeface="Arial" panose="020B0604020202020204" pitchFamily="34" charset="0"/>
              </a:rPr>
              <a:t>View Mary’s Meals’ full statement of values here: </a:t>
            </a:r>
            <a:r>
              <a:rPr lang="en-GB" sz="1300">
                <a:solidFill>
                  <a:srgbClr val="019CDC"/>
                </a:solidFill>
                <a:latin typeface="Arial" panose="020B0604020202020204" pitchFamily="34" charset="0"/>
                <a:cs typeface="Arial" panose="020B0604020202020204" pitchFamily="34" charset="0"/>
                <a:hlinkClick r:id="rId4"/>
              </a:rPr>
              <a:t>Statement of Values</a:t>
            </a:r>
            <a:endParaRPr lang="en-GB" sz="1300">
              <a:solidFill>
                <a:srgbClr val="019CDC"/>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903BEEE8-5331-45C4-8D10-D0EDF07DBD60}"/>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6</a:t>
            </a:r>
          </a:p>
        </p:txBody>
      </p:sp>
      <p:pic>
        <p:nvPicPr>
          <p:cNvPr id="12" name="Picture 11">
            <a:extLst>
              <a:ext uri="{FF2B5EF4-FFF2-40B4-BE49-F238E27FC236}">
                <a16:creationId xmlns:a16="http://schemas.microsoft.com/office/drawing/2014/main" id="{F5BAB9A7-B737-4FA5-ABBB-2CC624804B0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092503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the Mary’s Meals movement</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2879" y="6209104"/>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09F77311-3707-4620-8B35-535EC21C6FCB}"/>
              </a:ext>
            </a:extLst>
          </p:cNvPr>
          <p:cNvSpPr/>
          <p:nvPr/>
        </p:nvSpPr>
        <p:spPr>
          <a:xfrm>
            <a:off x="172810" y="1089977"/>
            <a:ext cx="4289264" cy="5412892"/>
          </a:xfrm>
          <a:prstGeom prst="rect">
            <a:avLst/>
          </a:prstGeom>
        </p:spPr>
        <p:txBody>
          <a:bodyPr wrap="square">
            <a:spAutoFit/>
          </a:bodyPr>
          <a:lstStyle/>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Mary’s Meals is a global movement that sets up school feeding projects in some of the world’s poorest communities, where poverty and hunger prevent children from gaining an education.</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Our idea is a simple one that works. We provide one daily meal in a place of learning in order to attract chronically poor children into the classroom, where they receive an education that can, in the future, be their ladder out of poverty.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The Mary’s Meals campaign was born in 2002 when Magnus MacFarlane-Barrow, from </a:t>
            </a:r>
            <a:r>
              <a:rPr lang="en-GB" sz="1270" dirty="0" err="1">
                <a:latin typeface="Arial" panose="020B0604020202020204" pitchFamily="34" charset="0"/>
                <a:ea typeface="Calibri" panose="020F0502020204030204" pitchFamily="34" charset="0"/>
                <a:cs typeface="Arial" panose="020B0604020202020204" pitchFamily="34" charset="0"/>
              </a:rPr>
              <a:t>Dalmally</a:t>
            </a:r>
            <a:r>
              <a:rPr lang="en-GB" sz="1270" dirty="0">
                <a:latin typeface="Arial" panose="020B0604020202020204" pitchFamily="34" charset="0"/>
                <a:ea typeface="Calibri" panose="020F0502020204030204" pitchFamily="34" charset="0"/>
                <a:cs typeface="Arial" panose="020B0604020202020204" pitchFamily="34" charset="0"/>
              </a:rPr>
              <a:t> in Argyll, visited Malawi during a famine and met a mother dying from AIDS. When Magnus asked her eldest son Edward what his dreams were in life, he replied simply: “I want to have enough food to eat and to go to school one day.”</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That moment was a key part of the inspiration which led to the founding of Mary’s Meals, which began by feeding just 200 children in Malawi in 2002. Today, 19 years later, we feed 1,667,067 hungry children every school day across four continents. The average worldwide cost for us to feed a child for a whole school year is just £15.90.</a:t>
            </a:r>
            <a:endParaRPr lang="en-GB" sz="1270" dirty="0">
              <a:latin typeface="Arial" panose="020B0604020202020204" pitchFamily="34" charset="0"/>
              <a:ea typeface="Calibri" panose="020F0502020204030204" pitchFamily="34" charset="0"/>
              <a:cs typeface="Times New Roman" panose="02020603050405020304" pitchFamily="18" charset="0"/>
            </a:endParaRPr>
          </a:p>
          <a:p>
            <a:pPr algn="just">
              <a:lnSpc>
                <a:spcPts val="1600"/>
              </a:lnSpc>
              <a:spcAft>
                <a:spcPts val="0"/>
              </a:spcAft>
            </a:pPr>
            <a:r>
              <a:rPr lang="en-GB" sz="1270" dirty="0">
                <a:latin typeface="Arial" panose="020B0604020202020204" pitchFamily="34" charset="0"/>
                <a:ea typeface="Calibri" panose="020F0502020204030204" pitchFamily="34" charset="0"/>
                <a:cs typeface="Arial" panose="020B0604020202020204" pitchFamily="34" charset="0"/>
              </a:rPr>
              <a:t> </a:t>
            </a:r>
            <a:endParaRPr lang="en-GB" sz="1270" dirty="0">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ECA0E87-9264-4E72-B32C-4FBAE15F0D37}"/>
              </a:ext>
            </a:extLst>
          </p:cNvPr>
          <p:cNvSpPr/>
          <p:nvPr/>
        </p:nvSpPr>
        <p:spPr>
          <a:xfrm>
            <a:off x="4467832" y="1049046"/>
            <a:ext cx="4560427" cy="5016758"/>
          </a:xfrm>
          <a:prstGeom prst="rect">
            <a:avLst/>
          </a:prstGeom>
        </p:spPr>
        <p:txBody>
          <a:bodyPr wrap="square">
            <a:spAutoFit/>
          </a:bodyPr>
          <a:lstStyle/>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Where Mary’s Meals is provided, there is a rise in school enrolment, attainment and attendance. Wherever possible, Mary's Meals uses locally grown food to support the local economy and help smallholder farmers.</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We work extremely hard to keep our running costs low and to ensure that at least 93% of donations goes directly on our charitable activities. This is only possible because most of our work is done by an army of dedicated volunteers all over the world, who carry out lots of little acts of love on behalf of Mary’s Meals.</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Having been inspired, in part, by our founder’s Catholic faith, this work is named in honour of Mary, the mother of Jesus, who brought up her own child in poverty. We consist of, respect and reach out to people of all faiths and none.</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Counting on support from around the globe, Mary’s Meals has registered national affiliate organisations, which raise awareness of our work, in more than 19 countries around the world. Funds raised by affiliates, including from Mary’s Meals UK, are passed to Mary’s Meals International, the organisation which co-ordinates our movement and directly manages the delivery of our school feeding programmes.</a:t>
            </a: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7956D3BB-20BB-45EC-AF30-000E9D7FE057}"/>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7</a:t>
            </a:r>
          </a:p>
        </p:txBody>
      </p:sp>
      <p:pic>
        <p:nvPicPr>
          <p:cNvPr id="13" name="Picture 12">
            <a:extLst>
              <a:ext uri="{FF2B5EF4-FFF2-40B4-BE49-F238E27FC236}">
                <a16:creationId xmlns:a16="http://schemas.microsoft.com/office/drawing/2014/main" id="{B4372A3C-F104-48E9-A5C5-BD021AF3EE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924651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53798-DCF9-48E7-9AA9-557B36A9C509}"/>
              </a:ext>
            </a:extLst>
          </p:cNvPr>
          <p:cNvSpPr>
            <a:spLocks noGrp="1"/>
          </p:cNvSpPr>
          <p:nvPr>
            <p:ph type="title"/>
          </p:nvPr>
        </p:nvSpPr>
        <p:spPr/>
        <p:txBody>
          <a:bodyPr/>
          <a:lstStyle/>
          <a:p>
            <a:endParaRPr lang="en-GB"/>
          </a:p>
        </p:txBody>
      </p:sp>
      <p:grpSp>
        <p:nvGrpSpPr>
          <p:cNvPr id="5" name="Group 4">
            <a:extLst>
              <a:ext uri="{FF2B5EF4-FFF2-40B4-BE49-F238E27FC236}">
                <a16:creationId xmlns:a16="http://schemas.microsoft.com/office/drawing/2014/main" id="{B6897A49-F0AC-4716-A492-222B91D0CC89}"/>
              </a:ext>
            </a:extLst>
          </p:cNvPr>
          <p:cNvGrpSpPr/>
          <p:nvPr/>
        </p:nvGrpSpPr>
        <p:grpSpPr>
          <a:xfrm>
            <a:off x="0" y="6229211"/>
            <a:ext cx="9149758" cy="643815"/>
            <a:chOff x="0" y="6240063"/>
            <a:chExt cx="9149758" cy="643815"/>
          </a:xfrm>
        </p:grpSpPr>
        <p:sp>
          <p:nvSpPr>
            <p:cNvPr id="6" name="Rectangle 5">
              <a:extLst>
                <a:ext uri="{FF2B5EF4-FFF2-40B4-BE49-F238E27FC236}">
                  <a16:creationId xmlns:a16="http://schemas.microsoft.com/office/drawing/2014/main" id="{67F1614E-45E8-4E26-80FC-6633975B6183}"/>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r>
                <a:rPr lang="en-GB" sz="1200">
                  <a:solidFill>
                    <a:schemeClr val="tx1"/>
                  </a:solidFill>
                  <a:latin typeface="Arial" panose="020B0604020202020204" pitchFamily="34" charset="0"/>
                  <a:cs typeface="Arial" panose="020B0604020202020204" pitchFamily="34" charset="0"/>
                </a:rPr>
                <a:t>8</a:t>
              </a:r>
            </a:p>
          </p:txBody>
        </p:sp>
        <p:sp>
          <p:nvSpPr>
            <p:cNvPr id="7" name="Rectangle 6">
              <a:extLst>
                <a:ext uri="{FF2B5EF4-FFF2-40B4-BE49-F238E27FC236}">
                  <a16:creationId xmlns:a16="http://schemas.microsoft.com/office/drawing/2014/main" id="{8A18D3E8-7633-4049-A519-2FEE2236BAE3}"/>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Content Placeholder 13">
            <a:extLst>
              <a:ext uri="{FF2B5EF4-FFF2-40B4-BE49-F238E27FC236}">
                <a16:creationId xmlns:a16="http://schemas.microsoft.com/office/drawing/2014/main" id="{2D7242C3-F3C9-408A-9CDA-9CB2B2F06C79}"/>
              </a:ext>
            </a:extLst>
          </p:cNvPr>
          <p:cNvSpPr>
            <a:spLocks noGrp="1"/>
          </p:cNvSpPr>
          <p:nvPr>
            <p:ph idx="1"/>
          </p:nvPr>
        </p:nvSpPr>
        <p:spPr/>
        <p:txBody>
          <a:bodyPr/>
          <a:lstStyle/>
          <a:p>
            <a:endParaRPr lang="en-GB"/>
          </a:p>
        </p:txBody>
      </p:sp>
      <p:pic>
        <p:nvPicPr>
          <p:cNvPr id="1026" name="Picture 2">
            <a:extLst>
              <a:ext uri="{FF2B5EF4-FFF2-40B4-BE49-F238E27FC236}">
                <a16:creationId xmlns:a16="http://schemas.microsoft.com/office/drawing/2014/main" id="{DB0A3EB5-E97B-4EB3-9687-2A53711A6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59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603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0A2C9C-4390-4099-8F2D-FF401FB53F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30871" y="717669"/>
            <a:ext cx="5413129" cy="5624921"/>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7F6E54A-9BE9-4F02-AE4C-5A2A429B309C}"/>
              </a:ext>
            </a:extLst>
          </p:cNvPr>
          <p:cNvSpPr/>
          <p:nvPr/>
        </p:nvSpPr>
        <p:spPr>
          <a:xfrm>
            <a:off x="112601" y="941097"/>
            <a:ext cx="3466341" cy="5369162"/>
          </a:xfrm>
          <a:prstGeom prst="rect">
            <a:avLst/>
          </a:prstGeom>
        </p:spPr>
        <p:txBody>
          <a:bodyPr wrap="square">
            <a:spAutoFit/>
          </a:bodyPr>
          <a:lstStyle/>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Mary’s Meals UK (or ‘MMUK’), a charity registered in Scotland, is the oldest entity in the Mary’s Meals family – the original organisation established as Scottish International Relief in the early 1990s, when our founder and global CEO, Magnus MacFarlane-Barrow, first became involved in international aid during the Bosnian Conflict.</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Back then, Magnus was a simple salmon farmer who, along with his family, decided to </a:t>
            </a:r>
            <a:r>
              <a:rPr lang="en-GB" sz="1270">
                <a:latin typeface="Arial" panose="020B0604020202020204" pitchFamily="34" charset="0"/>
                <a:ea typeface="Calibri" panose="020F0502020204030204" pitchFamily="34" charset="0"/>
                <a:cs typeface="Arial" panose="020B0604020202020204" pitchFamily="34" charset="0"/>
              </a:rPr>
              <a:t>do something to help those who were suffering because of the war.</a:t>
            </a:r>
          </a:p>
          <a:p>
            <a:pPr>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They relied heavily on the generosity of local people in their village of Dalmally in Argyll, who relentlessly donated food, blankets and other items of aid, which were then stored in the family shed, before being driven out by Magnus to Bosnia-Herzegovina.</a:t>
            </a:r>
            <a:endParaRPr lang="en-GB" sz="127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Though our largest office is now in Glasgow, that same shed – which continues to be filled, metaphorically at least, with the generosity of our supporters – still serves as the headquarters of Mary’s Meals UK to this day.</a:t>
            </a: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5F1114A-578F-4FEF-9282-B5848F7891DA}"/>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9</a:t>
            </a:r>
          </a:p>
        </p:txBody>
      </p:sp>
      <p:pic>
        <p:nvPicPr>
          <p:cNvPr id="12" name="Picture 11">
            <a:extLst>
              <a:ext uri="{FF2B5EF4-FFF2-40B4-BE49-F238E27FC236}">
                <a16:creationId xmlns:a16="http://schemas.microsoft.com/office/drawing/2014/main" id="{EBB91D07-BD8D-4141-98E6-34D6DA90B9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77271566"/>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19CDC"/>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0a1efa9-47d8-481f-aad5-38d3c45f03e8">
      <UserInfo>
        <DisplayName>Jo-Anne Hamilton</DisplayName>
        <AccountId>763</AccountId>
        <AccountType/>
      </UserInfo>
      <UserInfo>
        <DisplayName>Annette Reid</DisplayName>
        <AccountId>401</AccountId>
        <AccountType/>
      </UserInfo>
      <UserInfo>
        <DisplayName>Gillian McMahon</DisplayName>
        <AccountId>257</AccountId>
        <AccountType/>
      </UserInfo>
      <UserInfo>
        <DisplayName>Emma Hutton</DisplayName>
        <AccountId>3150</AccountId>
        <AccountType/>
      </UserInfo>
      <UserInfo>
        <DisplayName>Rhiannon Barrie</DisplayName>
        <AccountId>2530</AccountId>
        <AccountType/>
      </UserInfo>
      <UserInfo>
        <DisplayName>Gerrard McMahon</DisplayName>
        <AccountId>36</AccountId>
        <AccountType/>
      </UserInfo>
      <UserInfo>
        <DisplayName>Catriona Gillies</DisplayName>
        <AccountId>1374</AccountId>
        <AccountType/>
      </UserInfo>
      <UserInfo>
        <DisplayName>Karen Gray</DisplayName>
        <AccountId>200</AccountId>
        <AccountType/>
      </UserInfo>
      <UserInfo>
        <DisplayName>Suzanne Stevenson</DisplayName>
        <AccountId>3652</AccountId>
        <AccountType/>
      </UserInfo>
      <UserInfo>
        <DisplayName>Sharon Campbell</DisplayName>
        <AccountId>327</AccountId>
        <AccountType/>
      </UserInfo>
      <UserInfo>
        <DisplayName>Jim McGowan</DisplayName>
        <AccountId>181</AccountId>
        <AccountType/>
      </UserInfo>
      <UserInfo>
        <DisplayName>Laura Gaffney</DisplayName>
        <AccountId>316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E411FDFA8CC1A44A9B30EF834DF9C56" ma:contentTypeVersion="12" ma:contentTypeDescription="Create a new document." ma:contentTypeScope="" ma:versionID="62626c9fa2e3ba624770f12440404e23">
  <xsd:schema xmlns:xsd="http://www.w3.org/2001/XMLSchema" xmlns:xs="http://www.w3.org/2001/XMLSchema" xmlns:p="http://schemas.microsoft.com/office/2006/metadata/properties" xmlns:ns2="8aef9df1-5621-4c65-8e28-37d44457da46" xmlns:ns3="50a1efa9-47d8-481f-aad5-38d3c45f03e8" targetNamespace="http://schemas.microsoft.com/office/2006/metadata/properties" ma:root="true" ma:fieldsID="87dfc5220980056f53210297938e3ba4" ns2:_="" ns3:_="">
    <xsd:import namespace="8aef9df1-5621-4c65-8e28-37d44457da46"/>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f9df1-5621-4c65-8e28-37d44457d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5D7047-BB59-4CF5-939A-F16C7B19D753}">
  <ds:schemaRefs>
    <ds:schemaRef ds:uri="http://schemas.microsoft.com/sharepoint/v3/contenttype/forms"/>
  </ds:schemaRefs>
</ds:datastoreItem>
</file>

<file path=customXml/itemProps2.xml><?xml version="1.0" encoding="utf-8"?>
<ds:datastoreItem xmlns:ds="http://schemas.openxmlformats.org/officeDocument/2006/customXml" ds:itemID="{ADD996FF-69DF-47BE-8D8C-2042026544A8}">
  <ds:schemaRefs>
    <ds:schemaRef ds:uri="http://purl.org/dc/dcmitype/"/>
    <ds:schemaRef ds:uri="8aef9df1-5621-4c65-8e28-37d44457da46"/>
    <ds:schemaRef ds:uri="http://schemas.openxmlformats.org/package/2006/metadata/core-properties"/>
    <ds:schemaRef ds:uri="http://purl.org/dc/terms/"/>
    <ds:schemaRef ds:uri="http://schemas.microsoft.com/office/2006/documentManagement/types"/>
    <ds:schemaRef ds:uri="http://www.w3.org/XML/1998/namespace"/>
    <ds:schemaRef ds:uri="http://schemas.microsoft.com/office/infopath/2007/PartnerControls"/>
    <ds:schemaRef ds:uri="50a1efa9-47d8-481f-aad5-38d3c45f03e8"/>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BEB976DC-14C3-467B-8ACE-E65A5677B3E8}">
  <ds:schemaRefs>
    <ds:schemaRef ds:uri="50a1efa9-47d8-481f-aad5-38d3c45f03e8"/>
    <ds:schemaRef ds:uri="8aef9df1-5621-4c65-8e28-37d44457da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36</TotalTime>
  <Words>2850</Words>
  <Application>Microsoft Office PowerPoint</Application>
  <PresentationFormat>On-screen Show (4:3)</PresentationFormat>
  <Paragraphs>310</Paragraphs>
  <Slides>17</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Adams</dc:creator>
  <cp:lastModifiedBy>Annette Reid</cp:lastModifiedBy>
  <cp:revision>2</cp:revision>
  <cp:lastPrinted>2016-09-28T12:24:59Z</cp:lastPrinted>
  <dcterms:created xsi:type="dcterms:W3CDTF">2015-06-14T06:43:02Z</dcterms:created>
  <dcterms:modified xsi:type="dcterms:W3CDTF">2021-03-04T16:15:37Z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0x0101001E411FDFA8CC1A44A9B30EF834DF9C56</vt:lpwstr>
  </property>
  <property fmtid="{D5CDD505-2E9C-101B-9397-08002B2CF9AE}" pid="3" name="AuthorIds_UIVersion_4096">
    <vt:lpwstr>401</vt:lpwstr>
  </property>
</Properties>
</file>