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9" r:id="rId5"/>
    <p:sldId id="261" r:id="rId6"/>
    <p:sldId id="260" r:id="rId7"/>
    <p:sldId id="256" r:id="rId8"/>
    <p:sldId id="258" r:id="rId9"/>
    <p:sldId id="257" r:id="rId10"/>
    <p:sldId id="262" r:id="rId11"/>
  </p:sldIdLst>
  <p:sldSz cx="7562850" cy="106886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p15:clr>
            <a:srgbClr val="A4A3A4"/>
          </p15:clr>
        </p15:guide>
        <p15:guide id="2" pos="23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2" d="100"/>
          <a:sy n="52" d="100"/>
        </p:scale>
        <p:origin x="2597" y="67"/>
      </p:cViewPr>
      <p:guideLst>
        <p:guide orient="horz" pos="3367"/>
        <p:guide pos="238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y Nicol" userId="29669f4d-0479-4798-87bc-f98db7ab78a1" providerId="ADAL" clId="{9AB6B7CE-989F-49B7-BE7F-B64745474313}"/>
    <pc:docChg chg="modSld">
      <pc:chgData name="Lucy Nicol" userId="29669f4d-0479-4798-87bc-f98db7ab78a1" providerId="ADAL" clId="{9AB6B7CE-989F-49B7-BE7F-B64745474313}" dt="2021-03-31T08:18:42.316" v="82" actId="20577"/>
      <pc:docMkLst>
        <pc:docMk/>
      </pc:docMkLst>
      <pc:sldChg chg="modSp mod">
        <pc:chgData name="Lucy Nicol" userId="29669f4d-0479-4798-87bc-f98db7ab78a1" providerId="ADAL" clId="{9AB6B7CE-989F-49B7-BE7F-B64745474313}" dt="2021-03-31T08:18:09.378" v="32" actId="20577"/>
        <pc:sldMkLst>
          <pc:docMk/>
          <pc:sldMk cId="1169222110" sldId="256"/>
        </pc:sldMkLst>
        <pc:spChg chg="mod">
          <ac:chgData name="Lucy Nicol" userId="29669f4d-0479-4798-87bc-f98db7ab78a1" providerId="ADAL" clId="{9AB6B7CE-989F-49B7-BE7F-B64745474313}" dt="2021-03-31T08:18:09.378" v="32" actId="20577"/>
          <ac:spMkLst>
            <pc:docMk/>
            <pc:sldMk cId="1169222110" sldId="256"/>
            <ac:spMk id="6" creationId="{00000000-0000-0000-0000-000000000000}"/>
          </ac:spMkLst>
        </pc:spChg>
      </pc:sldChg>
      <pc:sldChg chg="modSp mod">
        <pc:chgData name="Lucy Nicol" userId="29669f4d-0479-4798-87bc-f98db7ab78a1" providerId="ADAL" clId="{9AB6B7CE-989F-49B7-BE7F-B64745474313}" dt="2021-03-31T08:18:42.316" v="82" actId="20577"/>
        <pc:sldMkLst>
          <pc:docMk/>
          <pc:sldMk cId="4150226932" sldId="258"/>
        </pc:sldMkLst>
        <pc:spChg chg="mod">
          <ac:chgData name="Lucy Nicol" userId="29669f4d-0479-4798-87bc-f98db7ab78a1" providerId="ADAL" clId="{9AB6B7CE-989F-49B7-BE7F-B64745474313}" dt="2021-03-31T08:18:42.316" v="82" actId="20577"/>
          <ac:spMkLst>
            <pc:docMk/>
            <pc:sldMk cId="4150226932" sldId="258"/>
            <ac:spMk id="11" creationId="{CFC7B446-6EE1-417D-A991-2B8EA54CF5F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7214" y="3320407"/>
            <a:ext cx="6428423" cy="2291129"/>
          </a:xfrm>
        </p:spPr>
        <p:txBody>
          <a:bodyPr/>
          <a:lstStyle/>
          <a:p>
            <a:r>
              <a:rPr lang="en-GB"/>
              <a:t>Click to edit Master title style</a:t>
            </a:r>
            <a:endParaRPr lang="en-US"/>
          </a:p>
        </p:txBody>
      </p:sp>
      <p:sp>
        <p:nvSpPr>
          <p:cNvPr id="3" name="Subtitle 2"/>
          <p:cNvSpPr>
            <a:spLocks noGrp="1"/>
          </p:cNvSpPr>
          <p:nvPr>
            <p:ph type="subTitle" idx="1"/>
          </p:nvPr>
        </p:nvSpPr>
        <p:spPr>
          <a:xfrm>
            <a:off x="1134428" y="6056895"/>
            <a:ext cx="5293995" cy="2731541"/>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6B3A0D0C-1C30-4D48-A465-0B01500A2BFC}" type="datetimeFigureOut">
              <a:rPr lang="en-US" smtClean="0"/>
              <a:t>3/31/2021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B2C6D-B6AA-B348-BDFE-BF913858898B}" type="slidenum">
              <a:rPr lang="en-US" smtClean="0"/>
              <a:t>‹#›</a:t>
            </a:fld>
            <a:endParaRPr lang="en-US"/>
          </a:p>
        </p:txBody>
      </p:sp>
    </p:spTree>
    <p:extLst>
      <p:ext uri="{BB962C8B-B14F-4D97-AF65-F5344CB8AC3E}">
        <p14:creationId xmlns:p14="http://schemas.microsoft.com/office/powerpoint/2010/main" val="3302881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3A0D0C-1C30-4D48-A465-0B01500A2BFC}" type="datetimeFigureOut">
              <a:rPr lang="en-US" smtClean="0"/>
              <a:t>3/31/2021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B2C6D-B6AA-B348-BDFE-BF913858898B}" type="slidenum">
              <a:rPr lang="en-US" smtClean="0"/>
              <a:t>‹#›</a:t>
            </a:fld>
            <a:endParaRPr lang="en-US"/>
          </a:p>
        </p:txBody>
      </p:sp>
    </p:spTree>
    <p:extLst>
      <p:ext uri="{BB962C8B-B14F-4D97-AF65-F5344CB8AC3E}">
        <p14:creationId xmlns:p14="http://schemas.microsoft.com/office/powerpoint/2010/main" val="3915700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535084" y="668040"/>
            <a:ext cx="1407530" cy="1421440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312493" y="668040"/>
            <a:ext cx="4096544" cy="1421440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3A0D0C-1C30-4D48-A465-0B01500A2BFC}" type="datetimeFigureOut">
              <a:rPr lang="en-US" smtClean="0"/>
              <a:t>3/31/2021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B2C6D-B6AA-B348-BDFE-BF913858898B}" type="slidenum">
              <a:rPr lang="en-US" smtClean="0"/>
              <a:t>‹#›</a:t>
            </a:fld>
            <a:endParaRPr lang="en-US"/>
          </a:p>
        </p:txBody>
      </p:sp>
    </p:spTree>
    <p:extLst>
      <p:ext uri="{BB962C8B-B14F-4D97-AF65-F5344CB8AC3E}">
        <p14:creationId xmlns:p14="http://schemas.microsoft.com/office/powerpoint/2010/main" val="1906812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3A0D0C-1C30-4D48-A465-0B01500A2BFC}" type="datetimeFigureOut">
              <a:rPr lang="en-US" smtClean="0"/>
              <a:t>3/31/2021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B2C6D-B6AA-B348-BDFE-BF913858898B}" type="slidenum">
              <a:rPr lang="en-US" smtClean="0"/>
              <a:t>‹#›</a:t>
            </a:fld>
            <a:endParaRPr lang="en-US"/>
          </a:p>
        </p:txBody>
      </p:sp>
    </p:spTree>
    <p:extLst>
      <p:ext uri="{BB962C8B-B14F-4D97-AF65-F5344CB8AC3E}">
        <p14:creationId xmlns:p14="http://schemas.microsoft.com/office/powerpoint/2010/main" val="2547376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97413" y="6868441"/>
            <a:ext cx="6428423" cy="2122882"/>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597413" y="4530301"/>
            <a:ext cx="6428423" cy="233813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B3A0D0C-1C30-4D48-A465-0B01500A2BFC}" type="datetimeFigureOut">
              <a:rPr lang="en-US" smtClean="0"/>
              <a:t>3/31/2021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B2C6D-B6AA-B348-BDFE-BF913858898B}" type="slidenum">
              <a:rPr lang="en-US" smtClean="0"/>
              <a:t>‹#›</a:t>
            </a:fld>
            <a:endParaRPr lang="en-US"/>
          </a:p>
        </p:txBody>
      </p:sp>
    </p:spTree>
    <p:extLst>
      <p:ext uri="{BB962C8B-B14F-4D97-AF65-F5344CB8AC3E}">
        <p14:creationId xmlns:p14="http://schemas.microsoft.com/office/powerpoint/2010/main" val="245154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312493" y="3887003"/>
            <a:ext cx="2752037" cy="1099544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3190577" y="3887003"/>
            <a:ext cx="2752037" cy="1099544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6B3A0D0C-1C30-4D48-A465-0B01500A2BFC}" type="datetimeFigureOut">
              <a:rPr lang="en-US" smtClean="0"/>
              <a:t>3/31/2021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FB2C6D-B6AA-B348-BDFE-BF913858898B}" type="slidenum">
              <a:rPr lang="en-US" smtClean="0"/>
              <a:t>‹#›</a:t>
            </a:fld>
            <a:endParaRPr lang="en-US"/>
          </a:p>
        </p:txBody>
      </p:sp>
    </p:spTree>
    <p:extLst>
      <p:ext uri="{BB962C8B-B14F-4D97-AF65-F5344CB8AC3E}">
        <p14:creationId xmlns:p14="http://schemas.microsoft.com/office/powerpoint/2010/main" val="3062906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78143" y="428041"/>
            <a:ext cx="6806565" cy="178144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378143" y="2392573"/>
            <a:ext cx="3341572" cy="9971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378143" y="3389684"/>
            <a:ext cx="3341572" cy="61583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3841823" y="2392573"/>
            <a:ext cx="3342885" cy="9971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3841823" y="3389684"/>
            <a:ext cx="3342885" cy="61583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6B3A0D0C-1C30-4D48-A465-0B01500A2BFC}" type="datetimeFigureOut">
              <a:rPr lang="en-US" smtClean="0"/>
              <a:t>3/31/2021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FB2C6D-B6AA-B348-BDFE-BF913858898B}" type="slidenum">
              <a:rPr lang="en-US" smtClean="0"/>
              <a:t>‹#›</a:t>
            </a:fld>
            <a:endParaRPr lang="en-US"/>
          </a:p>
        </p:txBody>
      </p:sp>
    </p:spTree>
    <p:extLst>
      <p:ext uri="{BB962C8B-B14F-4D97-AF65-F5344CB8AC3E}">
        <p14:creationId xmlns:p14="http://schemas.microsoft.com/office/powerpoint/2010/main" val="2220142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6B3A0D0C-1C30-4D48-A465-0B01500A2BFC}" type="datetimeFigureOut">
              <a:rPr lang="en-US" smtClean="0"/>
              <a:t>3/31/2021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FB2C6D-B6AA-B348-BDFE-BF913858898B}" type="slidenum">
              <a:rPr lang="en-US" smtClean="0"/>
              <a:t>‹#›</a:t>
            </a:fld>
            <a:endParaRPr lang="en-US"/>
          </a:p>
        </p:txBody>
      </p:sp>
    </p:spTree>
    <p:extLst>
      <p:ext uri="{BB962C8B-B14F-4D97-AF65-F5344CB8AC3E}">
        <p14:creationId xmlns:p14="http://schemas.microsoft.com/office/powerpoint/2010/main" val="936066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3A0D0C-1C30-4D48-A465-0B01500A2BFC}" type="datetimeFigureOut">
              <a:rPr lang="en-US" smtClean="0"/>
              <a:t>3/31/2021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FB2C6D-B6AA-B348-BDFE-BF913858898B}" type="slidenum">
              <a:rPr lang="en-US" smtClean="0"/>
              <a:t>‹#›</a:t>
            </a:fld>
            <a:endParaRPr lang="en-US"/>
          </a:p>
        </p:txBody>
      </p:sp>
    </p:spTree>
    <p:extLst>
      <p:ext uri="{BB962C8B-B14F-4D97-AF65-F5344CB8AC3E}">
        <p14:creationId xmlns:p14="http://schemas.microsoft.com/office/powerpoint/2010/main" val="853209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8143" y="425566"/>
            <a:ext cx="2488126" cy="181113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2956864" y="425567"/>
            <a:ext cx="4227843" cy="912245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378143" y="2236697"/>
            <a:ext cx="2488126" cy="73113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B3A0D0C-1C30-4D48-A465-0B01500A2BFC}" type="datetimeFigureOut">
              <a:rPr lang="en-US" smtClean="0"/>
              <a:t>3/31/2021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FB2C6D-B6AA-B348-BDFE-BF913858898B}" type="slidenum">
              <a:rPr lang="en-US" smtClean="0"/>
              <a:t>‹#›</a:t>
            </a:fld>
            <a:endParaRPr lang="en-US"/>
          </a:p>
        </p:txBody>
      </p:sp>
    </p:spTree>
    <p:extLst>
      <p:ext uri="{BB962C8B-B14F-4D97-AF65-F5344CB8AC3E}">
        <p14:creationId xmlns:p14="http://schemas.microsoft.com/office/powerpoint/2010/main" val="1166390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372" y="7482047"/>
            <a:ext cx="4537710" cy="88329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482372" y="955049"/>
            <a:ext cx="4537710" cy="641318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482372" y="8365344"/>
            <a:ext cx="4537710" cy="125443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B3A0D0C-1C30-4D48-A465-0B01500A2BFC}" type="datetimeFigureOut">
              <a:rPr lang="en-US" smtClean="0"/>
              <a:t>3/31/2021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FB2C6D-B6AA-B348-BDFE-BF913858898B}" type="slidenum">
              <a:rPr lang="en-US" smtClean="0"/>
              <a:t>‹#›</a:t>
            </a:fld>
            <a:endParaRPr lang="en-US"/>
          </a:p>
        </p:txBody>
      </p:sp>
    </p:spTree>
    <p:extLst>
      <p:ext uri="{BB962C8B-B14F-4D97-AF65-F5344CB8AC3E}">
        <p14:creationId xmlns:p14="http://schemas.microsoft.com/office/powerpoint/2010/main" val="983992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8143" y="428041"/>
            <a:ext cx="6806565" cy="178144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378143" y="2494016"/>
            <a:ext cx="6806565" cy="705400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378143" y="9906785"/>
            <a:ext cx="1764665" cy="569071"/>
          </a:xfrm>
          <a:prstGeom prst="rect">
            <a:avLst/>
          </a:prstGeom>
        </p:spPr>
        <p:txBody>
          <a:bodyPr vert="horz" lIns="91440" tIns="45720" rIns="91440" bIns="45720" rtlCol="0" anchor="ctr"/>
          <a:lstStyle>
            <a:lvl1pPr algn="l">
              <a:defRPr sz="1200">
                <a:solidFill>
                  <a:schemeClr val="tx1">
                    <a:tint val="75000"/>
                  </a:schemeClr>
                </a:solidFill>
              </a:defRPr>
            </a:lvl1pPr>
          </a:lstStyle>
          <a:p>
            <a:fld id="{6B3A0D0C-1C30-4D48-A465-0B01500A2BFC}" type="datetimeFigureOut">
              <a:rPr lang="en-US" smtClean="0"/>
              <a:t>3/31/2021</a:t>
            </a:fld>
            <a:endParaRPr lang="en-US"/>
          </a:p>
        </p:txBody>
      </p:sp>
      <p:sp>
        <p:nvSpPr>
          <p:cNvPr id="5" name="Footer Placeholder 4"/>
          <p:cNvSpPr>
            <a:spLocks noGrp="1"/>
          </p:cNvSpPr>
          <p:nvPr>
            <p:ph type="ftr" sz="quarter" idx="3"/>
          </p:nvPr>
        </p:nvSpPr>
        <p:spPr>
          <a:xfrm>
            <a:off x="2583974" y="9906785"/>
            <a:ext cx="2394903" cy="5690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20043" y="9906785"/>
            <a:ext cx="1764665" cy="569071"/>
          </a:xfrm>
          <a:prstGeom prst="rect">
            <a:avLst/>
          </a:prstGeom>
        </p:spPr>
        <p:txBody>
          <a:bodyPr vert="horz" lIns="91440" tIns="45720" rIns="91440" bIns="45720" rtlCol="0" anchor="ctr"/>
          <a:lstStyle>
            <a:lvl1pPr algn="r">
              <a:defRPr sz="1200">
                <a:solidFill>
                  <a:schemeClr val="tx1">
                    <a:tint val="75000"/>
                  </a:schemeClr>
                </a:solidFill>
              </a:defRPr>
            </a:lvl1pPr>
          </a:lstStyle>
          <a:p>
            <a:fld id="{A7FB2C6D-B6AA-B348-BDFE-BF913858898B}" type="slidenum">
              <a:rPr lang="en-US" smtClean="0"/>
              <a:t>‹#›</a:t>
            </a:fld>
            <a:endParaRPr lang="en-US"/>
          </a:p>
        </p:txBody>
      </p:sp>
    </p:spTree>
    <p:extLst>
      <p:ext uri="{BB962C8B-B14F-4D97-AF65-F5344CB8AC3E}">
        <p14:creationId xmlns:p14="http://schemas.microsoft.com/office/powerpoint/2010/main" val="36779754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person, indoor&#10;&#10;Description automatically generated">
            <a:extLst>
              <a:ext uri="{FF2B5EF4-FFF2-40B4-BE49-F238E27FC236}">
                <a16:creationId xmlns:a16="http://schemas.microsoft.com/office/drawing/2014/main" id="{3DE552C8-9C12-47DA-8F3B-74D4EE50B753}"/>
              </a:ext>
            </a:extLst>
          </p:cNvPr>
          <p:cNvPicPr>
            <a:picLocks noChangeAspect="1"/>
          </p:cNvPicPr>
          <p:nvPr/>
        </p:nvPicPr>
        <p:blipFill>
          <a:blip r:embed="rId2"/>
          <a:stretch>
            <a:fillRect/>
          </a:stretch>
        </p:blipFill>
        <p:spPr>
          <a:xfrm>
            <a:off x="0" y="0"/>
            <a:ext cx="7562849" cy="10688638"/>
          </a:xfrm>
          <a:prstGeom prst="rect">
            <a:avLst/>
          </a:prstGeom>
        </p:spPr>
      </p:pic>
    </p:spTree>
    <p:extLst>
      <p:ext uri="{BB962C8B-B14F-4D97-AF65-F5344CB8AC3E}">
        <p14:creationId xmlns:p14="http://schemas.microsoft.com/office/powerpoint/2010/main" val="2074003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63A3F64B-0366-4D24-BDFB-AC471ACB854F}"/>
              </a:ext>
            </a:extLst>
          </p:cNvPr>
          <p:cNvPicPr>
            <a:picLocks noChangeAspect="1"/>
          </p:cNvPicPr>
          <p:nvPr/>
        </p:nvPicPr>
        <p:blipFill>
          <a:blip r:embed="rId2"/>
          <a:stretch>
            <a:fillRect/>
          </a:stretch>
        </p:blipFill>
        <p:spPr>
          <a:xfrm>
            <a:off x="0" y="0"/>
            <a:ext cx="7562849" cy="10688638"/>
          </a:xfrm>
          <a:prstGeom prst="rect">
            <a:avLst/>
          </a:prstGeom>
        </p:spPr>
      </p:pic>
    </p:spTree>
    <p:extLst>
      <p:ext uri="{BB962C8B-B14F-4D97-AF65-F5344CB8AC3E}">
        <p14:creationId xmlns:p14="http://schemas.microsoft.com/office/powerpoint/2010/main" val="2775368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10;&#10;Description automatically generated">
            <a:extLst>
              <a:ext uri="{FF2B5EF4-FFF2-40B4-BE49-F238E27FC236}">
                <a16:creationId xmlns:a16="http://schemas.microsoft.com/office/drawing/2014/main" id="{8D060685-8593-4991-8BB4-AF1F0A2E7552}"/>
              </a:ext>
            </a:extLst>
          </p:cNvPr>
          <p:cNvPicPr>
            <a:picLocks noChangeAspect="1"/>
          </p:cNvPicPr>
          <p:nvPr/>
        </p:nvPicPr>
        <p:blipFill>
          <a:blip r:embed="rId2"/>
          <a:stretch>
            <a:fillRect/>
          </a:stretch>
        </p:blipFill>
        <p:spPr>
          <a:xfrm>
            <a:off x="0" y="0"/>
            <a:ext cx="7562850" cy="10688638"/>
          </a:xfrm>
          <a:prstGeom prst="rect">
            <a:avLst/>
          </a:prstGeom>
        </p:spPr>
      </p:pic>
    </p:spTree>
    <p:extLst>
      <p:ext uri="{BB962C8B-B14F-4D97-AF65-F5344CB8AC3E}">
        <p14:creationId xmlns:p14="http://schemas.microsoft.com/office/powerpoint/2010/main" val="1244879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pic>
        <p:nvPicPr>
          <p:cNvPr id="4" name="Picture 3" descr="Background_For_Powerpoin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0" y="0"/>
            <a:ext cx="7559439" cy="10688638"/>
          </a:xfrm>
          <a:prstGeom prst="rect">
            <a:avLst/>
          </a:prstGeom>
        </p:spPr>
      </p:pic>
      <p:sp>
        <p:nvSpPr>
          <p:cNvPr id="6" name="TextBox 5"/>
          <p:cNvSpPr txBox="1"/>
          <p:nvPr/>
        </p:nvSpPr>
        <p:spPr>
          <a:xfrm>
            <a:off x="639396" y="1065751"/>
            <a:ext cx="6356241" cy="3174428"/>
          </a:xfrm>
          <a:prstGeom prst="rect">
            <a:avLst/>
          </a:prstGeom>
          <a:noFill/>
        </p:spPr>
        <p:txBody>
          <a:bodyPr wrap="square" numCol="1" rtlCol="0" anchor="t">
            <a:noAutofit/>
          </a:bodyPr>
          <a:lstStyle/>
          <a:p>
            <a:endParaRPr lang="en-US" sz="1400" dirty="0">
              <a:latin typeface="Arial" panose="020B0604020202020204" pitchFamily="34" charset="0"/>
              <a:cs typeface="Arial" panose="020B0604020202020204" pitchFamily="34" charset="0"/>
            </a:endParaRPr>
          </a:p>
          <a:p>
            <a:r>
              <a:rPr lang="en-GB" sz="900" b="1" dirty="0">
                <a:latin typeface="Arial" panose="020B0604020202020204" pitchFamily="34" charset="0"/>
                <a:cs typeface="Arial" panose="020B0604020202020204" pitchFamily="34" charset="0"/>
              </a:rPr>
              <a:t>POST TITLE:		Progressions Coordinator</a:t>
            </a:r>
            <a:endParaRPr lang="en-GB" sz="900" dirty="0">
              <a:latin typeface="Arial" panose="020B0604020202020204" pitchFamily="34" charset="0"/>
              <a:cs typeface="Arial" panose="020B0604020202020204" pitchFamily="34" charset="0"/>
            </a:endParaRPr>
          </a:p>
          <a:p>
            <a:endParaRPr lang="en-GB" sz="900" dirty="0">
              <a:latin typeface="Arial" panose="020B0604020202020204" pitchFamily="34" charset="0"/>
              <a:cs typeface="Arial" panose="020B0604020202020204" pitchFamily="34" charset="0"/>
            </a:endParaRPr>
          </a:p>
          <a:p>
            <a:r>
              <a:rPr lang="en-GB" sz="900" b="1" dirty="0">
                <a:latin typeface="Arial" panose="020B0604020202020204" pitchFamily="34" charset="0"/>
                <a:cs typeface="Arial" panose="020B0604020202020204" pitchFamily="34" charset="0"/>
              </a:rPr>
              <a:t>REPORTS TO:</a:t>
            </a:r>
            <a:r>
              <a:rPr lang="en-GB" sz="900" dirty="0">
                <a:latin typeface="Arial" panose="020B0604020202020204" pitchFamily="34" charset="0"/>
                <a:cs typeface="Arial" panose="020B0604020202020204" pitchFamily="34" charset="0"/>
              </a:rPr>
              <a:t>		Operations Manager </a:t>
            </a:r>
          </a:p>
          <a:p>
            <a:endParaRPr lang="en-GB" sz="900" dirty="0">
              <a:latin typeface="Arial" panose="020B0604020202020204" pitchFamily="34" charset="0"/>
              <a:cs typeface="Arial" panose="020B0604020202020204" pitchFamily="34" charset="0"/>
            </a:endParaRPr>
          </a:p>
          <a:p>
            <a:r>
              <a:rPr lang="en-GB" sz="900" b="1" dirty="0">
                <a:latin typeface="Arial" panose="020B0604020202020204" pitchFamily="34" charset="0"/>
                <a:cs typeface="Arial" panose="020B0604020202020204" pitchFamily="34" charset="0"/>
              </a:rPr>
              <a:t>CONTRACT: </a:t>
            </a:r>
            <a:r>
              <a:rPr lang="en-GB" sz="900" dirty="0">
                <a:latin typeface="Arial" panose="020B0604020202020204" pitchFamily="34" charset="0"/>
                <a:cs typeface="Arial" panose="020B0604020202020204" pitchFamily="34" charset="0"/>
              </a:rPr>
              <a:t>		1 Year Fixed Term, Full Time (36.25 hours per week)</a:t>
            </a:r>
          </a:p>
          <a:p>
            <a:endParaRPr lang="en-GB" sz="900" dirty="0">
              <a:latin typeface="Arial" panose="020B0604020202020204" pitchFamily="34" charset="0"/>
              <a:cs typeface="Arial" panose="020B0604020202020204" pitchFamily="34" charset="0"/>
            </a:endParaRPr>
          </a:p>
          <a:p>
            <a:r>
              <a:rPr lang="en-GB" sz="900" b="1" dirty="0">
                <a:latin typeface="Arial" panose="020B0604020202020204" pitchFamily="34" charset="0"/>
                <a:cs typeface="Arial" panose="020B0604020202020204" pitchFamily="34" charset="0"/>
              </a:rPr>
              <a:t>LOCATION:</a:t>
            </a:r>
            <a:r>
              <a:rPr lang="en-GB" sz="900" dirty="0">
                <a:latin typeface="Arial" panose="020B0604020202020204" pitchFamily="34" charset="0"/>
                <a:cs typeface="Arial" panose="020B0604020202020204" pitchFamily="34" charset="0"/>
              </a:rPr>
              <a:t> 		Renfrewshire &amp; Inverclyde</a:t>
            </a:r>
          </a:p>
          <a:p>
            <a:endParaRPr lang="en-GB" sz="900" dirty="0">
              <a:latin typeface="Arial" panose="020B0604020202020204" pitchFamily="34" charset="0"/>
              <a:cs typeface="Arial" panose="020B0604020202020204" pitchFamily="34" charset="0"/>
            </a:endParaRPr>
          </a:p>
          <a:p>
            <a:r>
              <a:rPr lang="en-GB" sz="900" b="1" dirty="0">
                <a:latin typeface="Arial" panose="020B0604020202020204" pitchFamily="34" charset="0"/>
                <a:cs typeface="Arial" panose="020B0604020202020204" pitchFamily="34" charset="0"/>
              </a:rPr>
              <a:t>SALARY:</a:t>
            </a:r>
            <a:r>
              <a:rPr lang="en-GB" sz="900" dirty="0">
                <a:latin typeface="Arial" panose="020B0604020202020204" pitchFamily="34" charset="0"/>
                <a:cs typeface="Arial" panose="020B0604020202020204" pitchFamily="34" charset="0"/>
              </a:rPr>
              <a:t>		</a:t>
            </a:r>
            <a:r>
              <a:rPr lang="en-GB" sz="900" b="1" dirty="0">
                <a:latin typeface="Arial" panose="020B0604020202020204" pitchFamily="34" charset="0"/>
                <a:cs typeface="Arial" panose="020B0604020202020204" pitchFamily="34" charset="0"/>
              </a:rPr>
              <a:t>£ 23,000 - £26,500</a:t>
            </a:r>
          </a:p>
          <a:p>
            <a:endParaRPr lang="en-GB" sz="900" b="1" dirty="0">
              <a:latin typeface="Arial" panose="020B0604020202020204" pitchFamily="34" charset="0"/>
              <a:cs typeface="Arial" panose="020B0604020202020204" pitchFamily="34" charset="0"/>
            </a:endParaRPr>
          </a:p>
          <a:p>
            <a:r>
              <a:rPr lang="en-GB" sz="900" b="1" dirty="0">
                <a:latin typeface="Arial" panose="020B0604020202020204" pitchFamily="34" charset="0"/>
                <a:cs typeface="Arial" panose="020B0604020202020204" pitchFamily="34" charset="0"/>
              </a:rPr>
              <a:t>Summary of Post</a:t>
            </a:r>
            <a:endParaRPr lang="en-GB" sz="900" dirty="0">
              <a:latin typeface="Arial" panose="020B0604020202020204" pitchFamily="34" charset="0"/>
              <a:cs typeface="Arial" panose="020B0604020202020204" pitchFamily="34" charset="0"/>
            </a:endParaRPr>
          </a:p>
          <a:p>
            <a:endParaRPr lang="en-GB" sz="900" dirty="0">
              <a:latin typeface="Arial" panose="020B0604020202020204" pitchFamily="34" charset="0"/>
              <a:cs typeface="Arial" panose="020B0604020202020204" pitchFamily="34" charset="0"/>
            </a:endParaRPr>
          </a:p>
          <a:p>
            <a:r>
              <a:rPr lang="en-GB" sz="900" dirty="0">
                <a:latin typeface="Arial" panose="020B0604020202020204" pitchFamily="34" charset="0"/>
                <a:cs typeface="Arial" panose="020B0604020202020204" pitchFamily="34" charset="0"/>
              </a:rPr>
              <a:t>The Progressions Coordinator works in partnership with their delivery partner (Youth &amp; Community Coach) in delivering and administering Street League’s core programmes in their specific local areas. </a:t>
            </a:r>
          </a:p>
          <a:p>
            <a:endParaRPr lang="en-GB" sz="900" dirty="0">
              <a:latin typeface="Arial" panose="020B0604020202020204" pitchFamily="34" charset="0"/>
              <a:cs typeface="Arial" panose="020B0604020202020204" pitchFamily="34" charset="0"/>
            </a:endParaRPr>
          </a:p>
          <a:p>
            <a:r>
              <a:rPr lang="en-GB" sz="900" dirty="0">
                <a:latin typeface="Arial" panose="020B0604020202020204" pitchFamily="34" charset="0"/>
                <a:cs typeface="Arial" panose="020B0604020202020204" pitchFamily="34" charset="0"/>
              </a:rPr>
              <a:t>You will be responsible for securing employment, education and training opportunities for Street League participants and supporting them to progress. You will be responsible for the delivery of Street League’s Academy, in which you will deliver group employability and personal development workshops and qualifications. You will establish and maintain partnerships with referral agencies and develop further partnerships with employers or colleges in order to secure suitable opportunities for our participants. Monitoring and reporting are essential to this role.</a:t>
            </a:r>
          </a:p>
        </p:txBody>
      </p:sp>
      <p:sp>
        <p:nvSpPr>
          <p:cNvPr id="7" name="TextBox 6"/>
          <p:cNvSpPr txBox="1"/>
          <p:nvPr/>
        </p:nvSpPr>
        <p:spPr>
          <a:xfrm>
            <a:off x="639396" y="4788975"/>
            <a:ext cx="6356241" cy="5339093"/>
          </a:xfrm>
          <a:prstGeom prst="rect">
            <a:avLst/>
          </a:prstGeom>
          <a:noFill/>
        </p:spPr>
        <p:txBody>
          <a:bodyPr wrap="square" numCol="2" spcCol="540000" rtlCol="0">
            <a:noAutofit/>
          </a:bodyPr>
          <a:lstStyle/>
          <a:p>
            <a:r>
              <a:rPr lang="en-GB" sz="900" i="1" dirty="0">
                <a:latin typeface="Arial" panose="020B0604020202020204" pitchFamily="34" charset="0"/>
                <a:cs typeface="Arial" panose="020B0604020202020204" pitchFamily="34" charset="0"/>
              </a:rPr>
              <a:t>Progression</a:t>
            </a:r>
          </a:p>
          <a:p>
            <a:endParaRPr lang="en-GB" sz="900" dirty="0">
              <a:latin typeface="Arial" panose="020B0604020202020204" pitchFamily="34" charset="0"/>
              <a:cs typeface="Arial" panose="020B0604020202020204" pitchFamily="34" charset="0"/>
            </a:endParaRPr>
          </a:p>
          <a:p>
            <a:pPr marL="171450" indent="-171450">
              <a:buFont typeface="Arial"/>
              <a:buChar char="•"/>
            </a:pPr>
            <a:r>
              <a:rPr lang="en-GB" sz="900" dirty="0">
                <a:latin typeface="Arial" panose="020B0604020202020204" pitchFamily="34" charset="0"/>
                <a:cs typeface="Arial" panose="020B0604020202020204" pitchFamily="34" charset="0"/>
              </a:rPr>
              <a:t>Overall accountability for participant’s progression into employment, education or training</a:t>
            </a:r>
          </a:p>
          <a:p>
            <a:pPr marL="171450" indent="-171450">
              <a:buFont typeface="Arial"/>
              <a:buChar char="•"/>
            </a:pPr>
            <a:endParaRPr lang="en-GB" sz="900" dirty="0">
              <a:latin typeface="Arial" panose="020B0604020202020204" pitchFamily="34" charset="0"/>
              <a:cs typeface="Arial" panose="020B0604020202020204" pitchFamily="34" charset="0"/>
            </a:endParaRPr>
          </a:p>
          <a:p>
            <a:pPr marL="171450" indent="-171450">
              <a:buFont typeface="Arial"/>
              <a:buChar char="•"/>
            </a:pPr>
            <a:r>
              <a:rPr lang="en-GB" sz="900" dirty="0">
                <a:latin typeface="Arial" panose="020B0604020202020204" pitchFamily="34" charset="0"/>
                <a:cs typeface="Arial" panose="020B0604020202020204" pitchFamily="34" charset="0"/>
              </a:rPr>
              <a:t>Overall accountability for identifying work experience opportunities and supporting participants within work experience, employment, education or training by providing aftercare.</a:t>
            </a:r>
          </a:p>
          <a:p>
            <a:pPr marL="171450" indent="-171450">
              <a:buFont typeface="Arial"/>
              <a:buChar char="•"/>
            </a:pPr>
            <a:endParaRPr lang="en-GB" sz="900" dirty="0">
              <a:latin typeface="Arial" panose="020B0604020202020204" pitchFamily="34" charset="0"/>
              <a:cs typeface="Arial" panose="020B0604020202020204" pitchFamily="34" charset="0"/>
            </a:endParaRPr>
          </a:p>
          <a:p>
            <a:pPr marL="171450" indent="-171450">
              <a:buFont typeface="Arial"/>
              <a:buChar char="•"/>
            </a:pPr>
            <a:r>
              <a:rPr lang="en-GB" sz="900" dirty="0">
                <a:latin typeface="Arial" panose="020B0604020202020204" pitchFamily="34" charset="0"/>
                <a:cs typeface="Arial" panose="020B0604020202020204" pitchFamily="34" charset="0"/>
              </a:rPr>
              <a:t>To network with external organisations such as colleges, job centres, careers centres, employers, community groups and other relevant organisations to source and secure employment, education and/or training opportunities for Street League participants. Also using social media and local media to raise awareness of Street League’s work, with support and training provided by our Communications team.</a:t>
            </a:r>
          </a:p>
          <a:p>
            <a:pPr marL="171450" indent="-171450">
              <a:buFont typeface="Arial"/>
              <a:buChar char="•"/>
            </a:pPr>
            <a:endParaRPr lang="en-GB" sz="900" dirty="0">
              <a:latin typeface="Arial" panose="020B0604020202020204" pitchFamily="34" charset="0"/>
              <a:cs typeface="Arial" panose="020B0604020202020204" pitchFamily="34" charset="0"/>
            </a:endParaRPr>
          </a:p>
          <a:p>
            <a:pPr marL="171450" indent="-171450">
              <a:buFont typeface="Arial"/>
              <a:buChar char="•"/>
            </a:pPr>
            <a:r>
              <a:rPr lang="en-GB" sz="900" dirty="0">
                <a:latin typeface="Arial" panose="020B0604020202020204" pitchFamily="34" charset="0"/>
                <a:cs typeface="Arial" panose="020B0604020202020204" pitchFamily="34" charset="0"/>
              </a:rPr>
              <a:t>Overall accountability for soft skills analysis, overcoming barriers and assisting participants to draw up action plans. Undertaking an appropriate initial assessment with each participant using a variety of tools and methods that assist in identifying the needs of the participant.</a:t>
            </a:r>
          </a:p>
          <a:p>
            <a:pPr marL="171450" indent="-171450">
              <a:buFont typeface="Arial"/>
              <a:buChar char="•"/>
            </a:pPr>
            <a:endParaRPr lang="en-GB" sz="900" dirty="0">
              <a:latin typeface="Arial" panose="020B0604020202020204" pitchFamily="34" charset="0"/>
              <a:cs typeface="Arial" panose="020B0604020202020204" pitchFamily="34" charset="0"/>
            </a:endParaRPr>
          </a:p>
          <a:p>
            <a:pPr marL="171450" indent="-171450">
              <a:buFont typeface="Arial"/>
              <a:buChar char="•"/>
            </a:pPr>
            <a:r>
              <a:rPr lang="en-GB" sz="900" dirty="0">
                <a:latin typeface="Arial" panose="020B0604020202020204" pitchFamily="34" charset="0"/>
                <a:cs typeface="Arial" panose="020B0604020202020204" pitchFamily="34" charset="0"/>
              </a:rPr>
              <a:t>Shared responsibility for inputting and maintaining M&amp;E (monitoring and evaluation) information by capturing daily attendance, personal development information, outcomes and sustainment and to produce reports as required</a:t>
            </a:r>
          </a:p>
          <a:p>
            <a:pPr marL="171450" indent="-171450">
              <a:buFont typeface="Arial"/>
              <a:buChar char="•"/>
            </a:pPr>
            <a:endParaRPr lang="en-GB" sz="900" dirty="0">
              <a:latin typeface="Arial" panose="020B0604020202020204" pitchFamily="34" charset="0"/>
              <a:cs typeface="Arial" panose="020B0604020202020204" pitchFamily="34" charset="0"/>
            </a:endParaRPr>
          </a:p>
          <a:p>
            <a:pPr marL="171450" indent="-171450">
              <a:buFont typeface="Arial"/>
              <a:buChar char="•"/>
            </a:pPr>
            <a:r>
              <a:rPr lang="en-GB" sz="900" dirty="0">
                <a:latin typeface="Arial" panose="020B0604020202020204" pitchFamily="34" charset="0"/>
                <a:cs typeface="Arial" panose="020B0604020202020204" pitchFamily="34" charset="0"/>
              </a:rPr>
              <a:t>Overall accountability for meeting delivery team targets in relation to recruitment, retention and outcomes</a:t>
            </a:r>
          </a:p>
          <a:p>
            <a:pPr marL="171450" indent="-171450">
              <a:buFont typeface="Arial"/>
              <a:buChar char="•"/>
            </a:pPr>
            <a:endParaRPr lang="en-GB" sz="900" dirty="0">
              <a:latin typeface="Arial" panose="020B0604020202020204" pitchFamily="34" charset="0"/>
              <a:cs typeface="Arial" panose="020B0604020202020204" pitchFamily="34" charset="0"/>
            </a:endParaRPr>
          </a:p>
          <a:p>
            <a:endParaRPr lang="en-GB" sz="900" i="1" dirty="0">
              <a:latin typeface="Arial" panose="020B0604020202020204" pitchFamily="34" charset="0"/>
              <a:cs typeface="Arial" panose="020B0604020202020204" pitchFamily="34" charset="0"/>
            </a:endParaRPr>
          </a:p>
          <a:p>
            <a:endParaRPr lang="en-GB" sz="900" i="1" dirty="0">
              <a:latin typeface="Arial" panose="020B0604020202020204" pitchFamily="34" charset="0"/>
              <a:cs typeface="Arial" panose="020B0604020202020204" pitchFamily="34" charset="0"/>
            </a:endParaRPr>
          </a:p>
          <a:p>
            <a:endParaRPr lang="en-GB" sz="900" i="1" dirty="0">
              <a:latin typeface="Arial" panose="020B0604020202020204" pitchFamily="34" charset="0"/>
              <a:cs typeface="Arial" panose="020B0604020202020204" pitchFamily="34" charset="0"/>
            </a:endParaRPr>
          </a:p>
          <a:p>
            <a:endParaRPr lang="en-GB" sz="900" i="1" dirty="0">
              <a:latin typeface="Arial" panose="020B0604020202020204" pitchFamily="34" charset="0"/>
              <a:cs typeface="Arial" panose="020B0604020202020204" pitchFamily="34" charset="0"/>
            </a:endParaRPr>
          </a:p>
          <a:p>
            <a:r>
              <a:rPr lang="en-GB" sz="900" i="1" dirty="0">
                <a:latin typeface="Arial" panose="020B0604020202020204" pitchFamily="34" charset="0"/>
                <a:cs typeface="Arial" panose="020B0604020202020204" pitchFamily="34" charset="0"/>
              </a:rPr>
              <a:t>Delivery</a:t>
            </a:r>
          </a:p>
          <a:p>
            <a:endParaRPr lang="en-GB" sz="900" i="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900" dirty="0">
                <a:latin typeface="Arial" panose="020B0604020202020204" pitchFamily="34" charset="0"/>
                <a:cs typeface="Arial" panose="020B0604020202020204" pitchFamily="34" charset="0"/>
              </a:rPr>
              <a:t>Overall accountability for the preparation, administration and delivery of the Street League Academy and progression service</a:t>
            </a:r>
          </a:p>
          <a:p>
            <a:pPr marL="171450" indent="-171450">
              <a:buFont typeface="Arial" panose="020B0604020202020204" pitchFamily="34" charset="0"/>
              <a:buChar char="•"/>
            </a:pPr>
            <a:endParaRPr lang="en-GB" sz="9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900" dirty="0">
                <a:latin typeface="Arial" panose="020B0604020202020204" pitchFamily="34" charset="0"/>
                <a:cs typeface="Arial" panose="020B0604020202020204" pitchFamily="34" charset="0"/>
              </a:rPr>
              <a:t>To work closely with Coaching staff in the delivery of Street Leagues core activity programmes </a:t>
            </a:r>
          </a:p>
          <a:p>
            <a:pPr marL="171450" indent="-171450">
              <a:buFont typeface="Arial" panose="020B0604020202020204" pitchFamily="34" charset="0"/>
              <a:buChar char="•"/>
            </a:pPr>
            <a:endParaRPr lang="en-GB" sz="9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900" dirty="0">
                <a:latin typeface="Arial" panose="020B0604020202020204" pitchFamily="34" charset="0"/>
                <a:cs typeface="Arial" panose="020B0604020202020204" pitchFamily="34" charset="0"/>
              </a:rPr>
              <a:t>Delivery of a complete employability service including job searching strategies, interview techniques, job applications, etc. and delivering group employability and personal development workshops</a:t>
            </a:r>
          </a:p>
          <a:p>
            <a:endParaRPr lang="en-GB" sz="9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900" dirty="0">
                <a:latin typeface="Arial" panose="020B0604020202020204" pitchFamily="34" charset="0"/>
                <a:cs typeface="Arial" panose="020B0604020202020204" pitchFamily="34" charset="0"/>
              </a:rPr>
              <a:t>Shared responsibility in the recruitment, supervision, organisation and training of sessional coaches, volunteers and apprentices</a:t>
            </a:r>
          </a:p>
          <a:p>
            <a:pPr marL="171450" indent="-171450">
              <a:buFont typeface="Arial" panose="020B0604020202020204" pitchFamily="34" charset="0"/>
              <a:buChar char="•"/>
            </a:pPr>
            <a:endParaRPr lang="en-GB" sz="9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900" dirty="0">
                <a:latin typeface="Arial" panose="020B0604020202020204" pitchFamily="34" charset="0"/>
                <a:cs typeface="Arial" panose="020B0604020202020204" pitchFamily="34" charset="0"/>
              </a:rPr>
              <a:t>To contribute to the development and implementation of Street League’s Practice Framework and to update, develop and share sessions or workshops that are relevant to Street League contracts and funding streams</a:t>
            </a:r>
          </a:p>
          <a:p>
            <a:pPr marL="171450" indent="-171450">
              <a:buFont typeface="Arial" panose="020B0604020202020204" pitchFamily="34" charset="0"/>
              <a:buChar char="•"/>
            </a:pPr>
            <a:endParaRPr lang="en-GB" sz="900" dirty="0">
              <a:latin typeface="Arial" panose="020B0604020202020204" pitchFamily="34" charset="0"/>
              <a:cs typeface="Arial" panose="020B0604020202020204" pitchFamily="34" charset="0"/>
            </a:endParaRPr>
          </a:p>
          <a:p>
            <a:r>
              <a:rPr lang="en-GB" sz="900" i="1" dirty="0">
                <a:latin typeface="Arial" panose="020B0604020202020204" pitchFamily="34" charset="0"/>
                <a:cs typeface="Arial" panose="020B0604020202020204" pitchFamily="34" charset="0"/>
              </a:rPr>
              <a:t>Administration/Other</a:t>
            </a:r>
          </a:p>
          <a:p>
            <a:pPr marL="171450" indent="-171450">
              <a:buFont typeface="Arial" panose="020B0604020202020204" pitchFamily="34" charset="0"/>
              <a:buChar char="•"/>
            </a:pPr>
            <a:endParaRPr lang="en-GB" sz="9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900" dirty="0">
                <a:latin typeface="Arial" panose="020B0604020202020204" pitchFamily="34" charset="0"/>
                <a:cs typeface="Arial" panose="020B0604020202020204" pitchFamily="34" charset="0"/>
              </a:rPr>
              <a:t>Responsibility for completing all necessary paperwork for each participant on academies including organising travel expenses, timesheets, training allowances, etc. in line with SDS contractual requirements</a:t>
            </a:r>
          </a:p>
          <a:p>
            <a:pPr marL="171450" indent="-171450">
              <a:buFont typeface="Arial" panose="020B0604020202020204" pitchFamily="34" charset="0"/>
              <a:buChar char="•"/>
            </a:pPr>
            <a:endParaRPr lang="en-GB" sz="9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900" dirty="0">
                <a:latin typeface="Arial" panose="020B0604020202020204" pitchFamily="34" charset="0"/>
                <a:cs typeface="Arial" panose="020B0604020202020204" pitchFamily="34" charset="0"/>
              </a:rPr>
              <a:t>Shared responsibility for health and safety, ensuring that risk assessments are carried out on all venues in which Street League activity takes place and that health and safety procedures and policies are adhered to</a:t>
            </a:r>
          </a:p>
          <a:p>
            <a:pPr marL="171450" indent="-171450">
              <a:buFont typeface="Arial" panose="020B0604020202020204" pitchFamily="34" charset="0"/>
              <a:buChar char="•"/>
            </a:pPr>
            <a:endParaRPr lang="en-GB" sz="900" i="1" dirty="0">
              <a:latin typeface="Arial" panose="020B0604020202020204" pitchFamily="34" charset="0"/>
              <a:cs typeface="Arial" panose="020B0604020202020204" pitchFamily="34" charset="0"/>
            </a:endParaRPr>
          </a:p>
        </p:txBody>
      </p:sp>
      <p:sp>
        <p:nvSpPr>
          <p:cNvPr id="9" name="TextBox 8"/>
          <p:cNvSpPr txBox="1"/>
          <p:nvPr/>
        </p:nvSpPr>
        <p:spPr>
          <a:xfrm>
            <a:off x="540183" y="4465971"/>
            <a:ext cx="6356241" cy="276999"/>
          </a:xfrm>
          <a:prstGeom prst="rect">
            <a:avLst/>
          </a:prstGeom>
          <a:noFill/>
        </p:spPr>
        <p:txBody>
          <a:bodyPr wrap="square" numCol="1" rtlCol="0">
            <a:spAutoFit/>
          </a:bodyPr>
          <a:lstStyle/>
          <a:p>
            <a:r>
              <a:rPr lang="en-GB" sz="1200" b="1" dirty="0">
                <a:latin typeface="Arial" panose="020B0604020202020204" pitchFamily="34" charset="0"/>
                <a:cs typeface="Arial" panose="020B0604020202020204" pitchFamily="34" charset="0"/>
              </a:rPr>
              <a:t>Main Duties and Responsibilities:</a:t>
            </a:r>
          </a:p>
        </p:txBody>
      </p:sp>
      <p:sp>
        <p:nvSpPr>
          <p:cNvPr id="10" name="TextBox 9"/>
          <p:cNvSpPr txBox="1"/>
          <p:nvPr/>
        </p:nvSpPr>
        <p:spPr>
          <a:xfrm>
            <a:off x="639396" y="626357"/>
            <a:ext cx="3854134"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JOB DESCRIPTION</a:t>
            </a:r>
          </a:p>
        </p:txBody>
      </p:sp>
    </p:spTree>
    <p:extLst>
      <p:ext uri="{BB962C8B-B14F-4D97-AF65-F5344CB8AC3E}">
        <p14:creationId xmlns:p14="http://schemas.microsoft.com/office/powerpoint/2010/main" val="1169222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pic>
        <p:nvPicPr>
          <p:cNvPr id="4" name="Picture 3" descr="Background_For_Powerpoin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0" y="0"/>
            <a:ext cx="7559439" cy="10688638"/>
          </a:xfrm>
          <a:prstGeom prst="rect">
            <a:avLst/>
          </a:prstGeom>
        </p:spPr>
      </p:pic>
      <p:sp>
        <p:nvSpPr>
          <p:cNvPr id="7" name="TextBox 6"/>
          <p:cNvSpPr txBox="1"/>
          <p:nvPr/>
        </p:nvSpPr>
        <p:spPr>
          <a:xfrm>
            <a:off x="639396" y="1616386"/>
            <a:ext cx="6356241" cy="3870014"/>
          </a:xfrm>
          <a:prstGeom prst="rect">
            <a:avLst/>
          </a:prstGeom>
          <a:noFill/>
        </p:spPr>
        <p:txBody>
          <a:bodyPr wrap="square" numCol="2" spcCol="720000" rtlCol="0">
            <a:noAutofit/>
          </a:bodyPr>
          <a:lstStyle/>
          <a:p>
            <a:pPr marL="171450" indent="-171450">
              <a:buFont typeface="Arial" panose="020B0604020202020204" pitchFamily="34" charset="0"/>
              <a:buChar char="•"/>
            </a:pPr>
            <a:r>
              <a:rPr lang="en-GB" sz="900" dirty="0">
                <a:latin typeface="Arial" panose="020B0604020202020204" pitchFamily="34" charset="0"/>
                <a:cs typeface="Arial" panose="020B0604020202020204" pitchFamily="34" charset="0"/>
              </a:rPr>
              <a:t>Shared responsibility for the appropriate referral or signposting of participants to agencies for specialist help who require additional support needs such as housing, addiction, etc.</a:t>
            </a:r>
          </a:p>
          <a:p>
            <a:pPr marL="171450" indent="-171450">
              <a:buFont typeface="Arial" panose="020B0604020202020204" pitchFamily="34" charset="0"/>
              <a:buChar char="•"/>
            </a:pPr>
            <a:endParaRPr lang="en-GB" sz="9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900" dirty="0">
                <a:latin typeface="Arial" panose="020B0604020202020204" pitchFamily="34" charset="0"/>
                <a:cs typeface="Arial" panose="020B0604020202020204" pitchFamily="34" charset="0"/>
              </a:rPr>
              <a:t>Keeping up to date with labour market information, legislation, professional and academic developments</a:t>
            </a:r>
          </a:p>
          <a:p>
            <a:endParaRPr lang="en-GB" sz="900" dirty="0">
              <a:latin typeface="Arial" panose="020B0604020202020204" pitchFamily="34" charset="0"/>
              <a:cs typeface="Arial" panose="020B0604020202020204" pitchFamily="34" charset="0"/>
            </a:endParaRPr>
          </a:p>
          <a:p>
            <a:r>
              <a:rPr lang="en-GB" sz="900" i="1" dirty="0">
                <a:latin typeface="Arial" panose="020B0604020202020204" pitchFamily="34" charset="0"/>
                <a:cs typeface="Arial" panose="020B0604020202020204" pitchFamily="34" charset="0"/>
              </a:rPr>
              <a:t>General</a:t>
            </a:r>
          </a:p>
          <a:p>
            <a:endParaRPr lang="en-GB" sz="9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900" dirty="0">
                <a:latin typeface="Arial" panose="020B0604020202020204" pitchFamily="34" charset="0"/>
                <a:cs typeface="Arial" panose="020B0604020202020204" pitchFamily="34" charset="0"/>
              </a:rPr>
              <a:t>Responsibility and diligence around issues or incidents which may make activity non-inclusive for participants and carrying out the necessary procedures in identifying and dealing with any safeguarding or child protection, diversity or health &amp; safety issues</a:t>
            </a:r>
          </a:p>
          <a:p>
            <a:pPr marL="171450" indent="-171450">
              <a:buFont typeface="Arial" panose="020B0604020202020204" pitchFamily="34" charset="0"/>
              <a:buChar char="•"/>
            </a:pPr>
            <a:endParaRPr lang="en-GB" sz="9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900" dirty="0">
                <a:latin typeface="Arial" panose="020B0604020202020204" pitchFamily="34" charset="0"/>
                <a:cs typeface="Arial" panose="020B0604020202020204" pitchFamily="34" charset="0"/>
              </a:rPr>
              <a:t>To promote equal opportunities at all time in line with Street League’s Equal Opportunities, Equality and Diversity Policy</a:t>
            </a:r>
          </a:p>
          <a:p>
            <a:pPr marL="171450" indent="-171450">
              <a:buFont typeface="Arial" panose="020B0604020202020204" pitchFamily="34" charset="0"/>
              <a:buChar char="•"/>
            </a:pPr>
            <a:endParaRPr lang="en-GB" sz="9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900" dirty="0">
                <a:latin typeface="Arial" panose="020B0604020202020204" pitchFamily="34" charset="0"/>
                <a:cs typeface="Arial" panose="020B0604020202020204" pitchFamily="34" charset="0"/>
              </a:rPr>
              <a:t>A flexible approach to the working pattern will be required, as there may at times be a requirement to work outside the normal working week, however sufficient advance notice will given</a:t>
            </a:r>
          </a:p>
          <a:p>
            <a:pPr marL="171450" indent="-171450">
              <a:buFont typeface="Arial"/>
              <a:buChar char="•"/>
            </a:pPr>
            <a:endParaRPr lang="en-GB" sz="900" dirty="0">
              <a:latin typeface="Arial" panose="020B0604020202020204" pitchFamily="34" charset="0"/>
              <a:cs typeface="Arial" panose="020B0604020202020204" pitchFamily="34" charset="0"/>
            </a:endParaRPr>
          </a:p>
          <a:p>
            <a:endParaRPr lang="en-GB" sz="900" dirty="0">
              <a:latin typeface="Arial" panose="020B0604020202020204" pitchFamily="34" charset="0"/>
              <a:cs typeface="Arial" panose="020B0604020202020204" pitchFamily="34" charset="0"/>
            </a:endParaRPr>
          </a:p>
        </p:txBody>
      </p:sp>
      <p:sp>
        <p:nvSpPr>
          <p:cNvPr id="9" name="TextBox 8"/>
          <p:cNvSpPr txBox="1"/>
          <p:nvPr/>
        </p:nvSpPr>
        <p:spPr>
          <a:xfrm>
            <a:off x="639396" y="1195573"/>
            <a:ext cx="6356241" cy="276999"/>
          </a:xfrm>
          <a:prstGeom prst="rect">
            <a:avLst/>
          </a:prstGeom>
          <a:noFill/>
        </p:spPr>
        <p:txBody>
          <a:bodyPr wrap="square" numCol="1" rtlCol="0">
            <a:spAutoFit/>
          </a:bodyPr>
          <a:lstStyle/>
          <a:p>
            <a:r>
              <a:rPr lang="en-GB" sz="1200" b="1" dirty="0">
                <a:latin typeface="Rubik"/>
                <a:cs typeface="Rubik"/>
              </a:rPr>
              <a:t>Main Duties and Responsibilities (continued):</a:t>
            </a:r>
          </a:p>
        </p:txBody>
      </p:sp>
      <p:sp>
        <p:nvSpPr>
          <p:cNvPr id="10" name="TextBox 9"/>
          <p:cNvSpPr txBox="1"/>
          <p:nvPr/>
        </p:nvSpPr>
        <p:spPr>
          <a:xfrm>
            <a:off x="639396" y="626357"/>
            <a:ext cx="3854134" cy="400110"/>
          </a:xfrm>
          <a:prstGeom prst="rect">
            <a:avLst/>
          </a:prstGeom>
          <a:noFill/>
        </p:spPr>
        <p:txBody>
          <a:bodyPr wrap="square" rtlCol="0">
            <a:spAutoFit/>
          </a:bodyPr>
          <a:lstStyle/>
          <a:p>
            <a:r>
              <a:rPr lang="en-US" sz="2000" b="1" dirty="0">
                <a:latin typeface="Rubik"/>
                <a:cs typeface="Rubik"/>
              </a:rPr>
              <a:t>JOB DESCRIPTION (</a:t>
            </a:r>
            <a:r>
              <a:rPr lang="en-US" sz="2000" b="1" dirty="0" err="1">
                <a:latin typeface="Rubik"/>
                <a:cs typeface="Rubik"/>
              </a:rPr>
              <a:t>contin</a:t>
            </a:r>
            <a:r>
              <a:rPr lang="en-US" sz="2000" b="1" dirty="0">
                <a:latin typeface="Rubik"/>
                <a:cs typeface="Rubik"/>
              </a:rPr>
              <a:t>.)</a:t>
            </a:r>
          </a:p>
        </p:txBody>
      </p:sp>
      <p:sp>
        <p:nvSpPr>
          <p:cNvPr id="11" name="TextBox 10">
            <a:extLst>
              <a:ext uri="{FF2B5EF4-FFF2-40B4-BE49-F238E27FC236}">
                <a16:creationId xmlns:a16="http://schemas.microsoft.com/office/drawing/2014/main" id="{CFC7B446-6EE1-417D-A991-2B8EA54CF5F0}"/>
              </a:ext>
            </a:extLst>
          </p:cNvPr>
          <p:cNvSpPr txBox="1"/>
          <p:nvPr/>
        </p:nvSpPr>
        <p:spPr>
          <a:xfrm>
            <a:off x="650929" y="6152828"/>
            <a:ext cx="6344708" cy="2980540"/>
          </a:xfrm>
          <a:prstGeom prst="rect">
            <a:avLst/>
          </a:prstGeom>
          <a:noFill/>
        </p:spPr>
        <p:txBody>
          <a:bodyPr wrap="square" numCol="1" rtlCol="0" anchor="t">
            <a:noAutofit/>
          </a:bodyPr>
          <a:lstStyle/>
          <a:p>
            <a:endParaRPr lang="en-US" sz="900" dirty="0">
              <a:latin typeface="Arial" panose="020B0604020202020204" pitchFamily="34" charset="0"/>
              <a:cs typeface="Arial" panose="020B0604020202020204" pitchFamily="34" charset="0"/>
            </a:endParaRPr>
          </a:p>
          <a:p>
            <a:r>
              <a:rPr lang="en-GB" sz="900" dirty="0">
                <a:latin typeface="Arial" panose="020B0604020202020204" pitchFamily="34" charset="0"/>
                <a:cs typeface="Arial" panose="020B0604020202020204" pitchFamily="34" charset="0"/>
              </a:rPr>
              <a:t>This post holder will be based within the Paisley Office but primary duties will be carried out across Renfrewshire &amp; Inverclyde</a:t>
            </a:r>
            <a:endParaRPr lang="en-GB" sz="900" dirty="0"/>
          </a:p>
          <a:p>
            <a:endParaRPr lang="en-GB" sz="900" dirty="0">
              <a:latin typeface="Arial" panose="020B0604020202020204" pitchFamily="34" charset="0"/>
              <a:cs typeface="Arial" panose="020B0604020202020204" pitchFamily="34" charset="0"/>
            </a:endParaRPr>
          </a:p>
          <a:p>
            <a:r>
              <a:rPr lang="en-GB" sz="900" dirty="0">
                <a:latin typeface="Arial" panose="020B0604020202020204" pitchFamily="34" charset="0"/>
                <a:cs typeface="Arial" panose="020B0604020202020204" pitchFamily="34" charset="0"/>
              </a:rPr>
              <a:t>This job description is current at the date of issue.  As and when the work of Street League develops or changes so the areas of responsibility may be subject to change, and the job description reviewed.  Such changes would in the first instance be made in consultation with the post holder. </a:t>
            </a:r>
          </a:p>
          <a:p>
            <a:endParaRPr lang="en-GB" sz="900" baseline="30000" dirty="0">
              <a:latin typeface="Arial" panose="020B0604020202020204" pitchFamily="34" charset="0"/>
              <a:cs typeface="Arial" panose="020B0604020202020204" pitchFamily="34" charset="0"/>
            </a:endParaRPr>
          </a:p>
          <a:p>
            <a:pPr lvl="0"/>
            <a:endParaRPr lang="en-GB" sz="900" dirty="0">
              <a:solidFill>
                <a:prstClr val="black"/>
              </a:solidFill>
              <a:latin typeface="Arial" panose="020B0604020202020204" pitchFamily="34" charset="0"/>
              <a:cs typeface="Arial" panose="020B0604020202020204" pitchFamily="34" charset="0"/>
            </a:endParaRPr>
          </a:p>
          <a:p>
            <a:pPr lvl="0"/>
            <a:r>
              <a:rPr lang="en-GB" sz="900" dirty="0">
                <a:solidFill>
                  <a:prstClr val="black"/>
                </a:solidFill>
                <a:latin typeface="Arial" panose="020B0604020202020204" pitchFamily="34" charset="0"/>
                <a:cs typeface="Arial" panose="020B0604020202020204" pitchFamily="34" charset="0"/>
              </a:rPr>
              <a:t>Employee Signature		……………………………………</a:t>
            </a:r>
          </a:p>
          <a:p>
            <a:pPr lvl="0"/>
            <a:endParaRPr lang="en-GB" sz="900" dirty="0">
              <a:solidFill>
                <a:prstClr val="black"/>
              </a:solidFill>
              <a:latin typeface="Arial" panose="020B0604020202020204" pitchFamily="34" charset="0"/>
              <a:cs typeface="Arial" panose="020B0604020202020204" pitchFamily="34" charset="0"/>
            </a:endParaRPr>
          </a:p>
          <a:p>
            <a:pPr lvl="0"/>
            <a:r>
              <a:rPr lang="en-GB" sz="900" dirty="0">
                <a:solidFill>
                  <a:prstClr val="black"/>
                </a:solidFill>
                <a:latin typeface="Arial" panose="020B0604020202020204" pitchFamily="34" charset="0"/>
                <a:cs typeface="Arial" panose="020B0604020202020204" pitchFamily="34" charset="0"/>
              </a:rPr>
              <a:t>Print				……………………………………</a:t>
            </a:r>
          </a:p>
          <a:p>
            <a:pPr lvl="0"/>
            <a:endParaRPr lang="en-GB" sz="900" dirty="0">
              <a:solidFill>
                <a:prstClr val="black"/>
              </a:solidFill>
              <a:latin typeface="Arial" panose="020B0604020202020204" pitchFamily="34" charset="0"/>
              <a:cs typeface="Arial" panose="020B0604020202020204" pitchFamily="34" charset="0"/>
            </a:endParaRPr>
          </a:p>
          <a:p>
            <a:pPr lvl="0"/>
            <a:r>
              <a:rPr lang="en-GB" sz="900" dirty="0">
                <a:solidFill>
                  <a:prstClr val="black"/>
                </a:solidFill>
                <a:latin typeface="Arial" panose="020B0604020202020204" pitchFamily="34" charset="0"/>
                <a:cs typeface="Arial" panose="020B0604020202020204" pitchFamily="34" charset="0"/>
              </a:rPr>
              <a:t>Date 				 ……………………………………	</a:t>
            </a:r>
          </a:p>
          <a:p>
            <a:pPr lvl="0"/>
            <a:endParaRPr lang="en-GB" sz="900" dirty="0">
              <a:solidFill>
                <a:prstClr val="black"/>
              </a:solidFill>
              <a:latin typeface="Arial" panose="020B0604020202020204" pitchFamily="34" charset="0"/>
              <a:cs typeface="Arial" panose="020B0604020202020204" pitchFamily="34" charset="0"/>
            </a:endParaRPr>
          </a:p>
          <a:p>
            <a:pPr lvl="0"/>
            <a:r>
              <a:rPr lang="en-GB" sz="900" dirty="0">
                <a:solidFill>
                  <a:prstClr val="black"/>
                </a:solidFill>
                <a:latin typeface="Arial" panose="020B0604020202020204" pitchFamily="34" charset="0"/>
                <a:cs typeface="Arial" panose="020B0604020202020204" pitchFamily="34" charset="0"/>
              </a:rPr>
              <a:t>Line Manager Signature		……………………………………</a:t>
            </a:r>
          </a:p>
          <a:p>
            <a:pPr lvl="0"/>
            <a:endParaRPr lang="en-GB" sz="900" dirty="0">
              <a:solidFill>
                <a:prstClr val="black"/>
              </a:solidFill>
              <a:latin typeface="Arial" panose="020B0604020202020204" pitchFamily="34" charset="0"/>
              <a:cs typeface="Arial" panose="020B0604020202020204" pitchFamily="34" charset="0"/>
            </a:endParaRPr>
          </a:p>
          <a:p>
            <a:pPr lvl="0"/>
            <a:r>
              <a:rPr lang="en-GB" sz="900" dirty="0">
                <a:solidFill>
                  <a:prstClr val="black"/>
                </a:solidFill>
                <a:latin typeface="Arial" panose="020B0604020202020204" pitchFamily="34" charset="0"/>
                <a:cs typeface="Arial" panose="020B0604020202020204" pitchFamily="34" charset="0"/>
              </a:rPr>
              <a:t>Print				……………………………………</a:t>
            </a:r>
          </a:p>
          <a:p>
            <a:pPr lvl="0"/>
            <a:endParaRPr lang="en-GB" sz="900" dirty="0">
              <a:solidFill>
                <a:prstClr val="black"/>
              </a:solidFill>
              <a:latin typeface="Arial" panose="020B0604020202020204" pitchFamily="34" charset="0"/>
              <a:cs typeface="Arial" panose="020B0604020202020204" pitchFamily="34" charset="0"/>
            </a:endParaRPr>
          </a:p>
          <a:p>
            <a:pPr lvl="0"/>
            <a:r>
              <a:rPr lang="en-GB" sz="900" dirty="0">
                <a:solidFill>
                  <a:prstClr val="black"/>
                </a:solidFill>
                <a:latin typeface="Arial" panose="020B0604020202020204" pitchFamily="34" charset="0"/>
                <a:cs typeface="Arial" panose="020B0604020202020204" pitchFamily="34" charset="0"/>
              </a:rPr>
              <a:t>Date  				…………………………………….</a:t>
            </a:r>
          </a:p>
          <a:p>
            <a:endParaRPr lang="en-GB" sz="1200" baseline="30000" dirty="0">
              <a:latin typeface="Rubik"/>
              <a:cs typeface="Rubik"/>
            </a:endParaRPr>
          </a:p>
          <a:p>
            <a:endParaRPr lang="en-US" sz="1200" dirty="0">
              <a:latin typeface="Rubik"/>
              <a:cs typeface="Rubik"/>
            </a:endParaRPr>
          </a:p>
        </p:txBody>
      </p:sp>
    </p:spTree>
    <p:extLst>
      <p:ext uri="{BB962C8B-B14F-4D97-AF65-F5344CB8AC3E}">
        <p14:creationId xmlns:p14="http://schemas.microsoft.com/office/powerpoint/2010/main" val="4150226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pic>
        <p:nvPicPr>
          <p:cNvPr id="4" name="Picture 3" descr="Background_For_Powerpoin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0" y="0"/>
            <a:ext cx="7559439" cy="10688638"/>
          </a:xfrm>
          <a:prstGeom prst="rect">
            <a:avLst/>
          </a:prstGeom>
        </p:spPr>
      </p:pic>
      <p:sp>
        <p:nvSpPr>
          <p:cNvPr id="6" name="TextBox 5"/>
          <p:cNvSpPr txBox="1"/>
          <p:nvPr/>
        </p:nvSpPr>
        <p:spPr>
          <a:xfrm>
            <a:off x="639396" y="1811780"/>
            <a:ext cx="6356241" cy="215444"/>
          </a:xfrm>
          <a:prstGeom prst="rect">
            <a:avLst/>
          </a:prstGeom>
          <a:noFill/>
        </p:spPr>
        <p:txBody>
          <a:bodyPr wrap="square" numCol="1" rtlCol="0">
            <a:spAutoFit/>
          </a:bodyPr>
          <a:lstStyle/>
          <a:p>
            <a:r>
              <a:rPr lang="en-GB" sz="1200" baseline="30000" dirty="0">
                <a:latin typeface="Rubik"/>
                <a:cs typeface="Rubik"/>
              </a:rPr>
              <a:t>Street League has developed the use of selection criteria to aid objective recruitment in line with the Equal Opportunities policy. </a:t>
            </a:r>
          </a:p>
        </p:txBody>
      </p:sp>
      <p:sp>
        <p:nvSpPr>
          <p:cNvPr id="10" name="TextBox 9"/>
          <p:cNvSpPr txBox="1"/>
          <p:nvPr/>
        </p:nvSpPr>
        <p:spPr>
          <a:xfrm>
            <a:off x="639396" y="2144705"/>
            <a:ext cx="6356241" cy="6877375"/>
          </a:xfrm>
          <a:prstGeom prst="rect">
            <a:avLst/>
          </a:prstGeom>
          <a:noFill/>
        </p:spPr>
        <p:txBody>
          <a:bodyPr wrap="square" numCol="2" spcCol="540000" rtlCol="0">
            <a:noAutofit/>
          </a:bodyPr>
          <a:lstStyle/>
          <a:p>
            <a:r>
              <a:rPr lang="en-GB" sz="900" b="1" dirty="0">
                <a:latin typeface="Arial" panose="020B0604020202020204" pitchFamily="34" charset="0"/>
                <a:cs typeface="Arial" panose="020B0604020202020204" pitchFamily="34" charset="0"/>
              </a:rPr>
              <a:t>Personal Characteristics</a:t>
            </a:r>
          </a:p>
          <a:p>
            <a:endParaRPr lang="en-GB" sz="900" b="1" dirty="0">
              <a:latin typeface="Arial" panose="020B0604020202020204" pitchFamily="34" charset="0"/>
              <a:cs typeface="Arial" panose="020B0604020202020204" pitchFamily="34" charset="0"/>
            </a:endParaRPr>
          </a:p>
          <a:p>
            <a:r>
              <a:rPr lang="en-GB" sz="900" dirty="0">
                <a:latin typeface="Arial" panose="020B0604020202020204" pitchFamily="34" charset="0"/>
                <a:cs typeface="Arial" panose="020B0604020202020204" pitchFamily="34" charset="0"/>
              </a:rPr>
              <a:t>The Progressions Coordinator is a dynamic individual who enjoys working in an exciting and challenging, but rewarding environment. Street League is a growing organisation and requires staff who can think on their feet, willing to accept change and are committed to continuing their professional development. There will be opportunities to work on tasks and projects that are outside the job description and the successful candidate will be enthusiastic and committed to supporting the overall aims and objectives of Street League.</a:t>
            </a:r>
          </a:p>
          <a:p>
            <a:endParaRPr lang="en-GB" sz="900" b="1" dirty="0">
              <a:latin typeface="Arial" panose="020B0604020202020204" pitchFamily="34" charset="0"/>
              <a:cs typeface="Arial" panose="020B0604020202020204" pitchFamily="34" charset="0"/>
            </a:endParaRPr>
          </a:p>
          <a:p>
            <a:r>
              <a:rPr lang="en-GB" sz="900" b="1" dirty="0">
                <a:latin typeface="Arial" panose="020B0604020202020204" pitchFamily="34" charset="0"/>
                <a:cs typeface="Arial" panose="020B0604020202020204" pitchFamily="34" charset="0"/>
              </a:rPr>
              <a:t>Experience</a:t>
            </a:r>
          </a:p>
          <a:p>
            <a:endParaRPr lang="en-GB" sz="900" dirty="0">
              <a:latin typeface="Arial" panose="020B0604020202020204" pitchFamily="34" charset="0"/>
              <a:cs typeface="Arial" panose="020B0604020202020204" pitchFamily="34" charset="0"/>
            </a:endParaRPr>
          </a:p>
          <a:p>
            <a:pPr marL="171450" indent="-171450">
              <a:buFont typeface="Arial"/>
              <a:buChar char="•"/>
            </a:pPr>
            <a:r>
              <a:rPr lang="en-GB" sz="900" dirty="0">
                <a:latin typeface="Arial" panose="020B0604020202020204" pitchFamily="34" charset="0"/>
                <a:cs typeface="Arial" panose="020B0604020202020204" pitchFamily="34" charset="0"/>
              </a:rPr>
              <a:t>Experience of working with challenging participants, challenging behaviour, and those with low self esteem, in particular 16-25 year olds not in education, employment or training.</a:t>
            </a:r>
          </a:p>
          <a:p>
            <a:pPr marL="171450" indent="-171450">
              <a:buFont typeface="Arial"/>
              <a:buChar char="•"/>
            </a:pPr>
            <a:endParaRPr lang="en-GB" sz="900" dirty="0">
              <a:latin typeface="Arial" panose="020B0604020202020204" pitchFamily="34" charset="0"/>
              <a:cs typeface="Arial" panose="020B0604020202020204" pitchFamily="34" charset="0"/>
            </a:endParaRPr>
          </a:p>
          <a:p>
            <a:pPr marL="171450" indent="-171450">
              <a:buFont typeface="Arial"/>
              <a:buChar char="•"/>
            </a:pPr>
            <a:r>
              <a:rPr lang="en-GB" sz="900" dirty="0">
                <a:latin typeface="Arial" panose="020B0604020202020204" pitchFamily="34" charset="0"/>
                <a:cs typeface="Arial" panose="020B0604020202020204" pitchFamily="34" charset="0"/>
              </a:rPr>
              <a:t>Experience of delivering qualifications, education or employability sessions</a:t>
            </a:r>
          </a:p>
          <a:p>
            <a:pPr marL="171450" indent="-171450">
              <a:buFont typeface="Arial"/>
              <a:buChar char="•"/>
            </a:pPr>
            <a:endParaRPr lang="en-GB" sz="900" dirty="0">
              <a:latin typeface="Arial" panose="020B0604020202020204" pitchFamily="34" charset="0"/>
              <a:cs typeface="Arial" panose="020B0604020202020204" pitchFamily="34" charset="0"/>
            </a:endParaRPr>
          </a:p>
          <a:p>
            <a:pPr marL="171450" indent="-171450">
              <a:buFont typeface="Arial"/>
              <a:buChar char="•"/>
            </a:pPr>
            <a:r>
              <a:rPr lang="en-GB" sz="900" dirty="0">
                <a:latin typeface="Arial" panose="020B0604020202020204" pitchFamily="34" charset="0"/>
                <a:cs typeface="Arial" panose="020B0604020202020204" pitchFamily="34" charset="0"/>
              </a:rPr>
              <a:t>Experience of delivering group work sessions as well as working on a 1-2-1 basis with participants</a:t>
            </a:r>
          </a:p>
          <a:p>
            <a:pPr marL="171450" indent="-171450">
              <a:buFont typeface="Arial"/>
              <a:buChar char="•"/>
            </a:pPr>
            <a:endParaRPr lang="en-GB" sz="900" dirty="0">
              <a:latin typeface="Arial" panose="020B0604020202020204" pitchFamily="34" charset="0"/>
              <a:cs typeface="Arial" panose="020B0604020202020204" pitchFamily="34" charset="0"/>
            </a:endParaRPr>
          </a:p>
          <a:p>
            <a:pPr marL="171450" indent="-171450">
              <a:buFont typeface="Arial"/>
              <a:buChar char="•"/>
            </a:pPr>
            <a:r>
              <a:rPr lang="en-GB" sz="900" dirty="0">
                <a:latin typeface="Arial" panose="020B0604020202020204" pitchFamily="34" charset="0"/>
                <a:cs typeface="Arial" panose="020B0604020202020204" pitchFamily="34" charset="0"/>
              </a:rPr>
              <a:t>Experience of working in an environment where safeguarding and child protection is of high importance</a:t>
            </a:r>
          </a:p>
          <a:p>
            <a:pPr marL="171450" indent="-171450">
              <a:buFont typeface="Arial"/>
              <a:buChar char="•"/>
            </a:pPr>
            <a:endParaRPr lang="en-GB" sz="900" dirty="0">
              <a:latin typeface="Arial" panose="020B0604020202020204" pitchFamily="34" charset="0"/>
              <a:cs typeface="Arial" panose="020B0604020202020204" pitchFamily="34" charset="0"/>
            </a:endParaRPr>
          </a:p>
          <a:p>
            <a:pPr marL="171450" indent="-171450">
              <a:buFont typeface="Arial"/>
              <a:buChar char="•"/>
            </a:pPr>
            <a:r>
              <a:rPr lang="en-GB" sz="900" dirty="0">
                <a:latin typeface="Arial" panose="020B0604020202020204" pitchFamily="34" charset="0"/>
                <a:cs typeface="Arial" panose="020B0604020202020204" pitchFamily="34" charset="0"/>
              </a:rPr>
              <a:t>Experience of working to targets, implementing monitoring and recording systems</a:t>
            </a:r>
          </a:p>
          <a:p>
            <a:pPr marL="171450" indent="-171450">
              <a:buFont typeface="Arial"/>
              <a:buChar char="•"/>
            </a:pPr>
            <a:endParaRPr lang="en-GB" sz="900" dirty="0">
              <a:latin typeface="Arial" panose="020B0604020202020204" pitchFamily="34" charset="0"/>
              <a:cs typeface="Arial" panose="020B0604020202020204" pitchFamily="34" charset="0"/>
            </a:endParaRPr>
          </a:p>
          <a:p>
            <a:pPr marL="171450" indent="-171450">
              <a:buFont typeface="Arial"/>
              <a:buChar char="•"/>
            </a:pPr>
            <a:r>
              <a:rPr lang="en-GB" sz="900" dirty="0">
                <a:latin typeface="Arial" panose="020B0604020202020204" pitchFamily="34" charset="0"/>
                <a:cs typeface="Arial" panose="020B0604020202020204" pitchFamily="34" charset="0"/>
              </a:rPr>
              <a:t>Experience of delivering programmes that are focussed on soft skills, mentoring and employability</a:t>
            </a:r>
          </a:p>
          <a:p>
            <a:endParaRPr lang="en-GB" sz="900" dirty="0">
              <a:latin typeface="Arial" panose="020B0604020202020204" pitchFamily="34" charset="0"/>
              <a:cs typeface="Arial" panose="020B0604020202020204" pitchFamily="34" charset="0"/>
            </a:endParaRPr>
          </a:p>
          <a:p>
            <a:r>
              <a:rPr lang="en-GB" sz="900" b="1" dirty="0">
                <a:latin typeface="Arial" panose="020B0604020202020204" pitchFamily="34" charset="0"/>
                <a:cs typeface="Arial" panose="020B0604020202020204" pitchFamily="34" charset="0"/>
              </a:rPr>
              <a:t>Knowledge and understanding</a:t>
            </a:r>
          </a:p>
          <a:p>
            <a:endParaRPr lang="en-GB" sz="900" b="1" dirty="0">
              <a:latin typeface="Arial" panose="020B0604020202020204" pitchFamily="34" charset="0"/>
              <a:cs typeface="Arial" panose="020B0604020202020204" pitchFamily="34" charset="0"/>
            </a:endParaRPr>
          </a:p>
          <a:p>
            <a:pPr marL="171450" indent="-171450">
              <a:buFont typeface="Arial"/>
              <a:buChar char="•"/>
            </a:pPr>
            <a:r>
              <a:rPr lang="en-GB" sz="900" dirty="0">
                <a:latin typeface="Arial" panose="020B0604020202020204" pitchFamily="34" charset="0"/>
                <a:cs typeface="Arial" panose="020B0604020202020204" pitchFamily="34" charset="0"/>
              </a:rPr>
              <a:t>A knowledge and understanding of the third sector and related agencies</a:t>
            </a:r>
          </a:p>
          <a:p>
            <a:pPr marL="171450" indent="-171450">
              <a:buFont typeface="Arial"/>
              <a:buChar char="•"/>
            </a:pPr>
            <a:endParaRPr lang="en-GB" sz="900" dirty="0">
              <a:latin typeface="Arial" panose="020B0604020202020204" pitchFamily="34" charset="0"/>
              <a:cs typeface="Arial" panose="020B0604020202020204" pitchFamily="34" charset="0"/>
            </a:endParaRPr>
          </a:p>
          <a:p>
            <a:pPr marL="171450" indent="-171450">
              <a:buFont typeface="Arial"/>
              <a:buChar char="•"/>
            </a:pPr>
            <a:r>
              <a:rPr lang="en-GB" sz="900" dirty="0">
                <a:latin typeface="Arial" panose="020B0604020202020204" pitchFamily="34" charset="0"/>
                <a:cs typeface="Arial" panose="020B0604020202020204" pitchFamily="34" charset="0"/>
              </a:rPr>
              <a:t>A knowledge of voluntary and career pathways for Street League participants</a:t>
            </a:r>
          </a:p>
          <a:p>
            <a:pPr marL="171450" indent="-171450">
              <a:buFont typeface="Arial"/>
              <a:buChar char="•"/>
            </a:pPr>
            <a:endParaRPr lang="en-GB" sz="900" dirty="0">
              <a:latin typeface="Arial" panose="020B0604020202020204" pitchFamily="34" charset="0"/>
              <a:cs typeface="Arial" panose="020B0604020202020204" pitchFamily="34" charset="0"/>
            </a:endParaRPr>
          </a:p>
          <a:p>
            <a:pPr marL="171450" indent="-171450">
              <a:buFont typeface="Arial"/>
              <a:buChar char="•"/>
            </a:pPr>
            <a:r>
              <a:rPr lang="en-GB" sz="900" dirty="0">
                <a:latin typeface="Arial" panose="020B0604020202020204" pitchFamily="34" charset="0"/>
                <a:cs typeface="Arial" panose="020B0604020202020204" pitchFamily="34" charset="0"/>
              </a:rPr>
              <a:t>A knowledge of suitable training and education programmes for Street League participants</a:t>
            </a:r>
          </a:p>
          <a:p>
            <a:pPr marL="171450" indent="-171450">
              <a:buFont typeface="Arial"/>
              <a:buChar char="•"/>
            </a:pPr>
            <a:endParaRPr lang="en-GB" sz="900" dirty="0">
              <a:latin typeface="Arial" panose="020B0604020202020204" pitchFamily="34" charset="0"/>
              <a:cs typeface="Arial" panose="020B0604020202020204" pitchFamily="34" charset="0"/>
            </a:endParaRPr>
          </a:p>
          <a:p>
            <a:pPr marL="171450" indent="-171450">
              <a:buFont typeface="Arial"/>
              <a:buChar char="•"/>
            </a:pPr>
            <a:endParaRPr lang="en-GB" sz="900" dirty="0">
              <a:latin typeface="Arial" panose="020B0604020202020204" pitchFamily="34" charset="0"/>
              <a:cs typeface="Arial" panose="020B0604020202020204" pitchFamily="34" charset="0"/>
            </a:endParaRPr>
          </a:p>
          <a:p>
            <a:pPr marL="171450" indent="-171450">
              <a:buFont typeface="Arial"/>
              <a:buChar char="•"/>
            </a:pPr>
            <a:r>
              <a:rPr lang="en-GB" sz="900" dirty="0">
                <a:latin typeface="Arial" panose="020B0604020202020204" pitchFamily="34" charset="0"/>
                <a:cs typeface="Arial" panose="020B0604020202020204" pitchFamily="34" charset="0"/>
              </a:rPr>
              <a:t>An understanding of the barriers that face Street League’s client group and local authority and government response to these social challenges</a:t>
            </a:r>
          </a:p>
          <a:p>
            <a:endParaRPr lang="en-GB" sz="900" b="1" dirty="0">
              <a:latin typeface="Arial" panose="020B0604020202020204" pitchFamily="34" charset="0"/>
              <a:cs typeface="Arial" panose="020B0604020202020204" pitchFamily="34" charset="0"/>
            </a:endParaRPr>
          </a:p>
          <a:p>
            <a:r>
              <a:rPr lang="en-GB" sz="900" b="1" dirty="0">
                <a:latin typeface="Arial" panose="020B0604020202020204" pitchFamily="34" charset="0"/>
                <a:cs typeface="Arial" panose="020B0604020202020204" pitchFamily="34" charset="0"/>
              </a:rPr>
              <a:t>Skills and abilities</a:t>
            </a:r>
          </a:p>
          <a:p>
            <a:endParaRPr lang="en-GB" sz="900" dirty="0">
              <a:latin typeface="Arial" panose="020B0604020202020204" pitchFamily="34" charset="0"/>
              <a:cs typeface="Arial" panose="020B0604020202020204" pitchFamily="34" charset="0"/>
            </a:endParaRPr>
          </a:p>
          <a:p>
            <a:pPr marL="171450" indent="-171450">
              <a:buFont typeface="Arial"/>
              <a:buChar char="•"/>
            </a:pPr>
            <a:r>
              <a:rPr lang="en-GB" sz="900" dirty="0">
                <a:latin typeface="Arial" panose="020B0604020202020204" pitchFamily="34" charset="0"/>
                <a:cs typeface="Arial" panose="020B0604020202020204" pitchFamily="34" charset="0"/>
              </a:rPr>
              <a:t>The ability to organise and to be self-motivated</a:t>
            </a:r>
          </a:p>
          <a:p>
            <a:r>
              <a:rPr lang="en-GB" sz="900" dirty="0">
                <a:latin typeface="Arial" panose="020B0604020202020204" pitchFamily="34" charset="0"/>
                <a:cs typeface="Arial" panose="020B0604020202020204" pitchFamily="34" charset="0"/>
              </a:rPr>
              <a:t> </a:t>
            </a:r>
          </a:p>
          <a:p>
            <a:pPr marL="171450" indent="-171450">
              <a:buFont typeface="Arial"/>
              <a:buChar char="•"/>
            </a:pPr>
            <a:r>
              <a:rPr lang="en-GB" sz="900" dirty="0">
                <a:latin typeface="Arial" panose="020B0604020202020204" pitchFamily="34" charset="0"/>
                <a:cs typeface="Arial" panose="020B0604020202020204" pitchFamily="34" charset="0"/>
              </a:rPr>
              <a:t>A willingness to undertake continuous personal development</a:t>
            </a:r>
          </a:p>
          <a:p>
            <a:pPr marL="171450" indent="-171450">
              <a:buFont typeface="Arial"/>
              <a:buChar char="•"/>
            </a:pPr>
            <a:endParaRPr lang="en-GB" sz="900" dirty="0">
              <a:latin typeface="Arial" panose="020B0604020202020204" pitchFamily="34" charset="0"/>
              <a:cs typeface="Arial" panose="020B0604020202020204" pitchFamily="34" charset="0"/>
            </a:endParaRPr>
          </a:p>
          <a:p>
            <a:pPr marL="171450" indent="-171450">
              <a:buFont typeface="Arial"/>
              <a:buChar char="•"/>
            </a:pPr>
            <a:r>
              <a:rPr lang="en-GB" sz="900" dirty="0">
                <a:latin typeface="Arial" panose="020B0604020202020204" pitchFamily="34" charset="0"/>
                <a:cs typeface="Arial" panose="020B0604020202020204" pitchFamily="34" charset="0"/>
              </a:rPr>
              <a:t>The ability to communicate effectively both orally and in writing and to be fully competent in the use of Microsoft Office programs and relevant M&amp;E systems/data capture</a:t>
            </a:r>
          </a:p>
          <a:p>
            <a:pPr marL="171450" indent="-171450">
              <a:buFont typeface="Arial"/>
              <a:buChar char="•"/>
            </a:pPr>
            <a:endParaRPr lang="en-GB" sz="900" dirty="0">
              <a:latin typeface="Arial" panose="020B0604020202020204" pitchFamily="34" charset="0"/>
              <a:cs typeface="Arial" panose="020B0604020202020204" pitchFamily="34" charset="0"/>
            </a:endParaRPr>
          </a:p>
          <a:p>
            <a:pPr marL="171450" indent="-171450">
              <a:buFont typeface="Arial"/>
              <a:buChar char="•"/>
            </a:pPr>
            <a:r>
              <a:rPr lang="en-GB" sz="900" dirty="0">
                <a:latin typeface="Arial" panose="020B0604020202020204" pitchFamily="34" charset="0"/>
                <a:cs typeface="Arial" panose="020B0604020202020204" pitchFamily="34" charset="0"/>
              </a:rPr>
              <a:t>To have a confident and calm approach to problems and an ability to use initiative in finding solutions</a:t>
            </a:r>
          </a:p>
          <a:p>
            <a:r>
              <a:rPr lang="en-GB" sz="900" dirty="0">
                <a:latin typeface="Arial" panose="020B0604020202020204" pitchFamily="34" charset="0"/>
                <a:cs typeface="Arial" panose="020B0604020202020204" pitchFamily="34" charset="0"/>
              </a:rPr>
              <a:t> </a:t>
            </a:r>
          </a:p>
          <a:p>
            <a:pPr marL="171450" indent="-171450">
              <a:buFont typeface="Arial"/>
              <a:buChar char="•"/>
            </a:pPr>
            <a:r>
              <a:rPr lang="en-GB" sz="900" dirty="0">
                <a:latin typeface="Arial" panose="020B0604020202020204" pitchFamily="34" charset="0"/>
                <a:cs typeface="Arial" panose="020B0604020202020204" pitchFamily="34" charset="0"/>
              </a:rPr>
              <a:t>At least a GSCE level literacy or numeracy (or equivalent) and the ability to be innovative in the use of existing skills and abilities to deliver literacy and numeracy to Street League participants</a:t>
            </a:r>
          </a:p>
          <a:p>
            <a:pPr marL="171450" indent="-171450">
              <a:buFont typeface="Arial"/>
              <a:buChar char="•"/>
            </a:pPr>
            <a:endParaRPr lang="en-GB" sz="900" dirty="0">
              <a:latin typeface="Arial" panose="020B0604020202020204" pitchFamily="34" charset="0"/>
              <a:cs typeface="Arial" panose="020B0604020202020204" pitchFamily="34" charset="0"/>
            </a:endParaRPr>
          </a:p>
          <a:p>
            <a:endParaRPr lang="en-GB" sz="900" dirty="0">
              <a:latin typeface="Arial" panose="020B0604020202020204" pitchFamily="34" charset="0"/>
              <a:cs typeface="Arial" panose="020B0604020202020204" pitchFamily="34" charset="0"/>
            </a:endParaRPr>
          </a:p>
          <a:p>
            <a:r>
              <a:rPr lang="en-GB" sz="900" b="1" dirty="0">
                <a:latin typeface="Arial" panose="020B0604020202020204" pitchFamily="34" charset="0"/>
                <a:cs typeface="Arial" panose="020B0604020202020204" pitchFamily="34" charset="0"/>
              </a:rPr>
              <a:t>Qualifications</a:t>
            </a:r>
          </a:p>
          <a:p>
            <a:endParaRPr lang="en-GB" sz="900" b="1" dirty="0">
              <a:latin typeface="Arial" panose="020B0604020202020204" pitchFamily="34" charset="0"/>
              <a:cs typeface="Arial" panose="020B0604020202020204" pitchFamily="34" charset="0"/>
            </a:endParaRPr>
          </a:p>
          <a:p>
            <a:pPr marL="171450" indent="-171450">
              <a:buFont typeface="Arial"/>
              <a:buChar char="•"/>
            </a:pPr>
            <a:r>
              <a:rPr lang="en-GB" sz="900" dirty="0">
                <a:latin typeface="Arial" panose="020B0604020202020204" pitchFamily="34" charset="0"/>
                <a:cs typeface="Arial" panose="020B0604020202020204" pitchFamily="34" charset="0"/>
              </a:rPr>
              <a:t>Appropriate degree/diploma in Community Development, Social Care, Community Learning Development, Teaching or Training, however exceptions will be made for candidates demonstrating a high level of experience</a:t>
            </a:r>
          </a:p>
          <a:p>
            <a:pPr marL="171450" indent="-171450">
              <a:buFont typeface="Arial"/>
              <a:buChar char="•"/>
            </a:pPr>
            <a:endParaRPr lang="en-GB" sz="900" dirty="0">
              <a:latin typeface="Arial" panose="020B0604020202020204" pitchFamily="34" charset="0"/>
              <a:cs typeface="Arial" panose="020B0604020202020204" pitchFamily="34" charset="0"/>
            </a:endParaRPr>
          </a:p>
          <a:p>
            <a:pPr marL="171450" indent="-171450">
              <a:buFont typeface="Arial"/>
              <a:buChar char="•"/>
            </a:pPr>
            <a:r>
              <a:rPr lang="en-GB" sz="900" dirty="0">
                <a:latin typeface="Arial" panose="020B0604020202020204" pitchFamily="34" charset="0"/>
                <a:cs typeface="Arial" panose="020B0604020202020204" pitchFamily="34" charset="0"/>
              </a:rPr>
              <a:t>An appropriate assessor qualification is desirable</a:t>
            </a:r>
          </a:p>
          <a:p>
            <a:pPr marL="171450" indent="-171450">
              <a:buFont typeface="Arial"/>
              <a:buChar char="•"/>
            </a:pPr>
            <a:endParaRPr lang="en-GB" sz="900" dirty="0">
              <a:latin typeface="Arial" panose="020B0604020202020204" pitchFamily="34" charset="0"/>
              <a:cs typeface="Arial" panose="020B0604020202020204" pitchFamily="34" charset="0"/>
            </a:endParaRPr>
          </a:p>
          <a:p>
            <a:pPr marL="171450" indent="-171450">
              <a:buFont typeface="Arial"/>
              <a:buChar char="•"/>
            </a:pPr>
            <a:r>
              <a:rPr lang="en-GB" sz="900" dirty="0">
                <a:latin typeface="Arial" panose="020B0604020202020204" pitchFamily="34" charset="0"/>
                <a:cs typeface="Arial" panose="020B0604020202020204" pitchFamily="34" charset="0"/>
              </a:rPr>
              <a:t>Applicants should hold a full clean driving licence with own car</a:t>
            </a:r>
          </a:p>
          <a:p>
            <a:endParaRPr lang="en-GB" sz="900" dirty="0">
              <a:latin typeface="Arial" panose="020B0604020202020204" pitchFamily="34" charset="0"/>
              <a:cs typeface="Arial" panose="020B0604020202020204" pitchFamily="34" charset="0"/>
            </a:endParaRPr>
          </a:p>
          <a:p>
            <a:endParaRPr lang="en-US" sz="900" dirty="0">
              <a:latin typeface="Arial" panose="020B0604020202020204" pitchFamily="34" charset="0"/>
              <a:cs typeface="Arial" panose="020B0604020202020204" pitchFamily="34" charset="0"/>
            </a:endParaRPr>
          </a:p>
        </p:txBody>
      </p:sp>
      <p:sp>
        <p:nvSpPr>
          <p:cNvPr id="11" name="TextBox 10"/>
          <p:cNvSpPr txBox="1"/>
          <p:nvPr/>
        </p:nvSpPr>
        <p:spPr>
          <a:xfrm>
            <a:off x="639396" y="626357"/>
            <a:ext cx="3854134" cy="400110"/>
          </a:xfrm>
          <a:prstGeom prst="rect">
            <a:avLst/>
          </a:prstGeom>
          <a:noFill/>
        </p:spPr>
        <p:txBody>
          <a:bodyPr wrap="square" rtlCol="0">
            <a:spAutoFit/>
          </a:bodyPr>
          <a:lstStyle/>
          <a:p>
            <a:r>
              <a:rPr lang="en-US" sz="2000" b="1" dirty="0">
                <a:latin typeface="Rubik"/>
                <a:cs typeface="Rubik"/>
              </a:rPr>
              <a:t>PERSON SPECIFICATION</a:t>
            </a:r>
          </a:p>
        </p:txBody>
      </p:sp>
    </p:spTree>
    <p:extLst>
      <p:ext uri="{BB962C8B-B14F-4D97-AF65-F5344CB8AC3E}">
        <p14:creationId xmlns:p14="http://schemas.microsoft.com/office/powerpoint/2010/main" val="1720527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imeline&#10;&#10;Description automatically generated">
            <a:extLst>
              <a:ext uri="{FF2B5EF4-FFF2-40B4-BE49-F238E27FC236}">
                <a16:creationId xmlns:a16="http://schemas.microsoft.com/office/drawing/2014/main" id="{B06DDFD3-84B7-441D-81DE-AD9BDD80F6AD}"/>
              </a:ext>
            </a:extLst>
          </p:cNvPr>
          <p:cNvPicPr>
            <a:picLocks noChangeAspect="1"/>
          </p:cNvPicPr>
          <p:nvPr/>
        </p:nvPicPr>
        <p:blipFill>
          <a:blip r:embed="rId2"/>
          <a:stretch>
            <a:fillRect/>
          </a:stretch>
        </p:blipFill>
        <p:spPr>
          <a:xfrm>
            <a:off x="0" y="1"/>
            <a:ext cx="7562850" cy="10688638"/>
          </a:xfrm>
          <a:prstGeom prst="rect">
            <a:avLst/>
          </a:prstGeom>
        </p:spPr>
      </p:pic>
    </p:spTree>
    <p:extLst>
      <p:ext uri="{BB962C8B-B14F-4D97-AF65-F5344CB8AC3E}">
        <p14:creationId xmlns:p14="http://schemas.microsoft.com/office/powerpoint/2010/main" val="5360875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numCol="2" spcCol="720000" rtlCol="0">
        <a:spAutoFit/>
      </a:bodyPr>
      <a:lstStyle>
        <a:defPPr marL="171450" indent="-171450">
          <a:buFont typeface="Arial" panose="020B0604020202020204" pitchFamily="34" charset="0"/>
          <a:buChar char="•"/>
          <a:defRPr sz="900" dirty="0">
            <a:latin typeface="Arial" panose="020B0604020202020204" pitchFamily="34" charset="0"/>
            <a:cs typeface="Arial" panose="020B0604020202020204" pitchFamily="34" charset="0"/>
          </a:defRPr>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1C7646E412FB648987269D66CAC0C81" ma:contentTypeVersion="15" ma:contentTypeDescription="Create a new document." ma:contentTypeScope="" ma:versionID="0a1523e2074d1ea45367d90a735a1fda">
  <xsd:schema xmlns:xsd="http://www.w3.org/2001/XMLSchema" xmlns:xs="http://www.w3.org/2001/XMLSchema" xmlns:p="http://schemas.microsoft.com/office/2006/metadata/properties" xmlns:ns2="217cce21-9c2d-41b4-acb1-69b155472d2f" xmlns:ns3="7c150102-3d94-4ae0-b426-f47851231b86" targetNamespace="http://schemas.microsoft.com/office/2006/metadata/properties" ma:root="true" ma:fieldsID="a9f81e9cbd9ec4f66e79f90035f5fc5c" ns2:_="" ns3:_="">
    <xsd:import namespace="217cce21-9c2d-41b4-acb1-69b155472d2f"/>
    <xsd:import namespace="7c150102-3d94-4ae0-b426-f47851231b86"/>
    <xsd:element name="properties">
      <xsd:complexType>
        <xsd:sequence>
          <xsd:element name="documentManagement">
            <xsd:complexType>
              <xsd:all>
                <xsd:element ref="ns2:SharedWithUsers" minOccurs="0"/>
                <xsd:element ref="ns2:SharingHintHash"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7cce21-9c2d-41b4-acb1-69b155472d2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7c150102-3d94-4ae0-b426-f47851231b86"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Location" ma:index="18" nillable="true" ma:displayName="MediaServic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192E3EB-797B-4D63-8053-06BB52B16605}">
  <ds:schemaRefs>
    <ds:schemaRef ds:uri="http://schemas.microsoft.com/sharepoint/v3/contenttype/forms"/>
  </ds:schemaRefs>
</ds:datastoreItem>
</file>

<file path=customXml/itemProps2.xml><?xml version="1.0" encoding="utf-8"?>
<ds:datastoreItem xmlns:ds="http://schemas.openxmlformats.org/officeDocument/2006/customXml" ds:itemID="{F229B7BF-E8B3-44C2-940C-411F4CA592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7cce21-9c2d-41b4-acb1-69b155472d2f"/>
    <ds:schemaRef ds:uri="7c150102-3d94-4ae0-b426-f47851231b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569B323-1DC2-442B-9DF4-7D71FB211E31}">
  <ds:schemaRefs>
    <ds:schemaRef ds:uri="http://purl.org/dc/elements/1.1/"/>
    <ds:schemaRef ds:uri="http://schemas.microsoft.com/office/2006/metadata/properties"/>
    <ds:schemaRef ds:uri="217cce21-9c2d-41b4-acb1-69b155472d2f"/>
    <ds:schemaRef ds:uri="7c150102-3d94-4ae0-b426-f47851231b86"/>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346</TotalTime>
  <Words>1215</Words>
  <Application>Microsoft Office PowerPoint</Application>
  <PresentationFormat>Custom</PresentationFormat>
  <Paragraphs>134</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Rubik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Street League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Street League</dc:creator>
  <cp:lastModifiedBy>Lucy Nicol</cp:lastModifiedBy>
  <cp:revision>70</cp:revision>
  <dcterms:created xsi:type="dcterms:W3CDTF">2016-06-29T14:38:05Z</dcterms:created>
  <dcterms:modified xsi:type="dcterms:W3CDTF">2021-03-31T08:19:00Z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0x01010031C7646E412FB648987269D66CAC0C81</vt:lpwstr>
  </property>
  <property fmtid="{D5CDD505-2E9C-101B-9397-08002B2CF9AE}" pid="3" name="AuthorIds_UIVersion_2560">
    <vt:lpwstr>21</vt:lpwstr>
  </property>
</Properties>
</file>