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9" r:id="rId5"/>
    <p:sldId id="260" r:id="rId6"/>
    <p:sldId id="261" r:id="rId7"/>
    <p:sldId id="256" r:id="rId8"/>
    <p:sldId id="258" r:id="rId9"/>
    <p:sldId id="257" r:id="rId10"/>
    <p:sldId id="262" r:id="rId11"/>
  </p:sldIdLst>
  <p:sldSz cx="7562850" cy="10688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4" d="100"/>
          <a:sy n="44" d="100"/>
        </p:scale>
        <p:origin x="2352" y="54"/>
      </p:cViewPr>
      <p:guideLst>
        <p:guide orient="horz" pos="3367"/>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0407"/>
            <a:ext cx="6428423" cy="2291129"/>
          </a:xfrm>
        </p:spPr>
        <p:txBody>
          <a:bodyPr/>
          <a:lstStyle/>
          <a:p>
            <a:r>
              <a:rPr lang="en-GB"/>
              <a:t>Click to edit Master title style</a:t>
            </a:r>
            <a:endParaRPr lang="en-US"/>
          </a:p>
        </p:txBody>
      </p:sp>
      <p:sp>
        <p:nvSpPr>
          <p:cNvPr id="3" name="Subtitl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3A0D0C-1C30-4D48-A465-0B01500A2BFC}"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3302881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3A0D0C-1C30-4D48-A465-0B01500A2BFC}"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391570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35084" y="668040"/>
            <a:ext cx="1407530" cy="1421440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12493" y="668040"/>
            <a:ext cx="4096544" cy="1421440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3A0D0C-1C30-4D48-A465-0B01500A2BFC}"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190681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3A0D0C-1C30-4D48-A465-0B01500A2BFC}"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254737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413" y="6868441"/>
            <a:ext cx="6428423" cy="2122882"/>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3A0D0C-1C30-4D48-A465-0B01500A2BFC}"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24515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3A0D0C-1C30-4D48-A465-0B01500A2BFC}"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306290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8041"/>
            <a:ext cx="6806565" cy="178144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3A0D0C-1C30-4D48-A465-0B01500A2BFC}" type="datetimeFigureOut">
              <a:rPr lang="en-US" smtClean="0"/>
              <a:t>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222014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3A0D0C-1C30-4D48-A465-0B01500A2BFC}" type="datetimeFigureOut">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93606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A0D0C-1C30-4D48-A465-0B01500A2BFC}" type="datetimeFigureOut">
              <a:rPr lang="en-US" smtClean="0"/>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85320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5566"/>
            <a:ext cx="2488126" cy="181113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3A0D0C-1C30-4D48-A465-0B01500A2BFC}"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116639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72" y="7482047"/>
            <a:ext cx="4537710" cy="88329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3A0D0C-1C30-4D48-A465-0B01500A2BFC}"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98399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6B3A0D0C-1C30-4D48-A465-0B01500A2BFC}" type="datetimeFigureOut">
              <a:rPr lang="en-US" smtClean="0"/>
              <a:t>8/9/2021</a:t>
            </a:fld>
            <a:endParaRPr lang="en-US"/>
          </a:p>
        </p:txBody>
      </p:sp>
      <p:sp>
        <p:nvSpPr>
          <p:cNvPr id="5" name="Footer Placeholder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A7FB2C6D-B6AA-B348-BDFE-BF913858898B}" type="slidenum">
              <a:rPr lang="en-US" smtClean="0"/>
              <a:t>‹#›</a:t>
            </a:fld>
            <a:endParaRPr lang="en-US"/>
          </a:p>
        </p:txBody>
      </p:sp>
    </p:spTree>
    <p:extLst>
      <p:ext uri="{BB962C8B-B14F-4D97-AF65-F5344CB8AC3E}">
        <p14:creationId xmlns:p14="http://schemas.microsoft.com/office/powerpoint/2010/main" val="3677975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people&#10;&#10;Description automatically generated with medium confidence">
            <a:extLst>
              <a:ext uri="{FF2B5EF4-FFF2-40B4-BE49-F238E27FC236}">
                <a16:creationId xmlns:a16="http://schemas.microsoft.com/office/drawing/2014/main" id="{8296B06A-A17F-47CF-B5F0-492F52AC8FAA}"/>
              </a:ext>
            </a:extLst>
          </p:cNvPr>
          <p:cNvPicPr>
            <a:picLocks noChangeAspect="1"/>
          </p:cNvPicPr>
          <p:nvPr/>
        </p:nvPicPr>
        <p:blipFill>
          <a:blip r:embed="rId2"/>
          <a:stretch>
            <a:fillRect/>
          </a:stretch>
        </p:blipFill>
        <p:spPr>
          <a:xfrm>
            <a:off x="-1" y="13876"/>
            <a:ext cx="7572693" cy="10674762"/>
          </a:xfrm>
          <a:prstGeom prst="rect">
            <a:avLst/>
          </a:prstGeom>
        </p:spPr>
      </p:pic>
    </p:spTree>
    <p:extLst>
      <p:ext uri="{BB962C8B-B14F-4D97-AF65-F5344CB8AC3E}">
        <p14:creationId xmlns:p14="http://schemas.microsoft.com/office/powerpoint/2010/main" val="4165151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EDE19825-6BC9-46A6-98BE-1F126931912F}"/>
              </a:ext>
            </a:extLst>
          </p:cNvPr>
          <p:cNvPicPr>
            <a:picLocks noChangeAspect="1"/>
          </p:cNvPicPr>
          <p:nvPr/>
        </p:nvPicPr>
        <p:blipFill>
          <a:blip r:embed="rId2"/>
          <a:stretch>
            <a:fillRect/>
          </a:stretch>
        </p:blipFill>
        <p:spPr>
          <a:xfrm>
            <a:off x="61026" y="0"/>
            <a:ext cx="7501823" cy="10688637"/>
          </a:xfrm>
          <a:prstGeom prst="rect">
            <a:avLst/>
          </a:prstGeom>
        </p:spPr>
      </p:pic>
    </p:spTree>
    <p:extLst>
      <p:ext uri="{BB962C8B-B14F-4D97-AF65-F5344CB8AC3E}">
        <p14:creationId xmlns:p14="http://schemas.microsoft.com/office/powerpoint/2010/main" val="192751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BAC34C32-C3A1-44CC-8E04-07DF0914EDAE}"/>
              </a:ext>
            </a:extLst>
          </p:cNvPr>
          <p:cNvPicPr>
            <a:picLocks noChangeAspect="1"/>
          </p:cNvPicPr>
          <p:nvPr/>
        </p:nvPicPr>
        <p:blipFill>
          <a:blip r:embed="rId2"/>
          <a:stretch>
            <a:fillRect/>
          </a:stretch>
        </p:blipFill>
        <p:spPr>
          <a:xfrm>
            <a:off x="-9844" y="0"/>
            <a:ext cx="7572694" cy="10688638"/>
          </a:xfrm>
          <a:prstGeom prst="rect">
            <a:avLst/>
          </a:prstGeom>
        </p:spPr>
      </p:pic>
    </p:spTree>
    <p:extLst>
      <p:ext uri="{BB962C8B-B14F-4D97-AF65-F5344CB8AC3E}">
        <p14:creationId xmlns:p14="http://schemas.microsoft.com/office/powerpoint/2010/main" val="331492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descr="Background_For_Powerpoi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0" y="0"/>
            <a:ext cx="7559439" cy="10688638"/>
          </a:xfrm>
          <a:prstGeom prst="rect">
            <a:avLst/>
          </a:prstGeom>
        </p:spPr>
      </p:pic>
      <p:sp>
        <p:nvSpPr>
          <p:cNvPr id="6" name="TextBox 5"/>
          <p:cNvSpPr txBox="1"/>
          <p:nvPr/>
        </p:nvSpPr>
        <p:spPr>
          <a:xfrm>
            <a:off x="639396" y="1065751"/>
            <a:ext cx="6356241" cy="3110081"/>
          </a:xfrm>
          <a:prstGeom prst="rect">
            <a:avLst/>
          </a:prstGeom>
          <a:noFill/>
        </p:spPr>
        <p:txBody>
          <a:bodyPr wrap="square" numCol="1" rtlCol="0">
            <a:noAutofit/>
          </a:bodyPr>
          <a:lstStyle/>
          <a:p>
            <a:endParaRPr lang="en-GB" sz="12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POST TITLE:		Functional Skills Tutor</a:t>
            </a:r>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REPORTS TO:</a:t>
            </a:r>
            <a:r>
              <a:rPr lang="en-GB" sz="900" dirty="0">
                <a:latin typeface="Arial" panose="020B0604020202020204" pitchFamily="34" charset="0"/>
                <a:cs typeface="Arial" panose="020B0604020202020204" pitchFamily="34" charset="0"/>
              </a:rPr>
              <a:t>		Birmingham Operations Manager</a:t>
            </a:r>
          </a:p>
          <a:p>
            <a:endParaRPr lang="en-GB" sz="9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LOCATION:</a:t>
            </a:r>
            <a:r>
              <a:rPr lang="en-GB" sz="900" dirty="0">
                <a:latin typeface="Arial" panose="020B0604020202020204" pitchFamily="34" charset="0"/>
                <a:cs typeface="Arial" panose="020B0604020202020204" pitchFamily="34" charset="0"/>
              </a:rPr>
              <a:t>		Birmingham</a:t>
            </a:r>
          </a:p>
          <a:p>
            <a:endParaRPr lang="en-GB" sz="9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CONTRACT:         </a:t>
            </a:r>
            <a:r>
              <a:rPr lang="en-GB" sz="900" dirty="0">
                <a:latin typeface="Arial" panose="020B0604020202020204" pitchFamily="34" charset="0"/>
                <a:cs typeface="Arial" panose="020B0604020202020204" pitchFamily="34" charset="0"/>
              </a:rPr>
              <a:t>	Permanent</a:t>
            </a:r>
          </a:p>
          <a:p>
            <a:r>
              <a:rPr lang="en-GB" sz="900" dirty="0">
                <a:latin typeface="Arial" panose="020B0604020202020204" pitchFamily="34" charset="0"/>
                <a:cs typeface="Arial" panose="020B0604020202020204" pitchFamily="34" charset="0"/>
              </a:rPr>
              <a:t>	</a:t>
            </a:r>
          </a:p>
          <a:p>
            <a:r>
              <a:rPr lang="en-GB" sz="900" b="1" dirty="0">
                <a:latin typeface="Arial" panose="020B0604020202020204" pitchFamily="34" charset="0"/>
                <a:cs typeface="Arial" panose="020B0604020202020204" pitchFamily="34" charset="0"/>
              </a:rPr>
              <a:t>SALARY:</a:t>
            </a:r>
            <a:r>
              <a:rPr lang="en-GB" sz="900" dirty="0">
                <a:latin typeface="Arial" panose="020B0604020202020204" pitchFamily="34" charset="0"/>
                <a:cs typeface="Arial" panose="020B0604020202020204" pitchFamily="34" charset="0"/>
              </a:rPr>
              <a:t>		</a:t>
            </a:r>
            <a:r>
              <a:rPr lang="en-GB" sz="900" b="1" dirty="0">
                <a:latin typeface="Arial" panose="020B0604020202020204" pitchFamily="34" charset="0"/>
                <a:cs typeface="Arial" panose="020B0604020202020204" pitchFamily="34" charset="0"/>
              </a:rPr>
              <a:t>£23,000 - £26,500</a:t>
            </a:r>
          </a:p>
          <a:p>
            <a:endParaRPr lang="en-GB" sz="9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Summary of Post</a:t>
            </a:r>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You will be responsible for planning, delivering and developing our functional skills curriculum (Maths and English) for our participants progressing them from their initial assessment level to at least one level higher as part of Street League’s Academy programme (10-20 weeks). You will have overall responsibility for ensuring that young people are retained on the course and achieve their functional skills qualifications.</a:t>
            </a:r>
            <a:endParaRPr lang="en-US" sz="1200" dirty="0">
              <a:latin typeface="Rubik"/>
              <a:cs typeface="Rubik"/>
            </a:endParaRPr>
          </a:p>
        </p:txBody>
      </p:sp>
      <p:sp>
        <p:nvSpPr>
          <p:cNvPr id="7" name="TextBox 6"/>
          <p:cNvSpPr txBox="1"/>
          <p:nvPr/>
        </p:nvSpPr>
        <p:spPr>
          <a:xfrm>
            <a:off x="639396" y="4581524"/>
            <a:ext cx="6356241" cy="4268561"/>
          </a:xfrm>
          <a:prstGeom prst="rect">
            <a:avLst/>
          </a:prstGeom>
          <a:noFill/>
        </p:spPr>
        <p:txBody>
          <a:bodyPr wrap="square" numCol="2" spcCol="720000" rtlCol="0">
            <a:noAutofit/>
          </a:bodyPr>
          <a:lstStyle/>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Deliver classroom-based &amp; online digital sessions delivering Functional Skills English and Maths up to Level 2 to Street League’s participants as well as providing additional one-to-one support if required.</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Carry out and effectively interpret a range of initial assessment and diagnostic tools in order to determine existing level of participants.</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Devising learner journeys/action plans taking into consideration various learning styles and individual learner needs.</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Working in partnership with the Contracts &amp; Quality team to develop schemes of work and lesson plans as well as contributing to the on-going creation and development of new and innovative training materials/resources.</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Liaising with colleagues to offer learners the best possible progression route for further education, apprenticeships and employment.</a:t>
            </a:r>
          </a:p>
          <a:p>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During non-academy times, you will contribute to the achievement of team objectives by administering and invigilating resits as well as contributing towards the achievement of the full set of qualifications that our participants take part in.</a:t>
            </a:r>
          </a:p>
          <a:p>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Ensuring all delivery meets quality and performance standards set by Street League’s Contracts &amp; Quality team.</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Achieving contractual and internal success and retention rates for accredited Maths and English qualifications </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Supporting the administration of the learning aims, including marking, assessment and contributing to the internal and external verification processes as required</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Contributing to the enrolment of new learners if required.</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Scheduling of exams as required</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Attending curriculum working groups where necessary and delivering workshops and training sessions to operations staff in order for them to achieve their own level 2 qualifications in Maths and English and improve their delivery of functional skills</a:t>
            </a: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p:txBody>
      </p:sp>
      <p:sp>
        <p:nvSpPr>
          <p:cNvPr id="9" name="TextBox 8"/>
          <p:cNvSpPr txBox="1"/>
          <p:nvPr/>
        </p:nvSpPr>
        <p:spPr>
          <a:xfrm>
            <a:off x="567214" y="4240179"/>
            <a:ext cx="6356241" cy="276999"/>
          </a:xfrm>
          <a:prstGeom prst="rect">
            <a:avLst/>
          </a:prstGeom>
          <a:noFill/>
        </p:spPr>
        <p:txBody>
          <a:bodyPr wrap="square" numCol="1" rtlCol="0">
            <a:spAutoFit/>
          </a:bodyPr>
          <a:lstStyle/>
          <a:p>
            <a:r>
              <a:rPr lang="en-GB" sz="1200" b="1" dirty="0">
                <a:latin typeface="Arial" panose="020B0604020202020204" pitchFamily="34" charset="0"/>
                <a:cs typeface="Arial" panose="020B0604020202020204" pitchFamily="34" charset="0"/>
              </a:rPr>
              <a:t>Main Duties and Responsibilities:</a:t>
            </a:r>
          </a:p>
        </p:txBody>
      </p:sp>
      <p:sp>
        <p:nvSpPr>
          <p:cNvPr id="10" name="TextBox 9"/>
          <p:cNvSpPr txBox="1"/>
          <p:nvPr/>
        </p:nvSpPr>
        <p:spPr>
          <a:xfrm>
            <a:off x="639396" y="626357"/>
            <a:ext cx="3854134"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JOB DESCRIPTION</a:t>
            </a:r>
          </a:p>
        </p:txBody>
      </p:sp>
    </p:spTree>
    <p:extLst>
      <p:ext uri="{BB962C8B-B14F-4D97-AF65-F5344CB8AC3E}">
        <p14:creationId xmlns:p14="http://schemas.microsoft.com/office/powerpoint/2010/main" val="1169222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descr="Background_For_Powerpoi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0" y="0"/>
            <a:ext cx="7559439" cy="10688638"/>
          </a:xfrm>
          <a:prstGeom prst="rect">
            <a:avLst/>
          </a:prstGeom>
        </p:spPr>
      </p:pic>
      <p:sp>
        <p:nvSpPr>
          <p:cNvPr id="7" name="TextBox 6"/>
          <p:cNvSpPr txBox="1"/>
          <p:nvPr/>
        </p:nvSpPr>
        <p:spPr>
          <a:xfrm>
            <a:off x="639396" y="1616386"/>
            <a:ext cx="6356241" cy="3850964"/>
          </a:xfrm>
          <a:prstGeom prst="rect">
            <a:avLst/>
          </a:prstGeom>
          <a:noFill/>
        </p:spPr>
        <p:txBody>
          <a:bodyPr wrap="square" numCol="2" spcCol="720000" rtlCol="0">
            <a:noAutofit/>
          </a:bodyPr>
          <a:lstStyle/>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Responsibility for sharing good practice and contributing to the overall quality improvement activities.</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Administrating and completing paperwork associated with programme within required timescales.</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Keeping up to date with any awarding organisation changes and requirements</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To actively promote and implement Street League’s Equal Opportunities policy within all aspects of the post.</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A flexible approach to the working pattern will be required, as there will at times be a requirement to work outside the normal working week, however sufficient advance notice will given</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To undertake other duties as required by your line manager.</a:t>
            </a:r>
          </a:p>
          <a:p>
            <a:endParaRPr lang="en-GB" sz="900" dirty="0">
              <a:latin typeface="Arial" panose="020B0604020202020204" pitchFamily="34" charset="0"/>
              <a:cs typeface="Arial" panose="020B0604020202020204" pitchFamily="34" charset="0"/>
            </a:endParaRPr>
          </a:p>
        </p:txBody>
      </p:sp>
      <p:sp>
        <p:nvSpPr>
          <p:cNvPr id="9" name="TextBox 8"/>
          <p:cNvSpPr txBox="1"/>
          <p:nvPr/>
        </p:nvSpPr>
        <p:spPr>
          <a:xfrm>
            <a:off x="639396" y="1195573"/>
            <a:ext cx="6356241" cy="276999"/>
          </a:xfrm>
          <a:prstGeom prst="rect">
            <a:avLst/>
          </a:prstGeom>
          <a:noFill/>
        </p:spPr>
        <p:txBody>
          <a:bodyPr wrap="square" numCol="1" rtlCol="0">
            <a:spAutoFit/>
          </a:bodyPr>
          <a:lstStyle/>
          <a:p>
            <a:r>
              <a:rPr lang="en-GB" sz="1200" b="1" dirty="0">
                <a:latin typeface="Rubik"/>
                <a:cs typeface="Rubik"/>
              </a:rPr>
              <a:t>Main Duties and Responsibilities (continued):</a:t>
            </a:r>
          </a:p>
        </p:txBody>
      </p:sp>
      <p:sp>
        <p:nvSpPr>
          <p:cNvPr id="10" name="TextBox 9"/>
          <p:cNvSpPr txBox="1"/>
          <p:nvPr/>
        </p:nvSpPr>
        <p:spPr>
          <a:xfrm>
            <a:off x="639396" y="626357"/>
            <a:ext cx="3854134" cy="400110"/>
          </a:xfrm>
          <a:prstGeom prst="rect">
            <a:avLst/>
          </a:prstGeom>
          <a:noFill/>
        </p:spPr>
        <p:txBody>
          <a:bodyPr wrap="square" rtlCol="0">
            <a:spAutoFit/>
          </a:bodyPr>
          <a:lstStyle/>
          <a:p>
            <a:r>
              <a:rPr lang="en-US" sz="2000" b="1" dirty="0">
                <a:latin typeface="Rubik"/>
                <a:cs typeface="Rubik"/>
              </a:rPr>
              <a:t>JOB DESCRIPTION (</a:t>
            </a:r>
            <a:r>
              <a:rPr lang="en-US" sz="2000" b="1" dirty="0" err="1">
                <a:latin typeface="Rubik"/>
                <a:cs typeface="Rubik"/>
              </a:rPr>
              <a:t>contin</a:t>
            </a:r>
            <a:r>
              <a:rPr lang="en-US" sz="2000" b="1" dirty="0">
                <a:latin typeface="Rubik"/>
                <a:cs typeface="Rubik"/>
              </a:rPr>
              <a:t>.)</a:t>
            </a:r>
          </a:p>
        </p:txBody>
      </p:sp>
      <p:sp>
        <p:nvSpPr>
          <p:cNvPr id="11" name="TextBox 10">
            <a:extLst>
              <a:ext uri="{FF2B5EF4-FFF2-40B4-BE49-F238E27FC236}">
                <a16:creationId xmlns:a16="http://schemas.microsoft.com/office/drawing/2014/main" id="{03DA0414-E0A7-4198-A118-E81772DD9B8A}"/>
              </a:ext>
            </a:extLst>
          </p:cNvPr>
          <p:cNvSpPr txBox="1"/>
          <p:nvPr/>
        </p:nvSpPr>
        <p:spPr>
          <a:xfrm>
            <a:off x="472055" y="5121244"/>
            <a:ext cx="6356241" cy="2930382"/>
          </a:xfrm>
          <a:prstGeom prst="rect">
            <a:avLst/>
          </a:prstGeom>
          <a:noFill/>
        </p:spPr>
        <p:txBody>
          <a:bodyPr wrap="square" numCol="1" rtlCol="0">
            <a:noAutofit/>
          </a:bodyPr>
          <a:lstStyle/>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This role will be based in Birmingham </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This job description is current at the date of issue.  As and when the work of Street League develops or changes so the areas of responsibility may be subject to change, and the job description reviewed.  Such changes would in the first instance be made in consultation with the post holder. </a:t>
            </a:r>
          </a:p>
          <a:p>
            <a:endParaRPr lang="en-GB" sz="900" dirty="0">
              <a:latin typeface="Arial" panose="020B0604020202020204" pitchFamily="34" charset="0"/>
              <a:cs typeface="Arial" panose="020B0604020202020204" pitchFamily="34" charset="0"/>
            </a:endParaRP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Employee Signature		……………………………………</a:t>
            </a: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Print				……………………………………</a:t>
            </a: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Date 				 ……………………………………	</a:t>
            </a: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Line Manager Signature		……………………………………</a:t>
            </a: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Print				……………………………………</a:t>
            </a: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Date  				…………………………………….</a:t>
            </a:r>
          </a:p>
          <a:p>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a:p>
            <a:endParaRPr lang="en-GB" sz="1200" baseline="30000" dirty="0">
              <a:latin typeface="Rubik"/>
              <a:cs typeface="Rubik"/>
            </a:endParaRPr>
          </a:p>
          <a:p>
            <a:endParaRPr lang="en-GB" sz="1200" baseline="30000" dirty="0">
              <a:latin typeface="Rubik"/>
              <a:cs typeface="Rubik"/>
            </a:endParaRPr>
          </a:p>
          <a:p>
            <a:endParaRPr lang="en-US" sz="1200" dirty="0">
              <a:latin typeface="Rubik"/>
              <a:cs typeface="Rubik"/>
            </a:endParaRPr>
          </a:p>
        </p:txBody>
      </p:sp>
    </p:spTree>
    <p:extLst>
      <p:ext uri="{BB962C8B-B14F-4D97-AF65-F5344CB8AC3E}">
        <p14:creationId xmlns:p14="http://schemas.microsoft.com/office/powerpoint/2010/main" val="415022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4" name="Picture 3" descr="Background_For_Powerpoi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0" y="0"/>
            <a:ext cx="7559439" cy="10688638"/>
          </a:xfrm>
          <a:prstGeom prst="rect">
            <a:avLst/>
          </a:prstGeom>
        </p:spPr>
      </p:pic>
      <p:sp>
        <p:nvSpPr>
          <p:cNvPr id="6" name="TextBox 5"/>
          <p:cNvSpPr txBox="1"/>
          <p:nvPr/>
        </p:nvSpPr>
        <p:spPr>
          <a:xfrm>
            <a:off x="639396" y="1811780"/>
            <a:ext cx="6356241" cy="369332"/>
          </a:xfrm>
          <a:prstGeom prst="rect">
            <a:avLst/>
          </a:prstGeom>
          <a:noFill/>
        </p:spPr>
        <p:txBody>
          <a:bodyPr wrap="square" numCol="1" rtlCol="0">
            <a:spAutoFit/>
          </a:bodyPr>
          <a:lstStyle/>
          <a:p>
            <a:r>
              <a:rPr lang="en-GB" sz="900" dirty="0">
                <a:latin typeface="Arial" panose="020B0604020202020204" pitchFamily="34" charset="0"/>
                <a:cs typeface="Rubik"/>
              </a:rPr>
              <a:t>Street League has developed the use of selection criteria to aid objective recruitment in line with the Equal Opportunities policy. </a:t>
            </a:r>
          </a:p>
        </p:txBody>
      </p:sp>
      <p:sp>
        <p:nvSpPr>
          <p:cNvPr id="10" name="TextBox 9"/>
          <p:cNvSpPr txBox="1"/>
          <p:nvPr/>
        </p:nvSpPr>
        <p:spPr>
          <a:xfrm>
            <a:off x="639396" y="2389664"/>
            <a:ext cx="6356241" cy="6186309"/>
          </a:xfrm>
          <a:prstGeom prst="rect">
            <a:avLst/>
          </a:prstGeom>
          <a:noFill/>
        </p:spPr>
        <p:txBody>
          <a:bodyPr wrap="square" numCol="2" spcCol="540000" rtlCol="0">
            <a:spAutoFit/>
          </a:bodyPr>
          <a:lstStyle/>
          <a:p>
            <a:r>
              <a:rPr lang="en-GB" sz="900" b="1" dirty="0">
                <a:latin typeface="Arial" panose="020B0604020202020204" pitchFamily="34" charset="0"/>
                <a:cs typeface="Rubik"/>
              </a:rPr>
              <a:t>Personal Characteristics</a:t>
            </a:r>
          </a:p>
          <a:p>
            <a:endParaRPr lang="en-GB" sz="900" b="1" dirty="0">
              <a:latin typeface="Arial" panose="020B0604020202020204" pitchFamily="34" charset="0"/>
              <a:cs typeface="Rubik"/>
            </a:endParaRPr>
          </a:p>
          <a:p>
            <a:r>
              <a:rPr lang="en-GB" sz="900" dirty="0">
                <a:latin typeface="Arial" panose="020B0604020202020204" pitchFamily="34" charset="0"/>
                <a:cs typeface="Rubik"/>
              </a:rPr>
              <a:t>The Functional Skills Tutor is a dynamic and engaging individual who enjoys working in a targeted environment, whilst upholding the values of Street League. They have a clear commitment to continuous improvement in relation to the quality of learning and assessment .They are committed to supporting young people to achieve their qualifications and are innovative in their approach, enthusiastic and motivated to support success for our participants and staff.</a:t>
            </a:r>
          </a:p>
          <a:p>
            <a:endParaRPr lang="en-GB" sz="900" dirty="0">
              <a:latin typeface="Arial" panose="020B0604020202020204" pitchFamily="34" charset="0"/>
              <a:cs typeface="Rubik"/>
            </a:endParaRPr>
          </a:p>
          <a:p>
            <a:r>
              <a:rPr lang="en-GB" sz="900" b="1" dirty="0">
                <a:latin typeface="Arial" panose="020B0604020202020204" pitchFamily="34" charset="0"/>
                <a:cs typeface="Rubik"/>
              </a:rPr>
              <a:t>Experience</a:t>
            </a:r>
          </a:p>
          <a:p>
            <a:pPr marL="171450" indent="-171450">
              <a:buFont typeface="Arial"/>
              <a:buChar char="•"/>
            </a:pPr>
            <a:endParaRPr lang="en-GB" sz="900" dirty="0">
              <a:latin typeface="Arial" panose="020B0604020202020204" pitchFamily="34" charset="0"/>
              <a:cs typeface="Rubik"/>
            </a:endParaRPr>
          </a:p>
          <a:p>
            <a:pPr marL="171450" indent="-171450">
              <a:buFont typeface="Arial"/>
              <a:buChar char="•"/>
            </a:pPr>
            <a:r>
              <a:rPr lang="en-GB" sz="900" dirty="0">
                <a:latin typeface="Arial" panose="020B0604020202020204" pitchFamily="34" charset="0"/>
                <a:cs typeface="Rubik"/>
              </a:rPr>
              <a:t>Experience of working with young people and ‘vulnerable groups’.</a:t>
            </a:r>
          </a:p>
          <a:p>
            <a:endParaRPr lang="en-GB" sz="900" dirty="0">
              <a:latin typeface="Arial" panose="020B0604020202020204" pitchFamily="34" charset="0"/>
              <a:cs typeface="Rubik"/>
            </a:endParaRPr>
          </a:p>
          <a:p>
            <a:pPr marL="171450" indent="-171450">
              <a:buFont typeface="Arial"/>
              <a:buChar char="•"/>
            </a:pPr>
            <a:r>
              <a:rPr lang="en-GB" sz="900" dirty="0">
                <a:latin typeface="Arial" panose="020B0604020202020204" pitchFamily="34" charset="0"/>
                <a:cs typeface="Rubik"/>
              </a:rPr>
              <a:t>Experience of working in a team in a community education, development or employability setting.</a:t>
            </a:r>
          </a:p>
          <a:p>
            <a:endParaRPr lang="en-GB" sz="900" dirty="0">
              <a:latin typeface="Arial" panose="020B0604020202020204" pitchFamily="34" charset="0"/>
              <a:cs typeface="Rubik"/>
            </a:endParaRPr>
          </a:p>
          <a:p>
            <a:r>
              <a:rPr lang="en-GB" sz="900" b="1" dirty="0">
                <a:latin typeface="Arial" panose="020B0604020202020204" pitchFamily="34" charset="0"/>
                <a:cs typeface="Rubik"/>
              </a:rPr>
              <a:t>Knowledge and understanding</a:t>
            </a:r>
          </a:p>
          <a:p>
            <a:endParaRPr lang="en-GB" sz="900" b="1" dirty="0">
              <a:latin typeface="Arial" panose="020B0604020202020204" pitchFamily="34" charset="0"/>
              <a:cs typeface="Rubik"/>
            </a:endParaRPr>
          </a:p>
          <a:p>
            <a:pPr marL="171450" indent="-171450">
              <a:buFont typeface="Arial"/>
              <a:buChar char="•"/>
            </a:pPr>
            <a:r>
              <a:rPr lang="en-GB" sz="900" dirty="0">
                <a:latin typeface="Arial" panose="020B0604020202020204" pitchFamily="34" charset="0"/>
                <a:cs typeface="Rubik"/>
              </a:rPr>
              <a:t>Knowledge and understanding of Ofsted inspections</a:t>
            </a:r>
          </a:p>
          <a:p>
            <a:pPr marL="171450" indent="-171450">
              <a:buFont typeface="Arial"/>
              <a:buChar char="•"/>
            </a:pPr>
            <a:endParaRPr lang="en-GB" sz="900" dirty="0">
              <a:latin typeface="Arial" panose="020B0604020202020204" pitchFamily="34" charset="0"/>
              <a:cs typeface="Rubik"/>
            </a:endParaRPr>
          </a:p>
          <a:p>
            <a:pPr marL="171450" indent="-171450">
              <a:buFont typeface="Arial"/>
              <a:buChar char="•"/>
            </a:pPr>
            <a:r>
              <a:rPr lang="en-GB" sz="900" dirty="0">
                <a:latin typeface="Arial" panose="020B0604020202020204" pitchFamily="34" charset="0"/>
                <a:cs typeface="Rubik"/>
              </a:rPr>
              <a:t>A comprehensive knowledge of career pathways and of voluntary, academic and training opportunities for participants.</a:t>
            </a:r>
          </a:p>
          <a:p>
            <a:pPr marL="171450" indent="-171450">
              <a:buFont typeface="Arial"/>
              <a:buChar char="•"/>
            </a:pPr>
            <a:endParaRPr lang="en-GB" sz="900" dirty="0">
              <a:latin typeface="Arial" panose="020B0604020202020204" pitchFamily="34" charset="0"/>
              <a:cs typeface="Rubik"/>
            </a:endParaRPr>
          </a:p>
          <a:p>
            <a:pPr marL="171450" indent="-171450">
              <a:buFont typeface="Arial"/>
              <a:buChar char="•"/>
            </a:pPr>
            <a:r>
              <a:rPr lang="en-GB" sz="900" dirty="0">
                <a:latin typeface="Arial" panose="020B0604020202020204" pitchFamily="34" charset="0"/>
                <a:cs typeface="Rubik"/>
              </a:rPr>
              <a:t>A knowledge of the Third Sector, voluntary organisations and their role in relation to community and National Government.</a:t>
            </a:r>
          </a:p>
          <a:p>
            <a:endParaRPr lang="en-GB" sz="900" b="1" dirty="0">
              <a:latin typeface="Arial" panose="020B0604020202020204" pitchFamily="34" charset="0"/>
              <a:cs typeface="Rubik"/>
            </a:endParaRPr>
          </a:p>
          <a:p>
            <a:endParaRPr lang="en-GB" sz="900" b="1" dirty="0">
              <a:latin typeface="Arial" panose="020B0604020202020204" pitchFamily="34" charset="0"/>
              <a:cs typeface="Rubik"/>
            </a:endParaRPr>
          </a:p>
          <a:p>
            <a:endParaRPr lang="en-GB" sz="900" b="1" dirty="0">
              <a:latin typeface="Arial" panose="020B0604020202020204" pitchFamily="34" charset="0"/>
              <a:cs typeface="Rubik"/>
            </a:endParaRPr>
          </a:p>
          <a:p>
            <a:endParaRPr lang="en-GB" sz="900" b="1" dirty="0">
              <a:latin typeface="Arial" panose="020B0604020202020204" pitchFamily="34" charset="0"/>
              <a:cs typeface="Rubik"/>
            </a:endParaRPr>
          </a:p>
          <a:p>
            <a:endParaRPr lang="en-GB" sz="900" b="1" dirty="0">
              <a:latin typeface="Arial" panose="020B0604020202020204" pitchFamily="34" charset="0"/>
              <a:cs typeface="Rubik"/>
            </a:endParaRPr>
          </a:p>
          <a:p>
            <a:endParaRPr lang="en-GB" sz="900" b="1" dirty="0">
              <a:latin typeface="Arial" panose="020B0604020202020204" pitchFamily="34" charset="0"/>
              <a:cs typeface="Rubik"/>
            </a:endParaRPr>
          </a:p>
          <a:p>
            <a:endParaRPr lang="en-GB" sz="900" b="1" dirty="0">
              <a:latin typeface="Arial" panose="020B0604020202020204" pitchFamily="34" charset="0"/>
              <a:cs typeface="Rubik"/>
            </a:endParaRPr>
          </a:p>
          <a:p>
            <a:endParaRPr lang="en-GB" sz="900" b="1" dirty="0">
              <a:latin typeface="Arial" panose="020B0604020202020204" pitchFamily="34" charset="0"/>
              <a:cs typeface="Rubik"/>
            </a:endParaRPr>
          </a:p>
          <a:p>
            <a:endParaRPr lang="en-GB" sz="900" b="1" dirty="0">
              <a:latin typeface="Arial" panose="020B0604020202020204" pitchFamily="34" charset="0"/>
              <a:cs typeface="Rubik"/>
            </a:endParaRPr>
          </a:p>
          <a:p>
            <a:endParaRPr lang="en-GB" sz="900" b="1" dirty="0">
              <a:latin typeface="Arial" panose="020B0604020202020204" pitchFamily="34" charset="0"/>
              <a:cs typeface="Rubik"/>
            </a:endParaRPr>
          </a:p>
          <a:p>
            <a:endParaRPr lang="en-GB" sz="900" b="1" dirty="0">
              <a:latin typeface="Arial" panose="020B0604020202020204" pitchFamily="34" charset="0"/>
              <a:cs typeface="Rubik"/>
            </a:endParaRPr>
          </a:p>
          <a:p>
            <a:endParaRPr lang="en-GB" sz="900" b="1" dirty="0">
              <a:latin typeface="Arial" panose="020B0604020202020204" pitchFamily="34" charset="0"/>
              <a:cs typeface="Rubik"/>
            </a:endParaRPr>
          </a:p>
          <a:p>
            <a:endParaRPr lang="en-GB" sz="900" b="1" dirty="0">
              <a:latin typeface="Arial" panose="020B0604020202020204" pitchFamily="34" charset="0"/>
              <a:cs typeface="Rubik"/>
            </a:endParaRPr>
          </a:p>
          <a:p>
            <a:r>
              <a:rPr lang="en-GB" sz="900" b="1" dirty="0">
                <a:latin typeface="Arial" panose="020B0604020202020204" pitchFamily="34" charset="0"/>
                <a:cs typeface="Rubik"/>
              </a:rPr>
              <a:t>Skills and abilities</a:t>
            </a:r>
          </a:p>
          <a:p>
            <a:endParaRPr lang="en-GB" sz="900" b="1" dirty="0">
              <a:latin typeface="Arial" panose="020B0604020202020204" pitchFamily="34" charset="0"/>
              <a:cs typeface="Rubik"/>
            </a:endParaRPr>
          </a:p>
          <a:p>
            <a:endParaRPr lang="en-GB" sz="900" dirty="0">
              <a:latin typeface="Arial" panose="020B0604020202020204" pitchFamily="34" charset="0"/>
              <a:cs typeface="Rubik"/>
            </a:endParaRPr>
          </a:p>
          <a:p>
            <a:pPr marL="171450" indent="-171450">
              <a:buFont typeface="Arial"/>
              <a:buChar char="•"/>
            </a:pPr>
            <a:r>
              <a:rPr lang="en-GB" sz="900" dirty="0">
                <a:latin typeface="Arial" panose="020B0604020202020204" pitchFamily="34" charset="0"/>
                <a:cs typeface="Rubik"/>
              </a:rPr>
              <a:t>The ability to  plan, develop and deliver Functional Skills up to Level 2 in Maths &amp; English </a:t>
            </a:r>
          </a:p>
          <a:p>
            <a:pPr marL="171450" indent="-171450">
              <a:buFont typeface="Arial"/>
              <a:buChar char="•"/>
            </a:pPr>
            <a:endParaRPr lang="en-GB" sz="900" dirty="0">
              <a:latin typeface="Arial" panose="020B0604020202020204" pitchFamily="34" charset="0"/>
              <a:cs typeface="Rubik"/>
            </a:endParaRPr>
          </a:p>
          <a:p>
            <a:pPr marL="171450" indent="-171450">
              <a:buFont typeface="Arial"/>
              <a:buChar char="•"/>
            </a:pPr>
            <a:r>
              <a:rPr lang="en-GB" sz="900" dirty="0">
                <a:latin typeface="Arial" panose="020B0604020202020204" pitchFamily="34" charset="0"/>
                <a:cs typeface="Rubik"/>
              </a:rPr>
              <a:t>The ability to effectively interpret a range of initial assessment and diagnostic tools  </a:t>
            </a:r>
          </a:p>
          <a:p>
            <a:endParaRPr lang="en-GB" sz="900" dirty="0">
              <a:latin typeface="Arial" panose="020B0604020202020204" pitchFamily="34" charset="0"/>
              <a:cs typeface="Rubik"/>
            </a:endParaRPr>
          </a:p>
          <a:p>
            <a:pPr marL="171450" indent="-171450">
              <a:buFont typeface="Arial"/>
              <a:buChar char="•"/>
            </a:pPr>
            <a:r>
              <a:rPr lang="en-GB" sz="900" dirty="0">
                <a:latin typeface="Arial" panose="020B0604020202020204" pitchFamily="34" charset="0"/>
                <a:cs typeface="Rubik"/>
              </a:rPr>
              <a:t>Excellent delivery in all internal and external inspections, monitoring visits and observations</a:t>
            </a:r>
          </a:p>
          <a:p>
            <a:pPr marL="171450" indent="-171450">
              <a:buFont typeface="Arial"/>
              <a:buChar char="•"/>
            </a:pPr>
            <a:endParaRPr lang="en-GB" sz="900" dirty="0">
              <a:latin typeface="Arial" panose="020B0604020202020204" pitchFamily="34" charset="0"/>
              <a:cs typeface="Rubik"/>
            </a:endParaRPr>
          </a:p>
          <a:p>
            <a:pPr marL="171450" indent="-171450">
              <a:buFont typeface="Arial"/>
              <a:buChar char="•"/>
            </a:pPr>
            <a:r>
              <a:rPr lang="en-GB" sz="900" dirty="0">
                <a:latin typeface="Arial" panose="020B0604020202020204" pitchFamily="34" charset="0"/>
                <a:cs typeface="Rubik"/>
              </a:rPr>
              <a:t>A flexible approach to work, resilient and willing to accept change</a:t>
            </a:r>
          </a:p>
          <a:p>
            <a:pPr marL="171450" indent="-171450">
              <a:buFont typeface="Arial"/>
              <a:buChar char="•"/>
            </a:pPr>
            <a:endParaRPr lang="en-GB" sz="900" dirty="0">
              <a:latin typeface="Arial" panose="020B0604020202020204" pitchFamily="34" charset="0"/>
              <a:cs typeface="Rubik"/>
            </a:endParaRPr>
          </a:p>
          <a:p>
            <a:pPr marL="171450" indent="-171450">
              <a:buFont typeface="Arial"/>
              <a:buChar char="•"/>
            </a:pPr>
            <a:r>
              <a:rPr lang="en-GB" sz="900" dirty="0">
                <a:latin typeface="Arial" panose="020B0604020202020204" pitchFamily="34" charset="0"/>
                <a:cs typeface="Rubik"/>
              </a:rPr>
              <a:t>Robust classroom management skills</a:t>
            </a:r>
          </a:p>
          <a:p>
            <a:pPr marL="171450" indent="-171450">
              <a:buFont typeface="Arial"/>
              <a:buChar char="•"/>
            </a:pPr>
            <a:endParaRPr lang="en-GB" sz="900" dirty="0">
              <a:latin typeface="Arial" panose="020B0604020202020204" pitchFamily="34" charset="0"/>
              <a:cs typeface="Rubik"/>
            </a:endParaRPr>
          </a:p>
          <a:p>
            <a:pPr marL="171450" indent="-171450">
              <a:buFont typeface="Arial"/>
              <a:buChar char="•"/>
            </a:pPr>
            <a:r>
              <a:rPr lang="en-GB" sz="900" dirty="0">
                <a:latin typeface="Arial" panose="020B0604020202020204" pitchFamily="34" charset="0"/>
                <a:cs typeface="Rubik"/>
              </a:rPr>
              <a:t>The ability to communicate effectively both orally and in writing.</a:t>
            </a:r>
          </a:p>
          <a:p>
            <a:pPr marL="171450" indent="-171450">
              <a:buFont typeface="Arial"/>
              <a:buChar char="•"/>
            </a:pPr>
            <a:endParaRPr lang="en-GB" sz="900" dirty="0">
              <a:latin typeface="Arial" panose="020B0604020202020204" pitchFamily="34" charset="0"/>
              <a:cs typeface="Rubik"/>
            </a:endParaRPr>
          </a:p>
          <a:p>
            <a:pPr marL="171450" indent="-171450">
              <a:buFont typeface="Arial"/>
              <a:buChar char="•"/>
            </a:pPr>
            <a:r>
              <a:rPr lang="en-GB" sz="900" dirty="0">
                <a:latin typeface="Arial" panose="020B0604020202020204" pitchFamily="34" charset="0"/>
                <a:cs typeface="Rubik"/>
              </a:rPr>
              <a:t>To have a confident and calm approach to problems and an ability to use initiative in finding solutions. </a:t>
            </a:r>
          </a:p>
          <a:p>
            <a:pPr marL="171450" indent="-171450">
              <a:buFont typeface="Arial"/>
              <a:buChar char="•"/>
            </a:pPr>
            <a:endParaRPr lang="en-GB" sz="900" dirty="0">
              <a:latin typeface="Arial" panose="020B0604020202020204" pitchFamily="34" charset="0"/>
              <a:cs typeface="Rubik"/>
            </a:endParaRPr>
          </a:p>
          <a:p>
            <a:pPr marL="171450" indent="-171450">
              <a:buFont typeface="Arial"/>
              <a:buChar char="•"/>
            </a:pPr>
            <a:r>
              <a:rPr lang="en-GB" sz="900" dirty="0">
                <a:latin typeface="Arial" panose="020B0604020202020204" pitchFamily="34" charset="0"/>
                <a:cs typeface="Rubik"/>
              </a:rPr>
              <a:t>Excellent literacy and numeracy skills.</a:t>
            </a:r>
          </a:p>
          <a:p>
            <a:pPr marL="171450" indent="-171450">
              <a:buFont typeface="Arial"/>
              <a:buChar char="•"/>
            </a:pPr>
            <a:endParaRPr lang="en-GB" sz="900" dirty="0">
              <a:latin typeface="Arial" panose="020B0604020202020204" pitchFamily="34" charset="0"/>
              <a:cs typeface="Rubik"/>
            </a:endParaRPr>
          </a:p>
          <a:p>
            <a:pPr marL="171450" indent="-171450">
              <a:buFont typeface="Arial"/>
              <a:buChar char="•"/>
            </a:pPr>
            <a:r>
              <a:rPr lang="en-GB" sz="900" dirty="0">
                <a:latin typeface="Arial" panose="020B0604020202020204" pitchFamily="34" charset="0"/>
                <a:cs typeface="Rubik"/>
              </a:rPr>
              <a:t>Good organisational and administrative skills</a:t>
            </a:r>
          </a:p>
          <a:p>
            <a:endParaRPr lang="en-GB" sz="900" dirty="0">
              <a:latin typeface="Arial" panose="020B0604020202020204" pitchFamily="34" charset="0"/>
              <a:cs typeface="Rubik"/>
            </a:endParaRPr>
          </a:p>
          <a:p>
            <a:r>
              <a:rPr lang="en-GB" sz="900" b="1" dirty="0">
                <a:latin typeface="Arial" panose="020B0604020202020204" pitchFamily="34" charset="0"/>
                <a:cs typeface="Rubik"/>
              </a:rPr>
              <a:t>Qualifications</a:t>
            </a:r>
          </a:p>
          <a:p>
            <a:endParaRPr lang="en-GB" sz="900" dirty="0">
              <a:latin typeface="Arial" panose="020B0604020202020204" pitchFamily="34" charset="0"/>
              <a:cs typeface="Rubik"/>
            </a:endParaRPr>
          </a:p>
          <a:p>
            <a:pPr marL="171450" indent="-171450">
              <a:buFont typeface="Arial"/>
              <a:buChar char="•"/>
            </a:pPr>
            <a:r>
              <a:rPr lang="en-GB" sz="900" dirty="0">
                <a:latin typeface="Arial" panose="020B0604020202020204" pitchFamily="34" charset="0"/>
                <a:cs typeface="Rubik"/>
              </a:rPr>
              <a:t>Level 3 Award in Education &amp; Training is desirable</a:t>
            </a:r>
          </a:p>
          <a:p>
            <a:endParaRPr lang="en-GB" sz="900" dirty="0">
              <a:latin typeface="Arial" panose="020B0604020202020204" pitchFamily="34" charset="0"/>
              <a:cs typeface="Rubik"/>
            </a:endParaRPr>
          </a:p>
          <a:p>
            <a:endParaRPr lang="en-GB" sz="900" dirty="0">
              <a:latin typeface="Arial" panose="020B0604020202020204" pitchFamily="34" charset="0"/>
              <a:cs typeface="Rubik"/>
            </a:endParaRPr>
          </a:p>
          <a:p>
            <a:endParaRPr lang="en-US" sz="900" dirty="0">
              <a:latin typeface="Arial" panose="020B0604020202020204" pitchFamily="34" charset="0"/>
              <a:cs typeface="Rubik"/>
            </a:endParaRPr>
          </a:p>
        </p:txBody>
      </p:sp>
      <p:sp>
        <p:nvSpPr>
          <p:cNvPr id="11" name="TextBox 10"/>
          <p:cNvSpPr txBox="1"/>
          <p:nvPr/>
        </p:nvSpPr>
        <p:spPr>
          <a:xfrm>
            <a:off x="639396" y="626357"/>
            <a:ext cx="3854134" cy="400110"/>
          </a:xfrm>
          <a:prstGeom prst="rect">
            <a:avLst/>
          </a:prstGeom>
          <a:noFill/>
        </p:spPr>
        <p:txBody>
          <a:bodyPr wrap="square" rtlCol="0">
            <a:spAutoFit/>
          </a:bodyPr>
          <a:lstStyle/>
          <a:p>
            <a:r>
              <a:rPr lang="en-US" sz="2000" b="1" dirty="0">
                <a:latin typeface="Arial" panose="020B0604020202020204" pitchFamily="34" charset="0"/>
                <a:cs typeface="Rubik"/>
              </a:rPr>
              <a:t>PERSON SPECIFICATION</a:t>
            </a:r>
          </a:p>
        </p:txBody>
      </p:sp>
    </p:spTree>
    <p:extLst>
      <p:ext uri="{BB962C8B-B14F-4D97-AF65-F5344CB8AC3E}">
        <p14:creationId xmlns:p14="http://schemas.microsoft.com/office/powerpoint/2010/main" val="1720527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D392608F-1DF1-46E2-9EFE-AA2A862E1FF9}"/>
              </a:ext>
            </a:extLst>
          </p:cNvPr>
          <p:cNvPicPr>
            <a:picLocks noChangeAspect="1"/>
          </p:cNvPicPr>
          <p:nvPr/>
        </p:nvPicPr>
        <p:blipFill>
          <a:blip r:embed="rId2"/>
          <a:stretch>
            <a:fillRect/>
          </a:stretch>
        </p:blipFill>
        <p:spPr>
          <a:xfrm>
            <a:off x="132735" y="348930"/>
            <a:ext cx="7328904" cy="10033935"/>
          </a:xfrm>
          <a:prstGeom prst="rect">
            <a:avLst/>
          </a:prstGeom>
        </p:spPr>
      </p:pic>
    </p:spTree>
    <p:extLst>
      <p:ext uri="{BB962C8B-B14F-4D97-AF65-F5344CB8AC3E}">
        <p14:creationId xmlns:p14="http://schemas.microsoft.com/office/powerpoint/2010/main" val="634373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numCol="2" spcCol="720000" rtlCol="0">
        <a:spAutoFit/>
      </a:bodyPr>
      <a:lstStyle>
        <a:defPPr marL="171450" indent="-171450">
          <a:buFont typeface="Arial" panose="020B0604020202020204" pitchFamily="34" charset="0"/>
          <a:buChar char="•"/>
          <a:defRPr sz="900" dirty="0">
            <a:latin typeface="Arial" panose="020B0604020202020204" pitchFamily="34" charset="0"/>
            <a:cs typeface="Arial" panose="020B0604020202020204" pitchFamily="34" charset="0"/>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C7646E412FB648987269D66CAC0C81" ma:contentTypeVersion="15" ma:contentTypeDescription="Create a new document." ma:contentTypeScope="" ma:versionID="0a1523e2074d1ea45367d90a735a1fda">
  <xsd:schema xmlns:xsd="http://www.w3.org/2001/XMLSchema" xmlns:xs="http://www.w3.org/2001/XMLSchema" xmlns:p="http://schemas.microsoft.com/office/2006/metadata/properties" xmlns:ns2="217cce21-9c2d-41b4-acb1-69b155472d2f" xmlns:ns3="7c150102-3d94-4ae0-b426-f47851231b86" targetNamespace="http://schemas.microsoft.com/office/2006/metadata/properties" ma:root="true" ma:fieldsID="a9f81e9cbd9ec4f66e79f90035f5fc5c" ns2:_="" ns3:_="">
    <xsd:import namespace="217cce21-9c2d-41b4-acb1-69b155472d2f"/>
    <xsd:import namespace="7c150102-3d94-4ae0-b426-f47851231b86"/>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cce21-9c2d-41b4-acb1-69b155472d2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c150102-3d94-4ae0-b426-f47851231b86"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69B323-1DC2-442B-9DF4-7D71FB211E31}">
  <ds:schemaRefs>
    <ds:schemaRef ds:uri="http://purl.org/dc/elements/1.1/"/>
    <ds:schemaRef ds:uri="http://schemas.microsoft.com/office/2006/metadata/properties"/>
    <ds:schemaRef ds:uri="http://schemas.microsoft.com/office/2006/documentManagement/types"/>
    <ds:schemaRef ds:uri="http://purl.org/dc/terms/"/>
    <ds:schemaRef ds:uri="217cce21-9c2d-41b4-acb1-69b155472d2f"/>
    <ds:schemaRef ds:uri="7c150102-3d94-4ae0-b426-f47851231b86"/>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192E3EB-797B-4D63-8053-06BB52B16605}">
  <ds:schemaRefs>
    <ds:schemaRef ds:uri="http://schemas.microsoft.com/sharepoint/v3/contenttype/forms"/>
  </ds:schemaRefs>
</ds:datastoreItem>
</file>

<file path=customXml/itemProps3.xml><?xml version="1.0" encoding="utf-8"?>
<ds:datastoreItem xmlns:ds="http://schemas.openxmlformats.org/officeDocument/2006/customXml" ds:itemID="{E70D2284-1CA0-4E13-A5F1-6644CD50F0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7cce21-9c2d-41b4-acb1-69b155472d2f"/>
    <ds:schemaRef ds:uri="7c150102-3d94-4ae0-b426-f47851231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904</TotalTime>
  <Words>876</Words>
  <Application>Microsoft Office PowerPoint</Application>
  <PresentationFormat>Custom</PresentationFormat>
  <Paragraphs>129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Rubik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Street League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Street League</dc:creator>
  <cp:lastModifiedBy>Lucy Nicol</cp:lastModifiedBy>
  <cp:revision>43</cp:revision>
  <dcterms:created xsi:type="dcterms:W3CDTF">2016-06-29T14:38:05Z</dcterms:created>
  <dcterms:modified xsi:type="dcterms:W3CDTF">2021-08-09T10:42:41Z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0x01010031C7646E412FB648987269D66CAC0C81</vt:lpwstr>
  </property>
</Properties>
</file>