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56" r:id="rId8"/>
    <p:sldId id="257" r:id="rId9"/>
    <p:sldId id="261" r:id="rId10"/>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915" y="125"/>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Nicol" userId="29669f4d-0479-4798-87bc-f98db7ab78a1" providerId="ADAL" clId="{1EA7F74D-CB2E-4E6A-9505-B80D6CAE4354}"/>
    <pc:docChg chg="addSld modSld sldOrd">
      <pc:chgData name="Lucy Nicol" userId="29669f4d-0479-4798-87bc-f98db7ab78a1" providerId="ADAL" clId="{1EA7F74D-CB2E-4E6A-9505-B80D6CAE4354}" dt="2021-08-30T08:01:37.203" v="29" actId="14100"/>
      <pc:docMkLst>
        <pc:docMk/>
      </pc:docMkLst>
      <pc:sldChg chg="addSp modSp new mod ord">
        <pc:chgData name="Lucy Nicol" userId="29669f4d-0479-4798-87bc-f98db7ab78a1" providerId="ADAL" clId="{1EA7F74D-CB2E-4E6A-9505-B80D6CAE4354}" dt="2021-08-30T08:01:14.115" v="20" actId="14100"/>
        <pc:sldMkLst>
          <pc:docMk/>
          <pc:sldMk cId="802203644" sldId="258"/>
        </pc:sldMkLst>
        <pc:picChg chg="add mod">
          <ac:chgData name="Lucy Nicol" userId="29669f4d-0479-4798-87bc-f98db7ab78a1" providerId="ADAL" clId="{1EA7F74D-CB2E-4E6A-9505-B80D6CAE4354}" dt="2021-08-30T08:01:14.115" v="20" actId="14100"/>
          <ac:picMkLst>
            <pc:docMk/>
            <pc:sldMk cId="802203644" sldId="258"/>
            <ac:picMk id="3" creationId="{3EEB726B-0E61-41DC-8D9F-5B17C586ABEC}"/>
          </ac:picMkLst>
        </pc:picChg>
      </pc:sldChg>
      <pc:sldChg chg="addSp modSp new mod">
        <pc:chgData name="Lucy Nicol" userId="29669f4d-0479-4798-87bc-f98db7ab78a1" providerId="ADAL" clId="{1EA7F74D-CB2E-4E6A-9505-B80D6CAE4354}" dt="2021-08-30T08:01:26.187" v="25" actId="14100"/>
        <pc:sldMkLst>
          <pc:docMk/>
          <pc:sldMk cId="790178706" sldId="259"/>
        </pc:sldMkLst>
        <pc:picChg chg="add mod">
          <ac:chgData name="Lucy Nicol" userId="29669f4d-0479-4798-87bc-f98db7ab78a1" providerId="ADAL" clId="{1EA7F74D-CB2E-4E6A-9505-B80D6CAE4354}" dt="2021-08-30T08:01:26.187" v="25" actId="14100"/>
          <ac:picMkLst>
            <pc:docMk/>
            <pc:sldMk cId="790178706" sldId="259"/>
            <ac:picMk id="3" creationId="{EE6AC454-CFBC-4670-BA9B-7DAFB9795D4F}"/>
          </ac:picMkLst>
        </pc:picChg>
      </pc:sldChg>
      <pc:sldChg chg="addSp modSp new mod">
        <pc:chgData name="Lucy Nicol" userId="29669f4d-0479-4798-87bc-f98db7ab78a1" providerId="ADAL" clId="{1EA7F74D-CB2E-4E6A-9505-B80D6CAE4354}" dt="2021-08-30T08:01:37.203" v="29" actId="14100"/>
        <pc:sldMkLst>
          <pc:docMk/>
          <pc:sldMk cId="1926425450" sldId="260"/>
        </pc:sldMkLst>
        <pc:picChg chg="add mod">
          <ac:chgData name="Lucy Nicol" userId="29669f4d-0479-4798-87bc-f98db7ab78a1" providerId="ADAL" clId="{1EA7F74D-CB2E-4E6A-9505-B80D6CAE4354}" dt="2021-08-30T08:01:37.203" v="29" actId="14100"/>
          <ac:picMkLst>
            <pc:docMk/>
            <pc:sldMk cId="1926425450" sldId="260"/>
            <ac:picMk id="3" creationId="{466A1821-4E2E-4675-BE9E-B00CD52E11D1}"/>
          </ac:picMkLst>
        </pc:picChg>
      </pc:sldChg>
      <pc:sldChg chg="addSp modSp new mod">
        <pc:chgData name="Lucy Nicol" userId="29669f4d-0479-4798-87bc-f98db7ab78a1" providerId="ADAL" clId="{1EA7F74D-CB2E-4E6A-9505-B80D6CAE4354}" dt="2021-08-30T08:00:40.295" v="16" actId="962"/>
        <pc:sldMkLst>
          <pc:docMk/>
          <pc:sldMk cId="3888094064" sldId="261"/>
        </pc:sldMkLst>
        <pc:picChg chg="add mod">
          <ac:chgData name="Lucy Nicol" userId="29669f4d-0479-4798-87bc-f98db7ab78a1" providerId="ADAL" clId="{1EA7F74D-CB2E-4E6A-9505-B80D6CAE4354}" dt="2021-08-30T08:00:40.295" v="16" actId="962"/>
          <ac:picMkLst>
            <pc:docMk/>
            <pc:sldMk cId="3888094064" sldId="261"/>
            <ac:picMk id="3" creationId="{43EEB6C3-1334-49AC-B61C-B3D1246231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30288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9157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9068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3A0D0C-1C30-4D48-A465-0B01500A2BF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5473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3A0D0C-1C30-4D48-A465-0B01500A2BFC}"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451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3A0D0C-1C30-4D48-A465-0B01500A2BF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30629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3A0D0C-1C30-4D48-A465-0B01500A2BFC}"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22201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3A0D0C-1C30-4D48-A465-0B01500A2BFC}"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3606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A0D0C-1C30-4D48-A465-0B01500A2BFC}"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85320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116639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3A0D0C-1C30-4D48-A465-0B01500A2BFC}"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B2C6D-B6AA-B348-BDFE-BF913858898B}" type="slidenum">
              <a:rPr lang="en-US" smtClean="0"/>
              <a:t>‹#›</a:t>
            </a:fld>
            <a:endParaRPr lang="en-US"/>
          </a:p>
        </p:txBody>
      </p:sp>
    </p:spTree>
    <p:extLst>
      <p:ext uri="{BB962C8B-B14F-4D97-AF65-F5344CB8AC3E}">
        <p14:creationId xmlns:p14="http://schemas.microsoft.com/office/powerpoint/2010/main" val="98399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B3A0D0C-1C30-4D48-A465-0B01500A2BFC}" type="datetimeFigureOut">
              <a:rPr lang="en-US" smtClean="0"/>
              <a:t>8/30/2021</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FB2C6D-B6AA-B348-BDFE-BF913858898B}" type="slidenum">
              <a:rPr lang="en-US" smtClean="0"/>
              <a:t>‹#›</a:t>
            </a:fld>
            <a:endParaRPr lang="en-US"/>
          </a:p>
        </p:txBody>
      </p:sp>
    </p:spTree>
    <p:extLst>
      <p:ext uri="{BB962C8B-B14F-4D97-AF65-F5344CB8AC3E}">
        <p14:creationId xmlns:p14="http://schemas.microsoft.com/office/powerpoint/2010/main" val="367797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10;&#10;Description automatically generated with medium confidence">
            <a:extLst>
              <a:ext uri="{FF2B5EF4-FFF2-40B4-BE49-F238E27FC236}">
                <a16:creationId xmlns:a16="http://schemas.microsoft.com/office/drawing/2014/main" id="{3EEB726B-0E61-41DC-8D9F-5B17C586ABEC}"/>
              </a:ext>
            </a:extLst>
          </p:cNvPr>
          <p:cNvPicPr>
            <a:picLocks noChangeAspect="1"/>
          </p:cNvPicPr>
          <p:nvPr/>
        </p:nvPicPr>
        <p:blipFill>
          <a:blip r:embed="rId2"/>
          <a:stretch>
            <a:fillRect/>
          </a:stretch>
        </p:blipFill>
        <p:spPr>
          <a:xfrm>
            <a:off x="0" y="0"/>
            <a:ext cx="7572693" cy="10688638"/>
          </a:xfrm>
          <a:prstGeom prst="rect">
            <a:avLst/>
          </a:prstGeom>
        </p:spPr>
      </p:pic>
    </p:spTree>
    <p:extLst>
      <p:ext uri="{BB962C8B-B14F-4D97-AF65-F5344CB8AC3E}">
        <p14:creationId xmlns:p14="http://schemas.microsoft.com/office/powerpoint/2010/main" val="80220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E6AC454-CFBC-4670-BA9B-7DAFB9795D4F}"/>
              </a:ext>
            </a:extLst>
          </p:cNvPr>
          <p:cNvPicPr>
            <a:picLocks noChangeAspect="1"/>
          </p:cNvPicPr>
          <p:nvPr/>
        </p:nvPicPr>
        <p:blipFill>
          <a:blip r:embed="rId2"/>
          <a:stretch>
            <a:fillRect/>
          </a:stretch>
        </p:blipFill>
        <p:spPr>
          <a:xfrm>
            <a:off x="0" y="0"/>
            <a:ext cx="7545575" cy="10688638"/>
          </a:xfrm>
          <a:prstGeom prst="rect">
            <a:avLst/>
          </a:prstGeom>
        </p:spPr>
      </p:pic>
    </p:spTree>
    <p:extLst>
      <p:ext uri="{BB962C8B-B14F-4D97-AF65-F5344CB8AC3E}">
        <p14:creationId xmlns:p14="http://schemas.microsoft.com/office/powerpoint/2010/main" val="79017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466A1821-4E2E-4675-BE9E-B00CD52E11D1}"/>
              </a:ext>
            </a:extLst>
          </p:cNvPr>
          <p:cNvPicPr>
            <a:picLocks noChangeAspect="1"/>
          </p:cNvPicPr>
          <p:nvPr/>
        </p:nvPicPr>
        <p:blipFill>
          <a:blip r:embed="rId2"/>
          <a:stretch>
            <a:fillRect/>
          </a:stretch>
        </p:blipFill>
        <p:spPr>
          <a:xfrm>
            <a:off x="0" y="0"/>
            <a:ext cx="7572693" cy="10688638"/>
          </a:xfrm>
          <a:prstGeom prst="rect">
            <a:avLst/>
          </a:prstGeom>
        </p:spPr>
      </p:pic>
    </p:spTree>
    <p:extLst>
      <p:ext uri="{BB962C8B-B14F-4D97-AF65-F5344CB8AC3E}">
        <p14:creationId xmlns:p14="http://schemas.microsoft.com/office/powerpoint/2010/main" val="192642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065751"/>
            <a:ext cx="6356241" cy="2957610"/>
          </a:xfrm>
          <a:prstGeom prst="rect">
            <a:avLst/>
          </a:prstGeom>
          <a:noFill/>
        </p:spPr>
        <p:txBody>
          <a:bodyPr wrap="square" numCol="1" rtlCol="0" anchor="t">
            <a:noAutofit/>
          </a:bodyPr>
          <a:lstStyle/>
          <a:p>
            <a:r>
              <a:rPr lang="en-GB" sz="900" b="1" dirty="0">
                <a:latin typeface="Arial" panose="020B0604020202020204" pitchFamily="34" charset="0"/>
                <a:cs typeface="Arial" panose="020B0604020202020204" pitchFamily="34" charset="0"/>
              </a:rPr>
              <a:t>POST TITLE:		</a:t>
            </a:r>
            <a:r>
              <a:rPr lang="en-GB" sz="900" dirty="0">
                <a:latin typeface="Arial" panose="020B0604020202020204" pitchFamily="34" charset="0"/>
                <a:ea typeface="Times New Roman" panose="02020603050405020304" pitchFamily="18" charset="0"/>
                <a:cs typeface="Times New Roman" panose="02020603050405020304" pitchFamily="18" charset="0"/>
              </a:rPr>
              <a:t>Business Manager (Apprenticeships) </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REPORTS TO:</a:t>
            </a:r>
            <a:r>
              <a:rPr lang="en-GB" sz="900" dirty="0">
                <a:latin typeface="Arial" panose="020B0604020202020204" pitchFamily="34" charset="0"/>
                <a:cs typeface="Arial" panose="020B0604020202020204" pitchFamily="34" charset="0"/>
              </a:rPr>
              <a:t>		</a:t>
            </a:r>
            <a:r>
              <a:rPr lang="en-GB" sz="900" dirty="0">
                <a:latin typeface="Arial" panose="020B0604020202020204" pitchFamily="34" charset="0"/>
                <a:cs typeface="Times New Roman" panose="02020603050405020304" pitchFamily="18" charset="0"/>
              </a:rPr>
              <a:t>Modern Apprenticeships Manager</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LOCATION:</a:t>
            </a:r>
            <a:r>
              <a:rPr lang="en-GB" sz="900" dirty="0">
                <a:latin typeface="Arial" panose="020B0604020202020204" pitchFamily="34" charset="0"/>
                <a:cs typeface="Arial" panose="020B0604020202020204" pitchFamily="34" charset="0"/>
              </a:rPr>
              <a:t> 		Paisley</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CONTRACT: </a:t>
            </a:r>
            <a:r>
              <a:rPr lang="en-GB" sz="900" dirty="0">
                <a:latin typeface="Arial" panose="020B0604020202020204" pitchFamily="34" charset="0"/>
                <a:cs typeface="Arial" panose="020B0604020202020204" pitchFamily="34" charset="0"/>
              </a:rPr>
              <a:t>		Permanent, Full time (36.25 hours per week)</a:t>
            </a:r>
          </a:p>
          <a:p>
            <a:endParaRPr lang="en-GB" sz="900" dirty="0">
              <a:latin typeface="Arial" panose="020B0604020202020204" pitchFamily="34" charset="0"/>
              <a:cs typeface="Arial" panose="020B0604020202020204" pitchFamily="34" charset="0"/>
            </a:endParaRPr>
          </a:p>
          <a:p>
            <a:r>
              <a:rPr lang="en-GB" sz="900" b="1" dirty="0">
                <a:latin typeface="Arial" panose="020B0604020202020204" pitchFamily="34" charset="0"/>
                <a:cs typeface="Arial" panose="020B0604020202020204" pitchFamily="34" charset="0"/>
              </a:rPr>
              <a:t>SALARY:</a:t>
            </a:r>
            <a:r>
              <a:rPr lang="en-GB" sz="900" dirty="0">
                <a:latin typeface="Arial" panose="020B0604020202020204" pitchFamily="34" charset="0"/>
                <a:cs typeface="Arial" panose="020B0604020202020204" pitchFamily="34" charset="0"/>
              </a:rPr>
              <a:t>		</a:t>
            </a:r>
            <a:r>
              <a:rPr lang="en-GB" sz="900" b="1" dirty="0">
                <a:latin typeface="Arial" panose="020B0604020202020204" pitchFamily="34" charset="0"/>
                <a:cs typeface="Arial" panose="020B0604020202020204" pitchFamily="34" charset="0"/>
              </a:rPr>
              <a:t>£35,000 - £39,500</a:t>
            </a: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pPr algn="just">
              <a:spcAft>
                <a:spcPts val="0"/>
              </a:spcAft>
            </a:pPr>
            <a:r>
              <a:rPr lang="en-GB" sz="900" b="1" dirty="0">
                <a:latin typeface="Arial" panose="020B0604020202020204" pitchFamily="34" charset="0"/>
                <a:cs typeface="Arial" panose="020B0604020202020204" pitchFamily="34" charset="0"/>
              </a:rPr>
              <a:t>Summary of Post</a:t>
            </a:r>
          </a:p>
          <a:p>
            <a:pPr algn="just">
              <a:spcAft>
                <a:spcPts val="0"/>
              </a:spcAft>
            </a:pPr>
            <a:endParaRPr lang="en-GB" sz="900" b="1" dirty="0">
              <a:latin typeface="Arial" panose="020B0604020202020204" pitchFamily="34" charset="0"/>
              <a:ea typeface="PMingLiU" panose="02020500000000000000" pitchFamily="18" charset="-120"/>
              <a:cs typeface="Arial" panose="020B0604020202020204" pitchFamily="34" charset="0"/>
            </a:endParaRPr>
          </a:p>
          <a:p>
            <a:pPr algn="just">
              <a:spcAft>
                <a:spcPts val="0"/>
              </a:spcAft>
            </a:pPr>
            <a:r>
              <a:rPr lang="en-GB" sz="900" dirty="0">
                <a:latin typeface="Arial" panose="020B0604020202020204" pitchFamily="34" charset="0"/>
                <a:ea typeface="PMingLiU" panose="02020500000000000000" pitchFamily="18" charset="-120"/>
                <a:cs typeface="Arial" panose="020B0604020202020204" pitchFamily="34" charset="0"/>
              </a:rPr>
              <a:t>Responsible for the development, delivery and management of a targeted Apprenticeship strategy for Street League. You will account manage existing relationships covering Scottish regions and will engage, qualify interest, develop and manage new relationships with employers who will partner with Street League to deliver Apprenticeships. The senior team will set out an approach to develop relationships with targeted industries/companies with national/regional profiles.</a:t>
            </a:r>
            <a:endParaRPr lang="en-GB" sz="1100" dirty="0">
              <a:latin typeface="Calibri" panose="020F0502020204030204" pitchFamily="34" charset="0"/>
              <a:ea typeface="PMingLiU" panose="02020500000000000000" pitchFamily="18" charset="-120"/>
              <a:cs typeface="Arial" panose="020B0604020202020204" pitchFamily="34" charset="0"/>
            </a:endParaRPr>
          </a:p>
          <a:p>
            <a:pPr algn="just">
              <a:spcAft>
                <a:spcPts val="0"/>
              </a:spcAft>
            </a:pPr>
            <a:r>
              <a:rPr lang="en-GB" sz="900" dirty="0">
                <a:latin typeface="Arial" panose="020B0604020202020204" pitchFamily="34" charset="0"/>
                <a:ea typeface="PMingLiU" panose="02020500000000000000" pitchFamily="18" charset="-120"/>
                <a:cs typeface="Arial" panose="020B0604020202020204" pitchFamily="34" charset="0"/>
              </a:rPr>
              <a:t>  </a:t>
            </a:r>
            <a:endParaRPr lang="en-GB" sz="1100" dirty="0">
              <a:latin typeface="Calibri" panose="020F0502020204030204" pitchFamily="34" charset="0"/>
              <a:ea typeface="PMingLiU" panose="02020500000000000000" pitchFamily="18" charset="-120"/>
              <a:cs typeface="Arial" panose="020B0604020202020204" pitchFamily="34" charset="0"/>
            </a:endParaRPr>
          </a:p>
          <a:p>
            <a:pPr algn="just">
              <a:spcAft>
                <a:spcPts val="0"/>
              </a:spcAft>
            </a:pPr>
            <a:r>
              <a:rPr lang="en-GB" sz="900" dirty="0">
                <a:latin typeface="Arial" panose="020B0604020202020204" pitchFamily="34" charset="0"/>
                <a:ea typeface="PMingLiU" panose="02020500000000000000" pitchFamily="18" charset="-120"/>
                <a:cs typeface="Arial" panose="020B0604020202020204" pitchFamily="34" charset="0"/>
              </a:rPr>
              <a:t>The post holder will liaise with teams and colleagues across Street League’s departments to help develop and implement a Scotland-wide strategy that will create a portfolio of Apprenticeship options for Street League participants.  </a:t>
            </a:r>
            <a:endParaRPr lang="en-GB" sz="1100" dirty="0">
              <a:latin typeface="Calibri" panose="020F0502020204030204" pitchFamily="34" charset="0"/>
              <a:ea typeface="PMingLiU" panose="02020500000000000000" pitchFamily="18" charset="-120"/>
              <a:cs typeface="Arial" panose="020B0604020202020204" pitchFamily="34" charset="0"/>
            </a:endParaRPr>
          </a:p>
          <a:p>
            <a:pPr algn="just">
              <a:spcAft>
                <a:spcPts val="0"/>
              </a:spcAft>
            </a:pPr>
            <a:r>
              <a:rPr lang="en-GB" sz="900" dirty="0">
                <a:latin typeface="Arial" panose="020B0604020202020204" pitchFamily="34" charset="0"/>
                <a:ea typeface="PMingLiU" panose="02020500000000000000" pitchFamily="18" charset="-120"/>
                <a:cs typeface="Arial" panose="020B0604020202020204" pitchFamily="34" charset="0"/>
              </a:rPr>
              <a:t> </a:t>
            </a:r>
            <a:endParaRPr lang="en-GB" sz="1100" dirty="0">
              <a:latin typeface="Calibri" panose="020F0502020204030204" pitchFamily="34" charset="0"/>
              <a:ea typeface="PMingLiU" panose="02020500000000000000" pitchFamily="18" charset="-12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
        <p:nvSpPr>
          <p:cNvPr id="7" name="TextBox 6"/>
          <p:cNvSpPr txBox="1"/>
          <p:nvPr/>
        </p:nvSpPr>
        <p:spPr>
          <a:xfrm>
            <a:off x="639396" y="4733924"/>
            <a:ext cx="6356241" cy="4575539"/>
          </a:xfrm>
          <a:prstGeom prst="rect">
            <a:avLst/>
          </a:prstGeom>
          <a:noFill/>
        </p:spPr>
        <p:txBody>
          <a:bodyPr wrap="square" numCol="2" spcCol="540000" rtlCol="0">
            <a:noAutofit/>
          </a:bodyPr>
          <a:lstStyle/>
          <a:p>
            <a:pPr marL="171450" indent="-171450">
              <a:buFont typeface="Arial"/>
              <a:buChar char="•"/>
            </a:pPr>
            <a:r>
              <a:rPr lang="en-GB" sz="900" dirty="0">
                <a:latin typeface="Arial" panose="020B0604020202020204" pitchFamily="34" charset="0"/>
                <a:cs typeface="Arial" panose="020B0604020202020204" pitchFamily="34" charset="0"/>
              </a:rPr>
              <a:t>You will be responsible for personally securing Service Level Agreements with target companies for delivery of MAs in selected industries.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be required to achieve a specified number of relationships year-on-year to contribute to Street League's overall MA strategy for growth. </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seek new opportunities and develop new company partnerships including the planning and delivery of all proposals and presentations on Modern Apprenticeships, with relevant financial information including employer incentive schemes.</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identify an on-going pipeline of new company Modern Apprenticeship prospects in Scotland.</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be involved in developing budgets for potential partnerships, managing these budgets and reporting income forecasts to the Managing Director and Finance Director.</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implement a coordinated approach to maximise any additional opportunities that arise from company partnerships and refer those opportunities to our Operations Managers, Head of Contracts &amp; Quality or Commercial Team.</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act as an ambassador for Street League networking to raise the profile of the charity within the corporate or voluntary sectors.</a:t>
            </a:r>
          </a:p>
          <a:p>
            <a:pPr marL="171450" indent="-171450">
              <a:buFont typeface="Arial"/>
              <a:buChar char="•"/>
            </a:pPr>
            <a:r>
              <a:rPr lang="en-GB" sz="900" dirty="0">
                <a:latin typeface="Arial" panose="020B0604020202020204" pitchFamily="34" charset="0"/>
                <a:cs typeface="Arial" panose="020B0604020202020204" pitchFamily="34" charset="0"/>
              </a:rPr>
              <a:t>You will be responsible for managing all potential MA ‘company accounts’ in Scotland.</a:t>
            </a:r>
          </a:p>
          <a:p>
            <a:endParaRPr lang="en-GB" sz="900" dirty="0">
              <a:latin typeface="Arial" panose="020B0604020202020204" pitchFamily="34" charset="0"/>
              <a:cs typeface="Arial" panose="020B0604020202020204" pitchFamily="34" charset="0"/>
            </a:endParaRPr>
          </a:p>
          <a:p>
            <a:pPr marL="171450" indent="-171450">
              <a:buFont typeface="Arial"/>
              <a:buChar char="•"/>
            </a:pPr>
            <a:r>
              <a:rPr lang="en-GB" sz="900" dirty="0">
                <a:latin typeface="Arial" panose="020B0604020202020204" pitchFamily="34" charset="0"/>
                <a:cs typeface="Arial" panose="020B0604020202020204" pitchFamily="34" charset="0"/>
              </a:rPr>
              <a:t>You will be responsible for tracking all partnerships and leads through a database management system.</a:t>
            </a:r>
          </a:p>
          <a:p>
            <a:pPr marL="171450" indent="-171450">
              <a:buFont typeface="Arial"/>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You will work closely with the Head of Contracts (based in Paisley) to ensure the efficient  administration and financial management of any future Apprenticeship programme. </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actively promote and implement Street League’s Equal Opportunities policy within all aspects of the post.</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A flexible approach to the working pattern will be required, as there may at times be a requirement to work outside the normal working week, however sufficient advance notice will given.</a:t>
            </a:r>
          </a:p>
          <a:p>
            <a:pPr marL="171450" indent="-1714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cs typeface="Arial" panose="020B0604020202020204" pitchFamily="34" charset="0"/>
              </a:rPr>
              <a:t>To undertake other duties as required by line manager.</a:t>
            </a:r>
          </a:p>
          <a:p>
            <a:pPr marL="171450" indent="-171450">
              <a:spcBef>
                <a:spcPts val="375"/>
              </a:spcBef>
              <a:spcAft>
                <a:spcPts val="375"/>
              </a:spcAft>
              <a:buFont typeface="Arial"/>
              <a:buChar char="•"/>
            </a:pPr>
            <a:endParaRPr lang="en-GB" sz="900" dirty="0">
              <a:latin typeface="Arial" panose="020B0604020202020204" pitchFamily="34" charset="0"/>
              <a:cs typeface="Arial" panose="020B0604020202020204" pitchFamily="34" charset="0"/>
            </a:endParaRPr>
          </a:p>
        </p:txBody>
      </p:sp>
      <p:sp>
        <p:nvSpPr>
          <p:cNvPr id="9" name="TextBox 8"/>
          <p:cNvSpPr txBox="1"/>
          <p:nvPr/>
        </p:nvSpPr>
        <p:spPr>
          <a:xfrm>
            <a:off x="639396" y="4458882"/>
            <a:ext cx="6284059" cy="276999"/>
          </a:xfrm>
          <a:prstGeom prst="rect">
            <a:avLst/>
          </a:prstGeom>
          <a:noFill/>
        </p:spPr>
        <p:txBody>
          <a:bodyPr wrap="square" numCol="1" rtlCol="0">
            <a:spAutoFit/>
          </a:bodyPr>
          <a:lstStyle/>
          <a:p>
            <a:r>
              <a:rPr lang="en-GB" sz="1200" b="1" dirty="0">
                <a:latin typeface="Arial" panose="020B0604020202020204" pitchFamily="34" charset="0"/>
                <a:cs typeface="Arial" panose="020B0604020202020204" pitchFamily="34" charset="0"/>
              </a:rPr>
              <a:t>Main Duties and Responsibilities:</a:t>
            </a:r>
          </a:p>
        </p:txBody>
      </p:sp>
      <p:sp>
        <p:nvSpPr>
          <p:cNvPr id="10" name="TextBox 9"/>
          <p:cNvSpPr txBox="1"/>
          <p:nvPr/>
        </p:nvSpPr>
        <p:spPr>
          <a:xfrm>
            <a:off x="639396" y="626357"/>
            <a:ext cx="385413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JOB DESCRIPTION</a:t>
            </a:r>
          </a:p>
        </p:txBody>
      </p:sp>
    </p:spTree>
    <p:extLst>
      <p:ext uri="{BB962C8B-B14F-4D97-AF65-F5344CB8AC3E}">
        <p14:creationId xmlns:p14="http://schemas.microsoft.com/office/powerpoint/2010/main" val="11692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descr="Background_For_Powerpo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 y="0"/>
            <a:ext cx="7559439" cy="10688638"/>
          </a:xfrm>
          <a:prstGeom prst="rect">
            <a:avLst/>
          </a:prstGeom>
        </p:spPr>
      </p:pic>
      <p:sp>
        <p:nvSpPr>
          <p:cNvPr id="6" name="TextBox 5"/>
          <p:cNvSpPr txBox="1"/>
          <p:nvPr/>
        </p:nvSpPr>
        <p:spPr>
          <a:xfrm>
            <a:off x="639396" y="1811780"/>
            <a:ext cx="6356241" cy="215444"/>
          </a:xfrm>
          <a:prstGeom prst="rect">
            <a:avLst/>
          </a:prstGeom>
          <a:noFill/>
        </p:spPr>
        <p:txBody>
          <a:bodyPr wrap="square" numCol="1" rtlCol="0">
            <a:spAutoFit/>
          </a:bodyPr>
          <a:lstStyle/>
          <a:p>
            <a:r>
              <a:rPr lang="en-GB" sz="1200" baseline="30000" dirty="0">
                <a:latin typeface="Rubik"/>
                <a:cs typeface="Rubik"/>
              </a:rPr>
              <a:t>Street League has developed the use of selection criteria to aid objective recruitment in line with the Equal Opportunities policy. </a:t>
            </a:r>
          </a:p>
        </p:txBody>
      </p:sp>
      <p:sp>
        <p:nvSpPr>
          <p:cNvPr id="11" name="TextBox 10"/>
          <p:cNvSpPr txBox="1"/>
          <p:nvPr/>
        </p:nvSpPr>
        <p:spPr>
          <a:xfrm>
            <a:off x="639396" y="626357"/>
            <a:ext cx="3854134" cy="400110"/>
          </a:xfrm>
          <a:prstGeom prst="rect">
            <a:avLst/>
          </a:prstGeom>
          <a:noFill/>
        </p:spPr>
        <p:txBody>
          <a:bodyPr wrap="square" rtlCol="0">
            <a:spAutoFit/>
          </a:bodyPr>
          <a:lstStyle/>
          <a:p>
            <a:r>
              <a:rPr lang="en-US" sz="2000" b="1" dirty="0">
                <a:latin typeface="Rubik"/>
                <a:cs typeface="Rubik"/>
              </a:rPr>
              <a:t>PERSON SPECIFICATION</a:t>
            </a:r>
          </a:p>
        </p:txBody>
      </p:sp>
      <p:sp>
        <p:nvSpPr>
          <p:cNvPr id="9" name="TextBox 8"/>
          <p:cNvSpPr txBox="1"/>
          <p:nvPr/>
        </p:nvSpPr>
        <p:spPr>
          <a:xfrm>
            <a:off x="639396" y="2165972"/>
            <a:ext cx="6356241" cy="4548337"/>
          </a:xfrm>
          <a:prstGeom prst="rect">
            <a:avLst/>
          </a:prstGeom>
          <a:noFill/>
        </p:spPr>
        <p:txBody>
          <a:bodyPr wrap="square" numCol="2" spcCol="540000" rtlCol="0">
            <a:noAutofit/>
          </a:bodyPr>
          <a:lstStyle/>
          <a:p>
            <a:r>
              <a:rPr lang="en-GB" sz="900" b="1" dirty="0">
                <a:latin typeface="Arial" panose="020B0604020202020204" pitchFamily="34" charset="0"/>
                <a:cs typeface="Rubik"/>
              </a:rPr>
              <a:t>Experience</a:t>
            </a:r>
          </a:p>
          <a:p>
            <a:endParaRPr lang="en-GB" sz="900" b="1" dirty="0">
              <a:latin typeface="Arial" panose="020B0604020202020204" pitchFamily="34" charset="0"/>
              <a:cs typeface="Rubik"/>
            </a:endParaRPr>
          </a:p>
          <a:p>
            <a:pPr marL="171450" indent="-171450">
              <a:buFont typeface="Arial" panose="020B0604020202020204" pitchFamily="34" charset="0"/>
              <a:buChar char="•"/>
            </a:pPr>
            <a:r>
              <a:rPr lang="en-GB" sz="900" dirty="0">
                <a:latin typeface="Arial" panose="020B0604020202020204" pitchFamily="34" charset="0"/>
                <a:cs typeface="Rubik"/>
              </a:rPr>
              <a:t>Significant experience of working within the Employability and Training sector with knowledge and understanding of SDS, DWP, SQA and Modern Apprenticeships. </a:t>
            </a:r>
          </a:p>
          <a:p>
            <a:pPr marL="171450" indent="-171450">
              <a:buFont typeface="Arial" panose="020B0604020202020204" pitchFamily="34" charset="0"/>
              <a:buChar char="•"/>
            </a:pPr>
            <a:r>
              <a:rPr lang="en-GB" sz="900" dirty="0">
                <a:latin typeface="Arial" panose="020B0604020202020204" pitchFamily="34" charset="0"/>
                <a:cs typeface="Rubik"/>
              </a:rPr>
              <a:t>Significant account management and project planning experience.  </a:t>
            </a:r>
          </a:p>
          <a:p>
            <a:pPr marL="171450" indent="-171450">
              <a:buFont typeface="Arial" panose="020B0604020202020204" pitchFamily="34" charset="0"/>
              <a:buChar char="•"/>
            </a:pPr>
            <a:r>
              <a:rPr lang="en-GB" sz="900" dirty="0">
                <a:latin typeface="Arial" panose="020B0604020202020204" pitchFamily="34" charset="0"/>
                <a:cs typeface="Rubik"/>
              </a:rPr>
              <a:t>Experience in strategic planning and the setting and achievement of ambitious targets, with an entrepreneurial attitude to business growth</a:t>
            </a:r>
          </a:p>
          <a:p>
            <a:pPr marL="171450" indent="-171450">
              <a:buFont typeface="Arial" panose="020B0604020202020204" pitchFamily="34" charset="0"/>
              <a:buChar char="•"/>
            </a:pPr>
            <a:r>
              <a:rPr lang="en-GB" sz="900" dirty="0">
                <a:latin typeface="Arial" panose="020B0604020202020204" pitchFamily="34" charset="0"/>
                <a:cs typeface="Rubik"/>
              </a:rPr>
              <a:t>Proven experience of building business relationships with a wide variety of contacts</a:t>
            </a:r>
          </a:p>
          <a:p>
            <a:pPr marL="171450" indent="-171450">
              <a:buFont typeface="Arial" panose="020B0604020202020204" pitchFamily="34" charset="0"/>
              <a:buChar char="•"/>
            </a:pPr>
            <a:r>
              <a:rPr lang="en-GB" sz="900" dirty="0">
                <a:latin typeface="Arial" panose="020B0604020202020204" pitchFamily="34" charset="0"/>
                <a:cs typeface="Rubik"/>
              </a:rPr>
              <a:t>Experience of having worked well as a team player with strong communications skills</a:t>
            </a:r>
          </a:p>
          <a:p>
            <a:endParaRPr lang="en-GB" sz="900" dirty="0">
              <a:latin typeface="Arial" panose="020B0604020202020204" pitchFamily="34" charset="0"/>
              <a:cs typeface="Rubik"/>
            </a:endParaRPr>
          </a:p>
          <a:p>
            <a:r>
              <a:rPr lang="en-GB" sz="900" b="1" dirty="0">
                <a:latin typeface="Arial" panose="020B0604020202020204" pitchFamily="34" charset="0"/>
                <a:cs typeface="Rubik"/>
              </a:rPr>
              <a:t>Knowledge &amp; Understanding</a:t>
            </a:r>
          </a:p>
          <a:p>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A thorough understanding of the Modern Apprenticeship Scheme and the development of Service Level Agreements.</a:t>
            </a:r>
          </a:p>
          <a:p>
            <a:pPr marL="171450" indent="-171450">
              <a:buFont typeface="Arial"/>
              <a:buChar char="•"/>
            </a:pPr>
            <a:endParaRPr lang="en-GB" sz="900" dirty="0">
              <a:latin typeface="Arial" panose="020B0604020202020204" pitchFamily="34" charset="0"/>
              <a:cs typeface="Rubik"/>
            </a:endParaRPr>
          </a:p>
          <a:p>
            <a:r>
              <a:rPr lang="en-GB" sz="900" b="1" dirty="0">
                <a:latin typeface="Arial" panose="020B0604020202020204" pitchFamily="34" charset="0"/>
                <a:cs typeface="Rubik"/>
              </a:rPr>
              <a:t>Skills &amp; Abilities</a:t>
            </a:r>
          </a:p>
          <a:p>
            <a:pPr marL="171450" indent="-171450">
              <a:buFont typeface="Arial"/>
              <a:buChar char="•"/>
            </a:pPr>
            <a:endParaRPr lang="en-GB" sz="900" dirty="0">
              <a:latin typeface="Arial" panose="020B0604020202020204" pitchFamily="34" charset="0"/>
              <a:cs typeface="Rubik"/>
            </a:endParaRPr>
          </a:p>
          <a:p>
            <a:pPr marL="171450" indent="-171450">
              <a:buFont typeface="Arial"/>
              <a:buChar char="•"/>
            </a:pPr>
            <a:r>
              <a:rPr lang="en-GB" sz="900" dirty="0">
                <a:latin typeface="Arial" panose="020B0604020202020204" pitchFamily="34" charset="0"/>
                <a:cs typeface="Rubik"/>
              </a:rPr>
              <a:t>A passion for changing the lives of young people from disadvantaged backgrounds</a:t>
            </a:r>
          </a:p>
          <a:p>
            <a:pPr marL="171450" indent="-171450">
              <a:buFont typeface="Arial"/>
              <a:buChar char="•"/>
            </a:pPr>
            <a:r>
              <a:rPr lang="en-GB" sz="900" dirty="0">
                <a:latin typeface="Arial" panose="020B0604020202020204" pitchFamily="34" charset="0"/>
                <a:cs typeface="Rubik"/>
              </a:rPr>
              <a:t>Established networks in the corporate sector and the ability to leverage these for the benefit of Street League</a:t>
            </a:r>
          </a:p>
          <a:p>
            <a:pPr marL="171450" indent="-171450">
              <a:buFont typeface="Arial"/>
              <a:buChar char="•"/>
            </a:pPr>
            <a:r>
              <a:rPr lang="en-GB" sz="900" dirty="0">
                <a:latin typeface="Arial" panose="020B0604020202020204" pitchFamily="34" charset="0"/>
                <a:cs typeface="Rubik"/>
              </a:rPr>
              <a:t>Excellent communication, stakeholder engagement, relationship building, project management and negotiation skills</a:t>
            </a:r>
          </a:p>
          <a:p>
            <a:pPr marL="171450" indent="-171450">
              <a:buFont typeface="Arial"/>
              <a:buChar char="•"/>
            </a:pPr>
            <a:r>
              <a:rPr lang="en-GB" sz="900" dirty="0">
                <a:latin typeface="Arial" panose="020B0604020202020204" pitchFamily="34" charset="0"/>
                <a:cs typeface="Rubik"/>
              </a:rPr>
              <a:t>A strong understanding of the fundraising arena and of issues and innovations within philanthropy at a local and a national level, with specific expertise in growing income through a range of approaches is desirable</a:t>
            </a:r>
          </a:p>
          <a:p>
            <a:pPr marL="171450" indent="-171450">
              <a:buFont typeface="Arial"/>
              <a:buChar char="•"/>
            </a:pPr>
            <a:r>
              <a:rPr lang="en-GB" sz="900" dirty="0">
                <a:latin typeface="Arial" panose="020B0604020202020204" pitchFamily="34" charset="0"/>
                <a:cs typeface="Rubik"/>
              </a:rPr>
              <a:t>Creative thinking and a proactive approach</a:t>
            </a:r>
          </a:p>
          <a:p>
            <a:pPr marL="171450" indent="-171450">
              <a:buFont typeface="Arial"/>
              <a:buChar char="•"/>
            </a:pPr>
            <a:r>
              <a:rPr lang="en-GB" sz="900" dirty="0">
                <a:latin typeface="Arial" panose="020B0604020202020204" pitchFamily="34" charset="0"/>
                <a:cs typeface="Rubik"/>
              </a:rPr>
              <a:t>A collaborative team player, with the ability to inspire confidence and trust from colleagues and funders and to work well with the senior management team</a:t>
            </a:r>
          </a:p>
          <a:p>
            <a:pPr marL="171450" indent="-171450">
              <a:buFont typeface="Arial"/>
              <a:buChar char="•"/>
            </a:pPr>
            <a:r>
              <a:rPr lang="en-GB" sz="900" dirty="0">
                <a:latin typeface="Arial" panose="020B0604020202020204" pitchFamily="34" charset="0"/>
                <a:cs typeface="Rubik"/>
              </a:rPr>
              <a:t>Experience of working effectively within a team to meet the demands of the entire organisation is desirable</a:t>
            </a:r>
          </a:p>
          <a:p>
            <a:pPr marL="171450" indent="-171450">
              <a:buFont typeface="Arial"/>
              <a:buChar char="•"/>
            </a:pPr>
            <a:r>
              <a:rPr lang="en-GB" sz="900" dirty="0">
                <a:latin typeface="Arial" panose="020B0604020202020204" pitchFamily="34" charset="0"/>
                <a:cs typeface="Rubik"/>
              </a:rPr>
              <a:t>Strong business acumen and financial literacy with an ability to assess and manage complex budgets is desirable</a:t>
            </a:r>
          </a:p>
          <a:p>
            <a:pPr marL="171450" indent="-171450">
              <a:buFont typeface="Arial"/>
              <a:buChar char="•"/>
            </a:pPr>
            <a:r>
              <a:rPr lang="en-GB" sz="900" dirty="0">
                <a:latin typeface="Arial" panose="020B0604020202020204" pitchFamily="34" charset="0"/>
                <a:cs typeface="Rubik"/>
              </a:rPr>
              <a:t>Evidence of having investigated and delivered new initiatives, and the development of best practice is desirable</a:t>
            </a:r>
          </a:p>
          <a:p>
            <a:pPr marL="171450" indent="-171450">
              <a:buFont typeface="Arial"/>
              <a:buChar char="•"/>
            </a:pPr>
            <a:endParaRPr lang="en-GB" sz="900" dirty="0">
              <a:latin typeface="Arial" panose="020B0604020202020204" pitchFamily="34" charset="0"/>
              <a:cs typeface="Rubik"/>
            </a:endParaRPr>
          </a:p>
          <a:p>
            <a:r>
              <a:rPr lang="en-GB" sz="900" b="1" dirty="0">
                <a:latin typeface="Arial" panose="020B0604020202020204" pitchFamily="34" charset="0"/>
                <a:cs typeface="Rubik"/>
              </a:rPr>
              <a:t>Qualifications</a:t>
            </a:r>
          </a:p>
          <a:p>
            <a:endParaRPr lang="en-GB" sz="900" b="1" dirty="0">
              <a:latin typeface="Arial" panose="020B0604020202020204" pitchFamily="34" charset="0"/>
              <a:cs typeface="Rubik"/>
            </a:endParaRPr>
          </a:p>
          <a:p>
            <a:pPr marL="171450" indent="-171450">
              <a:buFont typeface="Arial" panose="020B0604020202020204" pitchFamily="34" charset="0"/>
              <a:buChar char="•"/>
            </a:pPr>
            <a:r>
              <a:rPr lang="en-GB" sz="900" dirty="0">
                <a:latin typeface="Arial" panose="020B0604020202020204" pitchFamily="34" charset="0"/>
                <a:cs typeface="Rubik"/>
              </a:rPr>
              <a:t>Fundraising, Marketing or Business qualification is desirable</a:t>
            </a:r>
          </a:p>
        </p:txBody>
      </p:sp>
      <p:sp>
        <p:nvSpPr>
          <p:cNvPr id="12" name="TextBox 11"/>
          <p:cNvSpPr txBox="1"/>
          <p:nvPr/>
        </p:nvSpPr>
        <p:spPr>
          <a:xfrm>
            <a:off x="603304" y="6936102"/>
            <a:ext cx="6428423" cy="2770836"/>
          </a:xfrm>
          <a:prstGeom prst="rect">
            <a:avLst/>
          </a:prstGeom>
          <a:noFill/>
        </p:spPr>
        <p:txBody>
          <a:bodyPr wrap="square" numCol="1" rtlCol="0" anchor="t">
            <a:noAutofit/>
          </a:bodyPr>
          <a:lstStyle/>
          <a:p>
            <a:endParaRPr lang="en-US"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post holder will be based within the Paisley office but primary duties will be carried out across Scotland.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This job description is current at the date of issue.  As and when the work of Street League develops or changes so the areas of responsibility may be subject to change, and the job description reviewed.  Such changes would in the first instance be made in consultation with the post holder. </a:t>
            </a:r>
          </a:p>
          <a:p>
            <a:endParaRPr lang="en-GB" sz="900" baseline="30000" dirty="0">
              <a:latin typeface="Arial" panose="020B0604020202020204" pitchFamily="34" charset="0"/>
              <a:cs typeface="Arial" panose="020B0604020202020204" pitchFamily="34" charset="0"/>
            </a:endParaRP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Employee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Line Manager Signature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Print				……………………………………</a:t>
            </a:r>
          </a:p>
          <a:p>
            <a:pPr lvl="0"/>
            <a:endParaRPr lang="en-GB" sz="900" dirty="0">
              <a:solidFill>
                <a:prstClr val="black"/>
              </a:solidFill>
              <a:latin typeface="Arial" panose="020B0604020202020204" pitchFamily="34" charset="0"/>
              <a:cs typeface="Arial" panose="020B0604020202020204" pitchFamily="34" charset="0"/>
            </a:endParaRPr>
          </a:p>
          <a:p>
            <a:pPr lvl="0"/>
            <a:r>
              <a:rPr lang="en-GB" sz="900" dirty="0">
                <a:solidFill>
                  <a:prstClr val="black"/>
                </a:solidFill>
                <a:latin typeface="Arial" panose="020B0604020202020204" pitchFamily="34" charset="0"/>
                <a:cs typeface="Arial" panose="020B0604020202020204" pitchFamily="34" charset="0"/>
              </a:rPr>
              <a:t>Date  				…………………………………….</a:t>
            </a:r>
          </a:p>
          <a:p>
            <a:endParaRPr lang="en-GB" sz="1200" baseline="30000" dirty="0">
              <a:latin typeface="Rubik"/>
              <a:cs typeface="Rubik"/>
            </a:endParaRPr>
          </a:p>
          <a:p>
            <a:endParaRPr lang="en-US" sz="1200" dirty="0">
              <a:latin typeface="Rubik"/>
              <a:cs typeface="Rubik"/>
            </a:endParaRPr>
          </a:p>
        </p:txBody>
      </p:sp>
    </p:spTree>
    <p:extLst>
      <p:ext uri="{BB962C8B-B14F-4D97-AF65-F5344CB8AC3E}">
        <p14:creationId xmlns:p14="http://schemas.microsoft.com/office/powerpoint/2010/main" val="172052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43EEB6C3-1334-49AC-B61C-B3D1246231F3}"/>
              </a:ext>
            </a:extLst>
          </p:cNvPr>
          <p:cNvPicPr>
            <a:picLocks noChangeAspect="1"/>
          </p:cNvPicPr>
          <p:nvPr/>
        </p:nvPicPr>
        <p:blipFill>
          <a:blip r:embed="rId2"/>
          <a:stretch>
            <a:fillRect/>
          </a:stretch>
        </p:blipFill>
        <p:spPr>
          <a:xfrm>
            <a:off x="1642" y="0"/>
            <a:ext cx="7559566" cy="10688638"/>
          </a:xfrm>
          <a:prstGeom prst="rect">
            <a:avLst/>
          </a:prstGeom>
        </p:spPr>
      </p:pic>
    </p:spTree>
    <p:extLst>
      <p:ext uri="{BB962C8B-B14F-4D97-AF65-F5344CB8AC3E}">
        <p14:creationId xmlns:p14="http://schemas.microsoft.com/office/powerpoint/2010/main" val="3888094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numCol="2" spcCol="720000" rtlCol="0">
        <a:spAutoFit/>
      </a:bodyPr>
      <a:lstStyle>
        <a:defPPr marL="171450" indent="-171450">
          <a:buFont typeface="Arial" panose="020B0604020202020204" pitchFamily="34" charset="0"/>
          <a:buChar char="•"/>
          <a:defRPr sz="900" dirty="0">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C4AB176C46A24D9F67FF8853DCD6F0" ma:contentTypeVersion="15" ma:contentTypeDescription="Create a new document." ma:contentTypeScope="" ma:versionID="3acb3a6e8dbd958dacd1a49f8541f0e1">
  <xsd:schema xmlns:xsd="http://www.w3.org/2001/XMLSchema" xmlns:xs="http://www.w3.org/2001/XMLSchema" xmlns:p="http://schemas.microsoft.com/office/2006/metadata/properties" xmlns:ns2="217cce21-9c2d-41b4-acb1-69b155472d2f" xmlns:ns3="a11e0152-9c64-4700-b1e7-81e2ea998e77" targetNamespace="http://schemas.microsoft.com/office/2006/metadata/properties" ma:root="true" ma:fieldsID="a7172627ecf7339ad1c3074ba44e0ba6" ns2:_="" ns3:_="">
    <xsd:import namespace="217cce21-9c2d-41b4-acb1-69b155472d2f"/>
    <xsd:import namespace="a11e0152-9c64-4700-b1e7-81e2ea998e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cce21-9c2d-41b4-acb1-69b155472d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11e0152-9c64-4700-b1e7-81e2ea998e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BBB9F8-C5AD-4B9C-ABFD-87D0F172B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cce21-9c2d-41b4-acb1-69b155472d2f"/>
    <ds:schemaRef ds:uri="a11e0152-9c64-4700-b1e7-81e2ea998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2E3EB-797B-4D63-8053-06BB52B16605}">
  <ds:schemaRefs>
    <ds:schemaRef ds:uri="http://schemas.microsoft.com/sharepoint/v3/contenttype/forms"/>
  </ds:schemaRefs>
</ds:datastoreItem>
</file>

<file path=customXml/itemProps3.xml><?xml version="1.0" encoding="utf-8"?>
<ds:datastoreItem xmlns:ds="http://schemas.openxmlformats.org/officeDocument/2006/customXml" ds:itemID="{D569B323-1DC2-442B-9DF4-7D71FB211E31}">
  <ds:schemaRefs>
    <ds:schemaRef ds:uri="http://purl.org/dc/dcmitype/"/>
    <ds:schemaRef ds:uri="http://schemas.microsoft.com/office/infopath/2007/PartnerControls"/>
    <ds:schemaRef ds:uri="http://schemas.microsoft.com/office/2006/documentManagement/types"/>
    <ds:schemaRef ds:uri="a11e0152-9c64-4700-b1e7-81e2ea998e77"/>
    <ds:schemaRef ds:uri="http://purl.org/dc/elements/1.1/"/>
    <ds:schemaRef ds:uri="http://schemas.microsoft.com/office/2006/metadata/properties"/>
    <ds:schemaRef ds:uri="http://purl.org/dc/terms/"/>
    <ds:schemaRef ds:uri="217cce21-9c2d-41b4-acb1-69b155472d2f"/>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341</TotalTime>
  <Words>868</Words>
  <Application>Microsoft Office PowerPoint</Application>
  <PresentationFormat>Custom</PresentationFormat>
  <Paragraphs>88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Street 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Street League</dc:creator>
  <cp:lastModifiedBy>Lucy Nicol</cp:lastModifiedBy>
  <cp:revision>61</cp:revision>
  <dcterms:created xsi:type="dcterms:W3CDTF">2016-06-29T14:38:05Z</dcterms:created>
  <dcterms:modified xsi:type="dcterms:W3CDTF">2021-08-30T08:01:41Z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0x0101000FC4AB176C46A24D9F67FF8853DCD6F0</vt:lpwstr>
  </property>
</Properties>
</file>