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4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5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2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5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42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3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48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28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70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0B326-C909-4D7C-A9EE-4D32C998B19D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6F7D-B31D-4C23-B1C2-D4E767C33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2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CA02F7-6724-4BBA-B27E-14A27E2A1EEF}"/>
              </a:ext>
            </a:extLst>
          </p:cNvPr>
          <p:cNvGrpSpPr/>
          <p:nvPr/>
        </p:nvGrpSpPr>
        <p:grpSpPr>
          <a:xfrm>
            <a:off x="272551" y="566035"/>
            <a:ext cx="8598898" cy="5949554"/>
            <a:chOff x="219523" y="160121"/>
            <a:chExt cx="8598898" cy="5949554"/>
          </a:xfrm>
        </p:grpSpPr>
        <p:sp>
          <p:nvSpPr>
            <p:cNvPr id="6" name="TextBox 5"/>
            <p:cNvSpPr txBox="1"/>
            <p:nvPr/>
          </p:nvSpPr>
          <p:spPr>
            <a:xfrm>
              <a:off x="2871251" y="279448"/>
              <a:ext cx="1395675" cy="3077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Trustees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66932" y="767787"/>
              <a:ext cx="1395675" cy="27699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CEO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1920" y="1996789"/>
              <a:ext cx="1744594" cy="43088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Communications &amp; Marketing Coordinator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24495" y="1995717"/>
              <a:ext cx="1744592" cy="430887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 Corporate &amp; Community Giving Manager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21715" y="1286229"/>
              <a:ext cx="1694748" cy="2616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Finance &amp; Facilities</a:t>
              </a:r>
            </a:p>
          </p:txBody>
        </p:sp>
        <p:cxnSp>
          <p:nvCxnSpPr>
            <p:cNvPr id="18" name="Elbow Connector 17"/>
            <p:cNvCxnSpPr>
              <a:cxnSpLocks/>
              <a:endCxn id="7" idx="1"/>
            </p:cNvCxnSpPr>
            <p:nvPr/>
          </p:nvCxnSpPr>
          <p:spPr>
            <a:xfrm rot="5400000" flipH="1" flipV="1">
              <a:off x="1208080" y="662013"/>
              <a:ext cx="1414578" cy="190312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cxnSpLocks/>
              <a:stCxn id="16" idx="0"/>
              <a:endCxn id="7" idx="3"/>
            </p:cNvCxnSpPr>
            <p:nvPr/>
          </p:nvCxnSpPr>
          <p:spPr>
            <a:xfrm rot="16200000" flipV="1">
              <a:off x="4902151" y="266744"/>
              <a:ext cx="375481" cy="165456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cxnSpLocks/>
              <a:stCxn id="7" idx="0"/>
              <a:endCxn id="6" idx="2"/>
            </p:cNvCxnSpPr>
            <p:nvPr/>
          </p:nvCxnSpPr>
          <p:spPr>
            <a:xfrm flipV="1">
              <a:off x="3564770" y="587225"/>
              <a:ext cx="4319" cy="1805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cxnSpLocks/>
              <a:stCxn id="9" idx="0"/>
              <a:endCxn id="7" idx="3"/>
            </p:cNvCxnSpPr>
            <p:nvPr/>
          </p:nvCxnSpPr>
          <p:spPr>
            <a:xfrm rot="16200000" flipV="1">
              <a:off x="3948161" y="1220733"/>
              <a:ext cx="1090502" cy="46161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cxnSpLocks/>
            </p:cNvCxnSpPr>
            <p:nvPr/>
          </p:nvCxnSpPr>
          <p:spPr>
            <a:xfrm flipV="1">
              <a:off x="3692613" y="1044786"/>
              <a:ext cx="0" cy="1971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cxnSpLocks/>
              <a:stCxn id="10" idx="0"/>
              <a:endCxn id="7" idx="1"/>
            </p:cNvCxnSpPr>
            <p:nvPr/>
          </p:nvCxnSpPr>
          <p:spPr>
            <a:xfrm rot="5400000" flipH="1" flipV="1">
              <a:off x="2237146" y="1365932"/>
              <a:ext cx="1089430" cy="17014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171013" y="160121"/>
              <a:ext cx="2647408" cy="76944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Senior Management Team is made up of the CEO, Clinical Manager and Senior Manager - Finance &amp; Facilities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19523" y="1995766"/>
              <a:ext cx="151216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Senior Grants Manager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91628" y="2933852"/>
              <a:ext cx="1512168" cy="27699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Admin Staff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88700" y="2174270"/>
              <a:ext cx="2372563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Speech &amp; Language Therapy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91900" y="3081092"/>
              <a:ext cx="2372563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MS Nurse Specialist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91901" y="5432822"/>
              <a:ext cx="2365812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Physiotherapy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31357" y="5848065"/>
              <a:ext cx="2651031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Physiotherapy Assistants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01204" y="3465465"/>
              <a:ext cx="2372563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Complimentary Therapy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85149" y="5006016"/>
              <a:ext cx="2372563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Oxygen</a:t>
              </a:r>
              <a:r>
                <a:rPr lang="en-GB" sz="14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Technician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01204" y="3864514"/>
              <a:ext cx="2372563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Podiatry/Chiropody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92820" y="4625377"/>
              <a:ext cx="2372563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Continence Nurses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384884" y="1812952"/>
              <a:ext cx="2372564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Counsellor</a:t>
              </a:r>
            </a:p>
          </p:txBody>
        </p:sp>
        <p:cxnSp>
          <p:nvCxnSpPr>
            <p:cNvPr id="47" name="Elbow Connector 46"/>
            <p:cNvCxnSpPr>
              <a:cxnSpLocks/>
              <a:stCxn id="52" idx="3"/>
            </p:cNvCxnSpPr>
            <p:nvPr/>
          </p:nvCxnSpPr>
          <p:spPr>
            <a:xfrm flipV="1">
              <a:off x="3506136" y="1568442"/>
              <a:ext cx="310528" cy="226835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cxnSpLocks/>
              <a:stCxn id="40" idx="1"/>
              <a:endCxn id="16" idx="2"/>
            </p:cNvCxnSpPr>
            <p:nvPr/>
          </p:nvCxnSpPr>
          <p:spPr>
            <a:xfrm rot="10800000">
              <a:off x="5917176" y="1543379"/>
              <a:ext cx="467709" cy="400379"/>
            </a:xfrm>
            <a:prstGeom prst="bentConnector2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cxnSpLocks/>
              <a:stCxn id="32" idx="1"/>
              <a:endCxn id="16" idx="2"/>
            </p:cNvCxnSpPr>
            <p:nvPr/>
          </p:nvCxnSpPr>
          <p:spPr>
            <a:xfrm rot="10800000">
              <a:off x="5917176" y="1543379"/>
              <a:ext cx="474725" cy="1668519"/>
            </a:xfrm>
            <a:prstGeom prst="bentConnector2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cxnSpLocks/>
              <a:stCxn id="37" idx="1"/>
              <a:endCxn id="16" idx="2"/>
            </p:cNvCxnSpPr>
            <p:nvPr/>
          </p:nvCxnSpPr>
          <p:spPr>
            <a:xfrm rot="10800000">
              <a:off x="5917176" y="1543379"/>
              <a:ext cx="484029" cy="2451941"/>
            </a:xfrm>
            <a:prstGeom prst="bentConnector2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lbow Connector 77"/>
            <p:cNvCxnSpPr>
              <a:cxnSpLocks/>
              <a:stCxn id="36" idx="1"/>
              <a:endCxn id="16" idx="2"/>
            </p:cNvCxnSpPr>
            <p:nvPr/>
          </p:nvCxnSpPr>
          <p:spPr>
            <a:xfrm rot="10800000">
              <a:off x="5917175" y="1543379"/>
              <a:ext cx="467974" cy="3616527"/>
            </a:xfrm>
            <a:prstGeom prst="bentConnector2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069801" y="1281768"/>
              <a:ext cx="1694748" cy="2616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Clinical Manager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8197" y="4252522"/>
              <a:ext cx="2372563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Benefits Advisor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1520" y="2924944"/>
              <a:ext cx="1512168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Grant Officer</a:t>
              </a:r>
            </a:p>
          </p:txBody>
        </p:sp>
        <p:cxnSp>
          <p:nvCxnSpPr>
            <p:cNvPr id="13" name="Elbow Connector 12"/>
            <p:cNvCxnSpPr>
              <a:cxnSpLocks/>
              <a:stCxn id="33" idx="1"/>
              <a:endCxn id="16" idx="2"/>
            </p:cNvCxnSpPr>
            <p:nvPr/>
          </p:nvCxnSpPr>
          <p:spPr>
            <a:xfrm rot="10800000">
              <a:off x="5917175" y="1543379"/>
              <a:ext cx="474726" cy="4020249"/>
            </a:xfrm>
            <a:prstGeom prst="bentConnector2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cxnSpLocks/>
              <a:stCxn id="34" idx="2"/>
              <a:endCxn id="33" idx="2"/>
            </p:cNvCxnSpPr>
            <p:nvPr/>
          </p:nvCxnSpPr>
          <p:spPr>
            <a:xfrm rot="5400000" flipH="1" flipV="1">
              <a:off x="6558218" y="5093087"/>
              <a:ext cx="415243" cy="1617934"/>
            </a:xfrm>
            <a:prstGeom prst="bentConnector3">
              <a:avLst>
                <a:gd name="adj1" fmla="val -55052"/>
              </a:avLst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>
              <a:cxnSpLocks/>
              <a:stCxn id="46" idx="1"/>
              <a:endCxn id="16" idx="2"/>
            </p:cNvCxnSpPr>
            <p:nvPr/>
          </p:nvCxnSpPr>
          <p:spPr>
            <a:xfrm rot="10800000">
              <a:off x="5917175" y="1543379"/>
              <a:ext cx="471022" cy="2839949"/>
            </a:xfrm>
            <a:prstGeom prst="bentConnector2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163592F-486D-42D6-B055-D99D4870098C}"/>
              </a:ext>
            </a:extLst>
          </p:cNvPr>
          <p:cNvCxnSpPr>
            <a:cxnSpLocks/>
          </p:cNvCxnSpPr>
          <p:nvPr/>
        </p:nvCxnSpPr>
        <p:spPr>
          <a:xfrm flipV="1">
            <a:off x="2916937" y="4381211"/>
            <a:ext cx="0" cy="39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C12683F7-B2E2-4F57-A7D3-DC0C737110EE}"/>
              </a:ext>
            </a:extLst>
          </p:cNvPr>
          <p:cNvSpPr txBox="1"/>
          <p:nvPr/>
        </p:nvSpPr>
        <p:spPr>
          <a:xfrm>
            <a:off x="343115" y="4736578"/>
            <a:ext cx="1744592" cy="261610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Fundraising Volunteers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74C646C-18DE-4C5C-93A5-F795198E815D}"/>
              </a:ext>
            </a:extLst>
          </p:cNvPr>
          <p:cNvCxnSpPr>
            <a:cxnSpLocks/>
          </p:cNvCxnSpPr>
          <p:nvPr/>
        </p:nvCxnSpPr>
        <p:spPr>
          <a:xfrm flipV="1">
            <a:off x="989157" y="2827876"/>
            <a:ext cx="0" cy="485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0A737F0-E6A1-4592-BCBC-CA9E0807A8BF}"/>
              </a:ext>
            </a:extLst>
          </p:cNvPr>
          <p:cNvCxnSpPr>
            <a:cxnSpLocks/>
          </p:cNvCxnSpPr>
          <p:nvPr/>
        </p:nvCxnSpPr>
        <p:spPr>
          <a:xfrm flipV="1">
            <a:off x="2733999" y="2780428"/>
            <a:ext cx="0" cy="588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A0F38E85-2AE8-4EDE-BB07-40BD9A631A19}"/>
              </a:ext>
            </a:extLst>
          </p:cNvPr>
          <p:cNvSpPr txBox="1"/>
          <p:nvPr/>
        </p:nvSpPr>
        <p:spPr>
          <a:xfrm>
            <a:off x="6437913" y="2988218"/>
            <a:ext cx="2372563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Revive MS Connect National Coordinator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3F3ADFF-E1F4-4785-BFC1-8E61F016CCC7}"/>
              </a:ext>
            </a:extLst>
          </p:cNvPr>
          <p:cNvCxnSpPr>
            <a:stCxn id="31" idx="1"/>
          </p:cNvCxnSpPr>
          <p:nvPr/>
        </p:nvCxnSpPr>
        <p:spPr>
          <a:xfrm flipH="1">
            <a:off x="6009900" y="2710989"/>
            <a:ext cx="4318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4A2A8B7-973B-4F3A-9C68-49E0CE287752}"/>
              </a:ext>
            </a:extLst>
          </p:cNvPr>
          <p:cNvCxnSpPr>
            <a:stCxn id="85" idx="1"/>
          </p:cNvCxnSpPr>
          <p:nvPr/>
        </p:nvCxnSpPr>
        <p:spPr>
          <a:xfrm flipH="1" flipV="1">
            <a:off x="6009900" y="3203661"/>
            <a:ext cx="42801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DFE64D1-F7DD-4F29-9A84-8B5D98E2DF9E}"/>
              </a:ext>
            </a:extLst>
          </p:cNvPr>
          <p:cNvCxnSpPr>
            <a:stCxn id="35" idx="1"/>
          </p:cNvCxnSpPr>
          <p:nvPr/>
        </p:nvCxnSpPr>
        <p:spPr>
          <a:xfrm flipH="1">
            <a:off x="6009900" y="4002184"/>
            <a:ext cx="4443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EE740210-6FDA-40FD-803B-84DD554AD407}"/>
              </a:ext>
            </a:extLst>
          </p:cNvPr>
          <p:cNvCxnSpPr>
            <a:stCxn id="38" idx="1"/>
          </p:cNvCxnSpPr>
          <p:nvPr/>
        </p:nvCxnSpPr>
        <p:spPr>
          <a:xfrm flipH="1">
            <a:off x="6009900" y="5162096"/>
            <a:ext cx="4359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B3501EF4-550F-494B-8D98-636450FF11D5}"/>
              </a:ext>
            </a:extLst>
          </p:cNvPr>
          <p:cNvSpPr txBox="1"/>
          <p:nvPr/>
        </p:nvSpPr>
        <p:spPr>
          <a:xfrm>
            <a:off x="3768847" y="4744231"/>
            <a:ext cx="2016795" cy="261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Communications Volunteers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AF6D7D15-E396-4961-A11D-06AF3E464A00}"/>
              </a:ext>
            </a:extLst>
          </p:cNvPr>
          <p:cNvCxnSpPr>
            <a:cxnSpLocks/>
            <a:stCxn id="121" idx="0"/>
            <a:endCxn id="9" idx="2"/>
          </p:cNvCxnSpPr>
          <p:nvPr/>
        </p:nvCxnSpPr>
        <p:spPr>
          <a:xfrm flipV="1">
            <a:off x="4777245" y="2833590"/>
            <a:ext cx="0" cy="1910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0" name="Picture 139" descr="Logo, company name&#10;&#10;Description automatically generated">
            <a:extLst>
              <a:ext uri="{FF2B5EF4-FFF2-40B4-BE49-F238E27FC236}">
                <a16:creationId xmlns:a16="http://schemas.microsoft.com/office/drawing/2014/main" id="{25917C62-D2B7-4F68-A573-609A47D9D9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68" y="130979"/>
            <a:ext cx="1507849" cy="935086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1909364-B71F-44F4-B50E-B10623A511FB}"/>
              </a:ext>
            </a:extLst>
          </p:cNvPr>
          <p:cNvSpPr txBox="1"/>
          <p:nvPr/>
        </p:nvSpPr>
        <p:spPr>
          <a:xfrm>
            <a:off x="2046996" y="4104212"/>
            <a:ext cx="151216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Kitchen Manager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956252B-C4A5-4EAA-9501-B2D8142EC671}"/>
              </a:ext>
            </a:extLst>
          </p:cNvPr>
          <p:cNvSpPr txBox="1"/>
          <p:nvPr/>
        </p:nvSpPr>
        <p:spPr>
          <a:xfrm>
            <a:off x="2172193" y="4726680"/>
            <a:ext cx="151216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Kitchen Volunteers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1262B016-49F2-4441-90D8-AD1E75C00ABE}"/>
              </a:ext>
            </a:extLst>
          </p:cNvPr>
          <p:cNvCxnSpPr>
            <a:cxnSpLocks/>
          </p:cNvCxnSpPr>
          <p:nvPr/>
        </p:nvCxnSpPr>
        <p:spPr>
          <a:xfrm rot="5400000">
            <a:off x="539283" y="3320464"/>
            <a:ext cx="1919442" cy="95678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91760FF2-1704-4FC1-8B8C-BE9074DAA766}"/>
              </a:ext>
            </a:extLst>
          </p:cNvPr>
          <p:cNvCxnSpPr>
            <a:cxnSpLocks/>
          </p:cNvCxnSpPr>
          <p:nvPr/>
        </p:nvCxnSpPr>
        <p:spPr>
          <a:xfrm rot="5400000">
            <a:off x="2908797" y="2611678"/>
            <a:ext cx="1595596" cy="27593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6CF6A8A3-A0E6-4F37-9F4C-CF373AC66183}"/>
              </a:ext>
            </a:extLst>
          </p:cNvPr>
          <p:cNvCxnSpPr>
            <a:cxnSpLocks/>
            <a:endCxn id="26" idx="3"/>
          </p:cNvCxnSpPr>
          <p:nvPr/>
        </p:nvCxnSpPr>
        <p:spPr>
          <a:xfrm rot="10800000" flipV="1">
            <a:off x="3556825" y="2845884"/>
            <a:ext cx="1473291" cy="63238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77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B57E1B0CBF724DBDC85A71E4C1D86A" ma:contentTypeVersion="15" ma:contentTypeDescription="Create a new document." ma:contentTypeScope="" ma:versionID="7e0d6442859d8f5e101f433e757a6dcc">
  <xsd:schema xmlns:xsd="http://www.w3.org/2001/XMLSchema" xmlns:xs="http://www.w3.org/2001/XMLSchema" xmlns:p="http://schemas.microsoft.com/office/2006/metadata/properties" xmlns:ns2="5dfa4eaf-f639-4e4f-a093-834814237e7a" xmlns:ns3="038f59e1-ebc5-44c7-83b2-d08416501d48" targetNamespace="http://schemas.microsoft.com/office/2006/metadata/properties" ma:root="true" ma:fieldsID="77f5e1a9b8743fdd485e8095c6ea24b3" ns2:_="" ns3:_="">
    <xsd:import namespace="5dfa4eaf-f639-4e4f-a093-834814237e7a"/>
    <xsd:import namespace="038f59e1-ebc5-44c7-83b2-d08416501d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a4eaf-f639-4e4f-a093-834814237e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f59e1-ebc5-44c7-83b2-d08416501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7271B5-C42E-4746-A04C-2B994648EE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E9334-4630-461D-9F54-0088F7FFC06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038f59e1-ebc5-44c7-83b2-d08416501d48"/>
    <ds:schemaRef ds:uri="http://purl.org/dc/terms/"/>
    <ds:schemaRef ds:uri="5dfa4eaf-f639-4e4f-a093-834814237e7a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21CBDF-8F50-4D74-928E-4D4CE46A07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a4eaf-f639-4e4f-a093-834814237e7a"/>
    <ds:schemaRef ds:uri="038f59e1-ebc5-44c7-83b2-d08416501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Campbell</dc:creator>
  <cp:lastModifiedBy>Cara Thom</cp:lastModifiedBy>
  <cp:revision>16</cp:revision>
  <dcterms:created xsi:type="dcterms:W3CDTF">2019-03-31T15:34:40Z</dcterms:created>
  <dcterms:modified xsi:type="dcterms:W3CDTF">2021-09-29T11:59:58Z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0x01010099B57E1B0CBF724DBDC85A71E4C1D86A</vt:lpwstr>
  </property>
</Properties>
</file>