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1" r:id="rId3"/>
    <p:sldId id="282" r:id="rId4"/>
    <p:sldId id="264" r:id="rId5"/>
    <p:sldId id="277" r:id="rId6"/>
    <p:sldId id="295" r:id="rId7"/>
    <p:sldId id="285" r:id="rId8"/>
    <p:sldId id="286" r:id="rId9"/>
    <p:sldId id="288" r:id="rId10"/>
    <p:sldId id="299" r:id="rId11"/>
    <p:sldId id="298" r:id="rId12"/>
    <p:sldId id="294" r:id="rId13"/>
    <p:sldId id="300" r:id="rId14"/>
    <p:sldId id="301" r:id="rId15"/>
    <p:sldId id="287" r:id="rId16"/>
    <p:sldId id="275" r:id="rId17"/>
    <p:sldId id="276" r:id="rId18"/>
    <p:sldId id="279" r:id="rId19"/>
    <p:sldId id="291" r:id="rId20"/>
    <p:sldId id="305" r:id="rId21"/>
    <p:sldId id="306" r:id="rId22"/>
    <p:sldId id="304" r:id="rId23"/>
    <p:sldId id="307" r:id="rId24"/>
    <p:sldId id="303"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of Service Users</c:v>
                </c:pt>
              </c:strCache>
            </c:strRef>
          </c:tx>
          <c:spPr>
            <a:solidFill>
              <a:schemeClr val="accent1"/>
            </a:solidFill>
            <a:ln>
              <a:noFill/>
            </a:ln>
            <a:effectLst/>
            <a:sp3d/>
          </c:spPr>
          <c:invertIfNegative val="0"/>
          <c:dLbls>
            <c:dLbl>
              <c:idx val="0"/>
              <c:layout>
                <c:manualLayout>
                  <c:x val="1.1490173125195012E-2"/>
                  <c:y val="-2.601196675065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3E-41F7-99FC-3EA1677FCBD2}"/>
                </c:ext>
              </c:extLst>
            </c:dLbl>
            <c:dLbl>
              <c:idx val="1"/>
              <c:layout>
                <c:manualLayout>
                  <c:x val="1.2220178707933833E-2"/>
                  <c:y val="-1.4140404675610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3E-41F7-99FC-3EA1677FCBD2}"/>
                </c:ext>
              </c:extLst>
            </c:dLbl>
            <c:dLbl>
              <c:idx val="2"/>
              <c:layout>
                <c:manualLayout>
                  <c:x val="1.0910213981002351E-2"/>
                  <c:y val="-6.0330389312566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3E-41F7-99FC-3EA1677FCBD2}"/>
                </c:ext>
              </c:extLst>
            </c:dLbl>
            <c:dLbl>
              <c:idx val="3"/>
              <c:layout>
                <c:manualLayout>
                  <c:x val="9.879921034536554E-3"/>
                  <c:y val="-1.9364449615074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9F-4B35-94D4-1F77E2B596D1}"/>
                </c:ext>
              </c:extLst>
            </c:dLbl>
            <c:dLbl>
              <c:idx val="4"/>
              <c:layout>
                <c:manualLayout>
                  <c:x val="1.3584891422487887E-2"/>
                  <c:y val="-2.7663499450106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9F-4B35-94D4-1F77E2B596D1}"/>
                </c:ext>
              </c:extLst>
            </c:dLbl>
            <c:dLbl>
              <c:idx val="5"/>
              <c:layout>
                <c:manualLayout>
                  <c:x val="1.7289861810439039E-2"/>
                  <c:y val="-1.9364449615074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9F-4B35-94D4-1F77E2B596D1}"/>
                </c:ext>
              </c:extLst>
            </c:dLbl>
            <c:dLbl>
              <c:idx val="6"/>
              <c:layout>
                <c:manualLayout>
                  <c:x val="9.8799210345366442E-3"/>
                  <c:y val="-1.3831749725053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9F-4B35-94D4-1F77E2B596D1}"/>
                </c:ext>
              </c:extLst>
            </c:dLbl>
            <c:dLbl>
              <c:idx val="7"/>
              <c:layout>
                <c:manualLayout>
                  <c:x val="8.6449309052194744E-3"/>
                  <c:y val="-1.659809967006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9F-4B35-94D4-1F77E2B596D1}"/>
                </c:ext>
              </c:extLst>
            </c:dLbl>
            <c:dLbl>
              <c:idx val="8"/>
              <c:layout>
                <c:manualLayout>
                  <c:x val="1.1114911163853726E-2"/>
                  <c:y val="-1.3831749725053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9F-4B35-94D4-1F77E2B596D1}"/>
                </c:ext>
              </c:extLst>
            </c:dLbl>
            <c:dLbl>
              <c:idx val="9"/>
              <c:layout>
                <c:manualLayout>
                  <c:x val="6.1749506465852222E-3"/>
                  <c:y val="-1.3831749725053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9F-4B35-94D4-1F77E2B596D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1st Decile (Most Deprived)</c:v>
                </c:pt>
                <c:pt idx="1">
                  <c:v>2nd Decile</c:v>
                </c:pt>
                <c:pt idx="2">
                  <c:v>3rd Decile</c:v>
                </c:pt>
                <c:pt idx="3">
                  <c:v>4th Decile</c:v>
                </c:pt>
                <c:pt idx="4">
                  <c:v>5th Decile</c:v>
                </c:pt>
                <c:pt idx="5">
                  <c:v>6th Decile</c:v>
                </c:pt>
                <c:pt idx="6">
                  <c:v>7th Decile</c:v>
                </c:pt>
                <c:pt idx="7">
                  <c:v>8th Decile</c:v>
                </c:pt>
                <c:pt idx="8">
                  <c:v>9th Decile</c:v>
                </c:pt>
                <c:pt idx="9">
                  <c:v>10th Decile (least deprived)</c:v>
                </c:pt>
              </c:strCache>
            </c:strRef>
          </c:cat>
          <c:val>
            <c:numRef>
              <c:f>Sheet1!$B$2:$B$11</c:f>
              <c:numCache>
                <c:formatCode>0%</c:formatCode>
                <c:ptCount val="10"/>
                <c:pt idx="0">
                  <c:v>0.51</c:v>
                </c:pt>
                <c:pt idx="1">
                  <c:v>0.18</c:v>
                </c:pt>
                <c:pt idx="2">
                  <c:v>0.17</c:v>
                </c:pt>
                <c:pt idx="3">
                  <c:v>0.03</c:v>
                </c:pt>
                <c:pt idx="4">
                  <c:v>0.02</c:v>
                </c:pt>
                <c:pt idx="5">
                  <c:v>0.03</c:v>
                </c:pt>
                <c:pt idx="6">
                  <c:v>0.01</c:v>
                </c:pt>
                <c:pt idx="7">
                  <c:v>0</c:v>
                </c:pt>
                <c:pt idx="8">
                  <c:v>0</c:v>
                </c:pt>
                <c:pt idx="9">
                  <c:v>0.01</c:v>
                </c:pt>
              </c:numCache>
            </c:numRef>
          </c:val>
          <c:extLst>
            <c:ext xmlns:c16="http://schemas.microsoft.com/office/drawing/2014/chart" uri="{C3380CC4-5D6E-409C-BE32-E72D297353CC}">
              <c16:uniqueId val="{00000000-A13E-41F7-99FC-3EA1677FCBD2}"/>
            </c:ext>
          </c:extLst>
        </c:ser>
        <c:dLbls>
          <c:showLegendKey val="0"/>
          <c:showVal val="1"/>
          <c:showCatName val="0"/>
          <c:showSerName val="0"/>
          <c:showPercent val="0"/>
          <c:showBubbleSize val="0"/>
        </c:dLbls>
        <c:gapWidth val="150"/>
        <c:shape val="box"/>
        <c:axId val="1316025503"/>
        <c:axId val="1316023423"/>
        <c:axId val="0"/>
      </c:bar3DChart>
      <c:catAx>
        <c:axId val="13160255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6023423"/>
        <c:crosses val="autoZero"/>
        <c:auto val="1"/>
        <c:lblAlgn val="ctr"/>
        <c:lblOffset val="100"/>
        <c:noMultiLvlLbl val="0"/>
      </c:catAx>
      <c:valAx>
        <c:axId val="1316023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6025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of Service Users</c:v>
                </c:pt>
              </c:strCache>
            </c:strRef>
          </c:tx>
          <c:spPr>
            <a:solidFill>
              <a:schemeClr val="accent1"/>
            </a:solidFill>
            <a:ln>
              <a:noFill/>
            </a:ln>
            <a:effectLst/>
            <a:sp3d/>
          </c:spPr>
          <c:invertIfNegative val="0"/>
          <c:dLbls>
            <c:dLbl>
              <c:idx val="0"/>
              <c:layout>
                <c:manualLayout>
                  <c:x val="1.4353061633908525E-2"/>
                  <c:y val="-1.5235617866438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3E-41F7-99FC-3EA1677FCBD2}"/>
                </c:ext>
              </c:extLst>
            </c:dLbl>
            <c:dLbl>
              <c:idx val="1"/>
              <c:layout>
                <c:manualLayout>
                  <c:x val="1.0451946770356811E-2"/>
                  <c:y val="-1.2990300131543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3E-41F7-99FC-3EA1677FCBD2}"/>
                </c:ext>
              </c:extLst>
            </c:dLbl>
            <c:dLbl>
              <c:idx val="2"/>
              <c:layout>
                <c:manualLayout>
                  <c:x val="9.0296791687023582E-3"/>
                  <c:y val="-1.4332088766288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3E-41F7-99FC-3EA1677FCBD2}"/>
                </c:ext>
              </c:extLst>
            </c:dLbl>
            <c:dLbl>
              <c:idx val="3"/>
              <c:layout>
                <c:manualLayout>
                  <c:x val="9.6553780788515581E-3"/>
                  <c:y val="-5.0715829784934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18-43F9-9570-00FFBA3F5341}"/>
                </c:ext>
              </c:extLst>
            </c:dLbl>
            <c:dLbl>
              <c:idx val="4"/>
              <c:layout>
                <c:manualLayout>
                  <c:x val="2.4138445197128895E-3"/>
                  <c:y val="-2.76634994501062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18-43F9-9570-00FFBA3F5341}"/>
                </c:ext>
              </c:extLst>
            </c:dLbl>
            <c:dLbl>
              <c:idx val="5"/>
              <c:layout>
                <c:manualLayout>
                  <c:x val="1.0862300338707914E-2"/>
                  <c:y val="-5.0715829784934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18-43F9-9570-00FFBA3F5341}"/>
                </c:ext>
              </c:extLst>
            </c:dLbl>
            <c:dLbl>
              <c:idx val="6"/>
              <c:layout>
                <c:manualLayout>
                  <c:x val="1.0862300338708003E-2"/>
                  <c:y val="-8.29904983503187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18-43F9-9570-00FFBA3F53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Learning new things</c:v>
                </c:pt>
                <c:pt idx="1">
                  <c:v>Confidence</c:v>
                </c:pt>
                <c:pt idx="2">
                  <c:v>Ability to take the lead on things</c:v>
                </c:pt>
                <c:pt idx="3">
                  <c:v>Aware of what going on in community</c:v>
                </c:pt>
                <c:pt idx="4">
                  <c:v>Skills needed to get a job</c:v>
                </c:pt>
                <c:pt idx="5">
                  <c:v>Being more ambitious</c:v>
                </c:pt>
                <c:pt idx="6">
                  <c:v>Awareness of issues</c:v>
                </c:pt>
              </c:strCache>
            </c:strRef>
          </c:cat>
          <c:val>
            <c:numRef>
              <c:f>Sheet1!$B$2:$B$8</c:f>
              <c:numCache>
                <c:formatCode>0%</c:formatCode>
                <c:ptCount val="7"/>
                <c:pt idx="0">
                  <c:v>0.9</c:v>
                </c:pt>
                <c:pt idx="1">
                  <c:v>0.84</c:v>
                </c:pt>
                <c:pt idx="2">
                  <c:v>0.79</c:v>
                </c:pt>
                <c:pt idx="3">
                  <c:v>0.77</c:v>
                </c:pt>
                <c:pt idx="4">
                  <c:v>0.54</c:v>
                </c:pt>
                <c:pt idx="5">
                  <c:v>0.53</c:v>
                </c:pt>
                <c:pt idx="6">
                  <c:v>0.51</c:v>
                </c:pt>
              </c:numCache>
            </c:numRef>
          </c:val>
          <c:extLst>
            <c:ext xmlns:c16="http://schemas.microsoft.com/office/drawing/2014/chart" uri="{C3380CC4-5D6E-409C-BE32-E72D297353CC}">
              <c16:uniqueId val="{00000000-A13E-41F7-99FC-3EA1677FCBD2}"/>
            </c:ext>
          </c:extLst>
        </c:ser>
        <c:dLbls>
          <c:showLegendKey val="0"/>
          <c:showVal val="1"/>
          <c:showCatName val="0"/>
          <c:showSerName val="0"/>
          <c:showPercent val="0"/>
          <c:showBubbleSize val="0"/>
        </c:dLbls>
        <c:gapWidth val="150"/>
        <c:shape val="box"/>
        <c:axId val="1316025503"/>
        <c:axId val="1316023423"/>
        <c:axId val="0"/>
      </c:bar3DChart>
      <c:catAx>
        <c:axId val="13160255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6023423"/>
        <c:crosses val="autoZero"/>
        <c:auto val="1"/>
        <c:lblAlgn val="ctr"/>
        <c:lblOffset val="100"/>
        <c:noMultiLvlLbl val="0"/>
      </c:catAx>
      <c:valAx>
        <c:axId val="1316023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6025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864D5-5A92-4B3B-B663-CE772E3EA00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E40654D5-DDE8-443F-B922-FBDE23016C10}">
      <dgm:prSet phldrT="[Text]" custT="1"/>
      <dgm:spPr/>
      <dgm:t>
        <a:bodyPr/>
        <a:lstStyle/>
        <a:p>
          <a:r>
            <a:rPr lang="en-GB" sz="1400" baseline="0" dirty="0"/>
            <a:t>Working Together</a:t>
          </a:r>
        </a:p>
      </dgm:t>
    </dgm:pt>
    <dgm:pt modelId="{E3BB99C1-10E7-4B06-B3D7-47F6CB344111}" type="parTrans" cxnId="{EB726371-8315-493B-B78D-C65338F62361}">
      <dgm:prSet/>
      <dgm:spPr/>
      <dgm:t>
        <a:bodyPr/>
        <a:lstStyle/>
        <a:p>
          <a:endParaRPr lang="en-GB" sz="1300" baseline="0"/>
        </a:p>
      </dgm:t>
    </dgm:pt>
    <dgm:pt modelId="{3BB14911-C351-49C9-BFB1-54DF934BF8B8}" type="sibTrans" cxnId="{EB726371-8315-493B-B78D-C65338F62361}">
      <dgm:prSet/>
      <dgm:spPr/>
      <dgm:t>
        <a:bodyPr/>
        <a:lstStyle/>
        <a:p>
          <a:endParaRPr lang="en-GB" sz="1300" baseline="0"/>
        </a:p>
      </dgm:t>
    </dgm:pt>
    <dgm:pt modelId="{1E685064-43D5-4870-B4D8-AA0900A405F0}">
      <dgm:prSet phldrT="[Text]" custT="1"/>
      <dgm:spPr/>
      <dgm:t>
        <a:bodyPr/>
        <a:lstStyle/>
        <a:p>
          <a:r>
            <a:rPr lang="en-GB" sz="1400" baseline="0" dirty="0"/>
            <a:t>Developmental</a:t>
          </a:r>
        </a:p>
      </dgm:t>
    </dgm:pt>
    <dgm:pt modelId="{A5633CF7-60F0-451D-86FA-38A8FA5DD5EB}" type="parTrans" cxnId="{AE4AA6D2-964F-4440-B47D-A41D8A635E9B}">
      <dgm:prSet custT="1"/>
      <dgm:spPr/>
      <dgm:t>
        <a:bodyPr/>
        <a:lstStyle/>
        <a:p>
          <a:endParaRPr lang="en-GB" sz="1300" baseline="0"/>
        </a:p>
      </dgm:t>
    </dgm:pt>
    <dgm:pt modelId="{AA33AA99-77A0-4A67-B0AE-219D514CE0F3}" type="sibTrans" cxnId="{AE4AA6D2-964F-4440-B47D-A41D8A635E9B}">
      <dgm:prSet/>
      <dgm:spPr/>
      <dgm:t>
        <a:bodyPr/>
        <a:lstStyle/>
        <a:p>
          <a:endParaRPr lang="en-GB" sz="1300" baseline="0"/>
        </a:p>
      </dgm:t>
    </dgm:pt>
    <dgm:pt modelId="{68BE55D6-8765-43F1-8913-E89730644051}">
      <dgm:prSet phldrT="[Text]" custT="1"/>
      <dgm:spPr/>
      <dgm:t>
        <a:bodyPr/>
        <a:lstStyle/>
        <a:p>
          <a:r>
            <a:rPr lang="en-GB" sz="1400" baseline="0" dirty="0"/>
            <a:t>Fun and Engaging</a:t>
          </a:r>
        </a:p>
      </dgm:t>
    </dgm:pt>
    <dgm:pt modelId="{0159198D-7FD6-4AB6-852F-392C693CCD99}" type="parTrans" cxnId="{CA990989-4832-44ED-83BC-915FAAFCCA21}">
      <dgm:prSet custT="1"/>
      <dgm:spPr/>
      <dgm:t>
        <a:bodyPr/>
        <a:lstStyle/>
        <a:p>
          <a:endParaRPr lang="en-GB" sz="1300" baseline="0"/>
        </a:p>
      </dgm:t>
    </dgm:pt>
    <dgm:pt modelId="{AC93A3D2-7769-41A3-A3D2-CAC08B9CB395}" type="sibTrans" cxnId="{CA990989-4832-44ED-83BC-915FAAFCCA21}">
      <dgm:prSet/>
      <dgm:spPr/>
      <dgm:t>
        <a:bodyPr/>
        <a:lstStyle/>
        <a:p>
          <a:endParaRPr lang="en-GB" sz="1300" baseline="0"/>
        </a:p>
      </dgm:t>
    </dgm:pt>
    <dgm:pt modelId="{DE3680C9-1E98-4EA8-B27E-A60D34FB7C8B}">
      <dgm:prSet phldrT="[Text]" custT="1"/>
      <dgm:spPr/>
      <dgm:t>
        <a:bodyPr/>
        <a:lstStyle/>
        <a:p>
          <a:r>
            <a:rPr lang="en-GB" sz="1400" baseline="0" dirty="0"/>
            <a:t>Supporting</a:t>
          </a:r>
        </a:p>
      </dgm:t>
    </dgm:pt>
    <dgm:pt modelId="{6650E9EC-B7F6-4EAA-A838-10759E833E96}" type="parTrans" cxnId="{DDF7C351-A0A3-4655-994F-B09CF86439DB}">
      <dgm:prSet custT="1"/>
      <dgm:spPr/>
      <dgm:t>
        <a:bodyPr/>
        <a:lstStyle/>
        <a:p>
          <a:endParaRPr lang="en-GB" sz="1300" baseline="0"/>
        </a:p>
      </dgm:t>
    </dgm:pt>
    <dgm:pt modelId="{55A556FB-21ED-46D9-946B-BF85850D73D2}" type="sibTrans" cxnId="{DDF7C351-A0A3-4655-994F-B09CF86439DB}">
      <dgm:prSet/>
      <dgm:spPr/>
      <dgm:t>
        <a:bodyPr/>
        <a:lstStyle/>
        <a:p>
          <a:endParaRPr lang="en-GB" sz="1300" baseline="0"/>
        </a:p>
      </dgm:t>
    </dgm:pt>
    <dgm:pt modelId="{84A6A2E8-8567-4152-9ACF-F47EAD8D4A5D}">
      <dgm:prSet phldrT="[Text]" custT="1"/>
      <dgm:spPr/>
      <dgm:t>
        <a:bodyPr/>
        <a:lstStyle/>
        <a:p>
          <a:r>
            <a:rPr lang="en-GB" sz="1400" baseline="0" dirty="0"/>
            <a:t>Inclusive</a:t>
          </a:r>
        </a:p>
      </dgm:t>
    </dgm:pt>
    <dgm:pt modelId="{90401AA8-0DA9-469F-B6AE-E19045450C56}" type="parTrans" cxnId="{0470440C-9E22-4DDA-A965-6C46C7831B16}">
      <dgm:prSet custT="1"/>
      <dgm:spPr/>
      <dgm:t>
        <a:bodyPr/>
        <a:lstStyle/>
        <a:p>
          <a:endParaRPr lang="en-GB" sz="1300" baseline="0"/>
        </a:p>
      </dgm:t>
    </dgm:pt>
    <dgm:pt modelId="{A00E47F5-3577-41CB-B21A-DEC58AE7B22E}" type="sibTrans" cxnId="{0470440C-9E22-4DDA-A965-6C46C7831B16}">
      <dgm:prSet/>
      <dgm:spPr/>
      <dgm:t>
        <a:bodyPr/>
        <a:lstStyle/>
        <a:p>
          <a:endParaRPr lang="en-GB" sz="1300" baseline="0"/>
        </a:p>
      </dgm:t>
    </dgm:pt>
    <dgm:pt modelId="{982C0C95-DB38-4FE5-BB85-A9C8DBB61DA0}" type="pres">
      <dgm:prSet presAssocID="{695864D5-5A92-4B3B-B663-CE772E3EA006}" presName="Name0" presStyleCnt="0">
        <dgm:presLayoutVars>
          <dgm:chMax val="1"/>
          <dgm:dir/>
          <dgm:animLvl val="ctr"/>
          <dgm:resizeHandles val="exact"/>
        </dgm:presLayoutVars>
      </dgm:prSet>
      <dgm:spPr/>
    </dgm:pt>
    <dgm:pt modelId="{905B0D8E-B0A9-4F80-AEE3-5881422D914B}" type="pres">
      <dgm:prSet presAssocID="{E40654D5-DDE8-443F-B922-FBDE23016C10}" presName="centerShape" presStyleLbl="node0" presStyleIdx="0" presStyleCnt="1" custScaleX="130000" custScaleY="130000"/>
      <dgm:spPr/>
    </dgm:pt>
    <dgm:pt modelId="{86ED4B5E-F5EE-48D4-A15F-B1AF1471D430}" type="pres">
      <dgm:prSet presAssocID="{A5633CF7-60F0-451D-86FA-38A8FA5DD5EB}" presName="parTrans" presStyleLbl="sibTrans2D1" presStyleIdx="0" presStyleCnt="4" custAng="4964706" custScaleX="85456" custScaleY="94090"/>
      <dgm:spPr>
        <a:prstGeom prst="upDownArrow">
          <a:avLst/>
        </a:prstGeom>
      </dgm:spPr>
    </dgm:pt>
    <dgm:pt modelId="{75D4D2E8-747A-45A5-8152-D0592EEDD447}" type="pres">
      <dgm:prSet presAssocID="{A5633CF7-60F0-451D-86FA-38A8FA5DD5EB}" presName="connectorText" presStyleLbl="sibTrans2D1" presStyleIdx="0" presStyleCnt="4"/>
      <dgm:spPr/>
    </dgm:pt>
    <dgm:pt modelId="{502A73D4-29C8-403F-9E79-2E05B922E582}" type="pres">
      <dgm:prSet presAssocID="{1E685064-43D5-4870-B4D8-AA0900A405F0}" presName="node" presStyleLbl="node1" presStyleIdx="0" presStyleCnt="4" custScaleX="118822" custScaleY="118822" custRadScaleRad="114084" custRadScaleInc="-100703">
        <dgm:presLayoutVars>
          <dgm:bulletEnabled val="1"/>
        </dgm:presLayoutVars>
      </dgm:prSet>
      <dgm:spPr/>
    </dgm:pt>
    <dgm:pt modelId="{805A4D6D-9FBF-4587-8337-5F2F982C3295}" type="pres">
      <dgm:prSet presAssocID="{0159198D-7FD6-4AB6-852F-392C693CCD99}" presName="parTrans" presStyleLbl="sibTrans2D1" presStyleIdx="1" presStyleCnt="4" custAng="5706198" custScaleX="92023" custScaleY="94090"/>
      <dgm:spPr>
        <a:prstGeom prst="upDownArrow">
          <a:avLst/>
        </a:prstGeom>
      </dgm:spPr>
    </dgm:pt>
    <dgm:pt modelId="{0E609E1B-8205-4D54-891E-E9E03D78E43E}" type="pres">
      <dgm:prSet presAssocID="{0159198D-7FD6-4AB6-852F-392C693CCD99}" presName="connectorText" presStyleLbl="sibTrans2D1" presStyleIdx="1" presStyleCnt="4"/>
      <dgm:spPr/>
    </dgm:pt>
    <dgm:pt modelId="{5DF9A3DE-95A2-43D9-9E6F-AD38F155F429}" type="pres">
      <dgm:prSet presAssocID="{68BE55D6-8765-43F1-8913-E89730644051}" presName="node" presStyleLbl="node1" presStyleIdx="1" presStyleCnt="4" custScaleX="118822" custScaleY="118822" custRadScaleRad="112029" custRadScaleInc="-102199">
        <dgm:presLayoutVars>
          <dgm:bulletEnabled val="1"/>
        </dgm:presLayoutVars>
      </dgm:prSet>
      <dgm:spPr/>
    </dgm:pt>
    <dgm:pt modelId="{0D63AC33-D42A-4D19-8D1E-96F70DB7BEE6}" type="pres">
      <dgm:prSet presAssocID="{6650E9EC-B7F6-4EAA-A838-10759E833E96}" presName="parTrans" presStyleLbl="sibTrans2D1" presStyleIdx="2" presStyleCnt="4" custAng="5454669" custScaleX="87782" custScaleY="94090"/>
      <dgm:spPr>
        <a:prstGeom prst="upDownArrow">
          <a:avLst/>
        </a:prstGeom>
      </dgm:spPr>
    </dgm:pt>
    <dgm:pt modelId="{529B3E91-20C0-4DBB-BABE-77D9D942B53A}" type="pres">
      <dgm:prSet presAssocID="{6650E9EC-B7F6-4EAA-A838-10759E833E96}" presName="connectorText" presStyleLbl="sibTrans2D1" presStyleIdx="2" presStyleCnt="4"/>
      <dgm:spPr/>
    </dgm:pt>
    <dgm:pt modelId="{A5140210-DE31-4627-A784-18E4A268D272}" type="pres">
      <dgm:prSet presAssocID="{DE3680C9-1E98-4EA8-B27E-A60D34FB7C8B}" presName="node" presStyleLbl="node1" presStyleIdx="2" presStyleCnt="4" custScaleX="118822" custScaleY="118822" custRadScaleRad="113321" custRadScaleInc="-103644">
        <dgm:presLayoutVars>
          <dgm:bulletEnabled val="1"/>
        </dgm:presLayoutVars>
      </dgm:prSet>
      <dgm:spPr/>
    </dgm:pt>
    <dgm:pt modelId="{A205B196-4D96-4936-9E12-685D8279B18C}" type="pres">
      <dgm:prSet presAssocID="{90401AA8-0DA9-469F-B6AE-E19045450C56}" presName="parTrans" presStyleLbl="sibTrans2D1" presStyleIdx="3" presStyleCnt="4" custAng="5081195" custScaleX="91711" custScaleY="94090"/>
      <dgm:spPr>
        <a:prstGeom prst="upDownArrow">
          <a:avLst/>
        </a:prstGeom>
      </dgm:spPr>
    </dgm:pt>
    <dgm:pt modelId="{2A649974-00A0-4A77-87E3-28B3CB0E88DB}" type="pres">
      <dgm:prSet presAssocID="{90401AA8-0DA9-469F-B6AE-E19045450C56}" presName="connectorText" presStyleLbl="sibTrans2D1" presStyleIdx="3" presStyleCnt="4"/>
      <dgm:spPr/>
    </dgm:pt>
    <dgm:pt modelId="{F7120529-ED23-4C0C-93C6-20668C5C3C26}" type="pres">
      <dgm:prSet presAssocID="{84A6A2E8-8567-4152-9ACF-F47EAD8D4A5D}" presName="node" presStyleLbl="node1" presStyleIdx="3" presStyleCnt="4" custScaleX="118822" custScaleY="118822" custRadScaleRad="112120" custRadScaleInc="-97904">
        <dgm:presLayoutVars>
          <dgm:bulletEnabled val="1"/>
        </dgm:presLayoutVars>
      </dgm:prSet>
      <dgm:spPr/>
    </dgm:pt>
  </dgm:ptLst>
  <dgm:cxnLst>
    <dgm:cxn modelId="{50171604-06C2-469D-AF90-3E9082CB9034}" type="presOf" srcId="{90401AA8-0DA9-469F-B6AE-E19045450C56}" destId="{A205B196-4D96-4936-9E12-685D8279B18C}" srcOrd="0" destOrd="0" presId="urn:microsoft.com/office/officeart/2005/8/layout/radial5"/>
    <dgm:cxn modelId="{49B5CD0B-8261-46D7-9DD0-DFD5C5AC55EB}" type="presOf" srcId="{90401AA8-0DA9-469F-B6AE-E19045450C56}" destId="{2A649974-00A0-4A77-87E3-28B3CB0E88DB}" srcOrd="1" destOrd="0" presId="urn:microsoft.com/office/officeart/2005/8/layout/radial5"/>
    <dgm:cxn modelId="{0470440C-9E22-4DDA-A965-6C46C7831B16}" srcId="{E40654D5-DDE8-443F-B922-FBDE23016C10}" destId="{84A6A2E8-8567-4152-9ACF-F47EAD8D4A5D}" srcOrd="3" destOrd="0" parTransId="{90401AA8-0DA9-469F-B6AE-E19045450C56}" sibTransId="{A00E47F5-3577-41CB-B21A-DEC58AE7B22E}"/>
    <dgm:cxn modelId="{03AB5C12-405C-490B-9B87-D2F7F2038686}" type="presOf" srcId="{0159198D-7FD6-4AB6-852F-392C693CCD99}" destId="{0E609E1B-8205-4D54-891E-E9E03D78E43E}" srcOrd="1" destOrd="0" presId="urn:microsoft.com/office/officeart/2005/8/layout/radial5"/>
    <dgm:cxn modelId="{FBE72D34-D63E-419A-B9F5-4CD3C81052F9}" type="presOf" srcId="{0159198D-7FD6-4AB6-852F-392C693CCD99}" destId="{805A4D6D-9FBF-4587-8337-5F2F982C3295}" srcOrd="0" destOrd="0" presId="urn:microsoft.com/office/officeart/2005/8/layout/radial5"/>
    <dgm:cxn modelId="{EF3A2B3A-3D91-4DA8-844C-B945A47308FF}" type="presOf" srcId="{1E685064-43D5-4870-B4D8-AA0900A405F0}" destId="{502A73D4-29C8-403F-9E79-2E05B922E582}" srcOrd="0" destOrd="0" presId="urn:microsoft.com/office/officeart/2005/8/layout/radial5"/>
    <dgm:cxn modelId="{2FE78170-E595-4C09-9988-EF4FAD601613}" type="presOf" srcId="{DE3680C9-1E98-4EA8-B27E-A60D34FB7C8B}" destId="{A5140210-DE31-4627-A784-18E4A268D272}" srcOrd="0" destOrd="0" presId="urn:microsoft.com/office/officeart/2005/8/layout/radial5"/>
    <dgm:cxn modelId="{EB726371-8315-493B-B78D-C65338F62361}" srcId="{695864D5-5A92-4B3B-B663-CE772E3EA006}" destId="{E40654D5-DDE8-443F-B922-FBDE23016C10}" srcOrd="0" destOrd="0" parTransId="{E3BB99C1-10E7-4B06-B3D7-47F6CB344111}" sibTransId="{3BB14911-C351-49C9-BFB1-54DF934BF8B8}"/>
    <dgm:cxn modelId="{DDF7C351-A0A3-4655-994F-B09CF86439DB}" srcId="{E40654D5-DDE8-443F-B922-FBDE23016C10}" destId="{DE3680C9-1E98-4EA8-B27E-A60D34FB7C8B}" srcOrd="2" destOrd="0" parTransId="{6650E9EC-B7F6-4EAA-A838-10759E833E96}" sibTransId="{55A556FB-21ED-46D9-946B-BF85850D73D2}"/>
    <dgm:cxn modelId="{46DA3374-0354-4484-BD42-4977DBA16CBF}" type="presOf" srcId="{68BE55D6-8765-43F1-8913-E89730644051}" destId="{5DF9A3DE-95A2-43D9-9E6F-AD38F155F429}" srcOrd="0" destOrd="0" presId="urn:microsoft.com/office/officeart/2005/8/layout/radial5"/>
    <dgm:cxn modelId="{CA990989-4832-44ED-83BC-915FAAFCCA21}" srcId="{E40654D5-DDE8-443F-B922-FBDE23016C10}" destId="{68BE55D6-8765-43F1-8913-E89730644051}" srcOrd="1" destOrd="0" parTransId="{0159198D-7FD6-4AB6-852F-392C693CCD99}" sibTransId="{AC93A3D2-7769-41A3-A3D2-CAC08B9CB395}"/>
    <dgm:cxn modelId="{1FD4C48C-FBFE-49A6-8BEB-D219385C4C9A}" type="presOf" srcId="{A5633CF7-60F0-451D-86FA-38A8FA5DD5EB}" destId="{75D4D2E8-747A-45A5-8152-D0592EEDD447}" srcOrd="1" destOrd="0" presId="urn:microsoft.com/office/officeart/2005/8/layout/radial5"/>
    <dgm:cxn modelId="{5B8A95CA-A60F-4E63-A15F-E6A03B558CA2}" type="presOf" srcId="{A5633CF7-60F0-451D-86FA-38A8FA5DD5EB}" destId="{86ED4B5E-F5EE-48D4-A15F-B1AF1471D430}" srcOrd="0" destOrd="0" presId="urn:microsoft.com/office/officeart/2005/8/layout/radial5"/>
    <dgm:cxn modelId="{1EF3BDCC-6866-48BB-A4E6-951F6E46D77F}" type="presOf" srcId="{6650E9EC-B7F6-4EAA-A838-10759E833E96}" destId="{0D63AC33-D42A-4D19-8D1E-96F70DB7BEE6}" srcOrd="0" destOrd="0" presId="urn:microsoft.com/office/officeart/2005/8/layout/radial5"/>
    <dgm:cxn modelId="{8F3287CD-364C-4955-8279-F23DDDB3EB1E}" type="presOf" srcId="{6650E9EC-B7F6-4EAA-A838-10759E833E96}" destId="{529B3E91-20C0-4DBB-BABE-77D9D942B53A}" srcOrd="1" destOrd="0" presId="urn:microsoft.com/office/officeart/2005/8/layout/radial5"/>
    <dgm:cxn modelId="{4D1BCDCD-6EEA-45C2-B63A-F681AF67AF76}" type="presOf" srcId="{84A6A2E8-8567-4152-9ACF-F47EAD8D4A5D}" destId="{F7120529-ED23-4C0C-93C6-20668C5C3C26}" srcOrd="0" destOrd="0" presId="urn:microsoft.com/office/officeart/2005/8/layout/radial5"/>
    <dgm:cxn modelId="{2FE6FFCF-39A0-4257-8113-421891739DD8}" type="presOf" srcId="{695864D5-5A92-4B3B-B663-CE772E3EA006}" destId="{982C0C95-DB38-4FE5-BB85-A9C8DBB61DA0}" srcOrd="0" destOrd="0" presId="urn:microsoft.com/office/officeart/2005/8/layout/radial5"/>
    <dgm:cxn modelId="{AE4AA6D2-964F-4440-B47D-A41D8A635E9B}" srcId="{E40654D5-DDE8-443F-B922-FBDE23016C10}" destId="{1E685064-43D5-4870-B4D8-AA0900A405F0}" srcOrd="0" destOrd="0" parTransId="{A5633CF7-60F0-451D-86FA-38A8FA5DD5EB}" sibTransId="{AA33AA99-77A0-4A67-B0AE-219D514CE0F3}"/>
    <dgm:cxn modelId="{6D154DE8-E0AF-4719-87A2-B643B1A9A39E}" type="presOf" srcId="{E40654D5-DDE8-443F-B922-FBDE23016C10}" destId="{905B0D8E-B0A9-4F80-AEE3-5881422D914B}" srcOrd="0" destOrd="0" presId="urn:microsoft.com/office/officeart/2005/8/layout/radial5"/>
    <dgm:cxn modelId="{8EAEFEC9-1082-46AC-9266-2F4DC359EB99}" type="presParOf" srcId="{982C0C95-DB38-4FE5-BB85-A9C8DBB61DA0}" destId="{905B0D8E-B0A9-4F80-AEE3-5881422D914B}" srcOrd="0" destOrd="0" presId="urn:microsoft.com/office/officeart/2005/8/layout/radial5"/>
    <dgm:cxn modelId="{0D44474F-8F66-4DA2-BBEE-FE43794ED2B4}" type="presParOf" srcId="{982C0C95-DB38-4FE5-BB85-A9C8DBB61DA0}" destId="{86ED4B5E-F5EE-48D4-A15F-B1AF1471D430}" srcOrd="1" destOrd="0" presId="urn:microsoft.com/office/officeart/2005/8/layout/radial5"/>
    <dgm:cxn modelId="{CE347A96-95A4-4ED6-B4E2-2930D1563460}" type="presParOf" srcId="{86ED4B5E-F5EE-48D4-A15F-B1AF1471D430}" destId="{75D4D2E8-747A-45A5-8152-D0592EEDD447}" srcOrd="0" destOrd="0" presId="urn:microsoft.com/office/officeart/2005/8/layout/radial5"/>
    <dgm:cxn modelId="{7428CA61-8015-4B14-AB43-DBC0524C2775}" type="presParOf" srcId="{982C0C95-DB38-4FE5-BB85-A9C8DBB61DA0}" destId="{502A73D4-29C8-403F-9E79-2E05B922E582}" srcOrd="2" destOrd="0" presId="urn:microsoft.com/office/officeart/2005/8/layout/radial5"/>
    <dgm:cxn modelId="{CB46859D-AEA9-4747-8B68-A274E4558871}" type="presParOf" srcId="{982C0C95-DB38-4FE5-BB85-A9C8DBB61DA0}" destId="{805A4D6D-9FBF-4587-8337-5F2F982C3295}" srcOrd="3" destOrd="0" presId="urn:microsoft.com/office/officeart/2005/8/layout/radial5"/>
    <dgm:cxn modelId="{579BD32F-C9DB-46D4-8F68-538072AC7D21}" type="presParOf" srcId="{805A4D6D-9FBF-4587-8337-5F2F982C3295}" destId="{0E609E1B-8205-4D54-891E-E9E03D78E43E}" srcOrd="0" destOrd="0" presId="urn:microsoft.com/office/officeart/2005/8/layout/radial5"/>
    <dgm:cxn modelId="{4DF8B1C9-5F25-4F75-984C-90DB59C121A4}" type="presParOf" srcId="{982C0C95-DB38-4FE5-BB85-A9C8DBB61DA0}" destId="{5DF9A3DE-95A2-43D9-9E6F-AD38F155F429}" srcOrd="4" destOrd="0" presId="urn:microsoft.com/office/officeart/2005/8/layout/radial5"/>
    <dgm:cxn modelId="{05AACE0D-F32C-409E-9809-336D4EF2E67F}" type="presParOf" srcId="{982C0C95-DB38-4FE5-BB85-A9C8DBB61DA0}" destId="{0D63AC33-D42A-4D19-8D1E-96F70DB7BEE6}" srcOrd="5" destOrd="0" presId="urn:microsoft.com/office/officeart/2005/8/layout/radial5"/>
    <dgm:cxn modelId="{1FBDE9A3-1885-4308-9C48-3B127088B1B0}" type="presParOf" srcId="{0D63AC33-D42A-4D19-8D1E-96F70DB7BEE6}" destId="{529B3E91-20C0-4DBB-BABE-77D9D942B53A}" srcOrd="0" destOrd="0" presId="urn:microsoft.com/office/officeart/2005/8/layout/radial5"/>
    <dgm:cxn modelId="{0594F0D2-0383-43DC-87B7-D52EED6DC9FD}" type="presParOf" srcId="{982C0C95-DB38-4FE5-BB85-A9C8DBB61DA0}" destId="{A5140210-DE31-4627-A784-18E4A268D272}" srcOrd="6" destOrd="0" presId="urn:microsoft.com/office/officeart/2005/8/layout/radial5"/>
    <dgm:cxn modelId="{C1A9F47B-38CC-4BFE-89E1-86CCEDF607F5}" type="presParOf" srcId="{982C0C95-DB38-4FE5-BB85-A9C8DBB61DA0}" destId="{A205B196-4D96-4936-9E12-685D8279B18C}" srcOrd="7" destOrd="0" presId="urn:microsoft.com/office/officeart/2005/8/layout/radial5"/>
    <dgm:cxn modelId="{E699960B-371D-425F-8B60-EF6EF578C435}" type="presParOf" srcId="{A205B196-4D96-4936-9E12-685D8279B18C}" destId="{2A649974-00A0-4A77-87E3-28B3CB0E88DB}" srcOrd="0" destOrd="0" presId="urn:microsoft.com/office/officeart/2005/8/layout/radial5"/>
    <dgm:cxn modelId="{4411241E-5C01-4FF0-AB88-DDC9513D9805}" type="presParOf" srcId="{982C0C95-DB38-4FE5-BB85-A9C8DBB61DA0}" destId="{F7120529-ED23-4C0C-93C6-20668C5C3C2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B0D8E-B0A9-4F80-AEE3-5881422D914B}">
      <dsp:nvSpPr>
        <dsp:cNvPr id="0" name=""/>
        <dsp:cNvSpPr/>
      </dsp:nvSpPr>
      <dsp:spPr>
        <a:xfrm>
          <a:off x="3389510" y="2051581"/>
          <a:ext cx="1894493" cy="18944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baseline="0" dirty="0"/>
            <a:t>Working Together</a:t>
          </a:r>
        </a:p>
      </dsp:txBody>
      <dsp:txXfrm>
        <a:off x="3666952" y="2329023"/>
        <a:ext cx="1339609" cy="1339609"/>
      </dsp:txXfrm>
    </dsp:sp>
    <dsp:sp modelId="{86ED4B5E-F5EE-48D4-A15F-B1AF1471D430}">
      <dsp:nvSpPr>
        <dsp:cNvPr id="0" name=""/>
        <dsp:cNvSpPr/>
      </dsp:nvSpPr>
      <dsp:spPr>
        <a:xfrm rot="18445725">
          <a:off x="3299991" y="1863866"/>
          <a:ext cx="287999" cy="50399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baseline="0"/>
        </a:p>
      </dsp:txBody>
      <dsp:txXfrm rot="10800000">
        <a:off x="3316935" y="1998972"/>
        <a:ext cx="201599" cy="302399"/>
      </dsp:txXfrm>
    </dsp:sp>
    <dsp:sp modelId="{502A73D4-29C8-403F-9E79-2E05B922E582}">
      <dsp:nvSpPr>
        <dsp:cNvPr id="0" name=""/>
        <dsp:cNvSpPr/>
      </dsp:nvSpPr>
      <dsp:spPr>
        <a:xfrm>
          <a:off x="1609662" y="291403"/>
          <a:ext cx="1871996" cy="187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baseline="0" dirty="0"/>
            <a:t>Developmental</a:t>
          </a:r>
        </a:p>
      </dsp:txBody>
      <dsp:txXfrm>
        <a:off x="1883809" y="565550"/>
        <a:ext cx="1323702" cy="1323702"/>
      </dsp:txXfrm>
    </dsp:sp>
    <dsp:sp modelId="{805A4D6D-9FBF-4587-8337-5F2F982C3295}">
      <dsp:nvSpPr>
        <dsp:cNvPr id="0" name=""/>
        <dsp:cNvSpPr/>
      </dsp:nvSpPr>
      <dsp:spPr>
        <a:xfrm rot="2946825">
          <a:off x="5049876" y="1859578"/>
          <a:ext cx="288000" cy="50399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baseline="0"/>
        </a:p>
      </dsp:txBody>
      <dsp:txXfrm>
        <a:off x="5064799" y="1927718"/>
        <a:ext cx="201600" cy="302399"/>
      </dsp:txXfrm>
    </dsp:sp>
    <dsp:sp modelId="{5DF9A3DE-95A2-43D9-9E6F-AD38F155F429}">
      <dsp:nvSpPr>
        <dsp:cNvPr id="0" name=""/>
        <dsp:cNvSpPr/>
      </dsp:nvSpPr>
      <dsp:spPr>
        <a:xfrm>
          <a:off x="5119491" y="283679"/>
          <a:ext cx="1871996" cy="187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baseline="0" dirty="0"/>
            <a:t>Fun and Engaging</a:t>
          </a:r>
        </a:p>
      </dsp:txBody>
      <dsp:txXfrm>
        <a:off x="5393638" y="557826"/>
        <a:ext cx="1323702" cy="1323702"/>
      </dsp:txXfrm>
    </dsp:sp>
    <dsp:sp modelId="{0D63AC33-D42A-4D19-8D1E-96F70DB7BEE6}">
      <dsp:nvSpPr>
        <dsp:cNvPr id="0" name=""/>
        <dsp:cNvSpPr/>
      </dsp:nvSpPr>
      <dsp:spPr>
        <a:xfrm rot="8056281">
          <a:off x="5099736" y="3603323"/>
          <a:ext cx="288000" cy="50399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baseline="0"/>
        </a:p>
      </dsp:txBody>
      <dsp:txXfrm>
        <a:off x="5173092" y="3673190"/>
        <a:ext cx="201600" cy="302399"/>
      </dsp:txXfrm>
    </dsp:sp>
    <dsp:sp modelId="{A5140210-DE31-4627-A784-18E4A268D272}">
      <dsp:nvSpPr>
        <dsp:cNvPr id="0" name=""/>
        <dsp:cNvSpPr/>
      </dsp:nvSpPr>
      <dsp:spPr>
        <a:xfrm>
          <a:off x="5220042" y="3780848"/>
          <a:ext cx="1871996" cy="187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baseline="0" dirty="0"/>
            <a:t>Supporting</a:t>
          </a:r>
        </a:p>
      </dsp:txBody>
      <dsp:txXfrm>
        <a:off x="5494189" y="4054995"/>
        <a:ext cx="1323702" cy="1323702"/>
      </dsp:txXfrm>
    </dsp:sp>
    <dsp:sp modelId="{A205B196-4D96-4936-9E12-685D8279B18C}">
      <dsp:nvSpPr>
        <dsp:cNvPr id="0" name=""/>
        <dsp:cNvSpPr/>
      </dsp:nvSpPr>
      <dsp:spPr>
        <a:xfrm rot="13237787">
          <a:off x="3305500" y="3605343"/>
          <a:ext cx="288000" cy="503999"/>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baseline="0"/>
        </a:p>
      </dsp:txBody>
      <dsp:txXfrm rot="10800000">
        <a:off x="3381486" y="3734273"/>
        <a:ext cx="201600" cy="302399"/>
      </dsp:txXfrm>
    </dsp:sp>
    <dsp:sp modelId="{F7120529-ED23-4C0C-93C6-20668C5C3C26}">
      <dsp:nvSpPr>
        <dsp:cNvPr id="0" name=""/>
        <dsp:cNvSpPr/>
      </dsp:nvSpPr>
      <dsp:spPr>
        <a:xfrm>
          <a:off x="1621555" y="3784398"/>
          <a:ext cx="1871996" cy="187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baseline="0" dirty="0"/>
            <a:t>Inclusive</a:t>
          </a:r>
        </a:p>
      </dsp:txBody>
      <dsp:txXfrm>
        <a:off x="1895702" y="4058545"/>
        <a:ext cx="1323702" cy="13237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E008550-FE78-4084-9BA4-04CB1FE60A3B}" type="datetimeFigureOut">
              <a:rPr lang="en-GB" smtClean="0"/>
              <a:t>23/09/2021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007F39-0E9A-409E-B75F-C37F74CCEECD}" type="slidenum">
              <a:rPr lang="en-GB" smtClean="0"/>
              <a:t>‹#›</a:t>
            </a:fld>
            <a:endParaRPr lang="en-GB"/>
          </a:p>
        </p:txBody>
      </p:sp>
    </p:spTree>
    <p:extLst>
      <p:ext uri="{BB962C8B-B14F-4D97-AF65-F5344CB8AC3E}">
        <p14:creationId xmlns:p14="http://schemas.microsoft.com/office/powerpoint/2010/main" val="190428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007F39-0E9A-409E-B75F-C37F74CCEECD}" type="slidenum">
              <a:rPr lang="en-GB" smtClean="0"/>
              <a:t>1</a:t>
            </a:fld>
            <a:endParaRPr lang="en-GB"/>
          </a:p>
        </p:txBody>
      </p:sp>
    </p:spTree>
    <p:extLst>
      <p:ext uri="{BB962C8B-B14F-4D97-AF65-F5344CB8AC3E}">
        <p14:creationId xmlns:p14="http://schemas.microsoft.com/office/powerpoint/2010/main" val="299124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10</a:t>
            </a:fld>
            <a:endParaRPr lang="en-GB"/>
          </a:p>
        </p:txBody>
      </p:sp>
    </p:spTree>
    <p:extLst>
      <p:ext uri="{BB962C8B-B14F-4D97-AF65-F5344CB8AC3E}">
        <p14:creationId xmlns:p14="http://schemas.microsoft.com/office/powerpoint/2010/main" val="297306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11</a:t>
            </a:fld>
            <a:endParaRPr lang="en-GB"/>
          </a:p>
        </p:txBody>
      </p:sp>
    </p:spTree>
    <p:extLst>
      <p:ext uri="{BB962C8B-B14F-4D97-AF65-F5344CB8AC3E}">
        <p14:creationId xmlns:p14="http://schemas.microsoft.com/office/powerpoint/2010/main" val="176212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12</a:t>
            </a:fld>
            <a:endParaRPr lang="en-GB"/>
          </a:p>
        </p:txBody>
      </p:sp>
    </p:spTree>
    <p:extLst>
      <p:ext uri="{BB962C8B-B14F-4D97-AF65-F5344CB8AC3E}">
        <p14:creationId xmlns:p14="http://schemas.microsoft.com/office/powerpoint/2010/main" val="428305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007F39-0E9A-409E-B75F-C37F74CCEECD}" type="slidenum">
              <a:rPr lang="en-GB" smtClean="0"/>
              <a:t>13</a:t>
            </a:fld>
            <a:endParaRPr lang="en-GB"/>
          </a:p>
        </p:txBody>
      </p:sp>
    </p:spTree>
    <p:extLst>
      <p:ext uri="{BB962C8B-B14F-4D97-AF65-F5344CB8AC3E}">
        <p14:creationId xmlns:p14="http://schemas.microsoft.com/office/powerpoint/2010/main" val="844449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14</a:t>
            </a:fld>
            <a:endParaRPr lang="en-GB"/>
          </a:p>
        </p:txBody>
      </p:sp>
    </p:spTree>
    <p:extLst>
      <p:ext uri="{BB962C8B-B14F-4D97-AF65-F5344CB8AC3E}">
        <p14:creationId xmlns:p14="http://schemas.microsoft.com/office/powerpoint/2010/main" val="291493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job advert – the job description</a:t>
            </a:r>
          </a:p>
        </p:txBody>
      </p:sp>
      <p:sp>
        <p:nvSpPr>
          <p:cNvPr id="4" name="Slide Number Placeholder 3"/>
          <p:cNvSpPr>
            <a:spLocks noGrp="1"/>
          </p:cNvSpPr>
          <p:nvPr>
            <p:ph type="sldNum" sz="quarter" idx="5"/>
          </p:nvPr>
        </p:nvSpPr>
        <p:spPr/>
        <p:txBody>
          <a:bodyPr/>
          <a:lstStyle/>
          <a:p>
            <a:fld id="{70007F39-0E9A-409E-B75F-C37F74CCEECD}" type="slidenum">
              <a:rPr lang="en-GB" smtClean="0"/>
              <a:t>15</a:t>
            </a:fld>
            <a:endParaRPr lang="en-GB"/>
          </a:p>
        </p:txBody>
      </p:sp>
    </p:spTree>
    <p:extLst>
      <p:ext uri="{BB962C8B-B14F-4D97-AF65-F5344CB8AC3E}">
        <p14:creationId xmlns:p14="http://schemas.microsoft.com/office/powerpoint/2010/main" val="3083784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16</a:t>
            </a:fld>
            <a:endParaRPr lang="en-GB"/>
          </a:p>
        </p:txBody>
      </p:sp>
    </p:spTree>
    <p:extLst>
      <p:ext uri="{BB962C8B-B14F-4D97-AF65-F5344CB8AC3E}">
        <p14:creationId xmlns:p14="http://schemas.microsoft.com/office/powerpoint/2010/main" val="912884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007F39-0E9A-409E-B75F-C37F74CCEECD}" type="slidenum">
              <a:rPr lang="en-GB" smtClean="0"/>
              <a:t>17</a:t>
            </a:fld>
            <a:endParaRPr lang="en-GB"/>
          </a:p>
        </p:txBody>
      </p:sp>
    </p:spTree>
    <p:extLst>
      <p:ext uri="{BB962C8B-B14F-4D97-AF65-F5344CB8AC3E}">
        <p14:creationId xmlns:p14="http://schemas.microsoft.com/office/powerpoint/2010/main" val="134536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job advert – the job description</a:t>
            </a:r>
          </a:p>
        </p:txBody>
      </p:sp>
      <p:sp>
        <p:nvSpPr>
          <p:cNvPr id="4" name="Slide Number Placeholder 3"/>
          <p:cNvSpPr>
            <a:spLocks noGrp="1"/>
          </p:cNvSpPr>
          <p:nvPr>
            <p:ph type="sldNum" sz="quarter" idx="5"/>
          </p:nvPr>
        </p:nvSpPr>
        <p:spPr/>
        <p:txBody>
          <a:bodyPr/>
          <a:lstStyle/>
          <a:p>
            <a:fld id="{70007F39-0E9A-409E-B75F-C37F74CCEECD}" type="slidenum">
              <a:rPr lang="en-GB" smtClean="0"/>
              <a:t>18</a:t>
            </a:fld>
            <a:endParaRPr lang="en-GB"/>
          </a:p>
        </p:txBody>
      </p:sp>
    </p:spTree>
    <p:extLst>
      <p:ext uri="{BB962C8B-B14F-4D97-AF65-F5344CB8AC3E}">
        <p14:creationId xmlns:p14="http://schemas.microsoft.com/office/powerpoint/2010/main" val="3514677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19</a:t>
            </a:fld>
            <a:endParaRPr lang="en-GB"/>
          </a:p>
        </p:txBody>
      </p:sp>
    </p:spTree>
    <p:extLst>
      <p:ext uri="{BB962C8B-B14F-4D97-AF65-F5344CB8AC3E}">
        <p14:creationId xmlns:p14="http://schemas.microsoft.com/office/powerpoint/2010/main" val="4203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a:t>
            </a:fld>
            <a:endParaRPr lang="en-GB"/>
          </a:p>
        </p:txBody>
      </p:sp>
    </p:spTree>
    <p:extLst>
      <p:ext uri="{BB962C8B-B14F-4D97-AF65-F5344CB8AC3E}">
        <p14:creationId xmlns:p14="http://schemas.microsoft.com/office/powerpoint/2010/main" val="4197863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20</a:t>
            </a:fld>
            <a:endParaRPr lang="en-GB"/>
          </a:p>
        </p:txBody>
      </p:sp>
    </p:spTree>
    <p:extLst>
      <p:ext uri="{BB962C8B-B14F-4D97-AF65-F5344CB8AC3E}">
        <p14:creationId xmlns:p14="http://schemas.microsoft.com/office/powerpoint/2010/main" val="3832806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21</a:t>
            </a:fld>
            <a:endParaRPr lang="en-GB"/>
          </a:p>
        </p:txBody>
      </p:sp>
    </p:spTree>
    <p:extLst>
      <p:ext uri="{BB962C8B-B14F-4D97-AF65-F5344CB8AC3E}">
        <p14:creationId xmlns:p14="http://schemas.microsoft.com/office/powerpoint/2010/main" val="170773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22</a:t>
            </a:fld>
            <a:endParaRPr lang="en-GB"/>
          </a:p>
        </p:txBody>
      </p:sp>
    </p:spTree>
    <p:extLst>
      <p:ext uri="{BB962C8B-B14F-4D97-AF65-F5344CB8AC3E}">
        <p14:creationId xmlns:p14="http://schemas.microsoft.com/office/powerpoint/2010/main" val="3515389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23</a:t>
            </a:fld>
            <a:endParaRPr lang="en-GB"/>
          </a:p>
        </p:txBody>
      </p:sp>
    </p:spTree>
    <p:extLst>
      <p:ext uri="{BB962C8B-B14F-4D97-AF65-F5344CB8AC3E}">
        <p14:creationId xmlns:p14="http://schemas.microsoft.com/office/powerpoint/2010/main" val="261193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24</a:t>
            </a:fld>
            <a:endParaRPr lang="en-GB"/>
          </a:p>
        </p:txBody>
      </p:sp>
    </p:spTree>
    <p:extLst>
      <p:ext uri="{BB962C8B-B14F-4D97-AF65-F5344CB8AC3E}">
        <p14:creationId xmlns:p14="http://schemas.microsoft.com/office/powerpoint/2010/main" val="241597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3</a:t>
            </a:fld>
            <a:endParaRPr lang="en-GB"/>
          </a:p>
        </p:txBody>
      </p:sp>
    </p:spTree>
    <p:extLst>
      <p:ext uri="{BB962C8B-B14F-4D97-AF65-F5344CB8AC3E}">
        <p14:creationId xmlns:p14="http://schemas.microsoft.com/office/powerpoint/2010/main" val="159950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007F39-0E9A-409E-B75F-C37F74CCEECD}" type="slidenum">
              <a:rPr lang="en-GB" smtClean="0"/>
              <a:t>4</a:t>
            </a:fld>
            <a:endParaRPr lang="en-GB"/>
          </a:p>
        </p:txBody>
      </p:sp>
    </p:spTree>
    <p:extLst>
      <p:ext uri="{BB962C8B-B14F-4D97-AF65-F5344CB8AC3E}">
        <p14:creationId xmlns:p14="http://schemas.microsoft.com/office/powerpoint/2010/main" val="228991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007F39-0E9A-409E-B75F-C37F74CCEECD}" type="slidenum">
              <a:rPr lang="en-GB" smtClean="0"/>
              <a:t>5</a:t>
            </a:fld>
            <a:endParaRPr lang="en-GB"/>
          </a:p>
        </p:txBody>
      </p:sp>
    </p:spTree>
    <p:extLst>
      <p:ext uri="{BB962C8B-B14F-4D97-AF65-F5344CB8AC3E}">
        <p14:creationId xmlns:p14="http://schemas.microsoft.com/office/powerpoint/2010/main" val="281508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6</a:t>
            </a:fld>
            <a:endParaRPr lang="en-GB"/>
          </a:p>
        </p:txBody>
      </p:sp>
    </p:spTree>
    <p:extLst>
      <p:ext uri="{BB962C8B-B14F-4D97-AF65-F5344CB8AC3E}">
        <p14:creationId xmlns:p14="http://schemas.microsoft.com/office/powerpoint/2010/main" val="168384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Equity – what we do at Fuse is all about creating equitable access and opportunity for young people.  Bridge the gap between them and their more privileged peers in more affluent areas of the city.</a:t>
            </a:r>
          </a:p>
          <a:p>
            <a:endParaRPr lang="en-GB" dirty="0"/>
          </a:p>
          <a:p>
            <a:endParaRPr lang="en-GB" dirty="0"/>
          </a:p>
          <a:p>
            <a:endParaRPr lang="en-GB" dirty="0"/>
          </a:p>
          <a:p>
            <a:r>
              <a:rPr lang="en-GB" dirty="0"/>
              <a:t>According to an Ofcom report in 2015, people living in Shettleston had the poorest uptake of broadband and were described as the most digitally excluded in the UK.</a:t>
            </a:r>
          </a:p>
          <a:p>
            <a:endParaRPr lang="en-GB" dirty="0"/>
          </a:p>
          <a:p>
            <a:r>
              <a:rPr lang="en-GB" dirty="0"/>
              <a:t>We also identified Climate Challenge as being an important theme for Fuse going forward.</a:t>
            </a:r>
          </a:p>
          <a:p>
            <a:endParaRPr lang="en-GB" dirty="0"/>
          </a:p>
          <a:p>
            <a:r>
              <a:rPr lang="en-GB" dirty="0"/>
              <a:t>Providing access to the things that help them to progress toward chosen careers, aspire, have choice, improve educational attainment, increase skills</a:t>
            </a:r>
          </a:p>
        </p:txBody>
      </p:sp>
      <p:sp>
        <p:nvSpPr>
          <p:cNvPr id="4" name="Slide Number Placeholder 3"/>
          <p:cNvSpPr>
            <a:spLocks noGrp="1"/>
          </p:cNvSpPr>
          <p:nvPr>
            <p:ph type="sldNum" sz="quarter" idx="5"/>
          </p:nvPr>
        </p:nvSpPr>
        <p:spPr/>
        <p:txBody>
          <a:bodyPr/>
          <a:lstStyle/>
          <a:p>
            <a:fld id="{70007F39-0E9A-409E-B75F-C37F74CCEECD}" type="slidenum">
              <a:rPr lang="en-GB" smtClean="0"/>
              <a:t>7</a:t>
            </a:fld>
            <a:endParaRPr lang="en-GB"/>
          </a:p>
        </p:txBody>
      </p:sp>
    </p:spTree>
    <p:extLst>
      <p:ext uri="{BB962C8B-B14F-4D97-AF65-F5344CB8AC3E}">
        <p14:creationId xmlns:p14="http://schemas.microsoft.com/office/powerpoint/2010/main" val="424771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007F39-0E9A-409E-B75F-C37F74CCEECD}" type="slidenum">
              <a:rPr lang="en-GB" smtClean="0"/>
              <a:t>8</a:t>
            </a:fld>
            <a:endParaRPr lang="en-GB"/>
          </a:p>
        </p:txBody>
      </p:sp>
    </p:spTree>
    <p:extLst>
      <p:ext uri="{BB962C8B-B14F-4D97-AF65-F5344CB8AC3E}">
        <p14:creationId xmlns:p14="http://schemas.microsoft.com/office/powerpoint/2010/main" val="215815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job advert – the job description</a:t>
            </a:r>
          </a:p>
        </p:txBody>
      </p:sp>
      <p:sp>
        <p:nvSpPr>
          <p:cNvPr id="4" name="Slide Number Placeholder 3"/>
          <p:cNvSpPr>
            <a:spLocks noGrp="1"/>
          </p:cNvSpPr>
          <p:nvPr>
            <p:ph type="sldNum" sz="quarter" idx="5"/>
          </p:nvPr>
        </p:nvSpPr>
        <p:spPr/>
        <p:txBody>
          <a:bodyPr/>
          <a:lstStyle/>
          <a:p>
            <a:fld id="{70007F39-0E9A-409E-B75F-C37F74CCEECD}" type="slidenum">
              <a:rPr lang="en-GB" smtClean="0"/>
              <a:t>9</a:t>
            </a:fld>
            <a:endParaRPr lang="en-GB"/>
          </a:p>
        </p:txBody>
      </p:sp>
    </p:spTree>
    <p:extLst>
      <p:ext uri="{BB962C8B-B14F-4D97-AF65-F5344CB8AC3E}">
        <p14:creationId xmlns:p14="http://schemas.microsoft.com/office/powerpoint/2010/main" val="38400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September 23,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046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September 23,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368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September 23,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9541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September 23,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75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September 23,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1346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September 23,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3554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September 23,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461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September 23,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1927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September 23,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2918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September 23,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9152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September 23,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0864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September 23,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97276057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1D5C5-22E7-4097-BC5A-A0BB7AA1CDA7}"/>
              </a:ext>
            </a:extLst>
          </p:cNvPr>
          <p:cNvSpPr>
            <a:spLocks noGrp="1"/>
          </p:cNvSpPr>
          <p:nvPr>
            <p:ph type="ctrTitle"/>
          </p:nvPr>
        </p:nvSpPr>
        <p:spPr>
          <a:xfrm>
            <a:off x="667569" y="5553718"/>
            <a:ext cx="7203004" cy="1054645"/>
          </a:xfrm>
        </p:spPr>
        <p:txBody>
          <a:bodyPr anchor="ctr">
            <a:normAutofit fontScale="90000"/>
          </a:bodyPr>
          <a:lstStyle/>
          <a:p>
            <a:pPr algn="l"/>
            <a:r>
              <a:rPr lang="en-GB" sz="3200" dirty="0">
                <a:solidFill>
                  <a:schemeClr val="bg1"/>
                </a:solidFill>
              </a:rPr>
              <a:t>BUSINESS PLAN AND SOCIAL VALUE STATEMENT 2021-24</a:t>
            </a:r>
          </a:p>
        </p:txBody>
      </p:sp>
      <p:sp>
        <p:nvSpPr>
          <p:cNvPr id="3" name="Subtitle 2">
            <a:extLst>
              <a:ext uri="{FF2B5EF4-FFF2-40B4-BE49-F238E27FC236}">
                <a16:creationId xmlns:a16="http://schemas.microsoft.com/office/drawing/2014/main" id="{BCE51011-23E3-44BA-A961-A679AF01507E}"/>
              </a:ext>
            </a:extLst>
          </p:cNvPr>
          <p:cNvSpPr>
            <a:spLocks noGrp="1"/>
          </p:cNvSpPr>
          <p:nvPr>
            <p:ph type="subTitle" idx="1"/>
          </p:nvPr>
        </p:nvSpPr>
        <p:spPr>
          <a:xfrm>
            <a:off x="8538142" y="5643349"/>
            <a:ext cx="3196658" cy="780914"/>
          </a:xfrm>
        </p:spPr>
        <p:txBody>
          <a:bodyPr anchor="ctr">
            <a:normAutofit/>
          </a:bodyPr>
          <a:lstStyle/>
          <a:p>
            <a:pPr algn="l"/>
            <a:r>
              <a:rPr lang="en-GB" sz="1200" dirty="0">
                <a:solidFill>
                  <a:schemeClr val="bg1"/>
                </a:solidFill>
              </a:rPr>
              <a:t>BOARD PRESENTATION</a:t>
            </a:r>
          </a:p>
          <a:p>
            <a:pPr algn="l"/>
            <a:r>
              <a:rPr lang="en-GB" sz="1200" dirty="0">
                <a:solidFill>
                  <a:schemeClr val="bg1"/>
                </a:solidFill>
              </a:rPr>
              <a:t>23</a:t>
            </a:r>
            <a:r>
              <a:rPr lang="en-GB" sz="1200" baseline="30000" dirty="0">
                <a:solidFill>
                  <a:schemeClr val="bg1"/>
                </a:solidFill>
              </a:rPr>
              <a:t>rd</a:t>
            </a:r>
            <a:r>
              <a:rPr lang="en-GB" sz="1200" dirty="0">
                <a:solidFill>
                  <a:schemeClr val="bg1"/>
                </a:solidFill>
              </a:rPr>
              <a:t> SEPTEMBER 2021</a:t>
            </a:r>
          </a:p>
        </p:txBody>
      </p:sp>
      <p:pic>
        <p:nvPicPr>
          <p:cNvPr id="5" name="Picture 4" descr="Logo&#10;&#10;Description automatically generated with medium confidence">
            <a:extLst>
              <a:ext uri="{FF2B5EF4-FFF2-40B4-BE49-F238E27FC236}">
                <a16:creationId xmlns:a16="http://schemas.microsoft.com/office/drawing/2014/main" id="{9632D5A6-A99C-4023-AE22-4084F6E19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045" y="457200"/>
            <a:ext cx="6296634" cy="4407647"/>
          </a:xfrm>
          <a:prstGeom prst="rect">
            <a:avLst/>
          </a:prstGeom>
        </p:spPr>
      </p:pic>
    </p:spTree>
    <p:extLst>
      <p:ext uri="{BB962C8B-B14F-4D97-AF65-F5344CB8AC3E}">
        <p14:creationId xmlns:p14="http://schemas.microsoft.com/office/powerpoint/2010/main" val="301800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720640" y="2267957"/>
            <a:ext cx="2832296" cy="1181687"/>
          </a:xfrm>
        </p:spPr>
        <p:txBody>
          <a:bodyPr>
            <a:normAutofit/>
          </a:bodyPr>
          <a:lstStyle/>
          <a:p>
            <a:r>
              <a:rPr lang="en-GB" sz="3200" dirty="0">
                <a:solidFill>
                  <a:schemeClr val="bg1"/>
                </a:solidFill>
              </a:rPr>
              <a:t>INPUTS</a:t>
            </a:r>
          </a:p>
        </p:txBody>
      </p:sp>
      <p:sp>
        <p:nvSpPr>
          <p:cNvPr id="11" name="Oval 10">
            <a:extLst>
              <a:ext uri="{FF2B5EF4-FFF2-40B4-BE49-F238E27FC236}">
                <a16:creationId xmlns:a16="http://schemas.microsoft.com/office/drawing/2014/main" id="{F1A5BC5F-7B63-4BDF-9481-FDD0BD8CF13E}"/>
              </a:ext>
            </a:extLst>
          </p:cNvPr>
          <p:cNvSpPr/>
          <p:nvPr/>
        </p:nvSpPr>
        <p:spPr>
          <a:xfrm>
            <a:off x="4758476" y="584449"/>
            <a:ext cx="3441896" cy="256671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£403,675</a:t>
            </a:r>
          </a:p>
        </p:txBody>
      </p:sp>
      <p:sp>
        <p:nvSpPr>
          <p:cNvPr id="17" name="Oval 16">
            <a:extLst>
              <a:ext uri="{FF2B5EF4-FFF2-40B4-BE49-F238E27FC236}">
                <a16:creationId xmlns:a16="http://schemas.microsoft.com/office/drawing/2014/main" id="{00C228FC-98B7-4D58-B849-811B9A93B068}"/>
              </a:ext>
            </a:extLst>
          </p:cNvPr>
          <p:cNvSpPr/>
          <p:nvPr/>
        </p:nvSpPr>
        <p:spPr>
          <a:xfrm>
            <a:off x="4758476" y="3706837"/>
            <a:ext cx="3441896" cy="256671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£311,843</a:t>
            </a:r>
          </a:p>
        </p:txBody>
      </p:sp>
      <p:sp>
        <p:nvSpPr>
          <p:cNvPr id="18" name="TextBox 17">
            <a:extLst>
              <a:ext uri="{FF2B5EF4-FFF2-40B4-BE49-F238E27FC236}">
                <a16:creationId xmlns:a16="http://schemas.microsoft.com/office/drawing/2014/main" id="{17BA7B21-D527-4702-A9DA-A14C3FC5D740}"/>
              </a:ext>
            </a:extLst>
          </p:cNvPr>
          <p:cNvSpPr txBox="1"/>
          <p:nvPr/>
        </p:nvSpPr>
        <p:spPr>
          <a:xfrm>
            <a:off x="8919751" y="1420728"/>
            <a:ext cx="2433711" cy="1477328"/>
          </a:xfrm>
          <a:prstGeom prst="rect">
            <a:avLst/>
          </a:prstGeom>
          <a:noFill/>
          <a:ln>
            <a:noFill/>
          </a:ln>
        </p:spPr>
        <p:txBody>
          <a:bodyPr wrap="square" rtlCol="0">
            <a:spAutoFit/>
          </a:bodyPr>
          <a:lstStyle/>
          <a:p>
            <a:pPr algn="ctr"/>
            <a:r>
              <a:rPr lang="en-GB" dirty="0"/>
              <a:t>Fuse expenditure in 2019/20 (after depreciation) – this is increasing as we expand services</a:t>
            </a:r>
          </a:p>
        </p:txBody>
      </p:sp>
      <p:sp>
        <p:nvSpPr>
          <p:cNvPr id="19" name="TextBox 18">
            <a:extLst>
              <a:ext uri="{FF2B5EF4-FFF2-40B4-BE49-F238E27FC236}">
                <a16:creationId xmlns:a16="http://schemas.microsoft.com/office/drawing/2014/main" id="{7D944C28-A019-437A-80DF-2DE7CFDF33F4}"/>
              </a:ext>
            </a:extLst>
          </p:cNvPr>
          <p:cNvSpPr txBox="1"/>
          <p:nvPr/>
        </p:nvSpPr>
        <p:spPr>
          <a:xfrm>
            <a:off x="8979330" y="4667028"/>
            <a:ext cx="2433711" cy="1138773"/>
          </a:xfrm>
          <a:prstGeom prst="rect">
            <a:avLst/>
          </a:prstGeom>
          <a:noFill/>
          <a:ln>
            <a:noFill/>
          </a:ln>
        </p:spPr>
        <p:txBody>
          <a:bodyPr wrap="square" rtlCol="0">
            <a:spAutoFit/>
          </a:bodyPr>
          <a:lstStyle/>
          <a:p>
            <a:pPr algn="ctr"/>
            <a:r>
              <a:rPr lang="en-GB" dirty="0"/>
              <a:t>People expenditure accounts for </a:t>
            </a:r>
            <a:r>
              <a:rPr lang="en-GB" sz="3200" b="1" dirty="0"/>
              <a:t>77% </a:t>
            </a:r>
            <a:r>
              <a:rPr lang="en-GB" dirty="0"/>
              <a:t>of the total </a:t>
            </a:r>
          </a:p>
        </p:txBody>
      </p:sp>
    </p:spTree>
    <p:extLst>
      <p:ext uri="{BB962C8B-B14F-4D97-AF65-F5344CB8AC3E}">
        <p14:creationId xmlns:p14="http://schemas.microsoft.com/office/powerpoint/2010/main" val="132900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720640" y="2267957"/>
            <a:ext cx="2832296" cy="1181687"/>
          </a:xfrm>
        </p:spPr>
        <p:txBody>
          <a:bodyPr>
            <a:normAutofit/>
          </a:bodyPr>
          <a:lstStyle/>
          <a:p>
            <a:r>
              <a:rPr lang="en-GB" sz="3200" dirty="0">
                <a:solidFill>
                  <a:schemeClr val="bg1"/>
                </a:solidFill>
              </a:rPr>
              <a:t>OUTPUTS</a:t>
            </a:r>
          </a:p>
        </p:txBody>
      </p:sp>
      <p:pic>
        <p:nvPicPr>
          <p:cNvPr id="4" name="Picture 3">
            <a:extLst>
              <a:ext uri="{FF2B5EF4-FFF2-40B4-BE49-F238E27FC236}">
                <a16:creationId xmlns:a16="http://schemas.microsoft.com/office/drawing/2014/main" id="{64600841-9192-406E-B7A8-9706F0BF5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551" y="28133"/>
            <a:ext cx="5004707" cy="6858000"/>
          </a:xfrm>
          <a:prstGeom prst="rect">
            <a:avLst/>
          </a:prstGeom>
        </p:spPr>
      </p:pic>
    </p:spTree>
    <p:extLst>
      <p:ext uri="{BB962C8B-B14F-4D97-AF65-F5344CB8AC3E}">
        <p14:creationId xmlns:p14="http://schemas.microsoft.com/office/powerpoint/2010/main" val="45325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295422" y="2644726"/>
            <a:ext cx="3146283" cy="1214757"/>
          </a:xfrm>
        </p:spPr>
        <p:txBody>
          <a:bodyPr>
            <a:normAutofit fontScale="90000"/>
          </a:bodyPr>
          <a:lstStyle/>
          <a:p>
            <a:r>
              <a:rPr lang="en-GB" sz="3200" dirty="0">
                <a:solidFill>
                  <a:schemeClr val="bg1"/>
                </a:solidFill>
              </a:rPr>
              <a:t>“HARD” EXAMPLES OF SOCIAL VALUE OUTCOMES</a:t>
            </a:r>
          </a:p>
        </p:txBody>
      </p:sp>
      <p:sp>
        <p:nvSpPr>
          <p:cNvPr id="11" name="Oval 10">
            <a:extLst>
              <a:ext uri="{FF2B5EF4-FFF2-40B4-BE49-F238E27FC236}">
                <a16:creationId xmlns:a16="http://schemas.microsoft.com/office/drawing/2014/main" id="{F1A5BC5F-7B63-4BDF-9481-FDD0BD8CF13E}"/>
              </a:ext>
            </a:extLst>
          </p:cNvPr>
          <p:cNvSpPr/>
          <p:nvPr/>
        </p:nvSpPr>
        <p:spPr>
          <a:xfrm>
            <a:off x="4673404" y="316754"/>
            <a:ext cx="3441896" cy="256671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£250,000</a:t>
            </a:r>
          </a:p>
        </p:txBody>
      </p:sp>
      <p:sp>
        <p:nvSpPr>
          <p:cNvPr id="17" name="Oval 16">
            <a:extLst>
              <a:ext uri="{FF2B5EF4-FFF2-40B4-BE49-F238E27FC236}">
                <a16:creationId xmlns:a16="http://schemas.microsoft.com/office/drawing/2014/main" id="{00C228FC-98B7-4D58-B849-811B9A93B068}"/>
              </a:ext>
            </a:extLst>
          </p:cNvPr>
          <p:cNvSpPr/>
          <p:nvPr/>
        </p:nvSpPr>
        <p:spPr>
          <a:xfrm>
            <a:off x="4659088" y="3144473"/>
            <a:ext cx="3441896" cy="256671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£182,527</a:t>
            </a:r>
          </a:p>
        </p:txBody>
      </p:sp>
      <p:sp>
        <p:nvSpPr>
          <p:cNvPr id="18" name="TextBox 17">
            <a:extLst>
              <a:ext uri="{FF2B5EF4-FFF2-40B4-BE49-F238E27FC236}">
                <a16:creationId xmlns:a16="http://schemas.microsoft.com/office/drawing/2014/main" id="{17BA7B21-D527-4702-A9DA-A14C3FC5D740}"/>
              </a:ext>
            </a:extLst>
          </p:cNvPr>
          <p:cNvSpPr txBox="1"/>
          <p:nvPr/>
        </p:nvSpPr>
        <p:spPr>
          <a:xfrm>
            <a:off x="8936794" y="722948"/>
            <a:ext cx="2433711" cy="1754326"/>
          </a:xfrm>
          <a:prstGeom prst="rect">
            <a:avLst/>
          </a:prstGeom>
          <a:noFill/>
          <a:ln>
            <a:noFill/>
          </a:ln>
        </p:spPr>
        <p:txBody>
          <a:bodyPr wrap="square" rtlCol="0">
            <a:spAutoFit/>
          </a:bodyPr>
          <a:lstStyle/>
          <a:p>
            <a:pPr algn="ctr"/>
            <a:r>
              <a:rPr lang="en-GB" dirty="0"/>
              <a:t>This is the estimated after tax expenditure on Fuse wages, which can then be spent in the local economy</a:t>
            </a:r>
          </a:p>
        </p:txBody>
      </p:sp>
      <p:sp>
        <p:nvSpPr>
          <p:cNvPr id="19" name="TextBox 18">
            <a:extLst>
              <a:ext uri="{FF2B5EF4-FFF2-40B4-BE49-F238E27FC236}">
                <a16:creationId xmlns:a16="http://schemas.microsoft.com/office/drawing/2014/main" id="{7D944C28-A019-437A-80DF-2DE7CFDF33F4}"/>
              </a:ext>
            </a:extLst>
          </p:cNvPr>
          <p:cNvSpPr txBox="1"/>
          <p:nvPr/>
        </p:nvSpPr>
        <p:spPr>
          <a:xfrm>
            <a:off x="8851429" y="3144473"/>
            <a:ext cx="2433711" cy="2308324"/>
          </a:xfrm>
          <a:prstGeom prst="rect">
            <a:avLst/>
          </a:prstGeom>
          <a:noFill/>
          <a:ln>
            <a:noFill/>
          </a:ln>
        </p:spPr>
        <p:txBody>
          <a:bodyPr wrap="square" rtlCol="0">
            <a:spAutoFit/>
          </a:bodyPr>
          <a:lstStyle/>
          <a:p>
            <a:pPr algn="ctr"/>
            <a:r>
              <a:rPr lang="en-GB" dirty="0"/>
              <a:t>This is the approximate amount that families would have had to pay for childcare for the time that their children spent at Fuse in 2019 / 20</a:t>
            </a:r>
          </a:p>
        </p:txBody>
      </p:sp>
      <p:sp>
        <p:nvSpPr>
          <p:cNvPr id="20" name="TextBox 19">
            <a:extLst>
              <a:ext uri="{FF2B5EF4-FFF2-40B4-BE49-F238E27FC236}">
                <a16:creationId xmlns:a16="http://schemas.microsoft.com/office/drawing/2014/main" id="{559E5DF7-A771-446F-A1B2-05EF7B78E074}"/>
              </a:ext>
            </a:extLst>
          </p:cNvPr>
          <p:cNvSpPr txBox="1"/>
          <p:nvPr/>
        </p:nvSpPr>
        <p:spPr>
          <a:xfrm>
            <a:off x="4674498" y="5851157"/>
            <a:ext cx="7112222" cy="923330"/>
          </a:xfrm>
          <a:prstGeom prst="rect">
            <a:avLst/>
          </a:prstGeom>
          <a:noFill/>
          <a:ln>
            <a:noFill/>
          </a:ln>
        </p:spPr>
        <p:txBody>
          <a:bodyPr wrap="square" rtlCol="0">
            <a:spAutoFit/>
          </a:bodyPr>
          <a:lstStyle/>
          <a:p>
            <a:pPr algn="ctr"/>
            <a:r>
              <a:rPr lang="en-GB" dirty="0"/>
              <a:t>As we go forward, we want to get better at identifying these “hard” measures from the activities we deliver – e.g. reduced waste and consumption</a:t>
            </a:r>
          </a:p>
        </p:txBody>
      </p:sp>
    </p:spTree>
    <p:extLst>
      <p:ext uri="{BB962C8B-B14F-4D97-AF65-F5344CB8AC3E}">
        <p14:creationId xmlns:p14="http://schemas.microsoft.com/office/powerpoint/2010/main" val="79777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E739BD-24CA-47D4-8C56-1CA0283CED37}"/>
              </a:ext>
            </a:extLst>
          </p:cNvPr>
          <p:cNvSpPr>
            <a:spLocks noGrp="1"/>
          </p:cNvSpPr>
          <p:nvPr>
            <p:ph type="title"/>
          </p:nvPr>
        </p:nvSpPr>
        <p:spPr>
          <a:xfrm>
            <a:off x="407963" y="306546"/>
            <a:ext cx="12192000" cy="601928"/>
          </a:xfrm>
        </p:spPr>
        <p:txBody>
          <a:bodyPr anchor="b">
            <a:normAutofit fontScale="90000"/>
          </a:bodyPr>
          <a:lstStyle/>
          <a:p>
            <a:r>
              <a:rPr lang="en-GB" dirty="0"/>
              <a:t>THE OUTCOMES FOR OUR YOUNG PEOPLE</a:t>
            </a:r>
          </a:p>
        </p:txBody>
      </p:sp>
      <p:graphicFrame>
        <p:nvGraphicFramePr>
          <p:cNvPr id="8" name="Chart 7">
            <a:extLst>
              <a:ext uri="{FF2B5EF4-FFF2-40B4-BE49-F238E27FC236}">
                <a16:creationId xmlns:a16="http://schemas.microsoft.com/office/drawing/2014/main" id="{69F8C31F-CE6D-411B-B9E7-A367919C5352}"/>
              </a:ext>
            </a:extLst>
          </p:cNvPr>
          <p:cNvGraphicFramePr/>
          <p:nvPr>
            <p:extLst>
              <p:ext uri="{D42A27DB-BD31-4B8C-83A1-F6EECF244321}">
                <p14:modId xmlns:p14="http://schemas.microsoft.com/office/powerpoint/2010/main" val="514086529"/>
              </p:ext>
            </p:extLst>
          </p:nvPr>
        </p:nvGraphicFramePr>
        <p:xfrm>
          <a:off x="801858" y="1358639"/>
          <a:ext cx="10522633" cy="4590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816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223486" y="1726746"/>
            <a:ext cx="3499933" cy="3020785"/>
          </a:xfrm>
        </p:spPr>
        <p:txBody>
          <a:bodyPr>
            <a:normAutofit fontScale="90000"/>
          </a:bodyPr>
          <a:lstStyle/>
          <a:p>
            <a:r>
              <a:rPr lang="en-GB" sz="3200" dirty="0">
                <a:solidFill>
                  <a:schemeClr val="bg1"/>
                </a:solidFill>
              </a:rPr>
              <a:t>WE ARE VALUED BY THE COMMUNITY AND SERVICE USERS</a:t>
            </a:r>
          </a:p>
        </p:txBody>
      </p:sp>
      <p:sp>
        <p:nvSpPr>
          <p:cNvPr id="11" name="Oval 10">
            <a:extLst>
              <a:ext uri="{FF2B5EF4-FFF2-40B4-BE49-F238E27FC236}">
                <a16:creationId xmlns:a16="http://schemas.microsoft.com/office/drawing/2014/main" id="{F1A5BC5F-7B63-4BDF-9481-FDD0BD8CF13E}"/>
              </a:ext>
            </a:extLst>
          </p:cNvPr>
          <p:cNvSpPr/>
          <p:nvPr/>
        </p:nvSpPr>
        <p:spPr>
          <a:xfrm>
            <a:off x="4171603" y="443886"/>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92%</a:t>
            </a:r>
          </a:p>
        </p:txBody>
      </p:sp>
      <p:sp>
        <p:nvSpPr>
          <p:cNvPr id="12" name="Content Placeholder 2">
            <a:extLst>
              <a:ext uri="{FF2B5EF4-FFF2-40B4-BE49-F238E27FC236}">
                <a16:creationId xmlns:a16="http://schemas.microsoft.com/office/drawing/2014/main" id="{314E5205-51B8-474B-AA15-2244A83F1217}"/>
              </a:ext>
            </a:extLst>
          </p:cNvPr>
          <p:cNvSpPr txBox="1">
            <a:spLocks/>
          </p:cNvSpPr>
          <p:nvPr/>
        </p:nvSpPr>
        <p:spPr>
          <a:xfrm>
            <a:off x="5805729" y="523805"/>
            <a:ext cx="6374253" cy="5809957"/>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i="1" dirty="0"/>
              <a:t>Proportion in community survey that say youth work is “very important”</a:t>
            </a:r>
          </a:p>
          <a:p>
            <a:pPr marL="0" indent="0">
              <a:buFont typeface="Arial" panose="020B0604020202020204" pitchFamily="34" charset="0"/>
              <a:buNone/>
            </a:pPr>
            <a:endParaRPr lang="en-GB" sz="4200" i="1" dirty="0"/>
          </a:p>
          <a:p>
            <a:pPr marL="0" indent="0">
              <a:buFont typeface="Arial" panose="020B0604020202020204" pitchFamily="34" charset="0"/>
              <a:buNone/>
            </a:pPr>
            <a:r>
              <a:rPr lang="en-GB" sz="2400" i="1" dirty="0"/>
              <a:t>Proportion of those aware of Fuse who consider us a “valuable facility for Shettleston” – 74% are aware</a:t>
            </a:r>
          </a:p>
          <a:p>
            <a:pPr marL="0" indent="0">
              <a:buFont typeface="Arial" panose="020B0604020202020204" pitchFamily="34" charset="0"/>
              <a:buNone/>
            </a:pPr>
            <a:endParaRPr lang="en-GB" sz="4400" i="1" dirty="0"/>
          </a:p>
          <a:p>
            <a:pPr marL="0" indent="0">
              <a:buFont typeface="Arial" panose="020B0604020202020204" pitchFamily="34" charset="0"/>
              <a:buNone/>
            </a:pPr>
            <a:r>
              <a:rPr lang="en-GB" sz="2400" i="1" dirty="0"/>
              <a:t>Proportion of young people that rate Fuse as “very good” – others say “good”</a:t>
            </a:r>
          </a:p>
          <a:p>
            <a:pPr marL="0" indent="0">
              <a:buFont typeface="Arial" panose="020B0604020202020204" pitchFamily="34" charset="0"/>
              <a:buNone/>
            </a:pPr>
            <a:endParaRPr lang="en-GB" sz="4800" i="1" dirty="0"/>
          </a:p>
          <a:p>
            <a:pPr marL="0" indent="0">
              <a:buFont typeface="Arial" panose="020B0604020202020204" pitchFamily="34" charset="0"/>
              <a:buNone/>
            </a:pPr>
            <a:r>
              <a:rPr lang="en-GB" sz="2400" i="1" dirty="0"/>
              <a:t>Proportion of young people who have a positive view of Fuse staff</a:t>
            </a:r>
          </a:p>
          <a:p>
            <a:pPr marL="0" indent="0">
              <a:buFont typeface="Arial" panose="020B0604020202020204" pitchFamily="34" charset="0"/>
              <a:buNone/>
            </a:pPr>
            <a:endParaRPr lang="en-GB" sz="3100" i="1" dirty="0"/>
          </a:p>
          <a:p>
            <a:pPr marL="0" indent="0">
              <a:buFont typeface="Arial" panose="020B0604020202020204" pitchFamily="34" charset="0"/>
              <a:buNone/>
            </a:pPr>
            <a:endParaRPr lang="en-GB" sz="2400" i="1" dirty="0"/>
          </a:p>
          <a:p>
            <a:pPr marL="0" indent="0">
              <a:buFont typeface="Arial" panose="020B0604020202020204" pitchFamily="34" charset="0"/>
              <a:buNone/>
            </a:pPr>
            <a:endParaRPr lang="en-GB" sz="2400" i="1" dirty="0"/>
          </a:p>
          <a:p>
            <a:pPr marL="0" indent="0">
              <a:buFont typeface="Arial" panose="020B0604020202020204" pitchFamily="34" charset="0"/>
              <a:buNone/>
            </a:pPr>
            <a:endParaRPr lang="en-GB" sz="2400" i="1" dirty="0"/>
          </a:p>
          <a:p>
            <a:pPr marL="0" indent="0">
              <a:buFont typeface="Arial" panose="020B0604020202020204" pitchFamily="34" charset="0"/>
              <a:buNone/>
            </a:pPr>
            <a:endParaRPr lang="en-GB" sz="2400" i="1" dirty="0"/>
          </a:p>
        </p:txBody>
      </p:sp>
      <p:sp>
        <p:nvSpPr>
          <p:cNvPr id="13" name="Oval 12">
            <a:extLst>
              <a:ext uri="{FF2B5EF4-FFF2-40B4-BE49-F238E27FC236}">
                <a16:creationId xmlns:a16="http://schemas.microsoft.com/office/drawing/2014/main" id="{D871EDDC-045E-43B9-9623-6B1A2D120F96}"/>
              </a:ext>
            </a:extLst>
          </p:cNvPr>
          <p:cNvSpPr/>
          <p:nvPr/>
        </p:nvSpPr>
        <p:spPr>
          <a:xfrm>
            <a:off x="4166451" y="1895251"/>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100%</a:t>
            </a:r>
          </a:p>
        </p:txBody>
      </p:sp>
      <p:sp>
        <p:nvSpPr>
          <p:cNvPr id="14" name="Oval 13">
            <a:extLst>
              <a:ext uri="{FF2B5EF4-FFF2-40B4-BE49-F238E27FC236}">
                <a16:creationId xmlns:a16="http://schemas.microsoft.com/office/drawing/2014/main" id="{6FC84AAE-EFC6-48A5-BF19-72DC6B397DC7}"/>
              </a:ext>
            </a:extLst>
          </p:cNvPr>
          <p:cNvSpPr/>
          <p:nvPr/>
        </p:nvSpPr>
        <p:spPr>
          <a:xfrm>
            <a:off x="4203468" y="3593980"/>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81%</a:t>
            </a:r>
          </a:p>
        </p:txBody>
      </p:sp>
      <p:sp>
        <p:nvSpPr>
          <p:cNvPr id="15" name="Oval 14">
            <a:extLst>
              <a:ext uri="{FF2B5EF4-FFF2-40B4-BE49-F238E27FC236}">
                <a16:creationId xmlns:a16="http://schemas.microsoft.com/office/drawing/2014/main" id="{8671A958-5239-4B3A-9E35-2009AB227763}"/>
              </a:ext>
            </a:extLst>
          </p:cNvPr>
          <p:cNvSpPr/>
          <p:nvPr/>
        </p:nvSpPr>
        <p:spPr>
          <a:xfrm>
            <a:off x="4263564" y="5343159"/>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98%</a:t>
            </a:r>
          </a:p>
        </p:txBody>
      </p:sp>
    </p:spTree>
    <p:extLst>
      <p:ext uri="{BB962C8B-B14F-4D97-AF65-F5344CB8AC3E}">
        <p14:creationId xmlns:p14="http://schemas.microsoft.com/office/powerpoint/2010/main" val="448752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E739BD-24CA-47D4-8C56-1CA0283CED37}"/>
              </a:ext>
            </a:extLst>
          </p:cNvPr>
          <p:cNvSpPr>
            <a:spLocks noGrp="1"/>
          </p:cNvSpPr>
          <p:nvPr>
            <p:ph type="title"/>
          </p:nvPr>
        </p:nvSpPr>
        <p:spPr>
          <a:xfrm>
            <a:off x="1371598" y="492350"/>
            <a:ext cx="9179171" cy="601928"/>
          </a:xfrm>
        </p:spPr>
        <p:txBody>
          <a:bodyPr anchor="b">
            <a:normAutofit/>
          </a:bodyPr>
          <a:lstStyle/>
          <a:p>
            <a:pPr algn="ctr"/>
            <a:r>
              <a:rPr lang="en-GB" dirty="0"/>
              <a:t>PURPOSE, MISSION, VISION</a:t>
            </a:r>
          </a:p>
        </p:txBody>
      </p:sp>
      <p:sp>
        <p:nvSpPr>
          <p:cNvPr id="6" name="TextBox 5">
            <a:extLst>
              <a:ext uri="{FF2B5EF4-FFF2-40B4-BE49-F238E27FC236}">
                <a16:creationId xmlns:a16="http://schemas.microsoft.com/office/drawing/2014/main" id="{D7BA26B1-8421-4518-AAB6-61D2321E2E1D}"/>
              </a:ext>
            </a:extLst>
          </p:cNvPr>
          <p:cNvSpPr txBox="1"/>
          <p:nvPr/>
        </p:nvSpPr>
        <p:spPr>
          <a:xfrm>
            <a:off x="647115" y="1670810"/>
            <a:ext cx="2897941" cy="1754326"/>
          </a:xfrm>
          <a:prstGeom prst="rect">
            <a:avLst/>
          </a:prstGeom>
          <a:solidFill>
            <a:schemeClr val="accent3"/>
          </a:solidFill>
          <a:ln>
            <a:solidFill>
              <a:schemeClr val="tx2"/>
            </a:solidFill>
          </a:ln>
        </p:spPr>
        <p:txBody>
          <a:bodyPr wrap="square" rtlCol="0">
            <a:spAutoFit/>
          </a:bodyPr>
          <a:lstStyle/>
          <a:p>
            <a:r>
              <a:rPr lang="en-GB" dirty="0"/>
              <a:t>To help young people and the wider Shettleston community maximise their potential and to overcome any factors that limit that potential.</a:t>
            </a:r>
          </a:p>
        </p:txBody>
      </p:sp>
      <p:sp>
        <p:nvSpPr>
          <p:cNvPr id="7" name="TextBox 6">
            <a:extLst>
              <a:ext uri="{FF2B5EF4-FFF2-40B4-BE49-F238E27FC236}">
                <a16:creationId xmlns:a16="http://schemas.microsoft.com/office/drawing/2014/main" id="{D8E77618-FD0C-4B5B-9B28-0297D4AE4C85}"/>
              </a:ext>
            </a:extLst>
          </p:cNvPr>
          <p:cNvSpPr txBox="1"/>
          <p:nvPr/>
        </p:nvSpPr>
        <p:spPr>
          <a:xfrm>
            <a:off x="8299940" y="1360318"/>
            <a:ext cx="3362177" cy="2585323"/>
          </a:xfrm>
          <a:prstGeom prst="rect">
            <a:avLst/>
          </a:prstGeom>
          <a:solidFill>
            <a:schemeClr val="accent3"/>
          </a:solidFill>
          <a:ln>
            <a:solidFill>
              <a:schemeClr val="tx2"/>
            </a:solidFill>
          </a:ln>
        </p:spPr>
        <p:txBody>
          <a:bodyPr wrap="square" rtlCol="0">
            <a:spAutoFit/>
          </a:bodyPr>
          <a:lstStyle/>
          <a:p>
            <a:r>
              <a:rPr lang="en-GB" dirty="0"/>
              <a:t>To be an organisation valued by the Shettleston community, and respected nationally, as providing innovative and developmental youth and community development work, which delivers tangible outcomes for service users and the community.</a:t>
            </a:r>
          </a:p>
        </p:txBody>
      </p:sp>
      <p:sp>
        <p:nvSpPr>
          <p:cNvPr id="8" name="TextBox 7">
            <a:extLst>
              <a:ext uri="{FF2B5EF4-FFF2-40B4-BE49-F238E27FC236}">
                <a16:creationId xmlns:a16="http://schemas.microsoft.com/office/drawing/2014/main" id="{7080753F-3156-4810-828A-0F8CCC62255D}"/>
              </a:ext>
            </a:extLst>
          </p:cNvPr>
          <p:cNvSpPr txBox="1"/>
          <p:nvPr/>
        </p:nvSpPr>
        <p:spPr>
          <a:xfrm>
            <a:off x="4079630" y="1363563"/>
            <a:ext cx="3460653" cy="2585323"/>
          </a:xfrm>
          <a:prstGeom prst="rect">
            <a:avLst/>
          </a:prstGeom>
          <a:solidFill>
            <a:schemeClr val="accent3"/>
          </a:solidFill>
          <a:ln>
            <a:solidFill>
              <a:schemeClr val="tx2"/>
            </a:solidFill>
          </a:ln>
        </p:spPr>
        <p:txBody>
          <a:bodyPr wrap="square" rtlCol="0">
            <a:spAutoFit/>
          </a:bodyPr>
          <a:lstStyle/>
          <a:p>
            <a:r>
              <a:rPr lang="en-GB" dirty="0"/>
              <a:t>To deliver an inspiring, engaging and supportive environment for young people and the wider community, working with them to build their aspirations and to help them develop the confidence and skills to be successful in life.</a:t>
            </a:r>
          </a:p>
        </p:txBody>
      </p:sp>
      <p:sp>
        <p:nvSpPr>
          <p:cNvPr id="12" name="TextBox 11">
            <a:extLst>
              <a:ext uri="{FF2B5EF4-FFF2-40B4-BE49-F238E27FC236}">
                <a16:creationId xmlns:a16="http://schemas.microsoft.com/office/drawing/2014/main" id="{C2D255D6-1EBA-49FD-89E5-DE8DB34B0A77}"/>
              </a:ext>
            </a:extLst>
          </p:cNvPr>
          <p:cNvSpPr txBox="1"/>
          <p:nvPr/>
        </p:nvSpPr>
        <p:spPr>
          <a:xfrm>
            <a:off x="1111345" y="4171527"/>
            <a:ext cx="2433711" cy="1477328"/>
          </a:xfrm>
          <a:prstGeom prst="rect">
            <a:avLst/>
          </a:prstGeom>
          <a:noFill/>
          <a:ln>
            <a:noFill/>
          </a:ln>
        </p:spPr>
        <p:txBody>
          <a:bodyPr wrap="square" rtlCol="0">
            <a:spAutoFit/>
          </a:bodyPr>
          <a:lstStyle/>
          <a:p>
            <a:pPr algn="ctr"/>
            <a:r>
              <a:rPr lang="en-GB" dirty="0"/>
              <a:t>PURPOSE</a:t>
            </a:r>
          </a:p>
          <a:p>
            <a:pPr algn="ctr"/>
            <a:endParaRPr lang="en-GB" dirty="0"/>
          </a:p>
          <a:p>
            <a:pPr algn="ctr"/>
            <a:r>
              <a:rPr lang="en-GB" dirty="0"/>
              <a:t>WHY the organisation does what it does</a:t>
            </a:r>
          </a:p>
        </p:txBody>
      </p:sp>
      <p:sp>
        <p:nvSpPr>
          <p:cNvPr id="13" name="TextBox 12">
            <a:extLst>
              <a:ext uri="{FF2B5EF4-FFF2-40B4-BE49-F238E27FC236}">
                <a16:creationId xmlns:a16="http://schemas.microsoft.com/office/drawing/2014/main" id="{77EF9AD2-F5A5-49FC-9B1E-B0E1B10159FF}"/>
              </a:ext>
            </a:extLst>
          </p:cNvPr>
          <p:cNvSpPr txBox="1"/>
          <p:nvPr/>
        </p:nvSpPr>
        <p:spPr>
          <a:xfrm>
            <a:off x="4479386" y="4201667"/>
            <a:ext cx="2433711" cy="1477328"/>
          </a:xfrm>
          <a:prstGeom prst="rect">
            <a:avLst/>
          </a:prstGeom>
          <a:noFill/>
          <a:ln>
            <a:noFill/>
          </a:ln>
        </p:spPr>
        <p:txBody>
          <a:bodyPr wrap="square" rtlCol="0">
            <a:spAutoFit/>
          </a:bodyPr>
          <a:lstStyle/>
          <a:p>
            <a:pPr algn="ctr"/>
            <a:r>
              <a:rPr lang="en-GB" dirty="0"/>
              <a:t>MISSION</a:t>
            </a:r>
          </a:p>
          <a:p>
            <a:pPr algn="ctr"/>
            <a:endParaRPr lang="en-GB" dirty="0"/>
          </a:p>
          <a:p>
            <a:pPr algn="ctr"/>
            <a:r>
              <a:rPr lang="en-GB" dirty="0"/>
              <a:t>WHAT the organisation does in pursuit of its purpose</a:t>
            </a:r>
          </a:p>
        </p:txBody>
      </p:sp>
      <p:sp>
        <p:nvSpPr>
          <p:cNvPr id="14" name="TextBox 13">
            <a:extLst>
              <a:ext uri="{FF2B5EF4-FFF2-40B4-BE49-F238E27FC236}">
                <a16:creationId xmlns:a16="http://schemas.microsoft.com/office/drawing/2014/main" id="{F157AABF-7A3B-4456-9FA9-53AF41D784D1}"/>
              </a:ext>
            </a:extLst>
          </p:cNvPr>
          <p:cNvSpPr txBox="1"/>
          <p:nvPr/>
        </p:nvSpPr>
        <p:spPr>
          <a:xfrm>
            <a:off x="8508610" y="4201667"/>
            <a:ext cx="2433711" cy="1754326"/>
          </a:xfrm>
          <a:prstGeom prst="rect">
            <a:avLst/>
          </a:prstGeom>
          <a:noFill/>
          <a:ln>
            <a:noFill/>
          </a:ln>
        </p:spPr>
        <p:txBody>
          <a:bodyPr wrap="square" rtlCol="0">
            <a:spAutoFit/>
          </a:bodyPr>
          <a:lstStyle/>
          <a:p>
            <a:pPr algn="ctr"/>
            <a:r>
              <a:rPr lang="en-GB" dirty="0"/>
              <a:t>VISION</a:t>
            </a:r>
          </a:p>
          <a:p>
            <a:pPr algn="ctr"/>
            <a:endParaRPr lang="en-GB" dirty="0"/>
          </a:p>
          <a:p>
            <a:pPr algn="ctr"/>
            <a:r>
              <a:rPr lang="en-GB" dirty="0"/>
              <a:t>WHERE the organisation is going and what the future looks like</a:t>
            </a:r>
          </a:p>
        </p:txBody>
      </p:sp>
    </p:spTree>
    <p:extLst>
      <p:ext uri="{BB962C8B-B14F-4D97-AF65-F5344CB8AC3E}">
        <p14:creationId xmlns:p14="http://schemas.microsoft.com/office/powerpoint/2010/main" val="143690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391940" y="2558596"/>
            <a:ext cx="3248863" cy="870188"/>
          </a:xfrm>
        </p:spPr>
        <p:txBody>
          <a:bodyPr>
            <a:normAutofit fontScale="90000"/>
          </a:bodyPr>
          <a:lstStyle/>
          <a:p>
            <a:pPr algn="r"/>
            <a:r>
              <a:rPr lang="en-GB" sz="3200" dirty="0">
                <a:solidFill>
                  <a:schemeClr val="bg1"/>
                </a:solidFill>
              </a:rPr>
              <a:t>OUR VALUES</a:t>
            </a:r>
          </a:p>
        </p:txBody>
      </p:sp>
      <p:graphicFrame>
        <p:nvGraphicFramePr>
          <p:cNvPr id="11" name="Diagram 10">
            <a:extLst>
              <a:ext uri="{FF2B5EF4-FFF2-40B4-BE49-F238E27FC236}">
                <a16:creationId xmlns:a16="http://schemas.microsoft.com/office/drawing/2014/main" id="{49188CB0-B6A5-43FA-8EA7-D7287563FE48}"/>
              </a:ext>
            </a:extLst>
          </p:cNvPr>
          <p:cNvGraphicFramePr/>
          <p:nvPr>
            <p:extLst>
              <p:ext uri="{D42A27DB-BD31-4B8C-83A1-F6EECF244321}">
                <p14:modId xmlns:p14="http://schemas.microsoft.com/office/powerpoint/2010/main" val="1533624566"/>
              </p:ext>
            </p:extLst>
          </p:nvPr>
        </p:nvGraphicFramePr>
        <p:xfrm>
          <a:off x="3909662" y="429956"/>
          <a:ext cx="8673514" cy="599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68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391940" y="545178"/>
            <a:ext cx="3248863" cy="3020785"/>
          </a:xfrm>
        </p:spPr>
        <p:txBody>
          <a:bodyPr>
            <a:normAutofit/>
          </a:bodyPr>
          <a:lstStyle/>
          <a:p>
            <a:pPr algn="r"/>
            <a:r>
              <a:rPr lang="en-GB" sz="3200" dirty="0">
                <a:solidFill>
                  <a:schemeClr val="bg1"/>
                </a:solidFill>
              </a:rPr>
              <a:t>Equity</a:t>
            </a:r>
          </a:p>
        </p:txBody>
      </p:sp>
      <p:sp>
        <p:nvSpPr>
          <p:cNvPr id="32" name="Content Placeholder 2">
            <a:extLst>
              <a:ext uri="{FF2B5EF4-FFF2-40B4-BE49-F238E27FC236}">
                <a16:creationId xmlns:a16="http://schemas.microsoft.com/office/drawing/2014/main" id="{29FD9095-2EF3-4BEC-A367-2C43C58F0E52}"/>
              </a:ext>
            </a:extLst>
          </p:cNvPr>
          <p:cNvSpPr>
            <a:spLocks noGrp="1"/>
          </p:cNvSpPr>
          <p:nvPr>
            <p:ph idx="1"/>
          </p:nvPr>
        </p:nvSpPr>
        <p:spPr>
          <a:xfrm>
            <a:off x="4659087" y="898391"/>
            <a:ext cx="7140973" cy="5688274"/>
          </a:xfrm>
        </p:spPr>
        <p:txBody>
          <a:bodyPr>
            <a:normAutofit/>
          </a:bodyPr>
          <a:lstStyle/>
          <a:p>
            <a:pPr marL="0" indent="0">
              <a:lnSpc>
                <a:spcPct val="150000"/>
              </a:lnSpc>
              <a:buNone/>
            </a:pPr>
            <a:r>
              <a:rPr lang="en-GB" sz="2800" i="1" dirty="0"/>
              <a:t>“EQUITY is a further central value that underpins everything we do at Fuse. We are all about creating equitable access and opportunity for young people and for the community as a whole, bridging the gap between young people in Shettleston and their peers in more affluent areas of Glasgow, Scotland and the UK.”</a:t>
            </a:r>
          </a:p>
        </p:txBody>
      </p:sp>
    </p:spTree>
    <p:extLst>
      <p:ext uri="{BB962C8B-B14F-4D97-AF65-F5344CB8AC3E}">
        <p14:creationId xmlns:p14="http://schemas.microsoft.com/office/powerpoint/2010/main" val="34072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E739BD-24CA-47D4-8C56-1CA0283CED37}"/>
              </a:ext>
            </a:extLst>
          </p:cNvPr>
          <p:cNvSpPr>
            <a:spLocks noGrp="1"/>
          </p:cNvSpPr>
          <p:nvPr>
            <p:ph type="title"/>
          </p:nvPr>
        </p:nvSpPr>
        <p:spPr>
          <a:xfrm>
            <a:off x="1793629" y="435037"/>
            <a:ext cx="9179171" cy="601928"/>
          </a:xfrm>
        </p:spPr>
        <p:txBody>
          <a:bodyPr anchor="b">
            <a:normAutofit/>
          </a:bodyPr>
          <a:lstStyle/>
          <a:p>
            <a:pPr algn="ctr"/>
            <a:r>
              <a:rPr lang="en-GB" dirty="0"/>
              <a:t>PRIORITIES</a:t>
            </a:r>
          </a:p>
        </p:txBody>
      </p:sp>
      <p:sp>
        <p:nvSpPr>
          <p:cNvPr id="12" name="TextBox 11">
            <a:extLst>
              <a:ext uri="{FF2B5EF4-FFF2-40B4-BE49-F238E27FC236}">
                <a16:creationId xmlns:a16="http://schemas.microsoft.com/office/drawing/2014/main" id="{C2D255D6-1EBA-49FD-89E5-DE8DB34B0A77}"/>
              </a:ext>
            </a:extLst>
          </p:cNvPr>
          <p:cNvSpPr txBox="1"/>
          <p:nvPr/>
        </p:nvSpPr>
        <p:spPr>
          <a:xfrm>
            <a:off x="9187667" y="5699119"/>
            <a:ext cx="2433711" cy="369332"/>
          </a:xfrm>
          <a:prstGeom prst="rect">
            <a:avLst/>
          </a:prstGeom>
          <a:noFill/>
          <a:ln>
            <a:noFill/>
          </a:ln>
        </p:spPr>
        <p:txBody>
          <a:bodyPr wrap="square" rtlCol="0">
            <a:spAutoFit/>
          </a:bodyPr>
          <a:lstStyle/>
          <a:p>
            <a:pPr algn="ctr"/>
            <a:r>
              <a:rPr lang="en-GB" dirty="0"/>
              <a:t>Digital</a:t>
            </a:r>
          </a:p>
        </p:txBody>
      </p:sp>
      <p:pic>
        <p:nvPicPr>
          <p:cNvPr id="13" name="Picture 12" descr="A group of people sitting in a room&#10;&#10;Description automatically generated">
            <a:extLst>
              <a:ext uri="{FF2B5EF4-FFF2-40B4-BE49-F238E27FC236}">
                <a16:creationId xmlns:a16="http://schemas.microsoft.com/office/drawing/2014/main" id="{6468A91E-2922-42C9-A67A-3713345E6DE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7556" y="1552026"/>
            <a:ext cx="2257425" cy="1419225"/>
          </a:xfrm>
          <a:prstGeom prst="rect">
            <a:avLst/>
          </a:prstGeom>
        </p:spPr>
      </p:pic>
      <p:pic>
        <p:nvPicPr>
          <p:cNvPr id="1026" name="Picture 2" descr="Image result for older woman at computer ">
            <a:extLst>
              <a:ext uri="{FF2B5EF4-FFF2-40B4-BE49-F238E27FC236}">
                <a16:creationId xmlns:a16="http://schemas.microsoft.com/office/drawing/2014/main" id="{61584292-B130-4924-AEFC-61517BD8C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667" y="3875393"/>
            <a:ext cx="2136826"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egree scrolls">
            <a:extLst>
              <a:ext uri="{FF2B5EF4-FFF2-40B4-BE49-F238E27FC236}">
                <a16:creationId xmlns:a16="http://schemas.microsoft.com/office/drawing/2014/main" id="{07EB2194-E998-4D61-9EB2-B590C5961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556" y="3541246"/>
            <a:ext cx="2433711" cy="16091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ental health">
            <a:extLst>
              <a:ext uri="{FF2B5EF4-FFF2-40B4-BE49-F238E27FC236}">
                <a16:creationId xmlns:a16="http://schemas.microsoft.com/office/drawing/2014/main" id="{8D2AE810-B28A-447E-B0B4-5D0FD26445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767" y="1535066"/>
            <a:ext cx="1839937"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limate change cop26">
            <a:extLst>
              <a:ext uri="{FF2B5EF4-FFF2-40B4-BE49-F238E27FC236}">
                <a16:creationId xmlns:a16="http://schemas.microsoft.com/office/drawing/2014/main" id="{8A46D6FE-BD41-40A2-B8B9-A834708421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287" y="3679890"/>
            <a:ext cx="3095625" cy="1714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2BA80BD-23B4-48F9-B6F0-86A47184FF54}"/>
              </a:ext>
            </a:extLst>
          </p:cNvPr>
          <p:cNvSpPr txBox="1"/>
          <p:nvPr/>
        </p:nvSpPr>
        <p:spPr>
          <a:xfrm>
            <a:off x="4969412" y="3080714"/>
            <a:ext cx="2433711" cy="369332"/>
          </a:xfrm>
          <a:prstGeom prst="rect">
            <a:avLst/>
          </a:prstGeom>
          <a:noFill/>
          <a:ln>
            <a:noFill/>
          </a:ln>
        </p:spPr>
        <p:txBody>
          <a:bodyPr wrap="square" rtlCol="0">
            <a:spAutoFit/>
          </a:bodyPr>
          <a:lstStyle/>
          <a:p>
            <a:pPr algn="ctr"/>
            <a:r>
              <a:rPr lang="en-GB" dirty="0"/>
              <a:t>Participation</a:t>
            </a:r>
          </a:p>
        </p:txBody>
      </p:sp>
      <p:sp>
        <p:nvSpPr>
          <p:cNvPr id="18" name="TextBox 17">
            <a:extLst>
              <a:ext uri="{FF2B5EF4-FFF2-40B4-BE49-F238E27FC236}">
                <a16:creationId xmlns:a16="http://schemas.microsoft.com/office/drawing/2014/main" id="{B20C78D2-D974-4116-B62D-9F9FDFEFE75B}"/>
              </a:ext>
            </a:extLst>
          </p:cNvPr>
          <p:cNvSpPr txBox="1"/>
          <p:nvPr/>
        </p:nvSpPr>
        <p:spPr>
          <a:xfrm>
            <a:off x="1180879" y="3059668"/>
            <a:ext cx="2433711" cy="369332"/>
          </a:xfrm>
          <a:prstGeom prst="rect">
            <a:avLst/>
          </a:prstGeom>
          <a:noFill/>
          <a:ln>
            <a:noFill/>
          </a:ln>
        </p:spPr>
        <p:txBody>
          <a:bodyPr wrap="square" rtlCol="0">
            <a:spAutoFit/>
          </a:bodyPr>
          <a:lstStyle/>
          <a:p>
            <a:pPr algn="ctr"/>
            <a:r>
              <a:rPr lang="en-GB" dirty="0"/>
              <a:t>Mental Health</a:t>
            </a:r>
          </a:p>
        </p:txBody>
      </p:sp>
      <p:sp>
        <p:nvSpPr>
          <p:cNvPr id="19" name="TextBox 18">
            <a:extLst>
              <a:ext uri="{FF2B5EF4-FFF2-40B4-BE49-F238E27FC236}">
                <a16:creationId xmlns:a16="http://schemas.microsoft.com/office/drawing/2014/main" id="{AA26EA6A-B69E-4539-85F5-9373131B6902}"/>
              </a:ext>
            </a:extLst>
          </p:cNvPr>
          <p:cNvSpPr txBox="1"/>
          <p:nvPr/>
        </p:nvSpPr>
        <p:spPr>
          <a:xfrm>
            <a:off x="4979961" y="5536447"/>
            <a:ext cx="2433711" cy="369332"/>
          </a:xfrm>
          <a:prstGeom prst="rect">
            <a:avLst/>
          </a:prstGeom>
          <a:noFill/>
          <a:ln>
            <a:noFill/>
          </a:ln>
        </p:spPr>
        <p:txBody>
          <a:bodyPr wrap="square" rtlCol="0">
            <a:spAutoFit/>
          </a:bodyPr>
          <a:lstStyle/>
          <a:p>
            <a:pPr algn="ctr"/>
            <a:r>
              <a:rPr lang="en-GB" dirty="0"/>
              <a:t>Attainment</a:t>
            </a:r>
          </a:p>
        </p:txBody>
      </p:sp>
      <p:sp>
        <p:nvSpPr>
          <p:cNvPr id="20" name="TextBox 19">
            <a:extLst>
              <a:ext uri="{FF2B5EF4-FFF2-40B4-BE49-F238E27FC236}">
                <a16:creationId xmlns:a16="http://schemas.microsoft.com/office/drawing/2014/main" id="{DA47441E-3288-49A9-8D2A-3966E1F14065}"/>
              </a:ext>
            </a:extLst>
          </p:cNvPr>
          <p:cNvSpPr txBox="1"/>
          <p:nvPr/>
        </p:nvSpPr>
        <p:spPr>
          <a:xfrm>
            <a:off x="1296243" y="5514453"/>
            <a:ext cx="2433711" cy="369332"/>
          </a:xfrm>
          <a:prstGeom prst="rect">
            <a:avLst/>
          </a:prstGeom>
          <a:noFill/>
          <a:ln>
            <a:noFill/>
          </a:ln>
        </p:spPr>
        <p:txBody>
          <a:bodyPr wrap="square" rtlCol="0">
            <a:spAutoFit/>
          </a:bodyPr>
          <a:lstStyle/>
          <a:p>
            <a:pPr algn="ctr"/>
            <a:r>
              <a:rPr lang="en-GB" dirty="0"/>
              <a:t>Climate</a:t>
            </a:r>
          </a:p>
        </p:txBody>
      </p:sp>
      <p:pic>
        <p:nvPicPr>
          <p:cNvPr id="1036" name="Picture 12" descr="Image result for life skills">
            <a:extLst>
              <a:ext uri="{FF2B5EF4-FFF2-40B4-BE49-F238E27FC236}">
                <a16:creationId xmlns:a16="http://schemas.microsoft.com/office/drawing/2014/main" id="{3B4EAF18-35CB-4906-9CE5-837D0FFB14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87666" y="1408124"/>
            <a:ext cx="2136825" cy="15744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72F273F-5814-4CB7-8FBF-1316F279CE19}"/>
              </a:ext>
            </a:extLst>
          </p:cNvPr>
          <p:cNvSpPr txBox="1"/>
          <p:nvPr/>
        </p:nvSpPr>
        <p:spPr>
          <a:xfrm>
            <a:off x="9039222" y="3111787"/>
            <a:ext cx="2433711" cy="369332"/>
          </a:xfrm>
          <a:prstGeom prst="rect">
            <a:avLst/>
          </a:prstGeom>
          <a:noFill/>
          <a:ln>
            <a:noFill/>
          </a:ln>
        </p:spPr>
        <p:txBody>
          <a:bodyPr wrap="square" rtlCol="0">
            <a:spAutoFit/>
          </a:bodyPr>
          <a:lstStyle/>
          <a:p>
            <a:pPr algn="ctr"/>
            <a:r>
              <a:rPr lang="en-GB" dirty="0"/>
              <a:t>Life skills</a:t>
            </a:r>
          </a:p>
        </p:txBody>
      </p:sp>
    </p:spTree>
    <p:extLst>
      <p:ext uri="{BB962C8B-B14F-4D97-AF65-F5344CB8AC3E}">
        <p14:creationId xmlns:p14="http://schemas.microsoft.com/office/powerpoint/2010/main" val="3967431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107758" y="2767083"/>
            <a:ext cx="4036749" cy="975445"/>
          </a:xfrm>
        </p:spPr>
        <p:txBody>
          <a:bodyPr>
            <a:normAutofit/>
          </a:bodyPr>
          <a:lstStyle/>
          <a:p>
            <a:pPr algn="r"/>
            <a:r>
              <a:rPr lang="en-GB" sz="3200" dirty="0">
                <a:solidFill>
                  <a:schemeClr val="bg1"/>
                </a:solidFill>
              </a:rPr>
              <a:t>OBJECTIVES</a:t>
            </a:r>
          </a:p>
        </p:txBody>
      </p:sp>
      <p:sp>
        <p:nvSpPr>
          <p:cNvPr id="11" name="TextBox 10">
            <a:extLst>
              <a:ext uri="{FF2B5EF4-FFF2-40B4-BE49-F238E27FC236}">
                <a16:creationId xmlns:a16="http://schemas.microsoft.com/office/drawing/2014/main" id="{BF279119-6BC4-4F27-9BBF-23B64395DF65}"/>
              </a:ext>
            </a:extLst>
          </p:cNvPr>
          <p:cNvSpPr txBox="1"/>
          <p:nvPr/>
        </p:nvSpPr>
        <p:spPr>
          <a:xfrm>
            <a:off x="4336955" y="1118251"/>
            <a:ext cx="2433711" cy="646331"/>
          </a:xfrm>
          <a:prstGeom prst="rect">
            <a:avLst/>
          </a:prstGeom>
          <a:solidFill>
            <a:schemeClr val="accent3"/>
          </a:solidFill>
          <a:ln>
            <a:solidFill>
              <a:schemeClr val="tx2"/>
            </a:solidFill>
          </a:ln>
        </p:spPr>
        <p:txBody>
          <a:bodyPr wrap="square" rtlCol="0">
            <a:spAutoFit/>
          </a:bodyPr>
          <a:lstStyle/>
          <a:p>
            <a:pPr algn="ctr"/>
            <a:r>
              <a:rPr lang="en-GB" b="1" dirty="0"/>
              <a:t>Output </a:t>
            </a:r>
          </a:p>
          <a:p>
            <a:pPr algn="ctr"/>
            <a:r>
              <a:rPr lang="en-GB" b="1" dirty="0"/>
              <a:t>Objectives</a:t>
            </a:r>
            <a:endParaRPr lang="en-GB" dirty="0"/>
          </a:p>
        </p:txBody>
      </p:sp>
      <p:sp>
        <p:nvSpPr>
          <p:cNvPr id="16" name="TextBox 15">
            <a:extLst>
              <a:ext uri="{FF2B5EF4-FFF2-40B4-BE49-F238E27FC236}">
                <a16:creationId xmlns:a16="http://schemas.microsoft.com/office/drawing/2014/main" id="{0A898D25-FE6D-4951-89E0-E27DD3FF0F8A}"/>
              </a:ext>
            </a:extLst>
          </p:cNvPr>
          <p:cNvSpPr txBox="1"/>
          <p:nvPr/>
        </p:nvSpPr>
        <p:spPr>
          <a:xfrm>
            <a:off x="7855046" y="1118250"/>
            <a:ext cx="3421420" cy="646331"/>
          </a:xfrm>
          <a:prstGeom prst="rect">
            <a:avLst/>
          </a:prstGeom>
          <a:noFill/>
          <a:ln>
            <a:noFill/>
          </a:ln>
        </p:spPr>
        <p:txBody>
          <a:bodyPr wrap="square" rtlCol="0">
            <a:spAutoFit/>
          </a:bodyPr>
          <a:lstStyle/>
          <a:p>
            <a:pPr algn="ctr"/>
            <a:r>
              <a:rPr lang="en-GB" dirty="0"/>
              <a:t>e.g. individuals supported, session attendances</a:t>
            </a:r>
          </a:p>
        </p:txBody>
      </p:sp>
      <p:sp>
        <p:nvSpPr>
          <p:cNvPr id="19" name="TextBox 18">
            <a:extLst>
              <a:ext uri="{FF2B5EF4-FFF2-40B4-BE49-F238E27FC236}">
                <a16:creationId xmlns:a16="http://schemas.microsoft.com/office/drawing/2014/main" id="{B6BC946D-7393-45E4-8F42-007F34D528D2}"/>
              </a:ext>
            </a:extLst>
          </p:cNvPr>
          <p:cNvSpPr txBox="1"/>
          <p:nvPr/>
        </p:nvSpPr>
        <p:spPr>
          <a:xfrm>
            <a:off x="4505098" y="237271"/>
            <a:ext cx="6842840" cy="369332"/>
          </a:xfrm>
          <a:prstGeom prst="rect">
            <a:avLst/>
          </a:prstGeom>
          <a:noFill/>
          <a:ln>
            <a:noFill/>
          </a:ln>
        </p:spPr>
        <p:txBody>
          <a:bodyPr wrap="square" rtlCol="0">
            <a:spAutoFit/>
          </a:bodyPr>
          <a:lstStyle/>
          <a:p>
            <a:pPr algn="ctr"/>
            <a:r>
              <a:rPr lang="en-GB" i="1" dirty="0"/>
              <a:t>High level quantifiable organisation-wide objectives</a:t>
            </a:r>
          </a:p>
        </p:txBody>
      </p:sp>
      <p:sp>
        <p:nvSpPr>
          <p:cNvPr id="20" name="TextBox 19">
            <a:extLst>
              <a:ext uri="{FF2B5EF4-FFF2-40B4-BE49-F238E27FC236}">
                <a16:creationId xmlns:a16="http://schemas.microsoft.com/office/drawing/2014/main" id="{4B10157D-7EC6-4BE1-BEDF-D7A2E77092F0}"/>
              </a:ext>
            </a:extLst>
          </p:cNvPr>
          <p:cNvSpPr txBox="1"/>
          <p:nvPr/>
        </p:nvSpPr>
        <p:spPr>
          <a:xfrm>
            <a:off x="4348257" y="2443917"/>
            <a:ext cx="2433711" cy="646331"/>
          </a:xfrm>
          <a:prstGeom prst="rect">
            <a:avLst/>
          </a:prstGeom>
          <a:solidFill>
            <a:schemeClr val="accent3"/>
          </a:solidFill>
          <a:ln>
            <a:solidFill>
              <a:schemeClr val="tx2"/>
            </a:solidFill>
          </a:ln>
        </p:spPr>
        <p:txBody>
          <a:bodyPr wrap="square" rtlCol="0">
            <a:spAutoFit/>
          </a:bodyPr>
          <a:lstStyle/>
          <a:p>
            <a:pPr algn="ctr"/>
            <a:r>
              <a:rPr lang="en-GB" b="1" dirty="0"/>
              <a:t>Outcome </a:t>
            </a:r>
          </a:p>
          <a:p>
            <a:pPr algn="ctr"/>
            <a:r>
              <a:rPr lang="en-GB" b="1" dirty="0"/>
              <a:t>Objectives</a:t>
            </a:r>
            <a:endParaRPr lang="en-GB" dirty="0"/>
          </a:p>
        </p:txBody>
      </p:sp>
      <p:sp>
        <p:nvSpPr>
          <p:cNvPr id="22" name="TextBox 21">
            <a:extLst>
              <a:ext uri="{FF2B5EF4-FFF2-40B4-BE49-F238E27FC236}">
                <a16:creationId xmlns:a16="http://schemas.microsoft.com/office/drawing/2014/main" id="{532968DC-B849-4BA6-A3A3-ECFE9B2E5805}"/>
              </a:ext>
            </a:extLst>
          </p:cNvPr>
          <p:cNvSpPr txBox="1"/>
          <p:nvPr/>
        </p:nvSpPr>
        <p:spPr>
          <a:xfrm>
            <a:off x="4372666" y="3767753"/>
            <a:ext cx="2433711" cy="646331"/>
          </a:xfrm>
          <a:prstGeom prst="rect">
            <a:avLst/>
          </a:prstGeom>
          <a:solidFill>
            <a:schemeClr val="accent3"/>
          </a:solidFill>
          <a:ln>
            <a:solidFill>
              <a:schemeClr val="tx2"/>
            </a:solidFill>
          </a:ln>
        </p:spPr>
        <p:txBody>
          <a:bodyPr wrap="square" rtlCol="0">
            <a:spAutoFit/>
          </a:bodyPr>
          <a:lstStyle/>
          <a:p>
            <a:pPr algn="ctr"/>
            <a:r>
              <a:rPr lang="en-GB" b="1" dirty="0"/>
              <a:t>Organisational </a:t>
            </a:r>
          </a:p>
          <a:p>
            <a:pPr algn="ctr"/>
            <a:r>
              <a:rPr lang="en-GB" b="1" dirty="0"/>
              <a:t>Objectives</a:t>
            </a:r>
            <a:endParaRPr lang="en-GB" dirty="0"/>
          </a:p>
        </p:txBody>
      </p:sp>
      <p:sp>
        <p:nvSpPr>
          <p:cNvPr id="24" name="TextBox 23">
            <a:extLst>
              <a:ext uri="{FF2B5EF4-FFF2-40B4-BE49-F238E27FC236}">
                <a16:creationId xmlns:a16="http://schemas.microsoft.com/office/drawing/2014/main" id="{2DFBC979-2965-4D82-BAB1-60626659ACC3}"/>
              </a:ext>
            </a:extLst>
          </p:cNvPr>
          <p:cNvSpPr txBox="1"/>
          <p:nvPr/>
        </p:nvSpPr>
        <p:spPr>
          <a:xfrm>
            <a:off x="4386734" y="5072151"/>
            <a:ext cx="2433711" cy="646331"/>
          </a:xfrm>
          <a:prstGeom prst="rect">
            <a:avLst/>
          </a:prstGeom>
          <a:solidFill>
            <a:schemeClr val="accent3"/>
          </a:solidFill>
          <a:ln>
            <a:solidFill>
              <a:schemeClr val="tx2"/>
            </a:solidFill>
          </a:ln>
        </p:spPr>
        <p:txBody>
          <a:bodyPr wrap="square" rtlCol="0">
            <a:spAutoFit/>
          </a:bodyPr>
          <a:lstStyle/>
          <a:p>
            <a:pPr algn="ctr"/>
            <a:r>
              <a:rPr lang="en-GB" b="1" dirty="0"/>
              <a:t>Financial </a:t>
            </a:r>
          </a:p>
          <a:p>
            <a:pPr algn="ctr"/>
            <a:r>
              <a:rPr lang="en-GB" b="1" dirty="0"/>
              <a:t>Objectives</a:t>
            </a:r>
            <a:endParaRPr lang="en-GB" dirty="0"/>
          </a:p>
        </p:txBody>
      </p:sp>
      <p:sp>
        <p:nvSpPr>
          <p:cNvPr id="26" name="TextBox 25">
            <a:extLst>
              <a:ext uri="{FF2B5EF4-FFF2-40B4-BE49-F238E27FC236}">
                <a16:creationId xmlns:a16="http://schemas.microsoft.com/office/drawing/2014/main" id="{9FA3C719-3258-473C-982A-6B196FE87C31}"/>
              </a:ext>
            </a:extLst>
          </p:cNvPr>
          <p:cNvSpPr txBox="1"/>
          <p:nvPr/>
        </p:nvSpPr>
        <p:spPr>
          <a:xfrm>
            <a:off x="7855046" y="2228455"/>
            <a:ext cx="3421420" cy="1200329"/>
          </a:xfrm>
          <a:prstGeom prst="rect">
            <a:avLst/>
          </a:prstGeom>
          <a:noFill/>
          <a:ln>
            <a:noFill/>
          </a:ln>
        </p:spPr>
        <p:txBody>
          <a:bodyPr wrap="square" rtlCol="0">
            <a:spAutoFit/>
          </a:bodyPr>
          <a:lstStyle/>
          <a:p>
            <a:pPr algn="ctr"/>
            <a:r>
              <a:rPr lang="en-GB" dirty="0"/>
              <a:t>e.g. qualifications, positive destinations, personal outcomes from service user feedback</a:t>
            </a:r>
          </a:p>
        </p:txBody>
      </p:sp>
      <p:sp>
        <p:nvSpPr>
          <p:cNvPr id="28" name="TextBox 27">
            <a:extLst>
              <a:ext uri="{FF2B5EF4-FFF2-40B4-BE49-F238E27FC236}">
                <a16:creationId xmlns:a16="http://schemas.microsoft.com/office/drawing/2014/main" id="{CDC3226B-7B7E-4AD9-B432-C05D08BEA5A7}"/>
              </a:ext>
            </a:extLst>
          </p:cNvPr>
          <p:cNvSpPr txBox="1"/>
          <p:nvPr/>
        </p:nvSpPr>
        <p:spPr>
          <a:xfrm>
            <a:off x="7926518" y="3767753"/>
            <a:ext cx="3421420" cy="646331"/>
          </a:xfrm>
          <a:prstGeom prst="rect">
            <a:avLst/>
          </a:prstGeom>
          <a:noFill/>
          <a:ln>
            <a:noFill/>
          </a:ln>
        </p:spPr>
        <p:txBody>
          <a:bodyPr wrap="square" rtlCol="0">
            <a:spAutoFit/>
          </a:bodyPr>
          <a:lstStyle/>
          <a:p>
            <a:pPr algn="ctr"/>
            <a:r>
              <a:rPr lang="en-GB" dirty="0"/>
              <a:t>e.g. awareness, satisfaction, governance </a:t>
            </a:r>
          </a:p>
        </p:txBody>
      </p:sp>
      <p:sp>
        <p:nvSpPr>
          <p:cNvPr id="30" name="TextBox 29">
            <a:extLst>
              <a:ext uri="{FF2B5EF4-FFF2-40B4-BE49-F238E27FC236}">
                <a16:creationId xmlns:a16="http://schemas.microsoft.com/office/drawing/2014/main" id="{08DBD263-C3EA-4C6C-884A-0BC32FDBD125}"/>
              </a:ext>
            </a:extLst>
          </p:cNvPr>
          <p:cNvSpPr txBox="1"/>
          <p:nvPr/>
        </p:nvSpPr>
        <p:spPr>
          <a:xfrm>
            <a:off x="7655754" y="5210650"/>
            <a:ext cx="3421420" cy="369332"/>
          </a:xfrm>
          <a:prstGeom prst="rect">
            <a:avLst/>
          </a:prstGeom>
          <a:noFill/>
          <a:ln>
            <a:noFill/>
          </a:ln>
        </p:spPr>
        <p:txBody>
          <a:bodyPr wrap="square" rtlCol="0">
            <a:spAutoFit/>
          </a:bodyPr>
          <a:lstStyle/>
          <a:p>
            <a:pPr algn="ctr"/>
            <a:r>
              <a:rPr lang="en-GB" dirty="0"/>
              <a:t>e.g. surplus, reserves</a:t>
            </a:r>
          </a:p>
        </p:txBody>
      </p:sp>
    </p:spTree>
    <p:extLst>
      <p:ext uri="{BB962C8B-B14F-4D97-AF65-F5344CB8AC3E}">
        <p14:creationId xmlns:p14="http://schemas.microsoft.com/office/powerpoint/2010/main" val="407604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387927" y="1028701"/>
            <a:ext cx="3248863" cy="3020785"/>
          </a:xfrm>
        </p:spPr>
        <p:txBody>
          <a:bodyPr>
            <a:normAutofit/>
          </a:bodyPr>
          <a:lstStyle/>
          <a:p>
            <a:pPr algn="r"/>
            <a:r>
              <a:rPr lang="en-GB" sz="3200" dirty="0">
                <a:solidFill>
                  <a:schemeClr val="bg1"/>
                </a:solidFill>
              </a:rPr>
              <a:t>WHAT  THE BUSINESS PLAN COVERS</a:t>
            </a:r>
          </a:p>
        </p:txBody>
      </p:sp>
      <p:sp>
        <p:nvSpPr>
          <p:cNvPr id="32" name="Content Placeholder 2">
            <a:extLst>
              <a:ext uri="{FF2B5EF4-FFF2-40B4-BE49-F238E27FC236}">
                <a16:creationId xmlns:a16="http://schemas.microsoft.com/office/drawing/2014/main" id="{29FD9095-2EF3-4BEC-A367-2C43C58F0E52}"/>
              </a:ext>
            </a:extLst>
          </p:cNvPr>
          <p:cNvSpPr>
            <a:spLocks noGrp="1"/>
          </p:cNvSpPr>
          <p:nvPr>
            <p:ph idx="1"/>
          </p:nvPr>
        </p:nvSpPr>
        <p:spPr>
          <a:xfrm>
            <a:off x="5198322" y="239150"/>
            <a:ext cx="5627811" cy="6443003"/>
          </a:xfrm>
        </p:spPr>
        <p:txBody>
          <a:bodyPr>
            <a:normAutofit fontScale="92500" lnSpcReduction="20000"/>
          </a:bodyPr>
          <a:lstStyle/>
          <a:p>
            <a:pPr marL="342900" indent="-342900">
              <a:lnSpc>
                <a:spcPct val="150000"/>
              </a:lnSpc>
              <a:buAutoNum type="arabicPeriod"/>
            </a:pPr>
            <a:r>
              <a:rPr lang="en-GB" b="1" dirty="0"/>
              <a:t>What is Fuse?</a:t>
            </a:r>
          </a:p>
          <a:p>
            <a:pPr marL="342900" indent="-342900">
              <a:lnSpc>
                <a:spcPct val="150000"/>
              </a:lnSpc>
              <a:buAutoNum type="arabicPeriod"/>
            </a:pPr>
            <a:r>
              <a:rPr lang="en-GB" b="1" dirty="0"/>
              <a:t>Our Community</a:t>
            </a:r>
          </a:p>
          <a:p>
            <a:pPr marL="342900" indent="-342900">
              <a:lnSpc>
                <a:spcPct val="150000"/>
              </a:lnSpc>
              <a:buAutoNum type="arabicPeriod"/>
            </a:pPr>
            <a:r>
              <a:rPr lang="en-GB" b="1" dirty="0"/>
              <a:t>The Strategic Context for our Work</a:t>
            </a:r>
          </a:p>
          <a:p>
            <a:pPr marL="342900" indent="-342900">
              <a:lnSpc>
                <a:spcPct val="150000"/>
              </a:lnSpc>
              <a:buAutoNum type="arabicPeriod"/>
            </a:pPr>
            <a:r>
              <a:rPr lang="en-GB" b="1" dirty="0"/>
              <a:t>OUR STATEMENT OF SOCIAL VALUE</a:t>
            </a:r>
          </a:p>
          <a:p>
            <a:pPr marL="342900" indent="-342900">
              <a:lnSpc>
                <a:spcPct val="150000"/>
              </a:lnSpc>
              <a:buAutoNum type="arabicPeriod"/>
            </a:pPr>
            <a:r>
              <a:rPr lang="en-GB" b="1" dirty="0"/>
              <a:t>Purpose, Mission and Vision</a:t>
            </a:r>
          </a:p>
          <a:p>
            <a:pPr marL="342900" indent="-342900">
              <a:lnSpc>
                <a:spcPct val="150000"/>
              </a:lnSpc>
              <a:buAutoNum type="arabicPeriod"/>
            </a:pPr>
            <a:r>
              <a:rPr lang="en-GB" b="1" dirty="0"/>
              <a:t>Our Values</a:t>
            </a:r>
          </a:p>
          <a:p>
            <a:pPr marL="342900" indent="-342900">
              <a:lnSpc>
                <a:spcPct val="150000"/>
              </a:lnSpc>
              <a:buAutoNum type="arabicPeriod"/>
            </a:pPr>
            <a:r>
              <a:rPr lang="en-GB" b="1" dirty="0"/>
              <a:t>Our Priorities for the Next Three Years</a:t>
            </a:r>
          </a:p>
          <a:p>
            <a:pPr marL="342900" indent="-342900">
              <a:lnSpc>
                <a:spcPct val="150000"/>
              </a:lnSpc>
              <a:buAutoNum type="arabicPeriod"/>
            </a:pPr>
            <a:r>
              <a:rPr lang="en-GB" b="1" dirty="0"/>
              <a:t>Objectives – What we aim to Deliver</a:t>
            </a:r>
          </a:p>
          <a:p>
            <a:pPr marL="342900" indent="-342900">
              <a:lnSpc>
                <a:spcPct val="150000"/>
              </a:lnSpc>
              <a:buAutoNum type="arabicPeriod"/>
            </a:pPr>
            <a:r>
              <a:rPr lang="en-GB" b="1" dirty="0"/>
              <a:t>The Fuse Team</a:t>
            </a:r>
          </a:p>
          <a:p>
            <a:pPr marL="342900" indent="-342900">
              <a:lnSpc>
                <a:spcPct val="150000"/>
              </a:lnSpc>
              <a:buAutoNum type="arabicPeriod"/>
            </a:pPr>
            <a:r>
              <a:rPr lang="en-GB" b="1" dirty="0"/>
              <a:t>Partners</a:t>
            </a:r>
          </a:p>
          <a:p>
            <a:pPr marL="342900" indent="-342900">
              <a:lnSpc>
                <a:spcPct val="150000"/>
              </a:lnSpc>
              <a:buAutoNum type="arabicPeriod"/>
            </a:pPr>
            <a:r>
              <a:rPr lang="en-GB" b="1" dirty="0"/>
              <a:t>Developing Fuse</a:t>
            </a:r>
          </a:p>
          <a:p>
            <a:pPr marL="342900" indent="-342900">
              <a:lnSpc>
                <a:spcPct val="150000"/>
              </a:lnSpc>
              <a:buAutoNum type="arabicPeriod"/>
            </a:pPr>
            <a:r>
              <a:rPr lang="en-GB" b="1" dirty="0"/>
              <a:t>Financial Strategy</a:t>
            </a:r>
          </a:p>
          <a:p>
            <a:pPr marL="342900" indent="-342900">
              <a:lnSpc>
                <a:spcPct val="150000"/>
              </a:lnSpc>
              <a:buAutoNum type="arabicPeriod"/>
            </a:pPr>
            <a:r>
              <a:rPr lang="en-GB" b="1" dirty="0"/>
              <a:t>Managing Risks</a:t>
            </a:r>
            <a:endParaRPr lang="en-GB" dirty="0"/>
          </a:p>
        </p:txBody>
      </p:sp>
    </p:spTree>
    <p:extLst>
      <p:ext uri="{BB962C8B-B14F-4D97-AF65-F5344CB8AC3E}">
        <p14:creationId xmlns:p14="http://schemas.microsoft.com/office/powerpoint/2010/main" val="1516252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107758" y="2767083"/>
            <a:ext cx="4036749" cy="975445"/>
          </a:xfrm>
        </p:spPr>
        <p:txBody>
          <a:bodyPr>
            <a:normAutofit/>
          </a:bodyPr>
          <a:lstStyle/>
          <a:p>
            <a:pPr algn="r"/>
            <a:r>
              <a:rPr lang="en-GB" sz="3200" dirty="0">
                <a:solidFill>
                  <a:schemeClr val="bg1"/>
                </a:solidFill>
              </a:rPr>
              <a:t>THE FUSE TEAM</a:t>
            </a:r>
          </a:p>
        </p:txBody>
      </p:sp>
      <p:sp>
        <p:nvSpPr>
          <p:cNvPr id="11" name="TextBox 10">
            <a:extLst>
              <a:ext uri="{FF2B5EF4-FFF2-40B4-BE49-F238E27FC236}">
                <a16:creationId xmlns:a16="http://schemas.microsoft.com/office/drawing/2014/main" id="{BF279119-6BC4-4F27-9BBF-23B64395DF65}"/>
              </a:ext>
            </a:extLst>
          </p:cNvPr>
          <p:cNvSpPr txBox="1"/>
          <p:nvPr/>
        </p:nvSpPr>
        <p:spPr>
          <a:xfrm>
            <a:off x="5421337" y="736135"/>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Board</a:t>
            </a:r>
          </a:p>
          <a:p>
            <a:endParaRPr lang="en-GB" dirty="0"/>
          </a:p>
          <a:p>
            <a:endParaRPr lang="en-GB" dirty="0"/>
          </a:p>
        </p:txBody>
      </p:sp>
      <p:sp>
        <p:nvSpPr>
          <p:cNvPr id="12" name="Arrow: Right 11">
            <a:extLst>
              <a:ext uri="{FF2B5EF4-FFF2-40B4-BE49-F238E27FC236}">
                <a16:creationId xmlns:a16="http://schemas.microsoft.com/office/drawing/2014/main" id="{FC4A3D66-5E37-42E7-99E3-6994566F816E}"/>
              </a:ext>
            </a:extLst>
          </p:cNvPr>
          <p:cNvSpPr/>
          <p:nvPr/>
        </p:nvSpPr>
        <p:spPr>
          <a:xfrm rot="5400000">
            <a:off x="6384973" y="2278704"/>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36C9844-893F-4A1F-A08F-DFC4A8CAF791}"/>
              </a:ext>
            </a:extLst>
          </p:cNvPr>
          <p:cNvSpPr txBox="1"/>
          <p:nvPr/>
        </p:nvSpPr>
        <p:spPr>
          <a:xfrm>
            <a:off x="5421335" y="2964806"/>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Management </a:t>
            </a:r>
          </a:p>
          <a:p>
            <a:endParaRPr lang="en-GB" dirty="0"/>
          </a:p>
          <a:p>
            <a:endParaRPr lang="en-GB" dirty="0"/>
          </a:p>
        </p:txBody>
      </p:sp>
      <p:sp>
        <p:nvSpPr>
          <p:cNvPr id="14" name="Arrow: Right 13">
            <a:extLst>
              <a:ext uri="{FF2B5EF4-FFF2-40B4-BE49-F238E27FC236}">
                <a16:creationId xmlns:a16="http://schemas.microsoft.com/office/drawing/2014/main" id="{A01A0404-AD30-44E9-8A93-C585A934A263}"/>
              </a:ext>
            </a:extLst>
          </p:cNvPr>
          <p:cNvSpPr/>
          <p:nvPr/>
        </p:nvSpPr>
        <p:spPr>
          <a:xfrm rot="5400000">
            <a:off x="6384973" y="4569883"/>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B493972-61BE-4B83-82C6-D1607A1B066C}"/>
              </a:ext>
            </a:extLst>
          </p:cNvPr>
          <p:cNvSpPr txBox="1"/>
          <p:nvPr/>
        </p:nvSpPr>
        <p:spPr>
          <a:xfrm>
            <a:off x="5421335" y="5255985"/>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Staff Team </a:t>
            </a:r>
          </a:p>
          <a:p>
            <a:endParaRPr lang="en-GB" dirty="0"/>
          </a:p>
          <a:p>
            <a:endParaRPr lang="en-GB" dirty="0"/>
          </a:p>
        </p:txBody>
      </p:sp>
      <p:sp>
        <p:nvSpPr>
          <p:cNvPr id="16" name="TextBox 15">
            <a:extLst>
              <a:ext uri="{FF2B5EF4-FFF2-40B4-BE49-F238E27FC236}">
                <a16:creationId xmlns:a16="http://schemas.microsoft.com/office/drawing/2014/main" id="{0A898D25-FE6D-4951-89E0-E27DD3FF0F8A}"/>
              </a:ext>
            </a:extLst>
          </p:cNvPr>
          <p:cNvSpPr txBox="1"/>
          <p:nvPr/>
        </p:nvSpPr>
        <p:spPr>
          <a:xfrm>
            <a:off x="8476618" y="688834"/>
            <a:ext cx="2433711" cy="1477328"/>
          </a:xfrm>
          <a:prstGeom prst="rect">
            <a:avLst/>
          </a:prstGeom>
          <a:noFill/>
          <a:ln>
            <a:noFill/>
          </a:ln>
        </p:spPr>
        <p:txBody>
          <a:bodyPr wrap="square" rtlCol="0">
            <a:spAutoFit/>
          </a:bodyPr>
          <a:lstStyle/>
          <a:p>
            <a:pPr algn="ctr"/>
            <a:r>
              <a:rPr lang="en-GB" dirty="0"/>
              <a:t>Setting the overall direction and providing scrutiny and good governance</a:t>
            </a:r>
          </a:p>
        </p:txBody>
      </p:sp>
      <p:sp>
        <p:nvSpPr>
          <p:cNvPr id="17" name="TextBox 16">
            <a:extLst>
              <a:ext uri="{FF2B5EF4-FFF2-40B4-BE49-F238E27FC236}">
                <a16:creationId xmlns:a16="http://schemas.microsoft.com/office/drawing/2014/main" id="{53FFE416-8BF7-4088-B545-6CCA63524077}"/>
              </a:ext>
            </a:extLst>
          </p:cNvPr>
          <p:cNvSpPr txBox="1"/>
          <p:nvPr/>
        </p:nvSpPr>
        <p:spPr>
          <a:xfrm>
            <a:off x="8176507" y="2770328"/>
            <a:ext cx="3171431" cy="1754326"/>
          </a:xfrm>
          <a:prstGeom prst="rect">
            <a:avLst/>
          </a:prstGeom>
          <a:noFill/>
          <a:ln>
            <a:noFill/>
          </a:ln>
        </p:spPr>
        <p:txBody>
          <a:bodyPr wrap="square" rtlCol="0">
            <a:spAutoFit/>
          </a:bodyPr>
          <a:lstStyle/>
          <a:p>
            <a:pPr algn="ctr"/>
            <a:r>
              <a:rPr lang="en-GB" dirty="0"/>
              <a:t>Ensuring effective delivery, developing new services, building partnerships, ensuring Fuse is properly resourced and planning for the future</a:t>
            </a:r>
          </a:p>
        </p:txBody>
      </p:sp>
      <p:sp>
        <p:nvSpPr>
          <p:cNvPr id="18" name="TextBox 17">
            <a:extLst>
              <a:ext uri="{FF2B5EF4-FFF2-40B4-BE49-F238E27FC236}">
                <a16:creationId xmlns:a16="http://schemas.microsoft.com/office/drawing/2014/main" id="{9C25567C-5AA8-4DBD-BCAD-19C159F2A1ED}"/>
              </a:ext>
            </a:extLst>
          </p:cNvPr>
          <p:cNvSpPr txBox="1"/>
          <p:nvPr/>
        </p:nvSpPr>
        <p:spPr>
          <a:xfrm>
            <a:off x="8545366" y="5000094"/>
            <a:ext cx="2433711" cy="1754326"/>
          </a:xfrm>
          <a:prstGeom prst="rect">
            <a:avLst/>
          </a:prstGeom>
          <a:noFill/>
          <a:ln>
            <a:noFill/>
          </a:ln>
        </p:spPr>
        <p:txBody>
          <a:bodyPr wrap="square" rtlCol="0">
            <a:spAutoFit/>
          </a:bodyPr>
          <a:lstStyle/>
          <a:p>
            <a:pPr algn="ctr"/>
            <a:r>
              <a:rPr lang="en-GB" dirty="0"/>
              <a:t>Delivering high quality services in line with our values and helping to demonstrate the value of what we do</a:t>
            </a:r>
          </a:p>
        </p:txBody>
      </p:sp>
    </p:spTree>
    <p:extLst>
      <p:ext uri="{BB962C8B-B14F-4D97-AF65-F5344CB8AC3E}">
        <p14:creationId xmlns:p14="http://schemas.microsoft.com/office/powerpoint/2010/main" val="208518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107758" y="2767083"/>
            <a:ext cx="4036749" cy="975445"/>
          </a:xfrm>
        </p:spPr>
        <p:txBody>
          <a:bodyPr>
            <a:normAutofit/>
          </a:bodyPr>
          <a:lstStyle/>
          <a:p>
            <a:pPr algn="r"/>
            <a:r>
              <a:rPr lang="en-GB" sz="3200" dirty="0">
                <a:solidFill>
                  <a:schemeClr val="bg1"/>
                </a:solidFill>
              </a:rPr>
              <a:t>PARTNERS</a:t>
            </a:r>
          </a:p>
        </p:txBody>
      </p:sp>
      <p:sp>
        <p:nvSpPr>
          <p:cNvPr id="11" name="TextBox 10">
            <a:extLst>
              <a:ext uri="{FF2B5EF4-FFF2-40B4-BE49-F238E27FC236}">
                <a16:creationId xmlns:a16="http://schemas.microsoft.com/office/drawing/2014/main" id="{BF279119-6BC4-4F27-9BBF-23B64395DF65}"/>
              </a:ext>
            </a:extLst>
          </p:cNvPr>
          <p:cNvSpPr txBox="1"/>
          <p:nvPr/>
        </p:nvSpPr>
        <p:spPr>
          <a:xfrm>
            <a:off x="5099203" y="1294370"/>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Advisers and mentors</a:t>
            </a:r>
          </a:p>
          <a:p>
            <a:endParaRPr lang="en-GB" dirty="0"/>
          </a:p>
          <a:p>
            <a:endParaRPr lang="en-GB" dirty="0"/>
          </a:p>
        </p:txBody>
      </p:sp>
      <p:sp>
        <p:nvSpPr>
          <p:cNvPr id="19" name="TextBox 18">
            <a:extLst>
              <a:ext uri="{FF2B5EF4-FFF2-40B4-BE49-F238E27FC236}">
                <a16:creationId xmlns:a16="http://schemas.microsoft.com/office/drawing/2014/main" id="{5C09AA17-41BD-4070-BE96-77200FFB0A4A}"/>
              </a:ext>
            </a:extLst>
          </p:cNvPr>
          <p:cNvSpPr txBox="1"/>
          <p:nvPr/>
        </p:nvSpPr>
        <p:spPr>
          <a:xfrm>
            <a:off x="8645601" y="1289755"/>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Service delivery partners</a:t>
            </a:r>
          </a:p>
          <a:p>
            <a:endParaRPr lang="en-GB" dirty="0"/>
          </a:p>
          <a:p>
            <a:endParaRPr lang="en-GB" dirty="0"/>
          </a:p>
        </p:txBody>
      </p:sp>
      <p:sp>
        <p:nvSpPr>
          <p:cNvPr id="20" name="TextBox 19">
            <a:extLst>
              <a:ext uri="{FF2B5EF4-FFF2-40B4-BE49-F238E27FC236}">
                <a16:creationId xmlns:a16="http://schemas.microsoft.com/office/drawing/2014/main" id="{E9685575-B271-4C7F-9A96-780AD6E71048}"/>
              </a:ext>
            </a:extLst>
          </p:cNvPr>
          <p:cNvSpPr txBox="1"/>
          <p:nvPr/>
        </p:nvSpPr>
        <p:spPr>
          <a:xfrm>
            <a:off x="5099203" y="3457441"/>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endParaRPr lang="en-GB" b="1" dirty="0"/>
          </a:p>
          <a:p>
            <a:pPr algn="ctr"/>
            <a:r>
              <a:rPr lang="en-GB" b="1" dirty="0"/>
              <a:t>Networks</a:t>
            </a:r>
          </a:p>
          <a:p>
            <a:pPr algn="ctr"/>
            <a:endParaRPr lang="en-GB" b="1" dirty="0"/>
          </a:p>
          <a:p>
            <a:endParaRPr lang="en-GB" dirty="0"/>
          </a:p>
        </p:txBody>
      </p:sp>
      <p:sp>
        <p:nvSpPr>
          <p:cNvPr id="22" name="TextBox 21">
            <a:extLst>
              <a:ext uri="{FF2B5EF4-FFF2-40B4-BE49-F238E27FC236}">
                <a16:creationId xmlns:a16="http://schemas.microsoft.com/office/drawing/2014/main" id="{A6D18D58-8027-44B5-BBC3-F7E08DE92594}"/>
              </a:ext>
            </a:extLst>
          </p:cNvPr>
          <p:cNvSpPr txBox="1"/>
          <p:nvPr/>
        </p:nvSpPr>
        <p:spPr>
          <a:xfrm>
            <a:off x="8659333" y="3465529"/>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endParaRPr lang="en-GB" b="1" dirty="0"/>
          </a:p>
          <a:p>
            <a:pPr algn="ctr"/>
            <a:r>
              <a:rPr lang="en-GB" b="1" dirty="0"/>
              <a:t>Funders</a:t>
            </a:r>
          </a:p>
          <a:p>
            <a:endParaRPr lang="en-GB" dirty="0"/>
          </a:p>
          <a:p>
            <a:endParaRPr lang="en-GB" dirty="0"/>
          </a:p>
        </p:txBody>
      </p:sp>
      <p:sp>
        <p:nvSpPr>
          <p:cNvPr id="24" name="TextBox 23">
            <a:extLst>
              <a:ext uri="{FF2B5EF4-FFF2-40B4-BE49-F238E27FC236}">
                <a16:creationId xmlns:a16="http://schemas.microsoft.com/office/drawing/2014/main" id="{499A4B96-784A-45A5-BE1F-EAA7142C362E}"/>
              </a:ext>
            </a:extLst>
          </p:cNvPr>
          <p:cNvSpPr txBox="1"/>
          <p:nvPr/>
        </p:nvSpPr>
        <p:spPr>
          <a:xfrm>
            <a:off x="4605348" y="710521"/>
            <a:ext cx="3421420" cy="369332"/>
          </a:xfrm>
          <a:prstGeom prst="rect">
            <a:avLst/>
          </a:prstGeom>
          <a:noFill/>
          <a:ln>
            <a:noFill/>
          </a:ln>
        </p:spPr>
        <p:txBody>
          <a:bodyPr wrap="square" rtlCol="0">
            <a:spAutoFit/>
          </a:bodyPr>
          <a:lstStyle/>
          <a:p>
            <a:pPr algn="ctr"/>
            <a:r>
              <a:rPr lang="en-GB" dirty="0"/>
              <a:t>e.g. College, JBG, SHA</a:t>
            </a:r>
          </a:p>
        </p:txBody>
      </p:sp>
      <p:sp>
        <p:nvSpPr>
          <p:cNvPr id="26" name="TextBox 25">
            <a:extLst>
              <a:ext uri="{FF2B5EF4-FFF2-40B4-BE49-F238E27FC236}">
                <a16:creationId xmlns:a16="http://schemas.microsoft.com/office/drawing/2014/main" id="{848578F2-F10A-40EC-8707-0CF82AE2E2CC}"/>
              </a:ext>
            </a:extLst>
          </p:cNvPr>
          <p:cNvSpPr txBox="1"/>
          <p:nvPr/>
        </p:nvSpPr>
        <p:spPr>
          <a:xfrm>
            <a:off x="8165478" y="617367"/>
            <a:ext cx="3421420" cy="646331"/>
          </a:xfrm>
          <a:prstGeom prst="rect">
            <a:avLst/>
          </a:prstGeom>
          <a:noFill/>
          <a:ln>
            <a:noFill/>
          </a:ln>
        </p:spPr>
        <p:txBody>
          <a:bodyPr wrap="square" rtlCol="0">
            <a:spAutoFit/>
          </a:bodyPr>
          <a:lstStyle/>
          <a:p>
            <a:pPr algn="ctr"/>
            <a:r>
              <a:rPr lang="en-GB" dirty="0"/>
              <a:t>e.g. Bike Station, SHA, other youth providers</a:t>
            </a:r>
          </a:p>
        </p:txBody>
      </p:sp>
      <p:sp>
        <p:nvSpPr>
          <p:cNvPr id="28" name="TextBox 27">
            <a:extLst>
              <a:ext uri="{FF2B5EF4-FFF2-40B4-BE49-F238E27FC236}">
                <a16:creationId xmlns:a16="http://schemas.microsoft.com/office/drawing/2014/main" id="{3BAF6B24-002B-4E9F-B274-61243212CA84}"/>
              </a:ext>
            </a:extLst>
          </p:cNvPr>
          <p:cNvSpPr txBox="1"/>
          <p:nvPr/>
        </p:nvSpPr>
        <p:spPr>
          <a:xfrm>
            <a:off x="4504529" y="5194298"/>
            <a:ext cx="3421420" cy="646331"/>
          </a:xfrm>
          <a:prstGeom prst="rect">
            <a:avLst/>
          </a:prstGeom>
          <a:noFill/>
          <a:ln>
            <a:noFill/>
          </a:ln>
        </p:spPr>
        <p:txBody>
          <a:bodyPr wrap="square" rtlCol="0">
            <a:spAutoFit/>
          </a:bodyPr>
          <a:lstStyle/>
          <a:p>
            <a:pPr algn="ctr"/>
            <a:r>
              <a:rPr lang="en-GB" dirty="0"/>
              <a:t>e.g. GNESYA, GSEN, informal networks </a:t>
            </a:r>
          </a:p>
        </p:txBody>
      </p:sp>
      <p:sp>
        <p:nvSpPr>
          <p:cNvPr id="30" name="TextBox 29">
            <a:extLst>
              <a:ext uri="{FF2B5EF4-FFF2-40B4-BE49-F238E27FC236}">
                <a16:creationId xmlns:a16="http://schemas.microsoft.com/office/drawing/2014/main" id="{295FE710-9150-46FB-B25C-11565E381D8A}"/>
              </a:ext>
            </a:extLst>
          </p:cNvPr>
          <p:cNvSpPr txBox="1"/>
          <p:nvPr/>
        </p:nvSpPr>
        <p:spPr>
          <a:xfrm>
            <a:off x="8151746" y="5226045"/>
            <a:ext cx="3421420" cy="646331"/>
          </a:xfrm>
          <a:prstGeom prst="rect">
            <a:avLst/>
          </a:prstGeom>
          <a:noFill/>
          <a:ln>
            <a:noFill/>
          </a:ln>
        </p:spPr>
        <p:txBody>
          <a:bodyPr wrap="square" rtlCol="0">
            <a:spAutoFit/>
          </a:bodyPr>
          <a:lstStyle/>
          <a:p>
            <a:pPr algn="ctr"/>
            <a:r>
              <a:rPr lang="en-GB" dirty="0"/>
              <a:t>Multiple funders referenced in business plan</a:t>
            </a:r>
          </a:p>
        </p:txBody>
      </p:sp>
    </p:spTree>
    <p:extLst>
      <p:ext uri="{BB962C8B-B14F-4D97-AF65-F5344CB8AC3E}">
        <p14:creationId xmlns:p14="http://schemas.microsoft.com/office/powerpoint/2010/main" val="4121413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Content Placeholder 2">
            <a:extLst>
              <a:ext uri="{FF2B5EF4-FFF2-40B4-BE49-F238E27FC236}">
                <a16:creationId xmlns:a16="http://schemas.microsoft.com/office/drawing/2014/main" id="{37F4D409-77E8-4F71-8819-A718A03B83BA}"/>
              </a:ext>
            </a:extLst>
          </p:cNvPr>
          <p:cNvSpPr>
            <a:spLocks noGrp="1"/>
          </p:cNvSpPr>
          <p:nvPr>
            <p:ph idx="1"/>
          </p:nvPr>
        </p:nvSpPr>
        <p:spPr>
          <a:xfrm>
            <a:off x="4283861" y="1039894"/>
            <a:ext cx="5219114" cy="5476904"/>
          </a:xfrm>
        </p:spPr>
        <p:txBody>
          <a:bodyPr>
            <a:normAutofit fontScale="85000" lnSpcReduction="20000"/>
          </a:bodyPr>
          <a:lstStyle/>
          <a:p>
            <a:pPr>
              <a:lnSpc>
                <a:spcPct val="150000"/>
              </a:lnSpc>
              <a:buFont typeface="Wingdings" panose="05000000000000000000" pitchFamily="2" charset="2"/>
              <a:buChar char="§"/>
            </a:pPr>
            <a:r>
              <a:rPr lang="en-GB" dirty="0"/>
              <a:t>Putting the right management team in place</a:t>
            </a:r>
          </a:p>
          <a:p>
            <a:pPr>
              <a:lnSpc>
                <a:spcPct val="150000"/>
              </a:lnSpc>
              <a:buFont typeface="Wingdings" panose="05000000000000000000" pitchFamily="2" charset="2"/>
              <a:buChar char="§"/>
            </a:pPr>
            <a:r>
              <a:rPr lang="en-GB" dirty="0"/>
              <a:t>Developing and involving our people</a:t>
            </a:r>
          </a:p>
          <a:p>
            <a:pPr>
              <a:lnSpc>
                <a:spcPct val="150000"/>
              </a:lnSpc>
              <a:buFont typeface="Wingdings" panose="05000000000000000000" pitchFamily="2" charset="2"/>
              <a:buChar char="§"/>
            </a:pPr>
            <a:r>
              <a:rPr lang="en-GB" dirty="0"/>
              <a:t>Developing new services and ways of working with young people and the wider community</a:t>
            </a:r>
          </a:p>
          <a:p>
            <a:pPr>
              <a:lnSpc>
                <a:spcPct val="150000"/>
              </a:lnSpc>
              <a:buFont typeface="Wingdings" panose="05000000000000000000" pitchFamily="2" charset="2"/>
              <a:buChar char="§"/>
            </a:pPr>
            <a:r>
              <a:rPr lang="en-GB" dirty="0"/>
              <a:t>Building the partnerships that we need</a:t>
            </a:r>
          </a:p>
          <a:p>
            <a:pPr>
              <a:lnSpc>
                <a:spcPct val="150000"/>
              </a:lnSpc>
              <a:buFont typeface="Wingdings" panose="05000000000000000000" pitchFamily="2" charset="2"/>
              <a:buChar char="§"/>
            </a:pPr>
            <a:r>
              <a:rPr lang="en-GB" dirty="0"/>
              <a:t>Continuing to actively develop earned income opportunities as we emerge from Covid</a:t>
            </a:r>
          </a:p>
          <a:p>
            <a:pPr>
              <a:lnSpc>
                <a:spcPct val="150000"/>
              </a:lnSpc>
              <a:buFont typeface="Wingdings" panose="05000000000000000000" pitchFamily="2" charset="2"/>
              <a:buChar char="§"/>
            </a:pPr>
            <a:r>
              <a:rPr lang="en-GB" dirty="0"/>
              <a:t>Continually seeking additional funding opportunities that are consistent with our priorities</a:t>
            </a:r>
          </a:p>
          <a:p>
            <a:pPr>
              <a:lnSpc>
                <a:spcPct val="150000"/>
              </a:lnSpc>
              <a:buFont typeface="Wingdings" panose="05000000000000000000" pitchFamily="2" charset="2"/>
              <a:buChar char="§"/>
            </a:pPr>
            <a:r>
              <a:rPr lang="en-GB" dirty="0"/>
              <a:t>Building awareness and understanding of Fuse</a:t>
            </a:r>
          </a:p>
          <a:p>
            <a:pPr>
              <a:lnSpc>
                <a:spcPct val="150000"/>
              </a:lnSpc>
              <a:buFont typeface="Wingdings" panose="05000000000000000000" pitchFamily="2" charset="2"/>
              <a:buChar char="§"/>
            </a:pPr>
            <a:r>
              <a:rPr lang="en-GB" dirty="0"/>
              <a:t>Adopting a co-production focus with our young people</a:t>
            </a:r>
          </a:p>
          <a:p>
            <a:pPr>
              <a:lnSpc>
                <a:spcPct val="150000"/>
              </a:lnSpc>
              <a:buFont typeface="Wingdings" panose="05000000000000000000" pitchFamily="2" charset="2"/>
              <a:buChar char="§"/>
            </a:pPr>
            <a:r>
              <a:rPr lang="en-GB" dirty="0"/>
              <a:t>Ensuring we evidence what we do and its benefits</a:t>
            </a:r>
          </a:p>
        </p:txBody>
      </p:sp>
      <p:sp>
        <p:nvSpPr>
          <p:cNvPr id="17" name="TextBox 16">
            <a:extLst>
              <a:ext uri="{FF2B5EF4-FFF2-40B4-BE49-F238E27FC236}">
                <a16:creationId xmlns:a16="http://schemas.microsoft.com/office/drawing/2014/main" id="{81FC60E7-71E1-41FD-8C43-96F674E02EAD}"/>
              </a:ext>
            </a:extLst>
          </p:cNvPr>
          <p:cNvSpPr txBox="1"/>
          <p:nvPr/>
        </p:nvSpPr>
        <p:spPr>
          <a:xfrm>
            <a:off x="4659088" y="388947"/>
            <a:ext cx="6918623" cy="646331"/>
          </a:xfrm>
          <a:prstGeom prst="rect">
            <a:avLst/>
          </a:prstGeom>
          <a:noFill/>
          <a:ln>
            <a:noFill/>
          </a:ln>
        </p:spPr>
        <p:txBody>
          <a:bodyPr wrap="square" rtlCol="0">
            <a:spAutoFit/>
          </a:bodyPr>
          <a:lstStyle/>
          <a:p>
            <a:pPr algn="ctr"/>
            <a:r>
              <a:rPr lang="en-GB" b="1" dirty="0"/>
              <a:t>We need to continue to develop Fuse as an organisation in a number of ways…..</a:t>
            </a:r>
          </a:p>
        </p:txBody>
      </p:sp>
      <p:sp>
        <p:nvSpPr>
          <p:cNvPr id="12" name="Title 1">
            <a:extLst>
              <a:ext uri="{FF2B5EF4-FFF2-40B4-BE49-F238E27FC236}">
                <a16:creationId xmlns:a16="http://schemas.microsoft.com/office/drawing/2014/main" id="{84A8E3FD-41EB-4125-98DA-83671D23D40C}"/>
              </a:ext>
            </a:extLst>
          </p:cNvPr>
          <p:cNvSpPr txBox="1">
            <a:spLocks/>
          </p:cNvSpPr>
          <p:nvPr/>
        </p:nvSpPr>
        <p:spPr>
          <a:xfrm>
            <a:off x="8204" y="3077247"/>
            <a:ext cx="4036749" cy="975445"/>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r"/>
            <a:r>
              <a:rPr lang="en-GB" sz="2800" dirty="0">
                <a:solidFill>
                  <a:schemeClr val="bg1"/>
                </a:solidFill>
              </a:rPr>
              <a:t>DEVELOPING FUSE</a:t>
            </a:r>
          </a:p>
        </p:txBody>
      </p:sp>
      <p:pic>
        <p:nvPicPr>
          <p:cNvPr id="10" name="Picture 9" descr="Good Governance Award">
            <a:extLst>
              <a:ext uri="{FF2B5EF4-FFF2-40B4-BE49-F238E27FC236}">
                <a16:creationId xmlns:a16="http://schemas.microsoft.com/office/drawing/2014/main" id="{8A95426A-8FE0-4F4C-AA4B-C331ABD87E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14037" y="2851263"/>
            <a:ext cx="1866900" cy="1095375"/>
          </a:xfrm>
          <a:prstGeom prst="rect">
            <a:avLst/>
          </a:prstGeom>
          <a:noFill/>
          <a:ln>
            <a:noFill/>
          </a:ln>
        </p:spPr>
      </p:pic>
    </p:spTree>
    <p:extLst>
      <p:ext uri="{BB962C8B-B14F-4D97-AF65-F5344CB8AC3E}">
        <p14:creationId xmlns:p14="http://schemas.microsoft.com/office/powerpoint/2010/main" val="412640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Content Placeholder 2">
            <a:extLst>
              <a:ext uri="{FF2B5EF4-FFF2-40B4-BE49-F238E27FC236}">
                <a16:creationId xmlns:a16="http://schemas.microsoft.com/office/drawing/2014/main" id="{37F4D409-77E8-4F71-8819-A718A03B83BA}"/>
              </a:ext>
            </a:extLst>
          </p:cNvPr>
          <p:cNvSpPr>
            <a:spLocks noGrp="1"/>
          </p:cNvSpPr>
          <p:nvPr>
            <p:ph idx="1"/>
          </p:nvPr>
        </p:nvSpPr>
        <p:spPr>
          <a:xfrm>
            <a:off x="4514338" y="2095564"/>
            <a:ext cx="7214133" cy="5476904"/>
          </a:xfrm>
        </p:spPr>
        <p:txBody>
          <a:bodyPr>
            <a:normAutofit/>
          </a:bodyPr>
          <a:lstStyle/>
          <a:p>
            <a:pPr>
              <a:lnSpc>
                <a:spcPct val="150000"/>
              </a:lnSpc>
              <a:buFont typeface="Wingdings" panose="05000000000000000000" pitchFamily="2" charset="2"/>
              <a:buChar char="§"/>
            </a:pPr>
            <a:r>
              <a:rPr lang="en-GB" dirty="0"/>
              <a:t>Failure to secure the identified funding required</a:t>
            </a:r>
          </a:p>
          <a:p>
            <a:pPr>
              <a:lnSpc>
                <a:spcPct val="150000"/>
              </a:lnSpc>
              <a:buFont typeface="Wingdings" panose="05000000000000000000" pitchFamily="2" charset="2"/>
              <a:buChar char="§"/>
            </a:pPr>
            <a:r>
              <a:rPr lang="en-GB" dirty="0"/>
              <a:t>Inability to recruit necessary staff or loss of key staff due to uncertainty over funding</a:t>
            </a:r>
          </a:p>
          <a:p>
            <a:pPr>
              <a:lnSpc>
                <a:spcPct val="150000"/>
              </a:lnSpc>
              <a:buFont typeface="Wingdings" panose="05000000000000000000" pitchFamily="2" charset="2"/>
              <a:buChar char="§"/>
            </a:pPr>
            <a:r>
              <a:rPr lang="en-GB" dirty="0"/>
              <a:t>Loss of partner and stakeholder support</a:t>
            </a:r>
          </a:p>
          <a:p>
            <a:pPr>
              <a:lnSpc>
                <a:spcPct val="150000"/>
              </a:lnSpc>
              <a:buFont typeface="Wingdings" panose="05000000000000000000" pitchFamily="2" charset="2"/>
              <a:buChar char="§"/>
            </a:pPr>
            <a:r>
              <a:rPr lang="en-GB" dirty="0"/>
              <a:t>Renewal of lease</a:t>
            </a:r>
          </a:p>
          <a:p>
            <a:pPr>
              <a:lnSpc>
                <a:spcPct val="150000"/>
              </a:lnSpc>
              <a:buFont typeface="Wingdings" panose="05000000000000000000" pitchFamily="2" charset="2"/>
              <a:buChar char="§"/>
            </a:pPr>
            <a:r>
              <a:rPr lang="en-GB" dirty="0"/>
              <a:t>Reputational risk arising from failure of service or similar</a:t>
            </a:r>
          </a:p>
        </p:txBody>
      </p:sp>
      <p:sp>
        <p:nvSpPr>
          <p:cNvPr id="17" name="TextBox 16">
            <a:extLst>
              <a:ext uri="{FF2B5EF4-FFF2-40B4-BE49-F238E27FC236}">
                <a16:creationId xmlns:a16="http://schemas.microsoft.com/office/drawing/2014/main" id="{81FC60E7-71E1-41FD-8C43-96F674E02EAD}"/>
              </a:ext>
            </a:extLst>
          </p:cNvPr>
          <p:cNvSpPr txBox="1"/>
          <p:nvPr/>
        </p:nvSpPr>
        <p:spPr>
          <a:xfrm>
            <a:off x="4659088" y="388947"/>
            <a:ext cx="6918623" cy="1015663"/>
          </a:xfrm>
          <a:prstGeom prst="rect">
            <a:avLst/>
          </a:prstGeom>
          <a:noFill/>
          <a:ln>
            <a:noFill/>
          </a:ln>
        </p:spPr>
        <p:txBody>
          <a:bodyPr wrap="square" rtlCol="0">
            <a:spAutoFit/>
          </a:bodyPr>
          <a:lstStyle/>
          <a:p>
            <a:pPr algn="ctr"/>
            <a:r>
              <a:rPr lang="en-GB" sz="2000" b="1" dirty="0"/>
              <a:t>Like any organisation, Fuse needs to recognise the risks it faces and be confident that it is doing the right things to mitigate these risks…..</a:t>
            </a:r>
          </a:p>
        </p:txBody>
      </p:sp>
      <p:sp>
        <p:nvSpPr>
          <p:cNvPr id="12" name="Title 1">
            <a:extLst>
              <a:ext uri="{FF2B5EF4-FFF2-40B4-BE49-F238E27FC236}">
                <a16:creationId xmlns:a16="http://schemas.microsoft.com/office/drawing/2014/main" id="{84A8E3FD-41EB-4125-98DA-83671D23D40C}"/>
              </a:ext>
            </a:extLst>
          </p:cNvPr>
          <p:cNvSpPr txBox="1">
            <a:spLocks/>
          </p:cNvSpPr>
          <p:nvPr/>
        </p:nvSpPr>
        <p:spPr>
          <a:xfrm>
            <a:off x="8204" y="3077247"/>
            <a:ext cx="4036749" cy="975445"/>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r"/>
            <a:r>
              <a:rPr lang="en-GB" sz="2800" dirty="0">
                <a:solidFill>
                  <a:schemeClr val="bg1"/>
                </a:solidFill>
              </a:rPr>
              <a:t>Mitigating THE RISKS</a:t>
            </a:r>
          </a:p>
        </p:txBody>
      </p:sp>
    </p:spTree>
    <p:extLst>
      <p:ext uri="{BB962C8B-B14F-4D97-AF65-F5344CB8AC3E}">
        <p14:creationId xmlns:p14="http://schemas.microsoft.com/office/powerpoint/2010/main" val="2518072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844062" y="2964806"/>
            <a:ext cx="2879524" cy="756184"/>
          </a:xfrm>
        </p:spPr>
        <p:txBody>
          <a:bodyPr>
            <a:normAutofit fontScale="90000"/>
          </a:bodyPr>
          <a:lstStyle/>
          <a:p>
            <a:pPr algn="r"/>
            <a:r>
              <a:rPr lang="en-GB" sz="3200" dirty="0">
                <a:solidFill>
                  <a:schemeClr val="bg1"/>
                </a:solidFill>
              </a:rPr>
              <a:t>FINANCIAL STRATEGY</a:t>
            </a:r>
          </a:p>
        </p:txBody>
      </p:sp>
      <p:sp>
        <p:nvSpPr>
          <p:cNvPr id="11" name="TextBox 10">
            <a:extLst>
              <a:ext uri="{FF2B5EF4-FFF2-40B4-BE49-F238E27FC236}">
                <a16:creationId xmlns:a16="http://schemas.microsoft.com/office/drawing/2014/main" id="{BF279119-6BC4-4F27-9BBF-23B64395DF65}"/>
              </a:ext>
            </a:extLst>
          </p:cNvPr>
          <p:cNvSpPr txBox="1"/>
          <p:nvPr/>
        </p:nvSpPr>
        <p:spPr>
          <a:xfrm>
            <a:off x="5347853" y="86991"/>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Staff Costs (Funded)</a:t>
            </a:r>
          </a:p>
          <a:p>
            <a:endParaRPr lang="en-GB" dirty="0"/>
          </a:p>
          <a:p>
            <a:endParaRPr lang="en-GB" dirty="0"/>
          </a:p>
        </p:txBody>
      </p:sp>
      <p:sp>
        <p:nvSpPr>
          <p:cNvPr id="13" name="TextBox 12">
            <a:extLst>
              <a:ext uri="{FF2B5EF4-FFF2-40B4-BE49-F238E27FC236}">
                <a16:creationId xmlns:a16="http://schemas.microsoft.com/office/drawing/2014/main" id="{A36C9844-893F-4A1F-A08F-DFC4A8CAF791}"/>
              </a:ext>
            </a:extLst>
          </p:cNvPr>
          <p:cNvSpPr txBox="1"/>
          <p:nvPr/>
        </p:nvSpPr>
        <p:spPr>
          <a:xfrm>
            <a:off x="5347852" y="1293498"/>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Project Costs (Funded) </a:t>
            </a:r>
          </a:p>
          <a:p>
            <a:endParaRPr lang="en-GB" dirty="0"/>
          </a:p>
          <a:p>
            <a:endParaRPr lang="en-GB" dirty="0"/>
          </a:p>
        </p:txBody>
      </p:sp>
      <p:sp>
        <p:nvSpPr>
          <p:cNvPr id="15" name="TextBox 14">
            <a:extLst>
              <a:ext uri="{FF2B5EF4-FFF2-40B4-BE49-F238E27FC236}">
                <a16:creationId xmlns:a16="http://schemas.microsoft.com/office/drawing/2014/main" id="{9B493972-61BE-4B83-82C6-D1607A1B066C}"/>
              </a:ext>
            </a:extLst>
          </p:cNvPr>
          <p:cNvSpPr txBox="1"/>
          <p:nvPr/>
        </p:nvSpPr>
        <p:spPr>
          <a:xfrm>
            <a:off x="5347851" y="2748797"/>
            <a:ext cx="2433711" cy="1477328"/>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Staff Costs</a:t>
            </a:r>
          </a:p>
          <a:p>
            <a:pPr algn="ctr"/>
            <a:r>
              <a:rPr lang="en-GB" b="1" dirty="0"/>
              <a:t>(Unfunded)</a:t>
            </a:r>
          </a:p>
          <a:p>
            <a:endParaRPr lang="en-GB" dirty="0"/>
          </a:p>
          <a:p>
            <a:endParaRPr lang="en-GB" dirty="0"/>
          </a:p>
        </p:txBody>
      </p:sp>
      <p:sp>
        <p:nvSpPr>
          <p:cNvPr id="16" name="TextBox 15">
            <a:extLst>
              <a:ext uri="{FF2B5EF4-FFF2-40B4-BE49-F238E27FC236}">
                <a16:creationId xmlns:a16="http://schemas.microsoft.com/office/drawing/2014/main" id="{0A898D25-FE6D-4951-89E0-E27DD3FF0F8A}"/>
              </a:ext>
            </a:extLst>
          </p:cNvPr>
          <p:cNvSpPr txBox="1"/>
          <p:nvPr/>
        </p:nvSpPr>
        <p:spPr>
          <a:xfrm>
            <a:off x="9189874" y="546478"/>
            <a:ext cx="2433711" cy="1754326"/>
          </a:xfrm>
          <a:prstGeom prst="rect">
            <a:avLst/>
          </a:prstGeom>
          <a:noFill/>
          <a:ln>
            <a:noFill/>
          </a:ln>
        </p:spPr>
        <p:txBody>
          <a:bodyPr wrap="square" rtlCol="0">
            <a:spAutoFit/>
          </a:bodyPr>
          <a:lstStyle/>
          <a:p>
            <a:pPr algn="ctr"/>
            <a:r>
              <a:rPr lang="en-GB" dirty="0"/>
              <a:t>These items are funded through specific funding bids, with resources specifically allocated for this purpose.</a:t>
            </a:r>
          </a:p>
        </p:txBody>
      </p:sp>
      <p:sp>
        <p:nvSpPr>
          <p:cNvPr id="19" name="TextBox 18">
            <a:extLst>
              <a:ext uri="{FF2B5EF4-FFF2-40B4-BE49-F238E27FC236}">
                <a16:creationId xmlns:a16="http://schemas.microsoft.com/office/drawing/2014/main" id="{F2528334-C3AE-4CC0-8A0A-BFF65714B684}"/>
              </a:ext>
            </a:extLst>
          </p:cNvPr>
          <p:cNvSpPr txBox="1"/>
          <p:nvPr/>
        </p:nvSpPr>
        <p:spPr>
          <a:xfrm>
            <a:off x="5347850" y="4226125"/>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Overhead and Other Costs</a:t>
            </a:r>
          </a:p>
          <a:p>
            <a:pPr algn="ctr"/>
            <a:r>
              <a:rPr lang="en-GB" b="1" dirty="0"/>
              <a:t>(Unfunded) </a:t>
            </a:r>
            <a:endParaRPr lang="en-GB" dirty="0"/>
          </a:p>
        </p:txBody>
      </p:sp>
      <p:sp>
        <p:nvSpPr>
          <p:cNvPr id="20" name="TextBox 19">
            <a:extLst>
              <a:ext uri="{FF2B5EF4-FFF2-40B4-BE49-F238E27FC236}">
                <a16:creationId xmlns:a16="http://schemas.microsoft.com/office/drawing/2014/main" id="{52459465-9DDC-466A-8CBB-CC53F473DC5B}"/>
              </a:ext>
            </a:extLst>
          </p:cNvPr>
          <p:cNvSpPr txBox="1"/>
          <p:nvPr/>
        </p:nvSpPr>
        <p:spPr>
          <a:xfrm>
            <a:off x="4234375" y="5666491"/>
            <a:ext cx="7963978" cy="1077218"/>
          </a:xfrm>
          <a:prstGeom prst="rect">
            <a:avLst/>
          </a:prstGeom>
          <a:noFill/>
          <a:ln>
            <a:noFill/>
          </a:ln>
        </p:spPr>
        <p:txBody>
          <a:bodyPr wrap="square" rtlCol="0">
            <a:spAutoFit/>
          </a:bodyPr>
          <a:lstStyle/>
          <a:p>
            <a:pPr algn="ctr"/>
            <a:r>
              <a:rPr lang="en-GB" sz="1600" dirty="0"/>
              <a:t>Fuse is now in a good financial position, with strong cashflow and a good funding mix. However, we need to continue to develop new services, and deliver existing commitments, to ensure that we maintain this, whilst ensuring that we have the funding to maintain an adequate level of reserves.</a:t>
            </a:r>
          </a:p>
        </p:txBody>
      </p:sp>
      <p:sp>
        <p:nvSpPr>
          <p:cNvPr id="22" name="Arrow: Right 21">
            <a:extLst>
              <a:ext uri="{FF2B5EF4-FFF2-40B4-BE49-F238E27FC236}">
                <a16:creationId xmlns:a16="http://schemas.microsoft.com/office/drawing/2014/main" id="{7C6E61EA-2756-4291-832E-74F275EE246B}"/>
              </a:ext>
            </a:extLst>
          </p:cNvPr>
          <p:cNvSpPr/>
          <p:nvPr/>
        </p:nvSpPr>
        <p:spPr>
          <a:xfrm>
            <a:off x="8115023" y="546478"/>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A8F83A7B-9965-4341-8DCD-2E0DB825D14A}"/>
              </a:ext>
            </a:extLst>
          </p:cNvPr>
          <p:cNvSpPr/>
          <p:nvPr/>
        </p:nvSpPr>
        <p:spPr>
          <a:xfrm>
            <a:off x="8108405" y="1801706"/>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2FAC89BE-0B78-49ED-8CB0-0981B0D7A338}"/>
              </a:ext>
            </a:extLst>
          </p:cNvPr>
          <p:cNvSpPr/>
          <p:nvPr/>
        </p:nvSpPr>
        <p:spPr>
          <a:xfrm>
            <a:off x="8108404" y="3242072"/>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B1064F62-0DE0-4AC4-AB57-BF27370A9DF6}"/>
              </a:ext>
            </a:extLst>
          </p:cNvPr>
          <p:cNvSpPr/>
          <p:nvPr/>
        </p:nvSpPr>
        <p:spPr>
          <a:xfrm>
            <a:off x="8108403" y="4823115"/>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5EE9C0E1-2E86-48E3-807F-229E5058D765}"/>
              </a:ext>
            </a:extLst>
          </p:cNvPr>
          <p:cNvSpPr txBox="1"/>
          <p:nvPr/>
        </p:nvSpPr>
        <p:spPr>
          <a:xfrm>
            <a:off x="8815641" y="2932021"/>
            <a:ext cx="3175556" cy="2308324"/>
          </a:xfrm>
          <a:prstGeom prst="rect">
            <a:avLst/>
          </a:prstGeom>
          <a:noFill/>
          <a:ln>
            <a:noFill/>
          </a:ln>
        </p:spPr>
        <p:txBody>
          <a:bodyPr wrap="square" rtlCol="0">
            <a:spAutoFit/>
          </a:bodyPr>
          <a:lstStyle/>
          <a:p>
            <a:pPr algn="ctr"/>
            <a:r>
              <a:rPr lang="en-GB" dirty="0"/>
              <a:t>Funding has to be found each year for these items through a combination of direct funding of core costs, contributions to overheads from funding bids and income that we earn from contracts and lets </a:t>
            </a:r>
          </a:p>
        </p:txBody>
      </p:sp>
    </p:spTree>
    <p:extLst>
      <p:ext uri="{BB962C8B-B14F-4D97-AF65-F5344CB8AC3E}">
        <p14:creationId xmlns:p14="http://schemas.microsoft.com/office/powerpoint/2010/main" val="372626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401125" y="942946"/>
            <a:ext cx="3248863" cy="3020785"/>
          </a:xfrm>
        </p:spPr>
        <p:txBody>
          <a:bodyPr>
            <a:normAutofit/>
          </a:bodyPr>
          <a:lstStyle/>
          <a:p>
            <a:r>
              <a:rPr lang="en-GB" sz="3200" dirty="0">
                <a:solidFill>
                  <a:schemeClr val="bg1"/>
                </a:solidFill>
              </a:rPr>
              <a:t>FUSE – </a:t>
            </a:r>
            <a:br>
              <a:rPr lang="en-GB" sz="3200" dirty="0">
                <a:solidFill>
                  <a:schemeClr val="bg1"/>
                </a:solidFill>
              </a:rPr>
            </a:br>
            <a:r>
              <a:rPr lang="en-GB" sz="3200" dirty="0">
                <a:solidFill>
                  <a:schemeClr val="bg1"/>
                </a:solidFill>
              </a:rPr>
              <a:t>THE STORY SO FAR</a:t>
            </a:r>
          </a:p>
        </p:txBody>
      </p:sp>
      <p:sp>
        <p:nvSpPr>
          <p:cNvPr id="11" name="Oval 10">
            <a:extLst>
              <a:ext uri="{FF2B5EF4-FFF2-40B4-BE49-F238E27FC236}">
                <a16:creationId xmlns:a16="http://schemas.microsoft.com/office/drawing/2014/main" id="{F1A5BC5F-7B63-4BDF-9481-FDD0BD8CF13E}"/>
              </a:ext>
            </a:extLst>
          </p:cNvPr>
          <p:cNvSpPr/>
          <p:nvPr/>
        </p:nvSpPr>
        <p:spPr>
          <a:xfrm>
            <a:off x="4248484" y="285976"/>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2009</a:t>
            </a:r>
          </a:p>
        </p:txBody>
      </p:sp>
      <p:sp>
        <p:nvSpPr>
          <p:cNvPr id="12" name="Content Placeholder 2">
            <a:extLst>
              <a:ext uri="{FF2B5EF4-FFF2-40B4-BE49-F238E27FC236}">
                <a16:creationId xmlns:a16="http://schemas.microsoft.com/office/drawing/2014/main" id="{314E5205-51B8-474B-AA15-2244A83F1217}"/>
              </a:ext>
            </a:extLst>
          </p:cNvPr>
          <p:cNvSpPr txBox="1">
            <a:spLocks/>
          </p:cNvSpPr>
          <p:nvPr/>
        </p:nvSpPr>
        <p:spPr>
          <a:xfrm>
            <a:off x="5667692" y="759654"/>
            <a:ext cx="6374253" cy="5809957"/>
          </a:xfrm>
          <a:prstGeom prst="rect">
            <a:avLst/>
          </a:prstGeom>
        </p:spPr>
        <p:txBody>
          <a:bodyPr vert="horz" lIns="0" tIns="0" rIns="0" bIns="0" rtlCol="0">
            <a:normAutofit fontScale="77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i="1" dirty="0"/>
              <a:t>Fuse opens its doors as a diversionary venue</a:t>
            </a:r>
          </a:p>
          <a:p>
            <a:pPr marL="0" indent="0">
              <a:buFont typeface="Arial" panose="020B0604020202020204" pitchFamily="34" charset="0"/>
              <a:buNone/>
            </a:pPr>
            <a:endParaRPr lang="en-GB" sz="4200" i="1" dirty="0"/>
          </a:p>
          <a:p>
            <a:pPr marL="0" indent="0">
              <a:buFont typeface="Arial" panose="020B0604020202020204" pitchFamily="34" charset="0"/>
              <a:buNone/>
            </a:pPr>
            <a:r>
              <a:rPr lang="en-GB" sz="2400" i="1" dirty="0"/>
              <a:t>Significant development of services and venue</a:t>
            </a:r>
          </a:p>
          <a:p>
            <a:pPr marL="0" indent="0">
              <a:buFont typeface="Arial" panose="020B0604020202020204" pitchFamily="34" charset="0"/>
              <a:buNone/>
            </a:pPr>
            <a:endParaRPr lang="en-GB" sz="5200" i="1" dirty="0"/>
          </a:p>
          <a:p>
            <a:pPr marL="0" indent="0">
              <a:buFont typeface="Arial" panose="020B0604020202020204" pitchFamily="34" charset="0"/>
              <a:buNone/>
            </a:pPr>
            <a:r>
              <a:rPr lang="en-GB" sz="2400" i="1" dirty="0"/>
              <a:t>5-year business plan developed (refreshed in 2018) with a focus on Participation, Life Skills and Employability and Issues, supported by a focus on attainment</a:t>
            </a:r>
          </a:p>
          <a:p>
            <a:pPr marL="0" indent="0">
              <a:buFont typeface="Arial" panose="020B0604020202020204" pitchFamily="34" charset="0"/>
              <a:buNone/>
            </a:pPr>
            <a:endParaRPr lang="en-GB" sz="3600" i="1" dirty="0"/>
          </a:p>
          <a:p>
            <a:pPr marL="0" indent="0">
              <a:buFont typeface="Arial" panose="020B0604020202020204" pitchFamily="34" charset="0"/>
              <a:buNone/>
            </a:pPr>
            <a:r>
              <a:rPr lang="en-GB" sz="2400" i="1" dirty="0"/>
              <a:t>Covid pandemic disrupts services and leads to a stronger focus on digital delivery, whilst creating additional needs in the community; Fuse weathers the storm well</a:t>
            </a:r>
          </a:p>
          <a:p>
            <a:pPr marL="0" indent="0">
              <a:buFont typeface="Arial" panose="020B0604020202020204" pitchFamily="34" charset="0"/>
              <a:buNone/>
            </a:pPr>
            <a:endParaRPr lang="en-GB" sz="3100" i="1" dirty="0"/>
          </a:p>
          <a:p>
            <a:pPr marL="0" indent="0">
              <a:buFont typeface="Arial" panose="020B0604020202020204" pitchFamily="34" charset="0"/>
              <a:buNone/>
            </a:pPr>
            <a:r>
              <a:rPr lang="en-GB" sz="2400" i="1" dirty="0"/>
              <a:t>?</a:t>
            </a:r>
          </a:p>
          <a:p>
            <a:pPr marL="0" indent="0">
              <a:buFont typeface="Arial" panose="020B0604020202020204" pitchFamily="34" charset="0"/>
              <a:buNone/>
            </a:pPr>
            <a:endParaRPr lang="en-GB" sz="2400" i="1" dirty="0"/>
          </a:p>
          <a:p>
            <a:pPr marL="0" indent="0">
              <a:buFont typeface="Arial" panose="020B0604020202020204" pitchFamily="34" charset="0"/>
              <a:buNone/>
            </a:pPr>
            <a:endParaRPr lang="en-GB" sz="2400" i="1" dirty="0"/>
          </a:p>
          <a:p>
            <a:pPr marL="0" indent="0">
              <a:buFont typeface="Arial" panose="020B0604020202020204" pitchFamily="34" charset="0"/>
              <a:buNone/>
            </a:pPr>
            <a:endParaRPr lang="en-GB" sz="2400" i="1" dirty="0"/>
          </a:p>
        </p:txBody>
      </p:sp>
      <p:sp>
        <p:nvSpPr>
          <p:cNvPr id="13" name="Oval 12">
            <a:extLst>
              <a:ext uri="{FF2B5EF4-FFF2-40B4-BE49-F238E27FC236}">
                <a16:creationId xmlns:a16="http://schemas.microsoft.com/office/drawing/2014/main" id="{D871EDDC-045E-43B9-9623-6B1A2D120F96}"/>
              </a:ext>
            </a:extLst>
          </p:cNvPr>
          <p:cNvSpPr/>
          <p:nvPr/>
        </p:nvSpPr>
        <p:spPr>
          <a:xfrm>
            <a:off x="4307816" y="1554171"/>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2009-16</a:t>
            </a:r>
          </a:p>
        </p:txBody>
      </p:sp>
      <p:sp>
        <p:nvSpPr>
          <p:cNvPr id="14" name="Oval 13">
            <a:extLst>
              <a:ext uri="{FF2B5EF4-FFF2-40B4-BE49-F238E27FC236}">
                <a16:creationId xmlns:a16="http://schemas.microsoft.com/office/drawing/2014/main" id="{6FC84AAE-EFC6-48A5-BF19-72DC6B397DC7}"/>
              </a:ext>
            </a:extLst>
          </p:cNvPr>
          <p:cNvSpPr/>
          <p:nvPr/>
        </p:nvSpPr>
        <p:spPr>
          <a:xfrm>
            <a:off x="4263564" y="2922787"/>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2016</a:t>
            </a:r>
          </a:p>
        </p:txBody>
      </p:sp>
      <p:sp>
        <p:nvSpPr>
          <p:cNvPr id="15" name="Oval 14">
            <a:extLst>
              <a:ext uri="{FF2B5EF4-FFF2-40B4-BE49-F238E27FC236}">
                <a16:creationId xmlns:a16="http://schemas.microsoft.com/office/drawing/2014/main" id="{8671A958-5239-4B3A-9E35-2009AB227763}"/>
              </a:ext>
            </a:extLst>
          </p:cNvPr>
          <p:cNvSpPr/>
          <p:nvPr/>
        </p:nvSpPr>
        <p:spPr>
          <a:xfrm>
            <a:off x="4263564" y="4261893"/>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2020</a:t>
            </a:r>
          </a:p>
        </p:txBody>
      </p:sp>
      <p:sp>
        <p:nvSpPr>
          <p:cNvPr id="16" name="Oval 15">
            <a:extLst>
              <a:ext uri="{FF2B5EF4-FFF2-40B4-BE49-F238E27FC236}">
                <a16:creationId xmlns:a16="http://schemas.microsoft.com/office/drawing/2014/main" id="{082345F7-F3D2-49EA-A879-BA547045E029}"/>
              </a:ext>
            </a:extLst>
          </p:cNvPr>
          <p:cNvSpPr/>
          <p:nvPr/>
        </p:nvSpPr>
        <p:spPr>
          <a:xfrm>
            <a:off x="4263564" y="5607960"/>
            <a:ext cx="1209821" cy="115355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2021+</a:t>
            </a:r>
          </a:p>
        </p:txBody>
      </p:sp>
    </p:spTree>
    <p:extLst>
      <p:ext uri="{BB962C8B-B14F-4D97-AF65-F5344CB8AC3E}">
        <p14:creationId xmlns:p14="http://schemas.microsoft.com/office/powerpoint/2010/main" val="66584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C775F2-AA56-4886-94CB-E8EF8123FCC7}"/>
              </a:ext>
            </a:extLst>
          </p:cNvPr>
          <p:cNvPicPr>
            <a:picLocks noChangeAspect="1"/>
          </p:cNvPicPr>
          <p:nvPr/>
        </p:nvPicPr>
        <p:blipFill rotWithShape="1">
          <a:blip r:embed="rId3"/>
          <a:srcRect l="548" t="11600" r="1405" b="11600"/>
          <a:stretch/>
        </p:blipFill>
        <p:spPr>
          <a:xfrm>
            <a:off x="119062" y="728853"/>
            <a:ext cx="11953875" cy="5266944"/>
          </a:xfrm>
          <a:prstGeom prst="rect">
            <a:avLst/>
          </a:prstGeom>
        </p:spPr>
      </p:pic>
    </p:spTree>
    <p:extLst>
      <p:ext uri="{BB962C8B-B14F-4D97-AF65-F5344CB8AC3E}">
        <p14:creationId xmlns:p14="http://schemas.microsoft.com/office/powerpoint/2010/main" val="366388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E739BD-24CA-47D4-8C56-1CA0283CED37}"/>
              </a:ext>
            </a:extLst>
          </p:cNvPr>
          <p:cNvSpPr>
            <a:spLocks noGrp="1"/>
          </p:cNvSpPr>
          <p:nvPr>
            <p:ph type="title"/>
          </p:nvPr>
        </p:nvSpPr>
        <p:spPr>
          <a:xfrm>
            <a:off x="2321951" y="418703"/>
            <a:ext cx="9235442" cy="601928"/>
          </a:xfrm>
        </p:spPr>
        <p:txBody>
          <a:bodyPr anchor="b">
            <a:normAutofit/>
          </a:bodyPr>
          <a:lstStyle/>
          <a:p>
            <a:r>
              <a:rPr lang="en-GB" dirty="0"/>
              <a:t>SERVICE USERS BY SIMD</a:t>
            </a:r>
          </a:p>
        </p:txBody>
      </p:sp>
      <p:graphicFrame>
        <p:nvGraphicFramePr>
          <p:cNvPr id="8" name="Chart 7">
            <a:extLst>
              <a:ext uri="{FF2B5EF4-FFF2-40B4-BE49-F238E27FC236}">
                <a16:creationId xmlns:a16="http://schemas.microsoft.com/office/drawing/2014/main" id="{69F8C31F-CE6D-411B-B9E7-A367919C5352}"/>
              </a:ext>
            </a:extLst>
          </p:cNvPr>
          <p:cNvGraphicFramePr/>
          <p:nvPr>
            <p:extLst>
              <p:ext uri="{D42A27DB-BD31-4B8C-83A1-F6EECF244321}">
                <p14:modId xmlns:p14="http://schemas.microsoft.com/office/powerpoint/2010/main" val="661545504"/>
              </p:ext>
            </p:extLst>
          </p:nvPr>
        </p:nvGraphicFramePr>
        <p:xfrm>
          <a:off x="928468" y="1358639"/>
          <a:ext cx="10283483" cy="4590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494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150055" y="942946"/>
            <a:ext cx="3499933" cy="2916537"/>
          </a:xfrm>
        </p:spPr>
        <p:txBody>
          <a:bodyPr>
            <a:normAutofit/>
          </a:bodyPr>
          <a:lstStyle/>
          <a:p>
            <a:br>
              <a:rPr lang="en-GB" sz="3200" dirty="0">
                <a:solidFill>
                  <a:schemeClr val="bg1"/>
                </a:solidFill>
              </a:rPr>
            </a:br>
            <a:r>
              <a:rPr lang="en-GB" sz="3200" dirty="0">
                <a:solidFill>
                  <a:schemeClr val="bg1"/>
                </a:solidFill>
              </a:rPr>
              <a:t>OUR COMMUNITY</a:t>
            </a:r>
          </a:p>
        </p:txBody>
      </p:sp>
      <p:sp>
        <p:nvSpPr>
          <p:cNvPr id="16" name="Content Placeholder 2">
            <a:extLst>
              <a:ext uri="{FF2B5EF4-FFF2-40B4-BE49-F238E27FC236}">
                <a16:creationId xmlns:a16="http://schemas.microsoft.com/office/drawing/2014/main" id="{37F4D409-77E8-4F71-8819-A718A03B83BA}"/>
              </a:ext>
            </a:extLst>
          </p:cNvPr>
          <p:cNvSpPr>
            <a:spLocks noGrp="1"/>
          </p:cNvSpPr>
          <p:nvPr>
            <p:ph idx="1"/>
          </p:nvPr>
        </p:nvSpPr>
        <p:spPr>
          <a:xfrm>
            <a:off x="5908431" y="942946"/>
            <a:ext cx="5219114" cy="5476904"/>
          </a:xfrm>
        </p:spPr>
        <p:txBody>
          <a:bodyPr>
            <a:normAutofit lnSpcReduction="10000"/>
          </a:bodyPr>
          <a:lstStyle/>
          <a:p>
            <a:pPr>
              <a:lnSpc>
                <a:spcPct val="150000"/>
              </a:lnSpc>
              <a:buFont typeface="Wingdings" panose="05000000000000000000" pitchFamily="2" charset="2"/>
              <a:buChar char="§"/>
            </a:pPr>
            <a:r>
              <a:rPr lang="en-GB" dirty="0"/>
              <a:t>Bullying</a:t>
            </a:r>
          </a:p>
          <a:p>
            <a:pPr>
              <a:lnSpc>
                <a:spcPct val="150000"/>
              </a:lnSpc>
              <a:buFont typeface="Wingdings" panose="05000000000000000000" pitchFamily="2" charset="2"/>
              <a:buChar char="§"/>
            </a:pPr>
            <a:r>
              <a:rPr lang="en-GB" dirty="0"/>
              <a:t>Discriminatory behaviour</a:t>
            </a:r>
          </a:p>
          <a:p>
            <a:pPr>
              <a:lnSpc>
                <a:spcPct val="150000"/>
              </a:lnSpc>
              <a:buFont typeface="Wingdings" panose="05000000000000000000" pitchFamily="2" charset="2"/>
              <a:buChar char="§"/>
            </a:pPr>
            <a:r>
              <a:rPr lang="en-GB" dirty="0"/>
              <a:t>Alcohol, smoking and drugs</a:t>
            </a:r>
          </a:p>
          <a:p>
            <a:pPr>
              <a:lnSpc>
                <a:spcPct val="150000"/>
              </a:lnSpc>
              <a:buFont typeface="Wingdings" panose="05000000000000000000" pitchFamily="2" charset="2"/>
              <a:buChar char="§"/>
            </a:pPr>
            <a:r>
              <a:rPr lang="en-GB" dirty="0"/>
              <a:t>Diet</a:t>
            </a:r>
          </a:p>
          <a:p>
            <a:pPr>
              <a:lnSpc>
                <a:spcPct val="150000"/>
              </a:lnSpc>
              <a:buFont typeface="Wingdings" panose="05000000000000000000" pitchFamily="2" charset="2"/>
              <a:buChar char="§"/>
            </a:pPr>
            <a:r>
              <a:rPr lang="en-GB" dirty="0"/>
              <a:t>Mental health and wellbeing</a:t>
            </a:r>
          </a:p>
          <a:p>
            <a:pPr>
              <a:lnSpc>
                <a:spcPct val="150000"/>
              </a:lnSpc>
              <a:buFont typeface="Wingdings" panose="05000000000000000000" pitchFamily="2" charset="2"/>
              <a:buChar char="§"/>
            </a:pPr>
            <a:r>
              <a:rPr lang="en-GB" dirty="0"/>
              <a:t>Lack of role models</a:t>
            </a:r>
          </a:p>
          <a:p>
            <a:pPr>
              <a:lnSpc>
                <a:spcPct val="150000"/>
              </a:lnSpc>
              <a:buFont typeface="Wingdings" panose="05000000000000000000" pitchFamily="2" charset="2"/>
              <a:buChar char="§"/>
            </a:pPr>
            <a:r>
              <a:rPr lang="en-GB" dirty="0"/>
              <a:t>Lack of confidence</a:t>
            </a:r>
          </a:p>
          <a:p>
            <a:pPr>
              <a:lnSpc>
                <a:spcPct val="150000"/>
              </a:lnSpc>
              <a:buFont typeface="Wingdings" panose="05000000000000000000" pitchFamily="2" charset="2"/>
              <a:buChar char="§"/>
            </a:pPr>
            <a:r>
              <a:rPr lang="en-GB" dirty="0"/>
              <a:t>Limited aspirations</a:t>
            </a:r>
          </a:p>
          <a:p>
            <a:pPr>
              <a:lnSpc>
                <a:spcPct val="150000"/>
              </a:lnSpc>
              <a:buFont typeface="Wingdings" panose="05000000000000000000" pitchFamily="2" charset="2"/>
              <a:buChar char="§"/>
            </a:pPr>
            <a:r>
              <a:rPr lang="en-GB" dirty="0"/>
              <a:t>Social isolation</a:t>
            </a:r>
          </a:p>
          <a:p>
            <a:pPr>
              <a:lnSpc>
                <a:spcPct val="150000"/>
              </a:lnSpc>
              <a:buFont typeface="Wingdings" panose="05000000000000000000" pitchFamily="2" charset="2"/>
              <a:buChar char="§"/>
            </a:pPr>
            <a:r>
              <a:rPr lang="en-GB" dirty="0"/>
              <a:t>Digital exclusion</a:t>
            </a:r>
          </a:p>
        </p:txBody>
      </p:sp>
      <p:sp>
        <p:nvSpPr>
          <p:cNvPr id="17" name="TextBox 16">
            <a:extLst>
              <a:ext uri="{FF2B5EF4-FFF2-40B4-BE49-F238E27FC236}">
                <a16:creationId xmlns:a16="http://schemas.microsoft.com/office/drawing/2014/main" id="{81FC60E7-71E1-41FD-8C43-96F674E02EAD}"/>
              </a:ext>
            </a:extLst>
          </p:cNvPr>
          <p:cNvSpPr txBox="1"/>
          <p:nvPr/>
        </p:nvSpPr>
        <p:spPr>
          <a:xfrm>
            <a:off x="4659088" y="388947"/>
            <a:ext cx="6918623" cy="369332"/>
          </a:xfrm>
          <a:prstGeom prst="rect">
            <a:avLst/>
          </a:prstGeom>
          <a:noFill/>
          <a:ln>
            <a:noFill/>
          </a:ln>
        </p:spPr>
        <p:txBody>
          <a:bodyPr wrap="square" rtlCol="0">
            <a:spAutoFit/>
          </a:bodyPr>
          <a:lstStyle/>
          <a:p>
            <a:pPr algn="ctr"/>
            <a:r>
              <a:rPr lang="en-GB" b="1" dirty="0"/>
              <a:t>But also the stories that the figures don’t always tell……..</a:t>
            </a:r>
          </a:p>
        </p:txBody>
      </p:sp>
    </p:spTree>
    <p:extLst>
      <p:ext uri="{BB962C8B-B14F-4D97-AF65-F5344CB8AC3E}">
        <p14:creationId xmlns:p14="http://schemas.microsoft.com/office/powerpoint/2010/main" val="357579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432173" y="2216070"/>
            <a:ext cx="3168397" cy="1365204"/>
          </a:xfrm>
        </p:spPr>
        <p:txBody>
          <a:bodyPr>
            <a:normAutofit/>
          </a:bodyPr>
          <a:lstStyle/>
          <a:p>
            <a:r>
              <a:rPr lang="en-GB" sz="3200" dirty="0">
                <a:solidFill>
                  <a:schemeClr val="bg1"/>
                </a:solidFill>
              </a:rPr>
              <a:t>STRATEGIC CONTEXT</a:t>
            </a:r>
          </a:p>
        </p:txBody>
      </p:sp>
      <p:pic>
        <p:nvPicPr>
          <p:cNvPr id="11" name="Picture 10">
            <a:extLst>
              <a:ext uri="{FF2B5EF4-FFF2-40B4-BE49-F238E27FC236}">
                <a16:creationId xmlns:a16="http://schemas.microsoft.com/office/drawing/2014/main" id="{60986CF4-582C-4B45-8222-39AAC8DB2631}"/>
              </a:ext>
            </a:extLst>
          </p:cNvPr>
          <p:cNvPicPr>
            <a:picLocks noChangeAspect="1"/>
          </p:cNvPicPr>
          <p:nvPr/>
        </p:nvPicPr>
        <p:blipFill rotWithShape="1">
          <a:blip r:embed="rId3"/>
          <a:srcRect l="32577" t="26493" r="37415" b="20272"/>
          <a:stretch/>
        </p:blipFill>
        <p:spPr>
          <a:xfrm>
            <a:off x="4839287" y="578102"/>
            <a:ext cx="3094892" cy="2657468"/>
          </a:xfrm>
          <a:prstGeom prst="rect">
            <a:avLst/>
          </a:prstGeom>
        </p:spPr>
      </p:pic>
      <p:pic>
        <p:nvPicPr>
          <p:cNvPr id="13" name="Content Placeholder 3">
            <a:extLst>
              <a:ext uri="{FF2B5EF4-FFF2-40B4-BE49-F238E27FC236}">
                <a16:creationId xmlns:a16="http://schemas.microsoft.com/office/drawing/2014/main" id="{94D963F3-C532-4B55-90D8-C143A4914920}"/>
              </a:ext>
            </a:extLst>
          </p:cNvPr>
          <p:cNvPicPr>
            <a:picLocks noGrp="1" noChangeAspect="1"/>
          </p:cNvPicPr>
          <p:nvPr>
            <p:ph idx="1"/>
          </p:nvPr>
        </p:nvPicPr>
        <p:blipFill>
          <a:blip r:embed="rId4"/>
          <a:stretch>
            <a:fillRect/>
          </a:stretch>
        </p:blipFill>
        <p:spPr>
          <a:xfrm>
            <a:off x="4503619" y="3327290"/>
            <a:ext cx="7214138" cy="3636218"/>
          </a:xfrm>
          <a:prstGeom prst="rect">
            <a:avLst/>
          </a:prstGeom>
        </p:spPr>
      </p:pic>
      <p:pic>
        <p:nvPicPr>
          <p:cNvPr id="12" name="Picture 11">
            <a:extLst>
              <a:ext uri="{FF2B5EF4-FFF2-40B4-BE49-F238E27FC236}">
                <a16:creationId xmlns:a16="http://schemas.microsoft.com/office/drawing/2014/main" id="{5C7294D5-97E4-45C6-BB41-EDF22A7DE82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653403" y="578102"/>
            <a:ext cx="2505075" cy="2333625"/>
          </a:xfrm>
          <a:prstGeom prst="rect">
            <a:avLst/>
          </a:prstGeom>
          <a:noFill/>
          <a:ln>
            <a:noFill/>
          </a:ln>
        </p:spPr>
      </p:pic>
    </p:spTree>
    <p:extLst>
      <p:ext uri="{BB962C8B-B14F-4D97-AF65-F5344CB8AC3E}">
        <p14:creationId xmlns:p14="http://schemas.microsoft.com/office/powerpoint/2010/main" val="94560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28778C-F323-4377-826A-BD1EC6659635}"/>
              </a:ext>
            </a:extLst>
          </p:cNvPr>
          <p:cNvSpPr>
            <a:spLocks noGrp="1"/>
          </p:cNvSpPr>
          <p:nvPr>
            <p:ph type="title"/>
          </p:nvPr>
        </p:nvSpPr>
        <p:spPr>
          <a:xfrm>
            <a:off x="95789" y="2518748"/>
            <a:ext cx="3248863" cy="1299795"/>
          </a:xfrm>
        </p:spPr>
        <p:txBody>
          <a:bodyPr>
            <a:normAutofit/>
          </a:bodyPr>
          <a:lstStyle/>
          <a:p>
            <a:pPr algn="r"/>
            <a:r>
              <a:rPr lang="en-GB" sz="3200" dirty="0">
                <a:solidFill>
                  <a:schemeClr val="bg1"/>
                </a:solidFill>
              </a:rPr>
              <a:t>SOCIAL VALUE</a:t>
            </a:r>
          </a:p>
        </p:txBody>
      </p:sp>
      <p:sp>
        <p:nvSpPr>
          <p:cNvPr id="14" name="TextBox 13">
            <a:extLst>
              <a:ext uri="{FF2B5EF4-FFF2-40B4-BE49-F238E27FC236}">
                <a16:creationId xmlns:a16="http://schemas.microsoft.com/office/drawing/2014/main" id="{27EF33D8-669C-40D1-AD43-DFE24796A3BF}"/>
              </a:ext>
            </a:extLst>
          </p:cNvPr>
          <p:cNvSpPr txBox="1"/>
          <p:nvPr/>
        </p:nvSpPr>
        <p:spPr>
          <a:xfrm>
            <a:off x="4368182" y="981960"/>
            <a:ext cx="7673763" cy="4893647"/>
          </a:xfrm>
          <a:prstGeom prst="rect">
            <a:avLst/>
          </a:prstGeom>
          <a:noFill/>
        </p:spPr>
        <p:txBody>
          <a:bodyPr wrap="square">
            <a:spAutoFit/>
          </a:bodyPr>
          <a:lstStyle/>
          <a:p>
            <a:pPr algn="l" fontAlgn="base"/>
            <a:r>
              <a:rPr lang="en-GB" sz="2400" b="0" i="1" dirty="0">
                <a:solidFill>
                  <a:srgbClr val="000000"/>
                </a:solidFill>
                <a:effectLst/>
                <a:latin typeface="Avenir Next LT Pro" panose="020B0504020202020204" pitchFamily="34" charset="0"/>
              </a:rPr>
              <a:t>“What is social value? Social value is the quantification of the relative importance that people place on the changes they experience in their lives. Some, but not all of this value is captured in market prices. It is important to consider and measure this social value from the perspective of those affected by an organisation’s work.</a:t>
            </a:r>
          </a:p>
          <a:p>
            <a:pPr algn="l" fontAlgn="base"/>
            <a:endParaRPr lang="en-GB" sz="2400" b="0" i="1" dirty="0">
              <a:solidFill>
                <a:srgbClr val="000000"/>
              </a:solidFill>
              <a:effectLst/>
              <a:latin typeface="Avenir Next LT Pro" panose="020B0504020202020204" pitchFamily="34" charset="0"/>
            </a:endParaRPr>
          </a:p>
          <a:p>
            <a:pPr algn="l" fontAlgn="base"/>
            <a:r>
              <a:rPr lang="en-GB" sz="2400" b="0" i="1" dirty="0">
                <a:solidFill>
                  <a:srgbClr val="000000"/>
                </a:solidFill>
                <a:effectLst/>
                <a:latin typeface="Avenir Next LT Pro" panose="020B0504020202020204" pitchFamily="34" charset="0"/>
              </a:rPr>
              <a:t>Examples of social value might be the value we experience from increasing our confidence, or from living next to a community park. These things are important to us, but are not commonly expressed or measured in the same way that financial value is.”</a:t>
            </a:r>
          </a:p>
        </p:txBody>
      </p:sp>
    </p:spTree>
    <p:extLst>
      <p:ext uri="{BB962C8B-B14F-4D97-AF65-F5344CB8AC3E}">
        <p14:creationId xmlns:p14="http://schemas.microsoft.com/office/powerpoint/2010/main" val="358247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E739BD-24CA-47D4-8C56-1CA0283CED37}"/>
              </a:ext>
            </a:extLst>
          </p:cNvPr>
          <p:cNvSpPr>
            <a:spLocks noGrp="1"/>
          </p:cNvSpPr>
          <p:nvPr>
            <p:ph type="title"/>
          </p:nvPr>
        </p:nvSpPr>
        <p:spPr>
          <a:xfrm>
            <a:off x="1371598" y="492350"/>
            <a:ext cx="9179171" cy="601928"/>
          </a:xfrm>
        </p:spPr>
        <p:txBody>
          <a:bodyPr anchor="b">
            <a:normAutofit/>
          </a:bodyPr>
          <a:lstStyle/>
          <a:p>
            <a:pPr algn="ctr"/>
            <a:r>
              <a:rPr lang="en-GB" dirty="0"/>
              <a:t>Delivering Social Value</a:t>
            </a:r>
          </a:p>
        </p:txBody>
      </p:sp>
      <p:sp>
        <p:nvSpPr>
          <p:cNvPr id="6" name="TextBox 5">
            <a:extLst>
              <a:ext uri="{FF2B5EF4-FFF2-40B4-BE49-F238E27FC236}">
                <a16:creationId xmlns:a16="http://schemas.microsoft.com/office/drawing/2014/main" id="{D7BA26B1-8421-4518-AAB6-61D2321E2E1D}"/>
              </a:ext>
            </a:extLst>
          </p:cNvPr>
          <p:cNvSpPr txBox="1"/>
          <p:nvPr/>
        </p:nvSpPr>
        <p:spPr>
          <a:xfrm>
            <a:off x="1111346" y="2194560"/>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Inputs</a:t>
            </a:r>
          </a:p>
          <a:p>
            <a:endParaRPr lang="en-GB" dirty="0"/>
          </a:p>
          <a:p>
            <a:endParaRPr lang="en-GB" dirty="0"/>
          </a:p>
        </p:txBody>
      </p:sp>
      <p:sp>
        <p:nvSpPr>
          <p:cNvPr id="7" name="TextBox 6">
            <a:extLst>
              <a:ext uri="{FF2B5EF4-FFF2-40B4-BE49-F238E27FC236}">
                <a16:creationId xmlns:a16="http://schemas.microsoft.com/office/drawing/2014/main" id="{D8E77618-FD0C-4B5B-9B28-0297D4AE4C85}"/>
              </a:ext>
            </a:extLst>
          </p:cNvPr>
          <p:cNvSpPr txBox="1"/>
          <p:nvPr/>
        </p:nvSpPr>
        <p:spPr>
          <a:xfrm>
            <a:off x="7847428" y="2194560"/>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Outcomes</a:t>
            </a:r>
          </a:p>
          <a:p>
            <a:endParaRPr lang="en-GB" dirty="0"/>
          </a:p>
          <a:p>
            <a:endParaRPr lang="en-GB" dirty="0"/>
          </a:p>
        </p:txBody>
      </p:sp>
      <p:sp>
        <p:nvSpPr>
          <p:cNvPr id="9" name="Arrow: Right 8">
            <a:extLst>
              <a:ext uri="{FF2B5EF4-FFF2-40B4-BE49-F238E27FC236}">
                <a16:creationId xmlns:a16="http://schemas.microsoft.com/office/drawing/2014/main" id="{7527652A-C460-456D-B73C-1B490247D849}"/>
              </a:ext>
            </a:extLst>
          </p:cNvPr>
          <p:cNvSpPr/>
          <p:nvPr/>
        </p:nvSpPr>
        <p:spPr>
          <a:xfrm>
            <a:off x="3756073" y="2518117"/>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BEFA6544-E28F-4F19-8B06-857EC25E1999}"/>
              </a:ext>
            </a:extLst>
          </p:cNvPr>
          <p:cNvSpPr/>
          <p:nvPr/>
        </p:nvSpPr>
        <p:spPr>
          <a:xfrm>
            <a:off x="7115911" y="2515769"/>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B894A20D-06C6-4C88-8F13-E71D176638FB}"/>
              </a:ext>
            </a:extLst>
          </p:cNvPr>
          <p:cNvSpPr/>
          <p:nvPr/>
        </p:nvSpPr>
        <p:spPr>
          <a:xfrm rot="5400000">
            <a:off x="5533296" y="3758635"/>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2D255D6-1EBA-49FD-89E5-DE8DB34B0A77}"/>
              </a:ext>
            </a:extLst>
          </p:cNvPr>
          <p:cNvSpPr txBox="1"/>
          <p:nvPr/>
        </p:nvSpPr>
        <p:spPr>
          <a:xfrm>
            <a:off x="4569658" y="4334325"/>
            <a:ext cx="2433711" cy="2031325"/>
          </a:xfrm>
          <a:prstGeom prst="rect">
            <a:avLst/>
          </a:prstGeom>
          <a:noFill/>
          <a:ln>
            <a:noFill/>
          </a:ln>
        </p:spPr>
        <p:txBody>
          <a:bodyPr wrap="square" rtlCol="0">
            <a:spAutoFit/>
          </a:bodyPr>
          <a:lstStyle/>
          <a:p>
            <a:pPr algn="ctr"/>
            <a:r>
              <a:rPr lang="en-GB" dirty="0"/>
              <a:t>These are the </a:t>
            </a:r>
            <a:r>
              <a:rPr lang="en-GB" b="1" dirty="0"/>
              <a:t>direct quantifiable deliverables </a:t>
            </a:r>
            <a:r>
              <a:rPr lang="en-GB" dirty="0"/>
              <a:t>from this (usually measures of engagement and participation) </a:t>
            </a:r>
          </a:p>
        </p:txBody>
      </p:sp>
      <p:sp>
        <p:nvSpPr>
          <p:cNvPr id="13" name="Arrow: Right 12">
            <a:extLst>
              <a:ext uri="{FF2B5EF4-FFF2-40B4-BE49-F238E27FC236}">
                <a16:creationId xmlns:a16="http://schemas.microsoft.com/office/drawing/2014/main" id="{1E0C9924-C6B1-4C53-B54C-E1BBD69C7629}"/>
              </a:ext>
            </a:extLst>
          </p:cNvPr>
          <p:cNvSpPr/>
          <p:nvPr/>
        </p:nvSpPr>
        <p:spPr>
          <a:xfrm rot="5400000">
            <a:off x="1954230" y="3758634"/>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45A7BBD-BDDC-49DC-A083-0CC4DEFEB0F2}"/>
              </a:ext>
            </a:extLst>
          </p:cNvPr>
          <p:cNvSpPr txBox="1"/>
          <p:nvPr/>
        </p:nvSpPr>
        <p:spPr>
          <a:xfrm>
            <a:off x="990592" y="4431214"/>
            <a:ext cx="2433711" cy="1754326"/>
          </a:xfrm>
          <a:prstGeom prst="rect">
            <a:avLst/>
          </a:prstGeom>
          <a:noFill/>
          <a:ln>
            <a:noFill/>
          </a:ln>
        </p:spPr>
        <p:txBody>
          <a:bodyPr wrap="square" rtlCol="0">
            <a:spAutoFit/>
          </a:bodyPr>
          <a:lstStyle/>
          <a:p>
            <a:pPr algn="ctr"/>
            <a:r>
              <a:rPr lang="en-GB" dirty="0"/>
              <a:t>These are the </a:t>
            </a:r>
            <a:r>
              <a:rPr lang="en-GB" b="1" dirty="0"/>
              <a:t>human and financial resources</a:t>
            </a:r>
            <a:r>
              <a:rPr lang="en-GB" dirty="0"/>
              <a:t> expended in delivering our activities, projects and programmes</a:t>
            </a:r>
          </a:p>
        </p:txBody>
      </p:sp>
      <p:sp>
        <p:nvSpPr>
          <p:cNvPr id="16" name="TextBox 15">
            <a:extLst>
              <a:ext uri="{FF2B5EF4-FFF2-40B4-BE49-F238E27FC236}">
                <a16:creationId xmlns:a16="http://schemas.microsoft.com/office/drawing/2014/main" id="{336D9FF8-431A-4DF4-A15C-A2B09AC31597}"/>
              </a:ext>
            </a:extLst>
          </p:cNvPr>
          <p:cNvSpPr txBox="1"/>
          <p:nvPr/>
        </p:nvSpPr>
        <p:spPr>
          <a:xfrm>
            <a:off x="4569660" y="2220351"/>
            <a:ext cx="2433711" cy="1200329"/>
          </a:xfrm>
          <a:prstGeom prst="rect">
            <a:avLst/>
          </a:prstGeom>
          <a:solidFill>
            <a:schemeClr val="accent3"/>
          </a:solidFill>
          <a:ln>
            <a:solidFill>
              <a:schemeClr val="tx2"/>
            </a:solidFill>
          </a:ln>
        </p:spPr>
        <p:txBody>
          <a:bodyPr wrap="square" rtlCol="0">
            <a:spAutoFit/>
          </a:bodyPr>
          <a:lstStyle/>
          <a:p>
            <a:pPr algn="ctr"/>
            <a:endParaRPr lang="en-GB" b="1" dirty="0"/>
          </a:p>
          <a:p>
            <a:pPr algn="ctr"/>
            <a:r>
              <a:rPr lang="en-GB" b="1" dirty="0"/>
              <a:t>Outputs</a:t>
            </a:r>
          </a:p>
          <a:p>
            <a:endParaRPr lang="en-GB" dirty="0"/>
          </a:p>
          <a:p>
            <a:endParaRPr lang="en-GB" dirty="0"/>
          </a:p>
        </p:txBody>
      </p:sp>
      <p:sp>
        <p:nvSpPr>
          <p:cNvPr id="17" name="Arrow: Right 16">
            <a:extLst>
              <a:ext uri="{FF2B5EF4-FFF2-40B4-BE49-F238E27FC236}">
                <a16:creationId xmlns:a16="http://schemas.microsoft.com/office/drawing/2014/main" id="{25095F38-4B40-4FCC-AE3B-A57DBB253654}"/>
              </a:ext>
            </a:extLst>
          </p:cNvPr>
          <p:cNvSpPr/>
          <p:nvPr/>
        </p:nvSpPr>
        <p:spPr>
          <a:xfrm rot="5400000">
            <a:off x="8811064" y="3718991"/>
            <a:ext cx="506437"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9AF281F-6032-4219-A48C-EAF2F52FBB3B}"/>
              </a:ext>
            </a:extLst>
          </p:cNvPr>
          <p:cNvSpPr txBox="1"/>
          <p:nvPr/>
        </p:nvSpPr>
        <p:spPr>
          <a:xfrm>
            <a:off x="7847428" y="4420035"/>
            <a:ext cx="2433711" cy="1754326"/>
          </a:xfrm>
          <a:prstGeom prst="rect">
            <a:avLst/>
          </a:prstGeom>
          <a:noFill/>
          <a:ln>
            <a:noFill/>
          </a:ln>
        </p:spPr>
        <p:txBody>
          <a:bodyPr wrap="square" rtlCol="0">
            <a:spAutoFit/>
          </a:bodyPr>
          <a:lstStyle/>
          <a:p>
            <a:pPr algn="ctr"/>
            <a:r>
              <a:rPr lang="en-GB" dirty="0"/>
              <a:t>This is the </a:t>
            </a:r>
            <a:r>
              <a:rPr lang="en-GB" b="1" dirty="0"/>
              <a:t>difference </a:t>
            </a:r>
            <a:r>
              <a:rPr lang="en-GB" dirty="0"/>
              <a:t>that our activities make to our service users, their families and their communities</a:t>
            </a:r>
          </a:p>
        </p:txBody>
      </p:sp>
    </p:spTree>
    <p:extLst>
      <p:ext uri="{BB962C8B-B14F-4D97-AF65-F5344CB8AC3E}">
        <p14:creationId xmlns:p14="http://schemas.microsoft.com/office/powerpoint/2010/main" val="690451488"/>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6641</TotalTime>
  <Words>2679</Words>
  <Application>Microsoft Office PowerPoint</Application>
  <PresentationFormat>Widescreen</PresentationFormat>
  <Paragraphs>360</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Avenir Next LT Pro</vt:lpstr>
      <vt:lpstr>Calibri</vt:lpstr>
      <vt:lpstr>Wingdings</vt:lpstr>
      <vt:lpstr>GradientRiseVTI</vt:lpstr>
      <vt:lpstr>BUSINESS PLAN AND SOCIAL VALUE STATEMENT 2021-24</vt:lpstr>
      <vt:lpstr>WHAT  THE BUSINESS PLAN COVERS</vt:lpstr>
      <vt:lpstr>FUSE –  THE STORY SO FAR</vt:lpstr>
      <vt:lpstr>PowerPoint Presentation</vt:lpstr>
      <vt:lpstr>SERVICE USERS BY SIMD</vt:lpstr>
      <vt:lpstr> OUR COMMUNITY</vt:lpstr>
      <vt:lpstr>STRATEGIC CONTEXT</vt:lpstr>
      <vt:lpstr>SOCIAL VALUE</vt:lpstr>
      <vt:lpstr>Delivering Social Value</vt:lpstr>
      <vt:lpstr>INPUTS</vt:lpstr>
      <vt:lpstr>OUTPUTS</vt:lpstr>
      <vt:lpstr>“HARD” EXAMPLES OF SOCIAL VALUE OUTCOMES</vt:lpstr>
      <vt:lpstr>THE OUTCOMES FOR OUR YOUNG PEOPLE</vt:lpstr>
      <vt:lpstr>WE ARE VALUED BY THE COMMUNITY AND SERVICE USERS</vt:lpstr>
      <vt:lpstr>PURPOSE, MISSION, VISION</vt:lpstr>
      <vt:lpstr>OUR VALUES</vt:lpstr>
      <vt:lpstr>Equity</vt:lpstr>
      <vt:lpstr>PRIORITIES</vt:lpstr>
      <vt:lpstr>OBJECTIVES</vt:lpstr>
      <vt:lpstr>THE FUSE TEAM</vt:lpstr>
      <vt:lpstr>PARTNERS</vt:lpstr>
      <vt:lpstr>PowerPoint Presentation</vt:lpstr>
      <vt:lpstr>PowerPoint Presentation</vt:lpstr>
      <vt:lpstr>FINANCIAL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on Youth Outcomes</dc:title>
  <dc:creator>Sharon Baldwin</dc:creator>
  <cp:lastModifiedBy>Eddy Graham</cp:lastModifiedBy>
  <cp:revision>53</cp:revision>
  <cp:lastPrinted>2021-06-11T07:22:59Z</cp:lastPrinted>
  <dcterms:created xsi:type="dcterms:W3CDTF">2021-06-10T20:22:56Z</dcterms:created>
  <dcterms:modified xsi:type="dcterms:W3CDTF">2021-09-23T13:00:26Z</dcterms:modified>
</cp:coreProperties>
</file>