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handoutMasterIdLst>
    <p:handoutMasterId r:id="rId23"/>
  </p:handoutMasterIdLst>
  <p:sldIdLst>
    <p:sldId id="362" r:id="rId5"/>
    <p:sldId id="341" r:id="rId6"/>
    <p:sldId id="383" r:id="rId7"/>
    <p:sldId id="385" r:id="rId8"/>
    <p:sldId id="368" r:id="rId9"/>
    <p:sldId id="367" r:id="rId10"/>
    <p:sldId id="387" r:id="rId11"/>
    <p:sldId id="382" r:id="rId12"/>
    <p:sldId id="370" r:id="rId13"/>
    <p:sldId id="373" r:id="rId14"/>
    <p:sldId id="389" r:id="rId15"/>
    <p:sldId id="391" r:id="rId16"/>
    <p:sldId id="393" r:id="rId17"/>
    <p:sldId id="394" r:id="rId18"/>
    <p:sldId id="381" r:id="rId19"/>
    <p:sldId id="361" r:id="rId20"/>
    <p:sldId id="336" r:id="rId21"/>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19CDC"/>
    <a:srgbClr val="F3A909"/>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6283" autoAdjust="0"/>
  </p:normalViewPr>
  <p:slideViewPr>
    <p:cSldViewPr snapToGrid="0">
      <p:cViewPr varScale="1">
        <p:scale>
          <a:sx n="112" d="100"/>
          <a:sy n="112" d="100"/>
        </p:scale>
        <p:origin x="1614"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Gillies" userId="85d11951-b1a9-4859-b3d9-8f0ad5200c3e" providerId="ADAL" clId="{3F759DE4-C78C-4424-BD1C-71590656C276}"/>
    <pc:docChg chg="custSel modSld">
      <pc:chgData name="Catriona Gillies" userId="85d11951-b1a9-4859-b3d9-8f0ad5200c3e" providerId="ADAL" clId="{3F759DE4-C78C-4424-BD1C-71590656C276}" dt="2022-03-09T15:31:55.422" v="337" actId="20577"/>
      <pc:docMkLst>
        <pc:docMk/>
      </pc:docMkLst>
      <pc:sldChg chg="modSp mod">
        <pc:chgData name="Catriona Gillies" userId="85d11951-b1a9-4859-b3d9-8f0ad5200c3e" providerId="ADAL" clId="{3F759DE4-C78C-4424-BD1C-71590656C276}" dt="2022-03-09T15:06:36.238" v="266" actId="20577"/>
        <pc:sldMkLst>
          <pc:docMk/>
          <pc:sldMk cId="3772370581" sldId="361"/>
        </pc:sldMkLst>
        <pc:spChg chg="mod">
          <ac:chgData name="Catriona Gillies" userId="85d11951-b1a9-4859-b3d9-8f0ad5200c3e" providerId="ADAL" clId="{3F759DE4-C78C-4424-BD1C-71590656C276}" dt="2022-03-09T15:06:36.238" v="266" actId="20577"/>
          <ac:spMkLst>
            <pc:docMk/>
            <pc:sldMk cId="3772370581" sldId="361"/>
            <ac:spMk id="10" creationId="{D1EDD56B-D27E-49BD-851F-BFB0A5D756BF}"/>
          </ac:spMkLst>
        </pc:spChg>
      </pc:sldChg>
      <pc:sldChg chg="modSp mod">
        <pc:chgData name="Catriona Gillies" userId="85d11951-b1a9-4859-b3d9-8f0ad5200c3e" providerId="ADAL" clId="{3F759DE4-C78C-4424-BD1C-71590656C276}" dt="2022-03-09T14:45:10.372" v="201" actId="20577"/>
        <pc:sldMkLst>
          <pc:docMk/>
          <pc:sldMk cId="62367651" sldId="362"/>
        </pc:sldMkLst>
        <pc:spChg chg="mod">
          <ac:chgData name="Catriona Gillies" userId="85d11951-b1a9-4859-b3d9-8f0ad5200c3e" providerId="ADAL" clId="{3F759DE4-C78C-4424-BD1C-71590656C276}" dt="2022-03-09T14:45:10.372" v="201" actId="20577"/>
          <ac:spMkLst>
            <pc:docMk/>
            <pc:sldMk cId="62367651" sldId="362"/>
            <ac:spMk id="9" creationId="{FF3E1768-9A1E-4460-BD1F-CFAD7C4F7C6D}"/>
          </ac:spMkLst>
        </pc:spChg>
        <pc:picChg chg="mod">
          <ac:chgData name="Catriona Gillies" userId="85d11951-b1a9-4859-b3d9-8f0ad5200c3e" providerId="ADAL" clId="{3F759DE4-C78C-4424-BD1C-71590656C276}" dt="2022-02-02T08:45:54.944" v="194" actId="1036"/>
          <ac:picMkLst>
            <pc:docMk/>
            <pc:sldMk cId="62367651" sldId="362"/>
            <ac:picMk id="10" creationId="{E2335E68-9E3E-4701-8D5C-54787FEB50E7}"/>
          </ac:picMkLst>
        </pc:picChg>
      </pc:sldChg>
      <pc:sldChg chg="modSp mod">
        <pc:chgData name="Catriona Gillies" userId="85d11951-b1a9-4859-b3d9-8f0ad5200c3e" providerId="ADAL" clId="{3F759DE4-C78C-4424-BD1C-71590656C276}" dt="2022-02-09T10:46:58.825" v="196" actId="20577"/>
        <pc:sldMkLst>
          <pc:docMk/>
          <pc:sldMk cId="3924651588" sldId="387"/>
        </pc:sldMkLst>
        <pc:spChg chg="mod">
          <ac:chgData name="Catriona Gillies" userId="85d11951-b1a9-4859-b3d9-8f0ad5200c3e" providerId="ADAL" clId="{3F759DE4-C78C-4424-BD1C-71590656C276}" dt="2022-02-09T10:46:58.825" v="196" actId="20577"/>
          <ac:spMkLst>
            <pc:docMk/>
            <pc:sldMk cId="3924651588" sldId="387"/>
            <ac:spMk id="3" creationId="{BECA0E87-9264-4E72-B32C-4FBAE15F0D37}"/>
          </ac:spMkLst>
        </pc:spChg>
      </pc:sldChg>
      <pc:sldChg chg="addSp delSp modSp mod">
        <pc:chgData name="Catriona Gillies" userId="85d11951-b1a9-4859-b3d9-8f0ad5200c3e" providerId="ADAL" clId="{3F759DE4-C78C-4424-BD1C-71590656C276}" dt="2022-03-09T15:31:55.422" v="337" actId="20577"/>
        <pc:sldMkLst>
          <pc:docMk/>
          <pc:sldMk cId="2160357748" sldId="389"/>
        </pc:sldMkLst>
        <pc:spChg chg="del">
          <ac:chgData name="Catriona Gillies" userId="85d11951-b1a9-4859-b3d9-8f0ad5200c3e" providerId="ADAL" clId="{3F759DE4-C78C-4424-BD1C-71590656C276}" dt="2022-03-09T14:58:22.055" v="209" actId="478"/>
          <ac:spMkLst>
            <pc:docMk/>
            <pc:sldMk cId="2160357748" sldId="389"/>
            <ac:spMk id="3" creationId="{5AB32585-FB75-4F5E-B2FF-8853ACD37582}"/>
          </ac:spMkLst>
        </pc:spChg>
        <pc:spChg chg="mod">
          <ac:chgData name="Catriona Gillies" userId="85d11951-b1a9-4859-b3d9-8f0ad5200c3e" providerId="ADAL" clId="{3F759DE4-C78C-4424-BD1C-71590656C276}" dt="2022-03-09T15:31:55.422" v="337" actId="20577"/>
          <ac:spMkLst>
            <pc:docMk/>
            <pc:sldMk cId="2160357748" sldId="389"/>
            <ac:spMk id="13" creationId="{54BE68AE-F7BC-4D30-B04E-B663006A9EC3}"/>
          </ac:spMkLst>
        </pc:spChg>
        <pc:spChg chg="del">
          <ac:chgData name="Catriona Gillies" userId="85d11951-b1a9-4859-b3d9-8f0ad5200c3e" providerId="ADAL" clId="{3F759DE4-C78C-4424-BD1C-71590656C276}" dt="2022-03-09T14:59:08.605" v="231" actId="478"/>
          <ac:spMkLst>
            <pc:docMk/>
            <pc:sldMk cId="2160357748" sldId="389"/>
            <ac:spMk id="14" creationId="{D80933DE-3FD8-4A39-9652-3FC76276E15F}"/>
          </ac:spMkLst>
        </pc:spChg>
        <pc:spChg chg="del mod">
          <ac:chgData name="Catriona Gillies" userId="85d11951-b1a9-4859-b3d9-8f0ad5200c3e" providerId="ADAL" clId="{3F759DE4-C78C-4424-BD1C-71590656C276}" dt="2022-03-09T14:58:25.838" v="212" actId="478"/>
          <ac:spMkLst>
            <pc:docMk/>
            <pc:sldMk cId="2160357748" sldId="389"/>
            <ac:spMk id="23" creationId="{D5994453-99C0-4009-99E5-FF7E3A668904}"/>
          </ac:spMkLst>
        </pc:spChg>
        <pc:spChg chg="del mod">
          <ac:chgData name="Catriona Gillies" userId="85d11951-b1a9-4859-b3d9-8f0ad5200c3e" providerId="ADAL" clId="{3F759DE4-C78C-4424-BD1C-71590656C276}" dt="2022-03-09T14:58:24.488" v="211" actId="478"/>
          <ac:spMkLst>
            <pc:docMk/>
            <pc:sldMk cId="2160357748" sldId="389"/>
            <ac:spMk id="38" creationId="{31DB1397-77B0-45A0-8392-B4DD81D0DC84}"/>
          </ac:spMkLst>
        </pc:spChg>
        <pc:spChg chg="del mod">
          <ac:chgData name="Catriona Gillies" userId="85d11951-b1a9-4859-b3d9-8f0ad5200c3e" providerId="ADAL" clId="{3F759DE4-C78C-4424-BD1C-71590656C276}" dt="2022-03-09T14:58:29.471" v="215" actId="478"/>
          <ac:spMkLst>
            <pc:docMk/>
            <pc:sldMk cId="2160357748" sldId="389"/>
            <ac:spMk id="46" creationId="{43B6A731-7649-48BF-9E27-05B3F5542DFB}"/>
          </ac:spMkLst>
        </pc:spChg>
        <pc:spChg chg="del">
          <ac:chgData name="Catriona Gillies" userId="85d11951-b1a9-4859-b3d9-8f0ad5200c3e" providerId="ADAL" clId="{3F759DE4-C78C-4424-BD1C-71590656C276}" dt="2022-03-09T14:58:26.888" v="213" actId="478"/>
          <ac:spMkLst>
            <pc:docMk/>
            <pc:sldMk cId="2160357748" sldId="389"/>
            <ac:spMk id="47" creationId="{FEE0AB09-A21A-41B8-A0C8-DF973D0747D6}"/>
          </ac:spMkLst>
        </pc:spChg>
        <pc:picChg chg="add mod ord modCrop">
          <ac:chgData name="Catriona Gillies" userId="85d11951-b1a9-4859-b3d9-8f0ad5200c3e" providerId="ADAL" clId="{3F759DE4-C78C-4424-BD1C-71590656C276}" dt="2022-03-09T14:59:11.338" v="232" actId="14100"/>
          <ac:picMkLst>
            <pc:docMk/>
            <pc:sldMk cId="2160357748" sldId="389"/>
            <ac:picMk id="7" creationId="{98B5ABB4-1AAC-40FA-BD65-0916DCB3D485}"/>
          </ac:picMkLst>
        </pc:picChg>
        <pc:cxnChg chg="del mod">
          <ac:chgData name="Catriona Gillies" userId="85d11951-b1a9-4859-b3d9-8f0ad5200c3e" providerId="ADAL" clId="{3F759DE4-C78C-4424-BD1C-71590656C276}" dt="2022-03-09T14:58:33.871" v="220" actId="478"/>
          <ac:cxnSpMkLst>
            <pc:docMk/>
            <pc:sldMk cId="2160357748" sldId="389"/>
            <ac:cxnSpMk id="10" creationId="{5A6C43DF-1F08-450F-9514-A56F1F58B8EF}"/>
          </ac:cxnSpMkLst>
        </pc:cxnChg>
        <pc:cxnChg chg="del">
          <ac:chgData name="Catriona Gillies" userId="85d11951-b1a9-4859-b3d9-8f0ad5200c3e" providerId="ADAL" clId="{3F759DE4-C78C-4424-BD1C-71590656C276}" dt="2022-03-09T14:58:33.288" v="219" actId="478"/>
          <ac:cxnSpMkLst>
            <pc:docMk/>
            <pc:sldMk cId="2160357748" sldId="389"/>
            <ac:cxnSpMk id="16" creationId="{1B8E3B02-9969-4F74-80EA-3A70D5C59492}"/>
          </ac:cxnSpMkLst>
        </pc:cxnChg>
        <pc:cxnChg chg="del mod">
          <ac:chgData name="Catriona Gillies" userId="85d11951-b1a9-4859-b3d9-8f0ad5200c3e" providerId="ADAL" clId="{3F759DE4-C78C-4424-BD1C-71590656C276}" dt="2022-03-09T14:58:32.022" v="218" actId="478"/>
          <ac:cxnSpMkLst>
            <pc:docMk/>
            <pc:sldMk cId="2160357748" sldId="389"/>
            <ac:cxnSpMk id="21" creationId="{8DB1C4F1-6F4E-4F5A-A8FC-B4880F642B63}"/>
          </ac:cxnSpMkLst>
        </pc:cxnChg>
        <pc:cxnChg chg="del mod">
          <ac:chgData name="Catriona Gillies" userId="85d11951-b1a9-4859-b3d9-8f0ad5200c3e" providerId="ADAL" clId="{3F759DE4-C78C-4424-BD1C-71590656C276}" dt="2022-03-09T14:58:30.388" v="216" actId="478"/>
          <ac:cxnSpMkLst>
            <pc:docMk/>
            <pc:sldMk cId="2160357748" sldId="389"/>
            <ac:cxnSpMk id="42" creationId="{60B071E1-12CB-4C10-82F8-D17BFDBA09C0}"/>
          </ac:cxnSpMkLst>
        </pc:cxnChg>
        <pc:cxnChg chg="del mod">
          <ac:chgData name="Catriona Gillies" userId="85d11951-b1a9-4859-b3d9-8f0ad5200c3e" providerId="ADAL" clId="{3F759DE4-C78C-4424-BD1C-71590656C276}" dt="2022-03-09T14:58:31.321" v="217" actId="478"/>
          <ac:cxnSpMkLst>
            <pc:docMk/>
            <pc:sldMk cId="2160357748" sldId="389"/>
            <ac:cxnSpMk id="45" creationId="{D0A8AA8E-34ED-4E07-BA3A-9A5EBFE0CD94}"/>
          </ac:cxnSpMkLst>
        </pc:cxnChg>
      </pc:sldChg>
      <pc:sldChg chg="modSp mod">
        <pc:chgData name="Catriona Gillies" userId="85d11951-b1a9-4859-b3d9-8f0ad5200c3e" providerId="ADAL" clId="{3F759DE4-C78C-4424-BD1C-71590656C276}" dt="2022-03-09T15:05:31.694" v="248" actId="6549"/>
        <pc:sldMkLst>
          <pc:docMk/>
          <pc:sldMk cId="3220124203" sldId="391"/>
        </pc:sldMkLst>
        <pc:spChg chg="mod">
          <ac:chgData name="Catriona Gillies" userId="85d11951-b1a9-4859-b3d9-8f0ad5200c3e" providerId="ADAL" clId="{3F759DE4-C78C-4424-BD1C-71590656C276}" dt="2022-03-09T15:05:29.655" v="247" actId="6549"/>
          <ac:spMkLst>
            <pc:docMk/>
            <pc:sldMk cId="3220124203" sldId="391"/>
            <ac:spMk id="4" creationId="{4FDE54E5-DA84-49A2-8CBB-40580142D5E8}"/>
          </ac:spMkLst>
        </pc:spChg>
        <pc:spChg chg="mod">
          <ac:chgData name="Catriona Gillies" userId="85d11951-b1a9-4859-b3d9-8f0ad5200c3e" providerId="ADAL" clId="{3F759DE4-C78C-4424-BD1C-71590656C276}" dt="2022-03-09T15:05:31.694" v="248" actId="6549"/>
          <ac:spMkLst>
            <pc:docMk/>
            <pc:sldMk cId="3220124203" sldId="391"/>
            <ac:spMk id="12" creationId="{A1DF5B8B-7BDD-4E7B-A363-B2B9B60696D0}"/>
          </ac:spMkLst>
        </pc:spChg>
      </pc:sldChg>
      <pc:sldChg chg="modSp mod">
        <pc:chgData name="Catriona Gillies" userId="85d11951-b1a9-4859-b3d9-8f0ad5200c3e" providerId="ADAL" clId="{3F759DE4-C78C-4424-BD1C-71590656C276}" dt="2022-03-09T15:05:21.970" v="245" actId="6549"/>
        <pc:sldMkLst>
          <pc:docMk/>
          <pc:sldMk cId="1906751279" sldId="393"/>
        </pc:sldMkLst>
        <pc:spChg chg="mod">
          <ac:chgData name="Catriona Gillies" userId="85d11951-b1a9-4859-b3d9-8f0ad5200c3e" providerId="ADAL" clId="{3F759DE4-C78C-4424-BD1C-71590656C276}" dt="2022-03-09T15:05:16.205" v="243" actId="6549"/>
          <ac:spMkLst>
            <pc:docMk/>
            <pc:sldMk cId="1906751279" sldId="393"/>
            <ac:spMk id="15" creationId="{E33915D6-EB83-4CD6-B23A-2D7FC34F4F9F}"/>
          </ac:spMkLst>
        </pc:spChg>
        <pc:spChg chg="mod">
          <ac:chgData name="Catriona Gillies" userId="85d11951-b1a9-4859-b3d9-8f0ad5200c3e" providerId="ADAL" clId="{3F759DE4-C78C-4424-BD1C-71590656C276}" dt="2022-03-09T15:05:21.970" v="245" actId="6549"/>
          <ac:spMkLst>
            <pc:docMk/>
            <pc:sldMk cId="1906751279" sldId="393"/>
            <ac:spMk id="16" creationId="{8F4B63DF-F591-4BD3-86AE-D5A57A4F59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09/03/2022</a:t>
            </a:fld>
            <a:endParaRPr lang="en-GB" dirty="0"/>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dirty="0"/>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09/03/2022</a:t>
            </a:fld>
            <a:endParaRPr lang="en-GB" dirty="0"/>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dirty="0"/>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dirty="0"/>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dirty="0"/>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dirty="0"/>
          </a:p>
        </p:txBody>
      </p:sp>
    </p:spTree>
    <p:extLst>
      <p:ext uri="{BB962C8B-B14F-4D97-AF65-F5344CB8AC3E}">
        <p14:creationId xmlns:p14="http://schemas.microsoft.com/office/powerpoint/2010/main" val="3298044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dirty="0"/>
          </a:p>
        </p:txBody>
      </p:sp>
    </p:spTree>
    <p:extLst>
      <p:ext uri="{BB962C8B-B14F-4D97-AF65-F5344CB8AC3E}">
        <p14:creationId xmlns:p14="http://schemas.microsoft.com/office/powerpoint/2010/main" val="202976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dirty="0"/>
          </a:p>
        </p:txBody>
      </p:sp>
    </p:spTree>
    <p:extLst>
      <p:ext uri="{BB962C8B-B14F-4D97-AF65-F5344CB8AC3E}">
        <p14:creationId xmlns:p14="http://schemas.microsoft.com/office/powerpoint/2010/main" val="84043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dirty="0"/>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dirty="0"/>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dirty="0"/>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dirty="0"/>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dirty="0"/>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dirty="0"/>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dirty="0"/>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dirty="0"/>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dirty="0"/>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09/03/2022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09/03/2022</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dirty="0"/>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bit.ly/2F9lVl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Jobs@marysmeal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d1345tgcm1bzpm.cloudfront.net/assets/global/Marys_Meals_statement_of_valu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5E68-9E3E-4701-8D5C-54787FEB50E7}"/>
              </a:ext>
            </a:extLst>
          </p:cNvPr>
          <p:cNvPicPr>
            <a:picLocks noChangeAspect="1"/>
          </p:cNvPicPr>
          <p:nvPr/>
        </p:nvPicPr>
        <p:blipFill>
          <a:blip r:embed="rId2"/>
          <a:srcRect/>
          <a:stretch/>
        </p:blipFill>
        <p:spPr>
          <a:xfrm>
            <a:off x="-5606" y="-137551"/>
            <a:ext cx="9144000" cy="6105044"/>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32267" y="2636170"/>
            <a:ext cx="7625385" cy="3046988"/>
          </a:xfrm>
          <a:prstGeom prst="rect">
            <a:avLst/>
          </a:prstGeom>
          <a:effectLst/>
        </p:spPr>
        <p:txBody>
          <a:bodyPr wrap="square">
            <a:spAutoFit/>
          </a:bodyPr>
          <a:lstStyle/>
          <a:p>
            <a:r>
              <a:rPr lang="en-GB" sz="2400" b="1" dirty="0">
                <a:solidFill>
                  <a:srgbClr val="019CDC"/>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Major Giving and Partnerships Manager - Part Time, job share</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rgbClr val="019CDC"/>
                </a:solidFill>
                <a:latin typeface="Arial" panose="020B0604020202020204" pitchFamily="34" charset="0"/>
                <a:cs typeface="Arial" panose="020B0604020202020204" pitchFamily="34" charset="0"/>
              </a:rPr>
              <a:t>March 2022	</a:t>
            </a:r>
            <a:endParaRPr lang="en-GB" sz="24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pic>
        <p:nvPicPr>
          <p:cNvPr id="8" name="Picture 7">
            <a:extLst>
              <a:ext uri="{FF2B5EF4-FFF2-40B4-BE49-F238E27FC236}">
                <a16:creationId xmlns:a16="http://schemas.microsoft.com/office/drawing/2014/main" id="{CC5CB775-7FB8-41F9-9F72-0D1A3940DA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38931" y="4510114"/>
            <a:ext cx="2781300" cy="1310640"/>
          </a:xfrm>
          <a:prstGeom prst="rect">
            <a:avLst/>
          </a:prstGeom>
          <a:noFill/>
          <a:ln>
            <a:noFill/>
          </a:ln>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a:srcRect l="26880" r="10209"/>
          <a:stretch/>
        </p:blipFill>
        <p:spPr>
          <a:xfrm flipH="1" flipV="1">
            <a:off x="4572000" y="813544"/>
            <a:ext cx="4572000" cy="5389352"/>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29942" y="929431"/>
            <a:ext cx="4445360" cy="5369162"/>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a:t>
            </a:r>
            <a:r>
              <a:rPr lang="en-GB" sz="1270" dirty="0" err="1">
                <a:latin typeface="Arial" panose="020B0604020202020204" pitchFamily="34" charset="0"/>
                <a:ea typeface="Calibri" panose="020F0502020204030204" pitchFamily="34" charset="0"/>
                <a:cs typeface="Times New Roman" panose="02020603050405020304" pitchFamily="18" charset="0"/>
              </a:rPr>
              <a:t>Dalmally</a:t>
            </a:r>
            <a:r>
              <a:rPr lang="en-GB" sz="1270" dirty="0">
                <a:latin typeface="Arial" panose="020B0604020202020204" pitchFamily="34" charset="0"/>
                <a:ea typeface="Calibri" panose="020F0502020204030204" pitchFamily="34" charset="0"/>
                <a:cs typeface="Times New Roman" panose="02020603050405020304" pitchFamily="18" charset="0"/>
              </a:rPr>
              <a:t> and London and works to a hybrid working practice of 3 days at home, 2 days in office. </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B5ABB4-1AAC-40FA-BD65-0916DCB3D485}"/>
              </a:ext>
            </a:extLst>
          </p:cNvPr>
          <p:cNvPicPr>
            <a:picLocks noChangeAspect="1"/>
          </p:cNvPicPr>
          <p:nvPr/>
        </p:nvPicPr>
        <p:blipFill rotWithShape="1">
          <a:blip r:embed="rId3"/>
          <a:srcRect l="34579" t="28090" r="41495" b="31890"/>
          <a:stretch/>
        </p:blipFill>
        <p:spPr>
          <a:xfrm>
            <a:off x="4607679" y="1820254"/>
            <a:ext cx="4197086" cy="4197088"/>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555697"/>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54BE68AE-F7BC-4D30-B04E-B663006A9EC3}"/>
              </a:ext>
            </a:extLst>
          </p:cNvPr>
          <p:cNvSpPr/>
          <p:nvPr/>
        </p:nvSpPr>
        <p:spPr>
          <a:xfrm>
            <a:off x="119701" y="1062496"/>
            <a:ext cx="4664254" cy="5078313"/>
          </a:xfrm>
          <a:prstGeom prst="rect">
            <a:avLst/>
          </a:prstGeom>
        </p:spPr>
        <p:txBody>
          <a:bodyPr wrap="square">
            <a:spAutoFit/>
          </a:bodyPr>
          <a:lstStyle/>
          <a:p>
            <a:pPr algn="just"/>
            <a:r>
              <a:rPr lang="en-GB" sz="1200" b="1" dirty="0">
                <a:latin typeface="Arial" panose="020B0604020202020204" pitchFamily="34" charset="0"/>
                <a:cs typeface="Arial" panose="020B0604020202020204" pitchFamily="34" charset="0"/>
              </a:rPr>
              <a:t>Role title:     </a:t>
            </a:r>
            <a:r>
              <a:rPr lang="en-GB" sz="1200" dirty="0">
                <a:latin typeface="Arial" panose="020B0604020202020204" pitchFamily="34" charset="0"/>
                <a:cs typeface="Arial" panose="020B0604020202020204" pitchFamily="34" charset="0"/>
              </a:rPr>
              <a:t>Major Giving and Partnerships Manager</a:t>
            </a:r>
          </a:p>
          <a:p>
            <a:pPr algn="just"/>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Location:	</a:t>
            </a:r>
            <a:r>
              <a:rPr lang="en-GB" sz="1200" dirty="0">
                <a:latin typeface="Arial" panose="020B0604020202020204" pitchFamily="34" charset="0"/>
                <a:cs typeface="Arial" panose="020B0604020202020204" pitchFamily="34" charset="0"/>
              </a:rPr>
              <a:t>Office based, Glasgow </a:t>
            </a:r>
            <a:r>
              <a:rPr lang="en-GB" sz="1200" i="1" dirty="0">
                <a:latin typeface="Arial" panose="020B0604020202020204" pitchFamily="34" charset="0"/>
                <a:cs typeface="Arial" panose="020B0604020202020204" pitchFamily="34" charset="0"/>
              </a:rPr>
              <a:t>(hybrid working model) </a:t>
            </a:r>
            <a:r>
              <a:rPr lang="en-GB" sz="1200" dirty="0">
                <a:latin typeface="Arial" panose="020B0604020202020204" pitchFamily="34" charset="0"/>
                <a:cs typeface="Arial" panose="020B0604020202020204" pitchFamily="34" charset="0"/>
              </a:rPr>
              <a:t>or 	home-working from anywhere in </a:t>
            </a:r>
            <a:r>
              <a:rPr lang="en-GB" sz="1200">
                <a:latin typeface="Arial" panose="020B0604020202020204" pitchFamily="34" charset="0"/>
                <a:cs typeface="Arial" panose="020B0604020202020204" pitchFamily="34" charset="0"/>
              </a:rPr>
              <a:t>the UK</a:t>
            </a:r>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Contract:	</a:t>
            </a:r>
            <a:r>
              <a:rPr lang="en-GB" sz="1200" dirty="0">
                <a:latin typeface="Arial" panose="020B0604020202020204" pitchFamily="34" charset="0"/>
                <a:cs typeface="Arial" panose="020B0604020202020204" pitchFamily="34" charset="0"/>
              </a:rPr>
              <a:t>Part Time, 15hours </a:t>
            </a:r>
            <a:r>
              <a:rPr lang="en-GB" sz="1200" i="1" dirty="0">
                <a:latin typeface="Arial" panose="020B0604020202020204" pitchFamily="34" charset="0"/>
                <a:cs typeface="Arial" panose="020B0604020202020204" pitchFamily="34" charset="0"/>
              </a:rPr>
              <a:t>(2 days per week, job share)</a:t>
            </a:r>
          </a:p>
          <a:p>
            <a:pPr algn="just"/>
            <a:r>
              <a:rPr lang="en-GB" sz="1200" dirty="0">
                <a:latin typeface="Arial" panose="020B0604020202020204" pitchFamily="34" charset="0"/>
                <a:cs typeface="Arial" panose="020B0604020202020204" pitchFamily="34" charset="0"/>
              </a:rPr>
              <a:t> 	</a:t>
            </a:r>
          </a:p>
          <a:p>
            <a:pPr algn="just"/>
            <a:r>
              <a:rPr lang="en-GB" sz="1200" b="1" dirty="0">
                <a:latin typeface="Arial" panose="020B0604020202020204" pitchFamily="34" charset="0"/>
                <a:cs typeface="Arial" panose="020B0604020202020204" pitchFamily="34" charset="0"/>
              </a:rPr>
              <a:t>Salary:	</a:t>
            </a:r>
            <a:r>
              <a:rPr lang="en-GB" sz="1200" dirty="0">
                <a:latin typeface="Arial" panose="020B0604020202020204" pitchFamily="34" charset="0"/>
                <a:cs typeface="Arial" panose="020B0604020202020204" pitchFamily="34" charset="0"/>
              </a:rPr>
              <a:t>c. £32,585 per annum </a:t>
            </a:r>
            <a:r>
              <a:rPr lang="en-GB" sz="1200" i="1" dirty="0">
                <a:latin typeface="Arial" panose="020B0604020202020204" pitchFamily="34" charset="0"/>
                <a:cs typeface="Arial" panose="020B0604020202020204" pitchFamily="34" charset="0"/>
              </a:rPr>
              <a:t>(pro rata)</a:t>
            </a:r>
          </a:p>
          <a:p>
            <a:pPr algn="just"/>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Benefits: 	</a:t>
            </a:r>
            <a:r>
              <a:rPr lang="en-GB" sz="1200" dirty="0">
                <a:latin typeface="Arial" panose="020B0604020202020204" pitchFamily="34" charset="0"/>
                <a:cs typeface="Arial" panose="020B0604020202020204" pitchFamily="34" charset="0"/>
              </a:rPr>
              <a:t>Flexible working, 34 days’ annual leave </a:t>
            </a:r>
          </a:p>
          <a:p>
            <a:pPr algn="just"/>
            <a:r>
              <a:rPr lang="en-GB" sz="1200" dirty="0">
                <a:latin typeface="Arial" panose="020B0604020202020204" pitchFamily="34" charset="0"/>
                <a:cs typeface="Arial" panose="020B0604020202020204" pitchFamily="34" charset="0"/>
              </a:rPr>
              <a:t>	(including public holidays), and a </a:t>
            </a:r>
          </a:p>
          <a:p>
            <a:pPr algn="just"/>
            <a:r>
              <a:rPr lang="en-GB" sz="1200" dirty="0">
                <a:latin typeface="Arial" panose="020B0604020202020204" pitchFamily="34" charset="0"/>
                <a:cs typeface="Arial" panose="020B0604020202020204" pitchFamily="34" charset="0"/>
              </a:rPr>
              <a:t>	non-contributory pension with employer 	contributions of  8%. For more information on 	what we offer, please visit: </a:t>
            </a:r>
            <a:r>
              <a:rPr lang="en-GB" sz="1200" dirty="0">
                <a:latin typeface="Arial" panose="020B0604020202020204" pitchFamily="34" charset="0"/>
                <a:cs typeface="Arial" panose="020B0604020202020204" pitchFamily="34" charset="0"/>
                <a:hlinkClick r:id="rId4"/>
              </a:rPr>
              <a:t>http://bit.ly/2F9lVlQ</a:t>
            </a:r>
            <a:endParaRPr lang="en-GB" sz="1200" dirty="0">
              <a:latin typeface="Arial" panose="020B0604020202020204" pitchFamily="34" charset="0"/>
              <a:cs typeface="Arial" panose="020B0604020202020204" pitchFamily="34" charset="0"/>
            </a:endParaRPr>
          </a:p>
          <a:p>
            <a:pPr algn="just"/>
            <a:endParaRPr lang="en-GB" sz="1200" b="1"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Reports to:	</a:t>
            </a:r>
            <a:r>
              <a:rPr lang="en-GB" sz="1200" dirty="0">
                <a:latin typeface="Arial" panose="020B0604020202020204" pitchFamily="34" charset="0"/>
                <a:cs typeface="Arial" panose="020B0604020202020204" pitchFamily="34" charset="0"/>
              </a:rPr>
              <a:t>Head of Major Giving and Partnerships</a:t>
            </a:r>
          </a:p>
          <a:p>
            <a:pPr algn="just"/>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Key relationships: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Internal:</a:t>
            </a:r>
            <a:r>
              <a:rPr lang="en-GB" sz="1200" dirty="0">
                <a:latin typeface="Arial" panose="020B0604020202020204" pitchFamily="34" charset="0"/>
                <a:cs typeface="Arial" panose="020B0604020202020204" pitchFamily="34" charset="0"/>
              </a:rPr>
              <a:t> Executive Director, Director of Supporter 	Engagement&amp; Income, </a:t>
            </a:r>
          </a:p>
          <a:p>
            <a:r>
              <a:rPr lang="en-GB" sz="1200" dirty="0">
                <a:latin typeface="Arial" panose="020B0604020202020204" pitchFamily="34" charset="0"/>
                <a:cs typeface="Arial" panose="020B0604020202020204" pitchFamily="34" charset="0"/>
              </a:rPr>
              <a:t>	Head of Communications, </a:t>
            </a:r>
          </a:p>
          <a:p>
            <a:r>
              <a:rPr lang="en-GB" sz="1200" dirty="0">
                <a:latin typeface="Arial" panose="020B0604020202020204" pitchFamily="34" charset="0"/>
                <a:cs typeface="Arial" panose="020B0604020202020204" pitchFamily="34" charset="0"/>
              </a:rPr>
              <a:t>	Head of Finance, </a:t>
            </a:r>
          </a:p>
          <a:p>
            <a:r>
              <a:rPr lang="en-GB" sz="1200" dirty="0">
                <a:latin typeface="Arial" panose="020B0604020202020204" pitchFamily="34" charset="0"/>
                <a:cs typeface="Arial" panose="020B0604020202020204" pitchFamily="34" charset="0"/>
              </a:rPr>
              <a:t>	Supporter Engagement Managers	</a:t>
            </a:r>
          </a:p>
          <a:p>
            <a:pPr algn="just"/>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External:</a:t>
            </a:r>
            <a:r>
              <a:rPr lang="en-GB" sz="1200" dirty="0">
                <a:latin typeface="Arial" panose="020B0604020202020204" pitchFamily="34" charset="0"/>
                <a:cs typeface="Arial" panose="020B0604020202020204" pitchFamily="34" charset="0"/>
              </a:rPr>
              <a:t> MMI Founder &amp; Global CEO, MMI 	Funding &amp; Partnerships Manager, Affiliate staff 	and volunteers</a:t>
            </a:r>
            <a:r>
              <a:rPr lang="en-GB" sz="1150" dirty="0">
                <a:latin typeface="Arial" panose="020B0604020202020204" pitchFamily="34" charset="0"/>
                <a:cs typeface="Arial" panose="020B0604020202020204" pitchFamily="34" charset="0"/>
              </a:rPr>
              <a:t>	</a:t>
            </a:r>
          </a:p>
        </p:txBody>
      </p:sp>
      <p:sp>
        <p:nvSpPr>
          <p:cNvPr id="53" name="Rectangle 52">
            <a:extLst>
              <a:ext uri="{FF2B5EF4-FFF2-40B4-BE49-F238E27FC236}">
                <a16:creationId xmlns:a16="http://schemas.microsoft.com/office/drawing/2014/main" id="{EED3CBC3-5CE6-4717-B15A-2F6B8917845A}"/>
              </a:ext>
            </a:extLst>
          </p:cNvPr>
          <p:cNvSpPr/>
          <p:nvPr/>
        </p:nvSpPr>
        <p:spPr>
          <a:xfrm>
            <a:off x="8757317" y="6643618"/>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TextBox 3">
            <a:extLst>
              <a:ext uri="{FF2B5EF4-FFF2-40B4-BE49-F238E27FC236}">
                <a16:creationId xmlns:a16="http://schemas.microsoft.com/office/drawing/2014/main" id="{423CA1B2-25E3-41D9-B426-02FC298220ED}"/>
              </a:ext>
            </a:extLst>
          </p:cNvPr>
          <p:cNvSpPr txBox="1"/>
          <p:nvPr/>
        </p:nvSpPr>
        <p:spPr>
          <a:xfrm>
            <a:off x="4962163" y="1070951"/>
            <a:ext cx="3342640" cy="1477328"/>
          </a:xfrm>
          <a:prstGeom prst="rect">
            <a:avLst/>
          </a:prstGeom>
          <a:noFill/>
        </p:spPr>
        <p:txBody>
          <a:bodyPr wrap="square" rtlCol="0">
            <a:spAutoFit/>
          </a:bodyPr>
          <a:lstStyle/>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Major Giving and Partnerships team structure</a:t>
            </a:r>
          </a:p>
          <a:p>
            <a:pPr algn="ctr"/>
            <a:endPar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13746" y="911235"/>
            <a:ext cx="4078869" cy="6340197"/>
          </a:xfrm>
          <a:prstGeom prst="rect">
            <a:avLst/>
          </a:prstGeom>
        </p:spPr>
        <p:txBody>
          <a:bodyPr wrap="square" anchor="t">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r>
              <a:rPr lang="en-GB" sz="1200" dirty="0">
                <a:latin typeface="Arial" panose="020B0604020202020204" pitchFamily="34" charset="0"/>
                <a:cs typeface="Arial" panose="020B0604020202020204" pitchFamily="34" charset="0"/>
              </a:rPr>
              <a:t>Reporting to the Head of Major Giving and Partnerships, the Major Giving and Partnerships Manager will be an excellent influencer and fundraiser with the ability to convert significant potential into growth. </a:t>
            </a:r>
          </a:p>
          <a:p>
            <a:endParaRPr lang="en-GB" sz="12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Principal duties</a:t>
            </a:r>
          </a:p>
          <a:p>
            <a:r>
              <a:rPr lang="en-GB" sz="1200" b="1" dirty="0">
                <a:solidFill>
                  <a:srgbClr val="019CDC"/>
                </a:solidFill>
                <a:latin typeface="Arial" panose="020B0604020202020204" pitchFamily="34" charset="0"/>
                <a:cs typeface="Arial" panose="020B0604020202020204" pitchFamily="34" charset="0"/>
              </a:rPr>
              <a:t>Fundraising and Major Donors</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Major Giving and Partnerships to develop and deliver a major donor fundraising strategy</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Coordinate a portfolio of existing major donors by supporting funding relationship managers to strengthen relationships and further nurture support</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Build and steward relationships with new supporters who are capable of making significant gifts to Mary’s Meals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Consider a range of research projects, events and opportunities to identify potential donors and develop appropriate strategies to attract new major gifts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 As required, plan and organise opportunities for donors to visit Mary’s Meals programmes and experience our work first-hand</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192615" y="856793"/>
            <a:ext cx="4817786" cy="1149097"/>
          </a:xfrm>
          <a:prstGeom prst="rect">
            <a:avLst/>
          </a:prstGeom>
        </p:spPr>
        <p:txBody>
          <a:bodyPr wrap="square">
            <a:spAutoFit/>
          </a:bodyPr>
          <a:lstStyle/>
          <a:p>
            <a:pPr marL="171450" indent="-171450" algn="just">
              <a:lnSpc>
                <a:spcPct val="107000"/>
              </a:lnSpc>
              <a:spcAft>
                <a:spcPts val="800"/>
              </a:spcAft>
              <a:buFont typeface="Arial" panose="020B0604020202020204" pitchFamily="34" charset="0"/>
              <a:buChar char="•"/>
            </a:pPr>
            <a:endParaRPr lang="en-GB" sz="1150" b="1" dirty="0">
              <a:solidFill>
                <a:srgbClr val="019CDC"/>
              </a:solidFill>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FDE54E5-DA84-49A2-8CBB-40580142D5E8}"/>
              </a:ext>
            </a:extLst>
          </p:cNvPr>
          <p:cNvSpPr txBox="1"/>
          <p:nvPr/>
        </p:nvSpPr>
        <p:spPr>
          <a:xfrm>
            <a:off x="4459630" y="503742"/>
            <a:ext cx="4310743" cy="5447645"/>
          </a:xfrm>
          <a:prstGeom prst="rect">
            <a:avLst/>
          </a:prstGeom>
          <a:noFill/>
        </p:spPr>
        <p:txBody>
          <a:bodyPr wrap="square" rtlCol="0">
            <a:spAutoFit/>
          </a:bodyPr>
          <a:lstStyle/>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closely with the Mary’s Meals UK Communications and Mary’s Meals International Funding and Partnerships team to develop a suite of relevant materials for UK donor engagement</a:t>
            </a: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Trusts and Foundations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Plan and organise a calendar of relevant and timely approaches to major trusts and foundations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personalised relationships with existing trusts and foundations to help nurture and deepen their support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Mary’s Meals International’s Funding and Partnerships team to deliver effective grant management for current donors and engaging proposals and applications for potential donors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Corporate Giving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Devise and implement a successful giving programme from the corporate sector to include affinity partnerships, cause related marketing partnerships, charity of the year adoptions and corporate charitable trust and foundation giving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Form meaningful strategic partnerships with corporates, which generate broad awareness-raising and complement our grassroots focus</a:t>
            </a:r>
          </a:p>
        </p:txBody>
      </p:sp>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3599" y="244755"/>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213764" y="819653"/>
            <a:ext cx="4442903" cy="1538883"/>
          </a:xfrm>
          <a:prstGeom prst="rect">
            <a:avLst/>
          </a:prstGeom>
        </p:spPr>
        <p:txBody>
          <a:bodyPr wrap="square">
            <a:spAutoFit/>
          </a:bodyPr>
          <a:lstStyle/>
          <a:p>
            <a:endParaRPr lang="en-GB" sz="1200"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Rectangle 3">
            <a:extLst>
              <a:ext uri="{FF2B5EF4-FFF2-40B4-BE49-F238E27FC236}">
                <a16:creationId xmlns:a16="http://schemas.microsoft.com/office/drawing/2014/main" id="{D51FD4E1-F273-4305-ABE2-B001C7D2B68E}"/>
              </a:ext>
            </a:extLst>
          </p:cNvPr>
          <p:cNvSpPr/>
          <p:nvPr/>
        </p:nvSpPr>
        <p:spPr>
          <a:xfrm>
            <a:off x="4431526" y="890465"/>
            <a:ext cx="4572000" cy="830997"/>
          </a:xfrm>
          <a:prstGeom prst="rect">
            <a:avLst/>
          </a:prstGeom>
        </p:spPr>
        <p:txBody>
          <a:bodyPr>
            <a:spAutoFit/>
          </a:bodyPr>
          <a:lstStyle/>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7DB8915-7094-4297-8CD8-77125F15E508}"/>
              </a:ext>
            </a:extLst>
          </p:cNvPr>
          <p:cNvSpPr txBox="1"/>
          <p:nvPr/>
        </p:nvSpPr>
        <p:spPr>
          <a:xfrm>
            <a:off x="184896" y="876313"/>
            <a:ext cx="4229100" cy="1200329"/>
          </a:xfrm>
          <a:prstGeom prst="rect">
            <a:avLst/>
          </a:prstGeom>
          <a:noFill/>
        </p:spPr>
        <p:txBody>
          <a:bodyPr wrap="square" rtlCol="0">
            <a:spAutoFit/>
          </a:bodyPr>
          <a:lstStyle/>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915D6-EB83-4CD6-B23A-2D7FC34F4F9F}"/>
              </a:ext>
            </a:extLst>
          </p:cNvPr>
          <p:cNvSpPr/>
          <p:nvPr/>
        </p:nvSpPr>
        <p:spPr>
          <a:xfrm>
            <a:off x="113746" y="911235"/>
            <a:ext cx="4078869" cy="5909310"/>
          </a:xfrm>
          <a:prstGeom prst="rect">
            <a:avLst/>
          </a:prstGeom>
        </p:spPr>
        <p:txBody>
          <a:bodyPr wrap="square" anchor="t">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Steward and strengthen existing corporate relationships to forge long-term mutually beneficial partnerships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Create and develop proposals and presentations to attract new multi-year business income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alongside the Communications team to build communications plans in support of key corporate relationships</a:t>
            </a:r>
          </a:p>
          <a:p>
            <a:pPr marL="171450" indent="-171450">
              <a:buFont typeface="Arial" panose="020B0604020202020204" pitchFamily="34" charset="0"/>
              <a:buChar char="•"/>
            </a:pPr>
            <a:endParaRPr lang="en-GB" sz="1200"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Financial Management and Data Analysis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Major Giving and Partnerships to set income and expenditure budgets for the Partnerships Fundraising team</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Maintain accurate records, analysing financial and non-financial data to monitor and improve performance and mitigate risk</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regular reports which measure the impact of key areas of work against pre-agreed goals – identifying strengths, weaknesses and areas for development</a:t>
            </a: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F4B63DF-F591-4BD3-86AE-D5A57A4F59BA}"/>
              </a:ext>
            </a:extLst>
          </p:cNvPr>
          <p:cNvSpPr/>
          <p:nvPr/>
        </p:nvSpPr>
        <p:spPr>
          <a:xfrm>
            <a:off x="4547991" y="890465"/>
            <a:ext cx="4078869" cy="5355312"/>
          </a:xfrm>
          <a:prstGeom prst="rect">
            <a:avLst/>
          </a:prstGeom>
        </p:spPr>
        <p:txBody>
          <a:bodyPr wrap="square" anchor="t">
            <a:spAutoFit/>
          </a:bodyPr>
          <a:lstStyle/>
          <a:p>
            <a:r>
              <a:rPr lang="en-GB" sz="1200" b="1" dirty="0">
                <a:solidFill>
                  <a:srgbClr val="019CDC"/>
                </a:solidFill>
                <a:latin typeface="Arial" panose="020B0604020202020204" pitchFamily="34" charset="0"/>
                <a:cs typeface="Arial" panose="020B0604020202020204" pitchFamily="34" charset="0"/>
              </a:rPr>
              <a:t>Relationship Management and Supporter Care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and manage appropriate processes and procedures to maintain and increase our level of supporter engagement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the timely delivery of tailored stewardship plans to maximise income generation and awareness-raising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Act as an ambassador of Mary’s Meals at public engagements and supporter events and, where necessary, deliver speeches or presentations to a wide range of audiences</a:t>
            </a:r>
          </a:p>
          <a:p>
            <a:endParaRPr lang="en-GB" sz="1200"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General Duties</a:t>
            </a:r>
            <a:endParaRPr lang="en-GB" sz="1200"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work of fellow Supporter Engagement team members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fully in the day-to-day work of the organisation, taking a flexible approach to general administrative and support tasks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Travel throughout the UK, working varying hours on occasion</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75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C95A0B-C6AC-4F27-B225-1657D4011626}"/>
              </a:ext>
            </a:extLst>
          </p:cNvPr>
          <p:cNvPicPr>
            <a:picLocks noChangeAspect="1"/>
          </p:cNvPicPr>
          <p:nvPr/>
        </p:nvPicPr>
        <p:blipFill rotWithShape="1">
          <a:blip r:embed="rId3"/>
          <a:srcRect l="3639" t="7134" r="4780"/>
          <a:stretch/>
        </p:blipFill>
        <p:spPr>
          <a:xfrm>
            <a:off x="5556491" y="3509299"/>
            <a:ext cx="3012297" cy="2730764"/>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Qualifications, experience and skills</a:t>
            </a:r>
          </a:p>
          <a:p>
            <a:endParaRPr lang="en-GB" sz="250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317176" y="1046498"/>
            <a:ext cx="3839957" cy="5078313"/>
          </a:xfrm>
          <a:prstGeom prst="rect">
            <a:avLst/>
          </a:prstGeom>
        </p:spPr>
        <p:txBody>
          <a:bodyPr wrap="square">
            <a:spAutoFit/>
          </a:bodyPr>
          <a:lstStyle/>
          <a:p>
            <a:pPr marL="171450" indent="-171450">
              <a:buClr>
                <a:schemeClr val="tx1"/>
              </a:buClr>
              <a:buFont typeface="Arial" panose="020B0604020202020204" pitchFamily="34" charset="0"/>
              <a:buChar char="•"/>
            </a:pPr>
            <a:r>
              <a:rPr lang="en-GB" sz="1200" dirty="0">
                <a:latin typeface="Arial" panose="020B0604020202020204" pitchFamily="34" charset="0"/>
                <a:cs typeface="Arial" panose="020B0604020202020204" pitchFamily="34" charset="0"/>
              </a:rPr>
              <a:t> A degree or equivalent professional experience in a relevant discipline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major donor and/or corporate fundraising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identifying and cultivating new business approaches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account management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managing a staff team </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Demonstratable evidence of devising, leading and delivering on complex projects with multiple stakeholders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think strategically and manage a large and complex workload</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prioritisation and organisational skills – the ability to set up, manage and complete projects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Team player who possesses a warm and engaging personality and excellent interpersonal skills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457702C5-3A1C-45BD-B7DE-405C63DFEEA8}"/>
              </a:ext>
            </a:extLst>
          </p:cNvPr>
          <p:cNvSpPr/>
          <p:nvPr/>
        </p:nvSpPr>
        <p:spPr>
          <a:xfrm>
            <a:off x="4572000" y="1222821"/>
            <a:ext cx="4333875" cy="461665"/>
          </a:xfrm>
          <a:prstGeom prst="rect">
            <a:avLst/>
          </a:prstGeom>
        </p:spPr>
        <p:txBody>
          <a:bodyPr wrap="square">
            <a:spAutoFit/>
          </a:bodyPr>
          <a:lstStyle/>
          <a:p>
            <a:pPr marL="285750" indent="-285750" algn="jus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algn="just"/>
            <a:endParaRPr lang="en-GB" sz="1200" b="1"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FCE22F3-6962-4DBB-A05A-89287957790C}"/>
              </a:ext>
            </a:extLst>
          </p:cNvPr>
          <p:cNvSpPr/>
          <p:nvPr/>
        </p:nvSpPr>
        <p:spPr>
          <a:xfrm>
            <a:off x="4391744" y="982176"/>
            <a:ext cx="3839957" cy="3416320"/>
          </a:xfrm>
          <a:prstGeom prst="rect">
            <a:avLst/>
          </a:prstGeom>
        </p:spPr>
        <p:txBody>
          <a:bodyPr wrap="square">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negotiator/influencer able to foster and develop working relationships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Diplomatic and tactful approach with a proven ability to communicate well with a broad range of people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written and communication skills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analytical skills to evaluate activity – able to manage processes and data effectively to allow effective targeting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 commitment to Mary’s Meals vision, mission and values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Good IT skills</a:t>
            </a:r>
          </a:p>
          <a:p>
            <a:pPr marL="171450" indent="-171450">
              <a:buFont typeface="Arial" panose="020B0604020202020204" pitchFamily="34" charset="0"/>
              <a:buChar char="•"/>
            </a:pPr>
            <a:endParaRPr lang="en-GB" sz="1200"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9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dirty="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15</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Managers at Mary’s Meals UK approach their role in line with our 7S competency model:</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1. Self</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myself and set stretching goals</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2. Service</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work to ensure our future will be even better than our past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3. Simplicity</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400" b="1" dirty="0">
                <a:solidFill>
                  <a:srgbClr val="019CDC"/>
                </a:solidFill>
                <a:latin typeface="Arial" panose="020B0604020202020204" pitchFamily="34" charset="0"/>
                <a:cs typeface="Arial" panose="020B0604020202020204" pitchFamily="34" charset="0"/>
              </a:rPr>
              <a:t>4. Stewardship</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pay attention to the things that matter most;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happy to be held accountable and to hold others to account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5. Strategy</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others to work in ways that have the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strategy and translate it into action</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6. Strengthen</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find and develop next-generation talent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7. Success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144899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739759"/>
          </a:xfrm>
          <a:prstGeom prst="rect">
            <a:avLst/>
          </a:prstGeom>
        </p:spPr>
        <p:txBody>
          <a:bodyPr wrap="square">
            <a:spAutoFit/>
          </a:bodyPr>
          <a:lstStyle/>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Major Giving and Partnerships Manager at Mary’s Meals UK, please send a tailored CV and covering letter to: </a:t>
            </a:r>
            <a:r>
              <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apply for this role within Mary’s Meals UK,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Monday 28</a:t>
            </a:r>
            <a:r>
              <a:rPr lang="en-GB" sz="1300" b="1" baseline="30000"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a:t>
            </a:r>
          </a:p>
          <a:p>
            <a:endPar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second interview stage may be required.</a:t>
            </a:r>
            <a:endParaRPr lang="en-GB" sz="12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16</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dirty="0">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Unit 6</a:t>
            </a: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457200" y="1322943"/>
            <a:ext cx="3860074"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386090"/>
          </a:xfrm>
          <a:prstGeom prst="rect">
            <a:avLst/>
          </a:prstGeom>
        </p:spPr>
        <p:txBody>
          <a:bodyPr wrap="square" anchor="t">
            <a:spAutoFit/>
          </a:bodyPr>
          <a:lstStyle/>
          <a:p>
            <a:r>
              <a:rPr lang="en-GB" sz="1300" dirty="0">
                <a:latin typeface="Arial"/>
                <a:ea typeface="Calibri" panose="020F0502020204030204" pitchFamily="34" charset="0"/>
                <a:cs typeface="Times New Roman"/>
              </a:rPr>
              <a:t>Thank you so much for your interest in joining the Mary’s Meals family. As you consider making an application for the role of Major Giving and Partnerships Manager with Mary’s Meals UK, I hope you find this pack helpful, encouraging and exciting.</a:t>
            </a:r>
            <a:endParaRPr lang="en-GB" sz="900" dirty="0">
              <a:latin typeface="Arial"/>
              <a:ea typeface="Calibri" panose="020F0502020204030204" pitchFamily="34" charset="0"/>
              <a:cs typeface="Times New Roman"/>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a:t>
            </a:r>
            <a:r>
              <a:rPr lang="en-GB" sz="1300" dirty="0">
                <a:latin typeface="Arial" panose="020B0604020202020204" pitchFamily="34" charset="0"/>
                <a:cs typeface="Times New Roman" panose="02020603050405020304" pitchFamily="18" charset="0"/>
              </a:rPr>
              <a:t>2,058,099 children across 20 programme countries (including Malawi, Liberia, Zambia, Haiti, South Sudan and Syria) with a nutritious daily meal in school.</a:t>
            </a: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764655"/>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None of this would be possible without the incredible generosity of our supporters all over the world, who give freely of their time, money, skills and prayer. In Malawi alone, we have 80,000 volunteers who rise early each day to serve Mary’s Meals to children in their community.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235279"/>
          </a:xfrm>
          <a:prstGeom prst="rect">
            <a:avLst/>
          </a:prstGeom>
        </p:spPr>
        <p:txBody>
          <a:bodyPr wrap="square">
            <a:spAutoFit/>
          </a:bodyPr>
          <a:lstStyle/>
          <a:p>
            <a:r>
              <a:rPr lang="en-GB" sz="1270" dirty="0">
                <a:latin typeface="Arial" panose="020B0604020202020204" pitchFamily="34" charset="0"/>
                <a:cs typeface="Arial" panose="020B0604020202020204" pitchFamily="34" charset="0"/>
              </a:rPr>
              <a:t>The Major Giving and Partnerships Manager is responsible for coordinating the development of key relationships and opportunities with major donors, charitable trusts and corporate supporters, creating tangible and visible results to sustain and grow our school feeding programmes.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With more than 58 million children out of school around the world and a further 73 million attending school so hungry they’re unable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5000" y="4391676"/>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dirty="0">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3A909"/>
                </a:solidFill>
                <a:latin typeface="Arial" panose="020B0604020202020204" pitchFamily="34" charset="0"/>
                <a:cs typeface="Arial" panose="020B0604020202020204" pitchFamily="34" charset="0"/>
              </a:rPr>
              <a:t>View Mary’s Meals’ full statement of values here: </a:t>
            </a:r>
            <a:r>
              <a:rPr lang="en-GB" sz="1300" dirty="0">
                <a:solidFill>
                  <a:srgbClr val="019CDC"/>
                </a:solidFill>
                <a:latin typeface="Arial" panose="020B0604020202020204" pitchFamily="34" charset="0"/>
                <a:cs typeface="Arial" panose="020B0604020202020204" pitchFamily="34" charset="0"/>
                <a:hlinkClick r:id="rId4"/>
              </a:rPr>
              <a:t>Statement of Values</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2,058,099 hungry children every school day across four continents. The average worldwide cost for us to feed a child for a whole school year is just £15.90.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20 countries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dirty="0"/>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229211"/>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200" dirty="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Content Placeholder 9">
            <a:extLst>
              <a:ext uri="{FF2B5EF4-FFF2-40B4-BE49-F238E27FC236}">
                <a16:creationId xmlns:a16="http://schemas.microsoft.com/office/drawing/2014/main" id="{FA1F267A-B0C7-44E8-8A29-0DF4508689A9}"/>
              </a:ext>
            </a:extLst>
          </p:cNvPr>
          <p:cNvPicPr>
            <a:picLocks noGrp="1" noChangeAspect="1"/>
          </p:cNvPicPr>
          <p:nvPr>
            <p:ph idx="1"/>
          </p:nvPr>
        </p:nvPicPr>
        <p:blipFill>
          <a:blip r:embed="rId2"/>
          <a:srcRect/>
          <a:stretch/>
        </p:blipFill>
        <p:spPr>
          <a:xfrm>
            <a:off x="0" y="4427"/>
            <a:ext cx="9144000" cy="6220356"/>
          </a:xfrm>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Suzy Harley</DisplayName>
        <AccountId>566</AccountId>
        <AccountType/>
      </UserInfo>
      <UserInfo>
        <DisplayName>Joseph Black</DisplayName>
        <AccountId>245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3" ma:contentTypeDescription="Create a new document." ma:contentTypeScope="" ma:versionID="01222deb8988d185babf13f926e75f30">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b602f171c7573f05e39e7d6302fc962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D996FF-69DF-47BE-8D8C-2042026544A8}">
  <ds:schemaRefs>
    <ds:schemaRef ds:uri="http://purl.org/dc/terms/"/>
    <ds:schemaRef ds:uri="http://schemas.openxmlformats.org/package/2006/metadata/core-propertie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50a1efa9-47d8-481f-aad5-38d3c45f03e8"/>
    <ds:schemaRef ds:uri="http://schemas.microsoft.com/office/infopath/2007/PartnerControls"/>
    <ds:schemaRef ds:uri="8aef9df1-5621-4c65-8e28-37d44457da46"/>
  </ds:schemaRefs>
</ds:datastoreItem>
</file>

<file path=customXml/itemProps2.xml><?xml version="1.0" encoding="utf-8"?>
<ds:datastoreItem xmlns:ds="http://schemas.openxmlformats.org/officeDocument/2006/customXml" ds:itemID="{8A2BE199-3170-4432-8DBE-0BBB37C22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5D7047-BB59-4CF5-939A-F16C7B19D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7827</TotalTime>
  <Words>3048</Words>
  <Application>Microsoft Office PowerPoint</Application>
  <PresentationFormat>On-screen Show (4:3)</PresentationFormat>
  <Paragraphs>352</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Catriona Gillies</cp:lastModifiedBy>
  <cp:revision>463</cp:revision>
  <cp:lastPrinted>2016-09-28T12:24:59Z</cp:lastPrinted>
  <dcterms:created xsi:type="dcterms:W3CDTF">2015-06-14T06:43:02Z</dcterms:created>
  <dcterms:modified xsi:type="dcterms:W3CDTF">2022-03-09T15:31:55Z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ies>
</file>