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
  </p:notesMasterIdLst>
  <p:sldIdLst>
    <p:sldId id="260" r:id="rId3"/>
    <p:sldId id="261" r:id="rId4"/>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arson Alexis DWP TYNEVIEW PARK" initials="PADTP" lastIdx="3" clrIdx="0"/>
  <p:cmAuthor id="1" name="McIntyre C (Clare)" initials="MC(" lastIdx="3" clrIdx="1">
    <p:extLst>
      <p:ext uri="{19B8F6BF-5375-455C-9EA6-DF929625EA0E}">
        <p15:presenceInfo xmlns:p15="http://schemas.microsoft.com/office/powerpoint/2012/main" userId="S-1-5-21-765483983-692928010-316617838-286811" providerId="AD"/>
      </p:ext>
    </p:extLst>
  </p:cmAuthor>
  <p:cmAuthor id="2" name="Kirstie Corbett" initials="KMC" lastIdx="7" clrIdx="2">
    <p:extLst>
      <p:ext uri="{19B8F6BF-5375-455C-9EA6-DF929625EA0E}">
        <p15:presenceInfo xmlns:p15="http://schemas.microsoft.com/office/powerpoint/2012/main" userId="Kirstie Corbet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BD"/>
    <a:srgbClr val="E6E6E6"/>
    <a:srgbClr val="EDF2F8"/>
    <a:srgbClr val="00AAE7"/>
    <a:srgbClr val="00437B"/>
    <a:srgbClr val="513184"/>
    <a:srgbClr val="E05206"/>
    <a:srgbClr val="A90061"/>
    <a:srgbClr val="00C0B5"/>
    <a:srgbClr val="9BA0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87" autoAdjust="0"/>
  </p:normalViewPr>
  <p:slideViewPr>
    <p:cSldViewPr>
      <p:cViewPr varScale="1">
        <p:scale>
          <a:sx n="60" d="100"/>
          <a:sy n="60" d="100"/>
        </p:scale>
        <p:origin x="2530" y="38"/>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7F8EF45-FC2A-4F10-8569-F057571CD372}" type="datetimeFigureOut">
              <a:rPr lang="en-GB" smtClean="0"/>
              <a:t>21/03/2022</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8B45A1A-955F-4351-B6A5-3408EED8C145}" type="slidenum">
              <a:rPr lang="en-GB" smtClean="0"/>
              <a:t>‹#›</a:t>
            </a:fld>
            <a:endParaRPr lang="en-GB"/>
          </a:p>
        </p:txBody>
      </p:sp>
    </p:spTree>
    <p:extLst>
      <p:ext uri="{BB962C8B-B14F-4D97-AF65-F5344CB8AC3E}">
        <p14:creationId xmlns:p14="http://schemas.microsoft.com/office/powerpoint/2010/main" val="602524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8B45A1A-955F-4351-B6A5-3408EED8C145}" type="slidenum">
              <a:rPr lang="en-GB" smtClean="0"/>
              <a:t>1</a:t>
            </a:fld>
            <a:endParaRPr lang="en-GB"/>
          </a:p>
        </p:txBody>
      </p:sp>
    </p:spTree>
    <p:extLst>
      <p:ext uri="{BB962C8B-B14F-4D97-AF65-F5344CB8AC3E}">
        <p14:creationId xmlns:p14="http://schemas.microsoft.com/office/powerpoint/2010/main" val="4113086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2037213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3307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29697"/>
            <a:ext cx="1157288" cy="112680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6" y="529697"/>
            <a:ext cx="3357563" cy="11268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338640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3253341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4285826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2041929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30797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204812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2828204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288814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E6166F-D3D9-4D37-90B9-9B14EFF5EC2C}" type="datetimeFigureOut">
              <a:rPr lang="en-GB" smtClean="0"/>
              <a:t>21/03/2022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DC40302-5468-46B4-901B-14A690AF723D}" type="slidenum">
              <a:rPr lang="en-GB" smtClean="0"/>
              <a:t>‹#›</a:t>
            </a:fld>
            <a:endParaRPr lang="en-GB" dirty="0"/>
          </a:p>
        </p:txBody>
      </p:sp>
    </p:spTree>
    <p:extLst>
      <p:ext uri="{BB962C8B-B14F-4D97-AF65-F5344CB8AC3E}">
        <p14:creationId xmlns:p14="http://schemas.microsoft.com/office/powerpoint/2010/main" val="188913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40E6166F-D3D9-4D37-90B9-9B14EFF5EC2C}" type="datetimeFigureOut">
              <a:rPr lang="en-GB" smtClean="0"/>
              <a:t>21/03/2022</a:t>
            </a:fld>
            <a:endParaRPr lang="en-GB" dirty="0"/>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0DC40302-5468-46B4-901B-14A690AF723D}" type="slidenum">
              <a:rPr lang="en-GB" smtClean="0"/>
              <a:t>‹#›</a:t>
            </a:fld>
            <a:endParaRPr lang="en-GB" dirty="0"/>
          </a:p>
        </p:txBody>
      </p:sp>
    </p:spTree>
    <p:extLst>
      <p:ext uri="{BB962C8B-B14F-4D97-AF65-F5344CB8AC3E}">
        <p14:creationId xmlns:p14="http://schemas.microsoft.com/office/powerpoint/2010/main" val="368171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gov.scot/publications/scotlands-devolved-employment-services-statistical-summary-13/" TargetMode="External"/><Relationship Id="rId5" Type="http://schemas.openxmlformats.org/officeDocument/2006/relationships/image" Target="../media/image2.png"/><Relationship Id="rId4" Type="http://schemas.openxmlformats.org/officeDocument/2006/relationships/hyperlink" Target="http://www.mygov.scot/fairstart"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startscotland.scot/fair-start-scotland" TargetMode="External"/><Relationship Id="rId3" Type="http://schemas.openxmlformats.org/officeDocument/2006/relationships/hyperlink" Target="https://www.mygov.scot/help-find-job/" TargetMode="External"/><Relationship Id="rId7" Type="http://schemas.openxmlformats.org/officeDocument/2006/relationships/hyperlink" Target="https://www.falkirk.gov.uk/services/jobs-careers/fair-start.aspx"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remploy.co.uk/about-us/current-programmes/fair-start-scotland" TargetMode="External"/><Relationship Id="rId5" Type="http://schemas.openxmlformats.org/officeDocument/2006/relationships/hyperlink" Target="http://peopleplus.co.uk/employability/fair-start-scotland/" TargetMode="External"/><Relationship Id="rId4" Type="http://schemas.openxmlformats.org/officeDocument/2006/relationships/image" Target="../media/image2.png"/><Relationship Id="rId9" Type="http://schemas.openxmlformats.org/officeDocument/2006/relationships/hyperlink" Target="https://www.thewisegroup.co.uk/fairsta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94235" y="4559479"/>
            <a:ext cx="3162754" cy="4786010"/>
          </a:xfrm>
          <a:prstGeom prst="rect">
            <a:avLst/>
          </a:prstGeom>
          <a:solidFill>
            <a:srgbClr val="EDF2F8"/>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90000" bIns="90000" rtlCol="0" anchor="t" anchorCtr="0"/>
          <a:lstStyle/>
          <a:p>
            <a:r>
              <a:rPr lang="en-GB" sz="1200" b="1" u="sng" dirty="0">
                <a:solidFill>
                  <a:schemeClr val="tx2">
                    <a:lumMod val="75000"/>
                  </a:schemeClr>
                </a:solidFill>
                <a:latin typeface="Arial" panose="020B0604020202020204" pitchFamily="34" charset="0"/>
                <a:cs typeface="Arial" panose="020B0604020202020204" pitchFamily="34" charset="0"/>
              </a:rPr>
              <a:t>About Fair Start Scotland</a:t>
            </a:r>
            <a:endParaRPr lang="en-GB" sz="1200" b="1" dirty="0">
              <a:solidFill>
                <a:srgbClr val="0065BD"/>
              </a:solidFill>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It has been </a:t>
            </a:r>
            <a:r>
              <a:rPr lang="en-GB" sz="1200" b="1" dirty="0">
                <a:solidFill>
                  <a:schemeClr val="tx1"/>
                </a:solidFill>
                <a:latin typeface="Arial" panose="020B0604020202020204" pitchFamily="34" charset="0"/>
                <a:cs typeface="Arial" panose="020B0604020202020204" pitchFamily="34" charset="0"/>
              </a:rPr>
              <a:t>developed by listening to the views of people </a:t>
            </a:r>
            <a:r>
              <a:rPr lang="en-GB" sz="1200" dirty="0">
                <a:solidFill>
                  <a:schemeClr val="tx1"/>
                </a:solidFill>
                <a:latin typeface="Arial" panose="020B0604020202020204" pitchFamily="34" charset="0"/>
                <a:cs typeface="Arial" panose="020B0604020202020204" pitchFamily="34" charset="0"/>
              </a:rPr>
              <a:t>who use employment support services.</a:t>
            </a:r>
          </a:p>
          <a:p>
            <a:pPr marL="285750" lvl="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It is designed to be </a:t>
            </a:r>
            <a:r>
              <a:rPr lang="en-GB" sz="1200" b="1" dirty="0">
                <a:solidFill>
                  <a:schemeClr val="tx1"/>
                </a:solidFill>
                <a:latin typeface="Arial" panose="020B0604020202020204" pitchFamily="34" charset="0"/>
                <a:cs typeface="Arial" panose="020B0604020202020204" pitchFamily="34" charset="0"/>
              </a:rPr>
              <a:t>adaptable to local needs </a:t>
            </a:r>
            <a:r>
              <a:rPr lang="en-GB" sz="1200" dirty="0">
                <a:solidFill>
                  <a:schemeClr val="tx1"/>
                </a:solidFill>
                <a:latin typeface="Arial" panose="020B0604020202020204" pitchFamily="34" charset="0"/>
                <a:cs typeface="Arial" panose="020B0604020202020204" pitchFamily="34" charset="0"/>
              </a:rPr>
              <a:t>and labour markets and is delivered across Scotland in 9 geographic areas.  </a:t>
            </a:r>
          </a:p>
          <a:p>
            <a:pPr marL="285750" lvl="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With </a:t>
            </a:r>
            <a:r>
              <a:rPr lang="en-GB" sz="1200" b="1" dirty="0">
                <a:solidFill>
                  <a:schemeClr val="tx1"/>
                </a:solidFill>
                <a:latin typeface="Arial" panose="020B0604020202020204" pitchFamily="34" charset="0"/>
                <a:cs typeface="Arial" panose="020B0604020202020204" pitchFamily="34" charset="0"/>
              </a:rPr>
              <a:t>dignity and respect at its core </a:t>
            </a:r>
            <a:r>
              <a:rPr lang="en-GB" sz="1200" dirty="0">
                <a:solidFill>
                  <a:schemeClr val="tx1"/>
                </a:solidFill>
                <a:latin typeface="Arial" panose="020B0604020202020204" pitchFamily="34" charset="0"/>
                <a:cs typeface="Arial" panose="020B0604020202020204" pitchFamily="34" charset="0"/>
              </a:rPr>
              <a:t>– FSS provides </a:t>
            </a:r>
            <a:r>
              <a:rPr lang="en-GB" sz="1200" b="1" dirty="0">
                <a:solidFill>
                  <a:schemeClr val="tx1"/>
                </a:solidFill>
                <a:latin typeface="Arial" panose="020B0604020202020204" pitchFamily="34" charset="0"/>
                <a:cs typeface="Arial" panose="020B0604020202020204" pitchFamily="34" charset="0"/>
              </a:rPr>
              <a:t>access to a dedicated adviser</a:t>
            </a:r>
            <a:r>
              <a:rPr lang="en-GB" sz="1200" dirty="0">
                <a:solidFill>
                  <a:schemeClr val="tx1"/>
                </a:solidFill>
                <a:latin typeface="Arial" panose="020B0604020202020204" pitchFamily="34" charset="0"/>
                <a:cs typeface="Arial" panose="020B0604020202020204" pitchFamily="34" charset="0"/>
              </a:rPr>
              <a:t> who will listen, guide and help individuals achieve their employment goals.</a:t>
            </a:r>
          </a:p>
          <a:p>
            <a:pPr marL="285750" lvl="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Crucially, FSS </a:t>
            </a:r>
            <a:r>
              <a:rPr lang="en-GB" sz="1200" b="1" dirty="0">
                <a:solidFill>
                  <a:schemeClr val="tx1"/>
                </a:solidFill>
                <a:latin typeface="Arial" panose="020B0604020202020204" pitchFamily="34" charset="0"/>
                <a:cs typeface="Arial" panose="020B0604020202020204" pitchFamily="34" charset="0"/>
              </a:rPr>
              <a:t>provides 12 - 18 months pre-work support along with a further 12 months of in-work support </a:t>
            </a:r>
            <a:r>
              <a:rPr lang="en-GB" sz="1200" dirty="0">
                <a:solidFill>
                  <a:schemeClr val="tx1"/>
                </a:solidFill>
                <a:latin typeface="Arial" panose="020B0604020202020204" pitchFamily="34" charset="0"/>
                <a:cs typeface="Arial" panose="020B0604020202020204" pitchFamily="34" charset="0"/>
              </a:rPr>
              <a:t>which is tailored to suit the individual.</a:t>
            </a:r>
          </a:p>
          <a:p>
            <a:pPr marL="28575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To be able to take part in Fair Start Scotland, individuals must be living in Scotland and be eligible to work in the United Kingdom.</a:t>
            </a:r>
          </a:p>
          <a:p>
            <a:pPr marL="285750" indent="-2857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Eligible individuals </a:t>
            </a:r>
            <a:r>
              <a:rPr lang="en-GB" sz="1200" b="1" dirty="0">
                <a:solidFill>
                  <a:schemeClr val="tx1"/>
                </a:solidFill>
                <a:latin typeface="Arial" panose="020B0604020202020204" pitchFamily="34" charset="0"/>
                <a:cs typeface="Arial" panose="020B0604020202020204" pitchFamily="34" charset="0"/>
              </a:rPr>
              <a:t>must not </a:t>
            </a:r>
            <a:r>
              <a:rPr lang="en-GB" sz="1200" dirty="0">
                <a:solidFill>
                  <a:schemeClr val="tx1"/>
                </a:solidFill>
                <a:latin typeface="Arial" panose="020B0604020202020204" pitchFamily="34" charset="0"/>
                <a:cs typeface="Arial" panose="020B0604020202020204" pitchFamily="34" charset="0"/>
              </a:rPr>
              <a:t>be in </a:t>
            </a:r>
            <a:r>
              <a:rPr lang="en-GB" sz="1200" dirty="0">
                <a:solidFill>
                  <a:prstClr val="black"/>
                </a:solidFill>
                <a:latin typeface="Arial" panose="020B0604020202020204" pitchFamily="34" charset="0"/>
                <a:cs typeface="Arial" panose="020B0604020202020204" pitchFamily="34" charset="0"/>
              </a:rPr>
              <a:t>paid work of any kind at point of referral, including permitted work.</a:t>
            </a:r>
            <a:endParaRPr lang="en-GB" sz="1200" dirty="0">
              <a:solidFill>
                <a:schemeClr val="tx1"/>
              </a:solidFill>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1200" dirty="0">
              <a:solidFill>
                <a:schemeClr val="tx1"/>
              </a:solidFill>
              <a:latin typeface="Arial" panose="020B0604020202020204" pitchFamily="34" charset="0"/>
              <a:cs typeface="Arial" panose="020B0604020202020204" pitchFamily="34" charset="0"/>
            </a:endParaRPr>
          </a:p>
          <a:p>
            <a:endParaRPr lang="en-GB" sz="1200" b="1" dirty="0">
              <a:solidFill>
                <a:srgbClr val="0065BD"/>
              </a:solidFill>
              <a:latin typeface="Arial" panose="020B0604020202020204" pitchFamily="34" charset="0"/>
              <a:cs typeface="Arial" panose="020B0604020202020204" pitchFamily="34" charset="0"/>
            </a:endParaRPr>
          </a:p>
          <a:p>
            <a:endParaRPr lang="en-GB" sz="1400" b="1" dirty="0">
              <a:solidFill>
                <a:srgbClr val="0065BD"/>
              </a:solidFill>
              <a:latin typeface="Arial" panose="020B0604020202020204" pitchFamily="34" charset="0"/>
              <a:cs typeface="Arial" panose="020B0604020202020204" pitchFamily="34" charset="0"/>
            </a:endParaRPr>
          </a:p>
        </p:txBody>
      </p:sp>
      <p:pic>
        <p:nvPicPr>
          <p:cNvPr id="1026" name="Picture 2" descr="EB98F58E1BA8944CA4BF04553405DA88@scotla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18140" y="200473"/>
            <a:ext cx="2022294" cy="369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Rectangle 23"/>
          <p:cNvSpPr/>
          <p:nvPr/>
        </p:nvSpPr>
        <p:spPr>
          <a:xfrm>
            <a:off x="234617" y="512271"/>
            <a:ext cx="6405817" cy="480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lang="en-GB" sz="2200" b="1" dirty="0">
                <a:solidFill>
                  <a:schemeClr val="tx1"/>
                </a:solidFill>
                <a:latin typeface="Arial" panose="020B0604020202020204" pitchFamily="34" charset="0"/>
                <a:cs typeface="Arial" panose="020B0604020202020204" pitchFamily="34" charset="0"/>
              </a:rPr>
              <a:t>Fair Start Scotland</a:t>
            </a:r>
          </a:p>
          <a:p>
            <a:r>
              <a:rPr lang="en-GB" sz="1400" b="1" dirty="0">
                <a:solidFill>
                  <a:srgbClr val="9BA0A5"/>
                </a:solidFill>
                <a:latin typeface="Arial" panose="020B0604020202020204" pitchFamily="34" charset="0"/>
                <a:cs typeface="Arial" panose="020B0604020202020204" pitchFamily="34" charset="0"/>
              </a:rPr>
              <a:t>Factsheet</a:t>
            </a:r>
          </a:p>
          <a:p>
            <a:r>
              <a:rPr lang="en-GB" sz="2200" b="1" dirty="0">
                <a:solidFill>
                  <a:schemeClr val="tx1"/>
                </a:solidFill>
                <a:latin typeface="Arial" panose="020B0604020202020204" pitchFamily="34" charset="0"/>
                <a:cs typeface="Arial" panose="020B0604020202020204" pitchFamily="34" charset="0"/>
              </a:rPr>
              <a:t> </a:t>
            </a:r>
          </a:p>
        </p:txBody>
      </p:sp>
      <p:sp>
        <p:nvSpPr>
          <p:cNvPr id="32" name="Rectangle 31"/>
          <p:cNvSpPr/>
          <p:nvPr/>
        </p:nvSpPr>
        <p:spPr>
          <a:xfrm>
            <a:off x="4766638" y="992561"/>
            <a:ext cx="1725297" cy="2158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1100" b="1" dirty="0">
                <a:solidFill>
                  <a:srgbClr val="9BA0A5"/>
                </a:solidFill>
                <a:latin typeface="Arial" panose="020B0604020202020204" pitchFamily="34" charset="0"/>
                <a:cs typeface="Arial" panose="020B0604020202020204" pitchFamily="34" charset="0"/>
              </a:rPr>
              <a:t>December 2021</a:t>
            </a:r>
          </a:p>
        </p:txBody>
      </p:sp>
      <p:sp>
        <p:nvSpPr>
          <p:cNvPr id="18" name="Rectangle 17"/>
          <p:cNvSpPr/>
          <p:nvPr/>
        </p:nvSpPr>
        <p:spPr>
          <a:xfrm>
            <a:off x="3501630" y="4559478"/>
            <a:ext cx="3062562" cy="4786011"/>
          </a:xfrm>
          <a:prstGeom prst="rect">
            <a:avLst/>
          </a:prstGeom>
          <a:solidFill>
            <a:srgbClr val="EDF2F8"/>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90000" bIns="90000" rtlCol="0" anchor="t" anchorCtr="0"/>
          <a:lstStyle/>
          <a:p>
            <a:r>
              <a:rPr lang="en-GB" sz="1200" b="1" u="sng" dirty="0">
                <a:solidFill>
                  <a:schemeClr val="tx2">
                    <a:lumMod val="75000"/>
                  </a:schemeClr>
                </a:solidFill>
                <a:latin typeface="Arial" panose="020B0604020202020204" pitchFamily="34" charset="0"/>
                <a:cs typeface="Arial" panose="020B0604020202020204" pitchFamily="34" charset="0"/>
              </a:rPr>
              <a:t>Who is eligible for Fair Start Scotland?</a:t>
            </a:r>
            <a:endParaRPr lang="en-GB" sz="1200" b="1" dirty="0">
              <a:solidFill>
                <a:srgbClr val="FF0000"/>
              </a:solidFill>
              <a:latin typeface="Arial" panose="020B0604020202020204" pitchFamily="34" charset="0"/>
              <a:cs typeface="Arial" panose="020B0604020202020204" pitchFamily="34" charset="0"/>
            </a:endParaRPr>
          </a:p>
          <a:p>
            <a:pPr lvl="0"/>
            <a:r>
              <a:rPr lang="en-GB" sz="1200" dirty="0">
                <a:solidFill>
                  <a:schemeClr val="tx1"/>
                </a:solidFill>
                <a:latin typeface="Arial" panose="020B0604020202020204" pitchFamily="34" charset="0"/>
                <a:cs typeface="Arial" panose="020B0604020202020204" pitchFamily="34" charset="0"/>
              </a:rPr>
              <a:t>Groups eligible from </a:t>
            </a:r>
            <a:r>
              <a:rPr lang="en-GB" sz="1200" b="1" dirty="0">
                <a:solidFill>
                  <a:schemeClr val="tx1"/>
                </a:solidFill>
                <a:latin typeface="Arial" panose="020B0604020202020204" pitchFamily="34" charset="0"/>
                <a:cs typeface="Arial" panose="020B0604020202020204" pitchFamily="34" charset="0"/>
              </a:rPr>
              <a:t>Day 1 of unemployment</a:t>
            </a:r>
            <a:r>
              <a:rPr lang="en-GB" sz="1200" dirty="0">
                <a:solidFill>
                  <a:schemeClr val="tx1"/>
                </a:solidFill>
                <a:latin typeface="Arial" panose="020B0604020202020204" pitchFamily="34" charset="0"/>
                <a:cs typeface="Arial" panose="020B0604020202020204" pitchFamily="34" charset="0"/>
              </a:rPr>
              <a:t> include:         </a:t>
            </a:r>
          </a:p>
          <a:p>
            <a:pPr lvl="0"/>
            <a:endParaRPr lang="en-GB" sz="1200" dirty="0">
              <a:solidFill>
                <a:schemeClr val="tx1"/>
              </a:solidFill>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Lone Parents</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Care experienced young people</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Person with a conviction	</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Refugees</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Unemployed with a health condition that is a barrier to work</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Ethnic minorities</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Resident in 15% most deprived SIMD areas</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Anyone who has a health condition and is found to have a limited capability for work (LCW) or a limited capability for work-related activity (LCWRA) following a Work Capability Assessment</a:t>
            </a: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Anyone who is Disabled as defined by the Equality Act 2010</a:t>
            </a:r>
          </a:p>
          <a:p>
            <a:pPr marL="171450" lvl="0" indent="-171450">
              <a:buFont typeface="Arial" panose="020B0604020202020204" pitchFamily="34" charset="0"/>
              <a:buChar char="•"/>
            </a:pPr>
            <a:endParaRPr lang="en-GB" sz="1200" dirty="0">
              <a:solidFill>
                <a:schemeClr val="tx1"/>
              </a:solidFill>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GB" sz="1200" dirty="0">
                <a:solidFill>
                  <a:schemeClr val="tx1"/>
                </a:solidFill>
                <a:latin typeface="Arial" panose="020B0604020202020204" pitchFamily="34" charset="0"/>
                <a:cs typeface="Arial" panose="020B0604020202020204" pitchFamily="34" charset="0"/>
              </a:rPr>
              <a:t>If none of the above categories apply, </a:t>
            </a:r>
            <a:r>
              <a:rPr lang="en-GB" sz="1200" b="1" dirty="0">
                <a:solidFill>
                  <a:schemeClr val="tx1"/>
                </a:solidFill>
                <a:latin typeface="Arial" panose="020B0604020202020204" pitchFamily="34" charset="0"/>
                <a:cs typeface="Arial" panose="020B0604020202020204" pitchFamily="34" charset="0"/>
              </a:rPr>
              <a:t>people are also eligible as they reach 12 months unemployment.</a:t>
            </a:r>
          </a:p>
          <a:p>
            <a:pPr lvl="0"/>
            <a:endParaRPr lang="en-GB" sz="1200" dirty="0">
              <a:solidFill>
                <a:schemeClr val="tx1"/>
              </a:solidFill>
              <a:latin typeface="Arial" panose="020B0604020202020204" pitchFamily="34" charset="0"/>
              <a:cs typeface="Arial" panose="020B0604020202020204" pitchFamily="34" charset="0"/>
            </a:endParaRPr>
          </a:p>
        </p:txBody>
      </p:sp>
      <p:cxnSp>
        <p:nvCxnSpPr>
          <p:cNvPr id="21" name="Straight Connector 20"/>
          <p:cNvCxnSpPr/>
          <p:nvPr/>
        </p:nvCxnSpPr>
        <p:spPr>
          <a:xfrm>
            <a:off x="194235" y="4559478"/>
            <a:ext cx="0" cy="4786011"/>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94240" y="1248648"/>
            <a:ext cx="6297695" cy="3231654"/>
          </a:xfrm>
          <a:prstGeom prst="rect">
            <a:avLst/>
          </a:prstGeom>
          <a:solidFill>
            <a:srgbClr val="EDF2F8"/>
          </a:solidFill>
        </p:spPr>
        <p:txBody>
          <a:bodyPr wrap="square" rtlCol="0">
            <a:spAutoFit/>
          </a:bodyPr>
          <a:lstStyle/>
          <a:p>
            <a:r>
              <a:rPr lang="en-GB" sz="1200" dirty="0">
                <a:latin typeface="Arial" panose="020B0604020202020204" pitchFamily="34" charset="0"/>
                <a:cs typeface="Arial" panose="020B0604020202020204" pitchFamily="34" charset="0"/>
              </a:rPr>
              <a:t>The Scottish Government is committed to ensuring that everyone in Scotland has the opportunity to fulfil their potential and is using powers devolved under the 2016 Scotland Act to ensure that no one is left behind as we aim to deliver a fairer, more inclusive society.</a:t>
            </a:r>
          </a:p>
          <a:p>
            <a:endParaRPr lang="en-GB" sz="1200" b="1" u="sng" dirty="0">
              <a:solidFill>
                <a:schemeClr val="tx2">
                  <a:lumMod val="75000"/>
                </a:schemeClr>
              </a:solidFill>
              <a:latin typeface="Arial" panose="020B0604020202020204" pitchFamily="34" charset="0"/>
              <a:cs typeface="Arial" panose="020B0604020202020204" pitchFamily="34" charset="0"/>
            </a:endParaRPr>
          </a:p>
          <a:p>
            <a:r>
              <a:rPr lang="en-GB" sz="1200" b="1" u="sng" dirty="0">
                <a:solidFill>
                  <a:schemeClr val="tx2">
                    <a:lumMod val="75000"/>
                  </a:schemeClr>
                </a:solidFill>
                <a:latin typeface="Arial" panose="020B0604020202020204" pitchFamily="34" charset="0"/>
                <a:cs typeface="Arial" panose="020B0604020202020204" pitchFamily="34" charset="0"/>
              </a:rPr>
              <a:t>Introducing Fair Start Scotland</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Fair Start Scotland (FSS) launched in April 2018 and is the national employment support service for Scotland.   </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It is </a:t>
            </a:r>
            <a:r>
              <a:rPr lang="en-GB" sz="1200" b="1" dirty="0">
                <a:latin typeface="Arial" panose="020B0604020202020204" pitchFamily="34" charset="0"/>
                <a:cs typeface="Arial" panose="020B0604020202020204" pitchFamily="34" charset="0"/>
              </a:rPr>
              <a:t>managed by the Scottish Government </a:t>
            </a:r>
            <a:r>
              <a:rPr lang="en-GB" sz="1200" dirty="0">
                <a:latin typeface="Arial" panose="020B0604020202020204" pitchFamily="34" charset="0"/>
                <a:cs typeface="Arial" panose="020B0604020202020204" pitchFamily="34" charset="0"/>
              </a:rPr>
              <a:t>(SG) and delivered collaboratively across a range of private, public and third sector delivery partners including specialist providers</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The service</a:t>
            </a:r>
            <a:r>
              <a:rPr lang="en-GB" sz="1200" b="1" dirty="0">
                <a:latin typeface="Arial" panose="020B0604020202020204" pitchFamily="34" charset="0"/>
                <a:cs typeface="Arial" panose="020B0604020202020204" pitchFamily="34" charset="0"/>
              </a:rPr>
              <a:t> provides flexible, person-centred one-to-one support. </a:t>
            </a:r>
            <a:r>
              <a:rPr lang="en-GB" sz="1200" dirty="0">
                <a:latin typeface="Arial" panose="020B0604020202020204" pitchFamily="34" charset="0"/>
                <a:cs typeface="Arial" panose="020B0604020202020204" pitchFamily="34" charset="0"/>
              </a:rPr>
              <a:t>At the end of December 2021, there were 41,844* starts</a:t>
            </a:r>
            <a:r>
              <a:rPr lang="en-GB"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to FSS and 14,349*</a:t>
            </a:r>
            <a:r>
              <a:rPr lang="en-GB"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people have been supported into jobs.</a:t>
            </a:r>
            <a:endParaRPr lang="en-GB" sz="1200" strike="sngStrik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FSS aims to </a:t>
            </a:r>
            <a:r>
              <a:rPr lang="en-GB" sz="1200" b="1" dirty="0">
                <a:latin typeface="Arial" panose="020B0604020202020204" pitchFamily="34" charset="0"/>
                <a:cs typeface="Arial" panose="020B0604020202020204" pitchFamily="34" charset="0"/>
              </a:rPr>
              <a:t>support to people further removed from the labour market</a:t>
            </a:r>
            <a:r>
              <a:rPr lang="en-GB" sz="1200" dirty="0">
                <a:latin typeface="Arial" panose="020B0604020202020204" pitchFamily="34" charset="0"/>
                <a:cs typeface="Arial" panose="020B0604020202020204" pitchFamily="34" charset="0"/>
              </a:rPr>
              <a:t>, including, disabled people and those at risk of becoming long-term unemployed.</a:t>
            </a:r>
          </a:p>
          <a:p>
            <a:pPr marL="285750" indent="-285750">
              <a:buFont typeface="Arial" panose="020B0604020202020204" pitchFamily="34" charset="0"/>
              <a:buChar char="•"/>
            </a:pPr>
            <a:r>
              <a:rPr lang="en-GB" sz="1200" b="1" dirty="0">
                <a:latin typeface="Arial" panose="020B0604020202020204" pitchFamily="34" charset="0"/>
                <a:cs typeface="Arial" panose="020B0604020202020204" pitchFamily="34" charset="0"/>
              </a:rPr>
              <a:t>Participation is completely voluntary </a:t>
            </a:r>
            <a:r>
              <a:rPr lang="en-GB" sz="1200" dirty="0">
                <a:latin typeface="Arial" panose="020B0604020202020204" pitchFamily="34" charset="0"/>
                <a:cs typeface="Arial" panose="020B0604020202020204" pitchFamily="34" charset="0"/>
              </a:rPr>
              <a:t>and choosing to take part will not affect a persons existing benefits.</a:t>
            </a:r>
          </a:p>
        </p:txBody>
      </p:sp>
      <p:cxnSp>
        <p:nvCxnSpPr>
          <p:cNvPr id="38" name="Straight Connector 37"/>
          <p:cNvCxnSpPr/>
          <p:nvPr/>
        </p:nvCxnSpPr>
        <p:spPr>
          <a:xfrm>
            <a:off x="3501630" y="4559478"/>
            <a:ext cx="0" cy="4786011"/>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94239" y="1248648"/>
            <a:ext cx="0" cy="320029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307108" y="9601728"/>
            <a:ext cx="4506477" cy="261610"/>
          </a:xfrm>
          <a:prstGeom prst="rect">
            <a:avLst/>
          </a:prstGeom>
          <a:noFill/>
        </p:spPr>
        <p:txBody>
          <a:bodyPr wrap="square" rtlCol="0">
            <a:spAutoFit/>
          </a:bodyPr>
          <a:lstStyle/>
          <a:p>
            <a:pPr algn="r"/>
            <a:r>
              <a:rPr lang="en-GB" sz="1100" dirty="0">
                <a:latin typeface="Arial" panose="020B0604020202020204" pitchFamily="34" charset="0"/>
                <a:cs typeface="Arial" panose="020B0604020202020204" pitchFamily="34" charset="0"/>
              </a:rPr>
              <a:t>Go to </a:t>
            </a:r>
            <a:r>
              <a:rPr lang="en-GB" sz="1100" dirty="0">
                <a:latin typeface="Arial" panose="020B0604020202020204" pitchFamily="34" charset="0"/>
                <a:cs typeface="Arial" panose="020B0604020202020204" pitchFamily="34" charset="0"/>
                <a:hlinkClick r:id="rId4"/>
              </a:rPr>
              <a:t>www.mygov.scot/fairstart</a:t>
            </a:r>
            <a:r>
              <a:rPr lang="en-GB" sz="1100" dirty="0">
                <a:latin typeface="Arial" panose="020B0604020202020204" pitchFamily="34" charset="0"/>
                <a:cs typeface="Arial" panose="020B0604020202020204" pitchFamily="34" charset="0"/>
              </a:rPr>
              <a:t> to find your Local Provider</a:t>
            </a:r>
          </a:p>
        </p:txBody>
      </p:sp>
      <p:pic>
        <p:nvPicPr>
          <p:cNvPr id="33" name="Picture 32" descr="C:\Users\n300359\Pictures\FSS logo.PNG"/>
          <p:cNvPicPr/>
          <p:nvPr/>
        </p:nvPicPr>
        <p:blipFill>
          <a:blip r:embed="rId5">
            <a:extLst>
              <a:ext uri="{28A0092B-C50C-407E-A947-70E740481C1C}">
                <a14:useLocalDpi xmlns:a14="http://schemas.microsoft.com/office/drawing/2010/main" val="0"/>
              </a:ext>
            </a:extLst>
          </a:blip>
          <a:srcRect/>
          <a:stretch>
            <a:fillRect/>
          </a:stretch>
        </p:blipFill>
        <p:spPr bwMode="auto">
          <a:xfrm>
            <a:off x="165441" y="14615"/>
            <a:ext cx="1690963" cy="442599"/>
          </a:xfrm>
          <a:prstGeom prst="rect">
            <a:avLst/>
          </a:prstGeom>
          <a:noFill/>
          <a:ln>
            <a:noFill/>
          </a:ln>
        </p:spPr>
      </p:pic>
      <p:sp>
        <p:nvSpPr>
          <p:cNvPr id="13" name="TextBox 12"/>
          <p:cNvSpPr txBox="1"/>
          <p:nvPr/>
        </p:nvSpPr>
        <p:spPr>
          <a:xfrm>
            <a:off x="0" y="9617117"/>
            <a:ext cx="2924944" cy="246221"/>
          </a:xfrm>
          <a:prstGeom prst="rect">
            <a:avLst/>
          </a:prstGeom>
          <a:noFill/>
        </p:spPr>
        <p:txBody>
          <a:bodyPr wrap="square" rtlCol="0">
            <a:spAutoFit/>
          </a:bodyPr>
          <a:lstStyle/>
          <a:p>
            <a:pPr marL="538163" indent="-538163"/>
            <a:r>
              <a:rPr lang="en-GB" sz="1000" dirty="0">
                <a:latin typeface="Arial" panose="020B0604020202020204" pitchFamily="34" charset="0"/>
                <a:cs typeface="Arial" panose="020B0604020202020204" pitchFamily="34" charset="0"/>
                <a:hlinkClick r:id="rId6"/>
              </a:rPr>
              <a:t>*Source: </a:t>
            </a:r>
            <a:r>
              <a:rPr lang="en-GB" sz="1000" u="sng" dirty="0">
                <a:hlinkClick r:id="rId6"/>
              </a:rPr>
              <a:t>Fair Start Scotland Statistics Dec 2021 </a:t>
            </a: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251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B98F58E1BA8944CA4BF04553405DA88@scotla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18140" y="200473"/>
            <a:ext cx="2022294" cy="369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Rectangle 23"/>
          <p:cNvSpPr/>
          <p:nvPr/>
        </p:nvSpPr>
        <p:spPr>
          <a:xfrm>
            <a:off x="194239" y="569869"/>
            <a:ext cx="6405817" cy="701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lang="en-GB" sz="2200" b="1" dirty="0">
                <a:solidFill>
                  <a:schemeClr val="tx1"/>
                </a:solidFill>
                <a:latin typeface="Arial" panose="020B0604020202020204" pitchFamily="34" charset="0"/>
                <a:cs typeface="Arial" panose="020B0604020202020204" pitchFamily="34" charset="0"/>
              </a:rPr>
              <a:t>Fair Start Scotland</a:t>
            </a:r>
          </a:p>
          <a:p>
            <a:r>
              <a:rPr lang="en-GB" sz="1400" b="1" dirty="0">
                <a:solidFill>
                  <a:srgbClr val="9BA0A5"/>
                </a:solidFill>
                <a:latin typeface="Arial" panose="020B0604020202020204" pitchFamily="34" charset="0"/>
                <a:cs typeface="Arial" panose="020B0604020202020204" pitchFamily="34" charset="0"/>
              </a:rPr>
              <a:t>Factsheet</a:t>
            </a:r>
          </a:p>
          <a:p>
            <a:r>
              <a:rPr lang="en-GB" sz="2200" b="1" dirty="0">
                <a:solidFill>
                  <a:schemeClr val="tx1"/>
                </a:solidFill>
                <a:latin typeface="Arial" panose="020B0604020202020204" pitchFamily="34" charset="0"/>
                <a:cs typeface="Arial" panose="020B0604020202020204" pitchFamily="34" charset="0"/>
              </a:rPr>
              <a:t> </a:t>
            </a:r>
          </a:p>
        </p:txBody>
      </p:sp>
      <p:sp>
        <p:nvSpPr>
          <p:cNvPr id="32" name="Rectangle 31"/>
          <p:cNvSpPr/>
          <p:nvPr/>
        </p:nvSpPr>
        <p:spPr>
          <a:xfrm>
            <a:off x="5027913" y="1339738"/>
            <a:ext cx="1725297" cy="2158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1100" b="1" dirty="0">
                <a:solidFill>
                  <a:srgbClr val="9BA0A5"/>
                </a:solidFill>
                <a:latin typeface="Arial" panose="020B0604020202020204" pitchFamily="34" charset="0"/>
                <a:cs typeface="Arial" panose="020B0604020202020204" pitchFamily="34" charset="0"/>
              </a:rPr>
              <a:t>March 2021</a:t>
            </a:r>
          </a:p>
        </p:txBody>
      </p:sp>
      <p:cxnSp>
        <p:nvCxnSpPr>
          <p:cNvPr id="7" name="Straight Connector 6"/>
          <p:cNvCxnSpPr/>
          <p:nvPr/>
        </p:nvCxnSpPr>
        <p:spPr>
          <a:xfrm>
            <a:off x="201447" y="1287762"/>
            <a:ext cx="0" cy="8241573"/>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210534" y="1287762"/>
            <a:ext cx="6572815" cy="8274335"/>
          </a:xfrm>
          <a:prstGeom prst="rect">
            <a:avLst/>
          </a:prstGeom>
          <a:solidFill>
            <a:srgbClr val="EDF2F8"/>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90000" bIns="90000" rtlCol="0" anchor="t" anchorCtr="0"/>
          <a:lstStyle/>
          <a:p>
            <a:pPr lvl="0"/>
            <a:r>
              <a:rPr lang="en-GB" sz="1200" b="1" u="sng" dirty="0">
                <a:solidFill>
                  <a:schemeClr val="tx2">
                    <a:lumMod val="75000"/>
                  </a:schemeClr>
                </a:solidFill>
                <a:latin typeface="Arial" panose="020B0604020202020204" pitchFamily="34" charset="0"/>
                <a:cs typeface="Arial" panose="020B0604020202020204" pitchFamily="34" charset="0"/>
              </a:rPr>
              <a:t>Getting in touch to make a referral : </a:t>
            </a:r>
            <a:r>
              <a:rPr lang="en-GB" sz="1200" dirty="0">
                <a:solidFill>
                  <a:schemeClr val="tx1"/>
                </a:solidFill>
                <a:latin typeface="Arial" panose="020B0604020202020204" pitchFamily="34" charset="0"/>
                <a:cs typeface="Arial" panose="020B0604020202020204" pitchFamily="34" charset="0"/>
              </a:rPr>
              <a:t>Many of the referrals to Fair Start Scotland will come from Jobcentre Plus, however other organisations </a:t>
            </a:r>
            <a:r>
              <a:rPr lang="en-GB" sz="1200" dirty="0">
                <a:solidFill>
                  <a:schemeClr val="tx1"/>
                </a:solidFill>
                <a:latin typeface="Arial" panose="020B0604020202020204" pitchFamily="34" charset="0"/>
                <a:ea typeface="Times New Roman" panose="02020603050405020304" pitchFamily="18" charset="0"/>
                <a:cs typeface="Arial" panose="020B0604020202020204" pitchFamily="34" charset="0"/>
              </a:rPr>
              <a:t>can contact FSS Providers directly to let them know about potential participants. Individuals can also contact Providers themselves directly. Below is a breakdown of the contract areas and the Providers delivering in those areas.</a:t>
            </a:r>
          </a:p>
          <a:p>
            <a:pPr lvl="0"/>
            <a:endParaRPr lang="en-GB" sz="1200"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endParaRPr lang="en-GB" sz="1200" dirty="0">
              <a:solidFill>
                <a:schemeClr val="tx1"/>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pPr lvl="0"/>
            <a:endParaRPr lang="en-GB" sz="1200" b="1" u="sng" dirty="0">
              <a:solidFill>
                <a:schemeClr val="tx2">
                  <a:lumMod val="75000"/>
                </a:schemeClr>
              </a:solidFill>
              <a:latin typeface="Arial" panose="020B0604020202020204" pitchFamily="34" charset="0"/>
              <a:cs typeface="Arial" panose="020B0604020202020204" pitchFamily="34" charset="0"/>
            </a:endParaRPr>
          </a:p>
          <a:p>
            <a:endParaRPr lang="en-GB" sz="1200" dirty="0">
              <a:solidFill>
                <a:schemeClr val="tx1"/>
              </a:solidFill>
              <a:latin typeface="Arial" panose="020B0604020202020204" pitchFamily="34" charset="0"/>
              <a:cs typeface="Arial" panose="020B0604020202020204" pitchFamily="34" charset="0"/>
            </a:endParaRPr>
          </a:p>
          <a:p>
            <a:endParaRPr lang="en-GB" sz="1200"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More information on Fair Start Scotland and Local Providers is available using the Local Authority search tool at </a:t>
            </a:r>
            <a:r>
              <a:rPr lang="en-GB" sz="1200" dirty="0">
                <a:solidFill>
                  <a:schemeClr val="tx1"/>
                </a:solidFill>
                <a:latin typeface="Arial" panose="020B0604020202020204" pitchFamily="34" charset="0"/>
                <a:cs typeface="Arial" panose="020B0604020202020204" pitchFamily="34" charset="0"/>
                <a:hlinkClick r:id="rId3"/>
              </a:rPr>
              <a:t>https://www.mygov.scot/help-find-job/</a:t>
            </a:r>
            <a:r>
              <a:rPr lang="en-GB" sz="1200" dirty="0">
                <a:solidFill>
                  <a:schemeClr val="tx1"/>
                </a:solidFill>
                <a:latin typeface="Arial" panose="020B0604020202020204" pitchFamily="34" charset="0"/>
                <a:cs typeface="Arial" panose="020B0604020202020204" pitchFamily="34" charset="0"/>
              </a:rPr>
              <a:t>.  Alternatively, phone the FSS information line on </a:t>
            </a:r>
            <a:r>
              <a:rPr lang="en-GB" sz="1200" b="1" dirty="0">
                <a:solidFill>
                  <a:schemeClr val="tx1"/>
                </a:solidFill>
                <a:latin typeface="Arial" panose="020B0604020202020204" pitchFamily="34" charset="0"/>
                <a:cs typeface="Arial" panose="020B0604020202020204" pitchFamily="34" charset="0"/>
              </a:rPr>
              <a:t>0800 804 8108</a:t>
            </a:r>
            <a:r>
              <a:rPr lang="en-GB" sz="1200" dirty="0">
                <a:solidFill>
                  <a:schemeClr val="tx1"/>
                </a:solidFill>
                <a:latin typeface="Arial" panose="020B0604020202020204" pitchFamily="34" charset="0"/>
                <a:cs typeface="Arial" panose="020B0604020202020204" pitchFamily="34" charset="0"/>
              </a:rPr>
              <a:t>. The lines are open from </a:t>
            </a:r>
            <a:r>
              <a:rPr lang="en-GB" sz="1200" dirty="0" err="1">
                <a:solidFill>
                  <a:schemeClr val="tx1"/>
                </a:solidFill>
                <a:latin typeface="Arial" panose="020B0604020202020204" pitchFamily="34" charset="0"/>
                <a:cs typeface="Arial" panose="020B0604020202020204" pitchFamily="34" charset="0"/>
              </a:rPr>
              <a:t>10am</a:t>
            </a:r>
            <a:r>
              <a:rPr lang="en-GB" sz="1200" dirty="0">
                <a:solidFill>
                  <a:schemeClr val="tx1"/>
                </a:solidFill>
                <a:latin typeface="Arial" panose="020B0604020202020204" pitchFamily="34" charset="0"/>
                <a:cs typeface="Arial" panose="020B0604020202020204" pitchFamily="34" charset="0"/>
              </a:rPr>
              <a:t> – </a:t>
            </a:r>
            <a:r>
              <a:rPr lang="en-GB" sz="1200" dirty="0" err="1">
                <a:solidFill>
                  <a:schemeClr val="tx1"/>
                </a:solidFill>
                <a:latin typeface="Arial" panose="020B0604020202020204" pitchFamily="34" charset="0"/>
                <a:cs typeface="Arial" panose="020B0604020202020204" pitchFamily="34" charset="0"/>
              </a:rPr>
              <a:t>4pm</a:t>
            </a:r>
            <a:r>
              <a:rPr lang="en-GB" sz="1200" dirty="0">
                <a:solidFill>
                  <a:schemeClr val="tx1"/>
                </a:solidFill>
                <a:latin typeface="Arial" panose="020B0604020202020204" pitchFamily="34" charset="0"/>
                <a:cs typeface="Arial" panose="020B0604020202020204" pitchFamily="34" charset="0"/>
              </a:rPr>
              <a:t> Monday to Friday.</a:t>
            </a:r>
          </a:p>
          <a:p>
            <a:endParaRPr lang="en-GB" sz="1200" b="1" u="sng" dirty="0">
              <a:solidFill>
                <a:schemeClr val="tx2">
                  <a:lumMod val="75000"/>
                </a:schemeClr>
              </a:solidFill>
              <a:latin typeface="Arial" panose="020B0604020202020204" pitchFamily="34" charset="0"/>
              <a:cs typeface="Arial" panose="020B0604020202020204" pitchFamily="34" charset="0"/>
            </a:endParaRPr>
          </a:p>
          <a:p>
            <a:endParaRPr lang="en-GB" sz="1000" dirty="0">
              <a:solidFill>
                <a:schemeClr val="tx1"/>
              </a:solidFill>
              <a:latin typeface="Arial" panose="020B0604020202020204" pitchFamily="34" charset="0"/>
              <a:cs typeface="Arial" panose="020B0604020202020204" pitchFamily="34" charset="0"/>
            </a:endParaRPr>
          </a:p>
        </p:txBody>
      </p:sp>
      <p:cxnSp>
        <p:nvCxnSpPr>
          <p:cNvPr id="21" name="Straight Connector 20"/>
          <p:cNvCxnSpPr/>
          <p:nvPr/>
        </p:nvCxnSpPr>
        <p:spPr>
          <a:xfrm>
            <a:off x="199601" y="9529335"/>
            <a:ext cx="6594683"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50" name="Picture 49" descr="C:\Users\n300359\Pictures\FSS logo.PNG"/>
          <p:cNvPicPr/>
          <p:nvPr/>
        </p:nvPicPr>
        <p:blipFill>
          <a:blip r:embed="rId4">
            <a:extLst>
              <a:ext uri="{28A0092B-C50C-407E-A947-70E740481C1C}">
                <a14:useLocalDpi xmlns:a14="http://schemas.microsoft.com/office/drawing/2010/main" val="0"/>
              </a:ext>
            </a:extLst>
          </a:blip>
          <a:srcRect/>
          <a:stretch>
            <a:fillRect/>
          </a:stretch>
        </p:blipFill>
        <p:spPr bwMode="auto">
          <a:xfrm>
            <a:off x="165441" y="110867"/>
            <a:ext cx="1690963" cy="442599"/>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717980428"/>
              </p:ext>
            </p:extLst>
          </p:nvPr>
        </p:nvGraphicFramePr>
        <p:xfrm>
          <a:off x="404664" y="2568664"/>
          <a:ext cx="6192688" cy="5912728"/>
        </p:xfrm>
        <a:graphic>
          <a:graphicData uri="http://schemas.openxmlformats.org/drawingml/2006/table">
            <a:tbl>
              <a:tblPr firstRow="1" firstCol="1" bandRow="1">
                <a:tableStyleId>{5C22544A-7EE6-4342-B048-85BDC9FD1C3A}</a:tableStyleId>
              </a:tblPr>
              <a:tblGrid>
                <a:gridCol w="405422">
                  <a:extLst>
                    <a:ext uri="{9D8B030D-6E8A-4147-A177-3AD203B41FA5}">
                      <a16:colId xmlns:a16="http://schemas.microsoft.com/office/drawing/2014/main" val="1418807334"/>
                    </a:ext>
                  </a:extLst>
                </a:gridCol>
                <a:gridCol w="1344763">
                  <a:extLst>
                    <a:ext uri="{9D8B030D-6E8A-4147-A177-3AD203B41FA5}">
                      <a16:colId xmlns:a16="http://schemas.microsoft.com/office/drawing/2014/main" val="3353322851"/>
                    </a:ext>
                  </a:extLst>
                </a:gridCol>
                <a:gridCol w="2152858">
                  <a:extLst>
                    <a:ext uri="{9D8B030D-6E8A-4147-A177-3AD203B41FA5}">
                      <a16:colId xmlns:a16="http://schemas.microsoft.com/office/drawing/2014/main" val="3478714698"/>
                    </a:ext>
                  </a:extLst>
                </a:gridCol>
                <a:gridCol w="1261617">
                  <a:extLst>
                    <a:ext uri="{9D8B030D-6E8A-4147-A177-3AD203B41FA5}">
                      <a16:colId xmlns:a16="http://schemas.microsoft.com/office/drawing/2014/main" val="3298065441"/>
                    </a:ext>
                  </a:extLst>
                </a:gridCol>
                <a:gridCol w="1028028">
                  <a:extLst>
                    <a:ext uri="{9D8B030D-6E8A-4147-A177-3AD203B41FA5}">
                      <a16:colId xmlns:a16="http://schemas.microsoft.com/office/drawing/2014/main" val="3044625762"/>
                    </a:ext>
                  </a:extLst>
                </a:gridCol>
              </a:tblGrid>
              <a:tr h="0">
                <a:tc>
                  <a:txBody>
                    <a:bodyPr/>
                    <a:lstStyle/>
                    <a:p>
                      <a:pPr>
                        <a:spcAft>
                          <a:spcPts val="0"/>
                        </a:spcAft>
                      </a:pPr>
                      <a:r>
                        <a:rPr lang="en-GB" sz="1200" dirty="0">
                          <a:effectLst/>
                          <a:latin typeface="Arial" panose="020B0604020202020204" pitchFamily="34" charset="0"/>
                          <a:cs typeface="Arial" panose="020B0604020202020204" pitchFamily="34" charset="0"/>
                        </a:rPr>
                        <a:t>Lot</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Contract Area</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Local Authority Area</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Lead Provider</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Contact Number</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131747380"/>
                  </a:ext>
                </a:extLst>
              </a:tr>
              <a:tr h="426328">
                <a:tc>
                  <a:txBody>
                    <a:bodyPr/>
                    <a:lstStyle/>
                    <a:p>
                      <a:pPr>
                        <a:spcAft>
                          <a:spcPts val="0"/>
                        </a:spcAft>
                      </a:pPr>
                      <a:r>
                        <a:rPr lang="en-GB" sz="1200">
                          <a:effectLst/>
                          <a:latin typeface="Arial" panose="020B0604020202020204" pitchFamily="34" charset="0"/>
                          <a:cs typeface="Arial" panose="020B0604020202020204" pitchFamily="34" charset="0"/>
                        </a:rPr>
                        <a:t>1.</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Glasgow</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Glasgow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dirty="0">
                          <a:effectLst/>
                          <a:latin typeface="Arial" panose="020B0604020202020204" pitchFamily="34" charset="0"/>
                          <a:cs typeface="Arial" panose="020B0604020202020204" pitchFamily="34" charset="0"/>
                          <a:hlinkClick r:id="rId5"/>
                        </a:rPr>
                        <a:t>People Plus Group Ltd</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0141 471 5056</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759177695"/>
                  </a:ext>
                </a:extLst>
              </a:tr>
              <a:tr h="0">
                <a:tc>
                  <a:txBody>
                    <a:bodyPr/>
                    <a:lstStyle/>
                    <a:p>
                      <a:pPr>
                        <a:spcAft>
                          <a:spcPts val="0"/>
                        </a:spcAft>
                      </a:pPr>
                      <a:r>
                        <a:rPr lang="en-GB" sz="1200" dirty="0">
                          <a:effectLst/>
                          <a:latin typeface="Arial" panose="020B0604020202020204" pitchFamily="34" charset="0"/>
                          <a:cs typeface="Arial" panose="020B0604020202020204" pitchFamily="34" charset="0"/>
                        </a:rPr>
                        <a:t>2.</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Lanarkshire</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North and South Lanarkshire</a:t>
                      </a:r>
                    </a:p>
                    <a:p>
                      <a:pPr>
                        <a:spcAft>
                          <a:spcPts val="0"/>
                        </a:spcAft>
                      </a:pPr>
                      <a:r>
                        <a:rPr lang="en-GB" sz="1200" dirty="0">
                          <a:effectLst/>
                          <a:latin typeface="Arial" panose="020B0604020202020204" pitchFamily="34"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dirty="0">
                          <a:effectLst/>
                          <a:latin typeface="Arial" panose="020B0604020202020204" pitchFamily="34" charset="0"/>
                          <a:cs typeface="Arial" panose="020B0604020202020204" pitchFamily="34" charset="0"/>
                          <a:hlinkClick r:id="rId6"/>
                        </a:rPr>
                        <a:t>Remploy Ltd</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0300 456 8050</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096555565"/>
                  </a:ext>
                </a:extLst>
              </a:tr>
              <a:tr h="0">
                <a:tc>
                  <a:txBody>
                    <a:bodyPr/>
                    <a:lstStyle/>
                    <a:p>
                      <a:pPr>
                        <a:spcAft>
                          <a:spcPts val="0"/>
                        </a:spcAft>
                      </a:pPr>
                      <a:r>
                        <a:rPr lang="en-GB" sz="1200" dirty="0">
                          <a:effectLst/>
                          <a:latin typeface="Arial" panose="020B0604020202020204" pitchFamily="34" charset="0"/>
                          <a:cs typeface="Arial" panose="020B0604020202020204" pitchFamily="34" charset="0"/>
                        </a:rPr>
                        <a:t>3.</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Tayside</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Angus, Dundee City and </a:t>
                      </a:r>
                    </a:p>
                    <a:p>
                      <a:pPr>
                        <a:spcAft>
                          <a:spcPts val="0"/>
                        </a:spcAft>
                      </a:pPr>
                      <a:r>
                        <a:rPr lang="en-GB" sz="1200">
                          <a:effectLst/>
                          <a:latin typeface="Arial" panose="020B0604020202020204" pitchFamily="34" charset="0"/>
                          <a:cs typeface="Arial" panose="020B0604020202020204" pitchFamily="34" charset="0"/>
                        </a:rPr>
                        <a:t>Perth and Kinross</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6"/>
                        </a:rPr>
                        <a:t>Remploy Ltd</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0300 456 8085</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041800063"/>
                  </a:ext>
                </a:extLst>
              </a:tr>
              <a:tr h="0">
                <a:tc>
                  <a:txBody>
                    <a:bodyPr/>
                    <a:lstStyle/>
                    <a:p>
                      <a:pPr>
                        <a:spcAft>
                          <a:spcPts val="0"/>
                        </a:spcAft>
                      </a:pPr>
                      <a:r>
                        <a:rPr lang="en-GB" sz="1200" dirty="0">
                          <a:effectLst/>
                          <a:latin typeface="Arial" panose="020B0604020202020204" pitchFamily="34" charset="0"/>
                          <a:cs typeface="Arial" panose="020B0604020202020204" pitchFamily="34" charset="0"/>
                        </a:rPr>
                        <a:t>4.</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Forth Valley</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Falkirk, Stirling and Clackmannanshire</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7"/>
                        </a:rPr>
                        <a:t>Falkirk Council</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01324 504408</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51195952"/>
                  </a:ext>
                </a:extLst>
              </a:tr>
              <a:tr h="625192">
                <a:tc>
                  <a:txBody>
                    <a:bodyPr/>
                    <a:lstStyle/>
                    <a:p>
                      <a:pPr>
                        <a:spcAft>
                          <a:spcPts val="0"/>
                        </a:spcAft>
                      </a:pPr>
                      <a:r>
                        <a:rPr lang="en-GB" sz="1200" dirty="0">
                          <a:effectLst/>
                          <a:latin typeface="Arial" panose="020B0604020202020204" pitchFamily="34" charset="0"/>
                          <a:cs typeface="Arial" panose="020B0604020202020204" pitchFamily="34" charset="0"/>
                        </a:rPr>
                        <a:t>5.</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East</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City of Edinburgh, East Lothian, Midlothian, Scottish Borders, West Lothian, Fife</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8"/>
                        </a:rPr>
                        <a:t>Start Scotland Ltd</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0800 049 7061</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467561356"/>
                  </a:ext>
                </a:extLst>
              </a:tr>
              <a:tr h="613752">
                <a:tc>
                  <a:txBody>
                    <a:bodyPr/>
                    <a:lstStyle/>
                    <a:p>
                      <a:pPr>
                        <a:spcAft>
                          <a:spcPts val="0"/>
                        </a:spcAft>
                      </a:pPr>
                      <a:r>
                        <a:rPr lang="en-GB" sz="1200" dirty="0">
                          <a:effectLst/>
                          <a:latin typeface="Arial" panose="020B0604020202020204" pitchFamily="34" charset="0"/>
                          <a:cs typeface="Arial" panose="020B0604020202020204" pitchFamily="34" charset="0"/>
                        </a:rPr>
                        <a:t>6.</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Southwest</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North Ayrshire, South Ayrshire, East Ayrshire, Dumfries and Galloway</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8"/>
                        </a:rPr>
                        <a:t>Start Scotland Ltd</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0800 049 7061</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519359078"/>
                  </a:ext>
                </a:extLst>
              </a:tr>
              <a:tr h="0">
                <a:tc>
                  <a:txBody>
                    <a:bodyPr/>
                    <a:lstStyle/>
                    <a:p>
                      <a:pPr>
                        <a:spcAft>
                          <a:spcPts val="0"/>
                        </a:spcAft>
                      </a:pPr>
                      <a:r>
                        <a:rPr lang="en-GB" sz="1200">
                          <a:effectLst/>
                          <a:latin typeface="Arial" panose="020B0604020202020204" pitchFamily="34" charset="0"/>
                          <a:cs typeface="Arial" panose="020B0604020202020204" pitchFamily="34" charset="0"/>
                        </a:rPr>
                        <a:t>7.</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Northeast</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Aberdeen City and Aberdeenshire</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dirty="0">
                          <a:effectLst/>
                          <a:latin typeface="Arial" panose="020B0604020202020204" pitchFamily="34" charset="0"/>
                          <a:cs typeface="Arial" panose="020B0604020202020204" pitchFamily="34" charset="0"/>
                          <a:hlinkClick r:id="rId8"/>
                        </a:rPr>
                        <a:t>Start Scotland Ltd</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0800 049 7061</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144742964"/>
                  </a:ext>
                </a:extLst>
              </a:tr>
              <a:tr h="0">
                <a:tc>
                  <a:txBody>
                    <a:bodyPr/>
                    <a:lstStyle/>
                    <a:p>
                      <a:pPr>
                        <a:spcAft>
                          <a:spcPts val="0"/>
                        </a:spcAft>
                      </a:pPr>
                      <a:r>
                        <a:rPr lang="en-GB" sz="1200">
                          <a:effectLst/>
                          <a:latin typeface="Arial" panose="020B0604020202020204" pitchFamily="34" charset="0"/>
                          <a:cs typeface="Arial" panose="020B0604020202020204" pitchFamily="34" charset="0"/>
                        </a:rPr>
                        <a:t>8.</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Highlands and Islands</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Argyll and Bute, Eilean Siar, Highland, Moray, Orkney Islands, Shetland Islands</a:t>
                      </a:r>
                    </a:p>
                    <a:p>
                      <a:pPr>
                        <a:spcAft>
                          <a:spcPts val="0"/>
                        </a:spcAft>
                      </a:pPr>
                      <a:r>
                        <a:rPr lang="en-GB" sz="1200">
                          <a:effectLst/>
                          <a:latin typeface="Arial" panose="020B0604020202020204" pitchFamily="34" charset="0"/>
                          <a:cs typeface="Arial" panose="020B0604020202020204" pitchFamily="34" charset="0"/>
                        </a:rPr>
                        <a:t>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5"/>
                        </a:rPr>
                        <a:t>People Plus Group Ltd</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a:effectLst/>
                          <a:latin typeface="Arial" panose="020B0604020202020204" pitchFamily="34" charset="0"/>
                          <a:cs typeface="Arial" panose="020B0604020202020204" pitchFamily="34" charset="0"/>
                        </a:rPr>
                        <a:t>0141 471 5056</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11135965"/>
                  </a:ext>
                </a:extLst>
              </a:tr>
              <a:tr h="0">
                <a:tc>
                  <a:txBody>
                    <a:bodyPr/>
                    <a:lstStyle/>
                    <a:p>
                      <a:pPr>
                        <a:spcAft>
                          <a:spcPts val="0"/>
                        </a:spcAft>
                      </a:pPr>
                      <a:r>
                        <a:rPr lang="en-GB" sz="1200">
                          <a:effectLst/>
                          <a:latin typeface="Arial" panose="020B0604020202020204" pitchFamily="34" charset="0"/>
                          <a:cs typeface="Arial" panose="020B0604020202020204" pitchFamily="34" charset="0"/>
                        </a:rPr>
                        <a:t>9.</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West</a:t>
                      </a:r>
                    </a:p>
                    <a:p>
                      <a:pPr>
                        <a:spcAft>
                          <a:spcPts val="0"/>
                        </a:spcAft>
                      </a:pPr>
                      <a:r>
                        <a:rPr lang="en-GB" sz="1200" dirty="0">
                          <a:effectLst/>
                          <a:latin typeface="Arial" panose="020B0604020202020204" pitchFamily="34"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East Renfrewshire, Renfrewshire, East Dunbartonshire, West Dunbartonshire, Inverclyde</a:t>
                      </a:r>
                    </a:p>
                    <a:p>
                      <a:pPr>
                        <a:spcAft>
                          <a:spcPts val="0"/>
                        </a:spcAft>
                      </a:pPr>
                      <a:r>
                        <a:rPr lang="en-GB" sz="1200" dirty="0">
                          <a:effectLst/>
                          <a:latin typeface="Arial" panose="020B0604020202020204" pitchFamily="34"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u="sng">
                          <a:effectLst/>
                          <a:latin typeface="Arial" panose="020B0604020202020204" pitchFamily="34" charset="0"/>
                          <a:cs typeface="Arial" panose="020B0604020202020204" pitchFamily="34" charset="0"/>
                          <a:hlinkClick r:id="rId9"/>
                        </a:rPr>
                        <a:t>The Wise Group</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spcAft>
                          <a:spcPts val="0"/>
                        </a:spcAft>
                      </a:pPr>
                      <a:r>
                        <a:rPr lang="en-GB" sz="1200" dirty="0">
                          <a:effectLst/>
                          <a:latin typeface="Arial" panose="020B0604020202020204" pitchFamily="34" charset="0"/>
                          <a:cs typeface="Arial" panose="020B0604020202020204" pitchFamily="34" charset="0"/>
                        </a:rPr>
                        <a:t>0300 303 3381</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367270235"/>
                  </a:ext>
                </a:extLst>
              </a:tr>
            </a:tbl>
          </a:graphicData>
        </a:graphic>
      </p:graphicFrame>
      <p:sp>
        <p:nvSpPr>
          <p:cNvPr id="12" name="Rectangle 11"/>
          <p:cNvSpPr/>
          <p:nvPr/>
        </p:nvSpPr>
        <p:spPr>
          <a:xfrm>
            <a:off x="4766638" y="992561"/>
            <a:ext cx="1725297" cy="2158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1100" b="1" dirty="0">
                <a:solidFill>
                  <a:srgbClr val="9BA0A5"/>
                </a:solidFill>
                <a:latin typeface="Arial" panose="020B0604020202020204" pitchFamily="34" charset="0"/>
                <a:cs typeface="Arial" panose="020B0604020202020204" pitchFamily="34" charset="0"/>
              </a:rPr>
              <a:t>December 2021</a:t>
            </a:r>
          </a:p>
        </p:txBody>
      </p:sp>
    </p:spTree>
    <p:extLst>
      <p:ext uri="{BB962C8B-B14F-4D97-AF65-F5344CB8AC3E}">
        <p14:creationId xmlns:p14="http://schemas.microsoft.com/office/powerpoint/2010/main" val="18197255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bg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A35558790</value>
    </field>
    <field name="Objective-Title">
      <value order="0">FSS - Factsheet November 2021</value>
    </field>
    <field name="Objective-Description">
      <value order="0"/>
    </field>
    <field name="Objective-CreationStamp">
      <value order="0">2021-12-01T13:37:17Z</value>
    </field>
    <field name="Objective-IsApproved">
      <value order="0">false</value>
    </field>
    <field name="Objective-IsPublished">
      <value order="0">false</value>
    </field>
    <field name="Objective-DatePublished">
      <value order="0"/>
    </field>
    <field name="Objective-ModificationStamp">
      <value order="0">2021-12-02T07:37:30Z</value>
    </field>
    <field name="Objective-Owner">
      <value order="0">Ferguson, Nicola (U450596)</value>
    </field>
    <field name="Objective-Path">
      <value order="0">Objective Global Folder:SG File Plan:Education, careers and employment:Unemployment and jobseeking:General:Advice and policy: Unemployment and jobseeking - general:Fair Start Scotland (FSS): Operational and Reporting Team: 2018-2023</value>
    </field>
    <field name="Objective-Parent">
      <value order="0">Fair Start Scotland (FSS): Operational and Reporting Team: 2018-2023</value>
    </field>
    <field name="Objective-State">
      <value order="0">Being Drafted</value>
    </field>
    <field name="Objective-VersionId">
      <value order="0">vA52462513</value>
    </field>
    <field name="Objective-Version">
      <value order="0">0.5</value>
    </field>
    <field name="Objective-VersionNumber">
      <value order="0">5</value>
    </field>
    <field name="Objective-VersionComment">
      <value order="0"/>
    </field>
    <field name="Objective-FileNumber">
      <value order="0">PROJ/30523</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otalTime>0</TotalTime>
  <Words>769</Words>
  <Application>Microsoft Office PowerPoint</Application>
  <PresentationFormat>A4 Paper (210x297 mm)</PresentationFormat>
  <Paragraphs>141</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DWP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Peters</dc:creator>
  <cp:lastModifiedBy>Shaista Asghar</cp:lastModifiedBy>
  <cp:revision>170</cp:revision>
  <cp:lastPrinted>2019-10-04T09:28:21Z</cp:lastPrinted>
  <dcterms:created xsi:type="dcterms:W3CDTF">2016-08-02T16:56:17Z</dcterms:created>
  <dcterms:modified xsi:type="dcterms:W3CDTF">2022-03-21T16:30:32Z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Objective-Id">
    <vt:lpwstr>A35558790</vt:lpwstr>
  </property>
  <property fmtid="{D5CDD505-2E9C-101B-9397-08002B2CF9AE}" pid="4" name="Objective-Title">
    <vt:lpwstr>FSS - Factsheet November 2021</vt:lpwstr>
  </property>
  <property fmtid="{D5CDD505-2E9C-101B-9397-08002B2CF9AE}" pid="5" name="Objective-Description">
    <vt:lpwstr/>
  </property>
  <property fmtid="{D5CDD505-2E9C-101B-9397-08002B2CF9AE}" pid="6" name="Objective-CreationStamp">
    <vt:filetime>2021-12-01T13:37:17Z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2021-12-02T07:37:30Z</vt:filetime>
  </property>
  <property fmtid="{D5CDD505-2E9C-101B-9397-08002B2CF9AE}" pid="11" name="Objective-Owner">
    <vt:lpwstr>Ferguson, Nicola (U450596)</vt:lpwstr>
  </property>
  <property fmtid="{D5CDD505-2E9C-101B-9397-08002B2CF9AE}" pid="12" name="Objective-Path">
    <vt:lpwstr>Objective Global Folder:SG File Plan:Education, careers and employment:Unemployment and jobseeking:General:Advice and policy: Unemployment and jobseeking - general:Fair Start Scotland (FSS): Operational and Reporting Team: 2018-2023</vt:lpwstr>
  </property>
  <property fmtid="{D5CDD505-2E9C-101B-9397-08002B2CF9AE}" pid="13" name="Objective-Parent">
    <vt:lpwstr>Fair Start Scotland (FSS): Operational and Reporting Team: 2018-2023</vt:lpwstr>
  </property>
  <property fmtid="{D5CDD505-2E9C-101B-9397-08002B2CF9AE}" pid="14" name="Objective-State">
    <vt:lpwstr>Being Drafted</vt:lpwstr>
  </property>
  <property fmtid="{D5CDD505-2E9C-101B-9397-08002B2CF9AE}" pid="15" name="Objective-VersionId">
    <vt:lpwstr>vA52462513</vt:lpwstr>
  </property>
  <property fmtid="{D5CDD505-2E9C-101B-9397-08002B2CF9AE}" pid="16" name="Objective-Version">
    <vt:lpwstr>0.5</vt:lpwstr>
  </property>
  <property fmtid="{D5CDD505-2E9C-101B-9397-08002B2CF9AE}" pid="17" name="Objective-VersionNumber">
    <vt:r8>5</vt:r8>
  </property>
  <property fmtid="{D5CDD505-2E9C-101B-9397-08002B2CF9AE}" pid="18" name="Objective-VersionComment">
    <vt:lpwstr/>
  </property>
  <property fmtid="{D5CDD505-2E9C-101B-9397-08002B2CF9AE}" pid="19" name="Objective-FileNumber">
    <vt:lpwstr>PROJ/30523</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Comment">
    <vt:lpwstr/>
  </property>
  <property fmtid="{D5CDD505-2E9C-101B-9397-08002B2CF9AE}" pid="28" name="Objective-Date of Original [system]">
    <vt:lpwstr/>
  </property>
  <property fmtid="{D5CDD505-2E9C-101B-9397-08002B2CF9AE}" pid="29" name="Objective-Date Received [system]">
    <vt:lpwstr/>
  </property>
  <property fmtid="{D5CDD505-2E9C-101B-9397-08002B2CF9AE}" pid="30" name="Objective-SG Web Publication - Category [system]">
    <vt:lpwstr/>
  </property>
  <property fmtid="{D5CDD505-2E9C-101B-9397-08002B2CF9AE}" pid="31" name="Objective-SG Web Publication - Category 2 Classification [system]">
    <vt:lpwstr/>
  </property>
  <property fmtid="{D5CDD505-2E9C-101B-9397-08002B2CF9AE}" pid="32" name="Objective-Connect Creator [system]">
    <vt:lpwstr/>
  </property>
  <property fmtid="{D5CDD505-2E9C-101B-9397-08002B2CF9AE}" pid="33" name="Objective-Required Redaction">
    <vt:lpwstr/>
  </property>
</Properties>
</file>