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0"/>
  </p:notesMasterIdLst>
  <p:handoutMasterIdLst>
    <p:handoutMasterId r:id="rId21"/>
  </p:handoutMasterIdLst>
  <p:sldIdLst>
    <p:sldId id="257" r:id="rId5"/>
    <p:sldId id="259" r:id="rId6"/>
    <p:sldId id="266" r:id="rId7"/>
    <p:sldId id="265" r:id="rId8"/>
    <p:sldId id="271" r:id="rId9"/>
    <p:sldId id="267" r:id="rId10"/>
    <p:sldId id="269" r:id="rId11"/>
    <p:sldId id="276" r:id="rId12"/>
    <p:sldId id="281" r:id="rId13"/>
    <p:sldId id="277" r:id="rId14"/>
    <p:sldId id="274" r:id="rId15"/>
    <p:sldId id="279" r:id="rId16"/>
    <p:sldId id="280" r:id="rId17"/>
    <p:sldId id="278" r:id="rId18"/>
    <p:sldId id="258" r:id="rId19"/>
  </p:sldIdLst>
  <p:sldSz cx="6858000" cy="9906000" type="A4"/>
  <p:notesSz cx="9926638" cy="6797675"/>
  <p:embeddedFontLst>
    <p:embeddedFont>
      <p:font typeface="Calibri" panose="020F0502020204030204" pitchFamily="34" charset="0"/>
      <p:regular r:id="rId22"/>
      <p:bold r:id="rId23"/>
      <p:italic r:id="rId24"/>
      <p:boldItalic r:id="rId25"/>
    </p:embeddedFont>
    <p:embeddedFont>
      <p:font typeface="Comic Sans MS" panose="030F0702030302020204" pitchFamily="66" charset="0"/>
      <p:regular r:id="rId26"/>
      <p:bold r:id="rId27"/>
      <p:italic r:id="rId28"/>
      <p:boldItalic r:id="rId29"/>
    </p:embeddedFont>
    <p:embeddedFont>
      <p:font typeface="Freestyle Script" panose="030804020302050B0404" pitchFamily="66" charset="0"/>
      <p:regular r:id="rId30"/>
    </p:embeddedFont>
    <p:embeddedFont>
      <p:font typeface="Hand of Sean" panose="02000000000000000000" pitchFamily="2" charset="0"/>
      <p:regular r:id="rId31"/>
    </p:embeddedFont>
    <p:embeddedFont>
      <p:font typeface="Libre Franklin" panose="00000500000000000000" pitchFamily="2" charset="0"/>
      <p:regular r:id="rId32"/>
      <p:bold r:id="rId33"/>
      <p:italic r:id="rId34"/>
      <p:bold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bin MacLellan" initials="RM" lastIdx="2" clrIdx="0">
    <p:extLst>
      <p:ext uri="{19B8F6BF-5375-455C-9EA6-DF929625EA0E}">
        <p15:presenceInfo xmlns:p15="http://schemas.microsoft.com/office/powerpoint/2012/main" userId="S-1-5-21-3758178065-3787142478-51506564-313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2569"/>
    <a:srgbClr val="00A9CC"/>
    <a:srgbClr val="FF3399"/>
    <a:srgbClr val="D71B62"/>
    <a:srgbClr val="F9A029"/>
    <a:srgbClr val="1916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6AC907-8602-412B-B45F-462BD14E86D6}" v="129" dt="2022-03-11T15:44:47.7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907" autoAdjust="0"/>
    <p:restoredTop sz="94660"/>
  </p:normalViewPr>
  <p:slideViewPr>
    <p:cSldViewPr>
      <p:cViewPr varScale="1">
        <p:scale>
          <a:sx n="79" d="100"/>
          <a:sy n="79" d="100"/>
        </p:scale>
        <p:origin x="2976" y="114"/>
      </p:cViewPr>
      <p:guideLst>
        <p:guide orient="horz" pos="312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5.fntdata"/><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handoutMaster" Target="handoutMasters/handoutMaster1.xml"/><Relationship Id="rId34" Type="http://schemas.openxmlformats.org/officeDocument/2006/relationships/font" Target="fonts/font13.fntdata"/><Relationship Id="rId42"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29" Type="http://schemas.openxmlformats.org/officeDocument/2006/relationships/font" Target="fonts/font8.fntdata"/><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sbeth Macmillan" userId="96d389fc-2c74-4112-b0f5-58da65881ce4" providerId="ADAL" clId="{886AC907-8602-412B-B45F-462BD14E86D6}"/>
    <pc:docChg chg="undo custSel delSld modSld">
      <pc:chgData name="Lisbeth Macmillan" userId="96d389fc-2c74-4112-b0f5-58da65881ce4" providerId="ADAL" clId="{886AC907-8602-412B-B45F-462BD14E86D6}" dt="2022-03-11T15:47:24.610" v="1414" actId="20577"/>
      <pc:docMkLst>
        <pc:docMk/>
      </pc:docMkLst>
      <pc:sldChg chg="modSp mod">
        <pc:chgData name="Lisbeth Macmillan" userId="96d389fc-2c74-4112-b0f5-58da65881ce4" providerId="ADAL" clId="{886AC907-8602-412B-B45F-462BD14E86D6}" dt="2022-03-11T14:55:08.933" v="20" actId="20577"/>
        <pc:sldMkLst>
          <pc:docMk/>
          <pc:sldMk cId="289419073" sldId="257"/>
        </pc:sldMkLst>
        <pc:spChg chg="mod">
          <ac:chgData name="Lisbeth Macmillan" userId="96d389fc-2c74-4112-b0f5-58da65881ce4" providerId="ADAL" clId="{886AC907-8602-412B-B45F-462BD14E86D6}" dt="2022-03-11T14:55:08.933" v="20" actId="20577"/>
          <ac:spMkLst>
            <pc:docMk/>
            <pc:sldMk cId="289419073" sldId="257"/>
            <ac:spMk id="3" creationId="{00000000-0000-0000-0000-000000000000}"/>
          </ac:spMkLst>
        </pc:spChg>
      </pc:sldChg>
      <pc:sldChg chg="modSp mod">
        <pc:chgData name="Lisbeth Macmillan" userId="96d389fc-2c74-4112-b0f5-58da65881ce4" providerId="ADAL" clId="{886AC907-8602-412B-B45F-462BD14E86D6}" dt="2022-03-11T15:36:15.607" v="1384" actId="6549"/>
        <pc:sldMkLst>
          <pc:docMk/>
          <pc:sldMk cId="86130813" sldId="258"/>
        </pc:sldMkLst>
        <pc:spChg chg="mod">
          <ac:chgData name="Lisbeth Macmillan" userId="96d389fc-2c74-4112-b0f5-58da65881ce4" providerId="ADAL" clId="{886AC907-8602-412B-B45F-462BD14E86D6}" dt="2022-03-11T15:36:15.607" v="1384" actId="6549"/>
          <ac:spMkLst>
            <pc:docMk/>
            <pc:sldMk cId="86130813" sldId="258"/>
            <ac:spMk id="2" creationId="{00000000-0000-0000-0000-000000000000}"/>
          </ac:spMkLst>
        </pc:spChg>
      </pc:sldChg>
      <pc:sldChg chg="addSp delSp modSp mod">
        <pc:chgData name="Lisbeth Macmillan" userId="96d389fc-2c74-4112-b0f5-58da65881ce4" providerId="ADAL" clId="{886AC907-8602-412B-B45F-462BD14E86D6}" dt="2022-03-11T15:47:24.610" v="1414" actId="20577"/>
        <pc:sldMkLst>
          <pc:docMk/>
          <pc:sldMk cId="713600030" sldId="259"/>
        </pc:sldMkLst>
        <pc:spChg chg="add del mod">
          <ac:chgData name="Lisbeth Macmillan" userId="96d389fc-2c74-4112-b0f5-58da65881ce4" providerId="ADAL" clId="{886AC907-8602-412B-B45F-462BD14E86D6}" dt="2022-03-11T15:47:24.610" v="1414" actId="20577"/>
          <ac:spMkLst>
            <pc:docMk/>
            <pc:sldMk cId="713600030" sldId="259"/>
            <ac:spMk id="2" creationId="{00000000-0000-0000-0000-000000000000}"/>
          </ac:spMkLst>
        </pc:spChg>
        <pc:picChg chg="add del mod">
          <ac:chgData name="Lisbeth Macmillan" userId="96d389fc-2c74-4112-b0f5-58da65881ce4" providerId="ADAL" clId="{886AC907-8602-412B-B45F-462BD14E86D6}" dt="2022-03-11T15:44:48.563" v="1391" actId="478"/>
          <ac:picMkLst>
            <pc:docMk/>
            <pc:sldMk cId="713600030" sldId="259"/>
            <ac:picMk id="3" creationId="{D14538E6-845B-4231-B3C2-C5AFA94D034F}"/>
          </ac:picMkLst>
        </pc:picChg>
        <pc:picChg chg="del">
          <ac:chgData name="Lisbeth Macmillan" userId="96d389fc-2c74-4112-b0f5-58da65881ce4" providerId="ADAL" clId="{886AC907-8602-412B-B45F-462BD14E86D6}" dt="2022-03-11T14:59:11.744" v="52" actId="478"/>
          <ac:picMkLst>
            <pc:docMk/>
            <pc:sldMk cId="713600030" sldId="259"/>
            <ac:picMk id="4" creationId="{A9DB71BD-28EE-4548-BBAF-0B8F18798252}"/>
          </ac:picMkLst>
        </pc:picChg>
        <pc:picChg chg="add del">
          <ac:chgData name="Lisbeth Macmillan" userId="96d389fc-2c74-4112-b0f5-58da65881ce4" providerId="ADAL" clId="{886AC907-8602-412B-B45F-462BD14E86D6}" dt="2022-03-11T15:44:47.722" v="1390" actId="478"/>
          <ac:picMkLst>
            <pc:docMk/>
            <pc:sldMk cId="713600030" sldId="259"/>
            <ac:picMk id="2050" creationId="{2141196B-B138-447E-8C7F-E9DACE27CB15}"/>
          </ac:picMkLst>
        </pc:picChg>
      </pc:sldChg>
      <pc:sldChg chg="modSp mod">
        <pc:chgData name="Lisbeth Macmillan" userId="96d389fc-2c74-4112-b0f5-58da65881ce4" providerId="ADAL" clId="{886AC907-8602-412B-B45F-462BD14E86D6}" dt="2022-03-11T15:05:13.576" v="448" actId="20577"/>
        <pc:sldMkLst>
          <pc:docMk/>
          <pc:sldMk cId="804737261" sldId="266"/>
        </pc:sldMkLst>
        <pc:spChg chg="mod">
          <ac:chgData name="Lisbeth Macmillan" userId="96d389fc-2c74-4112-b0f5-58da65881ce4" providerId="ADAL" clId="{886AC907-8602-412B-B45F-462BD14E86D6}" dt="2022-03-11T15:05:13.576" v="448" actId="20577"/>
          <ac:spMkLst>
            <pc:docMk/>
            <pc:sldMk cId="804737261" sldId="266"/>
            <ac:spMk id="4" creationId="{6694FB71-E303-4123-B179-BE34F3819D4E}"/>
          </ac:spMkLst>
        </pc:spChg>
      </pc:sldChg>
      <pc:sldChg chg="modSp mod">
        <pc:chgData name="Lisbeth Macmillan" userId="96d389fc-2c74-4112-b0f5-58da65881ce4" providerId="ADAL" clId="{886AC907-8602-412B-B45F-462BD14E86D6}" dt="2022-03-11T15:12:06.046" v="799" actId="20577"/>
        <pc:sldMkLst>
          <pc:docMk/>
          <pc:sldMk cId="2724001893" sldId="267"/>
        </pc:sldMkLst>
        <pc:spChg chg="mod">
          <ac:chgData name="Lisbeth Macmillan" userId="96d389fc-2c74-4112-b0f5-58da65881ce4" providerId="ADAL" clId="{886AC907-8602-412B-B45F-462BD14E86D6}" dt="2022-03-11T15:12:06.046" v="799" actId="20577"/>
          <ac:spMkLst>
            <pc:docMk/>
            <pc:sldMk cId="2724001893" sldId="267"/>
            <ac:spMk id="4" creationId="{473EB8F9-FEB4-41A4-8138-0CAE52E6B84A}"/>
          </ac:spMkLst>
        </pc:spChg>
        <pc:graphicFrameChg chg="mod">
          <ac:chgData name="Lisbeth Macmillan" userId="96d389fc-2c74-4112-b0f5-58da65881ce4" providerId="ADAL" clId="{886AC907-8602-412B-B45F-462BD14E86D6}" dt="2022-03-11T15:10:24.463" v="678" actId="20577"/>
          <ac:graphicFrameMkLst>
            <pc:docMk/>
            <pc:sldMk cId="2724001893" sldId="267"/>
            <ac:graphicFrameMk id="7" creationId="{A1A341CA-AA8C-453C-9149-40890835901A}"/>
          </ac:graphicFrameMkLst>
        </pc:graphicFrameChg>
      </pc:sldChg>
      <pc:sldChg chg="modSp mod">
        <pc:chgData name="Lisbeth Macmillan" userId="96d389fc-2c74-4112-b0f5-58da65881ce4" providerId="ADAL" clId="{886AC907-8602-412B-B45F-462BD14E86D6}" dt="2022-03-11T15:13:49.136" v="870" actId="1076"/>
        <pc:sldMkLst>
          <pc:docMk/>
          <pc:sldMk cId="1052199106" sldId="269"/>
        </pc:sldMkLst>
        <pc:graphicFrameChg chg="mod">
          <ac:chgData name="Lisbeth Macmillan" userId="96d389fc-2c74-4112-b0f5-58da65881ce4" providerId="ADAL" clId="{886AC907-8602-412B-B45F-462BD14E86D6}" dt="2022-03-11T15:13:43.777" v="869" actId="1076"/>
          <ac:graphicFrameMkLst>
            <pc:docMk/>
            <pc:sldMk cId="1052199106" sldId="269"/>
            <ac:graphicFrameMk id="3" creationId="{1F555294-CABD-4859-9D38-4D4FC8EB392F}"/>
          </ac:graphicFrameMkLst>
        </pc:graphicFrameChg>
        <pc:picChg chg="mod">
          <ac:chgData name="Lisbeth Macmillan" userId="96d389fc-2c74-4112-b0f5-58da65881ce4" providerId="ADAL" clId="{886AC907-8602-412B-B45F-462BD14E86D6}" dt="2022-03-11T15:13:49.136" v="870" actId="1076"/>
          <ac:picMkLst>
            <pc:docMk/>
            <pc:sldMk cId="1052199106" sldId="269"/>
            <ac:picMk id="7" creationId="{7CA95FF7-CB6F-42E2-A341-577452A1E0BE}"/>
          </ac:picMkLst>
        </pc:picChg>
      </pc:sldChg>
      <pc:sldChg chg="del">
        <pc:chgData name="Lisbeth Macmillan" userId="96d389fc-2c74-4112-b0f5-58da65881ce4" providerId="ADAL" clId="{886AC907-8602-412B-B45F-462BD14E86D6}" dt="2022-03-11T15:12:27.652" v="803" actId="2696"/>
        <pc:sldMkLst>
          <pc:docMk/>
          <pc:sldMk cId="1232280821" sldId="270"/>
        </pc:sldMkLst>
      </pc:sldChg>
      <pc:sldChg chg="modSp mod">
        <pc:chgData name="Lisbeth Macmillan" userId="96d389fc-2c74-4112-b0f5-58da65881ce4" providerId="ADAL" clId="{886AC907-8602-412B-B45F-462BD14E86D6}" dt="2022-03-11T15:08:29.768" v="507" actId="14100"/>
        <pc:sldMkLst>
          <pc:docMk/>
          <pc:sldMk cId="1682360792" sldId="271"/>
        </pc:sldMkLst>
        <pc:spChg chg="mod">
          <ac:chgData name="Lisbeth Macmillan" userId="96d389fc-2c74-4112-b0f5-58da65881ce4" providerId="ADAL" clId="{886AC907-8602-412B-B45F-462BD14E86D6}" dt="2022-03-11T15:08:13.203" v="505" actId="20577"/>
          <ac:spMkLst>
            <pc:docMk/>
            <pc:sldMk cId="1682360792" sldId="271"/>
            <ac:spMk id="2" creationId="{AC767E6F-723A-4BCF-9ABC-FA2B16C83FE1}"/>
          </ac:spMkLst>
        </pc:spChg>
        <pc:picChg chg="mod">
          <ac:chgData name="Lisbeth Macmillan" userId="96d389fc-2c74-4112-b0f5-58da65881ce4" providerId="ADAL" clId="{886AC907-8602-412B-B45F-462BD14E86D6}" dt="2022-03-11T15:08:29.768" v="507" actId="14100"/>
          <ac:picMkLst>
            <pc:docMk/>
            <pc:sldMk cId="1682360792" sldId="271"/>
            <ac:picMk id="9" creationId="{05756E55-9F5A-4DEF-8D98-6C10A68B581F}"/>
          </ac:picMkLst>
        </pc:picChg>
      </pc:sldChg>
      <pc:sldChg chg="modSp mod">
        <pc:chgData name="Lisbeth Macmillan" userId="96d389fc-2c74-4112-b0f5-58da65881ce4" providerId="ADAL" clId="{886AC907-8602-412B-B45F-462BD14E86D6}" dt="2022-03-11T15:23:31.804" v="1271" actId="20577"/>
        <pc:sldMkLst>
          <pc:docMk/>
          <pc:sldMk cId="1153639678" sldId="274"/>
        </pc:sldMkLst>
        <pc:spChg chg="mod">
          <ac:chgData name="Lisbeth Macmillan" userId="96d389fc-2c74-4112-b0f5-58da65881ce4" providerId="ADAL" clId="{886AC907-8602-412B-B45F-462BD14E86D6}" dt="2022-03-11T15:23:31.804" v="1271" actId="20577"/>
          <ac:spMkLst>
            <pc:docMk/>
            <pc:sldMk cId="1153639678" sldId="274"/>
            <ac:spMk id="4" creationId="{473EB8F9-FEB4-41A4-8138-0CAE52E6B84A}"/>
          </ac:spMkLst>
        </pc:spChg>
      </pc:sldChg>
      <pc:sldChg chg="modSp del mod">
        <pc:chgData name="Lisbeth Macmillan" userId="96d389fc-2c74-4112-b0f5-58da65881ce4" providerId="ADAL" clId="{886AC907-8602-412B-B45F-462BD14E86D6}" dt="2022-03-11T15:26:16.007" v="1280" actId="2696"/>
        <pc:sldMkLst>
          <pc:docMk/>
          <pc:sldMk cId="2944860298" sldId="275"/>
        </pc:sldMkLst>
        <pc:spChg chg="mod">
          <ac:chgData name="Lisbeth Macmillan" userId="96d389fc-2c74-4112-b0f5-58da65881ce4" providerId="ADAL" clId="{886AC907-8602-412B-B45F-462BD14E86D6}" dt="2022-03-11T15:24:11.068" v="1272" actId="20577"/>
          <ac:spMkLst>
            <pc:docMk/>
            <pc:sldMk cId="2944860298" sldId="275"/>
            <ac:spMk id="4" creationId="{473EB8F9-FEB4-41A4-8138-0CAE52E6B84A}"/>
          </ac:spMkLst>
        </pc:spChg>
      </pc:sldChg>
      <pc:sldChg chg="modSp mod">
        <pc:chgData name="Lisbeth Macmillan" userId="96d389fc-2c74-4112-b0f5-58da65881ce4" providerId="ADAL" clId="{886AC907-8602-412B-B45F-462BD14E86D6}" dt="2022-03-11T15:17:45.475" v="1066" actId="20577"/>
        <pc:sldMkLst>
          <pc:docMk/>
          <pc:sldMk cId="1512758298" sldId="276"/>
        </pc:sldMkLst>
        <pc:spChg chg="mod">
          <ac:chgData name="Lisbeth Macmillan" userId="96d389fc-2c74-4112-b0f5-58da65881ce4" providerId="ADAL" clId="{886AC907-8602-412B-B45F-462BD14E86D6}" dt="2022-03-11T15:17:45.475" v="1066" actId="20577"/>
          <ac:spMkLst>
            <pc:docMk/>
            <pc:sldMk cId="1512758298" sldId="276"/>
            <ac:spMk id="4" creationId="{473EB8F9-FEB4-41A4-8138-0CAE52E6B84A}"/>
          </ac:spMkLst>
        </pc:spChg>
      </pc:sldChg>
      <pc:sldChg chg="modSp mod">
        <pc:chgData name="Lisbeth Macmillan" userId="96d389fc-2c74-4112-b0f5-58da65881ce4" providerId="ADAL" clId="{886AC907-8602-412B-B45F-462BD14E86D6}" dt="2022-03-11T15:20:28.306" v="1225" actId="20577"/>
        <pc:sldMkLst>
          <pc:docMk/>
          <pc:sldMk cId="2617257458" sldId="277"/>
        </pc:sldMkLst>
        <pc:spChg chg="mod">
          <ac:chgData name="Lisbeth Macmillan" userId="96d389fc-2c74-4112-b0f5-58da65881ce4" providerId="ADAL" clId="{886AC907-8602-412B-B45F-462BD14E86D6}" dt="2022-03-11T15:20:28.306" v="1225" actId="20577"/>
          <ac:spMkLst>
            <pc:docMk/>
            <pc:sldMk cId="2617257458" sldId="277"/>
            <ac:spMk id="4" creationId="{473EB8F9-FEB4-41A4-8138-0CAE52E6B84A}"/>
          </ac:spMkLst>
        </pc:spChg>
      </pc:sldChg>
      <pc:sldChg chg="modSp mod">
        <pc:chgData name="Lisbeth Macmillan" userId="96d389fc-2c74-4112-b0f5-58da65881ce4" providerId="ADAL" clId="{886AC907-8602-412B-B45F-462BD14E86D6}" dt="2022-03-11T15:33:55.063" v="1311" actId="207"/>
        <pc:sldMkLst>
          <pc:docMk/>
          <pc:sldMk cId="2681139722" sldId="278"/>
        </pc:sldMkLst>
        <pc:spChg chg="mod">
          <ac:chgData name="Lisbeth Macmillan" userId="96d389fc-2c74-4112-b0f5-58da65881ce4" providerId="ADAL" clId="{886AC907-8602-412B-B45F-462BD14E86D6}" dt="2022-03-11T15:33:55.063" v="1311" actId="207"/>
          <ac:spMkLst>
            <pc:docMk/>
            <pc:sldMk cId="2681139722" sldId="278"/>
            <ac:spMk id="4" creationId="{F1E8C700-75A6-41D3-95F2-0C4060F3AF3E}"/>
          </ac:spMkLst>
        </pc:spChg>
      </pc:sldChg>
      <pc:sldChg chg="modSp mod">
        <pc:chgData name="Lisbeth Macmillan" userId="96d389fc-2c74-4112-b0f5-58da65881ce4" providerId="ADAL" clId="{886AC907-8602-412B-B45F-462BD14E86D6}" dt="2022-03-11T15:26:09.061" v="1279" actId="20577"/>
        <pc:sldMkLst>
          <pc:docMk/>
          <pc:sldMk cId="833839153" sldId="279"/>
        </pc:sldMkLst>
        <pc:spChg chg="mod">
          <ac:chgData name="Lisbeth Macmillan" userId="96d389fc-2c74-4112-b0f5-58da65881ce4" providerId="ADAL" clId="{886AC907-8602-412B-B45F-462BD14E86D6}" dt="2022-03-11T15:26:09.061" v="1279" actId="20577"/>
          <ac:spMkLst>
            <pc:docMk/>
            <pc:sldMk cId="833839153" sldId="279"/>
            <ac:spMk id="4" creationId="{473EB8F9-FEB4-41A4-8138-0CAE52E6B84A}"/>
          </ac:spMkLst>
        </pc:spChg>
      </pc:sldChg>
      <pc:sldChg chg="addSp delSp modSp mod">
        <pc:chgData name="Lisbeth Macmillan" userId="96d389fc-2c74-4112-b0f5-58da65881ce4" providerId="ADAL" clId="{886AC907-8602-412B-B45F-462BD14E86D6}" dt="2022-03-11T15:29:32.516" v="1308" actId="108"/>
        <pc:sldMkLst>
          <pc:docMk/>
          <pc:sldMk cId="3357222560" sldId="280"/>
        </pc:sldMkLst>
        <pc:graphicFrameChg chg="del">
          <ac:chgData name="Lisbeth Macmillan" userId="96d389fc-2c74-4112-b0f5-58da65881ce4" providerId="ADAL" clId="{886AC907-8602-412B-B45F-462BD14E86D6}" dt="2022-03-11T15:26:28.977" v="1281" actId="21"/>
          <ac:graphicFrameMkLst>
            <pc:docMk/>
            <pc:sldMk cId="3357222560" sldId="280"/>
            <ac:graphicFrameMk id="5" creationId="{188C8FF3-6BFC-4750-BFB5-AED46D5AF183}"/>
          </ac:graphicFrameMkLst>
        </pc:graphicFrameChg>
        <pc:graphicFrameChg chg="add mod modGraphic">
          <ac:chgData name="Lisbeth Macmillan" userId="96d389fc-2c74-4112-b0f5-58da65881ce4" providerId="ADAL" clId="{886AC907-8602-412B-B45F-462BD14E86D6}" dt="2022-03-11T15:29:32.516" v="1308" actId="108"/>
          <ac:graphicFrameMkLst>
            <pc:docMk/>
            <pc:sldMk cId="3357222560" sldId="280"/>
            <ac:graphicFrameMk id="6" creationId="{35BDF4A1-DB22-4CC6-9126-34A49EB00CF5}"/>
          </ac:graphicFrameMkLst>
        </pc:graphicFrameChg>
        <pc:picChg chg="add del mod">
          <ac:chgData name="Lisbeth Macmillan" userId="96d389fc-2c74-4112-b0f5-58da65881ce4" providerId="ADAL" clId="{886AC907-8602-412B-B45F-462BD14E86D6}" dt="2022-03-11T15:27:47.850" v="1284" actId="478"/>
          <ac:picMkLst>
            <pc:docMk/>
            <pc:sldMk cId="3357222560" sldId="280"/>
            <ac:picMk id="3" creationId="{02EBB571-41BE-4B61-9329-0B09C65BAC0F}"/>
          </ac:picMkLst>
        </pc:picChg>
      </pc:sldChg>
      <pc:sldChg chg="modSp mod">
        <pc:chgData name="Lisbeth Macmillan" userId="96d389fc-2c74-4112-b0f5-58da65881ce4" providerId="ADAL" clId="{886AC907-8602-412B-B45F-462BD14E86D6}" dt="2022-03-11T15:19:09.730" v="1078" actId="948"/>
        <pc:sldMkLst>
          <pc:docMk/>
          <pc:sldMk cId="1940196556" sldId="281"/>
        </pc:sldMkLst>
        <pc:spChg chg="mod">
          <ac:chgData name="Lisbeth Macmillan" userId="96d389fc-2c74-4112-b0f5-58da65881ce4" providerId="ADAL" clId="{886AC907-8602-412B-B45F-462BD14E86D6}" dt="2022-03-11T15:19:09.730" v="1078" actId="948"/>
          <ac:spMkLst>
            <pc:docMk/>
            <pc:sldMk cId="1940196556" sldId="281"/>
            <ac:spMk id="4" creationId="{473EB8F9-FEB4-41A4-8138-0CAE52E6B84A}"/>
          </ac:spMkLst>
        </pc:spChg>
      </pc:sldChg>
      <pc:sldChg chg="del">
        <pc:chgData name="Lisbeth Macmillan" userId="96d389fc-2c74-4112-b0f5-58da65881ce4" providerId="ADAL" clId="{886AC907-8602-412B-B45F-462BD14E86D6}" dt="2022-03-11T15:35:19.948" v="1312" actId="47"/>
        <pc:sldMkLst>
          <pc:docMk/>
          <pc:sldMk cId="986581769" sldId="282"/>
        </pc:sldMkLst>
      </pc:sldChg>
      <pc:sldChg chg="del">
        <pc:chgData name="Lisbeth Macmillan" userId="96d389fc-2c74-4112-b0f5-58da65881ce4" providerId="ADAL" clId="{886AC907-8602-412B-B45F-462BD14E86D6}" dt="2022-03-11T15:35:21.567" v="1313" actId="47"/>
        <pc:sldMkLst>
          <pc:docMk/>
          <pc:sldMk cId="3304151240" sldId="283"/>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AC55E5D-3316-43FB-9C9D-67F4DAD7BCE5}" type="doc">
      <dgm:prSet loTypeId="urn:microsoft.com/office/officeart/2005/8/layout/venn1" loCatId="relationship" qsTypeId="urn:microsoft.com/office/officeart/2005/8/quickstyle/simple1" qsCatId="simple" csTypeId="urn:microsoft.com/office/officeart/2005/8/colors/accent1_2" csCatId="accent1" phldr="1"/>
      <dgm:spPr/>
    </dgm:pt>
    <dgm:pt modelId="{3E1E3BBC-51B4-4D83-945B-875C619A8EE7}" type="pres">
      <dgm:prSet presAssocID="{EAC55E5D-3316-43FB-9C9D-67F4DAD7BCE5}" presName="compositeShape" presStyleCnt="0">
        <dgm:presLayoutVars>
          <dgm:chMax val="7"/>
          <dgm:dir/>
          <dgm:resizeHandles val="exact"/>
        </dgm:presLayoutVars>
      </dgm:prSet>
      <dgm:spPr/>
    </dgm:pt>
  </dgm:ptLst>
  <dgm:cxnLst>
    <dgm:cxn modelId="{AFA1380C-9A59-46EC-A6EF-4798573FECE5}" type="presOf" srcId="{EAC55E5D-3316-43FB-9C9D-67F4DAD7BCE5}" destId="{3E1E3BBC-51B4-4D83-945B-875C619A8EE7}" srcOrd="0"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AC55E5D-3316-43FB-9C9D-67F4DAD7BCE5}" type="doc">
      <dgm:prSet loTypeId="urn:microsoft.com/office/officeart/2005/8/layout/venn1" loCatId="relationship" qsTypeId="urn:microsoft.com/office/officeart/2005/8/quickstyle/simple1" qsCatId="simple" csTypeId="urn:microsoft.com/office/officeart/2005/8/colors/accent1_2" csCatId="accent1" phldr="1"/>
      <dgm:spPr/>
    </dgm:pt>
    <dgm:pt modelId="{D804BD94-D6C6-4788-9D48-5474E1E8B2DE}">
      <dgm:prSet phldrT="[Text]"/>
      <dgm:spPr/>
      <dgm:t>
        <a:bodyPr/>
        <a:lstStyle/>
        <a:p>
          <a:r>
            <a:rPr lang="en-GB" b="0" dirty="0">
              <a:solidFill>
                <a:schemeClr val="bg1"/>
              </a:solidFill>
              <a:latin typeface="Libre Franklin" panose="00000500000000000000" pitchFamily="2" charset="0"/>
            </a:rPr>
            <a:t>Drive strategy</a:t>
          </a:r>
        </a:p>
      </dgm:t>
    </dgm:pt>
    <dgm:pt modelId="{0F59FD9C-5E6F-4EF5-919B-D04AF5F58604}" type="parTrans" cxnId="{610CF4D9-7D46-4967-A4AB-56DBF3E2CD09}">
      <dgm:prSet/>
      <dgm:spPr/>
      <dgm:t>
        <a:bodyPr/>
        <a:lstStyle/>
        <a:p>
          <a:endParaRPr lang="en-GB"/>
        </a:p>
      </dgm:t>
    </dgm:pt>
    <dgm:pt modelId="{7B2A25F7-3C9C-423D-B1D6-597ACF593472}" type="sibTrans" cxnId="{610CF4D9-7D46-4967-A4AB-56DBF3E2CD09}">
      <dgm:prSet/>
      <dgm:spPr/>
      <dgm:t>
        <a:bodyPr/>
        <a:lstStyle/>
        <a:p>
          <a:endParaRPr lang="en-GB"/>
        </a:p>
      </dgm:t>
    </dgm:pt>
    <dgm:pt modelId="{7BC673CD-E203-4C91-871B-234AADD2D9C5}">
      <dgm:prSet phldrT="[Text]"/>
      <dgm:spPr/>
      <dgm:t>
        <a:bodyPr/>
        <a:lstStyle/>
        <a:p>
          <a:r>
            <a:rPr lang="en-GB" b="0" dirty="0">
              <a:solidFill>
                <a:schemeClr val="bg1"/>
              </a:solidFill>
              <a:latin typeface="Libre Franklin" panose="00000500000000000000" pitchFamily="2" charset="0"/>
            </a:rPr>
            <a:t>Nurture existing relationships</a:t>
          </a:r>
        </a:p>
      </dgm:t>
    </dgm:pt>
    <dgm:pt modelId="{47D806E3-B8A2-4EE8-B4E7-3A26175BE467}" type="parTrans" cxnId="{C32491BC-F6D9-4F7F-865F-228A8FFF5AFD}">
      <dgm:prSet/>
      <dgm:spPr/>
      <dgm:t>
        <a:bodyPr/>
        <a:lstStyle/>
        <a:p>
          <a:endParaRPr lang="en-GB"/>
        </a:p>
      </dgm:t>
    </dgm:pt>
    <dgm:pt modelId="{830F1501-36D5-4A11-AC24-C940F5AEC540}" type="sibTrans" cxnId="{C32491BC-F6D9-4F7F-865F-228A8FFF5AFD}">
      <dgm:prSet/>
      <dgm:spPr/>
      <dgm:t>
        <a:bodyPr/>
        <a:lstStyle/>
        <a:p>
          <a:endParaRPr lang="en-GB"/>
        </a:p>
      </dgm:t>
    </dgm:pt>
    <dgm:pt modelId="{5D31841D-79B0-40B8-8E1E-D78584FEA8D0}">
      <dgm:prSet phldrT="[Text]"/>
      <dgm:spPr/>
      <dgm:t>
        <a:bodyPr/>
        <a:lstStyle/>
        <a:p>
          <a:r>
            <a:rPr lang="en-GB" b="0" dirty="0">
              <a:solidFill>
                <a:schemeClr val="bg1"/>
              </a:solidFill>
              <a:latin typeface="Libre Franklin" panose="00000500000000000000" pitchFamily="2" charset="0"/>
            </a:rPr>
            <a:t>Maximise data insights</a:t>
          </a:r>
        </a:p>
      </dgm:t>
    </dgm:pt>
    <dgm:pt modelId="{E5B0F480-345D-4A18-AFE4-0BBE8A7B179C}" type="parTrans" cxnId="{C6F37575-D891-4F81-9D53-07CFB731B445}">
      <dgm:prSet/>
      <dgm:spPr/>
      <dgm:t>
        <a:bodyPr/>
        <a:lstStyle/>
        <a:p>
          <a:endParaRPr lang="en-GB"/>
        </a:p>
      </dgm:t>
    </dgm:pt>
    <dgm:pt modelId="{7705ACFD-D370-444C-9538-F7D000E8B384}" type="sibTrans" cxnId="{C6F37575-D891-4F81-9D53-07CFB731B445}">
      <dgm:prSet/>
      <dgm:spPr/>
      <dgm:t>
        <a:bodyPr/>
        <a:lstStyle/>
        <a:p>
          <a:endParaRPr lang="en-GB"/>
        </a:p>
      </dgm:t>
    </dgm:pt>
    <dgm:pt modelId="{3E1E3BBC-51B4-4D83-945B-875C619A8EE7}" type="pres">
      <dgm:prSet presAssocID="{EAC55E5D-3316-43FB-9C9D-67F4DAD7BCE5}" presName="compositeShape" presStyleCnt="0">
        <dgm:presLayoutVars>
          <dgm:chMax val="7"/>
          <dgm:dir/>
          <dgm:resizeHandles val="exact"/>
        </dgm:presLayoutVars>
      </dgm:prSet>
      <dgm:spPr/>
    </dgm:pt>
    <dgm:pt modelId="{F5566851-E938-4609-9D5D-BFCDAEF183E9}" type="pres">
      <dgm:prSet presAssocID="{D804BD94-D6C6-4788-9D48-5474E1E8B2DE}" presName="circ1" presStyleLbl="vennNode1" presStyleIdx="0" presStyleCnt="3"/>
      <dgm:spPr/>
    </dgm:pt>
    <dgm:pt modelId="{CF11BA89-F7E3-4086-84A7-1206D6A54D1A}" type="pres">
      <dgm:prSet presAssocID="{D804BD94-D6C6-4788-9D48-5474E1E8B2DE}" presName="circ1Tx" presStyleLbl="revTx" presStyleIdx="0" presStyleCnt="0">
        <dgm:presLayoutVars>
          <dgm:chMax val="0"/>
          <dgm:chPref val="0"/>
          <dgm:bulletEnabled val="1"/>
        </dgm:presLayoutVars>
      </dgm:prSet>
      <dgm:spPr/>
    </dgm:pt>
    <dgm:pt modelId="{F46D02C8-C443-4186-A0B1-9EECE42E91FE}" type="pres">
      <dgm:prSet presAssocID="{7BC673CD-E203-4C91-871B-234AADD2D9C5}" presName="circ2" presStyleLbl="vennNode1" presStyleIdx="1" presStyleCnt="3"/>
      <dgm:spPr/>
    </dgm:pt>
    <dgm:pt modelId="{F1EDFF89-9127-48D5-944C-8451DABD0E62}" type="pres">
      <dgm:prSet presAssocID="{7BC673CD-E203-4C91-871B-234AADD2D9C5}" presName="circ2Tx" presStyleLbl="revTx" presStyleIdx="0" presStyleCnt="0">
        <dgm:presLayoutVars>
          <dgm:chMax val="0"/>
          <dgm:chPref val="0"/>
          <dgm:bulletEnabled val="1"/>
        </dgm:presLayoutVars>
      </dgm:prSet>
      <dgm:spPr/>
    </dgm:pt>
    <dgm:pt modelId="{D64D019A-8D66-46DB-9D90-D5DC0DB04306}" type="pres">
      <dgm:prSet presAssocID="{5D31841D-79B0-40B8-8E1E-D78584FEA8D0}" presName="circ3" presStyleLbl="vennNode1" presStyleIdx="2" presStyleCnt="3"/>
      <dgm:spPr/>
    </dgm:pt>
    <dgm:pt modelId="{60FE4E67-B323-4FFA-A9EC-03C1AD553E34}" type="pres">
      <dgm:prSet presAssocID="{5D31841D-79B0-40B8-8E1E-D78584FEA8D0}" presName="circ3Tx" presStyleLbl="revTx" presStyleIdx="0" presStyleCnt="0">
        <dgm:presLayoutVars>
          <dgm:chMax val="0"/>
          <dgm:chPref val="0"/>
          <dgm:bulletEnabled val="1"/>
        </dgm:presLayoutVars>
      </dgm:prSet>
      <dgm:spPr/>
    </dgm:pt>
  </dgm:ptLst>
  <dgm:cxnLst>
    <dgm:cxn modelId="{AFA1380C-9A59-46EC-A6EF-4798573FECE5}" type="presOf" srcId="{EAC55E5D-3316-43FB-9C9D-67F4DAD7BCE5}" destId="{3E1E3BBC-51B4-4D83-945B-875C619A8EE7}" srcOrd="0" destOrd="0" presId="urn:microsoft.com/office/officeart/2005/8/layout/venn1"/>
    <dgm:cxn modelId="{8F73581E-B86B-46F1-BC3B-A5C753A8E4CA}" type="presOf" srcId="{5D31841D-79B0-40B8-8E1E-D78584FEA8D0}" destId="{D64D019A-8D66-46DB-9D90-D5DC0DB04306}" srcOrd="1" destOrd="0" presId="urn:microsoft.com/office/officeart/2005/8/layout/venn1"/>
    <dgm:cxn modelId="{45A0733A-6194-43A1-8841-1244FD9541E6}" type="presOf" srcId="{D804BD94-D6C6-4788-9D48-5474E1E8B2DE}" destId="{F5566851-E938-4609-9D5D-BFCDAEF183E9}" srcOrd="1" destOrd="0" presId="urn:microsoft.com/office/officeart/2005/8/layout/venn1"/>
    <dgm:cxn modelId="{EEE8C96F-62F6-4372-A454-5E69DA258B9E}" type="presOf" srcId="{5D31841D-79B0-40B8-8E1E-D78584FEA8D0}" destId="{60FE4E67-B323-4FFA-A9EC-03C1AD553E34}" srcOrd="0" destOrd="0" presId="urn:microsoft.com/office/officeart/2005/8/layout/venn1"/>
    <dgm:cxn modelId="{C6F37575-D891-4F81-9D53-07CFB731B445}" srcId="{EAC55E5D-3316-43FB-9C9D-67F4DAD7BCE5}" destId="{5D31841D-79B0-40B8-8E1E-D78584FEA8D0}" srcOrd="2" destOrd="0" parTransId="{E5B0F480-345D-4A18-AFE4-0BBE8A7B179C}" sibTransId="{7705ACFD-D370-444C-9538-F7D000E8B384}"/>
    <dgm:cxn modelId="{1114A876-767F-47DF-A977-A4DA9B180DC8}" type="presOf" srcId="{D804BD94-D6C6-4788-9D48-5474E1E8B2DE}" destId="{CF11BA89-F7E3-4086-84A7-1206D6A54D1A}" srcOrd="0" destOrd="0" presId="urn:microsoft.com/office/officeart/2005/8/layout/venn1"/>
    <dgm:cxn modelId="{578FF380-6228-4F4A-916A-ED63E8FD1C5D}" type="presOf" srcId="{7BC673CD-E203-4C91-871B-234AADD2D9C5}" destId="{F1EDFF89-9127-48D5-944C-8451DABD0E62}" srcOrd="0" destOrd="0" presId="urn:microsoft.com/office/officeart/2005/8/layout/venn1"/>
    <dgm:cxn modelId="{A3B26689-EF71-45C2-8EEA-0A12546295DD}" type="presOf" srcId="{7BC673CD-E203-4C91-871B-234AADD2D9C5}" destId="{F46D02C8-C443-4186-A0B1-9EECE42E91FE}" srcOrd="1" destOrd="0" presId="urn:microsoft.com/office/officeart/2005/8/layout/venn1"/>
    <dgm:cxn modelId="{C32491BC-F6D9-4F7F-865F-228A8FFF5AFD}" srcId="{EAC55E5D-3316-43FB-9C9D-67F4DAD7BCE5}" destId="{7BC673CD-E203-4C91-871B-234AADD2D9C5}" srcOrd="1" destOrd="0" parTransId="{47D806E3-B8A2-4EE8-B4E7-3A26175BE467}" sibTransId="{830F1501-36D5-4A11-AC24-C940F5AEC540}"/>
    <dgm:cxn modelId="{610CF4D9-7D46-4967-A4AB-56DBF3E2CD09}" srcId="{EAC55E5D-3316-43FB-9C9D-67F4DAD7BCE5}" destId="{D804BD94-D6C6-4788-9D48-5474E1E8B2DE}" srcOrd="0" destOrd="0" parTransId="{0F59FD9C-5E6F-4EF5-919B-D04AF5F58604}" sibTransId="{7B2A25F7-3C9C-423D-B1D6-597ACF593472}"/>
    <dgm:cxn modelId="{27B48AFF-82C1-4A39-A410-8676DD50EB2F}" type="presParOf" srcId="{3E1E3BBC-51B4-4D83-945B-875C619A8EE7}" destId="{F5566851-E938-4609-9D5D-BFCDAEF183E9}" srcOrd="0" destOrd="0" presId="urn:microsoft.com/office/officeart/2005/8/layout/venn1"/>
    <dgm:cxn modelId="{DDCE5BF3-12EA-40B4-B3DE-29D3B0CF3695}" type="presParOf" srcId="{3E1E3BBC-51B4-4D83-945B-875C619A8EE7}" destId="{CF11BA89-F7E3-4086-84A7-1206D6A54D1A}" srcOrd="1" destOrd="0" presId="urn:microsoft.com/office/officeart/2005/8/layout/venn1"/>
    <dgm:cxn modelId="{BD6422D1-993B-4F71-9D09-FD663F74DA0C}" type="presParOf" srcId="{3E1E3BBC-51B4-4D83-945B-875C619A8EE7}" destId="{F46D02C8-C443-4186-A0B1-9EECE42E91FE}" srcOrd="2" destOrd="0" presId="urn:microsoft.com/office/officeart/2005/8/layout/venn1"/>
    <dgm:cxn modelId="{25749D05-DD22-4317-B116-008087B331D2}" type="presParOf" srcId="{3E1E3BBC-51B4-4D83-945B-875C619A8EE7}" destId="{F1EDFF89-9127-48D5-944C-8451DABD0E62}" srcOrd="3" destOrd="0" presId="urn:microsoft.com/office/officeart/2005/8/layout/venn1"/>
    <dgm:cxn modelId="{119B6876-CDEE-421B-97A2-4411E4E81650}" type="presParOf" srcId="{3E1E3BBC-51B4-4D83-945B-875C619A8EE7}" destId="{D64D019A-8D66-46DB-9D90-D5DC0DB04306}" srcOrd="4" destOrd="0" presId="urn:microsoft.com/office/officeart/2005/8/layout/venn1"/>
    <dgm:cxn modelId="{8EFD4FD0-64EE-4112-9705-D92D1F2C781A}" type="presParOf" srcId="{3E1E3BBC-51B4-4D83-945B-875C619A8EE7}" destId="{60FE4E67-B323-4FFA-A9EC-03C1AD553E34}" srcOrd="5"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8F7CB69-A81B-451A-9ED6-C321B5746538}"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GB"/>
        </a:p>
      </dgm:t>
    </dgm:pt>
    <dgm:pt modelId="{A58DF864-4615-4C9F-874D-17A509C8F35D}">
      <dgm:prSet phldrT="[Text]"/>
      <dgm:spPr>
        <a:solidFill>
          <a:srgbClr val="00A9CC"/>
        </a:solidFill>
      </dgm:spPr>
      <dgm:t>
        <a:bodyPr/>
        <a:lstStyle/>
        <a:p>
          <a:r>
            <a:rPr lang="en-GB" dirty="0"/>
            <a:t>SU Scotland </a:t>
          </a:r>
          <a:br>
            <a:rPr lang="en-GB" dirty="0"/>
          </a:br>
          <a:r>
            <a:rPr lang="en-GB" dirty="0"/>
            <a:t>Chief Financial Officer</a:t>
          </a:r>
        </a:p>
      </dgm:t>
    </dgm:pt>
    <dgm:pt modelId="{C4F6FD3B-C91E-4AF2-B5E3-1B193BB7747D}" type="parTrans" cxnId="{5AB4246F-01ED-40E2-9EE9-8C1717C19911}">
      <dgm:prSet/>
      <dgm:spPr/>
      <dgm:t>
        <a:bodyPr/>
        <a:lstStyle/>
        <a:p>
          <a:endParaRPr lang="en-GB"/>
        </a:p>
      </dgm:t>
    </dgm:pt>
    <dgm:pt modelId="{DAB66DA9-8BCB-4C49-97CC-A4FF7B23AE9F}" type="sibTrans" cxnId="{5AB4246F-01ED-40E2-9EE9-8C1717C19911}">
      <dgm:prSet/>
      <dgm:spPr/>
      <dgm:t>
        <a:bodyPr/>
        <a:lstStyle/>
        <a:p>
          <a:endParaRPr lang="en-GB"/>
        </a:p>
      </dgm:t>
    </dgm:pt>
    <dgm:pt modelId="{3F07E909-93B7-41D3-9DA6-A3ED293A526A}">
      <dgm:prSet phldrT="[Text]"/>
      <dgm:spPr>
        <a:solidFill>
          <a:srgbClr val="00A9CC"/>
        </a:solidFill>
      </dgm:spPr>
      <dgm:t>
        <a:bodyPr/>
        <a:lstStyle/>
        <a:p>
          <a:r>
            <a:rPr lang="en-GB" dirty="0"/>
            <a:t>Finance Manager</a:t>
          </a:r>
        </a:p>
      </dgm:t>
    </dgm:pt>
    <dgm:pt modelId="{4F13708A-8F80-40B1-9AFA-6F6534517B36}" type="parTrans" cxnId="{3A432E6E-04BC-4CA6-832E-79AF1BC049B3}">
      <dgm:prSet/>
      <dgm:spPr/>
      <dgm:t>
        <a:bodyPr/>
        <a:lstStyle/>
        <a:p>
          <a:endParaRPr lang="en-GB"/>
        </a:p>
      </dgm:t>
    </dgm:pt>
    <dgm:pt modelId="{E9F063CD-018A-48AB-904B-942046E3C3A6}" type="sibTrans" cxnId="{3A432E6E-04BC-4CA6-832E-79AF1BC049B3}">
      <dgm:prSet/>
      <dgm:spPr/>
      <dgm:t>
        <a:bodyPr/>
        <a:lstStyle/>
        <a:p>
          <a:endParaRPr lang="en-GB"/>
        </a:p>
      </dgm:t>
    </dgm:pt>
    <dgm:pt modelId="{CC6CF977-7DBE-49D6-8584-654CF2CC8D69}">
      <dgm:prSet/>
      <dgm:spPr>
        <a:solidFill>
          <a:srgbClr val="D92569"/>
        </a:solidFill>
      </dgm:spPr>
      <dgm:t>
        <a:bodyPr/>
        <a:lstStyle/>
        <a:p>
          <a:r>
            <a:rPr lang="en-GB" dirty="0"/>
            <a:t>Head of Fundraising</a:t>
          </a:r>
        </a:p>
      </dgm:t>
    </dgm:pt>
    <dgm:pt modelId="{544DE322-BA9B-4D44-9FFA-11D684E1A72F}" type="parTrans" cxnId="{464C0156-4A65-4FDA-BFF5-762958D08186}">
      <dgm:prSet/>
      <dgm:spPr/>
      <dgm:t>
        <a:bodyPr/>
        <a:lstStyle/>
        <a:p>
          <a:endParaRPr lang="en-GB"/>
        </a:p>
      </dgm:t>
    </dgm:pt>
    <dgm:pt modelId="{6C5EF5B4-73A9-485E-A306-19FC27A2EC5D}" type="sibTrans" cxnId="{464C0156-4A65-4FDA-BFF5-762958D08186}">
      <dgm:prSet/>
      <dgm:spPr/>
      <dgm:t>
        <a:bodyPr/>
        <a:lstStyle/>
        <a:p>
          <a:endParaRPr lang="en-GB"/>
        </a:p>
      </dgm:t>
    </dgm:pt>
    <dgm:pt modelId="{06A8D8ED-FD67-4307-932F-88066C632FD2}">
      <dgm:prSet/>
      <dgm:spPr>
        <a:solidFill>
          <a:srgbClr val="00A9CC"/>
        </a:solidFill>
      </dgm:spPr>
      <dgm:t>
        <a:bodyPr/>
        <a:lstStyle/>
        <a:p>
          <a:r>
            <a:rPr lang="en-GB" dirty="0"/>
            <a:t>Fundraising</a:t>
          </a:r>
        </a:p>
        <a:p>
          <a:r>
            <a:rPr lang="en-GB" dirty="0"/>
            <a:t>Team</a:t>
          </a:r>
        </a:p>
      </dgm:t>
    </dgm:pt>
    <dgm:pt modelId="{68525A62-D012-4A2E-B6C4-2CC3CD1C48AB}" type="parTrans" cxnId="{ECEBA8EA-BD1F-421E-8086-34AE630223B8}">
      <dgm:prSet/>
      <dgm:spPr/>
      <dgm:t>
        <a:bodyPr/>
        <a:lstStyle/>
        <a:p>
          <a:endParaRPr lang="en-GB"/>
        </a:p>
      </dgm:t>
    </dgm:pt>
    <dgm:pt modelId="{5494F397-9BD7-4328-A6B5-A01D7AF21BE2}" type="sibTrans" cxnId="{ECEBA8EA-BD1F-421E-8086-34AE630223B8}">
      <dgm:prSet/>
      <dgm:spPr/>
      <dgm:t>
        <a:bodyPr/>
        <a:lstStyle/>
        <a:p>
          <a:endParaRPr lang="en-GB"/>
        </a:p>
      </dgm:t>
    </dgm:pt>
    <dgm:pt modelId="{95A14D32-EFA0-4004-A7E4-55D460CDC626}">
      <dgm:prSet/>
      <dgm:spPr>
        <a:solidFill>
          <a:srgbClr val="00A9CC"/>
        </a:solidFill>
      </dgm:spPr>
      <dgm:t>
        <a:bodyPr/>
        <a:lstStyle/>
        <a:p>
          <a:r>
            <a:rPr lang="en-GB" dirty="0"/>
            <a:t>CEO</a:t>
          </a:r>
        </a:p>
      </dgm:t>
    </dgm:pt>
    <dgm:pt modelId="{9E014214-FF76-4384-AD38-DCE0D7EFF7E6}" type="parTrans" cxnId="{D20FAF23-5188-4866-B4BB-80CE1AD21EBC}">
      <dgm:prSet/>
      <dgm:spPr/>
      <dgm:t>
        <a:bodyPr/>
        <a:lstStyle/>
        <a:p>
          <a:endParaRPr lang="en-GB"/>
        </a:p>
      </dgm:t>
    </dgm:pt>
    <dgm:pt modelId="{790CF21E-6998-4666-A00B-FB87E292D8D0}" type="sibTrans" cxnId="{D20FAF23-5188-4866-B4BB-80CE1AD21EBC}">
      <dgm:prSet/>
      <dgm:spPr/>
      <dgm:t>
        <a:bodyPr/>
        <a:lstStyle/>
        <a:p>
          <a:endParaRPr lang="en-GB"/>
        </a:p>
      </dgm:t>
    </dgm:pt>
    <dgm:pt modelId="{0AF411EF-F545-4E65-8488-C0EBDAC808C5}">
      <dgm:prSet/>
      <dgm:spPr>
        <a:solidFill>
          <a:srgbClr val="00A9CC"/>
        </a:solidFill>
      </dgm:spPr>
      <dgm:t>
        <a:bodyPr/>
        <a:lstStyle/>
        <a:p>
          <a:r>
            <a:rPr lang="en-GB" dirty="0"/>
            <a:t>Other Directors</a:t>
          </a:r>
        </a:p>
      </dgm:t>
    </dgm:pt>
    <dgm:pt modelId="{7C9FD9E0-978B-4BC3-8508-0481784C7960}" type="parTrans" cxnId="{06D69F0A-DF66-47BE-B13F-1914B6C932A6}">
      <dgm:prSet/>
      <dgm:spPr/>
      <dgm:t>
        <a:bodyPr/>
        <a:lstStyle/>
        <a:p>
          <a:endParaRPr lang="en-GB"/>
        </a:p>
      </dgm:t>
    </dgm:pt>
    <dgm:pt modelId="{E65D4619-42E0-483C-85C1-E7082981F4E0}" type="sibTrans" cxnId="{06D69F0A-DF66-47BE-B13F-1914B6C932A6}">
      <dgm:prSet/>
      <dgm:spPr/>
      <dgm:t>
        <a:bodyPr/>
        <a:lstStyle/>
        <a:p>
          <a:endParaRPr lang="en-GB"/>
        </a:p>
      </dgm:t>
    </dgm:pt>
    <dgm:pt modelId="{010AD77E-7FE3-487F-A72B-55E2FC773813}" type="pres">
      <dgm:prSet presAssocID="{88F7CB69-A81B-451A-9ED6-C321B5746538}" presName="hierChild1" presStyleCnt="0">
        <dgm:presLayoutVars>
          <dgm:orgChart val="1"/>
          <dgm:chPref val="1"/>
          <dgm:dir/>
          <dgm:animOne val="branch"/>
          <dgm:animLvl val="lvl"/>
          <dgm:resizeHandles/>
        </dgm:presLayoutVars>
      </dgm:prSet>
      <dgm:spPr/>
    </dgm:pt>
    <dgm:pt modelId="{F044E88F-B88A-4C4F-86CD-6D2446B35D74}" type="pres">
      <dgm:prSet presAssocID="{95A14D32-EFA0-4004-A7E4-55D460CDC626}" presName="hierRoot1" presStyleCnt="0">
        <dgm:presLayoutVars>
          <dgm:hierBranch val="init"/>
        </dgm:presLayoutVars>
      </dgm:prSet>
      <dgm:spPr/>
    </dgm:pt>
    <dgm:pt modelId="{DE4EED1E-10E6-4596-BB94-E40762711BDC}" type="pres">
      <dgm:prSet presAssocID="{95A14D32-EFA0-4004-A7E4-55D460CDC626}" presName="rootComposite1" presStyleCnt="0"/>
      <dgm:spPr/>
    </dgm:pt>
    <dgm:pt modelId="{3E80C57D-7E3E-4597-8D3E-D9767E6C95A7}" type="pres">
      <dgm:prSet presAssocID="{95A14D32-EFA0-4004-A7E4-55D460CDC626}" presName="rootText1" presStyleLbl="node0" presStyleIdx="0" presStyleCnt="1">
        <dgm:presLayoutVars>
          <dgm:chPref val="3"/>
        </dgm:presLayoutVars>
      </dgm:prSet>
      <dgm:spPr/>
    </dgm:pt>
    <dgm:pt modelId="{38C20FF9-65CB-4EB9-B875-89DF430F396B}" type="pres">
      <dgm:prSet presAssocID="{95A14D32-EFA0-4004-A7E4-55D460CDC626}" presName="rootConnector1" presStyleLbl="node1" presStyleIdx="0" presStyleCnt="0"/>
      <dgm:spPr/>
    </dgm:pt>
    <dgm:pt modelId="{68FBB8A1-FA41-45D7-BDB0-8A5C0C0A91B2}" type="pres">
      <dgm:prSet presAssocID="{95A14D32-EFA0-4004-A7E4-55D460CDC626}" presName="hierChild2" presStyleCnt="0"/>
      <dgm:spPr/>
    </dgm:pt>
    <dgm:pt modelId="{2806BC39-D38B-48BA-AB98-C077F0EAB9BE}" type="pres">
      <dgm:prSet presAssocID="{C4F6FD3B-C91E-4AF2-B5E3-1B193BB7747D}" presName="Name37" presStyleLbl="parChTrans1D2" presStyleIdx="0" presStyleCnt="2"/>
      <dgm:spPr/>
    </dgm:pt>
    <dgm:pt modelId="{67A987B4-08AC-4A41-B7DC-9EAD349CAE5D}" type="pres">
      <dgm:prSet presAssocID="{A58DF864-4615-4C9F-874D-17A509C8F35D}" presName="hierRoot2" presStyleCnt="0">
        <dgm:presLayoutVars>
          <dgm:hierBranch val="init"/>
        </dgm:presLayoutVars>
      </dgm:prSet>
      <dgm:spPr/>
    </dgm:pt>
    <dgm:pt modelId="{7036AA2F-58E4-4A8B-B585-F133858EA19A}" type="pres">
      <dgm:prSet presAssocID="{A58DF864-4615-4C9F-874D-17A509C8F35D}" presName="rootComposite" presStyleCnt="0"/>
      <dgm:spPr/>
    </dgm:pt>
    <dgm:pt modelId="{1F1EACE8-5159-4B5F-A7A2-288B482FF942}" type="pres">
      <dgm:prSet presAssocID="{A58DF864-4615-4C9F-874D-17A509C8F35D}" presName="rootText" presStyleLbl="node2" presStyleIdx="0" presStyleCnt="2">
        <dgm:presLayoutVars>
          <dgm:chPref val="3"/>
        </dgm:presLayoutVars>
      </dgm:prSet>
      <dgm:spPr/>
    </dgm:pt>
    <dgm:pt modelId="{DC402821-2BE9-43FE-84B6-56C35D61C5D1}" type="pres">
      <dgm:prSet presAssocID="{A58DF864-4615-4C9F-874D-17A509C8F35D}" presName="rootConnector" presStyleLbl="node2" presStyleIdx="0" presStyleCnt="2"/>
      <dgm:spPr/>
    </dgm:pt>
    <dgm:pt modelId="{ECE38262-D30A-4B5E-AC19-1B277F3AD89E}" type="pres">
      <dgm:prSet presAssocID="{A58DF864-4615-4C9F-874D-17A509C8F35D}" presName="hierChild4" presStyleCnt="0"/>
      <dgm:spPr/>
    </dgm:pt>
    <dgm:pt modelId="{590B1AAC-0FBB-4221-8EF7-BA599D12D876}" type="pres">
      <dgm:prSet presAssocID="{4F13708A-8F80-40B1-9AFA-6F6534517B36}" presName="Name37" presStyleLbl="parChTrans1D3" presStyleIdx="0" presStyleCnt="2"/>
      <dgm:spPr/>
    </dgm:pt>
    <dgm:pt modelId="{B05CD7C7-0AE1-4DD4-953B-ACE8E2F4566E}" type="pres">
      <dgm:prSet presAssocID="{3F07E909-93B7-41D3-9DA6-A3ED293A526A}" presName="hierRoot2" presStyleCnt="0">
        <dgm:presLayoutVars>
          <dgm:hierBranch val="init"/>
        </dgm:presLayoutVars>
      </dgm:prSet>
      <dgm:spPr/>
    </dgm:pt>
    <dgm:pt modelId="{3DD8F880-04B5-4CA2-BD9D-4F3A859926BD}" type="pres">
      <dgm:prSet presAssocID="{3F07E909-93B7-41D3-9DA6-A3ED293A526A}" presName="rootComposite" presStyleCnt="0"/>
      <dgm:spPr/>
    </dgm:pt>
    <dgm:pt modelId="{B0815950-C104-4126-BAA0-649B368EEBA0}" type="pres">
      <dgm:prSet presAssocID="{3F07E909-93B7-41D3-9DA6-A3ED293A526A}" presName="rootText" presStyleLbl="node3" presStyleIdx="0" presStyleCnt="2">
        <dgm:presLayoutVars>
          <dgm:chPref val="3"/>
        </dgm:presLayoutVars>
      </dgm:prSet>
      <dgm:spPr/>
    </dgm:pt>
    <dgm:pt modelId="{6FF7699C-5726-445D-8088-DF06D75F91B9}" type="pres">
      <dgm:prSet presAssocID="{3F07E909-93B7-41D3-9DA6-A3ED293A526A}" presName="rootConnector" presStyleLbl="node3" presStyleIdx="0" presStyleCnt="2"/>
      <dgm:spPr/>
    </dgm:pt>
    <dgm:pt modelId="{2A72EDBD-474E-4DF8-91F4-197D4F7087FA}" type="pres">
      <dgm:prSet presAssocID="{3F07E909-93B7-41D3-9DA6-A3ED293A526A}" presName="hierChild4" presStyleCnt="0"/>
      <dgm:spPr/>
    </dgm:pt>
    <dgm:pt modelId="{719E8447-297E-44DF-A196-A997985F6D55}" type="pres">
      <dgm:prSet presAssocID="{3F07E909-93B7-41D3-9DA6-A3ED293A526A}" presName="hierChild5" presStyleCnt="0"/>
      <dgm:spPr/>
    </dgm:pt>
    <dgm:pt modelId="{08166CC1-AEA4-4B01-A4E0-AA908CBD7548}" type="pres">
      <dgm:prSet presAssocID="{544DE322-BA9B-4D44-9FFA-11D684E1A72F}" presName="Name37" presStyleLbl="parChTrans1D3" presStyleIdx="1" presStyleCnt="2"/>
      <dgm:spPr/>
    </dgm:pt>
    <dgm:pt modelId="{C7F0ECAE-ADEE-42FB-8AD3-FDFAB3E04423}" type="pres">
      <dgm:prSet presAssocID="{CC6CF977-7DBE-49D6-8584-654CF2CC8D69}" presName="hierRoot2" presStyleCnt="0">
        <dgm:presLayoutVars>
          <dgm:hierBranch val="init"/>
        </dgm:presLayoutVars>
      </dgm:prSet>
      <dgm:spPr/>
    </dgm:pt>
    <dgm:pt modelId="{D21229C1-6436-42A8-9962-E824605A12B1}" type="pres">
      <dgm:prSet presAssocID="{CC6CF977-7DBE-49D6-8584-654CF2CC8D69}" presName="rootComposite" presStyleCnt="0"/>
      <dgm:spPr/>
    </dgm:pt>
    <dgm:pt modelId="{A985EA77-C3EA-452A-8A8F-D47CA5A24253}" type="pres">
      <dgm:prSet presAssocID="{CC6CF977-7DBE-49D6-8584-654CF2CC8D69}" presName="rootText" presStyleLbl="node3" presStyleIdx="1" presStyleCnt="2">
        <dgm:presLayoutVars>
          <dgm:chPref val="3"/>
        </dgm:presLayoutVars>
      </dgm:prSet>
      <dgm:spPr/>
    </dgm:pt>
    <dgm:pt modelId="{B6CE42A6-1934-454F-823F-043341F1B551}" type="pres">
      <dgm:prSet presAssocID="{CC6CF977-7DBE-49D6-8584-654CF2CC8D69}" presName="rootConnector" presStyleLbl="node3" presStyleIdx="1" presStyleCnt="2"/>
      <dgm:spPr/>
    </dgm:pt>
    <dgm:pt modelId="{D1D29A5C-09FE-4472-B3D2-5F24427D42B3}" type="pres">
      <dgm:prSet presAssocID="{CC6CF977-7DBE-49D6-8584-654CF2CC8D69}" presName="hierChild4" presStyleCnt="0"/>
      <dgm:spPr/>
    </dgm:pt>
    <dgm:pt modelId="{A551C042-0A75-43A4-AEDB-68DED8B84936}" type="pres">
      <dgm:prSet presAssocID="{68525A62-D012-4A2E-B6C4-2CC3CD1C48AB}" presName="Name37" presStyleLbl="parChTrans1D4" presStyleIdx="0" presStyleCnt="1"/>
      <dgm:spPr/>
    </dgm:pt>
    <dgm:pt modelId="{68AB126A-CCCB-42FB-8E29-89094CA70217}" type="pres">
      <dgm:prSet presAssocID="{06A8D8ED-FD67-4307-932F-88066C632FD2}" presName="hierRoot2" presStyleCnt="0">
        <dgm:presLayoutVars>
          <dgm:hierBranch val="init"/>
        </dgm:presLayoutVars>
      </dgm:prSet>
      <dgm:spPr/>
    </dgm:pt>
    <dgm:pt modelId="{757C9673-0E5C-4E2F-A5A7-A7FBBA51FA53}" type="pres">
      <dgm:prSet presAssocID="{06A8D8ED-FD67-4307-932F-88066C632FD2}" presName="rootComposite" presStyleCnt="0"/>
      <dgm:spPr/>
    </dgm:pt>
    <dgm:pt modelId="{2926F3A5-869D-49DE-91F8-DE5E0911C0A7}" type="pres">
      <dgm:prSet presAssocID="{06A8D8ED-FD67-4307-932F-88066C632FD2}" presName="rootText" presStyleLbl="node4" presStyleIdx="0" presStyleCnt="1">
        <dgm:presLayoutVars>
          <dgm:chPref val="3"/>
        </dgm:presLayoutVars>
      </dgm:prSet>
      <dgm:spPr/>
    </dgm:pt>
    <dgm:pt modelId="{0324B5C2-0FFF-49C5-B69D-E4B92C7011CA}" type="pres">
      <dgm:prSet presAssocID="{06A8D8ED-FD67-4307-932F-88066C632FD2}" presName="rootConnector" presStyleLbl="node4" presStyleIdx="0" presStyleCnt="1"/>
      <dgm:spPr/>
    </dgm:pt>
    <dgm:pt modelId="{04DAEEBD-12DC-41A6-BDC0-B5027A62CEDF}" type="pres">
      <dgm:prSet presAssocID="{06A8D8ED-FD67-4307-932F-88066C632FD2}" presName="hierChild4" presStyleCnt="0"/>
      <dgm:spPr/>
    </dgm:pt>
    <dgm:pt modelId="{F0B6ADAF-D587-469F-8765-DFDB09BD63E4}" type="pres">
      <dgm:prSet presAssocID="{06A8D8ED-FD67-4307-932F-88066C632FD2}" presName="hierChild5" presStyleCnt="0"/>
      <dgm:spPr/>
    </dgm:pt>
    <dgm:pt modelId="{02EA548A-FA7C-4895-8022-43744B2B0DEC}" type="pres">
      <dgm:prSet presAssocID="{CC6CF977-7DBE-49D6-8584-654CF2CC8D69}" presName="hierChild5" presStyleCnt="0"/>
      <dgm:spPr/>
    </dgm:pt>
    <dgm:pt modelId="{FEF05C1A-C585-49C0-9539-146A25FC8D5C}" type="pres">
      <dgm:prSet presAssocID="{A58DF864-4615-4C9F-874D-17A509C8F35D}" presName="hierChild5" presStyleCnt="0"/>
      <dgm:spPr/>
    </dgm:pt>
    <dgm:pt modelId="{008E9051-C07E-48D1-B12D-4CCECF96177E}" type="pres">
      <dgm:prSet presAssocID="{7C9FD9E0-978B-4BC3-8508-0481784C7960}" presName="Name37" presStyleLbl="parChTrans1D2" presStyleIdx="1" presStyleCnt="2"/>
      <dgm:spPr/>
    </dgm:pt>
    <dgm:pt modelId="{208FABBE-9045-41E6-A303-FEBF4F950F72}" type="pres">
      <dgm:prSet presAssocID="{0AF411EF-F545-4E65-8488-C0EBDAC808C5}" presName="hierRoot2" presStyleCnt="0">
        <dgm:presLayoutVars>
          <dgm:hierBranch val="init"/>
        </dgm:presLayoutVars>
      </dgm:prSet>
      <dgm:spPr/>
    </dgm:pt>
    <dgm:pt modelId="{5291596E-C81E-4A37-8B98-D74D7C43DD6F}" type="pres">
      <dgm:prSet presAssocID="{0AF411EF-F545-4E65-8488-C0EBDAC808C5}" presName="rootComposite" presStyleCnt="0"/>
      <dgm:spPr/>
    </dgm:pt>
    <dgm:pt modelId="{588E105D-DDF7-4B34-AFAA-395E1C969C58}" type="pres">
      <dgm:prSet presAssocID="{0AF411EF-F545-4E65-8488-C0EBDAC808C5}" presName="rootText" presStyleLbl="node2" presStyleIdx="1" presStyleCnt="2">
        <dgm:presLayoutVars>
          <dgm:chPref val="3"/>
        </dgm:presLayoutVars>
      </dgm:prSet>
      <dgm:spPr/>
    </dgm:pt>
    <dgm:pt modelId="{AE74D676-CB27-4BB5-BF61-74A7E9654705}" type="pres">
      <dgm:prSet presAssocID="{0AF411EF-F545-4E65-8488-C0EBDAC808C5}" presName="rootConnector" presStyleLbl="node2" presStyleIdx="1" presStyleCnt="2"/>
      <dgm:spPr/>
    </dgm:pt>
    <dgm:pt modelId="{4AA1430F-A7EA-4793-9AB9-AA31B019D3E2}" type="pres">
      <dgm:prSet presAssocID="{0AF411EF-F545-4E65-8488-C0EBDAC808C5}" presName="hierChild4" presStyleCnt="0"/>
      <dgm:spPr/>
    </dgm:pt>
    <dgm:pt modelId="{6F960F60-4C7D-4C5C-B42B-DC1496D38F8A}" type="pres">
      <dgm:prSet presAssocID="{0AF411EF-F545-4E65-8488-C0EBDAC808C5}" presName="hierChild5" presStyleCnt="0"/>
      <dgm:spPr/>
    </dgm:pt>
    <dgm:pt modelId="{4C1DE5A3-CB0C-4FB6-8E6F-21FE9B3DA4A4}" type="pres">
      <dgm:prSet presAssocID="{95A14D32-EFA0-4004-A7E4-55D460CDC626}" presName="hierChild3" presStyleCnt="0"/>
      <dgm:spPr/>
    </dgm:pt>
  </dgm:ptLst>
  <dgm:cxnLst>
    <dgm:cxn modelId="{02C12D09-CCC4-4DE3-92E9-762C58AC8370}" type="presOf" srcId="{A58DF864-4615-4C9F-874D-17A509C8F35D}" destId="{1F1EACE8-5159-4B5F-A7A2-288B482FF942}" srcOrd="0" destOrd="0" presId="urn:microsoft.com/office/officeart/2005/8/layout/orgChart1"/>
    <dgm:cxn modelId="{06D69F0A-DF66-47BE-B13F-1914B6C932A6}" srcId="{95A14D32-EFA0-4004-A7E4-55D460CDC626}" destId="{0AF411EF-F545-4E65-8488-C0EBDAC808C5}" srcOrd="1" destOrd="0" parTransId="{7C9FD9E0-978B-4BC3-8508-0481784C7960}" sibTransId="{E65D4619-42E0-483C-85C1-E7082981F4E0}"/>
    <dgm:cxn modelId="{1265560E-D74C-4EA3-B5B2-77AE77769DFF}" type="presOf" srcId="{C4F6FD3B-C91E-4AF2-B5E3-1B193BB7747D}" destId="{2806BC39-D38B-48BA-AB98-C077F0EAB9BE}" srcOrd="0" destOrd="0" presId="urn:microsoft.com/office/officeart/2005/8/layout/orgChart1"/>
    <dgm:cxn modelId="{B0B37223-00AE-4732-A0D1-84C527982981}" type="presOf" srcId="{544DE322-BA9B-4D44-9FFA-11D684E1A72F}" destId="{08166CC1-AEA4-4B01-A4E0-AA908CBD7548}" srcOrd="0" destOrd="0" presId="urn:microsoft.com/office/officeart/2005/8/layout/orgChart1"/>
    <dgm:cxn modelId="{D20FAF23-5188-4866-B4BB-80CE1AD21EBC}" srcId="{88F7CB69-A81B-451A-9ED6-C321B5746538}" destId="{95A14D32-EFA0-4004-A7E4-55D460CDC626}" srcOrd="0" destOrd="0" parTransId="{9E014214-FF76-4384-AD38-DCE0D7EFF7E6}" sibTransId="{790CF21E-6998-4666-A00B-FB87E292D8D0}"/>
    <dgm:cxn modelId="{51BB1E2E-AC27-49D4-BB06-0D1C3E600733}" type="presOf" srcId="{7C9FD9E0-978B-4BC3-8508-0481784C7960}" destId="{008E9051-C07E-48D1-B12D-4CCECF96177E}" srcOrd="0" destOrd="0" presId="urn:microsoft.com/office/officeart/2005/8/layout/orgChart1"/>
    <dgm:cxn modelId="{0C013134-0DF4-41B7-A4E9-B629F4A79045}" type="presOf" srcId="{4F13708A-8F80-40B1-9AFA-6F6534517B36}" destId="{590B1AAC-0FBB-4221-8EF7-BA599D12D876}" srcOrd="0" destOrd="0" presId="urn:microsoft.com/office/officeart/2005/8/layout/orgChart1"/>
    <dgm:cxn modelId="{39C8973A-3224-4350-A10A-3BE0563C1BEB}" type="presOf" srcId="{CC6CF977-7DBE-49D6-8584-654CF2CC8D69}" destId="{B6CE42A6-1934-454F-823F-043341F1B551}" srcOrd="1" destOrd="0" presId="urn:microsoft.com/office/officeart/2005/8/layout/orgChart1"/>
    <dgm:cxn modelId="{B9645C46-FC0D-46B1-BD77-B0241547A36C}" type="presOf" srcId="{06A8D8ED-FD67-4307-932F-88066C632FD2}" destId="{2926F3A5-869D-49DE-91F8-DE5E0911C0A7}" srcOrd="0" destOrd="0" presId="urn:microsoft.com/office/officeart/2005/8/layout/orgChart1"/>
    <dgm:cxn modelId="{60856C4A-0C70-40EB-A94F-F9C0DF801400}" type="presOf" srcId="{95A14D32-EFA0-4004-A7E4-55D460CDC626}" destId="{38C20FF9-65CB-4EB9-B875-89DF430F396B}" srcOrd="1" destOrd="0" presId="urn:microsoft.com/office/officeart/2005/8/layout/orgChart1"/>
    <dgm:cxn modelId="{7A51C34B-52FF-47EF-A6CC-F6BC7AEAF49D}" type="presOf" srcId="{3F07E909-93B7-41D3-9DA6-A3ED293A526A}" destId="{B0815950-C104-4126-BAA0-649B368EEBA0}" srcOrd="0" destOrd="0" presId="urn:microsoft.com/office/officeart/2005/8/layout/orgChart1"/>
    <dgm:cxn modelId="{3A432E6E-04BC-4CA6-832E-79AF1BC049B3}" srcId="{A58DF864-4615-4C9F-874D-17A509C8F35D}" destId="{3F07E909-93B7-41D3-9DA6-A3ED293A526A}" srcOrd="0" destOrd="0" parTransId="{4F13708A-8F80-40B1-9AFA-6F6534517B36}" sibTransId="{E9F063CD-018A-48AB-904B-942046E3C3A6}"/>
    <dgm:cxn modelId="{5AB4246F-01ED-40E2-9EE9-8C1717C19911}" srcId="{95A14D32-EFA0-4004-A7E4-55D460CDC626}" destId="{A58DF864-4615-4C9F-874D-17A509C8F35D}" srcOrd="0" destOrd="0" parTransId="{C4F6FD3B-C91E-4AF2-B5E3-1B193BB7747D}" sibTransId="{DAB66DA9-8BCB-4C49-97CC-A4FF7B23AE9F}"/>
    <dgm:cxn modelId="{464C0156-4A65-4FDA-BFF5-762958D08186}" srcId="{A58DF864-4615-4C9F-874D-17A509C8F35D}" destId="{CC6CF977-7DBE-49D6-8584-654CF2CC8D69}" srcOrd="1" destOrd="0" parTransId="{544DE322-BA9B-4D44-9FFA-11D684E1A72F}" sibTransId="{6C5EF5B4-73A9-485E-A306-19FC27A2EC5D}"/>
    <dgm:cxn modelId="{4959287E-7854-41BB-A82F-A6E4FA7BA845}" type="presOf" srcId="{A58DF864-4615-4C9F-874D-17A509C8F35D}" destId="{DC402821-2BE9-43FE-84B6-56C35D61C5D1}" srcOrd="1" destOrd="0" presId="urn:microsoft.com/office/officeart/2005/8/layout/orgChart1"/>
    <dgm:cxn modelId="{573DD57E-621C-4EA2-885C-8CD39782BB4B}" type="presOf" srcId="{0AF411EF-F545-4E65-8488-C0EBDAC808C5}" destId="{588E105D-DDF7-4B34-AFAA-395E1C969C58}" srcOrd="0" destOrd="0" presId="urn:microsoft.com/office/officeart/2005/8/layout/orgChart1"/>
    <dgm:cxn modelId="{34053AA3-5996-44F3-A3E9-2E553DC81D89}" type="presOf" srcId="{68525A62-D012-4A2E-B6C4-2CC3CD1C48AB}" destId="{A551C042-0A75-43A4-AEDB-68DED8B84936}" srcOrd="0" destOrd="0" presId="urn:microsoft.com/office/officeart/2005/8/layout/orgChart1"/>
    <dgm:cxn modelId="{715221B4-0A34-483B-98FD-C84C8785C32E}" type="presOf" srcId="{3F07E909-93B7-41D3-9DA6-A3ED293A526A}" destId="{6FF7699C-5726-445D-8088-DF06D75F91B9}" srcOrd="1" destOrd="0" presId="urn:microsoft.com/office/officeart/2005/8/layout/orgChart1"/>
    <dgm:cxn modelId="{4DAE53B9-8671-45FD-BBA6-1C9914E23285}" type="presOf" srcId="{CC6CF977-7DBE-49D6-8584-654CF2CC8D69}" destId="{A985EA77-C3EA-452A-8A8F-D47CA5A24253}" srcOrd="0" destOrd="0" presId="urn:microsoft.com/office/officeart/2005/8/layout/orgChart1"/>
    <dgm:cxn modelId="{654FB0BB-4CBC-4ED0-BB80-9127A3C2B9A7}" type="presOf" srcId="{06A8D8ED-FD67-4307-932F-88066C632FD2}" destId="{0324B5C2-0FFF-49C5-B69D-E4B92C7011CA}" srcOrd="1" destOrd="0" presId="urn:microsoft.com/office/officeart/2005/8/layout/orgChart1"/>
    <dgm:cxn modelId="{1D1848D6-3263-4F3A-80AC-31A779673BFB}" type="presOf" srcId="{95A14D32-EFA0-4004-A7E4-55D460CDC626}" destId="{3E80C57D-7E3E-4597-8D3E-D9767E6C95A7}" srcOrd="0" destOrd="0" presId="urn:microsoft.com/office/officeart/2005/8/layout/orgChart1"/>
    <dgm:cxn modelId="{66301FE2-0628-4C7E-90E7-F55B60236075}" type="presOf" srcId="{88F7CB69-A81B-451A-9ED6-C321B5746538}" destId="{010AD77E-7FE3-487F-A72B-55E2FC773813}" srcOrd="0" destOrd="0" presId="urn:microsoft.com/office/officeart/2005/8/layout/orgChart1"/>
    <dgm:cxn modelId="{ECEBA8EA-BD1F-421E-8086-34AE630223B8}" srcId="{CC6CF977-7DBE-49D6-8584-654CF2CC8D69}" destId="{06A8D8ED-FD67-4307-932F-88066C632FD2}" srcOrd="0" destOrd="0" parTransId="{68525A62-D012-4A2E-B6C4-2CC3CD1C48AB}" sibTransId="{5494F397-9BD7-4328-A6B5-A01D7AF21BE2}"/>
    <dgm:cxn modelId="{19F0F2EC-9FB8-4B6D-AE69-A51CAC718E9A}" type="presOf" srcId="{0AF411EF-F545-4E65-8488-C0EBDAC808C5}" destId="{AE74D676-CB27-4BB5-BF61-74A7E9654705}" srcOrd="1" destOrd="0" presId="urn:microsoft.com/office/officeart/2005/8/layout/orgChart1"/>
    <dgm:cxn modelId="{505AC06E-1D6A-4717-9005-8EFB46D64B49}" type="presParOf" srcId="{010AD77E-7FE3-487F-A72B-55E2FC773813}" destId="{F044E88F-B88A-4C4F-86CD-6D2446B35D74}" srcOrd="0" destOrd="0" presId="urn:microsoft.com/office/officeart/2005/8/layout/orgChart1"/>
    <dgm:cxn modelId="{59A9BD91-9ADD-4CC2-969C-E50CB91AF3AC}" type="presParOf" srcId="{F044E88F-B88A-4C4F-86CD-6D2446B35D74}" destId="{DE4EED1E-10E6-4596-BB94-E40762711BDC}" srcOrd="0" destOrd="0" presId="urn:microsoft.com/office/officeart/2005/8/layout/orgChart1"/>
    <dgm:cxn modelId="{28D5EE98-777F-4EBA-9CB7-92D0470BA083}" type="presParOf" srcId="{DE4EED1E-10E6-4596-BB94-E40762711BDC}" destId="{3E80C57D-7E3E-4597-8D3E-D9767E6C95A7}" srcOrd="0" destOrd="0" presId="urn:microsoft.com/office/officeart/2005/8/layout/orgChart1"/>
    <dgm:cxn modelId="{3FD7891C-61AC-4353-ADC4-C498D08EF198}" type="presParOf" srcId="{DE4EED1E-10E6-4596-BB94-E40762711BDC}" destId="{38C20FF9-65CB-4EB9-B875-89DF430F396B}" srcOrd="1" destOrd="0" presId="urn:microsoft.com/office/officeart/2005/8/layout/orgChart1"/>
    <dgm:cxn modelId="{97F9E434-9213-4A46-8C6E-2CFE46D0D913}" type="presParOf" srcId="{F044E88F-B88A-4C4F-86CD-6D2446B35D74}" destId="{68FBB8A1-FA41-45D7-BDB0-8A5C0C0A91B2}" srcOrd="1" destOrd="0" presId="urn:microsoft.com/office/officeart/2005/8/layout/orgChart1"/>
    <dgm:cxn modelId="{50DCC339-A7D3-47F5-97B2-724BA6545C14}" type="presParOf" srcId="{68FBB8A1-FA41-45D7-BDB0-8A5C0C0A91B2}" destId="{2806BC39-D38B-48BA-AB98-C077F0EAB9BE}" srcOrd="0" destOrd="0" presId="urn:microsoft.com/office/officeart/2005/8/layout/orgChart1"/>
    <dgm:cxn modelId="{7E85B051-4216-485C-ACCB-45714F69912E}" type="presParOf" srcId="{68FBB8A1-FA41-45D7-BDB0-8A5C0C0A91B2}" destId="{67A987B4-08AC-4A41-B7DC-9EAD349CAE5D}" srcOrd="1" destOrd="0" presId="urn:microsoft.com/office/officeart/2005/8/layout/orgChart1"/>
    <dgm:cxn modelId="{5761A000-63F7-46CD-A782-B62B8EA55CCF}" type="presParOf" srcId="{67A987B4-08AC-4A41-B7DC-9EAD349CAE5D}" destId="{7036AA2F-58E4-4A8B-B585-F133858EA19A}" srcOrd="0" destOrd="0" presId="urn:microsoft.com/office/officeart/2005/8/layout/orgChart1"/>
    <dgm:cxn modelId="{E852121A-E711-4DBD-B2CA-D90C002CAF56}" type="presParOf" srcId="{7036AA2F-58E4-4A8B-B585-F133858EA19A}" destId="{1F1EACE8-5159-4B5F-A7A2-288B482FF942}" srcOrd="0" destOrd="0" presId="urn:microsoft.com/office/officeart/2005/8/layout/orgChart1"/>
    <dgm:cxn modelId="{687A491B-134F-47B5-9915-FF750402C7FB}" type="presParOf" srcId="{7036AA2F-58E4-4A8B-B585-F133858EA19A}" destId="{DC402821-2BE9-43FE-84B6-56C35D61C5D1}" srcOrd="1" destOrd="0" presId="urn:microsoft.com/office/officeart/2005/8/layout/orgChart1"/>
    <dgm:cxn modelId="{02BC7BD5-334A-4B59-9737-3D7FB55907AE}" type="presParOf" srcId="{67A987B4-08AC-4A41-B7DC-9EAD349CAE5D}" destId="{ECE38262-D30A-4B5E-AC19-1B277F3AD89E}" srcOrd="1" destOrd="0" presId="urn:microsoft.com/office/officeart/2005/8/layout/orgChart1"/>
    <dgm:cxn modelId="{1E42F13E-60F3-4647-9E52-9D46672B6F43}" type="presParOf" srcId="{ECE38262-D30A-4B5E-AC19-1B277F3AD89E}" destId="{590B1AAC-0FBB-4221-8EF7-BA599D12D876}" srcOrd="0" destOrd="0" presId="urn:microsoft.com/office/officeart/2005/8/layout/orgChart1"/>
    <dgm:cxn modelId="{E4BF2FA2-B664-4E84-9754-243DF664ECA6}" type="presParOf" srcId="{ECE38262-D30A-4B5E-AC19-1B277F3AD89E}" destId="{B05CD7C7-0AE1-4DD4-953B-ACE8E2F4566E}" srcOrd="1" destOrd="0" presId="urn:microsoft.com/office/officeart/2005/8/layout/orgChart1"/>
    <dgm:cxn modelId="{9AF60E2C-73EC-43F8-869D-3C891EA40A21}" type="presParOf" srcId="{B05CD7C7-0AE1-4DD4-953B-ACE8E2F4566E}" destId="{3DD8F880-04B5-4CA2-BD9D-4F3A859926BD}" srcOrd="0" destOrd="0" presId="urn:microsoft.com/office/officeart/2005/8/layout/orgChart1"/>
    <dgm:cxn modelId="{1B20A8E3-C04B-4C4F-88C9-F1DA0402CE8B}" type="presParOf" srcId="{3DD8F880-04B5-4CA2-BD9D-4F3A859926BD}" destId="{B0815950-C104-4126-BAA0-649B368EEBA0}" srcOrd="0" destOrd="0" presId="urn:microsoft.com/office/officeart/2005/8/layout/orgChart1"/>
    <dgm:cxn modelId="{3DD4EC03-0E0D-487E-A6C0-E7EC97B073E4}" type="presParOf" srcId="{3DD8F880-04B5-4CA2-BD9D-4F3A859926BD}" destId="{6FF7699C-5726-445D-8088-DF06D75F91B9}" srcOrd="1" destOrd="0" presId="urn:microsoft.com/office/officeart/2005/8/layout/orgChart1"/>
    <dgm:cxn modelId="{21D4A8A9-7EFC-4849-B0BC-776061C071F3}" type="presParOf" srcId="{B05CD7C7-0AE1-4DD4-953B-ACE8E2F4566E}" destId="{2A72EDBD-474E-4DF8-91F4-197D4F7087FA}" srcOrd="1" destOrd="0" presId="urn:microsoft.com/office/officeart/2005/8/layout/orgChart1"/>
    <dgm:cxn modelId="{CFE97B7D-FF22-42AC-9070-C8E8EA690A39}" type="presParOf" srcId="{B05CD7C7-0AE1-4DD4-953B-ACE8E2F4566E}" destId="{719E8447-297E-44DF-A196-A997985F6D55}" srcOrd="2" destOrd="0" presId="urn:microsoft.com/office/officeart/2005/8/layout/orgChart1"/>
    <dgm:cxn modelId="{293BCFE8-A314-4D74-A67A-BB1B13A456FF}" type="presParOf" srcId="{ECE38262-D30A-4B5E-AC19-1B277F3AD89E}" destId="{08166CC1-AEA4-4B01-A4E0-AA908CBD7548}" srcOrd="2" destOrd="0" presId="urn:microsoft.com/office/officeart/2005/8/layout/orgChart1"/>
    <dgm:cxn modelId="{4F42E3BD-9EE8-4C29-A095-E2DE1C69FC9E}" type="presParOf" srcId="{ECE38262-D30A-4B5E-AC19-1B277F3AD89E}" destId="{C7F0ECAE-ADEE-42FB-8AD3-FDFAB3E04423}" srcOrd="3" destOrd="0" presId="urn:microsoft.com/office/officeart/2005/8/layout/orgChart1"/>
    <dgm:cxn modelId="{A0E9B1E9-94D5-4387-AE66-356A763F64D1}" type="presParOf" srcId="{C7F0ECAE-ADEE-42FB-8AD3-FDFAB3E04423}" destId="{D21229C1-6436-42A8-9962-E824605A12B1}" srcOrd="0" destOrd="0" presId="urn:microsoft.com/office/officeart/2005/8/layout/orgChart1"/>
    <dgm:cxn modelId="{C6F5597E-B659-484B-99FB-4B83BBA03C03}" type="presParOf" srcId="{D21229C1-6436-42A8-9962-E824605A12B1}" destId="{A985EA77-C3EA-452A-8A8F-D47CA5A24253}" srcOrd="0" destOrd="0" presId="urn:microsoft.com/office/officeart/2005/8/layout/orgChart1"/>
    <dgm:cxn modelId="{56DB690B-1DB2-4CC0-BBF7-50B8CE3A91AC}" type="presParOf" srcId="{D21229C1-6436-42A8-9962-E824605A12B1}" destId="{B6CE42A6-1934-454F-823F-043341F1B551}" srcOrd="1" destOrd="0" presId="urn:microsoft.com/office/officeart/2005/8/layout/orgChart1"/>
    <dgm:cxn modelId="{1DC4C2D3-8A21-47FC-9F3D-B2B73E4A5191}" type="presParOf" srcId="{C7F0ECAE-ADEE-42FB-8AD3-FDFAB3E04423}" destId="{D1D29A5C-09FE-4472-B3D2-5F24427D42B3}" srcOrd="1" destOrd="0" presId="urn:microsoft.com/office/officeart/2005/8/layout/orgChart1"/>
    <dgm:cxn modelId="{D0922B74-D24C-40BE-8071-7FB9F432D665}" type="presParOf" srcId="{D1D29A5C-09FE-4472-B3D2-5F24427D42B3}" destId="{A551C042-0A75-43A4-AEDB-68DED8B84936}" srcOrd="0" destOrd="0" presId="urn:microsoft.com/office/officeart/2005/8/layout/orgChart1"/>
    <dgm:cxn modelId="{71D66648-46F3-46BB-94D2-0BEF7C0E8BA4}" type="presParOf" srcId="{D1D29A5C-09FE-4472-B3D2-5F24427D42B3}" destId="{68AB126A-CCCB-42FB-8E29-89094CA70217}" srcOrd="1" destOrd="0" presId="urn:microsoft.com/office/officeart/2005/8/layout/orgChart1"/>
    <dgm:cxn modelId="{35401E08-1973-4EC4-90BA-E96EE92F38A7}" type="presParOf" srcId="{68AB126A-CCCB-42FB-8E29-89094CA70217}" destId="{757C9673-0E5C-4E2F-A5A7-A7FBBA51FA53}" srcOrd="0" destOrd="0" presId="urn:microsoft.com/office/officeart/2005/8/layout/orgChart1"/>
    <dgm:cxn modelId="{EB62DEAA-21F0-4850-AE3D-A34AA6971A17}" type="presParOf" srcId="{757C9673-0E5C-4E2F-A5A7-A7FBBA51FA53}" destId="{2926F3A5-869D-49DE-91F8-DE5E0911C0A7}" srcOrd="0" destOrd="0" presId="urn:microsoft.com/office/officeart/2005/8/layout/orgChart1"/>
    <dgm:cxn modelId="{34EDDF8B-C733-43C0-8F1A-CBF74468899E}" type="presParOf" srcId="{757C9673-0E5C-4E2F-A5A7-A7FBBA51FA53}" destId="{0324B5C2-0FFF-49C5-B69D-E4B92C7011CA}" srcOrd="1" destOrd="0" presId="urn:microsoft.com/office/officeart/2005/8/layout/orgChart1"/>
    <dgm:cxn modelId="{DE489659-D017-4509-8781-F1F5CABF6F31}" type="presParOf" srcId="{68AB126A-CCCB-42FB-8E29-89094CA70217}" destId="{04DAEEBD-12DC-41A6-BDC0-B5027A62CEDF}" srcOrd="1" destOrd="0" presId="urn:microsoft.com/office/officeart/2005/8/layout/orgChart1"/>
    <dgm:cxn modelId="{4E521D05-F832-45D3-AA25-7154A417D13C}" type="presParOf" srcId="{68AB126A-CCCB-42FB-8E29-89094CA70217}" destId="{F0B6ADAF-D587-469F-8765-DFDB09BD63E4}" srcOrd="2" destOrd="0" presId="urn:microsoft.com/office/officeart/2005/8/layout/orgChart1"/>
    <dgm:cxn modelId="{35B234EE-9767-45A5-A6BB-1E5DB5607BE2}" type="presParOf" srcId="{C7F0ECAE-ADEE-42FB-8AD3-FDFAB3E04423}" destId="{02EA548A-FA7C-4895-8022-43744B2B0DEC}" srcOrd="2" destOrd="0" presId="urn:microsoft.com/office/officeart/2005/8/layout/orgChart1"/>
    <dgm:cxn modelId="{ECD6C200-98EE-4115-B7AC-70BEDE9B9510}" type="presParOf" srcId="{67A987B4-08AC-4A41-B7DC-9EAD349CAE5D}" destId="{FEF05C1A-C585-49C0-9539-146A25FC8D5C}" srcOrd="2" destOrd="0" presId="urn:microsoft.com/office/officeart/2005/8/layout/orgChart1"/>
    <dgm:cxn modelId="{38AC2CE2-FFDD-4C3B-A0C9-39F994A59450}" type="presParOf" srcId="{68FBB8A1-FA41-45D7-BDB0-8A5C0C0A91B2}" destId="{008E9051-C07E-48D1-B12D-4CCECF96177E}" srcOrd="2" destOrd="0" presId="urn:microsoft.com/office/officeart/2005/8/layout/orgChart1"/>
    <dgm:cxn modelId="{8A6BC202-095F-430D-A5C9-9C8DA22DEC39}" type="presParOf" srcId="{68FBB8A1-FA41-45D7-BDB0-8A5C0C0A91B2}" destId="{208FABBE-9045-41E6-A303-FEBF4F950F72}" srcOrd="3" destOrd="0" presId="urn:microsoft.com/office/officeart/2005/8/layout/orgChart1"/>
    <dgm:cxn modelId="{9C04FFD9-CD30-46B6-B078-576E6C4CC144}" type="presParOf" srcId="{208FABBE-9045-41E6-A303-FEBF4F950F72}" destId="{5291596E-C81E-4A37-8B98-D74D7C43DD6F}" srcOrd="0" destOrd="0" presId="urn:microsoft.com/office/officeart/2005/8/layout/orgChart1"/>
    <dgm:cxn modelId="{E0EDF6E5-29D6-43BA-9AB4-06ABD2CCBB7A}" type="presParOf" srcId="{5291596E-C81E-4A37-8B98-D74D7C43DD6F}" destId="{588E105D-DDF7-4B34-AFAA-395E1C969C58}" srcOrd="0" destOrd="0" presId="urn:microsoft.com/office/officeart/2005/8/layout/orgChart1"/>
    <dgm:cxn modelId="{99447B80-9103-4075-B84C-F6CAA88A717D}" type="presParOf" srcId="{5291596E-C81E-4A37-8B98-D74D7C43DD6F}" destId="{AE74D676-CB27-4BB5-BF61-74A7E9654705}" srcOrd="1" destOrd="0" presId="urn:microsoft.com/office/officeart/2005/8/layout/orgChart1"/>
    <dgm:cxn modelId="{B996583F-32BE-4DD0-80F5-BC5277C71DE5}" type="presParOf" srcId="{208FABBE-9045-41E6-A303-FEBF4F950F72}" destId="{4AA1430F-A7EA-4793-9AB9-AA31B019D3E2}" srcOrd="1" destOrd="0" presId="urn:microsoft.com/office/officeart/2005/8/layout/orgChart1"/>
    <dgm:cxn modelId="{7373658B-2EEE-4332-875D-1639AF32C375}" type="presParOf" srcId="{208FABBE-9045-41E6-A303-FEBF4F950F72}" destId="{6F960F60-4C7D-4C5C-B42B-DC1496D38F8A}" srcOrd="2" destOrd="0" presId="urn:microsoft.com/office/officeart/2005/8/layout/orgChart1"/>
    <dgm:cxn modelId="{92B14423-E99E-4F7B-9BF5-68BB9DB794F0}" type="presParOf" srcId="{F044E88F-B88A-4C4F-86CD-6D2446B35D74}" destId="{4C1DE5A3-CB0C-4FB6-8E6F-21FE9B3DA4A4}"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566851-E938-4609-9D5D-BFCDAEF183E9}">
      <dsp:nvSpPr>
        <dsp:cNvPr id="0" name=""/>
        <dsp:cNvSpPr/>
      </dsp:nvSpPr>
      <dsp:spPr>
        <a:xfrm>
          <a:off x="765605" y="32444"/>
          <a:ext cx="1557358" cy="1557358"/>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GB" sz="1200" b="0" kern="1200" dirty="0">
              <a:solidFill>
                <a:schemeClr val="bg1"/>
              </a:solidFill>
              <a:latin typeface="Libre Franklin" panose="00000500000000000000" pitchFamily="2" charset="0"/>
            </a:rPr>
            <a:t>Drive strategy</a:t>
          </a:r>
        </a:p>
      </dsp:txBody>
      <dsp:txXfrm>
        <a:off x="973252" y="304982"/>
        <a:ext cx="1142063" cy="700811"/>
      </dsp:txXfrm>
    </dsp:sp>
    <dsp:sp modelId="{F46D02C8-C443-4186-A0B1-9EECE42E91FE}">
      <dsp:nvSpPr>
        <dsp:cNvPr id="0" name=""/>
        <dsp:cNvSpPr/>
      </dsp:nvSpPr>
      <dsp:spPr>
        <a:xfrm>
          <a:off x="1327552" y="1005794"/>
          <a:ext cx="1557358" cy="1557358"/>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GB" sz="1200" b="0" kern="1200" dirty="0">
              <a:solidFill>
                <a:schemeClr val="bg1"/>
              </a:solidFill>
              <a:latin typeface="Libre Franklin" panose="00000500000000000000" pitchFamily="2" charset="0"/>
            </a:rPr>
            <a:t>Nurture existing relationships</a:t>
          </a:r>
        </a:p>
      </dsp:txBody>
      <dsp:txXfrm>
        <a:off x="1803844" y="1408111"/>
        <a:ext cx="934415" cy="856547"/>
      </dsp:txXfrm>
    </dsp:sp>
    <dsp:sp modelId="{D64D019A-8D66-46DB-9D90-D5DC0DB04306}">
      <dsp:nvSpPr>
        <dsp:cNvPr id="0" name=""/>
        <dsp:cNvSpPr/>
      </dsp:nvSpPr>
      <dsp:spPr>
        <a:xfrm>
          <a:off x="203658" y="1005794"/>
          <a:ext cx="1557358" cy="1557358"/>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GB" sz="1200" b="0" kern="1200" dirty="0">
              <a:solidFill>
                <a:schemeClr val="bg1"/>
              </a:solidFill>
              <a:latin typeface="Libre Franklin" panose="00000500000000000000" pitchFamily="2" charset="0"/>
            </a:rPr>
            <a:t>Maximise data insights</a:t>
          </a:r>
        </a:p>
      </dsp:txBody>
      <dsp:txXfrm>
        <a:off x="350309" y="1408111"/>
        <a:ext cx="934415" cy="85654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8E9051-C07E-48D1-B12D-4CCECF96177E}">
      <dsp:nvSpPr>
        <dsp:cNvPr id="0" name=""/>
        <dsp:cNvSpPr/>
      </dsp:nvSpPr>
      <dsp:spPr>
        <a:xfrm>
          <a:off x="3729746" y="809092"/>
          <a:ext cx="978773" cy="339739"/>
        </a:xfrm>
        <a:custGeom>
          <a:avLst/>
          <a:gdLst/>
          <a:ahLst/>
          <a:cxnLst/>
          <a:rect l="0" t="0" r="0" b="0"/>
          <a:pathLst>
            <a:path>
              <a:moveTo>
                <a:pt x="0" y="0"/>
              </a:moveTo>
              <a:lnTo>
                <a:pt x="0" y="169869"/>
              </a:lnTo>
              <a:lnTo>
                <a:pt x="978773" y="169869"/>
              </a:lnTo>
              <a:lnTo>
                <a:pt x="978773" y="33973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551C042-0A75-43A4-AEDB-68DED8B84936}">
      <dsp:nvSpPr>
        <dsp:cNvPr id="0" name=""/>
        <dsp:cNvSpPr/>
      </dsp:nvSpPr>
      <dsp:spPr>
        <a:xfrm>
          <a:off x="3082623" y="3106377"/>
          <a:ext cx="242671" cy="744191"/>
        </a:xfrm>
        <a:custGeom>
          <a:avLst/>
          <a:gdLst/>
          <a:ahLst/>
          <a:cxnLst/>
          <a:rect l="0" t="0" r="0" b="0"/>
          <a:pathLst>
            <a:path>
              <a:moveTo>
                <a:pt x="0" y="0"/>
              </a:moveTo>
              <a:lnTo>
                <a:pt x="0" y="744191"/>
              </a:lnTo>
              <a:lnTo>
                <a:pt x="242671" y="7441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8166CC1-AEA4-4B01-A4E0-AA908CBD7548}">
      <dsp:nvSpPr>
        <dsp:cNvPr id="0" name=""/>
        <dsp:cNvSpPr/>
      </dsp:nvSpPr>
      <dsp:spPr>
        <a:xfrm>
          <a:off x="2750973" y="1957734"/>
          <a:ext cx="978773" cy="339739"/>
        </a:xfrm>
        <a:custGeom>
          <a:avLst/>
          <a:gdLst/>
          <a:ahLst/>
          <a:cxnLst/>
          <a:rect l="0" t="0" r="0" b="0"/>
          <a:pathLst>
            <a:path>
              <a:moveTo>
                <a:pt x="0" y="0"/>
              </a:moveTo>
              <a:lnTo>
                <a:pt x="0" y="169869"/>
              </a:lnTo>
              <a:lnTo>
                <a:pt x="978773" y="169869"/>
              </a:lnTo>
              <a:lnTo>
                <a:pt x="978773" y="33973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90B1AAC-0FBB-4221-8EF7-BA599D12D876}">
      <dsp:nvSpPr>
        <dsp:cNvPr id="0" name=""/>
        <dsp:cNvSpPr/>
      </dsp:nvSpPr>
      <dsp:spPr>
        <a:xfrm>
          <a:off x="1772200" y="1957734"/>
          <a:ext cx="978773" cy="339739"/>
        </a:xfrm>
        <a:custGeom>
          <a:avLst/>
          <a:gdLst/>
          <a:ahLst/>
          <a:cxnLst/>
          <a:rect l="0" t="0" r="0" b="0"/>
          <a:pathLst>
            <a:path>
              <a:moveTo>
                <a:pt x="978773" y="0"/>
              </a:moveTo>
              <a:lnTo>
                <a:pt x="978773" y="169869"/>
              </a:lnTo>
              <a:lnTo>
                <a:pt x="0" y="169869"/>
              </a:lnTo>
              <a:lnTo>
                <a:pt x="0" y="33973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806BC39-D38B-48BA-AB98-C077F0EAB9BE}">
      <dsp:nvSpPr>
        <dsp:cNvPr id="0" name=""/>
        <dsp:cNvSpPr/>
      </dsp:nvSpPr>
      <dsp:spPr>
        <a:xfrm>
          <a:off x="2750973" y="809092"/>
          <a:ext cx="978773" cy="339739"/>
        </a:xfrm>
        <a:custGeom>
          <a:avLst/>
          <a:gdLst/>
          <a:ahLst/>
          <a:cxnLst/>
          <a:rect l="0" t="0" r="0" b="0"/>
          <a:pathLst>
            <a:path>
              <a:moveTo>
                <a:pt x="978773" y="0"/>
              </a:moveTo>
              <a:lnTo>
                <a:pt x="978773" y="169869"/>
              </a:lnTo>
              <a:lnTo>
                <a:pt x="0" y="169869"/>
              </a:lnTo>
              <a:lnTo>
                <a:pt x="0" y="33973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E80C57D-7E3E-4597-8D3E-D9767E6C95A7}">
      <dsp:nvSpPr>
        <dsp:cNvPr id="0" name=""/>
        <dsp:cNvSpPr/>
      </dsp:nvSpPr>
      <dsp:spPr>
        <a:xfrm>
          <a:off x="2920843" y="188"/>
          <a:ext cx="1617806" cy="808903"/>
        </a:xfrm>
        <a:prstGeom prst="rect">
          <a:avLst/>
        </a:prstGeom>
        <a:solidFill>
          <a:srgbClr val="00A9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dirty="0"/>
            <a:t>CEO</a:t>
          </a:r>
        </a:p>
      </dsp:txBody>
      <dsp:txXfrm>
        <a:off x="2920843" y="188"/>
        <a:ext cx="1617806" cy="808903"/>
      </dsp:txXfrm>
    </dsp:sp>
    <dsp:sp modelId="{1F1EACE8-5159-4B5F-A7A2-288B482FF942}">
      <dsp:nvSpPr>
        <dsp:cNvPr id="0" name=""/>
        <dsp:cNvSpPr/>
      </dsp:nvSpPr>
      <dsp:spPr>
        <a:xfrm>
          <a:off x="1942070" y="1148831"/>
          <a:ext cx="1617806" cy="808903"/>
        </a:xfrm>
        <a:prstGeom prst="rect">
          <a:avLst/>
        </a:prstGeom>
        <a:solidFill>
          <a:srgbClr val="00A9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dirty="0"/>
            <a:t>SU Scotland </a:t>
          </a:r>
          <a:br>
            <a:rPr lang="en-GB" sz="1800" kern="1200" dirty="0"/>
          </a:br>
          <a:r>
            <a:rPr lang="en-GB" sz="1800" kern="1200" dirty="0"/>
            <a:t>Chief Financial Officer</a:t>
          </a:r>
        </a:p>
      </dsp:txBody>
      <dsp:txXfrm>
        <a:off x="1942070" y="1148831"/>
        <a:ext cx="1617806" cy="808903"/>
      </dsp:txXfrm>
    </dsp:sp>
    <dsp:sp modelId="{B0815950-C104-4126-BAA0-649B368EEBA0}">
      <dsp:nvSpPr>
        <dsp:cNvPr id="0" name=""/>
        <dsp:cNvSpPr/>
      </dsp:nvSpPr>
      <dsp:spPr>
        <a:xfrm>
          <a:off x="963297" y="2297474"/>
          <a:ext cx="1617806" cy="808903"/>
        </a:xfrm>
        <a:prstGeom prst="rect">
          <a:avLst/>
        </a:prstGeom>
        <a:solidFill>
          <a:srgbClr val="00A9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dirty="0"/>
            <a:t>Finance Manager</a:t>
          </a:r>
        </a:p>
      </dsp:txBody>
      <dsp:txXfrm>
        <a:off x="963297" y="2297474"/>
        <a:ext cx="1617806" cy="808903"/>
      </dsp:txXfrm>
    </dsp:sp>
    <dsp:sp modelId="{A985EA77-C3EA-452A-8A8F-D47CA5A24253}">
      <dsp:nvSpPr>
        <dsp:cNvPr id="0" name=""/>
        <dsp:cNvSpPr/>
      </dsp:nvSpPr>
      <dsp:spPr>
        <a:xfrm>
          <a:off x="2920843" y="2297474"/>
          <a:ext cx="1617806" cy="808903"/>
        </a:xfrm>
        <a:prstGeom prst="rect">
          <a:avLst/>
        </a:prstGeom>
        <a:solidFill>
          <a:srgbClr val="D9256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dirty="0"/>
            <a:t>Head of Fundraising</a:t>
          </a:r>
        </a:p>
      </dsp:txBody>
      <dsp:txXfrm>
        <a:off x="2920843" y="2297474"/>
        <a:ext cx="1617806" cy="808903"/>
      </dsp:txXfrm>
    </dsp:sp>
    <dsp:sp modelId="{2926F3A5-869D-49DE-91F8-DE5E0911C0A7}">
      <dsp:nvSpPr>
        <dsp:cNvPr id="0" name=""/>
        <dsp:cNvSpPr/>
      </dsp:nvSpPr>
      <dsp:spPr>
        <a:xfrm>
          <a:off x="3325294" y="3446116"/>
          <a:ext cx="1617806" cy="808903"/>
        </a:xfrm>
        <a:prstGeom prst="rect">
          <a:avLst/>
        </a:prstGeom>
        <a:solidFill>
          <a:srgbClr val="00A9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dirty="0"/>
            <a:t>Fundraising</a:t>
          </a:r>
        </a:p>
        <a:p>
          <a:pPr marL="0" lvl="0" indent="0" algn="ctr" defTabSz="800100">
            <a:lnSpc>
              <a:spcPct val="90000"/>
            </a:lnSpc>
            <a:spcBef>
              <a:spcPct val="0"/>
            </a:spcBef>
            <a:spcAft>
              <a:spcPct val="35000"/>
            </a:spcAft>
            <a:buNone/>
          </a:pPr>
          <a:r>
            <a:rPr lang="en-GB" sz="1800" kern="1200" dirty="0"/>
            <a:t>Team</a:t>
          </a:r>
        </a:p>
      </dsp:txBody>
      <dsp:txXfrm>
        <a:off x="3325294" y="3446116"/>
        <a:ext cx="1617806" cy="808903"/>
      </dsp:txXfrm>
    </dsp:sp>
    <dsp:sp modelId="{588E105D-DDF7-4B34-AFAA-395E1C969C58}">
      <dsp:nvSpPr>
        <dsp:cNvPr id="0" name=""/>
        <dsp:cNvSpPr/>
      </dsp:nvSpPr>
      <dsp:spPr>
        <a:xfrm>
          <a:off x="3899616" y="1148831"/>
          <a:ext cx="1617806" cy="808903"/>
        </a:xfrm>
        <a:prstGeom prst="rect">
          <a:avLst/>
        </a:prstGeom>
        <a:solidFill>
          <a:srgbClr val="00A9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dirty="0"/>
            <a:t>Other Directors</a:t>
          </a:r>
        </a:p>
      </dsp:txBody>
      <dsp:txXfrm>
        <a:off x="3899616" y="1148831"/>
        <a:ext cx="1617806" cy="808903"/>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094196D-D05A-4131-BE35-81D9F9A46B9A}"/>
              </a:ext>
            </a:extLst>
          </p:cNvPr>
          <p:cNvSpPr>
            <a:spLocks noGrp="1"/>
          </p:cNvSpPr>
          <p:nvPr>
            <p:ph type="hdr" sz="quarter"/>
          </p:nvPr>
        </p:nvSpPr>
        <p:spPr>
          <a:xfrm>
            <a:off x="0" y="1"/>
            <a:ext cx="4301543" cy="341064"/>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CA3BA517-365F-42A2-80C2-6847FB175BD9}"/>
              </a:ext>
            </a:extLst>
          </p:cNvPr>
          <p:cNvSpPr>
            <a:spLocks noGrp="1"/>
          </p:cNvSpPr>
          <p:nvPr>
            <p:ph type="dt" sz="quarter" idx="1"/>
          </p:nvPr>
        </p:nvSpPr>
        <p:spPr>
          <a:xfrm>
            <a:off x="5622798" y="1"/>
            <a:ext cx="4301543" cy="341064"/>
          </a:xfrm>
          <a:prstGeom prst="rect">
            <a:avLst/>
          </a:prstGeom>
        </p:spPr>
        <p:txBody>
          <a:bodyPr vert="horz" lIns="91440" tIns="45720" rIns="91440" bIns="45720" rtlCol="0"/>
          <a:lstStyle>
            <a:lvl1pPr algn="r">
              <a:defRPr sz="1200"/>
            </a:lvl1pPr>
          </a:lstStyle>
          <a:p>
            <a:fld id="{32908186-DFE1-4276-83AC-5053010A3842}" type="datetimeFigureOut">
              <a:rPr lang="en-GB" smtClean="0"/>
              <a:t>22/03/2022</a:t>
            </a:fld>
            <a:endParaRPr lang="en-GB"/>
          </a:p>
        </p:txBody>
      </p:sp>
      <p:sp>
        <p:nvSpPr>
          <p:cNvPr id="4" name="Footer Placeholder 3">
            <a:extLst>
              <a:ext uri="{FF2B5EF4-FFF2-40B4-BE49-F238E27FC236}">
                <a16:creationId xmlns:a16="http://schemas.microsoft.com/office/drawing/2014/main" id="{09349772-4E3E-4DBE-89AA-782C53FCF868}"/>
              </a:ext>
            </a:extLst>
          </p:cNvPr>
          <p:cNvSpPr>
            <a:spLocks noGrp="1"/>
          </p:cNvSpPr>
          <p:nvPr>
            <p:ph type="ftr" sz="quarter" idx="2"/>
          </p:nvPr>
        </p:nvSpPr>
        <p:spPr>
          <a:xfrm>
            <a:off x="0" y="6456612"/>
            <a:ext cx="4301543" cy="341063"/>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8E2224FE-FA46-4A4F-B537-2A76ABC3D8D8}"/>
              </a:ext>
            </a:extLst>
          </p:cNvPr>
          <p:cNvSpPr>
            <a:spLocks noGrp="1"/>
          </p:cNvSpPr>
          <p:nvPr>
            <p:ph type="sldNum" sz="quarter" idx="3"/>
          </p:nvPr>
        </p:nvSpPr>
        <p:spPr>
          <a:xfrm>
            <a:off x="5622798" y="6456612"/>
            <a:ext cx="4301543" cy="341063"/>
          </a:xfrm>
          <a:prstGeom prst="rect">
            <a:avLst/>
          </a:prstGeom>
        </p:spPr>
        <p:txBody>
          <a:bodyPr vert="horz" lIns="91440" tIns="45720" rIns="91440" bIns="45720" rtlCol="0" anchor="b"/>
          <a:lstStyle>
            <a:lvl1pPr algn="r">
              <a:defRPr sz="1200"/>
            </a:lvl1pPr>
          </a:lstStyle>
          <a:p>
            <a:fld id="{D8BFD400-189A-455C-A2F7-0A053094EED5}" type="slidenum">
              <a:rPr lang="en-GB" smtClean="0"/>
              <a:t>‹#›</a:t>
            </a:fld>
            <a:endParaRPr lang="en-GB"/>
          </a:p>
        </p:txBody>
      </p:sp>
    </p:spTree>
    <p:extLst>
      <p:ext uri="{BB962C8B-B14F-4D97-AF65-F5344CB8AC3E}">
        <p14:creationId xmlns:p14="http://schemas.microsoft.com/office/powerpoint/2010/main" val="851695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1543" cy="339884"/>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622798" y="0"/>
            <a:ext cx="4301543" cy="339884"/>
          </a:xfrm>
          <a:prstGeom prst="rect">
            <a:avLst/>
          </a:prstGeom>
        </p:spPr>
        <p:txBody>
          <a:bodyPr vert="horz" lIns="91440" tIns="45720" rIns="91440" bIns="45720" rtlCol="0"/>
          <a:lstStyle>
            <a:lvl1pPr algn="r">
              <a:defRPr sz="1200"/>
            </a:lvl1pPr>
          </a:lstStyle>
          <a:p>
            <a:fld id="{48637FF2-003D-4D26-9928-3E1C67675DAA}" type="datetimeFigureOut">
              <a:rPr lang="en-GB" smtClean="0"/>
              <a:t>22/03/2022</a:t>
            </a:fld>
            <a:endParaRPr lang="en-GB"/>
          </a:p>
        </p:txBody>
      </p:sp>
      <p:sp>
        <p:nvSpPr>
          <p:cNvPr id="4" name="Slide Image Placeholder 3"/>
          <p:cNvSpPr>
            <a:spLocks noGrp="1" noRot="1" noChangeAspect="1"/>
          </p:cNvSpPr>
          <p:nvPr>
            <p:ph type="sldImg" idx="2"/>
          </p:nvPr>
        </p:nvSpPr>
        <p:spPr>
          <a:xfrm>
            <a:off x="4081463" y="509588"/>
            <a:ext cx="1763712" cy="25495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92664" y="3228896"/>
            <a:ext cx="7941310" cy="305895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456612"/>
            <a:ext cx="4301543" cy="33988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622798" y="6456612"/>
            <a:ext cx="4301543" cy="339884"/>
          </a:xfrm>
          <a:prstGeom prst="rect">
            <a:avLst/>
          </a:prstGeom>
        </p:spPr>
        <p:txBody>
          <a:bodyPr vert="horz" lIns="91440" tIns="45720" rIns="91440" bIns="45720" rtlCol="0" anchor="b"/>
          <a:lstStyle>
            <a:lvl1pPr algn="r">
              <a:defRPr sz="1200"/>
            </a:lvl1pPr>
          </a:lstStyle>
          <a:p>
            <a:fld id="{537DA473-8B16-4B4C-84E4-69BC752EBDF6}" type="slidenum">
              <a:rPr lang="en-GB" smtClean="0"/>
              <a:t>‹#›</a:t>
            </a:fld>
            <a:endParaRPr lang="en-GB"/>
          </a:p>
        </p:txBody>
      </p:sp>
    </p:spTree>
    <p:extLst>
      <p:ext uri="{BB962C8B-B14F-4D97-AF65-F5344CB8AC3E}">
        <p14:creationId xmlns:p14="http://schemas.microsoft.com/office/powerpoint/2010/main" val="29159590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81463" y="509588"/>
            <a:ext cx="1763712" cy="25495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37DA473-8B16-4B4C-84E4-69BC752EBDF6}" type="slidenum">
              <a:rPr lang="en-GB" smtClean="0"/>
              <a:t>1</a:t>
            </a:fld>
            <a:endParaRPr lang="en-GB"/>
          </a:p>
        </p:txBody>
      </p:sp>
    </p:spTree>
    <p:extLst>
      <p:ext uri="{BB962C8B-B14F-4D97-AF65-F5344CB8AC3E}">
        <p14:creationId xmlns:p14="http://schemas.microsoft.com/office/powerpoint/2010/main" val="34591282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37DA473-8B16-4B4C-84E4-69BC752EBDF6}" type="slidenum">
              <a:rPr lang="en-GB" smtClean="0"/>
              <a:t>10</a:t>
            </a:fld>
            <a:endParaRPr lang="en-GB"/>
          </a:p>
        </p:txBody>
      </p:sp>
    </p:spTree>
    <p:extLst>
      <p:ext uri="{BB962C8B-B14F-4D97-AF65-F5344CB8AC3E}">
        <p14:creationId xmlns:p14="http://schemas.microsoft.com/office/powerpoint/2010/main" val="24609178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37DA473-8B16-4B4C-84E4-69BC752EBDF6}" type="slidenum">
              <a:rPr lang="en-GB" smtClean="0"/>
              <a:t>11</a:t>
            </a:fld>
            <a:endParaRPr lang="en-GB"/>
          </a:p>
        </p:txBody>
      </p:sp>
    </p:spTree>
    <p:extLst>
      <p:ext uri="{BB962C8B-B14F-4D97-AF65-F5344CB8AC3E}">
        <p14:creationId xmlns:p14="http://schemas.microsoft.com/office/powerpoint/2010/main" val="26406205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37DA473-8B16-4B4C-84E4-69BC752EBDF6}" type="slidenum">
              <a:rPr lang="en-GB" smtClean="0"/>
              <a:t>12</a:t>
            </a:fld>
            <a:endParaRPr lang="en-GB"/>
          </a:p>
        </p:txBody>
      </p:sp>
    </p:spTree>
    <p:extLst>
      <p:ext uri="{BB962C8B-B14F-4D97-AF65-F5344CB8AC3E}">
        <p14:creationId xmlns:p14="http://schemas.microsoft.com/office/powerpoint/2010/main" val="4915353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37DA473-8B16-4B4C-84E4-69BC752EBDF6}" type="slidenum">
              <a:rPr lang="en-GB" smtClean="0"/>
              <a:t>13</a:t>
            </a:fld>
            <a:endParaRPr lang="en-GB"/>
          </a:p>
        </p:txBody>
      </p:sp>
    </p:spTree>
    <p:extLst>
      <p:ext uri="{BB962C8B-B14F-4D97-AF65-F5344CB8AC3E}">
        <p14:creationId xmlns:p14="http://schemas.microsoft.com/office/powerpoint/2010/main" val="40162149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37DA473-8B16-4B4C-84E4-69BC752EBDF6}" type="slidenum">
              <a:rPr lang="en-GB" smtClean="0"/>
              <a:t>14</a:t>
            </a:fld>
            <a:endParaRPr lang="en-GB"/>
          </a:p>
        </p:txBody>
      </p:sp>
    </p:spTree>
    <p:extLst>
      <p:ext uri="{BB962C8B-B14F-4D97-AF65-F5344CB8AC3E}">
        <p14:creationId xmlns:p14="http://schemas.microsoft.com/office/powerpoint/2010/main" val="14580963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81463" y="509588"/>
            <a:ext cx="1763712" cy="25495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37DA473-8B16-4B4C-84E4-69BC752EBDF6}" type="slidenum">
              <a:rPr lang="en-GB" smtClean="0"/>
              <a:t>15</a:t>
            </a:fld>
            <a:endParaRPr lang="en-GB"/>
          </a:p>
        </p:txBody>
      </p:sp>
    </p:spTree>
    <p:extLst>
      <p:ext uri="{BB962C8B-B14F-4D97-AF65-F5344CB8AC3E}">
        <p14:creationId xmlns:p14="http://schemas.microsoft.com/office/powerpoint/2010/main" val="3116356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37DA473-8B16-4B4C-84E4-69BC752EBDF6}" type="slidenum">
              <a:rPr lang="en-GB" smtClean="0"/>
              <a:t>2</a:t>
            </a:fld>
            <a:endParaRPr lang="en-GB"/>
          </a:p>
        </p:txBody>
      </p:sp>
    </p:spTree>
    <p:extLst>
      <p:ext uri="{BB962C8B-B14F-4D97-AF65-F5344CB8AC3E}">
        <p14:creationId xmlns:p14="http://schemas.microsoft.com/office/powerpoint/2010/main" val="87071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37DA473-8B16-4B4C-84E4-69BC752EBDF6}" type="slidenum">
              <a:rPr lang="en-GB" smtClean="0"/>
              <a:t>3</a:t>
            </a:fld>
            <a:endParaRPr lang="en-GB"/>
          </a:p>
        </p:txBody>
      </p:sp>
    </p:spTree>
    <p:extLst>
      <p:ext uri="{BB962C8B-B14F-4D97-AF65-F5344CB8AC3E}">
        <p14:creationId xmlns:p14="http://schemas.microsoft.com/office/powerpoint/2010/main" val="16147534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37DA473-8B16-4B4C-84E4-69BC752EBDF6}" type="slidenum">
              <a:rPr lang="en-GB" smtClean="0"/>
              <a:t>4</a:t>
            </a:fld>
            <a:endParaRPr lang="en-GB"/>
          </a:p>
        </p:txBody>
      </p:sp>
    </p:spTree>
    <p:extLst>
      <p:ext uri="{BB962C8B-B14F-4D97-AF65-F5344CB8AC3E}">
        <p14:creationId xmlns:p14="http://schemas.microsoft.com/office/powerpoint/2010/main" val="2218424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37DA473-8B16-4B4C-84E4-69BC752EBDF6}" type="slidenum">
              <a:rPr lang="en-GB" smtClean="0"/>
              <a:t>5</a:t>
            </a:fld>
            <a:endParaRPr lang="en-GB"/>
          </a:p>
        </p:txBody>
      </p:sp>
    </p:spTree>
    <p:extLst>
      <p:ext uri="{BB962C8B-B14F-4D97-AF65-F5344CB8AC3E}">
        <p14:creationId xmlns:p14="http://schemas.microsoft.com/office/powerpoint/2010/main" val="31260701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37DA473-8B16-4B4C-84E4-69BC752EBDF6}" type="slidenum">
              <a:rPr lang="en-GB" smtClean="0"/>
              <a:t>6</a:t>
            </a:fld>
            <a:endParaRPr lang="en-GB"/>
          </a:p>
        </p:txBody>
      </p:sp>
    </p:spTree>
    <p:extLst>
      <p:ext uri="{BB962C8B-B14F-4D97-AF65-F5344CB8AC3E}">
        <p14:creationId xmlns:p14="http://schemas.microsoft.com/office/powerpoint/2010/main" val="6925317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37DA473-8B16-4B4C-84E4-69BC752EBDF6}" type="slidenum">
              <a:rPr lang="en-GB" smtClean="0"/>
              <a:t>7</a:t>
            </a:fld>
            <a:endParaRPr lang="en-GB"/>
          </a:p>
        </p:txBody>
      </p:sp>
    </p:spTree>
    <p:extLst>
      <p:ext uri="{BB962C8B-B14F-4D97-AF65-F5344CB8AC3E}">
        <p14:creationId xmlns:p14="http://schemas.microsoft.com/office/powerpoint/2010/main" val="39428226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37DA473-8B16-4B4C-84E4-69BC752EBDF6}" type="slidenum">
              <a:rPr lang="en-GB" smtClean="0"/>
              <a:t>8</a:t>
            </a:fld>
            <a:endParaRPr lang="en-GB"/>
          </a:p>
        </p:txBody>
      </p:sp>
    </p:spTree>
    <p:extLst>
      <p:ext uri="{BB962C8B-B14F-4D97-AF65-F5344CB8AC3E}">
        <p14:creationId xmlns:p14="http://schemas.microsoft.com/office/powerpoint/2010/main" val="35244905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37DA473-8B16-4B4C-84E4-69BC752EBDF6}" type="slidenum">
              <a:rPr lang="en-GB" smtClean="0"/>
              <a:t>9</a:t>
            </a:fld>
            <a:endParaRPr lang="en-GB"/>
          </a:p>
        </p:txBody>
      </p:sp>
    </p:spTree>
    <p:extLst>
      <p:ext uri="{BB962C8B-B14F-4D97-AF65-F5344CB8AC3E}">
        <p14:creationId xmlns:p14="http://schemas.microsoft.com/office/powerpoint/2010/main" val="30254888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3077283"/>
            <a:ext cx="5829300" cy="2123369"/>
          </a:xfrm>
        </p:spPr>
        <p:txBody>
          <a:bodyPr/>
          <a:lstStyle/>
          <a:p>
            <a:r>
              <a:rPr lang="en-US"/>
              <a:t>Click to edit Master title style</a:t>
            </a:r>
            <a:endParaRPr lang="en-GB"/>
          </a:p>
        </p:txBody>
      </p:sp>
      <p:sp>
        <p:nvSpPr>
          <p:cNvPr id="3" name="Subtitle 2"/>
          <p:cNvSpPr>
            <a:spLocks noGrp="1"/>
          </p:cNvSpPr>
          <p:nvPr>
            <p:ph type="subTitle" idx="1"/>
          </p:nvPr>
        </p:nvSpPr>
        <p:spPr>
          <a:xfrm>
            <a:off x="1028700" y="5613400"/>
            <a:ext cx="4800600" cy="2531533"/>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F450B520-846A-4264-B244-4714ED95E9BA}" type="datetimeFigureOut">
              <a:rPr lang="en-GB" smtClean="0"/>
              <a:t>22/03/2022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0AFA41B-5185-43A1-BD46-682E3A22282C}" type="slidenum">
              <a:rPr lang="en-GB" smtClean="0"/>
              <a:t>‹#›</a:t>
            </a:fld>
            <a:endParaRPr lang="en-GB"/>
          </a:p>
        </p:txBody>
      </p:sp>
    </p:spTree>
    <p:extLst>
      <p:ext uri="{BB962C8B-B14F-4D97-AF65-F5344CB8AC3E}">
        <p14:creationId xmlns:p14="http://schemas.microsoft.com/office/powerpoint/2010/main" val="3706661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450B520-846A-4264-B244-4714ED95E9BA}" type="datetimeFigureOut">
              <a:rPr lang="en-GB" smtClean="0"/>
              <a:t>22/03/2022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0AFA41B-5185-43A1-BD46-682E3A22282C}" type="slidenum">
              <a:rPr lang="en-GB" smtClean="0"/>
              <a:t>‹#›</a:t>
            </a:fld>
            <a:endParaRPr lang="en-GB"/>
          </a:p>
        </p:txBody>
      </p:sp>
    </p:spTree>
    <p:extLst>
      <p:ext uri="{BB962C8B-B14F-4D97-AF65-F5344CB8AC3E}">
        <p14:creationId xmlns:p14="http://schemas.microsoft.com/office/powerpoint/2010/main" val="937147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396701"/>
            <a:ext cx="1543050" cy="8452202"/>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342900" y="396701"/>
            <a:ext cx="4514850" cy="845220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450B520-846A-4264-B244-4714ED95E9BA}" type="datetimeFigureOut">
              <a:rPr lang="en-GB" smtClean="0"/>
              <a:t>22/03/2022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0AFA41B-5185-43A1-BD46-682E3A22282C}" type="slidenum">
              <a:rPr lang="en-GB" smtClean="0"/>
              <a:t>‹#›</a:t>
            </a:fld>
            <a:endParaRPr lang="en-GB"/>
          </a:p>
        </p:txBody>
      </p:sp>
    </p:spTree>
    <p:extLst>
      <p:ext uri="{BB962C8B-B14F-4D97-AF65-F5344CB8AC3E}">
        <p14:creationId xmlns:p14="http://schemas.microsoft.com/office/powerpoint/2010/main" val="3090933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450B520-846A-4264-B244-4714ED95E9BA}" type="datetimeFigureOut">
              <a:rPr lang="en-GB" smtClean="0"/>
              <a:t>22/03/2022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0AFA41B-5185-43A1-BD46-682E3A22282C}" type="slidenum">
              <a:rPr lang="en-GB" smtClean="0"/>
              <a:t>‹#›</a:t>
            </a:fld>
            <a:endParaRPr lang="en-GB"/>
          </a:p>
        </p:txBody>
      </p:sp>
    </p:spTree>
    <p:extLst>
      <p:ext uri="{BB962C8B-B14F-4D97-AF65-F5344CB8AC3E}">
        <p14:creationId xmlns:p14="http://schemas.microsoft.com/office/powerpoint/2010/main" val="1944605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6365522"/>
            <a:ext cx="5829300" cy="1967442"/>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541735" y="4198587"/>
            <a:ext cx="5829300" cy="216693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50B520-846A-4264-B244-4714ED95E9BA}" type="datetimeFigureOut">
              <a:rPr lang="en-GB" smtClean="0"/>
              <a:t>22/03/2022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0AFA41B-5185-43A1-BD46-682E3A22282C}" type="slidenum">
              <a:rPr lang="en-GB" smtClean="0"/>
              <a:t>‹#›</a:t>
            </a:fld>
            <a:endParaRPr lang="en-GB"/>
          </a:p>
        </p:txBody>
      </p:sp>
    </p:spTree>
    <p:extLst>
      <p:ext uri="{BB962C8B-B14F-4D97-AF65-F5344CB8AC3E}">
        <p14:creationId xmlns:p14="http://schemas.microsoft.com/office/powerpoint/2010/main" val="37958542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342900" y="2311402"/>
            <a:ext cx="3028950" cy="653750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3486150" y="2311402"/>
            <a:ext cx="3028950" cy="653750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F450B520-846A-4264-B244-4714ED95E9BA}" type="datetimeFigureOut">
              <a:rPr lang="en-GB" smtClean="0"/>
              <a:t>22/03/2022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0AFA41B-5185-43A1-BD46-682E3A22282C}" type="slidenum">
              <a:rPr lang="en-GB" smtClean="0"/>
              <a:t>‹#›</a:t>
            </a:fld>
            <a:endParaRPr lang="en-GB"/>
          </a:p>
        </p:txBody>
      </p:sp>
    </p:spTree>
    <p:extLst>
      <p:ext uri="{BB962C8B-B14F-4D97-AF65-F5344CB8AC3E}">
        <p14:creationId xmlns:p14="http://schemas.microsoft.com/office/powerpoint/2010/main" val="36276208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342900" y="2217385"/>
            <a:ext cx="3030141" cy="924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2900" y="3141486"/>
            <a:ext cx="303014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3483770" y="2217385"/>
            <a:ext cx="3031331" cy="924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483770" y="3141486"/>
            <a:ext cx="303133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F450B520-846A-4264-B244-4714ED95E9BA}" type="datetimeFigureOut">
              <a:rPr lang="en-GB" smtClean="0"/>
              <a:t>22/03/2022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0AFA41B-5185-43A1-BD46-682E3A22282C}" type="slidenum">
              <a:rPr lang="en-GB" smtClean="0"/>
              <a:t>‹#›</a:t>
            </a:fld>
            <a:endParaRPr lang="en-GB"/>
          </a:p>
        </p:txBody>
      </p:sp>
    </p:spTree>
    <p:extLst>
      <p:ext uri="{BB962C8B-B14F-4D97-AF65-F5344CB8AC3E}">
        <p14:creationId xmlns:p14="http://schemas.microsoft.com/office/powerpoint/2010/main" val="5596316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450B520-846A-4264-B244-4714ED95E9BA}" type="datetimeFigureOut">
              <a:rPr lang="en-GB" smtClean="0"/>
              <a:t>22/03/2022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0AFA41B-5185-43A1-BD46-682E3A22282C}" type="slidenum">
              <a:rPr lang="en-GB" smtClean="0"/>
              <a:t>‹#›</a:t>
            </a:fld>
            <a:endParaRPr lang="en-GB"/>
          </a:p>
        </p:txBody>
      </p:sp>
    </p:spTree>
    <p:extLst>
      <p:ext uri="{BB962C8B-B14F-4D97-AF65-F5344CB8AC3E}">
        <p14:creationId xmlns:p14="http://schemas.microsoft.com/office/powerpoint/2010/main" val="3324386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50B520-846A-4264-B244-4714ED95E9BA}" type="datetimeFigureOut">
              <a:rPr lang="en-GB" smtClean="0"/>
              <a:t>22/03/2022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0AFA41B-5185-43A1-BD46-682E3A22282C}" type="slidenum">
              <a:rPr lang="en-GB" smtClean="0"/>
              <a:t>‹#›</a:t>
            </a:fld>
            <a:endParaRPr lang="en-GB"/>
          </a:p>
        </p:txBody>
      </p:sp>
    </p:spTree>
    <p:extLst>
      <p:ext uri="{BB962C8B-B14F-4D97-AF65-F5344CB8AC3E}">
        <p14:creationId xmlns:p14="http://schemas.microsoft.com/office/powerpoint/2010/main" val="35400221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1" y="394406"/>
            <a:ext cx="2256235" cy="1678517"/>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2681288" y="394406"/>
            <a:ext cx="3833813" cy="845449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342901" y="2072923"/>
            <a:ext cx="2256235" cy="677598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450B520-846A-4264-B244-4714ED95E9BA}" type="datetimeFigureOut">
              <a:rPr lang="en-GB" smtClean="0"/>
              <a:t>22/03/2022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0AFA41B-5185-43A1-BD46-682E3A22282C}" type="slidenum">
              <a:rPr lang="en-GB" smtClean="0"/>
              <a:t>‹#›</a:t>
            </a:fld>
            <a:endParaRPr lang="en-GB"/>
          </a:p>
        </p:txBody>
      </p:sp>
    </p:spTree>
    <p:extLst>
      <p:ext uri="{BB962C8B-B14F-4D97-AF65-F5344CB8AC3E}">
        <p14:creationId xmlns:p14="http://schemas.microsoft.com/office/powerpoint/2010/main" val="3086373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934201"/>
            <a:ext cx="4114800" cy="818622"/>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344216" y="885119"/>
            <a:ext cx="4114800" cy="594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344216" y="7752823"/>
            <a:ext cx="4114800" cy="116257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450B520-846A-4264-B244-4714ED95E9BA}" type="datetimeFigureOut">
              <a:rPr lang="en-GB" smtClean="0"/>
              <a:t>22/03/2022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0AFA41B-5185-43A1-BD46-682E3A22282C}" type="slidenum">
              <a:rPr lang="en-GB" smtClean="0"/>
              <a:t>‹#›</a:t>
            </a:fld>
            <a:endParaRPr lang="en-GB"/>
          </a:p>
        </p:txBody>
      </p:sp>
    </p:spTree>
    <p:extLst>
      <p:ext uri="{BB962C8B-B14F-4D97-AF65-F5344CB8AC3E}">
        <p14:creationId xmlns:p14="http://schemas.microsoft.com/office/powerpoint/2010/main" val="3307308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96699"/>
            <a:ext cx="6172200" cy="1651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342900" y="2311402"/>
            <a:ext cx="6172200" cy="653750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342900" y="9181396"/>
            <a:ext cx="1600200" cy="527402"/>
          </a:xfrm>
          <a:prstGeom prst="rect">
            <a:avLst/>
          </a:prstGeom>
        </p:spPr>
        <p:txBody>
          <a:bodyPr vert="horz" lIns="91440" tIns="45720" rIns="91440" bIns="45720" rtlCol="0" anchor="ctr"/>
          <a:lstStyle>
            <a:lvl1pPr algn="l">
              <a:defRPr sz="1200">
                <a:solidFill>
                  <a:schemeClr val="tx1">
                    <a:tint val="75000"/>
                  </a:schemeClr>
                </a:solidFill>
              </a:defRPr>
            </a:lvl1pPr>
          </a:lstStyle>
          <a:p>
            <a:fld id="{F450B520-846A-4264-B244-4714ED95E9BA}" type="datetimeFigureOut">
              <a:rPr lang="en-GB" smtClean="0"/>
              <a:t>22/03/2022</a:t>
            </a:fld>
            <a:endParaRPr lang="en-GB"/>
          </a:p>
        </p:txBody>
      </p:sp>
      <p:sp>
        <p:nvSpPr>
          <p:cNvPr id="5" name="Footer Placeholder 4"/>
          <p:cNvSpPr>
            <a:spLocks noGrp="1"/>
          </p:cNvSpPr>
          <p:nvPr>
            <p:ph type="ftr" sz="quarter" idx="3"/>
          </p:nvPr>
        </p:nvSpPr>
        <p:spPr>
          <a:xfrm>
            <a:off x="2343150" y="9181396"/>
            <a:ext cx="2171700" cy="52740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4914900" y="9181396"/>
            <a:ext cx="1600200" cy="527402"/>
          </a:xfrm>
          <a:prstGeom prst="rect">
            <a:avLst/>
          </a:prstGeom>
        </p:spPr>
        <p:txBody>
          <a:bodyPr vert="horz" lIns="91440" tIns="45720" rIns="91440" bIns="45720" rtlCol="0" anchor="ctr"/>
          <a:lstStyle>
            <a:lvl1pPr algn="r">
              <a:defRPr sz="1200">
                <a:solidFill>
                  <a:schemeClr val="tx1">
                    <a:tint val="75000"/>
                  </a:schemeClr>
                </a:solidFill>
              </a:defRPr>
            </a:lvl1pPr>
          </a:lstStyle>
          <a:p>
            <a:fld id="{50AFA41B-5185-43A1-BD46-682E3A22282C}" type="slidenum">
              <a:rPr lang="en-GB" smtClean="0"/>
              <a:t>‹#›</a:t>
            </a:fld>
            <a:endParaRPr lang="en-GB"/>
          </a:p>
        </p:txBody>
      </p:sp>
    </p:spTree>
    <p:extLst>
      <p:ext uri="{BB962C8B-B14F-4D97-AF65-F5344CB8AC3E}">
        <p14:creationId xmlns:p14="http://schemas.microsoft.com/office/powerpoint/2010/main" val="14764465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mailto:lisbeth.macmillan@suscotland.org.uk" TargetMode="External"/><Relationship Id="rId7"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hyperlink" Target="mailto:hr@suscotland.org.uk" TargetMode="External"/><Relationship Id="rId4" Type="http://schemas.openxmlformats.org/officeDocument/2006/relationships/hyperlink" Target="https://www.suscotland.org.uk/about-us/job-opportunities/head-of-fundraising/"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mailto:Lisbeth.macmillan@suscotland.org.uk"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9.pn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1.jpeg"/><Relationship Id="rId7" Type="http://schemas.openxmlformats.org/officeDocument/2006/relationships/diagramColors" Target="../diagrams/colors2.xm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7.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picture containing drawing&#10;&#10;Description automatically generated">
            <a:extLst>
              <a:ext uri="{FF2B5EF4-FFF2-40B4-BE49-F238E27FC236}">
                <a16:creationId xmlns:a16="http://schemas.microsoft.com/office/drawing/2014/main" id="{E9F82016-E59A-4968-8B1A-CF6445F309DE}"/>
              </a:ext>
            </a:extLst>
          </p:cNvPr>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140968" y="-388531"/>
            <a:ext cx="3959352" cy="2325624"/>
          </a:xfrm>
          <a:prstGeom prst="rect">
            <a:avLst/>
          </a:prstGeom>
        </p:spPr>
      </p:pic>
      <p:sp>
        <p:nvSpPr>
          <p:cNvPr id="3" name="TextBox 2"/>
          <p:cNvSpPr txBox="1"/>
          <p:nvPr/>
        </p:nvSpPr>
        <p:spPr>
          <a:xfrm>
            <a:off x="980728" y="2650483"/>
            <a:ext cx="4896544" cy="1292662"/>
          </a:xfrm>
          <a:prstGeom prst="rect">
            <a:avLst/>
          </a:prstGeom>
          <a:noFill/>
        </p:spPr>
        <p:txBody>
          <a:bodyPr wrap="square" rtlCol="0">
            <a:spAutoFit/>
          </a:bodyPr>
          <a:lstStyle/>
          <a:p>
            <a:pPr algn="ctr"/>
            <a:r>
              <a:rPr lang="en-GB" sz="2400" b="1" dirty="0">
                <a:solidFill>
                  <a:schemeClr val="bg1">
                    <a:lumMod val="50000"/>
                  </a:schemeClr>
                </a:solidFill>
                <a:latin typeface="Libre Franklin" panose="00000500000000000000" pitchFamily="2" charset="0"/>
              </a:rPr>
              <a:t>Head of Fundraising</a:t>
            </a:r>
          </a:p>
          <a:p>
            <a:pPr algn="ctr"/>
            <a:endParaRPr lang="en-GB" dirty="0">
              <a:latin typeface="Libre Franklin" panose="00000500000000000000" pitchFamily="2" charset="0"/>
            </a:endParaRPr>
          </a:p>
          <a:p>
            <a:pPr algn="ctr"/>
            <a:r>
              <a:rPr lang="en-GB" dirty="0">
                <a:solidFill>
                  <a:schemeClr val="tx1">
                    <a:lumMod val="50000"/>
                    <a:lumOff val="50000"/>
                  </a:schemeClr>
                </a:solidFill>
                <a:latin typeface="Libre Franklin" panose="00000500000000000000" pitchFamily="2" charset="0"/>
              </a:rPr>
              <a:t>Recruitment Pack</a:t>
            </a:r>
          </a:p>
          <a:p>
            <a:pPr algn="ctr"/>
            <a:r>
              <a:rPr lang="en-GB" dirty="0">
                <a:solidFill>
                  <a:schemeClr val="tx1">
                    <a:lumMod val="50000"/>
                    <a:lumOff val="50000"/>
                  </a:schemeClr>
                </a:solidFill>
                <a:latin typeface="Libre Franklin" panose="00000500000000000000" pitchFamily="2" charset="0"/>
              </a:rPr>
              <a:t>March 2022</a:t>
            </a:r>
          </a:p>
        </p:txBody>
      </p:sp>
      <p:pic>
        <p:nvPicPr>
          <p:cNvPr id="11" name="Picture 10" descr="A picture containing text, electronics, monitor, indoor&#10;&#10;Description automatically generated">
            <a:extLst>
              <a:ext uri="{FF2B5EF4-FFF2-40B4-BE49-F238E27FC236}">
                <a16:creationId xmlns:a16="http://schemas.microsoft.com/office/drawing/2014/main" id="{8D3DCA6C-F5CB-4723-A5A3-E959C8915E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19" y="5962856"/>
            <a:ext cx="6873519" cy="3866355"/>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92F106E4-EA3C-4D06-82D4-FDE97D43DD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35045">
            <a:off x="2141965" y="4779348"/>
            <a:ext cx="2750406" cy="4637514"/>
          </a:xfrm>
          <a:prstGeom prst="rect">
            <a:avLst/>
          </a:prstGeom>
        </p:spPr>
      </p:pic>
      <p:sp>
        <p:nvSpPr>
          <p:cNvPr id="12" name="Rectangle 11">
            <a:extLst>
              <a:ext uri="{FF2B5EF4-FFF2-40B4-BE49-F238E27FC236}">
                <a16:creationId xmlns:a16="http://schemas.microsoft.com/office/drawing/2014/main" id="{AC3ADB5E-CB22-419A-9BB8-43895C41B330}"/>
              </a:ext>
            </a:extLst>
          </p:cNvPr>
          <p:cNvSpPr/>
          <p:nvPr/>
        </p:nvSpPr>
        <p:spPr>
          <a:xfrm>
            <a:off x="0" y="9810110"/>
            <a:ext cx="6858000" cy="144016"/>
          </a:xfrm>
          <a:prstGeom prst="rect">
            <a:avLst/>
          </a:prstGeom>
          <a:solidFill>
            <a:srgbClr val="F9A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94190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6F72A-52D2-4012-BA58-663D3812340A}"/>
              </a:ext>
            </a:extLst>
          </p:cNvPr>
          <p:cNvSpPr>
            <a:spLocks noGrp="1"/>
          </p:cNvSpPr>
          <p:nvPr>
            <p:ph type="title"/>
          </p:nvPr>
        </p:nvSpPr>
        <p:spPr>
          <a:xfrm>
            <a:off x="0" y="-34335"/>
            <a:ext cx="6858000" cy="1458943"/>
          </a:xfrm>
          <a:solidFill>
            <a:srgbClr val="00A9CC"/>
          </a:solidFill>
        </p:spPr>
        <p:txBody>
          <a:bodyPr>
            <a:normAutofit/>
          </a:bodyPr>
          <a:lstStyle/>
          <a:p>
            <a:pPr algn="l"/>
            <a:r>
              <a:rPr lang="en-GB" sz="3600" b="1" dirty="0">
                <a:solidFill>
                  <a:schemeClr val="bg1"/>
                </a:solidFill>
                <a:latin typeface="Libre Franklin" panose="00000500000000000000" pitchFamily="2" charset="0"/>
              </a:rPr>
              <a:t>  Tasks and responsibilities</a:t>
            </a:r>
          </a:p>
        </p:txBody>
      </p:sp>
      <p:sp>
        <p:nvSpPr>
          <p:cNvPr id="4" name="TextBox 3">
            <a:extLst>
              <a:ext uri="{FF2B5EF4-FFF2-40B4-BE49-F238E27FC236}">
                <a16:creationId xmlns:a16="http://schemas.microsoft.com/office/drawing/2014/main" id="{473EB8F9-FEB4-41A4-8138-0CAE52E6B84A}"/>
              </a:ext>
            </a:extLst>
          </p:cNvPr>
          <p:cNvSpPr txBox="1"/>
          <p:nvPr/>
        </p:nvSpPr>
        <p:spPr>
          <a:xfrm>
            <a:off x="330701" y="1782901"/>
            <a:ext cx="6172200" cy="6124754"/>
          </a:xfrm>
          <a:prstGeom prst="rect">
            <a:avLst/>
          </a:prstGeom>
          <a:noFill/>
        </p:spPr>
        <p:txBody>
          <a:bodyPr wrap="square" rtlCol="0">
            <a:spAutoFit/>
          </a:bodyPr>
          <a:lstStyle/>
          <a:p>
            <a:r>
              <a:rPr lang="en-GB" sz="1400" b="1" dirty="0">
                <a:solidFill>
                  <a:srgbClr val="FF3399"/>
                </a:solidFill>
                <a:latin typeface="Libre Franklin" panose="00000500000000000000" pitchFamily="2" charset="0"/>
              </a:rPr>
              <a:t>Spiritual Leadership</a:t>
            </a:r>
            <a:endParaRPr lang="en-GB" sz="1400" dirty="0">
              <a:solidFill>
                <a:srgbClr val="FF3399"/>
              </a:solidFill>
              <a:latin typeface="Libre Franklin" panose="00000500000000000000" pitchFamily="2" charset="0"/>
            </a:endParaRPr>
          </a:p>
          <a:p>
            <a:pPr marL="285750" lvl="0" indent="-285750">
              <a:spcBef>
                <a:spcPts val="1200"/>
              </a:spcBef>
              <a:buFont typeface="Arial" panose="020B0604020202020204" pitchFamily="34" charset="0"/>
              <a:buChar char="•"/>
            </a:pPr>
            <a:r>
              <a:rPr lang="en-US" sz="1400" dirty="0">
                <a:latin typeface="Libre Franklin" panose="00000500000000000000" pitchFamily="2" charset="0"/>
              </a:rPr>
              <a:t>As a </a:t>
            </a:r>
            <a:r>
              <a:rPr lang="en-US" sz="1400" dirty="0" err="1">
                <a:latin typeface="Libre Franklin" panose="00000500000000000000" pitchFamily="2" charset="0"/>
              </a:rPr>
              <a:t>practising</a:t>
            </a:r>
            <a:r>
              <a:rPr lang="en-US" sz="1400" dirty="0">
                <a:latin typeface="Libre Franklin" panose="00000500000000000000" pitchFamily="2" charset="0"/>
              </a:rPr>
              <a:t> Christian, to demonstrate commitment to the SU Scotland ethos, modelling Christian lifestyle, values and work practices to staff and volunteers alike.  </a:t>
            </a:r>
          </a:p>
          <a:p>
            <a:pPr marL="285750" lvl="0" indent="-285750">
              <a:spcBef>
                <a:spcPts val="1200"/>
              </a:spcBef>
              <a:buFont typeface="Arial" panose="020B0604020202020204" pitchFamily="34" charset="0"/>
              <a:buChar char="•"/>
            </a:pPr>
            <a:r>
              <a:rPr lang="en-US" sz="1400" dirty="0">
                <a:latin typeface="Libre Franklin" panose="00000500000000000000" pitchFamily="2" charset="0"/>
              </a:rPr>
              <a:t>Demonstrate continual reliance on God through active participation and leadership of prayer and Bible teaching in staff meetings and corporate Staff Prayer and worship together </a:t>
            </a:r>
          </a:p>
          <a:p>
            <a:pPr marL="285750" lvl="0" indent="-285750">
              <a:spcBef>
                <a:spcPts val="1200"/>
              </a:spcBef>
              <a:buFont typeface="Arial" panose="020B0604020202020204" pitchFamily="34" charset="0"/>
              <a:buChar char="•"/>
            </a:pPr>
            <a:r>
              <a:rPr lang="en-US" sz="1400" dirty="0">
                <a:latin typeface="Libre Franklin" panose="00000500000000000000" pitchFamily="2" charset="0"/>
              </a:rPr>
              <a:t>Model godly leadership in all aspects of character and conduct by consistently demonstrating Christ-likeness in attitudes and </a:t>
            </a:r>
            <a:r>
              <a:rPr lang="en-US" sz="1400" dirty="0" err="1">
                <a:latin typeface="Libre Franklin" panose="00000500000000000000" pitchFamily="2" charset="0"/>
              </a:rPr>
              <a:t>behaviour</a:t>
            </a:r>
            <a:r>
              <a:rPr lang="en-US" sz="1400" dirty="0">
                <a:latin typeface="Libre Franklin" panose="00000500000000000000" pitchFamily="2" charset="0"/>
              </a:rPr>
              <a:t> at work.</a:t>
            </a:r>
          </a:p>
          <a:p>
            <a:pPr marL="285750" lvl="0" indent="-285750">
              <a:spcBef>
                <a:spcPts val="1200"/>
              </a:spcBef>
              <a:buFont typeface="Arial" panose="020B0604020202020204" pitchFamily="34" charset="0"/>
              <a:buChar char="•"/>
            </a:pPr>
            <a:r>
              <a:rPr lang="en-US" sz="1400" dirty="0">
                <a:latin typeface="Libre Franklin" panose="00000500000000000000" pitchFamily="2" charset="0"/>
              </a:rPr>
              <a:t>Take responsibility for ensuring that staff development policies and practices are implemented for all members of staff within the team, including facilitating development reviews for each direct report.</a:t>
            </a:r>
          </a:p>
          <a:p>
            <a:pPr marL="285750" lvl="0" indent="-285750">
              <a:spcBef>
                <a:spcPts val="1200"/>
              </a:spcBef>
              <a:buFont typeface="Arial" panose="020B0604020202020204" pitchFamily="34" charset="0"/>
              <a:buChar char="•"/>
            </a:pPr>
            <a:r>
              <a:rPr lang="en-US" sz="1400" dirty="0">
                <a:latin typeface="Libre Franklin" panose="00000500000000000000" pitchFamily="2" charset="0"/>
              </a:rPr>
              <a:t>Pursue and maintain a Christian faith through ongoing personal spiritual development and a relationship with God. </a:t>
            </a:r>
          </a:p>
          <a:p>
            <a:pPr marL="285750" lvl="0" indent="-285750">
              <a:spcBef>
                <a:spcPts val="1200"/>
              </a:spcBef>
              <a:buFont typeface="Arial" panose="020B0604020202020204" pitchFamily="34" charset="0"/>
              <a:buChar char="•"/>
            </a:pPr>
            <a:r>
              <a:rPr lang="en-US" sz="1400" dirty="0">
                <a:latin typeface="Libre Franklin" panose="00000500000000000000" pitchFamily="2" charset="0"/>
              </a:rPr>
              <a:t>Provide support and spiritual encouragement to staff and colleagues, in line with Biblical principles in keeping with SU Scotland’s ethos, statement of faith and associated understandings.</a:t>
            </a:r>
          </a:p>
          <a:p>
            <a:pPr marL="285750" lvl="0" indent="-285750">
              <a:spcBef>
                <a:spcPts val="1200"/>
              </a:spcBef>
              <a:buFont typeface="Arial" panose="020B0604020202020204" pitchFamily="34" charset="0"/>
              <a:buChar char="•"/>
            </a:pPr>
            <a:r>
              <a:rPr lang="en-US" sz="1400" dirty="0">
                <a:latin typeface="Libre Franklin" panose="00000500000000000000" pitchFamily="2" charset="0"/>
              </a:rPr>
              <a:t>This role is a core member of the Wider Leadership Team which brings together heads of all the sub-departments on a regular basis.</a:t>
            </a:r>
          </a:p>
          <a:p>
            <a:r>
              <a:rPr lang="en-GB" sz="1400" dirty="0">
                <a:latin typeface="Libre Franklin" panose="00000500000000000000" pitchFamily="2" charset="0"/>
              </a:rPr>
              <a:t> </a:t>
            </a:r>
          </a:p>
          <a:p>
            <a:endParaRPr lang="en-GB" sz="1400" dirty="0">
              <a:latin typeface="Libre Franklin" panose="00000500000000000000" pitchFamily="2" charset="0"/>
            </a:endParaRPr>
          </a:p>
        </p:txBody>
      </p:sp>
      <p:sp>
        <p:nvSpPr>
          <p:cNvPr id="5" name="Rectangle 4">
            <a:extLst>
              <a:ext uri="{FF2B5EF4-FFF2-40B4-BE49-F238E27FC236}">
                <a16:creationId xmlns:a16="http://schemas.microsoft.com/office/drawing/2014/main" id="{EA0A9A97-3938-4F83-92B8-E573DAF95089}"/>
              </a:ext>
            </a:extLst>
          </p:cNvPr>
          <p:cNvSpPr/>
          <p:nvPr/>
        </p:nvSpPr>
        <p:spPr>
          <a:xfrm>
            <a:off x="-24397" y="9801431"/>
            <a:ext cx="6882397" cy="138506"/>
          </a:xfrm>
          <a:prstGeom prst="rect">
            <a:avLst/>
          </a:prstGeom>
          <a:solidFill>
            <a:srgbClr val="F9A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172574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6F72A-52D2-4012-BA58-663D3812340A}"/>
              </a:ext>
            </a:extLst>
          </p:cNvPr>
          <p:cNvSpPr>
            <a:spLocks noGrp="1"/>
          </p:cNvSpPr>
          <p:nvPr>
            <p:ph type="title"/>
          </p:nvPr>
        </p:nvSpPr>
        <p:spPr>
          <a:xfrm>
            <a:off x="0" y="-34335"/>
            <a:ext cx="6858000" cy="1458943"/>
          </a:xfrm>
          <a:solidFill>
            <a:srgbClr val="00A9CC"/>
          </a:solidFill>
        </p:spPr>
        <p:txBody>
          <a:bodyPr>
            <a:normAutofit/>
          </a:bodyPr>
          <a:lstStyle/>
          <a:p>
            <a:pPr algn="l"/>
            <a:r>
              <a:rPr lang="en-GB" sz="3600" b="1" dirty="0">
                <a:solidFill>
                  <a:schemeClr val="bg1"/>
                </a:solidFill>
                <a:latin typeface="Libre Franklin" panose="00000500000000000000" pitchFamily="2" charset="0"/>
              </a:rPr>
              <a:t>  Tasks and responsibilities</a:t>
            </a:r>
          </a:p>
        </p:txBody>
      </p:sp>
      <p:sp>
        <p:nvSpPr>
          <p:cNvPr id="4" name="TextBox 3">
            <a:extLst>
              <a:ext uri="{FF2B5EF4-FFF2-40B4-BE49-F238E27FC236}">
                <a16:creationId xmlns:a16="http://schemas.microsoft.com/office/drawing/2014/main" id="{473EB8F9-FEB4-41A4-8138-0CAE52E6B84A}"/>
              </a:ext>
            </a:extLst>
          </p:cNvPr>
          <p:cNvSpPr txBox="1"/>
          <p:nvPr/>
        </p:nvSpPr>
        <p:spPr>
          <a:xfrm>
            <a:off x="342900" y="1496616"/>
            <a:ext cx="6172200" cy="8202245"/>
          </a:xfrm>
          <a:prstGeom prst="rect">
            <a:avLst/>
          </a:prstGeom>
          <a:noFill/>
        </p:spPr>
        <p:txBody>
          <a:bodyPr wrap="square" rtlCol="0">
            <a:spAutoFit/>
          </a:bodyPr>
          <a:lstStyle/>
          <a:p>
            <a:r>
              <a:rPr lang="en-GB" sz="1400" b="1" dirty="0">
                <a:solidFill>
                  <a:srgbClr val="FF3399"/>
                </a:solidFill>
                <a:latin typeface="Libre Franklin" panose="00000500000000000000" pitchFamily="2" charset="0"/>
              </a:rPr>
              <a:t>Fundraising and Support Development</a:t>
            </a:r>
          </a:p>
          <a:p>
            <a:pPr marL="342900" indent="-342900">
              <a:spcBef>
                <a:spcPts val="600"/>
              </a:spcBef>
              <a:buFont typeface="Symbol" panose="05050102010706020507" pitchFamily="18" charset="2"/>
              <a:buChar char=""/>
              <a:tabLst>
                <a:tab pos="3429000" algn="l"/>
                <a:tab pos="457200" algn="l"/>
              </a:tabLst>
            </a:pPr>
            <a:r>
              <a:rPr lang="en-GB" sz="1400" dirty="0">
                <a:effectLst/>
                <a:latin typeface="Libre Franklin" panose="00000500000000000000" pitchFamily="2" charset="0"/>
                <a:ea typeface="Times New Roman" panose="02020603050405020304" pitchFamily="18" charset="0"/>
                <a:cs typeface="Arial" panose="020B0604020202020204" pitchFamily="34" charset="0"/>
              </a:rPr>
              <a:t>Oversee and drive future growth from the existing position of c£2.5m of donations and grants per annum</a:t>
            </a:r>
          </a:p>
          <a:p>
            <a:pPr marL="342900" lvl="0" indent="-342900">
              <a:spcBef>
                <a:spcPts val="600"/>
              </a:spcBef>
              <a:buFont typeface="Symbol" panose="05050102010706020507" pitchFamily="18" charset="2"/>
              <a:buChar char=""/>
              <a:tabLst>
                <a:tab pos="3429000" algn="l"/>
                <a:tab pos="457200" algn="l"/>
              </a:tabLst>
            </a:pPr>
            <a:r>
              <a:rPr lang="en-GB" sz="1400" dirty="0">
                <a:effectLst/>
                <a:latin typeface="Libre Franklin" panose="00000500000000000000" pitchFamily="2" charset="0"/>
                <a:ea typeface="Times New Roman" panose="02020603050405020304" pitchFamily="18" charset="0"/>
                <a:cs typeface="Arial" panose="020B0604020202020204" pitchFamily="34" charset="0"/>
              </a:rPr>
              <a:t>Bring strategic leadership and energy to ensuring that a rolling fundraising strategy is developed and reviewed, providing for the growing financial needs of the charity</a:t>
            </a:r>
            <a:endParaRPr lang="en-GB" sz="1400" dirty="0">
              <a:effectLst/>
              <a:latin typeface="Libre Franklin" panose="00000500000000000000" pitchFamily="2" charset="0"/>
              <a:ea typeface="Times New Roman" panose="02020603050405020304" pitchFamily="18" charset="0"/>
              <a:cs typeface="Times New Roman" panose="02020603050405020304" pitchFamily="18" charset="0"/>
            </a:endParaRPr>
          </a:p>
          <a:p>
            <a:pPr marL="342900" lvl="0" indent="-342900">
              <a:spcBef>
                <a:spcPts val="600"/>
              </a:spcBef>
              <a:buFont typeface="Symbol" panose="05050102010706020507" pitchFamily="18" charset="2"/>
              <a:buChar char=""/>
              <a:tabLst>
                <a:tab pos="3429000" algn="l"/>
                <a:tab pos="457200" algn="l"/>
              </a:tabLst>
            </a:pPr>
            <a:r>
              <a:rPr lang="en-GB" sz="1400" spc="10" dirty="0">
                <a:solidFill>
                  <a:srgbClr val="003232"/>
                </a:solidFill>
                <a:effectLst/>
                <a:latin typeface="Libre Franklin" panose="00000500000000000000" pitchFamily="2" charset="0"/>
                <a:ea typeface="Times New Roman" panose="02020603050405020304" pitchFamily="18" charset="0"/>
                <a:cs typeface="Calibri" panose="020F0502020204030204" pitchFamily="34" charset="0"/>
              </a:rPr>
              <a:t>Develop and manage all aspects of a fully integrated range of fundraising activities which optimise the return on investment, deploying tactics from across the entire marketing mix</a:t>
            </a:r>
            <a:endParaRPr lang="en-GB" sz="1400" dirty="0">
              <a:effectLst/>
              <a:latin typeface="Libre Franklin" panose="00000500000000000000" pitchFamily="2" charset="0"/>
              <a:ea typeface="Times New Roman" panose="02020603050405020304" pitchFamily="18" charset="0"/>
              <a:cs typeface="Times New Roman" panose="02020603050405020304" pitchFamily="18" charset="0"/>
            </a:endParaRPr>
          </a:p>
          <a:p>
            <a:pPr marL="342900" lvl="0" indent="-342900">
              <a:spcBef>
                <a:spcPts val="600"/>
              </a:spcBef>
              <a:buFont typeface="Symbol" panose="05050102010706020507" pitchFamily="18" charset="2"/>
              <a:buChar char=""/>
              <a:tabLst>
                <a:tab pos="3429000" algn="l"/>
                <a:tab pos="457200" algn="l"/>
              </a:tabLst>
            </a:pPr>
            <a:r>
              <a:rPr lang="en-GB" sz="1400" spc="10" dirty="0">
                <a:solidFill>
                  <a:srgbClr val="003232"/>
                </a:solidFill>
                <a:effectLst/>
                <a:latin typeface="Libre Franklin" panose="00000500000000000000" pitchFamily="2" charset="0"/>
                <a:ea typeface="Times New Roman" panose="02020603050405020304" pitchFamily="18" charset="0"/>
                <a:cs typeface="Calibri" panose="020F0502020204030204" pitchFamily="34" charset="0"/>
              </a:rPr>
              <a:t>Drive new approaches in key areas including major donor management and recurring donations - seeking to increase the connection our donors have with the organisation for longer term relationships</a:t>
            </a:r>
            <a:endParaRPr lang="en-GB" sz="1400" dirty="0">
              <a:effectLst/>
              <a:latin typeface="Libre Franklin" panose="00000500000000000000" pitchFamily="2" charset="0"/>
              <a:ea typeface="Times New Roman" panose="02020603050405020304" pitchFamily="18" charset="0"/>
              <a:cs typeface="Times New Roman" panose="02020603050405020304" pitchFamily="18" charset="0"/>
            </a:endParaRPr>
          </a:p>
          <a:p>
            <a:pPr marL="342900" lvl="0" indent="-342900">
              <a:spcBef>
                <a:spcPts val="600"/>
              </a:spcBef>
              <a:buFont typeface="Symbol" panose="05050102010706020507" pitchFamily="18" charset="2"/>
              <a:buChar char=""/>
              <a:tabLst>
                <a:tab pos="3429000" algn="l"/>
                <a:tab pos="457200" algn="l"/>
              </a:tabLst>
            </a:pPr>
            <a:r>
              <a:rPr lang="en-GB" sz="1400" spc="10" dirty="0">
                <a:solidFill>
                  <a:srgbClr val="003232"/>
                </a:solidFill>
                <a:effectLst/>
                <a:latin typeface="Libre Franklin" panose="00000500000000000000" pitchFamily="2" charset="0"/>
                <a:ea typeface="Times New Roman" panose="02020603050405020304" pitchFamily="18" charset="0"/>
                <a:cs typeface="Calibri" panose="020F0502020204030204" pitchFamily="34" charset="0"/>
              </a:rPr>
              <a:t>Demonstrate an understanding of SU Scotland’s caring approach to supporters while also bringing data-driven decision-making approaches to all activities to maximise the return</a:t>
            </a:r>
            <a:endParaRPr lang="en-GB" sz="1400" dirty="0">
              <a:effectLst/>
              <a:latin typeface="Libre Franklin" panose="00000500000000000000" pitchFamily="2" charset="0"/>
              <a:ea typeface="Times New Roman" panose="02020603050405020304" pitchFamily="18" charset="0"/>
              <a:cs typeface="Times New Roman" panose="02020603050405020304" pitchFamily="18" charset="0"/>
            </a:endParaRPr>
          </a:p>
          <a:p>
            <a:pPr marL="342900" lvl="0" indent="-342900">
              <a:spcBef>
                <a:spcPts val="600"/>
              </a:spcBef>
              <a:buFont typeface="Symbol" panose="05050102010706020507" pitchFamily="18" charset="2"/>
              <a:buChar char=""/>
              <a:tabLst>
                <a:tab pos="3429000" algn="l"/>
                <a:tab pos="457200" algn="l"/>
              </a:tabLst>
            </a:pPr>
            <a:r>
              <a:rPr lang="en-GB" sz="1400" spc="10" dirty="0">
                <a:solidFill>
                  <a:srgbClr val="003232"/>
                </a:solidFill>
                <a:effectLst/>
                <a:latin typeface="Libre Franklin" panose="00000500000000000000" pitchFamily="2" charset="0"/>
                <a:ea typeface="Times New Roman" panose="02020603050405020304" pitchFamily="18" charset="0"/>
                <a:cs typeface="Calibri" panose="020F0502020204030204" pitchFamily="34" charset="0"/>
              </a:rPr>
              <a:t>Work closely with colleagues in communications teams to ensure that our support raising messages are clear and refined</a:t>
            </a:r>
            <a:endParaRPr lang="en-GB" sz="1400" dirty="0">
              <a:effectLst/>
              <a:latin typeface="Libre Franklin" panose="00000500000000000000" pitchFamily="2" charset="0"/>
              <a:ea typeface="Times New Roman" panose="02020603050405020304" pitchFamily="18" charset="0"/>
              <a:cs typeface="Times New Roman" panose="02020603050405020304" pitchFamily="18" charset="0"/>
            </a:endParaRPr>
          </a:p>
          <a:p>
            <a:pPr marL="342900" lvl="0" indent="-342900">
              <a:spcBef>
                <a:spcPts val="600"/>
              </a:spcBef>
              <a:buFont typeface="Symbol" panose="05050102010706020507" pitchFamily="18" charset="2"/>
              <a:buChar char=""/>
              <a:tabLst>
                <a:tab pos="3429000" algn="l"/>
                <a:tab pos="457200" algn="l"/>
              </a:tabLst>
            </a:pPr>
            <a:r>
              <a:rPr lang="en-GB" sz="1400" dirty="0">
                <a:effectLst/>
                <a:latin typeface="Libre Franklin" panose="00000500000000000000" pitchFamily="2" charset="0"/>
                <a:ea typeface="Times New Roman" panose="02020603050405020304" pitchFamily="18" charset="0"/>
                <a:cs typeface="Arial" panose="020B0604020202020204" pitchFamily="34" charset="0"/>
              </a:rPr>
              <a:t>Enjoy leading the team to success in the following areas: -</a:t>
            </a:r>
            <a:endParaRPr lang="en-GB" sz="1400" dirty="0">
              <a:effectLst/>
              <a:latin typeface="Libre Franklin" panose="00000500000000000000" pitchFamily="2" charset="0"/>
              <a:ea typeface="Times New Roman" panose="02020603050405020304" pitchFamily="18" charset="0"/>
              <a:cs typeface="Times New Roman" panose="02020603050405020304" pitchFamily="18" charset="0"/>
            </a:endParaRPr>
          </a:p>
          <a:p>
            <a:pPr marL="742950" lvl="1" indent="-285750">
              <a:spcBef>
                <a:spcPts val="600"/>
              </a:spcBef>
              <a:buFont typeface="Courier New" panose="02070309020205020404" pitchFamily="49" charset="0"/>
              <a:buChar char="o"/>
              <a:tabLst>
                <a:tab pos="3429000" algn="l"/>
                <a:tab pos="457200" algn="l"/>
              </a:tabLst>
            </a:pPr>
            <a:r>
              <a:rPr lang="en-GB" sz="1400" dirty="0">
                <a:effectLst/>
                <a:latin typeface="Libre Franklin" panose="00000500000000000000" pitchFamily="2" charset="0"/>
                <a:ea typeface="Times New Roman" panose="02020603050405020304" pitchFamily="18" charset="0"/>
                <a:cs typeface="Arial" panose="020B0604020202020204" pitchFamily="34" charset="0"/>
              </a:rPr>
              <a:t>growth in the donor base of the organisation – including assessing donor acquisition, management and retention approaches</a:t>
            </a:r>
            <a:endParaRPr lang="en-GB" sz="1400" dirty="0">
              <a:effectLst/>
              <a:latin typeface="Libre Franklin" panose="00000500000000000000" pitchFamily="2" charset="0"/>
              <a:ea typeface="Times New Roman" panose="02020603050405020304" pitchFamily="18" charset="0"/>
              <a:cs typeface="Times New Roman" panose="02020603050405020304" pitchFamily="18" charset="0"/>
            </a:endParaRPr>
          </a:p>
          <a:p>
            <a:pPr marL="742950" lvl="1" indent="-285750">
              <a:spcBef>
                <a:spcPts val="600"/>
              </a:spcBef>
              <a:buFont typeface="Courier New" panose="02070309020205020404" pitchFamily="49" charset="0"/>
              <a:buChar char="o"/>
              <a:tabLst>
                <a:tab pos="3429000" algn="l"/>
                <a:tab pos="457200" algn="l"/>
              </a:tabLst>
            </a:pPr>
            <a:r>
              <a:rPr lang="en-GB" sz="1400" dirty="0">
                <a:effectLst/>
                <a:latin typeface="Libre Franklin" panose="00000500000000000000" pitchFamily="2" charset="0"/>
                <a:ea typeface="Times New Roman" panose="02020603050405020304" pitchFamily="18" charset="0"/>
                <a:cs typeface="Arial" panose="020B0604020202020204" pitchFamily="34" charset="0"/>
              </a:rPr>
              <a:t>ensure gift income from individuals, churches and trusts is maximised;</a:t>
            </a:r>
            <a:endParaRPr lang="en-GB" sz="1400" dirty="0">
              <a:effectLst/>
              <a:latin typeface="Libre Franklin" panose="00000500000000000000" pitchFamily="2" charset="0"/>
              <a:ea typeface="Times New Roman" panose="02020603050405020304" pitchFamily="18" charset="0"/>
              <a:cs typeface="Times New Roman" panose="02020603050405020304" pitchFamily="18" charset="0"/>
            </a:endParaRPr>
          </a:p>
          <a:p>
            <a:pPr marL="742950" lvl="1" indent="-285750">
              <a:spcBef>
                <a:spcPts val="600"/>
              </a:spcBef>
              <a:buFont typeface="Courier New" panose="02070309020205020404" pitchFamily="49" charset="0"/>
              <a:buChar char="o"/>
              <a:tabLst>
                <a:tab pos="3429000" algn="l"/>
                <a:tab pos="457200" algn="l"/>
              </a:tabLst>
            </a:pPr>
            <a:r>
              <a:rPr lang="en-GB" sz="1400" dirty="0">
                <a:effectLst/>
                <a:latin typeface="Libre Franklin" panose="00000500000000000000" pitchFamily="2" charset="0"/>
                <a:ea typeface="Times New Roman" panose="02020603050405020304" pitchFamily="18" charset="0"/>
                <a:cs typeface="Arial" panose="020B0604020202020204" pitchFamily="34" charset="0"/>
              </a:rPr>
              <a:t>a range of fundraising activities – appeals, trust applications, donor communications, team support raising, event management, legacies, social media and partnerships</a:t>
            </a:r>
            <a:endParaRPr lang="en-GB" sz="1400" dirty="0">
              <a:effectLst/>
              <a:latin typeface="Libre Franklin" panose="00000500000000000000" pitchFamily="2" charset="0"/>
              <a:ea typeface="Times New Roman" panose="02020603050405020304" pitchFamily="18" charset="0"/>
              <a:cs typeface="Times New Roman" panose="02020603050405020304" pitchFamily="18" charset="0"/>
            </a:endParaRPr>
          </a:p>
          <a:p>
            <a:pPr marL="742950" lvl="1" indent="-285750">
              <a:spcBef>
                <a:spcPts val="600"/>
              </a:spcBef>
              <a:buFont typeface="Courier New" panose="02070309020205020404" pitchFamily="49" charset="0"/>
              <a:buChar char="o"/>
              <a:tabLst>
                <a:tab pos="3429000" algn="l"/>
                <a:tab pos="457200" algn="l"/>
              </a:tabLst>
            </a:pPr>
            <a:r>
              <a:rPr lang="en-GB" sz="1400" dirty="0">
                <a:effectLst/>
                <a:latin typeface="Libre Franklin" panose="00000500000000000000" pitchFamily="2" charset="0"/>
                <a:ea typeface="Times New Roman" panose="02020603050405020304" pitchFamily="18" charset="0"/>
                <a:cs typeface="Arial" panose="020B0604020202020204" pitchFamily="34" charset="0"/>
              </a:rPr>
              <a:t>ensure there is a strong commitment to support-raising across the whole staff team</a:t>
            </a:r>
            <a:endParaRPr lang="en-GB" sz="1400" dirty="0">
              <a:effectLst/>
              <a:latin typeface="Libre Franklin" panose="00000500000000000000" pitchFamily="2" charset="0"/>
              <a:ea typeface="Times New Roman" panose="02020603050405020304" pitchFamily="18" charset="0"/>
              <a:cs typeface="Times New Roman" panose="02020603050405020304" pitchFamily="18" charset="0"/>
            </a:endParaRPr>
          </a:p>
          <a:p>
            <a:pPr marL="742950" lvl="1" indent="-285750">
              <a:spcBef>
                <a:spcPts val="600"/>
              </a:spcBef>
              <a:buFont typeface="Courier New" panose="02070309020205020404" pitchFamily="49" charset="0"/>
              <a:buChar char="o"/>
              <a:tabLst>
                <a:tab pos="3429000" algn="l"/>
                <a:tab pos="457200" algn="l"/>
              </a:tabLst>
            </a:pPr>
            <a:r>
              <a:rPr lang="en-GB" sz="1400" dirty="0">
                <a:effectLst/>
                <a:latin typeface="Libre Franklin" panose="00000500000000000000" pitchFamily="2" charset="0"/>
                <a:ea typeface="Times New Roman" panose="02020603050405020304" pitchFamily="18" charset="0"/>
                <a:cs typeface="Arial" panose="020B0604020202020204" pitchFamily="34" charset="0"/>
              </a:rPr>
              <a:t>foster a strong ethos and culture of supporter care</a:t>
            </a:r>
            <a:endParaRPr lang="en-GB" sz="1400" dirty="0">
              <a:effectLst/>
              <a:latin typeface="Libre Franklin" panose="00000500000000000000" pitchFamily="2" charset="0"/>
              <a:ea typeface="Times New Roman" panose="02020603050405020304" pitchFamily="18" charset="0"/>
              <a:cs typeface="Times New Roman" panose="02020603050405020304" pitchFamily="18" charset="0"/>
            </a:endParaRPr>
          </a:p>
          <a:p>
            <a:pPr marL="342900" lvl="0" indent="-342900">
              <a:spcBef>
                <a:spcPts val="600"/>
              </a:spcBef>
              <a:buFont typeface="Symbol" panose="05050102010706020507" pitchFamily="18" charset="2"/>
              <a:buChar char=""/>
              <a:tabLst>
                <a:tab pos="3429000" algn="l"/>
                <a:tab pos="457200" algn="l"/>
              </a:tabLst>
            </a:pPr>
            <a:r>
              <a:rPr lang="en-GB" sz="1400" dirty="0">
                <a:effectLst/>
                <a:latin typeface="Libre Franklin" panose="00000500000000000000" pitchFamily="2" charset="0"/>
                <a:ea typeface="Times New Roman" panose="02020603050405020304" pitchFamily="18" charset="0"/>
                <a:cs typeface="Arial" panose="020B0604020202020204" pitchFamily="34" charset="0"/>
              </a:rPr>
              <a:t>Manage the activity through CRM, KPIs, financial budgets, project management and fundraising methodologies</a:t>
            </a:r>
            <a:endParaRPr lang="en-GB" sz="1400" dirty="0">
              <a:effectLst/>
              <a:latin typeface="Libre Franklin" panose="00000500000000000000" pitchFamily="2" charset="0"/>
              <a:ea typeface="Times New Roman" panose="02020603050405020304" pitchFamily="18" charset="0"/>
              <a:cs typeface="Times New Roman" panose="02020603050405020304" pitchFamily="18" charset="0"/>
            </a:endParaRPr>
          </a:p>
          <a:p>
            <a:endParaRPr lang="en-GB" sz="1400" b="1" dirty="0">
              <a:solidFill>
                <a:srgbClr val="FF3399"/>
              </a:solidFill>
              <a:latin typeface="Libre Franklin" panose="00000500000000000000" pitchFamily="2" charset="0"/>
            </a:endParaRPr>
          </a:p>
        </p:txBody>
      </p:sp>
      <p:sp>
        <p:nvSpPr>
          <p:cNvPr id="5" name="Rectangle 4">
            <a:extLst>
              <a:ext uri="{FF2B5EF4-FFF2-40B4-BE49-F238E27FC236}">
                <a16:creationId xmlns:a16="http://schemas.microsoft.com/office/drawing/2014/main" id="{9EC970B1-1E55-4F27-B29A-134B742A7951}"/>
              </a:ext>
            </a:extLst>
          </p:cNvPr>
          <p:cNvSpPr/>
          <p:nvPr/>
        </p:nvSpPr>
        <p:spPr>
          <a:xfrm>
            <a:off x="-24397" y="9801431"/>
            <a:ext cx="6882397" cy="138506"/>
          </a:xfrm>
          <a:prstGeom prst="rect">
            <a:avLst/>
          </a:prstGeom>
          <a:solidFill>
            <a:srgbClr val="F9A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536396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6F72A-52D2-4012-BA58-663D3812340A}"/>
              </a:ext>
            </a:extLst>
          </p:cNvPr>
          <p:cNvSpPr>
            <a:spLocks noGrp="1"/>
          </p:cNvSpPr>
          <p:nvPr>
            <p:ph type="title"/>
          </p:nvPr>
        </p:nvSpPr>
        <p:spPr>
          <a:xfrm>
            <a:off x="0" y="-34335"/>
            <a:ext cx="6858000" cy="1458943"/>
          </a:xfrm>
          <a:solidFill>
            <a:srgbClr val="00A9CC"/>
          </a:solidFill>
        </p:spPr>
        <p:txBody>
          <a:bodyPr>
            <a:normAutofit/>
          </a:bodyPr>
          <a:lstStyle/>
          <a:p>
            <a:pPr algn="l"/>
            <a:r>
              <a:rPr lang="en-GB" sz="3600" b="1" dirty="0">
                <a:solidFill>
                  <a:schemeClr val="bg1"/>
                </a:solidFill>
                <a:latin typeface="Libre Franklin" panose="00000500000000000000" pitchFamily="2" charset="0"/>
              </a:rPr>
              <a:t>  Other requirements</a:t>
            </a:r>
          </a:p>
        </p:txBody>
      </p:sp>
      <p:sp>
        <p:nvSpPr>
          <p:cNvPr id="4" name="TextBox 3">
            <a:extLst>
              <a:ext uri="{FF2B5EF4-FFF2-40B4-BE49-F238E27FC236}">
                <a16:creationId xmlns:a16="http://schemas.microsoft.com/office/drawing/2014/main" id="{473EB8F9-FEB4-41A4-8138-0CAE52E6B84A}"/>
              </a:ext>
            </a:extLst>
          </p:cNvPr>
          <p:cNvSpPr txBox="1"/>
          <p:nvPr/>
        </p:nvSpPr>
        <p:spPr>
          <a:xfrm>
            <a:off x="342900" y="1616665"/>
            <a:ext cx="6172200" cy="10433625"/>
          </a:xfrm>
          <a:prstGeom prst="rect">
            <a:avLst/>
          </a:prstGeom>
          <a:noFill/>
        </p:spPr>
        <p:txBody>
          <a:bodyPr wrap="square" rtlCol="0">
            <a:spAutoFit/>
          </a:bodyPr>
          <a:lstStyle/>
          <a:p>
            <a:pPr lvl="0"/>
            <a:endParaRPr lang="en-GB" sz="1400" dirty="0">
              <a:latin typeface="Libre Franklin" panose="00000500000000000000" pitchFamily="2" charset="0"/>
            </a:endParaRPr>
          </a:p>
          <a:p>
            <a:r>
              <a:rPr lang="en-GB" sz="1400" b="1" dirty="0">
                <a:solidFill>
                  <a:srgbClr val="FF3399"/>
                </a:solidFill>
                <a:latin typeface="Libre Franklin" panose="00000500000000000000" pitchFamily="2" charset="0"/>
              </a:rPr>
              <a:t>Support raising</a:t>
            </a:r>
            <a:endParaRPr lang="en-GB" sz="1400" dirty="0">
              <a:solidFill>
                <a:srgbClr val="FF3399"/>
              </a:solidFill>
              <a:latin typeface="Libre Franklin" panose="00000500000000000000" pitchFamily="2" charset="0"/>
            </a:endParaRPr>
          </a:p>
          <a:p>
            <a:pPr lvl="0"/>
            <a:r>
              <a:rPr lang="en-GB" sz="1400" dirty="0">
                <a:latin typeface="Libre Franklin" panose="00000500000000000000" pitchFamily="2" charset="0"/>
              </a:rPr>
              <a:t>Building partnerships with existing and potential supporters to encourage prayer, giving and volunteer support for the wider ministry of SU Scotland. The means of doing this will be tailored according to the nature of your role and personal circumstances and an action plan agreed with your manager</a:t>
            </a:r>
          </a:p>
          <a:p>
            <a:pPr lvl="0"/>
            <a:endParaRPr lang="en-GB" sz="1400" b="1" dirty="0">
              <a:solidFill>
                <a:srgbClr val="FF3399"/>
              </a:solidFill>
              <a:latin typeface="Libre Franklin" panose="00000500000000000000" pitchFamily="2" charset="0"/>
            </a:endParaRPr>
          </a:p>
          <a:p>
            <a:pPr lvl="0"/>
            <a:endParaRPr lang="en-GB" sz="1400" b="1" dirty="0">
              <a:solidFill>
                <a:srgbClr val="FF3399"/>
              </a:solidFill>
              <a:latin typeface="Libre Franklin" panose="00000500000000000000" pitchFamily="2" charset="0"/>
            </a:endParaRPr>
          </a:p>
          <a:p>
            <a:pPr lvl="0"/>
            <a:r>
              <a:rPr lang="en-GB" sz="1400" b="1" dirty="0">
                <a:solidFill>
                  <a:srgbClr val="FF3399"/>
                </a:solidFill>
                <a:latin typeface="Libre Franklin" panose="00000500000000000000" pitchFamily="2" charset="0"/>
              </a:rPr>
              <a:t>In common with all SUS staff members:</a:t>
            </a:r>
          </a:p>
          <a:p>
            <a:pPr marL="285750" lvl="0" indent="-285750">
              <a:buFont typeface="Arial" panose="020B0604020202020204" pitchFamily="34" charset="0"/>
              <a:buChar char="•"/>
            </a:pPr>
            <a:r>
              <a:rPr lang="en-US" sz="1400" dirty="0">
                <a:latin typeface="Libre Franklin" panose="00000500000000000000" pitchFamily="2" charset="0"/>
              </a:rPr>
              <a:t>Further the aims and activities of Scripture Union Scotland</a:t>
            </a:r>
          </a:p>
          <a:p>
            <a:pPr marL="285750" lvl="0" indent="-285750">
              <a:buFont typeface="Arial" panose="020B0604020202020204" pitchFamily="34" charset="0"/>
              <a:buChar char="•"/>
            </a:pPr>
            <a:r>
              <a:rPr lang="en-US" sz="1400" dirty="0">
                <a:latin typeface="Libre Franklin" panose="00000500000000000000" pitchFamily="2" charset="0"/>
              </a:rPr>
              <a:t>Undertaking professional development through active participation in annual work appraisals, supervision and internal or external training as required or individually identified. </a:t>
            </a:r>
          </a:p>
          <a:p>
            <a:pPr marL="285750" lvl="0" indent="-285750">
              <a:buFont typeface="Arial" panose="020B0604020202020204" pitchFamily="34" charset="0"/>
              <a:buChar char="•"/>
            </a:pPr>
            <a:r>
              <a:rPr lang="en-US" sz="1400" dirty="0">
                <a:latin typeface="Libre Franklin" panose="00000500000000000000" pitchFamily="2" charset="0"/>
              </a:rPr>
              <a:t>Attendance and full involvement at the annual staff residential conference and other staff days as they arise, taking part in planning and/or delivering activities/sessions as required</a:t>
            </a:r>
          </a:p>
          <a:p>
            <a:pPr marL="285750" lvl="0" indent="-285750">
              <a:buFont typeface="Arial" panose="020B0604020202020204" pitchFamily="34" charset="0"/>
              <a:buChar char="•"/>
            </a:pPr>
            <a:r>
              <a:rPr lang="en-US" sz="1400" dirty="0">
                <a:latin typeface="Libre Franklin" panose="00000500000000000000" pitchFamily="2" charset="0"/>
              </a:rPr>
              <a:t>Taking part in other Scripture Union activities where appropriate.</a:t>
            </a:r>
          </a:p>
          <a:p>
            <a:pPr marL="285750" lvl="0" indent="-285750">
              <a:buFont typeface="Arial" panose="020B0604020202020204" pitchFamily="34" charset="0"/>
              <a:buChar char="•"/>
            </a:pPr>
            <a:r>
              <a:rPr lang="en-US" sz="1400" dirty="0">
                <a:latin typeface="Libre Franklin" panose="00000500000000000000" pitchFamily="2" charset="0"/>
              </a:rPr>
              <a:t>Demonstrating commitment to the SU Scotland ethos, vision, values and work practices, and the wider ministry of SU in Scotland and beyond.</a:t>
            </a:r>
          </a:p>
          <a:p>
            <a:pPr lvl="0"/>
            <a:endParaRPr lang="en-GB" sz="1400" dirty="0">
              <a:latin typeface="Libre Franklin" panose="00000500000000000000" pitchFamily="2" charset="0"/>
            </a:endParaRPr>
          </a:p>
          <a:p>
            <a:pPr lvl="0"/>
            <a:r>
              <a:rPr lang="en-GB" sz="1400" dirty="0">
                <a:latin typeface="Libre Franklin" panose="00000500000000000000" pitchFamily="2" charset="0"/>
              </a:rPr>
              <a:t>The above list is intended to give an indication of the range of duties for the role. Other tasks/responsibilities, appropriate to the remit, will be expected as required.</a:t>
            </a:r>
          </a:p>
          <a:p>
            <a:pPr lvl="0"/>
            <a:endParaRPr lang="en-GB" sz="1400" dirty="0">
              <a:latin typeface="Libre Franklin" panose="00000500000000000000" pitchFamily="2" charset="0"/>
            </a:endParaRPr>
          </a:p>
          <a:p>
            <a:pPr lvl="0"/>
            <a:r>
              <a:rPr lang="en-GB" sz="1400" b="1" dirty="0">
                <a:solidFill>
                  <a:srgbClr val="FF3399"/>
                </a:solidFill>
                <a:latin typeface="Libre Franklin" panose="00000500000000000000" pitchFamily="2" charset="0"/>
              </a:rPr>
              <a:t>Occupational Requirement</a:t>
            </a:r>
            <a:endParaRPr lang="en-GB" sz="1400" dirty="0">
              <a:latin typeface="Libre Franklin" panose="00000500000000000000" pitchFamily="2" charset="0"/>
            </a:endParaRPr>
          </a:p>
          <a:p>
            <a:pPr lvl="0"/>
            <a:r>
              <a:rPr lang="en-GB" sz="1400" dirty="0">
                <a:latin typeface="Libre Franklin" panose="00000500000000000000" pitchFamily="2" charset="0"/>
              </a:rPr>
              <a:t>An Occupational Requirement applies in terms of the Equality Act (part 1, schedule 9). This post requires the occupant to have a personal faith in Jesus Christ as Saviour and Lord and to believe the Bible to be fully trustworthy, in all that it affirms, and the highest authority for faith and life in keeping with SU Scotland’s statement of faith. These principles require to be applied alongside the professional skills required in this role. </a:t>
            </a:r>
          </a:p>
          <a:p>
            <a:pPr lvl="0"/>
            <a:endParaRPr lang="en-GB" sz="1400" dirty="0">
              <a:latin typeface="Libre Franklin" panose="00000500000000000000" pitchFamily="2" charset="0"/>
            </a:endParaRPr>
          </a:p>
          <a:p>
            <a:pPr lvl="0"/>
            <a:endParaRPr lang="en-GB" sz="1400" dirty="0">
              <a:latin typeface="Libre Franklin" panose="00000500000000000000" pitchFamily="2" charset="0"/>
            </a:endParaRPr>
          </a:p>
          <a:p>
            <a:r>
              <a:rPr lang="en-GB" sz="1400" dirty="0">
                <a:latin typeface="Libre Franklin" panose="00000500000000000000" pitchFamily="2" charset="0"/>
              </a:rPr>
              <a:t> </a:t>
            </a:r>
          </a:p>
          <a:p>
            <a:endParaRPr lang="en-GB" sz="1400" dirty="0">
              <a:solidFill>
                <a:schemeClr val="bg1"/>
              </a:solidFill>
              <a:latin typeface="Libre Franklin" panose="00000500000000000000" pitchFamily="2" charset="0"/>
            </a:endParaRPr>
          </a:p>
          <a:p>
            <a:pPr marL="285750" indent="-285750">
              <a:buFont typeface="Wingdings" panose="05000000000000000000" pitchFamily="2" charset="2"/>
              <a:buChar char="ü"/>
            </a:pPr>
            <a:endParaRPr lang="en-GB" sz="1400" dirty="0">
              <a:solidFill>
                <a:schemeClr val="bg1"/>
              </a:solidFill>
              <a:latin typeface="Libre Franklin" panose="00000500000000000000" pitchFamily="2" charset="0"/>
            </a:endParaRPr>
          </a:p>
          <a:p>
            <a:pPr marL="285750" indent="-285750">
              <a:buFont typeface="Wingdings" panose="05000000000000000000" pitchFamily="2" charset="2"/>
              <a:buChar char="ü"/>
            </a:pPr>
            <a:endParaRPr lang="en-GB" sz="1400" dirty="0">
              <a:solidFill>
                <a:schemeClr val="bg1"/>
              </a:solidFill>
              <a:latin typeface="Libre Franklin" panose="00000500000000000000" pitchFamily="2" charset="0"/>
            </a:endParaRPr>
          </a:p>
          <a:p>
            <a:endParaRPr lang="en-GB" sz="1400" dirty="0">
              <a:solidFill>
                <a:schemeClr val="bg1"/>
              </a:solidFill>
              <a:latin typeface="Libre Franklin" panose="00000500000000000000" pitchFamily="2" charset="0"/>
            </a:endParaRPr>
          </a:p>
          <a:p>
            <a:pPr marL="285750" indent="-285750">
              <a:buFont typeface="Wingdings" panose="05000000000000000000" pitchFamily="2" charset="2"/>
              <a:buChar char="ü"/>
            </a:pPr>
            <a:endParaRPr lang="en-GB" sz="1400" dirty="0">
              <a:solidFill>
                <a:schemeClr val="bg1"/>
              </a:solidFill>
              <a:latin typeface="Libre Franklin" panose="00000500000000000000" pitchFamily="2" charset="0"/>
            </a:endParaRPr>
          </a:p>
          <a:p>
            <a:pPr marL="285750" indent="-285750">
              <a:buFont typeface="Wingdings" panose="05000000000000000000" pitchFamily="2" charset="2"/>
              <a:buChar char="ü"/>
            </a:pPr>
            <a:endParaRPr lang="en-GB" sz="1400" dirty="0">
              <a:solidFill>
                <a:schemeClr val="bg1"/>
              </a:solidFill>
              <a:latin typeface="Libre Franklin" panose="00000500000000000000" pitchFamily="2" charset="0"/>
            </a:endParaRPr>
          </a:p>
          <a:p>
            <a:endParaRPr lang="en-GB" sz="1400" dirty="0">
              <a:solidFill>
                <a:schemeClr val="bg1"/>
              </a:solidFill>
              <a:latin typeface="Libre Franklin" panose="00000500000000000000" pitchFamily="2" charset="0"/>
            </a:endParaRPr>
          </a:p>
          <a:p>
            <a:endParaRPr lang="en-GB" sz="1400" dirty="0">
              <a:solidFill>
                <a:schemeClr val="bg1"/>
              </a:solidFill>
              <a:latin typeface="Libre Franklin" panose="00000500000000000000" pitchFamily="2" charset="0"/>
            </a:endParaRPr>
          </a:p>
          <a:p>
            <a:endParaRPr lang="en-GB" sz="1400" dirty="0">
              <a:solidFill>
                <a:schemeClr val="bg1"/>
              </a:solidFill>
              <a:latin typeface="Libre Franklin" panose="00000500000000000000" pitchFamily="2" charset="0"/>
            </a:endParaRPr>
          </a:p>
          <a:p>
            <a:endParaRPr lang="en-GB" sz="1400" dirty="0">
              <a:solidFill>
                <a:schemeClr val="bg1"/>
              </a:solidFill>
              <a:latin typeface="Libre Franklin" panose="00000500000000000000" pitchFamily="2" charset="0"/>
            </a:endParaRPr>
          </a:p>
          <a:p>
            <a:endParaRPr lang="en-GB" sz="1400" dirty="0">
              <a:latin typeface="Libre Franklin" panose="00000500000000000000" pitchFamily="2" charset="0"/>
            </a:endParaRPr>
          </a:p>
        </p:txBody>
      </p:sp>
      <p:sp>
        <p:nvSpPr>
          <p:cNvPr id="5" name="Rectangle 4">
            <a:extLst>
              <a:ext uri="{FF2B5EF4-FFF2-40B4-BE49-F238E27FC236}">
                <a16:creationId xmlns:a16="http://schemas.microsoft.com/office/drawing/2014/main" id="{59AD554C-9010-4BFC-80A2-1222BF6BA5C8}"/>
              </a:ext>
            </a:extLst>
          </p:cNvPr>
          <p:cNvSpPr/>
          <p:nvPr/>
        </p:nvSpPr>
        <p:spPr>
          <a:xfrm>
            <a:off x="-24397" y="9801431"/>
            <a:ext cx="6882397" cy="138506"/>
          </a:xfrm>
          <a:prstGeom prst="rect">
            <a:avLst/>
          </a:prstGeom>
          <a:solidFill>
            <a:srgbClr val="F9A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338391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6F72A-52D2-4012-BA58-663D3812340A}"/>
              </a:ext>
            </a:extLst>
          </p:cNvPr>
          <p:cNvSpPr>
            <a:spLocks noGrp="1"/>
          </p:cNvSpPr>
          <p:nvPr>
            <p:ph type="title"/>
          </p:nvPr>
        </p:nvSpPr>
        <p:spPr>
          <a:xfrm>
            <a:off x="0" y="-34335"/>
            <a:ext cx="6858000" cy="1458943"/>
          </a:xfrm>
          <a:solidFill>
            <a:srgbClr val="00A9CC"/>
          </a:solidFill>
        </p:spPr>
        <p:txBody>
          <a:bodyPr>
            <a:normAutofit/>
          </a:bodyPr>
          <a:lstStyle/>
          <a:p>
            <a:pPr algn="l"/>
            <a:r>
              <a:rPr lang="en-GB" sz="3600" b="1" dirty="0">
                <a:solidFill>
                  <a:schemeClr val="bg1"/>
                </a:solidFill>
                <a:latin typeface="Libre Franklin" panose="00000500000000000000" pitchFamily="2" charset="0"/>
              </a:rPr>
              <a:t>  What are we looking for?</a:t>
            </a:r>
          </a:p>
        </p:txBody>
      </p:sp>
      <p:sp>
        <p:nvSpPr>
          <p:cNvPr id="4" name="Rectangle 3">
            <a:extLst>
              <a:ext uri="{FF2B5EF4-FFF2-40B4-BE49-F238E27FC236}">
                <a16:creationId xmlns:a16="http://schemas.microsoft.com/office/drawing/2014/main" id="{8D63F7D5-8B74-4BA6-A937-5874D53EF4EC}"/>
              </a:ext>
            </a:extLst>
          </p:cNvPr>
          <p:cNvSpPr/>
          <p:nvPr/>
        </p:nvSpPr>
        <p:spPr>
          <a:xfrm>
            <a:off x="-24397" y="9801431"/>
            <a:ext cx="6882397" cy="138506"/>
          </a:xfrm>
          <a:prstGeom prst="rect">
            <a:avLst/>
          </a:prstGeom>
          <a:solidFill>
            <a:srgbClr val="F9A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6" name="Table 5">
            <a:extLst>
              <a:ext uri="{FF2B5EF4-FFF2-40B4-BE49-F238E27FC236}">
                <a16:creationId xmlns:a16="http://schemas.microsoft.com/office/drawing/2014/main" id="{35BDF4A1-DB22-4CC6-9126-34A49EB00CF5}"/>
              </a:ext>
            </a:extLst>
          </p:cNvPr>
          <p:cNvGraphicFramePr>
            <a:graphicFrameLocks noGrp="1"/>
          </p:cNvGraphicFramePr>
          <p:nvPr>
            <p:extLst>
              <p:ext uri="{D42A27DB-BD31-4B8C-83A1-F6EECF244321}">
                <p14:modId xmlns:p14="http://schemas.microsoft.com/office/powerpoint/2010/main" val="245043403"/>
              </p:ext>
            </p:extLst>
          </p:nvPr>
        </p:nvGraphicFramePr>
        <p:xfrm>
          <a:off x="260648" y="1477233"/>
          <a:ext cx="6408711" cy="8227300"/>
        </p:xfrm>
        <a:graphic>
          <a:graphicData uri="http://schemas.openxmlformats.org/drawingml/2006/table">
            <a:tbl>
              <a:tblPr>
                <a:tableStyleId>{5C22544A-7EE6-4342-B048-85BDC9FD1C3A}</a:tableStyleId>
              </a:tblPr>
              <a:tblGrid>
                <a:gridCol w="4413512">
                  <a:extLst>
                    <a:ext uri="{9D8B030D-6E8A-4147-A177-3AD203B41FA5}">
                      <a16:colId xmlns:a16="http://schemas.microsoft.com/office/drawing/2014/main" val="2948815796"/>
                    </a:ext>
                  </a:extLst>
                </a:gridCol>
                <a:gridCol w="990032">
                  <a:extLst>
                    <a:ext uri="{9D8B030D-6E8A-4147-A177-3AD203B41FA5}">
                      <a16:colId xmlns:a16="http://schemas.microsoft.com/office/drawing/2014/main" val="293783401"/>
                    </a:ext>
                  </a:extLst>
                </a:gridCol>
                <a:gridCol w="1005167">
                  <a:extLst>
                    <a:ext uri="{9D8B030D-6E8A-4147-A177-3AD203B41FA5}">
                      <a16:colId xmlns:a16="http://schemas.microsoft.com/office/drawing/2014/main" val="4101094720"/>
                    </a:ext>
                  </a:extLst>
                </a:gridCol>
              </a:tblGrid>
              <a:tr h="331787">
                <a:tc>
                  <a:txBody>
                    <a:bodyPr/>
                    <a:lstStyle/>
                    <a:p>
                      <a:r>
                        <a:rPr lang="en-GB" sz="1100" b="1" cap="all" baseline="0" dirty="0">
                          <a:solidFill>
                            <a:srgbClr val="FF3399"/>
                          </a:solidFill>
                          <a:effectLst/>
                          <a:latin typeface="Libre Franklin" panose="00000500000000000000" pitchFamily="2" charset="0"/>
                        </a:rPr>
                        <a:t>CRITERIA</a:t>
                      </a:r>
                      <a:endParaRPr lang="en-GB" sz="1050" b="1" cap="all" baseline="0" dirty="0">
                        <a:solidFill>
                          <a:srgbClr val="FF3399"/>
                        </a:solidFill>
                        <a:effectLst/>
                        <a:latin typeface="Libre Franklin" panose="00000500000000000000" pitchFamily="2" charset="0"/>
                        <a:ea typeface="Times New Roman" panose="02020603050405020304" pitchFamily="18" charset="0"/>
                        <a:cs typeface="Times New Roman" panose="02020603050405020304" pitchFamily="18" charset="0"/>
                      </a:endParaRPr>
                    </a:p>
                  </a:txBody>
                  <a:tcPr marL="54143" marR="54143" marT="0" marB="0"/>
                </a:tc>
                <a:tc>
                  <a:txBody>
                    <a:bodyPr/>
                    <a:lstStyle/>
                    <a:p>
                      <a:r>
                        <a:rPr lang="en-US" sz="1100">
                          <a:effectLst/>
                          <a:latin typeface="Libre Franklin" panose="00000500000000000000" pitchFamily="2" charset="0"/>
                        </a:rPr>
                        <a:t>ESSENTIAL</a:t>
                      </a:r>
                      <a:endParaRPr lang="en-GB" sz="1100">
                        <a:effectLst/>
                        <a:latin typeface="Libre Franklin" panose="00000500000000000000" pitchFamily="2" charset="0"/>
                        <a:ea typeface="Times New Roman" panose="02020603050405020304" pitchFamily="18" charset="0"/>
                      </a:endParaRPr>
                    </a:p>
                  </a:txBody>
                  <a:tcPr marL="54143" marR="54143" marT="0" marB="0"/>
                </a:tc>
                <a:tc>
                  <a:txBody>
                    <a:bodyPr/>
                    <a:lstStyle/>
                    <a:p>
                      <a:r>
                        <a:rPr lang="en-US" sz="1100">
                          <a:effectLst/>
                          <a:latin typeface="Libre Franklin" panose="00000500000000000000" pitchFamily="2" charset="0"/>
                        </a:rPr>
                        <a:t>DESIRABLE</a:t>
                      </a:r>
                      <a:endParaRPr lang="en-GB" sz="1100">
                        <a:effectLst/>
                        <a:latin typeface="Libre Franklin" panose="00000500000000000000" pitchFamily="2" charset="0"/>
                        <a:ea typeface="Times New Roman" panose="02020603050405020304" pitchFamily="18" charset="0"/>
                      </a:endParaRPr>
                    </a:p>
                  </a:txBody>
                  <a:tcPr marL="54143" marR="54143" marT="0" marB="0"/>
                </a:tc>
                <a:extLst>
                  <a:ext uri="{0D108BD9-81ED-4DB2-BD59-A6C34878D82A}">
                    <a16:rowId xmlns:a16="http://schemas.microsoft.com/office/drawing/2014/main" val="2918831411"/>
                  </a:ext>
                </a:extLst>
              </a:tr>
              <a:tr h="163589">
                <a:tc gridSpan="3">
                  <a:txBody>
                    <a:bodyPr/>
                    <a:lstStyle/>
                    <a:p>
                      <a:r>
                        <a:rPr lang="en-US" sz="1100" b="1" cap="all" baseline="0" dirty="0">
                          <a:solidFill>
                            <a:srgbClr val="FF3399"/>
                          </a:solidFill>
                          <a:effectLst/>
                          <a:latin typeface="Libre Franklin" panose="00000500000000000000" pitchFamily="2" charset="0"/>
                        </a:rPr>
                        <a:t>Character</a:t>
                      </a:r>
                      <a:endParaRPr lang="en-GB" sz="1100" b="1" cap="all" baseline="0" dirty="0">
                        <a:solidFill>
                          <a:srgbClr val="FF3399"/>
                        </a:solidFill>
                        <a:effectLst/>
                        <a:latin typeface="Libre Franklin" panose="00000500000000000000" pitchFamily="2" charset="0"/>
                        <a:ea typeface="Times New Roman" panose="02020603050405020304" pitchFamily="18" charset="0"/>
                      </a:endParaRPr>
                    </a:p>
                  </a:txBody>
                  <a:tcPr marL="54143" marR="54143"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752627152"/>
                  </a:ext>
                </a:extLst>
              </a:tr>
              <a:tr h="315190">
                <a:tc>
                  <a:txBody>
                    <a:bodyPr/>
                    <a:lstStyle/>
                    <a:p>
                      <a:r>
                        <a:rPr lang="en-GB" sz="1100">
                          <a:effectLst/>
                          <a:latin typeface="Libre Franklin" panose="00000500000000000000" pitchFamily="2" charset="0"/>
                        </a:rPr>
                        <a:t>Committed to the servant leadership model of influencing others and getting things done</a:t>
                      </a:r>
                      <a:endParaRPr lang="en-GB" sz="1050">
                        <a:effectLst/>
                        <a:latin typeface="Libre Franklin" panose="00000500000000000000" pitchFamily="2" charset="0"/>
                        <a:ea typeface="Times New Roman" panose="02020603050405020304" pitchFamily="18" charset="0"/>
                        <a:cs typeface="Times New Roman" panose="02020603050405020304" pitchFamily="18" charset="0"/>
                      </a:endParaRPr>
                    </a:p>
                  </a:txBody>
                  <a:tcPr marL="54143" marR="54143" marT="0" marB="0"/>
                </a:tc>
                <a:tc>
                  <a:txBody>
                    <a:bodyPr/>
                    <a:lstStyle/>
                    <a:p>
                      <a:pPr algn="ctr"/>
                      <a:r>
                        <a:rPr lang="en-US" sz="1600">
                          <a:effectLst/>
                          <a:latin typeface="Libre Franklin" panose="00000500000000000000" pitchFamily="2" charset="0"/>
                          <a:sym typeface="Wingdings" panose="05000000000000000000" pitchFamily="2" charset="2"/>
                        </a:rPr>
                        <a:t></a:t>
                      </a:r>
                      <a:endParaRPr lang="en-GB" sz="1100">
                        <a:effectLst/>
                        <a:latin typeface="Libre Franklin" panose="00000500000000000000" pitchFamily="2" charset="0"/>
                        <a:ea typeface="Times New Roman" panose="02020603050405020304" pitchFamily="18" charset="0"/>
                      </a:endParaRPr>
                    </a:p>
                  </a:txBody>
                  <a:tcPr marL="54143" marR="54143" marT="0" marB="0" anchor="ctr"/>
                </a:tc>
                <a:tc>
                  <a:txBody>
                    <a:bodyPr/>
                    <a:lstStyle/>
                    <a:p>
                      <a:pPr algn="ctr"/>
                      <a:r>
                        <a:rPr lang="en-US" sz="1100">
                          <a:effectLst/>
                          <a:latin typeface="Libre Franklin" panose="00000500000000000000" pitchFamily="2" charset="0"/>
                        </a:rPr>
                        <a:t> </a:t>
                      </a:r>
                      <a:endParaRPr lang="en-GB" sz="1100">
                        <a:effectLst/>
                        <a:latin typeface="Libre Franklin" panose="00000500000000000000" pitchFamily="2" charset="0"/>
                        <a:ea typeface="Times New Roman" panose="02020603050405020304" pitchFamily="18" charset="0"/>
                      </a:endParaRPr>
                    </a:p>
                  </a:txBody>
                  <a:tcPr marL="54143" marR="54143" marT="0" marB="0" anchor="ctr"/>
                </a:tc>
                <a:extLst>
                  <a:ext uri="{0D108BD9-81ED-4DB2-BD59-A6C34878D82A}">
                    <a16:rowId xmlns:a16="http://schemas.microsoft.com/office/drawing/2014/main" val="3245145990"/>
                  </a:ext>
                </a:extLst>
              </a:tr>
              <a:tr h="193542">
                <a:tc>
                  <a:txBody>
                    <a:bodyPr/>
                    <a:lstStyle/>
                    <a:p>
                      <a:r>
                        <a:rPr lang="en-GB" sz="1100">
                          <a:effectLst/>
                          <a:latin typeface="Libre Franklin" panose="00000500000000000000" pitchFamily="2" charset="0"/>
                        </a:rPr>
                        <a:t>Passionate about sharing the gospel with people of all ages</a:t>
                      </a:r>
                      <a:endParaRPr lang="en-GB" sz="1050">
                        <a:effectLst/>
                        <a:latin typeface="Libre Franklin" panose="00000500000000000000" pitchFamily="2" charset="0"/>
                        <a:ea typeface="Times New Roman" panose="02020603050405020304" pitchFamily="18" charset="0"/>
                        <a:cs typeface="Times New Roman" panose="02020603050405020304" pitchFamily="18" charset="0"/>
                      </a:endParaRPr>
                    </a:p>
                  </a:txBody>
                  <a:tcPr marL="54143" marR="54143" marT="0" marB="0"/>
                </a:tc>
                <a:tc>
                  <a:txBody>
                    <a:bodyPr/>
                    <a:lstStyle/>
                    <a:p>
                      <a:pPr algn="ctr"/>
                      <a:r>
                        <a:rPr lang="en-US" sz="1600">
                          <a:effectLst/>
                          <a:latin typeface="Libre Franklin" panose="00000500000000000000" pitchFamily="2" charset="0"/>
                          <a:sym typeface="Wingdings" panose="05000000000000000000" pitchFamily="2" charset="2"/>
                        </a:rPr>
                        <a:t></a:t>
                      </a:r>
                      <a:endParaRPr lang="en-GB" sz="1100">
                        <a:effectLst/>
                        <a:latin typeface="Libre Franklin" panose="00000500000000000000" pitchFamily="2" charset="0"/>
                        <a:ea typeface="Times New Roman" panose="02020603050405020304" pitchFamily="18" charset="0"/>
                      </a:endParaRPr>
                    </a:p>
                  </a:txBody>
                  <a:tcPr marL="54143" marR="54143" marT="0" marB="0" anchor="ctr"/>
                </a:tc>
                <a:tc>
                  <a:txBody>
                    <a:bodyPr/>
                    <a:lstStyle/>
                    <a:p>
                      <a:pPr algn="ctr"/>
                      <a:r>
                        <a:rPr lang="en-US" sz="1100">
                          <a:effectLst/>
                          <a:latin typeface="Libre Franklin" panose="00000500000000000000" pitchFamily="2" charset="0"/>
                        </a:rPr>
                        <a:t> </a:t>
                      </a:r>
                      <a:endParaRPr lang="en-GB" sz="1100">
                        <a:effectLst/>
                        <a:latin typeface="Libre Franklin" panose="00000500000000000000" pitchFamily="2" charset="0"/>
                        <a:ea typeface="Times New Roman" panose="02020603050405020304" pitchFamily="18" charset="0"/>
                      </a:endParaRPr>
                    </a:p>
                  </a:txBody>
                  <a:tcPr marL="54143" marR="54143" marT="0" marB="0" anchor="ctr"/>
                </a:tc>
                <a:extLst>
                  <a:ext uri="{0D108BD9-81ED-4DB2-BD59-A6C34878D82A}">
                    <a16:rowId xmlns:a16="http://schemas.microsoft.com/office/drawing/2014/main" val="4146305645"/>
                  </a:ext>
                </a:extLst>
              </a:tr>
              <a:tr h="315190">
                <a:tc>
                  <a:txBody>
                    <a:bodyPr/>
                    <a:lstStyle/>
                    <a:p>
                      <a:r>
                        <a:rPr lang="en-GB" sz="1100">
                          <a:effectLst/>
                          <a:latin typeface="Libre Franklin" panose="00000500000000000000" pitchFamily="2" charset="0"/>
                        </a:rPr>
                        <a:t>A Christian with spiritual maturity – able to provide spiritual leadership(including staff devotional times).</a:t>
                      </a:r>
                      <a:endParaRPr lang="en-GB" sz="1050">
                        <a:effectLst/>
                        <a:latin typeface="Libre Franklin" panose="00000500000000000000" pitchFamily="2" charset="0"/>
                        <a:ea typeface="Times New Roman" panose="02020603050405020304" pitchFamily="18" charset="0"/>
                        <a:cs typeface="Times New Roman" panose="02020603050405020304" pitchFamily="18" charset="0"/>
                      </a:endParaRPr>
                    </a:p>
                  </a:txBody>
                  <a:tcPr marL="54143" marR="54143" marT="0" marB="0"/>
                </a:tc>
                <a:tc>
                  <a:txBody>
                    <a:bodyPr/>
                    <a:lstStyle/>
                    <a:p>
                      <a:pPr algn="ctr"/>
                      <a:r>
                        <a:rPr lang="en-US" sz="1600">
                          <a:effectLst/>
                          <a:latin typeface="Libre Franklin" panose="00000500000000000000" pitchFamily="2" charset="0"/>
                          <a:sym typeface="Wingdings" panose="05000000000000000000" pitchFamily="2" charset="2"/>
                        </a:rPr>
                        <a:t></a:t>
                      </a:r>
                      <a:endParaRPr lang="en-GB" sz="1100">
                        <a:effectLst/>
                        <a:latin typeface="Libre Franklin" panose="00000500000000000000" pitchFamily="2" charset="0"/>
                        <a:ea typeface="Times New Roman" panose="02020603050405020304" pitchFamily="18" charset="0"/>
                      </a:endParaRPr>
                    </a:p>
                  </a:txBody>
                  <a:tcPr marL="54143" marR="54143" marT="0" marB="0" anchor="ctr"/>
                </a:tc>
                <a:tc>
                  <a:txBody>
                    <a:bodyPr/>
                    <a:lstStyle/>
                    <a:p>
                      <a:pPr algn="ctr"/>
                      <a:r>
                        <a:rPr lang="en-US" sz="1100">
                          <a:effectLst/>
                          <a:latin typeface="Libre Franklin" panose="00000500000000000000" pitchFamily="2" charset="0"/>
                        </a:rPr>
                        <a:t> </a:t>
                      </a:r>
                      <a:endParaRPr lang="en-GB" sz="1100">
                        <a:effectLst/>
                        <a:latin typeface="Libre Franklin" panose="00000500000000000000" pitchFamily="2" charset="0"/>
                        <a:ea typeface="Times New Roman" panose="02020603050405020304" pitchFamily="18" charset="0"/>
                      </a:endParaRPr>
                    </a:p>
                  </a:txBody>
                  <a:tcPr marL="54143" marR="54143" marT="0" marB="0" anchor="ctr"/>
                </a:tc>
                <a:extLst>
                  <a:ext uri="{0D108BD9-81ED-4DB2-BD59-A6C34878D82A}">
                    <a16:rowId xmlns:a16="http://schemas.microsoft.com/office/drawing/2014/main" val="3126950857"/>
                  </a:ext>
                </a:extLst>
              </a:tr>
              <a:tr h="315190">
                <a:tc>
                  <a:txBody>
                    <a:bodyPr/>
                    <a:lstStyle/>
                    <a:p>
                      <a:r>
                        <a:rPr lang="en-GB" sz="1100">
                          <a:effectLst/>
                          <a:latin typeface="Libre Franklin" panose="00000500000000000000" pitchFamily="2" charset="0"/>
                        </a:rPr>
                        <a:t>A practising Christian whose lifestyle is in keeping with SU Scotland’s ethos and statement of fait</a:t>
                      </a:r>
                      <a:endParaRPr lang="en-GB" sz="1050">
                        <a:effectLst/>
                        <a:latin typeface="Libre Franklin" panose="00000500000000000000" pitchFamily="2" charset="0"/>
                        <a:ea typeface="Times New Roman" panose="02020603050405020304" pitchFamily="18" charset="0"/>
                        <a:cs typeface="Times New Roman" panose="02020603050405020304" pitchFamily="18" charset="0"/>
                      </a:endParaRPr>
                    </a:p>
                  </a:txBody>
                  <a:tcPr marL="54143" marR="54143" marT="0" marB="0"/>
                </a:tc>
                <a:tc>
                  <a:txBody>
                    <a:bodyPr/>
                    <a:lstStyle/>
                    <a:p>
                      <a:pPr algn="ctr"/>
                      <a:r>
                        <a:rPr lang="en-US" sz="1600">
                          <a:effectLst/>
                          <a:latin typeface="Libre Franklin" panose="00000500000000000000" pitchFamily="2" charset="0"/>
                          <a:sym typeface="Wingdings" panose="05000000000000000000" pitchFamily="2" charset="2"/>
                        </a:rPr>
                        <a:t></a:t>
                      </a:r>
                      <a:endParaRPr lang="en-GB" sz="1100">
                        <a:effectLst/>
                        <a:latin typeface="Libre Franklin" panose="00000500000000000000" pitchFamily="2" charset="0"/>
                        <a:ea typeface="Times New Roman" panose="02020603050405020304" pitchFamily="18" charset="0"/>
                      </a:endParaRPr>
                    </a:p>
                  </a:txBody>
                  <a:tcPr marL="54143" marR="54143" marT="0" marB="0" anchor="ctr"/>
                </a:tc>
                <a:tc>
                  <a:txBody>
                    <a:bodyPr/>
                    <a:lstStyle/>
                    <a:p>
                      <a:pPr algn="ctr"/>
                      <a:r>
                        <a:rPr lang="en-US" sz="1100">
                          <a:effectLst/>
                          <a:latin typeface="Libre Franklin" panose="00000500000000000000" pitchFamily="2" charset="0"/>
                        </a:rPr>
                        <a:t> </a:t>
                      </a:r>
                      <a:endParaRPr lang="en-GB" sz="1100">
                        <a:effectLst/>
                        <a:latin typeface="Libre Franklin" panose="00000500000000000000" pitchFamily="2" charset="0"/>
                        <a:ea typeface="Times New Roman" panose="02020603050405020304" pitchFamily="18" charset="0"/>
                      </a:endParaRPr>
                    </a:p>
                  </a:txBody>
                  <a:tcPr marL="54143" marR="54143" marT="0" marB="0" anchor="ctr"/>
                </a:tc>
                <a:extLst>
                  <a:ext uri="{0D108BD9-81ED-4DB2-BD59-A6C34878D82A}">
                    <a16:rowId xmlns:a16="http://schemas.microsoft.com/office/drawing/2014/main" val="2901701594"/>
                  </a:ext>
                </a:extLst>
              </a:tr>
              <a:tr h="163589">
                <a:tc gridSpan="3">
                  <a:txBody>
                    <a:bodyPr/>
                    <a:lstStyle/>
                    <a:p>
                      <a:pPr marL="0" algn="l" defTabSz="914400" rtl="0" eaLnBrk="1" latinLnBrk="0" hangingPunct="1"/>
                      <a:r>
                        <a:rPr lang="en-US" sz="1100" b="1" kern="1200" cap="all" baseline="0" dirty="0">
                          <a:solidFill>
                            <a:srgbClr val="FF3399"/>
                          </a:solidFill>
                          <a:effectLst/>
                          <a:latin typeface="Libre Franklin" panose="00000500000000000000" pitchFamily="2" charset="0"/>
                          <a:ea typeface="+mn-ea"/>
                          <a:cs typeface="+mn-cs"/>
                        </a:rPr>
                        <a:t>Competence and Education</a:t>
                      </a:r>
                      <a:endParaRPr lang="en-GB" sz="1100" b="1" kern="1200" cap="all" baseline="0" dirty="0">
                        <a:solidFill>
                          <a:srgbClr val="FF3399"/>
                        </a:solidFill>
                        <a:effectLst/>
                        <a:latin typeface="Libre Franklin" panose="00000500000000000000" pitchFamily="2" charset="0"/>
                        <a:ea typeface="+mn-ea"/>
                        <a:cs typeface="+mn-cs"/>
                      </a:endParaRPr>
                    </a:p>
                  </a:txBody>
                  <a:tcPr marL="54143" marR="54143" marT="0" marB="0" anchor="ct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90657226"/>
                  </a:ext>
                </a:extLst>
              </a:tr>
              <a:tr h="304137">
                <a:tc>
                  <a:txBody>
                    <a:bodyPr/>
                    <a:lstStyle/>
                    <a:p>
                      <a:r>
                        <a:rPr lang="en-GB" sz="1100">
                          <a:effectLst/>
                          <a:latin typeface="Libre Franklin" panose="00000500000000000000" pitchFamily="2" charset="0"/>
                        </a:rPr>
                        <a:t>At least 5 years’ fundraising experience in a senior fundraising role</a:t>
                      </a:r>
                      <a:endParaRPr lang="en-GB" sz="1050">
                        <a:effectLst/>
                        <a:latin typeface="Libre Franklin" panose="00000500000000000000" pitchFamily="2" charset="0"/>
                        <a:ea typeface="Times New Roman" panose="02020603050405020304" pitchFamily="18" charset="0"/>
                        <a:cs typeface="Times New Roman" panose="02020603050405020304" pitchFamily="18" charset="0"/>
                      </a:endParaRPr>
                    </a:p>
                  </a:txBody>
                  <a:tcPr marL="54143" marR="54143" marT="0" marB="0"/>
                </a:tc>
                <a:tc>
                  <a:txBody>
                    <a:bodyPr/>
                    <a:lstStyle/>
                    <a:p>
                      <a:pPr algn="ctr"/>
                      <a:r>
                        <a:rPr lang="en-US" sz="1600">
                          <a:effectLst/>
                          <a:latin typeface="Libre Franklin" panose="00000500000000000000" pitchFamily="2" charset="0"/>
                          <a:sym typeface="Wingdings" panose="05000000000000000000" pitchFamily="2" charset="2"/>
                        </a:rPr>
                        <a:t></a:t>
                      </a:r>
                      <a:endParaRPr lang="en-GB" sz="1100">
                        <a:effectLst/>
                        <a:latin typeface="Libre Franklin" panose="00000500000000000000" pitchFamily="2" charset="0"/>
                        <a:ea typeface="Times New Roman" panose="02020603050405020304" pitchFamily="18" charset="0"/>
                      </a:endParaRPr>
                    </a:p>
                  </a:txBody>
                  <a:tcPr marL="54143" marR="54143" marT="0" marB="0" anchor="ctr"/>
                </a:tc>
                <a:tc>
                  <a:txBody>
                    <a:bodyPr/>
                    <a:lstStyle/>
                    <a:p>
                      <a:pPr algn="ctr"/>
                      <a:r>
                        <a:rPr lang="en-US" sz="1600">
                          <a:effectLst/>
                          <a:latin typeface="Libre Franklin" panose="00000500000000000000" pitchFamily="2" charset="0"/>
                        </a:rPr>
                        <a:t> </a:t>
                      </a:r>
                      <a:endParaRPr lang="en-GB" sz="1100">
                        <a:effectLst/>
                        <a:latin typeface="Libre Franklin" panose="00000500000000000000" pitchFamily="2" charset="0"/>
                        <a:ea typeface="Times New Roman" panose="02020603050405020304" pitchFamily="18" charset="0"/>
                      </a:endParaRPr>
                    </a:p>
                  </a:txBody>
                  <a:tcPr marL="54143" marR="54143" marT="0" marB="0" anchor="ctr"/>
                </a:tc>
                <a:extLst>
                  <a:ext uri="{0D108BD9-81ED-4DB2-BD59-A6C34878D82A}">
                    <a16:rowId xmlns:a16="http://schemas.microsoft.com/office/drawing/2014/main" val="3958695424"/>
                  </a:ext>
                </a:extLst>
              </a:tr>
              <a:tr h="456207">
                <a:tc>
                  <a:txBody>
                    <a:bodyPr/>
                    <a:lstStyle/>
                    <a:p>
                      <a:r>
                        <a:rPr lang="en-GB" sz="1100">
                          <a:effectLst/>
                          <a:latin typeface="Libre Franklin" panose="00000500000000000000" pitchFamily="2" charset="0"/>
                        </a:rPr>
                        <a:t>Track record of delivering consistent growth in funds raised across a range of sources in support of an organisational strategy</a:t>
                      </a:r>
                      <a:endParaRPr lang="en-GB" sz="1050">
                        <a:effectLst/>
                        <a:latin typeface="Libre Franklin" panose="00000500000000000000" pitchFamily="2" charset="0"/>
                        <a:ea typeface="Times New Roman" panose="02020603050405020304" pitchFamily="18" charset="0"/>
                        <a:cs typeface="Times New Roman" panose="02020603050405020304" pitchFamily="18" charset="0"/>
                      </a:endParaRPr>
                    </a:p>
                  </a:txBody>
                  <a:tcPr marL="54143" marR="54143" marT="0" marB="0"/>
                </a:tc>
                <a:tc>
                  <a:txBody>
                    <a:bodyPr/>
                    <a:lstStyle/>
                    <a:p>
                      <a:pPr algn="ctr"/>
                      <a:r>
                        <a:rPr lang="en-US" sz="1600">
                          <a:effectLst/>
                          <a:latin typeface="Libre Franklin" panose="00000500000000000000" pitchFamily="2" charset="0"/>
                          <a:sym typeface="Wingdings" panose="05000000000000000000" pitchFamily="2" charset="2"/>
                        </a:rPr>
                        <a:t></a:t>
                      </a:r>
                      <a:endParaRPr lang="en-GB" sz="1100">
                        <a:effectLst/>
                        <a:latin typeface="Libre Franklin" panose="00000500000000000000" pitchFamily="2" charset="0"/>
                        <a:ea typeface="Times New Roman" panose="02020603050405020304" pitchFamily="18" charset="0"/>
                      </a:endParaRPr>
                    </a:p>
                  </a:txBody>
                  <a:tcPr marL="54143" marR="54143" marT="0" marB="0" anchor="ctr"/>
                </a:tc>
                <a:tc>
                  <a:txBody>
                    <a:bodyPr/>
                    <a:lstStyle/>
                    <a:p>
                      <a:pPr algn="ctr"/>
                      <a:r>
                        <a:rPr lang="en-US" sz="1600">
                          <a:effectLst/>
                          <a:latin typeface="Libre Franklin" panose="00000500000000000000" pitchFamily="2" charset="0"/>
                        </a:rPr>
                        <a:t> </a:t>
                      </a:r>
                      <a:endParaRPr lang="en-GB" sz="1100">
                        <a:effectLst/>
                        <a:latin typeface="Libre Franklin" panose="00000500000000000000" pitchFamily="2" charset="0"/>
                        <a:ea typeface="Times New Roman" panose="02020603050405020304" pitchFamily="18" charset="0"/>
                      </a:endParaRPr>
                    </a:p>
                  </a:txBody>
                  <a:tcPr marL="54143" marR="54143" marT="0" marB="0" anchor="ctr"/>
                </a:tc>
                <a:extLst>
                  <a:ext uri="{0D108BD9-81ED-4DB2-BD59-A6C34878D82A}">
                    <a16:rowId xmlns:a16="http://schemas.microsoft.com/office/drawing/2014/main" val="505602757"/>
                  </a:ext>
                </a:extLst>
              </a:tr>
              <a:tr h="193542">
                <a:tc>
                  <a:txBody>
                    <a:bodyPr/>
                    <a:lstStyle/>
                    <a:p>
                      <a:r>
                        <a:rPr lang="en-GB" sz="1100">
                          <a:effectLst/>
                          <a:latin typeface="Libre Franklin" panose="00000500000000000000" pitchFamily="2" charset="0"/>
                        </a:rPr>
                        <a:t>Membership of the Chartered Institute of Fundraising</a:t>
                      </a:r>
                      <a:endParaRPr lang="en-GB" sz="1050">
                        <a:effectLst/>
                        <a:latin typeface="Libre Franklin" panose="00000500000000000000" pitchFamily="2" charset="0"/>
                        <a:ea typeface="Times New Roman" panose="02020603050405020304" pitchFamily="18" charset="0"/>
                        <a:cs typeface="Times New Roman" panose="02020603050405020304" pitchFamily="18" charset="0"/>
                      </a:endParaRPr>
                    </a:p>
                  </a:txBody>
                  <a:tcPr marL="54143" marR="54143" marT="0" marB="0"/>
                </a:tc>
                <a:tc>
                  <a:txBody>
                    <a:bodyPr/>
                    <a:lstStyle/>
                    <a:p>
                      <a:pPr algn="ctr"/>
                      <a:r>
                        <a:rPr lang="en-US" sz="1600">
                          <a:effectLst/>
                          <a:latin typeface="Libre Franklin" panose="00000500000000000000" pitchFamily="2" charset="0"/>
                          <a:sym typeface="Wingdings" panose="05000000000000000000" pitchFamily="2" charset="2"/>
                        </a:rPr>
                        <a:t></a:t>
                      </a:r>
                      <a:endParaRPr lang="en-GB" sz="1100">
                        <a:effectLst/>
                        <a:latin typeface="Libre Franklin" panose="00000500000000000000" pitchFamily="2" charset="0"/>
                        <a:ea typeface="Times New Roman" panose="02020603050405020304" pitchFamily="18" charset="0"/>
                      </a:endParaRPr>
                    </a:p>
                  </a:txBody>
                  <a:tcPr marL="54143" marR="54143" marT="0" marB="0" anchor="ctr"/>
                </a:tc>
                <a:tc>
                  <a:txBody>
                    <a:bodyPr/>
                    <a:lstStyle/>
                    <a:p>
                      <a:pPr algn="ctr"/>
                      <a:r>
                        <a:rPr lang="en-US" sz="1600">
                          <a:effectLst/>
                          <a:latin typeface="Libre Franklin" panose="00000500000000000000" pitchFamily="2" charset="0"/>
                        </a:rPr>
                        <a:t> </a:t>
                      </a:r>
                      <a:endParaRPr lang="en-GB" sz="1100">
                        <a:effectLst/>
                        <a:latin typeface="Libre Franklin" panose="00000500000000000000" pitchFamily="2" charset="0"/>
                        <a:ea typeface="Times New Roman" panose="02020603050405020304" pitchFamily="18" charset="0"/>
                      </a:endParaRPr>
                    </a:p>
                  </a:txBody>
                  <a:tcPr marL="54143" marR="54143" marT="0" marB="0" anchor="ctr"/>
                </a:tc>
                <a:extLst>
                  <a:ext uri="{0D108BD9-81ED-4DB2-BD59-A6C34878D82A}">
                    <a16:rowId xmlns:a16="http://schemas.microsoft.com/office/drawing/2014/main" val="3038704636"/>
                  </a:ext>
                </a:extLst>
              </a:tr>
              <a:tr h="193542">
                <a:tc>
                  <a:txBody>
                    <a:bodyPr/>
                    <a:lstStyle/>
                    <a:p>
                      <a:r>
                        <a:rPr lang="en-GB" sz="1100">
                          <a:effectLst/>
                          <a:latin typeface="Libre Franklin" panose="00000500000000000000" pitchFamily="2" charset="0"/>
                        </a:rPr>
                        <a:t>Degree level or equivalent</a:t>
                      </a:r>
                      <a:endParaRPr lang="en-GB" sz="1050">
                        <a:effectLst/>
                        <a:latin typeface="Libre Franklin" panose="00000500000000000000" pitchFamily="2" charset="0"/>
                        <a:ea typeface="Times New Roman" panose="02020603050405020304" pitchFamily="18" charset="0"/>
                        <a:cs typeface="Times New Roman" panose="02020603050405020304" pitchFamily="18" charset="0"/>
                      </a:endParaRPr>
                    </a:p>
                  </a:txBody>
                  <a:tcPr marL="54143" marR="54143" marT="0" marB="0"/>
                </a:tc>
                <a:tc>
                  <a:txBody>
                    <a:bodyPr/>
                    <a:lstStyle/>
                    <a:p>
                      <a:pPr algn="ctr"/>
                      <a:r>
                        <a:rPr lang="en-US" sz="1600">
                          <a:effectLst/>
                          <a:latin typeface="Libre Franklin" panose="00000500000000000000" pitchFamily="2" charset="0"/>
                        </a:rPr>
                        <a:t> </a:t>
                      </a:r>
                      <a:endParaRPr lang="en-GB" sz="1100">
                        <a:effectLst/>
                        <a:latin typeface="Libre Franklin" panose="00000500000000000000" pitchFamily="2" charset="0"/>
                        <a:ea typeface="Times New Roman" panose="02020603050405020304" pitchFamily="18" charset="0"/>
                      </a:endParaRPr>
                    </a:p>
                  </a:txBody>
                  <a:tcPr marL="54143" marR="54143" marT="0" marB="0" anchor="ctr"/>
                </a:tc>
                <a:tc>
                  <a:txBody>
                    <a:bodyPr/>
                    <a:lstStyle/>
                    <a:p>
                      <a:pPr algn="ctr"/>
                      <a:r>
                        <a:rPr lang="en-US" sz="1600">
                          <a:effectLst/>
                          <a:latin typeface="Libre Franklin" panose="00000500000000000000" pitchFamily="2" charset="0"/>
                          <a:sym typeface="Wingdings" panose="05000000000000000000" pitchFamily="2" charset="2"/>
                        </a:rPr>
                        <a:t></a:t>
                      </a:r>
                      <a:endParaRPr lang="en-GB" sz="1100">
                        <a:effectLst/>
                        <a:latin typeface="Libre Franklin" panose="00000500000000000000" pitchFamily="2" charset="0"/>
                        <a:ea typeface="Times New Roman" panose="02020603050405020304" pitchFamily="18" charset="0"/>
                      </a:endParaRPr>
                    </a:p>
                  </a:txBody>
                  <a:tcPr marL="54143" marR="54143" marT="0" marB="0" anchor="ctr"/>
                </a:tc>
                <a:extLst>
                  <a:ext uri="{0D108BD9-81ED-4DB2-BD59-A6C34878D82A}">
                    <a16:rowId xmlns:a16="http://schemas.microsoft.com/office/drawing/2014/main" val="742882405"/>
                  </a:ext>
                </a:extLst>
              </a:tr>
              <a:tr h="630379">
                <a:tc>
                  <a:txBody>
                    <a:bodyPr/>
                    <a:lstStyle/>
                    <a:p>
                      <a:r>
                        <a:rPr lang="en-GB" sz="1100">
                          <a:effectLst/>
                          <a:latin typeface="Libre Franklin" panose="00000500000000000000" pitchFamily="2" charset="0"/>
                        </a:rPr>
                        <a:t>Experience of managing and developing successful working relationships across all levels of an organisation with adaptability to work on own initiative but also as a member of cross-functional teams</a:t>
                      </a:r>
                      <a:endParaRPr lang="en-GB" sz="1050">
                        <a:effectLst/>
                        <a:latin typeface="Libre Franklin" panose="00000500000000000000" pitchFamily="2" charset="0"/>
                        <a:ea typeface="Times New Roman" panose="02020603050405020304" pitchFamily="18" charset="0"/>
                        <a:cs typeface="Times New Roman" panose="02020603050405020304" pitchFamily="18" charset="0"/>
                      </a:endParaRPr>
                    </a:p>
                  </a:txBody>
                  <a:tcPr marL="54143" marR="54143" marT="0" marB="0"/>
                </a:tc>
                <a:tc>
                  <a:txBody>
                    <a:bodyPr/>
                    <a:lstStyle/>
                    <a:p>
                      <a:pPr algn="ctr"/>
                      <a:r>
                        <a:rPr lang="en-US" sz="1600">
                          <a:effectLst/>
                          <a:latin typeface="Libre Franklin" panose="00000500000000000000" pitchFamily="2" charset="0"/>
                          <a:sym typeface="Wingdings" panose="05000000000000000000" pitchFamily="2" charset="2"/>
                        </a:rPr>
                        <a:t></a:t>
                      </a:r>
                      <a:endParaRPr lang="en-GB" sz="1100">
                        <a:effectLst/>
                        <a:latin typeface="Libre Franklin" panose="00000500000000000000" pitchFamily="2" charset="0"/>
                        <a:ea typeface="Times New Roman" panose="02020603050405020304" pitchFamily="18" charset="0"/>
                      </a:endParaRPr>
                    </a:p>
                  </a:txBody>
                  <a:tcPr marL="54143" marR="54143" marT="0" marB="0" anchor="ctr"/>
                </a:tc>
                <a:tc>
                  <a:txBody>
                    <a:bodyPr/>
                    <a:lstStyle/>
                    <a:p>
                      <a:pPr algn="ctr"/>
                      <a:r>
                        <a:rPr lang="en-US" sz="1100">
                          <a:effectLst/>
                          <a:latin typeface="Libre Franklin" panose="00000500000000000000" pitchFamily="2" charset="0"/>
                        </a:rPr>
                        <a:t> </a:t>
                      </a:r>
                      <a:endParaRPr lang="en-GB" sz="1100">
                        <a:effectLst/>
                        <a:latin typeface="Libre Franklin" panose="00000500000000000000" pitchFamily="2" charset="0"/>
                        <a:ea typeface="Times New Roman" panose="02020603050405020304" pitchFamily="18" charset="0"/>
                      </a:endParaRPr>
                    </a:p>
                  </a:txBody>
                  <a:tcPr marL="54143" marR="54143" marT="0" marB="0" anchor="ctr"/>
                </a:tc>
                <a:extLst>
                  <a:ext uri="{0D108BD9-81ED-4DB2-BD59-A6C34878D82A}">
                    <a16:rowId xmlns:a16="http://schemas.microsoft.com/office/drawing/2014/main" val="718959717"/>
                  </a:ext>
                </a:extLst>
              </a:tr>
              <a:tr h="456207">
                <a:tc>
                  <a:txBody>
                    <a:bodyPr/>
                    <a:lstStyle/>
                    <a:p>
                      <a:r>
                        <a:rPr lang="en-GB" sz="1100">
                          <a:effectLst/>
                          <a:latin typeface="Libre Franklin" panose="00000500000000000000" pitchFamily="2" charset="0"/>
                        </a:rPr>
                        <a:t>Demonstrates the capacity to operate at a senior level representing the organisation professionally to key stakeholders</a:t>
                      </a:r>
                      <a:endParaRPr lang="en-GB" sz="1050">
                        <a:effectLst/>
                        <a:latin typeface="Libre Franklin" panose="00000500000000000000" pitchFamily="2" charset="0"/>
                        <a:ea typeface="Times New Roman" panose="02020603050405020304" pitchFamily="18" charset="0"/>
                        <a:cs typeface="Times New Roman" panose="02020603050405020304" pitchFamily="18" charset="0"/>
                      </a:endParaRPr>
                    </a:p>
                  </a:txBody>
                  <a:tcPr marL="54143" marR="54143" marT="0" marB="0"/>
                </a:tc>
                <a:tc>
                  <a:txBody>
                    <a:bodyPr/>
                    <a:lstStyle/>
                    <a:p>
                      <a:pPr algn="ctr"/>
                      <a:r>
                        <a:rPr lang="en-US" sz="1600">
                          <a:effectLst/>
                          <a:latin typeface="Libre Franklin" panose="00000500000000000000" pitchFamily="2" charset="0"/>
                          <a:sym typeface="Wingdings" panose="05000000000000000000" pitchFamily="2" charset="2"/>
                        </a:rPr>
                        <a:t></a:t>
                      </a:r>
                      <a:endParaRPr lang="en-GB" sz="1100">
                        <a:effectLst/>
                        <a:latin typeface="Libre Franklin" panose="00000500000000000000" pitchFamily="2" charset="0"/>
                        <a:ea typeface="Times New Roman" panose="02020603050405020304" pitchFamily="18" charset="0"/>
                      </a:endParaRPr>
                    </a:p>
                  </a:txBody>
                  <a:tcPr marL="54143" marR="54143" marT="0" marB="0" anchor="ctr"/>
                </a:tc>
                <a:tc>
                  <a:txBody>
                    <a:bodyPr/>
                    <a:lstStyle/>
                    <a:p>
                      <a:pPr algn="ctr"/>
                      <a:r>
                        <a:rPr lang="en-US" sz="1100">
                          <a:effectLst/>
                          <a:latin typeface="Libre Franklin" panose="00000500000000000000" pitchFamily="2" charset="0"/>
                        </a:rPr>
                        <a:t> </a:t>
                      </a:r>
                      <a:endParaRPr lang="en-GB" sz="1100">
                        <a:effectLst/>
                        <a:latin typeface="Libre Franklin" panose="00000500000000000000" pitchFamily="2" charset="0"/>
                        <a:ea typeface="Times New Roman" panose="02020603050405020304" pitchFamily="18" charset="0"/>
                      </a:endParaRPr>
                    </a:p>
                  </a:txBody>
                  <a:tcPr marL="54143" marR="54143" marT="0" marB="0" anchor="ctr"/>
                </a:tc>
                <a:extLst>
                  <a:ext uri="{0D108BD9-81ED-4DB2-BD59-A6C34878D82A}">
                    <a16:rowId xmlns:a16="http://schemas.microsoft.com/office/drawing/2014/main" val="3569773239"/>
                  </a:ext>
                </a:extLst>
              </a:tr>
              <a:tr h="315190">
                <a:tc>
                  <a:txBody>
                    <a:bodyPr/>
                    <a:lstStyle/>
                    <a:p>
                      <a:r>
                        <a:rPr lang="en-GB" sz="1100">
                          <a:effectLst/>
                          <a:latin typeface="Libre Franklin" panose="00000500000000000000" pitchFamily="2" charset="0"/>
                        </a:rPr>
                        <a:t>Wide and strong established network within the Scottish Christian community</a:t>
                      </a:r>
                      <a:endParaRPr lang="en-GB" sz="1050">
                        <a:effectLst/>
                        <a:latin typeface="Libre Franklin" panose="00000500000000000000" pitchFamily="2" charset="0"/>
                        <a:ea typeface="Times New Roman" panose="02020603050405020304" pitchFamily="18" charset="0"/>
                        <a:cs typeface="Times New Roman" panose="02020603050405020304" pitchFamily="18" charset="0"/>
                      </a:endParaRPr>
                    </a:p>
                  </a:txBody>
                  <a:tcPr marL="54143" marR="54143" marT="0" marB="0"/>
                </a:tc>
                <a:tc>
                  <a:txBody>
                    <a:bodyPr/>
                    <a:lstStyle/>
                    <a:p>
                      <a:pPr algn="ctr"/>
                      <a:r>
                        <a:rPr lang="en-US" sz="1600">
                          <a:effectLst/>
                          <a:latin typeface="Libre Franklin" panose="00000500000000000000" pitchFamily="2" charset="0"/>
                        </a:rPr>
                        <a:t> </a:t>
                      </a:r>
                      <a:endParaRPr lang="en-GB" sz="1100">
                        <a:effectLst/>
                        <a:latin typeface="Libre Franklin" panose="00000500000000000000" pitchFamily="2" charset="0"/>
                        <a:ea typeface="Times New Roman" panose="02020603050405020304" pitchFamily="18" charset="0"/>
                      </a:endParaRPr>
                    </a:p>
                  </a:txBody>
                  <a:tcPr marL="54143" marR="54143" marT="0" marB="0" anchor="ctr"/>
                </a:tc>
                <a:tc>
                  <a:txBody>
                    <a:bodyPr/>
                    <a:lstStyle/>
                    <a:p>
                      <a:pPr algn="ctr"/>
                      <a:r>
                        <a:rPr lang="en-US" sz="1600">
                          <a:effectLst/>
                          <a:latin typeface="Libre Franklin" panose="00000500000000000000" pitchFamily="2" charset="0"/>
                          <a:sym typeface="Wingdings" panose="05000000000000000000" pitchFamily="2" charset="2"/>
                        </a:rPr>
                        <a:t></a:t>
                      </a:r>
                      <a:endParaRPr lang="en-GB" sz="1100">
                        <a:effectLst/>
                        <a:latin typeface="Libre Franklin" panose="00000500000000000000" pitchFamily="2" charset="0"/>
                        <a:ea typeface="Times New Roman" panose="02020603050405020304" pitchFamily="18" charset="0"/>
                      </a:endParaRPr>
                    </a:p>
                  </a:txBody>
                  <a:tcPr marL="54143" marR="54143" marT="0" marB="0" anchor="ctr"/>
                </a:tc>
                <a:extLst>
                  <a:ext uri="{0D108BD9-81ED-4DB2-BD59-A6C34878D82A}">
                    <a16:rowId xmlns:a16="http://schemas.microsoft.com/office/drawing/2014/main" val="1649962838"/>
                  </a:ext>
                </a:extLst>
              </a:tr>
              <a:tr h="315190">
                <a:tc>
                  <a:txBody>
                    <a:bodyPr/>
                    <a:lstStyle/>
                    <a:p>
                      <a:r>
                        <a:rPr lang="en-GB" sz="1100">
                          <a:effectLst/>
                          <a:latin typeface="Libre Franklin" panose="00000500000000000000" pitchFamily="2" charset="0"/>
                        </a:rPr>
                        <a:t>Capable of multi-tasking with a proven track record of delivery on agreed objectives</a:t>
                      </a:r>
                      <a:endParaRPr lang="en-GB" sz="1050">
                        <a:effectLst/>
                        <a:latin typeface="Libre Franklin" panose="00000500000000000000" pitchFamily="2" charset="0"/>
                        <a:ea typeface="Times New Roman" panose="02020603050405020304" pitchFamily="18" charset="0"/>
                        <a:cs typeface="Times New Roman" panose="02020603050405020304" pitchFamily="18" charset="0"/>
                      </a:endParaRPr>
                    </a:p>
                  </a:txBody>
                  <a:tcPr marL="54143" marR="54143" marT="0" marB="0"/>
                </a:tc>
                <a:tc>
                  <a:txBody>
                    <a:bodyPr/>
                    <a:lstStyle/>
                    <a:p>
                      <a:pPr algn="ctr"/>
                      <a:r>
                        <a:rPr lang="en-US" sz="1600">
                          <a:effectLst/>
                          <a:latin typeface="Libre Franklin" panose="00000500000000000000" pitchFamily="2" charset="0"/>
                          <a:sym typeface="Wingdings" panose="05000000000000000000" pitchFamily="2" charset="2"/>
                        </a:rPr>
                        <a:t></a:t>
                      </a:r>
                      <a:endParaRPr lang="en-GB" sz="1100">
                        <a:effectLst/>
                        <a:latin typeface="Libre Franklin" panose="00000500000000000000" pitchFamily="2" charset="0"/>
                        <a:ea typeface="Times New Roman" panose="02020603050405020304" pitchFamily="18" charset="0"/>
                      </a:endParaRPr>
                    </a:p>
                  </a:txBody>
                  <a:tcPr marL="54143" marR="54143" marT="0" marB="0" anchor="ctr"/>
                </a:tc>
                <a:tc>
                  <a:txBody>
                    <a:bodyPr/>
                    <a:lstStyle/>
                    <a:p>
                      <a:pPr algn="ctr"/>
                      <a:r>
                        <a:rPr lang="en-US" sz="1100">
                          <a:effectLst/>
                          <a:latin typeface="Libre Franklin" panose="00000500000000000000" pitchFamily="2" charset="0"/>
                        </a:rPr>
                        <a:t> </a:t>
                      </a:r>
                      <a:endParaRPr lang="en-GB" sz="1100">
                        <a:effectLst/>
                        <a:latin typeface="Libre Franklin" panose="00000500000000000000" pitchFamily="2" charset="0"/>
                        <a:ea typeface="Times New Roman" panose="02020603050405020304" pitchFamily="18" charset="0"/>
                      </a:endParaRPr>
                    </a:p>
                  </a:txBody>
                  <a:tcPr marL="54143" marR="54143" marT="0" marB="0" anchor="ctr"/>
                </a:tc>
                <a:extLst>
                  <a:ext uri="{0D108BD9-81ED-4DB2-BD59-A6C34878D82A}">
                    <a16:rowId xmlns:a16="http://schemas.microsoft.com/office/drawing/2014/main" val="3536657841"/>
                  </a:ext>
                </a:extLst>
              </a:tr>
              <a:tr h="472785">
                <a:tc>
                  <a:txBody>
                    <a:bodyPr/>
                    <a:lstStyle/>
                    <a:p>
                      <a:r>
                        <a:rPr lang="en-GB" sz="1100">
                          <a:effectLst/>
                          <a:latin typeface="Libre Franklin" panose="00000500000000000000" pitchFamily="2" charset="0"/>
                        </a:rPr>
                        <a:t>Evidence of strong personal commitment to continuous personal development and to championing the ongoing development of colleagues</a:t>
                      </a:r>
                      <a:endParaRPr lang="en-GB" sz="1050">
                        <a:effectLst/>
                        <a:latin typeface="Libre Franklin" panose="00000500000000000000" pitchFamily="2" charset="0"/>
                        <a:ea typeface="Times New Roman" panose="02020603050405020304" pitchFamily="18" charset="0"/>
                        <a:cs typeface="Times New Roman" panose="02020603050405020304" pitchFamily="18" charset="0"/>
                      </a:endParaRPr>
                    </a:p>
                  </a:txBody>
                  <a:tcPr marL="54143" marR="54143" marT="0" marB="0"/>
                </a:tc>
                <a:tc>
                  <a:txBody>
                    <a:bodyPr/>
                    <a:lstStyle/>
                    <a:p>
                      <a:pPr algn="ctr"/>
                      <a:r>
                        <a:rPr lang="en-US" sz="1600">
                          <a:effectLst/>
                          <a:latin typeface="Libre Franklin" panose="00000500000000000000" pitchFamily="2" charset="0"/>
                          <a:sym typeface="Wingdings" panose="05000000000000000000" pitchFamily="2" charset="2"/>
                        </a:rPr>
                        <a:t></a:t>
                      </a:r>
                      <a:endParaRPr lang="en-GB" sz="1100">
                        <a:effectLst/>
                        <a:latin typeface="Libre Franklin" panose="00000500000000000000" pitchFamily="2" charset="0"/>
                        <a:ea typeface="Times New Roman" panose="02020603050405020304" pitchFamily="18" charset="0"/>
                      </a:endParaRPr>
                    </a:p>
                  </a:txBody>
                  <a:tcPr marL="54143" marR="54143" marT="0" marB="0" anchor="ctr"/>
                </a:tc>
                <a:tc>
                  <a:txBody>
                    <a:bodyPr/>
                    <a:lstStyle/>
                    <a:p>
                      <a:pPr algn="ctr"/>
                      <a:r>
                        <a:rPr lang="en-US" sz="1100">
                          <a:effectLst/>
                          <a:latin typeface="Libre Franklin" panose="00000500000000000000" pitchFamily="2" charset="0"/>
                        </a:rPr>
                        <a:t> </a:t>
                      </a:r>
                      <a:endParaRPr lang="en-GB" sz="1100">
                        <a:effectLst/>
                        <a:latin typeface="Libre Franklin" panose="00000500000000000000" pitchFamily="2" charset="0"/>
                        <a:ea typeface="Times New Roman" panose="02020603050405020304" pitchFamily="18" charset="0"/>
                      </a:endParaRPr>
                    </a:p>
                  </a:txBody>
                  <a:tcPr marL="54143" marR="54143" marT="0" marB="0" anchor="ctr"/>
                </a:tc>
                <a:extLst>
                  <a:ext uri="{0D108BD9-81ED-4DB2-BD59-A6C34878D82A}">
                    <a16:rowId xmlns:a16="http://schemas.microsoft.com/office/drawing/2014/main" val="3299205084"/>
                  </a:ext>
                </a:extLst>
              </a:tr>
              <a:tr h="193542">
                <a:tc>
                  <a:txBody>
                    <a:bodyPr/>
                    <a:lstStyle/>
                    <a:p>
                      <a:r>
                        <a:rPr lang="en-GB" sz="1100">
                          <a:effectLst/>
                          <a:latin typeface="Libre Franklin" panose="00000500000000000000" pitchFamily="2" charset="0"/>
                        </a:rPr>
                        <a:t>Outstanding levels of computer literacy</a:t>
                      </a:r>
                      <a:endParaRPr lang="en-GB" sz="1050">
                        <a:effectLst/>
                        <a:latin typeface="Libre Franklin" panose="00000500000000000000" pitchFamily="2" charset="0"/>
                        <a:ea typeface="Times New Roman" panose="02020603050405020304" pitchFamily="18" charset="0"/>
                        <a:cs typeface="Times New Roman" panose="02020603050405020304" pitchFamily="18" charset="0"/>
                      </a:endParaRPr>
                    </a:p>
                  </a:txBody>
                  <a:tcPr marL="54143" marR="54143" marT="0" marB="0"/>
                </a:tc>
                <a:tc>
                  <a:txBody>
                    <a:bodyPr/>
                    <a:lstStyle/>
                    <a:p>
                      <a:pPr algn="ctr"/>
                      <a:r>
                        <a:rPr lang="en-US" sz="1600">
                          <a:effectLst/>
                          <a:latin typeface="Libre Franklin" panose="00000500000000000000" pitchFamily="2" charset="0"/>
                          <a:sym typeface="Wingdings" panose="05000000000000000000" pitchFamily="2" charset="2"/>
                        </a:rPr>
                        <a:t></a:t>
                      </a:r>
                      <a:endParaRPr lang="en-GB" sz="1100">
                        <a:effectLst/>
                        <a:latin typeface="Libre Franklin" panose="00000500000000000000" pitchFamily="2" charset="0"/>
                        <a:ea typeface="Times New Roman" panose="02020603050405020304" pitchFamily="18" charset="0"/>
                      </a:endParaRPr>
                    </a:p>
                  </a:txBody>
                  <a:tcPr marL="54143" marR="54143" marT="0" marB="0" anchor="ctr"/>
                </a:tc>
                <a:tc>
                  <a:txBody>
                    <a:bodyPr/>
                    <a:lstStyle/>
                    <a:p>
                      <a:pPr algn="ctr"/>
                      <a:r>
                        <a:rPr lang="en-US" sz="1100">
                          <a:effectLst/>
                          <a:latin typeface="Libre Franklin" panose="00000500000000000000" pitchFamily="2" charset="0"/>
                        </a:rPr>
                        <a:t> </a:t>
                      </a:r>
                      <a:endParaRPr lang="en-GB" sz="1100">
                        <a:effectLst/>
                        <a:latin typeface="Libre Franklin" panose="00000500000000000000" pitchFamily="2" charset="0"/>
                        <a:ea typeface="Times New Roman" panose="02020603050405020304" pitchFamily="18" charset="0"/>
                      </a:endParaRPr>
                    </a:p>
                  </a:txBody>
                  <a:tcPr marL="54143" marR="54143" marT="0" marB="0" anchor="ctr"/>
                </a:tc>
                <a:extLst>
                  <a:ext uri="{0D108BD9-81ED-4DB2-BD59-A6C34878D82A}">
                    <a16:rowId xmlns:a16="http://schemas.microsoft.com/office/drawing/2014/main" val="4079591310"/>
                  </a:ext>
                </a:extLst>
              </a:tr>
              <a:tr h="193542">
                <a:tc>
                  <a:txBody>
                    <a:bodyPr/>
                    <a:lstStyle/>
                    <a:p>
                      <a:r>
                        <a:rPr lang="en-GB" sz="1100">
                          <a:effectLst/>
                          <a:latin typeface="Libre Franklin" panose="00000500000000000000" pitchFamily="2" charset="0"/>
                        </a:rPr>
                        <a:t>Excellent numeracy, literacy and communication skills</a:t>
                      </a:r>
                      <a:endParaRPr lang="en-GB" sz="1050">
                        <a:effectLst/>
                        <a:latin typeface="Libre Franklin" panose="00000500000000000000" pitchFamily="2" charset="0"/>
                        <a:ea typeface="Times New Roman" panose="02020603050405020304" pitchFamily="18" charset="0"/>
                        <a:cs typeface="Times New Roman" panose="02020603050405020304" pitchFamily="18" charset="0"/>
                      </a:endParaRPr>
                    </a:p>
                  </a:txBody>
                  <a:tcPr marL="54143" marR="54143" marT="0" marB="0"/>
                </a:tc>
                <a:tc>
                  <a:txBody>
                    <a:bodyPr/>
                    <a:lstStyle/>
                    <a:p>
                      <a:pPr algn="ctr"/>
                      <a:r>
                        <a:rPr lang="en-US" sz="1600">
                          <a:effectLst/>
                          <a:latin typeface="Libre Franklin" panose="00000500000000000000" pitchFamily="2" charset="0"/>
                          <a:sym typeface="Wingdings" panose="05000000000000000000" pitchFamily="2" charset="2"/>
                        </a:rPr>
                        <a:t></a:t>
                      </a:r>
                      <a:endParaRPr lang="en-GB" sz="1100">
                        <a:effectLst/>
                        <a:latin typeface="Libre Franklin" panose="00000500000000000000" pitchFamily="2" charset="0"/>
                        <a:ea typeface="Times New Roman" panose="02020603050405020304" pitchFamily="18" charset="0"/>
                      </a:endParaRPr>
                    </a:p>
                  </a:txBody>
                  <a:tcPr marL="54143" marR="54143" marT="0" marB="0" anchor="ctr"/>
                </a:tc>
                <a:tc>
                  <a:txBody>
                    <a:bodyPr/>
                    <a:lstStyle/>
                    <a:p>
                      <a:pPr algn="ctr"/>
                      <a:r>
                        <a:rPr lang="en-US" sz="1100">
                          <a:effectLst/>
                          <a:latin typeface="Libre Franklin" panose="00000500000000000000" pitchFamily="2" charset="0"/>
                        </a:rPr>
                        <a:t> </a:t>
                      </a:r>
                      <a:endParaRPr lang="en-GB" sz="1100">
                        <a:effectLst/>
                        <a:latin typeface="Libre Franklin" panose="00000500000000000000" pitchFamily="2" charset="0"/>
                        <a:ea typeface="Times New Roman" panose="02020603050405020304" pitchFamily="18" charset="0"/>
                      </a:endParaRPr>
                    </a:p>
                  </a:txBody>
                  <a:tcPr marL="54143" marR="54143" marT="0" marB="0" anchor="ctr"/>
                </a:tc>
                <a:extLst>
                  <a:ext uri="{0D108BD9-81ED-4DB2-BD59-A6C34878D82A}">
                    <a16:rowId xmlns:a16="http://schemas.microsoft.com/office/drawing/2014/main" val="680931073"/>
                  </a:ext>
                </a:extLst>
              </a:tr>
              <a:tr h="193542">
                <a:tc>
                  <a:txBody>
                    <a:bodyPr/>
                    <a:lstStyle/>
                    <a:p>
                      <a:r>
                        <a:rPr lang="en-GB" sz="1100">
                          <a:effectLst/>
                          <a:latin typeface="Libre Franklin" panose="00000500000000000000" pitchFamily="2" charset="0"/>
                        </a:rPr>
                        <a:t>Involvement in communications-related functions </a:t>
                      </a:r>
                      <a:endParaRPr lang="en-GB" sz="1050">
                        <a:effectLst/>
                        <a:latin typeface="Libre Franklin" panose="00000500000000000000" pitchFamily="2" charset="0"/>
                        <a:ea typeface="Times New Roman" panose="02020603050405020304" pitchFamily="18" charset="0"/>
                        <a:cs typeface="Times New Roman" panose="02020603050405020304" pitchFamily="18" charset="0"/>
                      </a:endParaRPr>
                    </a:p>
                  </a:txBody>
                  <a:tcPr marL="54143" marR="54143" marT="0" marB="0"/>
                </a:tc>
                <a:tc>
                  <a:txBody>
                    <a:bodyPr/>
                    <a:lstStyle/>
                    <a:p>
                      <a:pPr algn="ctr"/>
                      <a:r>
                        <a:rPr lang="en-US" sz="1600">
                          <a:effectLst/>
                          <a:latin typeface="Libre Franklin" panose="00000500000000000000" pitchFamily="2" charset="0"/>
                        </a:rPr>
                        <a:t> </a:t>
                      </a:r>
                      <a:endParaRPr lang="en-GB" sz="1100">
                        <a:effectLst/>
                        <a:latin typeface="Libre Franklin" panose="00000500000000000000" pitchFamily="2" charset="0"/>
                        <a:ea typeface="Times New Roman" panose="02020603050405020304" pitchFamily="18" charset="0"/>
                      </a:endParaRPr>
                    </a:p>
                  </a:txBody>
                  <a:tcPr marL="54143" marR="54143" marT="0" marB="0" anchor="ctr"/>
                </a:tc>
                <a:tc>
                  <a:txBody>
                    <a:bodyPr/>
                    <a:lstStyle/>
                    <a:p>
                      <a:pPr algn="ctr"/>
                      <a:r>
                        <a:rPr lang="en-US" sz="1600">
                          <a:effectLst/>
                          <a:latin typeface="Libre Franklin" panose="00000500000000000000" pitchFamily="2" charset="0"/>
                          <a:sym typeface="Wingdings" panose="05000000000000000000" pitchFamily="2" charset="2"/>
                        </a:rPr>
                        <a:t></a:t>
                      </a:r>
                      <a:endParaRPr lang="en-GB" sz="1100">
                        <a:effectLst/>
                        <a:latin typeface="Libre Franklin" panose="00000500000000000000" pitchFamily="2" charset="0"/>
                        <a:ea typeface="Times New Roman" panose="02020603050405020304" pitchFamily="18" charset="0"/>
                      </a:endParaRPr>
                    </a:p>
                  </a:txBody>
                  <a:tcPr marL="54143" marR="54143" marT="0" marB="0" anchor="ctr"/>
                </a:tc>
                <a:extLst>
                  <a:ext uri="{0D108BD9-81ED-4DB2-BD59-A6C34878D82A}">
                    <a16:rowId xmlns:a16="http://schemas.microsoft.com/office/drawing/2014/main" val="1144349551"/>
                  </a:ext>
                </a:extLst>
              </a:tr>
              <a:tr h="83490">
                <a:tc gridSpan="3">
                  <a:txBody>
                    <a:bodyPr/>
                    <a:lstStyle/>
                    <a:p>
                      <a:pPr marL="0" algn="l" defTabSz="914400" rtl="0" eaLnBrk="1" latinLnBrk="0" hangingPunct="1"/>
                      <a:r>
                        <a:rPr lang="en-US" sz="1100" b="1" kern="1200" cap="all" baseline="0" dirty="0">
                          <a:solidFill>
                            <a:srgbClr val="FF3399"/>
                          </a:solidFill>
                          <a:effectLst/>
                          <a:latin typeface="Libre Franklin" panose="00000500000000000000" pitchFamily="2" charset="0"/>
                          <a:ea typeface="+mn-ea"/>
                          <a:cs typeface="+mn-cs"/>
                        </a:rPr>
                        <a:t>Chemistry</a:t>
                      </a:r>
                      <a:endParaRPr lang="en-GB" sz="1100" b="1" kern="1200" cap="all" baseline="0" dirty="0">
                        <a:solidFill>
                          <a:srgbClr val="FF3399"/>
                        </a:solidFill>
                        <a:effectLst/>
                        <a:latin typeface="Libre Franklin" panose="00000500000000000000" pitchFamily="2" charset="0"/>
                        <a:ea typeface="+mn-ea"/>
                        <a:cs typeface="+mn-cs"/>
                      </a:endParaRPr>
                    </a:p>
                  </a:txBody>
                  <a:tcPr marL="54143" marR="54143" marT="0" marB="0" anchor="ct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936172318"/>
                  </a:ext>
                </a:extLst>
              </a:tr>
              <a:tr h="472785">
                <a:tc>
                  <a:txBody>
                    <a:bodyPr/>
                    <a:lstStyle/>
                    <a:p>
                      <a:r>
                        <a:rPr lang="en-GB" sz="1100">
                          <a:effectLst/>
                          <a:latin typeface="Libre Franklin" panose="00000500000000000000" pitchFamily="2" charset="0"/>
                        </a:rPr>
                        <a:t>Strong people and team leadership skills demonstrated by ability to work professionally with and develop a wide range of staff and volunteers</a:t>
                      </a:r>
                      <a:endParaRPr lang="en-GB" sz="1050">
                        <a:effectLst/>
                        <a:latin typeface="Libre Franklin" panose="00000500000000000000" pitchFamily="2" charset="0"/>
                        <a:ea typeface="Times New Roman" panose="02020603050405020304" pitchFamily="18" charset="0"/>
                        <a:cs typeface="Times New Roman" panose="02020603050405020304" pitchFamily="18" charset="0"/>
                      </a:endParaRPr>
                    </a:p>
                  </a:txBody>
                  <a:tcPr marL="54143" marR="54143" marT="0" marB="0"/>
                </a:tc>
                <a:tc>
                  <a:txBody>
                    <a:bodyPr/>
                    <a:lstStyle/>
                    <a:p>
                      <a:pPr algn="ctr"/>
                      <a:r>
                        <a:rPr lang="en-US" sz="1600">
                          <a:effectLst/>
                          <a:latin typeface="Libre Franklin" panose="00000500000000000000" pitchFamily="2" charset="0"/>
                          <a:sym typeface="Wingdings" panose="05000000000000000000" pitchFamily="2" charset="2"/>
                        </a:rPr>
                        <a:t></a:t>
                      </a:r>
                      <a:endParaRPr lang="en-GB" sz="1100">
                        <a:effectLst/>
                        <a:latin typeface="Libre Franklin" panose="00000500000000000000" pitchFamily="2" charset="0"/>
                        <a:ea typeface="Times New Roman" panose="02020603050405020304" pitchFamily="18" charset="0"/>
                      </a:endParaRPr>
                    </a:p>
                  </a:txBody>
                  <a:tcPr marL="54143" marR="54143" marT="0" marB="0" anchor="ctr"/>
                </a:tc>
                <a:tc>
                  <a:txBody>
                    <a:bodyPr/>
                    <a:lstStyle/>
                    <a:p>
                      <a:pPr algn="ctr"/>
                      <a:r>
                        <a:rPr lang="en-US" sz="1100">
                          <a:effectLst/>
                          <a:latin typeface="Libre Franklin" panose="00000500000000000000" pitchFamily="2" charset="0"/>
                        </a:rPr>
                        <a:t> </a:t>
                      </a:r>
                      <a:endParaRPr lang="en-GB" sz="1100">
                        <a:effectLst/>
                        <a:latin typeface="Libre Franklin" panose="00000500000000000000" pitchFamily="2" charset="0"/>
                        <a:ea typeface="Times New Roman" panose="02020603050405020304" pitchFamily="18" charset="0"/>
                      </a:endParaRPr>
                    </a:p>
                  </a:txBody>
                  <a:tcPr marL="54143" marR="54143" marT="0" marB="0" anchor="ctr"/>
                </a:tc>
                <a:extLst>
                  <a:ext uri="{0D108BD9-81ED-4DB2-BD59-A6C34878D82A}">
                    <a16:rowId xmlns:a16="http://schemas.microsoft.com/office/drawing/2014/main" val="1080220426"/>
                  </a:ext>
                </a:extLst>
              </a:tr>
              <a:tr h="304137">
                <a:tc>
                  <a:txBody>
                    <a:bodyPr/>
                    <a:lstStyle/>
                    <a:p>
                      <a:r>
                        <a:rPr lang="en-GB" sz="1100">
                          <a:effectLst/>
                          <a:latin typeface="Libre Franklin" panose="00000500000000000000" pitchFamily="2" charset="0"/>
                        </a:rPr>
                        <a:t>Gifted team leader with the ability to develop a flourishing team</a:t>
                      </a:r>
                      <a:endParaRPr lang="en-GB" sz="1050">
                        <a:effectLst/>
                        <a:latin typeface="Libre Franklin" panose="00000500000000000000" pitchFamily="2" charset="0"/>
                        <a:ea typeface="Times New Roman" panose="02020603050405020304" pitchFamily="18" charset="0"/>
                        <a:cs typeface="Times New Roman" panose="02020603050405020304" pitchFamily="18" charset="0"/>
                      </a:endParaRPr>
                    </a:p>
                  </a:txBody>
                  <a:tcPr marL="54143" marR="54143" marT="0" marB="0"/>
                </a:tc>
                <a:tc>
                  <a:txBody>
                    <a:bodyPr/>
                    <a:lstStyle/>
                    <a:p>
                      <a:pPr algn="ctr"/>
                      <a:r>
                        <a:rPr lang="en-US" sz="1600">
                          <a:effectLst/>
                          <a:latin typeface="Libre Franklin" panose="00000500000000000000" pitchFamily="2" charset="0"/>
                          <a:sym typeface="Wingdings" panose="05000000000000000000" pitchFamily="2" charset="2"/>
                        </a:rPr>
                        <a:t></a:t>
                      </a:r>
                      <a:endParaRPr lang="en-GB" sz="1100">
                        <a:effectLst/>
                        <a:latin typeface="Libre Franklin" panose="00000500000000000000" pitchFamily="2" charset="0"/>
                        <a:ea typeface="Times New Roman" panose="02020603050405020304" pitchFamily="18" charset="0"/>
                      </a:endParaRPr>
                    </a:p>
                  </a:txBody>
                  <a:tcPr marL="54143" marR="54143" marT="0" marB="0" anchor="ctr"/>
                </a:tc>
                <a:tc>
                  <a:txBody>
                    <a:bodyPr/>
                    <a:lstStyle/>
                    <a:p>
                      <a:pPr algn="ctr"/>
                      <a:r>
                        <a:rPr lang="en-US" sz="1100">
                          <a:effectLst/>
                          <a:latin typeface="Libre Franklin" panose="00000500000000000000" pitchFamily="2" charset="0"/>
                        </a:rPr>
                        <a:t> </a:t>
                      </a:r>
                      <a:endParaRPr lang="en-GB" sz="1100">
                        <a:effectLst/>
                        <a:latin typeface="Libre Franklin" panose="00000500000000000000" pitchFamily="2" charset="0"/>
                        <a:ea typeface="Times New Roman" panose="02020603050405020304" pitchFamily="18" charset="0"/>
                      </a:endParaRPr>
                    </a:p>
                  </a:txBody>
                  <a:tcPr marL="54143" marR="54143" marT="0" marB="0" anchor="ctr"/>
                </a:tc>
                <a:extLst>
                  <a:ext uri="{0D108BD9-81ED-4DB2-BD59-A6C34878D82A}">
                    <a16:rowId xmlns:a16="http://schemas.microsoft.com/office/drawing/2014/main" val="4085535565"/>
                  </a:ext>
                </a:extLst>
              </a:tr>
              <a:tr h="304137">
                <a:tc>
                  <a:txBody>
                    <a:bodyPr/>
                    <a:lstStyle/>
                    <a:p>
                      <a:r>
                        <a:rPr lang="en-GB" sz="1100">
                          <a:effectLst/>
                          <a:latin typeface="Libre Franklin" panose="00000500000000000000" pitchFamily="2" charset="0"/>
                        </a:rPr>
                        <a:t>Self-aware team player with high levels of emotional intelligence</a:t>
                      </a:r>
                      <a:endParaRPr lang="en-GB" sz="1050">
                        <a:effectLst/>
                        <a:latin typeface="Libre Franklin" panose="00000500000000000000" pitchFamily="2" charset="0"/>
                        <a:ea typeface="Times New Roman" panose="02020603050405020304" pitchFamily="18" charset="0"/>
                        <a:cs typeface="Times New Roman" panose="02020603050405020304" pitchFamily="18" charset="0"/>
                      </a:endParaRPr>
                    </a:p>
                  </a:txBody>
                  <a:tcPr marL="54143" marR="54143" marT="0" marB="0"/>
                </a:tc>
                <a:tc>
                  <a:txBody>
                    <a:bodyPr/>
                    <a:lstStyle/>
                    <a:p>
                      <a:pPr algn="ctr"/>
                      <a:r>
                        <a:rPr lang="en-US" sz="1600">
                          <a:effectLst/>
                          <a:latin typeface="Libre Franklin" panose="00000500000000000000" pitchFamily="2" charset="0"/>
                          <a:sym typeface="Wingdings" panose="05000000000000000000" pitchFamily="2" charset="2"/>
                        </a:rPr>
                        <a:t></a:t>
                      </a:r>
                      <a:endParaRPr lang="en-GB" sz="1100">
                        <a:effectLst/>
                        <a:latin typeface="Libre Franklin" panose="00000500000000000000" pitchFamily="2" charset="0"/>
                        <a:ea typeface="Times New Roman" panose="02020603050405020304" pitchFamily="18" charset="0"/>
                      </a:endParaRPr>
                    </a:p>
                  </a:txBody>
                  <a:tcPr marL="54143" marR="54143" marT="0" marB="0" anchor="ctr"/>
                </a:tc>
                <a:tc>
                  <a:txBody>
                    <a:bodyPr/>
                    <a:lstStyle/>
                    <a:p>
                      <a:pPr algn="ctr"/>
                      <a:r>
                        <a:rPr lang="en-US" sz="1100">
                          <a:effectLst/>
                          <a:latin typeface="Libre Franklin" panose="00000500000000000000" pitchFamily="2" charset="0"/>
                        </a:rPr>
                        <a:t> </a:t>
                      </a:r>
                      <a:endParaRPr lang="en-GB" sz="1100">
                        <a:effectLst/>
                        <a:latin typeface="Libre Franklin" panose="00000500000000000000" pitchFamily="2" charset="0"/>
                        <a:ea typeface="Times New Roman" panose="02020603050405020304" pitchFamily="18" charset="0"/>
                      </a:endParaRPr>
                    </a:p>
                  </a:txBody>
                  <a:tcPr marL="54143" marR="54143" marT="0" marB="0" anchor="ctr"/>
                </a:tc>
                <a:extLst>
                  <a:ext uri="{0D108BD9-81ED-4DB2-BD59-A6C34878D82A}">
                    <a16:rowId xmlns:a16="http://schemas.microsoft.com/office/drawing/2014/main" val="2190554059"/>
                  </a:ext>
                </a:extLst>
              </a:tr>
              <a:tr h="172808">
                <a:tc gridSpan="3">
                  <a:txBody>
                    <a:bodyPr/>
                    <a:lstStyle/>
                    <a:p>
                      <a:r>
                        <a:rPr lang="en-US" sz="1100" b="1" kern="1200" cap="all" baseline="0" dirty="0">
                          <a:solidFill>
                            <a:srgbClr val="FF3399"/>
                          </a:solidFill>
                          <a:effectLst/>
                          <a:latin typeface="Libre Franklin" panose="00000500000000000000" pitchFamily="2" charset="0"/>
                          <a:ea typeface="+mn-ea"/>
                          <a:cs typeface="+mn-cs"/>
                        </a:rPr>
                        <a:t>Other</a:t>
                      </a:r>
                      <a:endParaRPr lang="en-GB" sz="1100" b="1" kern="1200" cap="all" baseline="0" dirty="0">
                        <a:solidFill>
                          <a:srgbClr val="FF3399"/>
                        </a:solidFill>
                        <a:effectLst/>
                        <a:latin typeface="Libre Franklin" panose="00000500000000000000" pitchFamily="2" charset="0"/>
                        <a:ea typeface="+mn-ea"/>
                        <a:cs typeface="+mn-cs"/>
                      </a:endParaRPr>
                    </a:p>
                  </a:txBody>
                  <a:tcPr marL="54143" marR="54143" marT="0" marB="0" anchor="ct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946709173"/>
                  </a:ext>
                </a:extLst>
              </a:tr>
              <a:tr h="193542">
                <a:tc>
                  <a:txBody>
                    <a:bodyPr/>
                    <a:lstStyle/>
                    <a:p>
                      <a:r>
                        <a:rPr lang="en-GB" sz="1100">
                          <a:effectLst/>
                          <a:latin typeface="Libre Franklin" panose="00000500000000000000" pitchFamily="2" charset="0"/>
                        </a:rPr>
                        <a:t>Own transport and a full current driving licence (D1 preferred)</a:t>
                      </a:r>
                      <a:endParaRPr lang="en-GB" sz="1050">
                        <a:effectLst/>
                        <a:latin typeface="Libre Franklin" panose="00000500000000000000" pitchFamily="2" charset="0"/>
                        <a:ea typeface="Times New Roman" panose="02020603050405020304" pitchFamily="18" charset="0"/>
                        <a:cs typeface="Times New Roman" panose="02020603050405020304" pitchFamily="18" charset="0"/>
                      </a:endParaRPr>
                    </a:p>
                  </a:txBody>
                  <a:tcPr marL="54143" marR="54143" marT="0" marB="0"/>
                </a:tc>
                <a:tc>
                  <a:txBody>
                    <a:bodyPr/>
                    <a:lstStyle/>
                    <a:p>
                      <a:pPr algn="ctr"/>
                      <a:r>
                        <a:rPr lang="en-US" sz="1100">
                          <a:effectLst/>
                          <a:latin typeface="Libre Franklin" panose="00000500000000000000" pitchFamily="2" charset="0"/>
                        </a:rPr>
                        <a:t> </a:t>
                      </a:r>
                      <a:endParaRPr lang="en-GB" sz="1100">
                        <a:effectLst/>
                        <a:latin typeface="Libre Franklin" panose="00000500000000000000" pitchFamily="2" charset="0"/>
                        <a:ea typeface="Times New Roman" panose="02020603050405020304" pitchFamily="18" charset="0"/>
                      </a:endParaRPr>
                    </a:p>
                  </a:txBody>
                  <a:tcPr marL="54143" marR="54143" marT="0" marB="0" anchor="ctr"/>
                </a:tc>
                <a:tc>
                  <a:txBody>
                    <a:bodyPr/>
                    <a:lstStyle/>
                    <a:p>
                      <a:pPr algn="ctr"/>
                      <a:r>
                        <a:rPr lang="en-US" sz="1600">
                          <a:effectLst/>
                          <a:latin typeface="Libre Franklin" panose="00000500000000000000" pitchFamily="2" charset="0"/>
                          <a:sym typeface="Wingdings" panose="05000000000000000000" pitchFamily="2" charset="2"/>
                        </a:rPr>
                        <a:t></a:t>
                      </a:r>
                      <a:endParaRPr lang="en-GB" sz="1100">
                        <a:effectLst/>
                        <a:latin typeface="Libre Franklin" panose="00000500000000000000" pitchFamily="2" charset="0"/>
                        <a:ea typeface="Times New Roman" panose="02020603050405020304" pitchFamily="18" charset="0"/>
                      </a:endParaRPr>
                    </a:p>
                  </a:txBody>
                  <a:tcPr marL="54143" marR="54143" marT="0" marB="0" anchor="ctr"/>
                </a:tc>
                <a:extLst>
                  <a:ext uri="{0D108BD9-81ED-4DB2-BD59-A6C34878D82A}">
                    <a16:rowId xmlns:a16="http://schemas.microsoft.com/office/drawing/2014/main" val="1779774500"/>
                  </a:ext>
                </a:extLst>
              </a:tr>
              <a:tr h="315190">
                <a:tc>
                  <a:txBody>
                    <a:bodyPr/>
                    <a:lstStyle/>
                    <a:p>
                      <a:r>
                        <a:rPr lang="en-GB" sz="1100">
                          <a:effectLst/>
                          <a:latin typeface="Libre Franklin" panose="00000500000000000000" pitchFamily="2" charset="0"/>
                        </a:rPr>
                        <a:t>Able to demonstrate knowledge and understanding of Scripture Union Scotland</a:t>
                      </a:r>
                      <a:endParaRPr lang="en-GB" sz="1050">
                        <a:effectLst/>
                        <a:latin typeface="Libre Franklin" panose="00000500000000000000" pitchFamily="2" charset="0"/>
                        <a:ea typeface="Times New Roman" panose="02020603050405020304" pitchFamily="18" charset="0"/>
                        <a:cs typeface="Times New Roman" panose="02020603050405020304" pitchFamily="18" charset="0"/>
                      </a:endParaRPr>
                    </a:p>
                  </a:txBody>
                  <a:tcPr marL="54143" marR="54143" marT="0" marB="0"/>
                </a:tc>
                <a:tc>
                  <a:txBody>
                    <a:bodyPr/>
                    <a:lstStyle/>
                    <a:p>
                      <a:pPr algn="ctr"/>
                      <a:r>
                        <a:rPr lang="en-US" sz="1600">
                          <a:effectLst/>
                          <a:latin typeface="Libre Franklin" panose="00000500000000000000" pitchFamily="2" charset="0"/>
                          <a:sym typeface="Wingdings" panose="05000000000000000000" pitchFamily="2" charset="2"/>
                        </a:rPr>
                        <a:t></a:t>
                      </a:r>
                      <a:endParaRPr lang="en-GB" sz="1100">
                        <a:effectLst/>
                        <a:latin typeface="Libre Franklin" panose="00000500000000000000" pitchFamily="2" charset="0"/>
                        <a:ea typeface="Times New Roman" panose="02020603050405020304" pitchFamily="18" charset="0"/>
                      </a:endParaRPr>
                    </a:p>
                  </a:txBody>
                  <a:tcPr marL="54143" marR="54143" marT="0" marB="0" anchor="ctr"/>
                </a:tc>
                <a:tc>
                  <a:txBody>
                    <a:bodyPr/>
                    <a:lstStyle/>
                    <a:p>
                      <a:pPr algn="ctr"/>
                      <a:r>
                        <a:rPr lang="en-US" sz="1100" dirty="0">
                          <a:effectLst/>
                          <a:latin typeface="Libre Franklin" panose="00000500000000000000" pitchFamily="2" charset="0"/>
                        </a:rPr>
                        <a:t> </a:t>
                      </a:r>
                      <a:endParaRPr lang="en-GB" sz="1100" dirty="0">
                        <a:effectLst/>
                        <a:latin typeface="Libre Franklin" panose="00000500000000000000" pitchFamily="2" charset="0"/>
                        <a:ea typeface="Times New Roman" panose="02020603050405020304" pitchFamily="18" charset="0"/>
                      </a:endParaRPr>
                    </a:p>
                  </a:txBody>
                  <a:tcPr marL="54143" marR="54143" marT="0" marB="0" anchor="ctr"/>
                </a:tc>
                <a:extLst>
                  <a:ext uri="{0D108BD9-81ED-4DB2-BD59-A6C34878D82A}">
                    <a16:rowId xmlns:a16="http://schemas.microsoft.com/office/drawing/2014/main" val="273247312"/>
                  </a:ext>
                </a:extLst>
              </a:tr>
            </a:tbl>
          </a:graphicData>
        </a:graphic>
      </p:graphicFrame>
    </p:spTree>
    <p:extLst>
      <p:ext uri="{BB962C8B-B14F-4D97-AF65-F5344CB8AC3E}">
        <p14:creationId xmlns:p14="http://schemas.microsoft.com/office/powerpoint/2010/main" val="33572225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6F72A-52D2-4012-BA58-663D3812340A}"/>
              </a:ext>
            </a:extLst>
          </p:cNvPr>
          <p:cNvSpPr>
            <a:spLocks noGrp="1"/>
          </p:cNvSpPr>
          <p:nvPr>
            <p:ph type="title"/>
          </p:nvPr>
        </p:nvSpPr>
        <p:spPr>
          <a:xfrm>
            <a:off x="0" y="-34335"/>
            <a:ext cx="6858000" cy="1458943"/>
          </a:xfrm>
          <a:solidFill>
            <a:srgbClr val="00A9CC"/>
          </a:solidFill>
        </p:spPr>
        <p:txBody>
          <a:bodyPr>
            <a:normAutofit/>
          </a:bodyPr>
          <a:lstStyle/>
          <a:p>
            <a:pPr algn="l"/>
            <a:r>
              <a:rPr lang="en-GB" sz="3600" b="1" dirty="0">
                <a:solidFill>
                  <a:schemeClr val="bg1"/>
                </a:solidFill>
                <a:latin typeface="Libre Franklin" panose="00000500000000000000" pitchFamily="2" charset="0"/>
              </a:rPr>
              <a:t>  Terms and conditions</a:t>
            </a:r>
          </a:p>
        </p:txBody>
      </p:sp>
      <p:sp>
        <p:nvSpPr>
          <p:cNvPr id="4" name="TextBox 3">
            <a:extLst>
              <a:ext uri="{FF2B5EF4-FFF2-40B4-BE49-F238E27FC236}">
                <a16:creationId xmlns:a16="http://schemas.microsoft.com/office/drawing/2014/main" id="{F1E8C700-75A6-41D3-95F2-0C4060F3AF3E}"/>
              </a:ext>
            </a:extLst>
          </p:cNvPr>
          <p:cNvSpPr txBox="1"/>
          <p:nvPr/>
        </p:nvSpPr>
        <p:spPr>
          <a:xfrm>
            <a:off x="260648" y="1496616"/>
            <a:ext cx="6264696" cy="7078861"/>
          </a:xfrm>
          <a:prstGeom prst="rect">
            <a:avLst/>
          </a:prstGeom>
          <a:noFill/>
        </p:spPr>
        <p:txBody>
          <a:bodyPr wrap="square" rtlCol="0">
            <a:spAutoFit/>
          </a:bodyPr>
          <a:lstStyle/>
          <a:p>
            <a:pPr>
              <a:spcAft>
                <a:spcPts val="0"/>
              </a:spcAft>
            </a:pPr>
            <a:r>
              <a:rPr lang="en-GB" sz="1100" b="1" dirty="0">
                <a:solidFill>
                  <a:srgbClr val="FF3399"/>
                </a:solidFill>
                <a:latin typeface="Libre Franklin" panose="00000500000000000000" pitchFamily="2" charset="0"/>
                <a:ea typeface="Times New Roman" panose="02020603050405020304" pitchFamily="18" charset="0"/>
                <a:cs typeface="Arial" panose="020B0604020202020204" pitchFamily="34" charset="0"/>
              </a:rPr>
              <a:t>HOURS</a:t>
            </a:r>
            <a:endParaRPr lang="en-GB" sz="1100" b="1" dirty="0">
              <a:solidFill>
                <a:srgbClr val="FF3399"/>
              </a:solidFill>
              <a:latin typeface="Arial" panose="020B0604020202020204" pitchFamily="34" charset="0"/>
              <a:ea typeface="Times New Roman" panose="02020603050405020304" pitchFamily="18" charset="0"/>
              <a:cs typeface="Times New Roman" panose="02020603050405020304" pitchFamily="18" charset="0"/>
            </a:endParaRPr>
          </a:p>
          <a:p>
            <a:pPr>
              <a:spcAft>
                <a:spcPts val="0"/>
              </a:spcAft>
            </a:pPr>
            <a:r>
              <a:rPr lang="en-US" sz="1100" dirty="0">
                <a:latin typeface="Libre Franklin" panose="00000500000000000000" pitchFamily="2" charset="0"/>
                <a:ea typeface="Times New Roman" panose="02020603050405020304" pitchFamily="18" charset="0"/>
                <a:cs typeface="Arial" panose="020B0604020202020204" pitchFamily="34" charset="0"/>
              </a:rPr>
              <a:t>The post is full time, working 37.5 hours per week.  </a:t>
            </a:r>
            <a:br>
              <a:rPr lang="en-GB" sz="1100" dirty="0">
                <a:latin typeface="Libre Franklin" panose="00000500000000000000" pitchFamily="2" charset="0"/>
                <a:ea typeface="Times New Roman" panose="02020603050405020304" pitchFamily="18" charset="0"/>
                <a:cs typeface="Arial" panose="020B0604020202020204" pitchFamily="34" charset="0"/>
              </a:rPr>
            </a:br>
            <a:endParaRPr lang="en-GB" sz="1100" dirty="0">
              <a:solidFill>
                <a:srgbClr val="FF3399"/>
              </a:solidFill>
              <a:latin typeface="Arial" panose="020B0604020202020204" pitchFamily="34" charset="0"/>
              <a:ea typeface="Times New Roman" panose="02020603050405020304" pitchFamily="18" charset="0"/>
              <a:cs typeface="Times New Roman" panose="02020603050405020304" pitchFamily="18" charset="0"/>
            </a:endParaRPr>
          </a:p>
          <a:p>
            <a:pPr>
              <a:spcAft>
                <a:spcPts val="0"/>
              </a:spcAft>
            </a:pPr>
            <a:r>
              <a:rPr lang="en-GB" sz="1100" b="1" dirty="0">
                <a:solidFill>
                  <a:srgbClr val="FF3399"/>
                </a:solidFill>
                <a:latin typeface="Libre Franklin" panose="00000500000000000000" pitchFamily="2" charset="0"/>
                <a:ea typeface="Times New Roman" panose="02020603050405020304" pitchFamily="18" charset="0"/>
                <a:cs typeface="Arial" panose="020B0604020202020204" pitchFamily="34" charset="0"/>
              </a:rPr>
              <a:t>PROBATIONARY PERIOD</a:t>
            </a:r>
            <a:endParaRPr lang="en-GB" sz="1100" b="1" dirty="0">
              <a:solidFill>
                <a:srgbClr val="FF3399"/>
              </a:solidFill>
              <a:latin typeface="Arial" panose="020B0604020202020204" pitchFamily="34" charset="0"/>
              <a:ea typeface="Times New Roman" panose="02020603050405020304" pitchFamily="18" charset="0"/>
              <a:cs typeface="Times New Roman" panose="02020603050405020304" pitchFamily="18" charset="0"/>
            </a:endParaRPr>
          </a:p>
          <a:p>
            <a:pPr>
              <a:spcAft>
                <a:spcPts val="0"/>
              </a:spcAft>
            </a:pPr>
            <a:r>
              <a:rPr lang="en-GB" sz="1100" dirty="0">
                <a:latin typeface="Libre Franklin" panose="00000500000000000000" pitchFamily="2" charset="0"/>
                <a:ea typeface="Times New Roman" panose="02020603050405020304" pitchFamily="18" charset="0"/>
                <a:cs typeface="Arial" panose="020B0604020202020204" pitchFamily="34" charset="0"/>
              </a:rPr>
              <a:t>The first three months of your employment will be probationary. Your performance will be reviewed throughout this period. If your performance is satisfactory at the end of this period, your appointment will be confirmed. The employer reserves the right to extend your probationary period. </a:t>
            </a:r>
            <a:endParaRPr lang="en-GB" sz="1100" dirty="0">
              <a:latin typeface="Arial" panose="020B0604020202020204" pitchFamily="34" charset="0"/>
              <a:ea typeface="Times New Roman" panose="02020603050405020304" pitchFamily="18" charset="0"/>
              <a:cs typeface="Times New Roman" panose="02020603050405020304" pitchFamily="18" charset="0"/>
            </a:endParaRPr>
          </a:p>
          <a:p>
            <a:pPr marL="723900">
              <a:spcAft>
                <a:spcPts val="0"/>
              </a:spcAft>
            </a:pPr>
            <a:r>
              <a:rPr lang="en-GB" sz="1100" dirty="0">
                <a:latin typeface="Libre Franklin" panose="00000500000000000000" pitchFamily="2" charset="0"/>
                <a:ea typeface="Times New Roman" panose="02020603050405020304" pitchFamily="18" charset="0"/>
                <a:cs typeface="Arial" panose="020B0604020202020204" pitchFamily="34" charset="0"/>
              </a:rPr>
              <a:t> </a:t>
            </a:r>
            <a:endParaRPr lang="en-GB" sz="1100" dirty="0">
              <a:solidFill>
                <a:srgbClr val="FF3399"/>
              </a:solidFill>
              <a:latin typeface="Arial" panose="020B0604020202020204" pitchFamily="34" charset="0"/>
              <a:ea typeface="Times New Roman" panose="02020603050405020304" pitchFamily="18" charset="0"/>
              <a:cs typeface="Times New Roman" panose="02020603050405020304" pitchFamily="18" charset="0"/>
            </a:endParaRPr>
          </a:p>
          <a:p>
            <a:pPr>
              <a:spcAft>
                <a:spcPts val="0"/>
              </a:spcAft>
            </a:pPr>
            <a:r>
              <a:rPr lang="en-GB" sz="1100" b="1" dirty="0">
                <a:solidFill>
                  <a:srgbClr val="FF3399"/>
                </a:solidFill>
                <a:latin typeface="Libre Franklin" panose="00000500000000000000" pitchFamily="2" charset="0"/>
                <a:ea typeface="Times New Roman" panose="02020603050405020304" pitchFamily="18" charset="0"/>
                <a:cs typeface="Arial" panose="020B0604020202020204" pitchFamily="34" charset="0"/>
              </a:rPr>
              <a:t>TERMINATION OF EMPLOYMENT</a:t>
            </a:r>
          </a:p>
          <a:p>
            <a:pPr>
              <a:spcAft>
                <a:spcPts val="600"/>
              </a:spcAft>
            </a:pPr>
            <a:r>
              <a:rPr lang="en-US" sz="1100" dirty="0">
                <a:latin typeface="Libre Franklin" panose="00000500000000000000" pitchFamily="2" charset="0"/>
                <a:ea typeface="Times New Roman" panose="02020603050405020304" pitchFamily="18" charset="0"/>
                <a:cs typeface="Arial" panose="020B0604020202020204" pitchFamily="34" charset="0"/>
              </a:rPr>
              <a:t>During the probationary period the notice required to be given either by you or Scripture Union Scotland to terminate your employment is one week.</a:t>
            </a:r>
          </a:p>
          <a:p>
            <a:pPr>
              <a:spcAft>
                <a:spcPts val="600"/>
              </a:spcAft>
            </a:pPr>
            <a:r>
              <a:rPr lang="en-US" sz="1100" dirty="0">
                <a:latin typeface="Libre Franklin" panose="00000500000000000000" pitchFamily="2" charset="0"/>
                <a:ea typeface="Times New Roman" panose="02020603050405020304" pitchFamily="18" charset="0"/>
                <a:cs typeface="Arial" panose="020B0604020202020204" pitchFamily="34" charset="0"/>
              </a:rPr>
              <a:t>Except during the probationary period, the length of notice which you are obliged to give the company to terminate your employment is twelve weeks.</a:t>
            </a:r>
          </a:p>
          <a:p>
            <a:pPr>
              <a:spcAft>
                <a:spcPts val="600"/>
              </a:spcAft>
            </a:pPr>
            <a:r>
              <a:rPr lang="en-US" sz="1100" dirty="0">
                <a:latin typeface="Libre Franklin" panose="00000500000000000000" pitchFamily="2" charset="0"/>
                <a:ea typeface="Times New Roman" panose="02020603050405020304" pitchFamily="18" charset="0"/>
                <a:cs typeface="Arial" panose="020B0604020202020204" pitchFamily="34" charset="0"/>
              </a:rPr>
              <a:t>Except during the probationary period, the length of notice which you are entitled to receive from the employer to terminate your employment is four weeks until you have been continuously employed for five years. Thereafter, you will be entitled to one further week’s notice for each completed year of service up to a maximum of twelve weeks.</a:t>
            </a:r>
          </a:p>
          <a:p>
            <a:pPr>
              <a:spcAft>
                <a:spcPts val="1200"/>
              </a:spcAft>
            </a:pPr>
            <a:r>
              <a:rPr lang="en-US" sz="1100" dirty="0">
                <a:latin typeface="Libre Franklin" panose="00000500000000000000" pitchFamily="2" charset="0"/>
                <a:ea typeface="Times New Roman" panose="02020603050405020304" pitchFamily="18" charset="0"/>
                <a:cs typeface="Arial" panose="020B0604020202020204" pitchFamily="34" charset="0"/>
              </a:rPr>
              <a:t>Your employment may be terminated summarily in the event of a breach of contract by you that warrants summary dismissal.</a:t>
            </a:r>
            <a:endParaRPr lang="en-GB" sz="1100" b="1" dirty="0">
              <a:solidFill>
                <a:srgbClr val="FF3399"/>
              </a:solidFill>
              <a:latin typeface="Libre Franklin" panose="00000500000000000000" pitchFamily="2" charset="0"/>
              <a:ea typeface="Times New Roman" panose="02020603050405020304" pitchFamily="18" charset="0"/>
              <a:cs typeface="Arial" panose="020B0604020202020204" pitchFamily="34" charset="0"/>
            </a:endParaRPr>
          </a:p>
          <a:p>
            <a:pPr>
              <a:spcAft>
                <a:spcPts val="0"/>
              </a:spcAft>
            </a:pPr>
            <a:r>
              <a:rPr lang="en-GB" sz="1100" b="1" dirty="0">
                <a:solidFill>
                  <a:srgbClr val="FF3399"/>
                </a:solidFill>
                <a:latin typeface="Libre Franklin" panose="00000500000000000000" pitchFamily="2" charset="0"/>
                <a:ea typeface="Times New Roman" panose="02020603050405020304" pitchFamily="18" charset="0"/>
                <a:cs typeface="Arial" panose="020B0604020202020204" pitchFamily="34" charset="0"/>
              </a:rPr>
              <a:t>SALARY</a:t>
            </a:r>
            <a:endParaRPr lang="en-GB" sz="1100" dirty="0">
              <a:latin typeface="Libre Franklin" panose="00000500000000000000" pitchFamily="2" charset="0"/>
              <a:cs typeface="Arial" panose="020B0604020202020204" pitchFamily="34" charset="0"/>
            </a:endParaRPr>
          </a:p>
          <a:p>
            <a:pPr>
              <a:spcAft>
                <a:spcPts val="0"/>
              </a:spcAft>
            </a:pPr>
            <a:r>
              <a:rPr lang="en-GB" sz="1100" dirty="0">
                <a:latin typeface="Libre Franklin" panose="00000500000000000000" pitchFamily="2" charset="0"/>
                <a:cs typeface="Arial" panose="020B0604020202020204" pitchFamily="34" charset="0"/>
              </a:rPr>
              <a:t>£36,747 – 39,858 (dependent </a:t>
            </a:r>
            <a:r>
              <a:rPr lang="en-GB" sz="1100" dirty="0">
                <a:latin typeface="Arial" panose="020B0604020202020204" pitchFamily="34" charset="0"/>
                <a:ea typeface="Times New Roman" panose="02020603050405020304" pitchFamily="18" charset="0"/>
                <a:cs typeface="Times New Roman" panose="02020603050405020304" pitchFamily="18" charset="0"/>
              </a:rPr>
              <a:t>on experience) </a:t>
            </a:r>
            <a:r>
              <a:rPr lang="en-GB" sz="1100" dirty="0">
                <a:latin typeface="Libre Franklin" panose="00000500000000000000" pitchFamily="2" charset="0"/>
                <a:ea typeface="Times New Roman" panose="02020603050405020304" pitchFamily="18" charset="0"/>
                <a:cs typeface="Arial" panose="020B0604020202020204" pitchFamily="34" charset="0"/>
              </a:rPr>
              <a:t>per annum. </a:t>
            </a:r>
            <a:r>
              <a:rPr lang="en-US" sz="1100" dirty="0">
                <a:latin typeface="Libre Franklin" panose="00000500000000000000" pitchFamily="2" charset="0"/>
                <a:ea typeface="Times New Roman" panose="02020603050405020304" pitchFamily="18" charset="0"/>
                <a:cs typeface="Arial" panose="020B0604020202020204" pitchFamily="34" charset="0"/>
              </a:rPr>
              <a:t>New appointees are normally placed at the starting peg point unless there are exceptional circumstances. </a:t>
            </a:r>
            <a:r>
              <a:rPr lang="en-GB" sz="1100" dirty="0">
                <a:latin typeface="Libre Franklin" panose="00000500000000000000" pitchFamily="2" charset="0"/>
                <a:ea typeface="Times New Roman" panose="02020603050405020304" pitchFamily="18" charset="0"/>
                <a:cs typeface="Arial" panose="020B0604020202020204" pitchFamily="34" charset="0"/>
              </a:rPr>
              <a:t>You will be paid in arrears on a monthly basis, on or before the 28</a:t>
            </a:r>
            <a:r>
              <a:rPr lang="en-GB" sz="1100" baseline="30000" dirty="0">
                <a:latin typeface="Libre Franklin" panose="00000500000000000000" pitchFamily="2" charset="0"/>
                <a:ea typeface="Times New Roman" panose="02020603050405020304" pitchFamily="18" charset="0"/>
                <a:cs typeface="Arial" panose="020B0604020202020204" pitchFamily="34" charset="0"/>
              </a:rPr>
              <a:t>th</a:t>
            </a:r>
            <a:r>
              <a:rPr lang="en-GB" sz="1100" dirty="0">
                <a:latin typeface="Libre Franklin" panose="00000500000000000000" pitchFamily="2" charset="0"/>
                <a:ea typeface="Times New Roman" panose="02020603050405020304" pitchFamily="18" charset="0"/>
                <a:cs typeface="Arial" panose="020B0604020202020204" pitchFamily="34" charset="0"/>
              </a:rPr>
              <a:t> of each month.</a:t>
            </a:r>
            <a:endParaRPr lang="en-GB" sz="1100" dirty="0">
              <a:latin typeface="Arial" panose="020B0604020202020204" pitchFamily="34" charset="0"/>
              <a:ea typeface="Times New Roman" panose="02020603050405020304" pitchFamily="18" charset="0"/>
              <a:cs typeface="Times New Roman" panose="02020603050405020304" pitchFamily="18" charset="0"/>
            </a:endParaRPr>
          </a:p>
          <a:p>
            <a:pPr>
              <a:spcAft>
                <a:spcPts val="0"/>
              </a:spcAft>
            </a:pPr>
            <a:r>
              <a:rPr lang="en-GB" sz="1100" dirty="0">
                <a:latin typeface="Libre Franklin" panose="00000500000000000000" pitchFamily="2" charset="0"/>
                <a:ea typeface="Times New Roman" panose="02020603050405020304" pitchFamily="18" charset="0"/>
                <a:cs typeface="Arial" panose="020B0604020202020204" pitchFamily="34" charset="0"/>
              </a:rPr>
              <a:t> </a:t>
            </a:r>
            <a:endParaRPr lang="en-GB" sz="1100" dirty="0">
              <a:latin typeface="Arial" panose="020B0604020202020204" pitchFamily="34" charset="0"/>
              <a:ea typeface="Times New Roman" panose="02020603050405020304" pitchFamily="18" charset="0"/>
              <a:cs typeface="Times New Roman" panose="02020603050405020304" pitchFamily="18" charset="0"/>
            </a:endParaRPr>
          </a:p>
          <a:p>
            <a:pPr>
              <a:spcAft>
                <a:spcPts val="0"/>
              </a:spcAft>
            </a:pPr>
            <a:r>
              <a:rPr lang="en-GB" sz="1100" b="1" dirty="0">
                <a:solidFill>
                  <a:srgbClr val="FF3399"/>
                </a:solidFill>
                <a:latin typeface="Libre Franklin" panose="00000500000000000000" pitchFamily="2" charset="0"/>
                <a:ea typeface="Times New Roman" panose="02020603050405020304" pitchFamily="18" charset="0"/>
                <a:cs typeface="Arial" panose="020B0604020202020204" pitchFamily="34" charset="0"/>
              </a:rPr>
              <a:t>PENSION ARRANGEMENTS</a:t>
            </a:r>
            <a:endParaRPr lang="en-GB" sz="1100" dirty="0">
              <a:solidFill>
                <a:srgbClr val="FF3399"/>
              </a:solidFill>
              <a:latin typeface="Arial" panose="020B0604020202020204" pitchFamily="34" charset="0"/>
              <a:ea typeface="Times New Roman" panose="02020603050405020304" pitchFamily="18" charset="0"/>
              <a:cs typeface="Times New Roman" panose="02020603050405020304" pitchFamily="18" charset="0"/>
            </a:endParaRPr>
          </a:p>
          <a:p>
            <a:pPr>
              <a:spcAft>
                <a:spcPts val="0"/>
              </a:spcAft>
            </a:pPr>
            <a:r>
              <a:rPr lang="en-GB" sz="1100" dirty="0">
                <a:latin typeface="Libre Franklin" panose="00000500000000000000" pitchFamily="2" charset="0"/>
                <a:ea typeface="Times New Roman" panose="02020603050405020304" pitchFamily="18" charset="0"/>
                <a:cs typeface="Times New Roman" panose="02020603050405020304" pitchFamily="18" charset="0"/>
              </a:rPr>
              <a:t>SU Scotland operates a Group Personal Pension Scheme for employees over 18 and under 75 years of age. An employer’s contribution of between 5% and 9% of total pensionable salary will be paid (the actual amount depending on your level of employee’s contribution.)</a:t>
            </a:r>
            <a:endParaRPr lang="en-GB" sz="1100" dirty="0">
              <a:latin typeface="Courier New" panose="02070309020205020404" pitchFamily="49" charset="0"/>
              <a:ea typeface="Times New Roman" panose="02020603050405020304" pitchFamily="18" charset="0"/>
              <a:cs typeface="Times New Roman" panose="02020603050405020304" pitchFamily="18" charset="0"/>
            </a:endParaRPr>
          </a:p>
          <a:p>
            <a:pPr>
              <a:spcAft>
                <a:spcPts val="0"/>
              </a:spcAft>
            </a:pPr>
            <a:r>
              <a:rPr lang="en-US" sz="1100" dirty="0">
                <a:latin typeface="Libre Franklin" panose="00000500000000000000" pitchFamily="2" charset="0"/>
                <a:ea typeface="Times New Roman" panose="02020603050405020304" pitchFamily="18" charset="0"/>
                <a:cs typeface="Arial" panose="020B0604020202020204" pitchFamily="34" charset="0"/>
              </a:rPr>
              <a:t> </a:t>
            </a:r>
            <a:endParaRPr lang="en-GB" sz="1100" dirty="0">
              <a:latin typeface="Comic Sans MS" panose="030F0702030302020204" pitchFamily="66" charset="0"/>
              <a:ea typeface="Times New Roman" panose="02020603050405020304" pitchFamily="18" charset="0"/>
              <a:cs typeface="Times New Roman" panose="02020603050405020304" pitchFamily="18" charset="0"/>
            </a:endParaRPr>
          </a:p>
          <a:p>
            <a:pPr>
              <a:spcAft>
                <a:spcPts val="0"/>
              </a:spcAft>
            </a:pPr>
            <a:r>
              <a:rPr lang="en-GB" sz="1100" b="1" dirty="0">
                <a:solidFill>
                  <a:srgbClr val="FF3399"/>
                </a:solidFill>
                <a:latin typeface="Libre Franklin" panose="00000500000000000000" pitchFamily="2" charset="0"/>
                <a:ea typeface="Times New Roman" panose="02020603050405020304" pitchFamily="18" charset="0"/>
                <a:cs typeface="Arial" panose="020B0604020202020204" pitchFamily="34" charset="0"/>
              </a:rPr>
              <a:t>LIFE INSURANCE COVER</a:t>
            </a:r>
            <a:endParaRPr lang="en-GB" sz="1100" dirty="0">
              <a:solidFill>
                <a:srgbClr val="FF3399"/>
              </a:solidFill>
              <a:latin typeface="Arial" panose="020B0604020202020204" pitchFamily="34" charset="0"/>
              <a:ea typeface="Times New Roman" panose="02020603050405020304" pitchFamily="18" charset="0"/>
              <a:cs typeface="Times New Roman" panose="02020603050405020304" pitchFamily="18" charset="0"/>
            </a:endParaRPr>
          </a:p>
          <a:p>
            <a:pPr>
              <a:spcAft>
                <a:spcPts val="0"/>
              </a:spcAft>
            </a:pPr>
            <a:r>
              <a:rPr lang="en-GB" sz="1100" dirty="0">
                <a:latin typeface="Libre Franklin" panose="00000500000000000000" pitchFamily="2" charset="0"/>
                <a:ea typeface="Times New Roman" panose="02020603050405020304" pitchFamily="18" charset="0"/>
                <a:cs typeface="Arial" panose="020B0604020202020204" pitchFamily="34" charset="0"/>
              </a:rPr>
              <a:t>Life insurance cover of three times your annual salary is provided, with the premium being paid for by SU Scotland.</a:t>
            </a:r>
            <a:endParaRPr lang="en-GB" sz="1100" dirty="0">
              <a:latin typeface="Comic Sans MS" panose="030F0702030302020204" pitchFamily="66" charset="0"/>
              <a:ea typeface="Times New Roman" panose="02020603050405020304" pitchFamily="18" charset="0"/>
              <a:cs typeface="Times New Roman" panose="02020603050405020304" pitchFamily="18" charset="0"/>
            </a:endParaRPr>
          </a:p>
          <a:p>
            <a:pPr>
              <a:spcAft>
                <a:spcPts val="0"/>
              </a:spcAft>
            </a:pPr>
            <a:r>
              <a:rPr lang="en-GB" sz="1100" dirty="0">
                <a:latin typeface="Libre Franklin" panose="00000500000000000000" pitchFamily="2" charset="0"/>
                <a:ea typeface="Times New Roman" panose="02020603050405020304" pitchFamily="18" charset="0"/>
                <a:cs typeface="Arial" panose="020B0604020202020204" pitchFamily="34" charset="0"/>
              </a:rPr>
              <a:t> </a:t>
            </a:r>
            <a:endParaRPr lang="en-GB" sz="1100" dirty="0">
              <a:latin typeface="Arial" panose="020B0604020202020204" pitchFamily="34" charset="0"/>
              <a:ea typeface="Times New Roman" panose="02020603050405020304" pitchFamily="18" charset="0"/>
              <a:cs typeface="Times New Roman" panose="02020603050405020304" pitchFamily="18" charset="0"/>
            </a:endParaRPr>
          </a:p>
          <a:p>
            <a:pPr>
              <a:spcAft>
                <a:spcPts val="0"/>
              </a:spcAft>
            </a:pPr>
            <a:r>
              <a:rPr lang="en-GB" sz="1100" b="1" dirty="0">
                <a:solidFill>
                  <a:srgbClr val="FF3399"/>
                </a:solidFill>
                <a:latin typeface="Libre Franklin" panose="00000500000000000000" pitchFamily="2" charset="0"/>
                <a:ea typeface="Times New Roman" panose="02020603050405020304" pitchFamily="18" charset="0"/>
                <a:cs typeface="Arial" panose="020B0604020202020204" pitchFamily="34" charset="0"/>
              </a:rPr>
              <a:t>HOLIDAYS</a:t>
            </a:r>
            <a:endParaRPr lang="en-GB" sz="1100" dirty="0">
              <a:solidFill>
                <a:srgbClr val="FF3399"/>
              </a:solidFill>
              <a:latin typeface="Arial" panose="020B0604020202020204" pitchFamily="34" charset="0"/>
              <a:ea typeface="Times New Roman" panose="02020603050405020304" pitchFamily="18" charset="0"/>
              <a:cs typeface="Times New Roman" panose="02020603050405020304" pitchFamily="18" charset="0"/>
            </a:endParaRPr>
          </a:p>
          <a:p>
            <a:pPr>
              <a:spcAft>
                <a:spcPts val="0"/>
              </a:spcAft>
              <a:tabLst>
                <a:tab pos="5941060" algn="r"/>
              </a:tabLst>
            </a:pPr>
            <a:r>
              <a:rPr lang="en-GB" sz="1100" dirty="0">
                <a:latin typeface="Libre Franklin" panose="00000500000000000000" pitchFamily="2" charset="0"/>
                <a:ea typeface="Times New Roman" panose="02020603050405020304" pitchFamily="18" charset="0"/>
                <a:cs typeface="Arial" panose="020B0604020202020204" pitchFamily="34" charset="0"/>
              </a:rPr>
              <a:t>The holiday year runs from 1 April to 31 March. Annual leave entitlement for a full-time post is 33 days paid holiday (this amount is inclusive of entitlement to local and national holidays).  Annual leave entitlement for part-time and fixed term staff is pro-rata. Annual leave entitlement will increase with length of service. </a:t>
            </a:r>
            <a:endParaRPr lang="en-GB" sz="1100" dirty="0">
              <a:latin typeface="Arial" panose="020B0604020202020204" pitchFamily="34" charset="0"/>
              <a:ea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1C7D602B-31B5-488D-ACE2-867F2535CD4A}"/>
              </a:ext>
            </a:extLst>
          </p:cNvPr>
          <p:cNvSpPr/>
          <p:nvPr/>
        </p:nvSpPr>
        <p:spPr>
          <a:xfrm>
            <a:off x="-24397" y="9801431"/>
            <a:ext cx="6882397" cy="138506"/>
          </a:xfrm>
          <a:prstGeom prst="rect">
            <a:avLst/>
          </a:prstGeom>
          <a:solidFill>
            <a:srgbClr val="F9A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811397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9411" y="2668852"/>
            <a:ext cx="6223290" cy="2554545"/>
          </a:xfrm>
          <a:prstGeom prst="rect">
            <a:avLst/>
          </a:prstGeom>
          <a:noFill/>
        </p:spPr>
        <p:txBody>
          <a:bodyPr wrap="square" rtlCol="0">
            <a:spAutoFit/>
          </a:bodyPr>
          <a:lstStyle/>
          <a:p>
            <a:r>
              <a:rPr lang="en-GB" sz="2000" b="1" dirty="0">
                <a:solidFill>
                  <a:srgbClr val="D92569"/>
                </a:solidFill>
                <a:latin typeface="Libre Franklin" panose="00000500000000000000" pitchFamily="2" charset="0"/>
              </a:rPr>
              <a:t>Possible next steps...</a:t>
            </a:r>
          </a:p>
          <a:p>
            <a:pPr algn="ctr"/>
            <a:endParaRPr lang="en-GB" sz="1400" dirty="0">
              <a:latin typeface="Libre Franklin" panose="00000500000000000000" pitchFamily="2" charset="0"/>
            </a:endParaRPr>
          </a:p>
          <a:p>
            <a:r>
              <a:rPr lang="en-GB" sz="1400" dirty="0">
                <a:latin typeface="Libre Franklin" panose="00000500000000000000" pitchFamily="2" charset="0"/>
              </a:rPr>
              <a:t>If you feel this role is something that God may be calling you to apply for:</a:t>
            </a:r>
            <a:br>
              <a:rPr lang="en-GB" sz="1400" dirty="0">
                <a:latin typeface="Libre Franklin" panose="00000500000000000000" pitchFamily="2" charset="0"/>
              </a:rPr>
            </a:br>
            <a:endParaRPr lang="en-GB" sz="1400" dirty="0">
              <a:latin typeface="Libre Franklin" panose="00000500000000000000" pitchFamily="2" charset="0"/>
            </a:endParaRPr>
          </a:p>
          <a:p>
            <a:pPr marL="800100" lvl="1" indent="-342900">
              <a:buFont typeface="Wingdings" panose="05000000000000000000" pitchFamily="2" charset="2"/>
              <a:buChar char="q"/>
            </a:pPr>
            <a:r>
              <a:rPr lang="en-GB" sz="1400" dirty="0">
                <a:latin typeface="Libre Franklin" panose="00000500000000000000" pitchFamily="2" charset="0"/>
              </a:rPr>
              <a:t>For general questions about the role, please email </a:t>
            </a:r>
            <a:br>
              <a:rPr lang="fr-FR" sz="1400" dirty="0">
                <a:latin typeface="Libre Franklin" panose="00000500000000000000" pitchFamily="2" charset="0"/>
              </a:rPr>
            </a:br>
            <a:r>
              <a:rPr lang="fr-FR" sz="1400" dirty="0">
                <a:latin typeface="Libre Franklin" panose="00000500000000000000" pitchFamily="2" charset="0"/>
                <a:hlinkClick r:id="rId3"/>
              </a:rPr>
              <a:t>lisbeth.macmillan@suscotland.org.uk</a:t>
            </a:r>
            <a:endParaRPr lang="fr-FR" sz="1400" dirty="0">
              <a:latin typeface="Libre Franklin" panose="00000500000000000000" pitchFamily="2" charset="0"/>
            </a:endParaRPr>
          </a:p>
          <a:p>
            <a:pPr marL="800100" lvl="1" indent="-342900">
              <a:buFont typeface="Wingdings" panose="05000000000000000000" pitchFamily="2" charset="2"/>
              <a:buChar char="q"/>
            </a:pPr>
            <a:r>
              <a:rPr lang="en-GB" sz="1400" dirty="0">
                <a:latin typeface="Libre Franklin" panose="00000500000000000000" pitchFamily="2" charset="0"/>
                <a:hlinkClick r:id="rId4"/>
              </a:rPr>
              <a:t>Download your application </a:t>
            </a:r>
            <a:r>
              <a:rPr lang="en-GB" sz="1400" dirty="0">
                <a:latin typeface="Libre Franklin" panose="00000500000000000000" pitchFamily="2" charset="0"/>
              </a:rPr>
              <a:t>(Word docs) from our job page</a:t>
            </a:r>
          </a:p>
          <a:p>
            <a:pPr marL="800100" lvl="1" indent="-342900">
              <a:buFont typeface="Wingdings" panose="05000000000000000000" pitchFamily="2" charset="2"/>
              <a:buChar char="q"/>
            </a:pPr>
            <a:r>
              <a:rPr lang="en-GB" sz="1400" dirty="0">
                <a:latin typeface="Libre Franklin" panose="00000500000000000000" pitchFamily="2" charset="0"/>
              </a:rPr>
              <a:t>Submit your completed forms through the application portal or by email to </a:t>
            </a:r>
            <a:r>
              <a:rPr lang="en-GB" sz="1400" dirty="0">
                <a:latin typeface="Libre Franklin" panose="00000500000000000000" pitchFamily="2" charset="0"/>
                <a:hlinkClick r:id="rId5"/>
              </a:rPr>
              <a:t>hr@suscotland.org.uk</a:t>
            </a:r>
            <a:r>
              <a:rPr lang="en-GB" sz="1400" dirty="0">
                <a:latin typeface="Libre Franklin" panose="00000500000000000000" pitchFamily="2" charset="0"/>
              </a:rPr>
              <a:t> before the closing date – </a:t>
            </a:r>
            <a:r>
              <a:rPr lang="en-GB" sz="1400" b="1" dirty="0">
                <a:latin typeface="Libre Franklin" panose="00000500000000000000" pitchFamily="2" charset="0"/>
              </a:rPr>
              <a:t>Monday 18 April 2022 at 4pm</a:t>
            </a:r>
          </a:p>
          <a:p>
            <a:pPr marL="800100" lvl="1" indent="-342900">
              <a:buFont typeface="Wingdings" panose="05000000000000000000" pitchFamily="2" charset="2"/>
              <a:buChar char="q"/>
            </a:pPr>
            <a:r>
              <a:rPr lang="en-GB" sz="1400" b="1" dirty="0">
                <a:latin typeface="Libre Franklin" panose="00000500000000000000" pitchFamily="2" charset="0"/>
              </a:rPr>
              <a:t>Interviews – 26 April 2022</a:t>
            </a:r>
          </a:p>
        </p:txBody>
      </p:sp>
      <p:sp>
        <p:nvSpPr>
          <p:cNvPr id="5" name="TextBox 4"/>
          <p:cNvSpPr txBox="1"/>
          <p:nvPr/>
        </p:nvSpPr>
        <p:spPr>
          <a:xfrm>
            <a:off x="509464" y="5430684"/>
            <a:ext cx="6083185" cy="1292662"/>
          </a:xfrm>
          <a:prstGeom prst="rect">
            <a:avLst/>
          </a:prstGeom>
          <a:noFill/>
        </p:spPr>
        <p:txBody>
          <a:bodyPr wrap="square" rtlCol="0">
            <a:spAutoFit/>
          </a:bodyPr>
          <a:lstStyle/>
          <a:p>
            <a:r>
              <a:rPr lang="en-GB" sz="2000" b="1" dirty="0">
                <a:solidFill>
                  <a:srgbClr val="D92569"/>
                </a:solidFill>
                <a:latin typeface="Libre Franklin" panose="00000500000000000000" pitchFamily="2" charset="0"/>
              </a:rPr>
              <a:t>Thanks for your interest!</a:t>
            </a:r>
          </a:p>
          <a:p>
            <a:r>
              <a:rPr lang="en-GB" dirty="0">
                <a:solidFill>
                  <a:schemeClr val="tx1">
                    <a:lumMod val="65000"/>
                    <a:lumOff val="35000"/>
                  </a:schemeClr>
                </a:solidFill>
                <a:latin typeface="Libre Franklin" panose="00000500000000000000" pitchFamily="2" charset="0"/>
              </a:rPr>
              <a:t>www.suscotland.org.uk | @</a:t>
            </a:r>
            <a:r>
              <a:rPr lang="en-GB" dirty="0" err="1">
                <a:solidFill>
                  <a:schemeClr val="tx1">
                    <a:lumMod val="65000"/>
                    <a:lumOff val="35000"/>
                  </a:schemeClr>
                </a:solidFill>
                <a:latin typeface="Libre Franklin" panose="00000500000000000000" pitchFamily="2" charset="0"/>
              </a:rPr>
              <a:t>suscotland</a:t>
            </a:r>
            <a:endParaRPr lang="en-GB" dirty="0">
              <a:solidFill>
                <a:schemeClr val="tx1">
                  <a:lumMod val="65000"/>
                  <a:lumOff val="35000"/>
                </a:schemeClr>
              </a:solidFill>
              <a:latin typeface="Libre Franklin" panose="00000500000000000000" pitchFamily="2" charset="0"/>
            </a:endParaRPr>
          </a:p>
          <a:p>
            <a:endParaRPr lang="en-GB" dirty="0">
              <a:solidFill>
                <a:schemeClr val="tx1">
                  <a:lumMod val="65000"/>
                  <a:lumOff val="35000"/>
                </a:schemeClr>
              </a:solidFill>
              <a:latin typeface="Libre Franklin" panose="00000500000000000000" pitchFamily="2" charset="0"/>
            </a:endParaRPr>
          </a:p>
          <a:p>
            <a:br>
              <a:rPr lang="en-GB" sz="1100" dirty="0">
                <a:solidFill>
                  <a:schemeClr val="tx1">
                    <a:lumMod val="65000"/>
                    <a:lumOff val="35000"/>
                  </a:schemeClr>
                </a:solidFill>
                <a:latin typeface="Libre Franklin" panose="00000500000000000000" pitchFamily="2" charset="0"/>
              </a:rPr>
            </a:br>
            <a:r>
              <a:rPr lang="en-GB" sz="1100" dirty="0">
                <a:solidFill>
                  <a:schemeClr val="tx1">
                    <a:lumMod val="65000"/>
                    <a:lumOff val="35000"/>
                  </a:schemeClr>
                </a:solidFill>
                <a:latin typeface="Libre Franklin" panose="00000500000000000000" pitchFamily="2" charset="0"/>
              </a:rPr>
              <a:t>Scottish Charity SC011222</a:t>
            </a:r>
          </a:p>
        </p:txBody>
      </p:sp>
      <p:sp>
        <p:nvSpPr>
          <p:cNvPr id="8" name="Rectangle 7">
            <a:extLst>
              <a:ext uri="{FF2B5EF4-FFF2-40B4-BE49-F238E27FC236}">
                <a16:creationId xmlns:a16="http://schemas.microsoft.com/office/drawing/2014/main" id="{EB0A6DD4-DC2C-432A-9070-1020A0B10133}"/>
              </a:ext>
            </a:extLst>
          </p:cNvPr>
          <p:cNvSpPr/>
          <p:nvPr/>
        </p:nvSpPr>
        <p:spPr>
          <a:xfrm>
            <a:off x="-24397" y="6975221"/>
            <a:ext cx="6882397" cy="45719"/>
          </a:xfrm>
          <a:prstGeom prst="rect">
            <a:avLst/>
          </a:prstGeom>
          <a:solidFill>
            <a:srgbClr val="F9A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picture containing grass, outdoor, small, sitting&#10;&#10;Description automatically generated">
            <a:extLst>
              <a:ext uri="{FF2B5EF4-FFF2-40B4-BE49-F238E27FC236}">
                <a16:creationId xmlns:a16="http://schemas.microsoft.com/office/drawing/2014/main" id="{EA312ACD-516F-4C33-B7A2-77CB7F350CB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726"/>
          <a:stretch/>
        </p:blipFill>
        <p:spPr>
          <a:xfrm>
            <a:off x="-24398" y="7009720"/>
            <a:ext cx="6913251" cy="4354833"/>
          </a:xfrm>
          <a:prstGeom prst="rect">
            <a:avLst/>
          </a:prstGeom>
        </p:spPr>
      </p:pic>
      <p:sp>
        <p:nvSpPr>
          <p:cNvPr id="11" name="Title 1">
            <a:extLst>
              <a:ext uri="{FF2B5EF4-FFF2-40B4-BE49-F238E27FC236}">
                <a16:creationId xmlns:a16="http://schemas.microsoft.com/office/drawing/2014/main" id="{7B850904-1B5C-45FE-8782-128C1A070EC9}"/>
              </a:ext>
            </a:extLst>
          </p:cNvPr>
          <p:cNvSpPr txBox="1">
            <a:spLocks/>
          </p:cNvSpPr>
          <p:nvPr/>
        </p:nvSpPr>
        <p:spPr>
          <a:xfrm>
            <a:off x="-7760" y="0"/>
            <a:ext cx="6873519" cy="1236722"/>
          </a:xfrm>
          <a:prstGeom prst="rect">
            <a:avLst/>
          </a:prstGeom>
          <a:solidFill>
            <a:srgbClr val="D92569"/>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600" b="1" dirty="0">
                <a:solidFill>
                  <a:schemeClr val="bg1"/>
                </a:solidFill>
                <a:latin typeface="Libre Franklin" panose="00000500000000000000" pitchFamily="2" charset="0"/>
              </a:rPr>
              <a:t>    </a:t>
            </a:r>
          </a:p>
        </p:txBody>
      </p:sp>
      <p:pic>
        <p:nvPicPr>
          <p:cNvPr id="9" name="Picture 8" descr="A picture containing text, electronics, open, computer&#10;&#10;Description automatically generated">
            <a:extLst>
              <a:ext uri="{FF2B5EF4-FFF2-40B4-BE49-F238E27FC236}">
                <a16:creationId xmlns:a16="http://schemas.microsoft.com/office/drawing/2014/main" id="{8C6272B3-D596-4D5A-BB7C-073927B2CC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082" y="108201"/>
            <a:ext cx="2684177" cy="1994798"/>
          </a:xfrm>
          <a:prstGeom prst="rect">
            <a:avLst/>
          </a:prstGeom>
        </p:spPr>
      </p:pic>
      <p:pic>
        <p:nvPicPr>
          <p:cNvPr id="7" name="Picture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61418" y="1529444"/>
            <a:ext cx="2698809" cy="846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1308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8652" y="1640632"/>
            <a:ext cx="5544616" cy="8263801"/>
          </a:xfrm>
          <a:prstGeom prst="rect">
            <a:avLst/>
          </a:prstGeom>
          <a:noFill/>
        </p:spPr>
        <p:txBody>
          <a:bodyPr wrap="square" rtlCol="0">
            <a:spAutoFit/>
          </a:bodyPr>
          <a:lstStyle/>
          <a:p>
            <a:r>
              <a:rPr lang="en-GB" sz="1300" dirty="0">
                <a:solidFill>
                  <a:schemeClr val="tx1">
                    <a:lumMod val="75000"/>
                    <a:lumOff val="25000"/>
                  </a:schemeClr>
                </a:solidFill>
                <a:latin typeface="Libre Franklin" panose="00000500000000000000" pitchFamily="2" charset="0"/>
              </a:rPr>
              <a:t>Hello.</a:t>
            </a:r>
          </a:p>
          <a:p>
            <a:endParaRPr lang="en-GB" sz="1300" dirty="0">
              <a:solidFill>
                <a:schemeClr val="tx1">
                  <a:lumMod val="75000"/>
                  <a:lumOff val="25000"/>
                </a:schemeClr>
              </a:solidFill>
              <a:latin typeface="Libre Franklin" panose="00000500000000000000" pitchFamily="2" charset="0"/>
            </a:endParaRPr>
          </a:p>
          <a:p>
            <a:endParaRPr lang="en-GB" sz="1300" dirty="0">
              <a:solidFill>
                <a:schemeClr val="tx1">
                  <a:lumMod val="75000"/>
                  <a:lumOff val="25000"/>
                </a:schemeClr>
              </a:solidFill>
              <a:latin typeface="Libre Franklin" panose="00000500000000000000" pitchFamily="2" charset="0"/>
            </a:endParaRPr>
          </a:p>
          <a:p>
            <a:endParaRPr lang="en-GB" sz="1300" dirty="0">
              <a:solidFill>
                <a:schemeClr val="tx1">
                  <a:lumMod val="75000"/>
                  <a:lumOff val="25000"/>
                </a:schemeClr>
              </a:solidFill>
              <a:latin typeface="Libre Franklin" panose="00000500000000000000" pitchFamily="2" charset="0"/>
            </a:endParaRPr>
          </a:p>
          <a:p>
            <a:endParaRPr lang="en-GB" sz="1300" dirty="0">
              <a:solidFill>
                <a:schemeClr val="tx1">
                  <a:lumMod val="75000"/>
                  <a:lumOff val="25000"/>
                </a:schemeClr>
              </a:solidFill>
              <a:latin typeface="Libre Franklin" panose="00000500000000000000" pitchFamily="2" charset="0"/>
            </a:endParaRPr>
          </a:p>
          <a:p>
            <a:endParaRPr lang="en-GB" sz="1300" dirty="0">
              <a:solidFill>
                <a:schemeClr val="tx1">
                  <a:lumMod val="75000"/>
                  <a:lumOff val="25000"/>
                </a:schemeClr>
              </a:solidFill>
              <a:latin typeface="Libre Franklin" panose="00000500000000000000" pitchFamily="2" charset="0"/>
            </a:endParaRPr>
          </a:p>
          <a:p>
            <a:r>
              <a:rPr lang="en-GB" sz="1300" dirty="0">
                <a:solidFill>
                  <a:schemeClr val="tx1">
                    <a:lumMod val="75000"/>
                    <a:lumOff val="25000"/>
                  </a:schemeClr>
                </a:solidFill>
                <a:latin typeface="Libre Franklin" panose="00000500000000000000" pitchFamily="2" charset="0"/>
              </a:rPr>
              <a:t>Thank you for taking the time to check out this significant Christian leadership opportunity with SU Scotland.</a:t>
            </a:r>
          </a:p>
          <a:p>
            <a:endParaRPr lang="en-GB" sz="1300" dirty="0">
              <a:solidFill>
                <a:schemeClr val="tx1">
                  <a:lumMod val="75000"/>
                  <a:lumOff val="25000"/>
                </a:schemeClr>
              </a:solidFill>
              <a:latin typeface="Libre Franklin" panose="00000500000000000000" pitchFamily="2" charset="0"/>
            </a:endParaRPr>
          </a:p>
          <a:p>
            <a:r>
              <a:rPr lang="en-GB" sz="1300" dirty="0">
                <a:solidFill>
                  <a:schemeClr val="tx1">
                    <a:lumMod val="75000"/>
                    <a:lumOff val="25000"/>
                  </a:schemeClr>
                </a:solidFill>
                <a:latin typeface="Libre Franklin" panose="00000500000000000000" pitchFamily="2" charset="0"/>
              </a:rPr>
              <a:t>Our shared vision is to see every child and young people in Scotland exploring the Bible and responding to the significance of Jesus. </a:t>
            </a:r>
            <a:br>
              <a:rPr lang="en-GB" sz="1300" dirty="0">
                <a:solidFill>
                  <a:schemeClr val="tx1">
                    <a:lumMod val="75000"/>
                    <a:lumOff val="25000"/>
                  </a:schemeClr>
                </a:solidFill>
                <a:latin typeface="Libre Franklin" panose="00000500000000000000" pitchFamily="2" charset="0"/>
              </a:rPr>
            </a:br>
            <a:br>
              <a:rPr lang="en-GB" sz="1300" dirty="0">
                <a:solidFill>
                  <a:schemeClr val="tx1">
                    <a:lumMod val="75000"/>
                    <a:lumOff val="25000"/>
                  </a:schemeClr>
                </a:solidFill>
                <a:latin typeface="Libre Franklin" panose="00000500000000000000" pitchFamily="2" charset="0"/>
              </a:rPr>
            </a:br>
            <a:r>
              <a:rPr lang="en-GB" sz="1300" dirty="0">
                <a:solidFill>
                  <a:schemeClr val="tx1">
                    <a:lumMod val="75000"/>
                    <a:lumOff val="25000"/>
                  </a:schemeClr>
                </a:solidFill>
                <a:latin typeface="Libre Franklin" panose="00000500000000000000" pitchFamily="2" charset="0"/>
              </a:rPr>
              <a:t>We’re probably best known for our work in schools, with churches and in SU centres, not to mention our dynamic programme of holidays and camps for children in P5 through to S6 where we say to every child and young person, “You belong here.”  </a:t>
            </a:r>
          </a:p>
          <a:p>
            <a:endParaRPr lang="en-GB" sz="1300" dirty="0">
              <a:solidFill>
                <a:schemeClr val="tx1">
                  <a:lumMod val="75000"/>
                  <a:lumOff val="25000"/>
                </a:schemeClr>
              </a:solidFill>
              <a:latin typeface="Libre Franklin" panose="00000500000000000000" pitchFamily="2" charset="0"/>
            </a:endParaRPr>
          </a:p>
          <a:p>
            <a:r>
              <a:rPr lang="en-GB" sz="1300" dirty="0">
                <a:solidFill>
                  <a:schemeClr val="tx1">
                    <a:lumMod val="75000"/>
                    <a:lumOff val="25000"/>
                  </a:schemeClr>
                </a:solidFill>
                <a:latin typeface="Libre Franklin" panose="00000500000000000000" pitchFamily="2" charset="0"/>
              </a:rPr>
              <a:t>This newly-created, strategically important </a:t>
            </a:r>
            <a:r>
              <a:rPr lang="en-GB" sz="1300" i="1" dirty="0">
                <a:solidFill>
                  <a:schemeClr val="tx1">
                    <a:lumMod val="75000"/>
                    <a:lumOff val="25000"/>
                  </a:schemeClr>
                </a:solidFill>
                <a:latin typeface="Libre Franklin" panose="00000500000000000000" pitchFamily="2" charset="0"/>
              </a:rPr>
              <a:t>Head of Fundraising </a:t>
            </a:r>
            <a:r>
              <a:rPr lang="en-GB" sz="1300" dirty="0">
                <a:solidFill>
                  <a:schemeClr val="tx1">
                    <a:lumMod val="75000"/>
                    <a:lumOff val="25000"/>
                  </a:schemeClr>
                </a:solidFill>
                <a:latin typeface="Libre Franklin" panose="00000500000000000000" pitchFamily="2" charset="0"/>
              </a:rPr>
              <a:t>role offers a phenomenal opportunity to drive a step change in our fundraising efforts to underpin our ambitious strategic goals.  Over the next three years, our vision is to see the numbers of connections grow from around 2% of Scotland’s 700,000 children and young people to 5% or more by God’s grace. </a:t>
            </a:r>
          </a:p>
          <a:p>
            <a:endParaRPr lang="en-GB" sz="1300" dirty="0">
              <a:solidFill>
                <a:schemeClr val="tx1">
                  <a:lumMod val="75000"/>
                  <a:lumOff val="25000"/>
                </a:schemeClr>
              </a:solidFill>
              <a:latin typeface="Libre Franklin" panose="00000500000000000000" pitchFamily="2" charset="0"/>
            </a:endParaRPr>
          </a:p>
          <a:p>
            <a:r>
              <a:rPr lang="en-GB" sz="1300" dirty="0">
                <a:solidFill>
                  <a:schemeClr val="tx1">
                    <a:lumMod val="75000"/>
                    <a:lumOff val="25000"/>
                  </a:schemeClr>
                </a:solidFill>
                <a:latin typeface="Libre Franklin" panose="00000500000000000000" pitchFamily="2" charset="0"/>
              </a:rPr>
              <a:t>Please enjoy reading through the enclosed recruitment pack and if you have questions about the role prior to applying, please let me know. </a:t>
            </a:r>
          </a:p>
          <a:p>
            <a:endParaRPr lang="en-GB" sz="1300" dirty="0">
              <a:solidFill>
                <a:schemeClr val="tx1">
                  <a:lumMod val="75000"/>
                  <a:lumOff val="25000"/>
                </a:schemeClr>
              </a:solidFill>
              <a:latin typeface="Libre Franklin" panose="00000500000000000000" pitchFamily="2" charset="0"/>
            </a:endParaRPr>
          </a:p>
          <a:p>
            <a:r>
              <a:rPr lang="en-GB" sz="1300" dirty="0">
                <a:solidFill>
                  <a:schemeClr val="tx1">
                    <a:lumMod val="75000"/>
                    <a:lumOff val="25000"/>
                  </a:schemeClr>
                </a:solidFill>
                <a:latin typeface="Libre Franklin" panose="00000500000000000000" pitchFamily="2" charset="0"/>
              </a:rPr>
              <a:t>Meantime, be assured of our prayers for you and others giving serious consideration to whether this could be the right thing for you.</a:t>
            </a:r>
          </a:p>
          <a:p>
            <a:endParaRPr lang="en-GB" sz="1300" dirty="0">
              <a:solidFill>
                <a:schemeClr val="tx1">
                  <a:lumMod val="75000"/>
                  <a:lumOff val="25000"/>
                </a:schemeClr>
              </a:solidFill>
              <a:latin typeface="Libre Franklin" panose="00000500000000000000" pitchFamily="2" charset="0"/>
            </a:endParaRPr>
          </a:p>
          <a:p>
            <a:r>
              <a:rPr lang="en-GB" sz="1300" dirty="0">
                <a:solidFill>
                  <a:schemeClr val="tx1">
                    <a:lumMod val="75000"/>
                    <a:lumOff val="25000"/>
                  </a:schemeClr>
                </a:solidFill>
                <a:latin typeface="Libre Franklin" panose="00000500000000000000" pitchFamily="2" charset="0"/>
              </a:rPr>
              <a:t>Here’s to supporting ground-breaking ministry developments in the very near future and many thousands more young lives transformed by hearing and knowing of God’s love for them!</a:t>
            </a:r>
          </a:p>
          <a:p>
            <a:endParaRPr lang="en-GB" sz="1300" dirty="0">
              <a:solidFill>
                <a:schemeClr val="tx1">
                  <a:lumMod val="75000"/>
                  <a:lumOff val="25000"/>
                </a:schemeClr>
              </a:solidFill>
              <a:latin typeface="Libre Franklin" panose="00000500000000000000" pitchFamily="2" charset="0"/>
            </a:endParaRPr>
          </a:p>
          <a:p>
            <a:r>
              <a:rPr lang="en-GB" sz="2800" b="1" dirty="0">
                <a:solidFill>
                  <a:schemeClr val="tx1">
                    <a:lumMod val="75000"/>
                    <a:lumOff val="25000"/>
                  </a:schemeClr>
                </a:solidFill>
                <a:latin typeface="Freestyle Script" panose="030804020302050B0404" pitchFamily="66" charset="0"/>
                <a:cs typeface="Dreaming Outloud Script Pro" panose="020B0604020202020204" pitchFamily="66" charset="0"/>
              </a:rPr>
              <a:t>Lisbeth</a:t>
            </a:r>
          </a:p>
          <a:p>
            <a:r>
              <a:rPr lang="en-GB" sz="1300" dirty="0">
                <a:solidFill>
                  <a:schemeClr val="tx1">
                    <a:lumMod val="75000"/>
                    <a:lumOff val="25000"/>
                  </a:schemeClr>
                </a:solidFill>
                <a:latin typeface="Libre Franklin" panose="00000500000000000000" pitchFamily="2" charset="0"/>
              </a:rPr>
              <a:t>Lisbeth Macmillan</a:t>
            </a:r>
          </a:p>
          <a:p>
            <a:r>
              <a:rPr lang="en-GB" sz="1300" b="1" dirty="0">
                <a:solidFill>
                  <a:schemeClr val="tx1">
                    <a:lumMod val="75000"/>
                    <a:lumOff val="25000"/>
                  </a:schemeClr>
                </a:solidFill>
                <a:latin typeface="Libre Franklin" panose="00000500000000000000" pitchFamily="2" charset="0"/>
              </a:rPr>
              <a:t>CFO</a:t>
            </a:r>
            <a:endParaRPr lang="en-GB" sz="1300" dirty="0">
              <a:solidFill>
                <a:schemeClr val="tx1">
                  <a:lumMod val="65000"/>
                  <a:lumOff val="35000"/>
                </a:schemeClr>
              </a:solidFill>
              <a:latin typeface="Libre Franklin" panose="00000500000000000000" pitchFamily="2" charset="0"/>
            </a:endParaRPr>
          </a:p>
          <a:p>
            <a:r>
              <a:rPr lang="en-GB" sz="1100" dirty="0">
                <a:solidFill>
                  <a:schemeClr val="tx1">
                    <a:lumMod val="65000"/>
                    <a:lumOff val="35000"/>
                  </a:schemeClr>
                </a:solidFill>
                <a:latin typeface="Libre Franklin" panose="00000500000000000000" pitchFamily="2" charset="0"/>
                <a:hlinkClick r:id="rId3"/>
              </a:rPr>
              <a:t>Lisbeth.macmillan@suscotland.org.uk</a:t>
            </a:r>
            <a:r>
              <a:rPr lang="en-GB" sz="1100" dirty="0">
                <a:solidFill>
                  <a:schemeClr val="tx1">
                    <a:lumMod val="65000"/>
                    <a:lumOff val="35000"/>
                  </a:schemeClr>
                </a:solidFill>
                <a:latin typeface="Libre Franklin" panose="00000500000000000000" pitchFamily="2" charset="0"/>
              </a:rPr>
              <a:t>  </a:t>
            </a:r>
          </a:p>
        </p:txBody>
      </p:sp>
      <p:pic>
        <p:nvPicPr>
          <p:cNvPr id="5"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1048" y="200472"/>
            <a:ext cx="2698809" cy="846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745CE5F2-BB1A-4A65-AFDB-726F15BCD87A}"/>
              </a:ext>
            </a:extLst>
          </p:cNvPr>
          <p:cNvSpPr/>
          <p:nvPr/>
        </p:nvSpPr>
        <p:spPr>
          <a:xfrm>
            <a:off x="0" y="9810110"/>
            <a:ext cx="6858000" cy="144016"/>
          </a:xfrm>
          <a:prstGeom prst="rect">
            <a:avLst/>
          </a:prstGeom>
          <a:solidFill>
            <a:srgbClr val="F9A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Shape, circle&#10;&#10;Description automatically generated">
            <a:extLst>
              <a:ext uri="{FF2B5EF4-FFF2-40B4-BE49-F238E27FC236}">
                <a16:creationId xmlns:a16="http://schemas.microsoft.com/office/drawing/2014/main" id="{689F4E2F-2D57-4361-AF2A-96E78C1B17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2163" y="623814"/>
            <a:ext cx="2430961" cy="2241261"/>
          </a:xfrm>
          <a:prstGeom prst="rect">
            <a:avLst/>
          </a:prstGeom>
        </p:spPr>
      </p:pic>
      <p:sp>
        <p:nvSpPr>
          <p:cNvPr id="9" name="TextBox 8">
            <a:extLst>
              <a:ext uri="{FF2B5EF4-FFF2-40B4-BE49-F238E27FC236}">
                <a16:creationId xmlns:a16="http://schemas.microsoft.com/office/drawing/2014/main" id="{0D70935A-FF71-482F-B3BD-D71E0343FCB8}"/>
              </a:ext>
            </a:extLst>
          </p:cNvPr>
          <p:cNvSpPr txBox="1"/>
          <p:nvPr/>
        </p:nvSpPr>
        <p:spPr>
          <a:xfrm>
            <a:off x="2146292" y="1744444"/>
            <a:ext cx="4104456" cy="807913"/>
          </a:xfrm>
          <a:prstGeom prst="rect">
            <a:avLst/>
          </a:prstGeom>
          <a:solidFill>
            <a:schemeClr val="bg1"/>
          </a:solidFill>
        </p:spPr>
        <p:txBody>
          <a:bodyPr wrap="square">
            <a:spAutoFit/>
          </a:bodyPr>
          <a:lstStyle/>
          <a:p>
            <a:pPr algn="r"/>
            <a:r>
              <a:rPr lang="en-US" sz="1600" b="0" i="0" dirty="0">
                <a:solidFill>
                  <a:srgbClr val="000000"/>
                </a:solidFill>
                <a:effectLst/>
                <a:latin typeface="Hand of Sean" panose="02000000000000000000" pitchFamily="2" charset="0"/>
              </a:rPr>
              <a:t>“</a:t>
            </a:r>
            <a:r>
              <a:rPr lang="en-US" sz="1600" b="0" i="0" dirty="0">
                <a:solidFill>
                  <a:srgbClr val="00A9CC"/>
                </a:solidFill>
                <a:effectLst/>
                <a:latin typeface="Hand of Sean" panose="02000000000000000000" pitchFamily="2" charset="0"/>
              </a:rPr>
              <a:t>We will tell the next generation</a:t>
            </a:r>
            <a:br>
              <a:rPr lang="en-US" sz="1600" dirty="0">
                <a:solidFill>
                  <a:srgbClr val="00A9CC"/>
                </a:solidFill>
                <a:latin typeface="Hand of Sean" panose="02000000000000000000" pitchFamily="2" charset="0"/>
              </a:rPr>
            </a:br>
            <a:r>
              <a:rPr lang="en-US" sz="1600" b="0" i="0" dirty="0">
                <a:solidFill>
                  <a:srgbClr val="00A9CC"/>
                </a:solidFill>
                <a:effectLst/>
                <a:latin typeface="Hand of Sean" panose="02000000000000000000" pitchFamily="2" charset="0"/>
              </a:rPr>
              <a:t>about the glorious deeds of the </a:t>
            </a:r>
            <a:r>
              <a:rPr lang="en-US" sz="1600" b="0" i="0" cap="small" dirty="0">
                <a:solidFill>
                  <a:srgbClr val="00A9CC"/>
                </a:solidFill>
                <a:effectLst/>
                <a:latin typeface="Hand of Sean" panose="02000000000000000000" pitchFamily="2" charset="0"/>
              </a:rPr>
              <a:t>Lord.</a:t>
            </a:r>
            <a:r>
              <a:rPr lang="en-US" sz="1600" b="0" i="0" cap="small" dirty="0">
                <a:solidFill>
                  <a:srgbClr val="000000"/>
                </a:solidFill>
                <a:effectLst/>
                <a:latin typeface="Hand of Sean" panose="02000000000000000000" pitchFamily="2" charset="0"/>
              </a:rPr>
              <a:t>”</a:t>
            </a:r>
            <a:r>
              <a:rPr lang="en-US" sz="1600" cap="small" dirty="0">
                <a:solidFill>
                  <a:srgbClr val="000000"/>
                </a:solidFill>
                <a:latin typeface="Hand of Sean" panose="02000000000000000000" pitchFamily="2" charset="0"/>
              </a:rPr>
              <a:t> </a:t>
            </a:r>
            <a:r>
              <a:rPr lang="en-US" cap="small" dirty="0">
                <a:solidFill>
                  <a:srgbClr val="000000"/>
                </a:solidFill>
                <a:latin typeface="Hand of Sean" panose="02000000000000000000" pitchFamily="2" charset="0"/>
              </a:rPr>
              <a:t> </a:t>
            </a:r>
            <a:br>
              <a:rPr lang="en-US" cap="small" dirty="0">
                <a:solidFill>
                  <a:srgbClr val="000000"/>
                </a:solidFill>
                <a:latin typeface="Hand of Sean" panose="02000000000000000000" pitchFamily="2" charset="0"/>
              </a:rPr>
            </a:br>
            <a:r>
              <a:rPr lang="en-US" sz="1200" cap="small" dirty="0">
                <a:solidFill>
                  <a:srgbClr val="000000"/>
                </a:solidFill>
                <a:latin typeface="Libre Franklin" panose="00000500000000000000" pitchFamily="2" charset="0"/>
              </a:rPr>
              <a:t>Psalm </a:t>
            </a:r>
            <a:r>
              <a:rPr lang="en-US" sz="1050" cap="small" dirty="0">
                <a:solidFill>
                  <a:srgbClr val="000000"/>
                </a:solidFill>
                <a:latin typeface="Libre Franklin" panose="00000500000000000000" pitchFamily="2" charset="0"/>
              </a:rPr>
              <a:t>78:4 NLT</a:t>
            </a:r>
            <a:endParaRPr lang="en-GB" dirty="0">
              <a:latin typeface="Libre Franklin" panose="00000500000000000000" pitchFamily="2" charset="0"/>
            </a:endParaRPr>
          </a:p>
        </p:txBody>
      </p:sp>
    </p:spTree>
    <p:extLst>
      <p:ext uri="{BB962C8B-B14F-4D97-AF65-F5344CB8AC3E}">
        <p14:creationId xmlns:p14="http://schemas.microsoft.com/office/powerpoint/2010/main" val="7136000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A9C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44B5E-EE30-4049-A728-314AC3E77543}"/>
              </a:ext>
            </a:extLst>
          </p:cNvPr>
          <p:cNvSpPr>
            <a:spLocks noGrp="1"/>
          </p:cNvSpPr>
          <p:nvPr>
            <p:ph type="title"/>
          </p:nvPr>
        </p:nvSpPr>
        <p:spPr>
          <a:xfrm>
            <a:off x="327381" y="-34984"/>
            <a:ext cx="6172200" cy="1651000"/>
          </a:xfrm>
        </p:spPr>
        <p:txBody>
          <a:bodyPr>
            <a:normAutofit/>
          </a:bodyPr>
          <a:lstStyle/>
          <a:p>
            <a:pPr algn="l"/>
            <a:r>
              <a:rPr lang="en-GB" sz="3600" b="1" dirty="0">
                <a:solidFill>
                  <a:schemeClr val="bg1"/>
                </a:solidFill>
                <a:latin typeface="Libre Franklin" panose="00000500000000000000" pitchFamily="2" charset="0"/>
              </a:rPr>
              <a:t>About SU Scotland</a:t>
            </a:r>
          </a:p>
        </p:txBody>
      </p:sp>
      <p:sp>
        <p:nvSpPr>
          <p:cNvPr id="4" name="TextBox 3">
            <a:extLst>
              <a:ext uri="{FF2B5EF4-FFF2-40B4-BE49-F238E27FC236}">
                <a16:creationId xmlns:a16="http://schemas.microsoft.com/office/drawing/2014/main" id="{6694FB71-E303-4123-B179-BE34F3819D4E}"/>
              </a:ext>
            </a:extLst>
          </p:cNvPr>
          <p:cNvSpPr txBox="1"/>
          <p:nvPr/>
        </p:nvSpPr>
        <p:spPr>
          <a:xfrm>
            <a:off x="301864" y="1292502"/>
            <a:ext cx="6254272" cy="5493812"/>
          </a:xfrm>
          <a:prstGeom prst="rect">
            <a:avLst/>
          </a:prstGeom>
          <a:noFill/>
        </p:spPr>
        <p:txBody>
          <a:bodyPr wrap="square" rtlCol="0">
            <a:spAutoFit/>
          </a:bodyPr>
          <a:lstStyle/>
          <a:p>
            <a:r>
              <a:rPr lang="en-GB" sz="1400" dirty="0">
                <a:solidFill>
                  <a:schemeClr val="bg1"/>
                </a:solidFill>
                <a:latin typeface="Libre Franklin" panose="00000500000000000000" pitchFamily="2" charset="0"/>
              </a:rPr>
              <a:t>Scripture Union Scotland is part of the worldwide family of Scripture Union movements that began in the nineteenth century and now operate in over 130 countries across the world.</a:t>
            </a:r>
          </a:p>
          <a:p>
            <a:endParaRPr lang="en-GB" sz="1400" dirty="0">
              <a:solidFill>
                <a:schemeClr val="bg1"/>
              </a:solidFill>
              <a:latin typeface="Libre Franklin" panose="00000500000000000000" pitchFamily="2" charset="0"/>
            </a:endParaRPr>
          </a:p>
          <a:p>
            <a:r>
              <a:rPr lang="en-GB" sz="1400" dirty="0">
                <a:solidFill>
                  <a:schemeClr val="bg1"/>
                </a:solidFill>
                <a:latin typeface="Libre Franklin" panose="00000500000000000000" pitchFamily="2" charset="0"/>
              </a:rPr>
              <a:t>We are a Christian charity working in partnership with local churches and other organisations. More than 2,000 volunteers are involved in helping to run our activities, together with around 100 staff and associate workers.</a:t>
            </a:r>
          </a:p>
          <a:p>
            <a:endParaRPr lang="en-GB" sz="1400" dirty="0">
              <a:solidFill>
                <a:schemeClr val="bg1"/>
              </a:solidFill>
              <a:latin typeface="Libre Franklin" panose="00000500000000000000" pitchFamily="2" charset="0"/>
            </a:endParaRPr>
          </a:p>
          <a:p>
            <a:pPr marL="285750" indent="-285750">
              <a:buFont typeface="Arial" panose="020B0604020202020204" pitchFamily="34" charset="0"/>
              <a:buChar char="•"/>
            </a:pPr>
            <a:r>
              <a:rPr lang="en-GB" sz="1400" dirty="0">
                <a:solidFill>
                  <a:schemeClr val="bg1"/>
                </a:solidFill>
                <a:latin typeface="Libre Franklin" panose="00000500000000000000" pitchFamily="2" charset="0"/>
              </a:rPr>
              <a:t>Our SU </a:t>
            </a:r>
            <a:r>
              <a:rPr lang="en-GB" sz="1400" b="1" dirty="0">
                <a:solidFill>
                  <a:schemeClr val="bg1"/>
                </a:solidFill>
                <a:latin typeface="Libre Franklin" panose="00000500000000000000" pitchFamily="2" charset="0"/>
              </a:rPr>
              <a:t>Holidays and weekends </a:t>
            </a:r>
            <a:r>
              <a:rPr lang="en-GB" sz="1400" dirty="0">
                <a:solidFill>
                  <a:schemeClr val="bg1"/>
                </a:solidFill>
                <a:latin typeface="Libre Franklin" panose="00000500000000000000" pitchFamily="2" charset="0"/>
              </a:rPr>
              <a:t>are the place to be for high energy activities, music, crafts, friends, fun, camping and a whole lot more with </a:t>
            </a:r>
            <a:r>
              <a:rPr lang="en-GB" sz="1400" b="1" dirty="0">
                <a:solidFill>
                  <a:schemeClr val="bg1"/>
                </a:solidFill>
                <a:latin typeface="Libre Franklin" panose="00000500000000000000" pitchFamily="2" charset="0"/>
              </a:rPr>
              <a:t>Magnitude Festival </a:t>
            </a:r>
            <a:r>
              <a:rPr lang="en-GB" sz="1400" dirty="0">
                <a:solidFill>
                  <a:schemeClr val="bg1"/>
                </a:solidFill>
                <a:latin typeface="Libre Franklin" panose="00000500000000000000" pitchFamily="2" charset="0"/>
              </a:rPr>
              <a:t>adding a dynamic new dimension to the mix</a:t>
            </a:r>
          </a:p>
          <a:p>
            <a:pPr marL="285750" indent="-285750">
              <a:buFont typeface="Arial" panose="020B0604020202020204" pitchFamily="34" charset="0"/>
              <a:buChar char="•"/>
            </a:pPr>
            <a:r>
              <a:rPr lang="en-GB" sz="1400" dirty="0">
                <a:solidFill>
                  <a:schemeClr val="bg1"/>
                </a:solidFill>
                <a:latin typeface="Libre Franklin" panose="00000500000000000000" pitchFamily="2" charset="0"/>
              </a:rPr>
              <a:t>Our </a:t>
            </a:r>
            <a:r>
              <a:rPr lang="en-GB" sz="1400" b="1" dirty="0">
                <a:solidFill>
                  <a:schemeClr val="bg1"/>
                </a:solidFill>
                <a:latin typeface="Libre Franklin" panose="00000500000000000000" pitchFamily="2" charset="0"/>
              </a:rPr>
              <a:t>residential centres </a:t>
            </a:r>
            <a:r>
              <a:rPr lang="en-GB" sz="1400" dirty="0">
                <a:solidFill>
                  <a:schemeClr val="bg1"/>
                </a:solidFill>
                <a:latin typeface="Libre Franklin" panose="00000500000000000000" pitchFamily="2" charset="0"/>
              </a:rPr>
              <a:t>are places of adventure, escape, discovery and hope, hosting thousands of school pupils on residential breaks each year</a:t>
            </a:r>
          </a:p>
          <a:p>
            <a:pPr marL="285750" indent="-285750">
              <a:buFont typeface="Arial" panose="020B0604020202020204" pitchFamily="34" charset="0"/>
              <a:buChar char="•"/>
            </a:pPr>
            <a:r>
              <a:rPr lang="en-GB" sz="1400" dirty="0">
                <a:solidFill>
                  <a:schemeClr val="bg1"/>
                </a:solidFill>
                <a:latin typeface="Libre Franklin" panose="00000500000000000000" pitchFamily="2" charset="0"/>
              </a:rPr>
              <a:t>We work in </a:t>
            </a:r>
            <a:r>
              <a:rPr lang="en-GB" sz="1400" b="1" dirty="0">
                <a:solidFill>
                  <a:schemeClr val="bg1"/>
                </a:solidFill>
                <a:latin typeface="Libre Franklin" panose="00000500000000000000" pitchFamily="2" charset="0"/>
              </a:rPr>
              <a:t>schools</a:t>
            </a:r>
            <a:r>
              <a:rPr lang="en-GB" sz="1400" dirty="0">
                <a:solidFill>
                  <a:schemeClr val="bg1"/>
                </a:solidFill>
                <a:latin typeface="Libre Franklin" panose="00000500000000000000" pitchFamily="2" charset="0"/>
              </a:rPr>
              <a:t> - throughout the academic year, SU workers and volunteers contribute to the curriculum in many of Scotland’s schools.</a:t>
            </a:r>
          </a:p>
          <a:p>
            <a:pPr marL="285750" indent="-285750">
              <a:buFont typeface="Arial" panose="020B0604020202020204" pitchFamily="34" charset="0"/>
              <a:buChar char="•"/>
            </a:pPr>
            <a:r>
              <a:rPr lang="en-GB" sz="1400" dirty="0">
                <a:solidFill>
                  <a:schemeClr val="bg1"/>
                </a:solidFill>
                <a:latin typeface="Libre Franklin" panose="00000500000000000000" pitchFamily="2" charset="0"/>
              </a:rPr>
              <a:t>Our </a:t>
            </a:r>
            <a:r>
              <a:rPr lang="en-GB" sz="1400" b="1" dirty="0">
                <a:solidFill>
                  <a:schemeClr val="bg1"/>
                </a:solidFill>
                <a:latin typeface="Libre Franklin" panose="00000500000000000000" pitchFamily="2" charset="0"/>
              </a:rPr>
              <a:t>discipleship </a:t>
            </a:r>
            <a:r>
              <a:rPr lang="en-GB" sz="1400" dirty="0">
                <a:solidFill>
                  <a:schemeClr val="bg1"/>
                </a:solidFill>
                <a:latin typeface="Libre Franklin" panose="00000500000000000000" pitchFamily="2" charset="0"/>
              </a:rPr>
              <a:t>programme helps young people to grow, learn, explore and develop leadership skills</a:t>
            </a:r>
          </a:p>
          <a:p>
            <a:pPr marL="285750" indent="-285750">
              <a:buFont typeface="Arial" panose="020B0604020202020204" pitchFamily="34" charset="0"/>
              <a:buChar char="•"/>
            </a:pPr>
            <a:r>
              <a:rPr lang="en-GB" sz="1400" dirty="0">
                <a:solidFill>
                  <a:schemeClr val="bg1"/>
                </a:solidFill>
                <a:latin typeface="Libre Franklin" panose="00000500000000000000" pitchFamily="2" charset="0"/>
              </a:rPr>
              <a:t>We partner with </a:t>
            </a:r>
            <a:r>
              <a:rPr lang="en-GB" sz="1400" b="1" dirty="0">
                <a:solidFill>
                  <a:schemeClr val="bg1"/>
                </a:solidFill>
                <a:latin typeface="Libre Franklin" panose="00000500000000000000" pitchFamily="2" charset="0"/>
              </a:rPr>
              <a:t>churches </a:t>
            </a:r>
            <a:r>
              <a:rPr lang="en-GB" sz="1400" dirty="0">
                <a:solidFill>
                  <a:schemeClr val="bg1"/>
                </a:solidFill>
                <a:latin typeface="Libre Franklin" panose="00000500000000000000" pitchFamily="2" charset="0"/>
              </a:rPr>
              <a:t>across Scotland, helping them realise their vision for mission and evangelism</a:t>
            </a:r>
          </a:p>
          <a:p>
            <a:pPr marL="285750" indent="-285750">
              <a:buFont typeface="Arial" panose="020B0604020202020204" pitchFamily="34" charset="0"/>
              <a:buChar char="•"/>
            </a:pPr>
            <a:endParaRPr lang="en-GB" sz="1300" dirty="0">
              <a:solidFill>
                <a:schemeClr val="bg1"/>
              </a:solidFill>
              <a:latin typeface="Libre Franklin" panose="00000500000000000000" pitchFamily="2" charset="0"/>
            </a:endParaRPr>
          </a:p>
          <a:p>
            <a:pPr marL="285750" indent="-285750">
              <a:buFont typeface="Arial" panose="020B0604020202020204" pitchFamily="34" charset="0"/>
              <a:buChar char="•"/>
            </a:pPr>
            <a:endParaRPr lang="en-GB" sz="1300" dirty="0">
              <a:solidFill>
                <a:schemeClr val="bg1"/>
              </a:solidFill>
              <a:latin typeface="Libre Franklin" panose="00000500000000000000" pitchFamily="2" charset="0"/>
            </a:endParaRPr>
          </a:p>
          <a:p>
            <a:pPr marL="285750" indent="-285750">
              <a:buFont typeface="Arial" panose="020B0604020202020204" pitchFamily="34" charset="0"/>
              <a:buChar char="•"/>
            </a:pPr>
            <a:endParaRPr lang="en-GB" sz="1300" dirty="0">
              <a:solidFill>
                <a:schemeClr val="bg1"/>
              </a:solidFill>
              <a:latin typeface="Libre Franklin" panose="00000500000000000000" pitchFamily="2" charset="0"/>
            </a:endParaRPr>
          </a:p>
          <a:p>
            <a:endParaRPr lang="en-GB" dirty="0"/>
          </a:p>
        </p:txBody>
      </p:sp>
      <p:sp>
        <p:nvSpPr>
          <p:cNvPr id="5" name="Title 1">
            <a:extLst>
              <a:ext uri="{FF2B5EF4-FFF2-40B4-BE49-F238E27FC236}">
                <a16:creationId xmlns:a16="http://schemas.microsoft.com/office/drawing/2014/main" id="{AC41AF18-C7D6-4FDE-8E60-AD7663030DF8}"/>
              </a:ext>
            </a:extLst>
          </p:cNvPr>
          <p:cNvSpPr txBox="1">
            <a:spLocks/>
          </p:cNvSpPr>
          <p:nvPr/>
        </p:nvSpPr>
        <p:spPr>
          <a:xfrm>
            <a:off x="-15520" y="-28138"/>
            <a:ext cx="6873519" cy="1092706"/>
          </a:xfrm>
          <a:prstGeom prst="rect">
            <a:avLst/>
          </a:prstGeom>
          <a:solidFill>
            <a:srgbClr val="D92569"/>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600" b="1" dirty="0">
                <a:solidFill>
                  <a:schemeClr val="bg1"/>
                </a:solidFill>
                <a:latin typeface="Libre Franklin" panose="00000500000000000000" pitchFamily="2" charset="0"/>
              </a:rPr>
              <a:t>   About SU Scotland </a:t>
            </a:r>
          </a:p>
        </p:txBody>
      </p:sp>
      <p:pic>
        <p:nvPicPr>
          <p:cNvPr id="7" name="Picture 6">
            <a:extLst>
              <a:ext uri="{FF2B5EF4-FFF2-40B4-BE49-F238E27FC236}">
                <a16:creationId xmlns:a16="http://schemas.microsoft.com/office/drawing/2014/main" id="{B8ED268A-C606-4943-BB1D-AF064E951B89}"/>
              </a:ext>
            </a:extLst>
          </p:cNvPr>
          <p:cNvPicPr>
            <a:picLocks noChangeAspect="1"/>
          </p:cNvPicPr>
          <p:nvPr/>
        </p:nvPicPr>
        <p:blipFill>
          <a:blip r:embed="rId3"/>
          <a:stretch>
            <a:fillRect/>
          </a:stretch>
        </p:blipFill>
        <p:spPr>
          <a:xfrm>
            <a:off x="-243408" y="6023613"/>
            <a:ext cx="7754488" cy="3928106"/>
          </a:xfrm>
          <a:prstGeom prst="rect">
            <a:avLst/>
          </a:prstGeom>
        </p:spPr>
      </p:pic>
      <p:sp>
        <p:nvSpPr>
          <p:cNvPr id="6" name="Rectangle 5">
            <a:extLst>
              <a:ext uri="{FF2B5EF4-FFF2-40B4-BE49-F238E27FC236}">
                <a16:creationId xmlns:a16="http://schemas.microsoft.com/office/drawing/2014/main" id="{AC05464F-656F-4DCD-AA36-C494683396B4}"/>
              </a:ext>
            </a:extLst>
          </p:cNvPr>
          <p:cNvSpPr/>
          <p:nvPr/>
        </p:nvSpPr>
        <p:spPr>
          <a:xfrm>
            <a:off x="0" y="5977894"/>
            <a:ext cx="6858000" cy="45719"/>
          </a:xfrm>
          <a:prstGeom prst="rect">
            <a:avLst/>
          </a:prstGeom>
          <a:solidFill>
            <a:srgbClr val="F9A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047372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71B6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FEC00-4684-4D84-8F5D-83AE706FE9F4}"/>
              </a:ext>
            </a:extLst>
          </p:cNvPr>
          <p:cNvSpPr>
            <a:spLocks noGrp="1"/>
          </p:cNvSpPr>
          <p:nvPr>
            <p:ph type="title"/>
          </p:nvPr>
        </p:nvSpPr>
        <p:spPr>
          <a:xfrm>
            <a:off x="342900" y="-159568"/>
            <a:ext cx="6172200" cy="1651000"/>
          </a:xfrm>
        </p:spPr>
        <p:txBody>
          <a:bodyPr>
            <a:normAutofit/>
          </a:bodyPr>
          <a:lstStyle/>
          <a:p>
            <a:pPr algn="l"/>
            <a:r>
              <a:rPr lang="en-GB" sz="3600" b="1" dirty="0">
                <a:solidFill>
                  <a:schemeClr val="bg1"/>
                </a:solidFill>
                <a:latin typeface="Libre Franklin" panose="00000500000000000000" pitchFamily="2" charset="0"/>
              </a:rPr>
              <a:t>Our vision and values</a:t>
            </a:r>
          </a:p>
        </p:txBody>
      </p:sp>
      <p:pic>
        <p:nvPicPr>
          <p:cNvPr id="1026" name="Picture 2" descr="https://resources.suscotland.org.uk/filestore/1/6/5/3/8_9dc3a45ed4546fe/16538scr_077cf1b04b880b1.jpg?v=2016-05-12+17%3A10%3A22">
            <a:extLst>
              <a:ext uri="{FF2B5EF4-FFF2-40B4-BE49-F238E27FC236}">
                <a16:creationId xmlns:a16="http://schemas.microsoft.com/office/drawing/2014/main" id="{79A64761-A059-41D6-A949-B694968C13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41032"/>
            <a:ext cx="6858000" cy="481234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77047B4-0576-4C45-9290-8ABD6083881E}"/>
              </a:ext>
            </a:extLst>
          </p:cNvPr>
          <p:cNvSpPr txBox="1"/>
          <p:nvPr/>
        </p:nvSpPr>
        <p:spPr>
          <a:xfrm>
            <a:off x="311696" y="1516014"/>
            <a:ext cx="3052565" cy="4231928"/>
          </a:xfrm>
          <a:prstGeom prst="rect">
            <a:avLst/>
          </a:prstGeom>
          <a:noFill/>
        </p:spPr>
        <p:txBody>
          <a:bodyPr wrap="square" rtlCol="0">
            <a:spAutoFit/>
          </a:bodyPr>
          <a:lstStyle/>
          <a:p>
            <a:r>
              <a:rPr lang="en-GB" dirty="0">
                <a:solidFill>
                  <a:schemeClr val="bg1"/>
                </a:solidFill>
                <a:latin typeface="Libre Franklin" panose="00000500000000000000" pitchFamily="2" charset="0"/>
              </a:rPr>
              <a:t>Our vision is to see every child and young person in Scotland exploring the Bible and responding to the significance of Jesus.</a:t>
            </a:r>
          </a:p>
          <a:p>
            <a:endParaRPr lang="en-GB" dirty="0">
              <a:solidFill>
                <a:schemeClr val="bg1"/>
              </a:solidFill>
              <a:latin typeface="Libre Franklin" panose="00000500000000000000" pitchFamily="2" charset="0"/>
            </a:endParaRPr>
          </a:p>
          <a:p>
            <a:r>
              <a:rPr lang="en-GB" dirty="0">
                <a:solidFill>
                  <a:schemeClr val="bg1"/>
                </a:solidFill>
                <a:latin typeface="Libre Franklin" panose="00000500000000000000" pitchFamily="2" charset="0"/>
              </a:rPr>
              <a:t>Everything we do is governed by two core values: dependence on God and deepening relationships.</a:t>
            </a:r>
          </a:p>
          <a:p>
            <a:endParaRPr lang="en-GB" sz="1400" dirty="0">
              <a:solidFill>
                <a:schemeClr val="bg1"/>
              </a:solidFill>
              <a:latin typeface="Libre Franklin" panose="00000500000000000000" pitchFamily="2" charset="0"/>
            </a:endParaRPr>
          </a:p>
          <a:p>
            <a:endParaRPr lang="en-GB" sz="1300" dirty="0">
              <a:solidFill>
                <a:schemeClr val="bg1"/>
              </a:solidFill>
              <a:latin typeface="Libre Franklin" panose="00000500000000000000" pitchFamily="2" charset="0"/>
            </a:endParaRPr>
          </a:p>
          <a:p>
            <a:endParaRPr lang="en-GB" sz="1300" dirty="0">
              <a:solidFill>
                <a:schemeClr val="bg1"/>
              </a:solidFill>
              <a:latin typeface="Libre Franklin" panose="00000500000000000000" pitchFamily="2" charset="0"/>
            </a:endParaRPr>
          </a:p>
          <a:p>
            <a:endParaRPr lang="en-GB" sz="1300" dirty="0">
              <a:solidFill>
                <a:schemeClr val="bg1"/>
              </a:solidFill>
              <a:latin typeface="Libre Franklin" panose="00000500000000000000" pitchFamily="2" charset="0"/>
            </a:endParaRPr>
          </a:p>
          <a:p>
            <a:endParaRPr lang="en-GB" dirty="0"/>
          </a:p>
        </p:txBody>
      </p:sp>
      <p:sp>
        <p:nvSpPr>
          <p:cNvPr id="6" name="Title 1">
            <a:extLst>
              <a:ext uri="{FF2B5EF4-FFF2-40B4-BE49-F238E27FC236}">
                <a16:creationId xmlns:a16="http://schemas.microsoft.com/office/drawing/2014/main" id="{7B26E880-82DA-4EAD-B978-2B171C383902}"/>
              </a:ext>
            </a:extLst>
          </p:cNvPr>
          <p:cNvSpPr txBox="1">
            <a:spLocks/>
          </p:cNvSpPr>
          <p:nvPr/>
        </p:nvSpPr>
        <p:spPr>
          <a:xfrm>
            <a:off x="-15520" y="-28138"/>
            <a:ext cx="6873519" cy="1236722"/>
          </a:xfrm>
          <a:prstGeom prst="rect">
            <a:avLst/>
          </a:prstGeom>
          <a:solidFill>
            <a:srgbClr val="00A9CC"/>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600" b="1" dirty="0">
                <a:solidFill>
                  <a:schemeClr val="bg1"/>
                </a:solidFill>
                <a:latin typeface="Libre Franklin" panose="00000500000000000000" pitchFamily="2" charset="0"/>
              </a:rPr>
              <a:t>    Our vision and values</a:t>
            </a:r>
          </a:p>
        </p:txBody>
      </p:sp>
      <p:sp>
        <p:nvSpPr>
          <p:cNvPr id="7" name="TextBox 6">
            <a:extLst>
              <a:ext uri="{FF2B5EF4-FFF2-40B4-BE49-F238E27FC236}">
                <a16:creationId xmlns:a16="http://schemas.microsoft.com/office/drawing/2014/main" id="{E5AF2BD4-17A1-4AF2-8528-A441E5B0788F}"/>
              </a:ext>
            </a:extLst>
          </p:cNvPr>
          <p:cNvSpPr txBox="1"/>
          <p:nvPr/>
        </p:nvSpPr>
        <p:spPr>
          <a:xfrm>
            <a:off x="3462536" y="1496964"/>
            <a:ext cx="3278832" cy="4493538"/>
          </a:xfrm>
          <a:prstGeom prst="rect">
            <a:avLst/>
          </a:prstGeom>
          <a:noFill/>
        </p:spPr>
        <p:txBody>
          <a:bodyPr wrap="square" rtlCol="0">
            <a:spAutoFit/>
          </a:bodyPr>
          <a:lstStyle/>
          <a:p>
            <a:r>
              <a:rPr lang="en-GB" sz="1200" dirty="0">
                <a:solidFill>
                  <a:schemeClr val="bg1"/>
                </a:solidFill>
                <a:latin typeface="Libre Franklin" panose="00000500000000000000" pitchFamily="2" charset="0"/>
              </a:rPr>
              <a:t>We love to see children and young people:</a:t>
            </a:r>
          </a:p>
          <a:p>
            <a:endParaRPr lang="en-GB" sz="1300" dirty="0">
              <a:solidFill>
                <a:schemeClr val="bg1"/>
              </a:solidFill>
              <a:latin typeface="Libre Franklin" panose="00000500000000000000" pitchFamily="2" charset="0"/>
            </a:endParaRPr>
          </a:p>
          <a:p>
            <a:pPr marL="171450" indent="-171450">
              <a:buFont typeface="Arial" panose="020B0604020202020204" pitchFamily="34" charset="0"/>
              <a:buChar char="•"/>
            </a:pPr>
            <a:r>
              <a:rPr lang="en-GB" sz="1200" b="1" dirty="0">
                <a:solidFill>
                  <a:schemeClr val="bg1"/>
                </a:solidFill>
                <a:latin typeface="Libre Franklin" panose="00000500000000000000" pitchFamily="2" charset="0"/>
              </a:rPr>
              <a:t>Feeling valued and accepted in every encounter with SU Scotland -</a:t>
            </a:r>
            <a:r>
              <a:rPr lang="en-GB" sz="1200" dirty="0">
                <a:solidFill>
                  <a:schemeClr val="bg1"/>
                </a:solidFill>
                <a:latin typeface="Libre Franklin" panose="00000500000000000000" pitchFamily="2" charset="0"/>
              </a:rPr>
              <a:t> being able to express their views, engage with others, and grow in confidence as they recognise and develop their abilities.</a:t>
            </a:r>
            <a:br>
              <a:rPr lang="en-GB" sz="1200" dirty="0">
                <a:solidFill>
                  <a:schemeClr val="bg1"/>
                </a:solidFill>
                <a:latin typeface="Libre Franklin" panose="00000500000000000000" pitchFamily="2" charset="0"/>
              </a:rPr>
            </a:br>
            <a:endParaRPr lang="en-GB" sz="1200" b="1" dirty="0">
              <a:solidFill>
                <a:schemeClr val="bg1"/>
              </a:solidFill>
              <a:latin typeface="Libre Franklin" panose="00000500000000000000" pitchFamily="2" charset="0"/>
            </a:endParaRPr>
          </a:p>
          <a:p>
            <a:pPr marL="171450" indent="-171450">
              <a:buFont typeface="Arial" panose="020B0604020202020204" pitchFamily="34" charset="0"/>
              <a:buChar char="•"/>
            </a:pPr>
            <a:r>
              <a:rPr lang="en-GB" sz="1200" b="1" dirty="0">
                <a:solidFill>
                  <a:schemeClr val="bg1"/>
                </a:solidFill>
                <a:latin typeface="Libre Franklin" panose="00000500000000000000" pitchFamily="2" charset="0"/>
              </a:rPr>
              <a:t>Exploring the key stories and events from the Bible</a:t>
            </a:r>
            <a:r>
              <a:rPr lang="en-GB" sz="1200" dirty="0">
                <a:solidFill>
                  <a:schemeClr val="bg1"/>
                </a:solidFill>
                <a:latin typeface="Libre Franklin" panose="00000500000000000000" pitchFamily="2" charset="0"/>
              </a:rPr>
              <a:t>, reading and studying the Bible on their own and with others, and growing in their understanding of God and what it means to follow him.</a:t>
            </a:r>
            <a:br>
              <a:rPr lang="en-GB" sz="1200" dirty="0">
                <a:solidFill>
                  <a:schemeClr val="bg1"/>
                </a:solidFill>
                <a:latin typeface="Libre Franklin" panose="00000500000000000000" pitchFamily="2" charset="0"/>
              </a:rPr>
            </a:br>
            <a:endParaRPr lang="en-GB" sz="1200" b="1" dirty="0">
              <a:solidFill>
                <a:schemeClr val="bg1"/>
              </a:solidFill>
              <a:latin typeface="Libre Franklin" panose="00000500000000000000" pitchFamily="2" charset="0"/>
            </a:endParaRPr>
          </a:p>
          <a:p>
            <a:pPr marL="171450" indent="-171450">
              <a:buFont typeface="Arial" panose="020B0604020202020204" pitchFamily="34" charset="0"/>
              <a:buChar char="•"/>
            </a:pPr>
            <a:r>
              <a:rPr lang="en-GB" sz="1200" b="1" dirty="0">
                <a:solidFill>
                  <a:schemeClr val="bg1"/>
                </a:solidFill>
                <a:latin typeface="Libre Franklin" panose="00000500000000000000" pitchFamily="2" charset="0"/>
              </a:rPr>
              <a:t>Having opportunities to learn about Jesus</a:t>
            </a:r>
            <a:r>
              <a:rPr lang="en-GB" sz="1200" dirty="0">
                <a:solidFill>
                  <a:schemeClr val="bg1"/>
                </a:solidFill>
                <a:latin typeface="Libre Franklin" panose="00000500000000000000" pitchFamily="2" charset="0"/>
              </a:rPr>
              <a:t>, making the decision to follow Jesus, and having the confidence to reflect this in their choices, attitudes and actions.</a:t>
            </a:r>
          </a:p>
          <a:p>
            <a:endParaRPr lang="en-GB" sz="1300" dirty="0">
              <a:solidFill>
                <a:schemeClr val="bg1"/>
              </a:solidFill>
              <a:latin typeface="Libre Franklin" panose="00000500000000000000" pitchFamily="2" charset="0"/>
            </a:endParaRPr>
          </a:p>
          <a:p>
            <a:endParaRPr lang="en-GB" sz="1300" dirty="0">
              <a:solidFill>
                <a:schemeClr val="bg1"/>
              </a:solidFill>
              <a:latin typeface="Libre Franklin" panose="00000500000000000000" pitchFamily="2" charset="0"/>
            </a:endParaRPr>
          </a:p>
          <a:p>
            <a:endParaRPr lang="en-GB" sz="1300" dirty="0">
              <a:solidFill>
                <a:schemeClr val="bg1"/>
              </a:solidFill>
              <a:latin typeface="Libre Franklin" panose="00000500000000000000" pitchFamily="2" charset="0"/>
            </a:endParaRPr>
          </a:p>
          <a:p>
            <a:endParaRPr lang="en-GB" dirty="0"/>
          </a:p>
        </p:txBody>
      </p:sp>
      <p:sp>
        <p:nvSpPr>
          <p:cNvPr id="8" name="Rectangle 7">
            <a:extLst>
              <a:ext uri="{FF2B5EF4-FFF2-40B4-BE49-F238E27FC236}">
                <a16:creationId xmlns:a16="http://schemas.microsoft.com/office/drawing/2014/main" id="{945B0863-EF9B-44F9-89A5-5D966C650ED8}"/>
              </a:ext>
            </a:extLst>
          </p:cNvPr>
          <p:cNvSpPr/>
          <p:nvPr/>
        </p:nvSpPr>
        <p:spPr>
          <a:xfrm>
            <a:off x="-27607" y="5177680"/>
            <a:ext cx="6885607" cy="57820"/>
          </a:xfrm>
          <a:prstGeom prst="rect">
            <a:avLst/>
          </a:prstGeom>
          <a:solidFill>
            <a:srgbClr val="F9A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Shape, circle&#10;&#10;Description automatically generated">
            <a:extLst>
              <a:ext uri="{FF2B5EF4-FFF2-40B4-BE49-F238E27FC236}">
                <a16:creationId xmlns:a16="http://schemas.microsoft.com/office/drawing/2014/main" id="{5DBA7903-1DEF-4D97-99A7-F6D67EEBD6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3045" y="4948333"/>
            <a:ext cx="7054997" cy="5904656"/>
          </a:xfrm>
          <a:prstGeom prst="rect">
            <a:avLst/>
          </a:prstGeom>
        </p:spPr>
      </p:pic>
    </p:spTree>
    <p:extLst>
      <p:ext uri="{BB962C8B-B14F-4D97-AF65-F5344CB8AC3E}">
        <p14:creationId xmlns:p14="http://schemas.microsoft.com/office/powerpoint/2010/main" val="26675870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A9CC"/>
        </a:solidFill>
        <a:effectLst/>
      </p:bgPr>
    </p:bg>
    <p:spTree>
      <p:nvGrpSpPr>
        <p:cNvPr id="1" name=""/>
        <p:cNvGrpSpPr/>
        <p:nvPr/>
      </p:nvGrpSpPr>
      <p:grpSpPr>
        <a:xfrm>
          <a:off x="0" y="0"/>
          <a:ext cx="0" cy="0"/>
          <a:chOff x="0" y="0"/>
          <a:chExt cx="0" cy="0"/>
        </a:xfrm>
      </p:grpSpPr>
      <p:pic>
        <p:nvPicPr>
          <p:cNvPr id="10" name="Picture 9" descr="A picture containing bed, cloth&#10;&#10;Description automatically generated">
            <a:extLst>
              <a:ext uri="{FF2B5EF4-FFF2-40B4-BE49-F238E27FC236}">
                <a16:creationId xmlns:a16="http://schemas.microsoft.com/office/drawing/2014/main" id="{E5918AA0-9A92-4F8A-BB37-BA1EB15360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551089" y="1496910"/>
            <a:ext cx="9934140" cy="6884041"/>
          </a:xfrm>
          <a:prstGeom prst="rect">
            <a:avLst/>
          </a:prstGeom>
        </p:spPr>
      </p:pic>
      <p:sp>
        <p:nvSpPr>
          <p:cNvPr id="8" name="Title 1">
            <a:extLst>
              <a:ext uri="{FF2B5EF4-FFF2-40B4-BE49-F238E27FC236}">
                <a16:creationId xmlns:a16="http://schemas.microsoft.com/office/drawing/2014/main" id="{5BC9DB96-6E53-4012-9435-013406D3E3A1}"/>
              </a:ext>
            </a:extLst>
          </p:cNvPr>
          <p:cNvSpPr txBox="1">
            <a:spLocks/>
          </p:cNvSpPr>
          <p:nvPr/>
        </p:nvSpPr>
        <p:spPr>
          <a:xfrm>
            <a:off x="-15520" y="-28138"/>
            <a:ext cx="6873519" cy="1236722"/>
          </a:xfrm>
          <a:prstGeom prst="rect">
            <a:avLst/>
          </a:prstGeom>
          <a:solidFill>
            <a:srgbClr val="D92569"/>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600" b="1" dirty="0">
                <a:solidFill>
                  <a:schemeClr val="bg1"/>
                </a:solidFill>
                <a:latin typeface="Libre Franklin" panose="00000500000000000000" pitchFamily="2" charset="0"/>
              </a:rPr>
              <a:t>    Our strategy for 2021-24</a:t>
            </a:r>
          </a:p>
        </p:txBody>
      </p:sp>
      <p:graphicFrame>
        <p:nvGraphicFramePr>
          <p:cNvPr id="7" name="Diagram 6">
            <a:extLst>
              <a:ext uri="{FF2B5EF4-FFF2-40B4-BE49-F238E27FC236}">
                <a16:creationId xmlns:a16="http://schemas.microsoft.com/office/drawing/2014/main" id="{A1A341CA-AA8C-453C-9149-40890835901A}"/>
              </a:ext>
            </a:extLst>
          </p:cNvPr>
          <p:cNvGraphicFramePr/>
          <p:nvPr>
            <p:extLst>
              <p:ext uri="{D42A27DB-BD31-4B8C-83A1-F6EECF244321}">
                <p14:modId xmlns:p14="http://schemas.microsoft.com/office/powerpoint/2010/main" val="1713395493"/>
              </p:ext>
            </p:extLst>
          </p:nvPr>
        </p:nvGraphicFramePr>
        <p:xfrm>
          <a:off x="3805333" y="1784648"/>
          <a:ext cx="3088569" cy="259559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ectangle 5">
            <a:extLst>
              <a:ext uri="{FF2B5EF4-FFF2-40B4-BE49-F238E27FC236}">
                <a16:creationId xmlns:a16="http://schemas.microsoft.com/office/drawing/2014/main" id="{6AC65C4C-05B2-433A-94A0-15A2E616DA07}"/>
              </a:ext>
            </a:extLst>
          </p:cNvPr>
          <p:cNvSpPr/>
          <p:nvPr/>
        </p:nvSpPr>
        <p:spPr>
          <a:xfrm>
            <a:off x="-13019" y="9764864"/>
            <a:ext cx="6858000" cy="141136"/>
          </a:xfrm>
          <a:prstGeom prst="rect">
            <a:avLst/>
          </a:prstGeom>
          <a:solidFill>
            <a:srgbClr val="F9A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3">
            <a:extLst>
              <a:ext uri="{FF2B5EF4-FFF2-40B4-BE49-F238E27FC236}">
                <a16:creationId xmlns:a16="http://schemas.microsoft.com/office/drawing/2014/main" id="{97A81C68-7C43-4EE2-80A6-9CE4A00AC079}"/>
              </a:ext>
            </a:extLst>
          </p:cNvPr>
          <p:cNvSpPr>
            <a:spLocks noChangeArrowheads="1"/>
          </p:cNvSpPr>
          <p:nvPr/>
        </p:nvSpPr>
        <p:spPr bwMode="auto">
          <a:xfrm>
            <a:off x="269875" y="2085975"/>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GB" altLang="en-US" sz="1600" b="1" i="1" u="none" strike="noStrike" cap="none" normalizeH="0" baseline="0">
                <a:ln>
                  <a:noFill/>
                </a:ln>
                <a:solidFill>
                  <a:srgbClr val="FF0000"/>
                </a:solidFill>
                <a:effectLst/>
                <a:latin typeface="Libre Franklin" panose="00000500000000000000" pitchFamily="2" charset="0"/>
                <a:ea typeface="Times New Roman" panose="02020603050405020304" pitchFamily="18" charset="0"/>
                <a:cs typeface="Times New Roman" panose="02020603050405020304" pitchFamily="18" charset="0"/>
              </a:rPr>
            </a:br>
            <a:endParaRPr kumimoji="0" lang="en-GB" altLang="en-US" sz="1800" b="0" i="0" u="none" strike="noStrike" cap="none" normalizeH="0" baseline="0">
              <a:ln>
                <a:noFill/>
              </a:ln>
              <a:solidFill>
                <a:schemeClr val="tx1"/>
              </a:solidFill>
              <a:effectLst/>
              <a:latin typeface="Arial" panose="020B0604020202020204" pitchFamily="34" charset="0"/>
            </a:endParaRPr>
          </a:p>
        </p:txBody>
      </p:sp>
      <p:pic>
        <p:nvPicPr>
          <p:cNvPr id="9" name="Picture 8">
            <a:extLst>
              <a:ext uri="{FF2B5EF4-FFF2-40B4-BE49-F238E27FC236}">
                <a16:creationId xmlns:a16="http://schemas.microsoft.com/office/drawing/2014/main" id="{05756E55-9F5A-4DEF-8D98-6C10A68B581F}"/>
              </a:ext>
            </a:extLst>
          </p:cNvPr>
          <p:cNvPicPr>
            <a:picLocks noChangeAspect="1"/>
          </p:cNvPicPr>
          <p:nvPr/>
        </p:nvPicPr>
        <p:blipFill rotWithShape="1">
          <a:blip r:embed="rId9"/>
          <a:srcRect l="-1305" t="38350" b="3869"/>
          <a:stretch/>
        </p:blipFill>
        <p:spPr>
          <a:xfrm>
            <a:off x="391733" y="7820025"/>
            <a:ext cx="6144259" cy="1741487"/>
          </a:xfrm>
          <a:prstGeom prst="rect">
            <a:avLst/>
          </a:prstGeom>
          <a:ln>
            <a:noFill/>
          </a:ln>
          <a:effectLst>
            <a:softEdge rad="112500"/>
          </a:effectLst>
        </p:spPr>
      </p:pic>
      <p:sp>
        <p:nvSpPr>
          <p:cNvPr id="2" name="Rectangle 2">
            <a:extLst>
              <a:ext uri="{FF2B5EF4-FFF2-40B4-BE49-F238E27FC236}">
                <a16:creationId xmlns:a16="http://schemas.microsoft.com/office/drawing/2014/main" id="{AC767E6F-723A-4BCF-9ABC-FA2B16C83FE1}"/>
              </a:ext>
            </a:extLst>
          </p:cNvPr>
          <p:cNvSpPr>
            <a:spLocks noChangeArrowheads="1"/>
          </p:cNvSpPr>
          <p:nvPr/>
        </p:nvSpPr>
        <p:spPr bwMode="auto">
          <a:xfrm>
            <a:off x="787164" y="1600418"/>
            <a:ext cx="5823421" cy="6432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127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1275"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CE0058"/>
                </a:solidFill>
                <a:effectLst/>
                <a:latin typeface="Libre Franklin" panose="00000500000000000000" pitchFamily="2" charset="0"/>
                <a:ea typeface="Times New Roman" panose="02020603050405020304" pitchFamily="18" charset="0"/>
                <a:cs typeface="Arial" panose="020B0604020202020204" pitchFamily="34" charset="0"/>
              </a:rPr>
              <a:t>1 Vision</a:t>
            </a:r>
            <a:br>
              <a:rPr kumimoji="0" lang="en-GB" altLang="en-US" sz="1600" b="1" i="0" u="none" strike="noStrike" cap="none" normalizeH="0" baseline="0" dirty="0">
                <a:ln>
                  <a:noFill/>
                </a:ln>
                <a:solidFill>
                  <a:srgbClr val="CE0058"/>
                </a:solidFill>
                <a:effectLst/>
                <a:latin typeface="Libre Franklin" panose="00000500000000000000" pitchFamily="2" charset="0"/>
                <a:ea typeface="Times New Roman" panose="02020603050405020304" pitchFamily="18" charset="0"/>
                <a:cs typeface="Arial" panose="020B0604020202020204" pitchFamily="34" charset="0"/>
              </a:rPr>
            </a:br>
            <a:endParaRPr kumimoji="0" lang="en-GB" altLang="en-US" sz="200" b="0" i="0" u="none" strike="noStrike" cap="none" normalizeH="0" baseline="0" dirty="0">
              <a:ln>
                <a:noFill/>
              </a:ln>
              <a:solidFill>
                <a:schemeClr val="tx1"/>
              </a:solidFill>
              <a:effectLst/>
            </a:endParaRPr>
          </a:p>
          <a:p>
            <a:pPr marL="269875"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00A9CE"/>
                </a:solidFill>
                <a:effectLst/>
                <a:latin typeface="Libre Franklin" panose="00000500000000000000" pitchFamily="2" charset="0"/>
                <a:ea typeface="Times New Roman" panose="02020603050405020304" pitchFamily="18" charset="0"/>
                <a:cs typeface="Arial" panose="020B0604020202020204" pitchFamily="34" charset="0"/>
              </a:rPr>
              <a:t>Our vision is to see every child and young person in Scotland exploring the Bible and responding to the significance of Jesus.</a:t>
            </a:r>
            <a:br>
              <a:rPr kumimoji="0" lang="en-GB" altLang="en-US" sz="1600" b="1" i="0" u="none" strike="noStrike" cap="none" normalizeH="0" baseline="0" dirty="0">
                <a:ln>
                  <a:noFill/>
                </a:ln>
                <a:solidFill>
                  <a:srgbClr val="00A9CE"/>
                </a:solidFill>
                <a:effectLst/>
                <a:latin typeface="Libre Franklin" panose="00000500000000000000" pitchFamily="2" charset="0"/>
                <a:ea typeface="Times New Roman" panose="02020603050405020304" pitchFamily="18" charset="0"/>
                <a:cs typeface="Arial" panose="020B0604020202020204" pitchFamily="34" charset="0"/>
              </a:rPr>
            </a:br>
            <a:r>
              <a:rPr kumimoji="0" lang="en-GB" altLang="en-US" sz="1600" b="1" i="0" u="none" strike="noStrike" cap="none" normalizeH="0" baseline="0" dirty="0">
                <a:ln>
                  <a:noFill/>
                </a:ln>
                <a:solidFill>
                  <a:srgbClr val="00A9CE"/>
                </a:solidFill>
                <a:effectLst/>
                <a:latin typeface="Libre Franklin" panose="00000500000000000000" pitchFamily="2" charset="0"/>
                <a:ea typeface="Times New Roman" panose="02020603050405020304" pitchFamily="18" charset="0"/>
                <a:cs typeface="Arial" panose="020B0604020202020204" pitchFamily="34" charset="0"/>
              </a:rPr>
              <a:t>	</a:t>
            </a:r>
            <a:endParaRPr kumimoji="0" lang="en-GB" altLang="en-US" sz="200" b="0" i="0" u="none" strike="noStrike" cap="none" normalizeH="0" baseline="0" dirty="0">
              <a:ln>
                <a:noFill/>
              </a:ln>
              <a:solidFill>
                <a:schemeClr val="tx1"/>
              </a:solidFill>
              <a:effectLst/>
            </a:endParaRPr>
          </a:p>
          <a:p>
            <a:pPr marL="0" marR="0" lvl="0" indent="41275"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CE0058"/>
                </a:solidFill>
                <a:effectLst/>
                <a:latin typeface="Libre Franklin" panose="00000500000000000000" pitchFamily="2" charset="0"/>
                <a:ea typeface="Times New Roman" panose="02020603050405020304" pitchFamily="18" charset="0"/>
                <a:cs typeface="Arial" panose="020B0604020202020204" pitchFamily="34" charset="0"/>
              </a:rPr>
              <a:t>2 Values</a:t>
            </a:r>
            <a:br>
              <a:rPr kumimoji="0" lang="en-GB" altLang="en-US" sz="1600" b="1" i="0" u="none" strike="noStrike" cap="none" normalizeH="0" baseline="0" dirty="0">
                <a:ln>
                  <a:noFill/>
                </a:ln>
                <a:solidFill>
                  <a:srgbClr val="CE0058"/>
                </a:solidFill>
                <a:effectLst/>
                <a:latin typeface="Libre Franklin" panose="00000500000000000000" pitchFamily="2" charset="0"/>
                <a:ea typeface="Times New Roman" panose="02020603050405020304" pitchFamily="18" charset="0"/>
                <a:cs typeface="Arial" panose="020B0604020202020204" pitchFamily="34" charset="0"/>
              </a:rPr>
            </a:br>
            <a:endParaRPr kumimoji="0" lang="en-GB" altLang="en-US" sz="200" b="0" i="0" u="none" strike="noStrike" cap="none" normalizeH="0" baseline="0" dirty="0">
              <a:ln>
                <a:noFill/>
              </a:ln>
              <a:solidFill>
                <a:schemeClr val="tx1"/>
              </a:solidFill>
              <a:effectLst/>
            </a:endParaRPr>
          </a:p>
          <a:p>
            <a:pPr marL="269875" marR="0" lvl="0" indent="179388" algn="l" defTabSz="914400" rtl="0" eaLnBrk="0" fontAlgn="base" latinLnBrk="0" hangingPunct="0">
              <a:lnSpc>
                <a:spcPct val="100000"/>
              </a:lnSpc>
              <a:spcBef>
                <a:spcPct val="0"/>
              </a:spcBef>
              <a:spcAft>
                <a:spcPct val="0"/>
              </a:spcAft>
              <a:buClrTx/>
              <a:buSzTx/>
              <a:buFontTx/>
              <a:buChar char="•"/>
              <a:tabLst/>
            </a:pPr>
            <a:r>
              <a:rPr kumimoji="0" lang="en-GB" altLang="en-US" sz="1600" b="1" i="0" u="none" strike="noStrike" cap="none" normalizeH="0" baseline="0" dirty="0">
                <a:ln>
                  <a:noFill/>
                </a:ln>
                <a:solidFill>
                  <a:srgbClr val="00A9CE"/>
                </a:solidFill>
                <a:effectLst/>
                <a:latin typeface="Libre Franklin" panose="00000500000000000000" pitchFamily="2" charset="0"/>
                <a:ea typeface="Times New Roman" panose="02020603050405020304" pitchFamily="18" charset="0"/>
                <a:cs typeface="Arial" panose="020B0604020202020204" pitchFamily="34" charset="0"/>
              </a:rPr>
              <a:t>Dependence on God</a:t>
            </a:r>
            <a:endParaRPr kumimoji="0" lang="en-GB" altLang="en-US" sz="200" i="0" u="none" strike="noStrike" cap="none" normalizeH="0" baseline="0" dirty="0">
              <a:ln>
                <a:noFill/>
              </a:ln>
              <a:solidFill>
                <a:schemeClr val="tx1"/>
              </a:solidFill>
              <a:effectLst/>
            </a:endParaRPr>
          </a:p>
          <a:p>
            <a:pPr marL="269875" marR="0" lvl="0" indent="179388" algn="l" defTabSz="914400" rtl="0" eaLnBrk="0" fontAlgn="base" latinLnBrk="0" hangingPunct="0">
              <a:lnSpc>
                <a:spcPct val="100000"/>
              </a:lnSpc>
              <a:spcBef>
                <a:spcPct val="0"/>
              </a:spcBef>
              <a:spcAft>
                <a:spcPct val="0"/>
              </a:spcAft>
              <a:buClrTx/>
              <a:buSzTx/>
              <a:buFontTx/>
              <a:buChar char="•"/>
              <a:tabLst/>
            </a:pPr>
            <a:r>
              <a:rPr kumimoji="0" lang="en-GB" altLang="en-US" sz="1600" b="1" i="0" u="none" strike="noStrike" cap="none" normalizeH="0" baseline="0" dirty="0">
                <a:ln>
                  <a:noFill/>
                </a:ln>
                <a:solidFill>
                  <a:srgbClr val="00A9CE"/>
                </a:solidFill>
                <a:effectLst/>
                <a:latin typeface="Libre Franklin" panose="00000500000000000000" pitchFamily="2" charset="0"/>
                <a:ea typeface="Times New Roman" panose="02020603050405020304" pitchFamily="18" charset="0"/>
                <a:cs typeface="Arial" panose="020B0604020202020204" pitchFamily="34" charset="0"/>
              </a:rPr>
              <a:t>Deepening Relationships</a:t>
            </a:r>
            <a:endParaRPr kumimoji="0" lang="en-GB" altLang="en-US" sz="200" i="0" u="none" strike="noStrike" cap="none" normalizeH="0" baseline="0" dirty="0">
              <a:ln>
                <a:noFill/>
              </a:ln>
              <a:solidFill>
                <a:schemeClr val="tx1"/>
              </a:solidFill>
              <a:effectLst/>
            </a:endParaRPr>
          </a:p>
          <a:p>
            <a:pPr marL="0" marR="0" lvl="0" indent="41275" algn="l" defTabSz="914400" rtl="0" eaLnBrk="0" fontAlgn="base" latinLnBrk="0" hangingPunct="0">
              <a:lnSpc>
                <a:spcPct val="100000"/>
              </a:lnSpc>
              <a:spcBef>
                <a:spcPct val="0"/>
              </a:spcBef>
              <a:spcAft>
                <a:spcPct val="0"/>
              </a:spcAft>
              <a:buClrTx/>
              <a:buSzTx/>
              <a:buFontTx/>
              <a:buNone/>
              <a:tabLst/>
            </a:pPr>
            <a:br>
              <a:rPr kumimoji="0" lang="en-GB" altLang="en-US" sz="1600" b="1" i="0" u="none" strike="noStrike" cap="none" normalizeH="0" baseline="0" dirty="0">
                <a:ln>
                  <a:noFill/>
                </a:ln>
                <a:solidFill>
                  <a:srgbClr val="CE0058"/>
                </a:solidFill>
                <a:effectLst/>
                <a:latin typeface="Libre Franklin" panose="00000500000000000000" pitchFamily="2" charset="0"/>
                <a:ea typeface="Times New Roman" panose="02020603050405020304" pitchFamily="18" charset="0"/>
                <a:cs typeface="Arial" panose="020B0604020202020204" pitchFamily="34" charset="0"/>
              </a:rPr>
            </a:br>
            <a:r>
              <a:rPr kumimoji="0" lang="en-GB" altLang="en-US" sz="1600" b="1" i="0" u="none" strike="noStrike" cap="none" normalizeH="0" baseline="0" dirty="0">
                <a:ln>
                  <a:noFill/>
                </a:ln>
                <a:solidFill>
                  <a:srgbClr val="CE0058"/>
                </a:solidFill>
                <a:effectLst/>
                <a:latin typeface="Libre Franklin" panose="00000500000000000000" pitchFamily="2" charset="0"/>
                <a:ea typeface="Times New Roman" panose="02020603050405020304" pitchFamily="18" charset="0"/>
                <a:cs typeface="Arial" panose="020B0604020202020204" pitchFamily="34" charset="0"/>
              </a:rPr>
              <a:t>3 Priorities</a:t>
            </a:r>
          </a:p>
          <a:p>
            <a:pPr marL="0" marR="0" lvl="0" indent="41275" algn="l" defTabSz="914400" rtl="0" eaLnBrk="0" fontAlgn="base" latinLnBrk="0" hangingPunct="0">
              <a:lnSpc>
                <a:spcPct val="100000"/>
              </a:lnSpc>
              <a:spcBef>
                <a:spcPct val="0"/>
              </a:spcBef>
              <a:spcAft>
                <a:spcPct val="0"/>
              </a:spcAft>
              <a:buClrTx/>
              <a:buSzTx/>
              <a:buFontTx/>
              <a:buNone/>
              <a:tabLst/>
            </a:pPr>
            <a:endParaRPr kumimoji="0" lang="en-GB" altLang="en-US" sz="200" b="0" i="0" u="none" strike="noStrike" cap="none" normalizeH="0" baseline="0" dirty="0">
              <a:ln>
                <a:noFill/>
              </a:ln>
              <a:solidFill>
                <a:schemeClr val="tx1"/>
              </a:solidFill>
              <a:effectLst/>
            </a:endParaRPr>
          </a:p>
          <a:p>
            <a:pPr marL="449263" marR="0" lvl="0" indent="-179388" algn="l" defTabSz="914400" rtl="0" eaLnBrk="0" fontAlgn="base" latinLnBrk="0" hangingPunct="0">
              <a:lnSpc>
                <a:spcPct val="100000"/>
              </a:lnSpc>
              <a:spcBef>
                <a:spcPct val="0"/>
              </a:spcBef>
              <a:spcAft>
                <a:spcPct val="0"/>
              </a:spcAft>
              <a:buClrTx/>
              <a:buSzTx/>
              <a:buFontTx/>
              <a:buChar char="•"/>
              <a:tabLst/>
            </a:pPr>
            <a:r>
              <a:rPr kumimoji="0" lang="en-GB" altLang="en-US" sz="1600" b="1" i="0" u="none" strike="noStrike" cap="none" normalizeH="0" baseline="0" dirty="0">
                <a:ln>
                  <a:noFill/>
                </a:ln>
                <a:solidFill>
                  <a:srgbClr val="00A9CE"/>
                </a:solidFill>
                <a:effectLst/>
                <a:latin typeface="Libre Franklin" panose="00000500000000000000" pitchFamily="2" charset="0"/>
                <a:ea typeface="Times New Roman" panose="02020603050405020304" pitchFamily="18" charset="0"/>
                <a:cs typeface="Arial" panose="020B0604020202020204" pitchFamily="34" charset="0"/>
              </a:rPr>
              <a:t>Rebuild</a:t>
            </a:r>
            <a:r>
              <a:rPr kumimoji="0" lang="en-GB" altLang="en-US" sz="1600" b="1" i="0" u="none" strike="noStrike" cap="none" normalizeH="0" baseline="0" dirty="0">
                <a:ln>
                  <a:noFill/>
                </a:ln>
                <a:solidFill>
                  <a:srgbClr val="CE0058"/>
                </a:solidFill>
                <a:effectLst/>
                <a:latin typeface="Libre Franklin" panose="00000500000000000000" pitchFamily="2" charset="0"/>
                <a:ea typeface="Times New Roman" panose="02020603050405020304" pitchFamily="18" charset="0"/>
                <a:cs typeface="Arial" panose="020B0604020202020204" pitchFamily="34" charset="0"/>
              </a:rPr>
              <a:t> </a:t>
            </a:r>
            <a:r>
              <a:rPr kumimoji="0" lang="en-GB" altLang="en-US" sz="1600" b="1" i="0" u="none" strike="noStrike" cap="none" normalizeH="0" baseline="0" dirty="0">
                <a:ln>
                  <a:noFill/>
                </a:ln>
                <a:solidFill>
                  <a:schemeClr val="tx1"/>
                </a:solidFill>
                <a:effectLst/>
                <a:latin typeface="Libre Franklin" panose="00000500000000000000" pitchFamily="2" charset="0"/>
                <a:ea typeface="Times New Roman" panose="02020603050405020304" pitchFamily="18" charset="0"/>
                <a:cs typeface="Arial" panose="020B0604020202020204" pitchFamily="34" charset="0"/>
              </a:rPr>
              <a:t>– </a:t>
            </a:r>
            <a:r>
              <a:rPr kumimoji="0" lang="en-GB" altLang="en-US" sz="1600" b="0" i="0" u="none" strike="noStrike" cap="none" normalizeH="0" baseline="0" dirty="0">
                <a:ln>
                  <a:noFill/>
                </a:ln>
                <a:solidFill>
                  <a:schemeClr val="tx1"/>
                </a:solidFill>
                <a:effectLst/>
                <a:latin typeface="Libre Franklin" panose="00000500000000000000" pitchFamily="2" charset="0"/>
                <a:ea typeface="Times New Roman" panose="02020603050405020304" pitchFamily="18" charset="0"/>
                <a:cs typeface="Arial" panose="020B0604020202020204" pitchFamily="34" charset="0"/>
              </a:rPr>
              <a:t>we will reimagine and rebuild activities following the impact of COVID-19</a:t>
            </a:r>
            <a:endParaRPr kumimoji="0" lang="en-GB" altLang="en-US" sz="200" b="0" i="0" u="none" strike="noStrike" cap="none" normalizeH="0" baseline="0" dirty="0">
              <a:ln>
                <a:noFill/>
              </a:ln>
              <a:solidFill>
                <a:schemeClr val="tx1"/>
              </a:solidFill>
              <a:effectLst/>
            </a:endParaRPr>
          </a:p>
          <a:p>
            <a:pPr marL="449263" marR="0" lvl="0" indent="-179388" algn="l" defTabSz="914400" rtl="0" eaLnBrk="0" fontAlgn="base" latinLnBrk="0" hangingPunct="0">
              <a:lnSpc>
                <a:spcPct val="100000"/>
              </a:lnSpc>
              <a:spcBef>
                <a:spcPct val="0"/>
              </a:spcBef>
              <a:spcAft>
                <a:spcPct val="0"/>
              </a:spcAft>
              <a:buClrTx/>
              <a:buSzTx/>
              <a:buFontTx/>
              <a:buChar char="•"/>
              <a:tabLst/>
            </a:pPr>
            <a:r>
              <a:rPr kumimoji="0" lang="en-GB" altLang="en-US" sz="1600" b="1" i="0" u="none" strike="noStrike" cap="none" normalizeH="0" baseline="0" dirty="0">
                <a:ln>
                  <a:noFill/>
                </a:ln>
                <a:solidFill>
                  <a:srgbClr val="00A9CE"/>
                </a:solidFill>
                <a:effectLst/>
                <a:latin typeface="Libre Franklin" panose="00000500000000000000" pitchFamily="2" charset="0"/>
                <a:ea typeface="Times New Roman" panose="02020603050405020304" pitchFamily="18" charset="0"/>
                <a:cs typeface="Arial" panose="020B0604020202020204" pitchFamily="34" charset="0"/>
              </a:rPr>
              <a:t>Focus</a:t>
            </a:r>
            <a:r>
              <a:rPr kumimoji="0" lang="en-GB" altLang="en-US" sz="1600" b="1" i="0" u="none" strike="noStrike" cap="none" normalizeH="0" baseline="0" dirty="0">
                <a:ln>
                  <a:noFill/>
                </a:ln>
                <a:solidFill>
                  <a:srgbClr val="CE0058"/>
                </a:solidFill>
                <a:effectLst/>
                <a:latin typeface="Libre Franklin" panose="00000500000000000000" pitchFamily="2" charset="0"/>
                <a:ea typeface="Times New Roman" panose="02020603050405020304" pitchFamily="18" charset="0"/>
                <a:cs typeface="Arial" panose="020B0604020202020204" pitchFamily="34" charset="0"/>
              </a:rPr>
              <a:t> </a:t>
            </a:r>
            <a:r>
              <a:rPr kumimoji="0" lang="en-GB" altLang="en-US" sz="1600" b="1" i="0" u="none" strike="noStrike" cap="none" normalizeH="0" baseline="0" dirty="0">
                <a:ln>
                  <a:noFill/>
                </a:ln>
                <a:solidFill>
                  <a:schemeClr val="tx1"/>
                </a:solidFill>
                <a:effectLst/>
                <a:latin typeface="Libre Franklin" panose="00000500000000000000" pitchFamily="2" charset="0"/>
                <a:ea typeface="Times New Roman" panose="02020603050405020304" pitchFamily="18" charset="0"/>
                <a:cs typeface="Arial" panose="020B0604020202020204" pitchFamily="34" charset="0"/>
              </a:rPr>
              <a:t>– </a:t>
            </a:r>
            <a:r>
              <a:rPr kumimoji="0" lang="en-GB" altLang="en-US" sz="1600" b="0" i="0" u="none" strike="noStrike" cap="none" normalizeH="0" baseline="0" dirty="0">
                <a:ln>
                  <a:noFill/>
                </a:ln>
                <a:solidFill>
                  <a:schemeClr val="tx1"/>
                </a:solidFill>
                <a:effectLst/>
                <a:latin typeface="Libre Franklin" panose="00000500000000000000" pitchFamily="2" charset="0"/>
                <a:ea typeface="Times New Roman" panose="02020603050405020304" pitchFamily="18" charset="0"/>
                <a:cs typeface="Arial" panose="020B0604020202020204" pitchFamily="34" charset="0"/>
              </a:rPr>
              <a:t>we </a:t>
            </a:r>
            <a:r>
              <a:rPr lang="en-GB" altLang="en-US" sz="1600" dirty="0">
                <a:latin typeface="Libre Franklin" panose="00000500000000000000" pitchFamily="2" charset="0"/>
                <a:ea typeface="Times New Roman" panose="02020603050405020304" pitchFamily="18" charset="0"/>
                <a:cs typeface="Arial" panose="020B0604020202020204" pitchFamily="34" charset="0"/>
              </a:rPr>
              <a:t>are</a:t>
            </a:r>
            <a:r>
              <a:rPr kumimoji="0" lang="en-GB" altLang="en-US" sz="1600" b="0" i="0" u="none" strike="noStrike" cap="none" normalizeH="0" baseline="0" dirty="0">
                <a:ln>
                  <a:noFill/>
                </a:ln>
                <a:solidFill>
                  <a:schemeClr val="tx1"/>
                </a:solidFill>
                <a:effectLst/>
                <a:latin typeface="Libre Franklin" panose="00000500000000000000" pitchFamily="2" charset="0"/>
                <a:ea typeface="Times New Roman" panose="02020603050405020304" pitchFamily="18" charset="0"/>
                <a:cs typeface="Arial" panose="020B0604020202020204" pitchFamily="34" charset="0"/>
              </a:rPr>
              <a:t> focusing and expanding in key areas:</a:t>
            </a:r>
            <a:br>
              <a:rPr kumimoji="0" lang="en-GB" altLang="en-US" sz="1600" b="0" i="0" u="none" strike="noStrike" cap="none" normalizeH="0" baseline="0" dirty="0">
                <a:ln>
                  <a:noFill/>
                </a:ln>
                <a:solidFill>
                  <a:schemeClr val="tx1"/>
                </a:solidFill>
                <a:effectLst/>
                <a:latin typeface="Libre Franklin" panose="00000500000000000000" pitchFamily="2" charset="0"/>
                <a:ea typeface="Times New Roman" panose="02020603050405020304" pitchFamily="18" charset="0"/>
                <a:cs typeface="Arial" panose="020B0604020202020204" pitchFamily="34" charset="0"/>
              </a:rPr>
            </a:br>
            <a:endParaRPr kumimoji="0" lang="en-GB" altLang="en-US" sz="200" b="0" i="0" u="none" strike="noStrike" cap="none" normalizeH="0" baseline="0" dirty="0">
              <a:ln>
                <a:noFill/>
              </a:ln>
              <a:solidFill>
                <a:schemeClr val="tx1"/>
              </a:solidFill>
              <a:effectLst/>
            </a:endParaRPr>
          </a:p>
          <a:p>
            <a:pPr marL="906463" lvl="1" indent="-179388">
              <a:buFontTx/>
              <a:buChar char="•"/>
            </a:pPr>
            <a:r>
              <a:rPr kumimoji="0" lang="en-GB" altLang="en-US" sz="1600" b="1" i="0" u="none" strike="noStrike" cap="none" normalizeH="0" baseline="0" dirty="0">
                <a:ln>
                  <a:noFill/>
                </a:ln>
                <a:solidFill>
                  <a:srgbClr val="00A9CE"/>
                </a:solidFill>
                <a:effectLst/>
                <a:latin typeface="Libre Franklin" panose="00000500000000000000" pitchFamily="2" charset="0"/>
                <a:ea typeface="Times New Roman" panose="02020603050405020304" pitchFamily="18" charset="0"/>
                <a:cs typeface="Arial" panose="020B0604020202020204" pitchFamily="34" charset="0"/>
              </a:rPr>
              <a:t>Digital</a:t>
            </a:r>
            <a:r>
              <a:rPr kumimoji="0" lang="en-GB" altLang="en-US" sz="1600" b="1" i="0" u="none" strike="noStrike" cap="none" normalizeH="0" baseline="0" dirty="0">
                <a:ln>
                  <a:noFill/>
                </a:ln>
                <a:solidFill>
                  <a:srgbClr val="CE0058"/>
                </a:solidFill>
                <a:effectLst/>
                <a:latin typeface="Libre Franklin" panose="00000500000000000000" pitchFamily="2" charset="0"/>
                <a:ea typeface="Times New Roman" panose="02020603050405020304" pitchFamily="18" charset="0"/>
                <a:cs typeface="Arial" panose="020B0604020202020204" pitchFamily="34" charset="0"/>
              </a:rPr>
              <a:t> </a:t>
            </a:r>
            <a:r>
              <a:rPr kumimoji="0" lang="en-GB" altLang="en-US" sz="1600" b="1" i="0" u="none" strike="noStrike" cap="none" normalizeH="0" baseline="0" dirty="0">
                <a:ln>
                  <a:noFill/>
                </a:ln>
                <a:solidFill>
                  <a:schemeClr val="tx1"/>
                </a:solidFill>
                <a:effectLst/>
                <a:latin typeface="Libre Franklin" panose="00000500000000000000" pitchFamily="2" charset="0"/>
                <a:ea typeface="Times New Roman" panose="02020603050405020304" pitchFamily="18" charset="0"/>
                <a:cs typeface="Arial" panose="020B0604020202020204" pitchFamily="34" charset="0"/>
              </a:rPr>
              <a:t>– </a:t>
            </a:r>
            <a:r>
              <a:rPr kumimoji="0" lang="en-GB" altLang="en-US" sz="1600" b="0" i="0" u="none" strike="noStrike" cap="none" normalizeH="0" baseline="0" dirty="0">
                <a:ln>
                  <a:noFill/>
                </a:ln>
                <a:solidFill>
                  <a:schemeClr val="tx1"/>
                </a:solidFill>
                <a:effectLst/>
                <a:latin typeface="Libre Franklin" panose="00000500000000000000" pitchFamily="2" charset="0"/>
                <a:ea typeface="Times New Roman" panose="02020603050405020304" pitchFamily="18" charset="0"/>
                <a:cs typeface="Arial" panose="020B0604020202020204" pitchFamily="34" charset="0"/>
              </a:rPr>
              <a:t>creating resources and events to connect with children and young people where </a:t>
            </a:r>
            <a:r>
              <a:rPr lang="en-GB" altLang="en-US" sz="1600" dirty="0">
                <a:latin typeface="Libre Franklin" panose="00000500000000000000" pitchFamily="2" charset="0"/>
                <a:ea typeface="Times New Roman" panose="02020603050405020304" pitchFamily="18" charset="0"/>
                <a:cs typeface="Arial" panose="020B0604020202020204" pitchFamily="34" charset="0"/>
              </a:rPr>
              <a:t>t</a:t>
            </a:r>
            <a:r>
              <a:rPr kumimoji="0" lang="en-GB" altLang="en-US" sz="1600" b="0" i="0" u="none" strike="noStrike" cap="none" normalizeH="0" baseline="0" dirty="0">
                <a:ln>
                  <a:noFill/>
                </a:ln>
                <a:solidFill>
                  <a:schemeClr val="tx1"/>
                </a:solidFill>
                <a:effectLst/>
                <a:latin typeface="Libre Franklin" panose="00000500000000000000" pitchFamily="2" charset="0"/>
                <a:ea typeface="Times New Roman" panose="02020603050405020304" pitchFamily="18" charset="0"/>
                <a:cs typeface="Arial" panose="020B0604020202020204" pitchFamily="34" charset="0"/>
              </a:rPr>
              <a:t>hey are </a:t>
            </a:r>
            <a:r>
              <a:rPr kumimoji="0" lang="en-GB" altLang="en-US" sz="1600" b="0" u="none" strike="noStrike" cap="none" normalizeH="0" baseline="0" dirty="0">
                <a:ln>
                  <a:noFill/>
                </a:ln>
                <a:solidFill>
                  <a:schemeClr val="tx1"/>
                </a:solidFill>
                <a:effectLst/>
                <a:latin typeface="Libre Franklin" panose="00000500000000000000" pitchFamily="2" charset="0"/>
                <a:ea typeface="Times New Roman" panose="02020603050405020304" pitchFamily="18" charset="0"/>
                <a:cs typeface="Arial" panose="020B0604020202020204" pitchFamily="34" charset="0"/>
              </a:rPr>
              <a:t>and mining data for actionable insights</a:t>
            </a:r>
            <a:endParaRPr kumimoji="0" lang="en-GB" altLang="en-US" sz="800" b="0" u="none" strike="noStrike" cap="none" normalizeH="0" baseline="0" dirty="0">
              <a:ln>
                <a:noFill/>
              </a:ln>
              <a:solidFill>
                <a:schemeClr val="tx1"/>
              </a:solidFill>
              <a:effectLst/>
            </a:endParaRPr>
          </a:p>
          <a:p>
            <a:pPr marL="906463" lvl="1" indent="-179388">
              <a:buFontTx/>
              <a:buChar char="•"/>
            </a:pPr>
            <a:endParaRPr kumimoji="0" lang="en-GB" altLang="en-US" sz="200" b="0" i="0" u="none" strike="noStrike" cap="none" normalizeH="0" baseline="0" dirty="0">
              <a:ln>
                <a:noFill/>
              </a:ln>
              <a:solidFill>
                <a:schemeClr val="tx1"/>
              </a:solidFill>
              <a:effectLst/>
            </a:endParaRPr>
          </a:p>
          <a:p>
            <a:pPr marL="906463" lvl="1" indent="-179388">
              <a:buFontTx/>
              <a:buChar char="•"/>
            </a:pPr>
            <a:r>
              <a:rPr kumimoji="0" lang="en-GB" altLang="en-US" sz="1600" b="1" i="0" u="none" strike="noStrike" cap="none" normalizeH="0" baseline="0" dirty="0">
                <a:ln>
                  <a:noFill/>
                </a:ln>
                <a:solidFill>
                  <a:srgbClr val="00A9CE"/>
                </a:solidFill>
                <a:effectLst/>
                <a:latin typeface="Libre Franklin" panose="00000500000000000000" pitchFamily="2" charset="0"/>
                <a:ea typeface="Times New Roman" panose="02020603050405020304" pitchFamily="18" charset="0"/>
                <a:cs typeface="Arial" panose="020B0604020202020204" pitchFamily="34" charset="0"/>
              </a:rPr>
              <a:t>Ministry @ Margins </a:t>
            </a:r>
            <a:r>
              <a:rPr kumimoji="0" lang="en-GB" altLang="en-US" sz="1600" b="1" i="0" u="none" strike="noStrike" cap="none" normalizeH="0" baseline="0" dirty="0">
                <a:ln>
                  <a:noFill/>
                </a:ln>
                <a:solidFill>
                  <a:schemeClr val="tx1"/>
                </a:solidFill>
                <a:effectLst/>
                <a:latin typeface="Libre Franklin" panose="00000500000000000000" pitchFamily="2" charset="0"/>
                <a:ea typeface="Times New Roman" panose="02020603050405020304" pitchFamily="18" charset="0"/>
                <a:cs typeface="Arial" panose="020B0604020202020204" pitchFamily="34" charset="0"/>
              </a:rPr>
              <a:t>– </a:t>
            </a:r>
            <a:r>
              <a:rPr kumimoji="0" lang="en-GB" altLang="en-US" sz="1600" b="0" i="0" u="none" strike="noStrike" cap="none" normalizeH="0" baseline="0" dirty="0">
                <a:ln>
                  <a:noFill/>
                </a:ln>
                <a:solidFill>
                  <a:schemeClr val="tx1"/>
                </a:solidFill>
                <a:effectLst/>
                <a:latin typeface="Libre Franklin" panose="00000500000000000000" pitchFamily="2" charset="0"/>
                <a:ea typeface="Times New Roman" panose="02020603050405020304" pitchFamily="18" charset="0"/>
                <a:cs typeface="Arial" panose="020B0604020202020204" pitchFamily="34" charset="0"/>
              </a:rPr>
              <a:t>increasing provision for disadvantaged groups and those with additional support needs </a:t>
            </a:r>
          </a:p>
          <a:p>
            <a:pPr marL="449263" indent="-179388">
              <a:buFontTx/>
              <a:buChar char="•"/>
            </a:pPr>
            <a:r>
              <a:rPr kumimoji="0" lang="en-GB" altLang="en-US" sz="1600" b="1" i="0" u="none" strike="noStrike" cap="none" normalizeH="0" baseline="0" dirty="0">
                <a:ln>
                  <a:noFill/>
                </a:ln>
                <a:solidFill>
                  <a:srgbClr val="00A9CE"/>
                </a:solidFill>
                <a:effectLst/>
                <a:latin typeface="Libre Franklin" panose="00000500000000000000" pitchFamily="2" charset="0"/>
                <a:ea typeface="Times New Roman" panose="02020603050405020304" pitchFamily="18" charset="0"/>
                <a:cs typeface="Arial" panose="020B0604020202020204" pitchFamily="34" charset="0"/>
              </a:rPr>
              <a:t>Invest</a:t>
            </a:r>
            <a:r>
              <a:rPr kumimoji="0" lang="en-GB" altLang="en-US" sz="1600" b="1" i="0" u="none" strike="noStrike" cap="none" normalizeH="0" baseline="0" dirty="0">
                <a:ln>
                  <a:noFill/>
                </a:ln>
                <a:solidFill>
                  <a:srgbClr val="CE0058"/>
                </a:solidFill>
                <a:effectLst/>
                <a:latin typeface="Libre Franklin" panose="00000500000000000000" pitchFamily="2" charset="0"/>
                <a:ea typeface="Times New Roman" panose="02020603050405020304" pitchFamily="18" charset="0"/>
                <a:cs typeface="Arial" panose="020B0604020202020204" pitchFamily="34" charset="0"/>
              </a:rPr>
              <a:t> </a:t>
            </a:r>
            <a:r>
              <a:rPr kumimoji="0" lang="en-GB" altLang="en-US" sz="1600" b="1" i="0" u="none" strike="noStrike" cap="none" normalizeH="0" baseline="0" dirty="0">
                <a:ln>
                  <a:noFill/>
                </a:ln>
                <a:solidFill>
                  <a:schemeClr val="tx1"/>
                </a:solidFill>
                <a:effectLst/>
                <a:latin typeface="Libre Franklin" panose="00000500000000000000" pitchFamily="2" charset="0"/>
                <a:ea typeface="Times New Roman" panose="02020603050405020304" pitchFamily="18" charset="0"/>
                <a:cs typeface="Arial" panose="020B0604020202020204" pitchFamily="34" charset="0"/>
              </a:rPr>
              <a:t>–</a:t>
            </a:r>
            <a:r>
              <a:rPr kumimoji="0" lang="en-GB" altLang="en-US" sz="1600" b="0" i="0" u="none" strike="noStrike" cap="none" normalizeH="0" baseline="0" dirty="0">
                <a:ln>
                  <a:noFill/>
                </a:ln>
                <a:solidFill>
                  <a:schemeClr val="tx1"/>
                </a:solidFill>
                <a:effectLst/>
                <a:latin typeface="Libre Franklin" panose="00000500000000000000" pitchFamily="2" charset="0"/>
                <a:ea typeface="Times New Roman" panose="02020603050405020304" pitchFamily="18" charset="0"/>
                <a:cs typeface="Arial" panose="020B0604020202020204" pitchFamily="34" charset="0"/>
              </a:rPr>
              <a:t> we are investing in enabling young people to become confident followers of Jesus and future leaders </a:t>
            </a:r>
            <a:endParaRPr kumimoji="0" lang="en-GB" altLang="en-US" sz="200" b="0" i="0" u="none" strike="noStrike" cap="none" normalizeH="0" baseline="0" dirty="0">
              <a:ln>
                <a:noFill/>
              </a:ln>
              <a:solidFill>
                <a:schemeClr val="tx1"/>
              </a:solidFill>
              <a:effectLst/>
            </a:endParaRPr>
          </a:p>
          <a:p>
            <a:pPr marL="0" marR="0" lvl="0" indent="41275" algn="l" defTabSz="914400" rtl="0" eaLnBrk="0" fontAlgn="base" latinLnBrk="0" hangingPunct="0">
              <a:lnSpc>
                <a:spcPct val="100000"/>
              </a:lnSpc>
              <a:spcBef>
                <a:spcPct val="0"/>
              </a:spcBef>
              <a:spcAft>
                <a:spcPct val="0"/>
              </a:spcAft>
              <a:buClrTx/>
              <a:buSzTx/>
              <a:buFontTx/>
              <a:buNone/>
              <a:tabLst/>
            </a:pPr>
            <a:br>
              <a:rPr kumimoji="0" lang="en-GB" altLang="en-US" sz="1600" b="1" i="0" u="none" strike="noStrike" cap="none" normalizeH="0" baseline="0" dirty="0">
                <a:ln>
                  <a:noFill/>
                </a:ln>
                <a:solidFill>
                  <a:srgbClr val="CE0058"/>
                </a:solidFill>
                <a:effectLst/>
                <a:latin typeface="Libre Franklin" panose="00000500000000000000" pitchFamily="2" charset="0"/>
                <a:ea typeface="Times New Roman" panose="02020603050405020304" pitchFamily="18" charset="0"/>
                <a:cs typeface="Arial" panose="020B0604020202020204" pitchFamily="34" charset="0"/>
              </a:rPr>
            </a:br>
            <a:r>
              <a:rPr kumimoji="0" lang="en-GB" altLang="en-US" sz="1600" b="1" i="0" u="none" strike="noStrike" cap="none" normalizeH="0" baseline="0" dirty="0">
                <a:ln>
                  <a:noFill/>
                </a:ln>
                <a:solidFill>
                  <a:srgbClr val="CE0058"/>
                </a:solidFill>
                <a:effectLst/>
                <a:latin typeface="Libre Franklin" panose="00000500000000000000" pitchFamily="2" charset="0"/>
                <a:ea typeface="Times New Roman" panose="02020603050405020304" pitchFamily="18" charset="0"/>
                <a:cs typeface="Arial" panose="020B0604020202020204" pitchFamily="34" charset="0"/>
              </a:rPr>
              <a:t>4 Outcomes </a:t>
            </a:r>
            <a:r>
              <a:rPr kumimoji="0" lang="en-GB" altLang="en-US" sz="1600" i="0" u="none" strike="noStrike" cap="none" normalizeH="0" baseline="0" dirty="0">
                <a:ln>
                  <a:noFill/>
                </a:ln>
                <a:solidFill>
                  <a:srgbClr val="CE0058"/>
                </a:solidFill>
                <a:effectLst/>
                <a:latin typeface="Libre Franklin" panose="00000500000000000000" pitchFamily="2" charset="0"/>
                <a:ea typeface="Times New Roman" panose="02020603050405020304" pitchFamily="18" charset="0"/>
                <a:cs typeface="Arial" panose="020B0604020202020204" pitchFamily="34" charset="0"/>
              </a:rPr>
              <a:t>for children and young people</a:t>
            </a:r>
            <a:r>
              <a:rPr kumimoji="0" lang="en-GB" altLang="en-US" sz="1600" i="0" u="none" strike="noStrike" cap="none" normalizeH="0" baseline="0" dirty="0">
                <a:ln>
                  <a:noFill/>
                </a:ln>
                <a:solidFill>
                  <a:srgbClr val="00A9CE"/>
                </a:solidFill>
                <a:effectLst/>
                <a:latin typeface="Libre Franklin" panose="00000500000000000000" pitchFamily="2" charset="0"/>
                <a:ea typeface="Times New Roman" panose="02020603050405020304" pitchFamily="18" charset="0"/>
                <a:cs typeface="Arial" panose="020B0604020202020204" pitchFamily="34" charset="0"/>
              </a:rPr>
              <a:t> </a:t>
            </a:r>
            <a:endParaRPr kumimoji="0" lang="en-GB" altLang="en-US" sz="200" i="0" u="none" strike="noStrike" cap="none" normalizeH="0" baseline="0" dirty="0">
              <a:ln>
                <a:noFill/>
              </a:ln>
              <a:solidFill>
                <a:schemeClr val="tx1"/>
              </a:solidFill>
              <a:effectLst/>
            </a:endParaRPr>
          </a:p>
          <a:p>
            <a:pPr marL="0" marR="0" lvl="0" indent="41275"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6823607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A9CC"/>
        </a:solidFill>
        <a:effectLst/>
      </p:bgPr>
    </p:bg>
    <p:spTree>
      <p:nvGrpSpPr>
        <p:cNvPr id="1" name=""/>
        <p:cNvGrpSpPr/>
        <p:nvPr/>
      </p:nvGrpSpPr>
      <p:grpSpPr>
        <a:xfrm>
          <a:off x="0" y="0"/>
          <a:ext cx="0" cy="0"/>
          <a:chOff x="0" y="0"/>
          <a:chExt cx="0" cy="0"/>
        </a:xfrm>
      </p:grpSpPr>
      <p:pic>
        <p:nvPicPr>
          <p:cNvPr id="11" name="Picture 2" descr="https://resources.suscotland.org.uk/filestore/2/4/4/6/4_b711fe8eafec203/24464scr_f6c8408a0f1eb2c.jpg?v=2017-08-18+12%3A18%3A55">
            <a:extLst>
              <a:ext uri="{FF2B5EF4-FFF2-40B4-BE49-F238E27FC236}">
                <a16:creationId xmlns:a16="http://schemas.microsoft.com/office/drawing/2014/main" id="{798F4862-E792-4272-A4C4-BCED2A32B8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21562"/>
            <a:ext cx="6858000" cy="45751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73EB8F9-FEB4-41A4-8138-0CAE52E6B84A}"/>
              </a:ext>
            </a:extLst>
          </p:cNvPr>
          <p:cNvSpPr txBox="1"/>
          <p:nvPr/>
        </p:nvSpPr>
        <p:spPr>
          <a:xfrm>
            <a:off x="404664" y="1568624"/>
            <a:ext cx="3600399" cy="5216813"/>
          </a:xfrm>
          <a:prstGeom prst="rect">
            <a:avLst/>
          </a:prstGeom>
          <a:noFill/>
        </p:spPr>
        <p:txBody>
          <a:bodyPr wrap="square" rtlCol="0">
            <a:spAutoFit/>
          </a:bodyPr>
          <a:lstStyle/>
          <a:p>
            <a:pPr marL="285750" indent="-285750">
              <a:buFont typeface="Wingdings" panose="05000000000000000000" pitchFamily="2" charset="2"/>
              <a:buChar char="ü"/>
            </a:pPr>
            <a:r>
              <a:rPr lang="en-US" sz="1600" dirty="0">
                <a:solidFill>
                  <a:schemeClr val="bg1"/>
                </a:solidFill>
                <a:latin typeface="Libre Franklin" panose="00000500000000000000" pitchFamily="2" charset="0"/>
              </a:rPr>
              <a:t>Devise and drive strategy for fundraising – including growing the team</a:t>
            </a:r>
          </a:p>
          <a:p>
            <a:endParaRPr lang="en-US" sz="1600" dirty="0">
              <a:solidFill>
                <a:schemeClr val="bg1"/>
              </a:solidFill>
              <a:latin typeface="Libre Franklin" panose="00000500000000000000" pitchFamily="2" charset="0"/>
            </a:endParaRPr>
          </a:p>
          <a:p>
            <a:pPr marL="285750" indent="-285750">
              <a:buFont typeface="Wingdings" panose="05000000000000000000" pitchFamily="2" charset="2"/>
              <a:buChar char="ü"/>
            </a:pPr>
            <a:r>
              <a:rPr lang="en-US" sz="1600" dirty="0">
                <a:solidFill>
                  <a:schemeClr val="bg1"/>
                </a:solidFill>
                <a:latin typeface="Libre Franklin" panose="00000500000000000000" pitchFamily="2" charset="0"/>
              </a:rPr>
              <a:t>Nurture and grow supporter base – particularly with major donors and regular giving</a:t>
            </a:r>
          </a:p>
          <a:p>
            <a:pPr marL="285750" indent="-285750">
              <a:buFont typeface="Wingdings" panose="05000000000000000000" pitchFamily="2" charset="2"/>
              <a:buChar char="ü"/>
            </a:pPr>
            <a:endParaRPr lang="en-US" sz="1600" dirty="0">
              <a:solidFill>
                <a:schemeClr val="bg1"/>
              </a:solidFill>
              <a:latin typeface="Libre Franklin" panose="00000500000000000000" pitchFamily="2" charset="0"/>
            </a:endParaRPr>
          </a:p>
          <a:p>
            <a:pPr marL="285750" indent="-285750">
              <a:buFont typeface="Wingdings" panose="05000000000000000000" pitchFamily="2" charset="2"/>
              <a:buChar char="ü"/>
            </a:pPr>
            <a:r>
              <a:rPr lang="en-US" sz="1600" dirty="0">
                <a:solidFill>
                  <a:schemeClr val="bg1"/>
                </a:solidFill>
                <a:latin typeface="Libre Franklin" panose="00000500000000000000" pitchFamily="2" charset="0"/>
              </a:rPr>
              <a:t>Foster a healthy data capture and analysis mindset across all fundraising activities</a:t>
            </a:r>
          </a:p>
          <a:p>
            <a:pPr marL="285750" indent="-285750">
              <a:buFont typeface="Wingdings" panose="05000000000000000000" pitchFamily="2" charset="2"/>
              <a:buChar char="ü"/>
            </a:pPr>
            <a:endParaRPr lang="en-GB" dirty="0">
              <a:solidFill>
                <a:schemeClr val="bg1"/>
              </a:solidFill>
              <a:latin typeface="Libre Franklin" panose="00000500000000000000" pitchFamily="2" charset="0"/>
            </a:endParaRPr>
          </a:p>
          <a:p>
            <a:pPr marL="285750" indent="-285750">
              <a:buFont typeface="Wingdings" panose="05000000000000000000" pitchFamily="2" charset="2"/>
              <a:buChar char="ü"/>
            </a:pPr>
            <a:endParaRPr lang="en-GB" dirty="0">
              <a:solidFill>
                <a:schemeClr val="bg1"/>
              </a:solidFill>
              <a:latin typeface="Libre Franklin" panose="00000500000000000000" pitchFamily="2" charset="0"/>
            </a:endParaRPr>
          </a:p>
          <a:p>
            <a:pPr marL="285750" indent="-285750">
              <a:buFont typeface="Wingdings" panose="05000000000000000000" pitchFamily="2" charset="2"/>
              <a:buChar char="ü"/>
            </a:pPr>
            <a:endParaRPr lang="en-GB" sz="1300" dirty="0">
              <a:solidFill>
                <a:schemeClr val="bg1"/>
              </a:solidFill>
              <a:latin typeface="Libre Franklin" panose="00000500000000000000" pitchFamily="2" charset="0"/>
            </a:endParaRPr>
          </a:p>
          <a:p>
            <a:endParaRPr lang="en-GB" sz="1300" dirty="0">
              <a:solidFill>
                <a:schemeClr val="bg1"/>
              </a:solidFill>
              <a:latin typeface="Libre Franklin" panose="00000500000000000000" pitchFamily="2" charset="0"/>
            </a:endParaRPr>
          </a:p>
          <a:p>
            <a:pPr marL="285750" indent="-285750">
              <a:buFont typeface="Wingdings" panose="05000000000000000000" pitchFamily="2" charset="2"/>
              <a:buChar char="ü"/>
            </a:pPr>
            <a:endParaRPr lang="en-GB" sz="1300" dirty="0">
              <a:solidFill>
                <a:schemeClr val="bg1"/>
              </a:solidFill>
              <a:latin typeface="Libre Franklin" panose="00000500000000000000" pitchFamily="2" charset="0"/>
            </a:endParaRPr>
          </a:p>
          <a:p>
            <a:pPr marL="285750" indent="-285750">
              <a:buFont typeface="Wingdings" panose="05000000000000000000" pitchFamily="2" charset="2"/>
              <a:buChar char="ü"/>
            </a:pPr>
            <a:endParaRPr lang="en-GB" sz="1300" dirty="0">
              <a:solidFill>
                <a:schemeClr val="bg1"/>
              </a:solidFill>
              <a:latin typeface="Libre Franklin" panose="00000500000000000000" pitchFamily="2" charset="0"/>
            </a:endParaRPr>
          </a:p>
          <a:p>
            <a:endParaRPr lang="en-GB" sz="1200" dirty="0">
              <a:solidFill>
                <a:schemeClr val="bg1"/>
              </a:solidFill>
              <a:latin typeface="Libre Franklin" panose="00000500000000000000" pitchFamily="2" charset="0"/>
            </a:endParaRPr>
          </a:p>
          <a:p>
            <a:endParaRPr lang="en-GB" sz="1300" dirty="0">
              <a:solidFill>
                <a:schemeClr val="bg1"/>
              </a:solidFill>
              <a:latin typeface="Libre Franklin" panose="00000500000000000000" pitchFamily="2" charset="0"/>
            </a:endParaRPr>
          </a:p>
          <a:p>
            <a:endParaRPr lang="en-GB" sz="1300" dirty="0">
              <a:solidFill>
                <a:schemeClr val="bg1"/>
              </a:solidFill>
              <a:latin typeface="Libre Franklin" panose="00000500000000000000" pitchFamily="2" charset="0"/>
            </a:endParaRPr>
          </a:p>
          <a:p>
            <a:endParaRPr lang="en-GB" sz="1300" dirty="0">
              <a:solidFill>
                <a:schemeClr val="bg1"/>
              </a:solidFill>
              <a:latin typeface="Libre Franklin" panose="00000500000000000000" pitchFamily="2" charset="0"/>
            </a:endParaRPr>
          </a:p>
          <a:p>
            <a:endParaRPr lang="en-GB" dirty="0"/>
          </a:p>
        </p:txBody>
      </p:sp>
      <p:sp>
        <p:nvSpPr>
          <p:cNvPr id="8" name="Title 1">
            <a:extLst>
              <a:ext uri="{FF2B5EF4-FFF2-40B4-BE49-F238E27FC236}">
                <a16:creationId xmlns:a16="http://schemas.microsoft.com/office/drawing/2014/main" id="{5BC9DB96-6E53-4012-9435-013406D3E3A1}"/>
              </a:ext>
            </a:extLst>
          </p:cNvPr>
          <p:cNvSpPr txBox="1">
            <a:spLocks/>
          </p:cNvSpPr>
          <p:nvPr/>
        </p:nvSpPr>
        <p:spPr>
          <a:xfrm>
            <a:off x="-15520" y="-28138"/>
            <a:ext cx="6873519" cy="1236722"/>
          </a:xfrm>
          <a:prstGeom prst="rect">
            <a:avLst/>
          </a:prstGeom>
          <a:solidFill>
            <a:srgbClr val="D92569"/>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600" b="1" dirty="0">
                <a:solidFill>
                  <a:schemeClr val="bg1"/>
                </a:solidFill>
                <a:latin typeface="Libre Franklin" panose="00000500000000000000" pitchFamily="2" charset="0"/>
              </a:rPr>
              <a:t>    Key aspects of the role</a:t>
            </a:r>
          </a:p>
        </p:txBody>
      </p:sp>
      <p:graphicFrame>
        <p:nvGraphicFramePr>
          <p:cNvPr id="7" name="Diagram 6">
            <a:extLst>
              <a:ext uri="{FF2B5EF4-FFF2-40B4-BE49-F238E27FC236}">
                <a16:creationId xmlns:a16="http://schemas.microsoft.com/office/drawing/2014/main" id="{A1A341CA-AA8C-453C-9149-40890835901A}"/>
              </a:ext>
            </a:extLst>
          </p:cNvPr>
          <p:cNvGraphicFramePr/>
          <p:nvPr>
            <p:extLst>
              <p:ext uri="{D42A27DB-BD31-4B8C-83A1-F6EECF244321}">
                <p14:modId xmlns:p14="http://schemas.microsoft.com/office/powerpoint/2010/main" val="1145515260"/>
              </p:ext>
            </p:extLst>
          </p:nvPr>
        </p:nvGraphicFramePr>
        <p:xfrm>
          <a:off x="3805333" y="1784648"/>
          <a:ext cx="3088569" cy="259559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ectangle 5">
            <a:extLst>
              <a:ext uri="{FF2B5EF4-FFF2-40B4-BE49-F238E27FC236}">
                <a16:creationId xmlns:a16="http://schemas.microsoft.com/office/drawing/2014/main" id="{6AC65C4C-05B2-433A-94A0-15A2E616DA07}"/>
              </a:ext>
            </a:extLst>
          </p:cNvPr>
          <p:cNvSpPr/>
          <p:nvPr/>
        </p:nvSpPr>
        <p:spPr>
          <a:xfrm>
            <a:off x="0" y="5250994"/>
            <a:ext cx="6858000" cy="141136"/>
          </a:xfrm>
          <a:prstGeom prst="rect">
            <a:avLst/>
          </a:prstGeom>
          <a:solidFill>
            <a:srgbClr val="F9A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240018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1F555294-CABD-4859-9D38-4D4FC8EB392F}"/>
              </a:ext>
            </a:extLst>
          </p:cNvPr>
          <p:cNvGraphicFramePr/>
          <p:nvPr>
            <p:extLst>
              <p:ext uri="{D42A27DB-BD31-4B8C-83A1-F6EECF244321}">
                <p14:modId xmlns:p14="http://schemas.microsoft.com/office/powerpoint/2010/main" val="2389009"/>
              </p:ext>
            </p:extLst>
          </p:nvPr>
        </p:nvGraphicFramePr>
        <p:xfrm>
          <a:off x="179129" y="1594379"/>
          <a:ext cx="6480720" cy="42552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tle 1">
            <a:extLst>
              <a:ext uri="{FF2B5EF4-FFF2-40B4-BE49-F238E27FC236}">
                <a16:creationId xmlns:a16="http://schemas.microsoft.com/office/drawing/2014/main" id="{C3A90C2E-5496-48FA-8114-0C00C93E8D47}"/>
              </a:ext>
            </a:extLst>
          </p:cNvPr>
          <p:cNvSpPr txBox="1">
            <a:spLocks/>
          </p:cNvSpPr>
          <p:nvPr/>
        </p:nvSpPr>
        <p:spPr>
          <a:xfrm>
            <a:off x="-15520" y="-28138"/>
            <a:ext cx="6873519" cy="1236722"/>
          </a:xfrm>
          <a:prstGeom prst="rect">
            <a:avLst/>
          </a:prstGeom>
          <a:solidFill>
            <a:srgbClr val="00A9CC"/>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600" b="1" dirty="0">
                <a:solidFill>
                  <a:schemeClr val="bg1"/>
                </a:solidFill>
                <a:latin typeface="Libre Franklin" panose="00000500000000000000" pitchFamily="2" charset="0"/>
              </a:rPr>
              <a:t>  How this role fits in</a:t>
            </a:r>
          </a:p>
        </p:txBody>
      </p:sp>
      <p:sp>
        <p:nvSpPr>
          <p:cNvPr id="5" name="Rectangle 4">
            <a:extLst>
              <a:ext uri="{FF2B5EF4-FFF2-40B4-BE49-F238E27FC236}">
                <a16:creationId xmlns:a16="http://schemas.microsoft.com/office/drawing/2014/main" id="{FD39BFA7-0B99-4458-9AD7-F76066BF36CE}"/>
              </a:ext>
            </a:extLst>
          </p:cNvPr>
          <p:cNvSpPr/>
          <p:nvPr/>
        </p:nvSpPr>
        <p:spPr>
          <a:xfrm>
            <a:off x="-21709" y="6303320"/>
            <a:ext cx="6882397" cy="67938"/>
          </a:xfrm>
          <a:prstGeom prst="rect">
            <a:avLst/>
          </a:prstGeom>
          <a:solidFill>
            <a:srgbClr val="F9A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819E65C3-7A3C-4E09-AF05-25809613F8E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34" t="10589" r="234" b="14102"/>
          <a:stretch/>
        </p:blipFill>
        <p:spPr>
          <a:xfrm>
            <a:off x="-15521" y="6371258"/>
            <a:ext cx="7031557" cy="3534742"/>
          </a:xfrm>
          <a:prstGeom prst="rect">
            <a:avLst/>
          </a:prstGeom>
        </p:spPr>
      </p:pic>
    </p:spTree>
    <p:extLst>
      <p:ext uri="{BB962C8B-B14F-4D97-AF65-F5344CB8AC3E}">
        <p14:creationId xmlns:p14="http://schemas.microsoft.com/office/powerpoint/2010/main" val="10521991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6F72A-52D2-4012-BA58-663D3812340A}"/>
              </a:ext>
            </a:extLst>
          </p:cNvPr>
          <p:cNvSpPr>
            <a:spLocks noGrp="1"/>
          </p:cNvSpPr>
          <p:nvPr>
            <p:ph type="title"/>
          </p:nvPr>
        </p:nvSpPr>
        <p:spPr>
          <a:xfrm>
            <a:off x="0" y="-34335"/>
            <a:ext cx="6858000" cy="1458943"/>
          </a:xfrm>
          <a:solidFill>
            <a:srgbClr val="00A9CC"/>
          </a:solidFill>
        </p:spPr>
        <p:txBody>
          <a:bodyPr>
            <a:normAutofit/>
          </a:bodyPr>
          <a:lstStyle/>
          <a:p>
            <a:pPr algn="l"/>
            <a:r>
              <a:rPr lang="en-GB" sz="3600" b="1" dirty="0">
                <a:solidFill>
                  <a:schemeClr val="bg1"/>
                </a:solidFill>
                <a:latin typeface="Libre Franklin" panose="00000500000000000000" pitchFamily="2" charset="0"/>
              </a:rPr>
              <a:t>  Job overview</a:t>
            </a:r>
          </a:p>
        </p:txBody>
      </p:sp>
      <p:sp>
        <p:nvSpPr>
          <p:cNvPr id="4" name="TextBox 3">
            <a:extLst>
              <a:ext uri="{FF2B5EF4-FFF2-40B4-BE49-F238E27FC236}">
                <a16:creationId xmlns:a16="http://schemas.microsoft.com/office/drawing/2014/main" id="{473EB8F9-FEB4-41A4-8138-0CAE52E6B84A}"/>
              </a:ext>
            </a:extLst>
          </p:cNvPr>
          <p:cNvSpPr txBox="1"/>
          <p:nvPr/>
        </p:nvSpPr>
        <p:spPr>
          <a:xfrm>
            <a:off x="342900" y="1748193"/>
            <a:ext cx="6172200" cy="3539430"/>
          </a:xfrm>
          <a:prstGeom prst="rect">
            <a:avLst/>
          </a:prstGeom>
          <a:noFill/>
        </p:spPr>
        <p:txBody>
          <a:bodyPr wrap="square" rtlCol="0">
            <a:spAutoFit/>
          </a:bodyPr>
          <a:lstStyle/>
          <a:p>
            <a:r>
              <a:rPr lang="en-GB" sz="1400" b="1" dirty="0">
                <a:solidFill>
                  <a:srgbClr val="FF3399"/>
                </a:solidFill>
                <a:latin typeface="Libre Franklin" panose="00000500000000000000" pitchFamily="2" charset="0"/>
              </a:rPr>
              <a:t>Job Title: </a:t>
            </a:r>
            <a:r>
              <a:rPr lang="en-GB" sz="1400" b="1" dirty="0">
                <a:latin typeface="Libre Franklin" panose="00000500000000000000" pitchFamily="2" charset="0"/>
              </a:rPr>
              <a:t>		</a:t>
            </a:r>
            <a:r>
              <a:rPr lang="en-GB" sz="1400" dirty="0">
                <a:latin typeface="Libre Franklin" panose="00000500000000000000" pitchFamily="2" charset="0"/>
              </a:rPr>
              <a:t>Head of Fundraising</a:t>
            </a:r>
            <a:br>
              <a:rPr lang="en-GB" sz="1400" dirty="0">
                <a:latin typeface="Libre Franklin" panose="00000500000000000000" pitchFamily="2" charset="0"/>
              </a:rPr>
            </a:br>
            <a:endParaRPr lang="en-GB" sz="1400" dirty="0">
              <a:latin typeface="Libre Franklin" panose="00000500000000000000" pitchFamily="2" charset="0"/>
            </a:endParaRPr>
          </a:p>
          <a:p>
            <a:r>
              <a:rPr lang="en-GB" sz="1400" b="1" dirty="0">
                <a:solidFill>
                  <a:srgbClr val="FF3399"/>
                </a:solidFill>
                <a:latin typeface="Libre Franklin" panose="00000500000000000000" pitchFamily="2" charset="0"/>
              </a:rPr>
              <a:t>Salary: </a:t>
            </a:r>
            <a:r>
              <a:rPr lang="en-GB" sz="1400" b="1" dirty="0">
                <a:latin typeface="Libre Franklin" panose="00000500000000000000" pitchFamily="2" charset="0"/>
              </a:rPr>
              <a:t>		</a:t>
            </a:r>
            <a:r>
              <a:rPr lang="en-GB" sz="1400" dirty="0">
                <a:latin typeface="Libre Franklin" panose="00000500000000000000" pitchFamily="2" charset="0"/>
              </a:rPr>
              <a:t>£36,747 – 39,858 per annum, plus generous 		employer pension contributions and life assurance</a:t>
            </a:r>
            <a:br>
              <a:rPr lang="en-GB" sz="1400" dirty="0">
                <a:latin typeface="Libre Franklin" panose="00000500000000000000" pitchFamily="2" charset="0"/>
              </a:rPr>
            </a:br>
            <a:endParaRPr lang="en-GB" sz="1400" dirty="0">
              <a:latin typeface="Libre Franklin" panose="00000500000000000000" pitchFamily="2" charset="0"/>
            </a:endParaRPr>
          </a:p>
          <a:p>
            <a:r>
              <a:rPr lang="en-GB" sz="1400" b="1" dirty="0">
                <a:solidFill>
                  <a:srgbClr val="FF3399"/>
                </a:solidFill>
                <a:latin typeface="Libre Franklin" panose="00000500000000000000" pitchFamily="2" charset="0"/>
              </a:rPr>
              <a:t>Location:	</a:t>
            </a:r>
            <a:r>
              <a:rPr lang="en-GB" sz="1400" dirty="0">
                <a:latin typeface="Libre Franklin" panose="00000500000000000000" pitchFamily="2" charset="0"/>
              </a:rPr>
              <a:t> 	</a:t>
            </a:r>
            <a:r>
              <a:rPr lang="en-US" sz="1400" dirty="0">
                <a:latin typeface="Libre Franklin" panose="00000500000000000000" pitchFamily="2" charset="0"/>
              </a:rPr>
              <a:t>Hybrid work from home/nearest SU Office</a:t>
            </a:r>
          </a:p>
          <a:p>
            <a:endParaRPr lang="en-GB" sz="1400" b="1" dirty="0">
              <a:solidFill>
                <a:srgbClr val="FF3399"/>
              </a:solidFill>
              <a:latin typeface="Libre Franklin" panose="00000500000000000000" pitchFamily="2" charset="0"/>
            </a:endParaRPr>
          </a:p>
          <a:p>
            <a:r>
              <a:rPr lang="en-GB" sz="1400" b="1" dirty="0">
                <a:solidFill>
                  <a:srgbClr val="FF3399"/>
                </a:solidFill>
                <a:latin typeface="Libre Franklin" panose="00000500000000000000" pitchFamily="2" charset="0"/>
              </a:rPr>
              <a:t>Contract:</a:t>
            </a:r>
            <a:r>
              <a:rPr lang="en-GB" sz="1400" dirty="0">
                <a:latin typeface="Libre Franklin" panose="00000500000000000000" pitchFamily="2" charset="0"/>
              </a:rPr>
              <a:t>		Full-time</a:t>
            </a:r>
          </a:p>
          <a:p>
            <a:endParaRPr lang="en-GB" sz="1400" b="1" dirty="0">
              <a:latin typeface="Libre Franklin" panose="00000500000000000000" pitchFamily="2" charset="0"/>
            </a:endParaRPr>
          </a:p>
          <a:p>
            <a:r>
              <a:rPr lang="en-GB" sz="1400" b="1" dirty="0">
                <a:solidFill>
                  <a:srgbClr val="FF3399"/>
                </a:solidFill>
                <a:latin typeface="Libre Franklin" panose="00000500000000000000" pitchFamily="2" charset="0"/>
              </a:rPr>
              <a:t>Managed by:	</a:t>
            </a:r>
            <a:r>
              <a:rPr lang="en-GB" sz="1400" dirty="0">
                <a:latin typeface="Libre Franklin" panose="00000500000000000000" pitchFamily="2" charset="0"/>
              </a:rPr>
              <a:t>CFO</a:t>
            </a:r>
          </a:p>
          <a:p>
            <a:r>
              <a:rPr lang="en-GB" sz="1400" dirty="0">
                <a:latin typeface="Libre Franklin" panose="00000500000000000000" pitchFamily="2" charset="0"/>
              </a:rPr>
              <a:t>				</a:t>
            </a:r>
          </a:p>
          <a:p>
            <a:r>
              <a:rPr lang="en-GB" sz="1400" b="1" dirty="0">
                <a:solidFill>
                  <a:srgbClr val="FF3399"/>
                </a:solidFill>
                <a:latin typeface="Libre Franklin" panose="00000500000000000000" pitchFamily="2" charset="0"/>
              </a:rPr>
              <a:t>Responsibility for: 	</a:t>
            </a:r>
            <a:r>
              <a:rPr lang="en-GB" sz="1400" dirty="0">
                <a:latin typeface="Libre Franklin" panose="00000500000000000000" pitchFamily="2" charset="0"/>
              </a:rPr>
              <a:t>Fundraising and Support Development</a:t>
            </a:r>
          </a:p>
          <a:p>
            <a:endParaRPr lang="en-GB" sz="1400" b="1" dirty="0">
              <a:solidFill>
                <a:srgbClr val="FF3399"/>
              </a:solidFill>
              <a:latin typeface="Libre Franklin" panose="00000500000000000000" pitchFamily="2" charset="0"/>
            </a:endParaRPr>
          </a:p>
          <a:p>
            <a:pPr marL="1881188" indent="-1881188"/>
            <a:r>
              <a:rPr lang="en-GB" sz="1400" b="1" dirty="0">
                <a:solidFill>
                  <a:srgbClr val="FF3399"/>
                </a:solidFill>
                <a:latin typeface="Libre Franklin" panose="00000500000000000000" pitchFamily="2" charset="0"/>
              </a:rPr>
              <a:t>Key relationships:	</a:t>
            </a:r>
            <a:r>
              <a:rPr lang="en-US" sz="1400" dirty="0">
                <a:latin typeface="Libre Franklin" panose="00000500000000000000" pitchFamily="2" charset="0"/>
              </a:rPr>
              <a:t>Wider Leadership Team, Trustees, Donors, Trusts, grant making 	bodies, churches and volunteers</a:t>
            </a:r>
            <a:endParaRPr lang="en-GB" sz="1200" dirty="0">
              <a:latin typeface="Libre Franklin" panose="00000500000000000000" pitchFamily="2" charset="0"/>
            </a:endParaRPr>
          </a:p>
        </p:txBody>
      </p:sp>
      <p:sp>
        <p:nvSpPr>
          <p:cNvPr id="5" name="Rectangle 4">
            <a:extLst>
              <a:ext uri="{FF2B5EF4-FFF2-40B4-BE49-F238E27FC236}">
                <a16:creationId xmlns:a16="http://schemas.microsoft.com/office/drawing/2014/main" id="{82DCB5CF-5BB2-49E8-A42D-551CEF2BFE88}"/>
              </a:ext>
            </a:extLst>
          </p:cNvPr>
          <p:cNvSpPr/>
          <p:nvPr/>
        </p:nvSpPr>
        <p:spPr>
          <a:xfrm>
            <a:off x="-24397" y="9801431"/>
            <a:ext cx="6882397" cy="138506"/>
          </a:xfrm>
          <a:prstGeom prst="rect">
            <a:avLst/>
          </a:prstGeom>
          <a:solidFill>
            <a:srgbClr val="F9A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127582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6F72A-52D2-4012-BA58-663D3812340A}"/>
              </a:ext>
            </a:extLst>
          </p:cNvPr>
          <p:cNvSpPr>
            <a:spLocks noGrp="1"/>
          </p:cNvSpPr>
          <p:nvPr>
            <p:ph type="title"/>
          </p:nvPr>
        </p:nvSpPr>
        <p:spPr>
          <a:xfrm>
            <a:off x="0" y="-34335"/>
            <a:ext cx="6858000" cy="1458943"/>
          </a:xfrm>
          <a:solidFill>
            <a:srgbClr val="00A9CC"/>
          </a:solidFill>
        </p:spPr>
        <p:txBody>
          <a:bodyPr>
            <a:normAutofit/>
          </a:bodyPr>
          <a:lstStyle/>
          <a:p>
            <a:pPr algn="l"/>
            <a:r>
              <a:rPr lang="en-GB" sz="3600" b="1" dirty="0">
                <a:solidFill>
                  <a:schemeClr val="bg1"/>
                </a:solidFill>
                <a:latin typeface="Libre Franklin" panose="00000500000000000000" pitchFamily="2" charset="0"/>
              </a:rPr>
              <a:t>  Key result areas</a:t>
            </a:r>
          </a:p>
        </p:txBody>
      </p:sp>
      <p:sp>
        <p:nvSpPr>
          <p:cNvPr id="4" name="TextBox 3">
            <a:extLst>
              <a:ext uri="{FF2B5EF4-FFF2-40B4-BE49-F238E27FC236}">
                <a16:creationId xmlns:a16="http://schemas.microsoft.com/office/drawing/2014/main" id="{473EB8F9-FEB4-41A4-8138-0CAE52E6B84A}"/>
              </a:ext>
            </a:extLst>
          </p:cNvPr>
          <p:cNvSpPr txBox="1"/>
          <p:nvPr/>
        </p:nvSpPr>
        <p:spPr>
          <a:xfrm>
            <a:off x="342900" y="1928664"/>
            <a:ext cx="6172200" cy="5601533"/>
          </a:xfrm>
          <a:prstGeom prst="rect">
            <a:avLst/>
          </a:prstGeom>
          <a:noFill/>
        </p:spPr>
        <p:txBody>
          <a:bodyPr wrap="square" rtlCol="0">
            <a:spAutoFit/>
          </a:bodyPr>
          <a:lstStyle/>
          <a:p>
            <a:pPr marL="342900" lvl="0" indent="-342900">
              <a:spcBef>
                <a:spcPts val="1200"/>
              </a:spcBef>
              <a:buFont typeface="Wingdings" panose="05000000000000000000" pitchFamily="2" charset="2"/>
              <a:buChar char="ü"/>
              <a:tabLst>
                <a:tab pos="3429000" algn="l"/>
                <a:tab pos="457200" algn="l"/>
              </a:tabLst>
            </a:pPr>
            <a:r>
              <a:rPr lang="en-GB" sz="1800" b="1" dirty="0">
                <a:effectLst/>
                <a:latin typeface="Arial" panose="020B0604020202020204" pitchFamily="34" charset="0"/>
                <a:ea typeface="Times New Roman" panose="02020603050405020304" pitchFamily="18" charset="0"/>
                <a:cs typeface="Arial" panose="020B0604020202020204" pitchFamily="34" charset="0"/>
              </a:rPr>
              <a:t>Develop and implement a new fundraising strategy </a:t>
            </a:r>
            <a:r>
              <a:rPr lang="en-GB" sz="1800" dirty="0">
                <a:effectLst/>
                <a:latin typeface="Arial" panose="020B0604020202020204" pitchFamily="34" charset="0"/>
                <a:ea typeface="Times New Roman" panose="02020603050405020304" pitchFamily="18" charset="0"/>
                <a:cs typeface="Arial" panose="020B0604020202020204" pitchFamily="34" charset="0"/>
              </a:rPr>
              <a:t>to support the organisation’s </a:t>
            </a:r>
            <a:r>
              <a:rPr lang="en-GB" dirty="0">
                <a:latin typeface="Arial" panose="020B0604020202020204" pitchFamily="34" charset="0"/>
                <a:ea typeface="Times New Roman" panose="02020603050405020304" pitchFamily="18" charset="0"/>
                <a:cs typeface="Arial" panose="020B0604020202020204" pitchFamily="34" charset="0"/>
              </a:rPr>
              <a:t>strategic priorities</a:t>
            </a:r>
            <a:r>
              <a:rPr lang="en-GB" sz="1800" dirty="0">
                <a:effectLst/>
                <a:latin typeface="Arial" panose="020B0604020202020204" pitchFamily="34" charset="0"/>
                <a:ea typeface="Times New Roman" panose="02020603050405020304" pitchFamily="18" charset="0"/>
                <a:cs typeface="Arial" panose="020B0604020202020204" pitchFamily="34" charset="0"/>
              </a:rPr>
              <a:t> – building on existing strengths and expanding our reach into new sources of funding</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spcBef>
                <a:spcPts val="1200"/>
              </a:spcBef>
              <a:buFont typeface="Wingdings" panose="05000000000000000000" pitchFamily="2" charset="2"/>
              <a:buChar char="ü"/>
              <a:tabLst>
                <a:tab pos="3429000" algn="l"/>
                <a:tab pos="457200" algn="l"/>
              </a:tabLst>
            </a:pPr>
            <a:r>
              <a:rPr lang="en-GB" sz="1800" b="1" dirty="0">
                <a:effectLst/>
                <a:latin typeface="Arial" panose="020B0604020202020204" pitchFamily="34" charset="0"/>
                <a:ea typeface="Times New Roman" panose="02020603050405020304" pitchFamily="18" charset="0"/>
                <a:cs typeface="Arial" panose="020B0604020202020204" pitchFamily="34" charset="0"/>
              </a:rPr>
              <a:t>Build a team</a:t>
            </a:r>
            <a:r>
              <a:rPr lang="en-GB" sz="1800" dirty="0">
                <a:effectLst/>
                <a:latin typeface="Arial" panose="020B0604020202020204" pitchFamily="34" charset="0"/>
                <a:ea typeface="Times New Roman" panose="02020603050405020304" pitchFamily="18" charset="0"/>
                <a:cs typeface="Arial" panose="020B0604020202020204" pitchFamily="34" charset="0"/>
              </a:rPr>
              <a:t> to drive increased levels of giving across individuals, churches, trusts and grant bodies to support the strategy delivery</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spcBef>
                <a:spcPts val="1200"/>
              </a:spcBef>
              <a:buFont typeface="Wingdings" panose="05000000000000000000" pitchFamily="2" charset="2"/>
              <a:buChar char="ü"/>
              <a:tabLst>
                <a:tab pos="3429000" algn="l"/>
                <a:tab pos="457200" algn="l"/>
              </a:tabLst>
            </a:pPr>
            <a:r>
              <a:rPr lang="en-GB" sz="1800" b="1" dirty="0">
                <a:effectLst/>
                <a:latin typeface="Arial" panose="020B0604020202020204" pitchFamily="34" charset="0"/>
                <a:ea typeface="Times New Roman" panose="02020603050405020304" pitchFamily="18" charset="0"/>
                <a:cs typeface="Arial" panose="020B0604020202020204" pitchFamily="34" charset="0"/>
              </a:rPr>
              <a:t>Nurture and grow </a:t>
            </a:r>
            <a:r>
              <a:rPr lang="en-GB" sz="1800" dirty="0">
                <a:effectLst/>
                <a:latin typeface="Arial" panose="020B0604020202020204" pitchFamily="34" charset="0"/>
                <a:ea typeface="Times New Roman" panose="02020603050405020304" pitchFamily="18" charset="0"/>
                <a:cs typeface="Arial" panose="020B0604020202020204" pitchFamily="34" charset="0"/>
              </a:rPr>
              <a:t>our regular supporter base to deepen their connection with our work and grow future donations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spcBef>
                <a:spcPts val="1200"/>
              </a:spcBef>
              <a:buFont typeface="Wingdings" panose="05000000000000000000" pitchFamily="2" charset="2"/>
              <a:buChar char="ü"/>
              <a:tabLst>
                <a:tab pos="3429000" algn="l"/>
                <a:tab pos="457200" algn="l"/>
              </a:tabLst>
            </a:pPr>
            <a:r>
              <a:rPr lang="en-GB" sz="1800" dirty="0">
                <a:effectLst/>
                <a:latin typeface="Arial" panose="020B0604020202020204" pitchFamily="34" charset="0"/>
                <a:ea typeface="Times New Roman" panose="02020603050405020304" pitchFamily="18" charset="0"/>
                <a:cs typeface="Arial" panose="020B0604020202020204" pitchFamily="34" charset="0"/>
              </a:rPr>
              <a:t>Oversee the creation of a </a:t>
            </a:r>
            <a:r>
              <a:rPr lang="en-GB" sz="1800" b="1" dirty="0">
                <a:effectLst/>
                <a:latin typeface="Arial" panose="020B0604020202020204" pitchFamily="34" charset="0"/>
                <a:ea typeface="Times New Roman" panose="02020603050405020304" pitchFamily="18" charset="0"/>
                <a:cs typeface="Arial" panose="020B0604020202020204" pitchFamily="34" charset="0"/>
              </a:rPr>
              <a:t>major donor programme </a:t>
            </a:r>
            <a:r>
              <a:rPr lang="en-GB" sz="1800" dirty="0">
                <a:effectLst/>
                <a:latin typeface="Arial" panose="020B0604020202020204" pitchFamily="34" charset="0"/>
                <a:ea typeface="Times New Roman" panose="02020603050405020304" pitchFamily="18" charset="0"/>
                <a:cs typeface="Arial" panose="020B0604020202020204" pitchFamily="34" charset="0"/>
              </a:rPr>
              <a:t>to engage key supporters with specific areas of our activities to create recurring and ongoing support</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spcBef>
                <a:spcPts val="1200"/>
              </a:spcBef>
              <a:buFont typeface="Wingdings" panose="05000000000000000000" pitchFamily="2" charset="2"/>
              <a:buChar char="ü"/>
              <a:tabLst>
                <a:tab pos="3429000" algn="l"/>
                <a:tab pos="457200" algn="l"/>
              </a:tabLst>
            </a:pPr>
            <a:r>
              <a:rPr lang="en-GB" sz="1800" b="1" dirty="0">
                <a:effectLst/>
                <a:latin typeface="Arial" panose="020B0604020202020204" pitchFamily="34" charset="0"/>
                <a:ea typeface="Times New Roman" panose="02020603050405020304" pitchFamily="18" charset="0"/>
                <a:cs typeface="Arial" panose="020B0604020202020204" pitchFamily="34" charset="0"/>
              </a:rPr>
              <a:t>Apply excellence in fundraising management </a:t>
            </a:r>
            <a:r>
              <a:rPr lang="en-GB" sz="1800" dirty="0">
                <a:effectLst/>
                <a:latin typeface="Arial" panose="020B0604020202020204" pitchFamily="34" charset="0"/>
                <a:ea typeface="Times New Roman" panose="02020603050405020304" pitchFamily="18" charset="0"/>
                <a:cs typeface="Arial" panose="020B0604020202020204" pitchFamily="34" charset="0"/>
              </a:rPr>
              <a:t>through the implementation of advanced processes, channel and data management and departmental performance management techniques</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GB" sz="1200" dirty="0">
              <a:latin typeface="Libre Franklin" panose="00000500000000000000" pitchFamily="2" charset="0"/>
            </a:endParaRPr>
          </a:p>
        </p:txBody>
      </p:sp>
      <p:sp>
        <p:nvSpPr>
          <p:cNvPr id="5" name="Rectangle 4">
            <a:extLst>
              <a:ext uri="{FF2B5EF4-FFF2-40B4-BE49-F238E27FC236}">
                <a16:creationId xmlns:a16="http://schemas.microsoft.com/office/drawing/2014/main" id="{82DCB5CF-5BB2-49E8-A42D-551CEF2BFE88}"/>
              </a:ext>
            </a:extLst>
          </p:cNvPr>
          <p:cNvSpPr/>
          <p:nvPr/>
        </p:nvSpPr>
        <p:spPr>
          <a:xfrm>
            <a:off x="-24397" y="9801431"/>
            <a:ext cx="6882397" cy="138506"/>
          </a:xfrm>
          <a:prstGeom prst="rect">
            <a:avLst/>
          </a:prstGeom>
          <a:solidFill>
            <a:srgbClr val="F9A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401965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A912EC1E058FD4B9A7424F73AB7E14B" ma:contentTypeVersion="8" ma:contentTypeDescription="Create a new document." ma:contentTypeScope="" ma:versionID="5ec2a5d6bafa8bb9b1b88c1b9ab892ab">
  <xsd:schema xmlns:xsd="http://www.w3.org/2001/XMLSchema" xmlns:xs="http://www.w3.org/2001/XMLSchema" xmlns:p="http://schemas.microsoft.com/office/2006/metadata/properties" xmlns:ns2="d3885260-8570-4416-b703-57c58a95ae32" xmlns:ns3="044e762c-f06b-497d-8464-351a24dee1af" targetNamespace="http://schemas.microsoft.com/office/2006/metadata/properties" ma:root="true" ma:fieldsID="26ad3056b4c7c36a27bdd09973a6af0c" ns2:_="" ns3:_="">
    <xsd:import namespace="d3885260-8570-4416-b703-57c58a95ae32"/>
    <xsd:import namespace="044e762c-f06b-497d-8464-351a24dee1af"/>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885260-8570-4416-b703-57c58a95ae32"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44e762c-f06b-497d-8464-351a24dee1af"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3722429-4D9E-48F6-9641-18CDE6BA0FE8}">
  <ds:schemaRefs>
    <ds:schemaRef ds:uri="http://schemas.microsoft.com/sharepoint/v3/contenttype/forms"/>
  </ds:schemaRefs>
</ds:datastoreItem>
</file>

<file path=customXml/itemProps2.xml><?xml version="1.0" encoding="utf-8"?>
<ds:datastoreItem xmlns:ds="http://schemas.openxmlformats.org/officeDocument/2006/customXml" ds:itemID="{AE274118-3987-42FD-BA69-09CD1901074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3885260-8570-4416-b703-57c58a95ae32"/>
    <ds:schemaRef ds:uri="044e762c-f06b-497d-8464-351a24dee1a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EEC4ED2-BFB2-4F57-845C-2C57E97C7DB8}">
  <ds:schemaRefs>
    <ds:schemaRef ds:uri="http://purl.org/dc/dcmitype/"/>
    <ds:schemaRef ds:uri="http://schemas.microsoft.com/office/2006/documentManagement/types"/>
    <ds:schemaRef ds:uri="http://purl.org/dc/elements/1.1/"/>
    <ds:schemaRef ds:uri="044e762c-f06b-497d-8464-351a24dee1af"/>
    <ds:schemaRef ds:uri="http://schemas.openxmlformats.org/package/2006/metadata/core-properties"/>
    <ds:schemaRef ds:uri="d3885260-8570-4416-b703-57c58a95ae32"/>
    <ds:schemaRef ds:uri="http://www.w3.org/XML/1998/namespace"/>
    <ds:schemaRef ds:uri="http://schemas.microsoft.com/office/infopath/2007/PartnerControls"/>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1784</TotalTime>
  <Words>2600</Words>
  <Application>Microsoft Office PowerPoint</Application>
  <PresentationFormat>A4 Paper (210x297 mm)</PresentationFormat>
  <Paragraphs>289</Paragraphs>
  <Slides>15</Slides>
  <Notes>15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vt:i4>
      </vt:variant>
    </vt:vector>
  </HeadingPairs>
  <TitlesOfParts>
    <vt:vector size="25" baseType="lpstr">
      <vt:lpstr>Symbol</vt:lpstr>
      <vt:lpstr>Libre Franklin</vt:lpstr>
      <vt:lpstr>Wingdings</vt:lpstr>
      <vt:lpstr>Arial</vt:lpstr>
      <vt:lpstr>Freestyle Script</vt:lpstr>
      <vt:lpstr>Calibri</vt:lpstr>
      <vt:lpstr>Courier New</vt:lpstr>
      <vt:lpstr>Hand of Sean</vt:lpstr>
      <vt:lpstr>Comic Sans MS</vt:lpstr>
      <vt:lpstr>Office Theme</vt:lpstr>
      <vt:lpstr>PowerPoint Presentation</vt:lpstr>
      <vt:lpstr>PowerPoint Presentation</vt:lpstr>
      <vt:lpstr>About SU Scotland</vt:lpstr>
      <vt:lpstr>Our vision and values</vt:lpstr>
      <vt:lpstr>PowerPoint Presentation</vt:lpstr>
      <vt:lpstr>PowerPoint Presentation</vt:lpstr>
      <vt:lpstr>PowerPoint Presentation</vt:lpstr>
      <vt:lpstr>  Job overview</vt:lpstr>
      <vt:lpstr>  Key result areas</vt:lpstr>
      <vt:lpstr>  Tasks and responsibilities</vt:lpstr>
      <vt:lpstr>  Tasks and responsibilities</vt:lpstr>
      <vt:lpstr>  Other requirements</vt:lpstr>
      <vt:lpstr>  What are we looking for?</vt:lpstr>
      <vt:lpstr>  Terms and conditions</vt:lpstr>
      <vt:lpstr>PowerPoint Presentation</vt:lpstr>
    </vt:vector>
  </TitlesOfParts>
  <Company>Scripture Union Scotland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Robin MacLellan</dc:creator>
  <cp:lastModifiedBy>Gail McLay</cp:lastModifiedBy>
  <cp:revision>46</cp:revision>
  <cp:lastPrinted>2020-02-20T11:24:48Z</cp:lastPrinted>
  <dcterms:created xsi:type="dcterms:W3CDTF">2014-05-15T08:39:18Z</dcterms:created>
  <dcterms:modified xsi:type="dcterms:W3CDTF">2022-03-22T14:49:08Z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0x0101006A912EC1E058FD4B9A7424F73AB7E14B</vt:lpwstr>
  </property>
</Properties>
</file>