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0"/>
  </p:notesMasterIdLst>
  <p:sldIdLst>
    <p:sldId id="258" r:id="rId2"/>
    <p:sldId id="275" r:id="rId3"/>
    <p:sldId id="279" r:id="rId4"/>
    <p:sldId id="281" r:id="rId5"/>
    <p:sldId id="282" r:id="rId6"/>
    <p:sldId id="284" r:id="rId7"/>
    <p:sldId id="285"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85A"/>
    <a:srgbClr val="000000"/>
    <a:srgbClr val="2EB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F17A7-B1E8-4AEC-A340-15AE6E24D57C}" v="54" dt="2021-11-01T21:14:53.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3"/>
    <p:restoredTop sz="93676" autoAdjust="0"/>
  </p:normalViewPr>
  <p:slideViewPr>
    <p:cSldViewPr snapToGrid="0" snapToObjects="1">
      <p:cViewPr varScale="1">
        <p:scale>
          <a:sx n="84" d="100"/>
          <a:sy n="84" d="100"/>
        </p:scale>
        <p:origin x="9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C323E-166D-47DA-B39F-6E2ECBC65C92}" type="datetimeFigureOut">
              <a:rPr lang="en-GB" smtClean="0"/>
              <a:t>28/03/2022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2C743-A4C0-49B4-BBF3-9CE69CCBC503}" type="slidenum">
              <a:rPr lang="en-GB" smtClean="0"/>
              <a:t>‹#›</a:t>
            </a:fld>
            <a:endParaRPr lang="en-GB"/>
          </a:p>
        </p:txBody>
      </p:sp>
    </p:spTree>
    <p:extLst>
      <p:ext uri="{BB962C8B-B14F-4D97-AF65-F5344CB8AC3E}">
        <p14:creationId xmlns:p14="http://schemas.microsoft.com/office/powerpoint/2010/main" val="340018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42C743-A4C0-49B4-BBF3-9CE69CCBC503}" type="slidenum">
              <a:rPr lang="en-GB" smtClean="0"/>
              <a:t>2</a:t>
            </a:fld>
            <a:endParaRPr lang="en-GB"/>
          </a:p>
        </p:txBody>
      </p:sp>
    </p:spTree>
    <p:extLst>
      <p:ext uri="{BB962C8B-B14F-4D97-AF65-F5344CB8AC3E}">
        <p14:creationId xmlns:p14="http://schemas.microsoft.com/office/powerpoint/2010/main" val="207708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42C743-A4C0-49B4-BBF3-9CE69CCBC503}" type="slidenum">
              <a:rPr lang="en-GB" smtClean="0"/>
              <a:t>3</a:t>
            </a:fld>
            <a:endParaRPr lang="en-GB"/>
          </a:p>
        </p:txBody>
      </p:sp>
    </p:spTree>
    <p:extLst>
      <p:ext uri="{BB962C8B-B14F-4D97-AF65-F5344CB8AC3E}">
        <p14:creationId xmlns:p14="http://schemas.microsoft.com/office/powerpoint/2010/main" val="191580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42C743-A4C0-49B4-BBF3-9CE69CCBC503}" type="slidenum">
              <a:rPr lang="en-GB" smtClean="0"/>
              <a:t>4</a:t>
            </a:fld>
            <a:endParaRPr lang="en-GB"/>
          </a:p>
        </p:txBody>
      </p:sp>
    </p:spTree>
    <p:extLst>
      <p:ext uri="{BB962C8B-B14F-4D97-AF65-F5344CB8AC3E}">
        <p14:creationId xmlns:p14="http://schemas.microsoft.com/office/powerpoint/2010/main" val="314970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42C743-A4C0-49B4-BBF3-9CE69CCBC503}" type="slidenum">
              <a:rPr lang="en-GB" smtClean="0"/>
              <a:t>5</a:t>
            </a:fld>
            <a:endParaRPr lang="en-GB"/>
          </a:p>
        </p:txBody>
      </p:sp>
    </p:spTree>
    <p:extLst>
      <p:ext uri="{BB962C8B-B14F-4D97-AF65-F5344CB8AC3E}">
        <p14:creationId xmlns:p14="http://schemas.microsoft.com/office/powerpoint/2010/main" val="301586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42C743-A4C0-49B4-BBF3-9CE69CCBC503}" type="slidenum">
              <a:rPr lang="en-GB" smtClean="0"/>
              <a:t>6</a:t>
            </a:fld>
            <a:endParaRPr lang="en-GB"/>
          </a:p>
        </p:txBody>
      </p:sp>
    </p:spTree>
    <p:extLst>
      <p:ext uri="{BB962C8B-B14F-4D97-AF65-F5344CB8AC3E}">
        <p14:creationId xmlns:p14="http://schemas.microsoft.com/office/powerpoint/2010/main" val="377140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42C743-A4C0-49B4-BBF3-9CE69CCBC503}" type="slidenum">
              <a:rPr lang="en-GB" smtClean="0"/>
              <a:t>7</a:t>
            </a:fld>
            <a:endParaRPr lang="en-GB"/>
          </a:p>
        </p:txBody>
      </p:sp>
    </p:spTree>
    <p:extLst>
      <p:ext uri="{BB962C8B-B14F-4D97-AF65-F5344CB8AC3E}">
        <p14:creationId xmlns:p14="http://schemas.microsoft.com/office/powerpoint/2010/main" val="302152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42C743-A4C0-49B4-BBF3-9CE69CCBC503}" type="slidenum">
              <a:rPr lang="en-GB" smtClean="0"/>
              <a:t>8</a:t>
            </a:fld>
            <a:endParaRPr lang="en-GB"/>
          </a:p>
        </p:txBody>
      </p:sp>
    </p:spTree>
    <p:extLst>
      <p:ext uri="{BB962C8B-B14F-4D97-AF65-F5344CB8AC3E}">
        <p14:creationId xmlns:p14="http://schemas.microsoft.com/office/powerpoint/2010/main" val="3788976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A017E7-6F9D-9D4A-AFEF-43934034268E}"/>
              </a:ext>
            </a:extLst>
          </p:cNvPr>
          <p:cNvSpPr/>
          <p:nvPr userDrawn="1"/>
        </p:nvSpPr>
        <p:spPr>
          <a:xfrm>
            <a:off x="0" y="0"/>
            <a:ext cx="12192000" cy="6858000"/>
          </a:xfrm>
          <a:prstGeom prst="rect">
            <a:avLst/>
          </a:prstGeom>
          <a:solidFill>
            <a:srgbClr val="334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ogo&#10;&#10;Description automatically generated">
            <a:extLst>
              <a:ext uri="{FF2B5EF4-FFF2-40B4-BE49-F238E27FC236}">
                <a16:creationId xmlns:a16="http://schemas.microsoft.com/office/drawing/2014/main" id="{E2F571EE-E91F-D945-9D6E-8B84E268F4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6537" y="2530722"/>
            <a:ext cx="7838926" cy="1796555"/>
          </a:xfrm>
          <a:prstGeom prst="rect">
            <a:avLst/>
          </a:prstGeom>
        </p:spPr>
      </p:pic>
    </p:spTree>
    <p:extLst>
      <p:ext uri="{BB962C8B-B14F-4D97-AF65-F5344CB8AC3E}">
        <p14:creationId xmlns:p14="http://schemas.microsoft.com/office/powerpoint/2010/main" val="152132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B12D-298E-CF48-8797-4B86DE74B5F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EB37E1-7844-7645-8F7D-B2391CAFAF95}"/>
              </a:ext>
            </a:extLst>
          </p:cNvPr>
          <p:cNvSpPr>
            <a:spLocks noGrp="1"/>
          </p:cNvSpPr>
          <p:nvPr>
            <p:ph idx="1"/>
          </p:nvPr>
        </p:nvSpPr>
        <p:spPr>
          <a:xfrm>
            <a:off x="5183188" y="987425"/>
            <a:ext cx="6172200" cy="4873625"/>
          </a:xfrm>
        </p:spPr>
        <p:txBody>
          <a:bodyPr/>
          <a:lstStyle>
            <a:lvl1pPr marL="228600" indent="-228600">
              <a:buFontTx/>
              <a:buBlip>
                <a:blip r:embed="rId2"/>
              </a:buBlip>
              <a:defRPr sz="3200"/>
            </a:lvl1pPr>
            <a:lvl2pPr marL="685800" indent="-228600">
              <a:buFontTx/>
              <a:buBlip>
                <a:blip r:embed="rId2"/>
              </a:buBlip>
              <a:defRPr sz="2800"/>
            </a:lvl2pPr>
            <a:lvl3pPr marL="1143000" indent="-228600">
              <a:buFontTx/>
              <a:buBlip>
                <a:blip r:embed="rId2"/>
              </a:buBlip>
              <a:defRPr sz="2400"/>
            </a:lvl3pPr>
            <a:lvl4pPr marL="1600200" indent="-228600">
              <a:buFontTx/>
              <a:buBlip>
                <a:blip r:embed="rId2"/>
              </a:buBlip>
              <a:defRPr sz="2000"/>
            </a:lvl4pPr>
            <a:lvl5pPr marL="2057400" indent="-228600">
              <a:buFontTx/>
              <a:buBlip>
                <a:blip r:embed="rId2"/>
              </a:buBlip>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DCEA261B-CE4C-AF48-82DF-F8D83F4AA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Rectangle 7">
            <a:extLst>
              <a:ext uri="{FF2B5EF4-FFF2-40B4-BE49-F238E27FC236}">
                <a16:creationId xmlns:a16="http://schemas.microsoft.com/office/drawing/2014/main" id="{9B3A98BD-78E6-CF42-8745-22B1DB8CE70A}"/>
              </a:ext>
            </a:extLst>
          </p:cNvPr>
          <p:cNvSpPr/>
          <p:nvPr userDrawn="1"/>
        </p:nvSpPr>
        <p:spPr>
          <a:xfrm>
            <a:off x="0" y="6291774"/>
            <a:ext cx="12192000" cy="566226"/>
          </a:xfrm>
          <a:prstGeom prst="rect">
            <a:avLst/>
          </a:prstGeom>
          <a:solidFill>
            <a:srgbClr val="334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con&#10;&#10;Description automatically generated">
            <a:extLst>
              <a:ext uri="{FF2B5EF4-FFF2-40B4-BE49-F238E27FC236}">
                <a16:creationId xmlns:a16="http://schemas.microsoft.com/office/drawing/2014/main" id="{97BED95E-999C-414C-9A85-8E174D8DFA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341011"/>
            <a:ext cx="981269" cy="380464"/>
          </a:xfrm>
          <a:prstGeom prst="rect">
            <a:avLst/>
          </a:prstGeom>
        </p:spPr>
      </p:pic>
      <p:sp>
        <p:nvSpPr>
          <p:cNvPr id="11" name="TextBox 10">
            <a:extLst>
              <a:ext uri="{FF2B5EF4-FFF2-40B4-BE49-F238E27FC236}">
                <a16:creationId xmlns:a16="http://schemas.microsoft.com/office/drawing/2014/main" id="{E138640A-CE9F-5547-AE6A-4481318D86D5}"/>
              </a:ext>
            </a:extLst>
          </p:cNvPr>
          <p:cNvSpPr txBox="1"/>
          <p:nvPr userDrawn="1"/>
        </p:nvSpPr>
        <p:spPr>
          <a:xfrm>
            <a:off x="1897224" y="6381768"/>
            <a:ext cx="3187959" cy="307777"/>
          </a:xfrm>
          <a:prstGeom prst="rect">
            <a:avLst/>
          </a:prstGeom>
          <a:noFill/>
        </p:spPr>
        <p:txBody>
          <a:bodyPr wrap="square" rtlCol="0">
            <a:spAutoFit/>
          </a:bodyPr>
          <a:lstStyle/>
          <a:p>
            <a:r>
              <a:rPr lang="en-US" sz="1400" b="1" i="0" dirty="0" err="1">
                <a:solidFill>
                  <a:schemeClr val="bg1"/>
                </a:solidFill>
                <a:latin typeface="Zen New SemiBold" pitchFamily="2" charset="77"/>
                <a:ea typeface="Zen New SemiBold" pitchFamily="2" charset="77"/>
              </a:rPr>
              <a:t>bluetriangle.org.uk</a:t>
            </a:r>
            <a:endParaRPr lang="en-US" sz="1400" b="1" i="0" dirty="0">
              <a:solidFill>
                <a:schemeClr val="bg1"/>
              </a:solidFill>
              <a:latin typeface="Zen New SemiBold" pitchFamily="2" charset="77"/>
              <a:ea typeface="Zen New SemiBold" pitchFamily="2" charset="77"/>
            </a:endParaRPr>
          </a:p>
        </p:txBody>
      </p:sp>
    </p:spTree>
    <p:extLst>
      <p:ext uri="{BB962C8B-B14F-4D97-AF65-F5344CB8AC3E}">
        <p14:creationId xmlns:p14="http://schemas.microsoft.com/office/powerpoint/2010/main" val="421173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A017E7-6F9D-9D4A-AFEF-43934034268E}"/>
              </a:ext>
            </a:extLst>
          </p:cNvPr>
          <p:cNvSpPr/>
          <p:nvPr userDrawn="1"/>
        </p:nvSpPr>
        <p:spPr>
          <a:xfrm>
            <a:off x="0" y="0"/>
            <a:ext cx="12192000" cy="6858000"/>
          </a:xfrm>
          <a:prstGeom prst="rect">
            <a:avLst/>
          </a:prstGeom>
          <a:solidFill>
            <a:srgbClr val="2EB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ogo&#10;&#10;Description automatically generated">
            <a:extLst>
              <a:ext uri="{FF2B5EF4-FFF2-40B4-BE49-F238E27FC236}">
                <a16:creationId xmlns:a16="http://schemas.microsoft.com/office/drawing/2014/main" id="{E2F571EE-E91F-D945-9D6E-8B84E268F4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6537" y="2530722"/>
            <a:ext cx="7838926" cy="1796555"/>
          </a:xfrm>
          <a:prstGeom prst="rect">
            <a:avLst/>
          </a:prstGeom>
        </p:spPr>
      </p:pic>
    </p:spTree>
    <p:extLst>
      <p:ext uri="{BB962C8B-B14F-4D97-AF65-F5344CB8AC3E}">
        <p14:creationId xmlns:p14="http://schemas.microsoft.com/office/powerpoint/2010/main" val="153281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790BF8-B0B1-FC41-94BF-23CDEFE63E69}"/>
              </a:ext>
            </a:extLst>
          </p:cNvPr>
          <p:cNvSpPr/>
          <p:nvPr userDrawn="1"/>
        </p:nvSpPr>
        <p:spPr>
          <a:xfrm>
            <a:off x="0" y="0"/>
            <a:ext cx="12192000" cy="6858000"/>
          </a:xfrm>
          <a:prstGeom prst="rect">
            <a:avLst/>
          </a:prstGeom>
          <a:solidFill>
            <a:srgbClr val="334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2D880-2216-C54D-9B0E-D8B9080BEBD9}"/>
              </a:ext>
            </a:extLst>
          </p:cNvPr>
          <p:cNvSpPr>
            <a:spLocks noGrp="1"/>
          </p:cNvSpPr>
          <p:nvPr>
            <p:ph type="ctrTitle"/>
          </p:nvPr>
        </p:nvSpPr>
        <p:spPr>
          <a:xfrm>
            <a:off x="838200" y="1122363"/>
            <a:ext cx="6629400" cy="2387600"/>
          </a:xfrm>
        </p:spPr>
        <p:txBody>
          <a:bodyPr anchor="b"/>
          <a:lstStyle>
            <a:lvl1pPr algn="l">
              <a:defRPr sz="6000" b="1" i="0">
                <a:solidFill>
                  <a:schemeClr val="bg1"/>
                </a:solidFill>
                <a:latin typeface="Zen New Bold" pitchFamily="2" charset="77"/>
                <a:ea typeface="Zen New 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CEB89D1-A838-064D-943F-A1D06367703F}"/>
              </a:ext>
            </a:extLst>
          </p:cNvPr>
          <p:cNvSpPr>
            <a:spLocks noGrp="1"/>
          </p:cNvSpPr>
          <p:nvPr>
            <p:ph type="subTitle" idx="1"/>
          </p:nvPr>
        </p:nvSpPr>
        <p:spPr>
          <a:xfrm>
            <a:off x="838200" y="3602038"/>
            <a:ext cx="6629400" cy="1655762"/>
          </a:xfrm>
        </p:spPr>
        <p:txBody>
          <a:bodyPr/>
          <a:lstStyle>
            <a:lvl1pPr marL="0" indent="0" algn="l">
              <a:buNone/>
              <a:defRPr sz="2400" b="1" i="0">
                <a:solidFill>
                  <a:srgbClr val="2EB5FB"/>
                </a:solidFill>
                <a:latin typeface="Zen New SemiBold" pitchFamily="2" charset="77"/>
                <a:ea typeface="Zen New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9" name="Picture 8" descr="Icon&#10;&#10;Description automatically generated">
            <a:extLst>
              <a:ext uri="{FF2B5EF4-FFF2-40B4-BE49-F238E27FC236}">
                <a16:creationId xmlns:a16="http://schemas.microsoft.com/office/drawing/2014/main" id="{DCFED9B2-C19D-D948-A218-F8957D28EF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67085" y="889846"/>
            <a:ext cx="6316593" cy="6527929"/>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9E7A004-A20B-9445-BADF-89F03FB3C5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341011"/>
            <a:ext cx="981269" cy="380464"/>
          </a:xfrm>
          <a:prstGeom prst="rect">
            <a:avLst/>
          </a:prstGeom>
        </p:spPr>
      </p:pic>
      <p:sp>
        <p:nvSpPr>
          <p:cNvPr id="16" name="TextBox 15">
            <a:extLst>
              <a:ext uri="{FF2B5EF4-FFF2-40B4-BE49-F238E27FC236}">
                <a16:creationId xmlns:a16="http://schemas.microsoft.com/office/drawing/2014/main" id="{EAE3CBB2-9924-3640-93FC-10FB04B2A5A2}"/>
              </a:ext>
            </a:extLst>
          </p:cNvPr>
          <p:cNvSpPr txBox="1"/>
          <p:nvPr userDrawn="1"/>
        </p:nvSpPr>
        <p:spPr>
          <a:xfrm>
            <a:off x="1897224" y="6381768"/>
            <a:ext cx="3187959" cy="307777"/>
          </a:xfrm>
          <a:prstGeom prst="rect">
            <a:avLst/>
          </a:prstGeom>
          <a:noFill/>
        </p:spPr>
        <p:txBody>
          <a:bodyPr wrap="square" rtlCol="0">
            <a:spAutoFit/>
          </a:bodyPr>
          <a:lstStyle/>
          <a:p>
            <a:r>
              <a:rPr lang="en-US" sz="1400" b="1" i="0" dirty="0" err="1">
                <a:solidFill>
                  <a:schemeClr val="bg1"/>
                </a:solidFill>
                <a:latin typeface="Zen New SemiBold" pitchFamily="2" charset="77"/>
                <a:ea typeface="Zen New SemiBold" pitchFamily="2" charset="77"/>
              </a:rPr>
              <a:t>bluetriangle.org.uk</a:t>
            </a:r>
            <a:endParaRPr lang="en-US" sz="1400" b="1" i="0" dirty="0">
              <a:solidFill>
                <a:schemeClr val="bg1"/>
              </a:solidFill>
              <a:latin typeface="Zen New SemiBold" pitchFamily="2" charset="77"/>
              <a:ea typeface="Zen New SemiBold" pitchFamily="2" charset="77"/>
            </a:endParaRPr>
          </a:p>
        </p:txBody>
      </p:sp>
    </p:spTree>
    <p:extLst>
      <p:ext uri="{BB962C8B-B14F-4D97-AF65-F5344CB8AC3E}">
        <p14:creationId xmlns:p14="http://schemas.microsoft.com/office/powerpoint/2010/main" val="400458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790BF8-B0B1-FC41-94BF-23CDEFE63E69}"/>
              </a:ext>
            </a:extLst>
          </p:cNvPr>
          <p:cNvSpPr/>
          <p:nvPr userDrawn="1"/>
        </p:nvSpPr>
        <p:spPr>
          <a:xfrm>
            <a:off x="0" y="0"/>
            <a:ext cx="12192000" cy="6858000"/>
          </a:xfrm>
          <a:prstGeom prst="rect">
            <a:avLst/>
          </a:prstGeom>
          <a:solidFill>
            <a:srgbClr val="2EB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2D880-2216-C54D-9B0E-D8B9080BEBD9}"/>
              </a:ext>
            </a:extLst>
          </p:cNvPr>
          <p:cNvSpPr>
            <a:spLocks noGrp="1"/>
          </p:cNvSpPr>
          <p:nvPr>
            <p:ph type="ctrTitle"/>
          </p:nvPr>
        </p:nvSpPr>
        <p:spPr>
          <a:xfrm>
            <a:off x="838200" y="1122363"/>
            <a:ext cx="6629400" cy="2387600"/>
          </a:xfrm>
        </p:spPr>
        <p:txBody>
          <a:bodyPr anchor="b"/>
          <a:lstStyle>
            <a:lvl1pPr algn="l">
              <a:defRPr sz="6000" b="1" i="0">
                <a:solidFill>
                  <a:schemeClr val="bg1"/>
                </a:solidFill>
                <a:latin typeface="Zen New Bold" pitchFamily="2" charset="77"/>
                <a:ea typeface="Zen New 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CEB89D1-A838-064D-943F-A1D06367703F}"/>
              </a:ext>
            </a:extLst>
          </p:cNvPr>
          <p:cNvSpPr>
            <a:spLocks noGrp="1"/>
          </p:cNvSpPr>
          <p:nvPr>
            <p:ph type="subTitle" idx="1"/>
          </p:nvPr>
        </p:nvSpPr>
        <p:spPr>
          <a:xfrm>
            <a:off x="838200" y="3602038"/>
            <a:ext cx="6629400" cy="1655762"/>
          </a:xfrm>
        </p:spPr>
        <p:txBody>
          <a:bodyPr/>
          <a:lstStyle>
            <a:lvl1pPr marL="0" indent="0" algn="l">
              <a:buNone/>
              <a:defRPr sz="2400" b="1" i="0">
                <a:solidFill>
                  <a:srgbClr val="33485A"/>
                </a:solidFill>
                <a:latin typeface="Zen New SemiBold" pitchFamily="2" charset="77"/>
                <a:ea typeface="Zen New Semi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descr="Icon&#10;&#10;Description automatically generated with medium confidence">
            <a:extLst>
              <a:ext uri="{FF2B5EF4-FFF2-40B4-BE49-F238E27FC236}">
                <a16:creationId xmlns:a16="http://schemas.microsoft.com/office/drawing/2014/main" id="{09625486-8FDC-B340-A9C0-4F02ADD79B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33062"/>
            <a:ext cx="981269" cy="380464"/>
          </a:xfrm>
          <a:prstGeom prst="rect">
            <a:avLst/>
          </a:prstGeom>
        </p:spPr>
      </p:pic>
      <p:pic>
        <p:nvPicPr>
          <p:cNvPr id="14" name="Picture 13" descr="Icon&#10;&#10;Description automatically generated">
            <a:extLst>
              <a:ext uri="{FF2B5EF4-FFF2-40B4-BE49-F238E27FC236}">
                <a16:creationId xmlns:a16="http://schemas.microsoft.com/office/drawing/2014/main" id="{DAF66959-4A21-1540-9E28-A47CE30C3C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67085" y="889845"/>
            <a:ext cx="6316594" cy="6527929"/>
          </a:xfrm>
          <a:prstGeom prst="rect">
            <a:avLst/>
          </a:prstGeom>
        </p:spPr>
      </p:pic>
      <p:sp>
        <p:nvSpPr>
          <p:cNvPr id="15" name="Footer Placeholder 4">
            <a:extLst>
              <a:ext uri="{FF2B5EF4-FFF2-40B4-BE49-F238E27FC236}">
                <a16:creationId xmlns:a16="http://schemas.microsoft.com/office/drawing/2014/main" id="{44E05D7C-9221-894F-B3ED-FBB919CA7675}"/>
              </a:ext>
            </a:extLst>
          </p:cNvPr>
          <p:cNvSpPr txBox="1">
            <a:spLocks/>
          </p:cNvSpPr>
          <p:nvPr userDrawn="1"/>
        </p:nvSpPr>
        <p:spPr>
          <a:xfrm>
            <a:off x="1883228"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0" i="0" kern="1200">
                <a:solidFill>
                  <a:schemeClr val="bg1"/>
                </a:solidFill>
                <a:latin typeface="Zen New Medium" pitchFamily="2" charset="77"/>
                <a:ea typeface="Zen New Medium" pitchFamily="2" charset="77"/>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0" dirty="0" err="1">
                <a:solidFill>
                  <a:srgbClr val="33485A"/>
                </a:solidFill>
                <a:latin typeface="Zen New SemiBold" pitchFamily="2" charset="77"/>
                <a:ea typeface="Zen New SemiBold" pitchFamily="2" charset="77"/>
              </a:rPr>
              <a:t>bluetriangle.org.uk</a:t>
            </a:r>
            <a:endParaRPr lang="en-US" b="1" i="0" dirty="0">
              <a:solidFill>
                <a:srgbClr val="33485A"/>
              </a:solidFill>
              <a:latin typeface="Zen New SemiBold" pitchFamily="2" charset="77"/>
              <a:ea typeface="Zen New SemiBold" pitchFamily="2" charset="77"/>
            </a:endParaRPr>
          </a:p>
        </p:txBody>
      </p:sp>
    </p:spTree>
    <p:extLst>
      <p:ext uri="{BB962C8B-B14F-4D97-AF65-F5344CB8AC3E}">
        <p14:creationId xmlns:p14="http://schemas.microsoft.com/office/powerpoint/2010/main" val="108902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B90B57-6AC3-1D44-8166-08FDA99513DF}"/>
              </a:ext>
            </a:extLst>
          </p:cNvPr>
          <p:cNvSpPr/>
          <p:nvPr userDrawn="1"/>
        </p:nvSpPr>
        <p:spPr>
          <a:xfrm>
            <a:off x="0" y="6291774"/>
            <a:ext cx="12192000" cy="566226"/>
          </a:xfrm>
          <a:prstGeom prst="rect">
            <a:avLst/>
          </a:prstGeom>
          <a:solidFill>
            <a:srgbClr val="334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86180-A4A8-9247-9403-414E7578FDA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70BA9E-80DF-6F45-B98B-E7503E7D09E3}"/>
              </a:ext>
            </a:extLst>
          </p:cNvPr>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descr="A picture containing icon&#10;&#10;Description automatically generated">
            <a:extLst>
              <a:ext uri="{FF2B5EF4-FFF2-40B4-BE49-F238E27FC236}">
                <a16:creationId xmlns:a16="http://schemas.microsoft.com/office/drawing/2014/main" id="{A46E55A2-6971-C44A-A177-929593AF41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341011"/>
            <a:ext cx="981269" cy="380464"/>
          </a:xfrm>
          <a:prstGeom prst="rect">
            <a:avLst/>
          </a:prstGeom>
        </p:spPr>
      </p:pic>
      <p:sp>
        <p:nvSpPr>
          <p:cNvPr id="15" name="TextBox 14">
            <a:extLst>
              <a:ext uri="{FF2B5EF4-FFF2-40B4-BE49-F238E27FC236}">
                <a16:creationId xmlns:a16="http://schemas.microsoft.com/office/drawing/2014/main" id="{0FDAEF71-5BD7-5347-882B-1D2A7C0A509D}"/>
              </a:ext>
            </a:extLst>
          </p:cNvPr>
          <p:cNvSpPr txBox="1"/>
          <p:nvPr userDrawn="1"/>
        </p:nvSpPr>
        <p:spPr>
          <a:xfrm>
            <a:off x="1897224" y="6381768"/>
            <a:ext cx="3187959" cy="307777"/>
          </a:xfrm>
          <a:prstGeom prst="rect">
            <a:avLst/>
          </a:prstGeom>
          <a:noFill/>
        </p:spPr>
        <p:txBody>
          <a:bodyPr wrap="square" rtlCol="0">
            <a:spAutoFit/>
          </a:bodyPr>
          <a:lstStyle/>
          <a:p>
            <a:r>
              <a:rPr lang="en-US" sz="1400" b="1" i="0" dirty="0" err="1">
                <a:solidFill>
                  <a:schemeClr val="bg1"/>
                </a:solidFill>
                <a:latin typeface="Zen New SemiBold" pitchFamily="2" charset="77"/>
                <a:ea typeface="Zen New SemiBold" pitchFamily="2" charset="77"/>
              </a:rPr>
              <a:t>bluetriangle.org.uk</a:t>
            </a:r>
            <a:endParaRPr lang="en-US" sz="1400" b="1" i="0" dirty="0">
              <a:solidFill>
                <a:schemeClr val="bg1"/>
              </a:solidFill>
              <a:latin typeface="Zen New SemiBold" pitchFamily="2" charset="77"/>
              <a:ea typeface="Zen New SemiBold" pitchFamily="2" charset="77"/>
            </a:endParaRPr>
          </a:p>
        </p:txBody>
      </p:sp>
    </p:spTree>
    <p:extLst>
      <p:ext uri="{BB962C8B-B14F-4D97-AF65-F5344CB8AC3E}">
        <p14:creationId xmlns:p14="http://schemas.microsoft.com/office/powerpoint/2010/main" val="218162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F688-9EB8-304D-A21C-32D3448B28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CFDA89-5552-8B42-B3F0-3D4196537CE8}"/>
              </a:ext>
            </a:extLst>
          </p:cNvPr>
          <p:cNvSpPr>
            <a:spLocks noGrp="1"/>
          </p:cNvSpPr>
          <p:nvPr>
            <p:ph sz="half" idx="1"/>
          </p:nvPr>
        </p:nvSpPr>
        <p:spPr>
          <a:xfrm>
            <a:off x="838200" y="1825625"/>
            <a:ext cx="5181600" cy="435133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a:extLst>
              <a:ext uri="{FF2B5EF4-FFF2-40B4-BE49-F238E27FC236}">
                <a16:creationId xmlns:a16="http://schemas.microsoft.com/office/drawing/2014/main" id="{765B17E7-294A-624A-9FCD-1FC7BA03C3EB}"/>
              </a:ext>
            </a:extLst>
          </p:cNvPr>
          <p:cNvSpPr/>
          <p:nvPr userDrawn="1"/>
        </p:nvSpPr>
        <p:spPr>
          <a:xfrm>
            <a:off x="0" y="6291774"/>
            <a:ext cx="12192000" cy="566226"/>
          </a:xfrm>
          <a:prstGeom prst="rect">
            <a:avLst/>
          </a:prstGeom>
          <a:solidFill>
            <a:srgbClr val="334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con&#10;&#10;Description automatically generated">
            <a:extLst>
              <a:ext uri="{FF2B5EF4-FFF2-40B4-BE49-F238E27FC236}">
                <a16:creationId xmlns:a16="http://schemas.microsoft.com/office/drawing/2014/main" id="{DE0A7033-A8AA-3044-A09F-7B7F9D044C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341011"/>
            <a:ext cx="981269" cy="380464"/>
          </a:xfrm>
          <a:prstGeom prst="rect">
            <a:avLst/>
          </a:prstGeom>
        </p:spPr>
      </p:pic>
      <p:pic>
        <p:nvPicPr>
          <p:cNvPr id="13" name="Picture 12" descr="Icon&#10;&#10;Description automatically generated">
            <a:extLst>
              <a:ext uri="{FF2B5EF4-FFF2-40B4-BE49-F238E27FC236}">
                <a16:creationId xmlns:a16="http://schemas.microsoft.com/office/drawing/2014/main" id="{04D24A8E-2916-C646-A444-B3D41F9CC2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80960" y="1390877"/>
            <a:ext cx="4804720" cy="4965473"/>
          </a:xfrm>
          <a:prstGeom prst="rect">
            <a:avLst/>
          </a:prstGeom>
        </p:spPr>
      </p:pic>
      <p:sp>
        <p:nvSpPr>
          <p:cNvPr id="14" name="Picture Placeholder 6">
            <a:extLst>
              <a:ext uri="{FF2B5EF4-FFF2-40B4-BE49-F238E27FC236}">
                <a16:creationId xmlns:a16="http://schemas.microsoft.com/office/drawing/2014/main" id="{B601ABB3-0616-1749-A6CE-179D9A85C6C0}"/>
              </a:ext>
            </a:extLst>
          </p:cNvPr>
          <p:cNvSpPr>
            <a:spLocks noGrp="1"/>
          </p:cNvSpPr>
          <p:nvPr>
            <p:ph type="pic" sz="quarter" idx="13"/>
          </p:nvPr>
        </p:nvSpPr>
        <p:spPr>
          <a:xfrm>
            <a:off x="6905421" y="2131565"/>
            <a:ext cx="4137135" cy="3484095"/>
          </a:xfrm>
          <a:custGeom>
            <a:avLst/>
            <a:gdLst>
              <a:gd name="connsiteX0" fmla="*/ 0 w 4514292"/>
              <a:gd name="connsiteY0" fmla="*/ 629999 h 3779917"/>
              <a:gd name="connsiteX1" fmla="*/ 629999 w 4514292"/>
              <a:gd name="connsiteY1" fmla="*/ 0 h 3779917"/>
              <a:gd name="connsiteX2" fmla="*/ 3884293 w 4514292"/>
              <a:gd name="connsiteY2" fmla="*/ 0 h 3779917"/>
              <a:gd name="connsiteX3" fmla="*/ 4514292 w 4514292"/>
              <a:gd name="connsiteY3" fmla="*/ 629999 h 3779917"/>
              <a:gd name="connsiteX4" fmla="*/ 4514292 w 4514292"/>
              <a:gd name="connsiteY4" fmla="*/ 3149918 h 3779917"/>
              <a:gd name="connsiteX5" fmla="*/ 3884293 w 4514292"/>
              <a:gd name="connsiteY5" fmla="*/ 3779917 h 3779917"/>
              <a:gd name="connsiteX6" fmla="*/ 629999 w 4514292"/>
              <a:gd name="connsiteY6" fmla="*/ 3779917 h 3779917"/>
              <a:gd name="connsiteX7" fmla="*/ 0 w 4514292"/>
              <a:gd name="connsiteY7" fmla="*/ 3149918 h 3779917"/>
              <a:gd name="connsiteX8" fmla="*/ 0 w 4514292"/>
              <a:gd name="connsiteY8" fmla="*/ 629999 h 3779917"/>
              <a:gd name="connsiteX0" fmla="*/ 0 w 4514292"/>
              <a:gd name="connsiteY0" fmla="*/ 629999 h 3779917"/>
              <a:gd name="connsiteX1" fmla="*/ 3884293 w 4514292"/>
              <a:gd name="connsiteY1" fmla="*/ 0 h 3779917"/>
              <a:gd name="connsiteX2" fmla="*/ 4514292 w 4514292"/>
              <a:gd name="connsiteY2" fmla="*/ 629999 h 3779917"/>
              <a:gd name="connsiteX3" fmla="*/ 4514292 w 4514292"/>
              <a:gd name="connsiteY3" fmla="*/ 3149918 h 3779917"/>
              <a:gd name="connsiteX4" fmla="*/ 3884293 w 4514292"/>
              <a:gd name="connsiteY4" fmla="*/ 3779917 h 3779917"/>
              <a:gd name="connsiteX5" fmla="*/ 629999 w 4514292"/>
              <a:gd name="connsiteY5" fmla="*/ 3779917 h 3779917"/>
              <a:gd name="connsiteX6" fmla="*/ 0 w 4514292"/>
              <a:gd name="connsiteY6" fmla="*/ 3149918 h 3779917"/>
              <a:gd name="connsiteX7" fmla="*/ 0 w 4514292"/>
              <a:gd name="connsiteY7" fmla="*/ 629999 h 3779917"/>
              <a:gd name="connsiteX0" fmla="*/ 0 w 4514292"/>
              <a:gd name="connsiteY0" fmla="*/ 3149918 h 3779917"/>
              <a:gd name="connsiteX1" fmla="*/ 3884293 w 4514292"/>
              <a:gd name="connsiteY1" fmla="*/ 0 h 3779917"/>
              <a:gd name="connsiteX2" fmla="*/ 4514292 w 4514292"/>
              <a:gd name="connsiteY2" fmla="*/ 629999 h 3779917"/>
              <a:gd name="connsiteX3" fmla="*/ 4514292 w 4514292"/>
              <a:gd name="connsiteY3" fmla="*/ 3149918 h 3779917"/>
              <a:gd name="connsiteX4" fmla="*/ 3884293 w 4514292"/>
              <a:gd name="connsiteY4" fmla="*/ 3779917 h 3779917"/>
              <a:gd name="connsiteX5" fmla="*/ 629999 w 4514292"/>
              <a:gd name="connsiteY5" fmla="*/ 3779917 h 3779917"/>
              <a:gd name="connsiteX6" fmla="*/ 0 w 4514292"/>
              <a:gd name="connsiteY6" fmla="*/ 3149918 h 3779917"/>
              <a:gd name="connsiteX0" fmla="*/ 0 w 4514292"/>
              <a:gd name="connsiteY0" fmla="*/ 3000629 h 3630628"/>
              <a:gd name="connsiteX1" fmla="*/ 1915534 w 4514292"/>
              <a:gd name="connsiteY1" fmla="*/ 0 h 3630628"/>
              <a:gd name="connsiteX2" fmla="*/ 4514292 w 4514292"/>
              <a:gd name="connsiteY2" fmla="*/ 480710 h 3630628"/>
              <a:gd name="connsiteX3" fmla="*/ 4514292 w 4514292"/>
              <a:gd name="connsiteY3" fmla="*/ 3000629 h 3630628"/>
              <a:gd name="connsiteX4" fmla="*/ 3884293 w 4514292"/>
              <a:gd name="connsiteY4" fmla="*/ 3630628 h 3630628"/>
              <a:gd name="connsiteX5" fmla="*/ 629999 w 4514292"/>
              <a:gd name="connsiteY5" fmla="*/ 3630628 h 3630628"/>
              <a:gd name="connsiteX6" fmla="*/ 0 w 4514292"/>
              <a:gd name="connsiteY6" fmla="*/ 3000629 h 3630628"/>
              <a:gd name="connsiteX0" fmla="*/ 0 w 4514292"/>
              <a:gd name="connsiteY0" fmla="*/ 3093382 h 3723381"/>
              <a:gd name="connsiteX1" fmla="*/ 1915534 w 4514292"/>
              <a:gd name="connsiteY1" fmla="*/ 92753 h 3723381"/>
              <a:gd name="connsiteX2" fmla="*/ 2461558 w 4514292"/>
              <a:gd name="connsiteY2" fmla="*/ 181578 h 3723381"/>
              <a:gd name="connsiteX3" fmla="*/ 4514292 w 4514292"/>
              <a:gd name="connsiteY3" fmla="*/ 3093382 h 3723381"/>
              <a:gd name="connsiteX4" fmla="*/ 3884293 w 4514292"/>
              <a:gd name="connsiteY4" fmla="*/ 3723381 h 3723381"/>
              <a:gd name="connsiteX5" fmla="*/ 629999 w 4514292"/>
              <a:gd name="connsiteY5" fmla="*/ 3723381 h 3723381"/>
              <a:gd name="connsiteX6" fmla="*/ 0 w 4514292"/>
              <a:gd name="connsiteY6" fmla="*/ 3093382 h 3723381"/>
              <a:gd name="connsiteX0" fmla="*/ 0 w 4514292"/>
              <a:gd name="connsiteY0" fmla="*/ 3228021 h 3858020"/>
              <a:gd name="connsiteX1" fmla="*/ 1915534 w 4514292"/>
              <a:gd name="connsiteY1" fmla="*/ 227392 h 3858020"/>
              <a:gd name="connsiteX2" fmla="*/ 2461558 w 4514292"/>
              <a:gd name="connsiteY2" fmla="*/ 316217 h 3858020"/>
              <a:gd name="connsiteX3" fmla="*/ 4514292 w 4514292"/>
              <a:gd name="connsiteY3" fmla="*/ 3228021 h 3858020"/>
              <a:gd name="connsiteX4" fmla="*/ 3884293 w 4514292"/>
              <a:gd name="connsiteY4" fmla="*/ 3858020 h 3858020"/>
              <a:gd name="connsiteX5" fmla="*/ 629999 w 4514292"/>
              <a:gd name="connsiteY5" fmla="*/ 3858020 h 3858020"/>
              <a:gd name="connsiteX6" fmla="*/ 0 w 4514292"/>
              <a:gd name="connsiteY6" fmla="*/ 3228021 h 3858020"/>
              <a:gd name="connsiteX0" fmla="*/ 0 w 4514292"/>
              <a:gd name="connsiteY0" fmla="*/ 3154975 h 3784974"/>
              <a:gd name="connsiteX1" fmla="*/ 1915534 w 4514292"/>
              <a:gd name="connsiteY1" fmla="*/ 154346 h 3784974"/>
              <a:gd name="connsiteX2" fmla="*/ 2461558 w 4514292"/>
              <a:gd name="connsiteY2" fmla="*/ 243171 h 3784974"/>
              <a:gd name="connsiteX3" fmla="*/ 4514292 w 4514292"/>
              <a:gd name="connsiteY3" fmla="*/ 3154975 h 3784974"/>
              <a:gd name="connsiteX4" fmla="*/ 3884293 w 4514292"/>
              <a:gd name="connsiteY4" fmla="*/ 3784974 h 3784974"/>
              <a:gd name="connsiteX5" fmla="*/ 629999 w 4514292"/>
              <a:gd name="connsiteY5" fmla="*/ 3784974 h 3784974"/>
              <a:gd name="connsiteX6" fmla="*/ 0 w 4514292"/>
              <a:gd name="connsiteY6" fmla="*/ 3154975 h 3784974"/>
              <a:gd name="connsiteX0" fmla="*/ 0 w 4514292"/>
              <a:gd name="connsiteY0" fmla="*/ 3167381 h 3797380"/>
              <a:gd name="connsiteX1" fmla="*/ 1915534 w 4514292"/>
              <a:gd name="connsiteY1" fmla="*/ 166752 h 3797380"/>
              <a:gd name="connsiteX2" fmla="*/ 2461558 w 4514292"/>
              <a:gd name="connsiteY2" fmla="*/ 255577 h 3797380"/>
              <a:gd name="connsiteX3" fmla="*/ 4514292 w 4514292"/>
              <a:gd name="connsiteY3" fmla="*/ 3167381 h 3797380"/>
              <a:gd name="connsiteX4" fmla="*/ 3884293 w 4514292"/>
              <a:gd name="connsiteY4" fmla="*/ 3797380 h 3797380"/>
              <a:gd name="connsiteX5" fmla="*/ 629999 w 4514292"/>
              <a:gd name="connsiteY5" fmla="*/ 3797380 h 3797380"/>
              <a:gd name="connsiteX6" fmla="*/ 0 w 4514292"/>
              <a:gd name="connsiteY6" fmla="*/ 3167381 h 3797380"/>
              <a:gd name="connsiteX0" fmla="*/ 0 w 4439647"/>
              <a:gd name="connsiteY0" fmla="*/ 3167381 h 3803654"/>
              <a:gd name="connsiteX1" fmla="*/ 1915534 w 4439647"/>
              <a:gd name="connsiteY1" fmla="*/ 166752 h 3803654"/>
              <a:gd name="connsiteX2" fmla="*/ 2461558 w 4439647"/>
              <a:gd name="connsiteY2" fmla="*/ 255577 h 3803654"/>
              <a:gd name="connsiteX3" fmla="*/ 4439647 w 4439647"/>
              <a:gd name="connsiteY3" fmla="*/ 3521945 h 3803654"/>
              <a:gd name="connsiteX4" fmla="*/ 3884293 w 4439647"/>
              <a:gd name="connsiteY4" fmla="*/ 3797380 h 3803654"/>
              <a:gd name="connsiteX5" fmla="*/ 629999 w 4439647"/>
              <a:gd name="connsiteY5" fmla="*/ 3797380 h 3803654"/>
              <a:gd name="connsiteX6" fmla="*/ 0 w 4439647"/>
              <a:gd name="connsiteY6" fmla="*/ 3167381 h 3803654"/>
              <a:gd name="connsiteX0" fmla="*/ 0 w 4374333"/>
              <a:gd name="connsiteY0" fmla="*/ 3428638 h 3803654"/>
              <a:gd name="connsiteX1" fmla="*/ 1850220 w 4374333"/>
              <a:gd name="connsiteY1" fmla="*/ 166752 h 3803654"/>
              <a:gd name="connsiteX2" fmla="*/ 2396244 w 4374333"/>
              <a:gd name="connsiteY2" fmla="*/ 255577 h 3803654"/>
              <a:gd name="connsiteX3" fmla="*/ 4374333 w 4374333"/>
              <a:gd name="connsiteY3" fmla="*/ 3521945 h 3803654"/>
              <a:gd name="connsiteX4" fmla="*/ 3818979 w 4374333"/>
              <a:gd name="connsiteY4" fmla="*/ 3797380 h 3803654"/>
              <a:gd name="connsiteX5" fmla="*/ 564685 w 4374333"/>
              <a:gd name="connsiteY5" fmla="*/ 3797380 h 3803654"/>
              <a:gd name="connsiteX6" fmla="*/ 0 w 4374333"/>
              <a:gd name="connsiteY6" fmla="*/ 3428638 h 3803654"/>
              <a:gd name="connsiteX0" fmla="*/ 0 w 4374333"/>
              <a:gd name="connsiteY0" fmla="*/ 3380048 h 3755064"/>
              <a:gd name="connsiteX1" fmla="*/ 1840889 w 4374333"/>
              <a:gd name="connsiteY1" fmla="*/ 183477 h 3755064"/>
              <a:gd name="connsiteX2" fmla="*/ 2396244 w 4374333"/>
              <a:gd name="connsiteY2" fmla="*/ 206987 h 3755064"/>
              <a:gd name="connsiteX3" fmla="*/ 4374333 w 4374333"/>
              <a:gd name="connsiteY3" fmla="*/ 3473355 h 3755064"/>
              <a:gd name="connsiteX4" fmla="*/ 3818979 w 4374333"/>
              <a:gd name="connsiteY4" fmla="*/ 3748790 h 3755064"/>
              <a:gd name="connsiteX5" fmla="*/ 564685 w 4374333"/>
              <a:gd name="connsiteY5" fmla="*/ 3748790 h 3755064"/>
              <a:gd name="connsiteX6" fmla="*/ 0 w 4374333"/>
              <a:gd name="connsiteY6" fmla="*/ 3380048 h 3755064"/>
              <a:gd name="connsiteX0" fmla="*/ 0 w 4374333"/>
              <a:gd name="connsiteY0" fmla="*/ 3370122 h 3745138"/>
              <a:gd name="connsiteX1" fmla="*/ 1840889 w 4374333"/>
              <a:gd name="connsiteY1" fmla="*/ 173551 h 3745138"/>
              <a:gd name="connsiteX2" fmla="*/ 2340261 w 4374333"/>
              <a:gd name="connsiteY2" fmla="*/ 234383 h 3745138"/>
              <a:gd name="connsiteX3" fmla="*/ 4374333 w 4374333"/>
              <a:gd name="connsiteY3" fmla="*/ 3463429 h 3745138"/>
              <a:gd name="connsiteX4" fmla="*/ 3818979 w 4374333"/>
              <a:gd name="connsiteY4" fmla="*/ 3738864 h 3745138"/>
              <a:gd name="connsiteX5" fmla="*/ 564685 w 4374333"/>
              <a:gd name="connsiteY5" fmla="*/ 3738864 h 3745138"/>
              <a:gd name="connsiteX6" fmla="*/ 0 w 4374333"/>
              <a:gd name="connsiteY6" fmla="*/ 3370122 h 3745138"/>
              <a:gd name="connsiteX0" fmla="*/ 0 w 4346341"/>
              <a:gd name="connsiteY0" fmla="*/ 3370122 h 3740711"/>
              <a:gd name="connsiteX1" fmla="*/ 1840889 w 4346341"/>
              <a:gd name="connsiteY1" fmla="*/ 173551 h 3740711"/>
              <a:gd name="connsiteX2" fmla="*/ 2340261 w 4346341"/>
              <a:gd name="connsiteY2" fmla="*/ 234383 h 3740711"/>
              <a:gd name="connsiteX3" fmla="*/ 4346341 w 4346341"/>
              <a:gd name="connsiteY3" fmla="*/ 3435438 h 3740711"/>
              <a:gd name="connsiteX4" fmla="*/ 3818979 w 4346341"/>
              <a:gd name="connsiteY4" fmla="*/ 3738864 h 3740711"/>
              <a:gd name="connsiteX5" fmla="*/ 564685 w 4346341"/>
              <a:gd name="connsiteY5" fmla="*/ 3738864 h 3740711"/>
              <a:gd name="connsiteX6" fmla="*/ 0 w 4346341"/>
              <a:gd name="connsiteY6" fmla="*/ 3370122 h 3740711"/>
              <a:gd name="connsiteX0" fmla="*/ 0 w 4374333"/>
              <a:gd name="connsiteY0" fmla="*/ 3351460 h 3740711"/>
              <a:gd name="connsiteX1" fmla="*/ 1868881 w 4374333"/>
              <a:gd name="connsiteY1" fmla="*/ 173551 h 3740711"/>
              <a:gd name="connsiteX2" fmla="*/ 2368253 w 4374333"/>
              <a:gd name="connsiteY2" fmla="*/ 234383 h 3740711"/>
              <a:gd name="connsiteX3" fmla="*/ 4374333 w 4374333"/>
              <a:gd name="connsiteY3" fmla="*/ 3435438 h 3740711"/>
              <a:gd name="connsiteX4" fmla="*/ 3846971 w 4374333"/>
              <a:gd name="connsiteY4" fmla="*/ 3738864 h 3740711"/>
              <a:gd name="connsiteX5" fmla="*/ 592677 w 4374333"/>
              <a:gd name="connsiteY5" fmla="*/ 3738864 h 3740711"/>
              <a:gd name="connsiteX6" fmla="*/ 0 w 4374333"/>
              <a:gd name="connsiteY6" fmla="*/ 3351460 h 3740711"/>
              <a:gd name="connsiteX0" fmla="*/ 0 w 4374333"/>
              <a:gd name="connsiteY0" fmla="*/ 3351460 h 3740711"/>
              <a:gd name="connsiteX1" fmla="*/ 1868881 w 4374333"/>
              <a:gd name="connsiteY1" fmla="*/ 173551 h 3740711"/>
              <a:gd name="connsiteX2" fmla="*/ 2368253 w 4374333"/>
              <a:gd name="connsiteY2" fmla="*/ 234383 h 3740711"/>
              <a:gd name="connsiteX3" fmla="*/ 4374333 w 4374333"/>
              <a:gd name="connsiteY3" fmla="*/ 3435438 h 3740711"/>
              <a:gd name="connsiteX4" fmla="*/ 3846971 w 4374333"/>
              <a:gd name="connsiteY4" fmla="*/ 3738864 h 3740711"/>
              <a:gd name="connsiteX5" fmla="*/ 592677 w 4374333"/>
              <a:gd name="connsiteY5" fmla="*/ 3738864 h 3740711"/>
              <a:gd name="connsiteX6" fmla="*/ 0 w 4374333"/>
              <a:gd name="connsiteY6" fmla="*/ 3351460 h 3740711"/>
              <a:gd name="connsiteX0" fmla="*/ 573 w 4374906"/>
              <a:gd name="connsiteY0" fmla="*/ 3351460 h 3740711"/>
              <a:gd name="connsiteX1" fmla="*/ 1869454 w 4374906"/>
              <a:gd name="connsiteY1" fmla="*/ 173551 h 3740711"/>
              <a:gd name="connsiteX2" fmla="*/ 2368826 w 4374906"/>
              <a:gd name="connsiteY2" fmla="*/ 234383 h 3740711"/>
              <a:gd name="connsiteX3" fmla="*/ 4374906 w 4374906"/>
              <a:gd name="connsiteY3" fmla="*/ 3435438 h 3740711"/>
              <a:gd name="connsiteX4" fmla="*/ 3847544 w 4374906"/>
              <a:gd name="connsiteY4" fmla="*/ 3738864 h 3740711"/>
              <a:gd name="connsiteX5" fmla="*/ 593250 w 4374906"/>
              <a:gd name="connsiteY5" fmla="*/ 3738864 h 3740711"/>
              <a:gd name="connsiteX6" fmla="*/ 573 w 4374906"/>
              <a:gd name="connsiteY6" fmla="*/ 3351460 h 3740711"/>
              <a:gd name="connsiteX0" fmla="*/ 573 w 4374906"/>
              <a:gd name="connsiteY0" fmla="*/ 3351460 h 3740711"/>
              <a:gd name="connsiteX1" fmla="*/ 1869454 w 4374906"/>
              <a:gd name="connsiteY1" fmla="*/ 173551 h 3740711"/>
              <a:gd name="connsiteX2" fmla="*/ 2368826 w 4374906"/>
              <a:gd name="connsiteY2" fmla="*/ 234383 h 3740711"/>
              <a:gd name="connsiteX3" fmla="*/ 3870342 w 4374906"/>
              <a:gd name="connsiteY3" fmla="*/ 2649868 h 3740711"/>
              <a:gd name="connsiteX4" fmla="*/ 4374906 w 4374906"/>
              <a:gd name="connsiteY4" fmla="*/ 3435438 h 3740711"/>
              <a:gd name="connsiteX5" fmla="*/ 3847544 w 4374906"/>
              <a:gd name="connsiteY5" fmla="*/ 3738864 h 3740711"/>
              <a:gd name="connsiteX6" fmla="*/ 593250 w 4374906"/>
              <a:gd name="connsiteY6" fmla="*/ 3738864 h 3740711"/>
              <a:gd name="connsiteX7" fmla="*/ 573 w 4374906"/>
              <a:gd name="connsiteY7" fmla="*/ 3351460 h 3740711"/>
              <a:gd name="connsiteX0" fmla="*/ 573 w 4374906"/>
              <a:gd name="connsiteY0" fmla="*/ 3351460 h 3740711"/>
              <a:gd name="connsiteX1" fmla="*/ 1869454 w 4374906"/>
              <a:gd name="connsiteY1" fmla="*/ 173551 h 3740711"/>
              <a:gd name="connsiteX2" fmla="*/ 2368826 w 4374906"/>
              <a:gd name="connsiteY2" fmla="*/ 234383 h 3740711"/>
              <a:gd name="connsiteX3" fmla="*/ 3870342 w 4374906"/>
              <a:gd name="connsiteY3" fmla="*/ 2649868 h 3740711"/>
              <a:gd name="connsiteX4" fmla="*/ 4374906 w 4374906"/>
              <a:gd name="connsiteY4" fmla="*/ 3435438 h 3740711"/>
              <a:gd name="connsiteX5" fmla="*/ 3847544 w 4374906"/>
              <a:gd name="connsiteY5" fmla="*/ 3738864 h 3740711"/>
              <a:gd name="connsiteX6" fmla="*/ 593250 w 4374906"/>
              <a:gd name="connsiteY6" fmla="*/ 3738864 h 3740711"/>
              <a:gd name="connsiteX7" fmla="*/ 573 w 4374906"/>
              <a:gd name="connsiteY7" fmla="*/ 3351460 h 3740711"/>
              <a:gd name="connsiteX0" fmla="*/ 573 w 4444884"/>
              <a:gd name="connsiteY0" fmla="*/ 3351460 h 3751996"/>
              <a:gd name="connsiteX1" fmla="*/ 1869454 w 4444884"/>
              <a:gd name="connsiteY1" fmla="*/ 173551 h 3751996"/>
              <a:gd name="connsiteX2" fmla="*/ 2368826 w 4444884"/>
              <a:gd name="connsiteY2" fmla="*/ 234383 h 3751996"/>
              <a:gd name="connsiteX3" fmla="*/ 3870342 w 4444884"/>
              <a:gd name="connsiteY3" fmla="*/ 2649868 h 3751996"/>
              <a:gd name="connsiteX4" fmla="*/ 4374906 w 4444884"/>
              <a:gd name="connsiteY4" fmla="*/ 3435438 h 3751996"/>
              <a:gd name="connsiteX5" fmla="*/ 3847544 w 4444884"/>
              <a:gd name="connsiteY5" fmla="*/ 3738864 h 3751996"/>
              <a:gd name="connsiteX6" fmla="*/ 593250 w 4444884"/>
              <a:gd name="connsiteY6" fmla="*/ 3738864 h 3751996"/>
              <a:gd name="connsiteX7" fmla="*/ 573 w 4444884"/>
              <a:gd name="connsiteY7" fmla="*/ 3351460 h 3751996"/>
              <a:gd name="connsiteX0" fmla="*/ 573 w 4444884"/>
              <a:gd name="connsiteY0" fmla="*/ 3351460 h 3751996"/>
              <a:gd name="connsiteX1" fmla="*/ 1869454 w 4444884"/>
              <a:gd name="connsiteY1" fmla="*/ 173551 h 3751996"/>
              <a:gd name="connsiteX2" fmla="*/ 2368826 w 4444884"/>
              <a:gd name="connsiteY2" fmla="*/ 234383 h 3751996"/>
              <a:gd name="connsiteX3" fmla="*/ 3870342 w 4444884"/>
              <a:gd name="connsiteY3" fmla="*/ 2649868 h 3751996"/>
              <a:gd name="connsiteX4" fmla="*/ 4374906 w 4444884"/>
              <a:gd name="connsiteY4" fmla="*/ 3435438 h 3751996"/>
              <a:gd name="connsiteX5" fmla="*/ 3847544 w 4444884"/>
              <a:gd name="connsiteY5" fmla="*/ 3738864 h 3751996"/>
              <a:gd name="connsiteX6" fmla="*/ 593250 w 4444884"/>
              <a:gd name="connsiteY6" fmla="*/ 3738864 h 3751996"/>
              <a:gd name="connsiteX7" fmla="*/ 573 w 4444884"/>
              <a:gd name="connsiteY7" fmla="*/ 3351460 h 3751996"/>
              <a:gd name="connsiteX0" fmla="*/ 5648 w 4449959"/>
              <a:gd name="connsiteY0" fmla="*/ 3351460 h 3751996"/>
              <a:gd name="connsiteX1" fmla="*/ 1874529 w 4449959"/>
              <a:gd name="connsiteY1" fmla="*/ 173551 h 3751996"/>
              <a:gd name="connsiteX2" fmla="*/ 2373901 w 4449959"/>
              <a:gd name="connsiteY2" fmla="*/ 234383 h 3751996"/>
              <a:gd name="connsiteX3" fmla="*/ 3875417 w 4449959"/>
              <a:gd name="connsiteY3" fmla="*/ 2649868 h 3751996"/>
              <a:gd name="connsiteX4" fmla="*/ 4379981 w 4449959"/>
              <a:gd name="connsiteY4" fmla="*/ 3435438 h 3751996"/>
              <a:gd name="connsiteX5" fmla="*/ 3852619 w 4449959"/>
              <a:gd name="connsiteY5" fmla="*/ 3738864 h 3751996"/>
              <a:gd name="connsiteX6" fmla="*/ 598325 w 4449959"/>
              <a:gd name="connsiteY6" fmla="*/ 3738864 h 3751996"/>
              <a:gd name="connsiteX7" fmla="*/ 5648 w 4449959"/>
              <a:gd name="connsiteY7" fmla="*/ 3351460 h 3751996"/>
              <a:gd name="connsiteX0" fmla="*/ 5648 w 4411699"/>
              <a:gd name="connsiteY0" fmla="*/ 3351460 h 3741771"/>
              <a:gd name="connsiteX1" fmla="*/ 1874529 w 4411699"/>
              <a:gd name="connsiteY1" fmla="*/ 173551 h 3741771"/>
              <a:gd name="connsiteX2" fmla="*/ 2373901 w 4411699"/>
              <a:gd name="connsiteY2" fmla="*/ 234383 h 3741771"/>
              <a:gd name="connsiteX3" fmla="*/ 3875417 w 4411699"/>
              <a:gd name="connsiteY3" fmla="*/ 2649868 h 3741771"/>
              <a:gd name="connsiteX4" fmla="*/ 4336711 w 4411699"/>
              <a:gd name="connsiteY4" fmla="*/ 3384955 h 3741771"/>
              <a:gd name="connsiteX5" fmla="*/ 3852619 w 4411699"/>
              <a:gd name="connsiteY5" fmla="*/ 3738864 h 3741771"/>
              <a:gd name="connsiteX6" fmla="*/ 598325 w 4411699"/>
              <a:gd name="connsiteY6" fmla="*/ 3738864 h 3741771"/>
              <a:gd name="connsiteX7" fmla="*/ 5648 w 4411699"/>
              <a:gd name="connsiteY7" fmla="*/ 3351460 h 3741771"/>
              <a:gd name="connsiteX0" fmla="*/ 5648 w 4411699"/>
              <a:gd name="connsiteY0" fmla="*/ 3351460 h 3741771"/>
              <a:gd name="connsiteX1" fmla="*/ 1874529 w 4411699"/>
              <a:gd name="connsiteY1" fmla="*/ 173551 h 3741771"/>
              <a:gd name="connsiteX2" fmla="*/ 2373901 w 4411699"/>
              <a:gd name="connsiteY2" fmla="*/ 234383 h 3741771"/>
              <a:gd name="connsiteX3" fmla="*/ 3875417 w 4411699"/>
              <a:gd name="connsiteY3" fmla="*/ 2649868 h 3741771"/>
              <a:gd name="connsiteX4" fmla="*/ 4336711 w 4411699"/>
              <a:gd name="connsiteY4" fmla="*/ 3384955 h 3741771"/>
              <a:gd name="connsiteX5" fmla="*/ 3852619 w 4411699"/>
              <a:gd name="connsiteY5" fmla="*/ 3738864 h 3741771"/>
              <a:gd name="connsiteX6" fmla="*/ 598325 w 4411699"/>
              <a:gd name="connsiteY6" fmla="*/ 3738864 h 3741771"/>
              <a:gd name="connsiteX7" fmla="*/ 5648 w 4411699"/>
              <a:gd name="connsiteY7" fmla="*/ 3351460 h 3741771"/>
              <a:gd name="connsiteX0" fmla="*/ 55598 w 4461649"/>
              <a:gd name="connsiteY0" fmla="*/ 3351460 h 3741771"/>
              <a:gd name="connsiteX1" fmla="*/ 1924479 w 4461649"/>
              <a:gd name="connsiteY1" fmla="*/ 173551 h 3741771"/>
              <a:gd name="connsiteX2" fmla="*/ 2423851 w 4461649"/>
              <a:gd name="connsiteY2" fmla="*/ 234383 h 3741771"/>
              <a:gd name="connsiteX3" fmla="*/ 3925367 w 4461649"/>
              <a:gd name="connsiteY3" fmla="*/ 2649868 h 3741771"/>
              <a:gd name="connsiteX4" fmla="*/ 4386661 w 4461649"/>
              <a:gd name="connsiteY4" fmla="*/ 3384955 h 3741771"/>
              <a:gd name="connsiteX5" fmla="*/ 3902569 w 4461649"/>
              <a:gd name="connsiteY5" fmla="*/ 3738864 h 3741771"/>
              <a:gd name="connsiteX6" fmla="*/ 648275 w 4461649"/>
              <a:gd name="connsiteY6" fmla="*/ 3738864 h 3741771"/>
              <a:gd name="connsiteX7" fmla="*/ 55598 w 4461649"/>
              <a:gd name="connsiteY7" fmla="*/ 3351460 h 3741771"/>
              <a:gd name="connsiteX0" fmla="*/ 55598 w 4461649"/>
              <a:gd name="connsiteY0" fmla="*/ 3385072 h 3775383"/>
              <a:gd name="connsiteX1" fmla="*/ 1924479 w 4461649"/>
              <a:gd name="connsiteY1" fmla="*/ 207163 h 3775383"/>
              <a:gd name="connsiteX2" fmla="*/ 2423851 w 4461649"/>
              <a:gd name="connsiteY2" fmla="*/ 267995 h 3775383"/>
              <a:gd name="connsiteX3" fmla="*/ 3925367 w 4461649"/>
              <a:gd name="connsiteY3" fmla="*/ 2683480 h 3775383"/>
              <a:gd name="connsiteX4" fmla="*/ 4386661 w 4461649"/>
              <a:gd name="connsiteY4" fmla="*/ 3418567 h 3775383"/>
              <a:gd name="connsiteX5" fmla="*/ 3902569 w 4461649"/>
              <a:gd name="connsiteY5" fmla="*/ 3772476 h 3775383"/>
              <a:gd name="connsiteX6" fmla="*/ 648275 w 4461649"/>
              <a:gd name="connsiteY6" fmla="*/ 3772476 h 3775383"/>
              <a:gd name="connsiteX7" fmla="*/ 55598 w 4461649"/>
              <a:gd name="connsiteY7" fmla="*/ 3385072 h 3775383"/>
              <a:gd name="connsiteX0" fmla="*/ 55598 w 4461649"/>
              <a:gd name="connsiteY0" fmla="*/ 3336818 h 3727129"/>
              <a:gd name="connsiteX1" fmla="*/ 1924479 w 4461649"/>
              <a:gd name="connsiteY1" fmla="*/ 158909 h 3727129"/>
              <a:gd name="connsiteX2" fmla="*/ 2423851 w 4461649"/>
              <a:gd name="connsiteY2" fmla="*/ 219741 h 3727129"/>
              <a:gd name="connsiteX3" fmla="*/ 3925367 w 4461649"/>
              <a:gd name="connsiteY3" fmla="*/ 2635226 h 3727129"/>
              <a:gd name="connsiteX4" fmla="*/ 4386661 w 4461649"/>
              <a:gd name="connsiteY4" fmla="*/ 3370313 h 3727129"/>
              <a:gd name="connsiteX5" fmla="*/ 3902569 w 4461649"/>
              <a:gd name="connsiteY5" fmla="*/ 3724222 h 3727129"/>
              <a:gd name="connsiteX6" fmla="*/ 648275 w 4461649"/>
              <a:gd name="connsiteY6" fmla="*/ 3724222 h 3727129"/>
              <a:gd name="connsiteX7" fmla="*/ 55598 w 4461649"/>
              <a:gd name="connsiteY7" fmla="*/ 3336818 h 3727129"/>
              <a:gd name="connsiteX0" fmla="*/ 55598 w 4461649"/>
              <a:gd name="connsiteY0" fmla="*/ 3368664 h 3758975"/>
              <a:gd name="connsiteX1" fmla="*/ 1924479 w 4461649"/>
              <a:gd name="connsiteY1" fmla="*/ 190755 h 3758975"/>
              <a:gd name="connsiteX2" fmla="*/ 2423851 w 4461649"/>
              <a:gd name="connsiteY2" fmla="*/ 251587 h 3758975"/>
              <a:gd name="connsiteX3" fmla="*/ 3925367 w 4461649"/>
              <a:gd name="connsiteY3" fmla="*/ 2667072 h 3758975"/>
              <a:gd name="connsiteX4" fmla="*/ 4386661 w 4461649"/>
              <a:gd name="connsiteY4" fmla="*/ 3402159 h 3758975"/>
              <a:gd name="connsiteX5" fmla="*/ 3902569 w 4461649"/>
              <a:gd name="connsiteY5" fmla="*/ 3756068 h 3758975"/>
              <a:gd name="connsiteX6" fmla="*/ 648275 w 4461649"/>
              <a:gd name="connsiteY6" fmla="*/ 3756068 h 3758975"/>
              <a:gd name="connsiteX7" fmla="*/ 55598 w 4461649"/>
              <a:gd name="connsiteY7" fmla="*/ 3368664 h 3758975"/>
              <a:gd name="connsiteX0" fmla="*/ 55598 w 4461649"/>
              <a:gd name="connsiteY0" fmla="*/ 3367073 h 3757384"/>
              <a:gd name="connsiteX1" fmla="*/ 1924479 w 4461649"/>
              <a:gd name="connsiteY1" fmla="*/ 189164 h 3757384"/>
              <a:gd name="connsiteX2" fmla="*/ 2445486 w 4461649"/>
              <a:gd name="connsiteY2" fmla="*/ 257208 h 3757384"/>
              <a:gd name="connsiteX3" fmla="*/ 3925367 w 4461649"/>
              <a:gd name="connsiteY3" fmla="*/ 2665481 h 3757384"/>
              <a:gd name="connsiteX4" fmla="*/ 4386661 w 4461649"/>
              <a:gd name="connsiteY4" fmla="*/ 3400568 h 3757384"/>
              <a:gd name="connsiteX5" fmla="*/ 3902569 w 4461649"/>
              <a:gd name="connsiteY5" fmla="*/ 3754477 h 3757384"/>
              <a:gd name="connsiteX6" fmla="*/ 648275 w 4461649"/>
              <a:gd name="connsiteY6" fmla="*/ 3754477 h 3757384"/>
              <a:gd name="connsiteX7" fmla="*/ 55598 w 4461649"/>
              <a:gd name="connsiteY7" fmla="*/ 3367073 h 375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1649" h="3757384">
                <a:moveTo>
                  <a:pt x="55598" y="3367073"/>
                </a:moveTo>
                <a:cubicBezTo>
                  <a:pt x="390088" y="2805383"/>
                  <a:pt x="1301519" y="1248467"/>
                  <a:pt x="1924479" y="189164"/>
                </a:cubicBezTo>
                <a:cubicBezTo>
                  <a:pt x="2207105" y="-274840"/>
                  <a:pt x="2465002" y="261304"/>
                  <a:pt x="2445486" y="257208"/>
                </a:cubicBezTo>
                <a:lnTo>
                  <a:pt x="3925367" y="2665481"/>
                </a:lnTo>
                <a:cubicBezTo>
                  <a:pt x="4093555" y="2927338"/>
                  <a:pt x="4146355" y="3030534"/>
                  <a:pt x="4386661" y="3400568"/>
                </a:cubicBezTo>
                <a:cubicBezTo>
                  <a:pt x="4624650" y="3813413"/>
                  <a:pt x="4250508" y="3754477"/>
                  <a:pt x="3902569" y="3754477"/>
                </a:cubicBezTo>
                <a:lnTo>
                  <a:pt x="648275" y="3754477"/>
                </a:lnTo>
                <a:cubicBezTo>
                  <a:pt x="300336" y="3754477"/>
                  <a:pt x="-160755" y="3801556"/>
                  <a:pt x="55598" y="3367073"/>
                </a:cubicBezTo>
                <a:close/>
              </a:path>
            </a:pathLst>
          </a:custGeom>
        </p:spPr>
        <p:txBody>
          <a:bodyPr/>
          <a:lstStyle/>
          <a:p>
            <a:endParaRPr lang="en-US" dirty="0"/>
          </a:p>
        </p:txBody>
      </p:sp>
      <p:sp>
        <p:nvSpPr>
          <p:cNvPr id="15" name="TextBox 14">
            <a:extLst>
              <a:ext uri="{FF2B5EF4-FFF2-40B4-BE49-F238E27FC236}">
                <a16:creationId xmlns:a16="http://schemas.microsoft.com/office/drawing/2014/main" id="{C150833A-B136-244A-A915-9F9CEAF6E751}"/>
              </a:ext>
            </a:extLst>
          </p:cNvPr>
          <p:cNvSpPr txBox="1"/>
          <p:nvPr userDrawn="1"/>
        </p:nvSpPr>
        <p:spPr>
          <a:xfrm>
            <a:off x="1897224" y="6381768"/>
            <a:ext cx="3187959" cy="307777"/>
          </a:xfrm>
          <a:prstGeom prst="rect">
            <a:avLst/>
          </a:prstGeom>
          <a:noFill/>
        </p:spPr>
        <p:txBody>
          <a:bodyPr wrap="square" rtlCol="0">
            <a:spAutoFit/>
          </a:bodyPr>
          <a:lstStyle/>
          <a:p>
            <a:r>
              <a:rPr lang="en-US" sz="1400" b="1" i="0" dirty="0" err="1">
                <a:solidFill>
                  <a:schemeClr val="bg1"/>
                </a:solidFill>
                <a:latin typeface="Zen New SemiBold" pitchFamily="2" charset="77"/>
                <a:ea typeface="Zen New SemiBold" pitchFamily="2" charset="77"/>
              </a:rPr>
              <a:t>bluetriangle.org.uk</a:t>
            </a:r>
            <a:endParaRPr lang="en-US" sz="1400" b="1" i="0" dirty="0">
              <a:solidFill>
                <a:schemeClr val="bg1"/>
              </a:solidFill>
              <a:latin typeface="Zen New SemiBold" pitchFamily="2" charset="77"/>
              <a:ea typeface="Zen New SemiBold" pitchFamily="2" charset="77"/>
            </a:endParaRPr>
          </a:p>
        </p:txBody>
      </p:sp>
    </p:spTree>
    <p:extLst>
      <p:ext uri="{BB962C8B-B14F-4D97-AF65-F5344CB8AC3E}">
        <p14:creationId xmlns:p14="http://schemas.microsoft.com/office/powerpoint/2010/main" val="254678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3C569-A6C1-D548-805B-9511429B6E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E1BB8CD8-7C61-FB4D-B2C3-0E21A7722E46}"/>
              </a:ext>
            </a:extLst>
          </p:cNvPr>
          <p:cNvSpPr>
            <a:spLocks noGrp="1"/>
          </p:cNvSpPr>
          <p:nvPr>
            <p:ph type="body" sz="half" idx="2"/>
          </p:nvPr>
        </p:nvSpPr>
        <p:spPr>
          <a:xfrm>
            <a:off x="839788" y="2057400"/>
            <a:ext cx="3932237" cy="3811588"/>
          </a:xfrm>
        </p:spPr>
        <p:txBody>
          <a:bodyPr/>
          <a:lstStyle>
            <a:lvl1pPr marL="285750" indent="-285750">
              <a:buFontTx/>
              <a:buBlip>
                <a:blip r:embed="rId2"/>
              </a:buBlip>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a:p>
            <a:pPr lvl="0"/>
            <a:r>
              <a:rPr lang="en-GB" dirty="0"/>
              <a:t>Bullet</a:t>
            </a:r>
          </a:p>
          <a:p>
            <a:pPr lvl="0"/>
            <a:r>
              <a:rPr lang="en-GB" dirty="0"/>
              <a:t>Bullet</a:t>
            </a:r>
          </a:p>
        </p:txBody>
      </p:sp>
      <p:pic>
        <p:nvPicPr>
          <p:cNvPr id="8" name="Picture 7" descr="Icon&#10;&#10;Description automatically generated">
            <a:extLst>
              <a:ext uri="{FF2B5EF4-FFF2-40B4-BE49-F238E27FC236}">
                <a16:creationId xmlns:a16="http://schemas.microsoft.com/office/drawing/2014/main" id="{C3D30B3E-852A-7F41-808E-0E776A103E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22510" y="-272096"/>
            <a:ext cx="6703961" cy="6928257"/>
          </a:xfrm>
          <a:prstGeom prst="rect">
            <a:avLst/>
          </a:prstGeom>
        </p:spPr>
      </p:pic>
      <p:sp>
        <p:nvSpPr>
          <p:cNvPr id="9" name="Picture Placeholder 6">
            <a:extLst>
              <a:ext uri="{FF2B5EF4-FFF2-40B4-BE49-F238E27FC236}">
                <a16:creationId xmlns:a16="http://schemas.microsoft.com/office/drawing/2014/main" id="{87E934D7-2BC1-C649-9B4C-579CEB32A458}"/>
              </a:ext>
            </a:extLst>
          </p:cNvPr>
          <p:cNvSpPr>
            <a:spLocks noGrp="1"/>
          </p:cNvSpPr>
          <p:nvPr>
            <p:ph type="pic" sz="quarter" idx="13"/>
          </p:nvPr>
        </p:nvSpPr>
        <p:spPr>
          <a:xfrm>
            <a:off x="5539591" y="806158"/>
            <a:ext cx="5772488" cy="4861310"/>
          </a:xfrm>
          <a:custGeom>
            <a:avLst/>
            <a:gdLst>
              <a:gd name="connsiteX0" fmla="*/ 0 w 4514292"/>
              <a:gd name="connsiteY0" fmla="*/ 629999 h 3779917"/>
              <a:gd name="connsiteX1" fmla="*/ 629999 w 4514292"/>
              <a:gd name="connsiteY1" fmla="*/ 0 h 3779917"/>
              <a:gd name="connsiteX2" fmla="*/ 3884293 w 4514292"/>
              <a:gd name="connsiteY2" fmla="*/ 0 h 3779917"/>
              <a:gd name="connsiteX3" fmla="*/ 4514292 w 4514292"/>
              <a:gd name="connsiteY3" fmla="*/ 629999 h 3779917"/>
              <a:gd name="connsiteX4" fmla="*/ 4514292 w 4514292"/>
              <a:gd name="connsiteY4" fmla="*/ 3149918 h 3779917"/>
              <a:gd name="connsiteX5" fmla="*/ 3884293 w 4514292"/>
              <a:gd name="connsiteY5" fmla="*/ 3779917 h 3779917"/>
              <a:gd name="connsiteX6" fmla="*/ 629999 w 4514292"/>
              <a:gd name="connsiteY6" fmla="*/ 3779917 h 3779917"/>
              <a:gd name="connsiteX7" fmla="*/ 0 w 4514292"/>
              <a:gd name="connsiteY7" fmla="*/ 3149918 h 3779917"/>
              <a:gd name="connsiteX8" fmla="*/ 0 w 4514292"/>
              <a:gd name="connsiteY8" fmla="*/ 629999 h 3779917"/>
              <a:gd name="connsiteX0" fmla="*/ 0 w 4514292"/>
              <a:gd name="connsiteY0" fmla="*/ 629999 h 3779917"/>
              <a:gd name="connsiteX1" fmla="*/ 3884293 w 4514292"/>
              <a:gd name="connsiteY1" fmla="*/ 0 h 3779917"/>
              <a:gd name="connsiteX2" fmla="*/ 4514292 w 4514292"/>
              <a:gd name="connsiteY2" fmla="*/ 629999 h 3779917"/>
              <a:gd name="connsiteX3" fmla="*/ 4514292 w 4514292"/>
              <a:gd name="connsiteY3" fmla="*/ 3149918 h 3779917"/>
              <a:gd name="connsiteX4" fmla="*/ 3884293 w 4514292"/>
              <a:gd name="connsiteY4" fmla="*/ 3779917 h 3779917"/>
              <a:gd name="connsiteX5" fmla="*/ 629999 w 4514292"/>
              <a:gd name="connsiteY5" fmla="*/ 3779917 h 3779917"/>
              <a:gd name="connsiteX6" fmla="*/ 0 w 4514292"/>
              <a:gd name="connsiteY6" fmla="*/ 3149918 h 3779917"/>
              <a:gd name="connsiteX7" fmla="*/ 0 w 4514292"/>
              <a:gd name="connsiteY7" fmla="*/ 629999 h 3779917"/>
              <a:gd name="connsiteX0" fmla="*/ 0 w 4514292"/>
              <a:gd name="connsiteY0" fmla="*/ 3149918 h 3779917"/>
              <a:gd name="connsiteX1" fmla="*/ 3884293 w 4514292"/>
              <a:gd name="connsiteY1" fmla="*/ 0 h 3779917"/>
              <a:gd name="connsiteX2" fmla="*/ 4514292 w 4514292"/>
              <a:gd name="connsiteY2" fmla="*/ 629999 h 3779917"/>
              <a:gd name="connsiteX3" fmla="*/ 4514292 w 4514292"/>
              <a:gd name="connsiteY3" fmla="*/ 3149918 h 3779917"/>
              <a:gd name="connsiteX4" fmla="*/ 3884293 w 4514292"/>
              <a:gd name="connsiteY4" fmla="*/ 3779917 h 3779917"/>
              <a:gd name="connsiteX5" fmla="*/ 629999 w 4514292"/>
              <a:gd name="connsiteY5" fmla="*/ 3779917 h 3779917"/>
              <a:gd name="connsiteX6" fmla="*/ 0 w 4514292"/>
              <a:gd name="connsiteY6" fmla="*/ 3149918 h 3779917"/>
              <a:gd name="connsiteX0" fmla="*/ 0 w 4514292"/>
              <a:gd name="connsiteY0" fmla="*/ 3000629 h 3630628"/>
              <a:gd name="connsiteX1" fmla="*/ 1915534 w 4514292"/>
              <a:gd name="connsiteY1" fmla="*/ 0 h 3630628"/>
              <a:gd name="connsiteX2" fmla="*/ 4514292 w 4514292"/>
              <a:gd name="connsiteY2" fmla="*/ 480710 h 3630628"/>
              <a:gd name="connsiteX3" fmla="*/ 4514292 w 4514292"/>
              <a:gd name="connsiteY3" fmla="*/ 3000629 h 3630628"/>
              <a:gd name="connsiteX4" fmla="*/ 3884293 w 4514292"/>
              <a:gd name="connsiteY4" fmla="*/ 3630628 h 3630628"/>
              <a:gd name="connsiteX5" fmla="*/ 629999 w 4514292"/>
              <a:gd name="connsiteY5" fmla="*/ 3630628 h 3630628"/>
              <a:gd name="connsiteX6" fmla="*/ 0 w 4514292"/>
              <a:gd name="connsiteY6" fmla="*/ 3000629 h 3630628"/>
              <a:gd name="connsiteX0" fmla="*/ 0 w 4514292"/>
              <a:gd name="connsiteY0" fmla="*/ 3093382 h 3723381"/>
              <a:gd name="connsiteX1" fmla="*/ 1915534 w 4514292"/>
              <a:gd name="connsiteY1" fmla="*/ 92753 h 3723381"/>
              <a:gd name="connsiteX2" fmla="*/ 2461558 w 4514292"/>
              <a:gd name="connsiteY2" fmla="*/ 181578 h 3723381"/>
              <a:gd name="connsiteX3" fmla="*/ 4514292 w 4514292"/>
              <a:gd name="connsiteY3" fmla="*/ 3093382 h 3723381"/>
              <a:gd name="connsiteX4" fmla="*/ 3884293 w 4514292"/>
              <a:gd name="connsiteY4" fmla="*/ 3723381 h 3723381"/>
              <a:gd name="connsiteX5" fmla="*/ 629999 w 4514292"/>
              <a:gd name="connsiteY5" fmla="*/ 3723381 h 3723381"/>
              <a:gd name="connsiteX6" fmla="*/ 0 w 4514292"/>
              <a:gd name="connsiteY6" fmla="*/ 3093382 h 3723381"/>
              <a:gd name="connsiteX0" fmla="*/ 0 w 4514292"/>
              <a:gd name="connsiteY0" fmla="*/ 3228021 h 3858020"/>
              <a:gd name="connsiteX1" fmla="*/ 1915534 w 4514292"/>
              <a:gd name="connsiteY1" fmla="*/ 227392 h 3858020"/>
              <a:gd name="connsiteX2" fmla="*/ 2461558 w 4514292"/>
              <a:gd name="connsiteY2" fmla="*/ 316217 h 3858020"/>
              <a:gd name="connsiteX3" fmla="*/ 4514292 w 4514292"/>
              <a:gd name="connsiteY3" fmla="*/ 3228021 h 3858020"/>
              <a:gd name="connsiteX4" fmla="*/ 3884293 w 4514292"/>
              <a:gd name="connsiteY4" fmla="*/ 3858020 h 3858020"/>
              <a:gd name="connsiteX5" fmla="*/ 629999 w 4514292"/>
              <a:gd name="connsiteY5" fmla="*/ 3858020 h 3858020"/>
              <a:gd name="connsiteX6" fmla="*/ 0 w 4514292"/>
              <a:gd name="connsiteY6" fmla="*/ 3228021 h 3858020"/>
              <a:gd name="connsiteX0" fmla="*/ 0 w 4514292"/>
              <a:gd name="connsiteY0" fmla="*/ 3154975 h 3784974"/>
              <a:gd name="connsiteX1" fmla="*/ 1915534 w 4514292"/>
              <a:gd name="connsiteY1" fmla="*/ 154346 h 3784974"/>
              <a:gd name="connsiteX2" fmla="*/ 2461558 w 4514292"/>
              <a:gd name="connsiteY2" fmla="*/ 243171 h 3784974"/>
              <a:gd name="connsiteX3" fmla="*/ 4514292 w 4514292"/>
              <a:gd name="connsiteY3" fmla="*/ 3154975 h 3784974"/>
              <a:gd name="connsiteX4" fmla="*/ 3884293 w 4514292"/>
              <a:gd name="connsiteY4" fmla="*/ 3784974 h 3784974"/>
              <a:gd name="connsiteX5" fmla="*/ 629999 w 4514292"/>
              <a:gd name="connsiteY5" fmla="*/ 3784974 h 3784974"/>
              <a:gd name="connsiteX6" fmla="*/ 0 w 4514292"/>
              <a:gd name="connsiteY6" fmla="*/ 3154975 h 3784974"/>
              <a:gd name="connsiteX0" fmla="*/ 0 w 4514292"/>
              <a:gd name="connsiteY0" fmla="*/ 3167381 h 3797380"/>
              <a:gd name="connsiteX1" fmla="*/ 1915534 w 4514292"/>
              <a:gd name="connsiteY1" fmla="*/ 166752 h 3797380"/>
              <a:gd name="connsiteX2" fmla="*/ 2461558 w 4514292"/>
              <a:gd name="connsiteY2" fmla="*/ 255577 h 3797380"/>
              <a:gd name="connsiteX3" fmla="*/ 4514292 w 4514292"/>
              <a:gd name="connsiteY3" fmla="*/ 3167381 h 3797380"/>
              <a:gd name="connsiteX4" fmla="*/ 3884293 w 4514292"/>
              <a:gd name="connsiteY4" fmla="*/ 3797380 h 3797380"/>
              <a:gd name="connsiteX5" fmla="*/ 629999 w 4514292"/>
              <a:gd name="connsiteY5" fmla="*/ 3797380 h 3797380"/>
              <a:gd name="connsiteX6" fmla="*/ 0 w 4514292"/>
              <a:gd name="connsiteY6" fmla="*/ 3167381 h 3797380"/>
              <a:gd name="connsiteX0" fmla="*/ 0 w 4439647"/>
              <a:gd name="connsiteY0" fmla="*/ 3167381 h 3803654"/>
              <a:gd name="connsiteX1" fmla="*/ 1915534 w 4439647"/>
              <a:gd name="connsiteY1" fmla="*/ 166752 h 3803654"/>
              <a:gd name="connsiteX2" fmla="*/ 2461558 w 4439647"/>
              <a:gd name="connsiteY2" fmla="*/ 255577 h 3803654"/>
              <a:gd name="connsiteX3" fmla="*/ 4439647 w 4439647"/>
              <a:gd name="connsiteY3" fmla="*/ 3521945 h 3803654"/>
              <a:gd name="connsiteX4" fmla="*/ 3884293 w 4439647"/>
              <a:gd name="connsiteY4" fmla="*/ 3797380 h 3803654"/>
              <a:gd name="connsiteX5" fmla="*/ 629999 w 4439647"/>
              <a:gd name="connsiteY5" fmla="*/ 3797380 h 3803654"/>
              <a:gd name="connsiteX6" fmla="*/ 0 w 4439647"/>
              <a:gd name="connsiteY6" fmla="*/ 3167381 h 3803654"/>
              <a:gd name="connsiteX0" fmla="*/ 0 w 4374333"/>
              <a:gd name="connsiteY0" fmla="*/ 3428638 h 3803654"/>
              <a:gd name="connsiteX1" fmla="*/ 1850220 w 4374333"/>
              <a:gd name="connsiteY1" fmla="*/ 166752 h 3803654"/>
              <a:gd name="connsiteX2" fmla="*/ 2396244 w 4374333"/>
              <a:gd name="connsiteY2" fmla="*/ 255577 h 3803654"/>
              <a:gd name="connsiteX3" fmla="*/ 4374333 w 4374333"/>
              <a:gd name="connsiteY3" fmla="*/ 3521945 h 3803654"/>
              <a:gd name="connsiteX4" fmla="*/ 3818979 w 4374333"/>
              <a:gd name="connsiteY4" fmla="*/ 3797380 h 3803654"/>
              <a:gd name="connsiteX5" fmla="*/ 564685 w 4374333"/>
              <a:gd name="connsiteY5" fmla="*/ 3797380 h 3803654"/>
              <a:gd name="connsiteX6" fmla="*/ 0 w 4374333"/>
              <a:gd name="connsiteY6" fmla="*/ 3428638 h 3803654"/>
              <a:gd name="connsiteX0" fmla="*/ 0 w 4374333"/>
              <a:gd name="connsiteY0" fmla="*/ 3380048 h 3755064"/>
              <a:gd name="connsiteX1" fmla="*/ 1840889 w 4374333"/>
              <a:gd name="connsiteY1" fmla="*/ 183477 h 3755064"/>
              <a:gd name="connsiteX2" fmla="*/ 2396244 w 4374333"/>
              <a:gd name="connsiteY2" fmla="*/ 206987 h 3755064"/>
              <a:gd name="connsiteX3" fmla="*/ 4374333 w 4374333"/>
              <a:gd name="connsiteY3" fmla="*/ 3473355 h 3755064"/>
              <a:gd name="connsiteX4" fmla="*/ 3818979 w 4374333"/>
              <a:gd name="connsiteY4" fmla="*/ 3748790 h 3755064"/>
              <a:gd name="connsiteX5" fmla="*/ 564685 w 4374333"/>
              <a:gd name="connsiteY5" fmla="*/ 3748790 h 3755064"/>
              <a:gd name="connsiteX6" fmla="*/ 0 w 4374333"/>
              <a:gd name="connsiteY6" fmla="*/ 3380048 h 3755064"/>
              <a:gd name="connsiteX0" fmla="*/ 0 w 4374333"/>
              <a:gd name="connsiteY0" fmla="*/ 3370122 h 3745138"/>
              <a:gd name="connsiteX1" fmla="*/ 1840889 w 4374333"/>
              <a:gd name="connsiteY1" fmla="*/ 173551 h 3745138"/>
              <a:gd name="connsiteX2" fmla="*/ 2340261 w 4374333"/>
              <a:gd name="connsiteY2" fmla="*/ 234383 h 3745138"/>
              <a:gd name="connsiteX3" fmla="*/ 4374333 w 4374333"/>
              <a:gd name="connsiteY3" fmla="*/ 3463429 h 3745138"/>
              <a:gd name="connsiteX4" fmla="*/ 3818979 w 4374333"/>
              <a:gd name="connsiteY4" fmla="*/ 3738864 h 3745138"/>
              <a:gd name="connsiteX5" fmla="*/ 564685 w 4374333"/>
              <a:gd name="connsiteY5" fmla="*/ 3738864 h 3745138"/>
              <a:gd name="connsiteX6" fmla="*/ 0 w 4374333"/>
              <a:gd name="connsiteY6" fmla="*/ 3370122 h 3745138"/>
              <a:gd name="connsiteX0" fmla="*/ 0 w 4346341"/>
              <a:gd name="connsiteY0" fmla="*/ 3370122 h 3740711"/>
              <a:gd name="connsiteX1" fmla="*/ 1840889 w 4346341"/>
              <a:gd name="connsiteY1" fmla="*/ 173551 h 3740711"/>
              <a:gd name="connsiteX2" fmla="*/ 2340261 w 4346341"/>
              <a:gd name="connsiteY2" fmla="*/ 234383 h 3740711"/>
              <a:gd name="connsiteX3" fmla="*/ 4346341 w 4346341"/>
              <a:gd name="connsiteY3" fmla="*/ 3435438 h 3740711"/>
              <a:gd name="connsiteX4" fmla="*/ 3818979 w 4346341"/>
              <a:gd name="connsiteY4" fmla="*/ 3738864 h 3740711"/>
              <a:gd name="connsiteX5" fmla="*/ 564685 w 4346341"/>
              <a:gd name="connsiteY5" fmla="*/ 3738864 h 3740711"/>
              <a:gd name="connsiteX6" fmla="*/ 0 w 4346341"/>
              <a:gd name="connsiteY6" fmla="*/ 3370122 h 3740711"/>
              <a:gd name="connsiteX0" fmla="*/ 0 w 4374333"/>
              <a:gd name="connsiteY0" fmla="*/ 3351460 h 3740711"/>
              <a:gd name="connsiteX1" fmla="*/ 1868881 w 4374333"/>
              <a:gd name="connsiteY1" fmla="*/ 173551 h 3740711"/>
              <a:gd name="connsiteX2" fmla="*/ 2368253 w 4374333"/>
              <a:gd name="connsiteY2" fmla="*/ 234383 h 3740711"/>
              <a:gd name="connsiteX3" fmla="*/ 4374333 w 4374333"/>
              <a:gd name="connsiteY3" fmla="*/ 3435438 h 3740711"/>
              <a:gd name="connsiteX4" fmla="*/ 3846971 w 4374333"/>
              <a:gd name="connsiteY4" fmla="*/ 3738864 h 3740711"/>
              <a:gd name="connsiteX5" fmla="*/ 592677 w 4374333"/>
              <a:gd name="connsiteY5" fmla="*/ 3738864 h 3740711"/>
              <a:gd name="connsiteX6" fmla="*/ 0 w 4374333"/>
              <a:gd name="connsiteY6" fmla="*/ 3351460 h 3740711"/>
              <a:gd name="connsiteX0" fmla="*/ 0 w 4374333"/>
              <a:gd name="connsiteY0" fmla="*/ 3351460 h 3740711"/>
              <a:gd name="connsiteX1" fmla="*/ 1868881 w 4374333"/>
              <a:gd name="connsiteY1" fmla="*/ 173551 h 3740711"/>
              <a:gd name="connsiteX2" fmla="*/ 2368253 w 4374333"/>
              <a:gd name="connsiteY2" fmla="*/ 234383 h 3740711"/>
              <a:gd name="connsiteX3" fmla="*/ 4374333 w 4374333"/>
              <a:gd name="connsiteY3" fmla="*/ 3435438 h 3740711"/>
              <a:gd name="connsiteX4" fmla="*/ 3846971 w 4374333"/>
              <a:gd name="connsiteY4" fmla="*/ 3738864 h 3740711"/>
              <a:gd name="connsiteX5" fmla="*/ 592677 w 4374333"/>
              <a:gd name="connsiteY5" fmla="*/ 3738864 h 3740711"/>
              <a:gd name="connsiteX6" fmla="*/ 0 w 4374333"/>
              <a:gd name="connsiteY6" fmla="*/ 3351460 h 3740711"/>
              <a:gd name="connsiteX0" fmla="*/ 573 w 4374906"/>
              <a:gd name="connsiteY0" fmla="*/ 3351460 h 3740711"/>
              <a:gd name="connsiteX1" fmla="*/ 1869454 w 4374906"/>
              <a:gd name="connsiteY1" fmla="*/ 173551 h 3740711"/>
              <a:gd name="connsiteX2" fmla="*/ 2368826 w 4374906"/>
              <a:gd name="connsiteY2" fmla="*/ 234383 h 3740711"/>
              <a:gd name="connsiteX3" fmla="*/ 4374906 w 4374906"/>
              <a:gd name="connsiteY3" fmla="*/ 3435438 h 3740711"/>
              <a:gd name="connsiteX4" fmla="*/ 3847544 w 4374906"/>
              <a:gd name="connsiteY4" fmla="*/ 3738864 h 3740711"/>
              <a:gd name="connsiteX5" fmla="*/ 593250 w 4374906"/>
              <a:gd name="connsiteY5" fmla="*/ 3738864 h 3740711"/>
              <a:gd name="connsiteX6" fmla="*/ 573 w 4374906"/>
              <a:gd name="connsiteY6" fmla="*/ 3351460 h 3740711"/>
              <a:gd name="connsiteX0" fmla="*/ 573 w 4374906"/>
              <a:gd name="connsiteY0" fmla="*/ 3351460 h 3740711"/>
              <a:gd name="connsiteX1" fmla="*/ 1869454 w 4374906"/>
              <a:gd name="connsiteY1" fmla="*/ 173551 h 3740711"/>
              <a:gd name="connsiteX2" fmla="*/ 2368826 w 4374906"/>
              <a:gd name="connsiteY2" fmla="*/ 234383 h 3740711"/>
              <a:gd name="connsiteX3" fmla="*/ 3870342 w 4374906"/>
              <a:gd name="connsiteY3" fmla="*/ 2649868 h 3740711"/>
              <a:gd name="connsiteX4" fmla="*/ 4374906 w 4374906"/>
              <a:gd name="connsiteY4" fmla="*/ 3435438 h 3740711"/>
              <a:gd name="connsiteX5" fmla="*/ 3847544 w 4374906"/>
              <a:gd name="connsiteY5" fmla="*/ 3738864 h 3740711"/>
              <a:gd name="connsiteX6" fmla="*/ 593250 w 4374906"/>
              <a:gd name="connsiteY6" fmla="*/ 3738864 h 3740711"/>
              <a:gd name="connsiteX7" fmla="*/ 573 w 4374906"/>
              <a:gd name="connsiteY7" fmla="*/ 3351460 h 3740711"/>
              <a:gd name="connsiteX0" fmla="*/ 573 w 4374906"/>
              <a:gd name="connsiteY0" fmla="*/ 3351460 h 3740711"/>
              <a:gd name="connsiteX1" fmla="*/ 1869454 w 4374906"/>
              <a:gd name="connsiteY1" fmla="*/ 173551 h 3740711"/>
              <a:gd name="connsiteX2" fmla="*/ 2368826 w 4374906"/>
              <a:gd name="connsiteY2" fmla="*/ 234383 h 3740711"/>
              <a:gd name="connsiteX3" fmla="*/ 3870342 w 4374906"/>
              <a:gd name="connsiteY3" fmla="*/ 2649868 h 3740711"/>
              <a:gd name="connsiteX4" fmla="*/ 4374906 w 4374906"/>
              <a:gd name="connsiteY4" fmla="*/ 3435438 h 3740711"/>
              <a:gd name="connsiteX5" fmla="*/ 3847544 w 4374906"/>
              <a:gd name="connsiteY5" fmla="*/ 3738864 h 3740711"/>
              <a:gd name="connsiteX6" fmla="*/ 593250 w 4374906"/>
              <a:gd name="connsiteY6" fmla="*/ 3738864 h 3740711"/>
              <a:gd name="connsiteX7" fmla="*/ 573 w 4374906"/>
              <a:gd name="connsiteY7" fmla="*/ 3351460 h 3740711"/>
              <a:gd name="connsiteX0" fmla="*/ 573 w 4444884"/>
              <a:gd name="connsiteY0" fmla="*/ 3351460 h 3751996"/>
              <a:gd name="connsiteX1" fmla="*/ 1869454 w 4444884"/>
              <a:gd name="connsiteY1" fmla="*/ 173551 h 3751996"/>
              <a:gd name="connsiteX2" fmla="*/ 2368826 w 4444884"/>
              <a:gd name="connsiteY2" fmla="*/ 234383 h 3751996"/>
              <a:gd name="connsiteX3" fmla="*/ 3870342 w 4444884"/>
              <a:gd name="connsiteY3" fmla="*/ 2649868 h 3751996"/>
              <a:gd name="connsiteX4" fmla="*/ 4374906 w 4444884"/>
              <a:gd name="connsiteY4" fmla="*/ 3435438 h 3751996"/>
              <a:gd name="connsiteX5" fmla="*/ 3847544 w 4444884"/>
              <a:gd name="connsiteY5" fmla="*/ 3738864 h 3751996"/>
              <a:gd name="connsiteX6" fmla="*/ 593250 w 4444884"/>
              <a:gd name="connsiteY6" fmla="*/ 3738864 h 3751996"/>
              <a:gd name="connsiteX7" fmla="*/ 573 w 4444884"/>
              <a:gd name="connsiteY7" fmla="*/ 3351460 h 3751996"/>
              <a:gd name="connsiteX0" fmla="*/ 573 w 4444884"/>
              <a:gd name="connsiteY0" fmla="*/ 3351460 h 3751996"/>
              <a:gd name="connsiteX1" fmla="*/ 1869454 w 4444884"/>
              <a:gd name="connsiteY1" fmla="*/ 173551 h 3751996"/>
              <a:gd name="connsiteX2" fmla="*/ 2368826 w 4444884"/>
              <a:gd name="connsiteY2" fmla="*/ 234383 h 3751996"/>
              <a:gd name="connsiteX3" fmla="*/ 3870342 w 4444884"/>
              <a:gd name="connsiteY3" fmla="*/ 2649868 h 3751996"/>
              <a:gd name="connsiteX4" fmla="*/ 4374906 w 4444884"/>
              <a:gd name="connsiteY4" fmla="*/ 3435438 h 3751996"/>
              <a:gd name="connsiteX5" fmla="*/ 3847544 w 4444884"/>
              <a:gd name="connsiteY5" fmla="*/ 3738864 h 3751996"/>
              <a:gd name="connsiteX6" fmla="*/ 593250 w 4444884"/>
              <a:gd name="connsiteY6" fmla="*/ 3738864 h 3751996"/>
              <a:gd name="connsiteX7" fmla="*/ 573 w 4444884"/>
              <a:gd name="connsiteY7" fmla="*/ 3351460 h 3751996"/>
              <a:gd name="connsiteX0" fmla="*/ 5648 w 4449959"/>
              <a:gd name="connsiteY0" fmla="*/ 3351460 h 3751996"/>
              <a:gd name="connsiteX1" fmla="*/ 1874529 w 4449959"/>
              <a:gd name="connsiteY1" fmla="*/ 173551 h 3751996"/>
              <a:gd name="connsiteX2" fmla="*/ 2373901 w 4449959"/>
              <a:gd name="connsiteY2" fmla="*/ 234383 h 3751996"/>
              <a:gd name="connsiteX3" fmla="*/ 3875417 w 4449959"/>
              <a:gd name="connsiteY3" fmla="*/ 2649868 h 3751996"/>
              <a:gd name="connsiteX4" fmla="*/ 4379981 w 4449959"/>
              <a:gd name="connsiteY4" fmla="*/ 3435438 h 3751996"/>
              <a:gd name="connsiteX5" fmla="*/ 3852619 w 4449959"/>
              <a:gd name="connsiteY5" fmla="*/ 3738864 h 3751996"/>
              <a:gd name="connsiteX6" fmla="*/ 598325 w 4449959"/>
              <a:gd name="connsiteY6" fmla="*/ 3738864 h 3751996"/>
              <a:gd name="connsiteX7" fmla="*/ 5648 w 4449959"/>
              <a:gd name="connsiteY7" fmla="*/ 3351460 h 3751996"/>
              <a:gd name="connsiteX0" fmla="*/ 5648 w 4411699"/>
              <a:gd name="connsiteY0" fmla="*/ 3351460 h 3741771"/>
              <a:gd name="connsiteX1" fmla="*/ 1874529 w 4411699"/>
              <a:gd name="connsiteY1" fmla="*/ 173551 h 3741771"/>
              <a:gd name="connsiteX2" fmla="*/ 2373901 w 4411699"/>
              <a:gd name="connsiteY2" fmla="*/ 234383 h 3741771"/>
              <a:gd name="connsiteX3" fmla="*/ 3875417 w 4411699"/>
              <a:gd name="connsiteY3" fmla="*/ 2649868 h 3741771"/>
              <a:gd name="connsiteX4" fmla="*/ 4336711 w 4411699"/>
              <a:gd name="connsiteY4" fmla="*/ 3384955 h 3741771"/>
              <a:gd name="connsiteX5" fmla="*/ 3852619 w 4411699"/>
              <a:gd name="connsiteY5" fmla="*/ 3738864 h 3741771"/>
              <a:gd name="connsiteX6" fmla="*/ 598325 w 4411699"/>
              <a:gd name="connsiteY6" fmla="*/ 3738864 h 3741771"/>
              <a:gd name="connsiteX7" fmla="*/ 5648 w 4411699"/>
              <a:gd name="connsiteY7" fmla="*/ 3351460 h 3741771"/>
              <a:gd name="connsiteX0" fmla="*/ 5648 w 4411699"/>
              <a:gd name="connsiteY0" fmla="*/ 3351460 h 3741771"/>
              <a:gd name="connsiteX1" fmla="*/ 1874529 w 4411699"/>
              <a:gd name="connsiteY1" fmla="*/ 173551 h 3741771"/>
              <a:gd name="connsiteX2" fmla="*/ 2373901 w 4411699"/>
              <a:gd name="connsiteY2" fmla="*/ 234383 h 3741771"/>
              <a:gd name="connsiteX3" fmla="*/ 3875417 w 4411699"/>
              <a:gd name="connsiteY3" fmla="*/ 2649868 h 3741771"/>
              <a:gd name="connsiteX4" fmla="*/ 4336711 w 4411699"/>
              <a:gd name="connsiteY4" fmla="*/ 3384955 h 3741771"/>
              <a:gd name="connsiteX5" fmla="*/ 3852619 w 4411699"/>
              <a:gd name="connsiteY5" fmla="*/ 3738864 h 3741771"/>
              <a:gd name="connsiteX6" fmla="*/ 598325 w 4411699"/>
              <a:gd name="connsiteY6" fmla="*/ 3738864 h 3741771"/>
              <a:gd name="connsiteX7" fmla="*/ 5648 w 4411699"/>
              <a:gd name="connsiteY7" fmla="*/ 3351460 h 3741771"/>
              <a:gd name="connsiteX0" fmla="*/ 55598 w 4461649"/>
              <a:gd name="connsiteY0" fmla="*/ 3351460 h 3741771"/>
              <a:gd name="connsiteX1" fmla="*/ 1924479 w 4461649"/>
              <a:gd name="connsiteY1" fmla="*/ 173551 h 3741771"/>
              <a:gd name="connsiteX2" fmla="*/ 2423851 w 4461649"/>
              <a:gd name="connsiteY2" fmla="*/ 234383 h 3741771"/>
              <a:gd name="connsiteX3" fmla="*/ 3925367 w 4461649"/>
              <a:gd name="connsiteY3" fmla="*/ 2649868 h 3741771"/>
              <a:gd name="connsiteX4" fmla="*/ 4386661 w 4461649"/>
              <a:gd name="connsiteY4" fmla="*/ 3384955 h 3741771"/>
              <a:gd name="connsiteX5" fmla="*/ 3902569 w 4461649"/>
              <a:gd name="connsiteY5" fmla="*/ 3738864 h 3741771"/>
              <a:gd name="connsiteX6" fmla="*/ 648275 w 4461649"/>
              <a:gd name="connsiteY6" fmla="*/ 3738864 h 3741771"/>
              <a:gd name="connsiteX7" fmla="*/ 55598 w 4461649"/>
              <a:gd name="connsiteY7" fmla="*/ 3351460 h 3741771"/>
              <a:gd name="connsiteX0" fmla="*/ 55598 w 4461649"/>
              <a:gd name="connsiteY0" fmla="*/ 3385072 h 3775383"/>
              <a:gd name="connsiteX1" fmla="*/ 1924479 w 4461649"/>
              <a:gd name="connsiteY1" fmla="*/ 207163 h 3775383"/>
              <a:gd name="connsiteX2" fmla="*/ 2423851 w 4461649"/>
              <a:gd name="connsiteY2" fmla="*/ 267995 h 3775383"/>
              <a:gd name="connsiteX3" fmla="*/ 3925367 w 4461649"/>
              <a:gd name="connsiteY3" fmla="*/ 2683480 h 3775383"/>
              <a:gd name="connsiteX4" fmla="*/ 4386661 w 4461649"/>
              <a:gd name="connsiteY4" fmla="*/ 3418567 h 3775383"/>
              <a:gd name="connsiteX5" fmla="*/ 3902569 w 4461649"/>
              <a:gd name="connsiteY5" fmla="*/ 3772476 h 3775383"/>
              <a:gd name="connsiteX6" fmla="*/ 648275 w 4461649"/>
              <a:gd name="connsiteY6" fmla="*/ 3772476 h 3775383"/>
              <a:gd name="connsiteX7" fmla="*/ 55598 w 4461649"/>
              <a:gd name="connsiteY7" fmla="*/ 3385072 h 3775383"/>
              <a:gd name="connsiteX0" fmla="*/ 55598 w 4461649"/>
              <a:gd name="connsiteY0" fmla="*/ 3336818 h 3727129"/>
              <a:gd name="connsiteX1" fmla="*/ 1924479 w 4461649"/>
              <a:gd name="connsiteY1" fmla="*/ 158909 h 3727129"/>
              <a:gd name="connsiteX2" fmla="*/ 2423851 w 4461649"/>
              <a:gd name="connsiteY2" fmla="*/ 219741 h 3727129"/>
              <a:gd name="connsiteX3" fmla="*/ 3925367 w 4461649"/>
              <a:gd name="connsiteY3" fmla="*/ 2635226 h 3727129"/>
              <a:gd name="connsiteX4" fmla="*/ 4386661 w 4461649"/>
              <a:gd name="connsiteY4" fmla="*/ 3370313 h 3727129"/>
              <a:gd name="connsiteX5" fmla="*/ 3902569 w 4461649"/>
              <a:gd name="connsiteY5" fmla="*/ 3724222 h 3727129"/>
              <a:gd name="connsiteX6" fmla="*/ 648275 w 4461649"/>
              <a:gd name="connsiteY6" fmla="*/ 3724222 h 3727129"/>
              <a:gd name="connsiteX7" fmla="*/ 55598 w 4461649"/>
              <a:gd name="connsiteY7" fmla="*/ 3336818 h 3727129"/>
              <a:gd name="connsiteX0" fmla="*/ 55598 w 4461649"/>
              <a:gd name="connsiteY0" fmla="*/ 3368664 h 3758975"/>
              <a:gd name="connsiteX1" fmla="*/ 1924479 w 4461649"/>
              <a:gd name="connsiteY1" fmla="*/ 190755 h 3758975"/>
              <a:gd name="connsiteX2" fmla="*/ 2423851 w 4461649"/>
              <a:gd name="connsiteY2" fmla="*/ 251587 h 3758975"/>
              <a:gd name="connsiteX3" fmla="*/ 3925367 w 4461649"/>
              <a:gd name="connsiteY3" fmla="*/ 2667072 h 3758975"/>
              <a:gd name="connsiteX4" fmla="*/ 4386661 w 4461649"/>
              <a:gd name="connsiteY4" fmla="*/ 3402159 h 3758975"/>
              <a:gd name="connsiteX5" fmla="*/ 3902569 w 4461649"/>
              <a:gd name="connsiteY5" fmla="*/ 3756068 h 3758975"/>
              <a:gd name="connsiteX6" fmla="*/ 648275 w 4461649"/>
              <a:gd name="connsiteY6" fmla="*/ 3756068 h 3758975"/>
              <a:gd name="connsiteX7" fmla="*/ 55598 w 4461649"/>
              <a:gd name="connsiteY7" fmla="*/ 3368664 h 3758975"/>
              <a:gd name="connsiteX0" fmla="*/ 55598 w 4461649"/>
              <a:gd name="connsiteY0" fmla="*/ 3367073 h 3757384"/>
              <a:gd name="connsiteX1" fmla="*/ 1924479 w 4461649"/>
              <a:gd name="connsiteY1" fmla="*/ 189164 h 3757384"/>
              <a:gd name="connsiteX2" fmla="*/ 2445486 w 4461649"/>
              <a:gd name="connsiteY2" fmla="*/ 257208 h 3757384"/>
              <a:gd name="connsiteX3" fmla="*/ 3925367 w 4461649"/>
              <a:gd name="connsiteY3" fmla="*/ 2665481 h 3757384"/>
              <a:gd name="connsiteX4" fmla="*/ 4386661 w 4461649"/>
              <a:gd name="connsiteY4" fmla="*/ 3400568 h 3757384"/>
              <a:gd name="connsiteX5" fmla="*/ 3902569 w 4461649"/>
              <a:gd name="connsiteY5" fmla="*/ 3754477 h 3757384"/>
              <a:gd name="connsiteX6" fmla="*/ 648275 w 4461649"/>
              <a:gd name="connsiteY6" fmla="*/ 3754477 h 3757384"/>
              <a:gd name="connsiteX7" fmla="*/ 55598 w 4461649"/>
              <a:gd name="connsiteY7" fmla="*/ 3367073 h 375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1649" h="3757384">
                <a:moveTo>
                  <a:pt x="55598" y="3367073"/>
                </a:moveTo>
                <a:cubicBezTo>
                  <a:pt x="390088" y="2805383"/>
                  <a:pt x="1301519" y="1248467"/>
                  <a:pt x="1924479" y="189164"/>
                </a:cubicBezTo>
                <a:cubicBezTo>
                  <a:pt x="2207105" y="-274840"/>
                  <a:pt x="2465002" y="261304"/>
                  <a:pt x="2445486" y="257208"/>
                </a:cubicBezTo>
                <a:lnTo>
                  <a:pt x="3925367" y="2665481"/>
                </a:lnTo>
                <a:cubicBezTo>
                  <a:pt x="4093555" y="2927338"/>
                  <a:pt x="4146355" y="3030534"/>
                  <a:pt x="4386661" y="3400568"/>
                </a:cubicBezTo>
                <a:cubicBezTo>
                  <a:pt x="4624650" y="3813413"/>
                  <a:pt x="4250508" y="3754477"/>
                  <a:pt x="3902569" y="3754477"/>
                </a:cubicBezTo>
                <a:lnTo>
                  <a:pt x="648275" y="3754477"/>
                </a:lnTo>
                <a:cubicBezTo>
                  <a:pt x="300336" y="3754477"/>
                  <a:pt x="-160755" y="3801556"/>
                  <a:pt x="55598" y="3367073"/>
                </a:cubicBezTo>
                <a:close/>
              </a:path>
            </a:pathLst>
          </a:custGeom>
        </p:spPr>
        <p:txBody>
          <a:bodyPr/>
          <a:lstStyle/>
          <a:p>
            <a:endParaRPr lang="en-US" dirty="0"/>
          </a:p>
        </p:txBody>
      </p:sp>
      <p:sp>
        <p:nvSpPr>
          <p:cNvPr id="10" name="Rectangle 9">
            <a:extLst>
              <a:ext uri="{FF2B5EF4-FFF2-40B4-BE49-F238E27FC236}">
                <a16:creationId xmlns:a16="http://schemas.microsoft.com/office/drawing/2014/main" id="{89D820F8-9FAF-2149-9859-DB5EBF910DCE}"/>
              </a:ext>
            </a:extLst>
          </p:cNvPr>
          <p:cNvSpPr/>
          <p:nvPr userDrawn="1"/>
        </p:nvSpPr>
        <p:spPr>
          <a:xfrm>
            <a:off x="0" y="6291774"/>
            <a:ext cx="12192000" cy="566226"/>
          </a:xfrm>
          <a:prstGeom prst="rect">
            <a:avLst/>
          </a:prstGeom>
          <a:solidFill>
            <a:srgbClr val="334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icon&#10;&#10;Description automatically generated">
            <a:extLst>
              <a:ext uri="{FF2B5EF4-FFF2-40B4-BE49-F238E27FC236}">
                <a16:creationId xmlns:a16="http://schemas.microsoft.com/office/drawing/2014/main" id="{8B5CC596-DE80-AB4D-B48C-C002D1F507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341011"/>
            <a:ext cx="981269" cy="380464"/>
          </a:xfrm>
          <a:prstGeom prst="rect">
            <a:avLst/>
          </a:prstGeom>
        </p:spPr>
      </p:pic>
      <p:sp>
        <p:nvSpPr>
          <p:cNvPr id="13" name="TextBox 12">
            <a:extLst>
              <a:ext uri="{FF2B5EF4-FFF2-40B4-BE49-F238E27FC236}">
                <a16:creationId xmlns:a16="http://schemas.microsoft.com/office/drawing/2014/main" id="{E9588FF0-6B01-384B-ACEE-551E49FF83C9}"/>
              </a:ext>
            </a:extLst>
          </p:cNvPr>
          <p:cNvSpPr txBox="1"/>
          <p:nvPr userDrawn="1"/>
        </p:nvSpPr>
        <p:spPr>
          <a:xfrm>
            <a:off x="1897224" y="6381768"/>
            <a:ext cx="3187959" cy="307777"/>
          </a:xfrm>
          <a:prstGeom prst="rect">
            <a:avLst/>
          </a:prstGeom>
          <a:noFill/>
        </p:spPr>
        <p:txBody>
          <a:bodyPr wrap="square" rtlCol="0">
            <a:spAutoFit/>
          </a:bodyPr>
          <a:lstStyle/>
          <a:p>
            <a:r>
              <a:rPr lang="en-US" sz="1400" b="1" i="0" dirty="0" err="1">
                <a:solidFill>
                  <a:schemeClr val="bg1"/>
                </a:solidFill>
                <a:latin typeface="Zen New SemiBold" pitchFamily="2" charset="77"/>
                <a:ea typeface="Zen New SemiBold" pitchFamily="2" charset="77"/>
              </a:rPr>
              <a:t>bluetriangle.org.uk</a:t>
            </a:r>
            <a:endParaRPr lang="en-US" sz="1400" b="1" i="0" dirty="0">
              <a:solidFill>
                <a:schemeClr val="bg1"/>
              </a:solidFill>
              <a:latin typeface="Zen New SemiBold" pitchFamily="2" charset="77"/>
              <a:ea typeface="Zen New SemiBold" pitchFamily="2" charset="77"/>
            </a:endParaRPr>
          </a:p>
        </p:txBody>
      </p:sp>
    </p:spTree>
    <p:extLst>
      <p:ext uri="{BB962C8B-B14F-4D97-AF65-F5344CB8AC3E}">
        <p14:creationId xmlns:p14="http://schemas.microsoft.com/office/powerpoint/2010/main" val="12652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1C3A-49E0-9744-BBA4-C295F427650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1FACBF-1DDC-5547-99B9-0C617C310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EB498D-3528-324B-86AD-1169FCFA57B7}"/>
              </a:ext>
            </a:extLst>
          </p:cNvPr>
          <p:cNvSpPr>
            <a:spLocks noGrp="1"/>
          </p:cNvSpPr>
          <p:nvPr>
            <p:ph sz="half" idx="2"/>
          </p:nvPr>
        </p:nvSpPr>
        <p:spPr>
          <a:xfrm>
            <a:off x="839788" y="2505075"/>
            <a:ext cx="5157787" cy="368458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B53035B9-0201-1649-9E21-B655439B52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172E52-EBF5-C048-B4FF-C993EF3A148E}"/>
              </a:ext>
            </a:extLst>
          </p:cNvPr>
          <p:cNvSpPr>
            <a:spLocks noGrp="1"/>
          </p:cNvSpPr>
          <p:nvPr>
            <p:ph sz="quarter" idx="4"/>
          </p:nvPr>
        </p:nvSpPr>
        <p:spPr>
          <a:xfrm>
            <a:off x="6172200" y="2505075"/>
            <a:ext cx="5183188" cy="368458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604B5931-3354-314E-B07E-E605BEB2D733}"/>
              </a:ext>
            </a:extLst>
          </p:cNvPr>
          <p:cNvSpPr/>
          <p:nvPr userDrawn="1"/>
        </p:nvSpPr>
        <p:spPr>
          <a:xfrm>
            <a:off x="0" y="6291774"/>
            <a:ext cx="12192000" cy="566226"/>
          </a:xfrm>
          <a:prstGeom prst="rect">
            <a:avLst/>
          </a:prstGeom>
          <a:solidFill>
            <a:srgbClr val="334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icon&#10;&#10;Description automatically generated">
            <a:extLst>
              <a:ext uri="{FF2B5EF4-FFF2-40B4-BE49-F238E27FC236}">
                <a16:creationId xmlns:a16="http://schemas.microsoft.com/office/drawing/2014/main" id="{B5440F64-9A85-E44E-A0FC-9B6B6E37F0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341011"/>
            <a:ext cx="981269" cy="380464"/>
          </a:xfrm>
          <a:prstGeom prst="rect">
            <a:avLst/>
          </a:prstGeom>
        </p:spPr>
      </p:pic>
      <p:sp>
        <p:nvSpPr>
          <p:cNvPr id="13" name="TextBox 12">
            <a:extLst>
              <a:ext uri="{FF2B5EF4-FFF2-40B4-BE49-F238E27FC236}">
                <a16:creationId xmlns:a16="http://schemas.microsoft.com/office/drawing/2014/main" id="{03E8D008-0E5C-B44F-B21A-D818CE3900EB}"/>
              </a:ext>
            </a:extLst>
          </p:cNvPr>
          <p:cNvSpPr txBox="1"/>
          <p:nvPr userDrawn="1"/>
        </p:nvSpPr>
        <p:spPr>
          <a:xfrm>
            <a:off x="1897224" y="6381768"/>
            <a:ext cx="3187959" cy="307777"/>
          </a:xfrm>
          <a:prstGeom prst="rect">
            <a:avLst/>
          </a:prstGeom>
          <a:noFill/>
        </p:spPr>
        <p:txBody>
          <a:bodyPr wrap="square" rtlCol="0">
            <a:spAutoFit/>
          </a:bodyPr>
          <a:lstStyle/>
          <a:p>
            <a:r>
              <a:rPr lang="en-US" sz="1400" b="1" i="0" dirty="0" err="1">
                <a:solidFill>
                  <a:schemeClr val="bg1"/>
                </a:solidFill>
                <a:latin typeface="Zen New SemiBold" pitchFamily="2" charset="77"/>
                <a:ea typeface="Zen New SemiBold" pitchFamily="2" charset="77"/>
              </a:rPr>
              <a:t>bluetriangle.org.uk</a:t>
            </a:r>
            <a:endParaRPr lang="en-US" sz="1400" b="1" i="0" dirty="0">
              <a:solidFill>
                <a:schemeClr val="bg1"/>
              </a:solidFill>
              <a:latin typeface="Zen New SemiBold" pitchFamily="2" charset="77"/>
              <a:ea typeface="Zen New SemiBold" pitchFamily="2" charset="77"/>
            </a:endParaRPr>
          </a:p>
        </p:txBody>
      </p:sp>
    </p:spTree>
    <p:extLst>
      <p:ext uri="{BB962C8B-B14F-4D97-AF65-F5344CB8AC3E}">
        <p14:creationId xmlns:p14="http://schemas.microsoft.com/office/powerpoint/2010/main" val="200360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03815-AE8B-EF4C-9FD8-47E6BB989030}"/>
              </a:ext>
            </a:extLst>
          </p:cNvPr>
          <p:cNvSpPr>
            <a:spLocks noGrp="1"/>
          </p:cNvSpPr>
          <p:nvPr>
            <p:ph type="pic" sz="quarter" idx="12"/>
          </p:nvPr>
        </p:nvSpPr>
        <p:spPr>
          <a:xfrm>
            <a:off x="0" y="0"/>
            <a:ext cx="12192000" cy="6291263"/>
          </a:xfrm>
        </p:spPr>
        <p:txBody>
          <a:bodyPr/>
          <a:lstStyle/>
          <a:p>
            <a:endParaRPr lang="en-US"/>
          </a:p>
        </p:txBody>
      </p:sp>
      <p:sp>
        <p:nvSpPr>
          <p:cNvPr id="2" name="Title 1">
            <a:extLst>
              <a:ext uri="{FF2B5EF4-FFF2-40B4-BE49-F238E27FC236}">
                <a16:creationId xmlns:a16="http://schemas.microsoft.com/office/drawing/2014/main" id="{00712D6C-9DFA-174F-BCAF-B224F2F0DFA4}"/>
              </a:ext>
            </a:extLst>
          </p:cNvPr>
          <p:cNvSpPr>
            <a:spLocks noGrp="1"/>
          </p:cNvSpPr>
          <p:nvPr>
            <p:ph type="title"/>
          </p:nvPr>
        </p:nvSpPr>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27B901F2-B76F-2044-AED8-60832225D72B}"/>
              </a:ext>
            </a:extLst>
          </p:cNvPr>
          <p:cNvSpPr/>
          <p:nvPr userDrawn="1"/>
        </p:nvSpPr>
        <p:spPr>
          <a:xfrm>
            <a:off x="0" y="6291774"/>
            <a:ext cx="12192000" cy="566226"/>
          </a:xfrm>
          <a:prstGeom prst="rect">
            <a:avLst/>
          </a:prstGeom>
          <a:solidFill>
            <a:srgbClr val="334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con&#10;&#10;Description automatically generated">
            <a:extLst>
              <a:ext uri="{FF2B5EF4-FFF2-40B4-BE49-F238E27FC236}">
                <a16:creationId xmlns:a16="http://schemas.microsoft.com/office/drawing/2014/main" id="{094DB5A9-04B7-EF4F-88CB-BA5AC07D6C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41011"/>
            <a:ext cx="981269" cy="380464"/>
          </a:xfrm>
          <a:prstGeom prst="rect">
            <a:avLst/>
          </a:prstGeom>
        </p:spPr>
      </p:pic>
      <p:sp>
        <p:nvSpPr>
          <p:cNvPr id="11" name="TextBox 10">
            <a:extLst>
              <a:ext uri="{FF2B5EF4-FFF2-40B4-BE49-F238E27FC236}">
                <a16:creationId xmlns:a16="http://schemas.microsoft.com/office/drawing/2014/main" id="{80662AA4-A11C-704D-8C0A-7A306B0D2187}"/>
              </a:ext>
            </a:extLst>
          </p:cNvPr>
          <p:cNvSpPr txBox="1"/>
          <p:nvPr userDrawn="1"/>
        </p:nvSpPr>
        <p:spPr>
          <a:xfrm>
            <a:off x="1897224" y="6381768"/>
            <a:ext cx="3187959" cy="307777"/>
          </a:xfrm>
          <a:prstGeom prst="rect">
            <a:avLst/>
          </a:prstGeom>
          <a:noFill/>
        </p:spPr>
        <p:txBody>
          <a:bodyPr wrap="square" rtlCol="0">
            <a:spAutoFit/>
          </a:bodyPr>
          <a:lstStyle/>
          <a:p>
            <a:r>
              <a:rPr lang="en-US" sz="1400" b="1" i="0" dirty="0" err="1">
                <a:solidFill>
                  <a:schemeClr val="bg1"/>
                </a:solidFill>
                <a:latin typeface="Zen New SemiBold" pitchFamily="2" charset="77"/>
                <a:ea typeface="Zen New SemiBold" pitchFamily="2" charset="77"/>
              </a:rPr>
              <a:t>bluetriangle.org.uk</a:t>
            </a:r>
            <a:endParaRPr lang="en-US" sz="1400" b="1" i="0" dirty="0">
              <a:solidFill>
                <a:schemeClr val="bg1"/>
              </a:solidFill>
              <a:latin typeface="Zen New SemiBold" pitchFamily="2" charset="77"/>
              <a:ea typeface="Zen New SemiBold" pitchFamily="2" charset="77"/>
            </a:endParaRPr>
          </a:p>
        </p:txBody>
      </p:sp>
    </p:spTree>
    <p:extLst>
      <p:ext uri="{BB962C8B-B14F-4D97-AF65-F5344CB8AC3E}">
        <p14:creationId xmlns:p14="http://schemas.microsoft.com/office/powerpoint/2010/main" val="211122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42675-6C82-0B45-8656-965F74810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heading</a:t>
            </a:r>
            <a:endParaRPr lang="en-US" dirty="0"/>
          </a:p>
        </p:txBody>
      </p:sp>
      <p:sp>
        <p:nvSpPr>
          <p:cNvPr id="3" name="Text Placeholder 2">
            <a:extLst>
              <a:ext uri="{FF2B5EF4-FFF2-40B4-BE49-F238E27FC236}">
                <a16:creationId xmlns:a16="http://schemas.microsoft.com/office/drawing/2014/main" id="{D1051CB2-D451-084A-96C7-AD9865569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B4FE2025-AF23-0D44-86C9-2610EECB8AC4}"/>
              </a:ext>
            </a:extLst>
          </p:cNvPr>
          <p:cNvSpPr/>
          <p:nvPr userDrawn="1"/>
        </p:nvSpPr>
        <p:spPr>
          <a:xfrm>
            <a:off x="0" y="6291774"/>
            <a:ext cx="12192000" cy="566226"/>
          </a:xfrm>
          <a:prstGeom prst="rect">
            <a:avLst/>
          </a:prstGeom>
          <a:solidFill>
            <a:srgbClr val="3348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con&#10;&#10;Description automatically generated">
            <a:extLst>
              <a:ext uri="{FF2B5EF4-FFF2-40B4-BE49-F238E27FC236}">
                <a16:creationId xmlns:a16="http://schemas.microsoft.com/office/drawing/2014/main" id="{36FEF2FF-A735-E744-A3AE-AA2FC3455BD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38200" y="6341011"/>
            <a:ext cx="981269" cy="380464"/>
          </a:xfrm>
          <a:prstGeom prst="rect">
            <a:avLst/>
          </a:prstGeom>
        </p:spPr>
      </p:pic>
      <p:sp>
        <p:nvSpPr>
          <p:cNvPr id="9" name="TextBox 8">
            <a:extLst>
              <a:ext uri="{FF2B5EF4-FFF2-40B4-BE49-F238E27FC236}">
                <a16:creationId xmlns:a16="http://schemas.microsoft.com/office/drawing/2014/main" id="{43D9096C-2A2A-5D49-B6E3-29CBA476CDDC}"/>
              </a:ext>
            </a:extLst>
          </p:cNvPr>
          <p:cNvSpPr txBox="1"/>
          <p:nvPr userDrawn="1"/>
        </p:nvSpPr>
        <p:spPr>
          <a:xfrm>
            <a:off x="1897224" y="6381768"/>
            <a:ext cx="3187959" cy="307777"/>
          </a:xfrm>
          <a:prstGeom prst="rect">
            <a:avLst/>
          </a:prstGeom>
          <a:noFill/>
        </p:spPr>
        <p:txBody>
          <a:bodyPr wrap="square" rtlCol="0">
            <a:spAutoFit/>
          </a:bodyPr>
          <a:lstStyle/>
          <a:p>
            <a:r>
              <a:rPr lang="en-US" sz="1400" b="1" i="0" dirty="0" err="1">
                <a:solidFill>
                  <a:schemeClr val="bg1"/>
                </a:solidFill>
                <a:latin typeface="Zen New SemiBold" pitchFamily="2" charset="77"/>
                <a:ea typeface="Zen New SemiBold" pitchFamily="2" charset="77"/>
              </a:rPr>
              <a:t>bluetriangle.org.uk</a:t>
            </a:r>
            <a:endParaRPr lang="en-US" sz="1400" b="1" i="0" dirty="0">
              <a:solidFill>
                <a:schemeClr val="bg1"/>
              </a:solidFill>
              <a:latin typeface="Zen New SemiBold" pitchFamily="2" charset="77"/>
              <a:ea typeface="Zen New SemiBold" pitchFamily="2" charset="77"/>
            </a:endParaRPr>
          </a:p>
        </p:txBody>
      </p:sp>
    </p:spTree>
    <p:extLst>
      <p:ext uri="{BB962C8B-B14F-4D97-AF65-F5344CB8AC3E}">
        <p14:creationId xmlns:p14="http://schemas.microsoft.com/office/powerpoint/2010/main" val="3603780081"/>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49" r:id="rId3"/>
    <p:sldLayoutId id="2147483660" r:id="rId4"/>
    <p:sldLayoutId id="2147483650" r:id="rId5"/>
    <p:sldLayoutId id="2147483662" r:id="rId6"/>
    <p:sldLayoutId id="2147483657" r:id="rId7"/>
    <p:sldLayoutId id="2147483653" r:id="rId8"/>
    <p:sldLayoutId id="2147483654" r:id="rId9"/>
    <p:sldLayoutId id="2147483656" r:id="rId10"/>
  </p:sldLayoutIdLst>
  <p:txStyles>
    <p:titleStyle>
      <a:lvl1pPr algn="l" defTabSz="914400" rtl="0" eaLnBrk="1" latinLnBrk="0" hangingPunct="1">
        <a:lnSpc>
          <a:spcPct val="90000"/>
        </a:lnSpc>
        <a:spcBef>
          <a:spcPct val="0"/>
        </a:spcBef>
        <a:buNone/>
        <a:defRPr sz="4400" b="1" i="0" kern="1200">
          <a:solidFill>
            <a:srgbClr val="33485A"/>
          </a:solidFill>
          <a:latin typeface="Zen New Bold" pitchFamily="2" charset="77"/>
          <a:ea typeface="Zen New Bold"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3485A"/>
          </a:solidFill>
          <a:latin typeface="Zen New" pitchFamily="2" charset="77"/>
          <a:ea typeface="Zen New"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3485A"/>
          </a:solidFill>
          <a:latin typeface="Zen New" pitchFamily="2" charset="77"/>
          <a:ea typeface="Zen New"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3485A"/>
          </a:solidFill>
          <a:latin typeface="Zen New" pitchFamily="2" charset="77"/>
          <a:ea typeface="Zen New"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3485A"/>
          </a:solidFill>
          <a:latin typeface="Zen New" pitchFamily="2" charset="77"/>
          <a:ea typeface="Zen New"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3485A"/>
          </a:solidFill>
          <a:latin typeface="Zen New" pitchFamily="2" charset="77"/>
          <a:ea typeface="Zen New"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mailto:recruitment@bluetriangle.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D1C5-A3E3-E141-8832-958A82B13F14}"/>
              </a:ext>
            </a:extLst>
          </p:cNvPr>
          <p:cNvSpPr>
            <a:spLocks noGrp="1"/>
          </p:cNvSpPr>
          <p:nvPr>
            <p:ph type="ctrTitle"/>
          </p:nvPr>
        </p:nvSpPr>
        <p:spPr/>
        <p:txBody>
          <a:bodyPr/>
          <a:lstStyle/>
          <a:p>
            <a:r>
              <a:rPr lang="en-US" dirty="0"/>
              <a:t>Blue Triangle</a:t>
            </a:r>
          </a:p>
        </p:txBody>
      </p:sp>
      <p:sp>
        <p:nvSpPr>
          <p:cNvPr id="3" name="Subtitle 2">
            <a:extLst>
              <a:ext uri="{FF2B5EF4-FFF2-40B4-BE49-F238E27FC236}">
                <a16:creationId xmlns:a16="http://schemas.microsoft.com/office/drawing/2014/main" id="{37ACE0A7-B462-B64B-A27E-3E02FFA8FA58}"/>
              </a:ext>
            </a:extLst>
          </p:cNvPr>
          <p:cNvSpPr>
            <a:spLocks noGrp="1"/>
          </p:cNvSpPr>
          <p:nvPr>
            <p:ph type="subTitle" idx="1"/>
          </p:nvPr>
        </p:nvSpPr>
        <p:spPr/>
        <p:txBody>
          <a:bodyPr>
            <a:normAutofit/>
          </a:bodyPr>
          <a:lstStyle/>
          <a:p>
            <a:r>
              <a:rPr lang="en-US" sz="3400" dirty="0"/>
              <a:t>Board Member</a:t>
            </a:r>
          </a:p>
          <a:p>
            <a:r>
              <a:rPr lang="en-US" sz="1500" b="0" dirty="0">
                <a:solidFill>
                  <a:schemeClr val="bg1"/>
                </a:solidFill>
              </a:rPr>
              <a:t>Candidate Information pack</a:t>
            </a:r>
          </a:p>
          <a:p>
            <a:endParaRPr lang="en-US" sz="1500" b="0" dirty="0">
              <a:solidFill>
                <a:schemeClr val="bg1"/>
              </a:solidFill>
            </a:endParaRPr>
          </a:p>
          <a:p>
            <a:r>
              <a:rPr lang="en-US" sz="1200" b="0" dirty="0">
                <a:solidFill>
                  <a:schemeClr val="bg1"/>
                </a:solidFill>
              </a:rPr>
              <a:t>April 2022</a:t>
            </a:r>
          </a:p>
        </p:txBody>
      </p:sp>
    </p:spTree>
    <p:extLst>
      <p:ext uri="{BB962C8B-B14F-4D97-AF65-F5344CB8AC3E}">
        <p14:creationId xmlns:p14="http://schemas.microsoft.com/office/powerpoint/2010/main" val="325146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7209691" y="0"/>
            <a:ext cx="4982309" cy="6295292"/>
          </a:xfrm>
          <a:prstGeom prst="rect">
            <a:avLst/>
          </a:prstGeom>
          <a:gradFill flip="none" rotWithShape="1">
            <a:gsLst>
              <a:gs pos="0">
                <a:srgbClr val="33485A">
                  <a:alpha val="96000"/>
                </a:srgb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455877" y="879230"/>
            <a:ext cx="3949479" cy="2986395"/>
          </a:xfrm>
          <a:prstGeom prst="rect">
            <a:avLst/>
          </a:prstGeom>
          <a:noFill/>
        </p:spPr>
        <p:txBody>
          <a:bodyPr wrap="none" rtlCol="0">
            <a:spAutoFit/>
          </a:bodyPr>
          <a:lstStyle/>
          <a:p>
            <a:r>
              <a:rPr lang="en-GB" sz="2800" dirty="0">
                <a:solidFill>
                  <a:srgbClr val="33485A"/>
                </a:solidFill>
                <a:latin typeface="Zen New Bold" panose="00000800000000000000" pitchFamily="50" charset="0"/>
                <a:ea typeface="Zen New Bold" panose="00000800000000000000" pitchFamily="50" charset="0"/>
              </a:rPr>
              <a:t>Contents</a:t>
            </a:r>
          </a:p>
          <a:p>
            <a:endParaRPr lang="en-GB" sz="1600" dirty="0">
              <a:solidFill>
                <a:schemeClr val="bg1"/>
              </a:solidFill>
              <a:latin typeface="Zen New Bold" panose="00000800000000000000" pitchFamily="50" charset="0"/>
              <a:ea typeface="Zen New Bold" panose="00000800000000000000" pitchFamily="50" charset="0"/>
            </a:endParaRPr>
          </a:p>
          <a:p>
            <a:pPr marL="355600" marR="5080" indent="-342900">
              <a:lnSpc>
                <a:spcPct val="158300"/>
              </a:lnSpc>
              <a:spcBef>
                <a:spcPts val="100"/>
              </a:spcBef>
              <a:buFont typeface="+mj-lt"/>
              <a:buAutoNum type="arabicPeriod"/>
            </a:pPr>
            <a:r>
              <a:rPr lang="en-GB" sz="1600" spc="40" dirty="0">
                <a:solidFill>
                  <a:srgbClr val="33485A"/>
                </a:solidFill>
                <a:latin typeface="Zen New Bold" panose="00000800000000000000" pitchFamily="50" charset="0"/>
                <a:ea typeface="Zen New Bold" panose="00000800000000000000" pitchFamily="50" charset="0"/>
                <a:cs typeface="Verdana"/>
              </a:rPr>
              <a:t>W</a:t>
            </a:r>
            <a:r>
              <a:rPr lang="en-GB" sz="1600" dirty="0">
                <a:solidFill>
                  <a:srgbClr val="33485A"/>
                </a:solidFill>
                <a:latin typeface="Zen New Bold" panose="00000800000000000000" pitchFamily="50" charset="0"/>
                <a:ea typeface="Zen New Bold" panose="00000800000000000000" pitchFamily="50" charset="0"/>
                <a:cs typeface="Verdana"/>
              </a:rPr>
              <a:t>el</a:t>
            </a:r>
            <a:r>
              <a:rPr lang="en-GB" sz="1600" spc="-15" dirty="0">
                <a:solidFill>
                  <a:srgbClr val="33485A"/>
                </a:solidFill>
                <a:latin typeface="Zen New Bold" panose="00000800000000000000" pitchFamily="50" charset="0"/>
                <a:ea typeface="Zen New Bold" panose="00000800000000000000" pitchFamily="50" charset="0"/>
                <a:cs typeface="Verdana"/>
              </a:rPr>
              <a:t>c</a:t>
            </a:r>
            <a:r>
              <a:rPr lang="en-GB" sz="1600" spc="-5" dirty="0">
                <a:solidFill>
                  <a:srgbClr val="33485A"/>
                </a:solidFill>
                <a:latin typeface="Zen New Bold" panose="00000800000000000000" pitchFamily="50" charset="0"/>
                <a:ea typeface="Zen New Bold" panose="00000800000000000000" pitchFamily="50" charset="0"/>
                <a:cs typeface="Verdana"/>
              </a:rPr>
              <a:t>om</a:t>
            </a:r>
            <a:r>
              <a:rPr lang="en-GB" sz="1600" dirty="0">
                <a:solidFill>
                  <a:srgbClr val="33485A"/>
                </a:solidFill>
                <a:latin typeface="Zen New Bold" panose="00000800000000000000" pitchFamily="50" charset="0"/>
                <a:ea typeface="Zen New Bold" panose="00000800000000000000" pitchFamily="50" charset="0"/>
                <a:cs typeface="Verdana"/>
              </a:rPr>
              <a:t>e</a:t>
            </a:r>
            <a:r>
              <a:rPr lang="en-GB" sz="1600" spc="-75" dirty="0">
                <a:solidFill>
                  <a:srgbClr val="33485A"/>
                </a:solidFill>
                <a:latin typeface="Zen New Bold" panose="00000800000000000000" pitchFamily="50" charset="0"/>
                <a:ea typeface="Zen New Bold" panose="00000800000000000000" pitchFamily="50" charset="0"/>
                <a:cs typeface="Verdana"/>
              </a:rPr>
              <a:t> </a:t>
            </a:r>
            <a:r>
              <a:rPr lang="en-GB" sz="1600" spc="-15" dirty="0">
                <a:solidFill>
                  <a:srgbClr val="33485A"/>
                </a:solidFill>
                <a:latin typeface="Zen New Bold" panose="00000800000000000000" pitchFamily="50" charset="0"/>
                <a:ea typeface="Zen New Bold" panose="00000800000000000000" pitchFamily="50" charset="0"/>
                <a:cs typeface="Verdana"/>
              </a:rPr>
              <a:t>f</a:t>
            </a:r>
            <a:r>
              <a:rPr lang="en-GB" sz="1600" spc="-40" dirty="0">
                <a:solidFill>
                  <a:srgbClr val="33485A"/>
                </a:solidFill>
                <a:latin typeface="Zen New Bold" panose="00000800000000000000" pitchFamily="50" charset="0"/>
                <a:ea typeface="Zen New Bold" panose="00000800000000000000" pitchFamily="50" charset="0"/>
                <a:cs typeface="Verdana"/>
              </a:rPr>
              <a:t>r</a:t>
            </a:r>
            <a:r>
              <a:rPr lang="en-GB" sz="1600" spc="-5" dirty="0">
                <a:solidFill>
                  <a:srgbClr val="33485A"/>
                </a:solidFill>
                <a:latin typeface="Zen New Bold" panose="00000800000000000000" pitchFamily="50" charset="0"/>
                <a:ea typeface="Zen New Bold" panose="00000800000000000000" pitchFamily="50" charset="0"/>
                <a:cs typeface="Verdana"/>
              </a:rPr>
              <a:t>o</a:t>
            </a:r>
            <a:r>
              <a:rPr lang="en-GB" sz="1600" spc="10" dirty="0">
                <a:solidFill>
                  <a:srgbClr val="33485A"/>
                </a:solidFill>
                <a:latin typeface="Zen New Bold" panose="00000800000000000000" pitchFamily="50" charset="0"/>
                <a:ea typeface="Zen New Bold" panose="00000800000000000000" pitchFamily="50" charset="0"/>
                <a:cs typeface="Verdana"/>
              </a:rPr>
              <a:t>m</a:t>
            </a:r>
            <a:r>
              <a:rPr lang="en-GB" sz="1600" spc="-75" dirty="0">
                <a:solidFill>
                  <a:srgbClr val="33485A"/>
                </a:solidFill>
                <a:latin typeface="Zen New Bold" panose="00000800000000000000" pitchFamily="50" charset="0"/>
                <a:ea typeface="Zen New Bold" panose="00000800000000000000" pitchFamily="50" charset="0"/>
                <a:cs typeface="Verdana"/>
              </a:rPr>
              <a:t> </a:t>
            </a:r>
            <a:r>
              <a:rPr lang="en-GB" sz="1600" spc="-55" dirty="0">
                <a:solidFill>
                  <a:srgbClr val="33485A"/>
                </a:solidFill>
                <a:latin typeface="Zen New Bold" panose="00000800000000000000" pitchFamily="50" charset="0"/>
                <a:ea typeface="Zen New Bold" panose="00000800000000000000" pitchFamily="50" charset="0"/>
                <a:cs typeface="Verdana"/>
              </a:rPr>
              <a:t>Iai</a:t>
            </a:r>
            <a:r>
              <a:rPr lang="en-GB" sz="1600" spc="-60" dirty="0">
                <a:solidFill>
                  <a:srgbClr val="33485A"/>
                </a:solidFill>
                <a:latin typeface="Zen New Bold" panose="00000800000000000000" pitchFamily="50" charset="0"/>
                <a:ea typeface="Zen New Bold" panose="00000800000000000000" pitchFamily="50" charset="0"/>
                <a:cs typeface="Verdana"/>
              </a:rPr>
              <a:t>n</a:t>
            </a:r>
            <a:r>
              <a:rPr lang="en-GB" sz="1600" spc="-75" dirty="0">
                <a:solidFill>
                  <a:srgbClr val="33485A"/>
                </a:solidFill>
                <a:latin typeface="Zen New Bold" panose="00000800000000000000" pitchFamily="50" charset="0"/>
                <a:ea typeface="Zen New Bold" panose="00000800000000000000" pitchFamily="50" charset="0"/>
                <a:cs typeface="Verdana"/>
              </a:rPr>
              <a:t> </a:t>
            </a:r>
            <a:r>
              <a:rPr lang="en-GB" sz="1600" spc="5" dirty="0">
                <a:solidFill>
                  <a:srgbClr val="33485A"/>
                </a:solidFill>
                <a:latin typeface="Zen New Bold" panose="00000800000000000000" pitchFamily="50" charset="0"/>
                <a:ea typeface="Zen New Bold" panose="00000800000000000000" pitchFamily="50" charset="0"/>
                <a:cs typeface="Verdana"/>
              </a:rPr>
              <a:t>Mac</a:t>
            </a:r>
            <a:r>
              <a:rPr lang="en-GB" sz="1600" spc="-15" dirty="0">
                <a:solidFill>
                  <a:srgbClr val="33485A"/>
                </a:solidFill>
                <a:latin typeface="Zen New Bold" panose="00000800000000000000" pitchFamily="50" charset="0"/>
                <a:ea typeface="Zen New Bold" panose="00000800000000000000" pitchFamily="50" charset="0"/>
                <a:cs typeface="Verdana"/>
              </a:rPr>
              <a:t>f</a:t>
            </a:r>
            <a:r>
              <a:rPr lang="en-GB" sz="1600" spc="-30" dirty="0">
                <a:solidFill>
                  <a:srgbClr val="33485A"/>
                </a:solidFill>
                <a:latin typeface="Zen New Bold" panose="00000800000000000000" pitchFamily="50" charset="0"/>
                <a:ea typeface="Zen New Bold" panose="00000800000000000000" pitchFamily="50" charset="0"/>
                <a:cs typeface="Verdana"/>
              </a:rPr>
              <a:t>arlan</a:t>
            </a:r>
            <a:r>
              <a:rPr lang="en-GB" sz="1600" spc="-40" dirty="0">
                <a:solidFill>
                  <a:srgbClr val="33485A"/>
                </a:solidFill>
                <a:latin typeface="Zen New Bold" panose="00000800000000000000" pitchFamily="50" charset="0"/>
                <a:ea typeface="Zen New Bold" panose="00000800000000000000" pitchFamily="50" charset="0"/>
                <a:cs typeface="Verdana"/>
              </a:rPr>
              <a:t>e</a:t>
            </a:r>
            <a:r>
              <a:rPr lang="en-GB" sz="1600" spc="-120" dirty="0">
                <a:solidFill>
                  <a:srgbClr val="33485A"/>
                </a:solidFill>
                <a:latin typeface="Zen New Bold" panose="00000800000000000000" pitchFamily="50" charset="0"/>
                <a:ea typeface="Zen New Bold" panose="00000800000000000000" pitchFamily="50" charset="0"/>
                <a:cs typeface="Verdana"/>
              </a:rPr>
              <a:t>,</a:t>
            </a:r>
            <a:r>
              <a:rPr lang="en-GB" sz="1600" spc="-75" dirty="0">
                <a:solidFill>
                  <a:srgbClr val="33485A"/>
                </a:solidFill>
                <a:latin typeface="Zen New Bold" panose="00000800000000000000" pitchFamily="50" charset="0"/>
                <a:ea typeface="Zen New Bold" panose="00000800000000000000" pitchFamily="50" charset="0"/>
                <a:cs typeface="Verdana"/>
              </a:rPr>
              <a:t> </a:t>
            </a:r>
            <a:r>
              <a:rPr lang="en-GB" sz="1600" spc="25" dirty="0">
                <a:solidFill>
                  <a:srgbClr val="33485A"/>
                </a:solidFill>
                <a:latin typeface="Zen New Bold" panose="00000800000000000000" pitchFamily="50" charset="0"/>
                <a:ea typeface="Zen New Bold" panose="00000800000000000000" pitchFamily="50" charset="0"/>
                <a:cs typeface="Verdana"/>
              </a:rPr>
              <a:t>CEO  </a:t>
            </a:r>
          </a:p>
          <a:p>
            <a:pPr marL="355600" marR="5080" indent="-342900">
              <a:lnSpc>
                <a:spcPct val="158300"/>
              </a:lnSpc>
              <a:spcBef>
                <a:spcPts val="100"/>
              </a:spcBef>
              <a:buFont typeface="+mj-lt"/>
              <a:buAutoNum type="arabicPeriod"/>
            </a:pPr>
            <a:r>
              <a:rPr lang="en-GB" sz="1600" spc="25" dirty="0">
                <a:solidFill>
                  <a:srgbClr val="33485A"/>
                </a:solidFill>
                <a:latin typeface="Zen New Bold" panose="00000800000000000000" pitchFamily="50" charset="0"/>
                <a:ea typeface="Zen New Bold" panose="00000800000000000000" pitchFamily="50" charset="0"/>
                <a:cs typeface="Verdana"/>
              </a:rPr>
              <a:t>About</a:t>
            </a:r>
            <a:r>
              <a:rPr lang="en-GB" sz="1600" spc="-80" dirty="0">
                <a:solidFill>
                  <a:srgbClr val="33485A"/>
                </a:solidFill>
                <a:latin typeface="Zen New Bold" panose="00000800000000000000" pitchFamily="50" charset="0"/>
                <a:ea typeface="Zen New Bold" panose="00000800000000000000" pitchFamily="50" charset="0"/>
                <a:cs typeface="Verdana"/>
              </a:rPr>
              <a:t> </a:t>
            </a:r>
            <a:r>
              <a:rPr lang="en-GB" sz="1600" spc="-10" dirty="0">
                <a:solidFill>
                  <a:srgbClr val="33485A"/>
                </a:solidFill>
                <a:latin typeface="Zen New Bold" panose="00000800000000000000" pitchFamily="50" charset="0"/>
                <a:ea typeface="Zen New Bold" panose="00000800000000000000" pitchFamily="50" charset="0"/>
                <a:cs typeface="Verdana"/>
              </a:rPr>
              <a:t>Blue</a:t>
            </a:r>
            <a:r>
              <a:rPr lang="en-GB" sz="1600" spc="-75" dirty="0">
                <a:solidFill>
                  <a:srgbClr val="33485A"/>
                </a:solidFill>
                <a:latin typeface="Zen New Bold" panose="00000800000000000000" pitchFamily="50" charset="0"/>
                <a:ea typeface="Zen New Bold" panose="00000800000000000000" pitchFamily="50" charset="0"/>
                <a:cs typeface="Verdana"/>
              </a:rPr>
              <a:t> </a:t>
            </a:r>
            <a:r>
              <a:rPr lang="en-GB" sz="1600" spc="-25" dirty="0">
                <a:solidFill>
                  <a:srgbClr val="33485A"/>
                </a:solidFill>
                <a:latin typeface="Zen New Bold" panose="00000800000000000000" pitchFamily="50" charset="0"/>
                <a:ea typeface="Zen New Bold" panose="00000800000000000000" pitchFamily="50" charset="0"/>
                <a:cs typeface="Verdana"/>
              </a:rPr>
              <a:t>Triangle</a:t>
            </a:r>
            <a:endParaRPr lang="en-GB" sz="1600" dirty="0">
              <a:solidFill>
                <a:srgbClr val="33485A"/>
              </a:solidFill>
              <a:latin typeface="Zen New Bold" panose="00000800000000000000" pitchFamily="50" charset="0"/>
              <a:ea typeface="Zen New Bold" panose="00000800000000000000" pitchFamily="50" charset="0"/>
              <a:cs typeface="Verdana"/>
            </a:endParaRPr>
          </a:p>
          <a:p>
            <a:pPr marL="355600" marR="875030" indent="-342900">
              <a:lnSpc>
                <a:spcPct val="158300"/>
              </a:lnSpc>
              <a:buFont typeface="+mj-lt"/>
              <a:buAutoNum type="arabicPeriod"/>
            </a:pPr>
            <a:r>
              <a:rPr lang="en-GB" sz="1600" spc="-5" dirty="0">
                <a:solidFill>
                  <a:srgbClr val="33485A"/>
                </a:solidFill>
                <a:latin typeface="Zen New Bold" panose="00000800000000000000" pitchFamily="50" charset="0"/>
                <a:ea typeface="Zen New Bold" panose="00000800000000000000" pitchFamily="50" charset="0"/>
                <a:cs typeface="Verdana"/>
              </a:rPr>
              <a:t>Ou</a:t>
            </a:r>
            <a:r>
              <a:rPr lang="en-GB" sz="1600" spc="5" dirty="0">
                <a:solidFill>
                  <a:srgbClr val="33485A"/>
                </a:solidFill>
                <a:latin typeface="Zen New Bold" panose="00000800000000000000" pitchFamily="50" charset="0"/>
                <a:ea typeface="Zen New Bold" panose="00000800000000000000" pitchFamily="50" charset="0"/>
                <a:cs typeface="Verdana"/>
              </a:rPr>
              <a:t>r</a:t>
            </a:r>
            <a:r>
              <a:rPr lang="en-GB" sz="1600" spc="-75" dirty="0">
                <a:solidFill>
                  <a:srgbClr val="33485A"/>
                </a:solidFill>
                <a:latin typeface="Zen New Bold" panose="00000800000000000000" pitchFamily="50" charset="0"/>
                <a:ea typeface="Zen New Bold" panose="00000800000000000000" pitchFamily="50" charset="0"/>
                <a:cs typeface="Verdana"/>
              </a:rPr>
              <a:t> </a:t>
            </a:r>
            <a:r>
              <a:rPr lang="en-GB" sz="1600" spc="-5" dirty="0">
                <a:solidFill>
                  <a:srgbClr val="33485A"/>
                </a:solidFill>
                <a:latin typeface="Zen New Bold" panose="00000800000000000000" pitchFamily="50" charset="0"/>
                <a:ea typeface="Zen New Bold" panose="00000800000000000000" pitchFamily="50" charset="0"/>
                <a:cs typeface="Verdana"/>
              </a:rPr>
              <a:t>Futu</a:t>
            </a:r>
            <a:r>
              <a:rPr lang="en-GB" sz="1600" spc="-30" dirty="0">
                <a:solidFill>
                  <a:srgbClr val="33485A"/>
                </a:solidFill>
                <a:latin typeface="Zen New Bold" panose="00000800000000000000" pitchFamily="50" charset="0"/>
                <a:ea typeface="Zen New Bold" panose="00000800000000000000" pitchFamily="50" charset="0"/>
                <a:cs typeface="Verdana"/>
              </a:rPr>
              <a:t>r</a:t>
            </a:r>
            <a:r>
              <a:rPr lang="en-GB" sz="1600" spc="-5" dirty="0">
                <a:solidFill>
                  <a:srgbClr val="33485A"/>
                </a:solidFill>
                <a:latin typeface="Zen New Bold" panose="00000800000000000000" pitchFamily="50" charset="0"/>
                <a:ea typeface="Zen New Bold" panose="00000800000000000000" pitchFamily="50" charset="0"/>
                <a:cs typeface="Verdana"/>
              </a:rPr>
              <a:t>e</a:t>
            </a:r>
            <a:r>
              <a:rPr lang="en-GB" sz="1600" spc="-75" dirty="0">
                <a:solidFill>
                  <a:srgbClr val="33485A"/>
                </a:solidFill>
                <a:latin typeface="Zen New Bold" panose="00000800000000000000" pitchFamily="50" charset="0"/>
                <a:ea typeface="Zen New Bold" panose="00000800000000000000" pitchFamily="50" charset="0"/>
                <a:cs typeface="Verdana"/>
              </a:rPr>
              <a:t> </a:t>
            </a:r>
            <a:r>
              <a:rPr lang="en-GB" sz="1600" spc="-15" dirty="0">
                <a:solidFill>
                  <a:srgbClr val="33485A"/>
                </a:solidFill>
                <a:latin typeface="Zen New Bold" panose="00000800000000000000" pitchFamily="50" charset="0"/>
                <a:ea typeface="Zen New Bold" panose="00000800000000000000" pitchFamily="50" charset="0"/>
                <a:cs typeface="Verdana"/>
              </a:rPr>
              <a:t>Plans  </a:t>
            </a:r>
          </a:p>
          <a:p>
            <a:pPr marL="355600" marR="875030" indent="-342900">
              <a:lnSpc>
                <a:spcPct val="158300"/>
              </a:lnSpc>
              <a:buFont typeface="+mj-lt"/>
              <a:buAutoNum type="arabicPeriod"/>
            </a:pPr>
            <a:r>
              <a:rPr lang="en-GB" sz="1600" spc="-15" dirty="0">
                <a:solidFill>
                  <a:srgbClr val="33485A"/>
                </a:solidFill>
                <a:latin typeface="Zen New Bold" panose="00000800000000000000" pitchFamily="50" charset="0"/>
                <a:ea typeface="Zen New Bold" panose="00000800000000000000" pitchFamily="50" charset="0"/>
                <a:cs typeface="Verdana"/>
              </a:rPr>
              <a:t>About the Role</a:t>
            </a:r>
          </a:p>
          <a:p>
            <a:pPr marL="355600" marR="875030" indent="-342900">
              <a:lnSpc>
                <a:spcPct val="158300"/>
              </a:lnSpc>
              <a:buFont typeface="+mj-lt"/>
              <a:buAutoNum type="arabicPeriod"/>
            </a:pPr>
            <a:r>
              <a:rPr lang="en-GB" sz="1600" spc="10" dirty="0">
                <a:solidFill>
                  <a:srgbClr val="33485A"/>
                </a:solidFill>
                <a:latin typeface="Zen New Bold" panose="00000800000000000000" pitchFamily="50" charset="0"/>
                <a:ea typeface="Zen New Bold" panose="00000800000000000000" pitchFamily="50" charset="0"/>
                <a:cs typeface="Verdana"/>
              </a:rPr>
              <a:t>How</a:t>
            </a:r>
            <a:r>
              <a:rPr lang="en-GB" sz="1600" spc="-80" dirty="0">
                <a:solidFill>
                  <a:srgbClr val="33485A"/>
                </a:solidFill>
                <a:latin typeface="Zen New Bold" panose="00000800000000000000" pitchFamily="50" charset="0"/>
                <a:ea typeface="Zen New Bold" panose="00000800000000000000" pitchFamily="50" charset="0"/>
                <a:cs typeface="Verdana"/>
              </a:rPr>
              <a:t> </a:t>
            </a:r>
            <a:r>
              <a:rPr lang="en-GB" sz="1600" spc="5" dirty="0">
                <a:solidFill>
                  <a:srgbClr val="33485A"/>
                </a:solidFill>
                <a:latin typeface="Zen New Bold" panose="00000800000000000000" pitchFamily="50" charset="0"/>
                <a:ea typeface="Zen New Bold" panose="00000800000000000000" pitchFamily="50" charset="0"/>
                <a:cs typeface="Verdana"/>
              </a:rPr>
              <a:t>to</a:t>
            </a:r>
            <a:r>
              <a:rPr lang="en-GB" sz="1600" spc="-80" dirty="0">
                <a:solidFill>
                  <a:srgbClr val="33485A"/>
                </a:solidFill>
                <a:latin typeface="Zen New Bold" panose="00000800000000000000" pitchFamily="50" charset="0"/>
                <a:ea typeface="Zen New Bold" panose="00000800000000000000" pitchFamily="50" charset="0"/>
                <a:cs typeface="Verdana"/>
              </a:rPr>
              <a:t> </a:t>
            </a:r>
            <a:r>
              <a:rPr lang="en-GB" sz="1600" spc="20" dirty="0">
                <a:solidFill>
                  <a:srgbClr val="33485A"/>
                </a:solidFill>
                <a:latin typeface="Zen New Bold" panose="00000800000000000000" pitchFamily="50" charset="0"/>
                <a:ea typeface="Zen New Bold" panose="00000800000000000000" pitchFamily="50" charset="0"/>
                <a:cs typeface="Verdana"/>
              </a:rPr>
              <a:t>Apply</a:t>
            </a:r>
            <a:endParaRPr lang="en-GB" sz="1600" dirty="0">
              <a:solidFill>
                <a:srgbClr val="33485A"/>
              </a:solidFill>
              <a:latin typeface="Zen New Bold" panose="00000800000000000000" pitchFamily="50" charset="0"/>
              <a:ea typeface="Zen New Bold" panose="00000800000000000000" pitchFamily="50" charset="0"/>
              <a:cs typeface="Verdana"/>
            </a:endParaRPr>
          </a:p>
          <a:p>
            <a:endParaRPr lang="en-GB" sz="1600" dirty="0">
              <a:latin typeface="Zen New Bold" panose="00000800000000000000" pitchFamily="50" charset="0"/>
              <a:ea typeface="Zen New Bold" panose="00000800000000000000" pitchFamily="50" charset="0"/>
            </a:endParaRPr>
          </a:p>
        </p:txBody>
      </p:sp>
    </p:spTree>
    <p:extLst>
      <p:ext uri="{BB962C8B-B14F-4D97-AF65-F5344CB8AC3E}">
        <p14:creationId xmlns:p14="http://schemas.microsoft.com/office/powerpoint/2010/main" val="96936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ject 15"/>
          <p:cNvPicPr/>
          <p:nvPr/>
        </p:nvPicPr>
        <p:blipFill>
          <a:blip r:embed="rId3" cstate="screen">
            <a:extLst>
              <a:ext uri="{28A0092B-C50C-407E-A947-70E740481C1C}">
                <a14:useLocalDpi xmlns:a14="http://schemas.microsoft.com/office/drawing/2010/main"/>
              </a:ext>
            </a:extLst>
          </a:blip>
          <a:stretch>
            <a:fillRect/>
          </a:stretch>
        </p:blipFill>
        <p:spPr>
          <a:xfrm>
            <a:off x="8822054" y="-18842"/>
            <a:ext cx="2460542" cy="2121909"/>
          </a:xfrm>
          <a:prstGeom prst="rect">
            <a:avLst/>
          </a:prstGeom>
        </p:spPr>
      </p:pic>
      <p:sp>
        <p:nvSpPr>
          <p:cNvPr id="7" name="object 7"/>
          <p:cNvSpPr txBox="1">
            <a:spLocks noGrp="1"/>
          </p:cNvSpPr>
          <p:nvPr>
            <p:ph type="title"/>
          </p:nvPr>
        </p:nvSpPr>
        <p:spPr>
          <a:xfrm>
            <a:off x="623793" y="512144"/>
            <a:ext cx="3913038" cy="691302"/>
          </a:xfrm>
          <a:prstGeom prst="rect">
            <a:avLst/>
          </a:prstGeom>
        </p:spPr>
        <p:txBody>
          <a:bodyPr vert="horz" wrap="square" lIns="0" tIns="11516" rIns="0" bIns="0" rtlCol="0">
            <a:spAutoFit/>
          </a:bodyPr>
          <a:lstStyle/>
          <a:p>
            <a:pPr marL="11516">
              <a:lnSpc>
                <a:spcPts val="2403"/>
              </a:lnSpc>
              <a:spcBef>
                <a:spcPts val="91"/>
              </a:spcBef>
            </a:pPr>
            <a:r>
              <a:rPr sz="2800" spc="32" dirty="0">
                <a:latin typeface="Zen New Bold" panose="00000800000000000000" pitchFamily="50" charset="0"/>
                <a:ea typeface="Zen New Bold" panose="00000800000000000000" pitchFamily="50" charset="0"/>
              </a:rPr>
              <a:t>W</a:t>
            </a:r>
            <a:r>
              <a:rPr sz="2800" dirty="0">
                <a:latin typeface="Zen New Bold" panose="00000800000000000000" pitchFamily="50" charset="0"/>
                <a:ea typeface="Zen New Bold" panose="00000800000000000000" pitchFamily="50" charset="0"/>
              </a:rPr>
              <a:t>e</a:t>
            </a:r>
            <a:r>
              <a:rPr sz="2800" spc="-122" dirty="0">
                <a:latin typeface="Zen New Bold" panose="00000800000000000000" pitchFamily="50" charset="0"/>
                <a:ea typeface="Zen New Bold" panose="00000800000000000000" pitchFamily="50" charset="0"/>
              </a:rPr>
              <a:t>l</a:t>
            </a:r>
            <a:r>
              <a:rPr sz="2800" spc="159" dirty="0">
                <a:latin typeface="Zen New Bold" panose="00000800000000000000" pitchFamily="50" charset="0"/>
                <a:ea typeface="Zen New Bold" panose="00000800000000000000" pitchFamily="50" charset="0"/>
              </a:rPr>
              <a:t>com</a:t>
            </a:r>
            <a:r>
              <a:rPr sz="2800" spc="199" dirty="0">
                <a:latin typeface="Zen New Bold" panose="00000800000000000000" pitchFamily="50" charset="0"/>
                <a:ea typeface="Zen New Bold" panose="00000800000000000000" pitchFamily="50" charset="0"/>
              </a:rPr>
              <a:t>e</a:t>
            </a:r>
            <a:r>
              <a:rPr sz="2800" spc="-185" dirty="0">
                <a:latin typeface="Zen New Bold" panose="00000800000000000000" pitchFamily="50" charset="0"/>
                <a:ea typeface="Zen New Bold" panose="00000800000000000000" pitchFamily="50" charset="0"/>
              </a:rPr>
              <a:t> </a:t>
            </a:r>
            <a:r>
              <a:rPr sz="2800" spc="-18" dirty="0">
                <a:latin typeface="Zen New Bold" panose="00000800000000000000" pitchFamily="50" charset="0"/>
                <a:ea typeface="Zen New Bold" panose="00000800000000000000" pitchFamily="50" charset="0"/>
              </a:rPr>
              <a:t>f</a:t>
            </a:r>
            <a:r>
              <a:rPr sz="2800" spc="-63" dirty="0">
                <a:latin typeface="Zen New Bold" panose="00000800000000000000" pitchFamily="50" charset="0"/>
                <a:ea typeface="Zen New Bold" panose="00000800000000000000" pitchFamily="50" charset="0"/>
              </a:rPr>
              <a:t>r</a:t>
            </a:r>
            <a:r>
              <a:rPr sz="2800" spc="168" dirty="0">
                <a:latin typeface="Zen New Bold" panose="00000800000000000000" pitchFamily="50" charset="0"/>
                <a:ea typeface="Zen New Bold" panose="00000800000000000000" pitchFamily="50" charset="0"/>
              </a:rPr>
              <a:t>om</a:t>
            </a:r>
          </a:p>
          <a:p>
            <a:pPr marL="11516">
              <a:lnSpc>
                <a:spcPts val="2947"/>
              </a:lnSpc>
            </a:pPr>
            <a:r>
              <a:rPr sz="3200" b="1" spc="-227" dirty="0">
                <a:latin typeface="Zen New Bold" panose="00000800000000000000" pitchFamily="50" charset="0"/>
                <a:ea typeface="Zen New Bold" panose="00000800000000000000" pitchFamily="50" charset="0"/>
                <a:cs typeface="Lucida Sans"/>
              </a:rPr>
              <a:t>I</a:t>
            </a:r>
            <a:r>
              <a:rPr sz="3200" b="1" spc="-136" dirty="0">
                <a:latin typeface="Zen New Bold" panose="00000800000000000000" pitchFamily="50" charset="0"/>
                <a:ea typeface="Zen New Bold" panose="00000800000000000000" pitchFamily="50" charset="0"/>
                <a:cs typeface="Lucida Sans"/>
              </a:rPr>
              <a:t>ai</a:t>
            </a:r>
            <a:r>
              <a:rPr sz="3200" b="1" spc="-77" dirty="0">
                <a:latin typeface="Zen New Bold" panose="00000800000000000000" pitchFamily="50" charset="0"/>
                <a:ea typeface="Zen New Bold" panose="00000800000000000000" pitchFamily="50" charset="0"/>
                <a:cs typeface="Lucida Sans"/>
              </a:rPr>
              <a:t>n</a:t>
            </a:r>
            <a:r>
              <a:rPr sz="3200" b="1" spc="-313" dirty="0">
                <a:latin typeface="Zen New Bold" panose="00000800000000000000" pitchFamily="50" charset="0"/>
                <a:ea typeface="Zen New Bold" panose="00000800000000000000" pitchFamily="50" charset="0"/>
                <a:cs typeface="Lucida Sans"/>
              </a:rPr>
              <a:t> </a:t>
            </a:r>
            <a:r>
              <a:rPr sz="3200" b="1" spc="23" dirty="0">
                <a:latin typeface="Zen New Bold" panose="00000800000000000000" pitchFamily="50" charset="0"/>
                <a:ea typeface="Zen New Bold" panose="00000800000000000000" pitchFamily="50" charset="0"/>
                <a:cs typeface="Lucida Sans"/>
              </a:rPr>
              <a:t>Mac</a:t>
            </a:r>
            <a:r>
              <a:rPr sz="3200" b="1" spc="-86" dirty="0">
                <a:latin typeface="Zen New Bold" panose="00000800000000000000" pitchFamily="50" charset="0"/>
                <a:ea typeface="Zen New Bold" panose="00000800000000000000" pitchFamily="50" charset="0"/>
                <a:cs typeface="Lucida Sans"/>
              </a:rPr>
              <a:t>f</a:t>
            </a:r>
            <a:r>
              <a:rPr sz="3200" b="1" spc="-68" dirty="0">
                <a:latin typeface="Zen New Bold" panose="00000800000000000000" pitchFamily="50" charset="0"/>
                <a:ea typeface="Zen New Bold" panose="00000800000000000000" pitchFamily="50" charset="0"/>
                <a:cs typeface="Lucida Sans"/>
              </a:rPr>
              <a:t>ar</a:t>
            </a:r>
            <a:r>
              <a:rPr sz="3200" b="1" spc="-113" dirty="0">
                <a:latin typeface="Zen New Bold" panose="00000800000000000000" pitchFamily="50" charset="0"/>
                <a:ea typeface="Zen New Bold" panose="00000800000000000000" pitchFamily="50" charset="0"/>
                <a:cs typeface="Lucida Sans"/>
              </a:rPr>
              <a:t>l</a:t>
            </a:r>
            <a:r>
              <a:rPr sz="3200" b="1" spc="-63" dirty="0">
                <a:latin typeface="Zen New Bold" panose="00000800000000000000" pitchFamily="50" charset="0"/>
                <a:ea typeface="Zen New Bold" panose="00000800000000000000" pitchFamily="50" charset="0"/>
                <a:cs typeface="Lucida Sans"/>
              </a:rPr>
              <a:t>an</a:t>
            </a:r>
            <a:r>
              <a:rPr sz="3200" b="1" spc="-103" dirty="0">
                <a:latin typeface="Zen New Bold" panose="00000800000000000000" pitchFamily="50" charset="0"/>
                <a:ea typeface="Zen New Bold" panose="00000800000000000000" pitchFamily="50" charset="0"/>
                <a:cs typeface="Lucida Sans"/>
              </a:rPr>
              <a:t>e</a:t>
            </a:r>
            <a:r>
              <a:rPr sz="3200" b="1" spc="63" dirty="0">
                <a:latin typeface="Zen New Bold" panose="00000800000000000000" pitchFamily="50" charset="0"/>
                <a:ea typeface="Zen New Bold" panose="00000800000000000000" pitchFamily="50" charset="0"/>
                <a:cs typeface="Lucida Sans"/>
              </a:rPr>
              <a:t>,</a:t>
            </a:r>
            <a:r>
              <a:rPr sz="3200" b="1" spc="-313" dirty="0">
                <a:latin typeface="Zen New Bold" panose="00000800000000000000" pitchFamily="50" charset="0"/>
                <a:ea typeface="Zen New Bold" panose="00000800000000000000" pitchFamily="50" charset="0"/>
                <a:cs typeface="Lucida Sans"/>
              </a:rPr>
              <a:t> </a:t>
            </a:r>
            <a:r>
              <a:rPr sz="3200" b="1" spc="-41" dirty="0">
                <a:latin typeface="Zen New Bold" panose="00000800000000000000" pitchFamily="50" charset="0"/>
                <a:ea typeface="Zen New Bold" panose="00000800000000000000" pitchFamily="50" charset="0"/>
                <a:cs typeface="Lucida Sans"/>
              </a:rPr>
              <a:t>CEO</a:t>
            </a:r>
            <a:endParaRPr sz="3200" dirty="0">
              <a:latin typeface="Zen New Bold" panose="00000800000000000000" pitchFamily="50" charset="0"/>
              <a:ea typeface="Zen New Bold" panose="00000800000000000000" pitchFamily="50" charset="0"/>
              <a:cs typeface="Lucida Sans"/>
            </a:endParaRPr>
          </a:p>
        </p:txBody>
      </p:sp>
      <p:sp>
        <p:nvSpPr>
          <p:cNvPr id="8" name="Rectangle 7"/>
          <p:cNvSpPr/>
          <p:nvPr/>
        </p:nvSpPr>
        <p:spPr>
          <a:xfrm>
            <a:off x="623793" y="2123723"/>
            <a:ext cx="10658803" cy="4042615"/>
          </a:xfrm>
          <a:prstGeom prst="rect">
            <a:avLst/>
          </a:prstGeom>
        </p:spPr>
        <p:txBody>
          <a:bodyPr wrap="square" lIns="0" tIns="0" rIns="0" bIns="0" numCol="3" spcCol="270000">
            <a:noAutofit/>
          </a:bodyPr>
          <a:lstStyle/>
          <a:p>
            <a:pPr marL="18000" marR="33397" algn="just" defTabSz="829178">
              <a:spcBef>
                <a:spcPts val="100"/>
              </a:spcBef>
              <a:spcAft>
                <a:spcPts val="100"/>
              </a:spcAft>
            </a:pPr>
            <a:r>
              <a:rPr lang="en-GB" sz="1000" dirty="0">
                <a:solidFill>
                  <a:srgbClr val="7F8084"/>
                </a:solidFill>
                <a:latin typeface="Arial" panose="020B0604020202020204" pitchFamily="34" charset="0"/>
                <a:cs typeface="Arial" panose="020B0604020202020204" pitchFamily="34" charset="0"/>
              </a:rPr>
              <a:t>I </a:t>
            </a:r>
            <a:r>
              <a:rPr lang="en-GB" sz="1000" spc="82" dirty="0">
                <a:solidFill>
                  <a:srgbClr val="7F8084"/>
                </a:solidFill>
                <a:latin typeface="Arial" panose="020B0604020202020204" pitchFamily="34" charset="0"/>
                <a:cs typeface="Arial" panose="020B0604020202020204" pitchFamily="34" charset="0"/>
              </a:rPr>
              <a:t>was </a:t>
            </a:r>
            <a:r>
              <a:rPr lang="en-GB" sz="1000" spc="41" dirty="0">
                <a:solidFill>
                  <a:srgbClr val="7F8084"/>
                </a:solidFill>
                <a:latin typeface="Arial" panose="020B0604020202020204" pitchFamily="34" charset="0"/>
                <a:cs typeface="Arial" panose="020B0604020202020204" pitchFamily="34" charset="0"/>
              </a:rPr>
              <a:t>appointed </a:t>
            </a:r>
            <a:r>
              <a:rPr lang="en-GB" sz="1000" spc="95" dirty="0">
                <a:solidFill>
                  <a:srgbClr val="7F8084"/>
                </a:solidFill>
                <a:latin typeface="Arial" panose="020B0604020202020204" pitchFamily="34" charset="0"/>
                <a:cs typeface="Arial" panose="020B0604020202020204" pitchFamily="34" charset="0"/>
              </a:rPr>
              <a:t>as </a:t>
            </a:r>
            <a:r>
              <a:rPr lang="en-GB" sz="1000" spc="86" dirty="0">
                <a:solidFill>
                  <a:srgbClr val="7F8084"/>
                </a:solidFill>
                <a:latin typeface="Arial" panose="020B0604020202020204" pitchFamily="34" charset="0"/>
                <a:cs typeface="Arial" panose="020B0604020202020204" pitchFamily="34" charset="0"/>
              </a:rPr>
              <a:t>CEO </a:t>
            </a:r>
            <a:r>
              <a:rPr lang="en-GB" sz="1000" dirty="0">
                <a:solidFill>
                  <a:srgbClr val="7F8084"/>
                </a:solidFill>
                <a:latin typeface="Arial" panose="020B0604020202020204" pitchFamily="34" charset="0"/>
                <a:cs typeface="Arial" panose="020B0604020202020204" pitchFamily="34" charset="0"/>
              </a:rPr>
              <a:t>in </a:t>
            </a:r>
            <a:r>
              <a:rPr lang="en-GB" sz="1000" spc="41" dirty="0">
                <a:solidFill>
                  <a:srgbClr val="7F8084"/>
                </a:solidFill>
                <a:latin typeface="Arial" panose="020B0604020202020204" pitchFamily="34" charset="0"/>
                <a:cs typeface="Arial" panose="020B0604020202020204" pitchFamily="34" charset="0"/>
              </a:rPr>
              <a:t>September </a:t>
            </a:r>
            <a:r>
              <a:rPr lang="en-GB" sz="1000" spc="50" dirty="0">
                <a:solidFill>
                  <a:srgbClr val="7F8084"/>
                </a:solidFill>
                <a:latin typeface="Arial" panose="020B0604020202020204" pitchFamily="34" charset="0"/>
                <a:cs typeface="Arial" panose="020B0604020202020204" pitchFamily="34" charset="0"/>
              </a:rPr>
              <a:t>2020 </a:t>
            </a:r>
            <a:r>
              <a:rPr lang="en-GB" sz="1000" spc="63" dirty="0">
                <a:solidFill>
                  <a:srgbClr val="7F8084"/>
                </a:solidFill>
                <a:latin typeface="Arial" panose="020B0604020202020204" pitchFamily="34" charset="0"/>
                <a:cs typeface="Arial" panose="020B0604020202020204" pitchFamily="34" charset="0"/>
              </a:rPr>
              <a:t>and </a:t>
            </a:r>
            <a:r>
              <a:rPr lang="en-GB" sz="1000" dirty="0">
                <a:solidFill>
                  <a:srgbClr val="7F8084"/>
                </a:solidFill>
                <a:latin typeface="Arial" panose="020B0604020202020204" pitchFamily="34" charset="0"/>
                <a:cs typeface="Arial" panose="020B0604020202020204" pitchFamily="34" charset="0"/>
              </a:rPr>
              <a:t>I </a:t>
            </a:r>
            <a:r>
              <a:rPr lang="en-GB" sz="1000" spc="82" dirty="0">
                <a:solidFill>
                  <a:srgbClr val="7F8084"/>
                </a:solidFill>
                <a:latin typeface="Arial" panose="020B0604020202020204" pitchFamily="34" charset="0"/>
                <a:cs typeface="Arial" panose="020B0604020202020204" pitchFamily="34" charset="0"/>
              </a:rPr>
              <a:t>am </a:t>
            </a:r>
            <a:r>
              <a:rPr lang="en-GB" sz="1000" spc="23" dirty="0">
                <a:solidFill>
                  <a:srgbClr val="7F8084"/>
                </a:solidFill>
                <a:latin typeface="Arial" panose="020B0604020202020204" pitchFamily="34" charset="0"/>
                <a:cs typeface="Arial" panose="020B0604020202020204" pitchFamily="34" charset="0"/>
              </a:rPr>
              <a:t>continually </a:t>
            </a:r>
            <a:r>
              <a:rPr lang="en-GB" sz="1000" spc="41" dirty="0">
                <a:solidFill>
                  <a:srgbClr val="7F8084"/>
                </a:solidFill>
                <a:latin typeface="Arial" panose="020B0604020202020204" pitchFamily="34" charset="0"/>
                <a:cs typeface="Arial" panose="020B0604020202020204" pitchFamily="34" charset="0"/>
              </a:rPr>
              <a:t>impressed </a:t>
            </a:r>
            <a:r>
              <a:rPr lang="en-GB" sz="1000" spc="63" dirty="0">
                <a:solidFill>
                  <a:srgbClr val="7F8084"/>
                </a:solidFill>
                <a:latin typeface="Arial" panose="020B0604020202020204" pitchFamily="34" charset="0"/>
                <a:cs typeface="Arial" panose="020B0604020202020204" pitchFamily="34" charset="0"/>
              </a:rPr>
              <a:t>and </a:t>
            </a:r>
            <a:r>
              <a:rPr lang="en-GB" sz="1000" spc="36" dirty="0">
                <a:solidFill>
                  <a:srgbClr val="7F8084"/>
                </a:solidFill>
                <a:latin typeface="Arial" panose="020B0604020202020204" pitchFamily="34" charset="0"/>
                <a:cs typeface="Arial" panose="020B0604020202020204" pitchFamily="34" charset="0"/>
              </a:rPr>
              <a:t>humbled </a:t>
            </a:r>
            <a:r>
              <a:rPr lang="en-GB" sz="1000" spc="54" dirty="0">
                <a:solidFill>
                  <a:srgbClr val="7F8084"/>
                </a:solidFill>
                <a:latin typeface="Arial" panose="020B0604020202020204" pitchFamily="34" charset="0"/>
                <a:cs typeface="Arial" panose="020B0604020202020204" pitchFamily="34" charset="0"/>
              </a:rPr>
              <a:t>by </a:t>
            </a:r>
            <a:r>
              <a:rPr lang="en-GB" sz="1000" spc="32" dirty="0">
                <a:solidFill>
                  <a:srgbClr val="7F8084"/>
                </a:solidFill>
                <a:latin typeface="Arial" panose="020B0604020202020204" pitchFamily="34" charset="0"/>
                <a:cs typeface="Arial" panose="020B0604020202020204" pitchFamily="34" charset="0"/>
              </a:rPr>
              <a:t>the </a:t>
            </a:r>
            <a:r>
              <a:rPr lang="en-GB" sz="1000" spc="36" dirty="0">
                <a:solidFill>
                  <a:srgbClr val="7F8084"/>
                </a:solidFill>
                <a:latin typeface="Arial" panose="020B0604020202020204" pitchFamily="34" charset="0"/>
                <a:cs typeface="Arial" panose="020B0604020202020204" pitchFamily="34" charset="0"/>
              </a:rPr>
              <a:t>services</a:t>
            </a:r>
            <a:r>
              <a:rPr lang="en-GB" sz="1000" spc="41"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and </a:t>
            </a:r>
            <a:r>
              <a:rPr lang="en-GB" sz="1000" spc="27" dirty="0">
                <a:solidFill>
                  <a:srgbClr val="7F8084"/>
                </a:solidFill>
                <a:latin typeface="Arial" panose="020B0604020202020204" pitchFamily="34" charset="0"/>
                <a:cs typeface="Arial" panose="020B0604020202020204" pitchFamily="34" charset="0"/>
              </a:rPr>
              <a:t>projects </a:t>
            </a:r>
            <a:r>
              <a:rPr lang="en-GB" sz="1000" spc="23" dirty="0">
                <a:solidFill>
                  <a:srgbClr val="7F8084"/>
                </a:solidFill>
                <a:latin typeface="Arial" panose="020B0604020202020204" pitchFamily="34" charset="0"/>
                <a:cs typeface="Arial" panose="020B0604020202020204" pitchFamily="34" charset="0"/>
              </a:rPr>
              <a:t>led </a:t>
            </a:r>
            <a:r>
              <a:rPr lang="en-GB" sz="1000" spc="63" dirty="0">
                <a:solidFill>
                  <a:srgbClr val="7F8084"/>
                </a:solidFill>
                <a:latin typeface="Arial" panose="020B0604020202020204" pitchFamily="34" charset="0"/>
                <a:cs typeface="Arial" panose="020B0604020202020204" pitchFamily="34" charset="0"/>
              </a:rPr>
              <a:t>and </a:t>
            </a:r>
            <a:r>
              <a:rPr lang="en-GB" sz="1000" spc="14" dirty="0">
                <a:solidFill>
                  <a:srgbClr val="7F8084"/>
                </a:solidFill>
                <a:latin typeface="Arial" panose="020B0604020202020204" pitchFamily="34" charset="0"/>
                <a:cs typeface="Arial" panose="020B0604020202020204" pitchFamily="34" charset="0"/>
              </a:rPr>
              <a:t>delivered </a:t>
            </a:r>
            <a:r>
              <a:rPr lang="en-GB" sz="1000" spc="54" dirty="0">
                <a:solidFill>
                  <a:srgbClr val="7F8084"/>
                </a:solidFill>
                <a:latin typeface="Arial" panose="020B0604020202020204" pitchFamily="34" charset="0"/>
                <a:cs typeface="Arial" panose="020B0604020202020204" pitchFamily="34" charset="0"/>
              </a:rPr>
              <a:t>by </a:t>
            </a:r>
            <a:r>
              <a:rPr lang="en-GB" sz="1000" spc="32" dirty="0">
                <a:solidFill>
                  <a:srgbClr val="7F8084"/>
                </a:solidFill>
                <a:latin typeface="Arial" panose="020B0604020202020204" pitchFamily="34" charset="0"/>
                <a:cs typeface="Arial" panose="020B0604020202020204" pitchFamily="34" charset="0"/>
              </a:rPr>
              <a:t>our </a:t>
            </a:r>
            <a:r>
              <a:rPr lang="en-GB" sz="1000" spc="59" dirty="0">
                <a:solidFill>
                  <a:srgbClr val="7F8084"/>
                </a:solidFill>
                <a:latin typeface="Arial" panose="020B0604020202020204" pitchFamily="34" charset="0"/>
                <a:cs typeface="Arial" panose="020B0604020202020204" pitchFamily="34" charset="0"/>
              </a:rPr>
              <a:t>teams </a:t>
            </a:r>
            <a:r>
              <a:rPr lang="en-GB" sz="1000" spc="63" dirty="0">
                <a:solidFill>
                  <a:srgbClr val="7F8084"/>
                </a:solidFill>
                <a:latin typeface="Arial" panose="020B0604020202020204" pitchFamily="34" charset="0"/>
                <a:cs typeface="Arial" panose="020B0604020202020204" pitchFamily="34" charset="0"/>
              </a:rPr>
              <a:t>across</a:t>
            </a:r>
            <a:r>
              <a:rPr lang="en-GB" sz="1000" spc="68"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Scotland.</a:t>
            </a:r>
            <a:r>
              <a:rPr lang="en-GB" sz="1000" spc="163"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It</a:t>
            </a:r>
            <a:r>
              <a:rPr lang="en-GB" sz="1000" spc="-45" dirty="0">
                <a:solidFill>
                  <a:srgbClr val="7F8084"/>
                </a:solidFill>
                <a:latin typeface="Arial" panose="020B0604020202020204" pitchFamily="34" charset="0"/>
                <a:cs typeface="Arial" panose="020B0604020202020204" pitchFamily="34" charset="0"/>
              </a:rPr>
              <a:t> </a:t>
            </a:r>
            <a:r>
              <a:rPr lang="en-GB" sz="1000" spc="73" dirty="0">
                <a:solidFill>
                  <a:srgbClr val="7F8084"/>
                </a:solidFill>
                <a:latin typeface="Arial" panose="020B0604020202020204" pitchFamily="34" charset="0"/>
                <a:cs typeface="Arial" panose="020B0604020202020204" pitchFamily="34" charset="0"/>
              </a:rPr>
              <a:t>can</a:t>
            </a:r>
            <a:r>
              <a:rPr lang="en-GB" sz="1000" spc="-50" dirty="0">
                <a:solidFill>
                  <a:srgbClr val="7F8084"/>
                </a:solidFill>
                <a:latin typeface="Arial" panose="020B0604020202020204" pitchFamily="34" charset="0"/>
                <a:cs typeface="Arial" panose="020B0604020202020204" pitchFamily="34" charset="0"/>
              </a:rPr>
              <a:t> </a:t>
            </a:r>
            <a:r>
              <a:rPr lang="en-GB" sz="1000" spc="59" dirty="0">
                <a:solidFill>
                  <a:srgbClr val="7F8084"/>
                </a:solidFill>
                <a:latin typeface="Arial" panose="020B0604020202020204" pitchFamily="34" charset="0"/>
                <a:cs typeface="Arial" panose="020B0604020202020204" pitchFamily="34" charset="0"/>
              </a:rPr>
              <a:t>be</a:t>
            </a:r>
            <a:r>
              <a:rPr lang="en-GB" sz="1000" spc="-50"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overwhelming</a:t>
            </a:r>
            <a:r>
              <a:rPr lang="en-GB" sz="1000" spc="-50"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to</a:t>
            </a:r>
            <a:r>
              <a:rPr lang="en-GB" sz="1000" spc="-45" dirty="0">
                <a:solidFill>
                  <a:srgbClr val="7F8084"/>
                </a:solidFill>
                <a:latin typeface="Arial" panose="020B0604020202020204" pitchFamily="34" charset="0"/>
                <a:cs typeface="Arial" panose="020B0604020202020204" pitchFamily="34" charset="0"/>
              </a:rPr>
              <a:t> </a:t>
            </a:r>
            <a:r>
              <a:rPr lang="en-GB" sz="1000" spc="54" dirty="0">
                <a:solidFill>
                  <a:srgbClr val="7F8084"/>
                </a:solidFill>
                <a:latin typeface="Arial" panose="020B0604020202020204" pitchFamily="34" charset="0"/>
                <a:cs typeface="Arial" panose="020B0604020202020204" pitchFamily="34" charset="0"/>
              </a:rPr>
              <a:t>see</a:t>
            </a:r>
            <a:r>
              <a:rPr lang="en-GB" sz="1000" spc="-50"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50"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difference </a:t>
            </a:r>
            <a:r>
              <a:rPr lang="en-GB" sz="1000" spc="-230" dirty="0">
                <a:solidFill>
                  <a:srgbClr val="7F8084"/>
                </a:solidFill>
                <a:latin typeface="Arial" panose="020B0604020202020204" pitchFamily="34" charset="0"/>
                <a:cs typeface="Arial" panose="020B0604020202020204" pitchFamily="34" charset="0"/>
              </a:rPr>
              <a:t> </a:t>
            </a:r>
            <a:r>
              <a:rPr lang="en-GB" sz="1000" spc="54" dirty="0">
                <a:solidFill>
                  <a:srgbClr val="7F8084"/>
                </a:solidFill>
                <a:latin typeface="Arial" panose="020B0604020202020204" pitchFamily="34" charset="0"/>
                <a:cs typeface="Arial" panose="020B0604020202020204" pitchFamily="34" charset="0"/>
              </a:rPr>
              <a:t>we </a:t>
            </a:r>
            <a:r>
              <a:rPr lang="en-GB" sz="1000" spc="50" dirty="0">
                <a:solidFill>
                  <a:srgbClr val="7F8084"/>
                </a:solidFill>
                <a:latin typeface="Arial" panose="020B0604020202020204" pitchFamily="34" charset="0"/>
                <a:cs typeface="Arial" panose="020B0604020202020204" pitchFamily="34" charset="0"/>
              </a:rPr>
              <a:t>make </a:t>
            </a:r>
            <a:r>
              <a:rPr lang="en-GB" sz="1000" spc="63" dirty="0">
                <a:solidFill>
                  <a:srgbClr val="7F8084"/>
                </a:solidFill>
                <a:latin typeface="Arial" panose="020B0604020202020204" pitchFamily="34" charset="0"/>
                <a:cs typeface="Arial" panose="020B0604020202020204" pitchFamily="34" charset="0"/>
              </a:rPr>
              <a:t>and how </a:t>
            </a:r>
            <a:r>
              <a:rPr lang="en-GB" sz="1000" spc="54" dirty="0">
                <a:solidFill>
                  <a:srgbClr val="7F8084"/>
                </a:solidFill>
                <a:latin typeface="Arial" panose="020B0604020202020204" pitchFamily="34" charset="0"/>
                <a:cs typeface="Arial" panose="020B0604020202020204" pitchFamily="34" charset="0"/>
              </a:rPr>
              <a:t>we </a:t>
            </a:r>
            <a:r>
              <a:rPr lang="en-GB" sz="1000" spc="14" dirty="0">
                <a:solidFill>
                  <a:srgbClr val="7F8084"/>
                </a:solidFill>
                <a:latin typeface="Arial" panose="020B0604020202020204" pitchFamily="34" charset="0"/>
                <a:cs typeface="Arial" panose="020B0604020202020204" pitchFamily="34" charset="0"/>
              </a:rPr>
              <a:t>build </a:t>
            </a:r>
            <a:r>
              <a:rPr lang="en-GB" sz="1000" spc="18" dirty="0">
                <a:solidFill>
                  <a:srgbClr val="7F8084"/>
                </a:solidFill>
                <a:latin typeface="Arial" panose="020B0604020202020204" pitchFamily="34" charset="0"/>
                <a:cs typeface="Arial" panose="020B0604020202020204" pitchFamily="34" charset="0"/>
              </a:rPr>
              <a:t>innovative </a:t>
            </a:r>
            <a:r>
              <a:rPr lang="en-GB" sz="1000" spc="36" dirty="0">
                <a:solidFill>
                  <a:srgbClr val="7F8084"/>
                </a:solidFill>
                <a:latin typeface="Arial" panose="020B0604020202020204" pitchFamily="34" charset="0"/>
                <a:cs typeface="Arial" panose="020B0604020202020204" pitchFamily="34" charset="0"/>
              </a:rPr>
              <a:t>partnerships to </a:t>
            </a:r>
            <a:r>
              <a:rPr lang="en-GB" sz="1000" spc="18" dirty="0">
                <a:solidFill>
                  <a:srgbClr val="7F8084"/>
                </a:solidFill>
                <a:latin typeface="Arial" panose="020B0604020202020204" pitchFamily="34" charset="0"/>
                <a:cs typeface="Arial" panose="020B0604020202020204" pitchFamily="34" charset="0"/>
              </a:rPr>
              <a:t>‘Empower</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People</a:t>
            </a:r>
            <a:r>
              <a:rPr lang="en-GB" sz="1000" spc="-45"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to</a:t>
            </a:r>
            <a:r>
              <a:rPr lang="en-GB" sz="1000" spc="-41"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Thrive.’</a:t>
            </a:r>
            <a:endParaRPr lang="en-GB" sz="1000" spc="177" dirty="0">
              <a:solidFill>
                <a:srgbClr val="7F8084"/>
              </a:solidFill>
              <a:latin typeface="Arial" panose="020B0604020202020204" pitchFamily="34" charset="0"/>
              <a:cs typeface="Arial" panose="020B0604020202020204" pitchFamily="34" charset="0"/>
            </a:endParaRPr>
          </a:p>
          <a:p>
            <a:pPr marL="18000" marR="33397" algn="just" defTabSz="829178">
              <a:spcBef>
                <a:spcPts val="100"/>
              </a:spcBef>
              <a:spcAft>
                <a:spcPts val="100"/>
              </a:spcAft>
            </a:pPr>
            <a:r>
              <a:rPr lang="en-GB" sz="1000" spc="18" dirty="0">
                <a:solidFill>
                  <a:srgbClr val="7F8084"/>
                </a:solidFill>
                <a:latin typeface="Arial" panose="020B0604020202020204" pitchFamily="34" charset="0"/>
                <a:cs typeface="Arial" panose="020B0604020202020204" pitchFamily="34" charset="0"/>
              </a:rPr>
              <a:t>Every</a:t>
            </a:r>
            <a:r>
              <a:rPr lang="en-GB" sz="1000" spc="-41" dirty="0">
                <a:solidFill>
                  <a:srgbClr val="7F8084"/>
                </a:solidFill>
                <a:latin typeface="Arial" panose="020B0604020202020204" pitchFamily="34" charset="0"/>
                <a:cs typeface="Arial" panose="020B0604020202020204" pitchFamily="34" charset="0"/>
              </a:rPr>
              <a:t> </a:t>
            </a:r>
            <a:r>
              <a:rPr lang="en-GB" sz="1000" spc="50" dirty="0">
                <a:solidFill>
                  <a:srgbClr val="7F8084"/>
                </a:solidFill>
                <a:latin typeface="Arial" panose="020B0604020202020204" pitchFamily="34" charset="0"/>
                <a:cs typeface="Arial" panose="020B0604020202020204" pitchFamily="34" charset="0"/>
              </a:rPr>
              <a:t>person</a:t>
            </a:r>
            <a:r>
              <a:rPr lang="en-GB" sz="1000" spc="-45" dirty="0">
                <a:solidFill>
                  <a:srgbClr val="7F8084"/>
                </a:solidFill>
                <a:latin typeface="Arial" panose="020B0604020202020204" pitchFamily="34" charset="0"/>
                <a:cs typeface="Arial" panose="020B0604020202020204" pitchFamily="34" charset="0"/>
              </a:rPr>
              <a:t> </a:t>
            </a:r>
            <a:r>
              <a:rPr lang="en-GB" sz="1000" spc="54" dirty="0">
                <a:solidFill>
                  <a:srgbClr val="7F8084"/>
                </a:solidFill>
                <a:latin typeface="Arial" panose="020B0604020202020204" pitchFamily="34" charset="0"/>
                <a:cs typeface="Arial" panose="020B0604020202020204" pitchFamily="34" charset="0"/>
              </a:rPr>
              <a:t>we</a:t>
            </a:r>
            <a:r>
              <a:rPr lang="en-GB" sz="1000" spc="-41"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support</a:t>
            </a:r>
            <a:r>
              <a:rPr lang="en-GB" sz="1000" spc="-45"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is</a:t>
            </a:r>
            <a:r>
              <a:rPr lang="en-GB" sz="1000" spc="-230"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amazing,</a:t>
            </a:r>
            <a:r>
              <a:rPr lang="en-GB" sz="1000" spc="-45"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and</a:t>
            </a:r>
            <a:r>
              <a:rPr lang="en-GB" sz="1000" spc="-45" dirty="0">
                <a:solidFill>
                  <a:srgbClr val="7F8084"/>
                </a:solidFill>
                <a:latin typeface="Arial" panose="020B0604020202020204" pitchFamily="34" charset="0"/>
                <a:cs typeface="Arial" panose="020B0604020202020204" pitchFamily="34" charset="0"/>
              </a:rPr>
              <a:t> </a:t>
            </a:r>
            <a:r>
              <a:rPr lang="en-GB" sz="1000" spc="-9" dirty="0">
                <a:solidFill>
                  <a:srgbClr val="7F8084"/>
                </a:solidFill>
                <a:latin typeface="Arial" panose="020B0604020202020204" pitchFamily="34" charset="0"/>
                <a:cs typeface="Arial" panose="020B0604020202020204" pitchFamily="34" charset="0"/>
              </a:rPr>
              <a:t>we’re</a:t>
            </a:r>
            <a:r>
              <a:rPr lang="en-GB" sz="1000" spc="-45"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there</a:t>
            </a:r>
            <a:r>
              <a:rPr lang="en-GB" sz="1000" spc="-45"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to</a:t>
            </a:r>
            <a:r>
              <a:rPr lang="en-GB" sz="1000" spc="-45" dirty="0">
                <a:solidFill>
                  <a:srgbClr val="7F8084"/>
                </a:solidFill>
                <a:latin typeface="Arial" panose="020B0604020202020204" pitchFamily="34" charset="0"/>
                <a:cs typeface="Arial" panose="020B0604020202020204" pitchFamily="34" charset="0"/>
              </a:rPr>
              <a:t> </a:t>
            </a:r>
            <a:r>
              <a:rPr lang="en-GB" sz="1000" spc="73" dirty="0">
                <a:solidFill>
                  <a:srgbClr val="7F8084"/>
                </a:solidFill>
                <a:latin typeface="Arial" panose="020B0604020202020204" pitchFamily="34" charset="0"/>
                <a:cs typeface="Arial" panose="020B0604020202020204" pitchFamily="34" charset="0"/>
              </a:rPr>
              <a:t>do</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our</a:t>
            </a:r>
            <a:r>
              <a:rPr lang="en-GB" sz="1000" spc="-45" dirty="0">
                <a:solidFill>
                  <a:srgbClr val="7F8084"/>
                </a:solidFill>
                <a:latin typeface="Arial" panose="020B0604020202020204" pitchFamily="34" charset="0"/>
                <a:cs typeface="Arial" panose="020B0604020202020204" pitchFamily="34" charset="0"/>
              </a:rPr>
              <a:t> </a:t>
            </a:r>
            <a:r>
              <a:rPr lang="en-GB" sz="1000" spc="14" dirty="0">
                <a:solidFill>
                  <a:srgbClr val="7F8084"/>
                </a:solidFill>
                <a:latin typeface="Arial" panose="020B0604020202020204" pitchFamily="34" charset="0"/>
                <a:cs typeface="Arial" panose="020B0604020202020204" pitchFamily="34" charset="0"/>
              </a:rPr>
              <a:t>bit</a:t>
            </a:r>
            <a:r>
              <a:rPr lang="en-GB" sz="1000" spc="-45"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to</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unlock</a:t>
            </a:r>
            <a:r>
              <a:rPr lang="en-GB" sz="1000" spc="-45"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their</a:t>
            </a:r>
            <a:r>
              <a:rPr lang="en-GB" sz="1000" dirty="0">
                <a:solidFill>
                  <a:prstClr val="black"/>
                </a:solidFill>
                <a:latin typeface="Arial" panose="020B0604020202020204" pitchFamily="34" charset="0"/>
                <a:cs typeface="Arial" panose="020B0604020202020204" pitchFamily="34" charset="0"/>
              </a:rPr>
              <a:t> </a:t>
            </a:r>
            <a:r>
              <a:rPr lang="en-GB" sz="1000" spc="14" dirty="0">
                <a:solidFill>
                  <a:srgbClr val="7F8084"/>
                </a:solidFill>
                <a:latin typeface="Arial" panose="020B0604020202020204" pitchFamily="34" charset="0"/>
                <a:cs typeface="Arial" panose="020B0604020202020204" pitchFamily="34" charset="0"/>
              </a:rPr>
              <a:t>potential.</a:t>
            </a:r>
            <a:r>
              <a:rPr lang="en-GB" sz="1000" spc="172"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Social</a:t>
            </a:r>
            <a:r>
              <a:rPr lang="en-GB" sz="1000" spc="-50"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care</a:t>
            </a:r>
            <a:r>
              <a:rPr lang="en-GB" sz="1000" spc="-45" dirty="0">
                <a:solidFill>
                  <a:srgbClr val="7F8084"/>
                </a:solidFill>
                <a:latin typeface="Arial" panose="020B0604020202020204" pitchFamily="34" charset="0"/>
                <a:cs typeface="Arial" panose="020B0604020202020204" pitchFamily="34" charset="0"/>
              </a:rPr>
              <a:t> </a:t>
            </a:r>
            <a:r>
              <a:rPr lang="en-GB" sz="1000" spc="54" dirty="0">
                <a:solidFill>
                  <a:srgbClr val="7F8084"/>
                </a:solidFill>
                <a:latin typeface="Arial" panose="020B0604020202020204" pitchFamily="34" charset="0"/>
                <a:cs typeface="Arial" panose="020B0604020202020204" pitchFamily="34" charset="0"/>
              </a:rPr>
              <a:t>must</a:t>
            </a:r>
            <a:r>
              <a:rPr lang="en-GB" sz="1000" spc="-45" dirty="0">
                <a:solidFill>
                  <a:srgbClr val="7F8084"/>
                </a:solidFill>
                <a:latin typeface="Arial" panose="020B0604020202020204" pitchFamily="34" charset="0"/>
                <a:cs typeface="Arial" panose="020B0604020202020204" pitchFamily="34" charset="0"/>
              </a:rPr>
              <a:t> </a:t>
            </a:r>
            <a:r>
              <a:rPr lang="en-GB" sz="1000" spc="59" dirty="0">
                <a:solidFill>
                  <a:srgbClr val="7F8084"/>
                </a:solidFill>
                <a:latin typeface="Arial" panose="020B0604020202020204" pitchFamily="34" charset="0"/>
                <a:cs typeface="Arial" panose="020B0604020202020204" pitchFamily="34" charset="0"/>
              </a:rPr>
              <a:t>be</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viewed</a:t>
            </a:r>
            <a:r>
              <a:rPr lang="en-GB" sz="1000" spc="-45" dirty="0">
                <a:solidFill>
                  <a:srgbClr val="7F8084"/>
                </a:solidFill>
                <a:latin typeface="Arial" panose="020B0604020202020204" pitchFamily="34" charset="0"/>
                <a:cs typeface="Arial" panose="020B0604020202020204" pitchFamily="34" charset="0"/>
              </a:rPr>
              <a:t> </a:t>
            </a:r>
            <a:r>
              <a:rPr lang="en-GB" sz="1000" spc="95" dirty="0">
                <a:solidFill>
                  <a:srgbClr val="7F8084"/>
                </a:solidFill>
                <a:latin typeface="Arial" panose="020B0604020202020204" pitchFamily="34" charset="0"/>
                <a:cs typeface="Arial" panose="020B0604020202020204" pitchFamily="34" charset="0"/>
              </a:rPr>
              <a:t>as</a:t>
            </a:r>
            <a:r>
              <a:rPr lang="en-GB" sz="1000" spc="-45" dirty="0">
                <a:solidFill>
                  <a:srgbClr val="7F8084"/>
                </a:solidFill>
                <a:latin typeface="Arial" panose="020B0604020202020204" pitchFamily="34" charset="0"/>
                <a:cs typeface="Arial" panose="020B0604020202020204" pitchFamily="34" charset="0"/>
              </a:rPr>
              <a:t> </a:t>
            </a:r>
            <a:r>
              <a:rPr lang="en-GB" sz="1000" spc="68" dirty="0">
                <a:solidFill>
                  <a:srgbClr val="7F8084"/>
                </a:solidFill>
                <a:latin typeface="Arial" panose="020B0604020202020204" pitchFamily="34" charset="0"/>
                <a:cs typeface="Arial" panose="020B0604020202020204" pitchFamily="34" charset="0"/>
              </a:rPr>
              <a:t>an</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investment </a:t>
            </a:r>
            <a:r>
              <a:rPr lang="en-GB" sz="1000" spc="63" dirty="0">
                <a:solidFill>
                  <a:srgbClr val="7F8084"/>
                </a:solidFill>
                <a:latin typeface="Arial" panose="020B0604020202020204" pitchFamily="34" charset="0"/>
                <a:cs typeface="Arial" panose="020B0604020202020204" pitchFamily="34" charset="0"/>
              </a:rPr>
              <a:t>and </a:t>
            </a:r>
            <a:r>
              <a:rPr lang="en-GB" sz="1000" spc="103" dirty="0">
                <a:solidFill>
                  <a:srgbClr val="7F8084"/>
                </a:solidFill>
                <a:latin typeface="Arial" panose="020B0604020202020204" pitchFamily="34" charset="0"/>
                <a:cs typeface="Arial" panose="020B0604020202020204" pitchFamily="34" charset="0"/>
              </a:rPr>
              <a:t>a </a:t>
            </a:r>
            <a:r>
              <a:rPr lang="en-GB" sz="1000" spc="45" dirty="0">
                <a:solidFill>
                  <a:srgbClr val="7F8084"/>
                </a:solidFill>
                <a:latin typeface="Arial" panose="020B0604020202020204" pitchFamily="34" charset="0"/>
                <a:cs typeface="Arial" panose="020B0604020202020204" pitchFamily="34" charset="0"/>
              </a:rPr>
              <a:t>springboard to </a:t>
            </a:r>
            <a:r>
              <a:rPr lang="en-GB" sz="1000" spc="103" dirty="0">
                <a:solidFill>
                  <a:srgbClr val="7F8084"/>
                </a:solidFill>
                <a:latin typeface="Arial" panose="020B0604020202020204" pitchFamily="34" charset="0"/>
                <a:cs typeface="Arial" panose="020B0604020202020204" pitchFamily="34" charset="0"/>
              </a:rPr>
              <a:t>a </a:t>
            </a:r>
            <a:r>
              <a:rPr lang="en-GB" sz="1000" spc="23" dirty="0">
                <a:solidFill>
                  <a:srgbClr val="7F8084"/>
                </a:solidFill>
                <a:latin typeface="Arial" panose="020B0604020202020204" pitchFamily="34" charset="0"/>
                <a:cs typeface="Arial" panose="020B0604020202020204" pitchFamily="34" charset="0"/>
              </a:rPr>
              <a:t>better </a:t>
            </a:r>
            <a:r>
              <a:rPr lang="en-GB" sz="1000" spc="-9" dirty="0">
                <a:solidFill>
                  <a:srgbClr val="7F8084"/>
                </a:solidFill>
                <a:latin typeface="Arial" panose="020B0604020202020204" pitchFamily="34" charset="0"/>
                <a:cs typeface="Arial" panose="020B0604020202020204" pitchFamily="34" charset="0"/>
              </a:rPr>
              <a:t>future, </a:t>
            </a:r>
            <a:r>
              <a:rPr lang="en-GB" sz="1000" spc="41" dirty="0">
                <a:solidFill>
                  <a:srgbClr val="7F8084"/>
                </a:solidFill>
                <a:latin typeface="Arial" panose="020B0604020202020204" pitchFamily="34" charset="0"/>
                <a:cs typeface="Arial" panose="020B0604020202020204" pitchFamily="34" charset="0"/>
              </a:rPr>
              <a:t>not </a:t>
            </a:r>
            <a:r>
              <a:rPr lang="en-GB" sz="1000" spc="95" dirty="0">
                <a:solidFill>
                  <a:srgbClr val="7F8084"/>
                </a:solidFill>
                <a:latin typeface="Arial" panose="020B0604020202020204" pitchFamily="34" charset="0"/>
                <a:cs typeface="Arial" panose="020B0604020202020204" pitchFamily="34" charset="0"/>
              </a:rPr>
              <a:t>as </a:t>
            </a:r>
            <a:r>
              <a:rPr lang="en-GB" sz="1000" spc="103" dirty="0">
                <a:solidFill>
                  <a:srgbClr val="7F8084"/>
                </a:solidFill>
                <a:latin typeface="Arial" panose="020B0604020202020204" pitchFamily="34" charset="0"/>
                <a:cs typeface="Arial" panose="020B0604020202020204" pitchFamily="34" charset="0"/>
              </a:rPr>
              <a:t>a </a:t>
            </a:r>
            <a:r>
              <a:rPr lang="en-GB" sz="1000" spc="36" dirty="0">
                <a:solidFill>
                  <a:srgbClr val="7F8084"/>
                </a:solidFill>
                <a:latin typeface="Arial" panose="020B0604020202020204" pitchFamily="34" charset="0"/>
                <a:cs typeface="Arial" panose="020B0604020202020204" pitchFamily="34" charset="0"/>
              </a:rPr>
              <a:t>safety</a:t>
            </a:r>
            <a:r>
              <a:rPr lang="en-GB" sz="1000" spc="41"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net</a:t>
            </a:r>
            <a:r>
              <a:rPr lang="en-GB" sz="1000" spc="-50"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to</a:t>
            </a:r>
            <a:r>
              <a:rPr lang="en-GB" sz="1000" spc="-45" dirty="0">
                <a:solidFill>
                  <a:srgbClr val="7F8084"/>
                </a:solidFill>
                <a:latin typeface="Arial" panose="020B0604020202020204" pitchFamily="34" charset="0"/>
                <a:cs typeface="Arial" panose="020B0604020202020204" pitchFamily="34" charset="0"/>
              </a:rPr>
              <a:t> </a:t>
            </a:r>
            <a:r>
              <a:rPr lang="en-GB" sz="1000" spc="59" dirty="0">
                <a:solidFill>
                  <a:srgbClr val="7F8084"/>
                </a:solidFill>
                <a:latin typeface="Arial" panose="020B0604020202020204" pitchFamily="34" charset="0"/>
                <a:cs typeface="Arial" panose="020B0604020202020204" pitchFamily="34" charset="0"/>
              </a:rPr>
              <a:t>catch</a:t>
            </a:r>
            <a:r>
              <a:rPr lang="en-GB" sz="1000" spc="-45"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people</a:t>
            </a:r>
            <a:r>
              <a:rPr lang="en-GB" sz="1000" spc="-45"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in</a:t>
            </a:r>
            <a:r>
              <a:rPr lang="en-GB" sz="1000" spc="-45" dirty="0">
                <a:solidFill>
                  <a:srgbClr val="7F8084"/>
                </a:solidFill>
                <a:latin typeface="Arial" panose="020B0604020202020204" pitchFamily="34" charset="0"/>
                <a:cs typeface="Arial" panose="020B0604020202020204" pitchFamily="34" charset="0"/>
              </a:rPr>
              <a:t> </a:t>
            </a:r>
            <a:r>
              <a:rPr lang="en-GB" sz="1000" spc="5" dirty="0">
                <a:solidFill>
                  <a:srgbClr val="7F8084"/>
                </a:solidFill>
                <a:latin typeface="Arial" panose="020B0604020202020204" pitchFamily="34" charset="0"/>
                <a:cs typeface="Arial" panose="020B0604020202020204" pitchFamily="34" charset="0"/>
              </a:rPr>
              <a:t>crisis.</a:t>
            </a:r>
            <a:endParaRPr lang="en-GB" sz="1000" dirty="0">
              <a:solidFill>
                <a:prstClr val="black"/>
              </a:solidFill>
              <a:latin typeface="Arial" panose="020B0604020202020204" pitchFamily="34" charset="0"/>
              <a:cs typeface="Arial" panose="020B0604020202020204" pitchFamily="34" charset="0"/>
            </a:endParaRPr>
          </a:p>
          <a:p>
            <a:pPr marL="18000" marR="38580" algn="just" defTabSz="829178">
              <a:spcBef>
                <a:spcPts val="100"/>
              </a:spcBef>
              <a:spcAft>
                <a:spcPts val="100"/>
              </a:spcAft>
            </a:pPr>
            <a:r>
              <a:rPr lang="en-GB" sz="1000" spc="77" dirty="0">
                <a:solidFill>
                  <a:srgbClr val="7F8084"/>
                </a:solidFill>
                <a:latin typeface="Arial" panose="020B0604020202020204" pitchFamily="34" charset="0"/>
                <a:cs typeface="Arial" panose="020B0604020202020204" pitchFamily="34" charset="0"/>
              </a:rPr>
              <a:t>As</a:t>
            </a:r>
            <a:r>
              <a:rPr lang="en-GB" sz="1000" spc="-45" dirty="0">
                <a:solidFill>
                  <a:srgbClr val="7F8084"/>
                </a:solidFill>
                <a:latin typeface="Arial" panose="020B0604020202020204" pitchFamily="34" charset="0"/>
                <a:cs typeface="Arial" panose="020B0604020202020204" pitchFamily="34" charset="0"/>
              </a:rPr>
              <a:t> </a:t>
            </a:r>
            <a:r>
              <a:rPr lang="en-GB" sz="1000" spc="54" dirty="0">
                <a:solidFill>
                  <a:srgbClr val="7F8084"/>
                </a:solidFill>
                <a:latin typeface="Arial" panose="020B0604020202020204" pitchFamily="34" charset="0"/>
                <a:cs typeface="Arial" panose="020B0604020202020204" pitchFamily="34" charset="0"/>
              </a:rPr>
              <a:t>we</a:t>
            </a:r>
            <a:r>
              <a:rPr lang="en-GB" sz="1000" spc="-41"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have</a:t>
            </a:r>
            <a:r>
              <a:rPr lang="en-GB" sz="1000" spc="-41" dirty="0">
                <a:solidFill>
                  <a:srgbClr val="7F8084"/>
                </a:solidFill>
                <a:latin typeface="Arial" panose="020B0604020202020204" pitchFamily="34" charset="0"/>
                <a:cs typeface="Arial" panose="020B0604020202020204" pitchFamily="34" charset="0"/>
              </a:rPr>
              <a:t> </a:t>
            </a:r>
            <a:r>
              <a:rPr lang="en-GB" sz="1000" spc="9" dirty="0">
                <a:solidFill>
                  <a:srgbClr val="7F8084"/>
                </a:solidFill>
                <a:latin typeface="Arial" panose="020B0604020202020204" pitchFamily="34" charset="0"/>
                <a:cs typeface="Arial" panose="020B0604020202020204" pitchFamily="34" charset="0"/>
              </a:rPr>
              <a:t>all</a:t>
            </a:r>
            <a:r>
              <a:rPr lang="en-GB" sz="1000" spc="-41"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experienced</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over</a:t>
            </a:r>
            <a:r>
              <a:rPr lang="en-GB" sz="1000" spc="-41"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41"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last</a:t>
            </a:r>
            <a:r>
              <a:rPr lang="en-GB" sz="1000" spc="-41"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18</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months,</a:t>
            </a:r>
            <a:r>
              <a:rPr lang="en-GB" sz="1000" spc="-41"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we</a:t>
            </a:r>
            <a:r>
              <a:rPr lang="en-GB" sz="1000" spc="-230"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know</a:t>
            </a:r>
            <a:r>
              <a:rPr lang="en-GB" sz="1000" spc="-95"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that</a:t>
            </a:r>
            <a:r>
              <a:rPr lang="en-GB" sz="1000" spc="-91"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society</a:t>
            </a:r>
            <a:r>
              <a:rPr lang="en-GB" sz="1000" spc="-95" dirty="0">
                <a:solidFill>
                  <a:srgbClr val="7F8084"/>
                </a:solidFill>
                <a:latin typeface="Arial" panose="020B0604020202020204" pitchFamily="34" charset="0"/>
                <a:cs typeface="Arial" panose="020B0604020202020204" pitchFamily="34" charset="0"/>
              </a:rPr>
              <a:t> </a:t>
            </a:r>
            <a:r>
              <a:rPr lang="en-GB" sz="1000" spc="-5" dirty="0">
                <a:solidFill>
                  <a:srgbClr val="7F8084"/>
                </a:solidFill>
                <a:latin typeface="Arial" panose="020B0604020202020204" pitchFamily="34" charset="0"/>
                <a:cs typeface="Arial" panose="020B0604020202020204" pitchFamily="34" charset="0"/>
              </a:rPr>
              <a:t>doesn’t</a:t>
            </a:r>
            <a:r>
              <a:rPr lang="en-GB" sz="1000" spc="-91"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stand</a:t>
            </a:r>
            <a:r>
              <a:rPr lang="en-GB" sz="1000" spc="-95"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still,</a:t>
            </a:r>
            <a:r>
              <a:rPr lang="en-GB" sz="1000" spc="-91" dirty="0">
                <a:solidFill>
                  <a:srgbClr val="7F8084"/>
                </a:solidFill>
                <a:latin typeface="Arial" panose="020B0604020202020204" pitchFamily="34" charset="0"/>
                <a:cs typeface="Arial" panose="020B0604020202020204" pitchFamily="34" charset="0"/>
              </a:rPr>
              <a:t> </a:t>
            </a:r>
            <a:r>
              <a:rPr lang="en-GB" sz="1000" spc="50" dirty="0">
                <a:solidFill>
                  <a:srgbClr val="7F8084"/>
                </a:solidFill>
                <a:latin typeface="Arial" panose="020B0604020202020204" pitchFamily="34" charset="0"/>
                <a:cs typeface="Arial" panose="020B0604020202020204" pitchFamily="34" charset="0"/>
              </a:rPr>
              <a:t>and</a:t>
            </a:r>
            <a:r>
              <a:rPr lang="en-GB" sz="1000" spc="-95" dirty="0">
                <a:solidFill>
                  <a:srgbClr val="7F8084"/>
                </a:solidFill>
                <a:latin typeface="Arial" panose="020B0604020202020204" pitchFamily="34" charset="0"/>
                <a:cs typeface="Arial" panose="020B0604020202020204" pitchFamily="34" charset="0"/>
              </a:rPr>
              <a:t> </a:t>
            </a:r>
            <a:r>
              <a:rPr lang="en-GB" sz="1000" spc="23" dirty="0">
                <a:solidFill>
                  <a:srgbClr val="7F8084"/>
                </a:solidFill>
                <a:latin typeface="Arial" panose="020B0604020202020204" pitchFamily="34" charset="0"/>
                <a:cs typeface="Arial" panose="020B0604020202020204" pitchFamily="34" charset="0"/>
              </a:rPr>
              <a:t>challenges</a:t>
            </a:r>
            <a:r>
              <a:rPr lang="en-GB" sz="1000" spc="-63" dirty="0">
                <a:solidFill>
                  <a:srgbClr val="7F8084"/>
                </a:solidFill>
                <a:latin typeface="Arial" panose="020B0604020202020204" pitchFamily="34" charset="0"/>
                <a:cs typeface="Arial" panose="020B0604020202020204" pitchFamily="34" charset="0"/>
              </a:rPr>
              <a:t> </a:t>
            </a:r>
            <a:r>
              <a:rPr lang="en-GB" sz="1000" spc="73" dirty="0">
                <a:solidFill>
                  <a:srgbClr val="7F8084"/>
                </a:solidFill>
                <a:latin typeface="Arial" panose="020B0604020202020204" pitchFamily="34" charset="0"/>
                <a:cs typeface="Arial" panose="020B0604020202020204" pitchFamily="34" charset="0"/>
              </a:rPr>
              <a:t>can </a:t>
            </a:r>
            <a:r>
              <a:rPr lang="en-GB" sz="1000" spc="68" dirty="0">
                <a:solidFill>
                  <a:srgbClr val="7F8084"/>
                </a:solidFill>
                <a:latin typeface="Arial" panose="020B0604020202020204" pitchFamily="34" charset="0"/>
                <a:cs typeface="Arial" panose="020B0604020202020204" pitchFamily="34" charset="0"/>
              </a:rPr>
              <a:t>come </a:t>
            </a:r>
            <a:r>
              <a:rPr lang="en-GB" sz="1000" spc="32" dirty="0">
                <a:solidFill>
                  <a:srgbClr val="7F8084"/>
                </a:solidFill>
                <a:latin typeface="Arial" panose="020B0604020202020204" pitchFamily="34" charset="0"/>
                <a:cs typeface="Arial" panose="020B0604020202020204" pitchFamily="34" charset="0"/>
              </a:rPr>
              <a:t>from </a:t>
            </a:r>
            <a:r>
              <a:rPr lang="en-GB" sz="1000" spc="9" dirty="0">
                <a:solidFill>
                  <a:srgbClr val="7F8084"/>
                </a:solidFill>
                <a:latin typeface="Arial" panose="020B0604020202020204" pitchFamily="34" charset="0"/>
                <a:cs typeface="Arial" panose="020B0604020202020204" pitchFamily="34" charset="0"/>
              </a:rPr>
              <a:t>all </a:t>
            </a:r>
            <a:r>
              <a:rPr lang="en-GB" sz="1000" spc="14" dirty="0">
                <a:solidFill>
                  <a:srgbClr val="7F8084"/>
                </a:solidFill>
                <a:latin typeface="Arial" panose="020B0604020202020204" pitchFamily="34" charset="0"/>
                <a:cs typeface="Arial" panose="020B0604020202020204" pitchFamily="34" charset="0"/>
              </a:rPr>
              <a:t>directions. </a:t>
            </a:r>
            <a:r>
              <a:rPr lang="en-GB" sz="1000" spc="45" dirty="0">
                <a:solidFill>
                  <a:srgbClr val="7F8084"/>
                </a:solidFill>
                <a:latin typeface="Arial" panose="020B0604020202020204" pitchFamily="34" charset="0"/>
                <a:cs typeface="Arial" panose="020B0604020202020204" pitchFamily="34" charset="0"/>
              </a:rPr>
              <a:t>Our </a:t>
            </a:r>
            <a:r>
              <a:rPr lang="en-GB" sz="1000" spc="36" dirty="0">
                <a:solidFill>
                  <a:srgbClr val="7F8084"/>
                </a:solidFill>
                <a:latin typeface="Arial" panose="020B0604020202020204" pitchFamily="34" charset="0"/>
                <a:cs typeface="Arial" panose="020B0604020202020204" pitchFamily="34" charset="0"/>
              </a:rPr>
              <a:t>services </a:t>
            </a:r>
            <a:r>
              <a:rPr lang="en-GB" sz="1000" spc="45" dirty="0">
                <a:solidFill>
                  <a:srgbClr val="7F8084"/>
                </a:solidFill>
                <a:latin typeface="Arial" panose="020B0604020202020204" pitchFamily="34" charset="0"/>
                <a:cs typeface="Arial" panose="020B0604020202020204" pitchFamily="34" charset="0"/>
              </a:rPr>
              <a:t>have </a:t>
            </a:r>
            <a:r>
              <a:rPr lang="en-GB" sz="1000" spc="41" dirty="0">
                <a:solidFill>
                  <a:srgbClr val="7F8084"/>
                </a:solidFill>
                <a:latin typeface="Arial" panose="020B0604020202020204" pitchFamily="34" charset="0"/>
                <a:cs typeface="Arial" panose="020B0604020202020204" pitchFamily="34" charset="0"/>
              </a:rPr>
              <a:t>been </a:t>
            </a:r>
            <a:r>
              <a:rPr lang="en-GB" sz="1000" spc="45" dirty="0">
                <a:solidFill>
                  <a:srgbClr val="7F8084"/>
                </a:solidFill>
                <a:latin typeface="Arial" panose="020B0604020202020204" pitchFamily="34" charset="0"/>
                <a:cs typeface="Arial" panose="020B0604020202020204" pitchFamily="34" charset="0"/>
              </a:rPr>
              <a:t> needed </a:t>
            </a:r>
            <a:r>
              <a:rPr lang="en-GB" sz="1000" spc="41" dirty="0">
                <a:solidFill>
                  <a:srgbClr val="7F8084"/>
                </a:solidFill>
                <a:latin typeface="Arial" panose="020B0604020202020204" pitchFamily="34" charset="0"/>
                <a:cs typeface="Arial" panose="020B0604020202020204" pitchFamily="34" charset="0"/>
              </a:rPr>
              <a:t>more </a:t>
            </a:r>
            <a:r>
              <a:rPr lang="en-GB" sz="1000" spc="45" dirty="0">
                <a:solidFill>
                  <a:srgbClr val="7F8084"/>
                </a:solidFill>
                <a:latin typeface="Arial" panose="020B0604020202020204" pitchFamily="34" charset="0"/>
                <a:cs typeface="Arial" panose="020B0604020202020204" pitchFamily="34" charset="0"/>
              </a:rPr>
              <a:t>than </a:t>
            </a:r>
            <a:r>
              <a:rPr lang="en-GB" sz="1000" spc="18" dirty="0">
                <a:solidFill>
                  <a:srgbClr val="7F8084"/>
                </a:solidFill>
                <a:latin typeface="Arial" panose="020B0604020202020204" pitchFamily="34" charset="0"/>
                <a:cs typeface="Arial" panose="020B0604020202020204" pitchFamily="34" charset="0"/>
              </a:rPr>
              <a:t>ever </a:t>
            </a:r>
            <a:r>
              <a:rPr lang="en-GB" sz="1000" spc="5" dirty="0">
                <a:solidFill>
                  <a:srgbClr val="7F8084"/>
                </a:solidFill>
                <a:latin typeface="Arial" panose="020B0604020202020204" pitchFamily="34" charset="0"/>
                <a:cs typeface="Arial" panose="020B0604020202020204" pitchFamily="34" charset="0"/>
              </a:rPr>
              <a:t>before. </a:t>
            </a:r>
            <a:r>
              <a:rPr lang="en-GB" sz="1000" spc="36" dirty="0">
                <a:solidFill>
                  <a:srgbClr val="7F8084"/>
                </a:solidFill>
                <a:latin typeface="Arial" panose="020B0604020202020204" pitchFamily="34" charset="0"/>
                <a:cs typeface="Arial" panose="020B0604020202020204" pitchFamily="34" charset="0"/>
              </a:rPr>
              <a:t>We </a:t>
            </a:r>
            <a:r>
              <a:rPr lang="en-GB" sz="1000" spc="32" dirty="0">
                <a:solidFill>
                  <a:srgbClr val="7F8084"/>
                </a:solidFill>
                <a:latin typeface="Arial" panose="020B0604020202020204" pitchFamily="34" charset="0"/>
                <a:cs typeface="Arial" panose="020B0604020202020204" pitchFamily="34" charset="0"/>
              </a:rPr>
              <a:t>continued </a:t>
            </a:r>
            <a:r>
              <a:rPr lang="en-GB" sz="1000" spc="36" dirty="0">
                <a:solidFill>
                  <a:srgbClr val="7F8084"/>
                </a:solidFill>
                <a:latin typeface="Arial" panose="020B0604020202020204" pitchFamily="34" charset="0"/>
                <a:cs typeface="Arial" panose="020B0604020202020204" pitchFamily="34" charset="0"/>
              </a:rPr>
              <a:t>to </a:t>
            </a:r>
            <a:r>
              <a:rPr lang="en-GB" sz="1000" spc="45" dirty="0">
                <a:solidFill>
                  <a:srgbClr val="7F8084"/>
                </a:solidFill>
                <a:latin typeface="Arial" panose="020B0604020202020204" pitchFamily="34" charset="0"/>
                <a:cs typeface="Arial" panose="020B0604020202020204" pitchFamily="34" charset="0"/>
              </a:rPr>
              <a:t>support </a:t>
            </a:r>
            <a:r>
              <a:rPr lang="en-GB" sz="1000" spc="27" dirty="0">
                <a:solidFill>
                  <a:srgbClr val="7F8084"/>
                </a:solidFill>
                <a:latin typeface="Arial" panose="020B0604020202020204" pitchFamily="34" charset="0"/>
                <a:cs typeface="Arial" panose="020B0604020202020204" pitchFamily="34" charset="0"/>
              </a:rPr>
              <a:t>over </a:t>
            </a:r>
            <a:r>
              <a:rPr lang="en-GB" sz="1000" spc="54" dirty="0">
                <a:solidFill>
                  <a:srgbClr val="7F8084"/>
                </a:solidFill>
                <a:latin typeface="Arial" panose="020B0604020202020204" pitchFamily="34" charset="0"/>
                <a:cs typeface="Arial" panose="020B0604020202020204" pitchFamily="34" charset="0"/>
              </a:rPr>
              <a:t>400 </a:t>
            </a:r>
            <a:r>
              <a:rPr lang="en-GB" sz="1000" spc="36" dirty="0">
                <a:solidFill>
                  <a:srgbClr val="7F8084"/>
                </a:solidFill>
                <a:latin typeface="Arial" panose="020B0604020202020204" pitchFamily="34" charset="0"/>
                <a:cs typeface="Arial" panose="020B0604020202020204" pitchFamily="34" charset="0"/>
              </a:rPr>
              <a:t>people </a:t>
            </a:r>
            <a:r>
              <a:rPr lang="en-GB" sz="1000" spc="27" dirty="0">
                <a:solidFill>
                  <a:srgbClr val="7F8084"/>
                </a:solidFill>
                <a:latin typeface="Arial" panose="020B0604020202020204" pitchFamily="34" charset="0"/>
                <a:cs typeface="Arial" panose="020B0604020202020204" pitchFamily="34" charset="0"/>
              </a:rPr>
              <a:t>during </a:t>
            </a:r>
            <a:r>
              <a:rPr lang="en-GB" sz="1000" spc="23" dirty="0">
                <a:solidFill>
                  <a:srgbClr val="7F8084"/>
                </a:solidFill>
                <a:latin typeface="Arial" panose="020B0604020202020204" pitchFamily="34" charset="0"/>
                <a:cs typeface="Arial" panose="020B0604020202020204" pitchFamily="34" charset="0"/>
              </a:rPr>
              <a:t>lockdown, </a:t>
            </a:r>
            <a:r>
              <a:rPr lang="en-GB" sz="1000" spc="63" dirty="0">
                <a:solidFill>
                  <a:srgbClr val="7F8084"/>
                </a:solidFill>
                <a:latin typeface="Arial" panose="020B0604020202020204" pitchFamily="34" charset="0"/>
                <a:cs typeface="Arial" panose="020B0604020202020204" pitchFamily="34" charset="0"/>
              </a:rPr>
              <a:t>and </a:t>
            </a:r>
            <a:r>
              <a:rPr lang="en-GB" sz="1000" spc="27" dirty="0">
                <a:solidFill>
                  <a:srgbClr val="7F8084"/>
                </a:solidFill>
                <a:latin typeface="Arial" panose="020B0604020202020204" pitchFamily="34" charset="0"/>
                <a:cs typeface="Arial" panose="020B0604020202020204" pitchFamily="34" charset="0"/>
              </a:rPr>
              <a:t>often</a:t>
            </a:r>
            <a:r>
              <a:rPr lang="en-GB" sz="1000" spc="32" dirty="0">
                <a:solidFill>
                  <a:srgbClr val="7F8084"/>
                </a:solidFill>
                <a:latin typeface="Arial" panose="020B0604020202020204" pitchFamily="34" charset="0"/>
                <a:cs typeface="Arial" panose="020B0604020202020204" pitchFamily="34" charset="0"/>
              </a:rPr>
              <a:t> </a:t>
            </a:r>
            <a:r>
              <a:rPr lang="en-GB" sz="1000" spc="54" dirty="0">
                <a:solidFill>
                  <a:srgbClr val="7F8084"/>
                </a:solidFill>
                <a:latin typeface="Arial" panose="020B0604020202020204" pitchFamily="34" charset="0"/>
                <a:cs typeface="Arial" panose="020B0604020202020204" pitchFamily="34" charset="0"/>
              </a:rPr>
              <a:t>we</a:t>
            </a:r>
            <a:r>
              <a:rPr lang="en-GB" sz="1000" spc="-50"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were</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only</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service</a:t>
            </a:r>
            <a:r>
              <a:rPr lang="en-GB" sz="1000" spc="-50"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in</a:t>
            </a:r>
            <a:r>
              <a:rPr lang="en-GB" sz="1000" spc="-45"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many</a:t>
            </a:r>
            <a:r>
              <a:rPr lang="en-GB" sz="1000" spc="-45"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communities</a:t>
            </a:r>
            <a:r>
              <a:rPr lang="en-GB" sz="1000" spc="-45" dirty="0">
                <a:solidFill>
                  <a:srgbClr val="7F8084"/>
                </a:solidFill>
                <a:latin typeface="Arial" panose="020B0604020202020204" pitchFamily="34" charset="0"/>
                <a:cs typeface="Arial" panose="020B0604020202020204" pitchFamily="34" charset="0"/>
              </a:rPr>
              <a:t> </a:t>
            </a:r>
            <a:r>
              <a:rPr lang="en-GB" sz="1000" spc="23" dirty="0">
                <a:solidFill>
                  <a:srgbClr val="7F8084"/>
                </a:solidFill>
                <a:latin typeface="Arial" panose="020B0604020202020204" pitchFamily="34" charset="0"/>
                <a:cs typeface="Arial" panose="020B0604020202020204" pitchFamily="34" charset="0"/>
              </a:rPr>
              <a:t>with</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our </a:t>
            </a:r>
            <a:r>
              <a:rPr lang="en-GB" sz="1000" spc="54" dirty="0">
                <a:solidFill>
                  <a:srgbClr val="7F8084"/>
                </a:solidFill>
                <a:latin typeface="Arial" panose="020B0604020202020204" pitchFamily="34" charset="0"/>
                <a:cs typeface="Arial" panose="020B0604020202020204" pitchFamily="34" charset="0"/>
              </a:rPr>
              <a:t>doors </a:t>
            </a:r>
            <a:r>
              <a:rPr lang="en-GB" sz="1000" spc="23" dirty="0">
                <a:solidFill>
                  <a:srgbClr val="7F8084"/>
                </a:solidFill>
                <a:latin typeface="Arial" panose="020B0604020202020204" pitchFamily="34" charset="0"/>
                <a:cs typeface="Arial" panose="020B0604020202020204" pitchFamily="34" charset="0"/>
              </a:rPr>
              <a:t>open.  W</a:t>
            </a:r>
            <a:r>
              <a:rPr lang="en-GB" sz="1000" spc="54" dirty="0">
                <a:solidFill>
                  <a:srgbClr val="7F8084"/>
                </a:solidFill>
                <a:latin typeface="Arial" panose="020B0604020202020204" pitchFamily="34" charset="0"/>
                <a:cs typeface="Arial" panose="020B0604020202020204" pitchFamily="34" charset="0"/>
              </a:rPr>
              <a:t>e </a:t>
            </a:r>
            <a:r>
              <a:rPr lang="en-GB" sz="1000" spc="68" dirty="0">
                <a:solidFill>
                  <a:srgbClr val="7F8084"/>
                </a:solidFill>
                <a:latin typeface="Arial" panose="020B0604020202020204" pitchFamily="34" charset="0"/>
                <a:cs typeface="Arial" panose="020B0604020202020204" pitchFamily="34" charset="0"/>
              </a:rPr>
              <a:t>had </a:t>
            </a:r>
            <a:r>
              <a:rPr lang="en-GB" sz="1000" spc="86" dirty="0">
                <a:solidFill>
                  <a:srgbClr val="7F8084"/>
                </a:solidFill>
                <a:latin typeface="Arial" panose="020B0604020202020204" pitchFamily="34" charset="0"/>
                <a:cs typeface="Arial" panose="020B0604020202020204" pitchFamily="34" charset="0"/>
              </a:rPr>
              <a:t>so </a:t>
            </a:r>
            <a:r>
              <a:rPr lang="en-GB" sz="1000" spc="63" dirty="0">
                <a:solidFill>
                  <a:srgbClr val="7F8084"/>
                </a:solidFill>
                <a:latin typeface="Arial" panose="020B0604020202020204" pitchFamily="34" charset="0"/>
                <a:cs typeface="Arial" panose="020B0604020202020204" pitchFamily="34" charset="0"/>
              </a:rPr>
              <a:t>many </a:t>
            </a:r>
            <a:r>
              <a:rPr lang="en-GB" sz="1000" spc="36" dirty="0">
                <a:solidFill>
                  <a:srgbClr val="7F8084"/>
                </a:solidFill>
                <a:latin typeface="Arial" panose="020B0604020202020204" pitchFamily="34" charset="0"/>
                <a:cs typeface="Arial" panose="020B0604020202020204" pitchFamily="34" charset="0"/>
              </a:rPr>
              <a:t>people </a:t>
            </a:r>
            <a:r>
              <a:rPr lang="en-GB" sz="1000" spc="41" dirty="0">
                <a:solidFill>
                  <a:srgbClr val="7F8084"/>
                </a:solidFill>
                <a:latin typeface="Arial" panose="020B0604020202020204" pitchFamily="34" charset="0"/>
                <a:cs typeface="Arial" panose="020B0604020202020204" pitchFamily="34" charset="0"/>
              </a:rPr>
              <a:t>reaching </a:t>
            </a:r>
            <a:r>
              <a:rPr lang="en-GB" sz="1000" spc="32" dirty="0">
                <a:solidFill>
                  <a:srgbClr val="7F8084"/>
                </a:solidFill>
                <a:latin typeface="Arial" panose="020B0604020202020204" pitchFamily="34" charset="0"/>
                <a:cs typeface="Arial" panose="020B0604020202020204" pitchFamily="34" charset="0"/>
              </a:rPr>
              <a:t>out </a:t>
            </a:r>
            <a:r>
              <a:rPr lang="en-GB" sz="1000" spc="-236" dirty="0">
                <a:solidFill>
                  <a:srgbClr val="7F8084"/>
                </a:solidFill>
                <a:latin typeface="Arial" panose="020B0604020202020204" pitchFamily="34" charset="0"/>
                <a:cs typeface="Arial" panose="020B0604020202020204" pitchFamily="34" charset="0"/>
              </a:rPr>
              <a:t> </a:t>
            </a:r>
            <a:r>
              <a:rPr lang="en-GB" sz="1000" spc="14" dirty="0">
                <a:solidFill>
                  <a:srgbClr val="7F8084"/>
                </a:solidFill>
                <a:latin typeface="Arial" panose="020B0604020202020204" pitchFamily="34" charset="0"/>
                <a:cs typeface="Arial" panose="020B0604020202020204" pitchFamily="34" charset="0"/>
              </a:rPr>
              <a:t>for </a:t>
            </a:r>
            <a:r>
              <a:rPr lang="en-GB" sz="1000" spc="23" dirty="0">
                <a:solidFill>
                  <a:srgbClr val="7F8084"/>
                </a:solidFill>
                <a:latin typeface="Arial" panose="020B0604020202020204" pitchFamily="34" charset="0"/>
                <a:cs typeface="Arial" panose="020B0604020202020204" pitchFamily="34" charset="0"/>
              </a:rPr>
              <a:t>support, </a:t>
            </a:r>
            <a:r>
              <a:rPr lang="en-GB" sz="1000" spc="41" dirty="0">
                <a:solidFill>
                  <a:srgbClr val="7F8084"/>
                </a:solidFill>
                <a:latin typeface="Arial" panose="020B0604020202020204" pitchFamily="34" charset="0"/>
                <a:cs typeface="Arial" panose="020B0604020202020204" pitchFamily="34" charset="0"/>
              </a:rPr>
              <a:t>which </a:t>
            </a:r>
            <a:r>
              <a:rPr lang="en-GB" sz="1000" spc="14" dirty="0">
                <a:solidFill>
                  <a:srgbClr val="7F8084"/>
                </a:solidFill>
                <a:latin typeface="Arial" panose="020B0604020202020204" pitchFamily="34" charset="0"/>
                <a:cs typeface="Arial" panose="020B0604020202020204" pitchFamily="34" charset="0"/>
              </a:rPr>
              <a:t>for </a:t>
            </a:r>
            <a:r>
              <a:rPr lang="en-GB" sz="1000" spc="63" dirty="0">
                <a:solidFill>
                  <a:srgbClr val="7F8084"/>
                </a:solidFill>
                <a:latin typeface="Arial" panose="020B0604020202020204" pitchFamily="34" charset="0"/>
                <a:cs typeface="Arial" panose="020B0604020202020204" pitchFamily="34" charset="0"/>
              </a:rPr>
              <a:t>us </a:t>
            </a:r>
            <a:r>
              <a:rPr lang="en-GB" sz="1000" spc="27" dirty="0">
                <a:solidFill>
                  <a:srgbClr val="7F8084"/>
                </a:solidFill>
                <a:latin typeface="Arial" panose="020B0604020202020204" pitchFamily="34" charset="0"/>
                <a:cs typeface="Arial" panose="020B0604020202020204" pitchFamily="34" charset="0"/>
              </a:rPr>
              <a:t>is </a:t>
            </a:r>
            <a:r>
              <a:rPr lang="en-GB" sz="1000" spc="32" dirty="0">
                <a:solidFill>
                  <a:srgbClr val="7F8084"/>
                </a:solidFill>
                <a:latin typeface="Arial" panose="020B0604020202020204" pitchFamily="34" charset="0"/>
                <a:cs typeface="Arial" panose="020B0604020202020204" pitchFamily="34" charset="0"/>
              </a:rPr>
              <a:t>the </a:t>
            </a:r>
            <a:r>
              <a:rPr lang="en-GB" sz="1000" spc="45" dirty="0">
                <a:solidFill>
                  <a:srgbClr val="7F8084"/>
                </a:solidFill>
                <a:latin typeface="Arial" panose="020B0604020202020204" pitchFamily="34" charset="0"/>
                <a:cs typeface="Arial" panose="020B0604020202020204" pitchFamily="34" charset="0"/>
              </a:rPr>
              <a:t>norm </a:t>
            </a:r>
            <a:r>
              <a:rPr lang="en-GB" sz="1000" spc="95" dirty="0">
                <a:solidFill>
                  <a:srgbClr val="7F8084"/>
                </a:solidFill>
                <a:latin typeface="Arial" panose="020B0604020202020204" pitchFamily="34" charset="0"/>
                <a:cs typeface="Arial" panose="020B0604020202020204" pitchFamily="34" charset="0"/>
              </a:rPr>
              <a:t>as </a:t>
            </a:r>
            <a:r>
              <a:rPr lang="en-GB" sz="1000" spc="-9" dirty="0">
                <a:solidFill>
                  <a:srgbClr val="7F8084"/>
                </a:solidFill>
                <a:latin typeface="Arial" panose="020B0604020202020204" pitchFamily="34" charset="0"/>
                <a:cs typeface="Arial" panose="020B0604020202020204" pitchFamily="34" charset="0"/>
              </a:rPr>
              <a:t>we’re </a:t>
            </a:r>
            <a:r>
              <a:rPr lang="en-GB" sz="1000" spc="27" dirty="0">
                <a:solidFill>
                  <a:srgbClr val="7F8084"/>
                </a:solidFill>
                <a:latin typeface="Arial" panose="020B0604020202020204" pitchFamily="34" charset="0"/>
                <a:cs typeface="Arial" panose="020B0604020202020204" pitchFamily="34" charset="0"/>
              </a:rPr>
              <a:t>simply </a:t>
            </a:r>
            <a:r>
              <a:rPr lang="en-GB" sz="1000" spc="32"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there</a:t>
            </a:r>
            <a:r>
              <a:rPr lang="en-GB" sz="1000" spc="-50" dirty="0">
                <a:solidFill>
                  <a:srgbClr val="7F8084"/>
                </a:solidFill>
                <a:latin typeface="Arial" panose="020B0604020202020204" pitchFamily="34" charset="0"/>
                <a:cs typeface="Arial" panose="020B0604020202020204" pitchFamily="34" charset="0"/>
              </a:rPr>
              <a:t> </a:t>
            </a:r>
            <a:r>
              <a:rPr lang="en-GB" sz="1000" spc="14" dirty="0">
                <a:solidFill>
                  <a:srgbClr val="7F8084"/>
                </a:solidFill>
                <a:latin typeface="Arial" panose="020B0604020202020204" pitchFamily="34" charset="0"/>
                <a:cs typeface="Arial" panose="020B0604020202020204" pitchFamily="34" charset="0"/>
              </a:rPr>
              <a:t>for</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45"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next</a:t>
            </a:r>
            <a:r>
              <a:rPr lang="en-GB" sz="1000" spc="-45" dirty="0">
                <a:solidFill>
                  <a:srgbClr val="7F8084"/>
                </a:solidFill>
                <a:latin typeface="Arial" panose="020B0604020202020204" pitchFamily="34" charset="0"/>
                <a:cs typeface="Arial" panose="020B0604020202020204" pitchFamily="34" charset="0"/>
              </a:rPr>
              <a:t> </a:t>
            </a:r>
            <a:r>
              <a:rPr lang="en-GB" sz="1000" spc="50" dirty="0">
                <a:solidFill>
                  <a:srgbClr val="7F8084"/>
                </a:solidFill>
                <a:latin typeface="Arial" panose="020B0604020202020204" pitchFamily="34" charset="0"/>
                <a:cs typeface="Arial" panose="020B0604020202020204" pitchFamily="34" charset="0"/>
              </a:rPr>
              <a:t>person</a:t>
            </a:r>
            <a:r>
              <a:rPr lang="en-GB" sz="1000" spc="-45" dirty="0">
                <a:solidFill>
                  <a:srgbClr val="7F8084"/>
                </a:solidFill>
                <a:latin typeface="Arial" panose="020B0604020202020204" pitchFamily="34" charset="0"/>
                <a:cs typeface="Arial" panose="020B0604020202020204" pitchFamily="34" charset="0"/>
              </a:rPr>
              <a:t> </a:t>
            </a:r>
            <a:r>
              <a:rPr lang="en-GB" sz="1000" spc="68" dirty="0">
                <a:solidFill>
                  <a:srgbClr val="7F8084"/>
                </a:solidFill>
                <a:latin typeface="Arial" panose="020B0604020202020204" pitchFamily="34" charset="0"/>
                <a:cs typeface="Arial" panose="020B0604020202020204" pitchFamily="34" charset="0"/>
              </a:rPr>
              <a:t>who</a:t>
            </a:r>
            <a:r>
              <a:rPr lang="en-GB" sz="1000" spc="-45"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walks</a:t>
            </a:r>
            <a:r>
              <a:rPr lang="en-GB" sz="1000" spc="-45"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in</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45" dirty="0">
                <a:solidFill>
                  <a:srgbClr val="7F8084"/>
                </a:solidFill>
                <a:latin typeface="Arial" panose="020B0604020202020204" pitchFamily="34" charset="0"/>
                <a:cs typeface="Arial" panose="020B0604020202020204" pitchFamily="34" charset="0"/>
              </a:rPr>
              <a:t> </a:t>
            </a:r>
            <a:r>
              <a:rPr lang="en-GB" sz="1000" spc="5" dirty="0">
                <a:solidFill>
                  <a:srgbClr val="7F8084"/>
                </a:solidFill>
                <a:latin typeface="Arial" panose="020B0604020202020204" pitchFamily="34" charset="0"/>
                <a:cs typeface="Arial" panose="020B0604020202020204" pitchFamily="34" charset="0"/>
              </a:rPr>
              <a:t>door.</a:t>
            </a:r>
          </a:p>
          <a:p>
            <a:pPr marL="18000" algn="just" defTabSz="829178">
              <a:spcBef>
                <a:spcPts val="100"/>
              </a:spcBef>
              <a:spcAft>
                <a:spcPts val="100"/>
              </a:spcAft>
            </a:pPr>
            <a:r>
              <a:rPr lang="en-GB" sz="1000" spc="36" dirty="0">
                <a:solidFill>
                  <a:srgbClr val="7F8084"/>
                </a:solidFill>
                <a:latin typeface="Arial" panose="020B0604020202020204" pitchFamily="34" charset="0"/>
                <a:cs typeface="Arial" panose="020B0604020202020204" pitchFamily="34" charset="0"/>
              </a:rPr>
              <a:t>We</a:t>
            </a:r>
            <a:r>
              <a:rPr lang="en-GB" sz="1000" spc="-45"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operate</a:t>
            </a:r>
            <a:r>
              <a:rPr lang="en-GB" sz="1000" spc="-45" dirty="0">
                <a:solidFill>
                  <a:srgbClr val="7F8084"/>
                </a:solidFill>
                <a:latin typeface="Arial" panose="020B0604020202020204" pitchFamily="34" charset="0"/>
                <a:cs typeface="Arial" panose="020B0604020202020204" pitchFamily="34" charset="0"/>
              </a:rPr>
              <a:t> </a:t>
            </a:r>
            <a:r>
              <a:rPr lang="en-GB" sz="1000" spc="54" dirty="0">
                <a:solidFill>
                  <a:srgbClr val="7F8084"/>
                </a:solidFill>
                <a:latin typeface="Arial" panose="020B0604020202020204" pitchFamily="34" charset="0"/>
                <a:cs typeface="Arial" panose="020B0604020202020204" pitchFamily="34" charset="0"/>
              </a:rPr>
              <a:t>at</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41" dirty="0">
                <a:solidFill>
                  <a:srgbClr val="7F8084"/>
                </a:solidFill>
                <a:latin typeface="Arial" panose="020B0604020202020204" pitchFamily="34" charset="0"/>
                <a:cs typeface="Arial" panose="020B0604020202020204" pitchFamily="34" charset="0"/>
              </a:rPr>
              <a:t> </a:t>
            </a:r>
            <a:r>
              <a:rPr lang="en-GB" sz="1000" spc="23" dirty="0">
                <a:solidFill>
                  <a:srgbClr val="7F8084"/>
                </a:solidFill>
                <a:latin typeface="Arial" panose="020B0604020202020204" pitchFamily="34" charset="0"/>
                <a:cs typeface="Arial" panose="020B0604020202020204" pitchFamily="34" charset="0"/>
              </a:rPr>
              <a:t>intersection</a:t>
            </a:r>
            <a:r>
              <a:rPr lang="en-GB" sz="1000" spc="-45"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of</a:t>
            </a:r>
            <a:r>
              <a:rPr lang="en-GB" sz="1000" spc="-45"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social</a:t>
            </a:r>
            <a:r>
              <a:rPr lang="en-GB" sz="1000" spc="-41"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care</a:t>
            </a:r>
            <a:r>
              <a:rPr lang="en-GB" sz="1000" spc="-45" dirty="0">
                <a:solidFill>
                  <a:srgbClr val="7F8084"/>
                </a:solidFill>
                <a:latin typeface="Arial" panose="020B0604020202020204" pitchFamily="34" charset="0"/>
                <a:cs typeface="Arial" panose="020B0604020202020204" pitchFamily="34" charset="0"/>
              </a:rPr>
              <a:t> </a:t>
            </a:r>
            <a:r>
              <a:rPr lang="en-GB" sz="1000" spc="59" dirty="0">
                <a:solidFill>
                  <a:srgbClr val="7F8084"/>
                </a:solidFill>
                <a:latin typeface="Arial" panose="020B0604020202020204" pitchFamily="34" charset="0"/>
                <a:cs typeface="Arial" panose="020B0604020202020204" pitchFamily="34" charset="0"/>
              </a:rPr>
              <a:t>and</a:t>
            </a:r>
            <a:r>
              <a:rPr lang="en-GB" sz="1000" dirty="0">
                <a:solidFill>
                  <a:prstClr val="black"/>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social</a:t>
            </a:r>
            <a:r>
              <a:rPr lang="en-GB" sz="1000" spc="-45"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justice,</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where</a:t>
            </a:r>
            <a:r>
              <a:rPr lang="en-GB" sz="1000" spc="-41"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complex</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interdependencies</a:t>
            </a:r>
            <a:r>
              <a:rPr lang="en-GB" sz="1000" spc="-45"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across</a:t>
            </a:r>
            <a:r>
              <a:rPr lang="en-GB" sz="1000" spc="-230"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homelessness,</a:t>
            </a:r>
            <a:r>
              <a:rPr lang="en-GB" sz="1000" spc="-45"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addiction,</a:t>
            </a:r>
            <a:r>
              <a:rPr lang="en-GB" sz="1000" spc="-41"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offending,</a:t>
            </a:r>
            <a:r>
              <a:rPr lang="en-GB" sz="1000" spc="-41" dirty="0">
                <a:solidFill>
                  <a:srgbClr val="7F8084"/>
                </a:solidFill>
                <a:latin typeface="Arial" panose="020B0604020202020204" pitchFamily="34" charset="0"/>
                <a:cs typeface="Arial" panose="020B0604020202020204" pitchFamily="34" charset="0"/>
              </a:rPr>
              <a:t> </a:t>
            </a:r>
            <a:r>
              <a:rPr lang="en-GB" sz="1000" spc="23" dirty="0">
                <a:solidFill>
                  <a:srgbClr val="7F8084"/>
                </a:solidFill>
                <a:latin typeface="Arial" panose="020B0604020202020204" pitchFamily="34" charset="0"/>
                <a:cs typeface="Arial" panose="020B0604020202020204" pitchFamily="34" charset="0"/>
              </a:rPr>
              <a:t>trauma,</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abuse,</a:t>
            </a:r>
            <a:r>
              <a:rPr lang="en-GB" sz="1000" spc="-41" dirty="0">
                <a:solidFill>
                  <a:srgbClr val="7F8084"/>
                </a:solidFill>
                <a:latin typeface="Arial" panose="020B0604020202020204" pitchFamily="34" charset="0"/>
                <a:cs typeface="Arial" panose="020B0604020202020204" pitchFamily="34" charset="0"/>
              </a:rPr>
              <a:t> </a:t>
            </a:r>
            <a:r>
              <a:rPr lang="en-GB" sz="1000" spc="59" dirty="0">
                <a:solidFill>
                  <a:srgbClr val="7F8084"/>
                </a:solidFill>
                <a:latin typeface="Arial" panose="020B0604020202020204" pitchFamily="34" charset="0"/>
                <a:cs typeface="Arial" panose="020B0604020202020204" pitchFamily="34" charset="0"/>
              </a:rPr>
              <a:t>and </a:t>
            </a:r>
            <a:r>
              <a:rPr lang="en-GB" sz="1000" spc="-236" dirty="0">
                <a:solidFill>
                  <a:srgbClr val="7F8084"/>
                </a:solidFill>
                <a:latin typeface="Arial" panose="020B0604020202020204" pitchFamily="34" charset="0"/>
                <a:cs typeface="Arial" panose="020B0604020202020204" pitchFamily="34" charset="0"/>
              </a:rPr>
              <a:t> </a:t>
            </a:r>
            <a:r>
              <a:rPr lang="en-GB" sz="1000" spc="18" dirty="0">
                <a:solidFill>
                  <a:srgbClr val="7F8084"/>
                </a:solidFill>
                <a:latin typeface="Arial" panose="020B0604020202020204" pitchFamily="34" charset="0"/>
                <a:cs typeface="Arial" panose="020B0604020202020204" pitchFamily="34" charset="0"/>
              </a:rPr>
              <a:t>fragile</a:t>
            </a:r>
            <a:r>
              <a:rPr lang="en-GB" sz="1000" spc="-50"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mental</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health</a:t>
            </a:r>
            <a:r>
              <a:rPr lang="en-GB" sz="1000" spc="-45"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are</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50" dirty="0">
                <a:solidFill>
                  <a:srgbClr val="7F8084"/>
                </a:solidFill>
                <a:latin typeface="Arial" panose="020B0604020202020204" pitchFamily="34" charset="0"/>
                <a:cs typeface="Arial" panose="020B0604020202020204" pitchFamily="34" charset="0"/>
              </a:rPr>
              <a:t> </a:t>
            </a:r>
            <a:r>
              <a:rPr lang="en-GB" sz="1000" spc="-14" dirty="0">
                <a:solidFill>
                  <a:srgbClr val="7F8084"/>
                </a:solidFill>
                <a:latin typeface="Arial" panose="020B0604020202020204" pitchFamily="34" charset="0"/>
                <a:cs typeface="Arial" panose="020B0604020202020204" pitchFamily="34" charset="0"/>
              </a:rPr>
              <a:t>reality.</a:t>
            </a:r>
            <a:endParaRPr lang="en-GB" sz="1000" spc="5" dirty="0">
              <a:solidFill>
                <a:srgbClr val="7F8084"/>
              </a:solidFill>
              <a:latin typeface="Arial" panose="020B0604020202020204" pitchFamily="34" charset="0"/>
              <a:cs typeface="Arial" panose="020B0604020202020204" pitchFamily="34" charset="0"/>
            </a:endParaRPr>
          </a:p>
          <a:p>
            <a:pPr marL="18000" marR="4607" algn="just" defTabSz="829178">
              <a:spcBef>
                <a:spcPts val="100"/>
              </a:spcBef>
              <a:spcAft>
                <a:spcPts val="100"/>
              </a:spcAft>
            </a:pPr>
            <a:r>
              <a:rPr lang="en-GB" sz="1000" spc="41" dirty="0">
                <a:solidFill>
                  <a:srgbClr val="7F8084"/>
                </a:solidFill>
                <a:latin typeface="Arial" panose="020B0604020202020204" pitchFamily="34" charset="0"/>
                <a:cs typeface="Arial" panose="020B0604020202020204" pitchFamily="34" charset="0"/>
              </a:rPr>
              <a:t>When </a:t>
            </a:r>
            <a:r>
              <a:rPr lang="en-GB" sz="1000" spc="63" dirty="0">
                <a:solidFill>
                  <a:srgbClr val="7F8084"/>
                </a:solidFill>
                <a:latin typeface="Arial" panose="020B0604020202020204" pitchFamily="34" charset="0"/>
                <a:cs typeface="Arial" panose="020B0604020202020204" pitchFamily="34" charset="0"/>
              </a:rPr>
              <a:t>assessing </a:t>
            </a:r>
            <a:r>
              <a:rPr lang="en-GB" sz="1000" spc="68" dirty="0">
                <a:solidFill>
                  <a:srgbClr val="7F8084"/>
                </a:solidFill>
                <a:latin typeface="Arial" panose="020B0604020202020204" pitchFamily="34" charset="0"/>
                <a:cs typeface="Arial" panose="020B0604020202020204" pitchFamily="34" charset="0"/>
              </a:rPr>
              <a:t>who </a:t>
            </a:r>
            <a:r>
              <a:rPr lang="en-GB" sz="1000" spc="54" dirty="0">
                <a:solidFill>
                  <a:srgbClr val="7F8084"/>
                </a:solidFill>
                <a:latin typeface="Arial" panose="020B0604020202020204" pitchFamily="34" charset="0"/>
                <a:cs typeface="Arial" panose="020B0604020202020204" pitchFamily="34" charset="0"/>
              </a:rPr>
              <a:t>we </a:t>
            </a:r>
            <a:r>
              <a:rPr lang="en-GB" sz="1000" spc="36" dirty="0">
                <a:solidFill>
                  <a:srgbClr val="7F8084"/>
                </a:solidFill>
                <a:latin typeface="Arial" panose="020B0604020202020204" pitchFamily="34" charset="0"/>
                <a:cs typeface="Arial" panose="020B0604020202020204" pitchFamily="34" charset="0"/>
              </a:rPr>
              <a:t>are </a:t>
            </a:r>
            <a:r>
              <a:rPr lang="en-GB" sz="1000" spc="95" dirty="0">
                <a:solidFill>
                  <a:srgbClr val="7F8084"/>
                </a:solidFill>
                <a:latin typeface="Arial" panose="020B0604020202020204" pitchFamily="34" charset="0"/>
                <a:cs typeface="Arial" panose="020B0604020202020204" pitchFamily="34" charset="0"/>
              </a:rPr>
              <a:t>as </a:t>
            </a:r>
            <a:r>
              <a:rPr lang="en-GB" sz="1000" spc="68" dirty="0">
                <a:solidFill>
                  <a:srgbClr val="7F8084"/>
                </a:solidFill>
                <a:latin typeface="Arial" panose="020B0604020202020204" pitchFamily="34" charset="0"/>
                <a:cs typeface="Arial" panose="020B0604020202020204" pitchFamily="34" charset="0"/>
              </a:rPr>
              <a:t>an </a:t>
            </a:r>
            <a:r>
              <a:rPr lang="en-GB" sz="1000" spc="27" dirty="0">
                <a:solidFill>
                  <a:srgbClr val="7F8084"/>
                </a:solidFill>
                <a:latin typeface="Arial" panose="020B0604020202020204" pitchFamily="34" charset="0"/>
                <a:cs typeface="Arial" panose="020B0604020202020204" pitchFamily="34" charset="0"/>
              </a:rPr>
              <a:t>organisation, </a:t>
            </a:r>
            <a:r>
              <a:rPr lang="en-GB" sz="1000" spc="54" dirty="0">
                <a:solidFill>
                  <a:srgbClr val="7F8084"/>
                </a:solidFill>
                <a:latin typeface="Arial" panose="020B0604020202020204" pitchFamily="34" charset="0"/>
                <a:cs typeface="Arial" panose="020B0604020202020204" pitchFamily="34" charset="0"/>
              </a:rPr>
              <a:t>we </a:t>
            </a:r>
            <a:r>
              <a:rPr lang="en-GB" sz="1000" spc="59"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have </a:t>
            </a:r>
            <a:r>
              <a:rPr lang="en-GB" sz="1000" spc="36" dirty="0">
                <a:solidFill>
                  <a:srgbClr val="7F8084"/>
                </a:solidFill>
                <a:latin typeface="Arial" panose="020B0604020202020204" pitchFamily="34" charset="0"/>
                <a:cs typeface="Arial" panose="020B0604020202020204" pitchFamily="34" charset="0"/>
              </a:rPr>
              <a:t>complex </a:t>
            </a:r>
            <a:r>
              <a:rPr lang="en-GB" sz="1000" spc="23" dirty="0">
                <a:solidFill>
                  <a:srgbClr val="7F8084"/>
                </a:solidFill>
                <a:latin typeface="Arial" panose="020B0604020202020204" pitchFamily="34" charset="0"/>
                <a:cs typeface="Arial" panose="020B0604020202020204" pitchFamily="34" charset="0"/>
              </a:rPr>
              <a:t>financial </a:t>
            </a:r>
            <a:r>
              <a:rPr lang="en-GB" sz="1000" spc="14" dirty="0">
                <a:solidFill>
                  <a:srgbClr val="7F8084"/>
                </a:solidFill>
                <a:latin typeface="Arial" panose="020B0604020202020204" pitchFamily="34" charset="0"/>
                <a:cs typeface="Arial" panose="020B0604020202020204" pitchFamily="34" charset="0"/>
              </a:rPr>
              <a:t>metrics, </a:t>
            </a:r>
            <a:r>
              <a:rPr lang="en-GB" sz="1000" spc="54" dirty="0">
                <a:solidFill>
                  <a:srgbClr val="7F8084"/>
                </a:solidFill>
                <a:latin typeface="Arial" panose="020B0604020202020204" pitchFamily="34" charset="0"/>
                <a:cs typeface="Arial" panose="020B0604020202020204" pitchFamily="34" charset="0"/>
              </a:rPr>
              <a:t>we </a:t>
            </a:r>
            <a:r>
              <a:rPr lang="en-GB" sz="1000" spc="45" dirty="0">
                <a:solidFill>
                  <a:srgbClr val="7F8084"/>
                </a:solidFill>
                <a:latin typeface="Arial" panose="020B0604020202020204" pitchFamily="34" charset="0"/>
                <a:cs typeface="Arial" panose="020B0604020202020204" pitchFamily="34" charset="0"/>
              </a:rPr>
              <a:t>have </a:t>
            </a:r>
            <a:r>
              <a:rPr lang="en-GB" sz="1000" spc="14" dirty="0">
                <a:solidFill>
                  <a:srgbClr val="7F8084"/>
                </a:solidFill>
                <a:latin typeface="Arial" panose="020B0604020202020204" pitchFamily="34" charset="0"/>
                <a:cs typeface="Arial" panose="020B0604020202020204" pitchFamily="34" charset="0"/>
              </a:rPr>
              <a:t>critical </a:t>
            </a:r>
            <a:r>
              <a:rPr lang="en-GB" sz="1000" spc="18" dirty="0">
                <a:solidFill>
                  <a:srgbClr val="7F8084"/>
                </a:solidFill>
                <a:latin typeface="Arial" panose="020B0604020202020204" pitchFamily="34" charset="0"/>
                <a:cs typeface="Arial" panose="020B0604020202020204" pitchFamily="34" charset="0"/>
              </a:rPr>
              <a:t> </a:t>
            </a:r>
            <a:r>
              <a:rPr lang="en-GB" sz="1000" spc="59" dirty="0">
                <a:solidFill>
                  <a:srgbClr val="7F8084"/>
                </a:solidFill>
                <a:latin typeface="Arial" panose="020B0604020202020204" pitchFamily="34" charset="0"/>
                <a:cs typeface="Arial" panose="020B0604020202020204" pitchFamily="34" charset="0"/>
              </a:rPr>
              <a:t>processes </a:t>
            </a:r>
            <a:r>
              <a:rPr lang="en-GB" sz="1000" spc="63" dirty="0">
                <a:solidFill>
                  <a:srgbClr val="7F8084"/>
                </a:solidFill>
                <a:latin typeface="Arial" panose="020B0604020202020204" pitchFamily="34" charset="0"/>
                <a:cs typeface="Arial" panose="020B0604020202020204" pitchFamily="34" charset="0"/>
              </a:rPr>
              <a:t>and </a:t>
            </a:r>
            <a:r>
              <a:rPr lang="en-GB" sz="1000" spc="27" dirty="0">
                <a:solidFill>
                  <a:srgbClr val="7F8084"/>
                </a:solidFill>
                <a:latin typeface="Arial" panose="020B0604020202020204" pitchFamily="34" charset="0"/>
                <a:cs typeface="Arial" panose="020B0604020202020204" pitchFamily="34" charset="0"/>
              </a:rPr>
              <a:t>protocols, </a:t>
            </a:r>
            <a:r>
              <a:rPr lang="en-GB" sz="1000" spc="63" dirty="0">
                <a:solidFill>
                  <a:srgbClr val="7F8084"/>
                </a:solidFill>
                <a:latin typeface="Arial" panose="020B0604020202020204" pitchFamily="34" charset="0"/>
                <a:cs typeface="Arial" panose="020B0604020202020204" pitchFamily="34" charset="0"/>
              </a:rPr>
              <a:t>and </a:t>
            </a:r>
            <a:r>
              <a:rPr lang="en-GB" sz="1000" spc="54" dirty="0">
                <a:solidFill>
                  <a:srgbClr val="7F8084"/>
                </a:solidFill>
                <a:latin typeface="Arial" panose="020B0604020202020204" pitchFamily="34" charset="0"/>
                <a:cs typeface="Arial" panose="020B0604020202020204" pitchFamily="34" charset="0"/>
              </a:rPr>
              <a:t>we </a:t>
            </a:r>
            <a:r>
              <a:rPr lang="en-GB" sz="1000" spc="45" dirty="0">
                <a:solidFill>
                  <a:srgbClr val="7F8084"/>
                </a:solidFill>
                <a:latin typeface="Arial" panose="020B0604020202020204" pitchFamily="34" charset="0"/>
                <a:cs typeface="Arial" panose="020B0604020202020204" pitchFamily="34" charset="0"/>
              </a:rPr>
              <a:t>have </a:t>
            </a:r>
            <a:r>
              <a:rPr lang="en-GB" sz="1000" spc="68" dirty="0">
                <a:solidFill>
                  <a:srgbClr val="7F8084"/>
                </a:solidFill>
                <a:latin typeface="Arial" panose="020B0604020202020204" pitchFamily="34" charset="0"/>
                <a:cs typeface="Arial" panose="020B0604020202020204" pitchFamily="34" charset="0"/>
              </a:rPr>
              <a:t>an </a:t>
            </a:r>
            <a:r>
              <a:rPr lang="en-GB" sz="1000" spc="36" dirty="0">
                <a:solidFill>
                  <a:srgbClr val="7F8084"/>
                </a:solidFill>
                <a:latin typeface="Arial" panose="020B0604020202020204" pitchFamily="34" charset="0"/>
                <a:cs typeface="Arial" panose="020B0604020202020204" pitchFamily="34" charset="0"/>
              </a:rPr>
              <a:t>array </a:t>
            </a:r>
            <a:r>
              <a:rPr lang="en-GB" sz="1000" spc="32" dirty="0">
                <a:solidFill>
                  <a:srgbClr val="7F8084"/>
                </a:solidFill>
                <a:latin typeface="Arial" panose="020B0604020202020204" pitchFamily="34" charset="0"/>
                <a:cs typeface="Arial" panose="020B0604020202020204" pitchFamily="34" charset="0"/>
              </a:rPr>
              <a:t>of </a:t>
            </a:r>
            <a:r>
              <a:rPr lang="en-GB" sz="1000" spc="36" dirty="0">
                <a:solidFill>
                  <a:srgbClr val="7F8084"/>
                </a:solidFill>
                <a:latin typeface="Arial" panose="020B0604020202020204" pitchFamily="34" charset="0"/>
                <a:cs typeface="Arial" panose="020B0604020202020204" pitchFamily="34" charset="0"/>
              </a:rPr>
              <a:t> </a:t>
            </a:r>
            <a:r>
              <a:rPr lang="en-GB" sz="1000" spc="73" dirty="0">
                <a:solidFill>
                  <a:srgbClr val="7F8084"/>
                </a:solidFill>
                <a:latin typeface="Arial" panose="020B0604020202020204" pitchFamily="34" charset="0"/>
                <a:cs typeface="Arial" panose="020B0604020202020204" pitchFamily="34" charset="0"/>
              </a:rPr>
              <a:t>success</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measures.  H</a:t>
            </a:r>
            <a:r>
              <a:rPr lang="en-GB" sz="1000" spc="5" dirty="0">
                <a:solidFill>
                  <a:srgbClr val="7F8084"/>
                </a:solidFill>
                <a:latin typeface="Arial" panose="020B0604020202020204" pitchFamily="34" charset="0"/>
                <a:cs typeface="Arial" panose="020B0604020202020204" pitchFamily="34" charset="0"/>
              </a:rPr>
              <a:t>owever,</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45" dirty="0">
                <a:solidFill>
                  <a:srgbClr val="7F8084"/>
                </a:solidFill>
                <a:latin typeface="Arial" panose="020B0604020202020204" pitchFamily="34" charset="0"/>
                <a:cs typeface="Arial" panose="020B0604020202020204" pitchFamily="34" charset="0"/>
              </a:rPr>
              <a:t> </a:t>
            </a:r>
            <a:r>
              <a:rPr lang="en-GB" sz="1000" spc="50" dirty="0">
                <a:solidFill>
                  <a:srgbClr val="7F8084"/>
                </a:solidFill>
                <a:latin typeface="Arial" panose="020B0604020202020204" pitchFamily="34" charset="0"/>
                <a:cs typeface="Arial" panose="020B0604020202020204" pitchFamily="34" charset="0"/>
              </a:rPr>
              <a:t>one</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thing</a:t>
            </a:r>
            <a:r>
              <a:rPr lang="en-GB" sz="1000" spc="-45"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that</a:t>
            </a:r>
            <a:r>
              <a:rPr lang="en-GB" sz="1000" spc="-45" dirty="0">
                <a:solidFill>
                  <a:srgbClr val="7F8084"/>
                </a:solidFill>
                <a:latin typeface="Arial" panose="020B0604020202020204" pitchFamily="34" charset="0"/>
                <a:cs typeface="Arial" panose="020B0604020202020204" pitchFamily="34" charset="0"/>
              </a:rPr>
              <a:t> </a:t>
            </a:r>
            <a:r>
              <a:rPr lang="en-GB" sz="1000" spc="50" dirty="0">
                <a:solidFill>
                  <a:srgbClr val="7F8084"/>
                </a:solidFill>
                <a:latin typeface="Arial" panose="020B0604020202020204" pitchFamily="34" charset="0"/>
                <a:cs typeface="Arial" panose="020B0604020202020204" pitchFamily="34" charset="0"/>
              </a:rPr>
              <a:t>makes </a:t>
            </a:r>
            <a:r>
              <a:rPr lang="en-GB" sz="1000" spc="54" dirty="0">
                <a:solidFill>
                  <a:srgbClr val="7F8084"/>
                </a:solidFill>
                <a:latin typeface="Arial" panose="020B0604020202020204" pitchFamily="34" charset="0"/>
                <a:cs typeface="Arial" panose="020B0604020202020204" pitchFamily="34" charset="0"/>
              </a:rPr>
              <a:t> </a:t>
            </a:r>
            <a:r>
              <a:rPr lang="en-GB" sz="1000" spc="23" dirty="0">
                <a:solidFill>
                  <a:srgbClr val="7F8084"/>
                </a:solidFill>
                <a:latin typeface="Arial" panose="020B0604020202020204" pitchFamily="34" charset="0"/>
                <a:cs typeface="Arial" panose="020B0604020202020204" pitchFamily="34" charset="0"/>
              </a:rPr>
              <a:t>this </a:t>
            </a:r>
            <a:r>
              <a:rPr lang="en-GB" sz="1000" spc="36" dirty="0">
                <a:solidFill>
                  <a:srgbClr val="7F8084"/>
                </a:solidFill>
                <a:latin typeface="Arial" panose="020B0604020202020204" pitchFamily="34" charset="0"/>
                <a:cs typeface="Arial" panose="020B0604020202020204" pitchFamily="34" charset="0"/>
              </a:rPr>
              <a:t>organisation </a:t>
            </a:r>
            <a:r>
              <a:rPr lang="en-GB" sz="1000" spc="54" dirty="0">
                <a:solidFill>
                  <a:srgbClr val="7F8084"/>
                </a:solidFill>
                <a:latin typeface="Arial" panose="020B0604020202020204" pitchFamily="34" charset="0"/>
                <a:cs typeface="Arial" panose="020B0604020202020204" pitchFamily="34" charset="0"/>
              </a:rPr>
              <a:t>what </a:t>
            </a:r>
            <a:r>
              <a:rPr lang="en-GB" sz="1000" spc="-14" dirty="0">
                <a:solidFill>
                  <a:srgbClr val="7F8084"/>
                </a:solidFill>
                <a:latin typeface="Arial" panose="020B0604020202020204" pitchFamily="34" charset="0"/>
                <a:cs typeface="Arial" panose="020B0604020202020204" pitchFamily="34" charset="0"/>
              </a:rPr>
              <a:t>it </a:t>
            </a:r>
            <a:r>
              <a:rPr lang="en-GB" sz="1000" spc="-23" dirty="0">
                <a:solidFill>
                  <a:srgbClr val="7F8084"/>
                </a:solidFill>
                <a:latin typeface="Arial" panose="020B0604020202020204" pitchFamily="34" charset="0"/>
                <a:cs typeface="Arial" panose="020B0604020202020204" pitchFamily="34" charset="0"/>
              </a:rPr>
              <a:t>is, </a:t>
            </a:r>
            <a:r>
              <a:rPr lang="en-GB" sz="1000" spc="27" dirty="0">
                <a:solidFill>
                  <a:srgbClr val="7F8084"/>
                </a:solidFill>
                <a:latin typeface="Arial" panose="020B0604020202020204" pitchFamily="34" charset="0"/>
                <a:cs typeface="Arial" panose="020B0604020202020204" pitchFamily="34" charset="0"/>
              </a:rPr>
              <a:t>is </a:t>
            </a:r>
            <a:r>
              <a:rPr lang="en-GB" sz="1000" spc="32" dirty="0">
                <a:solidFill>
                  <a:srgbClr val="7F8084"/>
                </a:solidFill>
                <a:latin typeface="Arial" panose="020B0604020202020204" pitchFamily="34" charset="0"/>
                <a:cs typeface="Arial" panose="020B0604020202020204" pitchFamily="34" charset="0"/>
              </a:rPr>
              <a:t>our </a:t>
            </a:r>
            <a:r>
              <a:rPr lang="en-GB" sz="1000" spc="14" dirty="0">
                <a:solidFill>
                  <a:srgbClr val="7F8084"/>
                </a:solidFill>
                <a:latin typeface="Arial" panose="020B0604020202020204" pitchFamily="34" charset="0"/>
                <a:cs typeface="Arial" panose="020B0604020202020204" pitchFamily="34" charset="0"/>
              </a:rPr>
              <a:t>people. </a:t>
            </a:r>
            <a:r>
              <a:rPr lang="en-GB" sz="1000" spc="23" dirty="0">
                <a:solidFill>
                  <a:srgbClr val="7F8084"/>
                </a:solidFill>
                <a:latin typeface="Arial" panose="020B0604020202020204" pitchFamily="34" charset="0"/>
                <a:cs typeface="Arial" panose="020B0604020202020204" pitchFamily="34" charset="0"/>
              </a:rPr>
              <a:t>Whether </a:t>
            </a:r>
            <a:r>
              <a:rPr lang="en-GB" sz="1000" spc="27" dirty="0">
                <a:solidFill>
                  <a:srgbClr val="7F8084"/>
                </a:solidFill>
                <a:latin typeface="Arial" panose="020B0604020202020204" pitchFamily="34" charset="0"/>
                <a:cs typeface="Arial" panose="020B0604020202020204" pitchFamily="34" charset="0"/>
              </a:rPr>
              <a:t> </a:t>
            </a:r>
            <a:r>
              <a:rPr lang="en-GB" sz="1000" spc="-5" dirty="0">
                <a:solidFill>
                  <a:srgbClr val="7F8084"/>
                </a:solidFill>
                <a:latin typeface="Arial" panose="020B0604020202020204" pitchFamily="34" charset="0"/>
                <a:cs typeface="Arial" panose="020B0604020202020204" pitchFamily="34" charset="0"/>
              </a:rPr>
              <a:t>formally, informally, </a:t>
            </a:r>
            <a:r>
              <a:rPr lang="en-GB" sz="1000" dirty="0">
                <a:solidFill>
                  <a:srgbClr val="7F8084"/>
                </a:solidFill>
                <a:latin typeface="Arial" panose="020B0604020202020204" pitchFamily="34" charset="0"/>
                <a:cs typeface="Arial" panose="020B0604020202020204" pitchFamily="34" charset="0"/>
              </a:rPr>
              <a:t>internal, </a:t>
            </a:r>
            <a:r>
              <a:rPr lang="en-GB" sz="1000" spc="36" dirty="0">
                <a:solidFill>
                  <a:srgbClr val="7F8084"/>
                </a:solidFill>
                <a:latin typeface="Arial" panose="020B0604020202020204" pitchFamily="34" charset="0"/>
                <a:cs typeface="Arial" panose="020B0604020202020204" pitchFamily="34" charset="0"/>
              </a:rPr>
              <a:t>or </a:t>
            </a:r>
            <a:r>
              <a:rPr lang="en-GB" sz="1000" spc="5" dirty="0">
                <a:solidFill>
                  <a:srgbClr val="7F8084"/>
                </a:solidFill>
                <a:latin typeface="Arial" panose="020B0604020202020204" pitchFamily="34" charset="0"/>
                <a:cs typeface="Arial" panose="020B0604020202020204" pitchFamily="34" charset="0"/>
              </a:rPr>
              <a:t>external, </a:t>
            </a:r>
            <a:r>
              <a:rPr lang="en-GB" sz="1000" spc="32" dirty="0">
                <a:solidFill>
                  <a:srgbClr val="7F8084"/>
                </a:solidFill>
                <a:latin typeface="Arial" panose="020B0604020202020204" pitchFamily="34" charset="0"/>
                <a:cs typeface="Arial" panose="020B0604020202020204" pitchFamily="34" charset="0"/>
              </a:rPr>
              <a:t>the </a:t>
            </a:r>
            <a:r>
              <a:rPr lang="en-GB" sz="1000" spc="45" dirty="0">
                <a:solidFill>
                  <a:srgbClr val="7F8084"/>
                </a:solidFill>
                <a:latin typeface="Arial" panose="020B0604020202020204" pitchFamily="34" charset="0"/>
                <a:cs typeface="Arial" panose="020B0604020202020204" pitchFamily="34" charset="0"/>
              </a:rPr>
              <a:t>one </a:t>
            </a:r>
            <a:r>
              <a:rPr lang="en-GB" sz="1000" spc="50" dirty="0">
                <a:solidFill>
                  <a:srgbClr val="7F8084"/>
                </a:solidFill>
                <a:latin typeface="Arial" panose="020B0604020202020204" pitchFamily="34" charset="0"/>
                <a:cs typeface="Arial" panose="020B0604020202020204" pitchFamily="34" charset="0"/>
              </a:rPr>
              <a:t> constant</a:t>
            </a:r>
            <a:r>
              <a:rPr lang="en-GB" sz="1000" spc="-45" dirty="0">
                <a:solidFill>
                  <a:srgbClr val="7F8084"/>
                </a:solidFill>
                <a:latin typeface="Arial" panose="020B0604020202020204" pitchFamily="34" charset="0"/>
                <a:cs typeface="Arial" panose="020B0604020202020204" pitchFamily="34" charset="0"/>
              </a:rPr>
              <a:t> </a:t>
            </a:r>
            <a:r>
              <a:rPr lang="en-GB" sz="1000" spc="23" dirty="0">
                <a:solidFill>
                  <a:srgbClr val="7F8084"/>
                </a:solidFill>
                <a:latin typeface="Arial" panose="020B0604020202020204" pitchFamily="34" charset="0"/>
                <a:cs typeface="Arial" panose="020B0604020202020204" pitchFamily="34" charset="0"/>
              </a:rPr>
              <a:t>positive</a:t>
            </a:r>
            <a:r>
              <a:rPr lang="en-GB" sz="1000" spc="-41"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I</a:t>
            </a:r>
            <a:r>
              <a:rPr lang="en-GB" sz="1000" spc="-45"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hear</a:t>
            </a:r>
            <a:r>
              <a:rPr lang="en-GB" sz="1000" spc="-41"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is</a:t>
            </a:r>
            <a:r>
              <a:rPr lang="en-GB" sz="1000" spc="-45"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how</a:t>
            </a:r>
            <a:r>
              <a:rPr lang="en-GB" sz="1000" spc="-41"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our</a:t>
            </a:r>
            <a:r>
              <a:rPr lang="en-GB" sz="1000" spc="-45"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people</a:t>
            </a:r>
            <a:r>
              <a:rPr lang="en-GB" sz="1000" spc="-41" dirty="0">
                <a:solidFill>
                  <a:srgbClr val="7F8084"/>
                </a:solidFill>
                <a:latin typeface="Arial" panose="020B0604020202020204" pitchFamily="34" charset="0"/>
                <a:cs typeface="Arial" panose="020B0604020202020204" pitchFamily="34" charset="0"/>
              </a:rPr>
              <a:t> </a:t>
            </a:r>
            <a:r>
              <a:rPr lang="en-GB" sz="1000" spc="-9" dirty="0">
                <a:solidFill>
                  <a:srgbClr val="7F8084"/>
                </a:solidFill>
                <a:latin typeface="Arial" panose="020B0604020202020204" pitchFamily="34" charset="0"/>
                <a:cs typeface="Arial" panose="020B0604020202020204" pitchFamily="34" charset="0"/>
              </a:rPr>
              <a:t>will</a:t>
            </a:r>
            <a:r>
              <a:rPr lang="en-GB" sz="1000" spc="-45" dirty="0">
                <a:solidFill>
                  <a:srgbClr val="7F8084"/>
                </a:solidFill>
                <a:latin typeface="Arial" panose="020B0604020202020204" pitchFamily="34" charset="0"/>
                <a:cs typeface="Arial" panose="020B0604020202020204" pitchFamily="34" charset="0"/>
              </a:rPr>
              <a:t> </a:t>
            </a:r>
            <a:r>
              <a:rPr lang="en-GB" sz="1000" spc="73" dirty="0">
                <a:solidFill>
                  <a:srgbClr val="7F8084"/>
                </a:solidFill>
                <a:latin typeface="Arial" panose="020B0604020202020204" pitchFamily="34" charset="0"/>
                <a:cs typeface="Arial" panose="020B0604020202020204" pitchFamily="34" charset="0"/>
              </a:rPr>
              <a:t>do</a:t>
            </a:r>
            <a:r>
              <a:rPr lang="en-GB" sz="1000" spc="-41"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extra, </a:t>
            </a:r>
            <a:r>
              <a:rPr lang="en-GB" sz="1000" spc="-236"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help</a:t>
            </a:r>
            <a:r>
              <a:rPr lang="en-GB" sz="1000" spc="-45"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more</a:t>
            </a:r>
            <a:r>
              <a:rPr lang="en-GB" sz="1000" spc="-45"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and</a:t>
            </a:r>
            <a:r>
              <a:rPr lang="en-GB" sz="1000" spc="-45"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support</a:t>
            </a:r>
            <a:r>
              <a:rPr lang="en-GB" sz="1000" spc="-45" dirty="0">
                <a:solidFill>
                  <a:srgbClr val="7F8084"/>
                </a:solidFill>
                <a:latin typeface="Arial" panose="020B0604020202020204" pitchFamily="34" charset="0"/>
                <a:cs typeface="Arial" panose="020B0604020202020204" pitchFamily="34" charset="0"/>
              </a:rPr>
              <a:t> </a:t>
            </a:r>
            <a:r>
              <a:rPr lang="en-GB" sz="1000" spc="-9" dirty="0">
                <a:solidFill>
                  <a:srgbClr val="7F8084"/>
                </a:solidFill>
                <a:latin typeface="Arial" panose="020B0604020202020204" pitchFamily="34" charset="0"/>
                <a:cs typeface="Arial" panose="020B0604020202020204" pitchFamily="34" charset="0"/>
              </a:rPr>
              <a:t>further.</a:t>
            </a:r>
            <a:r>
              <a:rPr lang="en-GB" sz="1000" spc="172" dirty="0">
                <a:solidFill>
                  <a:srgbClr val="7F8084"/>
                </a:solidFill>
                <a:latin typeface="Arial" panose="020B0604020202020204" pitchFamily="34" charset="0"/>
                <a:cs typeface="Arial" panose="020B0604020202020204" pitchFamily="34" charset="0"/>
              </a:rPr>
              <a:t> </a:t>
            </a:r>
            <a:r>
              <a:rPr lang="en-GB" sz="1000" spc="9" dirty="0">
                <a:solidFill>
                  <a:srgbClr val="7F8084"/>
                </a:solidFill>
                <a:latin typeface="Arial" panose="020B0604020202020204" pitchFamily="34" charset="0"/>
                <a:cs typeface="Arial" panose="020B0604020202020204" pitchFamily="34" charset="0"/>
              </a:rPr>
              <a:t>This</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is</a:t>
            </a:r>
            <a:r>
              <a:rPr lang="en-GB" sz="1000" spc="-45" dirty="0">
                <a:solidFill>
                  <a:srgbClr val="7F8084"/>
                </a:solidFill>
                <a:latin typeface="Arial" panose="020B0604020202020204" pitchFamily="34" charset="0"/>
                <a:cs typeface="Arial" panose="020B0604020202020204" pitchFamily="34" charset="0"/>
              </a:rPr>
              <a:t> </a:t>
            </a:r>
            <a:r>
              <a:rPr lang="en-GB" sz="1000" spc="59" dirty="0">
                <a:solidFill>
                  <a:srgbClr val="7F8084"/>
                </a:solidFill>
                <a:latin typeface="Arial" panose="020B0604020202020204" pitchFamily="34" charset="0"/>
                <a:cs typeface="Arial" panose="020B0604020202020204" pitchFamily="34" charset="0"/>
              </a:rPr>
              <a:t>why</a:t>
            </a:r>
            <a:r>
              <a:rPr lang="en-GB" sz="1000" spc="-41"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during</a:t>
            </a:r>
            <a:r>
              <a:rPr lang="en-GB" sz="1000" spc="-45" dirty="0">
                <a:solidFill>
                  <a:srgbClr val="7F8084"/>
                </a:solidFill>
                <a:latin typeface="Arial" panose="020B0604020202020204" pitchFamily="34" charset="0"/>
                <a:cs typeface="Arial" panose="020B0604020202020204" pitchFamily="34" charset="0"/>
              </a:rPr>
              <a:t> </a:t>
            </a:r>
            <a:r>
              <a:rPr lang="en-GB" sz="1000" spc="14" dirty="0">
                <a:solidFill>
                  <a:srgbClr val="7F8084"/>
                </a:solidFill>
                <a:latin typeface="Arial" panose="020B0604020202020204" pitchFamily="34" charset="0"/>
                <a:cs typeface="Arial" panose="020B0604020202020204" pitchFamily="34" charset="0"/>
              </a:rPr>
              <a:t>2021 </a:t>
            </a:r>
            <a:r>
              <a:rPr lang="en-GB" sz="1000" spc="18" dirty="0">
                <a:solidFill>
                  <a:srgbClr val="7F8084"/>
                </a:solidFill>
                <a:latin typeface="Arial" panose="020B0604020202020204" pitchFamily="34" charset="0"/>
                <a:cs typeface="Arial" panose="020B0604020202020204" pitchFamily="34" charset="0"/>
              </a:rPr>
              <a:t> </a:t>
            </a:r>
            <a:r>
              <a:rPr lang="en-GB" sz="1000" spc="54" dirty="0">
                <a:solidFill>
                  <a:srgbClr val="7F8084"/>
                </a:solidFill>
                <a:latin typeface="Arial" panose="020B0604020202020204" pitchFamily="34" charset="0"/>
                <a:cs typeface="Arial" panose="020B0604020202020204" pitchFamily="34" charset="0"/>
              </a:rPr>
              <a:t>we </a:t>
            </a:r>
            <a:r>
              <a:rPr lang="en-GB" sz="1000" spc="45" dirty="0">
                <a:solidFill>
                  <a:srgbClr val="7F8084"/>
                </a:solidFill>
                <a:latin typeface="Arial" panose="020B0604020202020204" pitchFamily="34" charset="0"/>
                <a:cs typeface="Arial" panose="020B0604020202020204" pitchFamily="34" charset="0"/>
              </a:rPr>
              <a:t>have been </a:t>
            </a:r>
            <a:r>
              <a:rPr lang="en-GB" sz="1000" spc="27" dirty="0">
                <a:solidFill>
                  <a:srgbClr val="7F8084"/>
                </a:solidFill>
                <a:latin typeface="Arial" panose="020B0604020202020204" pitchFamily="34" charset="0"/>
                <a:cs typeface="Arial" panose="020B0604020202020204" pitchFamily="34" charset="0"/>
              </a:rPr>
              <a:t>celebrating </a:t>
            </a:r>
            <a:r>
              <a:rPr lang="en-GB" sz="1000" spc="32" dirty="0">
                <a:solidFill>
                  <a:srgbClr val="7F8084"/>
                </a:solidFill>
                <a:latin typeface="Arial" panose="020B0604020202020204" pitchFamily="34" charset="0"/>
                <a:cs typeface="Arial" panose="020B0604020202020204" pitchFamily="34" charset="0"/>
              </a:rPr>
              <a:t>our </a:t>
            </a:r>
            <a:r>
              <a:rPr lang="en-GB" sz="1000" spc="23" dirty="0">
                <a:solidFill>
                  <a:srgbClr val="7F8084"/>
                </a:solidFill>
                <a:latin typeface="Arial" panose="020B0604020202020204" pitchFamily="34" charset="0"/>
                <a:cs typeface="Arial" panose="020B0604020202020204" pitchFamily="34" charset="0"/>
              </a:rPr>
              <a:t>#</a:t>
            </a:r>
            <a:r>
              <a:rPr lang="en-GB" sz="1000" spc="23" dirty="0" err="1">
                <a:solidFill>
                  <a:srgbClr val="7F8084"/>
                </a:solidFill>
                <a:latin typeface="Arial" panose="020B0604020202020204" pitchFamily="34" charset="0"/>
                <a:cs typeface="Arial" panose="020B0604020202020204" pitchFamily="34" charset="0"/>
              </a:rPr>
              <a:t>AmazingPeople</a:t>
            </a:r>
            <a:r>
              <a:rPr lang="en-GB" sz="1000" spc="23"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both </a:t>
            </a:r>
            <a:r>
              <a:rPr lang="en-GB" sz="1000" spc="32" dirty="0">
                <a:solidFill>
                  <a:srgbClr val="7F8084"/>
                </a:solidFill>
                <a:latin typeface="Arial" panose="020B0604020202020204" pitchFamily="34" charset="0"/>
                <a:cs typeface="Arial" panose="020B0604020202020204" pitchFamily="34" charset="0"/>
              </a:rPr>
              <a:t>our</a:t>
            </a:r>
            <a:r>
              <a:rPr lang="en-GB" sz="1000" spc="-50"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staff</a:t>
            </a:r>
            <a:r>
              <a:rPr lang="en-GB" sz="1000" spc="-45"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and</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45"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people</a:t>
            </a:r>
            <a:r>
              <a:rPr lang="en-GB" sz="1000" spc="-45" dirty="0">
                <a:solidFill>
                  <a:srgbClr val="7F8084"/>
                </a:solidFill>
                <a:latin typeface="Arial" panose="020B0604020202020204" pitchFamily="34" charset="0"/>
                <a:cs typeface="Arial" panose="020B0604020202020204" pitchFamily="34" charset="0"/>
              </a:rPr>
              <a:t> </a:t>
            </a:r>
            <a:r>
              <a:rPr lang="en-GB" sz="1000" spc="54" dirty="0">
                <a:solidFill>
                  <a:srgbClr val="7F8084"/>
                </a:solidFill>
                <a:latin typeface="Arial" panose="020B0604020202020204" pitchFamily="34" charset="0"/>
                <a:cs typeface="Arial" panose="020B0604020202020204" pitchFamily="34" charset="0"/>
              </a:rPr>
              <a:t>we</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support.</a:t>
            </a:r>
          </a:p>
          <a:p>
            <a:pPr marL="18000" marR="4607" algn="just" defTabSz="829178">
              <a:spcBef>
                <a:spcPts val="100"/>
              </a:spcBef>
              <a:spcAft>
                <a:spcPts val="100"/>
              </a:spcAft>
            </a:pPr>
            <a:r>
              <a:rPr lang="en-GB" sz="1000" spc="36" dirty="0">
                <a:solidFill>
                  <a:srgbClr val="7F8084"/>
                </a:solidFill>
                <a:latin typeface="Arial" panose="020B0604020202020204" pitchFamily="34" charset="0"/>
                <a:cs typeface="Arial" panose="020B0604020202020204" pitchFamily="34" charset="0"/>
              </a:rPr>
              <a:t>We are </a:t>
            </a:r>
            <a:r>
              <a:rPr lang="en-GB" sz="1000" spc="32" dirty="0">
                <a:solidFill>
                  <a:srgbClr val="7F8084"/>
                </a:solidFill>
                <a:latin typeface="Arial" panose="020B0604020202020204" pitchFamily="34" charset="0"/>
                <a:cs typeface="Arial" panose="020B0604020202020204" pitchFamily="34" charset="0"/>
              </a:rPr>
              <a:t>transforming the </a:t>
            </a:r>
            <a:r>
              <a:rPr lang="en-GB" sz="1000" spc="36" dirty="0">
                <a:solidFill>
                  <a:srgbClr val="7F8084"/>
                </a:solidFill>
                <a:latin typeface="Arial" panose="020B0604020202020204" pitchFamily="34" charset="0"/>
                <a:cs typeface="Arial" panose="020B0604020202020204" pitchFamily="34" charset="0"/>
              </a:rPr>
              <a:t>organisation </a:t>
            </a:r>
            <a:r>
              <a:rPr lang="en-GB" sz="1000" spc="32" dirty="0">
                <a:solidFill>
                  <a:srgbClr val="7F8084"/>
                </a:solidFill>
                <a:latin typeface="Arial" panose="020B0604020202020204" pitchFamily="34" charset="0"/>
                <a:cs typeface="Arial" panose="020B0604020202020204" pitchFamily="34" charset="0"/>
              </a:rPr>
              <a:t>from the </a:t>
            </a:r>
            <a:r>
              <a:rPr lang="en-GB" sz="1000" spc="18" dirty="0">
                <a:solidFill>
                  <a:srgbClr val="7F8084"/>
                </a:solidFill>
                <a:latin typeface="Arial" panose="020B0604020202020204" pitchFamily="34" charset="0"/>
                <a:cs typeface="Arial" panose="020B0604020202020204" pitchFamily="34" charset="0"/>
              </a:rPr>
              <a:t>inside </a:t>
            </a:r>
            <a:r>
              <a:rPr lang="en-GB" sz="1000" spc="23" dirty="0">
                <a:solidFill>
                  <a:srgbClr val="7F8084"/>
                </a:solidFill>
                <a:latin typeface="Arial" panose="020B0604020202020204" pitchFamily="34" charset="0"/>
                <a:cs typeface="Arial" panose="020B0604020202020204" pitchFamily="34" charset="0"/>
              </a:rPr>
              <a:t> </a:t>
            </a:r>
            <a:r>
              <a:rPr lang="en-GB" sz="1000" dirty="0">
                <a:solidFill>
                  <a:srgbClr val="7F8084"/>
                </a:solidFill>
                <a:latin typeface="Arial" panose="020B0604020202020204" pitchFamily="34" charset="0"/>
                <a:cs typeface="Arial" panose="020B0604020202020204" pitchFamily="34" charset="0"/>
              </a:rPr>
              <a:t>out, </a:t>
            </a:r>
            <a:r>
              <a:rPr lang="en-GB" sz="1000" spc="63" dirty="0">
                <a:solidFill>
                  <a:srgbClr val="7F8084"/>
                </a:solidFill>
                <a:latin typeface="Arial" panose="020B0604020202020204" pitchFamily="34" charset="0"/>
                <a:cs typeface="Arial" panose="020B0604020202020204" pitchFamily="34" charset="0"/>
              </a:rPr>
              <a:t>and </a:t>
            </a:r>
            <a:r>
              <a:rPr lang="en-GB" sz="1000" spc="54" dirty="0">
                <a:solidFill>
                  <a:srgbClr val="7F8084"/>
                </a:solidFill>
                <a:latin typeface="Arial" panose="020B0604020202020204" pitchFamily="34" charset="0"/>
                <a:cs typeface="Arial" panose="020B0604020202020204" pitchFamily="34" charset="0"/>
              </a:rPr>
              <a:t>we </a:t>
            </a:r>
            <a:r>
              <a:rPr lang="en-GB" sz="1000" spc="36" dirty="0">
                <a:solidFill>
                  <a:srgbClr val="7F8084"/>
                </a:solidFill>
                <a:latin typeface="Arial" panose="020B0604020202020204" pitchFamily="34" charset="0"/>
                <a:cs typeface="Arial" panose="020B0604020202020204" pitchFamily="34" charset="0"/>
              </a:rPr>
              <a:t>are </a:t>
            </a:r>
            <a:r>
              <a:rPr lang="en-GB" sz="1000" spc="59" dirty="0">
                <a:solidFill>
                  <a:srgbClr val="7F8084"/>
                </a:solidFill>
                <a:latin typeface="Arial" panose="020B0604020202020204" pitchFamily="34" charset="0"/>
                <a:cs typeface="Arial" panose="020B0604020202020204" pitchFamily="34" charset="0"/>
              </a:rPr>
              <a:t>now </a:t>
            </a:r>
            <a:r>
              <a:rPr lang="en-GB" sz="1000" spc="23" dirty="0">
                <a:solidFill>
                  <a:srgbClr val="7F8084"/>
                </a:solidFill>
                <a:latin typeface="Arial" panose="020B0604020202020204" pitchFamily="34" charset="0"/>
                <a:cs typeface="Arial" panose="020B0604020202020204" pitchFamily="34" charset="0"/>
              </a:rPr>
              <a:t>building </a:t>
            </a:r>
            <a:r>
              <a:rPr lang="en-GB" sz="1000" spc="32" dirty="0">
                <a:solidFill>
                  <a:srgbClr val="7F8084"/>
                </a:solidFill>
                <a:latin typeface="Arial" panose="020B0604020202020204" pitchFamily="34" charset="0"/>
                <a:cs typeface="Arial" panose="020B0604020202020204" pitchFamily="34" charset="0"/>
              </a:rPr>
              <a:t>our </a:t>
            </a:r>
            <a:r>
              <a:rPr lang="en-GB" sz="1000" spc="27" dirty="0">
                <a:solidFill>
                  <a:srgbClr val="7F8084"/>
                </a:solidFill>
                <a:latin typeface="Arial" panose="020B0604020202020204" pitchFamily="34" charset="0"/>
                <a:cs typeface="Arial" panose="020B0604020202020204" pitchFamily="34" charset="0"/>
              </a:rPr>
              <a:t>Senior </a:t>
            </a:r>
            <a:r>
              <a:rPr lang="en-GB" sz="1000" spc="32" dirty="0">
                <a:solidFill>
                  <a:srgbClr val="7F8084"/>
                </a:solidFill>
                <a:latin typeface="Arial" panose="020B0604020202020204" pitchFamily="34" charset="0"/>
                <a:cs typeface="Arial" panose="020B0604020202020204" pitchFamily="34" charset="0"/>
              </a:rPr>
              <a:t>Leadership </a:t>
            </a:r>
            <a:r>
              <a:rPr lang="en-GB" sz="1000" spc="36"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Team </a:t>
            </a:r>
            <a:r>
              <a:rPr lang="en-GB" sz="1000" spc="45" dirty="0">
                <a:solidFill>
                  <a:srgbClr val="7F8084"/>
                </a:solidFill>
                <a:latin typeface="Arial" panose="020B0604020202020204" pitchFamily="34" charset="0"/>
                <a:cs typeface="Arial" panose="020B0604020202020204" pitchFamily="34" charset="0"/>
              </a:rPr>
              <a:t>to </a:t>
            </a:r>
            <a:r>
              <a:rPr lang="en-GB" sz="1000" spc="32" dirty="0">
                <a:solidFill>
                  <a:srgbClr val="7F8084"/>
                </a:solidFill>
                <a:latin typeface="Arial" panose="020B0604020202020204" pitchFamily="34" charset="0"/>
                <a:cs typeface="Arial" panose="020B0604020202020204" pitchFamily="34" charset="0"/>
              </a:rPr>
              <a:t>work </a:t>
            </a:r>
            <a:r>
              <a:rPr lang="en-GB" sz="1000" spc="45" dirty="0">
                <a:solidFill>
                  <a:srgbClr val="7F8084"/>
                </a:solidFill>
                <a:latin typeface="Arial" panose="020B0604020202020204" pitchFamily="34" charset="0"/>
                <a:cs typeface="Arial" panose="020B0604020202020204" pitchFamily="34" charset="0"/>
              </a:rPr>
              <a:t>alongside </a:t>
            </a:r>
            <a:r>
              <a:rPr lang="en-GB" sz="1000" spc="63" dirty="0">
                <a:solidFill>
                  <a:srgbClr val="7F8084"/>
                </a:solidFill>
                <a:latin typeface="Arial" panose="020B0604020202020204" pitchFamily="34" charset="0"/>
                <a:cs typeface="Arial" panose="020B0604020202020204" pitchFamily="34" charset="0"/>
              </a:rPr>
              <a:t>me </a:t>
            </a:r>
            <a:r>
              <a:rPr lang="en-GB" sz="1000" spc="45" dirty="0">
                <a:solidFill>
                  <a:srgbClr val="7F8084"/>
                </a:solidFill>
                <a:latin typeface="Arial" panose="020B0604020202020204" pitchFamily="34" charset="0"/>
                <a:cs typeface="Arial" panose="020B0604020202020204" pitchFamily="34" charset="0"/>
              </a:rPr>
              <a:t>to </a:t>
            </a:r>
            <a:r>
              <a:rPr lang="en-GB" sz="1000" spc="5" dirty="0">
                <a:solidFill>
                  <a:srgbClr val="7F8084"/>
                </a:solidFill>
                <a:latin typeface="Arial" panose="020B0604020202020204" pitchFamily="34" charset="0"/>
                <a:cs typeface="Arial" panose="020B0604020202020204" pitchFamily="34" charset="0"/>
              </a:rPr>
              <a:t>deliver </a:t>
            </a:r>
            <a:r>
              <a:rPr lang="en-GB" sz="1000" spc="32" dirty="0">
                <a:solidFill>
                  <a:srgbClr val="7F8084"/>
                </a:solidFill>
                <a:latin typeface="Arial" panose="020B0604020202020204" pitchFamily="34" charset="0"/>
                <a:cs typeface="Arial" panose="020B0604020202020204" pitchFamily="34" charset="0"/>
              </a:rPr>
              <a:t>our </a:t>
            </a:r>
            <a:r>
              <a:rPr lang="en-GB" sz="1000" spc="36" dirty="0">
                <a:solidFill>
                  <a:srgbClr val="7F8084"/>
                </a:solidFill>
                <a:latin typeface="Arial" panose="020B0604020202020204" pitchFamily="34" charset="0"/>
                <a:cs typeface="Arial" panose="020B0604020202020204" pitchFamily="34" charset="0"/>
              </a:rPr>
              <a:t>ambitious </a:t>
            </a:r>
            <a:r>
              <a:rPr lang="en-GB" sz="1000" spc="41" dirty="0">
                <a:solidFill>
                  <a:srgbClr val="7F8084"/>
                </a:solidFill>
                <a:latin typeface="Arial" panose="020B0604020202020204" pitchFamily="34" charset="0"/>
                <a:cs typeface="Arial" panose="020B0604020202020204" pitchFamily="34" charset="0"/>
              </a:rPr>
              <a:t> strategy </a:t>
            </a:r>
            <a:r>
              <a:rPr lang="en-GB" sz="1000" spc="14" dirty="0">
                <a:solidFill>
                  <a:srgbClr val="7F8084"/>
                </a:solidFill>
                <a:latin typeface="Arial" panose="020B0604020202020204" pitchFamily="34" charset="0"/>
                <a:cs typeface="Arial" panose="020B0604020202020204" pitchFamily="34" charset="0"/>
              </a:rPr>
              <a:t>for </a:t>
            </a:r>
            <a:r>
              <a:rPr lang="en-GB" sz="1000" spc="18" dirty="0">
                <a:solidFill>
                  <a:srgbClr val="7F8084"/>
                </a:solidFill>
                <a:latin typeface="Arial" panose="020B0604020202020204" pitchFamily="34" charset="0"/>
                <a:cs typeface="Arial" panose="020B0604020202020204" pitchFamily="34" charset="0"/>
              </a:rPr>
              <a:t>diversification </a:t>
            </a:r>
            <a:r>
              <a:rPr lang="en-GB" sz="1000" spc="63" dirty="0">
                <a:solidFill>
                  <a:srgbClr val="7F8084"/>
                </a:solidFill>
                <a:latin typeface="Arial" panose="020B0604020202020204" pitchFamily="34" charset="0"/>
                <a:cs typeface="Arial" panose="020B0604020202020204" pitchFamily="34" charset="0"/>
              </a:rPr>
              <a:t>and </a:t>
            </a:r>
            <a:r>
              <a:rPr lang="en-GB" sz="1000" spc="23" dirty="0">
                <a:solidFill>
                  <a:srgbClr val="7F8084"/>
                </a:solidFill>
                <a:latin typeface="Arial" panose="020B0604020202020204" pitchFamily="34" charset="0"/>
                <a:cs typeface="Arial" panose="020B0604020202020204" pitchFamily="34" charset="0"/>
              </a:rPr>
              <a:t>growth, </a:t>
            </a:r>
            <a:r>
              <a:rPr lang="en-GB" sz="1000" spc="32" dirty="0">
                <a:solidFill>
                  <a:srgbClr val="7F8084"/>
                </a:solidFill>
                <a:latin typeface="Arial" panose="020B0604020202020204" pitchFamily="34" charset="0"/>
                <a:cs typeface="Arial" panose="020B0604020202020204" pitchFamily="34" charset="0"/>
              </a:rPr>
              <a:t>bringing </a:t>
            </a:r>
            <a:r>
              <a:rPr lang="en-GB" sz="1000" spc="50" dirty="0">
                <a:solidFill>
                  <a:srgbClr val="7F8084"/>
                </a:solidFill>
                <a:latin typeface="Arial" panose="020B0604020202020204" pitchFamily="34" charset="0"/>
                <a:cs typeface="Arial" panose="020B0604020202020204" pitchFamily="34" charset="0"/>
              </a:rPr>
              <a:t>new </a:t>
            </a:r>
            <a:r>
              <a:rPr lang="en-GB" sz="1000" spc="54"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ideas to </a:t>
            </a:r>
            <a:r>
              <a:rPr lang="en-GB" sz="1000" spc="32" dirty="0">
                <a:solidFill>
                  <a:srgbClr val="7F8084"/>
                </a:solidFill>
                <a:latin typeface="Arial" panose="020B0604020202020204" pitchFamily="34" charset="0"/>
                <a:cs typeface="Arial" panose="020B0604020202020204" pitchFamily="34" charset="0"/>
              </a:rPr>
              <a:t>achieve the </a:t>
            </a:r>
            <a:r>
              <a:rPr lang="en-GB" sz="1000" spc="50" dirty="0">
                <a:solidFill>
                  <a:srgbClr val="7F8084"/>
                </a:solidFill>
                <a:latin typeface="Arial" panose="020B0604020202020204" pitchFamily="34" charset="0"/>
                <a:cs typeface="Arial" panose="020B0604020202020204" pitchFamily="34" charset="0"/>
              </a:rPr>
              <a:t>step </a:t>
            </a:r>
            <a:r>
              <a:rPr lang="en-GB" sz="1000" spc="68" dirty="0">
                <a:solidFill>
                  <a:srgbClr val="7F8084"/>
                </a:solidFill>
                <a:latin typeface="Arial" panose="020B0604020202020204" pitchFamily="34" charset="0"/>
                <a:cs typeface="Arial" panose="020B0604020202020204" pitchFamily="34" charset="0"/>
              </a:rPr>
              <a:t>changes </a:t>
            </a:r>
            <a:r>
              <a:rPr lang="en-GB" sz="1000" dirty="0">
                <a:solidFill>
                  <a:srgbClr val="7F8084"/>
                </a:solidFill>
                <a:latin typeface="Arial" panose="020B0604020202020204" pitchFamily="34" charset="0"/>
                <a:cs typeface="Arial" panose="020B0604020202020204" pitchFamily="34" charset="0"/>
              </a:rPr>
              <a:t>in </a:t>
            </a:r>
            <a:r>
              <a:rPr lang="en-GB" sz="1000" spc="59" dirty="0">
                <a:solidFill>
                  <a:srgbClr val="7F8084"/>
                </a:solidFill>
                <a:latin typeface="Arial" panose="020B0604020202020204" pitchFamily="34" charset="0"/>
                <a:cs typeface="Arial" panose="020B0604020202020204" pitchFamily="34" charset="0"/>
              </a:rPr>
              <a:t>outcomes </a:t>
            </a:r>
            <a:r>
              <a:rPr lang="en-GB" sz="1000" spc="54" dirty="0">
                <a:solidFill>
                  <a:srgbClr val="7F8084"/>
                </a:solidFill>
                <a:latin typeface="Arial" panose="020B0604020202020204" pitchFamily="34" charset="0"/>
                <a:cs typeface="Arial" panose="020B0604020202020204" pitchFamily="34" charset="0"/>
              </a:rPr>
              <a:t>we </a:t>
            </a:r>
            <a:r>
              <a:rPr lang="en-GB" sz="1000" spc="9" dirty="0">
                <a:solidFill>
                  <a:srgbClr val="7F8084"/>
                </a:solidFill>
                <a:latin typeface="Arial" panose="020B0604020202020204" pitchFamily="34" charset="0"/>
                <a:cs typeface="Arial" panose="020B0604020202020204" pitchFamily="34" charset="0"/>
              </a:rPr>
              <a:t>all </a:t>
            </a:r>
            <a:r>
              <a:rPr lang="en-GB" sz="1000" spc="-236"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know </a:t>
            </a:r>
            <a:r>
              <a:rPr lang="en-GB" sz="1000" spc="36" dirty="0">
                <a:solidFill>
                  <a:srgbClr val="7F8084"/>
                </a:solidFill>
                <a:latin typeface="Arial" panose="020B0604020202020204" pitchFamily="34" charset="0"/>
                <a:cs typeface="Arial" panose="020B0604020202020204" pitchFamily="34" charset="0"/>
              </a:rPr>
              <a:t>are </a:t>
            </a:r>
            <a:r>
              <a:rPr lang="en-GB" sz="1000" spc="23" dirty="0">
                <a:solidFill>
                  <a:srgbClr val="7F8084"/>
                </a:solidFill>
                <a:latin typeface="Arial" panose="020B0604020202020204" pitchFamily="34" charset="0"/>
                <a:cs typeface="Arial" panose="020B0604020202020204" pitchFamily="34" charset="0"/>
              </a:rPr>
              <a:t>possible</a:t>
            </a:r>
          </a:p>
          <a:p>
            <a:pPr marL="18000" marR="4607" algn="just" defTabSz="829178">
              <a:spcBef>
                <a:spcPts val="100"/>
              </a:spcBef>
              <a:spcAft>
                <a:spcPts val="100"/>
              </a:spcAft>
            </a:pPr>
            <a:r>
              <a:rPr lang="en-GB" sz="1000" dirty="0">
                <a:solidFill>
                  <a:srgbClr val="7F8084"/>
                </a:solidFill>
                <a:latin typeface="Arial" panose="020B0604020202020204" pitchFamily="34" charset="0"/>
                <a:cs typeface="Arial" panose="020B0604020202020204" pitchFamily="34" charset="0"/>
              </a:rPr>
              <a:t>I </a:t>
            </a:r>
            <a:r>
              <a:rPr lang="en-GB" sz="1000" spc="91" dirty="0">
                <a:solidFill>
                  <a:srgbClr val="7F8084"/>
                </a:solidFill>
                <a:latin typeface="Arial" panose="020B0604020202020204" pitchFamily="34" charset="0"/>
                <a:cs typeface="Arial" panose="020B0604020202020204" pitchFamily="34" charset="0"/>
              </a:rPr>
              <a:t>am </a:t>
            </a:r>
            <a:r>
              <a:rPr lang="en-GB" sz="1000" spc="27" dirty="0">
                <a:solidFill>
                  <a:srgbClr val="7F8084"/>
                </a:solidFill>
                <a:latin typeface="Arial" panose="020B0604020202020204" pitchFamily="34" charset="0"/>
                <a:cs typeface="Arial" panose="020B0604020202020204" pitchFamily="34" charset="0"/>
              </a:rPr>
              <a:t>fortunate </a:t>
            </a:r>
            <a:r>
              <a:rPr lang="en-GB" sz="1000" spc="45" dirty="0">
                <a:solidFill>
                  <a:srgbClr val="7F8084"/>
                </a:solidFill>
                <a:latin typeface="Arial" panose="020B0604020202020204" pitchFamily="34" charset="0"/>
                <a:cs typeface="Arial" panose="020B0604020202020204" pitchFamily="34" charset="0"/>
              </a:rPr>
              <a:t>to </a:t>
            </a:r>
            <a:r>
              <a:rPr lang="en-GB" sz="1000" spc="59" dirty="0">
                <a:solidFill>
                  <a:srgbClr val="7F8084"/>
                </a:solidFill>
                <a:latin typeface="Arial" panose="020B0604020202020204" pitchFamily="34" charset="0"/>
                <a:cs typeface="Arial" panose="020B0604020202020204" pitchFamily="34" charset="0"/>
              </a:rPr>
              <a:t>be </a:t>
            </a:r>
            <a:r>
              <a:rPr lang="en-GB" sz="1000" spc="45" dirty="0">
                <a:solidFill>
                  <a:srgbClr val="7F8084"/>
                </a:solidFill>
                <a:latin typeface="Arial" panose="020B0604020202020204" pitchFamily="34" charset="0"/>
                <a:cs typeface="Arial" panose="020B0604020202020204" pitchFamily="34" charset="0"/>
              </a:rPr>
              <a:t>supported </a:t>
            </a:r>
            <a:r>
              <a:rPr lang="en-GB" sz="1000" spc="54" dirty="0">
                <a:solidFill>
                  <a:srgbClr val="7F8084"/>
                </a:solidFill>
                <a:latin typeface="Arial" panose="020B0604020202020204" pitchFamily="34" charset="0"/>
                <a:cs typeface="Arial" panose="020B0604020202020204" pitchFamily="34" charset="0"/>
              </a:rPr>
              <a:t>by </a:t>
            </a:r>
            <a:r>
              <a:rPr lang="en-GB" sz="1000" spc="59" dirty="0">
                <a:solidFill>
                  <a:srgbClr val="7F8084"/>
                </a:solidFill>
                <a:latin typeface="Arial" panose="020B0604020202020204" pitchFamily="34" charset="0"/>
                <a:cs typeface="Arial" panose="020B0604020202020204" pitchFamily="34" charset="0"/>
              </a:rPr>
              <a:t> </a:t>
            </a:r>
            <a:r>
              <a:rPr lang="en-GB" sz="1000" spc="68" dirty="0">
                <a:solidFill>
                  <a:srgbClr val="7F8084"/>
                </a:solidFill>
                <a:latin typeface="Arial" panose="020B0604020202020204" pitchFamily="34" charset="0"/>
                <a:cs typeface="Arial" panose="020B0604020202020204" pitchFamily="34" charset="0"/>
              </a:rPr>
              <a:t>an </a:t>
            </a:r>
            <a:r>
              <a:rPr lang="en-GB" sz="1000" spc="27" dirty="0">
                <a:solidFill>
                  <a:srgbClr val="7F8084"/>
                </a:solidFill>
                <a:latin typeface="Arial" panose="020B0604020202020204" pitchFamily="34" charset="0"/>
                <a:cs typeface="Arial" panose="020B0604020202020204" pitchFamily="34" charset="0"/>
              </a:rPr>
              <a:t>experienced </a:t>
            </a:r>
            <a:r>
              <a:rPr lang="en-GB" sz="1000" spc="63" dirty="0">
                <a:solidFill>
                  <a:srgbClr val="7F8084"/>
                </a:solidFill>
                <a:latin typeface="Arial" panose="020B0604020202020204" pitchFamily="34" charset="0"/>
                <a:cs typeface="Arial" panose="020B0604020202020204" pitchFamily="34" charset="0"/>
              </a:rPr>
              <a:t>and </a:t>
            </a:r>
            <a:r>
              <a:rPr lang="en-GB" sz="1000" spc="27" dirty="0">
                <a:solidFill>
                  <a:srgbClr val="7F8084"/>
                </a:solidFill>
                <a:latin typeface="Arial" panose="020B0604020202020204" pitchFamily="34" charset="0"/>
                <a:cs typeface="Arial" panose="020B0604020202020204" pitchFamily="34" charset="0"/>
              </a:rPr>
              <a:t>wonderful </a:t>
            </a:r>
            <a:r>
              <a:rPr lang="en-GB" sz="1000" spc="45" dirty="0">
                <a:solidFill>
                  <a:srgbClr val="7F8084"/>
                </a:solidFill>
                <a:latin typeface="Arial" panose="020B0604020202020204" pitchFamily="34" charset="0"/>
                <a:cs typeface="Arial" panose="020B0604020202020204" pitchFamily="34" charset="0"/>
              </a:rPr>
              <a:t>Board </a:t>
            </a:r>
            <a:r>
              <a:rPr lang="en-GB" sz="1000" spc="68" dirty="0">
                <a:solidFill>
                  <a:srgbClr val="7F8084"/>
                </a:solidFill>
                <a:latin typeface="Arial" panose="020B0604020202020204" pitchFamily="34" charset="0"/>
                <a:cs typeface="Arial" panose="020B0604020202020204" pitchFamily="34" charset="0"/>
              </a:rPr>
              <a:t>who </a:t>
            </a:r>
            <a:r>
              <a:rPr lang="en-GB" sz="1000" spc="36" dirty="0">
                <a:solidFill>
                  <a:srgbClr val="7F8084"/>
                </a:solidFill>
                <a:latin typeface="Arial" panose="020B0604020202020204" pitchFamily="34" charset="0"/>
                <a:cs typeface="Arial" panose="020B0604020202020204" pitchFamily="34" charset="0"/>
              </a:rPr>
              <a:t>are </a:t>
            </a:r>
            <a:r>
              <a:rPr lang="en-GB" sz="1000" spc="95" dirty="0">
                <a:solidFill>
                  <a:srgbClr val="7F8084"/>
                </a:solidFill>
                <a:latin typeface="Arial" panose="020B0604020202020204" pitchFamily="34" charset="0"/>
                <a:cs typeface="Arial" panose="020B0604020202020204" pitchFamily="34" charset="0"/>
              </a:rPr>
              <a:t>as </a:t>
            </a:r>
            <a:r>
              <a:rPr lang="en-GB" sz="1000" spc="18" dirty="0">
                <a:solidFill>
                  <a:srgbClr val="7F8084"/>
                </a:solidFill>
                <a:latin typeface="Arial" panose="020B0604020202020204" pitchFamily="34" charset="0"/>
                <a:cs typeface="Arial" panose="020B0604020202020204" pitchFamily="34" charset="0"/>
              </a:rPr>
              <a:t>keen </a:t>
            </a:r>
            <a:r>
              <a:rPr lang="en-GB" sz="1000" spc="23" dirty="0">
                <a:solidFill>
                  <a:srgbClr val="7F8084"/>
                </a:solidFill>
                <a:latin typeface="Arial" panose="020B0604020202020204" pitchFamily="34" charset="0"/>
                <a:cs typeface="Arial" panose="020B0604020202020204" pitchFamily="34" charset="0"/>
              </a:rPr>
              <a:t> </a:t>
            </a:r>
            <a:r>
              <a:rPr lang="en-GB" sz="1000" spc="95" dirty="0">
                <a:solidFill>
                  <a:srgbClr val="7F8084"/>
                </a:solidFill>
                <a:latin typeface="Arial" panose="020B0604020202020204" pitchFamily="34" charset="0"/>
                <a:cs typeface="Arial" panose="020B0604020202020204" pitchFamily="34" charset="0"/>
              </a:rPr>
              <a:t>as </a:t>
            </a:r>
            <a:r>
              <a:rPr lang="en-GB" sz="1000" dirty="0">
                <a:solidFill>
                  <a:srgbClr val="7F8084"/>
                </a:solidFill>
                <a:latin typeface="Arial" panose="020B0604020202020204" pitchFamily="34" charset="0"/>
                <a:cs typeface="Arial" panose="020B0604020202020204" pitchFamily="34" charset="0"/>
              </a:rPr>
              <a:t>I </a:t>
            </a:r>
            <a:r>
              <a:rPr lang="en-GB" sz="1000" spc="91" dirty="0">
                <a:solidFill>
                  <a:srgbClr val="7F8084"/>
                </a:solidFill>
                <a:latin typeface="Arial" panose="020B0604020202020204" pitchFamily="34" charset="0"/>
                <a:cs typeface="Arial" panose="020B0604020202020204" pitchFamily="34" charset="0"/>
              </a:rPr>
              <a:t>am </a:t>
            </a:r>
            <a:r>
              <a:rPr lang="en-GB" sz="1000" spc="45" dirty="0">
                <a:solidFill>
                  <a:srgbClr val="7F8084"/>
                </a:solidFill>
                <a:latin typeface="Arial" panose="020B0604020202020204" pitchFamily="34" charset="0"/>
                <a:cs typeface="Arial" panose="020B0604020202020204" pitchFamily="34" charset="0"/>
              </a:rPr>
              <a:t>to </a:t>
            </a:r>
            <a:r>
              <a:rPr lang="en-GB" sz="1000" spc="54" dirty="0">
                <a:solidFill>
                  <a:srgbClr val="7F8084"/>
                </a:solidFill>
                <a:latin typeface="Arial" panose="020B0604020202020204" pitchFamily="34" charset="0"/>
                <a:cs typeface="Arial" panose="020B0604020202020204" pitchFamily="34" charset="0"/>
              </a:rPr>
              <a:t>see </a:t>
            </a:r>
            <a:r>
              <a:rPr lang="en-GB" sz="1000" spc="32" dirty="0">
                <a:solidFill>
                  <a:srgbClr val="7F8084"/>
                </a:solidFill>
                <a:latin typeface="Arial" panose="020B0604020202020204" pitchFamily="34" charset="0"/>
                <a:cs typeface="Arial" panose="020B0604020202020204" pitchFamily="34" charset="0"/>
              </a:rPr>
              <a:t>the </a:t>
            </a:r>
            <a:r>
              <a:rPr lang="en-GB" sz="1000" spc="36" dirty="0">
                <a:solidFill>
                  <a:srgbClr val="7F8084"/>
                </a:solidFill>
                <a:latin typeface="Arial" panose="020B0604020202020204" pitchFamily="34" charset="0"/>
                <a:cs typeface="Arial" panose="020B0604020202020204" pitchFamily="34" charset="0"/>
              </a:rPr>
              <a:t>organisation </a:t>
            </a:r>
            <a:r>
              <a:rPr lang="en-GB" sz="1000" spc="54" dirty="0">
                <a:solidFill>
                  <a:srgbClr val="7F8084"/>
                </a:solidFill>
                <a:latin typeface="Arial" panose="020B0604020202020204" pitchFamily="34" charset="0"/>
                <a:cs typeface="Arial" panose="020B0604020202020204" pitchFamily="34" charset="0"/>
              </a:rPr>
              <a:t>grow </a:t>
            </a:r>
            <a:r>
              <a:rPr lang="en-GB" sz="1000" spc="63" dirty="0">
                <a:solidFill>
                  <a:srgbClr val="7F8084"/>
                </a:solidFill>
                <a:latin typeface="Arial" panose="020B0604020202020204" pitchFamily="34" charset="0"/>
                <a:cs typeface="Arial" panose="020B0604020202020204" pitchFamily="34" charset="0"/>
              </a:rPr>
              <a:t>and </a:t>
            </a:r>
            <a:r>
              <a:rPr lang="en-GB" sz="1000" dirty="0">
                <a:solidFill>
                  <a:srgbClr val="7F8084"/>
                </a:solidFill>
                <a:latin typeface="Arial" panose="020B0604020202020204" pitchFamily="34" charset="0"/>
                <a:cs typeface="Arial" panose="020B0604020202020204" pitchFamily="34" charset="0"/>
              </a:rPr>
              <a:t>flourish, </a:t>
            </a:r>
            <a:r>
              <a:rPr lang="en-GB" sz="1000" spc="59" dirty="0">
                <a:solidFill>
                  <a:srgbClr val="7F8084"/>
                </a:solidFill>
                <a:latin typeface="Arial" panose="020B0604020202020204" pitchFamily="34" charset="0"/>
                <a:cs typeface="Arial" panose="020B0604020202020204" pitchFamily="34" charset="0"/>
              </a:rPr>
              <a:t>and </a:t>
            </a:r>
            <a:r>
              <a:rPr lang="en-GB" sz="1000" spc="-236"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most</a:t>
            </a:r>
            <a:r>
              <a:rPr lang="en-GB" sz="1000" spc="-45" dirty="0">
                <a:solidFill>
                  <a:srgbClr val="7F8084"/>
                </a:solidFill>
                <a:latin typeface="Arial" panose="020B0604020202020204" pitchFamily="34" charset="0"/>
                <a:cs typeface="Arial" panose="020B0604020202020204" pitchFamily="34" charset="0"/>
              </a:rPr>
              <a:t> </a:t>
            </a:r>
            <a:r>
              <a:rPr lang="en-GB" sz="1000" spc="9" dirty="0">
                <a:solidFill>
                  <a:srgbClr val="7F8084"/>
                </a:solidFill>
                <a:latin typeface="Arial" panose="020B0604020202020204" pitchFamily="34" charset="0"/>
                <a:cs typeface="Arial" panose="020B0604020202020204" pitchFamily="34" charset="0"/>
              </a:rPr>
              <a:t>importantly,</a:t>
            </a:r>
            <a:r>
              <a:rPr lang="en-GB" sz="1000" spc="-45" dirty="0">
                <a:solidFill>
                  <a:srgbClr val="7F8084"/>
                </a:solidFill>
                <a:latin typeface="Arial" panose="020B0604020202020204" pitchFamily="34" charset="0"/>
                <a:cs typeface="Arial" panose="020B0604020202020204" pitchFamily="34" charset="0"/>
              </a:rPr>
              <a:t> </a:t>
            </a:r>
            <a:r>
              <a:rPr lang="en-GB" sz="1000" spc="5" dirty="0">
                <a:solidFill>
                  <a:srgbClr val="7F8084"/>
                </a:solidFill>
                <a:latin typeface="Arial" panose="020B0604020202020204" pitchFamily="34" charset="0"/>
                <a:cs typeface="Arial" panose="020B0604020202020204" pitchFamily="34" charset="0"/>
              </a:rPr>
              <a:t>deliver</a:t>
            </a:r>
            <a:r>
              <a:rPr lang="en-GB" sz="1000" spc="-41" dirty="0">
                <a:solidFill>
                  <a:srgbClr val="7F8084"/>
                </a:solidFill>
                <a:latin typeface="Arial" panose="020B0604020202020204" pitchFamily="34" charset="0"/>
                <a:cs typeface="Arial" panose="020B0604020202020204" pitchFamily="34" charset="0"/>
              </a:rPr>
              <a:t> </a:t>
            </a:r>
            <a:r>
              <a:rPr lang="en-GB" sz="1000" spc="14" dirty="0">
                <a:solidFill>
                  <a:srgbClr val="7F8084"/>
                </a:solidFill>
                <a:latin typeface="Arial" panose="020B0604020202020204" pitchFamily="34" charset="0"/>
                <a:cs typeface="Arial" panose="020B0604020202020204" pitchFamily="34" charset="0"/>
              </a:rPr>
              <a:t>for</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the</a:t>
            </a:r>
            <a:r>
              <a:rPr lang="en-GB" sz="1000" spc="-41"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people</a:t>
            </a:r>
            <a:r>
              <a:rPr lang="en-GB" sz="1000" spc="-45"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across</a:t>
            </a:r>
            <a:r>
              <a:rPr lang="en-GB" sz="1000" spc="-45"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Scotland </a:t>
            </a:r>
            <a:r>
              <a:rPr lang="en-GB" sz="1000" spc="-230" dirty="0">
                <a:solidFill>
                  <a:srgbClr val="7F8084"/>
                </a:solidFill>
                <a:latin typeface="Arial" panose="020B0604020202020204" pitchFamily="34" charset="0"/>
                <a:cs typeface="Arial" panose="020B0604020202020204" pitchFamily="34" charset="0"/>
              </a:rPr>
              <a:t> </a:t>
            </a:r>
            <a:r>
              <a:rPr lang="en-GB" sz="1000" spc="68" dirty="0">
                <a:solidFill>
                  <a:srgbClr val="7F8084"/>
                </a:solidFill>
                <a:latin typeface="Arial" panose="020B0604020202020204" pitchFamily="34" charset="0"/>
                <a:cs typeface="Arial" panose="020B0604020202020204" pitchFamily="34" charset="0"/>
              </a:rPr>
              <a:t>who </a:t>
            </a:r>
            <a:r>
              <a:rPr lang="en-GB" sz="1000" spc="45" dirty="0">
                <a:solidFill>
                  <a:srgbClr val="7F8084"/>
                </a:solidFill>
                <a:latin typeface="Arial" panose="020B0604020202020204" pitchFamily="34" charset="0"/>
                <a:cs typeface="Arial" panose="020B0604020202020204" pitchFamily="34" charset="0"/>
              </a:rPr>
              <a:t>need </a:t>
            </a:r>
            <a:r>
              <a:rPr lang="en-GB" sz="1000" spc="68" dirty="0">
                <a:solidFill>
                  <a:srgbClr val="7F8084"/>
                </a:solidFill>
                <a:latin typeface="Arial" panose="020B0604020202020204" pitchFamily="34" charset="0"/>
                <a:cs typeface="Arial" panose="020B0604020202020204" pitchFamily="34" charset="0"/>
              </a:rPr>
              <a:t>some </a:t>
            </a:r>
            <a:r>
              <a:rPr lang="en-GB" sz="1000" spc="18" dirty="0">
                <a:solidFill>
                  <a:srgbClr val="7F8084"/>
                </a:solidFill>
                <a:latin typeface="Arial" panose="020B0604020202020204" pitchFamily="34" charset="0"/>
                <a:cs typeface="Arial" panose="020B0604020202020204" pitchFamily="34" charset="0"/>
              </a:rPr>
              <a:t>hope, </a:t>
            </a:r>
            <a:r>
              <a:rPr lang="en-GB" sz="1000" spc="45" dirty="0">
                <a:solidFill>
                  <a:srgbClr val="7F8084"/>
                </a:solidFill>
                <a:latin typeface="Arial" panose="020B0604020202020204" pitchFamily="34" charset="0"/>
                <a:cs typeface="Arial" panose="020B0604020202020204" pitchFamily="34" charset="0"/>
              </a:rPr>
              <a:t>to </a:t>
            </a:r>
            <a:r>
              <a:rPr lang="en-GB" sz="1000" spc="5" dirty="0">
                <a:solidFill>
                  <a:srgbClr val="7F8084"/>
                </a:solidFill>
                <a:latin typeface="Arial" panose="020B0604020202020204" pitchFamily="34" charset="0"/>
                <a:cs typeface="Arial" panose="020B0604020202020204" pitchFamily="34" charset="0"/>
              </a:rPr>
              <a:t>feel loved, </a:t>
            </a:r>
            <a:r>
              <a:rPr lang="en-GB" sz="1000" spc="63" dirty="0">
                <a:solidFill>
                  <a:srgbClr val="7F8084"/>
                </a:solidFill>
                <a:latin typeface="Arial" panose="020B0604020202020204" pitchFamily="34" charset="0"/>
                <a:cs typeface="Arial" panose="020B0604020202020204" pitchFamily="34" charset="0"/>
              </a:rPr>
              <a:t>and </a:t>
            </a:r>
            <a:r>
              <a:rPr lang="en-GB" sz="1000" spc="45" dirty="0">
                <a:solidFill>
                  <a:srgbClr val="7F8084"/>
                </a:solidFill>
                <a:latin typeface="Arial" panose="020B0604020202020204" pitchFamily="34" charset="0"/>
                <a:cs typeface="Arial" panose="020B0604020202020204" pitchFamily="34" charset="0"/>
              </a:rPr>
              <a:t>to </a:t>
            </a:r>
            <a:r>
              <a:rPr lang="en-GB" sz="1000" spc="50" dirty="0">
                <a:solidFill>
                  <a:srgbClr val="7F8084"/>
                </a:solidFill>
                <a:latin typeface="Arial" panose="020B0604020202020204" pitchFamily="34" charset="0"/>
                <a:cs typeface="Arial" panose="020B0604020202020204" pitchFamily="34" charset="0"/>
              </a:rPr>
              <a:t>be </a:t>
            </a:r>
            <a:r>
              <a:rPr lang="en-GB" sz="1000" spc="45" dirty="0">
                <a:solidFill>
                  <a:srgbClr val="7F8084"/>
                </a:solidFill>
                <a:latin typeface="Arial" panose="020B0604020202020204" pitchFamily="34" charset="0"/>
                <a:cs typeface="Arial" panose="020B0604020202020204" pitchFamily="34" charset="0"/>
              </a:rPr>
              <a:t>empowered</a:t>
            </a:r>
            <a:r>
              <a:rPr lang="en-GB" sz="1000" spc="-50"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more</a:t>
            </a:r>
            <a:r>
              <a:rPr lang="en-GB" sz="1000" spc="-45"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than</a:t>
            </a:r>
            <a:r>
              <a:rPr lang="en-GB" sz="1000" spc="-45" dirty="0">
                <a:solidFill>
                  <a:srgbClr val="7F8084"/>
                </a:solidFill>
                <a:latin typeface="Arial" panose="020B0604020202020204" pitchFamily="34" charset="0"/>
                <a:cs typeface="Arial" panose="020B0604020202020204" pitchFamily="34" charset="0"/>
              </a:rPr>
              <a:t> </a:t>
            </a:r>
            <a:r>
              <a:rPr lang="en-GB" sz="1000" spc="27" dirty="0">
                <a:solidFill>
                  <a:srgbClr val="7F8084"/>
                </a:solidFill>
                <a:latin typeface="Arial" panose="020B0604020202020204" pitchFamily="34" charset="0"/>
                <a:cs typeface="Arial" panose="020B0604020202020204" pitchFamily="34" charset="0"/>
              </a:rPr>
              <a:t>most.</a:t>
            </a:r>
          </a:p>
          <a:p>
            <a:pPr marL="18000" marR="95010" algn="just" defTabSz="829178">
              <a:spcBef>
                <a:spcPts val="100"/>
              </a:spcBef>
              <a:spcAft>
                <a:spcPts val="100"/>
              </a:spcAft>
            </a:pPr>
            <a:r>
              <a:rPr lang="en-GB" sz="1000" dirty="0">
                <a:solidFill>
                  <a:srgbClr val="7F8084"/>
                </a:solidFill>
                <a:latin typeface="Arial" panose="020B0604020202020204" pitchFamily="34" charset="0"/>
                <a:cs typeface="Arial" panose="020B0604020202020204" pitchFamily="34" charset="0"/>
              </a:rPr>
              <a:t>I </a:t>
            </a:r>
            <a:r>
              <a:rPr lang="en-GB" sz="1000" spc="50" dirty="0">
                <a:solidFill>
                  <a:srgbClr val="7F8084"/>
                </a:solidFill>
                <a:latin typeface="Arial" panose="020B0604020202020204" pitchFamily="34" charset="0"/>
                <a:cs typeface="Arial" panose="020B0604020202020204" pitchFamily="34" charset="0"/>
              </a:rPr>
              <a:t>want </a:t>
            </a:r>
            <a:r>
              <a:rPr lang="en-GB" sz="1000" spc="45" dirty="0">
                <a:solidFill>
                  <a:srgbClr val="7F8084"/>
                </a:solidFill>
                <a:latin typeface="Arial" panose="020B0604020202020204" pitchFamily="34" charset="0"/>
                <a:cs typeface="Arial" panose="020B0604020202020204" pitchFamily="34" charset="0"/>
              </a:rPr>
              <a:t>to </a:t>
            </a:r>
            <a:r>
              <a:rPr lang="en-GB" sz="1000" spc="32" dirty="0">
                <a:solidFill>
                  <a:srgbClr val="7F8084"/>
                </a:solidFill>
                <a:latin typeface="Arial" panose="020B0604020202020204" pitchFamily="34" charset="0"/>
                <a:cs typeface="Arial" panose="020B0604020202020204" pitchFamily="34" charset="0"/>
              </a:rPr>
              <a:t>work </a:t>
            </a:r>
            <a:r>
              <a:rPr lang="en-GB" sz="1000" spc="23" dirty="0">
                <a:solidFill>
                  <a:srgbClr val="7F8084"/>
                </a:solidFill>
                <a:latin typeface="Arial" panose="020B0604020202020204" pitchFamily="34" charset="0"/>
                <a:cs typeface="Arial" panose="020B0604020202020204" pitchFamily="34" charset="0"/>
              </a:rPr>
              <a:t>with </a:t>
            </a:r>
            <a:r>
              <a:rPr lang="en-GB" sz="1000" spc="36" dirty="0">
                <a:solidFill>
                  <a:srgbClr val="7F8084"/>
                </a:solidFill>
                <a:latin typeface="Arial" panose="020B0604020202020204" pitchFamily="34" charset="0"/>
                <a:cs typeface="Arial" panose="020B0604020202020204" pitchFamily="34" charset="0"/>
              </a:rPr>
              <a:t>people </a:t>
            </a:r>
            <a:r>
              <a:rPr lang="en-GB" sz="1000" spc="68" dirty="0">
                <a:solidFill>
                  <a:srgbClr val="7F8084"/>
                </a:solidFill>
                <a:latin typeface="Arial" panose="020B0604020202020204" pitchFamily="34" charset="0"/>
                <a:cs typeface="Arial" panose="020B0604020202020204" pitchFamily="34" charset="0"/>
              </a:rPr>
              <a:t>who </a:t>
            </a:r>
            <a:r>
              <a:rPr lang="en-GB" sz="1000" spc="32" dirty="0">
                <a:solidFill>
                  <a:srgbClr val="7F8084"/>
                </a:solidFill>
                <a:latin typeface="Arial" panose="020B0604020202020204" pitchFamily="34" charset="0"/>
                <a:cs typeface="Arial" panose="020B0604020202020204" pitchFamily="34" charset="0"/>
              </a:rPr>
              <a:t>bring </a:t>
            </a:r>
            <a:r>
              <a:rPr lang="en-GB" sz="1000" spc="5" dirty="0">
                <a:solidFill>
                  <a:srgbClr val="7F8084"/>
                </a:solidFill>
                <a:latin typeface="Arial" panose="020B0604020202020204" pitchFamily="34" charset="0"/>
                <a:cs typeface="Arial" panose="020B0604020202020204" pitchFamily="34" charset="0"/>
              </a:rPr>
              <a:t>their </a:t>
            </a:r>
            <a:r>
              <a:rPr lang="en-GB" sz="1000" spc="27" dirty="0">
                <a:solidFill>
                  <a:srgbClr val="7F8084"/>
                </a:solidFill>
                <a:latin typeface="Arial" panose="020B0604020202020204" pitchFamily="34" charset="0"/>
                <a:cs typeface="Arial" panose="020B0604020202020204" pitchFamily="34" charset="0"/>
              </a:rPr>
              <a:t>proven </a:t>
            </a:r>
            <a:r>
              <a:rPr lang="en-GB" sz="1000" spc="32" dirty="0">
                <a:solidFill>
                  <a:srgbClr val="7F8084"/>
                </a:solidFill>
                <a:latin typeface="Arial" panose="020B0604020202020204" pitchFamily="34" charset="0"/>
                <a:cs typeface="Arial" panose="020B0604020202020204" pitchFamily="34" charset="0"/>
              </a:rPr>
              <a:t> </a:t>
            </a:r>
            <a:r>
              <a:rPr lang="en-GB" sz="1000" spc="36" dirty="0">
                <a:solidFill>
                  <a:srgbClr val="7F8084"/>
                </a:solidFill>
                <a:latin typeface="Arial" panose="020B0604020202020204" pitchFamily="34" charset="0"/>
                <a:cs typeface="Arial" panose="020B0604020202020204" pitchFamily="34" charset="0"/>
              </a:rPr>
              <a:t>professional </a:t>
            </a:r>
            <a:r>
              <a:rPr lang="en-GB" sz="1000" spc="14" dirty="0">
                <a:solidFill>
                  <a:srgbClr val="7F8084"/>
                </a:solidFill>
                <a:latin typeface="Arial" panose="020B0604020202020204" pitchFamily="34" charset="0"/>
                <a:cs typeface="Arial" panose="020B0604020202020204" pitchFamily="34" charset="0"/>
              </a:rPr>
              <a:t>experience, </a:t>
            </a:r>
            <a:r>
              <a:rPr lang="en-GB" sz="1000" spc="68" dirty="0">
                <a:solidFill>
                  <a:srgbClr val="7F8084"/>
                </a:solidFill>
                <a:latin typeface="Arial" panose="020B0604020202020204" pitchFamily="34" charset="0"/>
                <a:cs typeface="Arial" panose="020B0604020202020204" pitchFamily="34" charset="0"/>
              </a:rPr>
              <a:t>who </a:t>
            </a:r>
            <a:r>
              <a:rPr lang="en-GB" sz="1000" spc="36" dirty="0">
                <a:solidFill>
                  <a:srgbClr val="7F8084"/>
                </a:solidFill>
                <a:latin typeface="Arial" panose="020B0604020202020204" pitchFamily="34" charset="0"/>
                <a:cs typeface="Arial" panose="020B0604020202020204" pitchFamily="34" charset="0"/>
              </a:rPr>
              <a:t>are </a:t>
            </a:r>
            <a:r>
              <a:rPr lang="en-GB" sz="1000" spc="50" dirty="0">
                <a:solidFill>
                  <a:srgbClr val="7F8084"/>
                </a:solidFill>
                <a:latin typeface="Arial" panose="020B0604020202020204" pitchFamily="34" charset="0"/>
                <a:cs typeface="Arial" panose="020B0604020202020204" pitchFamily="34" charset="0"/>
              </a:rPr>
              <a:t>passionate about </a:t>
            </a:r>
            <a:r>
              <a:rPr lang="en-GB" sz="1000" spc="54"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making</a:t>
            </a:r>
            <a:r>
              <a:rPr lang="en-GB" sz="1000" spc="-50" dirty="0">
                <a:solidFill>
                  <a:srgbClr val="7F8084"/>
                </a:solidFill>
                <a:latin typeface="Arial" panose="020B0604020202020204" pitchFamily="34" charset="0"/>
                <a:cs typeface="Arial" panose="020B0604020202020204" pitchFamily="34" charset="0"/>
              </a:rPr>
              <a:t> </a:t>
            </a:r>
            <a:r>
              <a:rPr lang="en-GB" sz="1000" spc="103" dirty="0">
                <a:solidFill>
                  <a:srgbClr val="7F8084"/>
                </a:solidFill>
                <a:latin typeface="Arial" panose="020B0604020202020204" pitchFamily="34" charset="0"/>
                <a:cs typeface="Arial" panose="020B0604020202020204" pitchFamily="34" charset="0"/>
              </a:rPr>
              <a:t>a</a:t>
            </a:r>
            <a:r>
              <a:rPr lang="en-GB" sz="1000" spc="-45" dirty="0">
                <a:solidFill>
                  <a:srgbClr val="7F8084"/>
                </a:solidFill>
                <a:latin typeface="Arial" panose="020B0604020202020204" pitchFamily="34" charset="0"/>
                <a:cs typeface="Arial" panose="020B0604020202020204" pitchFamily="34" charset="0"/>
              </a:rPr>
              <a:t> </a:t>
            </a:r>
            <a:r>
              <a:rPr lang="en-GB" sz="1000" spc="32" dirty="0">
                <a:solidFill>
                  <a:srgbClr val="7F8084"/>
                </a:solidFill>
                <a:latin typeface="Arial" panose="020B0604020202020204" pitchFamily="34" charset="0"/>
                <a:cs typeface="Arial" panose="020B0604020202020204" pitchFamily="34" charset="0"/>
              </a:rPr>
              <a:t>lasting</a:t>
            </a:r>
            <a:r>
              <a:rPr lang="en-GB" sz="1000" spc="-45" dirty="0">
                <a:solidFill>
                  <a:srgbClr val="7F8084"/>
                </a:solidFill>
                <a:latin typeface="Arial" panose="020B0604020202020204" pitchFamily="34" charset="0"/>
                <a:cs typeface="Arial" panose="020B0604020202020204" pitchFamily="34" charset="0"/>
              </a:rPr>
              <a:t> </a:t>
            </a:r>
            <a:r>
              <a:rPr lang="en-GB" sz="1000" spc="45" dirty="0">
                <a:solidFill>
                  <a:srgbClr val="7F8084"/>
                </a:solidFill>
                <a:latin typeface="Arial" panose="020B0604020202020204" pitchFamily="34" charset="0"/>
                <a:cs typeface="Arial" panose="020B0604020202020204" pitchFamily="34" charset="0"/>
              </a:rPr>
              <a:t>impact</a:t>
            </a:r>
            <a:r>
              <a:rPr lang="en-GB" sz="1000" spc="-45"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and</a:t>
            </a:r>
            <a:r>
              <a:rPr lang="en-GB" sz="1000" spc="-45" dirty="0">
                <a:solidFill>
                  <a:srgbClr val="7F8084"/>
                </a:solidFill>
                <a:latin typeface="Arial" panose="020B0604020202020204" pitchFamily="34" charset="0"/>
                <a:cs typeface="Arial" panose="020B0604020202020204" pitchFamily="34" charset="0"/>
              </a:rPr>
              <a:t> </a:t>
            </a:r>
            <a:r>
              <a:rPr lang="en-GB" sz="1000" spc="68" dirty="0">
                <a:solidFill>
                  <a:srgbClr val="7F8084"/>
                </a:solidFill>
                <a:latin typeface="Arial" panose="020B0604020202020204" pitchFamily="34" charset="0"/>
                <a:cs typeface="Arial" panose="020B0604020202020204" pitchFamily="34" charset="0"/>
              </a:rPr>
              <a:t>who</a:t>
            </a:r>
            <a:r>
              <a:rPr lang="en-GB" sz="1000" spc="-45" dirty="0">
                <a:solidFill>
                  <a:srgbClr val="7F8084"/>
                </a:solidFill>
                <a:latin typeface="Arial" panose="020B0604020202020204" pitchFamily="34" charset="0"/>
                <a:cs typeface="Arial" panose="020B0604020202020204" pitchFamily="34" charset="0"/>
              </a:rPr>
              <a:t> </a:t>
            </a:r>
            <a:r>
              <a:rPr lang="en-GB" sz="1000" spc="73" dirty="0">
                <a:solidFill>
                  <a:srgbClr val="7F8084"/>
                </a:solidFill>
                <a:latin typeface="Arial" panose="020B0604020202020204" pitchFamily="34" charset="0"/>
                <a:cs typeface="Arial" panose="020B0604020202020204" pitchFamily="34" charset="0"/>
              </a:rPr>
              <a:t>can</a:t>
            </a:r>
            <a:r>
              <a:rPr lang="en-GB" sz="1000" spc="-45" dirty="0">
                <a:solidFill>
                  <a:srgbClr val="7F8084"/>
                </a:solidFill>
                <a:latin typeface="Arial" panose="020B0604020202020204" pitchFamily="34" charset="0"/>
                <a:cs typeface="Arial" panose="020B0604020202020204" pitchFamily="34" charset="0"/>
              </a:rPr>
              <a:t> </a:t>
            </a:r>
            <a:r>
              <a:rPr lang="en-GB" sz="1000" spc="59" dirty="0">
                <a:solidFill>
                  <a:srgbClr val="7F8084"/>
                </a:solidFill>
                <a:latin typeface="Arial" panose="020B0604020202020204" pitchFamily="34" charset="0"/>
                <a:cs typeface="Arial" panose="020B0604020202020204" pitchFamily="34" charset="0"/>
              </a:rPr>
              <a:t>be</a:t>
            </a:r>
            <a:r>
              <a:rPr lang="en-GB" sz="1000" spc="-45" dirty="0">
                <a:solidFill>
                  <a:srgbClr val="7F8084"/>
                </a:solidFill>
                <a:latin typeface="Arial" panose="020B0604020202020204" pitchFamily="34" charset="0"/>
                <a:cs typeface="Arial" panose="020B0604020202020204" pitchFamily="34" charset="0"/>
              </a:rPr>
              <a:t> </a:t>
            </a:r>
            <a:r>
              <a:rPr lang="en-GB" sz="1000" spc="9" dirty="0">
                <a:solidFill>
                  <a:srgbClr val="7F8084"/>
                </a:solidFill>
                <a:latin typeface="Arial" panose="020B0604020202020204" pitchFamily="34" charset="0"/>
                <a:cs typeface="Arial" panose="020B0604020202020204" pitchFamily="34" charset="0"/>
              </a:rPr>
              <a:t>bold,</a:t>
            </a:r>
            <a:r>
              <a:rPr lang="en-GB" sz="1000" spc="-45" dirty="0">
                <a:solidFill>
                  <a:srgbClr val="7F8084"/>
                </a:solidFill>
                <a:latin typeface="Arial" panose="020B0604020202020204" pitchFamily="34" charset="0"/>
                <a:cs typeface="Arial" panose="020B0604020202020204" pitchFamily="34" charset="0"/>
              </a:rPr>
              <a:t> </a:t>
            </a:r>
            <a:r>
              <a:rPr lang="en-GB" sz="1000" spc="14" dirty="0">
                <a:solidFill>
                  <a:srgbClr val="7F8084"/>
                </a:solidFill>
                <a:latin typeface="Arial" panose="020B0604020202020204" pitchFamily="34" charset="0"/>
                <a:cs typeface="Arial" panose="020B0604020202020204" pitchFamily="34" charset="0"/>
              </a:rPr>
              <a:t>radical, </a:t>
            </a:r>
            <a:r>
              <a:rPr lang="en-GB" sz="1000" spc="-230" dirty="0">
                <a:solidFill>
                  <a:srgbClr val="7F8084"/>
                </a:solidFill>
                <a:latin typeface="Arial" panose="020B0604020202020204" pitchFamily="34" charset="0"/>
                <a:cs typeface="Arial" panose="020B0604020202020204" pitchFamily="34" charset="0"/>
              </a:rPr>
              <a:t> </a:t>
            </a:r>
            <a:r>
              <a:rPr lang="en-GB" sz="1000" spc="63" dirty="0">
                <a:solidFill>
                  <a:srgbClr val="7F8084"/>
                </a:solidFill>
                <a:latin typeface="Arial" panose="020B0604020202020204" pitchFamily="34" charset="0"/>
                <a:cs typeface="Arial" panose="020B0604020202020204" pitchFamily="34" charset="0"/>
              </a:rPr>
              <a:t>and</a:t>
            </a:r>
            <a:r>
              <a:rPr lang="en-GB" sz="1000" spc="-50" dirty="0">
                <a:solidFill>
                  <a:srgbClr val="7F8084"/>
                </a:solidFill>
                <a:latin typeface="Arial" panose="020B0604020202020204" pitchFamily="34" charset="0"/>
                <a:cs typeface="Arial" panose="020B0604020202020204" pitchFamily="34" charset="0"/>
              </a:rPr>
              <a:t> </a:t>
            </a:r>
            <a:r>
              <a:rPr lang="en-GB" sz="1000" spc="41" dirty="0">
                <a:solidFill>
                  <a:srgbClr val="7F8084"/>
                </a:solidFill>
                <a:latin typeface="Arial" panose="020B0604020202020204" pitchFamily="34" charset="0"/>
                <a:cs typeface="Arial" panose="020B0604020202020204" pitchFamily="34" charset="0"/>
              </a:rPr>
              <a:t>courageous.</a:t>
            </a:r>
            <a:endParaRPr lang="en-GB" sz="1000" dirty="0">
              <a:solidFill>
                <a:prstClr val="black"/>
              </a:solidFill>
              <a:latin typeface="Arial" panose="020B0604020202020204" pitchFamily="34" charset="0"/>
              <a:cs typeface="Arial" panose="020B0604020202020204" pitchFamily="34" charset="0"/>
            </a:endParaRPr>
          </a:p>
          <a:p>
            <a:pPr marL="18000" marR="4607" algn="just" defTabSz="829178">
              <a:spcBef>
                <a:spcPts val="100"/>
              </a:spcBef>
              <a:spcAft>
                <a:spcPts val="100"/>
              </a:spcAft>
            </a:pPr>
            <a:endParaRPr lang="en-GB" sz="1000" dirty="0">
              <a:solidFill>
                <a:prstClr val="black"/>
              </a:solidFill>
              <a:latin typeface="Arial" panose="020B0604020202020204" pitchFamily="34" charset="0"/>
              <a:cs typeface="Arial" panose="020B0604020202020204" pitchFamily="34" charset="0"/>
            </a:endParaRPr>
          </a:p>
        </p:txBody>
      </p:sp>
      <p:pic>
        <p:nvPicPr>
          <p:cNvPr id="9" name="object 14"/>
          <p:cNvPicPr/>
          <p:nvPr/>
        </p:nvPicPr>
        <p:blipFill>
          <a:blip r:embed="rId4" cstate="screen">
            <a:extLst>
              <a:ext uri="{28A0092B-C50C-407E-A947-70E740481C1C}">
                <a14:useLocalDpi xmlns:a14="http://schemas.microsoft.com/office/drawing/2010/main"/>
              </a:ext>
            </a:extLst>
          </a:blip>
          <a:stretch>
            <a:fillRect/>
          </a:stretch>
        </p:blipFill>
        <p:spPr>
          <a:xfrm>
            <a:off x="8822053" y="2411463"/>
            <a:ext cx="1566764" cy="895951"/>
          </a:xfrm>
          <a:prstGeom prst="rect">
            <a:avLst/>
          </a:prstGeom>
        </p:spPr>
      </p:pic>
      <p:sp>
        <p:nvSpPr>
          <p:cNvPr id="10" name="object 13"/>
          <p:cNvSpPr txBox="1"/>
          <p:nvPr/>
        </p:nvSpPr>
        <p:spPr>
          <a:xfrm>
            <a:off x="8822054" y="3429000"/>
            <a:ext cx="1847043" cy="376961"/>
          </a:xfrm>
          <a:prstGeom prst="rect">
            <a:avLst/>
          </a:prstGeom>
        </p:spPr>
        <p:txBody>
          <a:bodyPr vert="horz" wrap="square" lIns="0" tIns="25335" rIns="0" bIns="0" rtlCol="0">
            <a:spAutoFit/>
          </a:bodyPr>
          <a:lstStyle/>
          <a:p>
            <a:pPr marL="11516" defTabSz="829178">
              <a:spcBef>
                <a:spcPts val="199"/>
              </a:spcBef>
            </a:pPr>
            <a:r>
              <a:rPr sz="1100" b="1" spc="-9" dirty="0">
                <a:solidFill>
                  <a:srgbClr val="46A9D6"/>
                </a:solidFill>
                <a:latin typeface="Arial" panose="020B0604020202020204" pitchFamily="34" charset="0"/>
                <a:cs typeface="Arial" panose="020B0604020202020204" pitchFamily="34" charset="0"/>
              </a:rPr>
              <a:t>I</a:t>
            </a:r>
            <a:r>
              <a:rPr sz="1100" b="1" dirty="0">
                <a:solidFill>
                  <a:srgbClr val="46A9D6"/>
                </a:solidFill>
                <a:latin typeface="Arial" panose="020B0604020202020204" pitchFamily="34" charset="0"/>
                <a:cs typeface="Arial" panose="020B0604020202020204" pitchFamily="34" charset="0"/>
              </a:rPr>
              <a:t>ai</a:t>
            </a:r>
            <a:r>
              <a:rPr sz="1100" b="1" spc="27" dirty="0">
                <a:solidFill>
                  <a:srgbClr val="46A9D6"/>
                </a:solidFill>
                <a:latin typeface="Arial" panose="020B0604020202020204" pitchFamily="34" charset="0"/>
                <a:cs typeface="Arial" panose="020B0604020202020204" pitchFamily="34" charset="0"/>
              </a:rPr>
              <a:t>n</a:t>
            </a:r>
            <a:r>
              <a:rPr sz="1100" b="1" spc="-68" dirty="0">
                <a:solidFill>
                  <a:srgbClr val="46A9D6"/>
                </a:solidFill>
                <a:latin typeface="Arial" panose="020B0604020202020204" pitchFamily="34" charset="0"/>
                <a:cs typeface="Arial" panose="020B0604020202020204" pitchFamily="34" charset="0"/>
              </a:rPr>
              <a:t> </a:t>
            </a:r>
            <a:r>
              <a:rPr sz="1100" b="1" spc="77" dirty="0">
                <a:solidFill>
                  <a:srgbClr val="46A9D6"/>
                </a:solidFill>
                <a:latin typeface="Arial" panose="020B0604020202020204" pitchFamily="34" charset="0"/>
                <a:cs typeface="Arial" panose="020B0604020202020204" pitchFamily="34" charset="0"/>
              </a:rPr>
              <a:t>Mac</a:t>
            </a:r>
            <a:r>
              <a:rPr sz="1100" b="1" spc="23" dirty="0">
                <a:solidFill>
                  <a:srgbClr val="46A9D6"/>
                </a:solidFill>
                <a:latin typeface="Arial" panose="020B0604020202020204" pitchFamily="34" charset="0"/>
                <a:cs typeface="Arial" panose="020B0604020202020204" pitchFamily="34" charset="0"/>
              </a:rPr>
              <a:t>f</a:t>
            </a:r>
            <a:r>
              <a:rPr sz="1100" b="1" spc="27" dirty="0">
                <a:solidFill>
                  <a:srgbClr val="46A9D6"/>
                </a:solidFill>
                <a:latin typeface="Arial" panose="020B0604020202020204" pitchFamily="34" charset="0"/>
                <a:cs typeface="Arial" panose="020B0604020202020204" pitchFamily="34" charset="0"/>
              </a:rPr>
              <a:t>ar</a:t>
            </a:r>
            <a:r>
              <a:rPr sz="1100" b="1" dirty="0">
                <a:solidFill>
                  <a:srgbClr val="46A9D6"/>
                </a:solidFill>
                <a:latin typeface="Arial" panose="020B0604020202020204" pitchFamily="34" charset="0"/>
                <a:cs typeface="Arial" panose="020B0604020202020204" pitchFamily="34" charset="0"/>
              </a:rPr>
              <a:t>l</a:t>
            </a:r>
            <a:r>
              <a:rPr sz="1100" b="1" spc="18" dirty="0">
                <a:solidFill>
                  <a:srgbClr val="46A9D6"/>
                </a:solidFill>
                <a:latin typeface="Arial" panose="020B0604020202020204" pitchFamily="34" charset="0"/>
                <a:cs typeface="Arial" panose="020B0604020202020204" pitchFamily="34" charset="0"/>
              </a:rPr>
              <a:t>ane</a:t>
            </a:r>
            <a:endParaRPr sz="1100" dirty="0">
              <a:solidFill>
                <a:prstClr val="black"/>
              </a:solidFill>
              <a:latin typeface="Arial" panose="020B0604020202020204" pitchFamily="34" charset="0"/>
              <a:cs typeface="Arial" panose="020B0604020202020204" pitchFamily="34" charset="0"/>
            </a:endParaRPr>
          </a:p>
          <a:p>
            <a:pPr marL="11516" defTabSz="829178">
              <a:spcBef>
                <a:spcPts val="109"/>
              </a:spcBef>
            </a:pPr>
            <a:r>
              <a:rPr sz="1100" spc="36" dirty="0">
                <a:solidFill>
                  <a:srgbClr val="7F8084"/>
                </a:solidFill>
                <a:latin typeface="Arial" panose="020B0604020202020204" pitchFamily="34" charset="0"/>
                <a:cs typeface="Arial" panose="020B0604020202020204" pitchFamily="34" charset="0"/>
              </a:rPr>
              <a:t>Chie</a:t>
            </a:r>
            <a:r>
              <a:rPr sz="1100" spc="41" dirty="0">
                <a:solidFill>
                  <a:srgbClr val="7F8084"/>
                </a:solidFill>
                <a:latin typeface="Arial" panose="020B0604020202020204" pitchFamily="34" charset="0"/>
                <a:cs typeface="Arial" panose="020B0604020202020204" pitchFamily="34" charset="0"/>
              </a:rPr>
              <a:t>f</a:t>
            </a:r>
            <a:r>
              <a:rPr sz="1100" spc="-45" dirty="0">
                <a:solidFill>
                  <a:srgbClr val="7F8084"/>
                </a:solidFill>
                <a:latin typeface="Arial" panose="020B0604020202020204" pitchFamily="34" charset="0"/>
                <a:cs typeface="Arial" panose="020B0604020202020204" pitchFamily="34" charset="0"/>
              </a:rPr>
              <a:t> </a:t>
            </a:r>
            <a:r>
              <a:rPr sz="1100" spc="5" dirty="0">
                <a:solidFill>
                  <a:srgbClr val="7F8084"/>
                </a:solidFill>
                <a:latin typeface="Arial" panose="020B0604020202020204" pitchFamily="34" charset="0"/>
                <a:cs typeface="Arial" panose="020B0604020202020204" pitchFamily="34" charset="0"/>
              </a:rPr>
              <a:t>E</a:t>
            </a:r>
            <a:r>
              <a:rPr sz="1100" spc="-14" dirty="0">
                <a:solidFill>
                  <a:srgbClr val="7F8084"/>
                </a:solidFill>
                <a:latin typeface="Arial" panose="020B0604020202020204" pitchFamily="34" charset="0"/>
                <a:cs typeface="Arial" panose="020B0604020202020204" pitchFamily="34" charset="0"/>
              </a:rPr>
              <a:t>x</a:t>
            </a:r>
            <a:r>
              <a:rPr sz="1100" spc="18" dirty="0">
                <a:solidFill>
                  <a:srgbClr val="7F8084"/>
                </a:solidFill>
                <a:latin typeface="Arial" panose="020B0604020202020204" pitchFamily="34" charset="0"/>
                <a:cs typeface="Arial" panose="020B0604020202020204" pitchFamily="34" charset="0"/>
              </a:rPr>
              <a:t>ecuti</a:t>
            </a:r>
            <a:r>
              <a:rPr sz="1100" spc="9" dirty="0">
                <a:solidFill>
                  <a:srgbClr val="7F8084"/>
                </a:solidFill>
                <a:latin typeface="Arial" panose="020B0604020202020204" pitchFamily="34" charset="0"/>
                <a:cs typeface="Arial" panose="020B0604020202020204" pitchFamily="34" charset="0"/>
              </a:rPr>
              <a:t>v</a:t>
            </a:r>
            <a:r>
              <a:rPr sz="1100" spc="50" dirty="0">
                <a:solidFill>
                  <a:srgbClr val="7F8084"/>
                </a:solidFill>
                <a:latin typeface="Arial" panose="020B0604020202020204" pitchFamily="34" charset="0"/>
                <a:cs typeface="Arial" panose="020B0604020202020204" pitchFamily="34" charset="0"/>
              </a:rPr>
              <a:t>e</a:t>
            </a:r>
            <a:r>
              <a:rPr sz="1100" spc="-45" dirty="0">
                <a:solidFill>
                  <a:srgbClr val="7F8084"/>
                </a:solidFill>
                <a:latin typeface="Arial" panose="020B0604020202020204" pitchFamily="34" charset="0"/>
                <a:cs typeface="Arial" panose="020B0604020202020204" pitchFamily="34" charset="0"/>
              </a:rPr>
              <a:t> </a:t>
            </a:r>
            <a:r>
              <a:rPr sz="1100" spc="23" dirty="0">
                <a:solidFill>
                  <a:srgbClr val="7F8084"/>
                </a:solidFill>
                <a:latin typeface="Arial" panose="020B0604020202020204" pitchFamily="34" charset="0"/>
                <a:cs typeface="Arial" panose="020B0604020202020204" pitchFamily="34" charset="0"/>
              </a:rPr>
              <a:t>Officer</a:t>
            </a:r>
            <a:endParaRPr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42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person&#10;&#10;Description automatically generated">
            <a:extLst>
              <a:ext uri="{FF2B5EF4-FFF2-40B4-BE49-F238E27FC236}">
                <a16:creationId xmlns:a16="http://schemas.microsoft.com/office/drawing/2014/main" id="{1F322547-C559-A14C-A2BB-3F32A6CB79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232" y="264695"/>
            <a:ext cx="5955310" cy="6090658"/>
          </a:xfrm>
          <a:prstGeom prst="rect">
            <a:avLst/>
          </a:prstGeom>
        </p:spPr>
      </p:pic>
      <p:sp>
        <p:nvSpPr>
          <p:cNvPr id="8" name="Rectangle 7"/>
          <p:cNvSpPr/>
          <p:nvPr/>
        </p:nvSpPr>
        <p:spPr>
          <a:xfrm>
            <a:off x="5062089" y="1303109"/>
            <a:ext cx="6529754" cy="5144584"/>
          </a:xfrm>
          <a:prstGeom prst="rect">
            <a:avLst/>
          </a:prstGeom>
        </p:spPr>
        <p:txBody>
          <a:bodyPr wrap="square" lIns="0" tIns="0" rIns="0" bIns="0" numCol="1" spcCol="270000">
            <a:noAutofit/>
          </a:bodyPr>
          <a:lstStyle/>
          <a:p>
            <a:pPr marR="5080" algn="just">
              <a:lnSpc>
                <a:spcPct val="111100"/>
              </a:lnSpc>
              <a:spcBef>
                <a:spcPts val="100"/>
              </a:spcBef>
            </a:pPr>
            <a:r>
              <a:rPr lang="en-GB" sz="1100" spc="15" dirty="0">
                <a:latin typeface="Arial" panose="020B0604020202020204" pitchFamily="34" charset="0"/>
                <a:cs typeface="Arial" panose="020B0604020202020204" pitchFamily="34" charset="0"/>
              </a:rPr>
              <a:t>Blue </a:t>
            </a:r>
            <a:r>
              <a:rPr lang="en-GB" sz="1100" spc="5" dirty="0">
                <a:latin typeface="Arial" panose="020B0604020202020204" pitchFamily="34" charset="0"/>
                <a:cs typeface="Arial" panose="020B0604020202020204" pitchFamily="34" charset="0"/>
              </a:rPr>
              <a:t>Triangle </a:t>
            </a:r>
            <a:r>
              <a:rPr lang="en-GB" sz="1100" spc="125" dirty="0">
                <a:latin typeface="Arial" panose="020B0604020202020204" pitchFamily="34" charset="0"/>
                <a:cs typeface="Arial" panose="020B0604020202020204" pitchFamily="34" charset="0"/>
              </a:rPr>
              <a:t>has </a:t>
            </a:r>
            <a:r>
              <a:rPr lang="en-GB" sz="1100" spc="65" dirty="0">
                <a:latin typeface="Arial" panose="020B0604020202020204" pitchFamily="34" charset="0"/>
                <a:cs typeface="Arial" panose="020B0604020202020204" pitchFamily="34" charset="0"/>
              </a:rPr>
              <a:t>been </a:t>
            </a:r>
            <a:r>
              <a:rPr lang="en-GB" sz="1100" spc="45" dirty="0">
                <a:latin typeface="Arial" panose="020B0604020202020204" pitchFamily="34" charset="0"/>
                <a:cs typeface="Arial" panose="020B0604020202020204" pitchFamily="34" charset="0"/>
              </a:rPr>
              <a:t>operating </a:t>
            </a:r>
            <a:r>
              <a:rPr lang="en-GB" sz="1100" spc="85" dirty="0">
                <a:latin typeface="Arial" panose="020B0604020202020204" pitchFamily="34" charset="0"/>
                <a:cs typeface="Arial" panose="020B0604020202020204" pitchFamily="34" charset="0"/>
              </a:rPr>
              <a:t>at </a:t>
            </a:r>
            <a:r>
              <a:rPr lang="en-GB" sz="1100" spc="40" dirty="0">
                <a:latin typeface="Arial" panose="020B0604020202020204" pitchFamily="34" charset="0"/>
                <a:cs typeface="Arial" panose="020B0604020202020204" pitchFamily="34" charset="0"/>
              </a:rPr>
              <a:t>the </a:t>
            </a:r>
            <a:r>
              <a:rPr lang="en-GB" sz="1100" spc="20" dirty="0">
                <a:latin typeface="Arial" panose="020B0604020202020204" pitchFamily="34" charset="0"/>
                <a:cs typeface="Arial" panose="020B0604020202020204" pitchFamily="34" charset="0"/>
              </a:rPr>
              <a:t>intersection </a:t>
            </a:r>
            <a:r>
              <a:rPr lang="en-GB" sz="1100" spc="65" dirty="0">
                <a:latin typeface="Arial" panose="020B0604020202020204" pitchFamily="34" charset="0"/>
                <a:cs typeface="Arial" panose="020B0604020202020204" pitchFamily="34" charset="0"/>
              </a:rPr>
              <a:t>of </a:t>
            </a:r>
            <a:r>
              <a:rPr lang="en-GB" sz="1100" spc="45" dirty="0">
                <a:latin typeface="Arial" panose="020B0604020202020204" pitchFamily="34" charset="0"/>
                <a:cs typeface="Arial" panose="020B0604020202020204" pitchFamily="34" charset="0"/>
              </a:rPr>
              <a:t>Social </a:t>
            </a:r>
            <a:r>
              <a:rPr lang="en-GB" sz="1100" spc="95" dirty="0">
                <a:latin typeface="Arial" panose="020B0604020202020204" pitchFamily="34" charset="0"/>
                <a:cs typeface="Arial" panose="020B0604020202020204" pitchFamily="34" charset="0"/>
              </a:rPr>
              <a:t>Care</a:t>
            </a:r>
            <a:r>
              <a:rPr lang="en-GB" sz="1100" spc="-140" dirty="0">
                <a:latin typeface="Arial" panose="020B0604020202020204" pitchFamily="34" charset="0"/>
                <a:cs typeface="Arial" panose="020B0604020202020204" pitchFamily="34" charset="0"/>
              </a:rPr>
              <a:t> </a:t>
            </a:r>
            <a:r>
              <a:rPr lang="en-GB" sz="1100" spc="105" dirty="0">
                <a:latin typeface="Arial" panose="020B0604020202020204" pitchFamily="34" charset="0"/>
                <a:cs typeface="Arial" panose="020B0604020202020204" pitchFamily="34" charset="0"/>
              </a:rPr>
              <a:t>and</a:t>
            </a:r>
            <a:r>
              <a:rPr lang="en-GB" sz="1100" spc="-140"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Social</a:t>
            </a:r>
            <a:r>
              <a:rPr lang="en-GB" sz="1100" spc="-14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Justice</a:t>
            </a:r>
            <a:r>
              <a:rPr lang="en-GB" sz="1100" spc="-140" dirty="0">
                <a:latin typeface="Arial" panose="020B0604020202020204" pitchFamily="34" charset="0"/>
                <a:cs typeface="Arial" panose="020B0604020202020204" pitchFamily="34" charset="0"/>
              </a:rPr>
              <a:t> </a:t>
            </a:r>
            <a:r>
              <a:rPr lang="en-GB" sz="1100" spc="-10" dirty="0">
                <a:latin typeface="Arial" panose="020B0604020202020204" pitchFamily="34" charset="0"/>
                <a:cs typeface="Arial" panose="020B0604020202020204" pitchFamily="34" charset="0"/>
              </a:rPr>
              <a:t>in</a:t>
            </a:r>
            <a:r>
              <a:rPr lang="en-GB" sz="1100" spc="-140" dirty="0">
                <a:latin typeface="Arial" panose="020B0604020202020204" pitchFamily="34" charset="0"/>
                <a:cs typeface="Arial" panose="020B0604020202020204" pitchFamily="34" charset="0"/>
              </a:rPr>
              <a:t> </a:t>
            </a:r>
            <a:r>
              <a:rPr lang="en-GB" sz="1100" spc="65" dirty="0">
                <a:latin typeface="Arial" panose="020B0604020202020204" pitchFamily="34" charset="0"/>
                <a:cs typeface="Arial" panose="020B0604020202020204" pitchFamily="34" charset="0"/>
              </a:rPr>
              <a:t>Scotland</a:t>
            </a:r>
            <a:r>
              <a:rPr lang="en-GB" sz="1100" spc="-140"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since</a:t>
            </a:r>
            <a:r>
              <a:rPr lang="en-GB" sz="1100" spc="-135" dirty="0">
                <a:latin typeface="Arial" panose="020B0604020202020204" pitchFamily="34" charset="0"/>
                <a:cs typeface="Arial" panose="020B0604020202020204" pitchFamily="34" charset="0"/>
              </a:rPr>
              <a:t> </a:t>
            </a:r>
            <a:r>
              <a:rPr lang="en-GB" sz="1100" spc="-70" dirty="0">
                <a:latin typeface="Arial" panose="020B0604020202020204" pitchFamily="34" charset="0"/>
                <a:cs typeface="Arial" panose="020B0604020202020204" pitchFamily="34" charset="0"/>
              </a:rPr>
              <a:t>1974.</a:t>
            </a:r>
            <a:r>
              <a:rPr lang="en-GB" sz="1100" spc="229"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We</a:t>
            </a:r>
            <a:r>
              <a:rPr lang="en-GB" sz="1100" spc="-135"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are</a:t>
            </a:r>
            <a:r>
              <a:rPr lang="en-GB" sz="1100" spc="-140" dirty="0">
                <a:latin typeface="Arial" panose="020B0604020202020204" pitchFamily="34" charset="0"/>
                <a:cs typeface="Arial" panose="020B0604020202020204" pitchFamily="34" charset="0"/>
              </a:rPr>
              <a:t> </a:t>
            </a:r>
            <a:r>
              <a:rPr lang="en-GB" sz="1100" spc="25" dirty="0">
                <a:latin typeface="Arial" panose="020B0604020202020204" pitchFamily="34" charset="0"/>
                <a:cs typeface="Arial" panose="020B0604020202020204" pitchFamily="34" charset="0"/>
              </a:rPr>
              <a:t>unique</a:t>
            </a:r>
            <a:r>
              <a:rPr lang="en-GB" sz="1100" spc="-140" dirty="0">
                <a:latin typeface="Arial" panose="020B0604020202020204" pitchFamily="34" charset="0"/>
                <a:cs typeface="Arial" panose="020B0604020202020204" pitchFamily="34" charset="0"/>
              </a:rPr>
              <a:t> </a:t>
            </a:r>
            <a:r>
              <a:rPr lang="en-GB" sz="1100" spc="130" dirty="0">
                <a:latin typeface="Arial" panose="020B0604020202020204" pitchFamily="34" charset="0"/>
                <a:cs typeface="Arial" panose="020B0604020202020204" pitchFamily="34" charset="0"/>
              </a:rPr>
              <a:t>as</a:t>
            </a:r>
            <a:r>
              <a:rPr lang="en-GB" sz="1100" spc="-440" dirty="0">
                <a:latin typeface="Arial" panose="020B0604020202020204" pitchFamily="34" charset="0"/>
                <a:cs typeface="Arial" panose="020B0604020202020204" pitchFamily="34" charset="0"/>
              </a:rPr>
              <a:t> </a:t>
            </a:r>
            <a:r>
              <a:rPr lang="en-GB" sz="1100" spc="190" dirty="0">
                <a:latin typeface="Arial" panose="020B0604020202020204" pitchFamily="34" charset="0"/>
                <a:cs typeface="Arial" panose="020B0604020202020204" pitchFamily="34" charset="0"/>
              </a:rPr>
              <a:t>a </a:t>
            </a:r>
            <a:r>
              <a:rPr lang="en-GB" sz="1100" spc="35" dirty="0">
                <a:latin typeface="Arial" panose="020B0604020202020204" pitchFamily="34" charset="0"/>
                <a:cs typeface="Arial" panose="020B0604020202020204" pitchFamily="34" charset="0"/>
              </a:rPr>
              <a:t>national </a:t>
            </a:r>
            <a:r>
              <a:rPr lang="en-GB" sz="1100" spc="25" dirty="0">
                <a:latin typeface="Arial" panose="020B0604020202020204" pitchFamily="34" charset="0"/>
                <a:cs typeface="Arial" panose="020B0604020202020204" pitchFamily="34" charset="0"/>
              </a:rPr>
              <a:t>registered </a:t>
            </a:r>
            <a:r>
              <a:rPr lang="en-GB" sz="1100" spc="65" dirty="0">
                <a:latin typeface="Arial" panose="020B0604020202020204" pitchFamily="34" charset="0"/>
                <a:cs typeface="Arial" panose="020B0604020202020204" pitchFamily="34" charset="0"/>
              </a:rPr>
              <a:t>care </a:t>
            </a:r>
            <a:r>
              <a:rPr lang="en-GB" sz="1100" spc="-25" dirty="0">
                <a:latin typeface="Arial" panose="020B0604020202020204" pitchFamily="34" charset="0"/>
                <a:cs typeface="Arial" panose="020B0604020202020204" pitchFamily="34" charset="0"/>
              </a:rPr>
              <a:t>provider, </a:t>
            </a:r>
            <a:r>
              <a:rPr lang="en-GB" sz="1100" spc="25" dirty="0">
                <a:latin typeface="Arial" panose="020B0604020202020204" pitchFamily="34" charset="0"/>
                <a:cs typeface="Arial" panose="020B0604020202020204" pitchFamily="34" charset="0"/>
              </a:rPr>
              <a:t>registered </a:t>
            </a:r>
            <a:r>
              <a:rPr lang="en-GB" sz="1100" spc="60" dirty="0">
                <a:latin typeface="Arial" panose="020B0604020202020204" pitchFamily="34" charset="0"/>
                <a:cs typeface="Arial" panose="020B0604020202020204" pitchFamily="34" charset="0"/>
              </a:rPr>
              <a:t>social </a:t>
            </a:r>
            <a:r>
              <a:rPr lang="en-GB" sz="1100" spc="-5" dirty="0">
                <a:latin typeface="Arial" panose="020B0604020202020204" pitchFamily="34" charset="0"/>
                <a:cs typeface="Arial" panose="020B0604020202020204" pitchFamily="34" charset="0"/>
              </a:rPr>
              <a:t>landlord, </a:t>
            </a:r>
            <a:r>
              <a:rPr lang="en-GB" sz="1100" spc="80" dirty="0">
                <a:latin typeface="Arial" panose="020B0604020202020204" pitchFamily="34" charset="0"/>
                <a:cs typeface="Arial" panose="020B0604020202020204" pitchFamily="34" charset="0"/>
              </a:rPr>
              <a:t>an</a:t>
            </a:r>
            <a:r>
              <a:rPr lang="en-GB" sz="1100" spc="150" dirty="0">
                <a:latin typeface="Arial" panose="020B0604020202020204" pitchFamily="34" charset="0"/>
                <a:cs typeface="Arial" panose="020B0604020202020204" pitchFamily="34" charset="0"/>
              </a:rPr>
              <a:t>d</a:t>
            </a:r>
            <a:r>
              <a:rPr lang="en-GB" sz="1100" spc="-140" dirty="0">
                <a:latin typeface="Arial" panose="020B0604020202020204" pitchFamily="34" charset="0"/>
                <a:cs typeface="Arial" panose="020B0604020202020204" pitchFamily="34" charset="0"/>
              </a:rPr>
              <a:t> </a:t>
            </a:r>
            <a:r>
              <a:rPr lang="en-GB" sz="1100" spc="-80" dirty="0">
                <a:latin typeface="Arial" panose="020B0604020202020204" pitchFamily="34" charset="0"/>
                <a:cs typeface="Arial" panose="020B0604020202020204" pitchFamily="34" charset="0"/>
              </a:rPr>
              <a:t>r</a:t>
            </a:r>
            <a:r>
              <a:rPr lang="en-GB" sz="1100" spc="25" dirty="0">
                <a:latin typeface="Arial" panose="020B0604020202020204" pitchFamily="34" charset="0"/>
                <a:cs typeface="Arial" panose="020B0604020202020204" pitchFamily="34" charset="0"/>
              </a:rPr>
              <a:t>egiste</a:t>
            </a:r>
            <a:r>
              <a:rPr lang="en-GB" sz="1100" spc="-10" dirty="0">
                <a:latin typeface="Arial" panose="020B0604020202020204" pitchFamily="34" charset="0"/>
                <a:cs typeface="Arial" panose="020B0604020202020204" pitchFamily="34" charset="0"/>
              </a:rPr>
              <a:t>r</a:t>
            </a:r>
            <a:r>
              <a:rPr lang="en-GB" sz="1100" spc="55" dirty="0">
                <a:latin typeface="Arial" panose="020B0604020202020204" pitchFamily="34" charset="0"/>
                <a:cs typeface="Arial" panose="020B0604020202020204" pitchFamily="34" charset="0"/>
              </a:rPr>
              <a:t>e</a:t>
            </a:r>
            <a:r>
              <a:rPr lang="en-GB" sz="1100" spc="120" dirty="0">
                <a:latin typeface="Arial" panose="020B0604020202020204" pitchFamily="34" charset="0"/>
                <a:cs typeface="Arial" panose="020B0604020202020204" pitchFamily="34" charset="0"/>
              </a:rPr>
              <a:t>d</a:t>
            </a:r>
            <a:r>
              <a:rPr lang="en-GB" sz="1100" spc="-140" dirty="0">
                <a:latin typeface="Arial" panose="020B0604020202020204" pitchFamily="34" charset="0"/>
                <a:cs typeface="Arial" panose="020B0604020202020204" pitchFamily="34" charset="0"/>
              </a:rPr>
              <a:t> </a:t>
            </a:r>
            <a:r>
              <a:rPr lang="en-GB" sz="1100" spc="20" dirty="0">
                <a:latin typeface="Arial" panose="020B0604020202020204" pitchFamily="34" charset="0"/>
                <a:cs typeface="Arial" panose="020B0604020202020204" pitchFamily="34" charset="0"/>
              </a:rPr>
              <a:t>charit</a:t>
            </a:r>
            <a:r>
              <a:rPr lang="en-GB" sz="1100" spc="-110" dirty="0">
                <a:latin typeface="Arial" panose="020B0604020202020204" pitchFamily="34" charset="0"/>
                <a:cs typeface="Arial" panose="020B0604020202020204" pitchFamily="34" charset="0"/>
              </a:rPr>
              <a:t>y</a:t>
            </a:r>
            <a:r>
              <a:rPr lang="en-GB" sz="1100" spc="-145" dirty="0">
                <a:latin typeface="Arial" panose="020B0604020202020204" pitchFamily="34" charset="0"/>
                <a:cs typeface="Arial" panose="020B0604020202020204" pitchFamily="34" charset="0"/>
              </a:rPr>
              <a:t>.</a:t>
            </a:r>
          </a:p>
          <a:p>
            <a:pPr marR="5080" algn="just">
              <a:lnSpc>
                <a:spcPct val="111100"/>
              </a:lnSpc>
              <a:spcBef>
                <a:spcPts val="100"/>
              </a:spcBef>
            </a:pPr>
            <a:endParaRPr lang="en-GB" sz="1100" dirty="0">
              <a:latin typeface="Arial" panose="020B0604020202020204" pitchFamily="34" charset="0"/>
              <a:cs typeface="Arial" panose="020B0604020202020204" pitchFamily="34" charset="0"/>
            </a:endParaRPr>
          </a:p>
          <a:p>
            <a:pPr marR="5080" algn="just">
              <a:lnSpc>
                <a:spcPct val="111100"/>
              </a:lnSpc>
              <a:spcBef>
                <a:spcPts val="100"/>
              </a:spcBef>
            </a:pPr>
            <a:r>
              <a:rPr lang="en-GB" sz="1100" spc="45" dirty="0">
                <a:latin typeface="Arial" panose="020B0604020202020204" pitchFamily="34" charset="0"/>
                <a:cs typeface="Arial" panose="020B0604020202020204" pitchFamily="34" charset="0"/>
              </a:rPr>
              <a:t>We</a:t>
            </a:r>
            <a:r>
              <a:rPr lang="en-GB" sz="1100" spc="-30"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deliver</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over</a:t>
            </a:r>
            <a:r>
              <a:rPr lang="en-GB" sz="1100" spc="-30" dirty="0">
                <a:latin typeface="Arial" panose="020B0604020202020204" pitchFamily="34" charset="0"/>
                <a:cs typeface="Arial" panose="020B0604020202020204" pitchFamily="34" charset="0"/>
              </a:rPr>
              <a:t> </a:t>
            </a:r>
            <a:r>
              <a:rPr lang="en-GB" sz="1100" spc="75" dirty="0">
                <a:latin typeface="Arial" panose="020B0604020202020204" pitchFamily="34" charset="0"/>
                <a:cs typeface="Arial" panose="020B0604020202020204" pitchFamily="34" charset="0"/>
              </a:rPr>
              <a:t>30</a:t>
            </a:r>
            <a:r>
              <a:rPr lang="en-GB" sz="1100" spc="-30" dirty="0">
                <a:latin typeface="Arial" panose="020B0604020202020204" pitchFamily="34" charset="0"/>
                <a:cs typeface="Arial" panose="020B0604020202020204" pitchFamily="34" charset="0"/>
              </a:rPr>
              <a:t> </a:t>
            </a:r>
            <a:r>
              <a:rPr lang="en-GB" sz="1100" spc="30" dirty="0">
                <a:latin typeface="Arial" panose="020B0604020202020204" pitchFamily="34" charset="0"/>
                <a:cs typeface="Arial" panose="020B0604020202020204" pitchFamily="34" charset="0"/>
              </a:rPr>
              <a:t>services,</a:t>
            </a:r>
            <a:r>
              <a:rPr lang="en-GB" sz="1100" spc="-30" dirty="0">
                <a:latin typeface="Arial" panose="020B0604020202020204" pitchFamily="34" charset="0"/>
                <a:cs typeface="Arial" panose="020B0604020202020204" pitchFamily="34" charset="0"/>
              </a:rPr>
              <a:t> </a:t>
            </a:r>
            <a:r>
              <a:rPr lang="en-GB" sz="1100" spc="5" dirty="0">
                <a:latin typeface="Arial" panose="020B0604020202020204" pitchFamily="34" charset="0"/>
                <a:cs typeface="Arial" panose="020B0604020202020204" pitchFamily="34" charset="0"/>
              </a:rPr>
              <a:t>in</a:t>
            </a:r>
            <a:r>
              <a:rPr lang="en-GB" sz="1100" spc="-30" dirty="0">
                <a:latin typeface="Arial" panose="020B0604020202020204" pitchFamily="34" charset="0"/>
                <a:cs typeface="Arial" panose="020B0604020202020204" pitchFamily="34" charset="0"/>
              </a:rPr>
              <a:t> </a:t>
            </a:r>
            <a:r>
              <a:rPr lang="en-GB" sz="1100" spc="95" dirty="0">
                <a:latin typeface="Arial" panose="020B0604020202020204" pitchFamily="34" charset="0"/>
                <a:cs typeface="Arial" panose="020B0604020202020204" pitchFamily="34" charset="0"/>
              </a:rPr>
              <a:t>9</a:t>
            </a:r>
            <a:r>
              <a:rPr lang="en-GB" sz="1100" spc="-3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local</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authority</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areas, </a:t>
            </a:r>
            <a:r>
              <a:rPr lang="en-GB" sz="1100" spc="-254"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supporting</a:t>
            </a:r>
            <a:r>
              <a:rPr lang="en-GB" sz="1100" spc="-35"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over</a:t>
            </a:r>
            <a:r>
              <a:rPr lang="en-GB" sz="1100" spc="-30" dirty="0">
                <a:latin typeface="Arial" panose="020B0604020202020204" pitchFamily="34" charset="0"/>
                <a:cs typeface="Arial" panose="020B0604020202020204" pitchFamily="34" charset="0"/>
              </a:rPr>
              <a:t> </a:t>
            </a:r>
            <a:r>
              <a:rPr lang="en-GB" sz="1100" spc="65" dirty="0">
                <a:latin typeface="Arial" panose="020B0604020202020204" pitchFamily="34" charset="0"/>
                <a:cs typeface="Arial" panose="020B0604020202020204" pitchFamily="34" charset="0"/>
              </a:rPr>
              <a:t>400</a:t>
            </a:r>
            <a:r>
              <a:rPr lang="en-GB" sz="1100" spc="-3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people</a:t>
            </a:r>
            <a:r>
              <a:rPr lang="en-GB" sz="1100" spc="-30" dirty="0">
                <a:latin typeface="Arial" panose="020B0604020202020204" pitchFamily="34" charset="0"/>
                <a:cs typeface="Arial" panose="020B0604020202020204" pitchFamily="34" charset="0"/>
              </a:rPr>
              <a:t> </a:t>
            </a:r>
            <a:r>
              <a:rPr lang="en-GB" sz="1100" spc="30" dirty="0">
                <a:latin typeface="Arial" panose="020B0604020202020204" pitchFamily="34" charset="0"/>
                <a:cs typeface="Arial" panose="020B0604020202020204" pitchFamily="34" charset="0"/>
              </a:rPr>
              <a:t>every</a:t>
            </a:r>
            <a:r>
              <a:rPr lang="en-GB" sz="1100" spc="-30"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day.</a:t>
            </a:r>
            <a:r>
              <a:rPr lang="en-GB" sz="1100" spc="220" dirty="0">
                <a:latin typeface="Arial" panose="020B0604020202020204" pitchFamily="34" charset="0"/>
                <a:cs typeface="Arial" panose="020B0604020202020204" pitchFamily="34" charset="0"/>
              </a:rPr>
              <a:t> </a:t>
            </a:r>
          </a:p>
          <a:p>
            <a:pPr marL="171450" marR="5080" indent="-171450" algn="just">
              <a:lnSpc>
                <a:spcPct val="111100"/>
              </a:lnSpc>
              <a:spcBef>
                <a:spcPts val="100"/>
              </a:spcBef>
              <a:buBlip>
                <a:blip r:embed="rId4"/>
              </a:buBlip>
            </a:pPr>
            <a:r>
              <a:rPr lang="en-GB" sz="1100" spc="50" dirty="0">
                <a:latin typeface="Arial" panose="020B0604020202020204" pitchFamily="34" charset="0"/>
                <a:cs typeface="Arial" panose="020B0604020202020204" pitchFamily="34" charset="0"/>
              </a:rPr>
              <a:t>Over</a:t>
            </a:r>
            <a:r>
              <a:rPr lang="en-GB" sz="1100" spc="-30" dirty="0">
                <a:latin typeface="Arial" panose="020B0604020202020204" pitchFamily="34" charset="0"/>
                <a:cs typeface="Arial" panose="020B0604020202020204" pitchFamily="34" charset="0"/>
              </a:rPr>
              <a:t> </a:t>
            </a:r>
            <a:r>
              <a:rPr lang="en-GB" sz="1100" spc="110" dirty="0">
                <a:latin typeface="Arial" panose="020B0604020202020204" pitchFamily="34" charset="0"/>
                <a:cs typeface="Arial" panose="020B0604020202020204" pitchFamily="34" charset="0"/>
              </a:rPr>
              <a:t>90%</a:t>
            </a:r>
            <a:r>
              <a:rPr lang="en-GB" sz="110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of </a:t>
            </a:r>
            <a:r>
              <a:rPr lang="en-GB" sz="1100" spc="40" dirty="0">
                <a:latin typeface="Arial" panose="020B0604020202020204" pitchFamily="34" charset="0"/>
                <a:cs typeface="Arial" panose="020B0604020202020204" pitchFamily="34" charset="0"/>
              </a:rPr>
              <a:t>the </a:t>
            </a:r>
            <a:r>
              <a:rPr lang="en-GB" sz="1100" spc="50" dirty="0">
                <a:latin typeface="Arial" panose="020B0604020202020204" pitchFamily="34" charset="0"/>
                <a:cs typeface="Arial" panose="020B0604020202020204" pitchFamily="34" charset="0"/>
              </a:rPr>
              <a:t>people </a:t>
            </a:r>
            <a:r>
              <a:rPr lang="en-GB" sz="1100" spc="65" dirty="0">
                <a:latin typeface="Arial" panose="020B0604020202020204" pitchFamily="34" charset="0"/>
                <a:cs typeface="Arial" panose="020B0604020202020204" pitchFamily="34" charset="0"/>
              </a:rPr>
              <a:t>we </a:t>
            </a:r>
            <a:r>
              <a:rPr lang="en-GB" sz="1100" spc="60" dirty="0">
                <a:latin typeface="Arial" panose="020B0604020202020204" pitchFamily="34" charset="0"/>
                <a:cs typeface="Arial" panose="020B0604020202020204" pitchFamily="34" charset="0"/>
              </a:rPr>
              <a:t>support have </a:t>
            </a:r>
            <a:r>
              <a:rPr lang="en-GB" sz="1100" spc="85" dirty="0">
                <a:latin typeface="Arial" panose="020B0604020202020204" pitchFamily="34" charset="0"/>
                <a:cs typeface="Arial" panose="020B0604020202020204" pitchFamily="34" charset="0"/>
              </a:rPr>
              <a:t>ACEs </a:t>
            </a:r>
            <a:r>
              <a:rPr lang="en-GB" sz="1100" spc="55" dirty="0">
                <a:latin typeface="Arial" panose="020B0604020202020204" pitchFamily="34" charset="0"/>
                <a:cs typeface="Arial" panose="020B0604020202020204" pitchFamily="34" charset="0"/>
              </a:rPr>
              <a:t>(adverse </a:t>
            </a:r>
            <a:r>
              <a:rPr lang="en-GB" sz="1100" spc="6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childhood</a:t>
            </a:r>
            <a:r>
              <a:rPr lang="en-GB" sz="1100" spc="-35"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experiences)</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or</a:t>
            </a:r>
            <a:r>
              <a:rPr lang="en-GB" sz="1100" spc="-30" dirty="0">
                <a:latin typeface="Arial" panose="020B0604020202020204" pitchFamily="34" charset="0"/>
                <a:cs typeface="Arial" panose="020B0604020202020204" pitchFamily="34" charset="0"/>
              </a:rPr>
              <a:t> </a:t>
            </a:r>
            <a:r>
              <a:rPr lang="en-GB" sz="1100" spc="60" dirty="0">
                <a:latin typeface="Arial" panose="020B0604020202020204" pitchFamily="34" charset="0"/>
                <a:cs typeface="Arial" panose="020B0604020202020204" pitchFamily="34" charset="0"/>
              </a:rPr>
              <a:t>have</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experienced</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adult </a:t>
            </a:r>
            <a:r>
              <a:rPr lang="en-GB" sz="1100" spc="-254"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trauma;</a:t>
            </a:r>
            <a:r>
              <a:rPr lang="en-GB" sz="1100" spc="-30" dirty="0">
                <a:latin typeface="Arial" panose="020B0604020202020204" pitchFamily="34" charset="0"/>
                <a:cs typeface="Arial" panose="020B0604020202020204" pitchFamily="34" charset="0"/>
              </a:rPr>
              <a:t> </a:t>
            </a:r>
          </a:p>
          <a:p>
            <a:pPr marL="171450" marR="5080" indent="-171450" algn="just">
              <a:lnSpc>
                <a:spcPct val="111100"/>
              </a:lnSpc>
              <a:spcBef>
                <a:spcPts val="100"/>
              </a:spcBef>
              <a:buBlip>
                <a:blip r:embed="rId4"/>
              </a:buBlip>
            </a:pPr>
            <a:r>
              <a:rPr lang="en-GB" sz="1100" spc="35" dirty="0">
                <a:latin typeface="Arial" panose="020B0604020202020204" pitchFamily="34" charset="0"/>
                <a:cs typeface="Arial" panose="020B0604020202020204" pitchFamily="34" charset="0"/>
              </a:rPr>
              <a:t>over</a:t>
            </a:r>
            <a:r>
              <a:rPr lang="en-GB" sz="1100" spc="-30" dirty="0">
                <a:latin typeface="Arial" panose="020B0604020202020204" pitchFamily="34" charset="0"/>
                <a:cs typeface="Arial" panose="020B0604020202020204" pitchFamily="34" charset="0"/>
              </a:rPr>
              <a:t> </a:t>
            </a:r>
            <a:r>
              <a:rPr lang="en-GB" sz="1100" spc="114" dirty="0">
                <a:latin typeface="Arial" panose="020B0604020202020204" pitchFamily="34" charset="0"/>
                <a:cs typeface="Arial" panose="020B0604020202020204" pitchFamily="34" charset="0"/>
              </a:rPr>
              <a:t>80%</a:t>
            </a:r>
            <a:r>
              <a:rPr lang="en-GB" sz="1100" spc="-30" dirty="0">
                <a:latin typeface="Arial" panose="020B0604020202020204" pitchFamily="34" charset="0"/>
                <a:cs typeface="Arial" panose="020B0604020202020204" pitchFamily="34" charset="0"/>
              </a:rPr>
              <a:t> </a:t>
            </a:r>
            <a:r>
              <a:rPr lang="en-GB" sz="1100" spc="60" dirty="0">
                <a:latin typeface="Arial" panose="020B0604020202020204" pitchFamily="34" charset="0"/>
                <a:cs typeface="Arial" panose="020B0604020202020204" pitchFamily="34" charset="0"/>
              </a:rPr>
              <a:t>have</a:t>
            </a:r>
            <a:r>
              <a:rPr lang="en-GB" sz="1100" spc="-30"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lived</a:t>
            </a:r>
            <a:r>
              <a:rPr lang="en-GB" sz="1100" spc="-25"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or</a:t>
            </a:r>
            <a:r>
              <a:rPr lang="en-GB" sz="1100" spc="-30"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living</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experience</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of </a:t>
            </a:r>
            <a:r>
              <a:rPr lang="en-GB" sz="1100" spc="-254" dirty="0">
                <a:latin typeface="Arial" panose="020B0604020202020204" pitchFamily="34" charset="0"/>
                <a:cs typeface="Arial" panose="020B0604020202020204" pitchFamily="34" charset="0"/>
              </a:rPr>
              <a:t> </a:t>
            </a:r>
            <a:r>
              <a:rPr lang="en-GB" sz="1100" spc="30" dirty="0">
                <a:latin typeface="Arial" panose="020B0604020202020204" pitchFamily="34" charset="0"/>
                <a:cs typeface="Arial" panose="020B0604020202020204" pitchFamily="34" charset="0"/>
              </a:rPr>
              <a:t>addiction; </a:t>
            </a:r>
          </a:p>
          <a:p>
            <a:pPr marL="171450" marR="5080" indent="-171450" algn="just">
              <a:lnSpc>
                <a:spcPct val="111100"/>
              </a:lnSpc>
              <a:spcBef>
                <a:spcPts val="100"/>
              </a:spcBef>
              <a:buBlip>
                <a:blip r:embed="rId4"/>
              </a:buBlip>
            </a:pPr>
            <a:r>
              <a:rPr lang="en-GB" sz="1100" spc="35" dirty="0">
                <a:latin typeface="Arial" panose="020B0604020202020204" pitchFamily="34" charset="0"/>
                <a:cs typeface="Arial" panose="020B0604020202020204" pitchFamily="34" charset="0"/>
              </a:rPr>
              <a:t>over </a:t>
            </a:r>
            <a:r>
              <a:rPr lang="en-GB" sz="1100" spc="90" dirty="0">
                <a:latin typeface="Arial" panose="020B0604020202020204" pitchFamily="34" charset="0"/>
                <a:cs typeface="Arial" panose="020B0604020202020204" pitchFamily="34" charset="0"/>
              </a:rPr>
              <a:t>70% </a:t>
            </a:r>
            <a:r>
              <a:rPr lang="en-GB" sz="1100" spc="60" dirty="0">
                <a:latin typeface="Arial" panose="020B0604020202020204" pitchFamily="34" charset="0"/>
                <a:cs typeface="Arial" panose="020B0604020202020204" pitchFamily="34" charset="0"/>
              </a:rPr>
              <a:t>have </a:t>
            </a:r>
            <a:r>
              <a:rPr lang="en-GB" sz="1100" spc="114" dirty="0">
                <a:latin typeface="Arial" panose="020B0604020202020204" pitchFamily="34" charset="0"/>
                <a:cs typeface="Arial" panose="020B0604020202020204" pitchFamily="34" charset="0"/>
              </a:rPr>
              <a:t>a </a:t>
            </a:r>
            <a:r>
              <a:rPr lang="en-GB" sz="1100" spc="40" dirty="0">
                <a:latin typeface="Arial" panose="020B0604020202020204" pitchFamily="34" charset="0"/>
                <a:cs typeface="Arial" panose="020B0604020202020204" pitchFamily="34" charset="0"/>
              </a:rPr>
              <a:t>history </a:t>
            </a:r>
            <a:r>
              <a:rPr lang="en-GB" sz="1100" spc="50" dirty="0">
                <a:latin typeface="Arial" panose="020B0604020202020204" pitchFamily="34" charset="0"/>
                <a:cs typeface="Arial" panose="020B0604020202020204" pitchFamily="34" charset="0"/>
              </a:rPr>
              <a:t>of </a:t>
            </a:r>
            <a:r>
              <a:rPr lang="en-GB" sz="1100" spc="45" dirty="0">
                <a:latin typeface="Arial" panose="020B0604020202020204" pitchFamily="34" charset="0"/>
                <a:cs typeface="Arial" panose="020B0604020202020204" pitchFamily="34" charset="0"/>
              </a:rPr>
              <a:t>repeat </a:t>
            </a:r>
            <a:r>
              <a:rPr lang="en-GB" sz="1100" spc="50" dirty="0">
                <a:latin typeface="Arial" panose="020B0604020202020204" pitchFamily="34" charset="0"/>
                <a:cs typeface="Arial" panose="020B0604020202020204" pitchFamily="34" charset="0"/>
              </a:rPr>
              <a:t> homelessness; </a:t>
            </a:r>
            <a:r>
              <a:rPr lang="en-GB" sz="1100" spc="80" dirty="0">
                <a:latin typeface="Arial" panose="020B0604020202020204" pitchFamily="34" charset="0"/>
                <a:cs typeface="Arial" panose="020B0604020202020204" pitchFamily="34" charset="0"/>
              </a:rPr>
              <a:t>and </a:t>
            </a:r>
          </a:p>
          <a:p>
            <a:pPr marL="171450" marR="5080" indent="-171450" algn="just">
              <a:lnSpc>
                <a:spcPct val="111100"/>
              </a:lnSpc>
              <a:spcBef>
                <a:spcPts val="100"/>
              </a:spcBef>
              <a:buBlip>
                <a:blip r:embed="rId4"/>
              </a:buBlip>
            </a:pPr>
            <a:r>
              <a:rPr lang="en-GB" sz="1100" spc="35" dirty="0">
                <a:latin typeface="Arial" panose="020B0604020202020204" pitchFamily="34" charset="0"/>
                <a:cs typeface="Arial" panose="020B0604020202020204" pitchFamily="34" charset="0"/>
              </a:rPr>
              <a:t>over </a:t>
            </a:r>
            <a:r>
              <a:rPr lang="en-GB" sz="1100" spc="110" dirty="0">
                <a:latin typeface="Arial" panose="020B0604020202020204" pitchFamily="34" charset="0"/>
                <a:cs typeface="Arial" panose="020B0604020202020204" pitchFamily="34" charset="0"/>
              </a:rPr>
              <a:t>60% </a:t>
            </a:r>
            <a:r>
              <a:rPr lang="en-GB" sz="1100" spc="60" dirty="0">
                <a:latin typeface="Arial" panose="020B0604020202020204" pitchFamily="34" charset="0"/>
                <a:cs typeface="Arial" panose="020B0604020202020204" pitchFamily="34" charset="0"/>
              </a:rPr>
              <a:t>have </a:t>
            </a:r>
            <a:r>
              <a:rPr lang="en-GB" sz="1100" spc="114" dirty="0">
                <a:latin typeface="Arial" panose="020B0604020202020204" pitchFamily="34" charset="0"/>
                <a:cs typeface="Arial" panose="020B0604020202020204" pitchFamily="34" charset="0"/>
              </a:rPr>
              <a:t>a </a:t>
            </a:r>
            <a:r>
              <a:rPr lang="en-GB" sz="1100" spc="40" dirty="0">
                <a:latin typeface="Arial" panose="020B0604020202020204" pitchFamily="34" charset="0"/>
                <a:cs typeface="Arial" panose="020B0604020202020204" pitchFamily="34" charset="0"/>
              </a:rPr>
              <a:t>history </a:t>
            </a:r>
            <a:r>
              <a:rPr lang="en-GB" sz="1100" spc="45" dirty="0">
                <a:latin typeface="Arial" panose="020B0604020202020204" pitchFamily="34" charset="0"/>
                <a:cs typeface="Arial" panose="020B0604020202020204" pitchFamily="34" charset="0"/>
              </a:rPr>
              <a:t>of</a:t>
            </a:r>
            <a:r>
              <a:rPr lang="en-GB" sz="1100" spc="5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repeat</a:t>
            </a:r>
            <a:r>
              <a:rPr lang="en-GB" sz="1100" spc="-35" dirty="0">
                <a:latin typeface="Arial" panose="020B0604020202020204" pitchFamily="34" charset="0"/>
                <a:cs typeface="Arial" panose="020B0604020202020204" pitchFamily="34" charset="0"/>
              </a:rPr>
              <a:t> </a:t>
            </a:r>
            <a:r>
              <a:rPr lang="en-GB" sz="1100" spc="30" dirty="0">
                <a:latin typeface="Arial" panose="020B0604020202020204" pitchFamily="34" charset="0"/>
                <a:cs typeface="Arial" panose="020B0604020202020204" pitchFamily="34" charset="0"/>
              </a:rPr>
              <a:t>offending.</a:t>
            </a:r>
            <a:endParaRPr lang="en-GB" sz="1100" dirty="0">
              <a:latin typeface="Arial" panose="020B0604020202020204" pitchFamily="34" charset="0"/>
              <a:cs typeface="Arial" panose="020B0604020202020204" pitchFamily="34" charset="0"/>
            </a:endParaRPr>
          </a:p>
          <a:p>
            <a:pPr algn="just">
              <a:spcBef>
                <a:spcPts val="685"/>
              </a:spcBef>
            </a:pPr>
            <a:r>
              <a:rPr lang="en-GB" sz="1100" b="1" spc="55" dirty="0">
                <a:latin typeface="Arial" panose="020B0604020202020204" pitchFamily="34" charset="0"/>
                <a:cs typeface="Arial" panose="020B0604020202020204" pitchFamily="34" charset="0"/>
              </a:rPr>
              <a:t>Our</a:t>
            </a:r>
            <a:r>
              <a:rPr lang="en-GB" sz="1100" b="1" spc="-35" dirty="0">
                <a:latin typeface="Arial" panose="020B0604020202020204" pitchFamily="34" charset="0"/>
                <a:cs typeface="Arial" panose="020B0604020202020204" pitchFamily="34" charset="0"/>
              </a:rPr>
              <a:t> </a:t>
            </a:r>
            <a:r>
              <a:rPr lang="en-GB" sz="1100" b="1" spc="35" dirty="0">
                <a:latin typeface="Arial" panose="020B0604020202020204" pitchFamily="34" charset="0"/>
                <a:cs typeface="Arial" panose="020B0604020202020204" pitchFamily="34" charset="0"/>
              </a:rPr>
              <a:t>Vision</a:t>
            </a:r>
            <a:r>
              <a:rPr lang="en-GB" sz="1100" b="1"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is</a:t>
            </a:r>
            <a:r>
              <a:rPr lang="en-GB" sz="1100" spc="-30" dirty="0">
                <a:latin typeface="Arial" panose="020B0604020202020204" pitchFamily="34" charset="0"/>
                <a:cs typeface="Arial" panose="020B0604020202020204" pitchFamily="34" charset="0"/>
              </a:rPr>
              <a:t> </a:t>
            </a:r>
            <a:r>
              <a:rPr lang="en-GB" sz="1100" spc="25" dirty="0">
                <a:latin typeface="Arial" panose="020B0604020202020204" pitchFamily="34" charset="0"/>
                <a:cs typeface="Arial" panose="020B0604020202020204" pitchFamily="34" charset="0"/>
              </a:rPr>
              <a:t>for</a:t>
            </a:r>
            <a:r>
              <a:rPr lang="en-GB" sz="1100" spc="-35" dirty="0">
                <a:latin typeface="Arial" panose="020B0604020202020204" pitchFamily="34" charset="0"/>
                <a:cs typeface="Arial" panose="020B0604020202020204" pitchFamily="34" charset="0"/>
              </a:rPr>
              <a:t> </a:t>
            </a:r>
            <a:r>
              <a:rPr lang="en-GB" sz="1100" spc="114" dirty="0">
                <a:latin typeface="Arial" panose="020B0604020202020204" pitchFamily="34" charset="0"/>
                <a:cs typeface="Arial" panose="020B0604020202020204" pitchFamily="34" charset="0"/>
              </a:rPr>
              <a:t>a</a:t>
            </a:r>
            <a:r>
              <a:rPr lang="en-GB" sz="1100" spc="-3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country</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where</a:t>
            </a:r>
            <a:r>
              <a:rPr lang="en-GB" sz="1100" spc="-35"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everyone</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is</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able</a:t>
            </a:r>
            <a:r>
              <a:rPr lang="en-GB" sz="1100"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to</a:t>
            </a:r>
            <a:r>
              <a:rPr lang="en-GB" sz="1100" spc="-30" dirty="0">
                <a:latin typeface="Arial" panose="020B0604020202020204" pitchFamily="34" charset="0"/>
                <a:cs typeface="Arial" panose="020B0604020202020204" pitchFamily="34" charset="0"/>
              </a:rPr>
              <a:t> </a:t>
            </a:r>
            <a:r>
              <a:rPr lang="en-GB" sz="1100" spc="95" dirty="0">
                <a:latin typeface="Arial" panose="020B0604020202020204" pitchFamily="34" charset="0"/>
                <a:cs typeface="Arial" panose="020B0604020202020204" pitchFamily="34" charset="0"/>
              </a:rPr>
              <a:t>access</a:t>
            </a:r>
            <a:r>
              <a:rPr lang="en-GB" sz="1100" spc="-3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person-centred</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support,</a:t>
            </a:r>
            <a:r>
              <a:rPr lang="en-GB" sz="1100" spc="-25"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whenever,</a:t>
            </a:r>
            <a:r>
              <a:rPr lang="en-GB" sz="1100" spc="-30" dirty="0">
                <a:latin typeface="Arial" panose="020B0604020202020204" pitchFamily="34" charset="0"/>
                <a:cs typeface="Arial" panose="020B0604020202020204" pitchFamily="34" charset="0"/>
              </a:rPr>
              <a:t> </a:t>
            </a:r>
            <a:r>
              <a:rPr lang="en-GB" sz="1100" spc="80" dirty="0">
                <a:latin typeface="Arial" panose="020B0604020202020204" pitchFamily="34" charset="0"/>
                <a:cs typeface="Arial" panose="020B0604020202020204" pitchFamily="34" charset="0"/>
              </a:rPr>
              <a:t>and</a:t>
            </a:r>
            <a:r>
              <a:rPr lang="en-GB" sz="1100" spc="-30" dirty="0">
                <a:latin typeface="Arial" panose="020B0604020202020204" pitchFamily="34" charset="0"/>
                <a:cs typeface="Arial" panose="020B0604020202020204" pitchFamily="34" charset="0"/>
              </a:rPr>
              <a:t> </a:t>
            </a:r>
            <a:r>
              <a:rPr lang="en-GB" sz="1100" spc="20" dirty="0">
                <a:latin typeface="Arial" panose="020B0604020202020204" pitchFamily="34" charset="0"/>
                <a:cs typeface="Arial" panose="020B0604020202020204" pitchFamily="34" charset="0"/>
              </a:rPr>
              <a:t>for </a:t>
            </a:r>
            <a:r>
              <a:rPr lang="en-GB" sz="1100" spc="-254"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however</a:t>
            </a:r>
            <a:r>
              <a:rPr lang="en-GB" sz="1100" spc="-35" dirty="0">
                <a:latin typeface="Arial" panose="020B0604020202020204" pitchFamily="34" charset="0"/>
                <a:cs typeface="Arial" panose="020B0604020202020204" pitchFamily="34" charset="0"/>
              </a:rPr>
              <a:t> </a:t>
            </a:r>
            <a:r>
              <a:rPr lang="en-GB" sz="1100" spc="25" dirty="0">
                <a:latin typeface="Arial" panose="020B0604020202020204" pitchFamily="34" charset="0"/>
                <a:cs typeface="Arial" panose="020B0604020202020204" pitchFamily="34" charset="0"/>
              </a:rPr>
              <a:t>long,</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they</a:t>
            </a:r>
            <a:r>
              <a:rPr lang="en-GB" sz="1100" spc="-30"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need</a:t>
            </a:r>
            <a:r>
              <a:rPr lang="en-GB" sz="1100" spc="-3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it.</a:t>
            </a:r>
            <a:endParaRPr lang="en-GB" sz="1100" dirty="0">
              <a:latin typeface="Arial" panose="020B0604020202020204" pitchFamily="34" charset="0"/>
              <a:cs typeface="Arial" panose="020B0604020202020204" pitchFamily="34" charset="0"/>
            </a:endParaRPr>
          </a:p>
          <a:p>
            <a:pPr marR="488950" algn="just">
              <a:lnSpc>
                <a:spcPct val="111100"/>
              </a:lnSpc>
              <a:spcBef>
                <a:spcPts val="565"/>
              </a:spcBef>
            </a:pPr>
            <a:r>
              <a:rPr lang="en-GB" sz="1100" b="1" spc="55" dirty="0">
                <a:latin typeface="Arial" panose="020B0604020202020204" pitchFamily="34" charset="0"/>
                <a:cs typeface="Arial" panose="020B0604020202020204" pitchFamily="34" charset="0"/>
              </a:rPr>
              <a:t>Our</a:t>
            </a:r>
            <a:r>
              <a:rPr lang="en-GB" sz="1100" b="1" spc="-35" dirty="0">
                <a:latin typeface="Arial" panose="020B0604020202020204" pitchFamily="34" charset="0"/>
                <a:cs typeface="Arial" panose="020B0604020202020204" pitchFamily="34" charset="0"/>
              </a:rPr>
              <a:t> </a:t>
            </a:r>
            <a:r>
              <a:rPr lang="en-GB" sz="1100" b="1" spc="60" dirty="0">
                <a:latin typeface="Arial" panose="020B0604020202020204" pitchFamily="34" charset="0"/>
                <a:cs typeface="Arial" panose="020B0604020202020204" pitchFamily="34" charset="0"/>
              </a:rPr>
              <a:t>Mission</a:t>
            </a:r>
            <a:r>
              <a:rPr lang="en-GB" sz="1100" b="1" spc="-35"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is</a:t>
            </a:r>
            <a:r>
              <a:rPr lang="en-GB" sz="1100" spc="-30"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to</a:t>
            </a:r>
            <a:r>
              <a:rPr lang="en-GB" sz="1100" spc="-35" dirty="0">
                <a:latin typeface="Arial" panose="020B0604020202020204" pitchFamily="34" charset="0"/>
                <a:cs typeface="Arial" panose="020B0604020202020204" pitchFamily="34" charset="0"/>
              </a:rPr>
              <a:t> </a:t>
            </a:r>
            <a:r>
              <a:rPr lang="en-GB" sz="1100" i="1" spc="55" dirty="0">
                <a:latin typeface="Arial" panose="020B0604020202020204" pitchFamily="34" charset="0"/>
                <a:cs typeface="Arial" panose="020B0604020202020204" pitchFamily="34" charset="0"/>
              </a:rPr>
              <a:t>Empower</a:t>
            </a:r>
            <a:r>
              <a:rPr lang="en-GB" sz="1100" i="1" spc="-30" dirty="0">
                <a:latin typeface="Arial" panose="020B0604020202020204" pitchFamily="34" charset="0"/>
                <a:cs typeface="Arial" panose="020B0604020202020204" pitchFamily="34" charset="0"/>
              </a:rPr>
              <a:t> </a:t>
            </a:r>
            <a:r>
              <a:rPr lang="en-GB" sz="1100" i="1" spc="40" dirty="0">
                <a:latin typeface="Arial" panose="020B0604020202020204" pitchFamily="34" charset="0"/>
                <a:cs typeface="Arial" panose="020B0604020202020204" pitchFamily="34" charset="0"/>
              </a:rPr>
              <a:t>People</a:t>
            </a:r>
            <a:r>
              <a:rPr lang="en-GB" sz="1100" i="1" spc="-35" dirty="0">
                <a:latin typeface="Arial" panose="020B0604020202020204" pitchFamily="34" charset="0"/>
                <a:cs typeface="Arial" panose="020B0604020202020204" pitchFamily="34" charset="0"/>
              </a:rPr>
              <a:t> </a:t>
            </a:r>
            <a:r>
              <a:rPr lang="en-GB" sz="1100" i="1" spc="55" dirty="0">
                <a:latin typeface="Arial" panose="020B0604020202020204" pitchFamily="34" charset="0"/>
                <a:cs typeface="Arial" panose="020B0604020202020204" pitchFamily="34" charset="0"/>
              </a:rPr>
              <a:t>to</a:t>
            </a:r>
            <a:r>
              <a:rPr lang="en-GB" sz="1100" i="1" spc="-30" dirty="0">
                <a:latin typeface="Arial" panose="020B0604020202020204" pitchFamily="34" charset="0"/>
                <a:cs typeface="Arial" panose="020B0604020202020204" pitchFamily="34" charset="0"/>
              </a:rPr>
              <a:t> </a:t>
            </a:r>
            <a:r>
              <a:rPr lang="en-GB" sz="1100" i="1" spc="5" dirty="0">
                <a:latin typeface="Arial" panose="020B0604020202020204" pitchFamily="34" charset="0"/>
                <a:cs typeface="Arial" panose="020B0604020202020204" pitchFamily="34" charset="0"/>
              </a:rPr>
              <a:t>Thrive</a:t>
            </a:r>
            <a:r>
              <a:rPr lang="en-GB" sz="1100" i="1" spc="-35" dirty="0">
                <a:latin typeface="Arial" panose="020B0604020202020204" pitchFamily="34" charset="0"/>
                <a:cs typeface="Arial" panose="020B0604020202020204" pitchFamily="34" charset="0"/>
              </a:rPr>
              <a:t> </a:t>
            </a:r>
          </a:p>
          <a:p>
            <a:pPr marR="488950" algn="just">
              <a:lnSpc>
                <a:spcPct val="111100"/>
              </a:lnSpc>
              <a:spcBef>
                <a:spcPts val="565"/>
              </a:spcBef>
            </a:pPr>
            <a:r>
              <a:rPr lang="en-GB" sz="1100" b="1" spc="55" dirty="0">
                <a:latin typeface="Arial" panose="020B0604020202020204" pitchFamily="34" charset="0"/>
                <a:cs typeface="Arial" panose="020B0604020202020204" pitchFamily="34" charset="0"/>
              </a:rPr>
              <a:t>Our</a:t>
            </a:r>
            <a:r>
              <a:rPr lang="en-GB" sz="1100" b="1" spc="-30" dirty="0">
                <a:latin typeface="Arial" panose="020B0604020202020204" pitchFamily="34" charset="0"/>
                <a:cs typeface="Arial" panose="020B0604020202020204" pitchFamily="34" charset="0"/>
              </a:rPr>
              <a:t> </a:t>
            </a:r>
            <a:r>
              <a:rPr lang="en-GB" sz="1100" b="1" spc="50" dirty="0">
                <a:latin typeface="Arial" panose="020B0604020202020204" pitchFamily="34" charset="0"/>
                <a:cs typeface="Arial" panose="020B0604020202020204" pitchFamily="34" charset="0"/>
              </a:rPr>
              <a:t>Foundations</a:t>
            </a:r>
            <a:r>
              <a:rPr lang="en-GB" sz="1100" b="1" spc="-25"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are</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Love</a:t>
            </a:r>
            <a:r>
              <a:rPr lang="en-GB" sz="1100" spc="-25"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&amp;</a:t>
            </a:r>
            <a:r>
              <a:rPr lang="en-GB" sz="1100" spc="-30" dirty="0">
                <a:latin typeface="Arial" panose="020B0604020202020204" pitchFamily="34" charset="0"/>
                <a:cs typeface="Arial" panose="020B0604020202020204" pitchFamily="34" charset="0"/>
              </a:rPr>
              <a:t> </a:t>
            </a:r>
            <a:r>
              <a:rPr lang="en-GB" sz="1100" spc="30" dirty="0">
                <a:latin typeface="Arial" panose="020B0604020202020204" pitchFamily="34" charset="0"/>
                <a:cs typeface="Arial" panose="020B0604020202020204" pitchFamily="34" charset="0"/>
              </a:rPr>
              <a:t>Hope,</a:t>
            </a:r>
            <a:r>
              <a:rPr lang="en-GB" sz="1100" spc="-25" dirty="0">
                <a:latin typeface="Arial" panose="020B0604020202020204" pitchFamily="34" charset="0"/>
                <a:cs typeface="Arial" panose="020B0604020202020204" pitchFamily="34" charset="0"/>
              </a:rPr>
              <a:t> </a:t>
            </a:r>
            <a:r>
              <a:rPr lang="en-GB" sz="1100" spc="80" dirty="0">
                <a:latin typeface="Arial" panose="020B0604020202020204" pitchFamily="34" charset="0"/>
                <a:cs typeface="Arial" panose="020B0604020202020204" pitchFamily="34" charset="0"/>
              </a:rPr>
              <a:t>and</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our</a:t>
            </a:r>
            <a:r>
              <a:rPr lang="en-GB" sz="1100" spc="-25" dirty="0">
                <a:latin typeface="Arial" panose="020B0604020202020204" pitchFamily="34" charset="0"/>
                <a:cs typeface="Arial" panose="020B0604020202020204" pitchFamily="34" charset="0"/>
              </a:rPr>
              <a:t> </a:t>
            </a:r>
            <a:r>
              <a:rPr lang="en-GB" sz="1100" b="1" spc="50" dirty="0">
                <a:latin typeface="Arial" panose="020B0604020202020204" pitchFamily="34" charset="0"/>
                <a:cs typeface="Arial" panose="020B0604020202020204" pitchFamily="34" charset="0"/>
              </a:rPr>
              <a:t>Values</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are </a:t>
            </a:r>
            <a:r>
              <a:rPr lang="en-GB" sz="1100" spc="-254"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being</a:t>
            </a:r>
            <a:r>
              <a:rPr lang="en-GB" sz="1100" spc="-35"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Kind,</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Passionate,</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&amp;</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Creative.</a:t>
            </a:r>
            <a:endParaRPr lang="en-GB" sz="1100" dirty="0">
              <a:latin typeface="Arial" panose="020B0604020202020204" pitchFamily="34" charset="0"/>
              <a:cs typeface="Arial" panose="020B0604020202020204" pitchFamily="34" charset="0"/>
            </a:endParaRPr>
          </a:p>
          <a:p>
            <a:pPr marR="45720" algn="just">
              <a:lnSpc>
                <a:spcPct val="111100"/>
              </a:lnSpc>
              <a:spcBef>
                <a:spcPts val="565"/>
              </a:spcBef>
            </a:pPr>
            <a:r>
              <a:rPr lang="en-GB" sz="1100" spc="45" dirty="0">
                <a:latin typeface="Arial" panose="020B0604020202020204" pitchFamily="34" charset="0"/>
                <a:cs typeface="Arial" panose="020B0604020202020204" pitchFamily="34" charset="0"/>
              </a:rPr>
              <a:t>We </a:t>
            </a:r>
            <a:r>
              <a:rPr lang="en-GB" sz="1100" spc="20" dirty="0">
                <a:latin typeface="Arial" panose="020B0604020202020204" pitchFamily="34" charset="0"/>
                <a:cs typeface="Arial" panose="020B0604020202020204" pitchFamily="34" charset="0"/>
              </a:rPr>
              <a:t>believe </a:t>
            </a:r>
            <a:r>
              <a:rPr lang="en-GB" sz="1100" spc="5" dirty="0">
                <a:latin typeface="Arial" panose="020B0604020202020204" pitchFamily="34" charset="0"/>
                <a:cs typeface="Arial" panose="020B0604020202020204" pitchFamily="34" charset="0"/>
              </a:rPr>
              <a:t>in </a:t>
            </a:r>
            <a:r>
              <a:rPr lang="en-GB" sz="1100" spc="40" dirty="0">
                <a:latin typeface="Arial" panose="020B0604020202020204" pitchFamily="34" charset="0"/>
                <a:cs typeface="Arial" panose="020B0604020202020204" pitchFamily="34" charset="0"/>
              </a:rPr>
              <a:t>the </a:t>
            </a:r>
            <a:r>
              <a:rPr lang="en-GB" sz="1100" spc="55" dirty="0">
                <a:latin typeface="Arial" panose="020B0604020202020204" pitchFamily="34" charset="0"/>
                <a:cs typeface="Arial" panose="020B0604020202020204" pitchFamily="34" charset="0"/>
              </a:rPr>
              <a:t>power </a:t>
            </a:r>
            <a:r>
              <a:rPr lang="en-GB" sz="1100" spc="50" dirty="0">
                <a:latin typeface="Arial" panose="020B0604020202020204" pitchFamily="34" charset="0"/>
                <a:cs typeface="Arial" panose="020B0604020202020204" pitchFamily="34" charset="0"/>
              </a:rPr>
              <a:t>of </a:t>
            </a:r>
            <a:r>
              <a:rPr lang="en-GB" sz="1100" spc="15" dirty="0">
                <a:latin typeface="Arial" panose="020B0604020202020204" pitchFamily="34" charset="0"/>
                <a:cs typeface="Arial" panose="020B0604020202020204" pitchFamily="34" charset="0"/>
              </a:rPr>
              <a:t>recovery, </a:t>
            </a:r>
            <a:r>
              <a:rPr lang="en-GB" sz="1100" spc="55" dirty="0">
                <a:latin typeface="Arial" panose="020B0604020202020204" pitchFamily="34" charset="0"/>
                <a:cs typeface="Arial" panose="020B0604020202020204" pitchFamily="34" charset="0"/>
              </a:rPr>
              <a:t>social </a:t>
            </a:r>
            <a:r>
              <a:rPr lang="en-GB" sz="1100" spc="20" dirty="0">
                <a:latin typeface="Arial" panose="020B0604020202020204" pitchFamily="34" charset="0"/>
                <a:cs typeface="Arial" panose="020B0604020202020204" pitchFamily="34" charset="0"/>
              </a:rPr>
              <a:t>renewal, </a:t>
            </a:r>
            <a:r>
              <a:rPr lang="en-GB" sz="1100" spc="-26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positive</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connections,</a:t>
            </a:r>
            <a:r>
              <a:rPr lang="en-GB" sz="1100" spc="-30" dirty="0">
                <a:latin typeface="Arial" panose="020B0604020202020204" pitchFamily="34" charset="0"/>
                <a:cs typeface="Arial" panose="020B0604020202020204" pitchFamily="34" charset="0"/>
              </a:rPr>
              <a:t> </a:t>
            </a:r>
            <a:r>
              <a:rPr lang="en-GB" sz="1100" spc="80" dirty="0">
                <a:latin typeface="Arial" panose="020B0604020202020204" pitchFamily="34" charset="0"/>
                <a:cs typeface="Arial" panose="020B0604020202020204" pitchFamily="34" charset="0"/>
              </a:rPr>
              <a:t>and</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the</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opportunity</a:t>
            </a:r>
            <a:r>
              <a:rPr lang="en-GB" sz="1100" spc="-30"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to</a:t>
            </a:r>
            <a:r>
              <a:rPr lang="en-GB" sz="1100" spc="-30"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thrive</a:t>
            </a:r>
            <a:r>
              <a:rPr lang="en-GB" sz="1100" spc="-30" dirty="0">
                <a:latin typeface="Arial" panose="020B0604020202020204" pitchFamily="34" charset="0"/>
                <a:cs typeface="Arial" panose="020B0604020202020204" pitchFamily="34" charset="0"/>
              </a:rPr>
              <a:t> </a:t>
            </a:r>
            <a:r>
              <a:rPr lang="en-GB" sz="1100" spc="260" dirty="0">
                <a:latin typeface="Arial" panose="020B0604020202020204" pitchFamily="34" charset="0"/>
                <a:cs typeface="Arial" panose="020B0604020202020204" pitchFamily="34" charset="0"/>
              </a:rPr>
              <a:t>– </a:t>
            </a:r>
            <a:r>
              <a:rPr lang="en-GB" sz="1100" spc="-10" dirty="0">
                <a:latin typeface="Arial" panose="020B0604020202020204" pitchFamily="34" charset="0"/>
                <a:cs typeface="Arial" panose="020B0604020202020204" pitchFamily="34" charset="0"/>
              </a:rPr>
              <a:t>it</a:t>
            </a:r>
            <a:r>
              <a:rPr lang="en-GB" sz="1100" spc="-35" dirty="0">
                <a:latin typeface="Arial" panose="020B0604020202020204" pitchFamily="34" charset="0"/>
                <a:cs typeface="Arial" panose="020B0604020202020204" pitchFamily="34" charset="0"/>
              </a:rPr>
              <a:t> </a:t>
            </a:r>
            <a:r>
              <a:rPr lang="en-GB" sz="1100" spc="80" dirty="0">
                <a:latin typeface="Arial" panose="020B0604020202020204" pitchFamily="34" charset="0"/>
                <a:cs typeface="Arial" panose="020B0604020202020204" pitchFamily="34" charset="0"/>
              </a:rPr>
              <a:t>does</a:t>
            </a:r>
            <a:r>
              <a:rPr lang="en-GB" sz="1100" spc="-30"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not</a:t>
            </a:r>
            <a:r>
              <a:rPr lang="en-GB" sz="1100" spc="-35"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matter</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where</a:t>
            </a:r>
            <a:r>
              <a:rPr lang="en-GB" sz="1100" spc="-30" dirty="0">
                <a:latin typeface="Arial" panose="020B0604020202020204" pitchFamily="34" charset="0"/>
                <a:cs typeface="Arial" panose="020B0604020202020204" pitchFamily="34" charset="0"/>
              </a:rPr>
              <a:t> </a:t>
            </a:r>
            <a:r>
              <a:rPr lang="en-GB" sz="1100" spc="60" dirty="0">
                <a:latin typeface="Arial" panose="020B0604020202020204" pitchFamily="34" charset="0"/>
                <a:cs typeface="Arial" panose="020B0604020202020204" pitchFamily="34" charset="0"/>
              </a:rPr>
              <a:t>you</a:t>
            </a:r>
            <a:r>
              <a:rPr lang="en-GB" sz="1100" spc="-35" dirty="0">
                <a:latin typeface="Arial" panose="020B0604020202020204" pitchFamily="34" charset="0"/>
                <a:cs typeface="Arial" panose="020B0604020202020204" pitchFamily="34" charset="0"/>
              </a:rPr>
              <a:t> </a:t>
            </a:r>
            <a:r>
              <a:rPr lang="en-GB" sz="1100" spc="85" dirty="0">
                <a:latin typeface="Arial" panose="020B0604020202020204" pitchFamily="34" charset="0"/>
                <a:cs typeface="Arial" panose="020B0604020202020204" pitchFamily="34" charset="0"/>
              </a:rPr>
              <a:t>come</a:t>
            </a:r>
            <a:r>
              <a:rPr lang="en-GB" sz="1100" spc="-30" dirty="0">
                <a:latin typeface="Arial" panose="020B0604020202020204" pitchFamily="34" charset="0"/>
                <a:cs typeface="Arial" panose="020B0604020202020204" pitchFamily="34" charset="0"/>
              </a:rPr>
              <a:t> </a:t>
            </a:r>
            <a:r>
              <a:rPr lang="en-GB" sz="1100" spc="10" dirty="0">
                <a:latin typeface="Arial" panose="020B0604020202020204" pitchFamily="34" charset="0"/>
                <a:cs typeface="Arial" panose="020B0604020202020204" pitchFamily="34" charset="0"/>
              </a:rPr>
              <a:t>from,</a:t>
            </a:r>
            <a:r>
              <a:rPr lang="en-GB" sz="1100" spc="-35"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but</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where </a:t>
            </a:r>
            <a:r>
              <a:rPr lang="en-GB" sz="1100" spc="5" dirty="0">
                <a:latin typeface="Arial" panose="020B0604020202020204" pitchFamily="34" charset="0"/>
                <a:cs typeface="Arial" panose="020B0604020202020204" pitchFamily="34" charset="0"/>
              </a:rPr>
              <a:t>you’re </a:t>
            </a:r>
            <a:r>
              <a:rPr lang="en-GB" sz="1100" spc="70" dirty="0">
                <a:latin typeface="Arial" panose="020B0604020202020204" pitchFamily="34" charset="0"/>
                <a:cs typeface="Arial" panose="020B0604020202020204" pitchFamily="34" charset="0"/>
              </a:rPr>
              <a:t>going </a:t>
            </a:r>
            <a:r>
              <a:rPr lang="en-GB" sz="1100" spc="110" dirty="0">
                <a:latin typeface="Arial" panose="020B0604020202020204" pitchFamily="34" charset="0"/>
                <a:cs typeface="Arial" panose="020B0604020202020204" pitchFamily="34" charset="0"/>
              </a:rPr>
              <a:t>as </a:t>
            </a:r>
            <a:r>
              <a:rPr lang="en-GB" sz="1100" spc="40" dirty="0">
                <a:latin typeface="Arial" panose="020B0604020202020204" pitchFamily="34" charset="0"/>
                <a:cs typeface="Arial" panose="020B0604020202020204" pitchFamily="34" charset="0"/>
              </a:rPr>
              <a:t>your </a:t>
            </a:r>
            <a:r>
              <a:rPr lang="en-GB" sz="1100" spc="80" dirty="0">
                <a:latin typeface="Arial" panose="020B0604020202020204" pitchFamily="34" charset="0"/>
                <a:cs typeface="Arial" panose="020B0604020202020204" pitchFamily="34" charset="0"/>
              </a:rPr>
              <a:t>past does </a:t>
            </a:r>
            <a:r>
              <a:rPr lang="en-GB" sz="1100" spc="55" dirty="0">
                <a:latin typeface="Arial" panose="020B0604020202020204" pitchFamily="34" charset="0"/>
                <a:cs typeface="Arial" panose="020B0604020202020204" pitchFamily="34" charset="0"/>
              </a:rPr>
              <a:t>not </a:t>
            </a:r>
            <a:r>
              <a:rPr lang="en-GB" sz="1100" spc="30" dirty="0">
                <a:latin typeface="Arial" panose="020B0604020202020204" pitchFamily="34" charset="0"/>
                <a:cs typeface="Arial" panose="020B0604020202020204" pitchFamily="34" charset="0"/>
              </a:rPr>
              <a:t>define </a:t>
            </a:r>
            <a:r>
              <a:rPr lang="en-GB" sz="1100" spc="80" dirty="0">
                <a:latin typeface="Arial" panose="020B0604020202020204" pitchFamily="34" charset="0"/>
                <a:cs typeface="Arial" panose="020B0604020202020204" pitchFamily="34" charset="0"/>
              </a:rPr>
              <a:t>who </a:t>
            </a:r>
            <a:r>
              <a:rPr lang="en-GB" sz="1100" spc="55" dirty="0">
                <a:latin typeface="Arial" panose="020B0604020202020204" pitchFamily="34" charset="0"/>
                <a:cs typeface="Arial" panose="020B0604020202020204" pitchFamily="34" charset="0"/>
              </a:rPr>
              <a:t>you </a:t>
            </a:r>
            <a:r>
              <a:rPr lang="en-GB" sz="1100" spc="-26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are</a:t>
            </a:r>
            <a:r>
              <a:rPr lang="en-GB" sz="1100" spc="-35" dirty="0">
                <a:latin typeface="Arial" panose="020B0604020202020204" pitchFamily="34" charset="0"/>
                <a:cs typeface="Arial" panose="020B0604020202020204" pitchFamily="34" charset="0"/>
              </a:rPr>
              <a:t> </a:t>
            </a:r>
            <a:r>
              <a:rPr lang="en-GB" sz="1100" spc="25" dirty="0">
                <a:latin typeface="Arial" panose="020B0604020202020204" pitchFamily="34" charset="0"/>
                <a:cs typeface="Arial" panose="020B0604020202020204" pitchFamily="34" charset="0"/>
              </a:rPr>
              <a:t>today.</a:t>
            </a:r>
          </a:p>
          <a:p>
            <a:pPr marR="45720" algn="just">
              <a:lnSpc>
                <a:spcPct val="111100"/>
              </a:lnSpc>
              <a:spcBef>
                <a:spcPts val="565"/>
              </a:spcBef>
            </a:pPr>
            <a:endParaRPr lang="en-GB" sz="1100" spc="25" dirty="0">
              <a:latin typeface="Arial" panose="020B0604020202020204" pitchFamily="34" charset="0"/>
              <a:cs typeface="Arial" panose="020B0604020202020204" pitchFamily="34" charset="0"/>
            </a:endParaRPr>
          </a:p>
          <a:p>
            <a:pPr marL="12700" marR="10160" algn="just">
              <a:lnSpc>
                <a:spcPct val="111100"/>
              </a:lnSpc>
              <a:spcBef>
                <a:spcPts val="100"/>
              </a:spcBef>
            </a:pPr>
            <a:r>
              <a:rPr lang="en-GB" sz="1100" spc="45" dirty="0">
                <a:latin typeface="Arial" panose="020B0604020202020204" pitchFamily="34" charset="0"/>
                <a:cs typeface="Arial" panose="020B0604020202020204" pitchFamily="34" charset="0"/>
              </a:rPr>
              <a:t>We are </a:t>
            </a:r>
            <a:r>
              <a:rPr lang="en-GB" sz="1100" spc="114" dirty="0">
                <a:latin typeface="Arial" panose="020B0604020202020204" pitchFamily="34" charset="0"/>
                <a:cs typeface="Arial" panose="020B0604020202020204" pitchFamily="34" charset="0"/>
              </a:rPr>
              <a:t>a </a:t>
            </a:r>
            <a:r>
              <a:rPr lang="en-GB" sz="1100" spc="65" dirty="0">
                <a:latin typeface="Arial" panose="020B0604020202020204" pitchFamily="34" charset="0"/>
                <a:cs typeface="Arial" panose="020B0604020202020204" pitchFamily="34" charset="0"/>
              </a:rPr>
              <a:t>homelessness </a:t>
            </a:r>
            <a:r>
              <a:rPr lang="en-GB" sz="1100" spc="50" dirty="0">
                <a:latin typeface="Arial" panose="020B0604020202020204" pitchFamily="34" charset="0"/>
                <a:cs typeface="Arial" panose="020B0604020202020204" pitchFamily="34" charset="0"/>
              </a:rPr>
              <a:t>organisation </a:t>
            </a:r>
            <a:r>
              <a:rPr lang="en-GB" sz="1100" spc="5" dirty="0">
                <a:latin typeface="Arial" panose="020B0604020202020204" pitchFamily="34" charset="0"/>
                <a:cs typeface="Arial" panose="020B0604020202020204" pitchFamily="34" charset="0"/>
              </a:rPr>
              <a:t>in </a:t>
            </a:r>
            <a:r>
              <a:rPr lang="en-GB" sz="1100" spc="75" dirty="0">
                <a:latin typeface="Arial" panose="020B0604020202020204" pitchFamily="34" charset="0"/>
                <a:cs typeface="Arial" panose="020B0604020202020204" pitchFamily="34" charset="0"/>
              </a:rPr>
              <a:t>name </a:t>
            </a:r>
            <a:r>
              <a:rPr lang="en-GB" sz="1100" spc="40" dirty="0">
                <a:latin typeface="Arial" panose="020B0604020202020204" pitchFamily="34" charset="0"/>
                <a:cs typeface="Arial" panose="020B0604020202020204" pitchFamily="34" charset="0"/>
              </a:rPr>
              <a:t>only </a:t>
            </a:r>
            <a:r>
              <a:rPr lang="en-GB" sz="1100" spc="260" dirty="0">
                <a:latin typeface="Arial" panose="020B0604020202020204" pitchFamily="34" charset="0"/>
                <a:cs typeface="Arial" panose="020B0604020202020204" pitchFamily="34" charset="0"/>
              </a:rPr>
              <a:t>–</a:t>
            </a:r>
            <a:r>
              <a:rPr lang="en-GB" sz="1100" spc="-260" dirty="0">
                <a:latin typeface="Arial" panose="020B0604020202020204" pitchFamily="34" charset="0"/>
                <a:cs typeface="Arial" panose="020B0604020202020204" pitchFamily="34" charset="0"/>
              </a:rPr>
              <a:t> </a:t>
            </a:r>
            <a:r>
              <a:rPr lang="en-GB" sz="1100" spc="65" dirty="0">
                <a:latin typeface="Arial" panose="020B0604020202020204" pitchFamily="34" charset="0"/>
                <a:cs typeface="Arial" panose="020B0604020202020204" pitchFamily="34" charset="0"/>
              </a:rPr>
              <a:t>we </a:t>
            </a:r>
            <a:r>
              <a:rPr lang="en-GB" sz="1100" spc="-5" dirty="0">
                <a:latin typeface="Arial" panose="020B0604020202020204" pitchFamily="34" charset="0"/>
                <a:cs typeface="Arial" panose="020B0604020202020204" pitchFamily="34" charset="0"/>
              </a:rPr>
              <a:t>love, </a:t>
            </a:r>
            <a:r>
              <a:rPr lang="en-GB" sz="1100" spc="5" dirty="0">
                <a:latin typeface="Arial" panose="020B0604020202020204" pitchFamily="34" charset="0"/>
                <a:cs typeface="Arial" panose="020B0604020202020204" pitchFamily="34" charset="0"/>
              </a:rPr>
              <a:t>nurture, </a:t>
            </a:r>
            <a:r>
              <a:rPr lang="en-GB" sz="1100" spc="80" dirty="0">
                <a:latin typeface="Arial" panose="020B0604020202020204" pitchFamily="34" charset="0"/>
                <a:cs typeface="Arial" panose="020B0604020202020204" pitchFamily="34" charset="0"/>
              </a:rPr>
              <a:t>and </a:t>
            </a:r>
            <a:r>
              <a:rPr lang="en-GB" sz="1100" spc="60" dirty="0">
                <a:latin typeface="Arial" panose="020B0604020202020204" pitchFamily="34" charset="0"/>
                <a:cs typeface="Arial" panose="020B0604020202020204" pitchFamily="34" charset="0"/>
              </a:rPr>
              <a:t>empower </a:t>
            </a:r>
            <a:r>
              <a:rPr lang="en-GB" sz="1100" spc="40" dirty="0">
                <a:latin typeface="Arial" panose="020B0604020202020204" pitchFamily="34" charset="0"/>
                <a:cs typeface="Arial" panose="020B0604020202020204" pitchFamily="34" charset="0"/>
              </a:rPr>
              <a:t>every person </a:t>
            </a:r>
            <a:r>
              <a:rPr lang="en-GB" sz="1100" spc="75" dirty="0">
                <a:latin typeface="Arial" panose="020B0604020202020204" pitchFamily="34" charset="0"/>
                <a:cs typeface="Arial" panose="020B0604020202020204" pitchFamily="34" charset="0"/>
              </a:rPr>
              <a:t>who </a:t>
            </a:r>
            <a:r>
              <a:rPr lang="en-GB" sz="1100" spc="80" dirty="0">
                <a:latin typeface="Arial" panose="020B0604020202020204" pitchFamily="34" charset="0"/>
                <a:cs typeface="Arial" panose="020B0604020202020204" pitchFamily="34" charset="0"/>
              </a:rPr>
              <a:t> </a:t>
            </a:r>
            <a:r>
              <a:rPr lang="en-GB" sz="1100" spc="85" dirty="0">
                <a:latin typeface="Arial" panose="020B0604020202020204" pitchFamily="34" charset="0"/>
                <a:cs typeface="Arial" panose="020B0604020202020204" pitchFamily="34" charset="0"/>
              </a:rPr>
              <a:t>comes </a:t>
            </a:r>
            <a:r>
              <a:rPr lang="en-GB" sz="1100" spc="50" dirty="0">
                <a:latin typeface="Arial" panose="020B0604020202020204" pitchFamily="34" charset="0"/>
                <a:cs typeface="Arial" panose="020B0604020202020204" pitchFamily="34" charset="0"/>
              </a:rPr>
              <a:t>through </a:t>
            </a:r>
            <a:r>
              <a:rPr lang="en-GB" sz="1100" spc="40" dirty="0">
                <a:latin typeface="Arial" panose="020B0604020202020204" pitchFamily="34" charset="0"/>
                <a:cs typeface="Arial" panose="020B0604020202020204" pitchFamily="34" charset="0"/>
              </a:rPr>
              <a:t>the </a:t>
            </a:r>
            <a:r>
              <a:rPr lang="en-GB" sz="1100" spc="10" dirty="0">
                <a:latin typeface="Arial" panose="020B0604020202020204" pitchFamily="34" charset="0"/>
                <a:cs typeface="Arial" panose="020B0604020202020204" pitchFamily="34" charset="0"/>
              </a:rPr>
              <a:t>door, </a:t>
            </a:r>
            <a:r>
              <a:rPr lang="en-GB" sz="1100" spc="55" dirty="0">
                <a:latin typeface="Arial" panose="020B0604020202020204" pitchFamily="34" charset="0"/>
                <a:cs typeface="Arial" panose="020B0604020202020204" pitchFamily="34" charset="0"/>
              </a:rPr>
              <a:t>seeing </a:t>
            </a:r>
            <a:r>
              <a:rPr lang="en-GB" sz="1100" spc="20" dirty="0">
                <a:latin typeface="Arial" panose="020B0604020202020204" pitchFamily="34" charset="0"/>
                <a:cs typeface="Arial" panose="020B0604020202020204" pitchFamily="34" charset="0"/>
              </a:rPr>
              <a:t>them, </a:t>
            </a:r>
            <a:r>
              <a:rPr lang="en-GB" sz="1100" spc="55" dirty="0">
                <a:latin typeface="Arial" panose="020B0604020202020204" pitchFamily="34" charset="0"/>
                <a:cs typeface="Arial" panose="020B0604020202020204" pitchFamily="34" charset="0"/>
              </a:rPr>
              <a:t>not </a:t>
            </a:r>
            <a:r>
              <a:rPr lang="en-GB" sz="1100" spc="20" dirty="0">
                <a:latin typeface="Arial" panose="020B0604020202020204" pitchFamily="34" charset="0"/>
                <a:cs typeface="Arial" panose="020B0604020202020204" pitchFamily="34" charset="0"/>
              </a:rPr>
              <a:t>all </a:t>
            </a:r>
            <a:r>
              <a:rPr lang="en-GB" sz="1100" spc="10" dirty="0">
                <a:latin typeface="Arial" panose="020B0604020202020204" pitchFamily="34" charset="0"/>
                <a:cs typeface="Arial" panose="020B0604020202020204" pitchFamily="34" charset="0"/>
              </a:rPr>
              <a:t>their </a:t>
            </a:r>
            <a:r>
              <a:rPr lang="en-GB" sz="1100" spc="15" dirty="0">
                <a:latin typeface="Arial" panose="020B0604020202020204" pitchFamily="34" charset="0"/>
                <a:cs typeface="Arial" panose="020B0604020202020204" pitchFamily="34" charset="0"/>
              </a:rPr>
              <a:t> </a:t>
            </a:r>
            <a:r>
              <a:rPr lang="en-GB" sz="1100" spc="-5" dirty="0">
                <a:latin typeface="Arial" panose="020B0604020202020204" pitchFamily="34" charset="0"/>
                <a:cs typeface="Arial" panose="020B0604020202020204" pitchFamily="34" charset="0"/>
              </a:rPr>
              <a:t>‘stuff’</a:t>
            </a:r>
            <a:r>
              <a:rPr lang="en-GB" sz="1100" spc="-25" dirty="0">
                <a:latin typeface="Arial" panose="020B0604020202020204" pitchFamily="34" charset="0"/>
                <a:cs typeface="Arial" panose="020B0604020202020204" pitchFamily="34" charset="0"/>
              </a:rPr>
              <a:t> </a:t>
            </a:r>
            <a:r>
              <a:rPr lang="en-GB" sz="1100" spc="260" dirty="0">
                <a:latin typeface="Arial" panose="020B0604020202020204" pitchFamily="34" charset="0"/>
                <a:cs typeface="Arial" panose="020B0604020202020204" pitchFamily="34" charset="0"/>
              </a:rPr>
              <a:t>–</a:t>
            </a:r>
            <a:r>
              <a:rPr lang="en-GB" sz="1100" spc="-25"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but</a:t>
            </a:r>
            <a:r>
              <a:rPr lang="en-GB" sz="1100" spc="-25"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recognising</a:t>
            </a:r>
            <a:r>
              <a:rPr lang="en-GB" sz="1100" spc="-25" dirty="0">
                <a:latin typeface="Arial" panose="020B0604020202020204" pitchFamily="34" charset="0"/>
                <a:cs typeface="Arial" panose="020B0604020202020204" pitchFamily="34" charset="0"/>
              </a:rPr>
              <a:t> </a:t>
            </a:r>
            <a:r>
              <a:rPr lang="en-GB" sz="1100" spc="-10" dirty="0">
                <a:latin typeface="Arial" panose="020B0604020202020204" pitchFamily="34" charset="0"/>
                <a:cs typeface="Arial" panose="020B0604020202020204" pitchFamily="34" charset="0"/>
              </a:rPr>
              <a:t>it</a:t>
            </a:r>
            <a:r>
              <a:rPr lang="en-GB" sz="1100" spc="-20" dirty="0">
                <a:latin typeface="Arial" panose="020B0604020202020204" pitchFamily="34" charset="0"/>
                <a:cs typeface="Arial" panose="020B0604020202020204" pitchFamily="34" charset="0"/>
              </a:rPr>
              <a:t> </a:t>
            </a:r>
            <a:r>
              <a:rPr lang="en-GB" sz="1100" spc="85" dirty="0">
                <a:latin typeface="Arial" panose="020B0604020202020204" pitchFamily="34" charset="0"/>
                <a:cs typeface="Arial" panose="020B0604020202020204" pitchFamily="34" charset="0"/>
              </a:rPr>
              <a:t>comes</a:t>
            </a:r>
            <a:r>
              <a:rPr lang="en-GB" sz="1100" spc="-25" dirty="0">
                <a:latin typeface="Arial" panose="020B0604020202020204" pitchFamily="34" charset="0"/>
                <a:cs typeface="Arial" panose="020B0604020202020204" pitchFamily="34" charset="0"/>
              </a:rPr>
              <a:t> </a:t>
            </a:r>
            <a:r>
              <a:rPr lang="en-GB" sz="1100" spc="30" dirty="0">
                <a:latin typeface="Arial" panose="020B0604020202020204" pitchFamily="34" charset="0"/>
                <a:cs typeface="Arial" panose="020B0604020202020204" pitchFamily="34" charset="0"/>
              </a:rPr>
              <a:t>with</a:t>
            </a:r>
            <a:r>
              <a:rPr lang="en-GB" sz="1100" spc="-25" dirty="0">
                <a:latin typeface="Arial" panose="020B0604020202020204" pitchFamily="34" charset="0"/>
                <a:cs typeface="Arial" panose="020B0604020202020204" pitchFamily="34" charset="0"/>
              </a:rPr>
              <a:t> </a:t>
            </a:r>
            <a:r>
              <a:rPr lang="en-GB" sz="1100" spc="30" dirty="0">
                <a:latin typeface="Arial" panose="020B0604020202020204" pitchFamily="34" charset="0"/>
                <a:cs typeface="Arial" panose="020B0604020202020204" pitchFamily="34" charset="0"/>
              </a:rPr>
              <a:t>them!</a:t>
            </a:r>
            <a:r>
              <a:rPr lang="en-GB" sz="1100" spc="235" dirty="0">
                <a:latin typeface="Arial" panose="020B0604020202020204" pitchFamily="34" charset="0"/>
                <a:cs typeface="Arial" panose="020B0604020202020204" pitchFamily="34" charset="0"/>
              </a:rPr>
              <a:t> </a:t>
            </a:r>
            <a:r>
              <a:rPr lang="en-GB" sz="1100" spc="20" dirty="0">
                <a:latin typeface="Arial" panose="020B0604020202020204" pitchFamily="34" charset="0"/>
                <a:cs typeface="Arial" panose="020B0604020202020204" pitchFamily="34" charset="0"/>
              </a:rPr>
              <a:t>After</a:t>
            </a:r>
            <a:r>
              <a:rPr lang="en-GB" sz="1100" spc="-25"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all, </a:t>
            </a:r>
            <a:r>
              <a:rPr lang="en-GB" sz="1100" spc="-254" dirty="0">
                <a:latin typeface="Arial" panose="020B0604020202020204" pitchFamily="34" charset="0"/>
                <a:cs typeface="Arial" panose="020B0604020202020204" pitchFamily="34" charset="0"/>
              </a:rPr>
              <a:t> </a:t>
            </a:r>
            <a:r>
              <a:rPr lang="en-GB" sz="1100" spc="65" dirty="0">
                <a:latin typeface="Arial" panose="020B0604020202020204" pitchFamily="34" charset="0"/>
                <a:cs typeface="Arial" panose="020B0604020202020204" pitchFamily="34" charset="0"/>
              </a:rPr>
              <a:t>homelessness</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is</a:t>
            </a:r>
            <a:r>
              <a:rPr lang="en-GB" sz="1100" spc="-30" dirty="0">
                <a:latin typeface="Arial" panose="020B0604020202020204" pitchFamily="34" charset="0"/>
                <a:cs typeface="Arial" panose="020B0604020202020204" pitchFamily="34" charset="0"/>
              </a:rPr>
              <a:t> </a:t>
            </a:r>
            <a:r>
              <a:rPr lang="en-GB" sz="1100" spc="114" dirty="0">
                <a:latin typeface="Arial" panose="020B0604020202020204" pitchFamily="34" charset="0"/>
                <a:cs typeface="Arial" panose="020B0604020202020204" pitchFamily="34" charset="0"/>
              </a:rPr>
              <a:t>a</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point</a:t>
            </a:r>
            <a:r>
              <a:rPr lang="en-GB" sz="1100" spc="-30" dirty="0">
                <a:latin typeface="Arial" panose="020B0604020202020204" pitchFamily="34" charset="0"/>
                <a:cs typeface="Arial" panose="020B0604020202020204" pitchFamily="34" charset="0"/>
              </a:rPr>
              <a:t> </a:t>
            </a:r>
            <a:r>
              <a:rPr lang="en-GB" sz="1100" spc="5" dirty="0">
                <a:latin typeface="Arial" panose="020B0604020202020204" pitchFamily="34" charset="0"/>
                <a:cs typeface="Arial" panose="020B0604020202020204" pitchFamily="34" charset="0"/>
              </a:rPr>
              <a:t>in</a:t>
            </a:r>
            <a:r>
              <a:rPr lang="en-GB" sz="1100" spc="-30" dirty="0">
                <a:latin typeface="Arial" panose="020B0604020202020204" pitchFamily="34" charset="0"/>
                <a:cs typeface="Arial" panose="020B0604020202020204" pitchFamily="34" charset="0"/>
              </a:rPr>
              <a:t> </a:t>
            </a:r>
            <a:r>
              <a:rPr lang="en-GB" sz="1100" spc="-5" dirty="0">
                <a:latin typeface="Arial" panose="020B0604020202020204" pitchFamily="34" charset="0"/>
                <a:cs typeface="Arial" panose="020B0604020202020204" pitchFamily="34" charset="0"/>
              </a:rPr>
              <a:t>time,</a:t>
            </a:r>
            <a:r>
              <a:rPr lang="en-GB" sz="1100" spc="-30"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not</a:t>
            </a:r>
            <a:r>
              <a:rPr lang="en-GB" sz="1100" spc="-25" dirty="0">
                <a:latin typeface="Arial" panose="020B0604020202020204" pitchFamily="34" charset="0"/>
                <a:cs typeface="Arial" panose="020B0604020202020204" pitchFamily="34" charset="0"/>
              </a:rPr>
              <a:t> </a:t>
            </a:r>
            <a:r>
              <a:rPr lang="en-GB" sz="1100" spc="114" dirty="0">
                <a:latin typeface="Arial" panose="020B0604020202020204" pitchFamily="34" charset="0"/>
                <a:cs typeface="Arial" panose="020B0604020202020204" pitchFamily="34" charset="0"/>
              </a:rPr>
              <a:t>a</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condition</a:t>
            </a:r>
            <a:r>
              <a:rPr lang="en-GB" sz="1100" spc="-30" dirty="0">
                <a:latin typeface="Arial" panose="020B0604020202020204" pitchFamily="34" charset="0"/>
                <a:cs typeface="Arial" panose="020B0604020202020204" pitchFamily="34" charset="0"/>
              </a:rPr>
              <a:t> </a:t>
            </a:r>
            <a:r>
              <a:rPr lang="en-GB" sz="1100" spc="260"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the </a:t>
            </a:r>
            <a:r>
              <a:rPr lang="en-GB" sz="1100" spc="35" dirty="0">
                <a:latin typeface="Arial" panose="020B0604020202020204" pitchFamily="34" charset="0"/>
                <a:cs typeface="Arial" panose="020B0604020202020204" pitchFamily="34" charset="0"/>
              </a:rPr>
              <a:t>underlying </a:t>
            </a:r>
            <a:r>
              <a:rPr lang="en-GB" sz="1100" spc="85" dirty="0">
                <a:latin typeface="Arial" panose="020B0604020202020204" pitchFamily="34" charset="0"/>
                <a:cs typeface="Arial" panose="020B0604020202020204" pitchFamily="34" charset="0"/>
              </a:rPr>
              <a:t>causes can </a:t>
            </a:r>
            <a:r>
              <a:rPr lang="en-GB" sz="1100" spc="70" dirty="0">
                <a:latin typeface="Arial" panose="020B0604020202020204" pitchFamily="34" charset="0"/>
                <a:cs typeface="Arial" panose="020B0604020202020204" pitchFamily="34" charset="0"/>
              </a:rPr>
              <a:t>be </a:t>
            </a:r>
            <a:r>
              <a:rPr lang="en-GB" sz="1100" spc="25" dirty="0">
                <a:latin typeface="Arial" panose="020B0604020202020204" pitchFamily="34" charset="0"/>
                <a:cs typeface="Arial" panose="020B0604020202020204" pitchFamily="34" charset="0"/>
              </a:rPr>
              <a:t>many, </a:t>
            </a:r>
            <a:r>
              <a:rPr lang="en-GB" sz="1100" spc="30" dirty="0">
                <a:latin typeface="Arial" panose="020B0604020202020204" pitchFamily="34" charset="0"/>
                <a:cs typeface="Arial" panose="020B0604020202020204" pitchFamily="34" charset="0"/>
              </a:rPr>
              <a:t>complex, </a:t>
            </a:r>
            <a:r>
              <a:rPr lang="en-GB" sz="1100" spc="75" dirty="0">
                <a:latin typeface="Arial" panose="020B0604020202020204" pitchFamily="34" charset="0"/>
                <a:cs typeface="Arial" panose="020B0604020202020204" pitchFamily="34" charset="0"/>
              </a:rPr>
              <a:t>and </a:t>
            </a:r>
            <a:r>
              <a:rPr lang="en-GB" sz="1100" spc="8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interdependent </a:t>
            </a:r>
            <a:r>
              <a:rPr lang="en-GB" sz="1100" spc="260" dirty="0">
                <a:latin typeface="Arial" panose="020B0604020202020204" pitchFamily="34" charset="0"/>
                <a:cs typeface="Arial" panose="020B0604020202020204" pitchFamily="34" charset="0"/>
              </a:rPr>
              <a:t>– </a:t>
            </a:r>
            <a:r>
              <a:rPr lang="en-GB" sz="1100" spc="20" dirty="0">
                <a:latin typeface="Arial" panose="020B0604020202020204" pitchFamily="34" charset="0"/>
                <a:cs typeface="Arial" panose="020B0604020202020204" pitchFamily="34" charset="0"/>
              </a:rPr>
              <a:t>everyone’s </a:t>
            </a:r>
            <a:r>
              <a:rPr lang="en-GB" sz="1100" spc="50" dirty="0">
                <a:latin typeface="Arial" panose="020B0604020202020204" pitchFamily="34" charset="0"/>
                <a:cs typeface="Arial" panose="020B0604020202020204" pitchFamily="34" charset="0"/>
              </a:rPr>
              <a:t>story </a:t>
            </a:r>
            <a:r>
              <a:rPr lang="en-GB" sz="1100" spc="35" dirty="0">
                <a:latin typeface="Arial" panose="020B0604020202020204" pitchFamily="34" charset="0"/>
                <a:cs typeface="Arial" panose="020B0604020202020204" pitchFamily="34" charset="0"/>
              </a:rPr>
              <a:t>is </a:t>
            </a:r>
            <a:r>
              <a:rPr lang="en-GB" sz="1100" spc="5" dirty="0">
                <a:latin typeface="Arial" panose="020B0604020202020204" pitchFamily="34" charset="0"/>
                <a:cs typeface="Arial" panose="020B0604020202020204" pitchFamily="34" charset="0"/>
              </a:rPr>
              <a:t>different, </a:t>
            </a:r>
            <a:r>
              <a:rPr lang="en-GB" sz="1100" spc="100" dirty="0">
                <a:latin typeface="Arial" panose="020B0604020202020204" pitchFamily="34" charset="0"/>
                <a:cs typeface="Arial" panose="020B0604020202020204" pitchFamily="34" charset="0"/>
              </a:rPr>
              <a:t>so </a:t>
            </a:r>
            <a:r>
              <a:rPr lang="en-GB" sz="1100" spc="65" dirty="0">
                <a:latin typeface="Arial" panose="020B0604020202020204" pitchFamily="34" charset="0"/>
                <a:cs typeface="Arial" panose="020B0604020202020204" pitchFamily="34" charset="0"/>
              </a:rPr>
              <a:t>we </a:t>
            </a:r>
            <a:r>
              <a:rPr lang="en-GB" sz="1100" spc="-26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are</a:t>
            </a:r>
            <a:r>
              <a:rPr lang="en-GB" sz="1100" spc="-3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person-centred</a:t>
            </a:r>
            <a:r>
              <a:rPr lang="en-GB" sz="1100" spc="-25" dirty="0">
                <a:latin typeface="Arial" panose="020B0604020202020204" pitchFamily="34" charset="0"/>
                <a:cs typeface="Arial" panose="020B0604020202020204" pitchFamily="34" charset="0"/>
              </a:rPr>
              <a:t> </a:t>
            </a:r>
            <a:r>
              <a:rPr lang="en-GB" sz="1100" spc="80" dirty="0">
                <a:latin typeface="Arial" panose="020B0604020202020204" pitchFamily="34" charset="0"/>
                <a:cs typeface="Arial" panose="020B0604020202020204" pitchFamily="34" charset="0"/>
              </a:rPr>
              <a:t>and</a:t>
            </a:r>
            <a:r>
              <a:rPr lang="en-GB" sz="1100" spc="-25"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trauma-informed</a:t>
            </a:r>
            <a:r>
              <a:rPr lang="en-GB" sz="1100" spc="-30" dirty="0">
                <a:latin typeface="Arial" panose="020B0604020202020204" pitchFamily="34" charset="0"/>
                <a:cs typeface="Arial" panose="020B0604020202020204" pitchFamily="34" charset="0"/>
              </a:rPr>
              <a:t> </a:t>
            </a:r>
            <a:r>
              <a:rPr lang="en-GB" sz="1100" spc="5" dirty="0">
                <a:latin typeface="Arial" panose="020B0604020202020204" pitchFamily="34" charset="0"/>
                <a:cs typeface="Arial" panose="020B0604020202020204" pitchFamily="34" charset="0"/>
              </a:rPr>
              <a:t>in</a:t>
            </a:r>
            <a:r>
              <a:rPr lang="en-GB" sz="1100" spc="-25" dirty="0">
                <a:latin typeface="Arial" panose="020B0604020202020204" pitchFamily="34" charset="0"/>
                <a:cs typeface="Arial" panose="020B0604020202020204" pitchFamily="34" charset="0"/>
              </a:rPr>
              <a:t> </a:t>
            </a:r>
            <a:r>
              <a:rPr lang="en-GB" sz="1100" spc="20" dirty="0">
                <a:latin typeface="Arial" panose="020B0604020202020204" pitchFamily="34" charset="0"/>
                <a:cs typeface="Arial" panose="020B0604020202020204" pitchFamily="34" charset="0"/>
              </a:rPr>
              <a:t>all</a:t>
            </a:r>
            <a:r>
              <a:rPr lang="en-GB" sz="1100" spc="-25" dirty="0">
                <a:latin typeface="Arial" panose="020B0604020202020204" pitchFamily="34" charset="0"/>
                <a:cs typeface="Arial" panose="020B0604020202020204" pitchFamily="34" charset="0"/>
              </a:rPr>
              <a:t> </a:t>
            </a:r>
            <a:r>
              <a:rPr lang="en-GB" sz="1100" spc="65" dirty="0">
                <a:latin typeface="Arial" panose="020B0604020202020204" pitchFamily="34" charset="0"/>
                <a:cs typeface="Arial" panose="020B0604020202020204" pitchFamily="34" charset="0"/>
              </a:rPr>
              <a:t>we</a:t>
            </a:r>
            <a:r>
              <a:rPr lang="en-GB" sz="1100" spc="-30"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do.</a:t>
            </a:r>
            <a:endParaRPr lang="en-GB" sz="1100" dirty="0">
              <a:latin typeface="Arial" panose="020B0604020202020204" pitchFamily="34" charset="0"/>
              <a:cs typeface="Arial" panose="020B0604020202020204" pitchFamily="34" charset="0"/>
            </a:endParaRPr>
          </a:p>
          <a:p>
            <a:pPr algn="just"/>
            <a:endParaRPr lang="en-US" sz="11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21388A7-6946-49F2-AD58-A91B3DAB6DED}"/>
              </a:ext>
            </a:extLst>
          </p:cNvPr>
          <p:cNvSpPr txBox="1">
            <a:spLocks/>
          </p:cNvSpPr>
          <p:nvPr/>
        </p:nvSpPr>
        <p:spPr>
          <a:xfrm>
            <a:off x="4953805" y="110147"/>
            <a:ext cx="58123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33485A"/>
                </a:solidFill>
                <a:latin typeface="Zen New Bold" pitchFamily="2" charset="77"/>
                <a:ea typeface="Zen New Bold" pitchFamily="2" charset="77"/>
                <a:cs typeface="+mj-cs"/>
              </a:defRPr>
            </a:lvl1pPr>
          </a:lstStyle>
          <a:p>
            <a:r>
              <a:rPr lang="en-GB" sz="4000" spc="-135" dirty="0">
                <a:solidFill>
                  <a:srgbClr val="46A9D6"/>
                </a:solidFill>
                <a:latin typeface="Zen New Bold" panose="00000800000000000000" pitchFamily="50" charset="0"/>
                <a:ea typeface="Zen New Bold" panose="00000800000000000000" pitchFamily="50" charset="0"/>
                <a:cs typeface="Lucida Sans"/>
              </a:rPr>
              <a:t>Abou</a:t>
            </a:r>
            <a:r>
              <a:rPr lang="en-GB" sz="4000" spc="-30" dirty="0">
                <a:solidFill>
                  <a:srgbClr val="46A9D6"/>
                </a:solidFill>
                <a:latin typeface="Zen New Bold" panose="00000800000000000000" pitchFamily="50" charset="0"/>
                <a:ea typeface="Zen New Bold" panose="00000800000000000000" pitchFamily="50" charset="0"/>
                <a:cs typeface="Lucida Sans"/>
              </a:rPr>
              <a:t>t</a:t>
            </a:r>
            <a:r>
              <a:rPr lang="en-GB" sz="4000" spc="-345" dirty="0">
                <a:solidFill>
                  <a:srgbClr val="46A9D6"/>
                </a:solidFill>
                <a:latin typeface="Zen New Bold" panose="00000800000000000000" pitchFamily="50" charset="0"/>
                <a:ea typeface="Zen New Bold" panose="00000800000000000000" pitchFamily="50" charset="0"/>
                <a:cs typeface="Lucida Sans"/>
              </a:rPr>
              <a:t> </a:t>
            </a:r>
            <a:r>
              <a:rPr lang="en-GB" sz="4000" spc="-135" dirty="0">
                <a:solidFill>
                  <a:srgbClr val="46A9D6"/>
                </a:solidFill>
                <a:latin typeface="Zen New Bold" panose="00000800000000000000" pitchFamily="50" charset="0"/>
                <a:ea typeface="Zen New Bold" panose="00000800000000000000" pitchFamily="50" charset="0"/>
                <a:cs typeface="Lucida Sans"/>
              </a:rPr>
              <a:t>Blu</a:t>
            </a:r>
            <a:r>
              <a:rPr lang="en-GB" sz="4000" spc="-50" dirty="0">
                <a:solidFill>
                  <a:srgbClr val="46A9D6"/>
                </a:solidFill>
                <a:latin typeface="Zen New Bold" panose="00000800000000000000" pitchFamily="50" charset="0"/>
                <a:ea typeface="Zen New Bold" panose="00000800000000000000" pitchFamily="50" charset="0"/>
                <a:cs typeface="Lucida Sans"/>
              </a:rPr>
              <a:t>e</a:t>
            </a:r>
            <a:r>
              <a:rPr lang="en-GB" sz="4000" spc="-345" dirty="0">
                <a:solidFill>
                  <a:srgbClr val="46A9D6"/>
                </a:solidFill>
                <a:latin typeface="Zen New Bold" panose="00000800000000000000" pitchFamily="50" charset="0"/>
                <a:ea typeface="Zen New Bold" panose="00000800000000000000" pitchFamily="50" charset="0"/>
                <a:cs typeface="Lucida Sans"/>
              </a:rPr>
              <a:t> </a:t>
            </a:r>
            <a:r>
              <a:rPr lang="en-GB" sz="4000" spc="-434" dirty="0">
                <a:solidFill>
                  <a:srgbClr val="46A9D6"/>
                </a:solidFill>
                <a:latin typeface="Zen New Bold" panose="00000800000000000000" pitchFamily="50" charset="0"/>
                <a:ea typeface="Zen New Bold" panose="00000800000000000000" pitchFamily="50" charset="0"/>
                <a:cs typeface="Lucida Sans"/>
              </a:rPr>
              <a:t>T</a:t>
            </a:r>
            <a:r>
              <a:rPr lang="en-GB" sz="4000" spc="-155" dirty="0">
                <a:solidFill>
                  <a:srgbClr val="46A9D6"/>
                </a:solidFill>
                <a:latin typeface="Zen New Bold" panose="00000800000000000000" pitchFamily="50" charset="0"/>
                <a:ea typeface="Zen New Bold" panose="00000800000000000000" pitchFamily="50" charset="0"/>
                <a:cs typeface="Lucida Sans"/>
              </a:rPr>
              <a:t>riang</a:t>
            </a:r>
            <a:r>
              <a:rPr lang="en-GB" sz="4000" spc="-180" dirty="0">
                <a:solidFill>
                  <a:srgbClr val="46A9D6"/>
                </a:solidFill>
                <a:latin typeface="Zen New Bold" panose="00000800000000000000" pitchFamily="50" charset="0"/>
                <a:ea typeface="Zen New Bold" panose="00000800000000000000" pitchFamily="50" charset="0"/>
                <a:cs typeface="Lucida Sans"/>
              </a:rPr>
              <a:t>l</a:t>
            </a:r>
            <a:r>
              <a:rPr lang="en-GB" sz="4000" spc="65" dirty="0">
                <a:solidFill>
                  <a:srgbClr val="46A9D6"/>
                </a:solidFill>
                <a:latin typeface="Zen New Bold" panose="00000800000000000000" pitchFamily="50" charset="0"/>
                <a:ea typeface="Zen New Bold" panose="00000800000000000000" pitchFamily="50" charset="0"/>
                <a:cs typeface="Lucida Sans"/>
              </a:rPr>
              <a:t>e</a:t>
            </a:r>
            <a:endParaRPr lang="en-US" sz="4000" dirty="0">
              <a:solidFill>
                <a:schemeClr val="tx1"/>
              </a:solidFill>
              <a:latin typeface="Zen New Bold" panose="00000800000000000000" pitchFamily="50" charset="0"/>
              <a:ea typeface="Zen New Bold" panose="00000800000000000000" pitchFamily="50" charset="0"/>
            </a:endParaRPr>
          </a:p>
        </p:txBody>
      </p:sp>
    </p:spTree>
    <p:extLst>
      <p:ext uri="{BB962C8B-B14F-4D97-AF65-F5344CB8AC3E}">
        <p14:creationId xmlns:p14="http://schemas.microsoft.com/office/powerpoint/2010/main" val="3387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 y="9279"/>
            <a:ext cx="5662246" cy="6307015"/>
          </a:xfrm>
          <a:prstGeom prst="rect">
            <a:avLst/>
          </a:prstGeom>
          <a:gradFill>
            <a:gsLst>
              <a:gs pos="100000">
                <a:srgbClr val="33485A">
                  <a:alpha val="74000"/>
                </a:srgbClr>
              </a:gs>
              <a:gs pos="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7907" y="1713416"/>
            <a:ext cx="4876801" cy="5144584"/>
          </a:xfrm>
          <a:prstGeom prst="rect">
            <a:avLst/>
          </a:prstGeom>
        </p:spPr>
        <p:txBody>
          <a:bodyPr wrap="square" lIns="0" tIns="0" rIns="0" bIns="0" numCol="1" spcCol="270000">
            <a:noAutofit/>
          </a:bodyPr>
          <a:lstStyle/>
          <a:p>
            <a:pPr marR="5080" algn="just">
              <a:lnSpc>
                <a:spcPct val="111100"/>
              </a:lnSpc>
              <a:spcBef>
                <a:spcPts val="3"/>
              </a:spcBef>
              <a:spcAft>
                <a:spcPts val="3"/>
              </a:spcAft>
            </a:pPr>
            <a:r>
              <a:rPr lang="en-GB" sz="1400" b="1" spc="15" dirty="0">
                <a:latin typeface="Arial" panose="020B0604020202020204" pitchFamily="34" charset="0"/>
                <a:cs typeface="Arial" panose="020B0604020202020204" pitchFamily="34" charset="0"/>
              </a:rPr>
              <a:t>We need to: </a:t>
            </a:r>
            <a:endParaRPr lang="en-GB" sz="1400" b="1" spc="-145" dirty="0">
              <a:latin typeface="Arial" panose="020B0604020202020204" pitchFamily="34" charset="0"/>
              <a:cs typeface="Arial" panose="020B0604020202020204" pitchFamily="34" charset="0"/>
            </a:endParaRPr>
          </a:p>
          <a:p>
            <a:pPr marL="171450" marR="5080" indent="-171450" algn="just">
              <a:spcBef>
                <a:spcPts val="3"/>
              </a:spcBef>
              <a:spcAft>
                <a:spcPts val="3"/>
              </a:spcAft>
              <a:buBlip>
                <a:blip r:embed="rId4"/>
              </a:buBlip>
            </a:pPr>
            <a:r>
              <a:rPr lang="en-GB" sz="1100" dirty="0">
                <a:latin typeface="Arial" panose="020B0604020202020204" pitchFamily="34" charset="0"/>
                <a:cs typeface="Arial" panose="020B0604020202020204" pitchFamily="34" charset="0"/>
              </a:rPr>
              <a:t>drive forward our transformation programme, ensuring we deliver our Organisational Strategy and  achieve our Mission, by having the necessary overview of progress of our interdependent  Service, People, Property, and Digital strategies, investment cases, and delivery plans across our portfolio.</a:t>
            </a:r>
          </a:p>
          <a:p>
            <a:pPr marL="171450" marR="5080" indent="-171450" algn="just">
              <a:spcBef>
                <a:spcPts val="3"/>
              </a:spcBef>
              <a:spcAft>
                <a:spcPts val="3"/>
              </a:spcAft>
              <a:buBlip>
                <a:blip r:embed="rId4"/>
              </a:buBlip>
            </a:pPr>
            <a:r>
              <a:rPr lang="en-GB" sz="1100" dirty="0">
                <a:latin typeface="Arial" panose="020B0604020202020204" pitchFamily="34" charset="0"/>
                <a:cs typeface="Arial" panose="020B0604020202020204" pitchFamily="34" charset="0"/>
              </a:rPr>
              <a:t>remove bureaucracy and operational inefficiencies, ensuring we are releasing time to  support our amazing staff teams. Measuring the right things and nurturing a culture of  continuous service improvement.</a:t>
            </a:r>
          </a:p>
          <a:p>
            <a:pPr marL="171450" marR="5080" indent="-171450" algn="just">
              <a:spcBef>
                <a:spcPts val="3"/>
              </a:spcBef>
              <a:spcAft>
                <a:spcPts val="3"/>
              </a:spcAft>
              <a:buBlip>
                <a:blip r:embed="rId4"/>
              </a:buBlip>
            </a:pPr>
            <a:r>
              <a:rPr lang="en-GB" sz="1100" dirty="0">
                <a:latin typeface="Arial" panose="020B0604020202020204" pitchFamily="34" charset="0"/>
                <a:cs typeface="Arial" panose="020B0604020202020204" pitchFamily="34" charset="0"/>
              </a:rPr>
              <a:t>empower our people, delegating authority to the front line, allowing them to contribute to the development of new services and to driving  service excellence across the organisation.</a:t>
            </a:r>
          </a:p>
          <a:p>
            <a:pPr marL="171450" marR="5080" indent="-171450" algn="just">
              <a:spcBef>
                <a:spcPts val="3"/>
              </a:spcBef>
              <a:spcAft>
                <a:spcPts val="3"/>
              </a:spcAft>
              <a:buBlip>
                <a:blip r:embed="rId4"/>
              </a:buBlip>
            </a:pPr>
            <a:r>
              <a:rPr lang="en-GB" sz="1100" dirty="0">
                <a:latin typeface="Arial" panose="020B0604020202020204" pitchFamily="34" charset="0"/>
                <a:cs typeface="Arial" panose="020B0604020202020204" pitchFamily="34" charset="0"/>
              </a:rPr>
              <a:t>roll out personal development frameworks, equipping our staff with the tools to grow professionally and embark on new specialist  career pathways. We need to build on our  progressive staff-side relationships, refreshing our  job evaluation scheme and making Blue Triangle not only an amazing place to work, but to build a career.</a:t>
            </a:r>
          </a:p>
          <a:p>
            <a:pPr marL="171450" marR="5080" indent="-171450" algn="just">
              <a:lnSpc>
                <a:spcPct val="111100"/>
              </a:lnSpc>
              <a:spcBef>
                <a:spcPts val="3"/>
              </a:spcBef>
              <a:spcAft>
                <a:spcPts val="3"/>
              </a:spcAft>
              <a:buBlip>
                <a:blip r:embed="rId4"/>
              </a:buBlip>
            </a:pPr>
            <a:endParaRPr lang="en-GB" sz="1100" dirty="0">
              <a:latin typeface="Arial" panose="020B0604020202020204" pitchFamily="34" charset="0"/>
              <a:cs typeface="Arial" panose="020B0604020202020204" pitchFamily="34" charset="0"/>
            </a:endParaRPr>
          </a:p>
          <a:p>
            <a:pPr marL="12700" marR="113030" algn="just">
              <a:lnSpc>
                <a:spcPct val="111100"/>
              </a:lnSpc>
              <a:spcBef>
                <a:spcPts val="3"/>
              </a:spcBef>
              <a:spcAft>
                <a:spcPts val="3"/>
              </a:spcAft>
            </a:pPr>
            <a:r>
              <a:rPr lang="en-GB" sz="1100" spc="50" dirty="0">
                <a:latin typeface="Arial" panose="020B0604020202020204" pitchFamily="34" charset="0"/>
                <a:cs typeface="Arial" panose="020B0604020202020204" pitchFamily="34" charset="0"/>
              </a:rPr>
              <a:t>Social</a:t>
            </a:r>
            <a:r>
              <a:rPr lang="en-GB" sz="1100" spc="-25" dirty="0">
                <a:latin typeface="Arial" panose="020B0604020202020204" pitchFamily="34" charset="0"/>
                <a:cs typeface="Arial" panose="020B0604020202020204" pitchFamily="34" charset="0"/>
              </a:rPr>
              <a:t> </a:t>
            </a:r>
            <a:r>
              <a:rPr lang="en-GB" sz="1100" spc="75" dirty="0">
                <a:latin typeface="Arial" panose="020B0604020202020204" pitchFamily="34" charset="0"/>
                <a:cs typeface="Arial" panose="020B0604020202020204" pitchFamily="34" charset="0"/>
              </a:rPr>
              <a:t>Care</a:t>
            </a:r>
            <a:r>
              <a:rPr lang="en-GB" sz="1100" spc="-25" dirty="0">
                <a:latin typeface="Arial" panose="020B0604020202020204" pitchFamily="34" charset="0"/>
                <a:cs typeface="Arial" panose="020B0604020202020204" pitchFamily="34" charset="0"/>
              </a:rPr>
              <a:t> </a:t>
            </a:r>
            <a:r>
              <a:rPr lang="en-GB" sz="1100" spc="80" dirty="0">
                <a:latin typeface="Arial" panose="020B0604020202020204" pitchFamily="34" charset="0"/>
                <a:cs typeface="Arial" panose="020B0604020202020204" pitchFamily="34" charset="0"/>
              </a:rPr>
              <a:t>and</a:t>
            </a:r>
            <a:r>
              <a:rPr lang="en-GB" sz="1100" spc="-2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Social</a:t>
            </a:r>
            <a:r>
              <a:rPr lang="en-GB" sz="1100" spc="-25"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Justice</a:t>
            </a:r>
            <a:r>
              <a:rPr lang="en-GB" sz="1100" spc="-20" dirty="0">
                <a:latin typeface="Arial" panose="020B0604020202020204" pitchFamily="34" charset="0"/>
                <a:cs typeface="Arial" panose="020B0604020202020204" pitchFamily="34" charset="0"/>
              </a:rPr>
              <a:t> </a:t>
            </a:r>
            <a:r>
              <a:rPr lang="en-GB" sz="1100" spc="5" dirty="0">
                <a:latin typeface="Arial" panose="020B0604020202020204" pitchFamily="34" charset="0"/>
                <a:cs typeface="Arial" panose="020B0604020202020204" pitchFamily="34" charset="0"/>
              </a:rPr>
              <a:t>in</a:t>
            </a:r>
            <a:r>
              <a:rPr lang="en-GB" sz="1100" spc="-25" dirty="0">
                <a:latin typeface="Arial" panose="020B0604020202020204" pitchFamily="34" charset="0"/>
                <a:cs typeface="Arial" panose="020B0604020202020204" pitchFamily="34" charset="0"/>
              </a:rPr>
              <a:t> </a:t>
            </a:r>
            <a:r>
              <a:rPr lang="en-GB" sz="1100" spc="60" dirty="0">
                <a:latin typeface="Arial" panose="020B0604020202020204" pitchFamily="34" charset="0"/>
                <a:cs typeface="Arial" panose="020B0604020202020204" pitchFamily="34" charset="0"/>
              </a:rPr>
              <a:t>Scotland</a:t>
            </a:r>
            <a:r>
              <a:rPr lang="en-GB" sz="1100" spc="-20" dirty="0">
                <a:latin typeface="Arial" panose="020B0604020202020204" pitchFamily="34" charset="0"/>
                <a:cs typeface="Arial" panose="020B0604020202020204" pitchFamily="34" charset="0"/>
              </a:rPr>
              <a:t> </a:t>
            </a:r>
            <a:r>
              <a:rPr lang="en-GB" sz="1100" spc="25" dirty="0">
                <a:latin typeface="Arial" panose="020B0604020202020204" pitchFamily="34" charset="0"/>
                <a:cs typeface="Arial" panose="020B0604020202020204" pitchFamily="34" charset="0"/>
              </a:rPr>
              <a:t>requires </a:t>
            </a:r>
            <a:r>
              <a:rPr lang="en-GB" sz="1100" spc="40" dirty="0">
                <a:latin typeface="Arial" panose="020B0604020202020204" pitchFamily="34" charset="0"/>
                <a:cs typeface="Arial" panose="020B0604020202020204" pitchFamily="34" charset="0"/>
              </a:rPr>
              <a:t>significant </a:t>
            </a:r>
            <a:r>
              <a:rPr lang="en-GB" sz="1100" spc="35" dirty="0">
                <a:latin typeface="Arial" panose="020B0604020202020204" pitchFamily="34" charset="0"/>
                <a:cs typeface="Arial" panose="020B0604020202020204" pitchFamily="34" charset="0"/>
              </a:rPr>
              <a:t>transformation. </a:t>
            </a:r>
            <a:r>
              <a:rPr lang="en-GB" sz="1100" spc="25" dirty="0">
                <a:latin typeface="Arial" panose="020B0604020202020204" pitchFamily="34" charset="0"/>
                <a:cs typeface="Arial" panose="020B0604020202020204" pitchFamily="34" charset="0"/>
              </a:rPr>
              <a:t>At Blue Triangle </a:t>
            </a:r>
            <a:r>
              <a:rPr lang="en-GB" sz="1100" spc="65" dirty="0">
                <a:latin typeface="Arial" panose="020B0604020202020204" pitchFamily="34" charset="0"/>
                <a:cs typeface="Arial" panose="020B0604020202020204" pitchFamily="34" charset="0"/>
              </a:rPr>
              <a:t>we </a:t>
            </a:r>
            <a:r>
              <a:rPr lang="en-GB" sz="1100" spc="70" dirty="0">
                <a:latin typeface="Arial" panose="020B0604020202020204" pitchFamily="34" charset="0"/>
                <a:cs typeface="Arial" panose="020B0604020202020204" pitchFamily="34" charset="0"/>
              </a:rPr>
              <a:t> </a:t>
            </a:r>
            <a:r>
              <a:rPr lang="en-GB" sz="1100" spc="60" dirty="0">
                <a:latin typeface="Arial" panose="020B0604020202020204" pitchFamily="34" charset="0"/>
                <a:cs typeface="Arial" panose="020B0604020202020204" pitchFamily="34" charset="0"/>
              </a:rPr>
              <a:t>have</a:t>
            </a:r>
            <a:r>
              <a:rPr lang="en-GB" sz="1100" spc="-30" dirty="0">
                <a:latin typeface="Arial" panose="020B0604020202020204" pitchFamily="34" charset="0"/>
                <a:cs typeface="Arial" panose="020B0604020202020204" pitchFamily="34" charset="0"/>
              </a:rPr>
              <a:t> </a:t>
            </a:r>
            <a:r>
              <a:rPr lang="en-GB" sz="1100" spc="114" dirty="0">
                <a:latin typeface="Arial" panose="020B0604020202020204" pitchFamily="34" charset="0"/>
                <a:cs typeface="Arial" panose="020B0604020202020204" pitchFamily="34" charset="0"/>
              </a:rPr>
              <a:t>a</a:t>
            </a:r>
            <a:r>
              <a:rPr lang="en-GB" sz="1100" spc="-25"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unique</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blend</a:t>
            </a:r>
            <a:r>
              <a:rPr lang="en-GB" sz="1100" spc="-25"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of</a:t>
            </a:r>
            <a:r>
              <a:rPr lang="en-GB" sz="1100" spc="-30" dirty="0">
                <a:latin typeface="Arial" panose="020B0604020202020204" pitchFamily="34" charset="0"/>
                <a:cs typeface="Arial" panose="020B0604020202020204" pitchFamily="34" charset="0"/>
              </a:rPr>
              <a:t> </a:t>
            </a:r>
            <a:r>
              <a:rPr lang="en-GB" sz="1100" spc="80" dirty="0">
                <a:latin typeface="Arial" panose="020B0604020202020204" pitchFamily="34" charset="0"/>
                <a:cs typeface="Arial" panose="020B0604020202020204" pitchFamily="34" charset="0"/>
              </a:rPr>
              <a:t>assets</a:t>
            </a:r>
            <a:r>
              <a:rPr lang="en-GB" sz="1100" spc="-25"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to</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bring</a:t>
            </a:r>
            <a:r>
              <a:rPr lang="en-GB" sz="1100" spc="-25"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to</a:t>
            </a:r>
            <a:r>
              <a:rPr lang="en-GB" sz="1100" spc="-25"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the</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table</a:t>
            </a:r>
            <a:r>
              <a:rPr lang="en-GB" sz="1100" spc="-254"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to </a:t>
            </a:r>
            <a:r>
              <a:rPr lang="en-GB" sz="1100" spc="20" dirty="0">
                <a:latin typeface="Arial" panose="020B0604020202020204" pitchFamily="34" charset="0"/>
                <a:cs typeface="Arial" panose="020B0604020202020204" pitchFamily="34" charset="0"/>
              </a:rPr>
              <a:t>drive </a:t>
            </a:r>
            <a:r>
              <a:rPr lang="en-GB" sz="1100" spc="40" dirty="0">
                <a:latin typeface="Arial" panose="020B0604020202020204" pitchFamily="34" charset="0"/>
                <a:cs typeface="Arial" panose="020B0604020202020204" pitchFamily="34" charset="0"/>
              </a:rPr>
              <a:t>the </a:t>
            </a:r>
            <a:r>
              <a:rPr lang="en-GB" sz="1100" spc="45" dirty="0">
                <a:latin typeface="Arial" panose="020B0604020202020204" pitchFamily="34" charset="0"/>
                <a:cs typeface="Arial" panose="020B0604020202020204" pitchFamily="34" charset="0"/>
              </a:rPr>
              <a:t>improvements </a:t>
            </a:r>
            <a:r>
              <a:rPr lang="en-GB" sz="1100" spc="5" dirty="0">
                <a:latin typeface="Arial" panose="020B0604020202020204" pitchFamily="34" charset="0"/>
                <a:cs typeface="Arial" panose="020B0604020202020204" pitchFamily="34" charset="0"/>
              </a:rPr>
              <a:t>in </a:t>
            </a:r>
            <a:r>
              <a:rPr lang="en-GB" sz="1100" spc="40" dirty="0">
                <a:latin typeface="Arial" panose="020B0604020202020204" pitchFamily="34" charset="0"/>
                <a:cs typeface="Arial" panose="020B0604020202020204" pitchFamily="34" charset="0"/>
              </a:rPr>
              <a:t>human, </a:t>
            </a:r>
            <a:r>
              <a:rPr lang="en-GB" sz="1100" spc="35" dirty="0">
                <a:latin typeface="Arial" panose="020B0604020202020204" pitchFamily="34" charset="0"/>
                <a:cs typeface="Arial" panose="020B0604020202020204" pitchFamily="34" charset="0"/>
              </a:rPr>
              <a:t>social, </a:t>
            </a:r>
            <a:r>
              <a:rPr lang="en-GB" sz="1100" spc="75" dirty="0">
                <a:latin typeface="Arial" panose="020B0604020202020204" pitchFamily="34" charset="0"/>
                <a:cs typeface="Arial" panose="020B0604020202020204" pitchFamily="34" charset="0"/>
              </a:rPr>
              <a:t>and </a:t>
            </a:r>
            <a:r>
              <a:rPr lang="en-GB" sz="1100" spc="80" dirty="0">
                <a:latin typeface="Arial" panose="020B0604020202020204" pitchFamily="34" charset="0"/>
                <a:cs typeface="Arial" panose="020B0604020202020204" pitchFamily="34" charset="0"/>
              </a:rPr>
              <a:t> </a:t>
            </a:r>
            <a:r>
              <a:rPr lang="en-GB" sz="1100" spc="65" dirty="0">
                <a:latin typeface="Arial" panose="020B0604020202020204" pitchFamily="34" charset="0"/>
                <a:cs typeface="Arial" panose="020B0604020202020204" pitchFamily="34" charset="0"/>
              </a:rPr>
              <a:t>economic</a:t>
            </a:r>
            <a:r>
              <a:rPr lang="en-GB" sz="1100" spc="-35" dirty="0">
                <a:latin typeface="Arial" panose="020B0604020202020204" pitchFamily="34" charset="0"/>
                <a:cs typeface="Arial" panose="020B0604020202020204" pitchFamily="34" charset="0"/>
              </a:rPr>
              <a:t> </a:t>
            </a:r>
            <a:r>
              <a:rPr lang="en-GB" sz="1100" spc="70" dirty="0">
                <a:latin typeface="Arial" panose="020B0604020202020204" pitchFamily="34" charset="0"/>
                <a:cs typeface="Arial" panose="020B0604020202020204" pitchFamily="34" charset="0"/>
              </a:rPr>
              <a:t>outcomes</a:t>
            </a:r>
            <a:r>
              <a:rPr lang="en-GB" sz="1100" spc="-30" dirty="0">
                <a:latin typeface="Arial" panose="020B0604020202020204" pitchFamily="34" charset="0"/>
                <a:cs typeface="Arial" panose="020B0604020202020204" pitchFamily="34" charset="0"/>
              </a:rPr>
              <a:t> </a:t>
            </a:r>
            <a:r>
              <a:rPr lang="en-GB" sz="1100" spc="50" dirty="0">
                <a:latin typeface="Arial" panose="020B0604020202020204" pitchFamily="34" charset="0"/>
                <a:cs typeface="Arial" panose="020B0604020202020204" pitchFamily="34" charset="0"/>
              </a:rPr>
              <a:t>that</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are</a:t>
            </a:r>
            <a:r>
              <a:rPr lang="en-GB" sz="1100" spc="-30" dirty="0">
                <a:latin typeface="Arial" panose="020B0604020202020204" pitchFamily="34" charset="0"/>
                <a:cs typeface="Arial" panose="020B0604020202020204" pitchFamily="34" charset="0"/>
              </a:rPr>
              <a:t> </a:t>
            </a:r>
            <a:r>
              <a:rPr lang="en-GB" sz="1100" spc="100" dirty="0">
                <a:latin typeface="Arial" panose="020B0604020202020204" pitchFamily="34" charset="0"/>
                <a:cs typeface="Arial" panose="020B0604020202020204" pitchFamily="34" charset="0"/>
              </a:rPr>
              <a:t>so</a:t>
            </a:r>
            <a:r>
              <a:rPr lang="en-GB" sz="1100" spc="-30" dirty="0">
                <a:latin typeface="Arial" panose="020B0604020202020204" pitchFamily="34" charset="0"/>
                <a:cs typeface="Arial" panose="020B0604020202020204" pitchFamily="34" charset="0"/>
              </a:rPr>
              <a:t> </a:t>
            </a:r>
            <a:r>
              <a:rPr lang="en-GB" sz="1100" spc="55" dirty="0">
                <a:latin typeface="Arial" panose="020B0604020202020204" pitchFamily="34" charset="0"/>
                <a:cs typeface="Arial" panose="020B0604020202020204" pitchFamily="34" charset="0"/>
              </a:rPr>
              <a:t>badly</a:t>
            </a:r>
            <a:r>
              <a:rPr lang="en-GB" sz="1100" spc="-3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needed.</a:t>
            </a:r>
            <a:endParaRPr lang="en-GB" sz="1100" dirty="0">
              <a:latin typeface="Arial" panose="020B0604020202020204" pitchFamily="34" charset="0"/>
              <a:cs typeface="Arial" panose="020B0604020202020204" pitchFamily="34" charset="0"/>
            </a:endParaRPr>
          </a:p>
          <a:p>
            <a:pPr marL="12700" marR="5080" algn="just">
              <a:lnSpc>
                <a:spcPct val="111100"/>
              </a:lnSpc>
              <a:spcBef>
                <a:spcPts val="3"/>
              </a:spcBef>
              <a:spcAft>
                <a:spcPts val="3"/>
              </a:spcAft>
            </a:pPr>
            <a:r>
              <a:rPr lang="en-GB" sz="1100" spc="45" dirty="0">
                <a:latin typeface="Arial" panose="020B0604020202020204" pitchFamily="34" charset="0"/>
                <a:cs typeface="Arial" panose="020B0604020202020204" pitchFamily="34" charset="0"/>
              </a:rPr>
              <a:t>We </a:t>
            </a:r>
            <a:r>
              <a:rPr lang="en-GB" sz="1100" spc="65" dirty="0">
                <a:latin typeface="Arial" panose="020B0604020202020204" pitchFamily="34" charset="0"/>
                <a:cs typeface="Arial" panose="020B0604020202020204" pitchFamily="34" charset="0"/>
              </a:rPr>
              <a:t>want </a:t>
            </a:r>
            <a:r>
              <a:rPr lang="en-GB" sz="1100" spc="55" dirty="0">
                <a:latin typeface="Arial" panose="020B0604020202020204" pitchFamily="34" charset="0"/>
                <a:cs typeface="Arial" panose="020B0604020202020204" pitchFamily="34" charset="0"/>
              </a:rPr>
              <a:t>to </a:t>
            </a:r>
            <a:r>
              <a:rPr lang="en-GB" sz="1100" spc="70" dirty="0">
                <a:latin typeface="Arial" panose="020B0604020202020204" pitchFamily="34" charset="0"/>
                <a:cs typeface="Arial" panose="020B0604020202020204" pitchFamily="34" charset="0"/>
              </a:rPr>
              <a:t>be </a:t>
            </a:r>
            <a:r>
              <a:rPr lang="en-GB" sz="1100" spc="65" dirty="0">
                <a:latin typeface="Arial" panose="020B0604020202020204" pitchFamily="34" charset="0"/>
                <a:cs typeface="Arial" panose="020B0604020202020204" pitchFamily="34" charset="0"/>
              </a:rPr>
              <a:t>best </a:t>
            </a:r>
            <a:r>
              <a:rPr lang="en-GB" sz="1100" spc="5" dirty="0">
                <a:latin typeface="Arial" panose="020B0604020202020204" pitchFamily="34" charset="0"/>
                <a:cs typeface="Arial" panose="020B0604020202020204" pitchFamily="34" charset="0"/>
              </a:rPr>
              <a:t>in </a:t>
            </a:r>
            <a:r>
              <a:rPr lang="en-GB" sz="1100" spc="75" dirty="0">
                <a:latin typeface="Arial" panose="020B0604020202020204" pitchFamily="34" charset="0"/>
                <a:cs typeface="Arial" panose="020B0604020202020204" pitchFamily="34" charset="0"/>
              </a:rPr>
              <a:t>class </a:t>
            </a:r>
            <a:r>
              <a:rPr lang="en-GB" sz="1100" spc="80" dirty="0">
                <a:latin typeface="Arial" panose="020B0604020202020204" pitchFamily="34" charset="0"/>
                <a:cs typeface="Arial" panose="020B0604020202020204" pitchFamily="34" charset="0"/>
              </a:rPr>
              <a:t>and </a:t>
            </a:r>
            <a:r>
              <a:rPr lang="en-GB" sz="1100" spc="70" dirty="0">
                <a:latin typeface="Arial" panose="020B0604020202020204" pitchFamily="34" charset="0"/>
                <a:cs typeface="Arial" panose="020B0604020202020204" pitchFamily="34" charset="0"/>
              </a:rPr>
              <a:t>be </a:t>
            </a:r>
            <a:r>
              <a:rPr lang="en-GB" sz="1100" spc="25" dirty="0">
                <a:latin typeface="Arial" panose="020B0604020202020204" pitchFamily="34" charset="0"/>
                <a:cs typeface="Arial" panose="020B0604020202020204" pitchFamily="34" charset="0"/>
              </a:rPr>
              <a:t>trailblazers </a:t>
            </a:r>
            <a:r>
              <a:rPr lang="en-GB" sz="1100" dirty="0">
                <a:latin typeface="Arial" panose="020B0604020202020204" pitchFamily="34" charset="0"/>
                <a:cs typeface="Arial" panose="020B0604020202020204" pitchFamily="34" charset="0"/>
              </a:rPr>
              <a:t>in </a:t>
            </a:r>
            <a:r>
              <a:rPr lang="en-GB" sz="1100" spc="70" dirty="0">
                <a:latin typeface="Arial" panose="020B0604020202020204" pitchFamily="34" charset="0"/>
                <a:cs typeface="Arial" panose="020B0604020202020204" pitchFamily="34" charset="0"/>
              </a:rPr>
              <a:t>what</a:t>
            </a:r>
            <a:r>
              <a:rPr lang="en-GB" sz="1100" spc="-35" dirty="0">
                <a:latin typeface="Arial" panose="020B0604020202020204" pitchFamily="34" charset="0"/>
                <a:cs typeface="Arial" panose="020B0604020202020204" pitchFamily="34" charset="0"/>
              </a:rPr>
              <a:t> </a:t>
            </a:r>
            <a:r>
              <a:rPr lang="en-GB" sz="1100" spc="65" dirty="0">
                <a:latin typeface="Arial" panose="020B0604020202020204" pitchFamily="34" charset="0"/>
                <a:cs typeface="Arial" panose="020B0604020202020204" pitchFamily="34" charset="0"/>
              </a:rPr>
              <a:t>we</a:t>
            </a:r>
            <a:r>
              <a:rPr lang="en-GB" sz="1100" spc="-35"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do.</a:t>
            </a:r>
            <a:r>
              <a:rPr lang="en-GB" sz="1100" spc="215" dirty="0">
                <a:latin typeface="Arial" panose="020B0604020202020204" pitchFamily="34" charset="0"/>
                <a:cs typeface="Arial" panose="020B0604020202020204" pitchFamily="34" charset="0"/>
              </a:rPr>
              <a:t> </a:t>
            </a:r>
            <a:r>
              <a:rPr lang="en-GB" sz="1100" spc="90" dirty="0">
                <a:latin typeface="Arial" panose="020B0604020202020204" pitchFamily="34" charset="0"/>
                <a:cs typeface="Arial" panose="020B0604020202020204" pitchFamily="34" charset="0"/>
              </a:rPr>
              <a:t>As</a:t>
            </a:r>
            <a:r>
              <a:rPr lang="en-GB" sz="1100" spc="-30" dirty="0">
                <a:latin typeface="Arial" panose="020B0604020202020204" pitchFamily="34" charset="0"/>
                <a:cs typeface="Arial" panose="020B0604020202020204" pitchFamily="34" charset="0"/>
              </a:rPr>
              <a:t> </a:t>
            </a:r>
            <a:r>
              <a:rPr lang="en-GB" sz="1100" spc="15" dirty="0">
                <a:latin typeface="Arial" panose="020B0604020202020204" pitchFamily="34" charset="0"/>
                <a:cs typeface="Arial" panose="020B0604020202020204" pitchFamily="34" charset="0"/>
              </a:rPr>
              <a:t>well</a:t>
            </a:r>
            <a:r>
              <a:rPr lang="en-GB" sz="1100" spc="-35" dirty="0">
                <a:latin typeface="Arial" panose="020B0604020202020204" pitchFamily="34" charset="0"/>
                <a:cs typeface="Arial" panose="020B0604020202020204" pitchFamily="34" charset="0"/>
              </a:rPr>
              <a:t> </a:t>
            </a:r>
            <a:r>
              <a:rPr lang="en-GB" sz="1100" spc="110" dirty="0">
                <a:latin typeface="Arial" panose="020B0604020202020204" pitchFamily="34" charset="0"/>
                <a:cs typeface="Arial" panose="020B0604020202020204" pitchFamily="34" charset="0"/>
              </a:rPr>
              <a:t>as</a:t>
            </a:r>
            <a:r>
              <a:rPr lang="en-GB" sz="1100" spc="-30" dirty="0">
                <a:latin typeface="Arial" panose="020B0604020202020204" pitchFamily="34" charset="0"/>
                <a:cs typeface="Arial" panose="020B0604020202020204" pitchFamily="34" charset="0"/>
              </a:rPr>
              <a:t> </a:t>
            </a:r>
            <a:r>
              <a:rPr lang="en-GB" sz="1100" spc="40" dirty="0">
                <a:latin typeface="Arial" panose="020B0604020202020204" pitchFamily="34" charset="0"/>
                <a:cs typeface="Arial" panose="020B0604020202020204" pitchFamily="34" charset="0"/>
              </a:rPr>
              <a:t>our</a:t>
            </a:r>
            <a:r>
              <a:rPr lang="en-GB" sz="1100" spc="-35" dirty="0">
                <a:latin typeface="Arial" panose="020B0604020202020204" pitchFamily="34" charset="0"/>
                <a:cs typeface="Arial" panose="020B0604020202020204" pitchFamily="34" charset="0"/>
              </a:rPr>
              <a:t> </a:t>
            </a:r>
            <a:r>
              <a:rPr lang="en-GB" sz="1100" spc="75" dirty="0">
                <a:latin typeface="Arial" panose="020B0604020202020204" pitchFamily="34" charset="0"/>
                <a:cs typeface="Arial" panose="020B0604020202020204" pitchFamily="34" charset="0"/>
              </a:rPr>
              <a:t>own</a:t>
            </a:r>
            <a:r>
              <a:rPr lang="en-GB" sz="1100" spc="-35" dirty="0">
                <a:latin typeface="Arial" panose="020B0604020202020204" pitchFamily="34" charset="0"/>
                <a:cs typeface="Arial" panose="020B0604020202020204" pitchFamily="34" charset="0"/>
              </a:rPr>
              <a:t> </a:t>
            </a:r>
            <a:r>
              <a:rPr lang="en-GB" sz="1100" spc="25" dirty="0">
                <a:latin typeface="Arial" panose="020B0604020202020204" pitchFamily="34" charset="0"/>
                <a:cs typeface="Arial" panose="020B0604020202020204" pitchFamily="34" charset="0"/>
              </a:rPr>
              <a:t>metrics,</a:t>
            </a:r>
            <a:r>
              <a:rPr lang="en-GB" sz="1100" spc="-30" dirty="0">
                <a:latin typeface="Arial" panose="020B0604020202020204" pitchFamily="34" charset="0"/>
                <a:cs typeface="Arial" panose="020B0604020202020204" pitchFamily="34" charset="0"/>
              </a:rPr>
              <a:t> </a:t>
            </a:r>
            <a:r>
              <a:rPr lang="en-GB" sz="1100" spc="45" dirty="0">
                <a:latin typeface="Arial" panose="020B0604020202020204" pitchFamily="34" charset="0"/>
                <a:cs typeface="Arial" panose="020B0604020202020204" pitchFamily="34" charset="0"/>
              </a:rPr>
              <a:t>evaluations</a:t>
            </a:r>
            <a:r>
              <a:rPr lang="en-GB" sz="1100" spc="-254" dirty="0">
                <a:latin typeface="Arial" panose="020B0604020202020204" pitchFamily="34" charset="0"/>
                <a:cs typeface="Arial" panose="020B0604020202020204" pitchFamily="34" charset="0"/>
              </a:rPr>
              <a:t> </a:t>
            </a:r>
            <a:r>
              <a:rPr lang="en-GB" sz="1100" spc="80" dirty="0">
                <a:latin typeface="Arial" panose="020B0604020202020204" pitchFamily="34" charset="0"/>
                <a:cs typeface="Arial" panose="020B0604020202020204" pitchFamily="34" charset="0"/>
              </a:rPr>
              <a:t>and </a:t>
            </a:r>
            <a:r>
              <a:rPr lang="en-GB" sz="1100" spc="45" dirty="0">
                <a:latin typeface="Arial" panose="020B0604020202020204" pitchFamily="34" charset="0"/>
                <a:cs typeface="Arial" panose="020B0604020202020204" pitchFamily="34" charset="0"/>
              </a:rPr>
              <a:t>measures, </a:t>
            </a:r>
            <a:r>
              <a:rPr lang="en-GB" sz="1100" spc="65" dirty="0">
                <a:latin typeface="Arial" panose="020B0604020202020204" pitchFamily="34" charset="0"/>
                <a:cs typeface="Arial" panose="020B0604020202020204" pitchFamily="34" charset="0"/>
              </a:rPr>
              <a:t>we </a:t>
            </a:r>
            <a:r>
              <a:rPr lang="en-GB" sz="1100" dirty="0">
                <a:latin typeface="Arial" panose="020B0604020202020204" pitchFamily="34" charset="0"/>
                <a:cs typeface="Arial" panose="020B0604020202020204" pitchFamily="34" charset="0"/>
              </a:rPr>
              <a:t>will </a:t>
            </a:r>
            <a:r>
              <a:rPr lang="en-GB" sz="1100" spc="65" dirty="0">
                <a:latin typeface="Arial" panose="020B0604020202020204" pitchFamily="34" charset="0"/>
                <a:cs typeface="Arial" panose="020B0604020202020204" pitchFamily="34" charset="0"/>
              </a:rPr>
              <a:t>use </a:t>
            </a:r>
            <a:r>
              <a:rPr lang="en-GB" sz="1100" spc="45" dirty="0">
                <a:latin typeface="Arial" panose="020B0604020202020204" pitchFamily="34" charset="0"/>
                <a:cs typeface="Arial" panose="020B0604020202020204" pitchFamily="34" charset="0"/>
              </a:rPr>
              <a:t>Investors </a:t>
            </a:r>
            <a:r>
              <a:rPr lang="en-GB" sz="1100" spc="5" dirty="0">
                <a:latin typeface="Arial" panose="020B0604020202020204" pitchFamily="34" charset="0"/>
                <a:cs typeface="Arial" panose="020B0604020202020204" pitchFamily="34" charset="0"/>
              </a:rPr>
              <a:t>in </a:t>
            </a:r>
            <a:r>
              <a:rPr lang="en-GB" sz="1100" spc="40" dirty="0">
                <a:latin typeface="Arial" panose="020B0604020202020204" pitchFamily="34" charset="0"/>
                <a:cs typeface="Arial" panose="020B0604020202020204" pitchFamily="34" charset="0"/>
              </a:rPr>
              <a:t>People </a:t>
            </a:r>
            <a:r>
              <a:rPr lang="en-GB" sz="1100" spc="75" dirty="0">
                <a:latin typeface="Arial" panose="020B0604020202020204" pitchFamily="34" charset="0"/>
                <a:cs typeface="Arial" panose="020B0604020202020204" pitchFamily="34" charset="0"/>
              </a:rPr>
              <a:t>and</a:t>
            </a:r>
            <a:r>
              <a:rPr lang="en-GB" sz="1100" spc="80" dirty="0">
                <a:latin typeface="Arial" panose="020B0604020202020204" pitchFamily="34" charset="0"/>
                <a:cs typeface="Arial" panose="020B0604020202020204" pitchFamily="34" charset="0"/>
              </a:rPr>
              <a:t> EFQM </a:t>
            </a:r>
            <a:r>
              <a:rPr lang="en-GB" sz="1100" spc="55" dirty="0">
                <a:latin typeface="Arial" panose="020B0604020202020204" pitchFamily="34" charset="0"/>
                <a:cs typeface="Arial" panose="020B0604020202020204" pitchFamily="34" charset="0"/>
              </a:rPr>
              <a:t>to </a:t>
            </a:r>
            <a:r>
              <a:rPr lang="en-GB" sz="1100" spc="45" dirty="0">
                <a:latin typeface="Arial" panose="020B0604020202020204" pitchFamily="34" charset="0"/>
                <a:cs typeface="Arial" panose="020B0604020202020204" pitchFamily="34" charset="0"/>
              </a:rPr>
              <a:t>ensure </a:t>
            </a:r>
            <a:r>
              <a:rPr lang="en-GB" sz="1100" spc="65" dirty="0">
                <a:latin typeface="Arial" panose="020B0604020202020204" pitchFamily="34" charset="0"/>
                <a:cs typeface="Arial" panose="020B0604020202020204" pitchFamily="34" charset="0"/>
              </a:rPr>
              <a:t>we </a:t>
            </a:r>
            <a:r>
              <a:rPr lang="en-GB" sz="1100" spc="45" dirty="0">
                <a:latin typeface="Arial" panose="020B0604020202020204" pitchFamily="34" charset="0"/>
                <a:cs typeface="Arial" panose="020B0604020202020204" pitchFamily="34" charset="0"/>
              </a:rPr>
              <a:t>are </a:t>
            </a:r>
            <a:r>
              <a:rPr lang="en-GB" sz="1100" spc="30" dirty="0">
                <a:latin typeface="Arial" panose="020B0604020202020204" pitchFamily="34" charset="0"/>
                <a:cs typeface="Arial" panose="020B0604020202020204" pitchFamily="34" charset="0"/>
              </a:rPr>
              <a:t>planning, </a:t>
            </a:r>
            <a:r>
              <a:rPr lang="en-GB" sz="1100" spc="20" dirty="0">
                <a:latin typeface="Arial" panose="020B0604020202020204" pitchFamily="34" charset="0"/>
                <a:cs typeface="Arial" panose="020B0604020202020204" pitchFamily="34" charset="0"/>
              </a:rPr>
              <a:t>delivering </a:t>
            </a:r>
            <a:r>
              <a:rPr lang="en-GB" sz="1100" spc="75" dirty="0">
                <a:latin typeface="Arial" panose="020B0604020202020204" pitchFamily="34" charset="0"/>
                <a:cs typeface="Arial" panose="020B0604020202020204" pitchFamily="34" charset="0"/>
              </a:rPr>
              <a:t>and </a:t>
            </a:r>
            <a:r>
              <a:rPr lang="en-GB" sz="1100" spc="80" dirty="0">
                <a:latin typeface="Arial" panose="020B0604020202020204" pitchFamily="34" charset="0"/>
                <a:cs typeface="Arial" panose="020B0604020202020204" pitchFamily="34" charset="0"/>
              </a:rPr>
              <a:t> </a:t>
            </a:r>
            <a:r>
              <a:rPr lang="en-GB" sz="1100" spc="35" dirty="0">
                <a:latin typeface="Arial" panose="020B0604020202020204" pitchFamily="34" charset="0"/>
                <a:cs typeface="Arial" panose="020B0604020202020204" pitchFamily="34" charset="0"/>
              </a:rPr>
              <a:t>continually</a:t>
            </a:r>
            <a:r>
              <a:rPr lang="en-GB" sz="1100" spc="-35" dirty="0">
                <a:latin typeface="Arial" panose="020B0604020202020204" pitchFamily="34" charset="0"/>
                <a:cs typeface="Arial" panose="020B0604020202020204" pitchFamily="34" charset="0"/>
              </a:rPr>
              <a:t> </a:t>
            </a:r>
            <a:r>
              <a:rPr lang="en-GB" sz="1100" spc="25" dirty="0">
                <a:latin typeface="Arial" panose="020B0604020202020204" pitchFamily="34" charset="0"/>
                <a:cs typeface="Arial" panose="020B0604020202020204" pitchFamily="34" charset="0"/>
              </a:rPr>
              <a:t>improving.</a:t>
            </a:r>
            <a:endParaRPr lang="en-GB" sz="1100" dirty="0">
              <a:latin typeface="Arial" panose="020B0604020202020204" pitchFamily="34" charset="0"/>
              <a:cs typeface="Arial" panose="020B0604020202020204" pitchFamily="34" charset="0"/>
            </a:endParaRPr>
          </a:p>
          <a:p>
            <a:pPr marR="5080" algn="just">
              <a:lnSpc>
                <a:spcPct val="111100"/>
              </a:lnSpc>
              <a:spcBef>
                <a:spcPts val="100"/>
              </a:spcBef>
            </a:pPr>
            <a:endParaRPr lang="en-GB" sz="1100" dirty="0">
              <a:latin typeface="Arial" panose="020B0604020202020204" pitchFamily="34" charset="0"/>
              <a:cs typeface="Arial" panose="020B0604020202020204" pitchFamily="34" charset="0"/>
            </a:endParaRPr>
          </a:p>
          <a:p>
            <a:pPr marL="171450" marR="5080" indent="-171450" algn="just">
              <a:lnSpc>
                <a:spcPct val="111100"/>
              </a:lnSpc>
              <a:spcBef>
                <a:spcPts val="100"/>
              </a:spcBef>
              <a:buBlip>
                <a:blip r:embed="rId4"/>
              </a:buBlip>
            </a:pPr>
            <a:endParaRPr lang="en-GB" sz="1100" dirty="0">
              <a:latin typeface="Arial" panose="020B0604020202020204" pitchFamily="34" charset="0"/>
              <a:cs typeface="Arial" panose="020B0604020202020204" pitchFamily="34" charset="0"/>
            </a:endParaRPr>
          </a:p>
          <a:p>
            <a:pPr marR="5080" algn="just">
              <a:lnSpc>
                <a:spcPct val="111100"/>
              </a:lnSpc>
              <a:spcBef>
                <a:spcPts val="100"/>
              </a:spcBef>
            </a:pPr>
            <a:endParaRPr lang="en-GB" sz="1100" dirty="0">
              <a:latin typeface="Arial" panose="020B0604020202020204" pitchFamily="34" charset="0"/>
              <a:cs typeface="Arial" panose="020B0604020202020204" pitchFamily="34" charset="0"/>
            </a:endParaRPr>
          </a:p>
          <a:p>
            <a:pPr marR="45720" algn="just">
              <a:lnSpc>
                <a:spcPct val="111100"/>
              </a:lnSpc>
              <a:spcBef>
                <a:spcPts val="565"/>
              </a:spcBef>
            </a:pPr>
            <a:endParaRPr lang="en-GB" sz="1100" spc="25"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21388A7-6946-49F2-AD58-A91B3DAB6DED}"/>
              </a:ext>
            </a:extLst>
          </p:cNvPr>
          <p:cNvSpPr txBox="1">
            <a:spLocks/>
          </p:cNvSpPr>
          <p:nvPr/>
        </p:nvSpPr>
        <p:spPr>
          <a:xfrm>
            <a:off x="123898" y="387853"/>
            <a:ext cx="58123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33485A"/>
                </a:solidFill>
                <a:latin typeface="Zen New Bold" pitchFamily="2" charset="77"/>
                <a:ea typeface="Zen New Bold" pitchFamily="2" charset="77"/>
                <a:cs typeface="+mj-cs"/>
              </a:defRPr>
            </a:lvl1pPr>
          </a:lstStyle>
          <a:p>
            <a:r>
              <a:rPr lang="en-GB" sz="4000" spc="-135" dirty="0">
                <a:solidFill>
                  <a:schemeClr val="bg1"/>
                </a:solidFill>
                <a:latin typeface="Zen New Bold" panose="00000800000000000000" pitchFamily="50" charset="0"/>
                <a:ea typeface="Zen New Bold" panose="00000800000000000000" pitchFamily="50" charset="0"/>
                <a:cs typeface="Lucida Sans"/>
              </a:rPr>
              <a:t>Our Future </a:t>
            </a:r>
          </a:p>
          <a:p>
            <a:r>
              <a:rPr lang="en-GB" sz="4000" spc="-135" dirty="0">
                <a:solidFill>
                  <a:schemeClr val="bg1"/>
                </a:solidFill>
                <a:latin typeface="Zen New Bold" panose="00000800000000000000" pitchFamily="50" charset="0"/>
                <a:ea typeface="Zen New Bold" panose="00000800000000000000" pitchFamily="50" charset="0"/>
                <a:cs typeface="Lucida Sans"/>
              </a:rPr>
              <a:t>Plans</a:t>
            </a:r>
            <a:endParaRPr lang="en-US" sz="4000" dirty="0">
              <a:solidFill>
                <a:schemeClr val="bg1"/>
              </a:solidFill>
              <a:latin typeface="Zen New Bold" panose="00000800000000000000" pitchFamily="50" charset="0"/>
              <a:ea typeface="Zen New Bold" panose="00000800000000000000" pitchFamily="50" charset="0"/>
            </a:endParaRPr>
          </a:p>
        </p:txBody>
      </p:sp>
    </p:spTree>
    <p:extLst>
      <p:ext uri="{BB962C8B-B14F-4D97-AF65-F5344CB8AC3E}">
        <p14:creationId xmlns:p14="http://schemas.microsoft.com/office/powerpoint/2010/main" val="352794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4451684" y="939434"/>
            <a:ext cx="6773779" cy="5144584"/>
          </a:xfrm>
          <a:prstGeom prst="rect">
            <a:avLst/>
          </a:prstGeom>
        </p:spPr>
        <p:txBody>
          <a:bodyPr wrap="square" lIns="0" tIns="0" rIns="0" bIns="0" numCol="1" spcCol="270000">
            <a:noAutofit/>
          </a:bodyPr>
          <a:lstStyle/>
          <a:p>
            <a:pPr marR="5080" algn="just">
              <a:lnSpc>
                <a:spcPct val="111100"/>
              </a:lnSpc>
              <a:spcBef>
                <a:spcPts val="100"/>
              </a:spcBef>
            </a:pPr>
            <a:r>
              <a:rPr lang="en-GB" sz="1100" spc="15" dirty="0">
                <a:latin typeface="Arial" panose="020B0604020202020204" pitchFamily="34" charset="0"/>
                <a:cs typeface="Arial" panose="020B0604020202020204" pitchFamily="34" charset="0"/>
              </a:rPr>
              <a:t>We are moving into a period of transformational change and exciting opportunities that will embrace government aspirations and build on how we empower and serve our communities.  By being progressive and forward thinking we are committed to providing services that meet the changing needs of society. </a:t>
            </a:r>
          </a:p>
          <a:p>
            <a:pPr marR="5080" algn="just">
              <a:lnSpc>
                <a:spcPct val="111100"/>
              </a:lnSpc>
              <a:spcBef>
                <a:spcPts val="100"/>
              </a:spcBef>
            </a:pPr>
            <a:endParaRPr lang="en-GB" sz="1100" spc="15" dirty="0">
              <a:latin typeface="Arial" panose="020B0604020202020204" pitchFamily="34" charset="0"/>
              <a:cs typeface="Arial" panose="020B0604020202020204" pitchFamily="34" charset="0"/>
            </a:endParaRPr>
          </a:p>
          <a:p>
            <a:pPr marR="5080" algn="just">
              <a:lnSpc>
                <a:spcPct val="111100"/>
              </a:lnSpc>
              <a:spcBef>
                <a:spcPts val="100"/>
              </a:spcBef>
            </a:pPr>
            <a:r>
              <a:rPr lang="en-GB" sz="1100" spc="15" dirty="0">
                <a:latin typeface="Arial" panose="020B0604020202020204" pitchFamily="34" charset="0"/>
                <a:cs typeface="Arial" panose="020B0604020202020204" pitchFamily="34" charset="0"/>
              </a:rPr>
              <a:t>To enhance our Board leadership we are seeking Board Members with particular skills in:</a:t>
            </a:r>
          </a:p>
          <a:p>
            <a:pPr marL="171450" marR="5080" indent="-171450" algn="just">
              <a:lnSpc>
                <a:spcPct val="111100"/>
              </a:lnSpc>
              <a:spcBef>
                <a:spcPts val="100"/>
              </a:spcBef>
              <a:buBlip>
                <a:blip r:embed="rId3"/>
              </a:buBlip>
            </a:pPr>
            <a:r>
              <a:rPr lang="en-GB" sz="1100" spc="15" dirty="0">
                <a:latin typeface="Arial" panose="020B0604020202020204" pitchFamily="34" charset="0"/>
                <a:cs typeface="Arial" panose="020B0604020202020204" pitchFamily="34" charset="0"/>
              </a:rPr>
              <a:t>Finance and/or accounting</a:t>
            </a:r>
          </a:p>
          <a:p>
            <a:pPr marL="171450" marR="5080" indent="-171450" algn="just">
              <a:lnSpc>
                <a:spcPct val="111100"/>
              </a:lnSpc>
              <a:spcBef>
                <a:spcPts val="100"/>
              </a:spcBef>
              <a:buBlip>
                <a:blip r:embed="rId3"/>
              </a:buBlip>
            </a:pPr>
            <a:r>
              <a:rPr lang="en-GB" sz="1100" spc="15" dirty="0">
                <a:latin typeface="Arial" panose="020B0604020202020204" pitchFamily="34" charset="0"/>
                <a:cs typeface="Arial" panose="020B0604020202020204" pitchFamily="34" charset="0"/>
              </a:rPr>
              <a:t>Housing Association experience (IT and/or People)</a:t>
            </a:r>
          </a:p>
          <a:p>
            <a:pPr marR="5080" algn="just">
              <a:lnSpc>
                <a:spcPct val="111100"/>
              </a:lnSpc>
              <a:spcBef>
                <a:spcPts val="100"/>
              </a:spcBef>
            </a:pPr>
            <a:endParaRPr lang="en-GB" sz="1100" spc="15" dirty="0">
              <a:latin typeface="Arial" panose="020B0604020202020204" pitchFamily="34" charset="0"/>
              <a:cs typeface="Arial" panose="020B0604020202020204" pitchFamily="34" charset="0"/>
            </a:endParaRPr>
          </a:p>
          <a:p>
            <a:pPr marR="5080" algn="just">
              <a:lnSpc>
                <a:spcPct val="111100"/>
              </a:lnSpc>
              <a:spcBef>
                <a:spcPts val="100"/>
              </a:spcBef>
            </a:pPr>
            <a:r>
              <a:rPr lang="en-GB" sz="1100" spc="15" dirty="0">
                <a:latin typeface="Arial" panose="020B0604020202020204" pitchFamily="34" charset="0"/>
                <a:cs typeface="Arial" panose="020B0604020202020204" pitchFamily="34" charset="0"/>
              </a:rPr>
              <a:t>As a member of the Board you will join a team that shares a passion for supporting the people we serve, and advancing the message and capacity of Blue Triangle. You will have collective responsibility for strategy, governance, and oversight and work collaboratively with the Executive Management Team to formulate and deliver our organisation’s strategic goals. </a:t>
            </a:r>
          </a:p>
          <a:p>
            <a:pPr marR="5080" algn="just">
              <a:lnSpc>
                <a:spcPct val="111100"/>
              </a:lnSpc>
              <a:spcBef>
                <a:spcPts val="100"/>
              </a:spcBef>
            </a:pPr>
            <a:r>
              <a:rPr lang="en-GB" sz="1100" spc="15" dirty="0">
                <a:latin typeface="Arial" panose="020B0604020202020204" pitchFamily="34" charset="0"/>
                <a:cs typeface="Arial" panose="020B0604020202020204" pitchFamily="34" charset="0"/>
              </a:rPr>
              <a:t> We are seeking active and engaged members of the Board who will bring with them self-motivation, time and dedication but most importantly the passion, values and drive to the role to help us make a difference to the lives of those who use our services. We would like to hear from people with a variety of backgrounds, who can bring different conversations and skills to our organisation. </a:t>
            </a:r>
          </a:p>
          <a:p>
            <a:pPr marR="5080" algn="just">
              <a:lnSpc>
                <a:spcPct val="111100"/>
              </a:lnSpc>
              <a:spcBef>
                <a:spcPts val="100"/>
              </a:spcBef>
            </a:pPr>
            <a:endParaRPr lang="en-GB" sz="1100" b="1" spc="15" dirty="0">
              <a:latin typeface="Arial" panose="020B0604020202020204" pitchFamily="34" charset="0"/>
              <a:cs typeface="Arial" panose="020B0604020202020204" pitchFamily="34" charset="0"/>
            </a:endParaRPr>
          </a:p>
          <a:p>
            <a:pPr marR="5080" algn="just">
              <a:lnSpc>
                <a:spcPct val="111100"/>
              </a:lnSpc>
              <a:spcBef>
                <a:spcPts val="100"/>
              </a:spcBef>
            </a:pPr>
            <a:r>
              <a:rPr lang="en-GB" sz="1100" b="1" spc="15" dirty="0">
                <a:latin typeface="Arial" panose="020B0604020202020204" pitchFamily="34" charset="0"/>
                <a:cs typeface="Arial" panose="020B0604020202020204" pitchFamily="34" charset="0"/>
              </a:rPr>
              <a:t>Previous experience on a board is not required.</a:t>
            </a:r>
          </a:p>
          <a:p>
            <a:pPr marR="5080" algn="just">
              <a:lnSpc>
                <a:spcPct val="111100"/>
              </a:lnSpc>
              <a:spcBef>
                <a:spcPts val="100"/>
              </a:spcBef>
            </a:pPr>
            <a:endParaRPr lang="en-GB" sz="1100" spc="15" dirty="0">
              <a:latin typeface="Arial" panose="020B0604020202020204" pitchFamily="34" charset="0"/>
              <a:cs typeface="Arial" panose="020B0604020202020204" pitchFamily="34" charset="0"/>
            </a:endParaRPr>
          </a:p>
          <a:p>
            <a:pPr marR="5080" algn="just">
              <a:lnSpc>
                <a:spcPct val="111100"/>
              </a:lnSpc>
              <a:spcBef>
                <a:spcPts val="100"/>
              </a:spcBef>
            </a:pPr>
            <a:r>
              <a:rPr lang="en-GB" sz="1100" spc="15" dirty="0">
                <a:latin typeface="Arial" panose="020B0604020202020204" pitchFamily="34" charset="0"/>
                <a:cs typeface="Arial" panose="020B0604020202020204" pitchFamily="34" charset="0"/>
              </a:rPr>
              <a:t>Board Membership is a rewarding volunteer role and while not remunerated, expenses are reclaimable. The time commitment for board members attendance is 8-10 meetings per year, plus an annual away day. We also encourage board members to provide additional time to support specific tasks or initiatives and to provide a sounding board to our team and other Board members. Meetings are normally located in Glasgow but can be attended both in person and online virtually. </a:t>
            </a:r>
          </a:p>
        </p:txBody>
      </p:sp>
      <p:sp>
        <p:nvSpPr>
          <p:cNvPr id="11" name="Title 1">
            <a:extLst>
              <a:ext uri="{FF2B5EF4-FFF2-40B4-BE49-F238E27FC236}">
                <a16:creationId xmlns:a16="http://schemas.microsoft.com/office/drawing/2014/main" id="{521388A7-6946-49F2-AD58-A91B3DAB6DED}"/>
              </a:ext>
            </a:extLst>
          </p:cNvPr>
          <p:cNvSpPr txBox="1">
            <a:spLocks/>
          </p:cNvSpPr>
          <p:nvPr/>
        </p:nvSpPr>
        <p:spPr>
          <a:xfrm>
            <a:off x="4340195" y="0"/>
            <a:ext cx="58123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33485A"/>
                </a:solidFill>
                <a:latin typeface="Zen New Bold" pitchFamily="2" charset="77"/>
                <a:ea typeface="Zen New Bold" pitchFamily="2" charset="77"/>
                <a:cs typeface="+mj-cs"/>
              </a:defRPr>
            </a:lvl1pPr>
          </a:lstStyle>
          <a:p>
            <a:r>
              <a:rPr lang="en-GB" sz="4000" spc="-135" dirty="0">
                <a:solidFill>
                  <a:srgbClr val="46A9D6"/>
                </a:solidFill>
                <a:latin typeface="Zen New Bold" panose="00000800000000000000" pitchFamily="50" charset="0"/>
                <a:ea typeface="Zen New Bold" panose="00000800000000000000" pitchFamily="50" charset="0"/>
                <a:cs typeface="Lucida Sans"/>
              </a:rPr>
              <a:t>Abou</a:t>
            </a:r>
            <a:r>
              <a:rPr lang="en-GB" sz="4000" spc="-30" dirty="0">
                <a:solidFill>
                  <a:srgbClr val="46A9D6"/>
                </a:solidFill>
                <a:latin typeface="Zen New Bold" panose="00000800000000000000" pitchFamily="50" charset="0"/>
                <a:ea typeface="Zen New Bold" panose="00000800000000000000" pitchFamily="50" charset="0"/>
                <a:cs typeface="Lucida Sans"/>
              </a:rPr>
              <a:t>t</a:t>
            </a:r>
            <a:r>
              <a:rPr lang="en-GB" sz="4000" spc="-345" dirty="0">
                <a:solidFill>
                  <a:srgbClr val="46A9D6"/>
                </a:solidFill>
                <a:latin typeface="Zen New Bold" panose="00000800000000000000" pitchFamily="50" charset="0"/>
                <a:ea typeface="Zen New Bold" panose="00000800000000000000" pitchFamily="50" charset="0"/>
                <a:cs typeface="Lucida Sans"/>
              </a:rPr>
              <a:t> </a:t>
            </a:r>
            <a:r>
              <a:rPr lang="en-GB" sz="4000" spc="-135" dirty="0">
                <a:solidFill>
                  <a:srgbClr val="46A9D6"/>
                </a:solidFill>
                <a:latin typeface="Zen New Bold" panose="00000800000000000000" pitchFamily="50" charset="0"/>
                <a:ea typeface="Zen New Bold" panose="00000800000000000000" pitchFamily="50" charset="0"/>
                <a:cs typeface="Lucida Sans"/>
              </a:rPr>
              <a:t>The Role</a:t>
            </a:r>
            <a:endParaRPr lang="en-US" sz="4000" dirty="0">
              <a:solidFill>
                <a:schemeClr val="tx1"/>
              </a:solidFill>
              <a:latin typeface="Zen New Bold" panose="00000800000000000000" pitchFamily="50" charset="0"/>
              <a:ea typeface="Zen New Bold" panose="00000800000000000000" pitchFamily="50"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6572" y="-112220"/>
            <a:ext cx="6588256" cy="6799455"/>
          </a:xfrm>
          <a:prstGeom prst="rect">
            <a:avLst/>
          </a:prstGeom>
        </p:spPr>
      </p:pic>
    </p:spTree>
    <p:extLst>
      <p:ext uri="{BB962C8B-B14F-4D97-AF65-F5344CB8AC3E}">
        <p14:creationId xmlns:p14="http://schemas.microsoft.com/office/powerpoint/2010/main" val="249933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828800" y="1034727"/>
            <a:ext cx="5130140" cy="5144584"/>
          </a:xfrm>
          <a:prstGeom prst="rect">
            <a:avLst/>
          </a:prstGeom>
        </p:spPr>
        <p:txBody>
          <a:bodyPr wrap="square" lIns="0" tIns="0" rIns="0" bIns="0" numCol="1" spcCol="270000">
            <a:noAutofit/>
          </a:bodyPr>
          <a:lstStyle/>
          <a:p>
            <a:pPr marL="12700" marR="5080">
              <a:lnSpc>
                <a:spcPct val="100000"/>
              </a:lnSpc>
              <a:spcBef>
                <a:spcPts val="100"/>
              </a:spcBef>
            </a:pPr>
            <a:r>
              <a:rPr lang="en-GB" sz="1400" b="1" dirty="0">
                <a:latin typeface="Arial" panose="020B0604020202020204" pitchFamily="34" charset="0"/>
                <a:cs typeface="Arial" panose="020B0604020202020204" pitchFamily="34" charset="0"/>
              </a:rPr>
              <a:t>To apply please send your CV and a letter of motivation by e-mail,  to: </a:t>
            </a:r>
            <a:r>
              <a:rPr lang="en-GB" sz="1400" b="1" dirty="0">
                <a:latin typeface="Arial" panose="020B0604020202020204" pitchFamily="34" charset="0"/>
                <a:cs typeface="Arial" panose="020B0604020202020204" pitchFamily="34" charset="0"/>
                <a:hlinkClick r:id="rId4"/>
              </a:rPr>
              <a:t>recruitment@bluetriangle.org.uk</a:t>
            </a:r>
            <a:endParaRPr lang="en-GB" sz="1400" b="1" dirty="0">
              <a:latin typeface="Arial" panose="020B0604020202020204" pitchFamily="34" charset="0"/>
              <a:cs typeface="Arial" panose="020B0604020202020204" pitchFamily="34" charset="0"/>
            </a:endParaRPr>
          </a:p>
          <a:p>
            <a:pPr marL="12700" marR="5080">
              <a:lnSpc>
                <a:spcPct val="100000"/>
              </a:lnSpc>
              <a:spcBef>
                <a:spcPts val="100"/>
              </a:spcBef>
            </a:pPr>
            <a:endParaRPr lang="en-GB" sz="1100" dirty="0">
              <a:latin typeface="Arial" panose="020B0604020202020204" pitchFamily="34" charset="0"/>
              <a:cs typeface="Arial" panose="020B0604020202020204" pitchFamily="34" charset="0"/>
            </a:endParaRPr>
          </a:p>
          <a:p>
            <a:pPr marL="12700" marR="5080">
              <a:lnSpc>
                <a:spcPct val="100000"/>
              </a:lnSpc>
              <a:spcBef>
                <a:spcPts val="100"/>
              </a:spcBef>
            </a:pPr>
            <a:endParaRPr lang="en-GB" sz="1100" dirty="0">
              <a:latin typeface="Arial" panose="020B0604020202020204" pitchFamily="34" charset="0"/>
              <a:cs typeface="Arial" panose="020B0604020202020204" pitchFamily="34" charset="0"/>
            </a:endParaRPr>
          </a:p>
          <a:p>
            <a:pPr marL="12700" marR="5080">
              <a:lnSpc>
                <a:spcPct val="100000"/>
              </a:lnSpc>
              <a:spcBef>
                <a:spcPts val="100"/>
              </a:spcBef>
            </a:pPr>
            <a:r>
              <a:rPr lang="en-GB" sz="1100" b="1" dirty="0">
                <a:latin typeface="Arial" panose="020B0604020202020204" pitchFamily="34" charset="0"/>
                <a:cs typeface="Arial" panose="020B0604020202020204" pitchFamily="34" charset="0"/>
              </a:rPr>
              <a:t>Closing date for submissions: 22</a:t>
            </a:r>
            <a:r>
              <a:rPr lang="en-GB" sz="1100" b="1" baseline="30000" dirty="0">
                <a:latin typeface="Arial" panose="020B0604020202020204" pitchFamily="34" charset="0"/>
                <a:cs typeface="Arial" panose="020B0604020202020204" pitchFamily="34" charset="0"/>
              </a:rPr>
              <a:t>nd</a:t>
            </a:r>
            <a:r>
              <a:rPr lang="en-GB" sz="1100" b="1" dirty="0">
                <a:latin typeface="Arial" panose="020B0604020202020204" pitchFamily="34" charset="0"/>
                <a:cs typeface="Arial" panose="020B0604020202020204" pitchFamily="34" charset="0"/>
              </a:rPr>
              <a:t> April 2022</a:t>
            </a:r>
          </a:p>
          <a:p>
            <a:pPr marL="12700" marR="5080">
              <a:lnSpc>
                <a:spcPct val="100000"/>
              </a:lnSpc>
              <a:spcBef>
                <a:spcPts val="100"/>
              </a:spcBef>
            </a:pPr>
            <a:endParaRPr lang="en-GB" sz="1100" b="1"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21388A7-6946-49F2-AD58-A91B3DAB6DED}"/>
              </a:ext>
            </a:extLst>
          </p:cNvPr>
          <p:cNvSpPr txBox="1">
            <a:spLocks/>
          </p:cNvSpPr>
          <p:nvPr/>
        </p:nvSpPr>
        <p:spPr>
          <a:xfrm>
            <a:off x="1698915" y="44905"/>
            <a:ext cx="58123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33485A"/>
                </a:solidFill>
                <a:latin typeface="Zen New Bold" pitchFamily="2" charset="77"/>
                <a:ea typeface="Zen New Bold" pitchFamily="2" charset="77"/>
                <a:cs typeface="+mj-cs"/>
              </a:defRPr>
            </a:lvl1pPr>
          </a:lstStyle>
          <a:p>
            <a:r>
              <a:rPr lang="en-GB" sz="4000" spc="-135" dirty="0">
                <a:latin typeface="Zen New Bold" panose="00000800000000000000" pitchFamily="50" charset="0"/>
                <a:ea typeface="Zen New Bold" panose="00000800000000000000" pitchFamily="50" charset="0"/>
                <a:cs typeface="Lucida Sans"/>
              </a:rPr>
              <a:t>How to </a:t>
            </a:r>
            <a:r>
              <a:rPr lang="en-GB" sz="4000" spc="-135" dirty="0">
                <a:latin typeface="Zen New Bold" panose="00000800000000000000" pitchFamily="50" charset="0"/>
                <a:ea typeface="Zen New Bold" panose="00000800000000000000" pitchFamily="50" charset="0"/>
              </a:rPr>
              <a:t>Apply</a:t>
            </a:r>
            <a:endParaRPr lang="en-US" sz="4000" dirty="0">
              <a:latin typeface="Zen New Bold" panose="00000800000000000000" pitchFamily="50" charset="0"/>
              <a:ea typeface="Zen New Bold" panose="00000800000000000000" pitchFamily="50" charset="0"/>
            </a:endParaRPr>
          </a:p>
        </p:txBody>
      </p:sp>
    </p:spTree>
    <p:extLst>
      <p:ext uri="{BB962C8B-B14F-4D97-AF65-F5344CB8AC3E}">
        <p14:creationId xmlns:p14="http://schemas.microsoft.com/office/powerpoint/2010/main" val="266905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185296"/>
      </p:ext>
    </p:extLst>
  </p:cSld>
  <p:clrMapOvr>
    <a:masterClrMapping/>
  </p:clrMapOvr>
</p:sld>
</file>

<file path=ppt/theme/theme1.xml><?xml version="1.0" encoding="utf-8"?>
<a:theme xmlns:a="http://schemas.openxmlformats.org/drawingml/2006/main" name="Office Theme">
  <a:themeElements>
    <a:clrScheme name="Custom 1">
      <a:dk1>
        <a:srgbClr val="0A2240"/>
      </a:dk1>
      <a:lt1>
        <a:srgbClr val="FEFFFE"/>
      </a:lt1>
      <a:dk2>
        <a:srgbClr val="0A2240"/>
      </a:dk2>
      <a:lt2>
        <a:srgbClr val="FFFFFF"/>
      </a:lt2>
      <a:accent1>
        <a:srgbClr val="64B1E7"/>
      </a:accent1>
      <a:accent2>
        <a:srgbClr val="D8302A"/>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8896</TotalTime>
  <Words>1395</Words>
  <Application>Microsoft Office PowerPoint</Application>
  <PresentationFormat>Widescreen</PresentationFormat>
  <Paragraphs>75</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Zen New</vt:lpstr>
      <vt:lpstr>Zen New Bold</vt:lpstr>
      <vt:lpstr>Zen New SemiBold</vt:lpstr>
      <vt:lpstr>Office Theme</vt:lpstr>
      <vt:lpstr>Blue Triangle</vt:lpstr>
      <vt:lpstr>PowerPoint Presentation</vt:lpstr>
      <vt:lpstr>Welcome from Iain Macfarlane, CEO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Broadie</dc:creator>
  <cp:lastModifiedBy>Gillian Longmire</cp:lastModifiedBy>
  <cp:revision>60</cp:revision>
  <dcterms:created xsi:type="dcterms:W3CDTF">2021-10-08T14:18:52Z</dcterms:created>
  <dcterms:modified xsi:type="dcterms:W3CDTF">2022-03-28T16:37:47Z</dcterms:modified>
</cp:coreProperties>
</file>