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337" r:id="rId6"/>
    <p:sldId id="336" r:id="rId7"/>
    <p:sldId id="338" r:id="rId8"/>
    <p:sldId id="339" r:id="rId9"/>
    <p:sldId id="341" r:id="rId10"/>
    <p:sldId id="332" r:id="rId11"/>
    <p:sldId id="342" r:id="rId12"/>
    <p:sldId id="333" r:id="rId13"/>
    <p:sldId id="343" r:id="rId14"/>
    <p:sldId id="334" r:id="rId15"/>
    <p:sldId id="340" r:id="rId16"/>
    <p:sldId id="329" r:id="rId17"/>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325A"/>
    <a:srgbClr val="F5A214"/>
    <a:srgbClr val="FFFF99"/>
    <a:srgbClr val="E9EBF5"/>
    <a:srgbClr val="FCE2B2"/>
    <a:srgbClr val="4472C4"/>
    <a:srgbClr val="3B4A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03" autoAdjust="0"/>
    <p:restoredTop sz="93792" autoAdjust="0"/>
  </p:normalViewPr>
  <p:slideViewPr>
    <p:cSldViewPr snapToGrid="0">
      <p:cViewPr varScale="1">
        <p:scale>
          <a:sx n="111" d="100"/>
          <a:sy n="111" d="100"/>
        </p:scale>
        <p:origin x="105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2454E7-CF51-456A-9EA8-34A3CE5AF1A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4AB0F818-D3F5-4D71-80E3-6E79E75B64DC}" type="pres">
      <dgm:prSet presAssocID="{CA2454E7-CF51-456A-9EA8-34A3CE5AF1A9}" presName="diagram" presStyleCnt="0">
        <dgm:presLayoutVars>
          <dgm:dir/>
          <dgm:resizeHandles val="exact"/>
        </dgm:presLayoutVars>
      </dgm:prSet>
      <dgm:spPr/>
    </dgm:pt>
  </dgm:ptLst>
  <dgm:cxnLst>
    <dgm:cxn modelId="{3B510A16-E8C0-4651-84E9-5988BE462659}" type="presOf" srcId="{CA2454E7-CF51-456A-9EA8-34A3CE5AF1A9}" destId="{4AB0F818-D3F5-4D71-80E3-6E79E75B64DC}"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A3BE8C9D-6F30-4B73-A536-E50B309336DB}" type="datetimeFigureOut">
              <a:rPr lang="en-GB" smtClean="0"/>
              <a:t>30/06/2022</a:t>
            </a:fld>
            <a:endParaRPr lang="en-GB"/>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19F8D6BF-AB34-4D13-AC46-016A90F8D0BD}" type="slidenum">
              <a:rPr lang="en-GB" smtClean="0"/>
              <a:t>‹#›</a:t>
            </a:fld>
            <a:endParaRPr lang="en-GB"/>
          </a:p>
        </p:txBody>
      </p:sp>
    </p:spTree>
    <p:extLst>
      <p:ext uri="{BB962C8B-B14F-4D97-AF65-F5344CB8AC3E}">
        <p14:creationId xmlns:p14="http://schemas.microsoft.com/office/powerpoint/2010/main" val="3047388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323130"/>
              </a:solidFill>
              <a:latin typeface="Open Sans Light"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19F8D6BF-AB34-4D13-AC46-016A90F8D0BD}" type="slidenum">
              <a:rPr lang="en-GB" smtClean="0"/>
              <a:t>11</a:t>
            </a:fld>
            <a:endParaRPr lang="en-GB"/>
          </a:p>
        </p:txBody>
      </p:sp>
    </p:spTree>
    <p:extLst>
      <p:ext uri="{BB962C8B-B14F-4D97-AF65-F5344CB8AC3E}">
        <p14:creationId xmlns:p14="http://schemas.microsoft.com/office/powerpoint/2010/main" val="2088230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8DDCC-D8DD-4080-9976-A1928E25F7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AD0A318-5E16-4DA3-81B1-B8B7447BDE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DA29936-BA8F-4762-AB5F-1263F9E5E679}"/>
              </a:ext>
            </a:extLst>
          </p:cNvPr>
          <p:cNvSpPr>
            <a:spLocks noGrp="1"/>
          </p:cNvSpPr>
          <p:nvPr>
            <p:ph type="dt" sz="half" idx="10"/>
          </p:nvPr>
        </p:nvSpPr>
        <p:spPr/>
        <p:txBody>
          <a:bodyPr/>
          <a:lstStyle/>
          <a:p>
            <a:fld id="{9A94E9FA-1624-4B5B-AB3E-6D6E5AF0F09A}" type="datetimeFigureOut">
              <a:rPr lang="en-GB" smtClean="0"/>
              <a:t>30/06/2022</a:t>
            </a:fld>
            <a:endParaRPr lang="en-GB"/>
          </a:p>
        </p:txBody>
      </p:sp>
      <p:sp>
        <p:nvSpPr>
          <p:cNvPr id="5" name="Footer Placeholder 4">
            <a:extLst>
              <a:ext uri="{FF2B5EF4-FFF2-40B4-BE49-F238E27FC236}">
                <a16:creationId xmlns:a16="http://schemas.microsoft.com/office/drawing/2014/main" id="{E2380994-5153-4D0B-ACB1-DAD8D7C254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5528E8-25A3-4066-9714-8AE8A247E911}"/>
              </a:ext>
            </a:extLst>
          </p:cNvPr>
          <p:cNvSpPr>
            <a:spLocks noGrp="1"/>
          </p:cNvSpPr>
          <p:nvPr>
            <p:ph type="sldNum" sz="quarter" idx="12"/>
          </p:nvPr>
        </p:nvSpPr>
        <p:spPr/>
        <p:txBody>
          <a:bodyPr/>
          <a:lstStyle/>
          <a:p>
            <a:fld id="{E082B166-12E8-4D47-8D52-EF187EA704AF}" type="slidenum">
              <a:rPr lang="en-GB" smtClean="0"/>
              <a:t>‹#›</a:t>
            </a:fld>
            <a:endParaRPr lang="en-GB"/>
          </a:p>
        </p:txBody>
      </p:sp>
    </p:spTree>
    <p:extLst>
      <p:ext uri="{BB962C8B-B14F-4D97-AF65-F5344CB8AC3E}">
        <p14:creationId xmlns:p14="http://schemas.microsoft.com/office/powerpoint/2010/main" val="1689328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EA17D-BB58-43A2-A911-6B7DAF35925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6D7A0EF-61A0-4AF6-A21B-BE214B672B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405B13-73AD-44A2-B5EA-57CA089AFE5F}"/>
              </a:ext>
            </a:extLst>
          </p:cNvPr>
          <p:cNvSpPr>
            <a:spLocks noGrp="1"/>
          </p:cNvSpPr>
          <p:nvPr>
            <p:ph type="dt" sz="half" idx="10"/>
          </p:nvPr>
        </p:nvSpPr>
        <p:spPr/>
        <p:txBody>
          <a:bodyPr/>
          <a:lstStyle/>
          <a:p>
            <a:fld id="{9A94E9FA-1624-4B5B-AB3E-6D6E5AF0F09A}" type="datetimeFigureOut">
              <a:rPr lang="en-GB" smtClean="0"/>
              <a:t>30/06/2022</a:t>
            </a:fld>
            <a:endParaRPr lang="en-GB"/>
          </a:p>
        </p:txBody>
      </p:sp>
      <p:sp>
        <p:nvSpPr>
          <p:cNvPr id="5" name="Footer Placeholder 4">
            <a:extLst>
              <a:ext uri="{FF2B5EF4-FFF2-40B4-BE49-F238E27FC236}">
                <a16:creationId xmlns:a16="http://schemas.microsoft.com/office/drawing/2014/main" id="{ABD90A6E-D097-4887-A507-A640D962A6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1EED2C-CEF5-4F41-8E30-D4D9E6BF9520}"/>
              </a:ext>
            </a:extLst>
          </p:cNvPr>
          <p:cNvSpPr>
            <a:spLocks noGrp="1"/>
          </p:cNvSpPr>
          <p:nvPr>
            <p:ph type="sldNum" sz="quarter" idx="12"/>
          </p:nvPr>
        </p:nvSpPr>
        <p:spPr/>
        <p:txBody>
          <a:bodyPr/>
          <a:lstStyle/>
          <a:p>
            <a:fld id="{E082B166-12E8-4D47-8D52-EF187EA704AF}" type="slidenum">
              <a:rPr lang="en-GB" smtClean="0"/>
              <a:t>‹#›</a:t>
            </a:fld>
            <a:endParaRPr lang="en-GB"/>
          </a:p>
        </p:txBody>
      </p:sp>
    </p:spTree>
    <p:extLst>
      <p:ext uri="{BB962C8B-B14F-4D97-AF65-F5344CB8AC3E}">
        <p14:creationId xmlns:p14="http://schemas.microsoft.com/office/powerpoint/2010/main" val="3878029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3F6F34-C516-466D-AF7A-6509A48BF2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D9A65C-18CC-4CBD-AAA6-83D5C52810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8146CA-B372-4ECD-8B3F-97036287BC1B}"/>
              </a:ext>
            </a:extLst>
          </p:cNvPr>
          <p:cNvSpPr>
            <a:spLocks noGrp="1"/>
          </p:cNvSpPr>
          <p:nvPr>
            <p:ph type="dt" sz="half" idx="10"/>
          </p:nvPr>
        </p:nvSpPr>
        <p:spPr/>
        <p:txBody>
          <a:bodyPr/>
          <a:lstStyle/>
          <a:p>
            <a:fld id="{9A94E9FA-1624-4B5B-AB3E-6D6E5AF0F09A}" type="datetimeFigureOut">
              <a:rPr lang="en-GB" smtClean="0"/>
              <a:t>30/06/2022</a:t>
            </a:fld>
            <a:endParaRPr lang="en-GB"/>
          </a:p>
        </p:txBody>
      </p:sp>
      <p:sp>
        <p:nvSpPr>
          <p:cNvPr id="5" name="Footer Placeholder 4">
            <a:extLst>
              <a:ext uri="{FF2B5EF4-FFF2-40B4-BE49-F238E27FC236}">
                <a16:creationId xmlns:a16="http://schemas.microsoft.com/office/drawing/2014/main" id="{2FAAAD3E-E4A9-409C-A767-1400BE969D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DD7520-B109-46CA-B874-3F460459E9CC}"/>
              </a:ext>
            </a:extLst>
          </p:cNvPr>
          <p:cNvSpPr>
            <a:spLocks noGrp="1"/>
          </p:cNvSpPr>
          <p:nvPr>
            <p:ph type="sldNum" sz="quarter" idx="12"/>
          </p:nvPr>
        </p:nvSpPr>
        <p:spPr/>
        <p:txBody>
          <a:bodyPr/>
          <a:lstStyle/>
          <a:p>
            <a:fld id="{E082B166-12E8-4D47-8D52-EF187EA704AF}" type="slidenum">
              <a:rPr lang="en-GB" smtClean="0"/>
              <a:t>‹#›</a:t>
            </a:fld>
            <a:endParaRPr lang="en-GB"/>
          </a:p>
        </p:txBody>
      </p:sp>
    </p:spTree>
    <p:extLst>
      <p:ext uri="{BB962C8B-B14F-4D97-AF65-F5344CB8AC3E}">
        <p14:creationId xmlns:p14="http://schemas.microsoft.com/office/powerpoint/2010/main" val="1760122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D6B0B-AF52-472F-B413-B231A33C99E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2C58034-542A-402B-91B4-7456DE0A80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CE5AFB-0FBA-4450-92B2-923B0BB863C0}"/>
              </a:ext>
            </a:extLst>
          </p:cNvPr>
          <p:cNvSpPr>
            <a:spLocks noGrp="1"/>
          </p:cNvSpPr>
          <p:nvPr>
            <p:ph type="dt" sz="half" idx="10"/>
          </p:nvPr>
        </p:nvSpPr>
        <p:spPr/>
        <p:txBody>
          <a:bodyPr/>
          <a:lstStyle/>
          <a:p>
            <a:fld id="{9A94E9FA-1624-4B5B-AB3E-6D6E5AF0F09A}" type="datetimeFigureOut">
              <a:rPr lang="en-GB" smtClean="0"/>
              <a:t>30/06/2022</a:t>
            </a:fld>
            <a:endParaRPr lang="en-GB"/>
          </a:p>
        </p:txBody>
      </p:sp>
      <p:sp>
        <p:nvSpPr>
          <p:cNvPr id="5" name="Footer Placeholder 4">
            <a:extLst>
              <a:ext uri="{FF2B5EF4-FFF2-40B4-BE49-F238E27FC236}">
                <a16:creationId xmlns:a16="http://schemas.microsoft.com/office/drawing/2014/main" id="{6DDB9A6F-ACB1-465F-B5FB-52229310CB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60791C-E774-4D2B-ADD6-606A5D774E71}"/>
              </a:ext>
            </a:extLst>
          </p:cNvPr>
          <p:cNvSpPr>
            <a:spLocks noGrp="1"/>
          </p:cNvSpPr>
          <p:nvPr>
            <p:ph type="sldNum" sz="quarter" idx="12"/>
          </p:nvPr>
        </p:nvSpPr>
        <p:spPr/>
        <p:txBody>
          <a:bodyPr/>
          <a:lstStyle/>
          <a:p>
            <a:fld id="{E082B166-12E8-4D47-8D52-EF187EA704AF}" type="slidenum">
              <a:rPr lang="en-GB" smtClean="0"/>
              <a:t>‹#›</a:t>
            </a:fld>
            <a:endParaRPr lang="en-GB"/>
          </a:p>
        </p:txBody>
      </p:sp>
    </p:spTree>
    <p:extLst>
      <p:ext uri="{BB962C8B-B14F-4D97-AF65-F5344CB8AC3E}">
        <p14:creationId xmlns:p14="http://schemas.microsoft.com/office/powerpoint/2010/main" val="293506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C0536-80BF-4BE8-9F10-2551175D33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37CDF3-5BFD-4097-873A-BF555DC59F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E423B4-850F-4AF5-BE1C-16F75951267B}"/>
              </a:ext>
            </a:extLst>
          </p:cNvPr>
          <p:cNvSpPr>
            <a:spLocks noGrp="1"/>
          </p:cNvSpPr>
          <p:nvPr>
            <p:ph type="dt" sz="half" idx="10"/>
          </p:nvPr>
        </p:nvSpPr>
        <p:spPr/>
        <p:txBody>
          <a:bodyPr/>
          <a:lstStyle/>
          <a:p>
            <a:fld id="{9A94E9FA-1624-4B5B-AB3E-6D6E5AF0F09A}" type="datetimeFigureOut">
              <a:rPr lang="en-GB" smtClean="0"/>
              <a:t>30/06/2022</a:t>
            </a:fld>
            <a:endParaRPr lang="en-GB"/>
          </a:p>
        </p:txBody>
      </p:sp>
      <p:sp>
        <p:nvSpPr>
          <p:cNvPr id="5" name="Footer Placeholder 4">
            <a:extLst>
              <a:ext uri="{FF2B5EF4-FFF2-40B4-BE49-F238E27FC236}">
                <a16:creationId xmlns:a16="http://schemas.microsoft.com/office/drawing/2014/main" id="{00A5C567-AEDD-455F-A3FB-916D9AB433C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BAB117-093F-4033-9D96-0FC69C5A883E}"/>
              </a:ext>
            </a:extLst>
          </p:cNvPr>
          <p:cNvSpPr>
            <a:spLocks noGrp="1"/>
          </p:cNvSpPr>
          <p:nvPr>
            <p:ph type="sldNum" sz="quarter" idx="12"/>
          </p:nvPr>
        </p:nvSpPr>
        <p:spPr/>
        <p:txBody>
          <a:bodyPr/>
          <a:lstStyle/>
          <a:p>
            <a:fld id="{E082B166-12E8-4D47-8D52-EF187EA704AF}" type="slidenum">
              <a:rPr lang="en-GB" smtClean="0"/>
              <a:t>‹#›</a:t>
            </a:fld>
            <a:endParaRPr lang="en-GB"/>
          </a:p>
        </p:txBody>
      </p:sp>
    </p:spTree>
    <p:extLst>
      <p:ext uri="{BB962C8B-B14F-4D97-AF65-F5344CB8AC3E}">
        <p14:creationId xmlns:p14="http://schemas.microsoft.com/office/powerpoint/2010/main" val="2466125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625FD-BF65-4782-815B-6785DC3555B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D22FF0-5B48-46A0-BB19-11801C945F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E4D38F0-CE9D-46D0-92D2-D548881002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C964897-CA08-4696-BDD9-4FC6D3805414}"/>
              </a:ext>
            </a:extLst>
          </p:cNvPr>
          <p:cNvSpPr>
            <a:spLocks noGrp="1"/>
          </p:cNvSpPr>
          <p:nvPr>
            <p:ph type="dt" sz="half" idx="10"/>
          </p:nvPr>
        </p:nvSpPr>
        <p:spPr/>
        <p:txBody>
          <a:bodyPr/>
          <a:lstStyle/>
          <a:p>
            <a:fld id="{9A94E9FA-1624-4B5B-AB3E-6D6E5AF0F09A}" type="datetimeFigureOut">
              <a:rPr lang="en-GB" smtClean="0"/>
              <a:t>30/06/2022</a:t>
            </a:fld>
            <a:endParaRPr lang="en-GB"/>
          </a:p>
        </p:txBody>
      </p:sp>
      <p:sp>
        <p:nvSpPr>
          <p:cNvPr id="6" name="Footer Placeholder 5">
            <a:extLst>
              <a:ext uri="{FF2B5EF4-FFF2-40B4-BE49-F238E27FC236}">
                <a16:creationId xmlns:a16="http://schemas.microsoft.com/office/drawing/2014/main" id="{0A16E481-E6F9-4761-BC33-184CE645AAE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AB5295-6E2A-4330-8591-45A28645A1FB}"/>
              </a:ext>
            </a:extLst>
          </p:cNvPr>
          <p:cNvSpPr>
            <a:spLocks noGrp="1"/>
          </p:cNvSpPr>
          <p:nvPr>
            <p:ph type="sldNum" sz="quarter" idx="12"/>
          </p:nvPr>
        </p:nvSpPr>
        <p:spPr/>
        <p:txBody>
          <a:bodyPr/>
          <a:lstStyle/>
          <a:p>
            <a:fld id="{E082B166-12E8-4D47-8D52-EF187EA704AF}" type="slidenum">
              <a:rPr lang="en-GB" smtClean="0"/>
              <a:t>‹#›</a:t>
            </a:fld>
            <a:endParaRPr lang="en-GB"/>
          </a:p>
        </p:txBody>
      </p:sp>
    </p:spTree>
    <p:extLst>
      <p:ext uri="{BB962C8B-B14F-4D97-AF65-F5344CB8AC3E}">
        <p14:creationId xmlns:p14="http://schemas.microsoft.com/office/powerpoint/2010/main" val="34802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456B2-9FE0-488D-9456-A1A4DE40B8F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7B4271-4C65-4EC2-ACBE-11AC8DC05A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13EACB-0D86-4598-AB54-B65AA95CE4A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978D4F8-032D-4F08-ADC0-A9526C5D85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E834A6-3912-4C82-B942-977CF2AE9C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B39C58-0041-4D71-B040-A432308B87DA}"/>
              </a:ext>
            </a:extLst>
          </p:cNvPr>
          <p:cNvSpPr>
            <a:spLocks noGrp="1"/>
          </p:cNvSpPr>
          <p:nvPr>
            <p:ph type="dt" sz="half" idx="10"/>
          </p:nvPr>
        </p:nvSpPr>
        <p:spPr/>
        <p:txBody>
          <a:bodyPr/>
          <a:lstStyle/>
          <a:p>
            <a:fld id="{9A94E9FA-1624-4B5B-AB3E-6D6E5AF0F09A}" type="datetimeFigureOut">
              <a:rPr lang="en-GB" smtClean="0"/>
              <a:t>30/06/2022</a:t>
            </a:fld>
            <a:endParaRPr lang="en-GB"/>
          </a:p>
        </p:txBody>
      </p:sp>
      <p:sp>
        <p:nvSpPr>
          <p:cNvPr id="8" name="Footer Placeholder 7">
            <a:extLst>
              <a:ext uri="{FF2B5EF4-FFF2-40B4-BE49-F238E27FC236}">
                <a16:creationId xmlns:a16="http://schemas.microsoft.com/office/drawing/2014/main" id="{76B07ED8-52BA-4786-B2CA-B272965133F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6B4A312-3D4B-445A-BA35-240885151F73}"/>
              </a:ext>
            </a:extLst>
          </p:cNvPr>
          <p:cNvSpPr>
            <a:spLocks noGrp="1"/>
          </p:cNvSpPr>
          <p:nvPr>
            <p:ph type="sldNum" sz="quarter" idx="12"/>
          </p:nvPr>
        </p:nvSpPr>
        <p:spPr/>
        <p:txBody>
          <a:bodyPr/>
          <a:lstStyle/>
          <a:p>
            <a:fld id="{E082B166-12E8-4D47-8D52-EF187EA704AF}" type="slidenum">
              <a:rPr lang="en-GB" smtClean="0"/>
              <a:t>‹#›</a:t>
            </a:fld>
            <a:endParaRPr lang="en-GB"/>
          </a:p>
        </p:txBody>
      </p:sp>
    </p:spTree>
    <p:extLst>
      <p:ext uri="{BB962C8B-B14F-4D97-AF65-F5344CB8AC3E}">
        <p14:creationId xmlns:p14="http://schemas.microsoft.com/office/powerpoint/2010/main" val="709108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9CD0-0E7B-41BA-B536-266076E5A47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87234AE-940B-47F0-9366-23FE0B83A46E}"/>
              </a:ext>
            </a:extLst>
          </p:cNvPr>
          <p:cNvSpPr>
            <a:spLocks noGrp="1"/>
          </p:cNvSpPr>
          <p:nvPr>
            <p:ph type="dt" sz="half" idx="10"/>
          </p:nvPr>
        </p:nvSpPr>
        <p:spPr/>
        <p:txBody>
          <a:bodyPr/>
          <a:lstStyle/>
          <a:p>
            <a:fld id="{9A94E9FA-1624-4B5B-AB3E-6D6E5AF0F09A}" type="datetimeFigureOut">
              <a:rPr lang="en-GB" smtClean="0"/>
              <a:t>30/06/2022</a:t>
            </a:fld>
            <a:endParaRPr lang="en-GB"/>
          </a:p>
        </p:txBody>
      </p:sp>
      <p:sp>
        <p:nvSpPr>
          <p:cNvPr id="4" name="Footer Placeholder 3">
            <a:extLst>
              <a:ext uri="{FF2B5EF4-FFF2-40B4-BE49-F238E27FC236}">
                <a16:creationId xmlns:a16="http://schemas.microsoft.com/office/drawing/2014/main" id="{C04F10B0-F2D1-4A48-8CB2-6E4931E12CF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7B99BD0-43AF-4287-A1A0-F4A225A4B710}"/>
              </a:ext>
            </a:extLst>
          </p:cNvPr>
          <p:cNvSpPr>
            <a:spLocks noGrp="1"/>
          </p:cNvSpPr>
          <p:nvPr>
            <p:ph type="sldNum" sz="quarter" idx="12"/>
          </p:nvPr>
        </p:nvSpPr>
        <p:spPr/>
        <p:txBody>
          <a:bodyPr/>
          <a:lstStyle/>
          <a:p>
            <a:fld id="{E082B166-12E8-4D47-8D52-EF187EA704AF}" type="slidenum">
              <a:rPr lang="en-GB" smtClean="0"/>
              <a:t>‹#›</a:t>
            </a:fld>
            <a:endParaRPr lang="en-GB"/>
          </a:p>
        </p:txBody>
      </p:sp>
    </p:spTree>
    <p:extLst>
      <p:ext uri="{BB962C8B-B14F-4D97-AF65-F5344CB8AC3E}">
        <p14:creationId xmlns:p14="http://schemas.microsoft.com/office/powerpoint/2010/main" val="2524995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1661F7-6948-4523-8F46-D97D37E372A4}"/>
              </a:ext>
            </a:extLst>
          </p:cNvPr>
          <p:cNvSpPr>
            <a:spLocks noGrp="1"/>
          </p:cNvSpPr>
          <p:nvPr>
            <p:ph type="dt" sz="half" idx="10"/>
          </p:nvPr>
        </p:nvSpPr>
        <p:spPr/>
        <p:txBody>
          <a:bodyPr/>
          <a:lstStyle/>
          <a:p>
            <a:fld id="{9A94E9FA-1624-4B5B-AB3E-6D6E5AF0F09A}" type="datetimeFigureOut">
              <a:rPr lang="en-GB" smtClean="0"/>
              <a:t>30/06/2022</a:t>
            </a:fld>
            <a:endParaRPr lang="en-GB"/>
          </a:p>
        </p:txBody>
      </p:sp>
      <p:sp>
        <p:nvSpPr>
          <p:cNvPr id="3" name="Footer Placeholder 2">
            <a:extLst>
              <a:ext uri="{FF2B5EF4-FFF2-40B4-BE49-F238E27FC236}">
                <a16:creationId xmlns:a16="http://schemas.microsoft.com/office/drawing/2014/main" id="{D547DED5-247E-432E-A2DB-979476902B2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BE235BA-EA41-4A02-9594-3F6797115FB6}"/>
              </a:ext>
            </a:extLst>
          </p:cNvPr>
          <p:cNvSpPr>
            <a:spLocks noGrp="1"/>
          </p:cNvSpPr>
          <p:nvPr>
            <p:ph type="sldNum" sz="quarter" idx="12"/>
          </p:nvPr>
        </p:nvSpPr>
        <p:spPr/>
        <p:txBody>
          <a:bodyPr/>
          <a:lstStyle/>
          <a:p>
            <a:fld id="{E082B166-12E8-4D47-8D52-EF187EA704AF}" type="slidenum">
              <a:rPr lang="en-GB" smtClean="0"/>
              <a:t>‹#›</a:t>
            </a:fld>
            <a:endParaRPr lang="en-GB"/>
          </a:p>
        </p:txBody>
      </p:sp>
    </p:spTree>
    <p:extLst>
      <p:ext uri="{BB962C8B-B14F-4D97-AF65-F5344CB8AC3E}">
        <p14:creationId xmlns:p14="http://schemas.microsoft.com/office/powerpoint/2010/main" val="3275712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57F65-DB0A-4835-A2CD-8C3B5C693C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C4D277E-D88F-4EE3-BE20-E94AA5E672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7941315-20A6-46DF-8B90-F65D6E95D2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ECE517-8F8D-4F82-8A91-9098EBFED363}"/>
              </a:ext>
            </a:extLst>
          </p:cNvPr>
          <p:cNvSpPr>
            <a:spLocks noGrp="1"/>
          </p:cNvSpPr>
          <p:nvPr>
            <p:ph type="dt" sz="half" idx="10"/>
          </p:nvPr>
        </p:nvSpPr>
        <p:spPr/>
        <p:txBody>
          <a:bodyPr/>
          <a:lstStyle/>
          <a:p>
            <a:fld id="{9A94E9FA-1624-4B5B-AB3E-6D6E5AF0F09A}" type="datetimeFigureOut">
              <a:rPr lang="en-GB" smtClean="0"/>
              <a:t>30/06/2022</a:t>
            </a:fld>
            <a:endParaRPr lang="en-GB"/>
          </a:p>
        </p:txBody>
      </p:sp>
      <p:sp>
        <p:nvSpPr>
          <p:cNvPr id="6" name="Footer Placeholder 5">
            <a:extLst>
              <a:ext uri="{FF2B5EF4-FFF2-40B4-BE49-F238E27FC236}">
                <a16:creationId xmlns:a16="http://schemas.microsoft.com/office/drawing/2014/main" id="{07830D1A-EE4C-4F7D-90C3-CB57DD6276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673D954-A7B5-4683-AB73-CC830253B236}"/>
              </a:ext>
            </a:extLst>
          </p:cNvPr>
          <p:cNvSpPr>
            <a:spLocks noGrp="1"/>
          </p:cNvSpPr>
          <p:nvPr>
            <p:ph type="sldNum" sz="quarter" idx="12"/>
          </p:nvPr>
        </p:nvSpPr>
        <p:spPr/>
        <p:txBody>
          <a:bodyPr/>
          <a:lstStyle/>
          <a:p>
            <a:fld id="{E082B166-12E8-4D47-8D52-EF187EA704AF}" type="slidenum">
              <a:rPr lang="en-GB" smtClean="0"/>
              <a:t>‹#›</a:t>
            </a:fld>
            <a:endParaRPr lang="en-GB"/>
          </a:p>
        </p:txBody>
      </p:sp>
    </p:spTree>
    <p:extLst>
      <p:ext uri="{BB962C8B-B14F-4D97-AF65-F5344CB8AC3E}">
        <p14:creationId xmlns:p14="http://schemas.microsoft.com/office/powerpoint/2010/main" val="1891512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EAD20-54C4-46B8-8EA8-7DAD2972B5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0FD74A0-0A4C-4583-9FFE-1DF022F185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A97FF8E-8E15-40CD-9B12-6E1D0281D0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B9472D-DC56-4B75-ADFC-5B4DD4DF86EE}"/>
              </a:ext>
            </a:extLst>
          </p:cNvPr>
          <p:cNvSpPr>
            <a:spLocks noGrp="1"/>
          </p:cNvSpPr>
          <p:nvPr>
            <p:ph type="dt" sz="half" idx="10"/>
          </p:nvPr>
        </p:nvSpPr>
        <p:spPr/>
        <p:txBody>
          <a:bodyPr/>
          <a:lstStyle/>
          <a:p>
            <a:fld id="{9A94E9FA-1624-4B5B-AB3E-6D6E5AF0F09A}" type="datetimeFigureOut">
              <a:rPr lang="en-GB" smtClean="0"/>
              <a:t>30/06/2022</a:t>
            </a:fld>
            <a:endParaRPr lang="en-GB"/>
          </a:p>
        </p:txBody>
      </p:sp>
      <p:sp>
        <p:nvSpPr>
          <p:cNvPr id="6" name="Footer Placeholder 5">
            <a:extLst>
              <a:ext uri="{FF2B5EF4-FFF2-40B4-BE49-F238E27FC236}">
                <a16:creationId xmlns:a16="http://schemas.microsoft.com/office/drawing/2014/main" id="{352F58C0-ED72-4B6C-A281-9203DFBBF4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50E8ADB-D9CD-4427-84E6-BE1530186F72}"/>
              </a:ext>
            </a:extLst>
          </p:cNvPr>
          <p:cNvSpPr>
            <a:spLocks noGrp="1"/>
          </p:cNvSpPr>
          <p:nvPr>
            <p:ph type="sldNum" sz="quarter" idx="12"/>
          </p:nvPr>
        </p:nvSpPr>
        <p:spPr/>
        <p:txBody>
          <a:bodyPr/>
          <a:lstStyle/>
          <a:p>
            <a:fld id="{E082B166-12E8-4D47-8D52-EF187EA704AF}" type="slidenum">
              <a:rPr lang="en-GB" smtClean="0"/>
              <a:t>‹#›</a:t>
            </a:fld>
            <a:endParaRPr lang="en-GB"/>
          </a:p>
        </p:txBody>
      </p:sp>
    </p:spTree>
    <p:extLst>
      <p:ext uri="{BB962C8B-B14F-4D97-AF65-F5344CB8AC3E}">
        <p14:creationId xmlns:p14="http://schemas.microsoft.com/office/powerpoint/2010/main" val="1925918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DC829F-90F8-4EF4-B118-65631BDD29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3A349E6-9320-47B3-B167-FD48179AB3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34AFDA-CC95-40DB-8C44-E36CC888FF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4E9FA-1624-4B5B-AB3E-6D6E5AF0F09A}" type="datetimeFigureOut">
              <a:rPr lang="en-GB" smtClean="0"/>
              <a:t>30/06/2022</a:t>
            </a:fld>
            <a:endParaRPr lang="en-GB"/>
          </a:p>
        </p:txBody>
      </p:sp>
      <p:sp>
        <p:nvSpPr>
          <p:cNvPr id="5" name="Footer Placeholder 4">
            <a:extLst>
              <a:ext uri="{FF2B5EF4-FFF2-40B4-BE49-F238E27FC236}">
                <a16:creationId xmlns:a16="http://schemas.microsoft.com/office/drawing/2014/main" id="{B96CBEF9-6032-40A3-9B7A-D42E3FF78A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816C0D3-BCD5-441B-8364-DB9A5833E1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82B166-12E8-4D47-8D52-EF187EA704AF}" type="slidenum">
              <a:rPr lang="en-GB" smtClean="0"/>
              <a:t>‹#›</a:t>
            </a:fld>
            <a:endParaRPr lang="en-GB"/>
          </a:p>
        </p:txBody>
      </p:sp>
    </p:spTree>
    <p:extLst>
      <p:ext uri="{BB962C8B-B14F-4D97-AF65-F5344CB8AC3E}">
        <p14:creationId xmlns:p14="http://schemas.microsoft.com/office/powerpoint/2010/main" val="2954507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buysocialscotland.com/business/blog/welcome-buy-social-scotland-corporate-challenge-services-directory"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hyperlink" Target="https://unlockingpotential.io/"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socialenterprisecensus.org.uk/"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ocialenterprise.org.uk/campaigns/buy-social/" TargetMode="External"/><Relationship Id="rId2" Type="http://schemas.openxmlformats.org/officeDocument/2006/relationships/hyperlink" Target="https://www.buysocialscotland.com/" TargetMode="Externa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12" descr="Logo, company name&#10;&#10;Description automatically generated">
            <a:extLst>
              <a:ext uri="{FF2B5EF4-FFF2-40B4-BE49-F238E27FC236}">
                <a16:creationId xmlns:a16="http://schemas.microsoft.com/office/drawing/2014/main" id="{0D8B4C26-FDE1-426C-B28D-A6AB65D0D4C4}"/>
              </a:ext>
            </a:extLst>
          </p:cNvPr>
          <p:cNvPicPr>
            <a:picLocks noChangeAspect="1"/>
          </p:cNvPicPr>
          <p:nvPr/>
        </p:nvPicPr>
        <p:blipFill rotWithShape="1">
          <a:blip r:embed="rId2">
            <a:extLst>
              <a:ext uri="{28A0092B-C50C-407E-A947-70E740481C1C}">
                <a14:useLocalDpi xmlns:a14="http://schemas.microsoft.com/office/drawing/2010/main" val="0"/>
              </a:ext>
            </a:extLst>
          </a:blip>
          <a:srcRect l="20165" r="16919"/>
          <a:stretch/>
        </p:blipFill>
        <p:spPr>
          <a:xfrm>
            <a:off x="643467" y="874255"/>
            <a:ext cx="5291666" cy="5109489"/>
          </a:xfrm>
          <a:prstGeom prst="rect">
            <a:avLst/>
          </a:prstGeom>
        </p:spPr>
      </p:pic>
      <p:sp>
        <p:nvSpPr>
          <p:cNvPr id="2" name="TextBox 1">
            <a:extLst>
              <a:ext uri="{FF2B5EF4-FFF2-40B4-BE49-F238E27FC236}">
                <a16:creationId xmlns:a16="http://schemas.microsoft.com/office/drawing/2014/main" id="{E5968FE6-A779-4636-9A06-BD211897282B}"/>
              </a:ext>
            </a:extLst>
          </p:cNvPr>
          <p:cNvSpPr txBox="1"/>
          <p:nvPr/>
        </p:nvSpPr>
        <p:spPr>
          <a:xfrm>
            <a:off x="6915150" y="2551836"/>
            <a:ext cx="4210049" cy="1754326"/>
          </a:xfrm>
          <a:prstGeom prst="rect">
            <a:avLst/>
          </a:prstGeom>
          <a:noFill/>
        </p:spPr>
        <p:txBody>
          <a:bodyPr wrap="square" rtlCol="0">
            <a:spAutoFit/>
          </a:bodyPr>
          <a:lstStyle/>
          <a:p>
            <a:r>
              <a:rPr lang="en-GB" sz="3600" dirty="0">
                <a:solidFill>
                  <a:srgbClr val="F5A214"/>
                </a:solidFill>
              </a:rPr>
              <a:t> </a:t>
            </a:r>
            <a:r>
              <a:rPr lang="en-GB" sz="3600" dirty="0">
                <a:solidFill>
                  <a:srgbClr val="26325A"/>
                </a:solidFill>
              </a:rPr>
              <a:t>Strategy for Social Enterprise in Dumfries &amp; Galloway</a:t>
            </a:r>
          </a:p>
        </p:txBody>
      </p:sp>
    </p:spTree>
    <p:extLst>
      <p:ext uri="{BB962C8B-B14F-4D97-AF65-F5344CB8AC3E}">
        <p14:creationId xmlns:p14="http://schemas.microsoft.com/office/powerpoint/2010/main" val="195087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3E4388C-4377-49DD-BFBE-2FE16DB52369}"/>
              </a:ext>
            </a:extLst>
          </p:cNvPr>
          <p:cNvSpPr txBox="1"/>
          <p:nvPr/>
        </p:nvSpPr>
        <p:spPr>
          <a:xfrm>
            <a:off x="589560" y="856180"/>
            <a:ext cx="4560584" cy="1128068"/>
          </a:xfrm>
          <a:prstGeom prst="rect">
            <a:avLst/>
          </a:prstGeom>
        </p:spPr>
        <p:txBody>
          <a:bodyPr vert="horz" lIns="91440" tIns="45720" rIns="91440" bIns="45720" rtlCol="0" anchor="ctr">
            <a:normAutofit fontScale="85000" lnSpcReduction="10000"/>
          </a:bodyPr>
          <a:lstStyle/>
          <a:p>
            <a:pPr>
              <a:lnSpc>
                <a:spcPct val="90000"/>
              </a:lnSpc>
              <a:spcBef>
                <a:spcPct val="0"/>
              </a:spcBef>
              <a:spcAft>
                <a:spcPts val="600"/>
              </a:spcAft>
            </a:pPr>
            <a:r>
              <a:rPr lang="en-US" sz="3700" dirty="0" err="1">
                <a:solidFill>
                  <a:srgbClr val="26325A"/>
                </a:solidFill>
                <a:latin typeface="+mj-lt"/>
                <a:ea typeface="+mj-ea"/>
                <a:cs typeface="+mj-cs"/>
              </a:rPr>
              <a:t>Recognising</a:t>
            </a:r>
            <a:r>
              <a:rPr lang="en-US" sz="3700" dirty="0">
                <a:solidFill>
                  <a:srgbClr val="26325A"/>
                </a:solidFill>
                <a:latin typeface="+mj-lt"/>
                <a:ea typeface="+mj-ea"/>
                <a:cs typeface="+mj-cs"/>
              </a:rPr>
              <a:t> and </a:t>
            </a:r>
            <a:r>
              <a:rPr lang="en-US" sz="3700" dirty="0" err="1">
                <a:solidFill>
                  <a:srgbClr val="26325A"/>
                </a:solidFill>
                <a:latin typeface="+mj-lt"/>
                <a:ea typeface="+mj-ea"/>
                <a:cs typeface="+mj-cs"/>
              </a:rPr>
              <a:t>Realising</a:t>
            </a:r>
            <a:r>
              <a:rPr lang="en-US" sz="3700" dirty="0">
                <a:solidFill>
                  <a:srgbClr val="26325A"/>
                </a:solidFill>
                <a:latin typeface="+mj-lt"/>
                <a:ea typeface="+mj-ea"/>
                <a:cs typeface="+mj-cs"/>
              </a:rPr>
              <a:t> Market Potential</a:t>
            </a:r>
          </a:p>
        </p:txBody>
      </p:sp>
      <p:grpSp>
        <p:nvGrpSpPr>
          <p:cNvPr id="14" name="Group 13">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5" name="Rectangle 14">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B4A9A3F-4573-4417-8721-8DFCF2BC4DBC}"/>
              </a:ext>
            </a:extLst>
          </p:cNvPr>
          <p:cNvSpPr txBox="1"/>
          <p:nvPr/>
        </p:nvSpPr>
        <p:spPr>
          <a:xfrm>
            <a:off x="590719" y="2330505"/>
            <a:ext cx="4559425" cy="3979585"/>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1700" dirty="0">
              <a:solidFill>
                <a:srgbClr val="26325A"/>
              </a:solidFill>
            </a:endParaRPr>
          </a:p>
          <a:p>
            <a:pPr>
              <a:lnSpc>
                <a:spcPct val="90000"/>
              </a:lnSpc>
              <a:spcAft>
                <a:spcPts val="600"/>
              </a:spcAft>
            </a:pPr>
            <a:r>
              <a:rPr lang="en-US" sz="1700" dirty="0">
                <a:solidFill>
                  <a:srgbClr val="26325A"/>
                </a:solidFill>
              </a:rPr>
              <a:t>Aims to:</a:t>
            </a:r>
          </a:p>
          <a:p>
            <a:pPr indent="-228600">
              <a:lnSpc>
                <a:spcPct val="90000"/>
              </a:lnSpc>
              <a:spcAft>
                <a:spcPts val="600"/>
              </a:spcAft>
              <a:buFont typeface="Arial" panose="020B0604020202020204" pitchFamily="34" charset="0"/>
              <a:buChar char="•"/>
            </a:pPr>
            <a:endParaRPr lang="en-US" sz="1700" dirty="0">
              <a:solidFill>
                <a:srgbClr val="26325A"/>
              </a:solidFill>
            </a:endParaRPr>
          </a:p>
          <a:p>
            <a:pPr marL="285750" indent="-228600">
              <a:lnSpc>
                <a:spcPct val="90000"/>
              </a:lnSpc>
              <a:spcAft>
                <a:spcPts val="600"/>
              </a:spcAft>
              <a:buFont typeface="Arial" panose="020B0604020202020204" pitchFamily="34" charset="0"/>
              <a:buChar char="•"/>
            </a:pPr>
            <a:r>
              <a:rPr lang="en-US" sz="1700" dirty="0">
                <a:solidFill>
                  <a:srgbClr val="26325A"/>
                </a:solidFill>
              </a:rPr>
              <a:t>increase the number and range of social enterprises involved in the delivery of Scotland’s public services</a:t>
            </a:r>
          </a:p>
          <a:p>
            <a:pPr marL="285750" indent="-228600">
              <a:lnSpc>
                <a:spcPct val="90000"/>
              </a:lnSpc>
              <a:spcAft>
                <a:spcPts val="600"/>
              </a:spcAft>
              <a:buFont typeface="Arial" panose="020B0604020202020204" pitchFamily="34" charset="0"/>
              <a:buChar char="•"/>
            </a:pPr>
            <a:r>
              <a:rPr lang="en-US" sz="1700" dirty="0">
                <a:solidFill>
                  <a:srgbClr val="26325A"/>
                </a:solidFill>
              </a:rPr>
              <a:t>enable social enterprises to be more visible to consumers and for more social </a:t>
            </a:r>
            <a:r>
              <a:rPr lang="en-US" sz="1700" dirty="0" err="1">
                <a:solidFill>
                  <a:srgbClr val="26325A"/>
                </a:solidFill>
              </a:rPr>
              <a:t>entperirses</a:t>
            </a:r>
            <a:r>
              <a:rPr lang="en-US" sz="1700" dirty="0">
                <a:solidFill>
                  <a:srgbClr val="26325A"/>
                </a:solidFill>
              </a:rPr>
              <a:t> to tap into the growing desire for consumers to buy ethically</a:t>
            </a:r>
          </a:p>
          <a:p>
            <a:pPr marL="285750" indent="-228600">
              <a:lnSpc>
                <a:spcPct val="90000"/>
              </a:lnSpc>
              <a:spcAft>
                <a:spcPts val="600"/>
              </a:spcAft>
              <a:buFont typeface="Arial" panose="020B0604020202020204" pitchFamily="34" charset="0"/>
              <a:buChar char="•"/>
            </a:pPr>
            <a:r>
              <a:rPr lang="en-US" sz="1700" dirty="0">
                <a:solidFill>
                  <a:srgbClr val="26325A"/>
                </a:solidFill>
              </a:rPr>
              <a:t>raise the level of trade between social enterprises and other businesses</a:t>
            </a:r>
          </a:p>
        </p:txBody>
      </p:sp>
      <p:sp>
        <p:nvSpPr>
          <p:cNvPr id="20" name="Rectangle 19">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Logo, company name&#10;&#10;Description automatically generated">
            <a:extLst>
              <a:ext uri="{FF2B5EF4-FFF2-40B4-BE49-F238E27FC236}">
                <a16:creationId xmlns:a16="http://schemas.microsoft.com/office/drawing/2014/main" id="{9F009644-80ED-420F-A334-0F1FE6871918}"/>
              </a:ext>
            </a:extLst>
          </p:cNvPr>
          <p:cNvPicPr>
            <a:picLocks noChangeAspect="1"/>
          </p:cNvPicPr>
          <p:nvPr/>
        </p:nvPicPr>
        <p:blipFill rotWithShape="1">
          <a:blip r:embed="rId2">
            <a:extLst>
              <a:ext uri="{28A0092B-C50C-407E-A947-70E740481C1C}">
                <a14:useLocalDpi xmlns:a14="http://schemas.microsoft.com/office/drawing/2010/main" val="0"/>
              </a:ext>
            </a:extLst>
          </a:blip>
          <a:srcRect l="17869" r="19462" b="-1"/>
          <a:stretch/>
        </p:blipFill>
        <p:spPr>
          <a:xfrm>
            <a:off x="5977788" y="799352"/>
            <a:ext cx="5425410" cy="5259296"/>
          </a:xfrm>
          <a:prstGeom prst="rect">
            <a:avLst/>
          </a:prstGeom>
        </p:spPr>
      </p:pic>
      <p:pic>
        <p:nvPicPr>
          <p:cNvPr id="6" name="Picture 5" descr="Logo, company name&#10;&#10;Description automatically generated">
            <a:extLst>
              <a:ext uri="{FF2B5EF4-FFF2-40B4-BE49-F238E27FC236}">
                <a16:creationId xmlns:a16="http://schemas.microsoft.com/office/drawing/2014/main" id="{9C5905A4-5756-4C62-8E17-A2A0075AAE7A}"/>
              </a:ext>
            </a:extLst>
          </p:cNvPr>
          <p:cNvPicPr>
            <a:picLocks noChangeAspect="1"/>
          </p:cNvPicPr>
          <p:nvPr/>
        </p:nvPicPr>
        <p:blipFill rotWithShape="1">
          <a:blip r:embed="rId2">
            <a:extLst>
              <a:ext uri="{28A0092B-C50C-407E-A947-70E740481C1C}">
                <a14:useLocalDpi xmlns:a14="http://schemas.microsoft.com/office/drawing/2010/main" val="0"/>
              </a:ext>
            </a:extLst>
          </a:blip>
          <a:srcRect l="20165" r="16919"/>
          <a:stretch/>
        </p:blipFill>
        <p:spPr>
          <a:xfrm>
            <a:off x="11180652" y="82029"/>
            <a:ext cx="624032" cy="602131"/>
          </a:xfrm>
          <a:prstGeom prst="rect">
            <a:avLst/>
          </a:prstGeom>
        </p:spPr>
      </p:pic>
    </p:spTree>
    <p:extLst>
      <p:ext uri="{BB962C8B-B14F-4D97-AF65-F5344CB8AC3E}">
        <p14:creationId xmlns:p14="http://schemas.microsoft.com/office/powerpoint/2010/main" val="3315948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4C607B80-3364-4CF5-BF4B-E6661EB0134B}"/>
              </a:ext>
            </a:extLst>
          </p:cNvPr>
          <p:cNvGraphicFramePr>
            <a:graphicFrameLocks noGrp="1"/>
          </p:cNvGraphicFramePr>
          <p:nvPr>
            <p:extLst>
              <p:ext uri="{D42A27DB-BD31-4B8C-83A1-F6EECF244321}">
                <p14:modId xmlns:p14="http://schemas.microsoft.com/office/powerpoint/2010/main" val="1923392225"/>
              </p:ext>
            </p:extLst>
          </p:nvPr>
        </p:nvGraphicFramePr>
        <p:xfrm>
          <a:off x="281381" y="1279240"/>
          <a:ext cx="11629234" cy="5303225"/>
        </p:xfrm>
        <a:graphic>
          <a:graphicData uri="http://schemas.openxmlformats.org/drawingml/2006/table">
            <a:tbl>
              <a:tblPr firstRow="1" bandRow="1">
                <a:tableStyleId>{5C22544A-7EE6-4342-B048-85BDC9FD1C3A}</a:tableStyleId>
              </a:tblPr>
              <a:tblGrid>
                <a:gridCol w="2668000">
                  <a:extLst>
                    <a:ext uri="{9D8B030D-6E8A-4147-A177-3AD203B41FA5}">
                      <a16:colId xmlns:a16="http://schemas.microsoft.com/office/drawing/2014/main" val="1823345143"/>
                    </a:ext>
                  </a:extLst>
                </a:gridCol>
                <a:gridCol w="2987078">
                  <a:extLst>
                    <a:ext uri="{9D8B030D-6E8A-4147-A177-3AD203B41FA5}">
                      <a16:colId xmlns:a16="http://schemas.microsoft.com/office/drawing/2014/main" val="172344363"/>
                    </a:ext>
                  </a:extLst>
                </a:gridCol>
                <a:gridCol w="2987078">
                  <a:extLst>
                    <a:ext uri="{9D8B030D-6E8A-4147-A177-3AD203B41FA5}">
                      <a16:colId xmlns:a16="http://schemas.microsoft.com/office/drawing/2014/main" val="2194591226"/>
                    </a:ext>
                  </a:extLst>
                </a:gridCol>
                <a:gridCol w="2987078">
                  <a:extLst>
                    <a:ext uri="{9D8B030D-6E8A-4147-A177-3AD203B41FA5}">
                      <a16:colId xmlns:a16="http://schemas.microsoft.com/office/drawing/2014/main" val="954953845"/>
                    </a:ext>
                  </a:extLst>
                </a:gridCol>
              </a:tblGrid>
              <a:tr h="340671">
                <a:tc>
                  <a:txBody>
                    <a:bodyPr/>
                    <a:lstStyle/>
                    <a:p>
                      <a:r>
                        <a:rPr lang="en-GB" dirty="0">
                          <a:solidFill>
                            <a:srgbClr val="F5A214"/>
                          </a:solidFill>
                        </a:rPr>
                        <a:t>Outcome</a:t>
                      </a:r>
                    </a:p>
                  </a:txBody>
                  <a:tcPr>
                    <a:solidFill>
                      <a:srgbClr val="26325A"/>
                    </a:solidFill>
                  </a:tcPr>
                </a:tc>
                <a:tc>
                  <a:txBody>
                    <a:bodyPr/>
                    <a:lstStyle/>
                    <a:p>
                      <a:r>
                        <a:rPr lang="en-GB" dirty="0">
                          <a:solidFill>
                            <a:srgbClr val="F5A214"/>
                          </a:solidFill>
                        </a:rPr>
                        <a:t>Indicators</a:t>
                      </a:r>
                    </a:p>
                  </a:txBody>
                  <a:tcPr>
                    <a:solidFill>
                      <a:srgbClr val="26325A"/>
                    </a:solidFill>
                  </a:tcPr>
                </a:tc>
                <a:tc>
                  <a:txBody>
                    <a:bodyPr/>
                    <a:lstStyle/>
                    <a:p>
                      <a:r>
                        <a:rPr lang="en-GB" dirty="0">
                          <a:solidFill>
                            <a:srgbClr val="F5A214"/>
                          </a:solidFill>
                        </a:rPr>
                        <a:t>Measurement Methods</a:t>
                      </a:r>
                    </a:p>
                  </a:txBody>
                  <a:tcPr>
                    <a:solidFill>
                      <a:srgbClr val="26325A"/>
                    </a:solidFill>
                  </a:tcPr>
                </a:tc>
                <a:tc>
                  <a:txBody>
                    <a:bodyPr/>
                    <a:lstStyle/>
                    <a:p>
                      <a:r>
                        <a:rPr lang="en-GB" dirty="0">
                          <a:solidFill>
                            <a:srgbClr val="F5A214"/>
                          </a:solidFill>
                        </a:rPr>
                        <a:t>Actions</a:t>
                      </a:r>
                    </a:p>
                  </a:txBody>
                  <a:tcPr>
                    <a:solidFill>
                      <a:srgbClr val="26325A"/>
                    </a:solidFill>
                  </a:tcPr>
                </a:tc>
                <a:extLst>
                  <a:ext uri="{0D108BD9-81ED-4DB2-BD59-A6C34878D82A}">
                    <a16:rowId xmlns:a16="http://schemas.microsoft.com/office/drawing/2014/main" val="1586704781"/>
                  </a:ext>
                </a:extLst>
              </a:tr>
              <a:tr h="936847">
                <a:tc>
                  <a:txBody>
                    <a:bodyPr/>
                    <a:lstStyle/>
                    <a:p>
                      <a:r>
                        <a:rPr lang="en-GB" sz="1000" dirty="0">
                          <a:solidFill>
                            <a:srgbClr val="26325A"/>
                          </a:solidFill>
                        </a:rPr>
                        <a:t>People, businesses and the public sector are making more choices to buy from Social Enterprises in D&amp;G</a:t>
                      </a:r>
                    </a:p>
                  </a:txBody>
                  <a:tcPr/>
                </a:tc>
                <a:tc>
                  <a:txBody>
                    <a:bodyPr/>
                    <a:lstStyle/>
                    <a:p>
                      <a:r>
                        <a:rPr lang="en-GB" sz="1000" dirty="0">
                          <a:solidFill>
                            <a:srgbClr val="26325A"/>
                          </a:solidFill>
                        </a:rPr>
                        <a:t>-People of D&amp;G, and beyond, are actively spending their money with Social Enterprises</a:t>
                      </a:r>
                    </a:p>
                    <a:p>
                      <a:r>
                        <a:rPr lang="en-GB" sz="1000" dirty="0">
                          <a:solidFill>
                            <a:srgbClr val="26325A"/>
                          </a:solidFill>
                        </a:rPr>
                        <a:t>-Businesses are choosing D&amp;G Social Enterprises to deliver their contractual community benefits and/or to enhance their social impact</a:t>
                      </a:r>
                    </a:p>
                  </a:txBody>
                  <a:tcPr/>
                </a:tc>
                <a:tc>
                  <a:txBody>
                    <a:bodyPr/>
                    <a:lstStyle/>
                    <a:p>
                      <a:r>
                        <a:rPr lang="en-GB" sz="1000" dirty="0">
                          <a:solidFill>
                            <a:srgbClr val="26325A"/>
                          </a:solidFill>
                        </a:rPr>
                        <a:t>-Annual survey to sector (# customers / profile of customers (public / businesses / public sector) / mechanism for gaining customer(s) e.g. Buy Social, public contract, personal connection etc.)</a:t>
                      </a:r>
                    </a:p>
                    <a:p>
                      <a:r>
                        <a:rPr lang="en-GB" sz="1000" dirty="0">
                          <a:solidFill>
                            <a:srgbClr val="26325A"/>
                          </a:solidFill>
                        </a:rPr>
                        <a:t>-Case studies of people / businesses/ public sector choosing Social Enterprises</a:t>
                      </a:r>
                    </a:p>
                  </a:txBody>
                  <a:tcPr/>
                </a:tc>
                <a:tc rowSpan="4">
                  <a:txBody>
                    <a:bodyPr/>
                    <a:lstStyle/>
                    <a:p>
                      <a:pPr>
                        <a:spcBef>
                          <a:spcPts val="600"/>
                        </a:spcBef>
                      </a:pPr>
                      <a:r>
                        <a:rPr lang="en-GB" sz="1000" dirty="0">
                          <a:solidFill>
                            <a:srgbClr val="26325A"/>
                          </a:solidFill>
                        </a:rPr>
                        <a:t>Encourage SEDG members to sign up to the </a:t>
                      </a:r>
                      <a:r>
                        <a:rPr lang="en-GB" sz="1000" dirty="0">
                          <a:solidFill>
                            <a:srgbClr val="26325A"/>
                          </a:solidFill>
                          <a:hlinkClick r:id="rId3"/>
                        </a:rPr>
                        <a:t>Buy Social Scotland Services Directory</a:t>
                      </a:r>
                      <a:r>
                        <a:rPr lang="en-GB" sz="1000" dirty="0">
                          <a:solidFill>
                            <a:srgbClr val="26325A"/>
                          </a:solidFill>
                        </a:rPr>
                        <a:t> </a:t>
                      </a:r>
                    </a:p>
                    <a:p>
                      <a:pPr marL="0" indent="0">
                        <a:spcBef>
                          <a:spcPts val="0"/>
                        </a:spcBef>
                        <a:buNone/>
                      </a:pPr>
                      <a:endParaRPr lang="en-GB" sz="1000" dirty="0">
                        <a:solidFill>
                          <a:srgbClr val="26325A"/>
                        </a:solidFill>
                      </a:endParaRPr>
                    </a:p>
                    <a:p>
                      <a:pPr marL="0" indent="0">
                        <a:spcBef>
                          <a:spcPts val="600"/>
                        </a:spcBef>
                        <a:buNone/>
                      </a:pPr>
                      <a:r>
                        <a:rPr lang="en-GB" sz="1000" b="1" dirty="0">
                          <a:solidFill>
                            <a:srgbClr val="26325A"/>
                          </a:solidFill>
                        </a:rPr>
                        <a:t>Create a SEDG Services Directory </a:t>
                      </a:r>
                      <a:r>
                        <a:rPr lang="en-GB" sz="1000" dirty="0">
                          <a:solidFill>
                            <a:srgbClr val="26325A"/>
                          </a:solidFill>
                        </a:rPr>
                        <a:t>for SE’s and partners to use</a:t>
                      </a:r>
                    </a:p>
                    <a:p>
                      <a:pPr marL="0" indent="0">
                        <a:spcBef>
                          <a:spcPts val="0"/>
                        </a:spcBef>
                        <a:buNone/>
                      </a:pPr>
                      <a:endParaRPr lang="en-GB" sz="1000" dirty="0">
                        <a:solidFill>
                          <a:srgbClr val="26325A"/>
                        </a:solidFill>
                      </a:endParaRPr>
                    </a:p>
                    <a:p>
                      <a:pPr marL="0" indent="0">
                        <a:spcBef>
                          <a:spcPts val="600"/>
                        </a:spcBef>
                        <a:buNone/>
                      </a:pPr>
                      <a:r>
                        <a:rPr lang="en-GB" sz="1000" dirty="0">
                          <a:solidFill>
                            <a:srgbClr val="26325A"/>
                          </a:solidFill>
                        </a:rPr>
                        <a:t>Work with the Local Authority to </a:t>
                      </a:r>
                      <a:r>
                        <a:rPr lang="en-GB" sz="1000" b="1" dirty="0">
                          <a:solidFill>
                            <a:srgbClr val="26325A"/>
                          </a:solidFill>
                        </a:rPr>
                        <a:t>champion the SE sector</a:t>
                      </a:r>
                      <a:r>
                        <a:rPr lang="en-GB" sz="1000" dirty="0">
                          <a:solidFill>
                            <a:srgbClr val="26325A"/>
                          </a:solidFill>
                        </a:rPr>
                        <a:t> and build understanding and desire across LA departments to support the SE sector to succeed.</a:t>
                      </a:r>
                    </a:p>
                    <a:p>
                      <a:pPr marL="0" indent="0">
                        <a:spcBef>
                          <a:spcPts val="0"/>
                        </a:spcBef>
                        <a:buNone/>
                      </a:pPr>
                      <a:endParaRPr lang="en-GB" sz="1000" dirty="0">
                        <a:solidFill>
                          <a:srgbClr val="C00000"/>
                        </a:solidFill>
                      </a:endParaRPr>
                    </a:p>
                    <a:p>
                      <a:pPr>
                        <a:spcBef>
                          <a:spcPts val="600"/>
                        </a:spcBef>
                      </a:pPr>
                      <a:r>
                        <a:rPr lang="en-GB" sz="1000" dirty="0">
                          <a:solidFill>
                            <a:srgbClr val="26325A"/>
                          </a:solidFill>
                        </a:rPr>
                        <a:t>Work with public bodies to </a:t>
                      </a:r>
                      <a:r>
                        <a:rPr lang="en-GB" sz="1000" b="1" dirty="0">
                          <a:solidFill>
                            <a:srgbClr val="26325A"/>
                          </a:solidFill>
                        </a:rPr>
                        <a:t>influence their procurement and tendering policies and processes </a:t>
                      </a:r>
                      <a:r>
                        <a:rPr lang="en-GB" sz="1000" dirty="0">
                          <a:solidFill>
                            <a:srgbClr val="26325A"/>
                          </a:solidFill>
                        </a:rPr>
                        <a:t>to enable SEs to compete for business</a:t>
                      </a:r>
                    </a:p>
                    <a:p>
                      <a:pPr marL="0" indent="0">
                        <a:spcBef>
                          <a:spcPts val="0"/>
                        </a:spcBef>
                        <a:buNone/>
                      </a:pPr>
                      <a:endParaRPr lang="en-GB" sz="1000" dirty="0">
                        <a:solidFill>
                          <a:srgbClr val="26325A"/>
                        </a:solidFill>
                      </a:endParaRPr>
                    </a:p>
                    <a:p>
                      <a:pPr>
                        <a:spcBef>
                          <a:spcPts val="600"/>
                        </a:spcBef>
                      </a:pPr>
                      <a:r>
                        <a:rPr lang="en-GB" sz="1000" dirty="0">
                          <a:solidFill>
                            <a:srgbClr val="26325A"/>
                          </a:solidFill>
                        </a:rPr>
                        <a:t>Work with public bodies to </a:t>
                      </a:r>
                      <a:r>
                        <a:rPr lang="en-GB" sz="1000" b="1" dirty="0">
                          <a:solidFill>
                            <a:srgbClr val="26325A"/>
                          </a:solidFill>
                        </a:rPr>
                        <a:t>influence policies and processes </a:t>
                      </a:r>
                      <a:r>
                        <a:rPr lang="en-GB" sz="1000" dirty="0">
                          <a:solidFill>
                            <a:srgbClr val="26325A"/>
                          </a:solidFill>
                        </a:rPr>
                        <a:t>for SEs to be linked in as providers of community benefits required in big public sector contracts</a:t>
                      </a:r>
                    </a:p>
                    <a:p>
                      <a:pPr marL="0" indent="0">
                        <a:spcBef>
                          <a:spcPts val="0"/>
                        </a:spcBef>
                        <a:buNone/>
                      </a:pPr>
                      <a:endParaRPr lang="en-GB" sz="1000" dirty="0">
                        <a:solidFill>
                          <a:srgbClr val="26325A"/>
                        </a:solidFill>
                      </a:endParaRPr>
                    </a:p>
                    <a:p>
                      <a:pPr>
                        <a:spcBef>
                          <a:spcPts val="600"/>
                        </a:spcBef>
                      </a:pPr>
                      <a:r>
                        <a:rPr lang="en-GB" sz="1000" b="1" dirty="0">
                          <a:solidFill>
                            <a:srgbClr val="26325A"/>
                          </a:solidFill>
                        </a:rPr>
                        <a:t>Explore trading opportunities with private sector organisations </a:t>
                      </a:r>
                      <a:r>
                        <a:rPr lang="en-GB" sz="1000" dirty="0">
                          <a:solidFill>
                            <a:srgbClr val="26325A"/>
                          </a:solidFill>
                        </a:rPr>
                        <a:t>who are looking to enhance their social impact</a:t>
                      </a:r>
                    </a:p>
                    <a:p>
                      <a:endParaRPr lang="en-GB" sz="1000" dirty="0">
                        <a:solidFill>
                          <a:srgbClr val="26325A"/>
                        </a:solidFill>
                      </a:endParaRPr>
                    </a:p>
                    <a:p>
                      <a:r>
                        <a:rPr lang="en-GB" sz="1000" dirty="0">
                          <a:solidFill>
                            <a:srgbClr val="26325A"/>
                          </a:solidFill>
                        </a:rPr>
                        <a:t>Investigate ways to </a:t>
                      </a:r>
                      <a:r>
                        <a:rPr lang="en-GB" sz="1000" b="1" dirty="0">
                          <a:solidFill>
                            <a:srgbClr val="26325A"/>
                          </a:solidFill>
                        </a:rPr>
                        <a:t>share skills / recruitment of staff  </a:t>
                      </a:r>
                      <a:r>
                        <a:rPr lang="en-GB" sz="1000" dirty="0">
                          <a:solidFill>
                            <a:srgbClr val="26325A"/>
                          </a:solidFill>
                        </a:rPr>
                        <a:t>across the sector (Kesero.com  as possible enabler)</a:t>
                      </a:r>
                    </a:p>
                    <a:p>
                      <a:endParaRPr lang="en-GB" sz="1000" dirty="0">
                        <a:solidFill>
                          <a:srgbClr val="26325A"/>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SEDG to </a:t>
                      </a:r>
                      <a:r>
                        <a:rPr lang="en-GB" sz="1000" b="1" dirty="0">
                          <a:solidFill>
                            <a:srgbClr val="26325A"/>
                          </a:solidFill>
                        </a:rPr>
                        <a:t>host speakers and support visits to SE’s </a:t>
                      </a:r>
                      <a:r>
                        <a:rPr lang="en-GB" sz="1000" dirty="0">
                          <a:solidFill>
                            <a:srgbClr val="26325A"/>
                          </a:solidFill>
                        </a:rPr>
                        <a:t>to inspire the network</a:t>
                      </a:r>
                    </a:p>
                  </a:txBody>
                  <a:tcPr/>
                </a:tc>
                <a:extLst>
                  <a:ext uri="{0D108BD9-81ED-4DB2-BD59-A6C34878D82A}">
                    <a16:rowId xmlns:a16="http://schemas.microsoft.com/office/drawing/2014/main" val="3706156254"/>
                  </a:ext>
                </a:extLst>
              </a:tr>
              <a:tr h="511007">
                <a:tc>
                  <a:txBody>
                    <a:bodyPr/>
                    <a:lstStyle/>
                    <a:p>
                      <a:r>
                        <a:rPr lang="en-GB" sz="1000" dirty="0">
                          <a:solidFill>
                            <a:srgbClr val="26325A"/>
                          </a:solidFill>
                        </a:rPr>
                        <a:t>D&amp;G Social Enterprises have more opportunities to deliver public sector contracts</a:t>
                      </a:r>
                    </a:p>
                  </a:txBody>
                  <a:tcPr/>
                </a:tc>
                <a:tc>
                  <a:txBody>
                    <a:bodyPr/>
                    <a:lstStyle/>
                    <a:p>
                      <a:r>
                        <a:rPr lang="en-GB" sz="1000" dirty="0">
                          <a:solidFill>
                            <a:srgbClr val="26325A"/>
                          </a:solidFill>
                        </a:rPr>
                        <a:t>-Public sector commissioning depts. are actively engaged in ensuring that their policies and procedures are inclusive for SE’s to bid for contracts</a:t>
                      </a:r>
                    </a:p>
                    <a:p>
                      <a:r>
                        <a:rPr lang="en-GB" sz="1000" dirty="0">
                          <a:solidFill>
                            <a:srgbClr val="26325A"/>
                          </a:solidFill>
                        </a:rPr>
                        <a:t>-Public sector Procurement / tendering processes support bids from SE’s/consortia of SE’s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-Annual survey to sector (# public sector bids entered / # public sector bids won)</a:t>
                      </a:r>
                    </a:p>
                    <a:p>
                      <a:r>
                        <a:rPr lang="en-GB" sz="1000" dirty="0">
                          <a:solidFill>
                            <a:srgbClr val="26325A"/>
                          </a:solidFill>
                        </a:rPr>
                        <a:t>-Case studies of public sector procurement policies/procedures evolving to be more appropriate for SE’s</a:t>
                      </a:r>
                    </a:p>
                  </a:txBody>
                  <a:tcPr/>
                </a:tc>
                <a:tc vMerge="1">
                  <a:txBody>
                    <a:bodyPr/>
                    <a:lstStyle/>
                    <a:p>
                      <a:endParaRPr lang="en-GB" sz="1000" dirty="0">
                        <a:solidFill>
                          <a:srgbClr val="26325A"/>
                        </a:solidFill>
                      </a:endParaRPr>
                    </a:p>
                  </a:txBody>
                  <a:tcPr/>
                </a:tc>
                <a:extLst>
                  <a:ext uri="{0D108BD9-81ED-4DB2-BD59-A6C34878D82A}">
                    <a16:rowId xmlns:a16="http://schemas.microsoft.com/office/drawing/2014/main" val="4183774099"/>
                  </a:ext>
                </a:extLst>
              </a:tr>
              <a:tr h="1078793">
                <a:tc>
                  <a:txBody>
                    <a:bodyPr/>
                    <a:lstStyle/>
                    <a:p>
                      <a:r>
                        <a:rPr lang="en-GB" sz="1000" dirty="0">
                          <a:solidFill>
                            <a:srgbClr val="26325A"/>
                          </a:solidFill>
                        </a:rPr>
                        <a:t>D&amp;G Social Enterprises recognise their own potential to create maximum positive impact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-Social Enterprises are taking part in innovation workshops to explore their potential</a:t>
                      </a:r>
                    </a:p>
                    <a:p>
                      <a:r>
                        <a:rPr lang="en-GB" sz="1000" dirty="0">
                          <a:solidFill>
                            <a:srgbClr val="26325A"/>
                          </a:solidFill>
                        </a:rPr>
                        <a:t>-Social Enterprises have more ideas about how to grow / evolve their business model to create sustainable impact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-Annual survey to sector (# SE’s actively working on new ideas )</a:t>
                      </a:r>
                    </a:p>
                    <a:p>
                      <a:r>
                        <a:rPr lang="en-GB" sz="1000" dirty="0">
                          <a:solidFill>
                            <a:srgbClr val="26325A"/>
                          </a:solidFill>
                        </a:rPr>
                        <a:t>-# Contacts with SEDG / TSDG and others to explore innovation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-”Unlocking Potential” (Social capital data analysis - </a:t>
                      </a:r>
                      <a:r>
                        <a:rPr lang="en-US" sz="1000" b="0" i="0" kern="1200" dirty="0">
                          <a:solidFill>
                            <a:srgbClr val="26325A"/>
                          </a:solidFill>
                          <a:effectLst/>
                          <a:latin typeface="+mn-lt"/>
                          <a:ea typeface="+mn-ea"/>
                          <a:cs typeface="+mn-cs"/>
                        </a:rPr>
                        <a:t>Measures impact through indicators of connectivity and collaboration</a:t>
                      </a:r>
                      <a:r>
                        <a:rPr lang="en-GB" sz="1000" dirty="0">
                          <a:solidFill>
                            <a:srgbClr val="26325A"/>
                          </a:solidFill>
                        </a:rPr>
                        <a:t>)</a:t>
                      </a:r>
                    </a:p>
                  </a:txBody>
                  <a:tcPr/>
                </a:tc>
                <a:tc vMerge="1">
                  <a:txBody>
                    <a:bodyPr/>
                    <a:lstStyle/>
                    <a:p>
                      <a:endParaRPr lang="en-GB" sz="1000" dirty="0">
                        <a:solidFill>
                          <a:srgbClr val="26325A"/>
                        </a:solidFill>
                      </a:endParaRPr>
                    </a:p>
                  </a:txBody>
                  <a:tcPr/>
                </a:tc>
                <a:extLst>
                  <a:ext uri="{0D108BD9-81ED-4DB2-BD59-A6C34878D82A}">
                    <a16:rowId xmlns:a16="http://schemas.microsoft.com/office/drawing/2014/main" val="1394353028"/>
                  </a:ext>
                </a:extLst>
              </a:tr>
              <a:tr h="19199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solidFill>
                            <a:srgbClr val="26325A"/>
                          </a:solidFill>
                        </a:rPr>
                        <a:t>D&amp;G Social Enterprises bring their own potential to life to create maximum positive impact</a:t>
                      </a:r>
                      <a:endParaRPr lang="en-GB" sz="1000" dirty="0">
                        <a:solidFill>
                          <a:srgbClr val="26325A"/>
                        </a:solidFill>
                      </a:endParaRPr>
                    </a:p>
                  </a:txBody>
                  <a:tcPr/>
                </a:tc>
                <a:tc>
                  <a:txBody>
                    <a:bodyPr/>
                    <a:lstStyle/>
                    <a:p>
                      <a:r>
                        <a:rPr lang="en-GB" sz="1000">
                          <a:solidFill>
                            <a:srgbClr val="26325A"/>
                          </a:solidFill>
                        </a:rPr>
                        <a:t>-Social Enterprises increase their turnover AND profits to reinvest in their social aims</a:t>
                      </a:r>
                    </a:p>
                    <a:p>
                      <a:r>
                        <a:rPr lang="en-GB" sz="1000">
                          <a:solidFill>
                            <a:srgbClr val="26325A"/>
                          </a:solidFill>
                        </a:rPr>
                        <a:t>-Communities across D&amp;G are thriving</a:t>
                      </a:r>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-Annual survey to sector and Bi-annual SES Census (# SE’s actively working on new ideas / # SE’s launched new ideas within past 12 months / turnover / profit for reinvestment)</a:t>
                      </a:r>
                    </a:p>
                    <a:p>
                      <a:r>
                        <a:rPr lang="en-GB" sz="1000" dirty="0">
                          <a:solidFill>
                            <a:srgbClr val="26325A"/>
                          </a:solidFill>
                        </a:rPr>
                        <a:t>-Case studies of communities that are thriving because of Social Enterprise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-”Unlocking Potential” (Social capital data analysis - </a:t>
                      </a:r>
                      <a:r>
                        <a:rPr lang="en-US" sz="1000" b="0" i="0" kern="1200" dirty="0">
                          <a:solidFill>
                            <a:srgbClr val="26325A"/>
                          </a:solidFill>
                          <a:effectLst/>
                          <a:latin typeface="+mn-lt"/>
                          <a:ea typeface="+mn-ea"/>
                          <a:cs typeface="+mn-cs"/>
                        </a:rPr>
                        <a:t>Measures impact through indicators of connectivity and collaboration</a:t>
                      </a:r>
                      <a:r>
                        <a:rPr lang="en-GB" sz="1000" dirty="0">
                          <a:solidFill>
                            <a:srgbClr val="26325A"/>
                          </a:solidFill>
                        </a:rPr>
                        <a:t>)</a:t>
                      </a:r>
                      <a:endParaRPr lang="en-GB" dirty="0"/>
                    </a:p>
                  </a:txBody>
                  <a:tcPr/>
                </a:tc>
                <a:tc vMerge="1">
                  <a:txBody>
                    <a:bodyPr/>
                    <a:lstStyle/>
                    <a:p>
                      <a:endParaRPr lang="en-GB" sz="1000" dirty="0">
                        <a:solidFill>
                          <a:srgbClr val="26325A"/>
                        </a:solidFill>
                      </a:endParaRPr>
                    </a:p>
                  </a:txBody>
                  <a:tcPr/>
                </a:tc>
                <a:extLst>
                  <a:ext uri="{0D108BD9-81ED-4DB2-BD59-A6C34878D82A}">
                    <a16:rowId xmlns:a16="http://schemas.microsoft.com/office/drawing/2014/main" val="287533238"/>
                  </a:ext>
                </a:extLst>
              </a:tr>
            </a:tbl>
          </a:graphicData>
        </a:graphic>
      </p:graphicFrame>
      <p:pic>
        <p:nvPicPr>
          <p:cNvPr id="8" name="Picture 7" descr="Logo, company name&#10;&#10;Description automatically generated">
            <a:extLst>
              <a:ext uri="{FF2B5EF4-FFF2-40B4-BE49-F238E27FC236}">
                <a16:creationId xmlns:a16="http://schemas.microsoft.com/office/drawing/2014/main" id="{DCE1C861-FE11-41FD-A90C-349FEF784384}"/>
              </a:ext>
            </a:extLst>
          </p:cNvPr>
          <p:cNvPicPr>
            <a:picLocks noChangeAspect="1"/>
          </p:cNvPicPr>
          <p:nvPr/>
        </p:nvPicPr>
        <p:blipFill rotWithShape="1">
          <a:blip r:embed="rId4">
            <a:extLst>
              <a:ext uri="{28A0092B-C50C-407E-A947-70E740481C1C}">
                <a14:useLocalDpi xmlns:a14="http://schemas.microsoft.com/office/drawing/2010/main" val="0"/>
              </a:ext>
            </a:extLst>
          </a:blip>
          <a:srcRect l="20165" r="16919"/>
          <a:stretch/>
        </p:blipFill>
        <p:spPr>
          <a:xfrm>
            <a:off x="11180652" y="82029"/>
            <a:ext cx="624032" cy="602131"/>
          </a:xfrm>
          <a:prstGeom prst="rect">
            <a:avLst/>
          </a:prstGeom>
        </p:spPr>
      </p:pic>
      <p:sp>
        <p:nvSpPr>
          <p:cNvPr id="9" name="TextBox 8">
            <a:extLst>
              <a:ext uri="{FF2B5EF4-FFF2-40B4-BE49-F238E27FC236}">
                <a16:creationId xmlns:a16="http://schemas.microsoft.com/office/drawing/2014/main" id="{FAD3AA1C-2D66-44FF-9601-6436529CD2A2}"/>
              </a:ext>
            </a:extLst>
          </p:cNvPr>
          <p:cNvSpPr txBox="1"/>
          <p:nvPr/>
        </p:nvSpPr>
        <p:spPr>
          <a:xfrm>
            <a:off x="281382" y="791497"/>
            <a:ext cx="11629235" cy="461665"/>
          </a:xfrm>
          <a:prstGeom prst="rect">
            <a:avLst/>
          </a:prstGeom>
          <a:solidFill>
            <a:srgbClr val="26325A"/>
          </a:solidFill>
        </p:spPr>
        <p:txBody>
          <a:bodyPr wrap="square" rtlCol="0">
            <a:spAutoFit/>
          </a:bodyPr>
          <a:lstStyle/>
          <a:p>
            <a:pPr algn="ctr"/>
            <a:r>
              <a:rPr lang="en-GB" sz="2400" dirty="0">
                <a:solidFill>
                  <a:srgbClr val="F5A214"/>
                </a:solidFill>
              </a:rPr>
              <a:t>Recognising and Realising Market Potential</a:t>
            </a:r>
          </a:p>
        </p:txBody>
      </p:sp>
    </p:spTree>
    <p:extLst>
      <p:ext uri="{BB962C8B-B14F-4D97-AF65-F5344CB8AC3E}">
        <p14:creationId xmlns:p14="http://schemas.microsoft.com/office/powerpoint/2010/main" val="4174587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company name&#10;&#10;Description automatically generated">
            <a:extLst>
              <a:ext uri="{FF2B5EF4-FFF2-40B4-BE49-F238E27FC236}">
                <a16:creationId xmlns:a16="http://schemas.microsoft.com/office/drawing/2014/main" id="{8B94F7A1-1F54-4F2A-8C9C-A06DFC96AC4A}"/>
              </a:ext>
            </a:extLst>
          </p:cNvPr>
          <p:cNvPicPr>
            <a:picLocks noChangeAspect="1"/>
          </p:cNvPicPr>
          <p:nvPr/>
        </p:nvPicPr>
        <p:blipFill rotWithShape="1">
          <a:blip r:embed="rId2">
            <a:extLst>
              <a:ext uri="{28A0092B-C50C-407E-A947-70E740481C1C}">
                <a14:useLocalDpi xmlns:a14="http://schemas.microsoft.com/office/drawing/2010/main" val="0"/>
              </a:ext>
            </a:extLst>
          </a:blip>
          <a:srcRect l="20165" r="16919"/>
          <a:stretch/>
        </p:blipFill>
        <p:spPr>
          <a:xfrm>
            <a:off x="11180652" y="82029"/>
            <a:ext cx="624032" cy="602131"/>
          </a:xfrm>
          <a:prstGeom prst="rect">
            <a:avLst/>
          </a:prstGeom>
        </p:spPr>
      </p:pic>
      <p:sp>
        <p:nvSpPr>
          <p:cNvPr id="5" name="TextBox 4">
            <a:extLst>
              <a:ext uri="{FF2B5EF4-FFF2-40B4-BE49-F238E27FC236}">
                <a16:creationId xmlns:a16="http://schemas.microsoft.com/office/drawing/2014/main" id="{C0CE05F2-8774-4FE9-ABAE-CD053195126A}"/>
              </a:ext>
            </a:extLst>
          </p:cNvPr>
          <p:cNvSpPr txBox="1"/>
          <p:nvPr/>
        </p:nvSpPr>
        <p:spPr>
          <a:xfrm>
            <a:off x="281382" y="791497"/>
            <a:ext cx="11629235" cy="461665"/>
          </a:xfrm>
          <a:prstGeom prst="rect">
            <a:avLst/>
          </a:prstGeom>
          <a:solidFill>
            <a:srgbClr val="26325A"/>
          </a:solidFill>
        </p:spPr>
        <p:txBody>
          <a:bodyPr wrap="square" rtlCol="0">
            <a:spAutoFit/>
          </a:bodyPr>
          <a:lstStyle/>
          <a:p>
            <a:pPr algn="ctr"/>
            <a:r>
              <a:rPr lang="en-GB" sz="2400" dirty="0">
                <a:solidFill>
                  <a:srgbClr val="F5A214"/>
                </a:solidFill>
              </a:rPr>
              <a:t>Appendix – Unlocking Potential</a:t>
            </a:r>
          </a:p>
        </p:txBody>
      </p:sp>
      <p:sp>
        <p:nvSpPr>
          <p:cNvPr id="7" name="TextBox 6">
            <a:extLst>
              <a:ext uri="{FF2B5EF4-FFF2-40B4-BE49-F238E27FC236}">
                <a16:creationId xmlns:a16="http://schemas.microsoft.com/office/drawing/2014/main" id="{0C274CBB-4140-41D1-9379-13F5D926A28F}"/>
              </a:ext>
            </a:extLst>
          </p:cNvPr>
          <p:cNvSpPr txBox="1"/>
          <p:nvPr/>
        </p:nvSpPr>
        <p:spPr>
          <a:xfrm>
            <a:off x="281382" y="1786178"/>
            <a:ext cx="11629234" cy="3285643"/>
          </a:xfrm>
          <a:prstGeom prst="rect">
            <a:avLst/>
          </a:prstGeom>
          <a:solidFill>
            <a:srgbClr val="F5A214"/>
          </a:solidFill>
        </p:spPr>
        <p:txBody>
          <a:bodyPr wrap="square">
            <a:spAutoFit/>
          </a:bodyPr>
          <a:lstStyle/>
          <a:p>
            <a:pPr>
              <a:lnSpc>
                <a:spcPct val="107000"/>
              </a:lnSpc>
              <a:spcAft>
                <a:spcPts val="800"/>
              </a:spcAft>
            </a:pPr>
            <a:endParaRPr lang="en-US" sz="1600" b="1" dirty="0">
              <a:solidFill>
                <a:srgbClr val="26325A"/>
              </a:solidFill>
            </a:endParaRPr>
          </a:p>
          <a:p>
            <a:pPr>
              <a:lnSpc>
                <a:spcPct val="107000"/>
              </a:lnSpc>
              <a:spcAft>
                <a:spcPts val="800"/>
              </a:spcAft>
            </a:pPr>
            <a:r>
              <a:rPr lang="en-US" sz="1600" b="1" dirty="0">
                <a:solidFill>
                  <a:srgbClr val="26325A"/>
                </a:solidFill>
              </a:rPr>
              <a:t>Unlocking Potential </a:t>
            </a:r>
            <a:r>
              <a:rPr lang="en-US" sz="1600" dirty="0">
                <a:solidFill>
                  <a:srgbClr val="26325A"/>
                </a:solidFill>
              </a:rPr>
              <a:t>is a people analytics engine that helps business leaders transform their business ecosystems into smart ecosystems. </a:t>
            </a:r>
          </a:p>
          <a:p>
            <a:pPr>
              <a:lnSpc>
                <a:spcPct val="107000"/>
              </a:lnSpc>
              <a:spcAft>
                <a:spcPts val="800"/>
              </a:spcAft>
            </a:pPr>
            <a:r>
              <a:rPr lang="en-US" sz="1600" b="1" dirty="0">
                <a:solidFill>
                  <a:srgbClr val="26325A"/>
                </a:solidFill>
              </a:rPr>
              <a:t>Why is Unlocking Potential a useful tool for us?</a:t>
            </a:r>
          </a:p>
          <a:p>
            <a:pPr algn="l"/>
            <a:r>
              <a:rPr lang="en-US" sz="1600" i="0" dirty="0">
                <a:solidFill>
                  <a:srgbClr val="26325A"/>
                </a:solidFill>
                <a:effectLst/>
                <a:latin typeface="inherit"/>
              </a:rPr>
              <a:t>Unlocking Potential will enable us to measure and develop the benefits that social enterprise brings to the economy and to local communities. Unlocking Potential works by measuring impact through indicators of connectivity and collaboration. </a:t>
            </a:r>
            <a:r>
              <a:rPr lang="en-US" sz="1600" b="0" i="0" dirty="0">
                <a:solidFill>
                  <a:srgbClr val="26325A"/>
                </a:solidFill>
                <a:effectLst/>
                <a:latin typeface="inherit"/>
              </a:rPr>
              <a:t>The tool will help us understand the value of the network of connections developing between social enterprises across the region as well as with various partners and support agencies. We'll use the information gathered to inform the development of the SEDG network to achieve its mission and vision.</a:t>
            </a:r>
            <a:endParaRPr lang="en-US" sz="1600" dirty="0">
              <a:solidFill>
                <a:srgbClr val="26325A"/>
              </a:solidFill>
              <a:latin typeface="Segoe UI" panose="020B0502040204020203" pitchFamily="34" charset="0"/>
            </a:endParaRPr>
          </a:p>
          <a:p>
            <a:pPr algn="l"/>
            <a:endParaRPr lang="en-US" sz="1600" dirty="0">
              <a:solidFill>
                <a:srgbClr val="26325A"/>
              </a:solidFill>
            </a:endParaRPr>
          </a:p>
          <a:p>
            <a:pPr>
              <a:lnSpc>
                <a:spcPct val="107000"/>
              </a:lnSpc>
              <a:spcAft>
                <a:spcPts val="800"/>
              </a:spcAft>
            </a:pPr>
            <a:r>
              <a:rPr lang="en-US" sz="1600" dirty="0">
                <a:hlinkClick r:id="rId3"/>
              </a:rPr>
              <a:t>Unlocking Potential - </a:t>
            </a:r>
            <a:r>
              <a:rPr lang="en-US" sz="1600" dirty="0" err="1">
                <a:hlinkClick r:id="rId3"/>
              </a:rPr>
              <a:t>Optimising</a:t>
            </a:r>
            <a:r>
              <a:rPr lang="en-US" sz="1600" dirty="0">
                <a:hlinkClick r:id="rId3"/>
              </a:rPr>
              <a:t> Business Agility &amp; Performance</a:t>
            </a:r>
            <a:endParaRPr lang="en-US" sz="1600" dirty="0"/>
          </a:p>
          <a:p>
            <a:pPr>
              <a:lnSpc>
                <a:spcPct val="107000"/>
              </a:lnSpc>
              <a:spcAft>
                <a:spcPts val="800"/>
              </a:spcAft>
            </a:pPr>
            <a:endParaRPr lang="en-US" sz="1600" dirty="0">
              <a:solidFill>
                <a:srgbClr val="26325A"/>
              </a:solidFill>
            </a:endParaRPr>
          </a:p>
        </p:txBody>
      </p:sp>
    </p:spTree>
    <p:extLst>
      <p:ext uri="{BB962C8B-B14F-4D97-AF65-F5344CB8AC3E}">
        <p14:creationId xmlns:p14="http://schemas.microsoft.com/office/powerpoint/2010/main" val="1677271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Logo, company name&#10;&#10;Description automatically generated">
            <a:extLst>
              <a:ext uri="{FF2B5EF4-FFF2-40B4-BE49-F238E27FC236}">
                <a16:creationId xmlns:a16="http://schemas.microsoft.com/office/drawing/2014/main" id="{0D8B4C26-FDE1-426C-B28D-A6AB65D0D4C4}"/>
              </a:ext>
            </a:extLst>
          </p:cNvPr>
          <p:cNvPicPr>
            <a:picLocks noChangeAspect="1"/>
          </p:cNvPicPr>
          <p:nvPr/>
        </p:nvPicPr>
        <p:blipFill rotWithShape="1">
          <a:blip r:embed="rId2">
            <a:extLst>
              <a:ext uri="{28A0092B-C50C-407E-A947-70E740481C1C}">
                <a14:useLocalDpi xmlns:a14="http://schemas.microsoft.com/office/drawing/2010/main" val="0"/>
              </a:ext>
            </a:extLst>
          </a:blip>
          <a:srcRect l="20165" r="16919"/>
          <a:stretch/>
        </p:blipFill>
        <p:spPr>
          <a:xfrm>
            <a:off x="643467" y="874255"/>
            <a:ext cx="5291666" cy="5109489"/>
          </a:xfrm>
          <a:prstGeom prst="rect">
            <a:avLst/>
          </a:prstGeom>
        </p:spPr>
      </p:pic>
      <p:sp>
        <p:nvSpPr>
          <p:cNvPr id="2" name="TextBox 1">
            <a:extLst>
              <a:ext uri="{FF2B5EF4-FFF2-40B4-BE49-F238E27FC236}">
                <a16:creationId xmlns:a16="http://schemas.microsoft.com/office/drawing/2014/main" id="{E5968FE6-A779-4636-9A06-BD211897282B}"/>
              </a:ext>
            </a:extLst>
          </p:cNvPr>
          <p:cNvSpPr txBox="1"/>
          <p:nvPr/>
        </p:nvSpPr>
        <p:spPr>
          <a:xfrm>
            <a:off x="6256869" y="1751616"/>
            <a:ext cx="5549051" cy="2123658"/>
          </a:xfrm>
          <a:prstGeom prst="rect">
            <a:avLst/>
          </a:prstGeom>
          <a:noFill/>
        </p:spPr>
        <p:txBody>
          <a:bodyPr wrap="square" rtlCol="0">
            <a:spAutoFit/>
          </a:bodyPr>
          <a:lstStyle/>
          <a:p>
            <a:r>
              <a:rPr lang="en-GB" sz="3600" dirty="0">
                <a:solidFill>
                  <a:srgbClr val="26325A"/>
                </a:solidFill>
              </a:rPr>
              <a:t>Next steps:</a:t>
            </a:r>
          </a:p>
          <a:p>
            <a:endParaRPr lang="en-GB" sz="3600" dirty="0">
              <a:solidFill>
                <a:srgbClr val="26325A"/>
              </a:solidFill>
            </a:endParaRPr>
          </a:p>
          <a:p>
            <a:pPr marL="342900" indent="-342900">
              <a:buFont typeface="Arial" panose="020B0604020202020204" pitchFamily="34" charset="0"/>
              <a:buChar char="•"/>
            </a:pPr>
            <a:r>
              <a:rPr lang="en-GB" sz="2000" dirty="0">
                <a:solidFill>
                  <a:srgbClr val="26325A"/>
                </a:solidFill>
              </a:rPr>
              <a:t>Strategy translated to full action plan with clarity on key partners and stakeholders, key owners for actions and timelines for delivery </a:t>
            </a:r>
            <a:endParaRPr lang="en-GB" sz="2000" dirty="0">
              <a:solidFill>
                <a:srgbClr val="F5A214"/>
              </a:solidFill>
            </a:endParaRPr>
          </a:p>
        </p:txBody>
      </p:sp>
    </p:spTree>
    <p:extLst>
      <p:ext uri="{BB962C8B-B14F-4D97-AF65-F5344CB8AC3E}">
        <p14:creationId xmlns:p14="http://schemas.microsoft.com/office/powerpoint/2010/main" val="1411408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company name&#10;&#10;Description automatically generated">
            <a:extLst>
              <a:ext uri="{FF2B5EF4-FFF2-40B4-BE49-F238E27FC236}">
                <a16:creationId xmlns:a16="http://schemas.microsoft.com/office/drawing/2014/main" id="{8B94F7A1-1F54-4F2A-8C9C-A06DFC96AC4A}"/>
              </a:ext>
            </a:extLst>
          </p:cNvPr>
          <p:cNvPicPr>
            <a:picLocks noChangeAspect="1"/>
          </p:cNvPicPr>
          <p:nvPr/>
        </p:nvPicPr>
        <p:blipFill rotWithShape="1">
          <a:blip r:embed="rId2">
            <a:extLst>
              <a:ext uri="{28A0092B-C50C-407E-A947-70E740481C1C}">
                <a14:useLocalDpi xmlns:a14="http://schemas.microsoft.com/office/drawing/2010/main" val="0"/>
              </a:ext>
            </a:extLst>
          </a:blip>
          <a:srcRect l="20165" r="16919"/>
          <a:stretch/>
        </p:blipFill>
        <p:spPr>
          <a:xfrm>
            <a:off x="11180652" y="82029"/>
            <a:ext cx="624032" cy="602131"/>
          </a:xfrm>
          <a:prstGeom prst="rect">
            <a:avLst/>
          </a:prstGeom>
        </p:spPr>
      </p:pic>
      <p:sp>
        <p:nvSpPr>
          <p:cNvPr id="5" name="TextBox 4">
            <a:extLst>
              <a:ext uri="{FF2B5EF4-FFF2-40B4-BE49-F238E27FC236}">
                <a16:creationId xmlns:a16="http://schemas.microsoft.com/office/drawing/2014/main" id="{C0CE05F2-8774-4FE9-ABAE-CD053195126A}"/>
              </a:ext>
            </a:extLst>
          </p:cNvPr>
          <p:cNvSpPr txBox="1"/>
          <p:nvPr/>
        </p:nvSpPr>
        <p:spPr>
          <a:xfrm>
            <a:off x="281382" y="724822"/>
            <a:ext cx="11629235" cy="461665"/>
          </a:xfrm>
          <a:prstGeom prst="rect">
            <a:avLst/>
          </a:prstGeom>
          <a:solidFill>
            <a:srgbClr val="26325A"/>
          </a:solidFill>
        </p:spPr>
        <p:txBody>
          <a:bodyPr wrap="square" rtlCol="0">
            <a:spAutoFit/>
          </a:bodyPr>
          <a:lstStyle/>
          <a:p>
            <a:pPr algn="ctr"/>
            <a:r>
              <a:rPr lang="en-GB" sz="2400" dirty="0">
                <a:solidFill>
                  <a:srgbClr val="F5A214"/>
                </a:solidFill>
              </a:rPr>
              <a:t>Social Enterprise in D&amp;G – The Situation</a:t>
            </a:r>
          </a:p>
        </p:txBody>
      </p:sp>
      <p:sp>
        <p:nvSpPr>
          <p:cNvPr id="7" name="TextBox 6">
            <a:extLst>
              <a:ext uri="{FF2B5EF4-FFF2-40B4-BE49-F238E27FC236}">
                <a16:creationId xmlns:a16="http://schemas.microsoft.com/office/drawing/2014/main" id="{0C274CBB-4140-41D1-9379-13F5D926A28F}"/>
              </a:ext>
            </a:extLst>
          </p:cNvPr>
          <p:cNvSpPr txBox="1"/>
          <p:nvPr/>
        </p:nvSpPr>
        <p:spPr>
          <a:xfrm>
            <a:off x="281382" y="1152525"/>
            <a:ext cx="11629234" cy="5749074"/>
          </a:xfrm>
          <a:prstGeom prst="rect">
            <a:avLst/>
          </a:prstGeom>
          <a:noFill/>
        </p:spPr>
        <p:txBody>
          <a:bodyPr wrap="square">
            <a:spAutoFit/>
          </a:bodyPr>
          <a:lstStyle/>
          <a:p>
            <a:pPr>
              <a:lnSpc>
                <a:spcPct val="107000"/>
              </a:lnSpc>
              <a:spcAft>
                <a:spcPts val="800"/>
              </a:spcAft>
            </a:pP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There are opportunities and unrealised potential for Social Enterprises to contribute to Dumfries &amp; Galloway’s communities, economy and wellbeing. </a:t>
            </a:r>
            <a:endParaRPr lang="en-GB"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According to the Social Enterprise in Scotland Census 2019 there are 238 SEs in D&amp;G, but only half of them self-identify as SEs. Additionally, more than half (54%) of D&amp;G SEs have a turnover of &lt;£50K, only a small number are trading outside of the region, and </a:t>
            </a:r>
            <a:r>
              <a:rPr lang="en-US" sz="1300" dirty="0">
                <a:solidFill>
                  <a:srgbClr val="26325A"/>
                </a:solidFill>
              </a:rPr>
              <a:t>the number of social enterprises operating above £500K is much lower than the Scottish average (15.5% </a:t>
            </a:r>
            <a:r>
              <a:rPr lang="en-US" sz="1300" dirty="0" err="1">
                <a:solidFill>
                  <a:srgbClr val="26325A"/>
                </a:solidFill>
              </a:rPr>
              <a:t>cf</a:t>
            </a:r>
            <a:r>
              <a:rPr lang="en-US" sz="1300" dirty="0">
                <a:solidFill>
                  <a:srgbClr val="26325A"/>
                </a:solidFill>
              </a:rPr>
              <a:t> 29%)</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 Combined, these data suggest that there is work to be done around identity, recognition and pride in the SE sector, as well as generation of a mindset of ambition, creativity and growth to enable SEs to </a:t>
            </a:r>
            <a:r>
              <a:rPr lang="en-US" sz="1300" dirty="0" err="1">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realise</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 their own potential and drive maximum impact across the region.</a:t>
            </a:r>
          </a:p>
          <a:p>
            <a:pPr>
              <a:lnSpc>
                <a:spcPct val="107000"/>
              </a:lnSpc>
              <a:spcAft>
                <a:spcPts val="800"/>
              </a:spcAft>
            </a:pP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Many SEs across D&amp;G have traditionally relied on grant funding for survival, and 47% of SEs </a:t>
            </a:r>
            <a:r>
              <a:rPr lang="en-US" sz="1300" dirty="0">
                <a:solidFill>
                  <a:srgbClr val="26325A"/>
                </a:solidFill>
              </a:rPr>
              <a:t>who responded to the </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Social Enterprise in Scotland Census 2019 </a:t>
            </a:r>
            <a:r>
              <a:rPr lang="en-US" sz="1300" dirty="0">
                <a:solidFill>
                  <a:srgbClr val="26325A"/>
                </a:solidFill>
              </a:rPr>
              <a:t>reported </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a:t>
            </a:r>
            <a:r>
              <a:rPr lang="en-US" sz="1300" dirty="0">
                <a:solidFill>
                  <a:srgbClr val="26325A"/>
                </a:solidFill>
              </a:rPr>
              <a:t>insecure / declining grant funding’ as a key challenge</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 </a:t>
            </a:r>
            <a:r>
              <a:rPr lang="en-US" sz="1300" dirty="0">
                <a:solidFill>
                  <a:srgbClr val="26325A"/>
                </a:solidFill>
              </a:rPr>
              <a:t>These data </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make it clear that there is a need for renewed revenue-generating business models to be developed to enable resilience and sustainability within the sector, however 40% of </a:t>
            </a:r>
            <a:r>
              <a:rPr lang="en-US" sz="1300" dirty="0">
                <a:solidFill>
                  <a:srgbClr val="26325A"/>
                </a:solidFill>
              </a:rPr>
              <a:t>SEs who responded to the </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Social Enterprise in Scotland Census 2019 also stated that they have no capacity to develop trading opportunities. </a:t>
            </a:r>
            <a:r>
              <a:rPr lang="en-US" sz="1300" dirty="0">
                <a:solidFill>
                  <a:srgbClr val="26325A"/>
                </a:solidFill>
                <a:latin typeface="Calibri" panose="020F0502020204030204" pitchFamily="34" charset="0"/>
                <a:ea typeface="Calibri" panose="020F0502020204030204" pitchFamily="34" charset="0"/>
                <a:cs typeface="Times New Roman" panose="02020603050405020304" pitchFamily="18" charset="0"/>
              </a:rPr>
              <a:t>Indeed, c</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urrent SEs are often driven by an individual, or a small group of individuals without clear succession plans in place.</a:t>
            </a:r>
            <a:r>
              <a:rPr lang="en-US" sz="1400" dirty="0">
                <a:solidFill>
                  <a:srgbClr val="26325A"/>
                </a:solidFill>
              </a:rPr>
              <a:t> </a:t>
            </a:r>
            <a:r>
              <a:rPr lang="en-US" sz="1300" dirty="0">
                <a:solidFill>
                  <a:srgbClr val="26325A"/>
                </a:solidFill>
              </a:rPr>
              <a:t>Only 58% of SEs across D&amp;G pay the Living Wage (</a:t>
            </a:r>
            <a:r>
              <a:rPr lang="en-US" sz="1300" dirty="0" err="1">
                <a:solidFill>
                  <a:srgbClr val="26325A"/>
                </a:solidFill>
              </a:rPr>
              <a:t>cf</a:t>
            </a:r>
            <a:r>
              <a:rPr lang="en-US" sz="1300" dirty="0">
                <a:solidFill>
                  <a:srgbClr val="26325A"/>
                </a:solidFill>
              </a:rPr>
              <a:t> 75% national average) with 21% using Zero Hours contracts (</a:t>
            </a:r>
            <a:r>
              <a:rPr lang="en-US" sz="1300" dirty="0" err="1">
                <a:solidFill>
                  <a:srgbClr val="26325A"/>
                </a:solidFill>
              </a:rPr>
              <a:t>cf</a:t>
            </a:r>
            <a:r>
              <a:rPr lang="en-US" sz="1300" dirty="0">
                <a:solidFill>
                  <a:srgbClr val="26325A"/>
                </a:solidFill>
              </a:rPr>
              <a:t> 15%).</a:t>
            </a:r>
          </a:p>
          <a:p>
            <a:pPr>
              <a:lnSpc>
                <a:spcPct val="107000"/>
              </a:lnSpc>
              <a:spcAft>
                <a:spcPts val="800"/>
              </a:spcAft>
            </a:pP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According to the Social Enterprise in Scotland Census 2019, 37% of SEs noted their need for support to develop their workforce, 33% of SEs noted their need for support to attract new talent and 27% of SEs noted their need for support to prepare a business plan for growth. The capacity challenge across the sector must be addressed. Capacity of course sits along side capability, and there is a need to develop capability in key areas to enable innovation and growth. According to the Social Enterprise in Scotland Census 2019, 31% of SEs recognize their need for support to research new opportunities, 32% of SEs recognize their need for support to develop new products and services, 31% of SEs recognize their need for support to develop marketing strategies, 28% of SEs recognize their need to develop digital capabilities, and 35% of SEs recognize their need for support to measure social impact.</a:t>
            </a:r>
          </a:p>
          <a:p>
            <a:pPr>
              <a:lnSpc>
                <a:spcPct val="107000"/>
              </a:lnSpc>
              <a:spcAft>
                <a:spcPts val="800"/>
              </a:spcAft>
            </a:pP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The sector benefits from a positive contribution by older people and disabled people, however not all of </a:t>
            </a:r>
            <a:r>
              <a:rPr lang="en-US" sz="1300" dirty="0">
                <a:solidFill>
                  <a:srgbClr val="26325A"/>
                </a:solidFill>
                <a:latin typeface="Calibri" panose="020F0502020204030204" pitchFamily="34" charset="0"/>
                <a:ea typeface="Calibri" panose="020F0502020204030204" pitchFamily="34" charset="0"/>
                <a:cs typeface="Times New Roman" panose="02020603050405020304" pitchFamily="18" charset="0"/>
              </a:rPr>
              <a:t>our older generation live in the best of health, and </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approximately 50% of young people across D&amp;G choose to leave the region (10,000 Voices, DG Council Youth Work) meaning that there can be a lack of capacity and/or capability and/or confidence within (many small rural) communities/areas.</a:t>
            </a:r>
            <a:r>
              <a:rPr lang="en-US" sz="1300" dirty="0">
                <a:solidFill>
                  <a:srgbClr val="26325A"/>
                </a:solidFill>
                <a:latin typeface="Calibri" panose="020F0502020204030204" pitchFamily="34" charset="0"/>
                <a:ea typeface="Calibri" panose="020F0502020204030204" pitchFamily="34" charset="0"/>
                <a:cs typeface="Times New Roman" panose="02020603050405020304" pitchFamily="18" charset="0"/>
              </a:rPr>
              <a:t> </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 Interventions and support are required to uncover and enable more viable enterprise talent in communities. Solid understanding of place-based and region-wide needs (social, health, economic and environmental) as well as a joined-up understanding of the polic</a:t>
            </a:r>
            <a:r>
              <a:rPr lang="en-US" sz="1300" dirty="0">
                <a:solidFill>
                  <a:srgbClr val="26325A"/>
                </a:solidFill>
                <a:latin typeface="Calibri" panose="020F0502020204030204" pitchFamily="34" charset="0"/>
                <a:ea typeface="Calibri" panose="020F0502020204030204" pitchFamily="34" charset="0"/>
                <a:cs typeface="Times New Roman" panose="02020603050405020304" pitchFamily="18" charset="0"/>
              </a:rPr>
              <a:t>y landscape</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 is required as a basis for creative problem solving to uncover robust insights that spark innovative ideas for meaningful SEs within communities. </a:t>
            </a:r>
          </a:p>
          <a:p>
            <a:pPr>
              <a:lnSpc>
                <a:spcPct val="107000"/>
              </a:lnSpc>
              <a:spcAft>
                <a:spcPts val="800"/>
              </a:spcAft>
            </a:pPr>
            <a:r>
              <a:rPr lang="en-GB" sz="1300" dirty="0">
                <a:solidFill>
                  <a:srgbClr val="26325A"/>
                </a:solidFill>
              </a:rPr>
              <a:t>Interventions are required to enable meaningful collaboration and partnership working amongst SEs and more broadly with the public and private sectors across D&amp;G. </a:t>
            </a:r>
            <a:r>
              <a:rPr lang="en-US" sz="1300" dirty="0">
                <a:solidFill>
                  <a:srgbClr val="26325A"/>
                </a:solidFill>
                <a:latin typeface="Calibri" panose="020F0502020204030204" pitchFamily="34" charset="0"/>
                <a:cs typeface="Times New Roman" panose="02020603050405020304" pitchFamily="18" charset="0"/>
              </a:rPr>
              <a:t>25</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 of </a:t>
            </a:r>
            <a:r>
              <a:rPr lang="en-US" sz="1300" dirty="0">
                <a:solidFill>
                  <a:srgbClr val="26325A"/>
                </a:solidFill>
              </a:rPr>
              <a:t>SEs who responded to the </a:t>
            </a:r>
            <a:r>
              <a:rPr lang="en-US"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Social Enterprise in Scotland Census 2019 stated that support is required to enable them to ‘collaborate with others to succeed’. </a:t>
            </a:r>
            <a:endParaRPr lang="en-GB" sz="1300" dirty="0">
              <a:solidFill>
                <a:srgbClr val="26325A"/>
              </a:solidFill>
            </a:endParaRPr>
          </a:p>
        </p:txBody>
      </p:sp>
      <p:sp>
        <p:nvSpPr>
          <p:cNvPr id="8" name="TextBox 7">
            <a:extLst>
              <a:ext uri="{FF2B5EF4-FFF2-40B4-BE49-F238E27FC236}">
                <a16:creationId xmlns:a16="http://schemas.microsoft.com/office/drawing/2014/main" id="{BF5C1FBD-9A42-42B8-ABB1-AEB836B4EB3B}"/>
              </a:ext>
            </a:extLst>
          </p:cNvPr>
          <p:cNvSpPr txBox="1"/>
          <p:nvPr/>
        </p:nvSpPr>
        <p:spPr>
          <a:xfrm>
            <a:off x="281382" y="491607"/>
            <a:ext cx="7870032" cy="246221"/>
          </a:xfrm>
          <a:prstGeom prst="rect">
            <a:avLst/>
          </a:prstGeom>
          <a:noFill/>
        </p:spPr>
        <p:txBody>
          <a:bodyPr wrap="square">
            <a:spAutoFit/>
          </a:bodyPr>
          <a:lstStyle/>
          <a:p>
            <a:r>
              <a:rPr lang="en-GB" sz="1000" dirty="0">
                <a:solidFill>
                  <a:srgbClr val="26325A"/>
                </a:solidFill>
              </a:rPr>
              <a:t>Data source: Social Enterprise in Scotland - Census 2019 </a:t>
            </a:r>
            <a:r>
              <a:rPr lang="en-GB" sz="1000" dirty="0">
                <a:hlinkClick r:id="rId3"/>
              </a:rPr>
              <a:t>Social Enterprise in Scotland – Census 2019 (socialenterprisecensus.org.uk)</a:t>
            </a:r>
            <a:endParaRPr lang="en-GB" sz="1000" dirty="0"/>
          </a:p>
        </p:txBody>
      </p:sp>
    </p:spTree>
    <p:extLst>
      <p:ext uri="{BB962C8B-B14F-4D97-AF65-F5344CB8AC3E}">
        <p14:creationId xmlns:p14="http://schemas.microsoft.com/office/powerpoint/2010/main" val="370721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Logo, company name&#10;&#10;Description automatically generated">
            <a:extLst>
              <a:ext uri="{FF2B5EF4-FFF2-40B4-BE49-F238E27FC236}">
                <a16:creationId xmlns:a16="http://schemas.microsoft.com/office/drawing/2014/main" id="{0D8B4C26-FDE1-426C-B28D-A6AB65D0D4C4}"/>
              </a:ext>
            </a:extLst>
          </p:cNvPr>
          <p:cNvPicPr>
            <a:picLocks noChangeAspect="1"/>
          </p:cNvPicPr>
          <p:nvPr/>
        </p:nvPicPr>
        <p:blipFill rotWithShape="1">
          <a:blip r:embed="rId2">
            <a:extLst>
              <a:ext uri="{28A0092B-C50C-407E-A947-70E740481C1C}">
                <a14:useLocalDpi xmlns:a14="http://schemas.microsoft.com/office/drawing/2010/main" val="0"/>
              </a:ext>
            </a:extLst>
          </a:blip>
          <a:srcRect l="20165" r="16919"/>
          <a:stretch/>
        </p:blipFill>
        <p:spPr>
          <a:xfrm>
            <a:off x="643467" y="874255"/>
            <a:ext cx="5291666" cy="5109489"/>
          </a:xfrm>
          <a:prstGeom prst="rect">
            <a:avLst/>
          </a:prstGeom>
        </p:spPr>
      </p:pic>
      <p:sp>
        <p:nvSpPr>
          <p:cNvPr id="6" name="TextBox 5">
            <a:extLst>
              <a:ext uri="{FF2B5EF4-FFF2-40B4-BE49-F238E27FC236}">
                <a16:creationId xmlns:a16="http://schemas.microsoft.com/office/drawing/2014/main" id="{3B9E4F7E-23C4-437D-BCE6-A6C45B3B8A76}"/>
              </a:ext>
            </a:extLst>
          </p:cNvPr>
          <p:cNvSpPr txBox="1"/>
          <p:nvPr/>
        </p:nvSpPr>
        <p:spPr>
          <a:xfrm>
            <a:off x="6256869" y="2090171"/>
            <a:ext cx="5549051" cy="2677656"/>
          </a:xfrm>
          <a:prstGeom prst="rect">
            <a:avLst/>
          </a:prstGeom>
          <a:noFill/>
        </p:spPr>
        <p:txBody>
          <a:bodyPr wrap="square" rtlCol="0">
            <a:spAutoFit/>
          </a:bodyPr>
          <a:lstStyle/>
          <a:p>
            <a:pPr marL="914400" indent="-914400" fontAlgn="base"/>
            <a:r>
              <a:rPr lang="en-GB" sz="2400" b="1" dirty="0">
                <a:solidFill>
                  <a:srgbClr val="F5A214"/>
                </a:solidFill>
              </a:rPr>
              <a:t>SEDG Vision</a:t>
            </a:r>
            <a:r>
              <a:rPr lang="en-GB" sz="2000" dirty="0">
                <a:solidFill>
                  <a:srgbClr val="26325A"/>
                </a:solidFill>
              </a:rPr>
              <a:t> 	</a:t>
            </a:r>
          </a:p>
          <a:p>
            <a:pPr marL="914400" indent="-914400" fontAlgn="base"/>
            <a:r>
              <a:rPr lang="en-GB" sz="2000" dirty="0">
                <a:solidFill>
                  <a:srgbClr val="26325A"/>
                </a:solidFill>
              </a:rPr>
              <a:t>Social Enterprises in D&amp;G are making the maximum</a:t>
            </a:r>
          </a:p>
          <a:p>
            <a:pPr marL="914400" indent="-914400" fontAlgn="base"/>
            <a:r>
              <a:rPr lang="en-GB" sz="2000" dirty="0">
                <a:solidFill>
                  <a:srgbClr val="26325A"/>
                </a:solidFill>
              </a:rPr>
              <a:t>possible contribution to the region’s communities,</a:t>
            </a:r>
          </a:p>
          <a:p>
            <a:pPr marL="914400" indent="-914400" fontAlgn="base"/>
            <a:r>
              <a:rPr lang="en-GB" sz="2000" dirty="0">
                <a:solidFill>
                  <a:srgbClr val="26325A"/>
                </a:solidFill>
              </a:rPr>
              <a:t>economy and wellbeing.</a:t>
            </a:r>
          </a:p>
          <a:p>
            <a:pPr marL="914400" indent="-914400" fontAlgn="base"/>
            <a:r>
              <a:rPr lang="en-GB" sz="2000" dirty="0">
                <a:effectLst/>
                <a:ea typeface="Times New Roman" panose="02020603050405020304" pitchFamily="18" charset="0"/>
              </a:rPr>
              <a:t> </a:t>
            </a:r>
          </a:p>
          <a:p>
            <a:pPr marL="914400" indent="-914400" fontAlgn="base"/>
            <a:r>
              <a:rPr lang="en-GB" sz="2400" b="1" dirty="0">
                <a:solidFill>
                  <a:srgbClr val="F5A214"/>
                </a:solidFill>
                <a:ea typeface="Times New Roman" panose="02020603050405020304" pitchFamily="18" charset="0"/>
              </a:rPr>
              <a:t>SEDG Mission</a:t>
            </a:r>
            <a:endParaRPr lang="en-GB" sz="2000" dirty="0">
              <a:solidFill>
                <a:srgbClr val="26325A"/>
              </a:solidFill>
              <a:ea typeface="Times New Roman" panose="02020603050405020304" pitchFamily="18" charset="0"/>
            </a:endParaRPr>
          </a:p>
          <a:p>
            <a:pPr marL="914400" indent="-914400" fontAlgn="base"/>
            <a:r>
              <a:rPr lang="en-GB" sz="2000" dirty="0">
                <a:solidFill>
                  <a:srgbClr val="26325A"/>
                </a:solidFill>
                <a:ea typeface="Times New Roman" panose="02020603050405020304" pitchFamily="18" charset="0"/>
              </a:rPr>
              <a:t>To create a stronger, more viable and resilient Social</a:t>
            </a:r>
          </a:p>
          <a:p>
            <a:pPr marL="914400" indent="-914400" fontAlgn="base"/>
            <a:r>
              <a:rPr lang="en-GB" sz="2000" dirty="0">
                <a:solidFill>
                  <a:srgbClr val="26325A"/>
                </a:solidFill>
                <a:ea typeface="Times New Roman" panose="02020603050405020304" pitchFamily="18" charset="0"/>
              </a:rPr>
              <a:t>Enterprise sector in D&amp;G. </a:t>
            </a:r>
            <a:endParaRPr lang="en-GB" sz="2000" dirty="0">
              <a:solidFill>
                <a:srgbClr val="26325A"/>
              </a:solidFill>
              <a:effectLst/>
              <a:ea typeface="Times New Roman" panose="02020603050405020304" pitchFamily="18" charset="0"/>
            </a:endParaRPr>
          </a:p>
        </p:txBody>
      </p:sp>
    </p:spTree>
    <p:extLst>
      <p:ext uri="{BB962C8B-B14F-4D97-AF65-F5344CB8AC3E}">
        <p14:creationId xmlns:p14="http://schemas.microsoft.com/office/powerpoint/2010/main" val="2248636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company name&#10;&#10;Description automatically generated">
            <a:extLst>
              <a:ext uri="{FF2B5EF4-FFF2-40B4-BE49-F238E27FC236}">
                <a16:creationId xmlns:a16="http://schemas.microsoft.com/office/drawing/2014/main" id="{8B94F7A1-1F54-4F2A-8C9C-A06DFC96AC4A}"/>
              </a:ext>
            </a:extLst>
          </p:cNvPr>
          <p:cNvPicPr>
            <a:picLocks noChangeAspect="1"/>
          </p:cNvPicPr>
          <p:nvPr/>
        </p:nvPicPr>
        <p:blipFill rotWithShape="1">
          <a:blip r:embed="rId2">
            <a:extLst>
              <a:ext uri="{28A0092B-C50C-407E-A947-70E740481C1C}">
                <a14:useLocalDpi xmlns:a14="http://schemas.microsoft.com/office/drawing/2010/main" val="0"/>
              </a:ext>
            </a:extLst>
          </a:blip>
          <a:srcRect l="20165" r="16919"/>
          <a:stretch/>
        </p:blipFill>
        <p:spPr>
          <a:xfrm>
            <a:off x="11180652" y="82029"/>
            <a:ext cx="624032" cy="602131"/>
          </a:xfrm>
          <a:prstGeom prst="rect">
            <a:avLst/>
          </a:prstGeom>
        </p:spPr>
      </p:pic>
      <p:sp>
        <p:nvSpPr>
          <p:cNvPr id="5" name="TextBox 4">
            <a:extLst>
              <a:ext uri="{FF2B5EF4-FFF2-40B4-BE49-F238E27FC236}">
                <a16:creationId xmlns:a16="http://schemas.microsoft.com/office/drawing/2014/main" id="{C0CE05F2-8774-4FE9-ABAE-CD053195126A}"/>
              </a:ext>
            </a:extLst>
          </p:cNvPr>
          <p:cNvSpPr txBox="1"/>
          <p:nvPr/>
        </p:nvSpPr>
        <p:spPr>
          <a:xfrm>
            <a:off x="281382" y="791497"/>
            <a:ext cx="11629235" cy="461665"/>
          </a:xfrm>
          <a:prstGeom prst="rect">
            <a:avLst/>
          </a:prstGeom>
          <a:solidFill>
            <a:srgbClr val="26325A"/>
          </a:solidFill>
        </p:spPr>
        <p:txBody>
          <a:bodyPr wrap="square" rtlCol="0">
            <a:spAutoFit/>
          </a:bodyPr>
          <a:lstStyle/>
          <a:p>
            <a:pPr algn="ctr"/>
            <a:r>
              <a:rPr lang="en-GB" sz="2400" dirty="0">
                <a:solidFill>
                  <a:srgbClr val="F5A214"/>
                </a:solidFill>
              </a:rPr>
              <a:t>Social Enterprise in D&amp;G – The Opportunities</a:t>
            </a:r>
          </a:p>
        </p:txBody>
      </p:sp>
      <p:sp>
        <p:nvSpPr>
          <p:cNvPr id="7" name="TextBox 6">
            <a:extLst>
              <a:ext uri="{FF2B5EF4-FFF2-40B4-BE49-F238E27FC236}">
                <a16:creationId xmlns:a16="http://schemas.microsoft.com/office/drawing/2014/main" id="{0C274CBB-4140-41D1-9379-13F5D926A28F}"/>
              </a:ext>
            </a:extLst>
          </p:cNvPr>
          <p:cNvSpPr txBox="1"/>
          <p:nvPr/>
        </p:nvSpPr>
        <p:spPr>
          <a:xfrm>
            <a:off x="281382" y="1295400"/>
            <a:ext cx="11629234" cy="510909"/>
          </a:xfrm>
          <a:prstGeom prst="rect">
            <a:avLst/>
          </a:prstGeom>
          <a:noFill/>
        </p:spPr>
        <p:txBody>
          <a:bodyPr wrap="square">
            <a:spAutoFit/>
          </a:bodyPr>
          <a:lstStyle/>
          <a:p>
            <a:pPr>
              <a:lnSpc>
                <a:spcPct val="107000"/>
              </a:lnSpc>
              <a:spcAft>
                <a:spcPts val="800"/>
              </a:spcAft>
            </a:pPr>
            <a:r>
              <a:rPr lang="en-GB" sz="1300" dirty="0">
                <a:solidFill>
                  <a:srgbClr val="26325A"/>
                </a:solidFill>
                <a:latin typeface="Calibri" panose="020F0502020204030204" pitchFamily="34" charset="0"/>
                <a:ea typeface="Calibri" panose="020F0502020204030204" pitchFamily="34" charset="0"/>
                <a:cs typeface="Times New Roman" panose="02020603050405020304" pitchFamily="18" charset="0"/>
              </a:rPr>
              <a:t>Considering the situation for social enterprises in D&amp;G, and i</a:t>
            </a:r>
            <a:r>
              <a:rPr lang="en-GB"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n line with the Scottish Government strategy for Social Enterprise 2016-2026, there are opportunities for the SE sector across D&amp;G to –</a:t>
            </a:r>
          </a:p>
        </p:txBody>
      </p:sp>
      <p:sp>
        <p:nvSpPr>
          <p:cNvPr id="2" name="TextBox 1">
            <a:extLst>
              <a:ext uri="{FF2B5EF4-FFF2-40B4-BE49-F238E27FC236}">
                <a16:creationId xmlns:a16="http://schemas.microsoft.com/office/drawing/2014/main" id="{BBDF70A2-689F-451E-A01A-178EC009CCCA}"/>
              </a:ext>
            </a:extLst>
          </p:cNvPr>
          <p:cNvSpPr txBox="1"/>
          <p:nvPr/>
        </p:nvSpPr>
        <p:spPr>
          <a:xfrm>
            <a:off x="4252912" y="1741099"/>
            <a:ext cx="3686175" cy="292388"/>
          </a:xfrm>
          <a:prstGeom prst="rect">
            <a:avLst/>
          </a:prstGeom>
          <a:solidFill>
            <a:srgbClr val="F5A214"/>
          </a:solidFill>
        </p:spPr>
        <p:txBody>
          <a:bodyPr wrap="square" rtlCol="0">
            <a:spAutoFit/>
          </a:bodyPr>
          <a:lstStyle/>
          <a:p>
            <a:pPr algn="ctr"/>
            <a:r>
              <a:rPr lang="en-GB" sz="1300" dirty="0"/>
              <a:t>Stimulate the SE sector</a:t>
            </a:r>
          </a:p>
        </p:txBody>
      </p:sp>
      <p:sp>
        <p:nvSpPr>
          <p:cNvPr id="6" name="TextBox 5">
            <a:extLst>
              <a:ext uri="{FF2B5EF4-FFF2-40B4-BE49-F238E27FC236}">
                <a16:creationId xmlns:a16="http://schemas.microsoft.com/office/drawing/2014/main" id="{4EF1EDDA-D0AC-4D14-89DF-19DF46A345E8}"/>
              </a:ext>
            </a:extLst>
          </p:cNvPr>
          <p:cNvSpPr txBox="1"/>
          <p:nvPr/>
        </p:nvSpPr>
        <p:spPr>
          <a:xfrm>
            <a:off x="4252912" y="2182492"/>
            <a:ext cx="3686175" cy="292388"/>
          </a:xfrm>
          <a:prstGeom prst="rect">
            <a:avLst/>
          </a:prstGeom>
          <a:solidFill>
            <a:srgbClr val="F5A214"/>
          </a:solidFill>
        </p:spPr>
        <p:txBody>
          <a:bodyPr wrap="square" rtlCol="0">
            <a:spAutoFit/>
          </a:bodyPr>
          <a:lstStyle/>
          <a:p>
            <a:pPr algn="ctr"/>
            <a:r>
              <a:rPr lang="en-GB" sz="1300" dirty="0"/>
              <a:t>Develop stronger SE organisations</a:t>
            </a:r>
          </a:p>
        </p:txBody>
      </p:sp>
      <p:sp>
        <p:nvSpPr>
          <p:cNvPr id="8" name="TextBox 7">
            <a:extLst>
              <a:ext uri="{FF2B5EF4-FFF2-40B4-BE49-F238E27FC236}">
                <a16:creationId xmlns:a16="http://schemas.microsoft.com/office/drawing/2014/main" id="{8502E5E1-CCCF-46D8-AEE6-6CA604693261}"/>
              </a:ext>
            </a:extLst>
          </p:cNvPr>
          <p:cNvSpPr txBox="1"/>
          <p:nvPr/>
        </p:nvSpPr>
        <p:spPr>
          <a:xfrm>
            <a:off x="4252912" y="2621075"/>
            <a:ext cx="3686175" cy="292388"/>
          </a:xfrm>
          <a:prstGeom prst="rect">
            <a:avLst/>
          </a:prstGeom>
          <a:solidFill>
            <a:srgbClr val="F5A214"/>
          </a:solidFill>
        </p:spPr>
        <p:txBody>
          <a:bodyPr wrap="square" rtlCol="0">
            <a:spAutoFit/>
          </a:bodyPr>
          <a:lstStyle/>
          <a:p>
            <a:pPr algn="ctr"/>
            <a:r>
              <a:rPr lang="en-GB" sz="1300" dirty="0"/>
              <a:t>Realise market potential</a:t>
            </a:r>
          </a:p>
        </p:txBody>
      </p:sp>
      <p:sp>
        <p:nvSpPr>
          <p:cNvPr id="9" name="TextBox 8">
            <a:extLst>
              <a:ext uri="{FF2B5EF4-FFF2-40B4-BE49-F238E27FC236}">
                <a16:creationId xmlns:a16="http://schemas.microsoft.com/office/drawing/2014/main" id="{ACE33526-9B61-4DF7-A02E-5B6067D52288}"/>
              </a:ext>
            </a:extLst>
          </p:cNvPr>
          <p:cNvSpPr txBox="1"/>
          <p:nvPr/>
        </p:nvSpPr>
        <p:spPr>
          <a:xfrm>
            <a:off x="281382" y="3065449"/>
            <a:ext cx="11629234" cy="1153008"/>
          </a:xfrm>
          <a:prstGeom prst="rect">
            <a:avLst/>
          </a:prstGeom>
          <a:noFill/>
        </p:spPr>
        <p:txBody>
          <a:bodyPr wrap="square">
            <a:spAutoFit/>
          </a:bodyPr>
          <a:lstStyle/>
          <a:p>
            <a:pPr>
              <a:lnSpc>
                <a:spcPct val="107000"/>
              </a:lnSpc>
              <a:spcAft>
                <a:spcPts val="800"/>
              </a:spcAft>
            </a:pPr>
            <a:r>
              <a:rPr lang="en-GB"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The outcomes-based SEDG strategy presented herein will address the three key opportunity areas above, and will also serve to make progress towards the vision of the emerging Regional Economic Strategy (RES) for the South of Scotland which states  </a:t>
            </a:r>
            <a:r>
              <a:rPr lang="en-US" sz="1300" dirty="0">
                <a:solidFill>
                  <a:srgbClr val="26325A"/>
                </a:solidFill>
              </a:rPr>
              <a:t>“We will be a region of opportunity and innovation – where natural capital drives green growth, ambition and quality of life rivals the best in the UK, communities are empowered and cultural identity is cherished, enabling those already here to thrive and attracting a new generation to live, work, visit, learn and invest in the South of Scotland.”</a:t>
            </a:r>
            <a:r>
              <a:rPr lang="en-GB" sz="1300" dirty="0">
                <a:solidFill>
                  <a:srgbClr val="26325A"/>
                </a:solidFill>
                <a:effectLst/>
                <a:latin typeface="Calibri" panose="020F0502020204030204" pitchFamily="34" charset="0"/>
                <a:ea typeface="Calibri" panose="020F0502020204030204" pitchFamily="34" charset="0"/>
                <a:cs typeface="Times New Roman" panose="02020603050405020304" pitchFamily="18" charset="0"/>
              </a:rPr>
              <a:t>  In particular, the SEDG strategy will play an active role in delivering three of the six key themes identified in the RES, specifically:</a:t>
            </a:r>
          </a:p>
        </p:txBody>
      </p:sp>
      <p:sp>
        <p:nvSpPr>
          <p:cNvPr id="3" name="TextBox 2">
            <a:extLst>
              <a:ext uri="{FF2B5EF4-FFF2-40B4-BE49-F238E27FC236}">
                <a16:creationId xmlns:a16="http://schemas.microsoft.com/office/drawing/2014/main" id="{1F5183A4-A881-45BD-99A1-64C3B9085728}"/>
              </a:ext>
            </a:extLst>
          </p:cNvPr>
          <p:cNvSpPr txBox="1"/>
          <p:nvPr/>
        </p:nvSpPr>
        <p:spPr>
          <a:xfrm>
            <a:off x="447675" y="4346351"/>
            <a:ext cx="3400425" cy="1785104"/>
          </a:xfrm>
          <a:prstGeom prst="rect">
            <a:avLst/>
          </a:prstGeom>
          <a:solidFill>
            <a:srgbClr val="26325A"/>
          </a:solidFill>
        </p:spPr>
        <p:txBody>
          <a:bodyPr wrap="square" rtlCol="0">
            <a:spAutoFit/>
          </a:bodyPr>
          <a:lstStyle/>
          <a:p>
            <a:pPr algn="ctr"/>
            <a:r>
              <a:rPr lang="en-GB" sz="1300" u="sng" dirty="0" err="1">
                <a:solidFill>
                  <a:srgbClr val="F5A214"/>
                </a:solidFill>
              </a:rPr>
              <a:t>SoS</a:t>
            </a:r>
            <a:r>
              <a:rPr lang="en-GB" sz="1300" u="sng" dirty="0">
                <a:solidFill>
                  <a:srgbClr val="F5A214"/>
                </a:solidFill>
              </a:rPr>
              <a:t> Regional Economic Strategy</a:t>
            </a:r>
          </a:p>
          <a:p>
            <a:pPr algn="ctr"/>
            <a:r>
              <a:rPr lang="en-GB" sz="1300" u="sng" dirty="0">
                <a:solidFill>
                  <a:srgbClr val="F5A214"/>
                </a:solidFill>
              </a:rPr>
              <a:t>Theme 2 – Innovative and Enterprising</a:t>
            </a:r>
          </a:p>
          <a:p>
            <a:pPr algn="ctr"/>
            <a:r>
              <a:rPr lang="en-US" sz="1200" dirty="0">
                <a:solidFill>
                  <a:srgbClr val="F5A214"/>
                </a:solidFill>
              </a:rPr>
              <a:t>Priorities  </a:t>
            </a:r>
          </a:p>
          <a:p>
            <a:pPr algn="ctr"/>
            <a:r>
              <a:rPr lang="en-US" sz="1200" dirty="0">
                <a:solidFill>
                  <a:srgbClr val="F5A214"/>
                </a:solidFill>
              </a:rPr>
              <a:t>Embracing Research &amp; Innovation </a:t>
            </a:r>
          </a:p>
          <a:p>
            <a:pPr algn="ctr"/>
            <a:r>
              <a:rPr lang="en-US" sz="1200" dirty="0">
                <a:solidFill>
                  <a:srgbClr val="F5A214"/>
                </a:solidFill>
              </a:rPr>
              <a:t>Enhancing Business Support Services  </a:t>
            </a:r>
          </a:p>
          <a:p>
            <a:pPr algn="ctr"/>
            <a:r>
              <a:rPr lang="en-US" sz="1200" dirty="0">
                <a:solidFill>
                  <a:srgbClr val="F5A214"/>
                </a:solidFill>
              </a:rPr>
              <a:t>Activating Networks &amp; Business Interaction  Creating Flexible &amp; Accessible Workspaces</a:t>
            </a:r>
          </a:p>
          <a:p>
            <a:pPr algn="ctr"/>
            <a:endParaRPr lang="en-US" sz="1200" dirty="0">
              <a:solidFill>
                <a:srgbClr val="F5A214"/>
              </a:solidFill>
            </a:endParaRPr>
          </a:p>
          <a:p>
            <a:pPr algn="ctr"/>
            <a:r>
              <a:rPr lang="en-US" sz="1200" dirty="0">
                <a:solidFill>
                  <a:srgbClr val="F5A214"/>
                </a:solidFill>
              </a:rPr>
              <a:t> </a:t>
            </a:r>
            <a:endParaRPr lang="en-GB" sz="1200" dirty="0">
              <a:solidFill>
                <a:srgbClr val="F5A214"/>
              </a:solidFill>
            </a:endParaRPr>
          </a:p>
        </p:txBody>
      </p:sp>
      <p:sp>
        <p:nvSpPr>
          <p:cNvPr id="10" name="TextBox 9">
            <a:extLst>
              <a:ext uri="{FF2B5EF4-FFF2-40B4-BE49-F238E27FC236}">
                <a16:creationId xmlns:a16="http://schemas.microsoft.com/office/drawing/2014/main" id="{E851E9FD-3D18-47CA-AFC4-0915D92E1C29}"/>
              </a:ext>
            </a:extLst>
          </p:cNvPr>
          <p:cNvSpPr txBox="1"/>
          <p:nvPr/>
        </p:nvSpPr>
        <p:spPr>
          <a:xfrm>
            <a:off x="4395786" y="4346351"/>
            <a:ext cx="3400425" cy="1785104"/>
          </a:xfrm>
          <a:prstGeom prst="rect">
            <a:avLst/>
          </a:prstGeom>
          <a:solidFill>
            <a:srgbClr val="26325A"/>
          </a:solidFill>
        </p:spPr>
        <p:txBody>
          <a:bodyPr wrap="square" rtlCol="0">
            <a:spAutoFit/>
          </a:bodyPr>
          <a:lstStyle/>
          <a:p>
            <a:pPr algn="ctr"/>
            <a:r>
              <a:rPr lang="en-GB" sz="1300" u="sng" dirty="0" err="1">
                <a:solidFill>
                  <a:srgbClr val="F5A214"/>
                </a:solidFill>
              </a:rPr>
              <a:t>SoS</a:t>
            </a:r>
            <a:r>
              <a:rPr lang="en-GB" sz="1300" u="sng" dirty="0">
                <a:solidFill>
                  <a:srgbClr val="F5A214"/>
                </a:solidFill>
              </a:rPr>
              <a:t> Regional Economic Strategy</a:t>
            </a:r>
          </a:p>
          <a:p>
            <a:pPr algn="ctr"/>
            <a:r>
              <a:rPr lang="en-GB" sz="1300" u="sng" dirty="0">
                <a:solidFill>
                  <a:srgbClr val="F5A214"/>
                </a:solidFill>
              </a:rPr>
              <a:t>Theme 3 – Rewarding and Fair Work</a:t>
            </a:r>
          </a:p>
          <a:p>
            <a:pPr algn="ctr"/>
            <a:r>
              <a:rPr lang="en-US" sz="1200" dirty="0">
                <a:solidFill>
                  <a:srgbClr val="F5A214"/>
                </a:solidFill>
              </a:rPr>
              <a:t>Priorities  </a:t>
            </a:r>
          </a:p>
          <a:p>
            <a:pPr algn="ctr"/>
            <a:r>
              <a:rPr lang="en-US" sz="1200" dirty="0">
                <a:solidFill>
                  <a:srgbClr val="F5A214"/>
                </a:solidFill>
              </a:rPr>
              <a:t>Growing &amp; Diversifying Our Economy </a:t>
            </a:r>
          </a:p>
          <a:p>
            <a:pPr algn="ctr"/>
            <a:r>
              <a:rPr lang="en-US" sz="1200" dirty="0">
                <a:solidFill>
                  <a:srgbClr val="F5A214"/>
                </a:solidFill>
              </a:rPr>
              <a:t>Attracting &amp; Securing New Investment </a:t>
            </a:r>
          </a:p>
          <a:p>
            <a:pPr algn="ctr"/>
            <a:r>
              <a:rPr lang="en-US" sz="1200" dirty="0">
                <a:solidFill>
                  <a:srgbClr val="F5A214"/>
                </a:solidFill>
              </a:rPr>
              <a:t>Improving Productivity &amp; Competitiveness </a:t>
            </a:r>
          </a:p>
          <a:p>
            <a:pPr algn="ctr"/>
            <a:r>
              <a:rPr lang="en-US" sz="1200" dirty="0">
                <a:solidFill>
                  <a:srgbClr val="F5A214"/>
                </a:solidFill>
              </a:rPr>
              <a:t>Securing and Improving Fair Working Conditions &amp; Wages</a:t>
            </a:r>
          </a:p>
          <a:p>
            <a:pPr algn="ctr"/>
            <a:endParaRPr lang="en-GB" sz="1200" dirty="0">
              <a:solidFill>
                <a:srgbClr val="F5A214"/>
              </a:solidFill>
            </a:endParaRPr>
          </a:p>
        </p:txBody>
      </p:sp>
      <p:sp>
        <p:nvSpPr>
          <p:cNvPr id="11" name="TextBox 10">
            <a:extLst>
              <a:ext uri="{FF2B5EF4-FFF2-40B4-BE49-F238E27FC236}">
                <a16:creationId xmlns:a16="http://schemas.microsoft.com/office/drawing/2014/main" id="{C530F1A1-F133-4789-AC58-E36102F7B494}"/>
              </a:ext>
            </a:extLst>
          </p:cNvPr>
          <p:cNvSpPr txBox="1"/>
          <p:nvPr/>
        </p:nvSpPr>
        <p:spPr>
          <a:xfrm>
            <a:off x="8343897" y="4346351"/>
            <a:ext cx="3400425" cy="1785104"/>
          </a:xfrm>
          <a:prstGeom prst="rect">
            <a:avLst/>
          </a:prstGeom>
          <a:solidFill>
            <a:srgbClr val="26325A"/>
          </a:solidFill>
        </p:spPr>
        <p:txBody>
          <a:bodyPr wrap="square" rtlCol="0">
            <a:spAutoFit/>
          </a:bodyPr>
          <a:lstStyle/>
          <a:p>
            <a:pPr algn="ctr"/>
            <a:r>
              <a:rPr lang="en-GB" sz="1300" u="sng" dirty="0" err="1">
                <a:solidFill>
                  <a:srgbClr val="F5A214"/>
                </a:solidFill>
              </a:rPr>
              <a:t>SoS</a:t>
            </a:r>
            <a:r>
              <a:rPr lang="en-GB" sz="1300" u="sng" dirty="0">
                <a:solidFill>
                  <a:srgbClr val="F5A214"/>
                </a:solidFill>
              </a:rPr>
              <a:t> Regional Economic Strategy</a:t>
            </a:r>
          </a:p>
          <a:p>
            <a:pPr algn="ctr"/>
            <a:r>
              <a:rPr lang="en-GB" sz="1300" u="sng" dirty="0">
                <a:solidFill>
                  <a:srgbClr val="F5A214"/>
                </a:solidFill>
              </a:rPr>
              <a:t>Theme 6 – </a:t>
            </a:r>
            <a:r>
              <a:rPr lang="en-GB" sz="1300" u="sng" dirty="0">
                <a:solidFill>
                  <a:srgbClr val="F5A214"/>
                </a:solidFill>
                <a:effectLst/>
                <a:latin typeface="Calibri" panose="020F0502020204030204" pitchFamily="34" charset="0"/>
                <a:ea typeface="Calibri" panose="020F0502020204030204" pitchFamily="34" charset="0"/>
                <a:cs typeface="Times New Roman" panose="02020603050405020304" pitchFamily="18" charset="0"/>
              </a:rPr>
              <a:t>Thriving and Distinct Communities</a:t>
            </a:r>
            <a:endParaRPr lang="en-GB" sz="1300" u="sng" dirty="0">
              <a:solidFill>
                <a:srgbClr val="F5A214"/>
              </a:solidFill>
            </a:endParaRPr>
          </a:p>
          <a:p>
            <a:pPr algn="ctr"/>
            <a:r>
              <a:rPr lang="en-US" sz="1200" dirty="0">
                <a:solidFill>
                  <a:srgbClr val="F5A214"/>
                </a:solidFill>
              </a:rPr>
              <a:t>Priorities  </a:t>
            </a:r>
          </a:p>
          <a:p>
            <a:pPr algn="ctr"/>
            <a:r>
              <a:rPr lang="en-US" sz="1200" dirty="0" err="1">
                <a:solidFill>
                  <a:srgbClr val="F5A214"/>
                </a:solidFill>
              </a:rPr>
              <a:t>Revitalising</a:t>
            </a:r>
            <a:r>
              <a:rPr lang="en-US" sz="1200" dirty="0">
                <a:solidFill>
                  <a:srgbClr val="F5A214"/>
                </a:solidFill>
              </a:rPr>
              <a:t> Towns and Rural Communities </a:t>
            </a:r>
          </a:p>
          <a:p>
            <a:pPr algn="ctr"/>
            <a:r>
              <a:rPr lang="en-US" sz="1200" dirty="0">
                <a:solidFill>
                  <a:srgbClr val="F5A214"/>
                </a:solidFill>
              </a:rPr>
              <a:t>Creating and Sustaining High Quality, Affordable Homes </a:t>
            </a:r>
          </a:p>
          <a:p>
            <a:pPr algn="ctr"/>
            <a:r>
              <a:rPr lang="en-US" sz="1200" dirty="0">
                <a:solidFill>
                  <a:srgbClr val="F5A214"/>
                </a:solidFill>
              </a:rPr>
              <a:t>Enhancing Digital &amp; Transport Connections </a:t>
            </a:r>
          </a:p>
          <a:p>
            <a:pPr algn="ctr"/>
            <a:r>
              <a:rPr lang="en-US" sz="1200" dirty="0">
                <a:solidFill>
                  <a:srgbClr val="F5A214"/>
                </a:solidFill>
              </a:rPr>
              <a:t>Activating &amp; Empowering Communities, the Third Sector and Social Enterprise</a:t>
            </a:r>
            <a:endParaRPr lang="en-GB" sz="1200" dirty="0">
              <a:solidFill>
                <a:srgbClr val="F5A214"/>
              </a:solidFill>
            </a:endParaRPr>
          </a:p>
        </p:txBody>
      </p:sp>
    </p:spTree>
    <p:extLst>
      <p:ext uri="{BB962C8B-B14F-4D97-AF65-F5344CB8AC3E}">
        <p14:creationId xmlns:p14="http://schemas.microsoft.com/office/powerpoint/2010/main" val="1694089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Logo, company name&#10;&#10;Description automatically generated">
            <a:extLst>
              <a:ext uri="{FF2B5EF4-FFF2-40B4-BE49-F238E27FC236}">
                <a16:creationId xmlns:a16="http://schemas.microsoft.com/office/drawing/2014/main" id="{0D8B4C26-FDE1-426C-B28D-A6AB65D0D4C4}"/>
              </a:ext>
            </a:extLst>
          </p:cNvPr>
          <p:cNvPicPr>
            <a:picLocks noChangeAspect="1"/>
          </p:cNvPicPr>
          <p:nvPr/>
        </p:nvPicPr>
        <p:blipFill rotWithShape="1">
          <a:blip r:embed="rId2">
            <a:extLst>
              <a:ext uri="{28A0092B-C50C-407E-A947-70E740481C1C}">
                <a14:useLocalDpi xmlns:a14="http://schemas.microsoft.com/office/drawing/2010/main" val="0"/>
              </a:ext>
            </a:extLst>
          </a:blip>
          <a:srcRect l="20165" r="16919"/>
          <a:stretch/>
        </p:blipFill>
        <p:spPr>
          <a:xfrm>
            <a:off x="643467" y="874255"/>
            <a:ext cx="5291666" cy="5109489"/>
          </a:xfrm>
          <a:prstGeom prst="rect">
            <a:avLst/>
          </a:prstGeom>
        </p:spPr>
      </p:pic>
      <p:sp>
        <p:nvSpPr>
          <p:cNvPr id="2" name="TextBox 1">
            <a:extLst>
              <a:ext uri="{FF2B5EF4-FFF2-40B4-BE49-F238E27FC236}">
                <a16:creationId xmlns:a16="http://schemas.microsoft.com/office/drawing/2014/main" id="{E5968FE6-A779-4636-9A06-BD211897282B}"/>
              </a:ext>
            </a:extLst>
          </p:cNvPr>
          <p:cNvSpPr txBox="1"/>
          <p:nvPr/>
        </p:nvSpPr>
        <p:spPr>
          <a:xfrm>
            <a:off x="6915150" y="2551836"/>
            <a:ext cx="4210049" cy="1754326"/>
          </a:xfrm>
          <a:prstGeom prst="rect">
            <a:avLst/>
          </a:prstGeom>
          <a:noFill/>
        </p:spPr>
        <p:txBody>
          <a:bodyPr wrap="square" rtlCol="0">
            <a:spAutoFit/>
          </a:bodyPr>
          <a:lstStyle/>
          <a:p>
            <a:r>
              <a:rPr lang="en-GB" sz="3600" dirty="0">
                <a:solidFill>
                  <a:srgbClr val="26325A"/>
                </a:solidFill>
              </a:rPr>
              <a:t>The Strategy for Social Enterprise in Dumfries &amp; Galloway</a:t>
            </a:r>
          </a:p>
        </p:txBody>
      </p:sp>
    </p:spTree>
    <p:extLst>
      <p:ext uri="{BB962C8B-B14F-4D97-AF65-F5344CB8AC3E}">
        <p14:creationId xmlns:p14="http://schemas.microsoft.com/office/powerpoint/2010/main" val="1725898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3E4388C-4377-49DD-BFBE-2FE16DB52369}"/>
              </a:ext>
            </a:extLst>
          </p:cNvPr>
          <p:cNvSpPr txBox="1"/>
          <p:nvPr/>
        </p:nvSpPr>
        <p:spPr>
          <a:xfrm>
            <a:off x="589560" y="856180"/>
            <a:ext cx="4560584" cy="1128068"/>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700" dirty="0">
                <a:solidFill>
                  <a:srgbClr val="26325A"/>
                </a:solidFill>
                <a:latin typeface="+mj-lt"/>
                <a:ea typeface="+mj-ea"/>
                <a:cs typeface="+mj-cs"/>
              </a:rPr>
              <a:t>Stimulating Social Enterprise</a:t>
            </a:r>
          </a:p>
        </p:txBody>
      </p:sp>
      <p:grpSp>
        <p:nvGrpSpPr>
          <p:cNvPr id="14" name="Group 13">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5" name="Rectangle 14">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B4A9A3F-4573-4417-8721-8DFCF2BC4DBC}"/>
              </a:ext>
            </a:extLst>
          </p:cNvPr>
          <p:cNvSpPr txBox="1"/>
          <p:nvPr/>
        </p:nvSpPr>
        <p:spPr>
          <a:xfrm>
            <a:off x="590719" y="2330505"/>
            <a:ext cx="4559425" cy="3979585"/>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1700" dirty="0">
              <a:solidFill>
                <a:srgbClr val="26325A"/>
              </a:solidFill>
            </a:endParaRPr>
          </a:p>
          <a:p>
            <a:pPr>
              <a:lnSpc>
                <a:spcPct val="90000"/>
              </a:lnSpc>
              <a:spcAft>
                <a:spcPts val="600"/>
              </a:spcAft>
            </a:pPr>
            <a:r>
              <a:rPr lang="en-US" sz="1700" dirty="0">
                <a:solidFill>
                  <a:srgbClr val="26325A"/>
                </a:solidFill>
              </a:rPr>
              <a:t>Aims to:</a:t>
            </a:r>
          </a:p>
          <a:p>
            <a:pPr indent="-228600">
              <a:lnSpc>
                <a:spcPct val="90000"/>
              </a:lnSpc>
              <a:spcAft>
                <a:spcPts val="600"/>
              </a:spcAft>
              <a:buFont typeface="Arial" panose="020B0604020202020204" pitchFamily="34" charset="0"/>
              <a:buChar char="•"/>
            </a:pPr>
            <a:endParaRPr lang="en-US" sz="1700" dirty="0">
              <a:solidFill>
                <a:srgbClr val="26325A"/>
              </a:solidFill>
            </a:endParaRPr>
          </a:p>
          <a:p>
            <a:pPr marL="285750" indent="-228600">
              <a:lnSpc>
                <a:spcPct val="90000"/>
              </a:lnSpc>
              <a:spcAft>
                <a:spcPts val="600"/>
              </a:spcAft>
              <a:buFont typeface="Arial" panose="020B0604020202020204" pitchFamily="34" charset="0"/>
              <a:buChar char="•"/>
            </a:pPr>
            <a:r>
              <a:rPr lang="en-US" sz="1700" dirty="0">
                <a:solidFill>
                  <a:srgbClr val="26325A"/>
                </a:solidFill>
              </a:rPr>
              <a:t>create the conditions where community and co-operative enterprise can flourish more widely across D&amp;G</a:t>
            </a:r>
          </a:p>
          <a:p>
            <a:pPr marL="285750" indent="-228600">
              <a:lnSpc>
                <a:spcPct val="90000"/>
              </a:lnSpc>
              <a:spcAft>
                <a:spcPts val="600"/>
              </a:spcAft>
              <a:buFont typeface="Arial" panose="020B0604020202020204" pitchFamily="34" charset="0"/>
              <a:buChar char="•"/>
            </a:pPr>
            <a:r>
              <a:rPr lang="en-US" sz="1700" dirty="0">
                <a:solidFill>
                  <a:srgbClr val="26325A"/>
                </a:solidFill>
              </a:rPr>
              <a:t>encourage and support more people from all walks of life with the potential to create, lead and grow social enterprises</a:t>
            </a:r>
          </a:p>
          <a:p>
            <a:pPr marL="285750" indent="-228600">
              <a:lnSpc>
                <a:spcPct val="90000"/>
              </a:lnSpc>
              <a:spcAft>
                <a:spcPts val="600"/>
              </a:spcAft>
              <a:buFont typeface="Arial" panose="020B0604020202020204" pitchFamily="34" charset="0"/>
              <a:buChar char="•"/>
            </a:pPr>
            <a:r>
              <a:rPr lang="en-US" sz="1700" dirty="0">
                <a:solidFill>
                  <a:srgbClr val="26325A"/>
                </a:solidFill>
              </a:rPr>
              <a:t>ensure values-based social enterprise learning in educational settings</a:t>
            </a:r>
          </a:p>
          <a:p>
            <a:pPr marL="285750" indent="-228600">
              <a:lnSpc>
                <a:spcPct val="90000"/>
              </a:lnSpc>
              <a:spcAft>
                <a:spcPts val="600"/>
              </a:spcAft>
              <a:buFont typeface="Arial" panose="020B0604020202020204" pitchFamily="34" charset="0"/>
              <a:buChar char="•"/>
            </a:pPr>
            <a:r>
              <a:rPr lang="en-US" sz="1700" dirty="0">
                <a:solidFill>
                  <a:srgbClr val="26325A"/>
                </a:solidFill>
              </a:rPr>
              <a:t>grow local and national recognition and support for social enterprise</a:t>
            </a:r>
          </a:p>
          <a:p>
            <a:pPr marL="285750" indent="-228600">
              <a:lnSpc>
                <a:spcPct val="90000"/>
              </a:lnSpc>
              <a:spcAft>
                <a:spcPts val="600"/>
              </a:spcAft>
              <a:buFont typeface="Arial" panose="020B0604020202020204" pitchFamily="34" charset="0"/>
              <a:buChar char="•"/>
            </a:pPr>
            <a:endParaRPr lang="en-US" sz="1700" dirty="0">
              <a:solidFill>
                <a:srgbClr val="26325A"/>
              </a:solidFill>
            </a:endParaRPr>
          </a:p>
        </p:txBody>
      </p:sp>
      <p:sp>
        <p:nvSpPr>
          <p:cNvPr id="20" name="Rectangle 19">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Logo, company name&#10;&#10;Description automatically generated">
            <a:extLst>
              <a:ext uri="{FF2B5EF4-FFF2-40B4-BE49-F238E27FC236}">
                <a16:creationId xmlns:a16="http://schemas.microsoft.com/office/drawing/2014/main" id="{9F009644-80ED-420F-A334-0F1FE6871918}"/>
              </a:ext>
            </a:extLst>
          </p:cNvPr>
          <p:cNvPicPr>
            <a:picLocks noChangeAspect="1"/>
          </p:cNvPicPr>
          <p:nvPr/>
        </p:nvPicPr>
        <p:blipFill rotWithShape="1">
          <a:blip r:embed="rId2">
            <a:extLst>
              <a:ext uri="{28A0092B-C50C-407E-A947-70E740481C1C}">
                <a14:useLocalDpi xmlns:a14="http://schemas.microsoft.com/office/drawing/2010/main" val="0"/>
              </a:ext>
            </a:extLst>
          </a:blip>
          <a:srcRect l="17869" r="19462" b="-1"/>
          <a:stretch/>
        </p:blipFill>
        <p:spPr>
          <a:xfrm>
            <a:off x="5977788" y="799352"/>
            <a:ext cx="5425410" cy="5259296"/>
          </a:xfrm>
          <a:prstGeom prst="rect">
            <a:avLst/>
          </a:prstGeom>
        </p:spPr>
      </p:pic>
      <p:pic>
        <p:nvPicPr>
          <p:cNvPr id="6" name="Picture 5" descr="Logo, company name&#10;&#10;Description automatically generated">
            <a:extLst>
              <a:ext uri="{FF2B5EF4-FFF2-40B4-BE49-F238E27FC236}">
                <a16:creationId xmlns:a16="http://schemas.microsoft.com/office/drawing/2014/main" id="{9C5905A4-5756-4C62-8E17-A2A0075AAE7A}"/>
              </a:ext>
            </a:extLst>
          </p:cNvPr>
          <p:cNvPicPr>
            <a:picLocks noChangeAspect="1"/>
          </p:cNvPicPr>
          <p:nvPr/>
        </p:nvPicPr>
        <p:blipFill rotWithShape="1">
          <a:blip r:embed="rId2">
            <a:extLst>
              <a:ext uri="{28A0092B-C50C-407E-A947-70E740481C1C}">
                <a14:useLocalDpi xmlns:a14="http://schemas.microsoft.com/office/drawing/2010/main" val="0"/>
              </a:ext>
            </a:extLst>
          </a:blip>
          <a:srcRect l="20165" r="16919"/>
          <a:stretch/>
        </p:blipFill>
        <p:spPr>
          <a:xfrm>
            <a:off x="11180652" y="82029"/>
            <a:ext cx="624032" cy="602131"/>
          </a:xfrm>
          <a:prstGeom prst="rect">
            <a:avLst/>
          </a:prstGeom>
        </p:spPr>
      </p:pic>
    </p:spTree>
    <p:extLst>
      <p:ext uri="{BB962C8B-B14F-4D97-AF65-F5344CB8AC3E}">
        <p14:creationId xmlns:p14="http://schemas.microsoft.com/office/powerpoint/2010/main" val="4056413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4C607B80-3364-4CF5-BF4B-E6661EB0134B}"/>
              </a:ext>
            </a:extLst>
          </p:cNvPr>
          <p:cNvGraphicFramePr>
            <a:graphicFrameLocks noGrp="1"/>
          </p:cNvGraphicFramePr>
          <p:nvPr>
            <p:extLst>
              <p:ext uri="{D42A27DB-BD31-4B8C-83A1-F6EECF244321}">
                <p14:modId xmlns:p14="http://schemas.microsoft.com/office/powerpoint/2010/main" val="3310585386"/>
              </p:ext>
            </p:extLst>
          </p:nvPr>
        </p:nvGraphicFramePr>
        <p:xfrm>
          <a:off x="281382" y="1279239"/>
          <a:ext cx="11629235" cy="5486400"/>
        </p:xfrm>
        <a:graphic>
          <a:graphicData uri="http://schemas.openxmlformats.org/drawingml/2006/table">
            <a:tbl>
              <a:tblPr firstRow="1" bandRow="1">
                <a:tableStyleId>{5C22544A-7EE6-4342-B048-85BDC9FD1C3A}</a:tableStyleId>
              </a:tblPr>
              <a:tblGrid>
                <a:gridCol w="2061768">
                  <a:extLst>
                    <a:ext uri="{9D8B030D-6E8A-4147-A177-3AD203B41FA5}">
                      <a16:colId xmlns:a16="http://schemas.microsoft.com/office/drawing/2014/main" val="1823345143"/>
                    </a:ext>
                  </a:extLst>
                </a:gridCol>
                <a:gridCol w="2533650">
                  <a:extLst>
                    <a:ext uri="{9D8B030D-6E8A-4147-A177-3AD203B41FA5}">
                      <a16:colId xmlns:a16="http://schemas.microsoft.com/office/drawing/2014/main" val="172344363"/>
                    </a:ext>
                  </a:extLst>
                </a:gridCol>
                <a:gridCol w="3228975">
                  <a:extLst>
                    <a:ext uri="{9D8B030D-6E8A-4147-A177-3AD203B41FA5}">
                      <a16:colId xmlns:a16="http://schemas.microsoft.com/office/drawing/2014/main" val="2343923981"/>
                    </a:ext>
                  </a:extLst>
                </a:gridCol>
                <a:gridCol w="3804842">
                  <a:extLst>
                    <a:ext uri="{9D8B030D-6E8A-4147-A177-3AD203B41FA5}">
                      <a16:colId xmlns:a16="http://schemas.microsoft.com/office/drawing/2014/main" val="1180499456"/>
                    </a:ext>
                  </a:extLst>
                </a:gridCol>
              </a:tblGrid>
              <a:tr h="340011">
                <a:tc>
                  <a:txBody>
                    <a:bodyPr/>
                    <a:lstStyle/>
                    <a:p>
                      <a:r>
                        <a:rPr lang="en-GB" dirty="0">
                          <a:solidFill>
                            <a:srgbClr val="F5A214"/>
                          </a:solidFill>
                        </a:rPr>
                        <a:t>Outcome</a:t>
                      </a:r>
                    </a:p>
                  </a:txBody>
                  <a:tcPr>
                    <a:solidFill>
                      <a:srgbClr val="26325A"/>
                    </a:solidFill>
                  </a:tcPr>
                </a:tc>
                <a:tc>
                  <a:txBody>
                    <a:bodyPr/>
                    <a:lstStyle/>
                    <a:p>
                      <a:r>
                        <a:rPr lang="en-GB" dirty="0">
                          <a:solidFill>
                            <a:srgbClr val="F5A214"/>
                          </a:solidFill>
                        </a:rPr>
                        <a:t>Indicators</a:t>
                      </a:r>
                    </a:p>
                  </a:txBody>
                  <a:tcPr>
                    <a:solidFill>
                      <a:srgbClr val="26325A"/>
                    </a:solidFill>
                  </a:tcPr>
                </a:tc>
                <a:tc>
                  <a:txBody>
                    <a:bodyPr/>
                    <a:lstStyle/>
                    <a:p>
                      <a:r>
                        <a:rPr lang="en-GB" dirty="0">
                          <a:solidFill>
                            <a:srgbClr val="F5A214"/>
                          </a:solidFill>
                        </a:rPr>
                        <a:t>Measurement Methods</a:t>
                      </a:r>
                    </a:p>
                  </a:txBody>
                  <a:tcPr>
                    <a:solidFill>
                      <a:srgbClr val="26325A"/>
                    </a:solidFill>
                  </a:tcPr>
                </a:tc>
                <a:tc>
                  <a:txBody>
                    <a:bodyPr/>
                    <a:lstStyle/>
                    <a:p>
                      <a:r>
                        <a:rPr lang="en-GB" dirty="0">
                          <a:solidFill>
                            <a:srgbClr val="F5A214"/>
                          </a:solidFill>
                        </a:rPr>
                        <a:t>Actions</a:t>
                      </a:r>
                    </a:p>
                  </a:txBody>
                  <a:tcPr>
                    <a:solidFill>
                      <a:srgbClr val="26325A"/>
                    </a:solidFill>
                  </a:tcPr>
                </a:tc>
                <a:extLst>
                  <a:ext uri="{0D108BD9-81ED-4DB2-BD59-A6C34878D82A}">
                    <a16:rowId xmlns:a16="http://schemas.microsoft.com/office/drawing/2014/main" val="1586704781"/>
                  </a:ext>
                </a:extLst>
              </a:tr>
              <a:tr h="562925">
                <a:tc>
                  <a:txBody>
                    <a:bodyPr/>
                    <a:lstStyle/>
                    <a:p>
                      <a:r>
                        <a:rPr lang="en-GB" sz="900" dirty="0">
                          <a:solidFill>
                            <a:srgbClr val="26325A"/>
                          </a:solidFill>
                        </a:rPr>
                        <a:t>Social Enterprise has an increased identity and profile across D&amp;G</a:t>
                      </a:r>
                    </a:p>
                  </a:txBody>
                  <a:tcPr/>
                </a:tc>
                <a:tc>
                  <a:txBody>
                    <a:bodyPr/>
                    <a:lstStyle/>
                    <a:p>
                      <a:r>
                        <a:rPr lang="en-GB" sz="900" dirty="0">
                          <a:solidFill>
                            <a:srgbClr val="26325A"/>
                          </a:solidFill>
                        </a:rPr>
                        <a:t>-Number of SE’s appearing across all local media outlets</a:t>
                      </a:r>
                    </a:p>
                    <a:p>
                      <a:r>
                        <a:rPr lang="en-GB" sz="900" dirty="0">
                          <a:solidFill>
                            <a:srgbClr val="26325A"/>
                          </a:solidFill>
                        </a:rPr>
                        <a:t>-Awareness of SE’s amongst the public </a:t>
                      </a:r>
                    </a:p>
                    <a:p>
                      <a:r>
                        <a:rPr lang="en-GB" sz="900" dirty="0">
                          <a:solidFill>
                            <a:srgbClr val="26325A"/>
                          </a:solidFill>
                        </a:rPr>
                        <a:t>-Awareness of SE’s amongst key stakeholders</a:t>
                      </a:r>
                    </a:p>
                    <a:p>
                      <a:r>
                        <a:rPr lang="en-GB" sz="900" dirty="0">
                          <a:solidFill>
                            <a:srgbClr val="26325A"/>
                          </a:solidFill>
                        </a:rPr>
                        <a:t>-Statutory sectors engaging with Social Enterprises</a:t>
                      </a:r>
                    </a:p>
                  </a:txBody>
                  <a:tcPr/>
                </a:tc>
                <a:tc>
                  <a:txBody>
                    <a:bodyPr/>
                    <a:lstStyle/>
                    <a:p>
                      <a:r>
                        <a:rPr lang="en-GB" sz="900" dirty="0">
                          <a:solidFill>
                            <a:srgbClr val="26325A"/>
                          </a:solidFill>
                        </a:rPr>
                        <a:t>-Ongoing Google alerts (# and story themes about SE’s)</a:t>
                      </a:r>
                    </a:p>
                    <a:p>
                      <a:r>
                        <a:rPr lang="en-GB" sz="900" dirty="0">
                          <a:solidFill>
                            <a:srgbClr val="26325A"/>
                          </a:solidFill>
                        </a:rPr>
                        <a:t>-Annual Survey of rep population of D&amp;G (how aware are they of SE’s / do they know what an SE is / how many people have bought from them/receive services from them)</a:t>
                      </a:r>
                    </a:p>
                    <a:p>
                      <a:r>
                        <a:rPr lang="en-GB" sz="900" dirty="0">
                          <a:solidFill>
                            <a:srgbClr val="26325A"/>
                          </a:solidFill>
                        </a:rPr>
                        <a:t>-Annual survey to sector (# SE’s engaged in delivery of statutory services)</a:t>
                      </a:r>
                    </a:p>
                  </a:txBody>
                  <a:tcPr/>
                </a:tc>
                <a:tc rowSpan="7">
                  <a:txBody>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GB" sz="1000" dirty="0">
                          <a:solidFill>
                            <a:srgbClr val="26325A"/>
                          </a:solidFill>
                        </a:rPr>
                        <a:t>Create </a:t>
                      </a:r>
                      <a:r>
                        <a:rPr lang="en-GB" sz="1000" b="1" dirty="0">
                          <a:solidFill>
                            <a:srgbClr val="26325A"/>
                          </a:solidFill>
                        </a:rPr>
                        <a:t>communications strategy </a:t>
                      </a:r>
                      <a:r>
                        <a:rPr lang="en-GB" sz="1000" dirty="0">
                          <a:solidFill>
                            <a:srgbClr val="26325A"/>
                          </a:solidFill>
                        </a:rPr>
                        <a:t>to raise profile, share good news stories and celebrate SE across D&amp;G</a:t>
                      </a:r>
                    </a:p>
                    <a:p>
                      <a:pPr marL="0" marR="0" lvl="0" indent="0" algn="l" defTabSz="914400" rtl="0" eaLnBrk="1" fontAlgn="auto" latinLnBrk="0" hangingPunct="1">
                        <a:lnSpc>
                          <a:spcPct val="100000"/>
                        </a:lnSpc>
                        <a:spcBef>
                          <a:spcPts val="600"/>
                        </a:spcBef>
                        <a:spcAft>
                          <a:spcPts val="0"/>
                        </a:spcAft>
                        <a:buClrTx/>
                        <a:buSzTx/>
                        <a:buFontTx/>
                        <a:buNone/>
                        <a:tabLst/>
                        <a:defRPr/>
                      </a:pPr>
                      <a:r>
                        <a:rPr lang="en-GB" sz="1000" dirty="0">
                          <a:solidFill>
                            <a:srgbClr val="26325A"/>
                          </a:solidFill>
                        </a:rPr>
                        <a:t>Explore opportunity for D&amp;G SEs to </a:t>
                      </a:r>
                      <a:r>
                        <a:rPr lang="en-GB" sz="1000" b="1" dirty="0">
                          <a:solidFill>
                            <a:srgbClr val="26325A"/>
                          </a:solidFill>
                        </a:rPr>
                        <a:t>be a part of SES and SEUK’s ‘Buy Social’ campaign and marketplace </a:t>
                      </a:r>
                      <a:r>
                        <a:rPr lang="en-GB" sz="1000" dirty="0"/>
                        <a:t>(</a:t>
                      </a:r>
                      <a:r>
                        <a:rPr lang="en-GB" sz="1000" dirty="0">
                          <a:hlinkClick r:id="rId2"/>
                        </a:rPr>
                        <a:t>Buy Social Scotland </a:t>
                      </a:r>
                      <a:r>
                        <a:rPr lang="en-GB" sz="1000" dirty="0">
                          <a:hlinkClick r:id="rId3"/>
                        </a:rPr>
                        <a:t>Buy Social » Social Enterprise UK</a:t>
                      </a:r>
                      <a:r>
                        <a:rPr lang="en-GB" sz="1000" dirty="0"/>
                        <a:t>) </a:t>
                      </a:r>
                      <a:r>
                        <a:rPr lang="en-GB" sz="1000" dirty="0">
                          <a:solidFill>
                            <a:srgbClr val="26325A"/>
                          </a:solidFill>
                        </a:rPr>
                        <a:t>and/or create a SEDG ‘marketplace’ to enable trading with each other and more widely, and encourage engagement in ‘Buy Social Scotland’ Services Directory</a:t>
                      </a:r>
                    </a:p>
                    <a:p>
                      <a:pPr marL="0" marR="0" lvl="0" indent="0" algn="l" defTabSz="914400" rtl="0" eaLnBrk="1" fontAlgn="auto" latinLnBrk="0" hangingPunct="1">
                        <a:lnSpc>
                          <a:spcPct val="100000"/>
                        </a:lnSpc>
                        <a:spcBef>
                          <a:spcPts val="600"/>
                        </a:spcBef>
                        <a:spcAft>
                          <a:spcPts val="0"/>
                        </a:spcAft>
                        <a:buClrTx/>
                        <a:buSzTx/>
                        <a:buFontTx/>
                        <a:buNone/>
                        <a:tabLst/>
                        <a:defRPr/>
                      </a:pPr>
                      <a:r>
                        <a:rPr lang="en-GB" sz="1000" dirty="0">
                          <a:solidFill>
                            <a:srgbClr val="26325A"/>
                          </a:solidFill>
                        </a:rPr>
                        <a:t>Develop a </a:t>
                      </a:r>
                      <a:r>
                        <a:rPr lang="en-GB" sz="1000" b="1" dirty="0">
                          <a:solidFill>
                            <a:srgbClr val="26325A"/>
                          </a:solidFill>
                        </a:rPr>
                        <a:t>communities outreach programme </a:t>
                      </a:r>
                      <a:r>
                        <a:rPr lang="en-GB" sz="1000" dirty="0">
                          <a:solidFill>
                            <a:srgbClr val="26325A"/>
                          </a:solidFill>
                        </a:rPr>
                        <a:t>to inspire communities to develop SE solutions to their needs</a:t>
                      </a:r>
                    </a:p>
                    <a:p>
                      <a:pPr marL="0" marR="0" lvl="0" indent="0" algn="l" defTabSz="914400" rtl="0" eaLnBrk="1" fontAlgn="auto" latinLnBrk="0" hangingPunct="1">
                        <a:lnSpc>
                          <a:spcPct val="100000"/>
                        </a:lnSpc>
                        <a:spcBef>
                          <a:spcPts val="600"/>
                        </a:spcBef>
                        <a:spcAft>
                          <a:spcPts val="0"/>
                        </a:spcAft>
                        <a:buClrTx/>
                        <a:buSzTx/>
                        <a:buFontTx/>
                        <a:buNone/>
                        <a:tabLst/>
                        <a:defRPr/>
                      </a:pPr>
                      <a:r>
                        <a:rPr lang="en-US" sz="1000" dirty="0">
                          <a:solidFill>
                            <a:srgbClr val="26325A"/>
                          </a:solidFill>
                        </a:rPr>
                        <a:t>S</a:t>
                      </a:r>
                      <a:r>
                        <a:rPr lang="en-US" sz="1000" b="0" i="0" dirty="0">
                          <a:solidFill>
                            <a:srgbClr val="26325A"/>
                          </a:solidFill>
                          <a:effectLst/>
                        </a:rPr>
                        <a:t>upport (or partner with) creative community engagement projects around placemaking/place planning – to </a:t>
                      </a:r>
                      <a:r>
                        <a:rPr lang="en-US" sz="1000" b="1" i="0" dirty="0">
                          <a:solidFill>
                            <a:srgbClr val="26325A"/>
                          </a:solidFill>
                          <a:effectLst/>
                        </a:rPr>
                        <a:t>enable growth in confidence and vision within communities </a:t>
                      </a:r>
                      <a:r>
                        <a:rPr lang="en-US" sz="1000" b="0" i="0" dirty="0">
                          <a:solidFill>
                            <a:srgbClr val="26325A"/>
                          </a:solidFill>
                          <a:effectLst/>
                        </a:rPr>
                        <a:t>to seed Social Enterprise ideas.</a:t>
                      </a:r>
                      <a:endParaRPr lang="en-GB" sz="1000" dirty="0">
                        <a:solidFill>
                          <a:srgbClr val="26325A"/>
                        </a:solidFill>
                      </a:endParaRPr>
                    </a:p>
                    <a:p>
                      <a:pPr marL="0" marR="0" lvl="0" indent="0" algn="l" defTabSz="914400" rtl="0" eaLnBrk="1" fontAlgn="auto" latinLnBrk="0" hangingPunct="1">
                        <a:lnSpc>
                          <a:spcPct val="100000"/>
                        </a:lnSpc>
                        <a:spcBef>
                          <a:spcPts val="600"/>
                        </a:spcBef>
                        <a:spcAft>
                          <a:spcPts val="0"/>
                        </a:spcAft>
                        <a:buClrTx/>
                        <a:buSzTx/>
                        <a:buFontTx/>
                        <a:buNone/>
                        <a:tabLst/>
                        <a:defRPr/>
                      </a:pPr>
                      <a:r>
                        <a:rPr lang="en-GB" sz="1000" b="1" dirty="0">
                          <a:solidFill>
                            <a:srgbClr val="26325A"/>
                          </a:solidFill>
                        </a:rPr>
                        <a:t>Provide early-stage support </a:t>
                      </a:r>
                      <a:r>
                        <a:rPr lang="en-GB" sz="1000" dirty="0">
                          <a:solidFill>
                            <a:srgbClr val="26325A"/>
                          </a:solidFill>
                        </a:rPr>
                        <a:t>for budding social entrepreneurs/community talent</a:t>
                      </a:r>
                    </a:p>
                    <a:p>
                      <a:pPr>
                        <a:spcBef>
                          <a:spcPts val="600"/>
                        </a:spcBef>
                      </a:pPr>
                      <a:r>
                        <a:rPr lang="en-GB" sz="1000" dirty="0">
                          <a:solidFill>
                            <a:srgbClr val="26325A"/>
                          </a:solidFill>
                        </a:rPr>
                        <a:t>SE </a:t>
                      </a:r>
                      <a:r>
                        <a:rPr lang="en-GB" sz="1000" b="1" dirty="0">
                          <a:solidFill>
                            <a:srgbClr val="26325A"/>
                          </a:solidFill>
                        </a:rPr>
                        <a:t>education programme </a:t>
                      </a:r>
                      <a:r>
                        <a:rPr lang="en-GB" sz="1000" dirty="0">
                          <a:solidFill>
                            <a:srgbClr val="26325A"/>
                          </a:solidFill>
                        </a:rPr>
                        <a:t>in schools and college (partnership with D&amp;G Education, SEA, DGC, YE Bridge2Business, DYW) </a:t>
                      </a:r>
                    </a:p>
                    <a:p>
                      <a:pPr>
                        <a:spcBef>
                          <a:spcPts val="600"/>
                        </a:spcBef>
                      </a:pPr>
                      <a:r>
                        <a:rPr lang="en-GB" sz="1000" dirty="0">
                          <a:solidFill>
                            <a:srgbClr val="26325A"/>
                          </a:solidFill>
                        </a:rPr>
                        <a:t>Develop a </a:t>
                      </a:r>
                      <a:r>
                        <a:rPr lang="en-GB" sz="1000" b="1" dirty="0">
                          <a:solidFill>
                            <a:srgbClr val="26325A"/>
                          </a:solidFill>
                        </a:rPr>
                        <a:t>dedicated support programme to inspire and support young people, including disabled and vulnerable young people, </a:t>
                      </a:r>
                      <a:r>
                        <a:rPr lang="en-GB" sz="1000" dirty="0">
                          <a:solidFill>
                            <a:srgbClr val="26325A"/>
                          </a:solidFill>
                        </a:rPr>
                        <a:t>into Social Enterprise.</a:t>
                      </a:r>
                    </a:p>
                    <a:p>
                      <a:pPr marL="0" marR="0" lvl="0" indent="0" algn="l" defTabSz="914400" rtl="0" eaLnBrk="1" fontAlgn="auto" latinLnBrk="0" hangingPunct="1">
                        <a:lnSpc>
                          <a:spcPct val="100000"/>
                        </a:lnSpc>
                        <a:spcBef>
                          <a:spcPts val="600"/>
                        </a:spcBef>
                        <a:spcAft>
                          <a:spcPts val="0"/>
                        </a:spcAft>
                        <a:buClrTx/>
                        <a:buSzTx/>
                        <a:buFontTx/>
                        <a:buNone/>
                        <a:tabLst/>
                        <a:defRPr/>
                      </a:pPr>
                      <a:r>
                        <a:rPr lang="en-GB" sz="1000" dirty="0">
                          <a:solidFill>
                            <a:srgbClr val="26325A"/>
                          </a:solidFill>
                        </a:rPr>
                        <a:t>Understand the </a:t>
                      </a:r>
                      <a:r>
                        <a:rPr lang="en-GB" sz="1000" b="1" dirty="0">
                          <a:solidFill>
                            <a:srgbClr val="26325A"/>
                          </a:solidFill>
                        </a:rPr>
                        <a:t>barriers to paying the living wage</a:t>
                      </a:r>
                      <a:r>
                        <a:rPr lang="en-GB" sz="1000" dirty="0">
                          <a:solidFill>
                            <a:srgbClr val="26325A"/>
                          </a:solidFill>
                        </a:rPr>
                        <a:t>, and develop an action plan to support SEs to shift towards being living wage employers</a:t>
                      </a:r>
                    </a:p>
                    <a:p>
                      <a:pPr>
                        <a:spcBef>
                          <a:spcPts val="600"/>
                        </a:spcBef>
                      </a:pPr>
                      <a:r>
                        <a:rPr lang="en-GB" sz="1000" dirty="0">
                          <a:solidFill>
                            <a:srgbClr val="26325A"/>
                          </a:solidFill>
                        </a:rPr>
                        <a:t>Create and support </a:t>
                      </a:r>
                      <a:r>
                        <a:rPr lang="en-GB" sz="1000" b="1" dirty="0">
                          <a:solidFill>
                            <a:srgbClr val="26325A"/>
                          </a:solidFill>
                        </a:rPr>
                        <a:t>vibrant SE community </a:t>
                      </a:r>
                      <a:r>
                        <a:rPr lang="en-GB" sz="1000" dirty="0">
                          <a:solidFill>
                            <a:srgbClr val="26325A"/>
                          </a:solidFill>
                        </a:rPr>
                        <a:t>(SEDG) across D&amp;G that can connect in a variety of ways to suit differing needs (will need resource)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dirty="0">
                        <a:solidFill>
                          <a:srgbClr val="26325A"/>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SEDG to </a:t>
                      </a:r>
                      <a:r>
                        <a:rPr lang="en-GB" sz="1000" b="1" dirty="0">
                          <a:solidFill>
                            <a:srgbClr val="26325A"/>
                          </a:solidFill>
                        </a:rPr>
                        <a:t>host speakers and support visits to SE’s </a:t>
                      </a:r>
                      <a:r>
                        <a:rPr lang="en-GB" sz="1000" dirty="0">
                          <a:solidFill>
                            <a:srgbClr val="26325A"/>
                          </a:solidFill>
                        </a:rPr>
                        <a:t>to inspire the network</a:t>
                      </a:r>
                    </a:p>
                  </a:txBody>
                  <a:tcPr/>
                </a:tc>
                <a:extLst>
                  <a:ext uri="{0D108BD9-81ED-4DB2-BD59-A6C34878D82A}">
                    <a16:rowId xmlns:a16="http://schemas.microsoft.com/office/drawing/2014/main" val="3706156254"/>
                  </a:ext>
                </a:extLst>
              </a:tr>
              <a:tr h="580572">
                <a:tc>
                  <a:txBody>
                    <a:bodyPr/>
                    <a:lstStyle/>
                    <a:p>
                      <a:r>
                        <a:rPr lang="en-GB" sz="900" dirty="0">
                          <a:solidFill>
                            <a:srgbClr val="26325A"/>
                          </a:solidFill>
                        </a:rPr>
                        <a:t>D&amp;G Social Enterprises have an increased profile throughout Scotland and the UK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solidFill>
                            <a:srgbClr val="26325A"/>
                          </a:solidFill>
                        </a:rPr>
                        <a:t>-Awareness of D&amp;G SE’s amongst key stakeholders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solidFill>
                            <a:srgbClr val="26325A"/>
                          </a:solidFill>
                        </a:rPr>
                        <a:t>-Number of D&amp;G SE’s doing business outside of D&amp;G</a:t>
                      </a:r>
                    </a:p>
                    <a:p>
                      <a:endParaRPr lang="en-GB" sz="900" dirty="0">
                        <a:solidFill>
                          <a:srgbClr val="26325A"/>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solidFill>
                            <a:srgbClr val="26325A"/>
                          </a:solidFill>
                        </a:rPr>
                        <a:t>-”Unlocking Potential” (Social capital data analysis - </a:t>
                      </a:r>
                      <a:r>
                        <a:rPr lang="en-US" sz="900" b="0" i="0" kern="1200" dirty="0">
                          <a:solidFill>
                            <a:srgbClr val="26325A"/>
                          </a:solidFill>
                          <a:effectLst/>
                          <a:latin typeface="+mn-lt"/>
                          <a:ea typeface="+mn-ea"/>
                          <a:cs typeface="+mn-cs"/>
                        </a:rPr>
                        <a:t>Measures impact through indicators of connectivity and collaboration</a:t>
                      </a:r>
                      <a:r>
                        <a:rPr lang="en-GB" sz="900" dirty="0">
                          <a:solidFill>
                            <a:srgbClr val="26325A"/>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solidFill>
                            <a:srgbClr val="26325A"/>
                          </a:solidFill>
                        </a:rPr>
                        <a:t>-Annual survey to sector and Bi-annual SES Census (# SE’s trading outside of D&amp;G)</a:t>
                      </a:r>
                    </a:p>
                  </a:txBody>
                  <a:tcPr/>
                </a:tc>
                <a:tc vMerge="1">
                  <a:txBody>
                    <a:bodyPr/>
                    <a:lstStyle/>
                    <a:p>
                      <a:endParaRPr lang="en-GB" sz="1200" dirty="0">
                        <a:solidFill>
                          <a:srgbClr val="26325A"/>
                        </a:solidFill>
                      </a:endParaRPr>
                    </a:p>
                  </a:txBody>
                  <a:tcPr/>
                </a:tc>
                <a:extLst>
                  <a:ext uri="{0D108BD9-81ED-4DB2-BD59-A6C34878D82A}">
                    <a16:rowId xmlns:a16="http://schemas.microsoft.com/office/drawing/2014/main" val="4183774099"/>
                  </a:ext>
                </a:extLst>
              </a:tr>
              <a:tr h="544901">
                <a:tc>
                  <a:txBody>
                    <a:bodyPr/>
                    <a:lstStyle/>
                    <a:p>
                      <a:r>
                        <a:rPr lang="en-GB" sz="900" dirty="0">
                          <a:solidFill>
                            <a:srgbClr val="26325A"/>
                          </a:solidFill>
                        </a:rPr>
                        <a:t>Communities have more appetite and ambition to develop enterprise solutions to community needs</a:t>
                      </a:r>
                    </a:p>
                  </a:txBody>
                  <a:tcPr/>
                </a:tc>
                <a:tc>
                  <a:txBody>
                    <a:bodyPr/>
                    <a:lstStyle/>
                    <a:p>
                      <a:r>
                        <a:rPr lang="en-GB" sz="900" dirty="0">
                          <a:solidFill>
                            <a:srgbClr val="26325A"/>
                          </a:solidFill>
                        </a:rPr>
                        <a:t>-Community enquiries about developing SE’s are increasing</a:t>
                      </a:r>
                    </a:p>
                    <a:p>
                      <a:r>
                        <a:rPr lang="en-GB" sz="900" dirty="0">
                          <a:solidFill>
                            <a:srgbClr val="26325A"/>
                          </a:solidFill>
                        </a:rPr>
                        <a:t>-Individuals or Communities have ideas for SE’s and are taking steps to explore the possibility to set up</a:t>
                      </a:r>
                    </a:p>
                  </a:txBody>
                  <a:tcPr/>
                </a:tc>
                <a:tc>
                  <a:txBody>
                    <a:bodyPr/>
                    <a:lstStyle/>
                    <a:p>
                      <a:r>
                        <a:rPr lang="en-GB" sz="900" dirty="0">
                          <a:solidFill>
                            <a:srgbClr val="26325A"/>
                          </a:solidFill>
                        </a:rPr>
                        <a:t>-# approaches to TSDG and/or SEDG for support to start / develop a SE</a:t>
                      </a:r>
                    </a:p>
                    <a:p>
                      <a:r>
                        <a:rPr lang="en-GB" sz="900" dirty="0">
                          <a:solidFill>
                            <a:srgbClr val="26325A"/>
                          </a:solidFill>
                        </a:rPr>
                        <a:t>-Case studies of community groups developing SEs</a:t>
                      </a:r>
                    </a:p>
                  </a:txBody>
                  <a:tcPr/>
                </a:tc>
                <a:tc vMerge="1">
                  <a:txBody>
                    <a:bodyPr/>
                    <a:lstStyle/>
                    <a:p>
                      <a:endParaRPr lang="en-GB" sz="1200" dirty="0">
                        <a:solidFill>
                          <a:srgbClr val="26325A"/>
                        </a:solidFill>
                      </a:endParaRPr>
                    </a:p>
                  </a:txBody>
                  <a:tcPr/>
                </a:tc>
                <a:extLst>
                  <a:ext uri="{0D108BD9-81ED-4DB2-BD59-A6C34878D82A}">
                    <a16:rowId xmlns:a16="http://schemas.microsoft.com/office/drawing/2014/main" val="1394353028"/>
                  </a:ext>
                </a:extLst>
              </a:tr>
              <a:tr h="5449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solidFill>
                            <a:srgbClr val="26325A"/>
                          </a:solidFill>
                        </a:rPr>
                        <a:t>Social Enterprise talent in communities is uncovered and enabled to bring their ideas to life.</a:t>
                      </a:r>
                    </a:p>
                  </a:txBody>
                  <a:tcPr/>
                </a:tc>
                <a:tc>
                  <a:txBody>
                    <a:bodyPr/>
                    <a:lstStyle/>
                    <a:p>
                      <a:r>
                        <a:rPr lang="en-GB" sz="900" dirty="0">
                          <a:solidFill>
                            <a:srgbClr val="26325A"/>
                          </a:solidFill>
                        </a:rPr>
                        <a:t>-SEDG network membership</a:t>
                      </a:r>
                    </a:p>
                    <a:p>
                      <a:r>
                        <a:rPr lang="en-GB" sz="900" dirty="0">
                          <a:solidFill>
                            <a:srgbClr val="26325A"/>
                          </a:solidFill>
                        </a:rPr>
                        <a:t>-Individuals or communities have set up a social enterprise</a:t>
                      </a:r>
                    </a:p>
                  </a:txBody>
                  <a:tcPr/>
                </a:tc>
                <a:tc>
                  <a:txBody>
                    <a:bodyPr/>
                    <a:lstStyle/>
                    <a:p>
                      <a:r>
                        <a:rPr lang="en-GB" sz="900" dirty="0">
                          <a:solidFill>
                            <a:srgbClr val="26325A"/>
                          </a:solidFill>
                        </a:rPr>
                        <a:t>-# new members joining SEDG network</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solidFill>
                            <a:srgbClr val="26325A"/>
                          </a:solidFill>
                        </a:rPr>
                        <a:t>-”Unlocking Potential” (Social capital data analysis - </a:t>
                      </a:r>
                      <a:r>
                        <a:rPr lang="en-US" sz="900" b="0" i="0" kern="1200" dirty="0">
                          <a:solidFill>
                            <a:srgbClr val="26325A"/>
                          </a:solidFill>
                          <a:effectLst/>
                          <a:latin typeface="+mn-lt"/>
                          <a:ea typeface="+mn-ea"/>
                          <a:cs typeface="+mn-cs"/>
                        </a:rPr>
                        <a:t>Measures impact through indicators of connectivity and collaboration</a:t>
                      </a:r>
                      <a:r>
                        <a:rPr lang="en-GB" sz="900" dirty="0">
                          <a:solidFill>
                            <a:srgbClr val="26325A"/>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solidFill>
                            <a:srgbClr val="26325A"/>
                          </a:solidFill>
                        </a:rPr>
                        <a:t>-Case studies of communities who have set up SEs</a:t>
                      </a:r>
                    </a:p>
                  </a:txBody>
                  <a:tcPr/>
                </a:tc>
                <a:tc vMerge="1">
                  <a:txBody>
                    <a:bodyPr/>
                    <a:lstStyle/>
                    <a:p>
                      <a:endParaRPr lang="en-GB" sz="1200" dirty="0">
                        <a:solidFill>
                          <a:srgbClr val="26325A"/>
                        </a:solidFill>
                      </a:endParaRPr>
                    </a:p>
                  </a:txBody>
                  <a:tcPr/>
                </a:tc>
                <a:extLst>
                  <a:ext uri="{0D108BD9-81ED-4DB2-BD59-A6C34878D82A}">
                    <a16:rowId xmlns:a16="http://schemas.microsoft.com/office/drawing/2014/main" val="19319653"/>
                  </a:ext>
                </a:extLst>
              </a:tr>
              <a:tr h="544901">
                <a:tc>
                  <a:txBody>
                    <a:bodyPr/>
                    <a:lstStyle/>
                    <a:p>
                      <a:r>
                        <a:rPr lang="en-GB" sz="900" dirty="0">
                          <a:solidFill>
                            <a:srgbClr val="26325A"/>
                          </a:solidFill>
                        </a:rPr>
                        <a:t>More young people, including disabled young people and young people with other protected characteristics. are creating, building and leading Social Enterprises to make positive changes in society.</a:t>
                      </a:r>
                    </a:p>
                  </a:txBody>
                  <a:tcPr/>
                </a:tc>
                <a:tc>
                  <a:txBody>
                    <a:bodyPr/>
                    <a:lstStyle/>
                    <a:p>
                      <a:r>
                        <a:rPr lang="en-GB" sz="900" dirty="0">
                          <a:solidFill>
                            <a:srgbClr val="26325A"/>
                          </a:solidFill>
                        </a:rPr>
                        <a:t>-Young people across D&amp;G are knowledgeable about Social Enterprise</a:t>
                      </a:r>
                    </a:p>
                    <a:p>
                      <a:r>
                        <a:rPr lang="en-GB" sz="900" dirty="0">
                          <a:solidFill>
                            <a:srgbClr val="26325A"/>
                          </a:solidFill>
                        </a:rPr>
                        <a:t>-Young people across D&amp;G are inspired to play active roles in the D&amp;G Social Enterprise sector</a:t>
                      </a:r>
                    </a:p>
                  </a:txBody>
                  <a:tcPr/>
                </a:tc>
                <a:tc>
                  <a:txBody>
                    <a:bodyPr/>
                    <a:lstStyle/>
                    <a:p>
                      <a:r>
                        <a:rPr lang="en-GB" sz="900" dirty="0">
                          <a:solidFill>
                            <a:srgbClr val="26325A"/>
                          </a:solidFill>
                        </a:rPr>
                        <a:t>-Annual survey to sector (# young people involved with local SE’s, # disabled young people involved with local SE’s, # young people in organisation with protected characteristics)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solidFill>
                            <a:srgbClr val="26325A"/>
                          </a:solidFill>
                        </a:rPr>
                        <a:t>-Annual survey to sector (# new SE’s started by people under 30)</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solidFill>
                            <a:srgbClr val="26325A"/>
                          </a:solidFill>
                        </a:rPr>
                        <a:t>-Case studies of young people involved in SEs</a:t>
                      </a:r>
                    </a:p>
                  </a:txBody>
                  <a:tcPr/>
                </a:tc>
                <a:tc vMerge="1">
                  <a:txBody>
                    <a:bodyPr/>
                    <a:lstStyle/>
                    <a:p>
                      <a:endParaRPr lang="en-GB" sz="1200" dirty="0">
                        <a:solidFill>
                          <a:srgbClr val="26325A"/>
                        </a:solidFill>
                      </a:endParaRPr>
                    </a:p>
                  </a:txBody>
                  <a:tcPr/>
                </a:tc>
                <a:extLst>
                  <a:ext uri="{0D108BD9-81ED-4DB2-BD59-A6C34878D82A}">
                    <a16:rowId xmlns:a16="http://schemas.microsoft.com/office/drawing/2014/main" val="993614924"/>
                  </a:ext>
                </a:extLst>
              </a:tr>
              <a:tr h="5449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solidFill>
                            <a:srgbClr val="26325A"/>
                          </a:solidFill>
                        </a:rPr>
                        <a:t>More employees of Social Enterprises will earn at least the living wage</a:t>
                      </a:r>
                    </a:p>
                  </a:txBody>
                  <a:tcPr/>
                </a:tc>
                <a:tc>
                  <a:txBody>
                    <a:bodyPr/>
                    <a:lstStyle/>
                    <a:p>
                      <a:r>
                        <a:rPr lang="en-GB" sz="900" dirty="0">
                          <a:solidFill>
                            <a:srgbClr val="26325A"/>
                          </a:solidFill>
                        </a:rPr>
                        <a:t>-# SE’s paying at least the living wage</a:t>
                      </a:r>
                    </a:p>
                  </a:txBody>
                  <a:tcPr/>
                </a:tc>
                <a:tc>
                  <a:txBody>
                    <a:bodyPr/>
                    <a:lstStyle/>
                    <a:p>
                      <a:r>
                        <a:rPr lang="en-GB" sz="900" dirty="0">
                          <a:solidFill>
                            <a:srgbClr val="26325A"/>
                          </a:solidFill>
                        </a:rPr>
                        <a:t>-Annual survey to sector and Bi-annual SES Census (#SE’s paying at least the living wage)</a:t>
                      </a:r>
                    </a:p>
                  </a:txBody>
                  <a:tcPr/>
                </a:tc>
                <a:tc vMerge="1">
                  <a:txBody>
                    <a:bodyPr/>
                    <a:lstStyle/>
                    <a:p>
                      <a:endParaRPr lang="en-GB" sz="1200" dirty="0">
                        <a:solidFill>
                          <a:srgbClr val="26325A"/>
                        </a:solidFill>
                      </a:endParaRPr>
                    </a:p>
                  </a:txBody>
                  <a:tcPr/>
                </a:tc>
                <a:extLst>
                  <a:ext uri="{0D108BD9-81ED-4DB2-BD59-A6C34878D82A}">
                    <a16:rowId xmlns:a16="http://schemas.microsoft.com/office/drawing/2014/main" val="2494419330"/>
                  </a:ext>
                </a:extLst>
              </a:tr>
              <a:tr h="431522">
                <a:tc>
                  <a:txBody>
                    <a:bodyPr/>
                    <a:lstStyle/>
                    <a:p>
                      <a:r>
                        <a:rPr lang="en-GB" sz="900" dirty="0">
                          <a:solidFill>
                            <a:srgbClr val="26325A"/>
                          </a:solidFill>
                        </a:rPr>
                        <a:t>D&amp;G Social Enterprise (SEDG) network has increased strength, resilience and capacity to stimulate and develop Social Enterprises</a:t>
                      </a:r>
                    </a:p>
                  </a:txBody>
                  <a:tcPr/>
                </a:tc>
                <a:tc>
                  <a:txBody>
                    <a:bodyPr/>
                    <a:lstStyle/>
                    <a:p>
                      <a:r>
                        <a:rPr lang="en-GB" sz="900" dirty="0">
                          <a:solidFill>
                            <a:srgbClr val="26325A"/>
                          </a:solidFill>
                        </a:rPr>
                        <a:t>-Social impact of the network</a:t>
                      </a:r>
                    </a:p>
                  </a:txBody>
                  <a:tcPr/>
                </a:tc>
                <a:tc>
                  <a:txBody>
                    <a:bodyPr/>
                    <a:lstStyle/>
                    <a:p>
                      <a:r>
                        <a:rPr lang="en-GB" sz="900" dirty="0">
                          <a:solidFill>
                            <a:srgbClr val="26325A"/>
                          </a:solidFill>
                        </a:rPr>
                        <a:t>-”Unlocking Potential” (Social capital data analysis - </a:t>
                      </a:r>
                      <a:r>
                        <a:rPr lang="en-US" sz="900" b="0" i="0" kern="1200" dirty="0">
                          <a:solidFill>
                            <a:srgbClr val="26325A"/>
                          </a:solidFill>
                          <a:effectLst/>
                          <a:latin typeface="+mn-lt"/>
                          <a:ea typeface="+mn-ea"/>
                          <a:cs typeface="+mn-cs"/>
                        </a:rPr>
                        <a:t>Measures impact through indicators of connectivity and collaboration</a:t>
                      </a:r>
                      <a:r>
                        <a:rPr lang="en-GB" sz="900" dirty="0">
                          <a:solidFill>
                            <a:srgbClr val="26325A"/>
                          </a:solidFill>
                        </a:rPr>
                        <a:t>)</a:t>
                      </a:r>
                    </a:p>
                  </a:txBody>
                  <a:tcPr/>
                </a:tc>
                <a:tc vMerge="1">
                  <a:txBody>
                    <a:bodyPr/>
                    <a:lstStyle/>
                    <a:p>
                      <a:endParaRPr lang="en-GB" sz="1200" dirty="0">
                        <a:solidFill>
                          <a:srgbClr val="26325A"/>
                        </a:solidFill>
                      </a:endParaRPr>
                    </a:p>
                  </a:txBody>
                  <a:tcPr/>
                </a:tc>
                <a:extLst>
                  <a:ext uri="{0D108BD9-81ED-4DB2-BD59-A6C34878D82A}">
                    <a16:rowId xmlns:a16="http://schemas.microsoft.com/office/drawing/2014/main" val="2402455700"/>
                  </a:ext>
                </a:extLst>
              </a:tr>
            </a:tbl>
          </a:graphicData>
        </a:graphic>
      </p:graphicFrame>
      <p:pic>
        <p:nvPicPr>
          <p:cNvPr id="6" name="Picture 5" descr="Logo, company name&#10;&#10;Description automatically generated">
            <a:extLst>
              <a:ext uri="{FF2B5EF4-FFF2-40B4-BE49-F238E27FC236}">
                <a16:creationId xmlns:a16="http://schemas.microsoft.com/office/drawing/2014/main" id="{9C5905A4-5756-4C62-8E17-A2A0075AAE7A}"/>
              </a:ext>
            </a:extLst>
          </p:cNvPr>
          <p:cNvPicPr>
            <a:picLocks noChangeAspect="1"/>
          </p:cNvPicPr>
          <p:nvPr/>
        </p:nvPicPr>
        <p:blipFill rotWithShape="1">
          <a:blip r:embed="rId4">
            <a:extLst>
              <a:ext uri="{28A0092B-C50C-407E-A947-70E740481C1C}">
                <a14:useLocalDpi xmlns:a14="http://schemas.microsoft.com/office/drawing/2010/main" val="0"/>
              </a:ext>
            </a:extLst>
          </a:blip>
          <a:srcRect l="20165" r="16919"/>
          <a:stretch/>
        </p:blipFill>
        <p:spPr>
          <a:xfrm>
            <a:off x="11180652" y="82029"/>
            <a:ext cx="624032" cy="602131"/>
          </a:xfrm>
          <a:prstGeom prst="rect">
            <a:avLst/>
          </a:prstGeom>
        </p:spPr>
      </p:pic>
      <p:sp>
        <p:nvSpPr>
          <p:cNvPr id="2" name="TextBox 1">
            <a:extLst>
              <a:ext uri="{FF2B5EF4-FFF2-40B4-BE49-F238E27FC236}">
                <a16:creationId xmlns:a16="http://schemas.microsoft.com/office/drawing/2014/main" id="{83E4388C-4377-49DD-BFBE-2FE16DB52369}"/>
              </a:ext>
            </a:extLst>
          </p:cNvPr>
          <p:cNvSpPr txBox="1"/>
          <p:nvPr/>
        </p:nvSpPr>
        <p:spPr>
          <a:xfrm>
            <a:off x="281382" y="791497"/>
            <a:ext cx="11629235" cy="461665"/>
          </a:xfrm>
          <a:prstGeom prst="rect">
            <a:avLst/>
          </a:prstGeom>
          <a:solidFill>
            <a:srgbClr val="26325A"/>
          </a:solidFill>
        </p:spPr>
        <p:txBody>
          <a:bodyPr wrap="square" rtlCol="0">
            <a:spAutoFit/>
          </a:bodyPr>
          <a:lstStyle/>
          <a:p>
            <a:pPr algn="ctr"/>
            <a:r>
              <a:rPr lang="en-GB" sz="2400" dirty="0">
                <a:solidFill>
                  <a:srgbClr val="F5A214"/>
                </a:solidFill>
              </a:rPr>
              <a:t>Stimulating Social Enterprise</a:t>
            </a:r>
          </a:p>
        </p:txBody>
      </p:sp>
    </p:spTree>
    <p:extLst>
      <p:ext uri="{BB962C8B-B14F-4D97-AF65-F5344CB8AC3E}">
        <p14:creationId xmlns:p14="http://schemas.microsoft.com/office/powerpoint/2010/main" val="3862693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3E4388C-4377-49DD-BFBE-2FE16DB52369}"/>
              </a:ext>
            </a:extLst>
          </p:cNvPr>
          <p:cNvSpPr txBox="1"/>
          <p:nvPr/>
        </p:nvSpPr>
        <p:spPr>
          <a:xfrm>
            <a:off x="589560" y="856180"/>
            <a:ext cx="4560584" cy="1128068"/>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700" dirty="0">
                <a:solidFill>
                  <a:srgbClr val="26325A"/>
                </a:solidFill>
                <a:latin typeface="+mj-lt"/>
                <a:ea typeface="+mj-ea"/>
                <a:cs typeface="+mj-cs"/>
              </a:rPr>
              <a:t>Developing Stronger </a:t>
            </a:r>
            <a:r>
              <a:rPr lang="en-US" sz="3700" dirty="0" err="1">
                <a:solidFill>
                  <a:srgbClr val="26325A"/>
                </a:solidFill>
                <a:latin typeface="+mj-lt"/>
                <a:ea typeface="+mj-ea"/>
                <a:cs typeface="+mj-cs"/>
              </a:rPr>
              <a:t>Organisations</a:t>
            </a:r>
            <a:endParaRPr lang="en-US" sz="3700" dirty="0">
              <a:solidFill>
                <a:srgbClr val="26325A"/>
              </a:solidFill>
              <a:latin typeface="+mj-lt"/>
              <a:ea typeface="+mj-ea"/>
              <a:cs typeface="+mj-cs"/>
            </a:endParaRPr>
          </a:p>
        </p:txBody>
      </p:sp>
      <p:grpSp>
        <p:nvGrpSpPr>
          <p:cNvPr id="14" name="Group 13">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5" name="Rectangle 14">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B4A9A3F-4573-4417-8721-8DFCF2BC4DBC}"/>
              </a:ext>
            </a:extLst>
          </p:cNvPr>
          <p:cNvSpPr txBox="1"/>
          <p:nvPr/>
        </p:nvSpPr>
        <p:spPr>
          <a:xfrm>
            <a:off x="590719" y="2330505"/>
            <a:ext cx="4559425" cy="3979585"/>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1700" dirty="0">
              <a:solidFill>
                <a:srgbClr val="26325A"/>
              </a:solidFill>
            </a:endParaRPr>
          </a:p>
          <a:p>
            <a:pPr>
              <a:lnSpc>
                <a:spcPct val="90000"/>
              </a:lnSpc>
              <a:spcAft>
                <a:spcPts val="600"/>
              </a:spcAft>
            </a:pPr>
            <a:r>
              <a:rPr lang="en-US" sz="1700" dirty="0">
                <a:solidFill>
                  <a:srgbClr val="26325A"/>
                </a:solidFill>
              </a:rPr>
              <a:t>Aims to:</a:t>
            </a:r>
          </a:p>
          <a:p>
            <a:pPr indent="-228600">
              <a:lnSpc>
                <a:spcPct val="90000"/>
              </a:lnSpc>
              <a:spcAft>
                <a:spcPts val="600"/>
              </a:spcAft>
              <a:buFont typeface="Arial" panose="020B0604020202020204" pitchFamily="34" charset="0"/>
              <a:buChar char="•"/>
            </a:pPr>
            <a:endParaRPr lang="en-US" sz="1700" dirty="0">
              <a:solidFill>
                <a:srgbClr val="26325A"/>
              </a:solidFill>
            </a:endParaRPr>
          </a:p>
          <a:p>
            <a:pPr marL="285750" indent="-228600">
              <a:lnSpc>
                <a:spcPct val="90000"/>
              </a:lnSpc>
              <a:spcAft>
                <a:spcPts val="600"/>
              </a:spcAft>
              <a:buFont typeface="Arial" panose="020B0604020202020204" pitchFamily="34" charset="0"/>
              <a:buChar char="•"/>
            </a:pPr>
            <a:r>
              <a:rPr lang="en-US" sz="1700" dirty="0" err="1">
                <a:solidFill>
                  <a:srgbClr val="26325A"/>
                </a:solidFill>
              </a:rPr>
              <a:t>realise</a:t>
            </a:r>
            <a:r>
              <a:rPr lang="en-US" sz="1700" dirty="0">
                <a:solidFill>
                  <a:srgbClr val="26325A"/>
                </a:solidFill>
              </a:rPr>
              <a:t> the personal and </a:t>
            </a:r>
            <a:r>
              <a:rPr lang="en-US" sz="1700" dirty="0" err="1">
                <a:solidFill>
                  <a:srgbClr val="26325A"/>
                </a:solidFill>
              </a:rPr>
              <a:t>organisational</a:t>
            </a:r>
            <a:r>
              <a:rPr lang="en-US" sz="1700" dirty="0">
                <a:solidFill>
                  <a:srgbClr val="26325A"/>
                </a:solidFill>
              </a:rPr>
              <a:t> potential within social enterprises</a:t>
            </a:r>
          </a:p>
          <a:p>
            <a:pPr marL="285750" indent="-228600">
              <a:lnSpc>
                <a:spcPct val="90000"/>
              </a:lnSpc>
              <a:spcAft>
                <a:spcPts val="600"/>
              </a:spcAft>
              <a:buFont typeface="Arial" panose="020B0604020202020204" pitchFamily="34" charset="0"/>
              <a:buChar char="•"/>
            </a:pPr>
            <a:r>
              <a:rPr lang="en-US" sz="1700" dirty="0">
                <a:solidFill>
                  <a:srgbClr val="26325A"/>
                </a:solidFill>
              </a:rPr>
              <a:t>build the strength of the social enterprise sector</a:t>
            </a:r>
          </a:p>
          <a:p>
            <a:pPr marL="285750" indent="-228600">
              <a:lnSpc>
                <a:spcPct val="90000"/>
              </a:lnSpc>
              <a:spcAft>
                <a:spcPts val="600"/>
              </a:spcAft>
              <a:buFont typeface="Arial" panose="020B0604020202020204" pitchFamily="34" charset="0"/>
              <a:buChar char="•"/>
            </a:pPr>
            <a:r>
              <a:rPr lang="en-US" sz="1700" dirty="0">
                <a:solidFill>
                  <a:srgbClr val="26325A"/>
                </a:solidFill>
              </a:rPr>
              <a:t>enable more social enterprises to </a:t>
            </a:r>
            <a:r>
              <a:rPr lang="en-US" sz="1700" dirty="0" err="1">
                <a:solidFill>
                  <a:srgbClr val="26325A"/>
                </a:solidFill>
              </a:rPr>
              <a:t>realise</a:t>
            </a:r>
            <a:r>
              <a:rPr lang="en-US" sz="1700" dirty="0">
                <a:solidFill>
                  <a:srgbClr val="26325A"/>
                </a:solidFill>
              </a:rPr>
              <a:t> the full benefits of organizational co-operation / collaboration</a:t>
            </a:r>
          </a:p>
          <a:p>
            <a:pPr marL="285750" indent="-228600">
              <a:lnSpc>
                <a:spcPct val="90000"/>
              </a:lnSpc>
              <a:spcAft>
                <a:spcPts val="600"/>
              </a:spcAft>
              <a:buFont typeface="Arial" panose="020B0604020202020204" pitchFamily="34" charset="0"/>
              <a:buChar char="•"/>
            </a:pPr>
            <a:r>
              <a:rPr lang="en-US" sz="1700" dirty="0">
                <a:solidFill>
                  <a:srgbClr val="26325A"/>
                </a:solidFill>
              </a:rPr>
              <a:t>enable the D&amp;G social enterprise sector to achieve its optimal scale and impact</a:t>
            </a:r>
          </a:p>
        </p:txBody>
      </p:sp>
      <p:sp>
        <p:nvSpPr>
          <p:cNvPr id="20" name="Rectangle 19">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Logo, company name&#10;&#10;Description automatically generated">
            <a:extLst>
              <a:ext uri="{FF2B5EF4-FFF2-40B4-BE49-F238E27FC236}">
                <a16:creationId xmlns:a16="http://schemas.microsoft.com/office/drawing/2014/main" id="{9F009644-80ED-420F-A334-0F1FE6871918}"/>
              </a:ext>
            </a:extLst>
          </p:cNvPr>
          <p:cNvPicPr>
            <a:picLocks noChangeAspect="1"/>
          </p:cNvPicPr>
          <p:nvPr/>
        </p:nvPicPr>
        <p:blipFill rotWithShape="1">
          <a:blip r:embed="rId2">
            <a:extLst>
              <a:ext uri="{28A0092B-C50C-407E-A947-70E740481C1C}">
                <a14:useLocalDpi xmlns:a14="http://schemas.microsoft.com/office/drawing/2010/main" val="0"/>
              </a:ext>
            </a:extLst>
          </a:blip>
          <a:srcRect l="17869" r="19462" b="-1"/>
          <a:stretch/>
        </p:blipFill>
        <p:spPr>
          <a:xfrm>
            <a:off x="5977788" y="799352"/>
            <a:ext cx="5425410" cy="5259296"/>
          </a:xfrm>
          <a:prstGeom prst="rect">
            <a:avLst/>
          </a:prstGeom>
        </p:spPr>
      </p:pic>
      <p:pic>
        <p:nvPicPr>
          <p:cNvPr id="6" name="Picture 5" descr="Logo, company name&#10;&#10;Description automatically generated">
            <a:extLst>
              <a:ext uri="{FF2B5EF4-FFF2-40B4-BE49-F238E27FC236}">
                <a16:creationId xmlns:a16="http://schemas.microsoft.com/office/drawing/2014/main" id="{9C5905A4-5756-4C62-8E17-A2A0075AAE7A}"/>
              </a:ext>
            </a:extLst>
          </p:cNvPr>
          <p:cNvPicPr>
            <a:picLocks noChangeAspect="1"/>
          </p:cNvPicPr>
          <p:nvPr/>
        </p:nvPicPr>
        <p:blipFill rotWithShape="1">
          <a:blip r:embed="rId2">
            <a:extLst>
              <a:ext uri="{28A0092B-C50C-407E-A947-70E740481C1C}">
                <a14:useLocalDpi xmlns:a14="http://schemas.microsoft.com/office/drawing/2010/main" val="0"/>
              </a:ext>
            </a:extLst>
          </a:blip>
          <a:srcRect l="20165" r="16919"/>
          <a:stretch/>
        </p:blipFill>
        <p:spPr>
          <a:xfrm>
            <a:off x="11180652" y="82029"/>
            <a:ext cx="624032" cy="602131"/>
          </a:xfrm>
          <a:prstGeom prst="rect">
            <a:avLst/>
          </a:prstGeom>
        </p:spPr>
      </p:pic>
    </p:spTree>
    <p:extLst>
      <p:ext uri="{BB962C8B-B14F-4D97-AF65-F5344CB8AC3E}">
        <p14:creationId xmlns:p14="http://schemas.microsoft.com/office/powerpoint/2010/main" val="1902792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4C607B80-3364-4CF5-BF4B-E6661EB0134B}"/>
              </a:ext>
            </a:extLst>
          </p:cNvPr>
          <p:cNvGraphicFramePr>
            <a:graphicFrameLocks noGrp="1"/>
          </p:cNvGraphicFramePr>
          <p:nvPr>
            <p:extLst>
              <p:ext uri="{D42A27DB-BD31-4B8C-83A1-F6EECF244321}">
                <p14:modId xmlns:p14="http://schemas.microsoft.com/office/powerpoint/2010/main" val="459120451"/>
              </p:ext>
            </p:extLst>
          </p:nvPr>
        </p:nvGraphicFramePr>
        <p:xfrm>
          <a:off x="281382" y="1279239"/>
          <a:ext cx="11629237" cy="5547360"/>
        </p:xfrm>
        <a:graphic>
          <a:graphicData uri="http://schemas.openxmlformats.org/drawingml/2006/table">
            <a:tbl>
              <a:tblPr firstRow="1" bandRow="1">
                <a:tableStyleId>{5C22544A-7EE6-4342-B048-85BDC9FD1C3A}</a:tableStyleId>
              </a:tblPr>
              <a:tblGrid>
                <a:gridCol w="1937943">
                  <a:extLst>
                    <a:ext uri="{9D8B030D-6E8A-4147-A177-3AD203B41FA5}">
                      <a16:colId xmlns:a16="http://schemas.microsoft.com/office/drawing/2014/main" val="1823345143"/>
                    </a:ext>
                  </a:extLst>
                </a:gridCol>
                <a:gridCol w="2943225">
                  <a:extLst>
                    <a:ext uri="{9D8B030D-6E8A-4147-A177-3AD203B41FA5}">
                      <a16:colId xmlns:a16="http://schemas.microsoft.com/office/drawing/2014/main" val="172344363"/>
                    </a:ext>
                  </a:extLst>
                </a:gridCol>
                <a:gridCol w="2905125">
                  <a:extLst>
                    <a:ext uri="{9D8B030D-6E8A-4147-A177-3AD203B41FA5}">
                      <a16:colId xmlns:a16="http://schemas.microsoft.com/office/drawing/2014/main" val="626668579"/>
                    </a:ext>
                  </a:extLst>
                </a:gridCol>
                <a:gridCol w="3842944">
                  <a:extLst>
                    <a:ext uri="{9D8B030D-6E8A-4147-A177-3AD203B41FA5}">
                      <a16:colId xmlns:a16="http://schemas.microsoft.com/office/drawing/2014/main" val="1493167239"/>
                    </a:ext>
                  </a:extLst>
                </a:gridCol>
              </a:tblGrid>
              <a:tr h="330486">
                <a:tc>
                  <a:txBody>
                    <a:bodyPr/>
                    <a:lstStyle/>
                    <a:p>
                      <a:r>
                        <a:rPr lang="en-GB" dirty="0">
                          <a:solidFill>
                            <a:srgbClr val="F5A214"/>
                          </a:solidFill>
                        </a:rPr>
                        <a:t>Outcome</a:t>
                      </a:r>
                    </a:p>
                  </a:txBody>
                  <a:tcPr>
                    <a:solidFill>
                      <a:srgbClr val="26325A"/>
                    </a:solidFill>
                  </a:tcPr>
                </a:tc>
                <a:tc>
                  <a:txBody>
                    <a:bodyPr/>
                    <a:lstStyle/>
                    <a:p>
                      <a:r>
                        <a:rPr lang="en-GB" dirty="0">
                          <a:solidFill>
                            <a:srgbClr val="F5A214"/>
                          </a:solidFill>
                        </a:rPr>
                        <a:t>Indicators</a:t>
                      </a:r>
                    </a:p>
                  </a:txBody>
                  <a:tcPr>
                    <a:solidFill>
                      <a:srgbClr val="26325A"/>
                    </a:solidFill>
                  </a:tcPr>
                </a:tc>
                <a:tc>
                  <a:txBody>
                    <a:bodyPr/>
                    <a:lstStyle/>
                    <a:p>
                      <a:r>
                        <a:rPr lang="en-GB" dirty="0">
                          <a:solidFill>
                            <a:srgbClr val="F5A214"/>
                          </a:solidFill>
                        </a:rPr>
                        <a:t>Measurement Methods</a:t>
                      </a:r>
                    </a:p>
                  </a:txBody>
                  <a:tcPr>
                    <a:solidFill>
                      <a:srgbClr val="26325A"/>
                    </a:solidFill>
                  </a:tcPr>
                </a:tc>
                <a:tc>
                  <a:txBody>
                    <a:bodyPr/>
                    <a:lstStyle/>
                    <a:p>
                      <a:r>
                        <a:rPr lang="en-GB" dirty="0">
                          <a:solidFill>
                            <a:srgbClr val="F5A214"/>
                          </a:solidFill>
                        </a:rPr>
                        <a:t>Actions</a:t>
                      </a:r>
                    </a:p>
                  </a:txBody>
                  <a:tcPr>
                    <a:solidFill>
                      <a:srgbClr val="26325A"/>
                    </a:solidFill>
                  </a:tcPr>
                </a:tc>
                <a:extLst>
                  <a:ext uri="{0D108BD9-81ED-4DB2-BD59-A6C34878D82A}">
                    <a16:rowId xmlns:a16="http://schemas.microsoft.com/office/drawing/2014/main" val="1586704781"/>
                  </a:ext>
                </a:extLst>
              </a:tr>
              <a:tr h="562925">
                <a:tc>
                  <a:txBody>
                    <a:bodyPr/>
                    <a:lstStyle/>
                    <a:p>
                      <a:r>
                        <a:rPr lang="en-GB" sz="1000" dirty="0">
                          <a:solidFill>
                            <a:srgbClr val="26325A"/>
                          </a:solidFill>
                        </a:rPr>
                        <a:t>Social Enterprises across D&amp;G generate more earned income</a:t>
                      </a:r>
                    </a:p>
                  </a:txBody>
                  <a:tcPr/>
                </a:tc>
                <a:tc>
                  <a:txBody>
                    <a:bodyPr/>
                    <a:lstStyle/>
                    <a:p>
                      <a:r>
                        <a:rPr lang="en-GB" sz="1000" dirty="0">
                          <a:solidFill>
                            <a:srgbClr val="26325A"/>
                          </a:solidFill>
                        </a:rPr>
                        <a:t>-Social Enterprises have appetite and ambition to generate more earned income (more appetite and ambition over time)</a:t>
                      </a:r>
                    </a:p>
                    <a:p>
                      <a:r>
                        <a:rPr lang="en-GB" sz="1000" dirty="0">
                          <a:solidFill>
                            <a:srgbClr val="26325A"/>
                          </a:solidFill>
                        </a:rPr>
                        <a:t>-Social Enterprises have business plans in place to generate earned income</a:t>
                      </a:r>
                    </a:p>
                    <a:p>
                      <a:r>
                        <a:rPr lang="en-GB" sz="1000" dirty="0">
                          <a:solidFill>
                            <a:srgbClr val="26325A"/>
                          </a:solidFill>
                        </a:rPr>
                        <a:t>-Social Enterprises’ reliance on grants (less reliance over time)</a:t>
                      </a:r>
                    </a:p>
                  </a:txBody>
                  <a:tcPr/>
                </a:tc>
                <a:tc>
                  <a:txBody>
                    <a:bodyPr/>
                    <a:lstStyle/>
                    <a:p>
                      <a:r>
                        <a:rPr lang="en-GB" sz="1000" dirty="0">
                          <a:solidFill>
                            <a:srgbClr val="26325A"/>
                          </a:solidFill>
                        </a:rPr>
                        <a:t>-Annual survey to sector and Bi-annual SES Census (Turnover / business plans in place to generate income / (# SE’s reliant on grants / £ amount of grant funding received in D&amp;G)</a:t>
                      </a:r>
                    </a:p>
                    <a:p>
                      <a:r>
                        <a:rPr lang="en-GB" sz="1000" dirty="0">
                          <a:solidFill>
                            <a:srgbClr val="26325A"/>
                          </a:solidFill>
                        </a:rPr>
                        <a:t>-Case studies (SE’s who have actively worked to generate more earned income)</a:t>
                      </a:r>
                    </a:p>
                  </a:txBody>
                  <a:tcPr/>
                </a:tc>
                <a:tc rowSpan="5">
                  <a:txBody>
                    <a:bodyPr/>
                    <a:lstStyle/>
                    <a:p>
                      <a:pPr>
                        <a:spcBef>
                          <a:spcPts val="600"/>
                        </a:spcBef>
                      </a:pPr>
                      <a:r>
                        <a:rPr lang="en-GB" sz="900" dirty="0">
                          <a:solidFill>
                            <a:srgbClr val="26325A"/>
                          </a:solidFill>
                        </a:rPr>
                        <a:t>Create and support </a:t>
                      </a:r>
                      <a:r>
                        <a:rPr lang="en-GB" sz="900" b="1" dirty="0">
                          <a:solidFill>
                            <a:srgbClr val="26325A"/>
                          </a:solidFill>
                        </a:rPr>
                        <a:t>vibrant SE community </a:t>
                      </a:r>
                      <a:r>
                        <a:rPr lang="en-GB" sz="900" dirty="0">
                          <a:solidFill>
                            <a:srgbClr val="26325A"/>
                          </a:solidFill>
                        </a:rPr>
                        <a:t>(SEDG) across D&amp;G that can connect in a variety of ways to suit differing needs</a:t>
                      </a:r>
                    </a:p>
                    <a:p>
                      <a:pPr>
                        <a:spcBef>
                          <a:spcPts val="600"/>
                        </a:spcBef>
                      </a:pPr>
                      <a:r>
                        <a:rPr lang="en-GB" sz="900" dirty="0">
                          <a:solidFill>
                            <a:srgbClr val="26325A"/>
                          </a:solidFill>
                        </a:rPr>
                        <a:t>Create a </a:t>
                      </a:r>
                      <a:r>
                        <a:rPr lang="en-GB" sz="900" b="1" dirty="0">
                          <a:solidFill>
                            <a:srgbClr val="26325A"/>
                          </a:solidFill>
                        </a:rPr>
                        <a:t>‘capability map’ </a:t>
                      </a:r>
                      <a:r>
                        <a:rPr lang="en-GB" sz="900" dirty="0">
                          <a:solidFill>
                            <a:srgbClr val="26325A"/>
                          </a:solidFill>
                        </a:rPr>
                        <a:t>for Social Enterprise across D&amp;G that can be used by the network </a:t>
                      </a:r>
                    </a:p>
                    <a:p>
                      <a:pPr>
                        <a:spcBef>
                          <a:spcPts val="600"/>
                        </a:spcBef>
                      </a:pPr>
                      <a:r>
                        <a:rPr lang="en-GB" sz="900" b="1" dirty="0">
                          <a:solidFill>
                            <a:srgbClr val="26325A"/>
                          </a:solidFill>
                        </a:rPr>
                        <a:t>Support community centres &amp; halls </a:t>
                      </a:r>
                      <a:r>
                        <a:rPr lang="en-GB" sz="900" dirty="0">
                          <a:solidFill>
                            <a:srgbClr val="26325A"/>
                          </a:solidFill>
                        </a:rPr>
                        <a:t>(partnership with LA) to define sustainable business plans that maximise trading opportunities</a:t>
                      </a:r>
                    </a:p>
                    <a:p>
                      <a:pPr>
                        <a:spcBef>
                          <a:spcPts val="600"/>
                        </a:spcBef>
                      </a:pPr>
                      <a:r>
                        <a:rPr lang="en-GB" sz="900" dirty="0">
                          <a:solidFill>
                            <a:srgbClr val="26325A"/>
                          </a:solidFill>
                        </a:rPr>
                        <a:t>SEDG to host </a:t>
                      </a:r>
                      <a:r>
                        <a:rPr lang="en-GB" sz="900" b="1" dirty="0">
                          <a:solidFill>
                            <a:srgbClr val="26325A"/>
                          </a:solidFill>
                        </a:rPr>
                        <a:t>themed collaboration sessions </a:t>
                      </a:r>
                      <a:r>
                        <a:rPr lang="en-GB" sz="900" dirty="0">
                          <a:solidFill>
                            <a:srgbClr val="26325A"/>
                          </a:solidFill>
                        </a:rPr>
                        <a:t>on topics that most resonate with the SE community </a:t>
                      </a:r>
                    </a:p>
                    <a:p>
                      <a:pPr>
                        <a:spcBef>
                          <a:spcPts val="600"/>
                        </a:spcBef>
                      </a:pPr>
                      <a:r>
                        <a:rPr lang="en-GB" sz="900" dirty="0">
                          <a:solidFill>
                            <a:srgbClr val="26325A"/>
                          </a:solidFill>
                        </a:rPr>
                        <a:t>Specific </a:t>
                      </a:r>
                      <a:r>
                        <a:rPr lang="en-GB" sz="900" b="1" dirty="0">
                          <a:solidFill>
                            <a:srgbClr val="26325A"/>
                          </a:solidFill>
                        </a:rPr>
                        <a:t>interventions around business support, particularly developing enterprise opportunities </a:t>
                      </a:r>
                      <a:r>
                        <a:rPr lang="en-GB" sz="900" dirty="0">
                          <a:solidFill>
                            <a:srgbClr val="26325A"/>
                          </a:solidFill>
                        </a:rPr>
                        <a:t>and </a:t>
                      </a:r>
                      <a:r>
                        <a:rPr lang="en-GB" sz="900" b="1" dirty="0">
                          <a:solidFill>
                            <a:srgbClr val="26325A"/>
                          </a:solidFill>
                        </a:rPr>
                        <a:t>sustainable business plans</a:t>
                      </a:r>
                    </a:p>
                    <a:p>
                      <a:pPr>
                        <a:spcBef>
                          <a:spcPts val="600"/>
                        </a:spcBef>
                      </a:pPr>
                      <a:r>
                        <a:rPr lang="en-GB" sz="900" dirty="0">
                          <a:solidFill>
                            <a:srgbClr val="26325A"/>
                          </a:solidFill>
                        </a:rPr>
                        <a:t>Create </a:t>
                      </a:r>
                      <a:r>
                        <a:rPr lang="en-GB" sz="900" b="1" dirty="0">
                          <a:solidFill>
                            <a:srgbClr val="26325A"/>
                          </a:solidFill>
                        </a:rPr>
                        <a:t>strong connections with national intermediaries </a:t>
                      </a:r>
                      <a:r>
                        <a:rPr lang="en-GB" sz="900" dirty="0">
                          <a:solidFill>
                            <a:srgbClr val="26325A"/>
                          </a:solidFill>
                        </a:rPr>
                        <a:t>to ensure they truly understand the needs of SE in D&amp;G, and provide appropriate support to meet those needs</a:t>
                      </a:r>
                    </a:p>
                    <a:p>
                      <a:pPr>
                        <a:spcBef>
                          <a:spcPts val="600"/>
                        </a:spcBef>
                      </a:pPr>
                      <a:r>
                        <a:rPr lang="en-GB" sz="900" b="1" dirty="0">
                          <a:solidFill>
                            <a:srgbClr val="26325A"/>
                          </a:solidFill>
                        </a:rPr>
                        <a:t>Connect with the No One Left Behind (NOLB) &amp; DYW teams </a:t>
                      </a:r>
                      <a:r>
                        <a:rPr lang="en-GB" sz="900" dirty="0">
                          <a:solidFill>
                            <a:srgbClr val="26325A"/>
                          </a:solidFill>
                        </a:rPr>
                        <a:t>in D&amp;G to define opportunities for people to find positive destinations within the SE sector.</a:t>
                      </a:r>
                    </a:p>
                    <a:p>
                      <a:pPr>
                        <a:spcBef>
                          <a:spcPts val="600"/>
                        </a:spcBef>
                      </a:pPr>
                      <a:r>
                        <a:rPr lang="en-GB" sz="900" dirty="0">
                          <a:solidFill>
                            <a:srgbClr val="26325A"/>
                          </a:solidFill>
                        </a:rPr>
                        <a:t>Provide </a:t>
                      </a:r>
                      <a:r>
                        <a:rPr lang="en-GB" sz="900" b="1" dirty="0">
                          <a:solidFill>
                            <a:srgbClr val="26325A"/>
                          </a:solidFill>
                        </a:rPr>
                        <a:t>support for bidding for contracts </a:t>
                      </a:r>
                      <a:r>
                        <a:rPr lang="en-GB" sz="900" dirty="0">
                          <a:solidFill>
                            <a:srgbClr val="26325A"/>
                          </a:solidFill>
                        </a:rPr>
                        <a:t>and procurement methodologies</a:t>
                      </a:r>
                    </a:p>
                    <a:p>
                      <a:pPr>
                        <a:spcBef>
                          <a:spcPts val="600"/>
                        </a:spcBef>
                      </a:pPr>
                      <a:r>
                        <a:rPr lang="en-GB" sz="900" b="1" dirty="0">
                          <a:solidFill>
                            <a:srgbClr val="26325A"/>
                          </a:solidFill>
                        </a:rPr>
                        <a:t>Understand the capacity challenges </a:t>
                      </a:r>
                      <a:r>
                        <a:rPr lang="en-GB" sz="900" dirty="0">
                          <a:solidFill>
                            <a:srgbClr val="26325A"/>
                          </a:solidFill>
                        </a:rPr>
                        <a:t>and develop an action plan to alleviate (provide support for ‘development’ capacity within organisations)</a:t>
                      </a:r>
                    </a:p>
                    <a:p>
                      <a:pPr>
                        <a:spcBef>
                          <a:spcPts val="600"/>
                        </a:spcBef>
                      </a:pPr>
                      <a:r>
                        <a:rPr lang="en-GB" sz="900" dirty="0">
                          <a:solidFill>
                            <a:srgbClr val="26325A"/>
                          </a:solidFill>
                        </a:rPr>
                        <a:t>Support the sector to consider </a:t>
                      </a:r>
                      <a:r>
                        <a:rPr lang="en-GB" sz="900" b="1" dirty="0">
                          <a:solidFill>
                            <a:srgbClr val="26325A"/>
                          </a:solidFill>
                        </a:rPr>
                        <a:t>why and how to build diverse, inclusive teams</a:t>
                      </a:r>
                      <a:r>
                        <a:rPr lang="en-GB" sz="900" dirty="0">
                          <a:solidFill>
                            <a:srgbClr val="26325A"/>
                          </a:solidFill>
                        </a:rPr>
                        <a:t> to enable the strength of their organisation(s)</a:t>
                      </a:r>
                    </a:p>
                    <a:p>
                      <a:pPr>
                        <a:spcBef>
                          <a:spcPts val="600"/>
                        </a:spcBef>
                      </a:pPr>
                      <a:r>
                        <a:rPr lang="en-GB" sz="900" dirty="0">
                          <a:solidFill>
                            <a:srgbClr val="26325A"/>
                          </a:solidFill>
                        </a:rPr>
                        <a:t>Within the network, set up a </a:t>
                      </a:r>
                      <a:r>
                        <a:rPr lang="en-GB" sz="900" b="1" dirty="0">
                          <a:solidFill>
                            <a:srgbClr val="26325A"/>
                          </a:solidFill>
                        </a:rPr>
                        <a:t>database of resources and kit that can be shared </a:t>
                      </a:r>
                      <a:r>
                        <a:rPr lang="en-GB" sz="900" dirty="0">
                          <a:solidFill>
                            <a:srgbClr val="26325A"/>
                          </a:solidFill>
                        </a:rPr>
                        <a:t>between SEs in D&amp;G</a:t>
                      </a:r>
                    </a:p>
                    <a:p>
                      <a:pPr>
                        <a:spcBef>
                          <a:spcPts val="600"/>
                        </a:spcBef>
                      </a:pPr>
                      <a:r>
                        <a:rPr lang="en-GB" sz="900" dirty="0">
                          <a:solidFill>
                            <a:srgbClr val="26325A"/>
                          </a:solidFill>
                        </a:rPr>
                        <a:t>Use the SEDG network to </a:t>
                      </a:r>
                      <a:r>
                        <a:rPr lang="en-GB" sz="900" b="1" dirty="0">
                          <a:solidFill>
                            <a:srgbClr val="26325A"/>
                          </a:solidFill>
                        </a:rPr>
                        <a:t>establish collective bargaining and purchasing power </a:t>
                      </a:r>
                      <a:r>
                        <a:rPr lang="en-GB" sz="900" dirty="0">
                          <a:solidFill>
                            <a:srgbClr val="26325A"/>
                          </a:solidFill>
                        </a:rPr>
                        <a:t>for SEs (insurance, power etc.)</a:t>
                      </a:r>
                    </a:p>
                    <a:p>
                      <a:r>
                        <a:rPr lang="en-US" sz="900" b="1" i="0" dirty="0">
                          <a:solidFill>
                            <a:srgbClr val="26325A"/>
                          </a:solidFill>
                          <a:effectLst/>
                        </a:rPr>
                        <a:t>Advocate for long-term funding deals for SEs and/or set up a fundraising consultancy business </a:t>
                      </a:r>
                      <a:r>
                        <a:rPr lang="en-US" sz="900" b="0" i="0" dirty="0">
                          <a:solidFill>
                            <a:srgbClr val="26325A"/>
                          </a:solidFill>
                          <a:effectLst/>
                        </a:rPr>
                        <a:t>in D+G to enable SEs to buy in temporary fundraising capacity at an affordable level</a:t>
                      </a:r>
                    </a:p>
                    <a:p>
                      <a:endParaRPr lang="en-US" sz="900" dirty="0">
                        <a:solidFill>
                          <a:srgbClr val="26325A"/>
                        </a:solidFill>
                      </a:endParaRPr>
                    </a:p>
                    <a:p>
                      <a:r>
                        <a:rPr lang="en-US" sz="900" dirty="0">
                          <a:solidFill>
                            <a:srgbClr val="26325A"/>
                          </a:solidFill>
                        </a:rPr>
                        <a:t>Develop a way to </a:t>
                      </a:r>
                      <a:r>
                        <a:rPr lang="en-US" sz="900" b="1" dirty="0">
                          <a:solidFill>
                            <a:srgbClr val="26325A"/>
                          </a:solidFill>
                        </a:rPr>
                        <a:t>enable more skill sharing within the sector </a:t>
                      </a:r>
                      <a:r>
                        <a:rPr lang="en-US" sz="900" dirty="0">
                          <a:solidFill>
                            <a:srgbClr val="26325A"/>
                          </a:solidFill>
                        </a:rPr>
                        <a:t>(e.g. skills bartering, kesero.com)</a:t>
                      </a:r>
                    </a:p>
                    <a:p>
                      <a:r>
                        <a:rPr lang="en-US" sz="900" b="0" i="0" dirty="0">
                          <a:solidFill>
                            <a:srgbClr val="26325A"/>
                          </a:solidFill>
                          <a:effectLst/>
                        </a:rPr>
                        <a:t>Deve</a:t>
                      </a:r>
                      <a:r>
                        <a:rPr lang="en-US" sz="900" dirty="0">
                          <a:solidFill>
                            <a:srgbClr val="26325A"/>
                          </a:solidFill>
                        </a:rPr>
                        <a:t>lop a way to </a:t>
                      </a:r>
                      <a:r>
                        <a:rPr lang="en-US" sz="900" b="1" dirty="0">
                          <a:solidFill>
                            <a:srgbClr val="26325A"/>
                          </a:solidFill>
                        </a:rPr>
                        <a:t>enable SEs to collaborate on recruitment of staff </a:t>
                      </a:r>
                      <a:endParaRPr lang="en-GB" sz="900" dirty="0">
                        <a:solidFill>
                          <a:srgbClr val="26325A"/>
                        </a:solidFill>
                      </a:endParaRPr>
                    </a:p>
                  </a:txBody>
                  <a:tcPr/>
                </a:tc>
                <a:extLst>
                  <a:ext uri="{0D108BD9-81ED-4DB2-BD59-A6C34878D82A}">
                    <a16:rowId xmlns:a16="http://schemas.microsoft.com/office/drawing/2014/main" val="3706156254"/>
                  </a:ext>
                </a:extLst>
              </a:tr>
              <a:tr h="5449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Social Enterprises have more capacity to explore, develop and deliver trading activities to enable their organisation to flourish</a:t>
                      </a:r>
                    </a:p>
                  </a:txBody>
                  <a:tcPr/>
                </a:tc>
                <a:tc>
                  <a:txBody>
                    <a:bodyPr/>
                    <a:lstStyle/>
                    <a:p>
                      <a:r>
                        <a:rPr lang="en-GB" sz="1000" dirty="0">
                          <a:solidFill>
                            <a:srgbClr val="26325A"/>
                          </a:solidFill>
                        </a:rPr>
                        <a:t>-Success of the network in achieving its mission</a:t>
                      </a:r>
                    </a:p>
                    <a:p>
                      <a:endParaRPr lang="en-GB" sz="1000" dirty="0">
                        <a:solidFill>
                          <a:srgbClr val="26325A"/>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-Case studies (SE’s who have actively worked to generate more earned income)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-”Unlocking Potential” (Social capital data analysis - </a:t>
                      </a:r>
                      <a:r>
                        <a:rPr lang="en-US" sz="1000" b="0" i="0" kern="1200" dirty="0">
                          <a:solidFill>
                            <a:srgbClr val="26325A"/>
                          </a:solidFill>
                          <a:effectLst/>
                          <a:latin typeface="+mn-lt"/>
                          <a:ea typeface="+mn-ea"/>
                          <a:cs typeface="+mn-cs"/>
                        </a:rPr>
                        <a:t>Measures impact through indicators of connectivity and collaboration</a:t>
                      </a:r>
                      <a:r>
                        <a:rPr lang="en-GB" sz="1000" dirty="0">
                          <a:solidFill>
                            <a:srgbClr val="26325A"/>
                          </a:solidFill>
                        </a:rPr>
                        <a:t>)</a:t>
                      </a:r>
                    </a:p>
                    <a:p>
                      <a:endParaRPr lang="en-GB" sz="1000" dirty="0">
                        <a:solidFill>
                          <a:srgbClr val="26325A"/>
                        </a:solidFill>
                      </a:endParaRPr>
                    </a:p>
                  </a:txBody>
                  <a:tcPr/>
                </a:tc>
                <a:tc vMerge="1">
                  <a:txBody>
                    <a:bodyPr/>
                    <a:lstStyle/>
                    <a:p>
                      <a:endParaRPr lang="en-GB" sz="1000" dirty="0">
                        <a:solidFill>
                          <a:srgbClr val="26325A"/>
                        </a:solidFill>
                      </a:endParaRPr>
                    </a:p>
                  </a:txBody>
                  <a:tcPr/>
                </a:tc>
                <a:extLst>
                  <a:ext uri="{0D108BD9-81ED-4DB2-BD59-A6C34878D82A}">
                    <a16:rowId xmlns:a16="http://schemas.microsoft.com/office/drawing/2014/main" val="1394353028"/>
                  </a:ext>
                </a:extLst>
              </a:tr>
              <a:tr h="5449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Social Enterprises have more capability to translate their enterprise/trading ideas into reality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-Effective and sustainable networked support structure in place (stronger network over time)</a:t>
                      </a:r>
                    </a:p>
                    <a:p>
                      <a:r>
                        <a:rPr lang="en-GB" sz="1000" dirty="0">
                          <a:solidFill>
                            <a:srgbClr val="26325A"/>
                          </a:solidFill>
                        </a:rPr>
                        <a:t>-Social Enterprises accessing the right support at the right time and in the right way (for them)</a:t>
                      </a:r>
                    </a:p>
                    <a:p>
                      <a:r>
                        <a:rPr lang="en-GB" sz="1000" dirty="0">
                          <a:solidFill>
                            <a:srgbClr val="26325A"/>
                          </a:solidFill>
                        </a:rPr>
                        <a:t>-Supporting organisations understand the social and economic needs and particular potential for Social Enterprise across D&amp;G</a:t>
                      </a:r>
                    </a:p>
                    <a:p>
                      <a:r>
                        <a:rPr lang="en-GB" sz="1000" dirty="0">
                          <a:solidFill>
                            <a:srgbClr val="26325A"/>
                          </a:solidFill>
                        </a:rPr>
                        <a:t>-Supporting organisations are engaged to deliver support to meet the unique needs and aspirations of Social Enterprises across D&amp;G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-”Unlocking Potential” (Social capital data analysis - </a:t>
                      </a:r>
                      <a:r>
                        <a:rPr lang="en-US" sz="1000" b="0" i="0" kern="1200" dirty="0">
                          <a:solidFill>
                            <a:srgbClr val="26325A"/>
                          </a:solidFill>
                          <a:effectLst/>
                          <a:latin typeface="+mn-lt"/>
                          <a:ea typeface="+mn-ea"/>
                          <a:cs typeface="+mn-cs"/>
                        </a:rPr>
                        <a:t>Measures impact through indicators of connectivity and collaboration</a:t>
                      </a:r>
                      <a:r>
                        <a:rPr lang="en-GB" sz="1000" dirty="0">
                          <a:solidFill>
                            <a:srgbClr val="26325A"/>
                          </a:solidFill>
                        </a:rPr>
                        <a:t>)</a:t>
                      </a:r>
                    </a:p>
                    <a:p>
                      <a:r>
                        <a:rPr lang="en-GB" sz="1000" dirty="0">
                          <a:solidFill>
                            <a:srgbClr val="26325A"/>
                          </a:solidFill>
                        </a:rPr>
                        <a:t>-# support requests to TSDG</a:t>
                      </a:r>
                    </a:p>
                  </a:txBody>
                  <a:tcPr/>
                </a:tc>
                <a:tc vMerge="1">
                  <a:txBody>
                    <a:bodyPr/>
                    <a:lstStyle/>
                    <a:p>
                      <a:endParaRPr lang="en-GB" sz="1000" dirty="0">
                        <a:solidFill>
                          <a:srgbClr val="26325A"/>
                        </a:solidFill>
                      </a:endParaRPr>
                    </a:p>
                  </a:txBody>
                  <a:tcPr/>
                </a:tc>
                <a:extLst>
                  <a:ext uri="{0D108BD9-81ED-4DB2-BD59-A6C34878D82A}">
                    <a16:rowId xmlns:a16="http://schemas.microsoft.com/office/drawing/2014/main" val="19319653"/>
                  </a:ext>
                </a:extLst>
              </a:tr>
              <a:tr h="5449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Social Enterprise organisations become more stable and sustainable</a:t>
                      </a:r>
                    </a:p>
                  </a:txBody>
                  <a:tcPr/>
                </a:tc>
                <a:tc>
                  <a:txBody>
                    <a:bodyPr/>
                    <a:lstStyle/>
                    <a:p>
                      <a:r>
                        <a:rPr lang="en-GB" sz="1000" dirty="0">
                          <a:solidFill>
                            <a:srgbClr val="26325A"/>
                          </a:solidFill>
                        </a:rPr>
                        <a:t>-Succession plans in place across the sector (more over time and more inclusive over time)</a:t>
                      </a:r>
                    </a:p>
                    <a:p>
                      <a:r>
                        <a:rPr lang="en-GB" sz="1000" dirty="0">
                          <a:solidFill>
                            <a:srgbClr val="26325A"/>
                          </a:solidFill>
                        </a:rPr>
                        <a:t>-Sustainable business plans in place across the sector (more over time)</a:t>
                      </a:r>
                    </a:p>
                  </a:txBody>
                  <a:tcPr/>
                </a:tc>
                <a:tc>
                  <a:txBody>
                    <a:bodyPr/>
                    <a:lstStyle/>
                    <a:p>
                      <a:r>
                        <a:rPr lang="en-GB" sz="1000" dirty="0">
                          <a:solidFill>
                            <a:srgbClr val="26325A"/>
                          </a:solidFill>
                        </a:rPr>
                        <a:t>-Annual survey to sector and Bi-annual SES Census (Succession plans in place / business plans in place)</a:t>
                      </a:r>
                    </a:p>
                    <a:p>
                      <a:r>
                        <a:rPr lang="en-GB" sz="1000" dirty="0">
                          <a:solidFill>
                            <a:srgbClr val="26325A"/>
                          </a:solidFill>
                        </a:rPr>
                        <a:t>-Case studies of organisations that have become more sustainable</a:t>
                      </a:r>
                    </a:p>
                  </a:txBody>
                  <a:tcPr/>
                </a:tc>
                <a:tc vMerge="1">
                  <a:txBody>
                    <a:bodyPr/>
                    <a:lstStyle/>
                    <a:p>
                      <a:endParaRPr lang="en-GB" sz="1000" dirty="0">
                        <a:solidFill>
                          <a:srgbClr val="26325A"/>
                        </a:solidFill>
                      </a:endParaRPr>
                    </a:p>
                  </a:txBody>
                  <a:tcPr/>
                </a:tc>
                <a:extLst>
                  <a:ext uri="{0D108BD9-81ED-4DB2-BD59-A6C34878D82A}">
                    <a16:rowId xmlns:a16="http://schemas.microsoft.com/office/drawing/2014/main" val="2494419330"/>
                  </a:ext>
                </a:extLst>
              </a:tr>
              <a:tr h="544901">
                <a:tc>
                  <a:txBody>
                    <a:bodyPr/>
                    <a:lstStyle/>
                    <a:p>
                      <a:r>
                        <a:rPr lang="en-GB" sz="1000" dirty="0">
                          <a:solidFill>
                            <a:srgbClr val="26325A"/>
                          </a:solidFill>
                        </a:rPr>
                        <a:t>Social Enterprise organisations have the capacity to support the sector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-Social Enterprises are actively supporting other Social Enterprises across the region to achieve goals</a:t>
                      </a:r>
                    </a:p>
                    <a:p>
                      <a:endParaRPr lang="en-GB" sz="1000" dirty="0">
                        <a:solidFill>
                          <a:srgbClr val="26325A"/>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26325A"/>
                          </a:solidFill>
                        </a:rPr>
                        <a:t>-”Unlocking Potential” (Social capital data analysis - </a:t>
                      </a:r>
                      <a:r>
                        <a:rPr lang="en-US" sz="1000" b="0" i="0" kern="1200" dirty="0">
                          <a:solidFill>
                            <a:srgbClr val="26325A"/>
                          </a:solidFill>
                          <a:effectLst/>
                          <a:latin typeface="+mn-lt"/>
                          <a:ea typeface="+mn-ea"/>
                          <a:cs typeface="+mn-cs"/>
                        </a:rPr>
                        <a:t>Measures impact through indicators of connectivity and collaboration</a:t>
                      </a:r>
                      <a:r>
                        <a:rPr lang="en-GB" sz="1000" dirty="0">
                          <a:solidFill>
                            <a:srgbClr val="26325A"/>
                          </a:solidFill>
                        </a:rPr>
                        <a:t>)</a:t>
                      </a:r>
                    </a:p>
                    <a:p>
                      <a:r>
                        <a:rPr lang="en-GB" sz="1000" dirty="0">
                          <a:solidFill>
                            <a:srgbClr val="26325A"/>
                          </a:solidFill>
                        </a:rPr>
                        <a:t>-Case studies</a:t>
                      </a:r>
                    </a:p>
                  </a:txBody>
                  <a:tcPr/>
                </a:tc>
                <a:tc vMerge="1">
                  <a:txBody>
                    <a:bodyPr/>
                    <a:lstStyle/>
                    <a:p>
                      <a:endParaRPr lang="en-GB" sz="1000" dirty="0">
                        <a:solidFill>
                          <a:srgbClr val="26325A"/>
                        </a:solidFill>
                      </a:endParaRPr>
                    </a:p>
                  </a:txBody>
                  <a:tcPr/>
                </a:tc>
                <a:extLst>
                  <a:ext uri="{0D108BD9-81ED-4DB2-BD59-A6C34878D82A}">
                    <a16:rowId xmlns:a16="http://schemas.microsoft.com/office/drawing/2014/main" val="2402455700"/>
                  </a:ext>
                </a:extLst>
              </a:tr>
            </a:tbl>
          </a:graphicData>
        </a:graphic>
      </p:graphicFrame>
      <p:graphicFrame>
        <p:nvGraphicFramePr>
          <p:cNvPr id="5" name="Diagram 4">
            <a:extLst>
              <a:ext uri="{FF2B5EF4-FFF2-40B4-BE49-F238E27FC236}">
                <a16:creationId xmlns:a16="http://schemas.microsoft.com/office/drawing/2014/main" id="{652C4FA4-D130-40AF-946A-41983E24A36B}"/>
              </a:ext>
            </a:extLst>
          </p:cNvPr>
          <p:cNvGraphicFramePr/>
          <p:nvPr>
            <p:extLst>
              <p:ext uri="{D42A27DB-BD31-4B8C-83A1-F6EECF244321}">
                <p14:modId xmlns:p14="http://schemas.microsoft.com/office/powerpoint/2010/main" val="2327304380"/>
              </p:ext>
            </p:extLst>
          </p:nvPr>
        </p:nvGraphicFramePr>
        <p:xfrm>
          <a:off x="281382" y="572802"/>
          <a:ext cx="10163098" cy="706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Picture 7" descr="Logo, company name&#10;&#10;Description automatically generated">
            <a:extLst>
              <a:ext uri="{FF2B5EF4-FFF2-40B4-BE49-F238E27FC236}">
                <a16:creationId xmlns:a16="http://schemas.microsoft.com/office/drawing/2014/main" id="{D3ED302B-F073-4A56-B0CA-7650D4F3F930}"/>
              </a:ext>
            </a:extLst>
          </p:cNvPr>
          <p:cNvPicPr>
            <a:picLocks noChangeAspect="1"/>
          </p:cNvPicPr>
          <p:nvPr/>
        </p:nvPicPr>
        <p:blipFill rotWithShape="1">
          <a:blip r:embed="rId7">
            <a:extLst>
              <a:ext uri="{28A0092B-C50C-407E-A947-70E740481C1C}">
                <a14:useLocalDpi xmlns:a14="http://schemas.microsoft.com/office/drawing/2010/main" val="0"/>
              </a:ext>
            </a:extLst>
          </a:blip>
          <a:srcRect l="20165" r="16919"/>
          <a:stretch/>
        </p:blipFill>
        <p:spPr>
          <a:xfrm>
            <a:off x="11180652" y="82029"/>
            <a:ext cx="624032" cy="602131"/>
          </a:xfrm>
          <a:prstGeom prst="rect">
            <a:avLst/>
          </a:prstGeom>
        </p:spPr>
      </p:pic>
      <p:sp>
        <p:nvSpPr>
          <p:cNvPr id="9" name="TextBox 8">
            <a:extLst>
              <a:ext uri="{FF2B5EF4-FFF2-40B4-BE49-F238E27FC236}">
                <a16:creationId xmlns:a16="http://schemas.microsoft.com/office/drawing/2014/main" id="{A079EBD2-FCFA-4FE5-8C35-D7DEDCC524C1}"/>
              </a:ext>
            </a:extLst>
          </p:cNvPr>
          <p:cNvSpPr txBox="1"/>
          <p:nvPr/>
        </p:nvSpPr>
        <p:spPr>
          <a:xfrm>
            <a:off x="281382" y="791497"/>
            <a:ext cx="11629235" cy="461665"/>
          </a:xfrm>
          <a:prstGeom prst="rect">
            <a:avLst/>
          </a:prstGeom>
          <a:solidFill>
            <a:srgbClr val="26325A"/>
          </a:solidFill>
        </p:spPr>
        <p:txBody>
          <a:bodyPr wrap="square" rtlCol="0">
            <a:spAutoFit/>
          </a:bodyPr>
          <a:lstStyle/>
          <a:p>
            <a:pPr algn="ctr"/>
            <a:r>
              <a:rPr lang="en-GB" sz="2400" dirty="0">
                <a:solidFill>
                  <a:srgbClr val="F5A214"/>
                </a:solidFill>
              </a:rPr>
              <a:t>Developing Stronger Organisations</a:t>
            </a:r>
          </a:p>
        </p:txBody>
      </p:sp>
    </p:spTree>
    <p:extLst>
      <p:ext uri="{BB962C8B-B14F-4D97-AF65-F5344CB8AC3E}">
        <p14:creationId xmlns:p14="http://schemas.microsoft.com/office/powerpoint/2010/main" val="7502236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D0B97F2C54BE048812067DC30588536" ma:contentTypeVersion="9" ma:contentTypeDescription="Create a new document." ma:contentTypeScope="" ma:versionID="7cb1b2ce252c49bbf793b09f2db033f3">
  <xsd:schema xmlns:xsd="http://www.w3.org/2001/XMLSchema" xmlns:xs="http://www.w3.org/2001/XMLSchema" xmlns:p="http://schemas.microsoft.com/office/2006/metadata/properties" xmlns:ns2="f04301a5-66d8-4f9e-a93d-0df64684d43d" targetNamespace="http://schemas.microsoft.com/office/2006/metadata/properties" ma:root="true" ma:fieldsID="260a083acc1fb972524c352377d7bde3" ns2:_="">
    <xsd:import namespace="f04301a5-66d8-4f9e-a93d-0df64684d43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301a5-66d8-4f9e-a93d-0df64684d4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1808F69-8932-4D87-B0B3-E7F05169A26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B9CCDED-B01C-4258-A578-C45425A3F5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4301a5-66d8-4f9e-a93d-0df64684d4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FAA4CA6-039D-4665-AE82-37716D6CDA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57417</TotalTime>
  <Words>3437</Words>
  <Application>Microsoft Office PowerPoint</Application>
  <PresentationFormat>Widescreen</PresentationFormat>
  <Paragraphs>221</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inherit</vt:lpstr>
      <vt:lpstr>Open Sans Light</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Inclusive growth through social enterprise</dc:title>
  <dc:creator>Laura Douglas</dc:creator>
  <cp:lastModifiedBy>Daniel Allan</cp:lastModifiedBy>
  <cp:revision>136</cp:revision>
  <cp:lastPrinted>2021-09-28T11:44:39Z</cp:lastPrinted>
  <dcterms:created xsi:type="dcterms:W3CDTF">2021-05-04T13:06:45Z</dcterms:created>
  <dcterms:modified xsi:type="dcterms:W3CDTF">2022-06-30T08:53:36Z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0x0101002D0B97F2C54BE048812067DC30588536</vt:lpwstr>
  </property>
</Properties>
</file>