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2" d="100"/>
          <a:sy n="82" d="100"/>
        </p:scale>
        <p:origin x="1278"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7/21/2022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0300" y="3248025"/>
            <a:ext cx="4622602" cy="776495"/>
          </a:xfrm>
          <a:prstGeom prst="rect">
            <a:avLst/>
          </a:prstGeom>
        </p:spPr>
        <p:txBody>
          <a:bodyPr vert="horz" wrap="square" lIns="0" tIns="57785" rIns="0" bIns="0" rtlCol="0">
            <a:spAutoFit/>
          </a:bodyPr>
          <a:lstStyle/>
          <a:p>
            <a:pPr marL="12700" marR="252095">
              <a:lnSpc>
                <a:spcPts val="2840"/>
              </a:lnSpc>
              <a:spcBef>
                <a:spcPts val="455"/>
              </a:spcBef>
            </a:pPr>
            <a:r>
              <a:rPr lang="en-GB" sz="2400" spc="-75" dirty="0">
                <a:solidFill>
                  <a:srgbClr val="33475A"/>
                </a:solidFill>
                <a:latin typeface="Verdana"/>
                <a:cs typeface="Verdana"/>
              </a:rPr>
              <a:t>Housing Assistant (Nights)</a:t>
            </a:r>
            <a:br>
              <a:rPr lang="en-GB" sz="2400" spc="-75" dirty="0">
                <a:solidFill>
                  <a:srgbClr val="33475A"/>
                </a:solidFill>
                <a:latin typeface="Verdana"/>
                <a:cs typeface="Verdana"/>
              </a:rPr>
            </a:br>
            <a:r>
              <a:rPr lang="en-GB" sz="2400" spc="-75" dirty="0">
                <a:solidFill>
                  <a:srgbClr val="33475A"/>
                </a:solidFill>
                <a:latin typeface="Verdana"/>
                <a:cs typeface="Verdana"/>
              </a:rPr>
              <a:t>Shettleston</a:t>
            </a:r>
            <a:endParaRPr sz="24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July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Project Worker</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60347" y="1130320"/>
            <a:ext cx="6670557" cy="795089"/>
          </a:xfrm>
          <a:prstGeom prst="rect">
            <a:avLst/>
          </a:prstGeom>
        </p:spPr>
        <p:txBody>
          <a:bodyPr vert="horz" wrap="square" lIns="0" tIns="12700" rIns="0" bIns="0" rtlCol="0">
            <a:spAutoFit/>
          </a:bodyPr>
          <a:lstStyle/>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id="{B6F1E5DA-3D4B-580C-7127-38C3275D0433}"/>
              </a:ext>
            </a:extLst>
          </p:cNvPr>
          <p:cNvSpPr txBox="1"/>
          <p:nvPr/>
        </p:nvSpPr>
        <p:spPr>
          <a:xfrm>
            <a:off x="3825089" y="1067507"/>
            <a:ext cx="6326910" cy="6065763"/>
          </a:xfrm>
          <a:prstGeom prst="rect">
            <a:avLst/>
          </a:prstGeom>
          <a:noFill/>
        </p:spPr>
        <p:txBody>
          <a:bodyPr wrap="square">
            <a:spAutoFit/>
          </a:bodyPr>
          <a:lstStyle/>
          <a:p>
            <a:pPr marL="241300" marR="5080" indent="-228600">
              <a:spcBef>
                <a:spcPts val="100"/>
              </a:spcBef>
              <a:buAutoNum type="arabicPeriod"/>
            </a:pPr>
            <a:r>
              <a:rPr lang="en-US" sz="1100" spc="15" dirty="0">
                <a:solidFill>
                  <a:srgbClr val="686B6F"/>
                </a:solidFill>
                <a:latin typeface="Trebuchet MS"/>
              </a:rPr>
              <a:t>To assist the project management team in providing a quality service to service users within the project</a:t>
            </a:r>
          </a:p>
          <a:p>
            <a:pPr marL="241300" marR="5080" indent="-228600">
              <a:spcBef>
                <a:spcPts val="100"/>
              </a:spcBef>
              <a:buAutoNum type="arabicPeriod"/>
            </a:pPr>
            <a:r>
              <a:rPr lang="en-US" sz="1100" spc="15" dirty="0">
                <a:solidFill>
                  <a:srgbClr val="686B6F"/>
                </a:solidFill>
                <a:latin typeface="Trebuchet MS"/>
              </a:rPr>
              <a:t>To identify, on a day-to-day basis, and report on repairs and maintenance requirements</a:t>
            </a:r>
          </a:p>
          <a:p>
            <a:pPr marL="241300" marR="5080" indent="-228600">
              <a:spcBef>
                <a:spcPts val="100"/>
              </a:spcBef>
              <a:buAutoNum type="arabicPeriod"/>
            </a:pPr>
            <a:r>
              <a:rPr lang="en-US" sz="1100" spc="15" dirty="0">
                <a:solidFill>
                  <a:srgbClr val="686B6F"/>
                </a:solidFill>
                <a:latin typeface="Trebuchet MS"/>
              </a:rPr>
              <a:t>To monitor and manage anti-social </a:t>
            </a:r>
            <a:r>
              <a:rPr lang="en-US" sz="1100" spc="15" dirty="0" err="1">
                <a:solidFill>
                  <a:srgbClr val="686B6F"/>
                </a:solidFill>
                <a:latin typeface="Trebuchet MS"/>
              </a:rPr>
              <a:t>behaviour</a:t>
            </a:r>
            <a:endParaRPr lang="en-US" sz="1100" spc="15" dirty="0">
              <a:solidFill>
                <a:srgbClr val="686B6F"/>
              </a:solidFill>
              <a:latin typeface="Trebuchet MS"/>
            </a:endParaRPr>
          </a:p>
          <a:p>
            <a:pPr marL="241300" marR="5080" indent="-228600">
              <a:spcBef>
                <a:spcPts val="100"/>
              </a:spcBef>
              <a:buAutoNum type="arabicPeriod"/>
            </a:pPr>
            <a:r>
              <a:rPr lang="en-US" sz="1100" spc="15" dirty="0">
                <a:solidFill>
                  <a:srgbClr val="686B6F"/>
                </a:solidFill>
                <a:latin typeface="Trebuchet MS"/>
              </a:rPr>
              <a:t>To ensure that minimum standards of health, safety and hygiene are established and maintained in all communal areas, both internal and external to building. This includes regular cleaning duties and flat preparation</a:t>
            </a:r>
          </a:p>
          <a:p>
            <a:pPr marL="241300" marR="5080" indent="-228600">
              <a:spcBef>
                <a:spcPts val="100"/>
              </a:spcBef>
              <a:buAutoNum type="arabicPeriod"/>
            </a:pPr>
            <a:r>
              <a:rPr lang="en-US" sz="1100" spc="15" dirty="0">
                <a:solidFill>
                  <a:srgbClr val="686B6F"/>
                </a:solidFill>
                <a:latin typeface="Trebuchet MS"/>
              </a:rPr>
              <a:t>To maintain appropriate recording procedures for all issues relating to the operation of the service, including financial transactions, incident reports, building repairs, </a:t>
            </a:r>
            <a:r>
              <a:rPr lang="en-US" sz="1100" spc="15" dirty="0" err="1">
                <a:solidFill>
                  <a:srgbClr val="686B6F"/>
                </a:solidFill>
                <a:latin typeface="Trebuchet MS"/>
              </a:rPr>
              <a:t>etc</a:t>
            </a:r>
            <a:endParaRPr lang="en-US" sz="1100" spc="15" dirty="0">
              <a:solidFill>
                <a:srgbClr val="686B6F"/>
              </a:solidFill>
              <a:latin typeface="Trebuchet MS"/>
            </a:endParaRPr>
          </a:p>
          <a:p>
            <a:pPr marL="241300" marR="5080" indent="-228600">
              <a:spcBef>
                <a:spcPts val="100"/>
              </a:spcBef>
              <a:buAutoNum type="arabicPeriod"/>
            </a:pPr>
            <a:r>
              <a:rPr lang="en-US" sz="1100" spc="15" dirty="0">
                <a:solidFill>
                  <a:srgbClr val="686B6F"/>
                </a:solidFill>
                <a:latin typeface="Trebuchet MS"/>
              </a:rPr>
              <a:t>To consult regularly with service users on possible developments and/or changes in service delivery and devise and operate systems and structures which both promote models of good practice and encourage service user comment</a:t>
            </a:r>
          </a:p>
          <a:p>
            <a:pPr marL="241300" marR="5080" indent="-228600">
              <a:spcBef>
                <a:spcPts val="100"/>
              </a:spcBef>
              <a:buAutoNum type="arabicPeriod"/>
            </a:pPr>
            <a:r>
              <a:rPr lang="en-US" sz="1100" spc="15" dirty="0">
                <a:solidFill>
                  <a:srgbClr val="686B6F"/>
                </a:solidFill>
                <a:latin typeface="Trebuchet MS"/>
              </a:rPr>
              <a:t>To provide a contact point in the event of emergencies, reporting to the Project or on call Manager</a:t>
            </a:r>
          </a:p>
          <a:p>
            <a:pPr marL="241300" marR="5080" indent="-228600">
              <a:spcBef>
                <a:spcPts val="100"/>
              </a:spcBef>
              <a:buAutoNum type="arabicPeriod"/>
            </a:pPr>
            <a:r>
              <a:rPr lang="en-US" sz="1100" spc="15" dirty="0">
                <a:solidFill>
                  <a:srgbClr val="686B6F"/>
                </a:solidFill>
                <a:latin typeface="Trebuchet MS"/>
              </a:rPr>
              <a:t>To liaise with work colleagues and any other professionals and agencies involved in the provision of the support function to the service users</a:t>
            </a:r>
          </a:p>
          <a:p>
            <a:pPr marL="241300" marR="5080" indent="-228600">
              <a:spcBef>
                <a:spcPts val="100"/>
              </a:spcBef>
              <a:buAutoNum type="arabicPeriod"/>
            </a:pPr>
            <a:r>
              <a:rPr lang="en-US" sz="1100" spc="15" dirty="0">
                <a:solidFill>
                  <a:srgbClr val="686B6F"/>
                </a:solidFill>
                <a:latin typeface="Trebuchet MS"/>
              </a:rPr>
              <a:t>To provide assistance to enable service users to pay their accommodation and service charges, including the registering of all benefit applications</a:t>
            </a:r>
          </a:p>
          <a:p>
            <a:pPr marL="241300" marR="5080" indent="-228600">
              <a:spcBef>
                <a:spcPts val="100"/>
              </a:spcBef>
              <a:buAutoNum type="arabicPeriod"/>
            </a:pPr>
            <a:r>
              <a:rPr lang="en-US" sz="1100" spc="15" dirty="0">
                <a:solidFill>
                  <a:srgbClr val="686B6F"/>
                </a:solidFill>
                <a:latin typeface="Trebuchet MS"/>
              </a:rPr>
              <a:t>To undertake regular inspections of the building for the purpose of coordinating cyclical or remedial repairs. This will result in the undertaking of minor repairs and/or appropriate redecoration, together with giving access to and supervising the work of trades-people as required</a:t>
            </a:r>
          </a:p>
          <a:p>
            <a:pPr marL="241300" marR="5080" indent="-228600">
              <a:spcBef>
                <a:spcPts val="100"/>
              </a:spcBef>
              <a:buAutoNum type="arabicPeriod"/>
            </a:pPr>
            <a:r>
              <a:rPr lang="en-US" sz="1100" spc="15" dirty="0">
                <a:solidFill>
                  <a:srgbClr val="686B6F"/>
                </a:solidFill>
                <a:latin typeface="Trebuchet MS"/>
              </a:rPr>
              <a:t>To provide a housing management service to service users, ensuring that they understand their rights and responsibilities and meet the conditions of their occupancy agreement</a:t>
            </a:r>
          </a:p>
          <a:p>
            <a:pPr marL="241300" marR="5080" indent="-228600">
              <a:spcBef>
                <a:spcPts val="100"/>
              </a:spcBef>
              <a:buAutoNum type="arabicPeriod"/>
            </a:pPr>
            <a:r>
              <a:rPr lang="en-US" sz="1100" spc="15" dirty="0">
                <a:solidFill>
                  <a:srgbClr val="686B6F"/>
                </a:solidFill>
                <a:latin typeface="Trebuchet MS"/>
              </a:rPr>
              <a:t>To monitor and supervise service users' </a:t>
            </a:r>
            <a:r>
              <a:rPr lang="en-US" sz="1100" spc="15" dirty="0" err="1">
                <a:solidFill>
                  <a:srgbClr val="686B6F"/>
                </a:solidFill>
                <a:latin typeface="Trebuchet MS"/>
              </a:rPr>
              <a:t>behaviour</a:t>
            </a:r>
            <a:r>
              <a:rPr lang="en-US" sz="1100" spc="15" dirty="0">
                <a:solidFill>
                  <a:srgbClr val="686B6F"/>
                </a:solidFill>
                <a:latin typeface="Trebuchet MS"/>
              </a:rPr>
              <a:t> in maintaining the health, safety and security of the accommodation and to prevent damage to the property</a:t>
            </a:r>
          </a:p>
          <a:p>
            <a:pPr marL="241300" marR="5080" indent="-228600">
              <a:spcBef>
                <a:spcPts val="100"/>
              </a:spcBef>
              <a:buAutoNum type="arabicPeriod"/>
            </a:pPr>
            <a:r>
              <a:rPr lang="en-US" sz="1100" spc="15" dirty="0">
                <a:solidFill>
                  <a:srgbClr val="686B6F"/>
                </a:solidFill>
                <a:latin typeface="Trebuchet MS"/>
              </a:rPr>
              <a:t>To participate in staff supervision and performance management processes, meeting on a planned basis with the line or Project Manager</a:t>
            </a:r>
          </a:p>
          <a:p>
            <a:pPr marL="241300" marR="5080" indent="-228600">
              <a:spcBef>
                <a:spcPts val="100"/>
              </a:spcBef>
              <a:buAutoNum type="arabicPeriod"/>
            </a:pPr>
            <a:r>
              <a:rPr lang="en-US" sz="1100" spc="15" dirty="0">
                <a:solidFill>
                  <a:srgbClr val="686B6F"/>
                </a:solidFill>
                <a:latin typeface="Trebuchet MS"/>
              </a:rPr>
              <a:t>To attend team meetings as directed by Project Manager</a:t>
            </a:r>
          </a:p>
          <a:p>
            <a:pPr marL="241300" marR="5080" indent="-228600">
              <a:spcBef>
                <a:spcPts val="100"/>
              </a:spcBef>
              <a:buAutoNum type="arabicPeriod"/>
            </a:pPr>
            <a:r>
              <a:rPr lang="en-US" sz="1100" spc="15" dirty="0">
                <a:solidFill>
                  <a:srgbClr val="686B6F"/>
                </a:solidFill>
                <a:latin typeface="Trebuchet MS"/>
              </a:rPr>
              <a:t>To attend training courses as directed by Project Manager</a:t>
            </a:r>
          </a:p>
          <a:p>
            <a:pPr marL="241300" marR="5080" indent="-228600">
              <a:spcBef>
                <a:spcPts val="100"/>
              </a:spcBef>
              <a:buAutoNum type="arabicPeriod"/>
            </a:pPr>
            <a:r>
              <a:rPr lang="en-US" sz="1100" spc="15" dirty="0">
                <a:solidFill>
                  <a:srgbClr val="686B6F"/>
                </a:solidFill>
                <a:latin typeface="Trebuchet MS"/>
              </a:rPr>
              <a:t>To undertake any other reasonable duties as delegated by the Project Manager</a:t>
            </a:r>
          </a:p>
          <a:p>
            <a:pPr marL="241300" marR="5080" indent="-228600">
              <a:spcBef>
                <a:spcPts val="100"/>
              </a:spcBef>
              <a:buAutoNum type="arabicPeriod"/>
            </a:pPr>
            <a:r>
              <a:rPr lang="en-US" sz="1100" spc="15" dirty="0">
                <a:solidFill>
                  <a:srgbClr val="686B6F"/>
                </a:solidFill>
                <a:latin typeface="Trebuchet MS"/>
              </a:rPr>
              <a:t>To work in accordance with the emergency referral protocol and be the contact point for out of hours referrals and assist with the admission of all service users</a:t>
            </a:r>
          </a:p>
          <a:p>
            <a:pPr marL="241300" marR="5080" indent="-228600">
              <a:spcBef>
                <a:spcPts val="100"/>
              </a:spcBef>
              <a:buAutoNum type="arabicPeriod"/>
            </a:pPr>
            <a:endParaRPr lang="en-US" sz="1100" spc="15" dirty="0">
              <a:solidFill>
                <a:srgbClr val="686B6F"/>
              </a:solidFill>
              <a:latin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p>
          <a:p>
            <a:pPr marL="12700">
              <a:lnSpc>
                <a:spcPts val="3250"/>
              </a:lnSpc>
            </a:pPr>
            <a:r>
              <a:rPr lang="en-GB" sz="2400" b="1" spc="-85" dirty="0">
                <a:latin typeface="Lucida Sans"/>
                <a:cs typeface="Lucida Sans"/>
              </a:rPr>
              <a:t>Housing Assistant (Nights)</a:t>
            </a:r>
            <a:endParaRPr lang="en-GB"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a16="http://schemas.microsoft.com/office/drawing/2014/main" id="{81135E1A-4364-8AE3-91C6-B700CA50EE4B}"/>
              </a:ext>
            </a:extLst>
          </p:cNvPr>
          <p:cNvSpPr txBox="1"/>
          <p:nvPr/>
        </p:nvSpPr>
        <p:spPr>
          <a:xfrm>
            <a:off x="3864707" y="1615486"/>
            <a:ext cx="6324599" cy="2462213"/>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r>
              <a:rPr lang="en-GB" sz="1100" spc="15" dirty="0">
                <a:solidFill>
                  <a:srgbClr val="686B6F"/>
                </a:solidFill>
                <a:latin typeface="Trebuchet MS"/>
              </a:rPr>
              <a:t>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a16="http://schemas.microsoft.com/office/drawing/2014/main" id="{8E852926-AADF-198E-469F-A4F7EAF67058}"/>
              </a:ext>
            </a:extLst>
          </p:cNvPr>
          <p:cNvSpPr txBox="1"/>
          <p:nvPr/>
        </p:nvSpPr>
        <p:spPr>
          <a:xfrm>
            <a:off x="3905120" y="3394170"/>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782265"/>
          </a:xfrm>
          <a:prstGeom prst="rect">
            <a:avLst/>
          </a:prstGeom>
        </p:spPr>
        <p:txBody>
          <a:bodyPr vert="horz" wrap="square" lIns="0" tIns="12700" rIns="0" bIns="0" rtlCol="0">
            <a:spAutoFit/>
          </a:bodyPr>
          <a:lstStyle/>
          <a:p>
            <a:pPr marL="12700">
              <a:lnSpc>
                <a:spcPts val="2650"/>
              </a:lnSpc>
              <a:spcBef>
                <a:spcPts val="100"/>
              </a:spcBef>
            </a:pPr>
            <a:r>
              <a:rPr spc="60" dirty="0"/>
              <a:t>Advertisement</a:t>
            </a:r>
          </a:p>
          <a:p>
            <a:pPr marL="12700">
              <a:lnSpc>
                <a:spcPts val="3250"/>
              </a:lnSpc>
            </a:pPr>
            <a:r>
              <a:rPr lang="en-GB" sz="3000" b="1" spc="-85" dirty="0">
                <a:latin typeface="Lucida Sans"/>
                <a:cs typeface="Lucida Sans"/>
              </a:rPr>
              <a:t>Housing Assistant (Nights)</a:t>
            </a:r>
            <a:endParaRPr sz="3000" b="1" spc="-85" dirty="0">
              <a:latin typeface="Lucida Sans"/>
            </a:endParaRPr>
          </a:p>
        </p:txBody>
      </p:sp>
      <p:sp>
        <p:nvSpPr>
          <p:cNvPr id="11" name="object 11"/>
          <p:cNvSpPr txBox="1"/>
          <p:nvPr/>
        </p:nvSpPr>
        <p:spPr>
          <a:xfrm>
            <a:off x="3910786" y="1501349"/>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a:latin typeface="Trebuchet MS"/>
                <a:cs typeface="Trebuchet MS"/>
              </a:rPr>
              <a:t>Shettleston</a:t>
            </a:r>
            <a:endParaRPr sz="1500" dirty="0">
              <a:latin typeface="Trebuchet MS"/>
              <a:cs typeface="Trebuchet MS"/>
            </a:endParaRPr>
          </a:p>
          <a:p>
            <a:pPr marL="12700">
              <a:lnSpc>
                <a:spcPct val="100000"/>
              </a:lnSpc>
              <a:spcBef>
                <a:spcPts val="489"/>
              </a:spcBef>
            </a:pPr>
            <a:r>
              <a:rPr lang="en-GB" sz="1500" dirty="0">
                <a:latin typeface="Trebuchet MS"/>
                <a:cs typeface="Trebuchet MS"/>
              </a:rPr>
              <a:t>Salary: £20,006</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976977" y="2374696"/>
            <a:ext cx="6181974" cy="4796185"/>
          </a:xfrm>
          <a:prstGeom prst="rect">
            <a:avLst/>
          </a:prstGeom>
          <a:noFill/>
        </p:spPr>
        <p:txBody>
          <a:bodyPr wrap="square">
            <a:spAutoFit/>
          </a:bodyPr>
          <a:lstStyle/>
          <a:p>
            <a:r>
              <a:rPr lang="en-GB" sz="1200" spc="15" dirty="0">
                <a:solidFill>
                  <a:srgbClr val="686B6F"/>
                </a:solidFill>
                <a:latin typeface="Trebuchet MS"/>
              </a:rPr>
              <a:t>We are looking for an enthusiastic individual who shares our values (Kind, Passionate and Creative) to join our Shettleston service accommodating and supporting people experiencing homelessness and empowering them to thrive.</a:t>
            </a:r>
          </a:p>
          <a:p>
            <a:endParaRPr lang="en-GB" sz="1200" spc="15" dirty="0">
              <a:solidFill>
                <a:srgbClr val="686B6F"/>
              </a:solidFill>
              <a:latin typeface="Trebuchet MS"/>
            </a:endParaRPr>
          </a:p>
          <a:p>
            <a:r>
              <a:rPr lang="en-GB" sz="1200" spc="15" dirty="0">
                <a:solidFill>
                  <a:srgbClr val="686B6F"/>
                </a:solidFill>
                <a:latin typeface="Trebuchet MS"/>
              </a:rPr>
              <a:t>The successful candidate will be expected to complement the work of our support teams by ensuring the security of the building through observation and checks, maintaining health, safety and hygiene standards and following procedures such as for financial transactions, admissions and leavers, housing benefit, incident reports and building repairs reports.</a:t>
            </a:r>
          </a:p>
          <a:p>
            <a:endParaRPr lang="en-GB" sz="1200" spc="15" dirty="0">
              <a:solidFill>
                <a:srgbClr val="686B6F"/>
              </a:solidFill>
              <a:latin typeface="Trebuchet MS"/>
            </a:endParaRPr>
          </a:p>
          <a:p>
            <a:r>
              <a:rPr lang="en-GB" sz="1200" spc="15" dirty="0">
                <a:solidFill>
                  <a:srgbClr val="686B6F"/>
                </a:solidFill>
                <a:latin typeface="Trebuchet MS"/>
              </a:rPr>
              <a:t>You should have sound literacy and numeracy skills and experience of dealing with challenging behaviour. Other essentials include: experience of team working; good verbal communication; the ability to interact with people in an appropriate and positive way; and, above all, the determination to make a difference in the lives of the people we support.</a:t>
            </a:r>
          </a:p>
          <a:p>
            <a:pPr indent="-171450">
              <a:buFont typeface="Arial" panose="020B0604020202020204" pitchFamily="34" charset="0"/>
              <a:buChar char="•"/>
            </a:pPr>
            <a:endParaRPr lang="en-GB" sz="1200" spc="15" dirty="0">
              <a:solidFill>
                <a:srgbClr val="686B6F"/>
              </a:solidFill>
              <a:latin typeface="Trebuchet MS"/>
            </a:endParaRPr>
          </a:p>
          <a:p>
            <a:r>
              <a:rPr lang="en-GB" sz="1200" spc="15" dirty="0">
                <a:solidFill>
                  <a:srgbClr val="686B6F"/>
                </a:solidFill>
                <a:latin typeface="Trebuchet MS"/>
              </a:rPr>
              <a:t>If successful, you will be required to register with the Scottish Social Services Council within 6 months of your start date. After registration, there is a requirement to be qualified and to maintain professional learning.</a:t>
            </a:r>
          </a:p>
          <a:p>
            <a:pPr indent="-171450">
              <a:buFont typeface="Arial" panose="020B0604020202020204" pitchFamily="34" charset="0"/>
              <a:buChar char="•"/>
            </a:pPr>
            <a:endParaRPr lang="en-GB" sz="1200" spc="15" dirty="0">
              <a:solidFill>
                <a:srgbClr val="686B6F"/>
              </a:solidFill>
              <a:latin typeface="Trebuchet MS"/>
            </a:endParaRPr>
          </a:p>
          <a:p>
            <a:r>
              <a:rPr lang="en-GB" sz="1200" spc="15" dirty="0">
                <a:solidFill>
                  <a:srgbClr val="686B6F"/>
                </a:solidFill>
                <a:latin typeface="Trebuchet MS"/>
              </a:rPr>
              <a:t>In return, we’ll offer you excellent learning and development opportunities, competitive annual leave entitlement, pension scheme, access to employee assistance programmes such as counselling, and life assurance.</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537</TotalTime>
  <Words>2002</Words>
  <Application>Microsoft Office PowerPoint</Application>
  <PresentationFormat>Custom</PresentationFormat>
  <Paragraphs>131</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Housing Assistant (Nights) Shettleston</vt:lpstr>
      <vt:lpstr>Contents</vt:lpstr>
      <vt:lpstr>Welcome from Iain Macfarlane, CEO</vt:lpstr>
      <vt:lpstr>PowerPoint Presentation</vt:lpstr>
      <vt:lpstr>About Blue Triangle</vt:lpstr>
      <vt:lpstr>Our Future Plans</vt:lpstr>
      <vt:lpstr>Our Structure</vt:lpstr>
      <vt:lpstr>PowerPoint Presentation</vt:lpstr>
      <vt:lpstr>Advertisement Housing Assistant (Nights)</vt:lpstr>
      <vt:lpstr>The Role Project Worker</vt:lpstr>
      <vt:lpstr>Person Specification Housing Assistant (Nights)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Ryan Sloey</cp:lastModifiedBy>
  <cp:revision>20</cp:revision>
  <dcterms:created xsi:type="dcterms:W3CDTF">2022-01-25T17:09:23Z</dcterms:created>
  <dcterms:modified xsi:type="dcterms:W3CDTF">2022-07-21T11:56:10Z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