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52" d="100"/>
          <a:sy n="52" d="100"/>
        </p:scale>
        <p:origin x="994" y="3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8/9/2022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776495"/>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smtClean="0">
                <a:solidFill>
                  <a:srgbClr val="33475A"/>
                </a:solidFill>
                <a:latin typeface="Verdana"/>
                <a:cs typeface="Verdana"/>
              </a:rPr>
              <a:t>       Project Worker   </a:t>
            </a:r>
            <a:br>
              <a:rPr lang="en-GB" sz="2600" spc="-75" dirty="0" smtClean="0">
                <a:solidFill>
                  <a:srgbClr val="33475A"/>
                </a:solidFill>
                <a:latin typeface="Verdana"/>
                <a:cs typeface="Verdana"/>
              </a:rPr>
            </a:br>
            <a:r>
              <a:rPr lang="en-GB" sz="2600" spc="-75" dirty="0">
                <a:solidFill>
                  <a:srgbClr val="33475A"/>
                </a:solidFill>
                <a:latin typeface="Verdana"/>
                <a:cs typeface="Verdana"/>
              </a:rPr>
              <a:t> </a:t>
            </a:r>
            <a:r>
              <a:rPr lang="en-GB" sz="2600" spc="-75" dirty="0" smtClean="0">
                <a:solidFill>
                  <a:srgbClr val="33475A"/>
                </a:solidFill>
                <a:latin typeface="Verdana"/>
                <a:cs typeface="Verdana"/>
              </a:rPr>
              <a:t>         Whatriggs  </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smtClean="0">
                <a:solidFill>
                  <a:srgbClr val="1793CD"/>
                </a:solidFill>
                <a:latin typeface="Trebuchet MS"/>
                <a:cs typeface="Trebuchet MS"/>
              </a:rPr>
              <a:t>August </a:t>
            </a:r>
            <a:r>
              <a:rPr lang="en-GB" sz="1200" spc="85" dirty="0">
                <a:solidFill>
                  <a:srgbClr val="1793CD"/>
                </a:solidFill>
                <a:latin typeface="Trebuchet MS"/>
                <a:cs typeface="Trebuchet MS"/>
              </a:rPr>
              <a:t>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82265"/>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Project </a:t>
            </a:r>
            <a:r>
              <a:rPr lang="en-GB" sz="2400" b="1" spc="-85" dirty="0" smtClean="0">
                <a:latin typeface="Lucida Sans"/>
                <a:cs typeface="Lucida Sans"/>
              </a:rPr>
              <a:t>Worker – 25 hrs per week</a:t>
            </a:r>
            <a:endParaRPr sz="2400" dirty="0">
              <a:latin typeface="Lucida Sans"/>
              <a:cs typeface="Lucida Sans"/>
            </a:endParaRPr>
          </a:p>
        </p:txBody>
      </p:sp>
      <p:sp>
        <p:nvSpPr>
          <p:cNvPr id="14" name="object 8">
            <a:extLst>
              <a:ext uri="{FF2B5EF4-FFF2-40B4-BE49-F238E27FC236}">
                <a16:creationId xmlns=""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 xmlns:a16="http://schemas.microsoft.com/office/drawing/2014/main" id="{B6F1E5DA-3D4B-580C-7127-38C3275D0433}"/>
              </a:ext>
            </a:extLst>
          </p:cNvPr>
          <p:cNvSpPr txBox="1"/>
          <p:nvPr/>
        </p:nvSpPr>
        <p:spPr>
          <a:xfrm>
            <a:off x="3702182" y="1604809"/>
            <a:ext cx="6326910" cy="5142433"/>
          </a:xfrm>
          <a:prstGeom prst="rect">
            <a:avLst/>
          </a:prstGeom>
          <a:noFill/>
        </p:spPr>
        <p:txBody>
          <a:bodyPr wrap="square">
            <a:spAutoFit/>
          </a:bodyPr>
          <a:lstStyle/>
          <a:p>
            <a:pPr marL="12700" marR="5080">
              <a:spcBef>
                <a:spcPts val="100"/>
              </a:spcBef>
            </a:pPr>
            <a:r>
              <a:rPr lang="en-GB" sz="1100" spc="15" dirty="0">
                <a:solidFill>
                  <a:srgbClr val="686B6F"/>
                </a:solidFill>
                <a:latin typeface="Trebuchet MS"/>
              </a:rPr>
              <a:t>1. The Project Worker will be employed by the Association to assist the Project Manager in providing a quality service to residents within the Project.</a:t>
            </a:r>
          </a:p>
          <a:p>
            <a:pPr marL="12700" marR="5080">
              <a:spcBef>
                <a:spcPts val="100"/>
              </a:spcBef>
            </a:pPr>
            <a:r>
              <a:rPr lang="en-GB" sz="1100" spc="15" dirty="0">
                <a:solidFill>
                  <a:srgbClr val="686B6F"/>
                </a:solidFill>
                <a:latin typeface="Trebuchet MS"/>
              </a:rPr>
              <a:t>2.   To ensure that minimum standards of health, safety and hygiene are both established and maintained in all communal areas, both internal and external to building. This includes the monitoring of regular cleaning duties and maintenance of grounds and the cleaning of void flats.</a:t>
            </a:r>
          </a:p>
          <a:p>
            <a:pPr marL="12700" marR="5080">
              <a:spcBef>
                <a:spcPts val="100"/>
              </a:spcBef>
            </a:pPr>
            <a:r>
              <a:rPr lang="en-GB" sz="1100" spc="15" dirty="0">
                <a:solidFill>
                  <a:srgbClr val="686B6F"/>
                </a:solidFill>
                <a:latin typeface="Trebuchet MS"/>
              </a:rPr>
              <a:t>3.   To maintain appropriate recording procedures for all issues relating to the operation of the unit, includes financial transactions, incident reports, building repairs, etc.</a:t>
            </a:r>
          </a:p>
          <a:p>
            <a:pPr marL="12700" marR="5080">
              <a:spcBef>
                <a:spcPts val="100"/>
              </a:spcBef>
            </a:pPr>
            <a:r>
              <a:rPr lang="en-GB" sz="1100" spc="15" dirty="0">
                <a:solidFill>
                  <a:srgbClr val="686B6F"/>
                </a:solidFill>
                <a:latin typeface="Trebuchet MS"/>
              </a:rPr>
              <a:t>4.   To regularly consult with unit residents on possible developments and/or changes in service delivery and devise and operate systems and structures which both promote models of good practice and encourage resident comment.</a:t>
            </a:r>
          </a:p>
          <a:p>
            <a:pPr marL="12700" marR="5080">
              <a:spcBef>
                <a:spcPts val="100"/>
              </a:spcBef>
            </a:pPr>
            <a:r>
              <a:rPr lang="en-GB" sz="1100" spc="15" dirty="0">
                <a:solidFill>
                  <a:srgbClr val="686B6F"/>
                </a:solidFill>
                <a:latin typeface="Trebuchet MS"/>
              </a:rPr>
              <a:t>5.   To ensure all residents are aware of their rights and responsibilities in being accommodated at the unit.</a:t>
            </a:r>
          </a:p>
          <a:p>
            <a:pPr marL="12700" marR="5080">
              <a:spcBef>
                <a:spcPts val="100"/>
              </a:spcBef>
            </a:pPr>
            <a:r>
              <a:rPr lang="en-GB" sz="1100" spc="15" dirty="0">
                <a:solidFill>
                  <a:srgbClr val="686B6F"/>
                </a:solidFill>
                <a:latin typeface="Trebuchet MS"/>
              </a:rPr>
              <a:t>6.   To liaise with any other professionals and agencies involved in provision of the support function to the residents.</a:t>
            </a:r>
          </a:p>
          <a:p>
            <a:pPr marL="12700" marR="5080">
              <a:spcBef>
                <a:spcPts val="100"/>
              </a:spcBef>
            </a:pPr>
            <a:r>
              <a:rPr lang="en-GB" sz="1100" spc="15" dirty="0">
                <a:solidFill>
                  <a:srgbClr val="686B6F"/>
                </a:solidFill>
                <a:latin typeface="Trebuchet MS"/>
              </a:rPr>
              <a:t>7.   To provide assistance with the residents' general financial management, including the registering of all benefit applications both personal and housing related</a:t>
            </a:r>
          </a:p>
          <a:p>
            <a:pPr marL="12700" marR="5080">
              <a:spcBef>
                <a:spcPts val="100"/>
              </a:spcBef>
            </a:pPr>
            <a:r>
              <a:rPr lang="en-GB" sz="1100" spc="15" dirty="0">
                <a:solidFill>
                  <a:srgbClr val="686B6F"/>
                </a:solidFill>
                <a:latin typeface="Trebuchet MS"/>
              </a:rPr>
              <a:t>8.   To undertake regular inspections of the building, facilitating the co-ordination of cyclical and remedial repairs.  This may result in the undertaking of minor repairs and/or appropriate redecoration, together with giving access to and supervising the work of trade’s people as required.</a:t>
            </a:r>
          </a:p>
          <a:p>
            <a:pPr marL="12700" marR="5080">
              <a:spcBef>
                <a:spcPts val="100"/>
              </a:spcBef>
            </a:pPr>
            <a:r>
              <a:rPr lang="en-GB" sz="1100" spc="15" dirty="0">
                <a:solidFill>
                  <a:srgbClr val="686B6F"/>
                </a:solidFill>
                <a:latin typeface="Trebuchet MS"/>
              </a:rPr>
              <a:t>9.   To supervise residents' behaviour’ as part of the process of maintaining the safety and security of the accommodation, and preventing damage to the property.</a:t>
            </a:r>
          </a:p>
          <a:p>
            <a:pPr marL="12700" marR="5080">
              <a:spcBef>
                <a:spcPts val="100"/>
              </a:spcBef>
            </a:pPr>
            <a:r>
              <a:rPr lang="en-GB" sz="1100" spc="15" dirty="0">
                <a:solidFill>
                  <a:srgbClr val="686B6F"/>
                </a:solidFill>
                <a:latin typeface="Trebuchet MS"/>
              </a:rPr>
              <a:t>10. To actively participate in the staff supervision process, meeting regularly and on a planned basis with your own supervisor.</a:t>
            </a:r>
          </a:p>
          <a:p>
            <a:pPr marL="12700" marR="5080">
              <a:spcBef>
                <a:spcPts val="100"/>
              </a:spcBef>
            </a:pPr>
            <a:r>
              <a:rPr lang="en-GB" sz="1100" spc="15" dirty="0">
                <a:solidFill>
                  <a:srgbClr val="686B6F"/>
                </a:solidFill>
                <a:latin typeface="Trebuchet MS"/>
              </a:rPr>
              <a:t>11. To actively participate in the Association's Staff Appraisal system, including Agreement to undertake any identified training programme</a:t>
            </a:r>
          </a:p>
          <a:p>
            <a:pPr marL="12700" marR="5080">
              <a:spcBef>
                <a:spcPts val="100"/>
              </a:spcBef>
            </a:pPr>
            <a:r>
              <a:rPr lang="en-GB" sz="1100" spc="15" dirty="0">
                <a:solidFill>
                  <a:srgbClr val="686B6F"/>
                </a:solidFill>
                <a:latin typeface="Trebuchet MS"/>
              </a:rPr>
              <a:t>12. To ensure that the building security, this may include shifts at night-time, is effectively managed through personal observation, general awareness and routine checks.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82265"/>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a:latin typeface="Lucida Sans"/>
                <a:cs typeface="Lucida Sans"/>
              </a:rPr>
              <a:t>Project </a:t>
            </a:r>
            <a:r>
              <a:rPr lang="en-GB" sz="2400" b="1" spc="-85" smtClean="0">
                <a:latin typeface="Lucida Sans"/>
                <a:cs typeface="Lucida Sans"/>
              </a:rPr>
              <a:t>Worker – 25 </a:t>
            </a:r>
            <a:r>
              <a:rPr lang="en-GB" sz="2400" b="1" spc="-85" dirty="0" smtClean="0">
                <a:latin typeface="Lucida Sans"/>
                <a:cs typeface="Lucida Sans"/>
              </a:rPr>
              <a:t>hrs per week</a:t>
            </a:r>
            <a:endParaRPr sz="2400" dirty="0">
              <a:latin typeface="Lucida Sans"/>
              <a:cs typeface="Lucida Sans"/>
            </a:endParaRPr>
          </a:p>
        </p:txBody>
      </p:sp>
      <p:sp>
        <p:nvSpPr>
          <p:cNvPr id="13" name="object 8">
            <a:extLst>
              <a:ext uri="{FF2B5EF4-FFF2-40B4-BE49-F238E27FC236}">
                <a16:creationId xmlns=""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 xmlns:a16="http://schemas.microsoft.com/office/drawing/2014/main"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 xmlns:a16="http://schemas.microsoft.com/office/drawing/2014/main"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2400" b="1" spc="-85" dirty="0">
                <a:latin typeface="Lucida Sans"/>
                <a:cs typeface="Lucida Sans"/>
              </a:rPr>
              <a:t>Project </a:t>
            </a:r>
            <a:r>
              <a:rPr lang="en-GB" sz="2400" b="1" spc="-85" dirty="0" smtClean="0">
                <a:latin typeface="Lucida Sans"/>
                <a:cs typeface="Lucida Sans"/>
              </a:rPr>
              <a:t>Worker - 25 hrs per week </a:t>
            </a:r>
            <a:endParaRPr sz="24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smtClean="0">
                <a:latin typeface="Trebuchet MS"/>
                <a:cs typeface="Trebuchet MS"/>
              </a:rPr>
              <a:t>Whatriggs</a:t>
            </a:r>
            <a:endParaRPr sz="1500" dirty="0">
              <a:latin typeface="Trebuchet MS"/>
              <a:cs typeface="Trebuchet MS"/>
            </a:endParaRPr>
          </a:p>
          <a:p>
            <a:pPr marL="12700">
              <a:lnSpc>
                <a:spcPct val="100000"/>
              </a:lnSpc>
              <a:spcBef>
                <a:spcPts val="489"/>
              </a:spcBef>
            </a:pPr>
            <a:r>
              <a:rPr lang="en-GB" sz="1500" dirty="0">
                <a:latin typeface="Trebuchet MS"/>
                <a:cs typeface="Trebuchet MS"/>
              </a:rPr>
              <a:t>£22,476 - £23,642 pro rata</a:t>
            </a:r>
            <a:endParaRPr sz="1500" dirty="0">
              <a:latin typeface="Trebuchet MS"/>
              <a:cs typeface="Trebuchet MS"/>
            </a:endParaRPr>
          </a:p>
        </p:txBody>
      </p:sp>
      <p:sp>
        <p:nvSpPr>
          <p:cNvPr id="15" name="TextBox 14">
            <a:extLst>
              <a:ext uri="{FF2B5EF4-FFF2-40B4-BE49-F238E27FC236}">
                <a16:creationId xmlns="" xmlns:a16="http://schemas.microsoft.com/office/drawing/2014/main" id="{4A89798F-3AF6-ECCA-FDCA-CD19C92DF7CA}"/>
              </a:ext>
            </a:extLst>
          </p:cNvPr>
          <p:cNvSpPr txBox="1"/>
          <p:nvPr/>
        </p:nvSpPr>
        <p:spPr>
          <a:xfrm>
            <a:off x="3812926" y="2669175"/>
            <a:ext cx="5954351" cy="4280659"/>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a:t>
            </a:r>
            <a:r>
              <a:rPr lang="en-GB" sz="1200" spc="15" dirty="0" smtClean="0">
                <a:solidFill>
                  <a:srgbClr val="686B6F"/>
                </a:solidFill>
                <a:latin typeface="Trebuchet MS"/>
              </a:rPr>
              <a:t>Whatriggs </a:t>
            </a:r>
            <a:r>
              <a:rPr lang="en-GB" sz="1200" spc="15" dirty="0">
                <a:solidFill>
                  <a:srgbClr val="686B6F"/>
                </a:solidFill>
                <a:latin typeface="Trebuchet MS"/>
              </a:rPr>
              <a:t>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 including the security of tenure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TotalTime>
  <Words>1419</Words>
  <Application>Microsoft Office PowerPoint</Application>
  <PresentationFormat>Custom</PresentationFormat>
  <Paragraphs>128</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       Project Worker              Whatriggs  </vt:lpstr>
      <vt:lpstr>Contents</vt:lpstr>
      <vt:lpstr>Welcome from Iain Macfarlane, CEO</vt:lpstr>
      <vt:lpstr>PowerPoint Presentation</vt:lpstr>
      <vt:lpstr>About Blue Triangle</vt:lpstr>
      <vt:lpstr>Our Future Plans</vt:lpstr>
      <vt:lpstr>Our Structure</vt:lpstr>
      <vt:lpstr>PowerPoint Presentation</vt:lpstr>
      <vt:lpstr>Advertisement Project Worker - 25 hrs per week </vt:lpstr>
      <vt:lpstr>The Role Project Worker – 25 hrs per week</vt:lpstr>
      <vt:lpstr>Person Specification Project Worker – 25 hrs per week</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Wilma Devlin</cp:lastModifiedBy>
  <cp:revision>24</cp:revision>
  <dcterms:created xsi:type="dcterms:W3CDTF">2022-01-25T17:09:23Z</dcterms:created>
  <dcterms:modified xsi:type="dcterms:W3CDTF">2022-08-09T15:01:51Z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