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52" d="100"/>
          <a:sy n="52" d="100"/>
        </p:scale>
        <p:origin x="994" y="3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1135567"/>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smtClean="0">
                <a:solidFill>
                  <a:srgbClr val="33475A"/>
                </a:solidFill>
                <a:latin typeface="Verdana"/>
                <a:cs typeface="Verdana"/>
              </a:rPr>
              <a:t>Temporary -</a:t>
            </a:r>
            <a:br>
              <a:rPr lang="en-GB" sz="2600" spc="-75" dirty="0" smtClean="0">
                <a:solidFill>
                  <a:srgbClr val="33475A"/>
                </a:solidFill>
                <a:latin typeface="Verdana"/>
                <a:cs typeface="Verdana"/>
              </a:rPr>
            </a:br>
            <a:r>
              <a:rPr lang="en-GB" sz="2600" spc="-75" dirty="0" smtClean="0">
                <a:solidFill>
                  <a:srgbClr val="33475A"/>
                </a:solidFill>
                <a:latin typeface="Verdana"/>
                <a:cs typeface="Verdana"/>
              </a:rPr>
              <a:t>Project Worker Nights Viewpark</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smtClean="0">
                <a:solidFill>
                  <a:srgbClr val="1793CD"/>
                </a:solidFill>
                <a:latin typeface="Trebuchet MS"/>
                <a:cs typeface="Trebuchet MS"/>
              </a:rPr>
              <a:t>August </a:t>
            </a:r>
            <a:r>
              <a:rPr lang="en-GB" sz="1200" spc="85" dirty="0">
                <a:solidFill>
                  <a:srgbClr val="1793CD"/>
                </a:solidFill>
                <a:latin typeface="Trebuchet MS"/>
                <a:cs typeface="Trebuchet MS"/>
              </a:rPr>
              <a:t>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1205458"/>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smtClean="0">
                <a:latin typeface="Lucida Sans"/>
                <a:cs typeface="Lucida Sans"/>
              </a:rPr>
              <a:t>Temporary</a:t>
            </a:r>
            <a:r>
              <a:rPr lang="en-GB" sz="2400" b="1" spc="-85" dirty="0" smtClean="0">
                <a:latin typeface="Lucida Sans"/>
                <a:cs typeface="Lucida Sans"/>
              </a:rPr>
              <a:t/>
            </a:r>
            <a:br>
              <a:rPr lang="en-GB" sz="2400" b="1" spc="-85" dirty="0" smtClean="0">
                <a:latin typeface="Lucida Sans"/>
                <a:cs typeface="Lucida Sans"/>
              </a:rPr>
            </a:br>
            <a:r>
              <a:rPr lang="en-GB" sz="2400" b="1" spc="-85" dirty="0" smtClean="0">
                <a:latin typeface="Lucida Sans"/>
                <a:cs typeface="Lucida Sans"/>
              </a:rPr>
              <a:t>Project Worker Nights – 28 hrs per week</a:t>
            </a:r>
            <a:endParaRPr sz="2400" dirty="0">
              <a:latin typeface="Lucida Sans"/>
              <a:cs typeface="Lucida Sans"/>
            </a:endParaRPr>
          </a:p>
        </p:txBody>
      </p:sp>
      <p:sp>
        <p:nvSpPr>
          <p:cNvPr id="14" name="object 8">
            <a:extLst>
              <a:ext uri="{FF2B5EF4-FFF2-40B4-BE49-F238E27FC236}">
                <a16:creationId xmlns:a16="http://schemas.microsoft.com/office/drawing/2014/main" xmlns="" id="{459D92D2-4652-41F9-A281-E84050DD1A4C}"/>
              </a:ext>
            </a:extLst>
          </p:cNvPr>
          <p:cNvSpPr txBox="1"/>
          <p:nvPr/>
        </p:nvSpPr>
        <p:spPr>
          <a:xfrm>
            <a:off x="3820944" y="1343025"/>
            <a:ext cx="6670557" cy="948978"/>
          </a:xfrm>
          <a:prstGeom prst="rect">
            <a:avLst/>
          </a:prstGeom>
        </p:spPr>
        <p:txBody>
          <a:bodyPr vert="horz" wrap="square" lIns="0" tIns="12700" rIns="0" bIns="0" rtlCol="0">
            <a:spAutoFit/>
          </a:bodyPr>
          <a:lstStyle/>
          <a:p>
            <a:pPr marL="12700">
              <a:lnSpc>
                <a:spcPct val="100000"/>
              </a:lnSpc>
              <a:spcBef>
                <a:spcPts val="100"/>
              </a:spcBef>
            </a:pPr>
            <a:r>
              <a:rPr lang="en-GB" sz="1000" b="1" spc="-15" dirty="0">
                <a:solidFill>
                  <a:srgbClr val="46A9D6"/>
                </a:solidFill>
                <a:latin typeface="Trebuchet MS"/>
                <a:cs typeface="Trebuchet MS"/>
              </a:rPr>
              <a:t>The Role</a:t>
            </a:r>
            <a:endParaRPr sz="1000" b="1" dirty="0">
              <a:latin typeface="Trebuchet MS"/>
              <a:cs typeface="Trebuchet MS"/>
            </a:endParaRPr>
          </a:p>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
        <p:nvSpPr>
          <p:cNvPr id="11" name="TextBox 10">
            <a:extLst>
              <a:ext uri="{FF2B5EF4-FFF2-40B4-BE49-F238E27FC236}">
                <a16:creationId xmlns:a16="http://schemas.microsoft.com/office/drawing/2014/main" xmlns="" id="{B6F1E5DA-3D4B-580C-7127-38C3275D0433}"/>
              </a:ext>
            </a:extLst>
          </p:cNvPr>
          <p:cNvSpPr txBox="1"/>
          <p:nvPr/>
        </p:nvSpPr>
        <p:spPr>
          <a:xfrm>
            <a:off x="3702182" y="1604809"/>
            <a:ext cx="6326910" cy="5142433"/>
          </a:xfrm>
          <a:prstGeom prst="rect">
            <a:avLst/>
          </a:prstGeom>
          <a:noFill/>
        </p:spPr>
        <p:txBody>
          <a:bodyPr wrap="square">
            <a:spAutoFit/>
          </a:bodyPr>
          <a:lstStyle/>
          <a:p>
            <a:pPr marL="12700" marR="5080">
              <a:spcBef>
                <a:spcPts val="100"/>
              </a:spcBef>
            </a:pPr>
            <a:r>
              <a:rPr lang="en-GB" sz="1100" spc="15" dirty="0">
                <a:solidFill>
                  <a:srgbClr val="686B6F"/>
                </a:solidFill>
                <a:latin typeface="Trebuchet MS"/>
              </a:rPr>
              <a:t>1. The Project Worker will be employed by the Association to assist the Project Manager in providing a quality service to residents within the Project.</a:t>
            </a:r>
          </a:p>
          <a:p>
            <a:pPr marL="12700" marR="5080">
              <a:spcBef>
                <a:spcPts val="100"/>
              </a:spcBef>
            </a:pPr>
            <a:r>
              <a:rPr lang="en-GB" sz="1100" spc="15" dirty="0">
                <a:solidFill>
                  <a:srgbClr val="686B6F"/>
                </a:solidFill>
                <a:latin typeface="Trebuchet MS"/>
              </a:rPr>
              <a:t>2.   To ensure that minimum standards of health, safety and hygiene are both established and maintained in all communal areas, both internal and external to building. This includes the monitoring of regular cleaning duties and maintenance of grounds and the cleaning of void flats.</a:t>
            </a:r>
          </a:p>
          <a:p>
            <a:pPr marL="12700" marR="5080">
              <a:spcBef>
                <a:spcPts val="100"/>
              </a:spcBef>
            </a:pPr>
            <a:r>
              <a:rPr lang="en-GB" sz="1100" spc="15" dirty="0">
                <a:solidFill>
                  <a:srgbClr val="686B6F"/>
                </a:solidFill>
                <a:latin typeface="Trebuchet MS"/>
              </a:rPr>
              <a:t>3.   To maintain appropriate recording procedures for all issues relating to the operation of the unit, includes financial transactions, incident reports, building repairs, etc.</a:t>
            </a:r>
          </a:p>
          <a:p>
            <a:pPr marL="12700" marR="5080">
              <a:spcBef>
                <a:spcPts val="100"/>
              </a:spcBef>
            </a:pPr>
            <a:r>
              <a:rPr lang="en-GB" sz="1100" spc="15" dirty="0">
                <a:solidFill>
                  <a:srgbClr val="686B6F"/>
                </a:solidFill>
                <a:latin typeface="Trebuchet MS"/>
              </a:rPr>
              <a:t>4.   To regularly consult with unit residents on possible developments and/or changes in service delivery and devise and operate systems and structures which both promote models of good practice and encourage resident comment.</a:t>
            </a:r>
          </a:p>
          <a:p>
            <a:pPr marL="12700" marR="5080">
              <a:spcBef>
                <a:spcPts val="100"/>
              </a:spcBef>
            </a:pPr>
            <a:r>
              <a:rPr lang="en-GB" sz="1100" spc="15" dirty="0">
                <a:solidFill>
                  <a:srgbClr val="686B6F"/>
                </a:solidFill>
                <a:latin typeface="Trebuchet MS"/>
              </a:rPr>
              <a:t>5.   To ensure all residents are aware of their rights and responsibilities in being accommodated at the unit.</a:t>
            </a:r>
          </a:p>
          <a:p>
            <a:pPr marL="12700" marR="5080">
              <a:spcBef>
                <a:spcPts val="100"/>
              </a:spcBef>
            </a:pPr>
            <a:r>
              <a:rPr lang="en-GB" sz="1100" spc="15" dirty="0">
                <a:solidFill>
                  <a:srgbClr val="686B6F"/>
                </a:solidFill>
                <a:latin typeface="Trebuchet MS"/>
              </a:rPr>
              <a:t>6.   To liaise with any other professionals and agencies involved in provision of the support function to the residents.</a:t>
            </a:r>
          </a:p>
          <a:p>
            <a:pPr marL="12700" marR="5080">
              <a:spcBef>
                <a:spcPts val="100"/>
              </a:spcBef>
            </a:pPr>
            <a:r>
              <a:rPr lang="en-GB" sz="1100" spc="15" dirty="0">
                <a:solidFill>
                  <a:srgbClr val="686B6F"/>
                </a:solidFill>
                <a:latin typeface="Trebuchet MS"/>
              </a:rPr>
              <a:t>7.   To provide assistance with the residents' general financial management, including the registering of all benefit applications both personal and housing related</a:t>
            </a:r>
          </a:p>
          <a:p>
            <a:pPr marL="12700" marR="5080">
              <a:spcBef>
                <a:spcPts val="100"/>
              </a:spcBef>
            </a:pPr>
            <a:r>
              <a:rPr lang="en-GB" sz="1100" spc="15" dirty="0">
                <a:solidFill>
                  <a:srgbClr val="686B6F"/>
                </a:solidFill>
                <a:latin typeface="Trebuchet MS"/>
              </a:rPr>
              <a:t>8.   To undertake regular inspections of the building, facilitating the co-ordination of cyclical and remedial repairs.  This may result in the undertaking of minor repairs and/or appropriate redecoration, together with giving access to and supervising the work of trade’s people as required.</a:t>
            </a:r>
          </a:p>
          <a:p>
            <a:pPr marL="12700" marR="5080">
              <a:spcBef>
                <a:spcPts val="100"/>
              </a:spcBef>
            </a:pPr>
            <a:r>
              <a:rPr lang="en-GB" sz="1100" spc="15" dirty="0">
                <a:solidFill>
                  <a:srgbClr val="686B6F"/>
                </a:solidFill>
                <a:latin typeface="Trebuchet MS"/>
              </a:rPr>
              <a:t>9.   To supervise residents' behaviour’ as part of the process of maintaining the safety and security of the accommodation, and preventing damage to the property.</a:t>
            </a:r>
          </a:p>
          <a:p>
            <a:pPr marL="12700" marR="5080">
              <a:spcBef>
                <a:spcPts val="100"/>
              </a:spcBef>
            </a:pPr>
            <a:r>
              <a:rPr lang="en-GB" sz="1100" spc="15" dirty="0">
                <a:solidFill>
                  <a:srgbClr val="686B6F"/>
                </a:solidFill>
                <a:latin typeface="Trebuchet MS"/>
              </a:rPr>
              <a:t>10. To actively participate in the staff supervision process, meeting regularly and on a planned basis with your own supervisor.</a:t>
            </a:r>
          </a:p>
          <a:p>
            <a:pPr marL="12700" marR="5080">
              <a:spcBef>
                <a:spcPts val="100"/>
              </a:spcBef>
            </a:pPr>
            <a:r>
              <a:rPr lang="en-GB" sz="1100" spc="15" dirty="0">
                <a:solidFill>
                  <a:srgbClr val="686B6F"/>
                </a:solidFill>
                <a:latin typeface="Trebuchet MS"/>
              </a:rPr>
              <a:t>11. To actively participate in the Association's Staff Appraisal system, including Agreement to undertake any identified training programme</a:t>
            </a:r>
          </a:p>
          <a:p>
            <a:pPr marL="12700" marR="5080">
              <a:spcBef>
                <a:spcPts val="100"/>
              </a:spcBef>
            </a:pPr>
            <a:r>
              <a:rPr lang="en-GB" sz="1100" spc="15" dirty="0">
                <a:solidFill>
                  <a:srgbClr val="686B6F"/>
                </a:solidFill>
                <a:latin typeface="Trebuchet MS"/>
              </a:rPr>
              <a:t>12. To ensure that the building security, this may include shifts at night-time, is effectively managed through personal observation, general awareness and routine checks.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05321"/>
          </a:xfrm>
          <a:prstGeom prst="rect">
            <a:avLst/>
          </a:prstGeom>
        </p:spPr>
        <p:txBody>
          <a:bodyPr vert="horz" wrap="square" lIns="0" tIns="12700" rIns="0" bIns="0" rtlCol="0">
            <a:spAutoFit/>
          </a:bodyPr>
          <a:lstStyle/>
          <a:p>
            <a:pPr marL="12700">
              <a:lnSpc>
                <a:spcPts val="2650"/>
              </a:lnSpc>
              <a:spcBef>
                <a:spcPts val="100"/>
              </a:spcBef>
            </a:pPr>
            <a:r>
              <a:rPr lang="en-GB" spc="-180" dirty="0"/>
              <a:t>Person </a:t>
            </a:r>
            <a:r>
              <a:rPr lang="en-GB" spc="-180" dirty="0" smtClean="0"/>
              <a:t>Specification</a:t>
            </a:r>
            <a:r>
              <a:rPr lang="en-GB" spc="150" dirty="0"/>
              <a:t> </a:t>
            </a:r>
            <a:r>
              <a:rPr lang="en-GB" sz="2400" b="1" spc="-85" dirty="0" smtClean="0">
                <a:latin typeface="Lucida Sans"/>
                <a:cs typeface="Lucida Sans"/>
              </a:rPr>
              <a:t>Temporary </a:t>
            </a:r>
            <a:br>
              <a:rPr lang="en-GB" sz="2400" b="1" spc="-85" dirty="0" smtClean="0">
                <a:latin typeface="Lucida Sans"/>
                <a:cs typeface="Lucida Sans"/>
              </a:rPr>
            </a:br>
            <a:r>
              <a:rPr lang="en-GB" sz="2400" b="1" spc="-85" dirty="0" smtClean="0">
                <a:latin typeface="Lucida Sans"/>
                <a:cs typeface="Lucida Sans"/>
              </a:rPr>
              <a:t>Project Worker Nights – 28 hrs per week</a:t>
            </a:r>
            <a:endParaRPr sz="2400" dirty="0">
              <a:latin typeface="Lucida Sans"/>
              <a:cs typeface="Lucida Sans"/>
            </a:endParaRPr>
          </a:p>
        </p:txBody>
      </p:sp>
      <p:sp>
        <p:nvSpPr>
          <p:cNvPr id="13" name="object 8">
            <a:extLst>
              <a:ext uri="{FF2B5EF4-FFF2-40B4-BE49-F238E27FC236}">
                <a16:creationId xmlns:a16="http://schemas.microsoft.com/office/drawing/2014/main" xmlns="" id="{25EE0092-5AEA-836B-EBD7-F953FFEB4C5B}"/>
              </a:ext>
            </a:extLst>
          </p:cNvPr>
          <p:cNvSpPr txBox="1"/>
          <p:nvPr/>
        </p:nvSpPr>
        <p:spPr>
          <a:xfrm>
            <a:off x="3933922" y="1203896"/>
            <a:ext cx="3093085" cy="305212"/>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p:txBody>
      </p:sp>
      <p:sp>
        <p:nvSpPr>
          <p:cNvPr id="8" name="TextBox 7">
            <a:extLst>
              <a:ext uri="{FF2B5EF4-FFF2-40B4-BE49-F238E27FC236}">
                <a16:creationId xmlns:a16="http://schemas.microsoft.com/office/drawing/2014/main" xmlns="" id="{81135E1A-4364-8AE3-91C6-B700CA50EE4B}"/>
              </a:ext>
            </a:extLst>
          </p:cNvPr>
          <p:cNvSpPr txBox="1"/>
          <p:nvPr/>
        </p:nvSpPr>
        <p:spPr>
          <a:xfrm>
            <a:off x="3864707" y="1615486"/>
            <a:ext cx="6324599" cy="2800767"/>
          </a:xfrm>
          <a:prstGeom prst="rect">
            <a:avLst/>
          </a:prstGeom>
          <a:noFill/>
        </p:spPr>
        <p:txBody>
          <a:bodyPr wrap="square" rtlCol="0">
            <a:spAutoFit/>
          </a:bodyPr>
          <a:lstStyle/>
          <a:p>
            <a:r>
              <a:rPr lang="en-GB" sz="1100" b="1" spc="15" dirty="0">
                <a:solidFill>
                  <a:srgbClr val="686B6F"/>
                </a:solidFill>
                <a:latin typeface="Trebuchet MS"/>
              </a:rPr>
              <a:t>CRITERIA			        ESSENTIAL</a:t>
            </a:r>
            <a:r>
              <a:rPr lang="en-GB" sz="1100" spc="15" dirty="0">
                <a:solidFill>
                  <a:srgbClr val="686B6F"/>
                </a:solidFill>
                <a:latin typeface="Trebuchet MS"/>
              </a:rPr>
              <a:t>	</a:t>
            </a:r>
          </a:p>
          <a:p>
            <a:endParaRPr lang="en-GB" sz="1100" spc="15" dirty="0">
              <a:solidFill>
                <a:srgbClr val="686B6F"/>
              </a:solidFill>
              <a:latin typeface="Trebuchet MS"/>
            </a:endParaRPr>
          </a:p>
          <a:p>
            <a:r>
              <a:rPr lang="en-GB" sz="1100" spc="15" dirty="0">
                <a:solidFill>
                  <a:srgbClr val="686B6F"/>
                </a:solidFill>
                <a:latin typeface="Trebuchet MS"/>
              </a:rPr>
              <a:t>Qualifications / Education  		        HNC/SVQ Level 3 Social Care		</a:t>
            </a:r>
            <a:endParaRPr lang="en-GB" dirty="0"/>
          </a:p>
          <a:p>
            <a:r>
              <a:rPr lang="en-GB" sz="1100" spc="15" dirty="0">
                <a:solidFill>
                  <a:srgbClr val="686B6F"/>
                </a:solidFill>
                <a:latin typeface="Trebuchet MS"/>
              </a:rPr>
              <a:t>Knowledge	                		        Working with homeless people</a:t>
            </a:r>
          </a:p>
          <a:p>
            <a:r>
              <a:rPr lang="en-GB" sz="1100" spc="15" dirty="0">
                <a:solidFill>
                  <a:srgbClr val="686B6F"/>
                </a:solidFill>
                <a:latin typeface="Trebuchet MS"/>
              </a:rPr>
              <a:t>	                                     	        Working with people who have been looked 			        after and accommodated by local authorities 			        Drug and alcohol awareness				        Homelessness legislation</a:t>
            </a:r>
          </a:p>
          <a:p>
            <a:pPr marL="1828800" indent="457200"/>
            <a:r>
              <a:rPr lang="en-GB" sz="1100" spc="15" dirty="0">
                <a:solidFill>
                  <a:srgbClr val="686B6F"/>
                </a:solidFill>
                <a:latin typeface="Trebuchet MS"/>
              </a:rPr>
              <a:t>                  Residential client group	</a:t>
            </a:r>
          </a:p>
          <a:p>
            <a:pPr marL="1828800" indent="457200"/>
            <a:r>
              <a:rPr lang="en-GB" sz="1100" spc="15" dirty="0">
                <a:solidFill>
                  <a:srgbClr val="686B6F"/>
                </a:solidFill>
                <a:latin typeface="Trebuchet MS"/>
              </a:rPr>
              <a:t>                  Homelessness and its effects</a:t>
            </a:r>
          </a:p>
          <a:p>
            <a:pPr marL="1828800" indent="457200"/>
            <a:r>
              <a:rPr lang="en-GB" sz="1100" spc="15" dirty="0">
                <a:solidFill>
                  <a:srgbClr val="686B6F"/>
                </a:solidFill>
                <a:latin typeface="Trebuchet MS"/>
              </a:rPr>
              <a:t>                  Levels of vulnerability of client group</a:t>
            </a: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endParaRPr lang="en-GB" sz="1100" spc="15" dirty="0">
              <a:solidFill>
                <a:srgbClr val="686B6F"/>
              </a:solidFill>
              <a:latin typeface="Trebuchet MS"/>
            </a:endParaRPr>
          </a:p>
        </p:txBody>
      </p:sp>
      <p:sp>
        <p:nvSpPr>
          <p:cNvPr id="9" name="TextBox 8">
            <a:extLst>
              <a:ext uri="{FF2B5EF4-FFF2-40B4-BE49-F238E27FC236}">
                <a16:creationId xmlns:a16="http://schemas.microsoft.com/office/drawing/2014/main" xmlns="" id="{8E852926-AADF-198E-469F-A4F7EAF67058}"/>
              </a:ext>
            </a:extLst>
          </p:cNvPr>
          <p:cNvSpPr txBox="1"/>
          <p:nvPr/>
        </p:nvSpPr>
        <p:spPr>
          <a:xfrm>
            <a:off x="3864707" y="3751427"/>
            <a:ext cx="6172200" cy="3139321"/>
          </a:xfrm>
          <a:prstGeom prst="rect">
            <a:avLst/>
          </a:prstGeom>
          <a:noFill/>
        </p:spPr>
        <p:txBody>
          <a:bodyPr wrap="square" rtlCol="0">
            <a:spAutoFit/>
          </a:bodyPr>
          <a:lstStyle/>
          <a:p>
            <a:r>
              <a:rPr lang="en-GB" sz="1100" spc="15" dirty="0">
                <a:solidFill>
                  <a:srgbClr val="686B6F"/>
                </a:solidFill>
                <a:latin typeface="Trebuchet MS"/>
              </a:rPr>
              <a:t>Experience		       	       Team Working</a:t>
            </a:r>
          </a:p>
          <a:p>
            <a:r>
              <a:rPr lang="en-GB" sz="1100" spc="15" dirty="0">
                <a:solidFill>
                  <a:srgbClr val="686B6F"/>
                </a:solidFill>
                <a:latin typeface="Trebuchet MS"/>
              </a:rPr>
              <a:t>			       Working with vulnerable people</a:t>
            </a:r>
          </a:p>
          <a:p>
            <a:r>
              <a:rPr lang="en-GB" sz="1100" spc="15" dirty="0">
                <a:solidFill>
                  <a:srgbClr val="686B6F"/>
                </a:solidFill>
                <a:latin typeface="Trebuchet MS"/>
              </a:rPr>
              <a:t>			       Working with addiction issues</a:t>
            </a:r>
          </a:p>
          <a:p>
            <a:r>
              <a:rPr lang="en-GB" sz="1100" spc="15" dirty="0">
                <a:solidFill>
                  <a:srgbClr val="686B6F"/>
                </a:solidFill>
                <a:latin typeface="Trebuchet MS"/>
              </a:rPr>
              <a:t>			       Working with challenging behaviour</a:t>
            </a:r>
          </a:p>
          <a:p>
            <a:r>
              <a:rPr lang="en-GB" sz="1100" spc="15" dirty="0">
                <a:solidFill>
                  <a:srgbClr val="686B6F"/>
                </a:solidFill>
                <a:latin typeface="Trebuchet MS"/>
              </a:rPr>
              <a:t>			       Key working</a:t>
            </a:r>
          </a:p>
          <a:p>
            <a:endParaRPr lang="en-GB" sz="1100" spc="15" dirty="0">
              <a:solidFill>
                <a:srgbClr val="686B6F"/>
              </a:solidFill>
              <a:latin typeface="Trebuchet MS"/>
            </a:endParaRPr>
          </a:p>
          <a:p>
            <a:r>
              <a:rPr lang="en-GB" sz="1100" spc="15" dirty="0">
                <a:solidFill>
                  <a:srgbClr val="686B6F"/>
                </a:solidFill>
                <a:latin typeface="Trebuchet MS"/>
              </a:rPr>
              <a:t>Skills / Abilities		       Effective written and verbal communication</a:t>
            </a:r>
          </a:p>
          <a:p>
            <a:r>
              <a:rPr lang="en-GB" sz="1100" spc="15" dirty="0">
                <a:solidFill>
                  <a:srgbClr val="686B6F"/>
                </a:solidFill>
                <a:latin typeface="Trebuchet MS"/>
              </a:rPr>
              <a:t>			       Appropriate assertiveness</a:t>
            </a:r>
          </a:p>
          <a:p>
            <a:r>
              <a:rPr lang="en-GB" sz="1100" spc="15" dirty="0">
                <a:solidFill>
                  <a:srgbClr val="686B6F"/>
                </a:solidFill>
                <a:latin typeface="Trebuchet MS"/>
              </a:rPr>
              <a:t>			       Ability to work under pressure</a:t>
            </a:r>
          </a:p>
          <a:p>
            <a:r>
              <a:rPr lang="en-GB" sz="1100" spc="15" dirty="0">
                <a:solidFill>
                  <a:srgbClr val="686B6F"/>
                </a:solidFill>
                <a:latin typeface="Trebuchet MS"/>
              </a:rPr>
              <a:t>			       Ability to develop and sustain relationships</a:t>
            </a:r>
          </a:p>
          <a:p>
            <a:r>
              <a:rPr lang="en-GB" sz="1100" spc="15" dirty="0">
                <a:solidFill>
                  <a:srgbClr val="686B6F"/>
                </a:solidFill>
                <a:latin typeface="Trebuchet MS"/>
              </a:rPr>
              <a:t>			       Ability to motivate people using process</a:t>
            </a:r>
          </a:p>
          <a:p>
            <a:r>
              <a:rPr lang="en-GB" sz="1100" spc="15" dirty="0">
                <a:solidFill>
                  <a:srgbClr val="686B6F"/>
                </a:solidFill>
                <a:latin typeface="Trebuchet MS"/>
              </a:rPr>
              <a:t>			       Computer literacy</a:t>
            </a:r>
          </a:p>
          <a:p>
            <a:endParaRPr lang="en-GB" sz="1100" spc="15" dirty="0">
              <a:solidFill>
                <a:srgbClr val="686B6F"/>
              </a:solidFill>
              <a:latin typeface="Trebuchet MS"/>
            </a:endParaRPr>
          </a:p>
          <a:p>
            <a:r>
              <a:rPr lang="en-GB" sz="1100" spc="15" dirty="0">
                <a:solidFill>
                  <a:srgbClr val="686B6F"/>
                </a:solidFill>
                <a:latin typeface="Trebuchet MS"/>
              </a:rPr>
              <a:t>Personal Qualities		       Personal values consistent with social care</a:t>
            </a:r>
          </a:p>
          <a:p>
            <a:r>
              <a:rPr lang="en-GB" sz="1100" spc="15" dirty="0">
                <a:solidFill>
                  <a:srgbClr val="686B6F"/>
                </a:solidFill>
                <a:latin typeface="Trebuchet MS"/>
              </a:rPr>
              <a:t>			       Flexible, adaptable and reliable</a:t>
            </a:r>
          </a:p>
          <a:p>
            <a:r>
              <a:rPr lang="en-GB" sz="1100" spc="15" dirty="0">
                <a:solidFill>
                  <a:srgbClr val="686B6F"/>
                </a:solidFill>
                <a:latin typeface="Trebuchet MS"/>
              </a:rPr>
              <a:t>			       Friendly, calm and personable</a:t>
            </a:r>
          </a:p>
          <a:p>
            <a:r>
              <a:rPr lang="en-GB" sz="1100" spc="15" dirty="0">
                <a:solidFill>
                  <a:srgbClr val="686B6F"/>
                </a:solidFill>
                <a:latin typeface="Trebuchet MS"/>
              </a:rPr>
              <a:t>			       Patient, resilient and tolerant</a:t>
            </a:r>
          </a:p>
          <a:p>
            <a:r>
              <a:rPr lang="en-GB" sz="1100" spc="15" dirty="0">
                <a:solidFill>
                  <a:srgbClr val="686B6F"/>
                </a:solidFill>
                <a:latin typeface="Trebuchet MS"/>
              </a:rPr>
              <a:t>			       Sense of humour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xmlns=""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a16="http://schemas.microsoft.com/office/drawing/2014/main" xmlns=""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a16="http://schemas.microsoft.com/office/drawing/2014/main" xmlns=""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a16="http://schemas.microsoft.com/office/drawing/2014/main" xmlns=""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a16="http://schemas.microsoft.com/office/drawing/2014/main" xmlns=""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a16="http://schemas.microsoft.com/office/drawing/2014/main" xmlns=""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a16="http://schemas.microsoft.com/office/drawing/2014/main" xmlns=""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a16="http://schemas.microsoft.com/office/drawing/2014/main" xmlns=""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a16="http://schemas.microsoft.com/office/drawing/2014/main" xmlns=""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a16="http://schemas.microsoft.com/office/drawing/2014/main" xmlns=""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a16="http://schemas.microsoft.com/office/drawing/2014/main" xmlns=""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a16="http://schemas.microsoft.com/office/drawing/2014/main" xmlns=""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a16="http://schemas.microsoft.com/office/drawing/2014/main" xmlns=""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a16="http://schemas.microsoft.com/office/drawing/2014/main" xmlns=""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88610"/>
            <a:ext cx="6517600" cy="859210"/>
          </a:xfrm>
          <a:prstGeom prst="rect">
            <a:avLst/>
          </a:prstGeom>
        </p:spPr>
        <p:txBody>
          <a:bodyPr vert="horz" wrap="square" lIns="0" tIns="12700" rIns="0" bIns="0" rtlCol="0">
            <a:spAutoFit/>
          </a:bodyPr>
          <a:lstStyle/>
          <a:p>
            <a:pPr marL="12700">
              <a:lnSpc>
                <a:spcPts val="3250"/>
              </a:lnSpc>
            </a:pPr>
            <a:r>
              <a:rPr lang="en-GB" sz="2400" b="1" spc="-85" dirty="0" smtClean="0">
                <a:latin typeface="Lucida Sans"/>
                <a:cs typeface="Lucida Sans"/>
              </a:rPr>
              <a:t>Temporary until August 2023</a:t>
            </a:r>
            <a:r>
              <a:rPr lang="en-GB" sz="2400" b="1" spc="-85" dirty="0" smtClean="0">
                <a:latin typeface="Lucida Sans"/>
                <a:cs typeface="Lucida Sans"/>
              </a:rPr>
              <a:t/>
            </a:r>
            <a:br>
              <a:rPr lang="en-GB" sz="2400" b="1" spc="-85" dirty="0" smtClean="0">
                <a:latin typeface="Lucida Sans"/>
                <a:cs typeface="Lucida Sans"/>
              </a:rPr>
            </a:br>
            <a:r>
              <a:rPr lang="en-GB" sz="2400" b="1" spc="-85" dirty="0" smtClean="0">
                <a:latin typeface="Lucida Sans"/>
                <a:cs typeface="Lucida Sans"/>
              </a:rPr>
              <a:t>Project Worker Nights - 28 hrs per week </a:t>
            </a:r>
            <a:endParaRPr sz="2400" b="1" spc="-85" dirty="0">
              <a:latin typeface="Lucida Sans"/>
            </a:endParaRPr>
          </a:p>
        </p:txBody>
      </p:sp>
      <p:sp>
        <p:nvSpPr>
          <p:cNvPr id="11" name="object 11"/>
          <p:cNvSpPr txBox="1"/>
          <p:nvPr/>
        </p:nvSpPr>
        <p:spPr>
          <a:xfrm>
            <a:off x="3811949" y="1530868"/>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nSpc>
                <a:spcPct val="100000"/>
              </a:lnSpc>
              <a:spcBef>
                <a:spcPts val="585"/>
              </a:spcBef>
            </a:pPr>
            <a:r>
              <a:rPr lang="en-GB" sz="1500" spc="70" dirty="0" smtClean="0">
                <a:latin typeface="Trebuchet MS"/>
                <a:cs typeface="Trebuchet MS"/>
              </a:rPr>
              <a:t>Viewpark</a:t>
            </a:r>
            <a:endParaRPr sz="1500" dirty="0">
              <a:latin typeface="Trebuchet MS"/>
              <a:cs typeface="Trebuchet MS"/>
            </a:endParaRPr>
          </a:p>
          <a:p>
            <a:pPr marL="12700">
              <a:lnSpc>
                <a:spcPct val="100000"/>
              </a:lnSpc>
              <a:spcBef>
                <a:spcPts val="489"/>
              </a:spcBef>
            </a:pPr>
            <a:r>
              <a:rPr lang="en-GB" sz="1500" dirty="0">
                <a:latin typeface="Trebuchet MS"/>
                <a:cs typeface="Trebuchet MS"/>
              </a:rPr>
              <a:t>£22,476 - £23,642 pro rata</a:t>
            </a:r>
            <a:endParaRPr sz="1500" dirty="0">
              <a:latin typeface="Trebuchet MS"/>
              <a:cs typeface="Trebuchet MS"/>
            </a:endParaRPr>
          </a:p>
        </p:txBody>
      </p:sp>
      <p:sp>
        <p:nvSpPr>
          <p:cNvPr id="15" name="TextBox 14">
            <a:extLst>
              <a:ext uri="{FF2B5EF4-FFF2-40B4-BE49-F238E27FC236}">
                <a16:creationId xmlns:a16="http://schemas.microsoft.com/office/drawing/2014/main" xmlns="" id="{4A89798F-3AF6-ECCA-FDCA-CD19C92DF7CA}"/>
              </a:ext>
            </a:extLst>
          </p:cNvPr>
          <p:cNvSpPr txBox="1"/>
          <p:nvPr/>
        </p:nvSpPr>
        <p:spPr>
          <a:xfrm>
            <a:off x="3812926" y="2669175"/>
            <a:ext cx="5954351" cy="4280659"/>
          </a:xfrm>
          <a:prstGeom prst="rect">
            <a:avLst/>
          </a:prstGeom>
          <a:noFill/>
        </p:spPr>
        <p:txBody>
          <a:bodyPr wrap="square">
            <a:spAutoFit/>
          </a:bodyPr>
          <a:lstStyle/>
          <a:p>
            <a:pPr marL="12700" marR="5080">
              <a:spcBef>
                <a:spcPts val="100"/>
              </a:spcBef>
            </a:pPr>
            <a:r>
              <a:rPr lang="en-GB" sz="1200" spc="15" dirty="0">
                <a:solidFill>
                  <a:srgbClr val="686B6F"/>
                </a:solidFill>
                <a:latin typeface="Trebuchet MS"/>
              </a:rPr>
              <a:t>We are looking for an enthusiastic individual who shares our values (Kind, Passionate and Creative) to join our </a:t>
            </a:r>
            <a:r>
              <a:rPr lang="en-GB" sz="1200" spc="15" dirty="0" smtClean="0">
                <a:solidFill>
                  <a:srgbClr val="686B6F"/>
                </a:solidFill>
                <a:latin typeface="Trebuchet MS"/>
              </a:rPr>
              <a:t>Viewpark </a:t>
            </a:r>
            <a:r>
              <a:rPr lang="en-GB" sz="1200" spc="15" dirty="0">
                <a:solidFill>
                  <a:srgbClr val="686B6F"/>
                </a:solidFill>
                <a:latin typeface="Trebuchet MS"/>
              </a:rPr>
              <a:t>service accommodating and supporting people experiencing homelessness and empowering them to thrive.</a:t>
            </a:r>
          </a:p>
          <a:p>
            <a:pPr marL="12700" marR="5080">
              <a:spcBef>
                <a:spcPts val="100"/>
              </a:spcBef>
            </a:pPr>
            <a:endParaRPr lang="en-GB" sz="1200" spc="15" dirty="0">
              <a:solidFill>
                <a:srgbClr val="686B6F"/>
              </a:solidFill>
              <a:latin typeface="Trebuchet MS"/>
            </a:endParaRPr>
          </a:p>
          <a:p>
            <a:pPr marL="12700" marR="5080">
              <a:spcBef>
                <a:spcPts val="100"/>
              </a:spcBef>
            </a:pPr>
            <a:r>
              <a:rPr lang="en-GB" sz="1200" spc="15" dirty="0">
                <a:solidFill>
                  <a:srgbClr val="686B6F"/>
                </a:solidFill>
                <a:latin typeface="Trebuchet MS"/>
              </a:rPr>
              <a:t>The successful candidate will be expected to provide a meaningful support service to identified individuals who live in the project and/or in the community. You will provide a quality service tailored to the assessed needs of each individual by identifying, planning and facilitating support to enable appropriate move-on options for each service user. You will use all of your knowledge and experience to help service users build their life skills and prepare for independent living.</a:t>
            </a:r>
          </a:p>
          <a:p>
            <a:pPr marL="12700" marR="5080">
              <a:spcBef>
                <a:spcPts val="100"/>
              </a:spcBef>
            </a:pPr>
            <a:endParaRPr lang="en-GB" sz="1200" b="1" spc="15" dirty="0">
              <a:solidFill>
                <a:srgbClr val="686B6F"/>
              </a:solidFill>
              <a:latin typeface="Trebuchet MS"/>
            </a:endParaRPr>
          </a:p>
          <a:p>
            <a:r>
              <a:rPr lang="en-GB" sz="1200" b="1" spc="15" dirty="0">
                <a:solidFill>
                  <a:srgbClr val="686B6F"/>
                </a:solidFill>
                <a:latin typeface="Trebuchet MS"/>
              </a:rPr>
              <a:t>PURPOSE OF THE JOB</a:t>
            </a:r>
          </a:p>
          <a:p>
            <a:endParaRPr lang="en-GB" sz="1200" spc="15" dirty="0">
              <a:solidFill>
                <a:srgbClr val="686B6F"/>
              </a:solidFill>
              <a:latin typeface="Trebuchet MS"/>
            </a:endParaRPr>
          </a:p>
          <a:p>
            <a:pPr>
              <a:buFont typeface="Arial" panose="020B0604020202020204" pitchFamily="34" charset="0"/>
              <a:buChar char="•"/>
            </a:pPr>
            <a:r>
              <a:rPr lang="en-GB" sz="1200" spc="15" dirty="0">
                <a:solidFill>
                  <a:srgbClr val="686B6F"/>
                </a:solidFill>
                <a:latin typeface="Trebuchet MS"/>
              </a:rPr>
              <a:t> Reporting to the Manager you will work as part of a team providing a safe, secure, supported accommodation unit for homeless people.</a:t>
            </a:r>
          </a:p>
          <a:p>
            <a:pPr>
              <a:buFont typeface="Arial" panose="020B0604020202020204" pitchFamily="34" charset="0"/>
              <a:buChar char="•"/>
            </a:pPr>
            <a:r>
              <a:rPr lang="en-GB" sz="1200" spc="15" dirty="0">
                <a:solidFill>
                  <a:srgbClr val="686B6F"/>
                </a:solidFill>
                <a:latin typeface="Trebuchet MS"/>
              </a:rPr>
              <a:t> To provide a quality service compatible to the assessed needs of each individual.</a:t>
            </a:r>
          </a:p>
          <a:p>
            <a:pPr>
              <a:buFont typeface="Arial" panose="020B0604020202020204" pitchFamily="34" charset="0"/>
              <a:buChar char="•"/>
            </a:pPr>
            <a:r>
              <a:rPr lang="en-GB" sz="1200" spc="15" dirty="0">
                <a:solidFill>
                  <a:srgbClr val="686B6F"/>
                </a:solidFill>
                <a:latin typeface="Trebuchet MS"/>
              </a:rPr>
              <a:t> To identify, plan and facilitate the process of securing appropriate move on accommodation options for each resident, including the security of tenure</a:t>
            </a:r>
          </a:p>
          <a:p>
            <a:pPr marL="12700" marR="5080">
              <a:spcBef>
                <a:spcPts val="100"/>
              </a:spcBef>
            </a:pPr>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TotalTime>
  <Words>1402</Words>
  <Application>Microsoft Office PowerPoint</Application>
  <PresentationFormat>Custom</PresentationFormat>
  <Paragraphs>126</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Temporary - Project Worker Nights Viewpark</vt:lpstr>
      <vt:lpstr>Contents</vt:lpstr>
      <vt:lpstr>Welcome from Iain Macfarlane, CEO</vt:lpstr>
      <vt:lpstr>PowerPoint Presentation</vt:lpstr>
      <vt:lpstr>About Blue Triangle</vt:lpstr>
      <vt:lpstr>Our Future Plans</vt:lpstr>
      <vt:lpstr>Our Structure</vt:lpstr>
      <vt:lpstr>PowerPoint Presentation</vt:lpstr>
      <vt:lpstr>Temporary until August 2023 Project Worker Nights - 28 hrs per week </vt:lpstr>
      <vt:lpstr>The Role Temporary Project Worker Nights – 28 hrs per week</vt:lpstr>
      <vt:lpstr>Person Specification Temporary  Project Worker Nights – 28 hrs per week</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Wilma Devlin</cp:lastModifiedBy>
  <cp:revision>25</cp:revision>
  <dcterms:created xsi:type="dcterms:W3CDTF">2022-01-25T17:09:23Z</dcterms:created>
  <dcterms:modified xsi:type="dcterms:W3CDTF">2022-08-25T08:19:38Z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