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0" r:id="rId8"/>
    <p:sldId id="263" r:id="rId9"/>
    <p:sldId id="267" r:id="rId10"/>
    <p:sldId id="269" r:id="rId11"/>
    <p:sldId id="278" r:id="rId12"/>
    <p:sldId id="273" r:id="rId13"/>
    <p:sldId id="276" r:id="rId1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p:scale>
          <a:sx n="60" d="100"/>
          <a:sy n="60" d="100"/>
        </p:scale>
        <p:origin x="119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8" y="3179330"/>
            <a:ext cx="3784401" cy="1135567"/>
          </a:xfrm>
          <a:prstGeom prst="rect">
            <a:avLst/>
          </a:prstGeom>
        </p:spPr>
        <p:txBody>
          <a:bodyPr vert="horz" wrap="square" lIns="0" tIns="57785" rIns="0" bIns="0" rtlCol="0">
            <a:spAutoFit/>
          </a:bodyPr>
          <a:lstStyle/>
          <a:p>
            <a:pPr marL="12700" marR="252095" algn="ctr">
              <a:lnSpc>
                <a:spcPts val="2840"/>
              </a:lnSpc>
              <a:spcBef>
                <a:spcPts val="455"/>
              </a:spcBef>
            </a:pPr>
            <a:r>
              <a:rPr lang="en-GB" sz="2600" spc="-75" dirty="0">
                <a:solidFill>
                  <a:srgbClr val="33475A"/>
                </a:solidFill>
                <a:latin typeface="Verdana"/>
                <a:cs typeface="Verdana"/>
              </a:rPr>
              <a:t>Housing Assistant </a:t>
            </a:r>
            <a:br>
              <a:rPr lang="en-GB" sz="2600" spc="-75" dirty="0">
                <a:solidFill>
                  <a:srgbClr val="33475A"/>
                </a:solidFill>
                <a:latin typeface="Verdana"/>
                <a:cs typeface="Verdana"/>
              </a:rPr>
            </a:br>
            <a:r>
              <a:rPr lang="en-GB" sz="2600" spc="-75" dirty="0">
                <a:solidFill>
                  <a:srgbClr val="33475A"/>
                </a:solidFill>
                <a:latin typeface="Verdana"/>
                <a:cs typeface="Verdana"/>
              </a:rPr>
              <a:t>Nights </a:t>
            </a:r>
            <a:br>
              <a:rPr lang="en-GB" sz="2600" spc="-75" dirty="0">
                <a:solidFill>
                  <a:srgbClr val="33475A"/>
                </a:solidFill>
                <a:latin typeface="Verdana"/>
                <a:cs typeface="Verdana"/>
              </a:rPr>
            </a:br>
            <a:r>
              <a:rPr lang="en-GB" sz="2600" spc="-75" dirty="0">
                <a:solidFill>
                  <a:srgbClr val="33475A"/>
                </a:solidFill>
                <a:latin typeface="Verdana"/>
                <a:cs typeface="Verdana"/>
              </a:rPr>
              <a:t>Shettleston</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a:solidFill>
                  <a:srgbClr val="1793CD"/>
                </a:solidFill>
                <a:latin typeface="Trebuchet MS"/>
                <a:cs typeface="Trebuchet MS"/>
              </a:rPr>
              <a:t>January 2023</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a:latin typeface="Lucida Sans"/>
                <a:cs typeface="Lucida Sans"/>
              </a:rPr>
              <a:t>Housing Assistant  Nights</a:t>
            </a:r>
            <a:endParaRPr sz="24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702182" y="910029"/>
            <a:ext cx="6670557" cy="6783908"/>
          </a:xfrm>
          <a:prstGeom prst="rect">
            <a:avLst/>
          </a:prstGeom>
        </p:spPr>
        <p:txBody>
          <a:bodyPr vert="horz" wrap="square" lIns="0" tIns="12700" rIns="0" bIns="0" rtlCol="0">
            <a:spAutoFit/>
          </a:bodyPr>
          <a:lstStyle/>
          <a:p>
            <a:pPr lvl="0" algn="just"/>
            <a:r>
              <a:rPr lang="en-GB" sz="800" dirty="0">
                <a:effectLst/>
                <a:latin typeface="Arial" panose="020B0604020202020204" pitchFamily="34" charset="0"/>
                <a:ea typeface="Times New Roman" panose="02020603050405020304" pitchFamily="18" charset="0"/>
              </a:rPr>
              <a:t>To ensure that the security of the building at night time is effective through personal observation, general awareness and routine checks.</a:t>
            </a:r>
            <a:endParaRPr lang="en-GB" sz="800" dirty="0">
              <a:effectLst/>
              <a:latin typeface="Times New Roman" panose="02020603050405020304" pitchFamily="18" charset="0"/>
              <a:ea typeface="Times New Roman" panose="02020603050405020304" pitchFamily="18" charset="0"/>
            </a:endParaRPr>
          </a:p>
          <a:p>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welcome service users and help them settle in.</a:t>
            </a:r>
            <a:endParaRPr lang="en-GB" sz="800" dirty="0">
              <a:effectLst/>
              <a:latin typeface="Times New Roman" panose="02020603050405020304" pitchFamily="18" charset="0"/>
              <a:ea typeface="Times New Roman" panose="02020603050405020304" pitchFamily="18" charset="0"/>
            </a:endParaRPr>
          </a:p>
          <a:p>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be responsible for the weekly collection and banking of residents' contribution to rental costs, including amenity charge.</a:t>
            </a:r>
            <a:endParaRPr lang="en-GB" sz="800" dirty="0">
              <a:effectLst/>
              <a:latin typeface="Times New Roman" panose="02020603050405020304" pitchFamily="18" charset="0"/>
              <a:ea typeface="Times New Roman" panose="02020603050405020304" pitchFamily="18" charset="0"/>
            </a:endParaRPr>
          </a:p>
          <a:p>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identify, on a day-to-day basis, and report on repairs and maintenance requirements.</a:t>
            </a:r>
            <a:endParaRPr lang="en-GB" sz="800" dirty="0">
              <a:effectLst/>
              <a:latin typeface="Times New Roman" panose="02020603050405020304" pitchFamily="18" charset="0"/>
              <a:ea typeface="Times New Roman" panose="02020603050405020304" pitchFamily="18" charset="0"/>
            </a:endParaRPr>
          </a:p>
          <a:p>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prepare accommodation for new admissions. </a:t>
            </a:r>
            <a:endParaRPr lang="en-GB" sz="800" dirty="0">
              <a:effectLst/>
              <a:latin typeface="Times New Roman" panose="02020603050405020304" pitchFamily="18" charset="0"/>
              <a:ea typeface="Times New Roman" panose="02020603050405020304" pitchFamily="18" charset="0"/>
            </a:endParaRPr>
          </a:p>
          <a:p>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carry out health and safety checks.</a:t>
            </a:r>
            <a:endParaRPr lang="en-GB" sz="800" dirty="0">
              <a:effectLst/>
              <a:latin typeface="Times New Roman" panose="02020603050405020304" pitchFamily="18" charset="0"/>
              <a:ea typeface="Times New Roman" panose="02020603050405020304" pitchFamily="18" charset="0"/>
            </a:endParaRPr>
          </a:p>
          <a:p>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monitor and manage anti-social behaviour.</a:t>
            </a:r>
            <a:endParaRPr lang="en-GB" sz="800" dirty="0">
              <a:effectLst/>
              <a:latin typeface="Times New Roman" panose="02020603050405020304" pitchFamily="18" charset="0"/>
              <a:ea typeface="Times New Roman" panose="02020603050405020304" pitchFamily="18" charset="0"/>
            </a:endParaRPr>
          </a:p>
          <a:p>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ensure that minimum standards of health, safety and hygiene are established and maintained in all communal areas, both internal and external to building. This includes regular cleaning duties and maintenance of grounds.</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maintain appropriate recording procedures for all issues relating to the operation of the service, including financial transactions, incident reports, building repairs, etc.	</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consult regularly with service users on possible developments and/or changes in service delivery and devise and operate systems and structures which both promote models of good practice and encourage service user comment.</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provide a contact point in the event of night time emergencies, reporting to the Project Manager. </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liaise with work colleagues and any other professionals and agencies involved in the provision of the support function to the service users.</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provide assistance to enable service users to pay their rent and service charges for the accommodation, including the registering of all benefit applications.</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undertake regular inspections of the building for the purpose of co-ordinating cyclical or remedial repairs. This will result in the undertaking of minor repairs and/or appropriate redecoration, together with giving access to and supervising the work of trades-people as required.</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provide a housing management service to service users, ensuring that they understand their rights and responsibilities and meet the conditions of their occupancy/tenancy agreement.</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supervise service users' behaviour in maintaining the health, safety and security of the accommodation and to prevent damage to the property. </a:t>
            </a:r>
            <a:endParaRPr lang="en-GB" sz="800" dirty="0">
              <a:effectLst/>
              <a:latin typeface="Times New Roman" panose="02020603050405020304" pitchFamily="18" charset="0"/>
              <a:ea typeface="Times New Roman" panose="02020603050405020304" pitchFamily="18" charset="0"/>
            </a:endParaRPr>
          </a:p>
          <a:p>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assist with monitoring, recording and reporting.</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participate in staff supervision and performance management processes, meeting on a planned basis with the supervisor.</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attend team meetings as directed by the Project Manager.</a:t>
            </a:r>
            <a:endParaRPr lang="en-GB" sz="800" dirty="0">
              <a:effectLst/>
              <a:latin typeface="Times New Roman" panose="02020603050405020304" pitchFamily="18" charset="0"/>
              <a:ea typeface="Times New Roman" panose="02020603050405020304" pitchFamily="18" charset="0"/>
            </a:endParaRPr>
          </a:p>
          <a:p>
            <a:pPr marL="457200"/>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attend training courses as directed by the Project Manager.</a:t>
            </a:r>
            <a:endParaRPr lang="en-GB" sz="800" dirty="0">
              <a:effectLst/>
              <a:latin typeface="Times New Roman" panose="02020603050405020304" pitchFamily="18" charset="0"/>
              <a:ea typeface="Times New Roman" panose="02020603050405020304" pitchFamily="18" charset="0"/>
            </a:endParaRPr>
          </a:p>
          <a:p>
            <a:pPr algn="just"/>
            <a:r>
              <a:rPr lang="en-GB" sz="800" dirty="0">
                <a:effectLst/>
                <a:latin typeface="Arial" panose="020B060402020202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p>
            <a:pPr lvl="0" algn="just"/>
            <a:r>
              <a:rPr lang="en-GB" sz="800" dirty="0">
                <a:effectLst/>
                <a:latin typeface="Arial" panose="020B0604020202020204" pitchFamily="34" charset="0"/>
                <a:ea typeface="Times New Roman" panose="02020603050405020304" pitchFamily="18" charset="0"/>
              </a:rPr>
              <a:t>To undertake any other reasonable duties as delegated by the Project Manager.</a:t>
            </a:r>
            <a:endParaRPr lang="en-GB" sz="800" dirty="0">
              <a:effectLst/>
              <a:latin typeface="Times New Roman" panose="02020603050405020304" pitchFamily="18" charset="0"/>
              <a:ea typeface="Times New Roman" panose="02020603050405020304" pitchFamily="18" charset="0"/>
            </a:endParaRPr>
          </a:p>
          <a:p>
            <a:pPr marL="270510" indent="-270510"/>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lgn="just"/>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lgn="just"/>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endParaRPr lang="en-GB" sz="1000" b="1" dirty="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05321"/>
          </a:xfrm>
          <a:prstGeom prst="rect">
            <a:avLst/>
          </a:prstGeom>
        </p:spPr>
        <p:txBody>
          <a:bodyPr vert="horz" wrap="square" lIns="0" tIns="12700" rIns="0" bIns="0" rtlCol="0">
            <a:spAutoFit/>
          </a:bodyPr>
          <a:lstStyle/>
          <a:p>
            <a:pPr marL="12700">
              <a:lnSpc>
                <a:spcPts val="2650"/>
              </a:lnSpc>
              <a:spcBef>
                <a:spcPts val="100"/>
              </a:spcBef>
            </a:pPr>
            <a:r>
              <a:rPr lang="en-GB" spc="-180" dirty="0"/>
              <a:t>Person Specification</a:t>
            </a:r>
            <a:r>
              <a:rPr lang="en-GB" spc="150" dirty="0"/>
              <a:t> </a:t>
            </a:r>
            <a:br>
              <a:rPr lang="en-GB" sz="2400" b="1" spc="-85" dirty="0">
                <a:latin typeface="Lucida Sans"/>
              </a:rPr>
            </a:br>
            <a:r>
              <a:rPr lang="en-GB" sz="2400" b="1" spc="-85" dirty="0">
                <a:latin typeface="Lucida Sans"/>
              </a:rPr>
              <a:t>Housing Assistant</a:t>
            </a:r>
            <a:r>
              <a:rPr lang="en-GB" sz="2400" b="1" spc="-85" dirty="0">
                <a:latin typeface="Lucida Sans"/>
                <a:cs typeface="Lucida Sans"/>
              </a:rPr>
              <a:t> Nights</a:t>
            </a:r>
            <a:endParaRPr sz="2400" dirty="0">
              <a:latin typeface="Lucida Sans"/>
              <a:cs typeface="Lucida Sans"/>
            </a:endParaRPr>
          </a:p>
        </p:txBody>
      </p:sp>
      <p:sp>
        <p:nvSpPr>
          <p:cNvPr id="13" name="object 8">
            <a:extLst>
              <a:ext uri="{FF2B5EF4-FFF2-40B4-BE49-F238E27FC236}">
                <a16:creationId xmlns:a16="http://schemas.microsoft.com/office/drawing/2014/main" id="{25EE0092-5AEA-836B-EBD7-F953FFEB4C5B}"/>
              </a:ext>
            </a:extLst>
          </p:cNvPr>
          <p:cNvSpPr txBox="1"/>
          <p:nvPr/>
        </p:nvSpPr>
        <p:spPr>
          <a:xfrm>
            <a:off x="3933922" y="1203895"/>
            <a:ext cx="4917978" cy="459100"/>
          </a:xfrm>
          <a:prstGeom prst="rect">
            <a:avLst/>
          </a:prstGeom>
        </p:spPr>
        <p:txBody>
          <a:bodyPr vert="horz" wrap="square" lIns="0" tIns="12700" rIns="0" bIns="0" rtlCol="0">
            <a:spAutoFit/>
          </a:bodyPr>
          <a:lstStyle/>
          <a:p>
            <a:pPr lvl="0" algn="just">
              <a:buSzPts val="1100"/>
              <a:tabLst>
                <a:tab pos="269875" algn="l"/>
                <a:tab pos="5257800" algn="l"/>
              </a:tabLst>
            </a:pPr>
            <a:r>
              <a:rPr sz="1000" b="1" spc="-15" dirty="0">
                <a:solidFill>
                  <a:srgbClr val="46A9D6"/>
                </a:solidFill>
                <a:latin typeface="Trebuchet MS"/>
                <a:cs typeface="Trebuchet MS"/>
              </a:rPr>
              <a:t>P</a:t>
            </a:r>
            <a:r>
              <a:rPr sz="1000" b="1" spc="30" dirty="0">
                <a:solidFill>
                  <a:srgbClr val="46A9D6"/>
                </a:solidFill>
                <a:latin typeface="Trebuchet MS"/>
                <a:cs typeface="Trebuchet MS"/>
              </a:rPr>
              <a:t>erso</a:t>
            </a:r>
            <a:r>
              <a:rPr sz="1000" b="1" spc="45" dirty="0">
                <a:solidFill>
                  <a:srgbClr val="46A9D6"/>
                </a:solidFill>
                <a:latin typeface="Trebuchet MS"/>
                <a:cs typeface="Trebuchet MS"/>
              </a:rPr>
              <a:t>n</a:t>
            </a:r>
            <a:r>
              <a:rPr sz="1000" b="1" spc="-60" dirty="0">
                <a:solidFill>
                  <a:srgbClr val="46A9D6"/>
                </a:solidFill>
                <a:latin typeface="Trebuchet MS"/>
                <a:cs typeface="Trebuchet MS"/>
              </a:rPr>
              <a:t> </a:t>
            </a:r>
            <a:r>
              <a:rPr sz="1000" b="1" spc="30" dirty="0">
                <a:solidFill>
                  <a:srgbClr val="46A9D6"/>
                </a:solidFill>
                <a:latin typeface="Trebuchet MS"/>
                <a:cs typeface="Trebuchet MS"/>
              </a:rPr>
              <a:t>Specification</a:t>
            </a:r>
            <a:endParaRPr lang="en-GB" sz="1000" b="1" spc="30" dirty="0">
              <a:solidFill>
                <a:srgbClr val="46A9D6"/>
              </a:solidFill>
              <a:latin typeface="Trebuchet MS"/>
              <a:cs typeface="Trebuchet MS"/>
            </a:endParaRPr>
          </a:p>
          <a:p>
            <a:pPr lvl="0" algn="just">
              <a:buSzPts val="1100"/>
              <a:tabLst>
                <a:tab pos="269875" algn="l"/>
                <a:tab pos="5257800" algn="l"/>
              </a:tabLst>
            </a:pPr>
            <a:endParaRPr lang="en-GB" sz="1000" b="1" spc="30" dirty="0">
              <a:solidFill>
                <a:srgbClr val="46A9D6"/>
              </a:solidFill>
              <a:latin typeface="Trebuchet MS"/>
              <a:cs typeface="Trebuchet MS"/>
            </a:endParaRPr>
          </a:p>
          <a:p>
            <a:pPr marL="342900" lvl="0" indent="-342900" algn="just">
              <a:buSzPts val="1100"/>
              <a:buFont typeface="Symbol" panose="05050102010706020507" pitchFamily="18" charset="2"/>
              <a:buChar char=""/>
              <a:tabLst>
                <a:tab pos="269875" algn="l"/>
                <a:tab pos="5257800" algn="l"/>
              </a:tabLst>
            </a:pPr>
            <a:endParaRPr lang="en-GB" sz="900" b="1" spc="30" dirty="0">
              <a:solidFill>
                <a:srgbClr val="46A9D6"/>
              </a:solidFill>
              <a:latin typeface="Trebuchet MS"/>
            </a:endParaRPr>
          </a:p>
        </p:txBody>
      </p:sp>
      <p:graphicFrame>
        <p:nvGraphicFramePr>
          <p:cNvPr id="2" name="Table 1"/>
          <p:cNvGraphicFramePr>
            <a:graphicFrameLocks noGrp="1"/>
          </p:cNvGraphicFramePr>
          <p:nvPr>
            <p:extLst>
              <p:ext uri="{D42A27DB-BD31-4B8C-83A1-F6EECF244321}">
                <p14:modId xmlns:p14="http://schemas.microsoft.com/office/powerpoint/2010/main" val="343589357"/>
              </p:ext>
            </p:extLst>
          </p:nvPr>
        </p:nvGraphicFramePr>
        <p:xfrm>
          <a:off x="3898900" y="1495424"/>
          <a:ext cx="4424679" cy="4463416"/>
        </p:xfrm>
        <a:graphic>
          <a:graphicData uri="http://schemas.openxmlformats.org/drawingml/2006/table">
            <a:tbl>
              <a:tblPr firstRow="1" firstCol="1" bandRow="1">
                <a:tableStyleId>{5C22544A-7EE6-4342-B048-85BDC9FD1C3A}</a:tableStyleId>
              </a:tblPr>
              <a:tblGrid>
                <a:gridCol w="951381">
                  <a:extLst>
                    <a:ext uri="{9D8B030D-6E8A-4147-A177-3AD203B41FA5}">
                      <a16:colId xmlns:a16="http://schemas.microsoft.com/office/drawing/2014/main" val="20000"/>
                    </a:ext>
                  </a:extLst>
                </a:gridCol>
                <a:gridCol w="2107574">
                  <a:extLst>
                    <a:ext uri="{9D8B030D-6E8A-4147-A177-3AD203B41FA5}">
                      <a16:colId xmlns:a16="http://schemas.microsoft.com/office/drawing/2014/main" val="20001"/>
                    </a:ext>
                  </a:extLst>
                </a:gridCol>
                <a:gridCol w="1365724">
                  <a:extLst>
                    <a:ext uri="{9D8B030D-6E8A-4147-A177-3AD203B41FA5}">
                      <a16:colId xmlns:a16="http://schemas.microsoft.com/office/drawing/2014/main" val="20002"/>
                    </a:ext>
                  </a:extLst>
                </a:gridCol>
              </a:tblGrid>
              <a:tr h="170561">
                <a:tc>
                  <a:txBody>
                    <a:bodyPr/>
                    <a:lstStyle/>
                    <a:p>
                      <a:pPr algn="ctr">
                        <a:spcAft>
                          <a:spcPts val="0"/>
                        </a:spcAft>
                      </a:pPr>
                      <a:r>
                        <a:rPr lang="en-GB" sz="800" dirty="0">
                          <a:solidFill>
                            <a:schemeClr val="accent1">
                              <a:lumMod val="75000"/>
                            </a:schemeClr>
                          </a:solidFill>
                          <a:effectLst/>
                        </a:rPr>
                        <a:t>Criteria </a:t>
                      </a:r>
                      <a:endParaRPr lang="en-GB" sz="1000" dirty="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GB" sz="800">
                          <a:solidFill>
                            <a:schemeClr val="accent1">
                              <a:lumMod val="75000"/>
                            </a:schemeClr>
                          </a:solidFill>
                          <a:effectLst/>
                        </a:rPr>
                        <a:t>Essential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GB" sz="800">
                          <a:solidFill>
                            <a:schemeClr val="accent1">
                              <a:lumMod val="75000"/>
                            </a:schemeClr>
                          </a:solidFill>
                          <a:effectLst/>
                        </a:rPr>
                        <a:t>Desirable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0"/>
                  </a:ext>
                </a:extLst>
              </a:tr>
              <a:tr h="341122">
                <a:tc>
                  <a:txBody>
                    <a:bodyPr/>
                    <a:lstStyle/>
                    <a:p>
                      <a:pPr>
                        <a:spcAft>
                          <a:spcPts val="0"/>
                        </a:spcAft>
                      </a:pPr>
                      <a:r>
                        <a:rPr lang="en-GB" sz="800">
                          <a:solidFill>
                            <a:schemeClr val="accent1">
                              <a:lumMod val="75000"/>
                            </a:schemeClr>
                          </a:solidFill>
                          <a:effectLst/>
                        </a:rPr>
                        <a:t>Qualifications / Education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a:solidFill>
                            <a:schemeClr val="accent1">
                              <a:lumMod val="75000"/>
                            </a:schemeClr>
                          </a:solidFill>
                          <a:effectLst/>
                        </a:rPr>
                        <a:t>Sound literacy &amp; numeracy skills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a:solidFill>
                            <a:schemeClr val="accent1">
                              <a:lumMod val="75000"/>
                            </a:schemeClr>
                          </a:solidFill>
                          <a:effectLst/>
                        </a:rPr>
                        <a:t>First Aid certificate</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1"/>
                  </a:ext>
                </a:extLst>
              </a:tr>
              <a:tr h="1393318">
                <a:tc>
                  <a:txBody>
                    <a:bodyPr/>
                    <a:lstStyle/>
                    <a:p>
                      <a:pPr>
                        <a:spcAft>
                          <a:spcPts val="0"/>
                        </a:spcAft>
                      </a:pPr>
                      <a:r>
                        <a:rPr lang="en-GB" sz="800" dirty="0">
                          <a:solidFill>
                            <a:schemeClr val="accent1">
                              <a:lumMod val="75000"/>
                            </a:schemeClr>
                          </a:solidFill>
                          <a:effectLst/>
                        </a:rPr>
                        <a:t>Knowledge </a:t>
                      </a:r>
                      <a:endParaRPr lang="en-GB" sz="1000" dirty="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a:solidFill>
                            <a:schemeClr val="accent1">
                              <a:lumMod val="75000"/>
                            </a:schemeClr>
                          </a:solidFill>
                          <a:effectLst/>
                        </a:rPr>
                        <a:t>General Maintenance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a:solidFill>
                            <a:schemeClr val="accent1">
                              <a:lumMod val="75000"/>
                            </a:schemeClr>
                          </a:solidFill>
                          <a:effectLst/>
                        </a:rPr>
                        <a:t>Expectations of residential work			</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Issues facing homeless people</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An awareness of addiction issue</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2"/>
                  </a:ext>
                </a:extLst>
              </a:tr>
              <a:tr h="682244">
                <a:tc>
                  <a:txBody>
                    <a:bodyPr/>
                    <a:lstStyle/>
                    <a:p>
                      <a:pPr>
                        <a:spcAft>
                          <a:spcPts val="0"/>
                        </a:spcAft>
                      </a:pPr>
                      <a:r>
                        <a:rPr lang="en-GB" sz="800">
                          <a:solidFill>
                            <a:schemeClr val="accent1">
                              <a:lumMod val="75000"/>
                            </a:schemeClr>
                          </a:solidFill>
                          <a:effectLst/>
                        </a:rPr>
                        <a:t>Experience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dirty="0">
                          <a:solidFill>
                            <a:schemeClr val="accent1">
                              <a:lumMod val="75000"/>
                            </a:schemeClr>
                          </a:solidFill>
                          <a:effectLst/>
                        </a:rPr>
                        <a:t>Team working </a:t>
                      </a:r>
                      <a:endParaRPr lang="en-GB" sz="1000" dirty="0">
                        <a:solidFill>
                          <a:schemeClr val="accent1">
                            <a:lumMod val="75000"/>
                          </a:schemeClr>
                        </a:solidFill>
                        <a:effectLst/>
                      </a:endParaRPr>
                    </a:p>
                    <a:p>
                      <a:pPr>
                        <a:spcAft>
                          <a:spcPts val="0"/>
                        </a:spcAft>
                      </a:pPr>
                      <a:r>
                        <a:rPr lang="en-GB" sz="800" dirty="0">
                          <a:solidFill>
                            <a:schemeClr val="accent1">
                              <a:lumMod val="75000"/>
                            </a:schemeClr>
                          </a:solidFill>
                          <a:effectLst/>
                        </a:rPr>
                        <a:t>Working with challenging behaviour</a:t>
                      </a:r>
                      <a:endParaRPr lang="en-GB" sz="1000" dirty="0">
                        <a:solidFill>
                          <a:schemeClr val="accent1">
                            <a:lumMod val="75000"/>
                          </a:schemeClr>
                        </a:solidFill>
                        <a:effectLst/>
                      </a:endParaRPr>
                    </a:p>
                    <a:p>
                      <a:pPr>
                        <a:spcAft>
                          <a:spcPts val="0"/>
                        </a:spcAft>
                      </a:pPr>
                      <a:r>
                        <a:rPr lang="en-GB" sz="800" dirty="0">
                          <a:solidFill>
                            <a:schemeClr val="accent1">
                              <a:lumMod val="75000"/>
                            </a:schemeClr>
                          </a:solidFill>
                          <a:effectLst/>
                        </a:rPr>
                        <a:t>Working anti-social hours</a:t>
                      </a:r>
                      <a:endParaRPr lang="en-GB" sz="1000" dirty="0">
                        <a:solidFill>
                          <a:schemeClr val="accent1">
                            <a:lumMod val="75000"/>
                          </a:schemeClr>
                        </a:solidFill>
                        <a:effectLst/>
                      </a:endParaRPr>
                    </a:p>
                    <a:p>
                      <a:pPr>
                        <a:spcAft>
                          <a:spcPts val="0"/>
                        </a:spcAft>
                      </a:pPr>
                      <a:r>
                        <a:rPr lang="en-GB" sz="800" dirty="0">
                          <a:solidFill>
                            <a:schemeClr val="accent1">
                              <a:lumMod val="75000"/>
                            </a:schemeClr>
                          </a:solidFill>
                          <a:effectLst/>
                        </a:rPr>
                        <a:t> </a:t>
                      </a:r>
                      <a:endParaRPr lang="en-GB" sz="1000" dirty="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a:solidFill>
                            <a:schemeClr val="accent1">
                              <a:lumMod val="75000"/>
                            </a:schemeClr>
                          </a:solidFill>
                          <a:effectLst/>
                        </a:rPr>
                        <a:t>Working in a residential setting </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Working with homeless/vulnerable people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r h="852805">
                <a:tc>
                  <a:txBody>
                    <a:bodyPr/>
                    <a:lstStyle/>
                    <a:p>
                      <a:pPr>
                        <a:spcAft>
                          <a:spcPts val="0"/>
                        </a:spcAft>
                      </a:pPr>
                      <a:r>
                        <a:rPr lang="en-GB" sz="800">
                          <a:solidFill>
                            <a:schemeClr val="accent1">
                              <a:lumMod val="75000"/>
                            </a:schemeClr>
                          </a:solidFill>
                          <a:effectLst/>
                        </a:rPr>
                        <a:t>Skills/Abilities</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a:solidFill>
                            <a:schemeClr val="accent1">
                              <a:lumMod val="75000"/>
                            </a:schemeClr>
                          </a:solidFill>
                          <a:effectLst/>
                        </a:rPr>
                        <a:t>Effective written and verbal communication</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Appropriate assertiveness</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Ability to work under pressure</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Ability to interact with people in an appropriate and positive way</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a:solidFill>
                            <a:schemeClr val="accent1">
                              <a:lumMod val="75000"/>
                            </a:schemeClr>
                          </a:solidFill>
                          <a:effectLst/>
                        </a:rPr>
                        <a:t>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4"/>
                  </a:ext>
                </a:extLst>
              </a:tr>
              <a:tr h="682244">
                <a:tc>
                  <a:txBody>
                    <a:bodyPr/>
                    <a:lstStyle/>
                    <a:p>
                      <a:pPr>
                        <a:spcAft>
                          <a:spcPts val="0"/>
                        </a:spcAft>
                      </a:pPr>
                      <a:r>
                        <a:rPr lang="en-GB" sz="800">
                          <a:solidFill>
                            <a:schemeClr val="accent1">
                              <a:lumMod val="75000"/>
                            </a:schemeClr>
                          </a:solidFill>
                          <a:effectLst/>
                        </a:rPr>
                        <a:t>Personal Qualities</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a:solidFill>
                            <a:schemeClr val="accent1">
                              <a:lumMod val="75000"/>
                            </a:schemeClr>
                          </a:solidFill>
                          <a:effectLst/>
                        </a:rPr>
                        <a:t>Calm friendly personality</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Energy, enthusiasm, self motivation</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Empathy and patience</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a:solidFill>
                            <a:schemeClr val="accent1">
                              <a:lumMod val="75000"/>
                            </a:schemeClr>
                          </a:solidFill>
                          <a:effectLst/>
                        </a:rPr>
                        <a:t>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5"/>
                  </a:ext>
                </a:extLst>
              </a:tr>
              <a:tr h="341122">
                <a:tc>
                  <a:txBody>
                    <a:bodyPr/>
                    <a:lstStyle/>
                    <a:p>
                      <a:pPr>
                        <a:spcAft>
                          <a:spcPts val="0"/>
                        </a:spcAft>
                      </a:pPr>
                      <a:r>
                        <a:rPr lang="en-GB" sz="800">
                          <a:solidFill>
                            <a:schemeClr val="accent1">
                              <a:lumMod val="75000"/>
                            </a:schemeClr>
                          </a:solidFill>
                          <a:effectLst/>
                        </a:rPr>
                        <a:t>Personal Circumstances</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a:solidFill>
                            <a:schemeClr val="accent1">
                              <a:lumMod val="75000"/>
                            </a:schemeClr>
                          </a:solidFill>
                          <a:effectLst/>
                        </a:rPr>
                        <a:t>Ability to work nights &amp; weekends</a:t>
                      </a:r>
                      <a:endParaRPr lang="en-GB" sz="1000">
                        <a:solidFill>
                          <a:schemeClr val="accent1">
                            <a:lumMod val="75000"/>
                          </a:schemeClr>
                        </a:solidFill>
                        <a:effectLst/>
                      </a:endParaRPr>
                    </a:p>
                    <a:p>
                      <a:pPr>
                        <a:spcAft>
                          <a:spcPts val="0"/>
                        </a:spcAft>
                      </a:pPr>
                      <a:r>
                        <a:rPr lang="en-GB" sz="800">
                          <a:solidFill>
                            <a:schemeClr val="accent1">
                              <a:lumMod val="75000"/>
                            </a:schemeClr>
                          </a:solidFill>
                          <a:effectLst/>
                        </a:rPr>
                        <a:t> </a:t>
                      </a:r>
                      <a:endParaRPr lang="en-GB" sz="100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spcAft>
                          <a:spcPts val="0"/>
                        </a:spcAft>
                      </a:pPr>
                      <a:r>
                        <a:rPr lang="en-GB" sz="800" dirty="0">
                          <a:solidFill>
                            <a:schemeClr val="accent1">
                              <a:lumMod val="75000"/>
                            </a:schemeClr>
                          </a:solidFill>
                          <a:effectLst/>
                        </a:rPr>
                        <a:t> </a:t>
                      </a:r>
                      <a:endParaRPr lang="en-GB" sz="1000" dirty="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03370DD7-8412-4267-BF13-5C5E0A8659BE}"/>
              </a:ext>
            </a:extLst>
          </p:cNvPr>
          <p:cNvGrpSpPr/>
          <p:nvPr/>
        </p:nvGrpSpPr>
        <p:grpSpPr>
          <a:xfrm>
            <a:off x="1523745" y="6342042"/>
            <a:ext cx="7644807" cy="30300"/>
            <a:chOff x="1737286" y="6348468"/>
            <a:chExt cx="8716170" cy="34546"/>
          </a:xfrm>
        </p:grpSpPr>
        <p:sp>
          <p:nvSpPr>
            <p:cNvPr id="3" name="object 4">
              <a:extLst>
                <a:ext uri="{FF2B5EF4-FFF2-40B4-BE49-F238E27FC236}">
                  <a16:creationId xmlns:a16="http://schemas.microsoft.com/office/drawing/2014/main" id="{841581F5-EB48-434E-909F-A5C2FC3E9346}"/>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FF6C17"/>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sp>
          <p:nvSpPr>
            <p:cNvPr id="4" name="object 5">
              <a:extLst>
                <a:ext uri="{FF2B5EF4-FFF2-40B4-BE49-F238E27FC236}">
                  <a16:creationId xmlns:a16="http://schemas.microsoft.com/office/drawing/2014/main" id="{A978EEF6-5A1F-4538-BEE6-41D728479B2A}"/>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1793CD"/>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grpSp>
      <p:pic>
        <p:nvPicPr>
          <p:cNvPr id="5" name="object 6">
            <a:extLst>
              <a:ext uri="{FF2B5EF4-FFF2-40B4-BE49-F238E27FC236}">
                <a16:creationId xmlns:a16="http://schemas.microsoft.com/office/drawing/2014/main" id="{6AC82E9E-D7FB-40F5-B228-F214C922FB1F}"/>
              </a:ext>
            </a:extLst>
          </p:cNvPr>
          <p:cNvPicPr>
            <a:picLocks noChangeAspect="1"/>
          </p:cNvPicPr>
          <p:nvPr/>
        </p:nvPicPr>
        <p:blipFill>
          <a:blip r:embed="rId2"/>
          <a:stretch>
            <a:fillRect/>
          </a:stretch>
        </p:blipFill>
        <p:spPr>
          <a:xfrm>
            <a:off x="8339312" y="6466000"/>
            <a:ext cx="829232" cy="190051"/>
          </a:xfrm>
          <a:prstGeom prst="rect">
            <a:avLst/>
          </a:prstGeom>
          <a:noFill/>
          <a:ln cap="flat">
            <a:noFill/>
          </a:ln>
        </p:spPr>
      </p:pic>
      <p:sp>
        <p:nvSpPr>
          <p:cNvPr id="6" name="object 7">
            <a:extLst>
              <a:ext uri="{FF2B5EF4-FFF2-40B4-BE49-F238E27FC236}">
                <a16:creationId xmlns:a16="http://schemas.microsoft.com/office/drawing/2014/main" id="{BA554830-73EF-40D9-AED5-8FFB7FD76C75}"/>
              </a:ext>
            </a:extLst>
          </p:cNvPr>
          <p:cNvSpPr txBox="1">
            <a:spLocks noGrp="1"/>
          </p:cNvSpPr>
          <p:nvPr>
            <p:ph type="title"/>
          </p:nvPr>
        </p:nvSpPr>
        <p:spPr>
          <a:xfrm>
            <a:off x="1513640" y="1130557"/>
            <a:ext cx="3030247" cy="612925"/>
          </a:xfrm>
        </p:spPr>
        <p:txBody>
          <a:bodyPr wrap="square" lIns="0" tIns="10097" rIns="0" bIns="0">
            <a:spAutoFit/>
          </a:bodyPr>
          <a:lstStyle/>
          <a:p>
            <a:pPr marL="10097">
              <a:lnSpc>
                <a:spcPts val="2109"/>
              </a:lnSpc>
              <a:spcBef>
                <a:spcPts val="79"/>
              </a:spcBef>
            </a:pPr>
            <a:r>
              <a:rPr lang="en-GB" spc="28"/>
              <a:t>W</a:t>
            </a:r>
            <a:r>
              <a:rPr lang="en-GB"/>
              <a:t>e</a:t>
            </a:r>
            <a:r>
              <a:rPr lang="en-GB" spc="-107"/>
              <a:t>l</a:t>
            </a:r>
            <a:r>
              <a:rPr lang="en-GB" spc="139"/>
              <a:t>com</a:t>
            </a:r>
            <a:r>
              <a:rPr lang="en-GB" spc="175"/>
              <a:t>e</a:t>
            </a:r>
            <a:r>
              <a:rPr lang="en-GB" spc="-162"/>
              <a:t> </a:t>
            </a:r>
            <a:r>
              <a:rPr lang="en-GB" spc="-16"/>
              <a:t>f</a:t>
            </a:r>
            <a:r>
              <a:rPr lang="en-GB" spc="-55"/>
              <a:t>r</a:t>
            </a:r>
            <a:r>
              <a:rPr lang="en-GB" spc="147"/>
              <a:t>om</a:t>
            </a:r>
          </a:p>
          <a:p>
            <a:pPr marL="10097">
              <a:lnSpc>
                <a:spcPts val="2583"/>
              </a:lnSpc>
            </a:pPr>
            <a:r>
              <a:rPr lang="en-GB" sz="2386" b="1" spc="-199">
                <a:latin typeface="Lucida Sans"/>
              </a:rPr>
              <a:t>I</a:t>
            </a:r>
            <a:r>
              <a:rPr lang="en-GB" sz="2386" b="1" spc="-119">
                <a:latin typeface="Lucida Sans"/>
              </a:rPr>
              <a:t>ai</a:t>
            </a:r>
            <a:r>
              <a:rPr lang="en-GB" sz="2386" b="1" spc="-68">
                <a:latin typeface="Lucida Sans"/>
              </a:rPr>
              <a:t>n</a:t>
            </a:r>
            <a:r>
              <a:rPr lang="en-GB" sz="2386" b="1" spc="-275">
                <a:latin typeface="Lucida Sans"/>
              </a:rPr>
              <a:t> </a:t>
            </a:r>
            <a:r>
              <a:rPr lang="en-GB" sz="2386" b="1" spc="20">
                <a:latin typeface="Lucida Sans"/>
              </a:rPr>
              <a:t>Mac</a:t>
            </a:r>
            <a:r>
              <a:rPr lang="en-GB" sz="2386" b="1" spc="-75">
                <a:latin typeface="Lucida Sans"/>
              </a:rPr>
              <a:t>f</a:t>
            </a:r>
            <a:r>
              <a:rPr lang="en-GB" sz="2386" b="1" spc="-60">
                <a:latin typeface="Lucida Sans"/>
              </a:rPr>
              <a:t>ar</a:t>
            </a:r>
            <a:r>
              <a:rPr lang="en-GB" sz="2386" b="1" spc="-99">
                <a:latin typeface="Lucida Sans"/>
              </a:rPr>
              <a:t>l</a:t>
            </a:r>
            <a:r>
              <a:rPr lang="en-GB" sz="2386" b="1" spc="-55">
                <a:latin typeface="Lucida Sans"/>
              </a:rPr>
              <a:t>an</a:t>
            </a:r>
            <a:r>
              <a:rPr lang="en-GB" sz="2386" b="1" spc="-90">
                <a:latin typeface="Lucida Sans"/>
              </a:rPr>
              <a:t>e</a:t>
            </a:r>
            <a:r>
              <a:rPr lang="en-GB" sz="2386" b="1" spc="55">
                <a:latin typeface="Lucida Sans"/>
              </a:rPr>
              <a:t>,</a:t>
            </a:r>
            <a:r>
              <a:rPr lang="en-GB" sz="2386" b="1" spc="-275">
                <a:latin typeface="Lucida Sans"/>
              </a:rPr>
              <a:t> </a:t>
            </a:r>
            <a:r>
              <a:rPr lang="en-GB" sz="2386" b="1" spc="-36">
                <a:latin typeface="Lucida Sans"/>
              </a:rPr>
              <a:t>CEO</a:t>
            </a:r>
            <a:endParaRPr lang="en-GB" sz="2386">
              <a:latin typeface="Lucida Sans"/>
            </a:endParaRPr>
          </a:p>
        </p:txBody>
      </p:sp>
      <p:sp>
        <p:nvSpPr>
          <p:cNvPr id="7" name="object 8">
            <a:extLst>
              <a:ext uri="{FF2B5EF4-FFF2-40B4-BE49-F238E27FC236}">
                <a16:creationId xmlns:a16="http://schemas.microsoft.com/office/drawing/2014/main" id="{612DB3CC-1B7A-4C2E-862E-E6ABBB9345EA}"/>
              </a:ext>
            </a:extLst>
          </p:cNvPr>
          <p:cNvSpPr txBox="1"/>
          <p:nvPr/>
        </p:nvSpPr>
        <p:spPr>
          <a:xfrm>
            <a:off x="1513640" y="1880047"/>
            <a:ext cx="3498923" cy="193772"/>
          </a:xfrm>
          <a:prstGeom prst="rect">
            <a:avLst/>
          </a:prstGeom>
          <a:noFill/>
          <a:ln cap="flat">
            <a:noFill/>
          </a:ln>
        </p:spPr>
        <p:txBody>
          <a:bodyPr vert="horz" wrap="square" lIns="0" tIns="10097" rIns="0" bIns="0" anchor="t" anchorCtr="0" compatLnSpc="1">
            <a:spAutoFit/>
          </a:bodyPr>
          <a:lstStyle/>
          <a:p>
            <a:pPr marL="10097" marR="4042" defTabSz="727271">
              <a:spcBef>
                <a:spcPts val="79"/>
              </a:spcBef>
              <a:defRPr sz="1800" b="0" i="0" u="none" strike="noStrike" kern="0" cap="none" spc="0" baseline="0">
                <a:solidFill>
                  <a:srgbClr val="000000"/>
                </a:solidFill>
                <a:uFillTx/>
              </a:defRPr>
            </a:pPr>
            <a:r>
              <a:rPr lang="en-GB" sz="1193" spc="20" dirty="0">
                <a:solidFill>
                  <a:srgbClr val="686B6F"/>
                </a:solidFill>
                <a:latin typeface="Trebuchet MS"/>
                <a:cs typeface="Trebuchet MS"/>
              </a:rPr>
              <a:t>Thank</a:t>
            </a:r>
            <a:r>
              <a:rPr lang="en-GB" sz="1193" spc="-111" dirty="0">
                <a:solidFill>
                  <a:srgbClr val="686B6F"/>
                </a:solidFill>
                <a:latin typeface="Trebuchet MS"/>
                <a:cs typeface="Trebuchet MS"/>
              </a:rPr>
              <a:t> </a:t>
            </a:r>
            <a:r>
              <a:rPr lang="en-GB" sz="1193" spc="52" dirty="0">
                <a:solidFill>
                  <a:srgbClr val="686B6F"/>
                </a:solidFill>
                <a:latin typeface="Trebuchet MS"/>
                <a:cs typeface="Trebuchet MS"/>
              </a:rPr>
              <a:t>you</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for</a:t>
            </a:r>
            <a:r>
              <a:rPr lang="en-GB" sz="1193" spc="-107" dirty="0">
                <a:solidFill>
                  <a:srgbClr val="686B6F"/>
                </a:solidFill>
                <a:latin typeface="Trebuchet MS"/>
                <a:cs typeface="Trebuchet MS"/>
              </a:rPr>
              <a:t> </a:t>
            </a:r>
            <a:r>
              <a:rPr lang="en-GB" sz="1193" spc="28" dirty="0">
                <a:solidFill>
                  <a:srgbClr val="686B6F"/>
                </a:solidFill>
                <a:latin typeface="Trebuchet MS"/>
                <a:cs typeface="Trebuchet MS"/>
              </a:rPr>
              <a:t>your</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interest</a:t>
            </a:r>
            <a:r>
              <a:rPr lang="en-GB" sz="1193" spc="-107" dirty="0">
                <a:solidFill>
                  <a:srgbClr val="686B6F"/>
                </a:solidFill>
                <a:latin typeface="Trebuchet MS"/>
                <a:cs typeface="Trebuchet MS"/>
              </a:rPr>
              <a:t> </a:t>
            </a:r>
            <a:r>
              <a:rPr lang="en-GB" sz="1193" spc="-8" dirty="0">
                <a:solidFill>
                  <a:srgbClr val="686B6F"/>
                </a:solidFill>
                <a:latin typeface="Trebuchet MS"/>
                <a:cs typeface="Trebuchet MS"/>
              </a:rPr>
              <a:t>in</a:t>
            </a:r>
            <a:r>
              <a:rPr lang="en-GB" sz="1193" spc="-111" dirty="0">
                <a:solidFill>
                  <a:srgbClr val="686B6F"/>
                </a:solidFill>
                <a:latin typeface="Trebuchet MS"/>
                <a:cs typeface="Trebuchet MS"/>
              </a:rPr>
              <a:t> </a:t>
            </a:r>
            <a:r>
              <a:rPr lang="en-GB" sz="1193" dirty="0">
                <a:solidFill>
                  <a:srgbClr val="686B6F"/>
                </a:solidFill>
                <a:latin typeface="Trebuchet MS"/>
                <a:cs typeface="Trebuchet MS"/>
              </a:rPr>
              <a:t>joining</a:t>
            </a:r>
            <a:r>
              <a:rPr lang="en-GB" sz="1193" spc="-107" dirty="0">
                <a:solidFill>
                  <a:srgbClr val="686B6F"/>
                </a:solidFill>
                <a:latin typeface="Trebuchet MS"/>
                <a:cs typeface="Trebuchet MS"/>
              </a:rPr>
              <a:t> </a:t>
            </a:r>
            <a:r>
              <a:rPr lang="en-GB" sz="1193" spc="12" dirty="0">
                <a:solidFill>
                  <a:srgbClr val="686B6F"/>
                </a:solidFill>
                <a:latin typeface="Trebuchet MS"/>
                <a:cs typeface="Trebuchet MS"/>
              </a:rPr>
              <a:t>Blue</a:t>
            </a:r>
            <a:r>
              <a:rPr lang="en-GB" sz="1193" spc="-111" dirty="0">
                <a:solidFill>
                  <a:srgbClr val="686B6F"/>
                </a:solidFill>
                <a:latin typeface="Trebuchet MS"/>
                <a:cs typeface="Trebuchet MS"/>
              </a:rPr>
              <a:t> </a:t>
            </a:r>
            <a:r>
              <a:rPr lang="en-GB" sz="1193" spc="-20" dirty="0">
                <a:solidFill>
                  <a:srgbClr val="686B6F"/>
                </a:solidFill>
                <a:latin typeface="Trebuchet MS"/>
                <a:cs typeface="Trebuchet MS"/>
              </a:rPr>
              <a:t>Triangle. </a:t>
            </a:r>
            <a:r>
              <a:rPr lang="en-GB" sz="1193" spc="-346" dirty="0">
                <a:solidFill>
                  <a:srgbClr val="686B6F"/>
                </a:solidFill>
                <a:latin typeface="Trebuchet MS"/>
                <a:cs typeface="Trebuchet MS"/>
              </a:rPr>
              <a:t> </a:t>
            </a:r>
            <a:endParaRPr lang="en-GB" sz="1193" dirty="0">
              <a:solidFill>
                <a:srgbClr val="000000"/>
              </a:solidFill>
              <a:latin typeface="Trebuchet MS"/>
              <a:cs typeface="Trebuchet MS"/>
            </a:endParaRPr>
          </a:p>
        </p:txBody>
      </p:sp>
      <p:sp>
        <p:nvSpPr>
          <p:cNvPr id="8" name="object 9">
            <a:extLst>
              <a:ext uri="{FF2B5EF4-FFF2-40B4-BE49-F238E27FC236}">
                <a16:creationId xmlns:a16="http://schemas.microsoft.com/office/drawing/2014/main" id="{86BD63CB-E35E-40ED-B1ED-AD26534ECF29}"/>
              </a:ext>
            </a:extLst>
          </p:cNvPr>
          <p:cNvSpPr txBox="1"/>
          <p:nvPr/>
        </p:nvSpPr>
        <p:spPr>
          <a:xfrm>
            <a:off x="1513640" y="2935398"/>
            <a:ext cx="2470151" cy="2495235"/>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a:solidFill>
                  <a:srgbClr val="7F8084"/>
                </a:solidFill>
                <a:latin typeface="Trebuchet MS"/>
                <a:cs typeface="Trebuchet MS"/>
              </a:rPr>
              <a:t>I </a:t>
            </a:r>
            <a:r>
              <a:rPr lang="en-GB" sz="716" spc="72">
                <a:solidFill>
                  <a:srgbClr val="7F8084"/>
                </a:solidFill>
                <a:latin typeface="Trebuchet MS"/>
                <a:cs typeface="Trebuchet MS"/>
              </a:rPr>
              <a:t>was </a:t>
            </a:r>
            <a:r>
              <a:rPr lang="en-GB" sz="716" spc="36">
                <a:solidFill>
                  <a:srgbClr val="7F8084"/>
                </a:solidFill>
                <a:latin typeface="Trebuchet MS"/>
                <a:cs typeface="Trebuchet MS"/>
              </a:rPr>
              <a:t>appointed </a:t>
            </a:r>
            <a:r>
              <a:rPr lang="en-GB" sz="716" spc="83">
                <a:solidFill>
                  <a:srgbClr val="7F8084"/>
                </a:solidFill>
                <a:latin typeface="Trebuchet MS"/>
                <a:cs typeface="Trebuchet MS"/>
              </a:rPr>
              <a:t>as </a:t>
            </a:r>
            <a:r>
              <a:rPr lang="en-GB" sz="716" spc="75">
                <a:solidFill>
                  <a:srgbClr val="7F8084"/>
                </a:solidFill>
                <a:latin typeface="Trebuchet MS"/>
                <a:cs typeface="Trebuchet MS"/>
              </a:rPr>
              <a:t>CEO </a:t>
            </a:r>
            <a:r>
              <a:rPr lang="en-GB" sz="716">
                <a:solidFill>
                  <a:srgbClr val="7F8084"/>
                </a:solidFill>
                <a:latin typeface="Trebuchet MS"/>
                <a:cs typeface="Trebuchet MS"/>
              </a:rPr>
              <a:t>in </a:t>
            </a:r>
            <a:r>
              <a:rPr lang="en-GB" sz="716" spc="36">
                <a:solidFill>
                  <a:srgbClr val="7F8084"/>
                </a:solidFill>
                <a:latin typeface="Trebuchet MS"/>
                <a:cs typeface="Trebuchet MS"/>
              </a:rPr>
              <a:t>September </a:t>
            </a:r>
            <a:r>
              <a:rPr lang="en-GB" sz="716" spc="44">
                <a:solidFill>
                  <a:srgbClr val="7F8084"/>
                </a:solidFill>
                <a:latin typeface="Trebuchet MS"/>
                <a:cs typeface="Trebuchet MS"/>
              </a:rPr>
              <a:t>2020 </a:t>
            </a:r>
            <a:r>
              <a:rPr lang="en-GB" sz="716" spc="55">
                <a:solidFill>
                  <a:srgbClr val="7F8084"/>
                </a:solidFill>
                <a:latin typeface="Trebuchet MS"/>
                <a:cs typeface="Trebuchet MS"/>
              </a:rPr>
              <a:t>and </a:t>
            </a:r>
            <a:r>
              <a:rPr lang="en-GB" sz="716">
                <a:solidFill>
                  <a:srgbClr val="7F8084"/>
                </a:solidFill>
                <a:latin typeface="Trebuchet MS"/>
                <a:cs typeface="Trebuchet MS"/>
              </a:rPr>
              <a:t>I’</a:t>
            </a:r>
            <a:r>
              <a:rPr lang="en-GB" sz="716" spc="72">
                <a:solidFill>
                  <a:srgbClr val="7F8084"/>
                </a:solidFill>
                <a:latin typeface="Trebuchet MS"/>
                <a:cs typeface="Trebuchet MS"/>
              </a:rPr>
              <a:t>m </a:t>
            </a:r>
            <a:r>
              <a:rPr lang="en-GB" sz="716" spc="-207">
                <a:solidFill>
                  <a:srgbClr val="7F8084"/>
                </a:solidFill>
                <a:latin typeface="Trebuchet MS"/>
                <a:cs typeface="Trebuchet MS"/>
              </a:rPr>
              <a:t> </a:t>
            </a:r>
            <a:r>
              <a:rPr lang="en-GB" sz="716" spc="20">
                <a:solidFill>
                  <a:srgbClr val="7F8084"/>
                </a:solidFill>
                <a:latin typeface="Trebuchet MS"/>
                <a:cs typeface="Trebuchet MS"/>
              </a:rPr>
              <a:t>continually </a:t>
            </a:r>
            <a:r>
              <a:rPr lang="en-GB" sz="716" spc="36">
                <a:solidFill>
                  <a:srgbClr val="7F8084"/>
                </a:solidFill>
                <a:latin typeface="Trebuchet MS"/>
                <a:cs typeface="Trebuchet MS"/>
              </a:rPr>
              <a:t>impressed </a:t>
            </a:r>
            <a:r>
              <a:rPr lang="en-GB" sz="716" spc="55">
                <a:solidFill>
                  <a:srgbClr val="7F8084"/>
                </a:solidFill>
                <a:latin typeface="Trebuchet MS"/>
                <a:cs typeface="Trebuchet MS"/>
              </a:rPr>
              <a:t>and </a:t>
            </a:r>
            <a:r>
              <a:rPr lang="en-GB" sz="716" spc="32">
                <a:solidFill>
                  <a:srgbClr val="7F8084"/>
                </a:solidFill>
                <a:latin typeface="Trebuchet MS"/>
                <a:cs typeface="Trebuchet MS"/>
              </a:rPr>
              <a:t>humbled </a:t>
            </a:r>
            <a:r>
              <a:rPr lang="en-GB" sz="716" spc="47">
                <a:solidFill>
                  <a:srgbClr val="7F8084"/>
                </a:solidFill>
                <a:latin typeface="Trebuchet MS"/>
                <a:cs typeface="Trebuchet MS"/>
              </a:rPr>
              <a:t>by </a:t>
            </a:r>
            <a:r>
              <a:rPr lang="en-GB" sz="716" spc="28">
                <a:solidFill>
                  <a:srgbClr val="7F8084"/>
                </a:solidFill>
                <a:latin typeface="Trebuchet MS"/>
                <a:cs typeface="Trebuchet MS"/>
              </a:rPr>
              <a:t>the </a:t>
            </a:r>
            <a:r>
              <a:rPr lang="en-GB" sz="716" spc="32">
                <a:solidFill>
                  <a:srgbClr val="7F8084"/>
                </a:solidFill>
                <a:latin typeface="Trebuchet MS"/>
                <a:cs typeface="Trebuchet MS"/>
              </a:rPr>
              <a:t>services </a:t>
            </a:r>
            <a:r>
              <a:rPr lang="en-GB" sz="716" spc="36">
                <a:solidFill>
                  <a:srgbClr val="7F8084"/>
                </a:solidFill>
                <a:latin typeface="Trebuchet MS"/>
                <a:cs typeface="Trebuchet MS"/>
              </a:rPr>
              <a:t> </a:t>
            </a:r>
            <a:r>
              <a:rPr lang="en-GB" sz="716" spc="55">
                <a:solidFill>
                  <a:srgbClr val="7F8084"/>
                </a:solidFill>
                <a:latin typeface="Trebuchet MS"/>
                <a:cs typeface="Trebuchet MS"/>
              </a:rPr>
              <a:t>and </a:t>
            </a:r>
            <a:r>
              <a:rPr lang="en-GB" sz="716" spc="24">
                <a:solidFill>
                  <a:srgbClr val="7F8084"/>
                </a:solidFill>
                <a:latin typeface="Trebuchet MS"/>
                <a:cs typeface="Trebuchet MS"/>
              </a:rPr>
              <a:t>projects </a:t>
            </a:r>
            <a:r>
              <a:rPr lang="en-GB" sz="716" spc="20">
                <a:solidFill>
                  <a:srgbClr val="7F8084"/>
                </a:solidFill>
                <a:latin typeface="Trebuchet MS"/>
                <a:cs typeface="Trebuchet MS"/>
              </a:rPr>
              <a:t>led </a:t>
            </a:r>
            <a:r>
              <a:rPr lang="en-GB" sz="716" spc="55">
                <a:solidFill>
                  <a:srgbClr val="7F8084"/>
                </a:solidFill>
                <a:latin typeface="Trebuchet MS"/>
                <a:cs typeface="Trebuchet MS"/>
              </a:rPr>
              <a:t>and </a:t>
            </a:r>
            <a:r>
              <a:rPr lang="en-GB" sz="716" spc="12">
                <a:solidFill>
                  <a:srgbClr val="7F8084"/>
                </a:solidFill>
                <a:latin typeface="Trebuchet MS"/>
                <a:cs typeface="Trebuchet MS"/>
              </a:rPr>
              <a:t>delivered </a:t>
            </a:r>
            <a:r>
              <a:rPr lang="en-GB" sz="716" spc="47">
                <a:solidFill>
                  <a:srgbClr val="7F8084"/>
                </a:solidFill>
                <a:latin typeface="Trebuchet MS"/>
                <a:cs typeface="Trebuchet MS"/>
              </a:rPr>
              <a:t>by </a:t>
            </a:r>
            <a:r>
              <a:rPr lang="en-GB" sz="716" spc="28">
                <a:solidFill>
                  <a:srgbClr val="7F8084"/>
                </a:solidFill>
                <a:latin typeface="Trebuchet MS"/>
                <a:cs typeface="Trebuchet MS"/>
              </a:rPr>
              <a:t>our </a:t>
            </a:r>
            <a:r>
              <a:rPr lang="en-GB" sz="716" spc="52">
                <a:solidFill>
                  <a:srgbClr val="7F8084"/>
                </a:solidFill>
                <a:latin typeface="Trebuchet MS"/>
                <a:cs typeface="Trebuchet MS"/>
              </a:rPr>
              <a:t>teams </a:t>
            </a:r>
            <a:r>
              <a:rPr lang="en-GB" sz="716" spc="55">
                <a:solidFill>
                  <a:srgbClr val="7F8084"/>
                </a:solidFill>
                <a:latin typeface="Trebuchet MS"/>
                <a:cs typeface="Trebuchet MS"/>
              </a:rPr>
              <a:t>across </a:t>
            </a:r>
            <a:r>
              <a:rPr lang="en-GB" sz="716" spc="60">
                <a:solidFill>
                  <a:srgbClr val="7F8084"/>
                </a:solidFill>
                <a:latin typeface="Trebuchet MS"/>
                <a:cs typeface="Trebuchet MS"/>
              </a:rPr>
              <a:t> </a:t>
            </a:r>
            <a:r>
              <a:rPr lang="en-GB" sz="716" spc="28">
                <a:solidFill>
                  <a:srgbClr val="7F8084"/>
                </a:solidFill>
                <a:latin typeface="Trebuchet MS"/>
                <a:cs typeface="Trebuchet MS"/>
              </a:rPr>
              <a:t>Scotland</a:t>
            </a:r>
            <a:r>
              <a:rPr lang="en-GB" sz="716" kern="0" spc="28">
                <a:solidFill>
                  <a:srgbClr val="7F8084"/>
                </a:solidFill>
                <a:latin typeface="Trebuchet MS"/>
                <a:cs typeface="Trebuchet MS"/>
              </a:rPr>
              <a:t>.  </a:t>
            </a:r>
            <a:r>
              <a:rPr lang="en-GB" sz="716">
                <a:solidFill>
                  <a:srgbClr val="7F8084"/>
                </a:solidFill>
                <a:latin typeface="Trebuchet MS"/>
                <a:cs typeface="Trebuchet MS"/>
              </a:rPr>
              <a:t>It</a:t>
            </a:r>
            <a:r>
              <a:rPr lang="en-GB" sz="716" spc="-39">
                <a:solidFill>
                  <a:srgbClr val="7F8084"/>
                </a:solidFill>
                <a:latin typeface="Trebuchet MS"/>
                <a:cs typeface="Trebuchet MS"/>
              </a:rPr>
              <a:t> </a:t>
            </a:r>
            <a:r>
              <a:rPr lang="en-GB" sz="716" spc="64">
                <a:solidFill>
                  <a:srgbClr val="7F8084"/>
                </a:solidFill>
                <a:latin typeface="Trebuchet MS"/>
                <a:cs typeface="Trebuchet MS"/>
              </a:rPr>
              <a:t>can</a:t>
            </a:r>
            <a:r>
              <a:rPr lang="en-GB" sz="716" spc="-44">
                <a:solidFill>
                  <a:srgbClr val="7F8084"/>
                </a:solidFill>
                <a:latin typeface="Trebuchet MS"/>
                <a:cs typeface="Trebuchet MS"/>
              </a:rPr>
              <a:t> </a:t>
            </a:r>
            <a:r>
              <a:rPr lang="en-GB" sz="716" spc="52">
                <a:solidFill>
                  <a:srgbClr val="7F8084"/>
                </a:solidFill>
                <a:latin typeface="Trebuchet MS"/>
                <a:cs typeface="Trebuchet MS"/>
              </a:rPr>
              <a:t>be</a:t>
            </a:r>
            <a:r>
              <a:rPr lang="en-GB" sz="716" spc="-44">
                <a:solidFill>
                  <a:srgbClr val="7F8084"/>
                </a:solidFill>
                <a:latin typeface="Trebuchet MS"/>
                <a:cs typeface="Trebuchet MS"/>
              </a:rPr>
              <a:t> </a:t>
            </a:r>
            <a:r>
              <a:rPr lang="en-GB" sz="716" spc="28">
                <a:solidFill>
                  <a:srgbClr val="7F8084"/>
                </a:solidFill>
                <a:latin typeface="Trebuchet MS"/>
                <a:cs typeface="Trebuchet MS"/>
              </a:rPr>
              <a:t>overwhelming</a:t>
            </a:r>
            <a:r>
              <a:rPr lang="en-GB" sz="716" spc="-44">
                <a:solidFill>
                  <a:srgbClr val="7F8084"/>
                </a:solidFill>
                <a:latin typeface="Trebuchet MS"/>
                <a:cs typeface="Trebuchet MS"/>
              </a:rPr>
              <a:t> </a:t>
            </a:r>
            <a:r>
              <a:rPr lang="en-GB" sz="716" spc="39">
                <a:solidFill>
                  <a:srgbClr val="7F8084"/>
                </a:solidFill>
                <a:latin typeface="Trebuchet MS"/>
                <a:cs typeface="Trebuchet MS"/>
              </a:rPr>
              <a:t>to</a:t>
            </a:r>
            <a:r>
              <a:rPr lang="en-GB" sz="716" spc="-39">
                <a:solidFill>
                  <a:srgbClr val="7F8084"/>
                </a:solidFill>
                <a:latin typeface="Trebuchet MS"/>
                <a:cs typeface="Trebuchet MS"/>
              </a:rPr>
              <a:t> </a:t>
            </a:r>
            <a:r>
              <a:rPr lang="en-GB" sz="716" spc="47">
                <a:solidFill>
                  <a:srgbClr val="7F8084"/>
                </a:solidFill>
                <a:latin typeface="Trebuchet MS"/>
                <a:cs typeface="Trebuchet MS"/>
              </a:rPr>
              <a:t>see</a:t>
            </a:r>
            <a:r>
              <a:rPr lang="en-GB" sz="716" spc="-44">
                <a:solidFill>
                  <a:srgbClr val="7F8084"/>
                </a:solidFill>
                <a:latin typeface="Trebuchet MS"/>
                <a:cs typeface="Trebuchet MS"/>
              </a:rPr>
              <a:t> </a:t>
            </a:r>
            <a:r>
              <a:rPr lang="en-GB" sz="716" spc="28">
                <a:solidFill>
                  <a:srgbClr val="7F8084"/>
                </a:solidFill>
                <a:latin typeface="Trebuchet MS"/>
                <a:cs typeface="Trebuchet MS"/>
              </a:rPr>
              <a:t>the</a:t>
            </a:r>
            <a:r>
              <a:rPr lang="en-GB" sz="716" spc="-44">
                <a:solidFill>
                  <a:srgbClr val="7F8084"/>
                </a:solidFill>
                <a:latin typeface="Trebuchet MS"/>
                <a:cs typeface="Trebuchet MS"/>
              </a:rPr>
              <a:t> </a:t>
            </a:r>
            <a:r>
              <a:rPr lang="en-GB" sz="716" spc="16">
                <a:solidFill>
                  <a:srgbClr val="7F8084"/>
                </a:solidFill>
                <a:latin typeface="Trebuchet MS"/>
                <a:cs typeface="Trebuchet MS"/>
              </a:rPr>
              <a:t>difference </a:t>
            </a:r>
            <a:r>
              <a:rPr lang="en-GB" sz="716" spc="-202">
                <a:solidFill>
                  <a:srgbClr val="7F8084"/>
                </a:solidFill>
                <a:latin typeface="Trebuchet MS"/>
                <a:cs typeface="Trebuchet MS"/>
              </a:rPr>
              <a:t> </a:t>
            </a:r>
            <a:r>
              <a:rPr lang="en-GB" sz="716" spc="47">
                <a:solidFill>
                  <a:srgbClr val="7F8084"/>
                </a:solidFill>
                <a:latin typeface="Trebuchet MS"/>
                <a:cs typeface="Trebuchet MS"/>
              </a:rPr>
              <a:t>we </a:t>
            </a:r>
            <a:r>
              <a:rPr lang="en-GB" sz="716" spc="44">
                <a:solidFill>
                  <a:srgbClr val="7F8084"/>
                </a:solidFill>
                <a:latin typeface="Trebuchet MS"/>
                <a:cs typeface="Trebuchet MS"/>
              </a:rPr>
              <a:t>make </a:t>
            </a:r>
            <a:r>
              <a:rPr lang="en-GB" sz="716" spc="55">
                <a:solidFill>
                  <a:srgbClr val="7F8084"/>
                </a:solidFill>
                <a:latin typeface="Trebuchet MS"/>
                <a:cs typeface="Trebuchet MS"/>
              </a:rPr>
              <a:t>and how </a:t>
            </a:r>
            <a:r>
              <a:rPr lang="en-GB" sz="716" spc="47">
                <a:solidFill>
                  <a:srgbClr val="7F8084"/>
                </a:solidFill>
                <a:latin typeface="Trebuchet MS"/>
                <a:cs typeface="Trebuchet MS"/>
              </a:rPr>
              <a:t>we </a:t>
            </a:r>
            <a:r>
              <a:rPr lang="en-GB" sz="716" spc="12">
                <a:solidFill>
                  <a:srgbClr val="7F8084"/>
                </a:solidFill>
                <a:latin typeface="Trebuchet MS"/>
                <a:cs typeface="Trebuchet MS"/>
              </a:rPr>
              <a:t>build </a:t>
            </a:r>
            <a:r>
              <a:rPr lang="en-GB" sz="716" spc="16">
                <a:solidFill>
                  <a:srgbClr val="7F8084"/>
                </a:solidFill>
                <a:latin typeface="Trebuchet MS"/>
                <a:cs typeface="Trebuchet MS"/>
              </a:rPr>
              <a:t>innovative </a:t>
            </a:r>
            <a:r>
              <a:rPr lang="en-GB" sz="716" spc="32">
                <a:solidFill>
                  <a:srgbClr val="7F8084"/>
                </a:solidFill>
                <a:latin typeface="Trebuchet MS"/>
                <a:cs typeface="Trebuchet MS"/>
              </a:rPr>
              <a:t>partnerships to achieve our Mission to </a:t>
            </a:r>
            <a:r>
              <a:rPr lang="en-GB" sz="716" spc="-211">
                <a:solidFill>
                  <a:srgbClr val="7F8084"/>
                </a:solidFill>
                <a:latin typeface="Trebuchet MS"/>
                <a:cs typeface="Trebuchet MS"/>
              </a:rPr>
              <a:t> </a:t>
            </a:r>
            <a:r>
              <a:rPr lang="en-GB" sz="716" spc="16">
                <a:solidFill>
                  <a:srgbClr val="7F8084"/>
                </a:solidFill>
                <a:latin typeface="Trebuchet MS"/>
                <a:cs typeface="Trebuchet MS"/>
              </a:rPr>
              <a:t>‘Empower</a:t>
            </a:r>
            <a:r>
              <a:rPr lang="en-GB" sz="716" spc="-39">
                <a:solidFill>
                  <a:srgbClr val="7F8084"/>
                </a:solidFill>
                <a:latin typeface="Trebuchet MS"/>
                <a:cs typeface="Trebuchet MS"/>
              </a:rPr>
              <a:t> </a:t>
            </a:r>
            <a:r>
              <a:rPr lang="en-GB" sz="716" spc="24">
                <a:solidFill>
                  <a:srgbClr val="7F8084"/>
                </a:solidFill>
                <a:latin typeface="Trebuchet MS"/>
                <a:cs typeface="Trebuchet MS"/>
              </a:rPr>
              <a:t>People</a:t>
            </a:r>
            <a:r>
              <a:rPr lang="en-GB" sz="716" spc="-39">
                <a:solidFill>
                  <a:srgbClr val="7F8084"/>
                </a:solidFill>
                <a:latin typeface="Trebuchet MS"/>
                <a:cs typeface="Trebuchet MS"/>
              </a:rPr>
              <a:t> </a:t>
            </a:r>
            <a:r>
              <a:rPr lang="en-GB" sz="716" spc="39">
                <a:solidFill>
                  <a:srgbClr val="7F8084"/>
                </a:solidFill>
                <a:latin typeface="Trebuchet MS"/>
                <a:cs typeface="Trebuchet MS"/>
              </a:rPr>
              <a:t>to</a:t>
            </a:r>
            <a:r>
              <a:rPr lang="en-GB" sz="716" spc="-36">
                <a:solidFill>
                  <a:srgbClr val="7F8084"/>
                </a:solidFill>
                <a:latin typeface="Trebuchet MS"/>
                <a:cs typeface="Trebuchet MS"/>
              </a:rPr>
              <a:t> </a:t>
            </a:r>
            <a:r>
              <a:rPr lang="en-GB" sz="716" spc="-28">
                <a:solidFill>
                  <a:srgbClr val="7F8084"/>
                </a:solidFill>
                <a:latin typeface="Trebuchet MS"/>
                <a:cs typeface="Trebuchet MS"/>
              </a:rPr>
              <a:t>Thrive’.</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8">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Every person we support is amazing, and we’re there to do our bit to unlock their potential, by bringing hope and love as the foundations for everything we do.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55">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We can only do this by recruiting people who are passionate about changing lives and seeing everyone move on beyond their current circumstances.  This is true for everyone who works in Blue Triangle as we all have a key role in ensuring we are there for the next person who walks in the door, whether working in our Accommodation Services, Community Services, or in Central Support. </a:t>
            </a:r>
          </a:p>
        </p:txBody>
      </p:sp>
      <p:sp>
        <p:nvSpPr>
          <p:cNvPr id="9" name="object 10">
            <a:extLst>
              <a:ext uri="{FF2B5EF4-FFF2-40B4-BE49-F238E27FC236}">
                <a16:creationId xmlns:a16="http://schemas.microsoft.com/office/drawing/2014/main" id="{6B566E61-6600-486A-826A-082B0E78165F}"/>
              </a:ext>
            </a:extLst>
          </p:cNvPr>
          <p:cNvSpPr txBox="1"/>
          <p:nvPr/>
        </p:nvSpPr>
        <p:spPr>
          <a:xfrm>
            <a:off x="4102320" y="2934676"/>
            <a:ext cx="2476719" cy="2509854"/>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spc="36">
                <a:solidFill>
                  <a:srgbClr val="7F8084"/>
                </a:solidFill>
                <a:latin typeface="Trebuchet MS"/>
                <a:cs typeface="Trebuchet MS"/>
              </a:rPr>
              <a:t>We firmly believe that </a:t>
            </a:r>
            <a:r>
              <a:rPr lang="en-GB" sz="716" spc="55">
                <a:solidFill>
                  <a:srgbClr val="7F8084"/>
                </a:solidFill>
                <a:latin typeface="Trebuchet MS"/>
                <a:cs typeface="Trebuchet MS"/>
              </a:rPr>
              <a:t>s</a:t>
            </a:r>
            <a:r>
              <a:rPr lang="en-GB" sz="716" kern="0" spc="55">
                <a:solidFill>
                  <a:srgbClr val="7F8084"/>
                </a:solidFill>
                <a:latin typeface="Trebuchet MS"/>
              </a:rPr>
              <a:t>ocial care must be viewed as an investment and a springboard to a better </a:t>
            </a:r>
            <a:r>
              <a:rPr lang="en-GB" sz="716" kern="0" spc="24">
                <a:solidFill>
                  <a:srgbClr val="7F8084"/>
                </a:solidFill>
                <a:latin typeface="Trebuchet MS"/>
              </a:rPr>
              <a:t>future, not as a safety net to catch people in crisis.</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operate at the intersection of social care and social justice, where complex interdependencies across  homelessness, addiction, offending, trauma, abuse, and  fragile mental health are the reality.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do all we can to be Trauma-Informed, Person-Centred, and Wellbeing-Focused</a:t>
            </a:r>
            <a:r>
              <a:rPr lang="en-GB" sz="716" kern="0" spc="47">
                <a:solidFill>
                  <a:srgbClr val="7F8084"/>
                </a:solidFill>
                <a:latin typeface="Trebuchet MS"/>
              </a:rPr>
              <a:t>, seeing the whole person and being there for them no matter what.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Through our Connected Communities we bring positive connections and lasting relationships to people who have often been trapped in a system that tries to fix them issue by issue.  No one’s past defines who they are today and we only want to see people stepping out and being part of their local communities as active and thriving citizens.</a:t>
            </a:r>
            <a:endParaRPr lang="en-GB" sz="351" kern="0" spc="47">
              <a:solidFill>
                <a:srgbClr val="7F8084"/>
              </a:solidFill>
              <a:latin typeface="Trebuchet MS"/>
            </a:endParaRPr>
          </a:p>
          <a:p>
            <a:pPr marL="10097" marR="46966" algn="just" defTabSz="727271">
              <a:lnSpc>
                <a:spcPct val="111100"/>
              </a:lnSpc>
              <a:spcBef>
                <a:spcPts val="447"/>
              </a:spcBef>
              <a:defRPr sz="1800" b="0" i="0" u="none" strike="noStrike" kern="0" cap="none" spc="0" baseline="0">
                <a:solidFill>
                  <a:srgbClr val="000000"/>
                </a:solidFill>
                <a:uFillTx/>
              </a:defRPr>
            </a:pPr>
            <a:endParaRPr lang="en-GB" sz="716" spc="36">
              <a:solidFill>
                <a:srgbClr val="7F8084"/>
              </a:solidFill>
              <a:latin typeface="Trebuchet MS"/>
              <a:cs typeface="Trebuchet MS"/>
            </a:endParaRPr>
          </a:p>
        </p:txBody>
      </p:sp>
      <p:sp>
        <p:nvSpPr>
          <p:cNvPr id="10" name="object 11">
            <a:extLst>
              <a:ext uri="{FF2B5EF4-FFF2-40B4-BE49-F238E27FC236}">
                <a16:creationId xmlns:a16="http://schemas.microsoft.com/office/drawing/2014/main" id="{27429542-9D9B-490B-8B80-1ED43855B1FF}"/>
              </a:ext>
            </a:extLst>
          </p:cNvPr>
          <p:cNvSpPr txBox="1"/>
          <p:nvPr/>
        </p:nvSpPr>
        <p:spPr>
          <a:xfrm>
            <a:off x="1513640" y="6525421"/>
            <a:ext cx="121712" cy="120354"/>
          </a:xfrm>
          <a:prstGeom prst="rect">
            <a:avLst/>
          </a:prstGeom>
          <a:noFill/>
          <a:ln cap="flat">
            <a:noFill/>
          </a:ln>
        </p:spPr>
        <p:txBody>
          <a:bodyPr vert="horz" wrap="square" lIns="0" tIns="10097" rIns="0" bIns="0" anchor="t" anchorCtr="0" compatLnSpc="1">
            <a:spAutoFit/>
          </a:bodyPr>
          <a:lstStyle/>
          <a:p>
            <a:pPr marL="10097" defTabSz="727271">
              <a:spcBef>
                <a:spcPts val="79"/>
              </a:spcBef>
              <a:defRPr sz="1800" b="0" i="0" u="none" strike="noStrike" kern="0" cap="none" spc="0" baseline="0">
                <a:solidFill>
                  <a:srgbClr val="000000"/>
                </a:solidFill>
                <a:uFillTx/>
              </a:defRPr>
            </a:pPr>
            <a:r>
              <a:rPr lang="en-GB" sz="716" spc="20">
                <a:solidFill>
                  <a:srgbClr val="1793CD"/>
                </a:solidFill>
                <a:latin typeface="Trebuchet MS"/>
                <a:cs typeface="Trebuchet MS"/>
              </a:rPr>
              <a:t>03</a:t>
            </a:r>
            <a:endParaRPr lang="en-GB" sz="716">
              <a:solidFill>
                <a:srgbClr val="000000"/>
              </a:solidFill>
              <a:latin typeface="Trebuchet MS"/>
              <a:cs typeface="Trebuchet MS"/>
            </a:endParaRPr>
          </a:p>
        </p:txBody>
      </p:sp>
      <p:sp>
        <p:nvSpPr>
          <p:cNvPr id="11" name="object 12">
            <a:extLst>
              <a:ext uri="{FF2B5EF4-FFF2-40B4-BE49-F238E27FC236}">
                <a16:creationId xmlns:a16="http://schemas.microsoft.com/office/drawing/2014/main" id="{19E4AA7C-4643-4C08-A027-663F95A48FB3}"/>
              </a:ext>
            </a:extLst>
          </p:cNvPr>
          <p:cNvSpPr txBox="1"/>
          <p:nvPr/>
        </p:nvSpPr>
        <p:spPr>
          <a:xfrm>
            <a:off x="6690983" y="2935398"/>
            <a:ext cx="2484298" cy="1675973"/>
          </a:xfrm>
          <a:prstGeom prst="rect">
            <a:avLst/>
          </a:prstGeom>
          <a:noFill/>
          <a:ln cap="flat">
            <a:noFill/>
          </a:ln>
        </p:spPr>
        <p:txBody>
          <a:bodyPr vert="horz" wrap="square" lIns="0" tIns="10097" rIns="0" bIns="0" anchor="t" anchorCtr="0" compatLnSpc="1">
            <a:spAutoFit/>
          </a:bodyPr>
          <a:lstStyle/>
          <a:p>
            <a:pPr marL="10097" marR="4042"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Over the past 12 months we’ve been investing in transforming who we are and what we do, and this is a on-going journey, as we’ll continually evolve to the changing needs of society to ensure we’re doing our bit to nurture, support, and empower as many people as possible across Scotland.</a:t>
            </a:r>
          </a:p>
          <a:p>
            <a:pPr marL="10097" marR="4042"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cs typeface="Trebuchet MS"/>
            </a:endParaRPr>
          </a:p>
          <a:p>
            <a:pPr marL="10097" marR="4042" algn="just" defTabSz="727271">
              <a:lnSpc>
                <a:spcPct val="111100"/>
              </a:lnSpc>
              <a:spcBef>
                <a:spcPts val="79"/>
              </a:spcBef>
              <a:defRPr sz="1800" b="0" i="0" u="none" strike="noStrike" kern="0" cap="none" spc="0" baseline="0">
                <a:solidFill>
                  <a:srgbClr val="000000"/>
                </a:solidFill>
                <a:uFillTx/>
              </a:defRPr>
            </a:pPr>
            <a:r>
              <a:rPr lang="en-GB" sz="716" spc="47">
                <a:solidFill>
                  <a:srgbClr val="7F8084"/>
                </a:solidFill>
                <a:latin typeface="Trebuchet MS"/>
                <a:cs typeface="Trebuchet MS"/>
              </a:rPr>
              <a:t>It’s </a:t>
            </a:r>
            <a:r>
              <a:rPr lang="en-GB" sz="716" kern="0" spc="47">
                <a:solidFill>
                  <a:srgbClr val="7F8084"/>
                </a:solidFill>
                <a:latin typeface="Trebuchet MS"/>
                <a:cs typeface="Trebuchet MS"/>
              </a:rPr>
              <a:t>knowing that we’re making a difference in a very real way that motivates me to do what I do, and we </a:t>
            </a:r>
            <a:r>
              <a:rPr lang="en-GB" sz="716" spc="44">
                <a:solidFill>
                  <a:srgbClr val="7F8084"/>
                </a:solidFill>
                <a:latin typeface="Trebuchet MS"/>
                <a:cs typeface="Trebuchet MS"/>
              </a:rPr>
              <a:t>want </a:t>
            </a:r>
            <a:r>
              <a:rPr lang="en-GB" sz="716" spc="39">
                <a:solidFill>
                  <a:srgbClr val="7F8084"/>
                </a:solidFill>
                <a:latin typeface="Trebuchet MS"/>
                <a:cs typeface="Trebuchet MS"/>
              </a:rPr>
              <a:t>to </a:t>
            </a:r>
            <a:r>
              <a:rPr lang="en-GB" sz="716" spc="28">
                <a:solidFill>
                  <a:srgbClr val="7F8084"/>
                </a:solidFill>
                <a:latin typeface="Trebuchet MS"/>
                <a:cs typeface="Trebuchet MS"/>
              </a:rPr>
              <a:t>attract </a:t>
            </a:r>
            <a:r>
              <a:rPr lang="en-GB" sz="716" spc="32">
                <a:solidFill>
                  <a:srgbClr val="7F8084"/>
                </a:solidFill>
                <a:latin typeface="Trebuchet MS"/>
                <a:cs typeface="Trebuchet MS"/>
              </a:rPr>
              <a:t>people </a:t>
            </a:r>
            <a:r>
              <a:rPr lang="en-GB" sz="716" spc="60">
                <a:solidFill>
                  <a:srgbClr val="7F8084"/>
                </a:solidFill>
                <a:latin typeface="Trebuchet MS"/>
                <a:cs typeface="Trebuchet MS"/>
              </a:rPr>
              <a:t>who share our </a:t>
            </a:r>
            <a:r>
              <a:rPr lang="en-GB" sz="716" spc="44">
                <a:solidFill>
                  <a:srgbClr val="7F8084"/>
                </a:solidFill>
                <a:latin typeface="Trebuchet MS"/>
                <a:cs typeface="Trebuchet MS"/>
              </a:rPr>
              <a:t>passion for </a:t>
            </a:r>
            <a:r>
              <a:rPr lang="en-GB" sz="716" spc="39">
                <a:solidFill>
                  <a:srgbClr val="7F8084"/>
                </a:solidFill>
                <a:latin typeface="Trebuchet MS"/>
                <a:cs typeface="Trebuchet MS"/>
              </a:rPr>
              <a:t>transforming lives, regardless of the role you want to play in Blue Triangle – we are all part of one team and we all have a role in bringing hope and love to those who need it most.</a:t>
            </a:r>
            <a:endParaRPr lang="en-GB" sz="716">
              <a:solidFill>
                <a:srgbClr val="000000"/>
              </a:solidFill>
              <a:latin typeface="Trebuchet MS"/>
              <a:cs typeface="Trebuchet MS"/>
            </a:endParaRPr>
          </a:p>
        </p:txBody>
      </p:sp>
      <p:sp>
        <p:nvSpPr>
          <p:cNvPr id="12" name="object 13">
            <a:extLst>
              <a:ext uri="{FF2B5EF4-FFF2-40B4-BE49-F238E27FC236}">
                <a16:creationId xmlns:a16="http://schemas.microsoft.com/office/drawing/2014/main" id="{1229BAB2-053E-4C10-9DA7-B16DC44AA7FC}"/>
              </a:ext>
            </a:extLst>
          </p:cNvPr>
          <p:cNvSpPr txBox="1"/>
          <p:nvPr/>
        </p:nvSpPr>
        <p:spPr>
          <a:xfrm>
            <a:off x="7442334" y="5515247"/>
            <a:ext cx="1019172" cy="255582"/>
          </a:xfrm>
          <a:prstGeom prst="rect">
            <a:avLst/>
          </a:prstGeom>
          <a:noFill/>
          <a:ln cap="flat">
            <a:noFill/>
          </a:ln>
        </p:spPr>
        <p:txBody>
          <a:bodyPr vert="horz" wrap="square" lIns="0" tIns="22224" rIns="0" bIns="0" anchor="t" anchorCtr="0" compatLnSpc="1">
            <a:spAutoFit/>
          </a:bodyPr>
          <a:lstStyle/>
          <a:p>
            <a:pPr marL="10097" defTabSz="727271">
              <a:spcBef>
                <a:spcPts val="175"/>
              </a:spcBef>
              <a:defRPr sz="1800" b="0" i="0" u="none" strike="noStrike" kern="0" cap="none" spc="0" baseline="0">
                <a:solidFill>
                  <a:srgbClr val="000000"/>
                </a:solidFill>
                <a:uFillTx/>
              </a:defRPr>
            </a:pPr>
            <a:r>
              <a:rPr lang="en-GB" sz="716" b="1" spc="-8">
                <a:solidFill>
                  <a:srgbClr val="46A9D6"/>
                </a:solidFill>
                <a:latin typeface="Trebuchet MS"/>
                <a:cs typeface="Trebuchet MS"/>
              </a:rPr>
              <a:t>I</a:t>
            </a:r>
            <a:r>
              <a:rPr lang="en-GB" sz="716" b="1">
                <a:solidFill>
                  <a:srgbClr val="46A9D6"/>
                </a:solidFill>
                <a:latin typeface="Trebuchet MS"/>
                <a:cs typeface="Trebuchet MS"/>
              </a:rPr>
              <a:t>ai</a:t>
            </a:r>
            <a:r>
              <a:rPr lang="en-GB" sz="716" b="1" spc="24">
                <a:solidFill>
                  <a:srgbClr val="46A9D6"/>
                </a:solidFill>
                <a:latin typeface="Trebuchet MS"/>
                <a:cs typeface="Trebuchet MS"/>
              </a:rPr>
              <a:t>n</a:t>
            </a:r>
            <a:r>
              <a:rPr lang="en-GB" sz="716" b="1" spc="-60">
                <a:solidFill>
                  <a:srgbClr val="46A9D6"/>
                </a:solidFill>
                <a:latin typeface="Trebuchet MS"/>
                <a:cs typeface="Trebuchet MS"/>
              </a:rPr>
              <a:t> </a:t>
            </a:r>
            <a:r>
              <a:rPr lang="en-GB" sz="716" b="1" spc="68">
                <a:solidFill>
                  <a:srgbClr val="46A9D6"/>
                </a:solidFill>
                <a:latin typeface="Trebuchet MS"/>
                <a:cs typeface="Trebuchet MS"/>
              </a:rPr>
              <a:t>Mac</a:t>
            </a:r>
            <a:r>
              <a:rPr lang="en-GB" sz="716" b="1" spc="20">
                <a:solidFill>
                  <a:srgbClr val="46A9D6"/>
                </a:solidFill>
                <a:latin typeface="Trebuchet MS"/>
                <a:cs typeface="Trebuchet MS"/>
              </a:rPr>
              <a:t>f</a:t>
            </a:r>
            <a:r>
              <a:rPr lang="en-GB" sz="716" b="1" spc="24">
                <a:solidFill>
                  <a:srgbClr val="46A9D6"/>
                </a:solidFill>
                <a:latin typeface="Trebuchet MS"/>
                <a:cs typeface="Trebuchet MS"/>
              </a:rPr>
              <a:t>ar</a:t>
            </a:r>
            <a:r>
              <a:rPr lang="en-GB" sz="716" b="1">
                <a:solidFill>
                  <a:srgbClr val="46A9D6"/>
                </a:solidFill>
                <a:latin typeface="Trebuchet MS"/>
                <a:cs typeface="Trebuchet MS"/>
              </a:rPr>
              <a:t>l</a:t>
            </a:r>
            <a:r>
              <a:rPr lang="en-GB" sz="716" b="1" spc="16">
                <a:solidFill>
                  <a:srgbClr val="46A9D6"/>
                </a:solidFill>
                <a:latin typeface="Trebuchet MS"/>
                <a:cs typeface="Trebuchet MS"/>
              </a:rPr>
              <a:t>ane</a:t>
            </a:r>
            <a:endParaRPr lang="en-GB" sz="716">
              <a:solidFill>
                <a:srgbClr val="000000"/>
              </a:solidFill>
              <a:latin typeface="Trebuchet MS"/>
              <a:cs typeface="Trebuchet MS"/>
            </a:endParaRPr>
          </a:p>
          <a:p>
            <a:pPr marL="10097" defTabSz="727271">
              <a:spcBef>
                <a:spcPts val="96"/>
              </a:spcBef>
              <a:defRPr sz="1800" b="0" i="0" u="none" strike="noStrike" kern="0" cap="none" spc="0" baseline="0">
                <a:solidFill>
                  <a:srgbClr val="000000"/>
                </a:solidFill>
                <a:uFillTx/>
              </a:defRPr>
            </a:pPr>
            <a:r>
              <a:rPr lang="en-GB" sz="716" spc="32">
                <a:solidFill>
                  <a:srgbClr val="7F8084"/>
                </a:solidFill>
                <a:latin typeface="Trebuchet MS"/>
                <a:cs typeface="Trebuchet MS"/>
              </a:rPr>
              <a:t>Chie</a:t>
            </a:r>
            <a:r>
              <a:rPr lang="en-GB" sz="716" spc="36">
                <a:solidFill>
                  <a:srgbClr val="7F8084"/>
                </a:solidFill>
                <a:latin typeface="Trebuchet MS"/>
                <a:cs typeface="Trebuchet MS"/>
              </a:rPr>
              <a:t>f</a:t>
            </a:r>
            <a:r>
              <a:rPr lang="en-GB" sz="716" spc="-39">
                <a:solidFill>
                  <a:srgbClr val="7F8084"/>
                </a:solidFill>
                <a:latin typeface="Trebuchet MS"/>
                <a:cs typeface="Trebuchet MS"/>
              </a:rPr>
              <a:t> </a:t>
            </a:r>
            <a:r>
              <a:rPr lang="en-GB" sz="716" spc="4">
                <a:solidFill>
                  <a:srgbClr val="7F8084"/>
                </a:solidFill>
                <a:latin typeface="Trebuchet MS"/>
                <a:cs typeface="Trebuchet MS"/>
              </a:rPr>
              <a:t>E</a:t>
            </a:r>
            <a:r>
              <a:rPr lang="en-GB" sz="716" spc="-12">
                <a:solidFill>
                  <a:srgbClr val="7F8084"/>
                </a:solidFill>
                <a:latin typeface="Trebuchet MS"/>
                <a:cs typeface="Trebuchet MS"/>
              </a:rPr>
              <a:t>x</a:t>
            </a:r>
            <a:r>
              <a:rPr lang="en-GB" sz="716" spc="16">
                <a:solidFill>
                  <a:srgbClr val="7F8084"/>
                </a:solidFill>
                <a:latin typeface="Trebuchet MS"/>
                <a:cs typeface="Trebuchet MS"/>
              </a:rPr>
              <a:t>ecuti</a:t>
            </a:r>
            <a:r>
              <a:rPr lang="en-GB" sz="716" spc="8">
                <a:solidFill>
                  <a:srgbClr val="7F8084"/>
                </a:solidFill>
                <a:latin typeface="Trebuchet MS"/>
                <a:cs typeface="Trebuchet MS"/>
              </a:rPr>
              <a:t>v</a:t>
            </a:r>
            <a:r>
              <a:rPr lang="en-GB" sz="716" spc="44">
                <a:solidFill>
                  <a:srgbClr val="7F8084"/>
                </a:solidFill>
                <a:latin typeface="Trebuchet MS"/>
                <a:cs typeface="Trebuchet MS"/>
              </a:rPr>
              <a:t>e</a:t>
            </a:r>
            <a:r>
              <a:rPr lang="en-GB" sz="716" spc="-39">
                <a:solidFill>
                  <a:srgbClr val="7F8084"/>
                </a:solidFill>
                <a:latin typeface="Trebuchet MS"/>
                <a:cs typeface="Trebuchet MS"/>
              </a:rPr>
              <a:t> </a:t>
            </a:r>
            <a:r>
              <a:rPr lang="en-GB" sz="716" spc="20">
                <a:solidFill>
                  <a:srgbClr val="7F8084"/>
                </a:solidFill>
                <a:latin typeface="Trebuchet MS"/>
                <a:cs typeface="Trebuchet MS"/>
              </a:rPr>
              <a:t>Officer</a:t>
            </a:r>
            <a:endParaRPr lang="en-GB" sz="716">
              <a:solidFill>
                <a:srgbClr val="000000"/>
              </a:solidFill>
              <a:latin typeface="Trebuchet MS"/>
              <a:cs typeface="Trebuchet MS"/>
            </a:endParaRPr>
          </a:p>
        </p:txBody>
      </p:sp>
      <p:pic>
        <p:nvPicPr>
          <p:cNvPr id="13" name="object 14">
            <a:extLst>
              <a:ext uri="{FF2B5EF4-FFF2-40B4-BE49-F238E27FC236}">
                <a16:creationId xmlns:a16="http://schemas.microsoft.com/office/drawing/2014/main" id="{6656B6F0-9FCC-48D8-B05A-63B6D1F4F6A7}"/>
              </a:ext>
            </a:extLst>
          </p:cNvPr>
          <p:cNvPicPr>
            <a:picLocks noChangeAspect="1"/>
          </p:cNvPicPr>
          <p:nvPr/>
        </p:nvPicPr>
        <p:blipFill>
          <a:blip r:embed="rId3"/>
          <a:stretch>
            <a:fillRect/>
          </a:stretch>
        </p:blipFill>
        <p:spPr>
          <a:xfrm>
            <a:off x="7380467" y="4743149"/>
            <a:ext cx="1374179" cy="785820"/>
          </a:xfrm>
          <a:prstGeom prst="rect">
            <a:avLst/>
          </a:prstGeom>
          <a:noFill/>
          <a:ln cap="flat">
            <a:noFill/>
          </a:ln>
        </p:spPr>
      </p:pic>
      <p:pic>
        <p:nvPicPr>
          <p:cNvPr id="14" name="object 15">
            <a:extLst>
              <a:ext uri="{FF2B5EF4-FFF2-40B4-BE49-F238E27FC236}">
                <a16:creationId xmlns:a16="http://schemas.microsoft.com/office/drawing/2014/main" id="{F3CF1166-24B5-4A62-94D6-7D1624C2277F}"/>
              </a:ext>
            </a:extLst>
          </p:cNvPr>
          <p:cNvPicPr>
            <a:picLocks noChangeAspect="1"/>
          </p:cNvPicPr>
          <p:nvPr/>
        </p:nvPicPr>
        <p:blipFill>
          <a:blip r:embed="rId4"/>
          <a:stretch>
            <a:fillRect/>
          </a:stretch>
        </p:blipFill>
        <p:spPr>
          <a:xfrm>
            <a:off x="6694993" y="773906"/>
            <a:ext cx="2158099" cy="186109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dirty="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dirty="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dirty="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dirty="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dirty="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b="1"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b="1"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dirty="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dirty="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lang="en-GB" sz="3000" b="1" spc="-170" dirty="0">
                <a:solidFill>
                  <a:srgbClr val="46A9D6"/>
                </a:solidFill>
                <a:latin typeface="Lucida Sans"/>
                <a:cs typeface="Lucida Sans"/>
              </a:rPr>
              <a:t>Structure</a:t>
            </a:r>
            <a:endParaRPr sz="3000" dirty="0">
              <a:latin typeface="Lucida Sans"/>
              <a:cs typeface="Lucida Sans"/>
            </a:endParaRPr>
          </a:p>
        </p:txBody>
      </p:sp>
      <p:pic>
        <p:nvPicPr>
          <p:cNvPr id="13" name="Picture 12">
            <a:extLst>
              <a:ext uri="{FF2B5EF4-FFF2-40B4-BE49-F238E27FC236}">
                <a16:creationId xmlns:a16="http://schemas.microsoft.com/office/drawing/2014/main" id="{EFBD1463-8968-4920-AD3D-CCE8AFC3407C}"/>
              </a:ext>
            </a:extLst>
          </p:cNvPr>
          <p:cNvPicPr>
            <a:picLocks noChangeAspect="1"/>
          </p:cNvPicPr>
          <p:nvPr/>
        </p:nvPicPr>
        <p:blipFill>
          <a:blip r:embed="rId4"/>
          <a:stretch>
            <a:fillRect/>
          </a:stretch>
        </p:blipFill>
        <p:spPr>
          <a:xfrm>
            <a:off x="2958704" y="1706020"/>
            <a:ext cx="7870618" cy="4535817"/>
          </a:xfrm>
          <a:prstGeom prst="rect">
            <a:avLst/>
          </a:prstGeom>
        </p:spPr>
      </p:pic>
    </p:spTree>
    <p:extLst>
      <p:ext uri="{BB962C8B-B14F-4D97-AF65-F5344CB8AC3E}">
        <p14:creationId xmlns:p14="http://schemas.microsoft.com/office/powerpoint/2010/main" val="97144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60120" y="188610"/>
            <a:ext cx="6517600" cy="397032"/>
          </a:xfrm>
          <a:prstGeom prst="rect">
            <a:avLst/>
          </a:prstGeom>
        </p:spPr>
        <p:txBody>
          <a:bodyPr vert="horz" wrap="square" lIns="0" tIns="12700" rIns="0" bIns="0" rtlCol="0">
            <a:spAutoFit/>
          </a:bodyPr>
          <a:lstStyle/>
          <a:p>
            <a:pPr marL="12700" algn="ctr">
              <a:lnSpc>
                <a:spcPts val="3250"/>
              </a:lnSpc>
            </a:pPr>
            <a:r>
              <a:rPr lang="en-GB" sz="2400" b="1" spc="-85" dirty="0">
                <a:latin typeface="Lucida Sans"/>
                <a:cs typeface="Lucida Sans"/>
              </a:rPr>
              <a:t>Housing Assistant Nights</a:t>
            </a:r>
            <a:endParaRPr sz="2400" b="1" spc="-85" dirty="0">
              <a:latin typeface="Lucida Sans"/>
            </a:endParaRPr>
          </a:p>
        </p:txBody>
      </p:sp>
      <p:sp>
        <p:nvSpPr>
          <p:cNvPr id="11" name="object 11"/>
          <p:cNvSpPr txBox="1"/>
          <p:nvPr/>
        </p:nvSpPr>
        <p:spPr>
          <a:xfrm>
            <a:off x="3835452" y="722442"/>
            <a:ext cx="6366934" cy="887422"/>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p:txBody>
      </p:sp>
      <p:sp>
        <p:nvSpPr>
          <p:cNvPr id="12" name="object 12"/>
          <p:cNvSpPr txBox="1"/>
          <p:nvPr/>
        </p:nvSpPr>
        <p:spPr>
          <a:xfrm>
            <a:off x="527217" y="1328866"/>
            <a:ext cx="2378710" cy="616194"/>
          </a:xfrm>
          <a:prstGeom prst="rect">
            <a:avLst/>
          </a:prstGeom>
        </p:spPr>
        <p:txBody>
          <a:bodyPr vert="horz" wrap="square" lIns="0" tIns="74295" rIns="0" bIns="0" rtlCol="0">
            <a:spAutoFit/>
          </a:bodyPr>
          <a:lstStyle/>
          <a:p>
            <a:pPr marL="12700" algn="ctr">
              <a:lnSpc>
                <a:spcPct val="100000"/>
              </a:lnSpc>
              <a:spcBef>
                <a:spcPts val="585"/>
              </a:spcBef>
            </a:pPr>
            <a:endParaRPr sz="1500" dirty="0">
              <a:latin typeface="Trebuchet MS"/>
              <a:cs typeface="Trebuchet MS"/>
            </a:endParaRPr>
          </a:p>
          <a:p>
            <a:pPr marL="12700" algn="ctr">
              <a:lnSpc>
                <a:spcPct val="100000"/>
              </a:lnSpc>
              <a:spcBef>
                <a:spcPts val="489"/>
              </a:spcBef>
            </a:pPr>
            <a:r>
              <a:rPr lang="en-GB" sz="1500" dirty="0">
                <a:latin typeface="Trebuchet MS"/>
                <a:cs typeface="Trebuchet MS"/>
              </a:rPr>
              <a:t>£20,066 pro rata</a:t>
            </a:r>
            <a:endParaRPr sz="1500" dirty="0">
              <a:latin typeface="Trebuchet MS"/>
              <a:cs typeface="Trebuchet MS"/>
            </a:endParaRPr>
          </a:p>
        </p:txBody>
      </p:sp>
      <p:sp>
        <p:nvSpPr>
          <p:cNvPr id="15" name="TextBox 14">
            <a:extLst>
              <a:ext uri="{FF2B5EF4-FFF2-40B4-BE49-F238E27FC236}">
                <a16:creationId xmlns:a16="http://schemas.microsoft.com/office/drawing/2014/main" id="{4A89798F-3AF6-ECCA-FDCA-CD19C92DF7CA}"/>
              </a:ext>
            </a:extLst>
          </p:cNvPr>
          <p:cNvSpPr txBox="1"/>
          <p:nvPr/>
        </p:nvSpPr>
        <p:spPr>
          <a:xfrm>
            <a:off x="3971475" y="1495425"/>
            <a:ext cx="5954351" cy="4267835"/>
          </a:xfrm>
          <a:prstGeom prst="rect">
            <a:avLst/>
          </a:prstGeom>
          <a:noFill/>
        </p:spPr>
        <p:txBody>
          <a:bodyPr wrap="square">
            <a:spAutoFit/>
          </a:bodyPr>
          <a:lstStyle/>
          <a:p>
            <a:pPr marL="12700" marR="5080">
              <a:spcBef>
                <a:spcPts val="100"/>
              </a:spcBef>
            </a:pPr>
            <a:r>
              <a:rPr lang="en-GB" sz="1200" spc="15" dirty="0">
                <a:solidFill>
                  <a:srgbClr val="686B6F"/>
                </a:solidFill>
                <a:latin typeface="Trebuchet MS"/>
              </a:rPr>
              <a:t>We are looking for an enthusiastic individual who shares our values (Kind, Passionate and Creative) to join our Shettleston service accommodating and supporting people experiencing homelessness and empowering them to thrive.</a:t>
            </a:r>
          </a:p>
          <a:p>
            <a:pPr marL="12700" marR="5080">
              <a:spcBef>
                <a:spcPts val="100"/>
              </a:spcBef>
            </a:pPr>
            <a:endParaRPr lang="en-GB" sz="1200" spc="15" dirty="0">
              <a:solidFill>
                <a:srgbClr val="686B6F"/>
              </a:solidFill>
              <a:latin typeface="Trebuchet MS"/>
            </a:endParaRPr>
          </a:p>
          <a:p>
            <a:pPr marL="12700" marR="5080">
              <a:spcBef>
                <a:spcPts val="100"/>
              </a:spcBef>
            </a:pPr>
            <a:r>
              <a:rPr lang="en-GB" sz="1200" spc="15" dirty="0">
                <a:solidFill>
                  <a:srgbClr val="686B6F"/>
                </a:solidFill>
                <a:latin typeface="Trebuchet MS"/>
              </a:rPr>
              <a:t>The successful candidate will be expected to provide a meaningful support service to identified individuals who live in the project and/or in the community. You will provide a quality service tailored to the assessed needs of each individual by identifying, planning and facilitating support to enable appropriate move-on options for each service user. You will use all of your knowledge and experience to help service users build their life skills and prepare for independent living.</a:t>
            </a:r>
          </a:p>
          <a:p>
            <a:pPr marL="12700" marR="5080">
              <a:spcBef>
                <a:spcPts val="100"/>
              </a:spcBef>
            </a:pPr>
            <a:endParaRPr lang="en-GB" sz="1200" b="1" spc="15" dirty="0">
              <a:solidFill>
                <a:srgbClr val="686B6F"/>
              </a:solidFill>
              <a:latin typeface="Trebuchet MS"/>
            </a:endParaRPr>
          </a:p>
          <a:p>
            <a:r>
              <a:rPr lang="en-GB" sz="1200" b="1" spc="15" dirty="0">
                <a:solidFill>
                  <a:srgbClr val="686B6F"/>
                </a:solidFill>
                <a:latin typeface="Trebuchet MS"/>
              </a:rPr>
              <a:t>PURPOSE OF THE JOB</a:t>
            </a:r>
          </a:p>
          <a:p>
            <a:endParaRPr lang="en-GB" sz="1400" spc="15" dirty="0">
              <a:solidFill>
                <a:srgbClr val="686B6F"/>
              </a:solidFill>
              <a:latin typeface="Trebuchet MS"/>
            </a:endParaRPr>
          </a:p>
          <a:p>
            <a:r>
              <a:rPr lang="en-GB" sz="1200" spc="15" dirty="0">
                <a:solidFill>
                  <a:srgbClr val="686B6F"/>
                </a:solidFill>
                <a:latin typeface="Trebuchet MS"/>
              </a:rPr>
              <a:t>The Housing Assistant will provide a housing management service to vulnerable service users, ensuring that they are enabled to maintain their tenancy/occupancy of the building during their stay. You will also be able to identify any support needs and liaise with council staff and/or other statutory agency or voluntary organisations.</a:t>
            </a:r>
          </a:p>
          <a:p>
            <a:endParaRPr lang="en-GB" sz="1400" spc="15" dirty="0">
              <a:solidFill>
                <a:srgbClr val="686B6F"/>
              </a:solidFill>
              <a:latin typeface="Trebuchet MS"/>
            </a:endParaRPr>
          </a:p>
          <a:p>
            <a:pPr marL="12700" marR="5080">
              <a:spcBef>
                <a:spcPts val="100"/>
              </a:spcBef>
            </a:pPr>
            <a:endParaRPr lang="en-GB" sz="1400" spc="15" dirty="0">
              <a:solidFill>
                <a:srgbClr val="686B6F"/>
              </a:solidFill>
              <a:latin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2918</TotalTime>
  <Words>1926</Words>
  <Application>Microsoft Office PowerPoint</Application>
  <PresentationFormat>Custom</PresentationFormat>
  <Paragraphs>161</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Lucida Sans</vt:lpstr>
      <vt:lpstr>Symbol</vt:lpstr>
      <vt:lpstr>Tahoma</vt:lpstr>
      <vt:lpstr>Times New Roman</vt:lpstr>
      <vt:lpstr>Trebuchet MS</vt:lpstr>
      <vt:lpstr>Verdana</vt:lpstr>
      <vt:lpstr>Office Theme</vt:lpstr>
      <vt:lpstr>Housing Assistant  Nights  Shettleston</vt:lpstr>
      <vt:lpstr>Contents</vt:lpstr>
      <vt:lpstr>Welcome from Iain Macfarlane, CEO</vt:lpstr>
      <vt:lpstr>PowerPoint Presentation</vt:lpstr>
      <vt:lpstr>About Blue Triangle</vt:lpstr>
      <vt:lpstr>Our Future Plans</vt:lpstr>
      <vt:lpstr>Our Structure</vt:lpstr>
      <vt:lpstr>PowerPoint Presentation</vt:lpstr>
      <vt:lpstr>Housing Assistant Nights</vt:lpstr>
      <vt:lpstr>The Role Housing Assistant  Nights</vt:lpstr>
      <vt:lpstr>Person Specification  Housing Assistant Nights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Courteney Jay. Hegan</cp:lastModifiedBy>
  <cp:revision>40</cp:revision>
  <dcterms:created xsi:type="dcterms:W3CDTF">2022-01-25T17:09:23Z</dcterms:created>
  <dcterms:modified xsi:type="dcterms:W3CDTF">2022-12-23T09:42:49Z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