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60" r:id="rId2"/>
    <p:sldId id="257" r:id="rId3"/>
    <p:sldId id="258" r:id="rId4"/>
    <p:sldId id="259" r:id="rId5"/>
    <p:sldId id="262" r:id="rId6"/>
    <p:sldId id="263" r:id="rId7"/>
    <p:sldId id="264" r:id="rId8"/>
    <p:sldId id="265" r:id="rId9"/>
    <p:sldId id="266" r:id="rId10"/>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589F"/>
    <a:srgbClr val="003D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98"/>
  </p:normalViewPr>
  <p:slideViewPr>
    <p:cSldViewPr snapToGrid="0" showGuides="1">
      <p:cViewPr varScale="1">
        <p:scale>
          <a:sx n="95" d="100"/>
          <a:sy n="95" d="100"/>
        </p:scale>
        <p:origin x="2196"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Ryan" userId="22256903-b343-455e-8ab6-904c9eaf23bf" providerId="ADAL" clId="{0B4398AE-E4BF-4832-BB1A-A9DD44069936}"/>
    <pc:docChg chg="modSld">
      <pc:chgData name="John Ryan" userId="22256903-b343-455e-8ab6-904c9eaf23bf" providerId="ADAL" clId="{0B4398AE-E4BF-4832-BB1A-A9DD44069936}" dt="2025-04-04T13:20:17.013" v="25" actId="20577"/>
      <pc:docMkLst>
        <pc:docMk/>
      </pc:docMkLst>
      <pc:sldChg chg="modSp mod">
        <pc:chgData name="John Ryan" userId="22256903-b343-455e-8ab6-904c9eaf23bf" providerId="ADAL" clId="{0B4398AE-E4BF-4832-BB1A-A9DD44069936}" dt="2025-04-04T13:20:17.013" v="25" actId="20577"/>
        <pc:sldMkLst>
          <pc:docMk/>
          <pc:sldMk cId="681289844" sldId="257"/>
        </pc:sldMkLst>
        <pc:spChg chg="mod">
          <ac:chgData name="John Ryan" userId="22256903-b343-455e-8ab6-904c9eaf23bf" providerId="ADAL" clId="{0B4398AE-E4BF-4832-BB1A-A9DD44069936}" dt="2025-04-04T13:20:17.013" v="25" actId="20577"/>
          <ac:spMkLst>
            <pc:docMk/>
            <pc:sldMk cId="681289844" sldId="257"/>
            <ac:spMk id="9" creationId="{98759352-72BC-2BFE-1850-5756352073F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10000" y="4572000"/>
            <a:ext cx="4320000" cy="1440000"/>
          </a:xfrm>
        </p:spPr>
        <p:txBody>
          <a:bodyPr lIns="0" tIns="0" rIns="0" bIns="0">
            <a:normAutofit/>
          </a:bodyPr>
          <a:lstStyle>
            <a:lvl1pPr marL="0" indent="0" algn="l">
              <a:buNone/>
              <a:defRPr sz="1500" b="0" i="0">
                <a:solidFill>
                  <a:schemeClr val="bg1"/>
                </a:solidFill>
                <a:latin typeface="Calibri Light" panose="020F0302020204030204" pitchFamily="34" charset="0"/>
                <a:cs typeface="Calibri Light" panose="020F0302020204030204" pitchFamily="34" charset="0"/>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dirty="0"/>
              <a:t>Click to insert job synopsis</a:t>
            </a:r>
            <a:endParaRPr lang="en-US" dirty="0"/>
          </a:p>
        </p:txBody>
      </p:sp>
      <p:sp>
        <p:nvSpPr>
          <p:cNvPr id="7" name="Title 6">
            <a:extLst>
              <a:ext uri="{FF2B5EF4-FFF2-40B4-BE49-F238E27FC236}">
                <a16:creationId xmlns:a16="http://schemas.microsoft.com/office/drawing/2014/main" id="{BA86E1DE-A049-DCD9-A7A3-55A3A59CD401}"/>
              </a:ext>
            </a:extLst>
          </p:cNvPr>
          <p:cNvSpPr>
            <a:spLocks noGrp="1"/>
          </p:cNvSpPr>
          <p:nvPr>
            <p:ph type="title" hasCustomPrompt="1"/>
          </p:nvPr>
        </p:nvSpPr>
        <p:spPr>
          <a:xfrm>
            <a:off x="810000" y="2970000"/>
            <a:ext cx="8280000" cy="1080000"/>
          </a:xfrm>
        </p:spPr>
        <p:txBody>
          <a:bodyPr lIns="0" tIns="0" rIns="0" bIns="0" anchor="t" anchorCtr="0">
            <a:normAutofit/>
          </a:bodyPr>
          <a:lstStyle>
            <a:lvl1pPr>
              <a:defRPr sz="4200" b="1" i="0">
                <a:solidFill>
                  <a:schemeClr val="bg1"/>
                </a:solidFill>
                <a:latin typeface="Calibri" panose="020F0502020204030204" pitchFamily="34" charset="0"/>
                <a:cs typeface="Calibri" panose="020F0502020204030204" pitchFamily="34" charset="0"/>
              </a:defRPr>
            </a:lvl1pPr>
          </a:lstStyle>
          <a:p>
            <a:pPr marL="0" marR="0" lvl="0" indent="0" algn="l" defTabSz="1007943" rtl="0" eaLnBrk="1" fontAlgn="auto" latinLnBrk="0" hangingPunct="1">
              <a:lnSpc>
                <a:spcPct val="90000"/>
              </a:lnSpc>
              <a:spcBef>
                <a:spcPct val="0"/>
              </a:spcBef>
              <a:spcAft>
                <a:spcPts val="0"/>
              </a:spcAft>
              <a:buClrTx/>
              <a:buSzTx/>
              <a:buFontTx/>
              <a:buNone/>
              <a:tabLst/>
              <a:defRPr/>
            </a:pPr>
            <a:r>
              <a:rPr lang="en-GB" dirty="0"/>
              <a:t>Click to enter job title</a:t>
            </a:r>
          </a:p>
        </p:txBody>
      </p:sp>
    </p:spTree>
    <p:extLst>
      <p:ext uri="{BB962C8B-B14F-4D97-AF65-F5344CB8AC3E}">
        <p14:creationId xmlns:p14="http://schemas.microsoft.com/office/powerpoint/2010/main" val="804008923"/>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5062" y="402484"/>
            <a:ext cx="9221689" cy="1461188"/>
          </a:xfrm>
          <a:prstGeom prst="rect">
            <a:avLst/>
          </a:prstGeom>
        </p:spPr>
        <p:txBody>
          <a:bodyPr/>
          <a:lstStyle>
            <a:lvl1pPr>
              <a:defRPr b="1" i="0">
                <a:latin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lvl1pPr>
              <a:defRPr b="0" i="0">
                <a:latin typeface="Calibri" panose="020F0502020204030204" pitchFamily="34" charset="0"/>
                <a:cs typeface="Calibri" panose="020F050202020403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a:xfrm>
            <a:off x="370800" y="7117200"/>
            <a:ext cx="3607200" cy="93600"/>
          </a:xfrm>
          <a:prstGeom prst="rect">
            <a:avLst/>
          </a:prstGeom>
        </p:spPr>
        <p:txBody>
          <a:bodyPr/>
          <a:lstStyle>
            <a:lvl1pPr>
              <a:defRPr b="0" i="0">
                <a:latin typeface="Calibri" panose="020F0502020204030204" pitchFamily="34" charset="0"/>
                <a:cs typeface="Calibri" panose="020F0502020204030204" pitchFamily="34" charset="0"/>
              </a:defRPr>
            </a:lvl1pPr>
          </a:lstStyle>
          <a:p>
            <a:r>
              <a:rPr lang="en-GB" dirty="0"/>
              <a:t>ST MARY’S KENMURE JOB PACK</a:t>
            </a:r>
          </a:p>
        </p:txBody>
      </p:sp>
    </p:spTree>
    <p:extLst>
      <p:ext uri="{BB962C8B-B14F-4D97-AF65-F5344CB8AC3E}">
        <p14:creationId xmlns:p14="http://schemas.microsoft.com/office/powerpoint/2010/main" val="3913539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70800" y="7117200"/>
            <a:ext cx="3607200" cy="93600"/>
          </a:xfrm>
          <a:prstGeom prst="rect">
            <a:avLst/>
          </a:prstGeom>
        </p:spPr>
        <p:txBody>
          <a:bodyPr/>
          <a:lstStyle>
            <a:lvl1pPr>
              <a:defRPr b="0" i="0">
                <a:latin typeface="Calibri" panose="020F0502020204030204" pitchFamily="34" charset="0"/>
                <a:cs typeface="Calibri" panose="020F0502020204030204" pitchFamily="34" charset="0"/>
              </a:defRPr>
            </a:lvl1pPr>
          </a:lstStyle>
          <a:p>
            <a:r>
              <a:rPr lang="en-GB" dirty="0"/>
              <a:t>ST MARY’S KENMURE JOB PACK</a:t>
            </a:r>
          </a:p>
        </p:txBody>
      </p:sp>
    </p:spTree>
    <p:extLst>
      <p:ext uri="{BB962C8B-B14F-4D97-AF65-F5344CB8AC3E}">
        <p14:creationId xmlns:p14="http://schemas.microsoft.com/office/powerpoint/2010/main" val="1266960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2 col">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D5425B5-F872-D36F-783B-D2827334B3A4}"/>
              </a:ext>
            </a:extLst>
          </p:cNvPr>
          <p:cNvSpPr>
            <a:spLocks noGrp="1"/>
          </p:cNvSpPr>
          <p:nvPr>
            <p:ph type="body" sz="quarter" idx="10"/>
          </p:nvPr>
        </p:nvSpPr>
        <p:spPr>
          <a:xfrm>
            <a:off x="2010335" y="1841500"/>
            <a:ext cx="6999193" cy="3940175"/>
          </a:xfrm>
        </p:spPr>
        <p:txBody>
          <a:bodyPr lIns="0" tIns="0" rIns="0" bIns="0" numCol="2" spcCol="360000"/>
          <a:lstStyle>
            <a:lvl1pPr>
              <a:defRPr b="0" i="0">
                <a:latin typeface="Calibri" panose="020F0502020204030204" pitchFamily="34" charset="0"/>
                <a:cs typeface="Calibri" panose="020F050202020403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Footer Placeholder 2">
            <a:extLst>
              <a:ext uri="{FF2B5EF4-FFF2-40B4-BE49-F238E27FC236}">
                <a16:creationId xmlns:a16="http://schemas.microsoft.com/office/drawing/2014/main" id="{4C73B8D6-E877-1686-9280-D3A13FC7DFED}"/>
              </a:ext>
            </a:extLst>
          </p:cNvPr>
          <p:cNvSpPr txBox="1">
            <a:spLocks/>
          </p:cNvSpPr>
          <p:nvPr userDrawn="1"/>
        </p:nvSpPr>
        <p:spPr>
          <a:xfrm>
            <a:off x="370800" y="7117200"/>
            <a:ext cx="3607200" cy="93600"/>
          </a:xfrm>
          <a:prstGeom prst="rect">
            <a:avLst/>
          </a:prstGeom>
        </p:spPr>
        <p:txBody>
          <a:bodyPr vert="horz" wrap="none" lIns="0" tIns="0" rIns="0" bIns="0" rtlCol="0" anchor="t" anchorCtr="0"/>
          <a:lstStyle>
            <a:defPPr>
              <a:defRPr lang="en-US"/>
            </a:defPPr>
            <a:lvl1pPr marL="0" algn="l" defTabSz="457200" rtl="0" eaLnBrk="1" latinLnBrk="0" hangingPunct="1">
              <a:defRPr sz="600" b="0" i="0" kern="1200">
                <a:solidFill>
                  <a:srgbClr val="93589F"/>
                </a:solidFill>
                <a:latin typeface="HelveticaNeueLT Std Lt" panose="020B0403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b="0" i="0" dirty="0">
                <a:latin typeface="Calibri" panose="020F0502020204030204" pitchFamily="34" charset="0"/>
                <a:cs typeface="Calibri" panose="020F0502020204030204" pitchFamily="34" charset="0"/>
              </a:rPr>
              <a:t>ST MARY’S KENMURE JOB PACK</a:t>
            </a:r>
          </a:p>
        </p:txBody>
      </p:sp>
    </p:spTree>
    <p:extLst>
      <p:ext uri="{BB962C8B-B14F-4D97-AF65-F5344CB8AC3E}">
        <p14:creationId xmlns:p14="http://schemas.microsoft.com/office/powerpoint/2010/main" val="410673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ext 2 col with titl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25CE538-2632-28AD-0B6C-E2DFBFAE6E62}"/>
              </a:ext>
            </a:extLst>
          </p:cNvPr>
          <p:cNvSpPr txBox="1"/>
          <p:nvPr userDrawn="1"/>
        </p:nvSpPr>
        <p:spPr>
          <a:xfrm>
            <a:off x="936000" y="1351430"/>
            <a:ext cx="2991971" cy="400110"/>
          </a:xfrm>
          <a:prstGeom prst="rect">
            <a:avLst/>
          </a:prstGeom>
          <a:noFill/>
        </p:spPr>
        <p:txBody>
          <a:bodyPr wrap="square" lIns="0" tIns="0" rIns="0" bIns="0" rtlCol="0">
            <a:spAutoFit/>
          </a:bodyPr>
          <a:lstStyle/>
          <a:p>
            <a:r>
              <a:rPr lang="en-GB" sz="2600" b="1" i="0" dirty="0">
                <a:solidFill>
                  <a:srgbClr val="003D6A"/>
                </a:solidFill>
                <a:latin typeface="Calibri" panose="020F0502020204030204" pitchFamily="34" charset="0"/>
                <a:cs typeface="Calibri" panose="020F0502020204030204" pitchFamily="34" charset="0"/>
              </a:rPr>
              <a:t>Job description</a:t>
            </a:r>
          </a:p>
        </p:txBody>
      </p:sp>
      <p:sp>
        <p:nvSpPr>
          <p:cNvPr id="4" name="TextBox 3">
            <a:extLst>
              <a:ext uri="{FF2B5EF4-FFF2-40B4-BE49-F238E27FC236}">
                <a16:creationId xmlns:a16="http://schemas.microsoft.com/office/drawing/2014/main" id="{0B3EAEEA-EDD1-B825-3746-4CA6332C632B}"/>
              </a:ext>
            </a:extLst>
          </p:cNvPr>
          <p:cNvSpPr txBox="1"/>
          <p:nvPr userDrawn="1"/>
        </p:nvSpPr>
        <p:spPr>
          <a:xfrm>
            <a:off x="5543550" y="2071688"/>
            <a:ext cx="3950494" cy="230832"/>
          </a:xfrm>
          <a:prstGeom prst="rect">
            <a:avLst/>
          </a:prstGeom>
          <a:noFill/>
        </p:spPr>
        <p:txBody>
          <a:bodyPr wrap="square" lIns="0" tIns="0" rIns="0" bIns="0" rtlCol="0">
            <a:spAutoFit/>
          </a:bodyPr>
          <a:lstStyle/>
          <a:p>
            <a:pPr>
              <a:spcAft>
                <a:spcPts val="1800"/>
              </a:spcAft>
            </a:pPr>
            <a:r>
              <a:rPr lang="en-GB" sz="1500" b="1" i="0" dirty="0">
                <a:solidFill>
                  <a:srgbClr val="93589F"/>
                </a:solidFill>
                <a:latin typeface="Calibri" panose="020F0502020204030204" pitchFamily="34" charset="0"/>
                <a:cs typeface="Calibri" panose="020F0502020204030204" pitchFamily="34" charset="0"/>
              </a:rPr>
              <a:t>Role Purpose</a:t>
            </a:r>
          </a:p>
        </p:txBody>
      </p:sp>
      <p:sp>
        <p:nvSpPr>
          <p:cNvPr id="7" name="Footer Placeholder 2">
            <a:extLst>
              <a:ext uri="{FF2B5EF4-FFF2-40B4-BE49-F238E27FC236}">
                <a16:creationId xmlns:a16="http://schemas.microsoft.com/office/drawing/2014/main" id="{657F0015-FED5-2118-162C-F864EC421D60}"/>
              </a:ext>
            </a:extLst>
          </p:cNvPr>
          <p:cNvSpPr txBox="1">
            <a:spLocks/>
          </p:cNvSpPr>
          <p:nvPr userDrawn="1"/>
        </p:nvSpPr>
        <p:spPr>
          <a:xfrm>
            <a:off x="370800" y="7117200"/>
            <a:ext cx="3607200" cy="93600"/>
          </a:xfrm>
          <a:prstGeom prst="rect">
            <a:avLst/>
          </a:prstGeom>
        </p:spPr>
        <p:txBody>
          <a:bodyPr vert="horz" wrap="none" lIns="0" tIns="0" rIns="0" bIns="0" rtlCol="0" anchor="t" anchorCtr="0"/>
          <a:lstStyle>
            <a:defPPr>
              <a:defRPr lang="en-US"/>
            </a:defPPr>
            <a:lvl1pPr marL="0" algn="l" defTabSz="457200" rtl="0" eaLnBrk="1" latinLnBrk="0" hangingPunct="1">
              <a:defRPr sz="600" b="0" i="0" kern="1200">
                <a:solidFill>
                  <a:srgbClr val="93589F"/>
                </a:solidFill>
                <a:latin typeface="HelveticaNeueLT Std Lt" panose="020B0403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b="0" i="0" dirty="0">
                <a:latin typeface="Calibri" panose="020F0502020204030204" pitchFamily="34" charset="0"/>
                <a:cs typeface="Calibri" panose="020F0502020204030204" pitchFamily="34" charset="0"/>
              </a:rPr>
              <a:t>ST MARY’S KENMURE JOB PACK</a:t>
            </a:r>
          </a:p>
        </p:txBody>
      </p:sp>
    </p:spTree>
    <p:extLst>
      <p:ext uri="{BB962C8B-B14F-4D97-AF65-F5344CB8AC3E}">
        <p14:creationId xmlns:p14="http://schemas.microsoft.com/office/powerpoint/2010/main" val="261893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range backgroun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9" name="Footer Placeholder 2">
            <a:extLst>
              <a:ext uri="{FF2B5EF4-FFF2-40B4-BE49-F238E27FC236}">
                <a16:creationId xmlns:a16="http://schemas.microsoft.com/office/drawing/2014/main" id="{D85B26E3-8162-7AB3-E12E-EA680EFCB9F9}"/>
              </a:ext>
            </a:extLst>
          </p:cNvPr>
          <p:cNvSpPr txBox="1">
            <a:spLocks/>
          </p:cNvSpPr>
          <p:nvPr userDrawn="1"/>
        </p:nvSpPr>
        <p:spPr>
          <a:xfrm>
            <a:off x="370800" y="7117200"/>
            <a:ext cx="3607200" cy="93600"/>
          </a:xfrm>
          <a:prstGeom prst="rect">
            <a:avLst/>
          </a:prstGeom>
        </p:spPr>
        <p:txBody>
          <a:bodyPr vert="horz" wrap="none" lIns="0" tIns="0" rIns="0" bIns="0" rtlCol="0" anchor="t" anchorCtr="0"/>
          <a:lstStyle>
            <a:defPPr>
              <a:defRPr lang="en-US"/>
            </a:defPPr>
            <a:lvl1pPr marL="0" algn="l" defTabSz="457200" rtl="0" eaLnBrk="1" latinLnBrk="0" hangingPunct="1">
              <a:defRPr sz="600" b="0" i="0" kern="1200">
                <a:solidFill>
                  <a:srgbClr val="93589F"/>
                </a:solidFill>
                <a:latin typeface="HelveticaNeueLT Std Lt" panose="020B0403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b="0" i="0" dirty="0">
                <a:solidFill>
                  <a:schemeClr val="bg1"/>
                </a:solidFill>
                <a:latin typeface="Calibri" panose="020F0502020204030204" pitchFamily="34" charset="0"/>
                <a:cs typeface="Calibri" panose="020F0502020204030204" pitchFamily="34" charset="0"/>
              </a:rPr>
              <a:t>ST MARY’S KENMURE JOB PACK</a:t>
            </a:r>
          </a:p>
        </p:txBody>
      </p:sp>
    </p:spTree>
    <p:extLst>
      <p:ext uri="{BB962C8B-B14F-4D97-AF65-F5344CB8AC3E}">
        <p14:creationId xmlns:p14="http://schemas.microsoft.com/office/powerpoint/2010/main" val="1573815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ue backgroun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27E4DD-F528-3E5E-6CFE-FB6761029906}"/>
              </a:ext>
            </a:extLst>
          </p:cNvPr>
          <p:cNvSpPr txBox="1"/>
          <p:nvPr userDrawn="1"/>
        </p:nvSpPr>
        <p:spPr>
          <a:xfrm>
            <a:off x="936000" y="1714500"/>
            <a:ext cx="2991971" cy="400110"/>
          </a:xfrm>
          <a:prstGeom prst="rect">
            <a:avLst/>
          </a:prstGeom>
          <a:noFill/>
        </p:spPr>
        <p:txBody>
          <a:bodyPr wrap="square" lIns="0" tIns="0" rIns="0" bIns="0" rtlCol="0">
            <a:spAutoFit/>
          </a:bodyPr>
          <a:lstStyle/>
          <a:p>
            <a:r>
              <a:rPr lang="en-GB" sz="2600" b="1" i="0" dirty="0">
                <a:solidFill>
                  <a:schemeClr val="bg1"/>
                </a:solidFill>
                <a:latin typeface="Calibri" panose="020F0502020204030204" pitchFamily="34" charset="0"/>
                <a:cs typeface="Calibri" panose="020F0502020204030204" pitchFamily="34" charset="0"/>
              </a:rPr>
              <a:t>Vision &amp; Values</a:t>
            </a:r>
          </a:p>
        </p:txBody>
      </p:sp>
      <p:sp>
        <p:nvSpPr>
          <p:cNvPr id="4" name="TextBox 3">
            <a:extLst>
              <a:ext uri="{FF2B5EF4-FFF2-40B4-BE49-F238E27FC236}">
                <a16:creationId xmlns:a16="http://schemas.microsoft.com/office/drawing/2014/main" id="{D5479771-06F9-B286-28EF-80949A92BD26}"/>
              </a:ext>
            </a:extLst>
          </p:cNvPr>
          <p:cNvSpPr txBox="1"/>
          <p:nvPr userDrawn="1"/>
        </p:nvSpPr>
        <p:spPr>
          <a:xfrm>
            <a:off x="936000" y="2702858"/>
            <a:ext cx="3921345" cy="1947071"/>
          </a:xfrm>
          <a:prstGeom prst="rect">
            <a:avLst/>
          </a:prstGeom>
          <a:noFill/>
        </p:spPr>
        <p:txBody>
          <a:bodyPr wrap="square" lIns="0" tIns="0" rIns="0" bIns="0" rtlCol="0">
            <a:spAutoFit/>
          </a:bodyPr>
          <a:lstStyle/>
          <a:p>
            <a:pPr>
              <a:lnSpc>
                <a:spcPts val="2200"/>
              </a:lnSpc>
            </a:pPr>
            <a:r>
              <a:rPr lang="en-GB" sz="1500" b="0" i="0" dirty="0">
                <a:solidFill>
                  <a:schemeClr val="bg1"/>
                </a:solidFill>
                <a:effectLst/>
                <a:latin typeface="Calibri Light" panose="020F0302020204030204" pitchFamily="34" charset="0"/>
                <a:cs typeface="Calibri Light" panose="020F0302020204030204" pitchFamily="34" charset="0"/>
              </a:rPr>
              <a:t>St Mary’s Kenmure promises to give the right help, at the right time, to children, their families and the wider world, whose needs require highly specialized support and intervention. Children will leave our care with understanding, a sense of belonging, hope and new skills, from which they will build a positive future.</a:t>
            </a:r>
          </a:p>
        </p:txBody>
      </p:sp>
      <p:sp>
        <p:nvSpPr>
          <p:cNvPr id="5" name="Footer Placeholder 2">
            <a:extLst>
              <a:ext uri="{FF2B5EF4-FFF2-40B4-BE49-F238E27FC236}">
                <a16:creationId xmlns:a16="http://schemas.microsoft.com/office/drawing/2014/main" id="{9AA903A4-BCF9-B54E-3673-CE6EC99FB35D}"/>
              </a:ext>
            </a:extLst>
          </p:cNvPr>
          <p:cNvSpPr txBox="1">
            <a:spLocks/>
          </p:cNvSpPr>
          <p:nvPr userDrawn="1"/>
        </p:nvSpPr>
        <p:spPr>
          <a:xfrm>
            <a:off x="370800" y="7117200"/>
            <a:ext cx="3607200" cy="93600"/>
          </a:xfrm>
          <a:prstGeom prst="rect">
            <a:avLst/>
          </a:prstGeom>
        </p:spPr>
        <p:txBody>
          <a:bodyPr vert="horz" wrap="none" lIns="0" tIns="0" rIns="0" bIns="0" rtlCol="0" anchor="t" anchorCtr="0"/>
          <a:lstStyle>
            <a:defPPr>
              <a:defRPr lang="en-US"/>
            </a:defPPr>
            <a:lvl1pPr marL="0" algn="l" defTabSz="457200" rtl="0" eaLnBrk="1" latinLnBrk="0" hangingPunct="1">
              <a:defRPr sz="600" b="0" i="0" kern="1200">
                <a:solidFill>
                  <a:srgbClr val="93589F"/>
                </a:solidFill>
                <a:latin typeface="HelveticaNeueLT Std Lt" panose="020B0403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b="0" i="0" dirty="0">
                <a:solidFill>
                  <a:schemeClr val="bg1"/>
                </a:solidFill>
                <a:latin typeface="Calibri" panose="020F0502020204030204" pitchFamily="34" charset="0"/>
                <a:cs typeface="Calibri" panose="020F0502020204030204" pitchFamily="34" charset="0"/>
              </a:rPr>
              <a:t>ST MARY’S KENMURE JOB PACK</a:t>
            </a:r>
          </a:p>
        </p:txBody>
      </p:sp>
    </p:spTree>
    <p:extLst>
      <p:ext uri="{BB962C8B-B14F-4D97-AF65-F5344CB8AC3E}">
        <p14:creationId xmlns:p14="http://schemas.microsoft.com/office/powerpoint/2010/main" val="366089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Footer Placeholder 7">
            <a:extLst>
              <a:ext uri="{FF2B5EF4-FFF2-40B4-BE49-F238E27FC236}">
                <a16:creationId xmlns:a16="http://schemas.microsoft.com/office/drawing/2014/main" id="{2BE3CEE5-53B0-DAD6-A78F-7E42B4E9B122}"/>
              </a:ext>
            </a:extLst>
          </p:cNvPr>
          <p:cNvSpPr>
            <a:spLocks noGrp="1"/>
          </p:cNvSpPr>
          <p:nvPr>
            <p:ph type="ftr" sz="quarter" idx="3"/>
          </p:nvPr>
        </p:nvSpPr>
        <p:spPr>
          <a:xfrm>
            <a:off x="372252" y="7116606"/>
            <a:ext cx="3608387" cy="94844"/>
          </a:xfrm>
          <a:prstGeom prst="rect">
            <a:avLst/>
          </a:prstGeom>
        </p:spPr>
        <p:txBody>
          <a:bodyPr vert="horz" wrap="none" lIns="0" tIns="0" rIns="0" bIns="0" rtlCol="0" anchor="t" anchorCtr="0"/>
          <a:lstStyle>
            <a:lvl1pPr algn="l">
              <a:defRPr sz="600" b="0" i="0">
                <a:solidFill>
                  <a:srgbClr val="93589F"/>
                </a:solidFill>
                <a:latin typeface="Calibri" panose="020F0502020204030204" pitchFamily="34" charset="0"/>
                <a:cs typeface="Calibri" panose="020F0502020204030204" pitchFamily="34" charset="0"/>
              </a:defRPr>
            </a:lvl1pPr>
          </a:lstStyle>
          <a:p>
            <a:r>
              <a:rPr lang="en-GB" dirty="0"/>
              <a:t>ST MARY’S KENMURE JOB PACK</a:t>
            </a:r>
          </a:p>
        </p:txBody>
      </p:sp>
      <p:sp>
        <p:nvSpPr>
          <p:cNvPr id="9" name="Title Placeholder 8">
            <a:extLst>
              <a:ext uri="{FF2B5EF4-FFF2-40B4-BE49-F238E27FC236}">
                <a16:creationId xmlns:a16="http://schemas.microsoft.com/office/drawing/2014/main" id="{48DC78D0-40B6-4D97-2640-D30705B78BB7}"/>
              </a:ext>
            </a:extLst>
          </p:cNvPr>
          <p:cNvSpPr>
            <a:spLocks noGrp="1"/>
          </p:cNvSpPr>
          <p:nvPr>
            <p:ph type="title"/>
          </p:nvPr>
        </p:nvSpPr>
        <p:spPr>
          <a:xfrm>
            <a:off x="735013" y="403225"/>
            <a:ext cx="9221787" cy="1460500"/>
          </a:xfrm>
          <a:prstGeom prst="rect">
            <a:avLst/>
          </a:prstGeom>
        </p:spPr>
        <p:txBody>
          <a:bodyPr vert="horz" lIns="91440" tIns="45720" rIns="91440" bIns="45720" rtlCol="0" anchor="ctr">
            <a:normAutofit/>
          </a:bodyPr>
          <a:lstStyle/>
          <a:p>
            <a:r>
              <a:rPr lang="en-GB" dirty="0"/>
              <a:t>Click to edit Master title style</a:t>
            </a:r>
          </a:p>
        </p:txBody>
      </p:sp>
    </p:spTree>
    <p:extLst>
      <p:ext uri="{BB962C8B-B14F-4D97-AF65-F5344CB8AC3E}">
        <p14:creationId xmlns:p14="http://schemas.microsoft.com/office/powerpoint/2010/main" val="216971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670" r:id="rId4"/>
    <p:sldLayoutId id="2147483671" r:id="rId5"/>
    <p:sldLayoutId id="2147483668" r:id="rId6"/>
    <p:sldLayoutId id="2147483669" r:id="rId7"/>
  </p:sldLayoutIdLst>
  <p:txStyles>
    <p:titleStyle>
      <a:lvl1pPr algn="l" defTabSz="1007943" rtl="0" eaLnBrk="1" latinLnBrk="0" hangingPunct="1">
        <a:lnSpc>
          <a:spcPct val="90000"/>
        </a:lnSpc>
        <a:spcBef>
          <a:spcPct val="0"/>
        </a:spcBef>
        <a:buNone/>
        <a:defRPr sz="4850" b="1" i="0" kern="1200">
          <a:solidFill>
            <a:schemeClr val="tx1"/>
          </a:solidFill>
          <a:latin typeface="Calibri" panose="020F0502020204030204" pitchFamily="34" charset="0"/>
          <a:ea typeface="+mj-ea"/>
          <a:cs typeface="Calibri" panose="020F0502020204030204" pitchFamily="34" charset="0"/>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b="0" i="0" kern="1200">
          <a:solidFill>
            <a:schemeClr val="tx1"/>
          </a:solidFill>
          <a:latin typeface="Calibri" panose="020F0502020204030204" pitchFamily="34" charset="0"/>
          <a:ea typeface="+mn-ea"/>
          <a:cs typeface="Calibri" panose="020F0502020204030204" pitchFamily="34" charset="0"/>
        </a:defRPr>
      </a:lvl1pPr>
      <a:lvl2pPr marL="755957" indent="-251986" algn="l" defTabSz="1007943" rtl="0" eaLnBrk="1" latinLnBrk="0" hangingPunct="1">
        <a:lnSpc>
          <a:spcPct val="90000"/>
        </a:lnSpc>
        <a:spcBef>
          <a:spcPts val="551"/>
        </a:spcBef>
        <a:buFont typeface="Arial" panose="020B0604020202020204" pitchFamily="34" charset="0"/>
        <a:buChar char="•"/>
        <a:defRPr sz="2646" b="0" i="0" kern="1200">
          <a:solidFill>
            <a:schemeClr val="tx1"/>
          </a:solidFill>
          <a:latin typeface="Calibri" panose="020F0502020204030204" pitchFamily="34" charset="0"/>
          <a:ea typeface="+mn-ea"/>
          <a:cs typeface="Calibri" panose="020F0502020204030204" pitchFamily="34" charset="0"/>
        </a:defRPr>
      </a:lvl2pPr>
      <a:lvl3pPr marL="1259929" indent="-251986" algn="l" defTabSz="1007943" rtl="0" eaLnBrk="1" latinLnBrk="0" hangingPunct="1">
        <a:lnSpc>
          <a:spcPct val="90000"/>
        </a:lnSpc>
        <a:spcBef>
          <a:spcPts val="551"/>
        </a:spcBef>
        <a:buFont typeface="Arial" panose="020B0604020202020204" pitchFamily="34" charset="0"/>
        <a:buChar char="•"/>
        <a:defRPr sz="2205" b="0" i="0" kern="1200">
          <a:solidFill>
            <a:schemeClr val="tx1"/>
          </a:solidFill>
          <a:latin typeface="Calibri" panose="020F0502020204030204" pitchFamily="34" charset="0"/>
          <a:ea typeface="+mn-ea"/>
          <a:cs typeface="Calibri" panose="020F0502020204030204" pitchFamily="34" charset="0"/>
        </a:defRPr>
      </a:lvl3pPr>
      <a:lvl4pPr marL="1763900" indent="-251986" algn="l" defTabSz="1007943" rtl="0" eaLnBrk="1" latinLnBrk="0" hangingPunct="1">
        <a:lnSpc>
          <a:spcPct val="90000"/>
        </a:lnSpc>
        <a:spcBef>
          <a:spcPts val="551"/>
        </a:spcBef>
        <a:buFont typeface="Arial" panose="020B0604020202020204" pitchFamily="34" charset="0"/>
        <a:buChar char="•"/>
        <a:defRPr sz="1984" b="0" i="0" kern="1200">
          <a:solidFill>
            <a:schemeClr val="tx1"/>
          </a:solidFill>
          <a:latin typeface="Calibri" panose="020F0502020204030204" pitchFamily="34" charset="0"/>
          <a:ea typeface="+mn-ea"/>
          <a:cs typeface="Calibri" panose="020F0502020204030204" pitchFamily="34" charset="0"/>
        </a:defRPr>
      </a:lvl4pPr>
      <a:lvl5pPr marL="2267872" indent="-251986" algn="l" defTabSz="1007943" rtl="0" eaLnBrk="1" latinLnBrk="0" hangingPunct="1">
        <a:lnSpc>
          <a:spcPct val="90000"/>
        </a:lnSpc>
        <a:spcBef>
          <a:spcPts val="551"/>
        </a:spcBef>
        <a:buFont typeface="Arial" panose="020B0604020202020204" pitchFamily="34" charset="0"/>
        <a:buChar char="•"/>
        <a:defRPr sz="1984" b="0" i="0" kern="1200">
          <a:solidFill>
            <a:schemeClr val="tx1"/>
          </a:solidFill>
          <a:latin typeface="Calibri" panose="020F0502020204030204" pitchFamily="34" charset="0"/>
          <a:ea typeface="+mn-ea"/>
          <a:cs typeface="Calibri" panose="020F0502020204030204" pitchFamily="34" charset="0"/>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79655B9-68C1-0BB0-9EA0-B03E667B24F0}"/>
              </a:ext>
            </a:extLst>
          </p:cNvPr>
          <p:cNvSpPr>
            <a:spLocks noGrp="1"/>
          </p:cNvSpPr>
          <p:nvPr>
            <p:ph type="subTitle" idx="1"/>
          </p:nvPr>
        </p:nvSpPr>
        <p:spPr>
          <a:xfrm>
            <a:off x="810000" y="4572000"/>
            <a:ext cx="3921327" cy="1440000"/>
          </a:xfrm>
        </p:spPr>
        <p:txBody>
          <a:bodyPr/>
          <a:lstStyle/>
          <a:p>
            <a:pPr>
              <a:lnSpc>
                <a:spcPts val="2300"/>
              </a:lnSpc>
            </a:pPr>
            <a:r>
              <a:rPr lang="en-GB" dirty="0"/>
              <a:t>If you are an exceptional psychologist looking to dedicate your expertise to helping children navigate their challenges and build hope for the future, we would love to hear from you.</a:t>
            </a:r>
          </a:p>
        </p:txBody>
      </p:sp>
      <p:sp>
        <p:nvSpPr>
          <p:cNvPr id="3" name="Title 2">
            <a:extLst>
              <a:ext uri="{FF2B5EF4-FFF2-40B4-BE49-F238E27FC236}">
                <a16:creationId xmlns:a16="http://schemas.microsoft.com/office/drawing/2014/main" id="{A7526F00-7F09-4094-EEF6-EB8709F1CF82}"/>
              </a:ext>
            </a:extLst>
          </p:cNvPr>
          <p:cNvSpPr>
            <a:spLocks noGrp="1"/>
          </p:cNvSpPr>
          <p:nvPr>
            <p:ph type="title"/>
          </p:nvPr>
        </p:nvSpPr>
        <p:spPr/>
        <p:txBody>
          <a:bodyPr>
            <a:normAutofit fontScale="90000"/>
          </a:bodyPr>
          <a:lstStyle/>
          <a:p>
            <a:r>
              <a:rPr lang="en-GB" dirty="0"/>
              <a:t>Lead Practitioner </a:t>
            </a:r>
            <a:br>
              <a:rPr lang="en-GB" dirty="0"/>
            </a:br>
            <a:r>
              <a:rPr lang="en-GB" dirty="0"/>
              <a:t>Psychologist</a:t>
            </a:r>
          </a:p>
        </p:txBody>
      </p:sp>
    </p:spTree>
    <p:extLst>
      <p:ext uri="{BB962C8B-B14F-4D97-AF65-F5344CB8AC3E}">
        <p14:creationId xmlns:p14="http://schemas.microsoft.com/office/powerpoint/2010/main" val="425404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8759352-72BC-2BFE-1850-5756352073F4}"/>
              </a:ext>
            </a:extLst>
          </p:cNvPr>
          <p:cNvSpPr txBox="1"/>
          <p:nvPr/>
        </p:nvSpPr>
        <p:spPr>
          <a:xfrm>
            <a:off x="954000" y="1625401"/>
            <a:ext cx="4391113" cy="4308872"/>
          </a:xfrm>
          <a:prstGeom prst="rect">
            <a:avLst/>
          </a:prstGeom>
          <a:noFill/>
        </p:spPr>
        <p:txBody>
          <a:bodyPr wrap="square" lIns="0" tIns="0" rIns="0" bIns="0" rtlCol="0" anchor="ctr" anchorCtr="0">
            <a:spAutoFit/>
          </a:bodyPr>
          <a:lstStyle/>
          <a:p>
            <a:pPr>
              <a:spcAft>
                <a:spcPts val="2400"/>
              </a:spcAft>
            </a:pPr>
            <a:r>
              <a:rPr lang="en-GB" sz="2600" b="1" dirty="0">
                <a:solidFill>
                  <a:schemeClr val="bg1"/>
                </a:solidFill>
                <a:latin typeface="Calibri" panose="020F0502020204030204" pitchFamily="34" charset="0"/>
                <a:cs typeface="Calibri" panose="020F0502020204030204" pitchFamily="34" charset="0"/>
              </a:rPr>
              <a:t>Why Join Us?</a:t>
            </a:r>
          </a:p>
          <a:p>
            <a:pPr marL="216000" indent="-216000">
              <a:spcAft>
                <a:spcPts val="200"/>
              </a:spcAft>
              <a:buFont typeface="Arial" panose="020B0604020202020204" pitchFamily="34" charset="0"/>
              <a:buChar char="•"/>
            </a:pPr>
            <a:r>
              <a:rPr lang="en-GB" sz="1500" dirty="0">
                <a:solidFill>
                  <a:schemeClr val="bg1"/>
                </a:solidFill>
                <a:latin typeface="Calibri Light" panose="020F0302020204030204" pitchFamily="34" charset="0"/>
                <a:cs typeface="Calibri Light" panose="020F0302020204030204" pitchFamily="34" charset="0"/>
              </a:rPr>
              <a:t>Opportunity to make a real impact on children’s mental health and wellbeing</a:t>
            </a:r>
          </a:p>
          <a:p>
            <a:pPr marL="216000" indent="-216000">
              <a:spcAft>
                <a:spcPts val="200"/>
              </a:spcAft>
              <a:buFont typeface="Arial" panose="020B0604020202020204" pitchFamily="34" charset="0"/>
              <a:buChar char="•"/>
            </a:pPr>
            <a:r>
              <a:rPr lang="en-GB" sz="1500" dirty="0">
                <a:solidFill>
                  <a:schemeClr val="bg1"/>
                </a:solidFill>
                <a:latin typeface="Calibri Light" panose="020F0302020204030204" pitchFamily="34" charset="0"/>
                <a:cs typeface="Calibri Light" panose="020F0302020204030204" pitchFamily="34" charset="0"/>
              </a:rPr>
              <a:t>Supportive collaborative work environment with opportunities for professional development</a:t>
            </a:r>
          </a:p>
          <a:p>
            <a:pPr marL="216000" indent="-216000">
              <a:spcAft>
                <a:spcPts val="200"/>
              </a:spcAft>
              <a:buFont typeface="Arial" panose="020B0604020202020204" pitchFamily="34" charset="0"/>
              <a:buChar char="•"/>
            </a:pPr>
            <a:r>
              <a:rPr lang="en-GB" sz="1500" dirty="0">
                <a:solidFill>
                  <a:schemeClr val="bg1"/>
                </a:solidFill>
                <a:latin typeface="Calibri Light" panose="020F0302020204030204" pitchFamily="34" charset="0"/>
                <a:cs typeface="Calibri Light" panose="020F0302020204030204" pitchFamily="34" charset="0"/>
              </a:rPr>
              <a:t>Exceptional clinical supervision provided externally</a:t>
            </a:r>
          </a:p>
          <a:p>
            <a:pPr marL="216000" indent="-216000">
              <a:spcAft>
                <a:spcPts val="200"/>
              </a:spcAft>
              <a:buFont typeface="Arial" panose="020B0604020202020204" pitchFamily="34" charset="0"/>
              <a:buChar char="•"/>
            </a:pPr>
            <a:r>
              <a:rPr lang="en-GB" sz="1500" dirty="0">
                <a:solidFill>
                  <a:schemeClr val="bg1"/>
                </a:solidFill>
                <a:latin typeface="Calibri Light" panose="020F0302020204030204" pitchFamily="34" charset="0"/>
                <a:cs typeface="Calibri Light" panose="020F0302020204030204" pitchFamily="34" charset="0"/>
              </a:rPr>
              <a:t>Excellent salary and benefits package.</a:t>
            </a:r>
          </a:p>
          <a:p>
            <a:pPr>
              <a:spcBef>
                <a:spcPts val="3000"/>
              </a:spcBef>
              <a:spcAft>
                <a:spcPts val="2400"/>
              </a:spcAft>
            </a:pPr>
            <a:r>
              <a:rPr lang="en-GB" sz="2600" b="1" dirty="0">
                <a:solidFill>
                  <a:schemeClr val="bg1"/>
                </a:solidFill>
                <a:latin typeface="Calibri" panose="020F0502020204030204" pitchFamily="34" charset="0"/>
                <a:cs typeface="Calibri" panose="020F0502020204030204" pitchFamily="34" charset="0"/>
              </a:rPr>
              <a:t>How to apply</a:t>
            </a:r>
          </a:p>
          <a:p>
            <a:pPr>
              <a:spcAft>
                <a:spcPts val="200"/>
              </a:spcAft>
            </a:pPr>
            <a:r>
              <a:rPr lang="en-GB" sz="1050" dirty="0">
                <a:solidFill>
                  <a:schemeClr val="bg1"/>
                </a:solidFill>
                <a:latin typeface="Calibri Light" panose="020F0302020204030204" pitchFamily="34" charset="0"/>
                <a:cs typeface="Calibri Light" panose="020F0302020204030204" pitchFamily="34" charset="0"/>
              </a:rPr>
              <a:t>Submit a covering letter and CV to recruitment@stmaryskenmure.org.uk by Monday 05</a:t>
            </a:r>
            <a:r>
              <a:rPr lang="en-GB" sz="1050" baseline="30000" dirty="0">
                <a:solidFill>
                  <a:schemeClr val="bg1"/>
                </a:solidFill>
                <a:latin typeface="Calibri Light" panose="020F0302020204030204" pitchFamily="34" charset="0"/>
                <a:cs typeface="Calibri Light" panose="020F0302020204030204" pitchFamily="34" charset="0"/>
              </a:rPr>
              <a:t>th</a:t>
            </a:r>
            <a:r>
              <a:rPr lang="en-GB" sz="1050" dirty="0">
                <a:solidFill>
                  <a:schemeClr val="bg1"/>
                </a:solidFill>
                <a:latin typeface="Calibri Light" panose="020F0302020204030204" pitchFamily="34" charset="0"/>
                <a:cs typeface="Calibri Light" panose="020F0302020204030204" pitchFamily="34" charset="0"/>
              </a:rPr>
              <a:t> May 2025.  </a:t>
            </a:r>
          </a:p>
          <a:p>
            <a:pPr>
              <a:spcAft>
                <a:spcPts val="200"/>
              </a:spcAft>
            </a:pPr>
            <a:r>
              <a:rPr lang="en-GB" sz="1050" dirty="0">
                <a:solidFill>
                  <a:schemeClr val="bg1"/>
                </a:solidFill>
                <a:latin typeface="Calibri Light" panose="020F0302020204030204" pitchFamily="34" charset="0"/>
                <a:cs typeface="Calibri Light" panose="020F0302020204030204" pitchFamily="34" charset="0"/>
              </a:rPr>
              <a:t>Informal conversations can take place by contacting </a:t>
            </a:r>
            <a:r>
              <a:rPr lang="en-GB" sz="1050" b="1" dirty="0">
                <a:solidFill>
                  <a:schemeClr val="bg1"/>
                </a:solidFill>
                <a:latin typeface="Calibri" panose="020F0502020204030204" pitchFamily="34" charset="0"/>
                <a:cs typeface="Calibri" panose="020F0502020204030204" pitchFamily="34" charset="0"/>
              </a:rPr>
              <a:t>Louise Gordon</a:t>
            </a:r>
            <a:r>
              <a:rPr lang="en-GB" sz="1050" dirty="0">
                <a:solidFill>
                  <a:schemeClr val="bg1"/>
                </a:solidFill>
                <a:latin typeface="Calibri Light" panose="020F0302020204030204" pitchFamily="34" charset="0"/>
                <a:cs typeface="Calibri Light" panose="020F0302020204030204" pitchFamily="34" charset="0"/>
              </a:rPr>
              <a:t>, </a:t>
            </a:r>
            <a:r>
              <a:rPr lang="en-GB" sz="1050" b="1" u="sng" dirty="0">
                <a:solidFill>
                  <a:schemeClr val="bg1"/>
                </a:solidFill>
                <a:latin typeface="Calibri Light" panose="020F0302020204030204" pitchFamily="34" charset="0"/>
                <a:cs typeface="Calibri Light" panose="020F0302020204030204" pitchFamily="34" charset="0"/>
              </a:rPr>
              <a:t>Specialist Interventions Team Manager </a:t>
            </a:r>
            <a:r>
              <a:rPr lang="en-GB" sz="1050" dirty="0">
                <a:solidFill>
                  <a:schemeClr val="bg1"/>
                </a:solidFill>
                <a:latin typeface="Calibri Light" panose="020F0302020204030204" pitchFamily="34" charset="0"/>
                <a:cs typeface="Calibri Light" panose="020F0302020204030204" pitchFamily="34" charset="0"/>
              </a:rPr>
              <a:t>on </a:t>
            </a:r>
            <a:r>
              <a:rPr lang="en-GB" sz="1050" b="1" dirty="0">
                <a:solidFill>
                  <a:schemeClr val="bg1"/>
                </a:solidFill>
                <a:latin typeface="Calibri" panose="020F0502020204030204" pitchFamily="34" charset="0"/>
                <a:cs typeface="Calibri" panose="020F0502020204030204" pitchFamily="34" charset="0"/>
              </a:rPr>
              <a:t>0141 586 1200</a:t>
            </a:r>
          </a:p>
          <a:p>
            <a:pPr>
              <a:spcAft>
                <a:spcPts val="200"/>
              </a:spcAft>
            </a:pPr>
            <a:r>
              <a:rPr lang="en-GB" sz="1050" dirty="0">
                <a:solidFill>
                  <a:schemeClr val="bg1"/>
                </a:solidFill>
                <a:latin typeface="Calibri Light" panose="020F0302020204030204" pitchFamily="34" charset="0"/>
                <a:cs typeface="Calibri Light" panose="020F0302020204030204" pitchFamily="34" charset="0"/>
              </a:rPr>
              <a:t>Interviews to be held week </a:t>
            </a:r>
            <a:r>
              <a:rPr lang="en-GB" sz="1050">
                <a:solidFill>
                  <a:schemeClr val="bg1"/>
                </a:solidFill>
                <a:latin typeface="Calibri Light" panose="020F0302020204030204" pitchFamily="34" charset="0"/>
                <a:cs typeface="Calibri Light" panose="020F0302020204030204" pitchFamily="34" charset="0"/>
              </a:rPr>
              <a:t>commencing </a:t>
            </a:r>
            <a:r>
              <a:rPr lang="en-GB" sz="1050" b="1">
                <a:solidFill>
                  <a:schemeClr val="bg1"/>
                </a:solidFill>
                <a:latin typeface="Calibri Light" panose="020F0302020204030204" pitchFamily="34" charset="0"/>
                <a:cs typeface="Calibri Light" panose="020F0302020204030204" pitchFamily="34" charset="0"/>
              </a:rPr>
              <a:t>26</a:t>
            </a:r>
            <a:r>
              <a:rPr lang="en-GB" sz="1050" b="1" baseline="30000">
                <a:solidFill>
                  <a:schemeClr val="bg1"/>
                </a:solidFill>
                <a:latin typeface="Calibri Light" panose="020F0302020204030204" pitchFamily="34" charset="0"/>
                <a:cs typeface="Calibri Light" panose="020F0302020204030204" pitchFamily="34" charset="0"/>
              </a:rPr>
              <a:t>th</a:t>
            </a:r>
            <a:r>
              <a:rPr lang="en-GB" sz="1050" b="1">
                <a:solidFill>
                  <a:schemeClr val="bg1"/>
                </a:solidFill>
                <a:latin typeface="Calibri Light" panose="020F0302020204030204" pitchFamily="34" charset="0"/>
                <a:cs typeface="Calibri Light" panose="020F0302020204030204" pitchFamily="34" charset="0"/>
              </a:rPr>
              <a:t> </a:t>
            </a:r>
            <a:r>
              <a:rPr lang="en-GB" sz="1050" b="1" dirty="0">
                <a:solidFill>
                  <a:schemeClr val="bg1"/>
                </a:solidFill>
                <a:latin typeface="Calibri Light" panose="020F0302020204030204" pitchFamily="34" charset="0"/>
                <a:cs typeface="Calibri Light" panose="020F0302020204030204" pitchFamily="34" charset="0"/>
              </a:rPr>
              <a:t>May 2025</a:t>
            </a:r>
            <a:r>
              <a:rPr lang="en-GB" sz="1050" dirty="0">
                <a:solidFill>
                  <a:schemeClr val="bg1"/>
                </a:solidFill>
                <a:latin typeface="Calibri Light" panose="020F0302020204030204" pitchFamily="34" charset="0"/>
                <a:cs typeface="Calibri Light" panose="020F0302020204030204" pitchFamily="34" charset="0"/>
              </a:rPr>
              <a:t>, which will include a session with the Specialist Interventions Team and our children.</a:t>
            </a:r>
          </a:p>
        </p:txBody>
      </p:sp>
    </p:spTree>
    <p:extLst>
      <p:ext uri="{BB962C8B-B14F-4D97-AF65-F5344CB8AC3E}">
        <p14:creationId xmlns:p14="http://schemas.microsoft.com/office/powerpoint/2010/main" val="681289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305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239576-BE9D-5AF8-46E4-6FD5396ADE9A}"/>
              </a:ext>
            </a:extLst>
          </p:cNvPr>
          <p:cNvSpPr txBox="1"/>
          <p:nvPr/>
        </p:nvSpPr>
        <p:spPr>
          <a:xfrm>
            <a:off x="936000" y="2100263"/>
            <a:ext cx="4193381" cy="4299804"/>
          </a:xfrm>
          <a:prstGeom prst="rect">
            <a:avLst/>
          </a:prstGeom>
          <a:solidFill>
            <a:srgbClr val="93589F"/>
          </a:solidFill>
        </p:spPr>
        <p:txBody>
          <a:bodyPr wrap="square" lIns="360000" tIns="360000" rIns="360000" bIns="360000" rtlCol="0">
            <a:spAutoFit/>
          </a:bodyPr>
          <a:lstStyle/>
          <a:p>
            <a:pPr>
              <a:spcAft>
                <a:spcPts val="1200"/>
              </a:spcAft>
            </a:pPr>
            <a:r>
              <a:rPr lang="en-GB" sz="1050" dirty="0">
                <a:solidFill>
                  <a:schemeClr val="bg1"/>
                </a:solidFill>
                <a:latin typeface="Calibri Light" panose="020F0302020204030204" pitchFamily="34" charset="0"/>
                <a:cs typeface="Calibri Light" panose="020F0302020204030204" pitchFamily="34" charset="0"/>
              </a:rPr>
              <a:t>SUMMARY</a:t>
            </a:r>
          </a:p>
          <a:p>
            <a:r>
              <a:rPr lang="en-GB" sz="1500" b="1" dirty="0">
                <a:solidFill>
                  <a:schemeClr val="bg1"/>
                </a:solidFill>
                <a:latin typeface="Calibri" panose="020F0502020204030204" pitchFamily="34" charset="0"/>
                <a:cs typeface="Calibri" panose="020F0502020204030204" pitchFamily="34" charset="0"/>
              </a:rPr>
              <a:t>Job title</a:t>
            </a:r>
          </a:p>
          <a:p>
            <a:r>
              <a:rPr lang="en-GB" sz="1500" dirty="0">
                <a:solidFill>
                  <a:schemeClr val="bg1"/>
                </a:solidFill>
                <a:latin typeface="Calibri Light" panose="020F0302020204030204" pitchFamily="34" charset="0"/>
                <a:cs typeface="Calibri Light" panose="020F0302020204030204" pitchFamily="34" charset="0"/>
              </a:rPr>
              <a:t>Lead Practitioner Psychologist</a:t>
            </a:r>
          </a:p>
          <a:p>
            <a:pPr>
              <a:spcBef>
                <a:spcPts val="1400"/>
              </a:spcBef>
            </a:pPr>
            <a:r>
              <a:rPr lang="en-GB" sz="1500" b="1" dirty="0">
                <a:solidFill>
                  <a:schemeClr val="bg1"/>
                </a:solidFill>
                <a:latin typeface="Calibri" panose="020F0502020204030204" pitchFamily="34" charset="0"/>
                <a:cs typeface="Calibri" panose="020F0502020204030204" pitchFamily="34" charset="0"/>
              </a:rPr>
              <a:t>Reports to</a:t>
            </a:r>
          </a:p>
          <a:p>
            <a:r>
              <a:rPr lang="en-GB" sz="1500" dirty="0">
                <a:solidFill>
                  <a:schemeClr val="bg1"/>
                </a:solidFill>
                <a:latin typeface="Calibri Light" panose="020F0302020204030204" pitchFamily="34" charset="0"/>
                <a:cs typeface="Calibri Light" panose="020F0302020204030204" pitchFamily="34" charset="0"/>
              </a:rPr>
              <a:t>Specialist Interventions Team Manager</a:t>
            </a:r>
          </a:p>
          <a:p>
            <a:pPr>
              <a:spcBef>
                <a:spcPts val="1400"/>
              </a:spcBef>
            </a:pPr>
            <a:r>
              <a:rPr lang="en-GB" sz="1500" b="1" dirty="0">
                <a:solidFill>
                  <a:schemeClr val="bg1"/>
                </a:solidFill>
                <a:latin typeface="Calibri" panose="020F0502020204030204" pitchFamily="34" charset="0"/>
                <a:cs typeface="Calibri" panose="020F0502020204030204" pitchFamily="34" charset="0"/>
              </a:rPr>
              <a:t>Contract</a:t>
            </a:r>
          </a:p>
          <a:p>
            <a:r>
              <a:rPr lang="en-GB" sz="1500" dirty="0">
                <a:solidFill>
                  <a:schemeClr val="bg1"/>
                </a:solidFill>
                <a:latin typeface="Calibri Light" panose="020F0302020204030204" pitchFamily="34" charset="0"/>
                <a:cs typeface="Calibri Light" panose="020F0302020204030204" pitchFamily="34" charset="0"/>
              </a:rPr>
              <a:t>Permanent - 37 hours per week</a:t>
            </a:r>
          </a:p>
          <a:p>
            <a:r>
              <a:rPr lang="en-GB" sz="1500" dirty="0">
                <a:solidFill>
                  <a:schemeClr val="bg1"/>
                </a:solidFill>
                <a:latin typeface="Calibri Light" panose="020F0302020204030204" pitchFamily="34" charset="0"/>
                <a:cs typeface="Calibri Light" panose="020F0302020204030204" pitchFamily="34" charset="0"/>
              </a:rPr>
              <a:t>(or part-time considered)</a:t>
            </a:r>
          </a:p>
          <a:p>
            <a:pPr>
              <a:spcBef>
                <a:spcPts val="1400"/>
              </a:spcBef>
            </a:pPr>
            <a:r>
              <a:rPr lang="en-GB" sz="1500" b="1" dirty="0">
                <a:solidFill>
                  <a:schemeClr val="bg1"/>
                </a:solidFill>
                <a:latin typeface="Calibri" panose="020F0502020204030204" pitchFamily="34" charset="0"/>
                <a:cs typeface="Calibri" panose="020F0502020204030204" pitchFamily="34" charset="0"/>
              </a:rPr>
              <a:t>Location</a:t>
            </a:r>
          </a:p>
          <a:p>
            <a:r>
              <a:rPr lang="en-GB" sz="1500" dirty="0">
                <a:solidFill>
                  <a:schemeClr val="bg1"/>
                </a:solidFill>
                <a:latin typeface="Calibri Light" panose="020F0302020204030204" pitchFamily="34" charset="0"/>
                <a:cs typeface="Calibri Light" panose="020F0302020204030204" pitchFamily="34" charset="0"/>
              </a:rPr>
              <a:t>St Mary’s Kenmure</a:t>
            </a:r>
          </a:p>
          <a:p>
            <a:pPr>
              <a:spcBef>
                <a:spcPts val="1400"/>
              </a:spcBef>
            </a:pPr>
            <a:r>
              <a:rPr lang="en-GB" sz="1500" b="1" dirty="0">
                <a:solidFill>
                  <a:schemeClr val="bg1"/>
                </a:solidFill>
                <a:latin typeface="Calibri" panose="020F0502020204030204" pitchFamily="34" charset="0"/>
                <a:cs typeface="Calibri" panose="020F0502020204030204" pitchFamily="34" charset="0"/>
              </a:rPr>
              <a:t>Salary</a:t>
            </a:r>
          </a:p>
          <a:p>
            <a:r>
              <a:rPr lang="en-GB" sz="1500" dirty="0">
                <a:solidFill>
                  <a:schemeClr val="bg1"/>
                </a:solidFill>
                <a:latin typeface="Calibri Light" panose="020F0302020204030204" pitchFamily="34" charset="0"/>
                <a:cs typeface="Calibri Light" panose="020F0302020204030204" pitchFamily="34" charset="0"/>
              </a:rPr>
              <a:t>£71,000.00 pro-rata</a:t>
            </a:r>
          </a:p>
        </p:txBody>
      </p:sp>
      <p:sp>
        <p:nvSpPr>
          <p:cNvPr id="3" name="TextBox 2">
            <a:extLst>
              <a:ext uri="{FF2B5EF4-FFF2-40B4-BE49-F238E27FC236}">
                <a16:creationId xmlns:a16="http://schemas.microsoft.com/office/drawing/2014/main" id="{DF53C241-4F72-F423-6CAA-4107BE445452}"/>
              </a:ext>
            </a:extLst>
          </p:cNvPr>
          <p:cNvSpPr txBox="1"/>
          <p:nvPr/>
        </p:nvSpPr>
        <p:spPr>
          <a:xfrm>
            <a:off x="5543550" y="2514600"/>
            <a:ext cx="3950494" cy="1081450"/>
          </a:xfrm>
          <a:prstGeom prst="rect">
            <a:avLst/>
          </a:prstGeom>
          <a:noFill/>
        </p:spPr>
        <p:txBody>
          <a:bodyPr wrap="square" lIns="0" tIns="0" rIns="0" bIns="0" rtlCol="0">
            <a:spAutoFit/>
          </a:bodyPr>
          <a:lstStyle/>
          <a:p>
            <a:pPr>
              <a:lnSpc>
                <a:spcPct val="120000"/>
              </a:lnSpc>
            </a:pPr>
            <a:r>
              <a:rPr lang="en-GB" sz="1500" dirty="0">
                <a:solidFill>
                  <a:srgbClr val="93589F"/>
                </a:solidFill>
                <a:latin typeface="Calibri Light" panose="020F0302020204030204" pitchFamily="34" charset="0"/>
                <a:cs typeface="Calibri Light" panose="020F0302020204030204" pitchFamily="34" charset="0"/>
              </a:rPr>
              <a:t>To lead a highly specialist psychology service for the children who St Mary’s Kenmure looks after and contribute to the support provided to the adults who look after our children. </a:t>
            </a:r>
          </a:p>
        </p:txBody>
      </p:sp>
    </p:spTree>
    <p:extLst>
      <p:ext uri="{BB962C8B-B14F-4D97-AF65-F5344CB8AC3E}">
        <p14:creationId xmlns:p14="http://schemas.microsoft.com/office/powerpoint/2010/main" val="3059381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53C92-7E53-CE69-77BE-234F07E9EDF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B82D444-6AB2-8B9A-4AAC-349EA881D1CD}"/>
              </a:ext>
            </a:extLst>
          </p:cNvPr>
          <p:cNvSpPr>
            <a:spLocks noGrp="1"/>
          </p:cNvSpPr>
          <p:nvPr>
            <p:ph type="body" sz="quarter" idx="10"/>
          </p:nvPr>
        </p:nvSpPr>
        <p:spPr>
          <a:xfrm>
            <a:off x="971999" y="1512000"/>
            <a:ext cx="8748000" cy="4431983"/>
          </a:xfrm>
        </p:spPr>
        <p:txBody>
          <a:bodyPr anchor="t" anchorCtr="0">
            <a:noAutofit/>
          </a:bodyPr>
          <a:lstStyle/>
          <a:p>
            <a:pPr marL="0" indent="0">
              <a:lnSpc>
                <a:spcPct val="100000"/>
              </a:lnSpc>
              <a:spcBef>
                <a:spcPts val="0"/>
              </a:spcBef>
              <a:spcAft>
                <a:spcPts val="1100"/>
              </a:spcAft>
              <a:buNone/>
            </a:pPr>
            <a:r>
              <a:rPr lang="en-GB" sz="1500" b="1" dirty="0">
                <a:solidFill>
                  <a:srgbClr val="93589F"/>
                </a:solidFill>
              </a:rPr>
              <a:t>Role Accountabilities &amp; Key Activities</a:t>
            </a:r>
          </a:p>
          <a:p>
            <a:pPr marL="0" indent="0">
              <a:lnSpc>
                <a:spcPct val="100000"/>
              </a:lnSpc>
              <a:spcBef>
                <a:spcPts val="0"/>
              </a:spcBef>
              <a:spcAft>
                <a:spcPts val="1100"/>
              </a:spcAft>
              <a:buNone/>
            </a:pPr>
            <a:r>
              <a:rPr lang="en-GB" sz="1100" b="1" dirty="0">
                <a:solidFill>
                  <a:srgbClr val="93589F"/>
                </a:solidFill>
              </a:rPr>
              <a:t>Principle accountabilities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provide specialist psychological and wellbeing assessments for children St Mary’s Kenmure works with based on the appropriate use, interpretation and integration of complex data including psychological tests, self-report measures, rating scales, direct and indirect structured observations and semi-structured interviews with children, family members and others involved in the child’s care.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formulate and implement plans for the formal psychological treatment and/or management of a child’s psychological and wellbeing needs, based on an appropriate conceptual framework, and using methods based on evidence of effectiveness and efficacy across the full range of care settings.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implement a range of psychological interventions for individuals, carers, adults, professionals and families by drawing from different explanatory models and maintaining several professional hypotheses.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evaluate and make decisions about treatment and support options considering both theoretical and therapeutic models and highly complex factors concerning historical and developmental processes that have shaped the individual, family or group.</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exercise autonomous professional responsibility for the assessment, treatment and discharge of children whose problems are managed by psychologically based care plans.</a:t>
            </a:r>
          </a:p>
          <a:p>
            <a:pPr marL="0" indent="0">
              <a:lnSpc>
                <a:spcPct val="100000"/>
              </a:lnSpc>
              <a:spcBef>
                <a:spcPts val="0"/>
              </a:spcBef>
              <a:spcAft>
                <a:spcPts val="200"/>
              </a:spcAft>
              <a:buNone/>
            </a:pPr>
            <a:br>
              <a:rPr lang="en-GB" sz="1050" dirty="0">
                <a:solidFill>
                  <a:srgbClr val="003D6A"/>
                </a:solidFill>
                <a:latin typeface="Calibri Light" panose="020F0302020204030204" pitchFamily="34" charset="0"/>
                <a:cs typeface="Calibri Light" panose="020F0302020204030204" pitchFamily="34" charset="0"/>
              </a:rPr>
            </a:br>
            <a:br>
              <a:rPr lang="en-GB" sz="1050" dirty="0">
                <a:solidFill>
                  <a:srgbClr val="003D6A"/>
                </a:solidFill>
                <a:latin typeface="Calibri Light" panose="020F0302020204030204" pitchFamily="34" charset="0"/>
                <a:cs typeface="Calibri Light" panose="020F0302020204030204" pitchFamily="34" charset="0"/>
              </a:rPr>
            </a:br>
            <a:br>
              <a:rPr lang="en-GB" sz="1050" dirty="0">
                <a:solidFill>
                  <a:srgbClr val="003D6A"/>
                </a:solidFill>
                <a:latin typeface="Calibri Light" panose="020F0302020204030204" pitchFamily="34" charset="0"/>
                <a:cs typeface="Calibri Light" panose="020F0302020204030204" pitchFamily="34" charset="0"/>
              </a:rPr>
            </a:br>
            <a:br>
              <a:rPr lang="en-GB" sz="1050" dirty="0">
                <a:solidFill>
                  <a:srgbClr val="003D6A"/>
                </a:solidFill>
                <a:latin typeface="Calibri Light" panose="020F0302020204030204" pitchFamily="34" charset="0"/>
                <a:cs typeface="Calibri Light" panose="020F0302020204030204" pitchFamily="34" charset="0"/>
              </a:rPr>
            </a:br>
            <a:endParaRPr lang="en-GB" sz="1050" dirty="0">
              <a:solidFill>
                <a:srgbClr val="003D6A"/>
              </a:solidFill>
              <a:latin typeface="Calibri Light" panose="020F0302020204030204" pitchFamily="34" charset="0"/>
              <a:cs typeface="Calibri Light" panose="020F0302020204030204" pitchFamily="34" charset="0"/>
            </a:endParaRP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provide highly specialist psychological advice, training and consultation to other professionals contributing directly to children’ formulation and treatment plan.</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contribute directly and indirectly to a psychologically based framework of understanding and care to the benefit of all children within the project.</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undertake risk assessment, risk management and develop risk reduction strategies for children, and provide advice to other professions on these key areas of helping children.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ensure children who need to be referred to CAMHS or other specialist services are properly re-routed and to input to other agencies meetings where appropriate.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communicate in a skilled and sensitive manner, information concerning the assessment, formulation and treatment plans of children under their care and to monitor progress during their care.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contribute to research, service audit and evaluation.</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develop and deliver training to individuals and teams who work with children in our care.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ensure that appropriate records are maintained, and that data is used to help improve children’s outcomes and service effectiveness.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contribute to the development of an integrated children’s services practice model for St Mary’s Kenmure that is evidence- based and outcomes-focused.</a:t>
            </a:r>
          </a:p>
        </p:txBody>
      </p:sp>
    </p:spTree>
    <p:extLst>
      <p:ext uri="{BB962C8B-B14F-4D97-AF65-F5344CB8AC3E}">
        <p14:creationId xmlns:p14="http://schemas.microsoft.com/office/powerpoint/2010/main" val="4120028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5056A-449B-C387-5EE2-CE70193402B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36EF1EC-1BAA-EAE7-3636-710EF9A5FFA7}"/>
              </a:ext>
            </a:extLst>
          </p:cNvPr>
          <p:cNvSpPr>
            <a:spLocks noGrp="1"/>
          </p:cNvSpPr>
          <p:nvPr>
            <p:ph type="body" sz="quarter" idx="10"/>
          </p:nvPr>
        </p:nvSpPr>
        <p:spPr>
          <a:xfrm>
            <a:off x="971999" y="1512000"/>
            <a:ext cx="8748000" cy="2700739"/>
          </a:xfrm>
        </p:spPr>
        <p:txBody>
          <a:bodyPr anchor="t" anchorCtr="0">
            <a:spAutoFit/>
          </a:bodyPr>
          <a:lstStyle/>
          <a:p>
            <a:pPr marL="0" indent="0">
              <a:lnSpc>
                <a:spcPct val="100000"/>
              </a:lnSpc>
              <a:spcBef>
                <a:spcPts val="0"/>
              </a:spcBef>
              <a:spcAft>
                <a:spcPts val="1100"/>
              </a:spcAft>
              <a:buNone/>
            </a:pPr>
            <a:r>
              <a:rPr lang="en-GB" sz="1100" b="1" dirty="0">
                <a:solidFill>
                  <a:srgbClr val="93589F"/>
                </a:solidFill>
              </a:rPr>
              <a:t>Quantifiable accountabilities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The postholder will provide clinical supervision for psychologists who work at St Mary’s Kenmure and receive clinical supervision from a Consultant Psychologist.</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Attend meetings required and keep the Specialist Interventions Team Manager fully informed of developments and changes within the children’s wellbeing service.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To contribute to and ensure delivery of actions outlined in the Service Improvement Plan.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Represent children as and when required in the various professional meetings that they are required to attend as part of their care journey in St Mary’s Kenmure.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Be part of campus wide development groups and activities.</a:t>
            </a:r>
            <a:br>
              <a:rPr lang="en-GB" sz="1050" dirty="0">
                <a:solidFill>
                  <a:srgbClr val="003D6A"/>
                </a:solidFill>
                <a:latin typeface="Calibri Light" panose="020F0302020204030204" pitchFamily="34" charset="0"/>
                <a:cs typeface="Calibri Light" panose="020F0302020204030204" pitchFamily="34" charset="0"/>
              </a:rPr>
            </a:br>
            <a:br>
              <a:rPr lang="en-GB" sz="1050" dirty="0">
                <a:solidFill>
                  <a:srgbClr val="003D6A"/>
                </a:solidFill>
                <a:latin typeface="Calibri Light" panose="020F0302020204030204" pitchFamily="34" charset="0"/>
                <a:cs typeface="Calibri Light" panose="020F0302020204030204" pitchFamily="34" charset="0"/>
              </a:rPr>
            </a:b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1100"/>
              </a:spcAft>
              <a:buNone/>
            </a:pPr>
            <a:r>
              <a:rPr lang="en-GB" sz="1050" b="1" dirty="0">
                <a:solidFill>
                  <a:srgbClr val="93589F"/>
                </a:solidFill>
              </a:rPr>
              <a:t>Scope of planning and organisation</a:t>
            </a:r>
          </a:p>
          <a:p>
            <a:pPr marL="179986" indent="-179986">
              <a:lnSpc>
                <a:spcPct val="100000"/>
              </a:lnSpc>
              <a:spcBef>
                <a:spcPts val="0"/>
              </a:spcBef>
              <a:spcAft>
                <a:spcPts val="200"/>
              </a:spcAft>
            </a:pPr>
            <a:r>
              <a:rPr lang="en-GB" sz="1000" dirty="0">
                <a:solidFill>
                  <a:srgbClr val="003D6A"/>
                </a:solidFill>
                <a:latin typeface="Calibri Light" panose="020F0302020204030204" pitchFamily="34" charset="0"/>
                <a:cs typeface="Calibri Light" panose="020F0302020204030204" pitchFamily="34" charset="0"/>
              </a:rPr>
              <a:t>The workplan will be set by the Children’s Wellbeing Manager</a:t>
            </a:r>
          </a:p>
          <a:p>
            <a:pPr marL="179986" indent="-179986">
              <a:lnSpc>
                <a:spcPct val="100000"/>
              </a:lnSpc>
              <a:spcBef>
                <a:spcPts val="0"/>
              </a:spcBef>
              <a:spcAft>
                <a:spcPts val="200"/>
              </a:spcAft>
            </a:pPr>
            <a:r>
              <a:rPr lang="en-GB" sz="1000" dirty="0">
                <a:solidFill>
                  <a:srgbClr val="003D6A"/>
                </a:solidFill>
                <a:latin typeface="Calibri Light" panose="020F0302020204030204" pitchFamily="34" charset="0"/>
                <a:cs typeface="Calibri Light" panose="020F0302020204030204" pitchFamily="34" charset="0"/>
              </a:rPr>
              <a:t>The post holder will be responsible setting the workplan for all psychological staff working in St Mary’s including any work contracted externally.</a:t>
            </a:r>
          </a:p>
          <a:p>
            <a:pPr marL="179986" indent="-179986">
              <a:lnSpc>
                <a:spcPct val="100000"/>
              </a:lnSpc>
              <a:spcBef>
                <a:spcPts val="0"/>
              </a:spcBef>
              <a:spcAft>
                <a:spcPts val="200"/>
              </a:spcAft>
            </a:pPr>
            <a:endParaRPr lang="en-GB" sz="100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1100"/>
              </a:spcAft>
              <a:buNone/>
            </a:pPr>
            <a:r>
              <a:rPr lang="en-GB" sz="1100" b="1" dirty="0">
                <a:solidFill>
                  <a:srgbClr val="93589F"/>
                </a:solidFill>
              </a:rPr>
              <a:t>Scope of decision making and judgement</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The post holder is responsible for ensuring that appropriate psychological and wellbeing assessments, interventions and reviews are conducted and reported on timeously.</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4545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BCDB1-E9D6-6A63-BB31-63426CC38D8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F36518B-4710-E172-FB54-D3EADBD9C761}"/>
              </a:ext>
            </a:extLst>
          </p:cNvPr>
          <p:cNvSpPr>
            <a:spLocks noGrp="1"/>
          </p:cNvSpPr>
          <p:nvPr>
            <p:ph type="body" sz="quarter" idx="10"/>
          </p:nvPr>
        </p:nvSpPr>
        <p:spPr>
          <a:xfrm>
            <a:off x="971999" y="1512000"/>
            <a:ext cx="8748000" cy="4431983"/>
          </a:xfrm>
        </p:spPr>
        <p:txBody>
          <a:bodyPr anchor="t" anchorCtr="0">
            <a:noAutofit/>
          </a:bodyPr>
          <a:lstStyle/>
          <a:p>
            <a:pPr marL="0" indent="0">
              <a:lnSpc>
                <a:spcPct val="100000"/>
              </a:lnSpc>
              <a:spcBef>
                <a:spcPts val="0"/>
              </a:spcBef>
              <a:spcAft>
                <a:spcPts val="1100"/>
              </a:spcAft>
              <a:buNone/>
            </a:pPr>
            <a:r>
              <a:rPr lang="en-GB" sz="1500" b="1" dirty="0">
                <a:solidFill>
                  <a:srgbClr val="93589F"/>
                </a:solidFill>
              </a:rPr>
              <a:t>Key Relationships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The role will be key in ensuring that services to children in St Mary’s are integrated.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The Lead Practitioner Psychologist interacts with children and young people, all colleagues within St Mary’s Kenmure and other partners to children’s plans and care journey.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Representing St Mary’s Kenmure on external groups.</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1100"/>
              </a:spcAft>
              <a:buNone/>
            </a:pPr>
            <a:r>
              <a:rPr lang="en-GB" sz="1400" b="1" dirty="0">
                <a:solidFill>
                  <a:srgbClr val="93589F"/>
                </a:solidFill>
              </a:rPr>
              <a:t>Economic Conditions</a:t>
            </a:r>
          </a:p>
          <a:p>
            <a:pPr marL="0" indent="0">
              <a:lnSpc>
                <a:spcPct val="100000"/>
              </a:lnSpc>
              <a:spcBef>
                <a:spcPts val="0"/>
              </a:spcBef>
              <a:spcAft>
                <a:spcPts val="1100"/>
              </a:spcAft>
              <a:buNone/>
            </a:pPr>
            <a:r>
              <a:rPr lang="en-GB" sz="1050" b="1" dirty="0">
                <a:solidFill>
                  <a:srgbClr val="93589F"/>
                </a:solidFill>
              </a:rPr>
              <a:t>Annual leave</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Starting – 20 days plus 12 public holidays (or pro rata)</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After 5 full years’ service – 25 days plus 12 public holidays</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After 10 full years’ service – 28 days plus 12 public holidays</a:t>
            </a:r>
          </a:p>
          <a:p>
            <a:pPr marL="0" indent="0">
              <a:lnSpc>
                <a:spcPct val="100000"/>
              </a:lnSpc>
              <a:spcBef>
                <a:spcPts val="0"/>
              </a:spcBef>
              <a:spcAft>
                <a:spcPts val="200"/>
              </a:spcAft>
              <a:buNone/>
            </a:pPr>
            <a:r>
              <a:rPr lang="en-GB" sz="1000" i="1" dirty="0">
                <a:solidFill>
                  <a:srgbClr val="003D6A"/>
                </a:solidFill>
                <a:latin typeface="Calibri Light" panose="020F0302020204030204" pitchFamily="34" charset="0"/>
                <a:cs typeface="Calibri Light" panose="020F0302020204030204" pitchFamily="34" charset="0"/>
              </a:rPr>
              <a:t>Pro rata for part time adults </a:t>
            </a:r>
          </a:p>
          <a:p>
            <a:pPr marL="0" indent="0">
              <a:lnSpc>
                <a:spcPct val="100000"/>
              </a:lnSpc>
              <a:spcBef>
                <a:spcPts val="0"/>
              </a:spcBef>
              <a:spcAft>
                <a:spcPts val="1100"/>
              </a:spcAft>
              <a:buNone/>
            </a:pPr>
            <a:endParaRPr lang="en-GB" sz="1000" b="1" dirty="0">
              <a:solidFill>
                <a:srgbClr val="93589F"/>
              </a:solidFill>
            </a:endParaRPr>
          </a:p>
          <a:p>
            <a:pPr marL="0" indent="0">
              <a:lnSpc>
                <a:spcPct val="100000"/>
              </a:lnSpc>
              <a:spcBef>
                <a:spcPts val="0"/>
              </a:spcBef>
              <a:spcAft>
                <a:spcPts val="1100"/>
              </a:spcAft>
              <a:buNone/>
            </a:pPr>
            <a:endParaRPr lang="en-GB" sz="1000" b="1" dirty="0">
              <a:solidFill>
                <a:srgbClr val="93589F"/>
              </a:solidFill>
            </a:endParaRPr>
          </a:p>
          <a:p>
            <a:pPr marL="0" indent="0">
              <a:lnSpc>
                <a:spcPct val="100000"/>
              </a:lnSpc>
              <a:spcBef>
                <a:spcPts val="0"/>
              </a:spcBef>
              <a:spcAft>
                <a:spcPts val="1100"/>
              </a:spcAft>
              <a:buNone/>
            </a:pPr>
            <a:endParaRPr lang="en-GB" sz="1000" b="1" dirty="0">
              <a:solidFill>
                <a:srgbClr val="93589F"/>
              </a:solidFill>
            </a:endParaRPr>
          </a:p>
          <a:p>
            <a:pPr marL="0" indent="0">
              <a:lnSpc>
                <a:spcPct val="100000"/>
              </a:lnSpc>
              <a:spcBef>
                <a:spcPts val="0"/>
              </a:spcBef>
              <a:spcAft>
                <a:spcPts val="1100"/>
              </a:spcAft>
              <a:buNone/>
            </a:pPr>
            <a:endParaRPr lang="en-GB" sz="1000" b="1" dirty="0">
              <a:solidFill>
                <a:srgbClr val="93589F"/>
              </a:solidFill>
            </a:endParaRPr>
          </a:p>
          <a:p>
            <a:pPr marL="0" indent="0">
              <a:lnSpc>
                <a:spcPct val="100000"/>
              </a:lnSpc>
              <a:spcBef>
                <a:spcPts val="0"/>
              </a:spcBef>
              <a:spcAft>
                <a:spcPts val="1100"/>
              </a:spcAft>
              <a:buNone/>
            </a:pPr>
            <a:endParaRPr lang="en-GB" sz="1000" b="1" dirty="0">
              <a:solidFill>
                <a:srgbClr val="93589F"/>
              </a:solidFill>
            </a:endParaRPr>
          </a:p>
          <a:p>
            <a:pPr marL="0" indent="0">
              <a:lnSpc>
                <a:spcPct val="100000"/>
              </a:lnSpc>
              <a:spcBef>
                <a:spcPts val="0"/>
              </a:spcBef>
              <a:spcAft>
                <a:spcPts val="1100"/>
              </a:spcAft>
              <a:buNone/>
            </a:pPr>
            <a:r>
              <a:rPr lang="en-GB" sz="1000" b="1" dirty="0">
                <a:solidFill>
                  <a:srgbClr val="93589F"/>
                </a:solidFill>
              </a:rPr>
              <a:t>Hours of work</a:t>
            </a:r>
          </a:p>
          <a:p>
            <a:pPr marL="0" indent="0">
              <a:lnSpc>
                <a:spcPct val="100000"/>
              </a:lnSpc>
              <a:spcBef>
                <a:spcPts val="0"/>
              </a:spcBef>
              <a:spcAft>
                <a:spcPts val="200"/>
              </a:spcAft>
              <a:buNone/>
            </a:pPr>
            <a:r>
              <a:rPr lang="en-GB" sz="900" dirty="0">
                <a:solidFill>
                  <a:srgbClr val="003D6A"/>
                </a:solidFill>
                <a:latin typeface="Calibri Light" panose="020F0302020204030204" pitchFamily="34" charset="0"/>
                <a:cs typeface="Calibri Light" panose="020F0302020204030204" pitchFamily="34" charset="0"/>
              </a:rPr>
              <a:t>37 hours per week (or part-time)</a:t>
            </a:r>
          </a:p>
          <a:p>
            <a:pPr marL="0" indent="0">
              <a:lnSpc>
                <a:spcPct val="100000"/>
              </a:lnSpc>
              <a:spcBef>
                <a:spcPts val="0"/>
              </a:spcBef>
              <a:spcAft>
                <a:spcPts val="200"/>
              </a:spcAft>
              <a:buNone/>
            </a:pPr>
            <a:endParaRPr lang="en-GB" sz="900" i="1"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1100"/>
              </a:spcAft>
              <a:buNone/>
            </a:pPr>
            <a:r>
              <a:rPr lang="en-GB" sz="1050" b="1" dirty="0">
                <a:solidFill>
                  <a:srgbClr val="93589F"/>
                </a:solidFill>
              </a:rPr>
              <a:t>Probationary period</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All appointments are subject to a 6-month probationary period</a:t>
            </a:r>
          </a:p>
          <a:p>
            <a:pPr marL="0" indent="0">
              <a:lnSpc>
                <a:spcPct val="100000"/>
              </a:lnSpc>
              <a:spcBef>
                <a:spcPts val="0"/>
              </a:spcBef>
              <a:spcAft>
                <a:spcPts val="200"/>
              </a:spcAft>
              <a:buNone/>
            </a:pPr>
            <a:endParaRPr lang="en-GB" sz="1000" b="1"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b="1" dirty="0">
                <a:solidFill>
                  <a:srgbClr val="93589F"/>
                </a:solidFill>
              </a:rPr>
              <a:t>Sick pay</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As set down in your terms and conditions of employment</a:t>
            </a:r>
          </a:p>
          <a:p>
            <a:pPr marL="0" indent="0">
              <a:lnSpc>
                <a:spcPct val="100000"/>
              </a:lnSpc>
              <a:spcBef>
                <a:spcPts val="0"/>
              </a:spcBef>
              <a:spcAft>
                <a:spcPts val="200"/>
              </a:spcAft>
              <a:buNone/>
            </a:pPr>
            <a:endParaRPr lang="en-GB" sz="1000" b="1"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b="1" dirty="0">
                <a:solidFill>
                  <a:srgbClr val="93589F"/>
                </a:solidFill>
              </a:rPr>
              <a:t>Pension</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You are automatically enrolled with Strathclyde Pension Fund </a:t>
            </a:r>
          </a:p>
          <a:p>
            <a:pPr marL="0" indent="0">
              <a:lnSpc>
                <a:spcPct val="100000"/>
              </a:lnSpc>
              <a:spcBef>
                <a:spcPts val="0"/>
              </a:spcBef>
              <a:spcAft>
                <a:spcPts val="200"/>
              </a:spcAft>
              <a:buNone/>
            </a:pPr>
            <a:endParaRPr lang="en-GB" sz="1050" b="1" dirty="0">
              <a:solidFill>
                <a:srgbClr val="93589F"/>
              </a:solidFill>
            </a:endParaRPr>
          </a:p>
          <a:p>
            <a:pPr marL="0" indent="0">
              <a:lnSpc>
                <a:spcPct val="100000"/>
              </a:lnSpc>
              <a:spcBef>
                <a:spcPts val="0"/>
              </a:spcBef>
              <a:spcAft>
                <a:spcPts val="200"/>
              </a:spcAft>
              <a:buNone/>
            </a:pPr>
            <a:r>
              <a:rPr lang="en-GB" sz="1050" b="1" dirty="0">
                <a:solidFill>
                  <a:srgbClr val="93589F"/>
                </a:solidFill>
              </a:rPr>
              <a:t>On call</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No</a:t>
            </a:r>
          </a:p>
          <a:p>
            <a:pPr marL="0" indent="0">
              <a:lnSpc>
                <a:spcPct val="100000"/>
              </a:lnSpc>
              <a:spcBef>
                <a:spcPts val="0"/>
              </a:spcBef>
              <a:spcAft>
                <a:spcPts val="200"/>
              </a:spcAft>
              <a:buNone/>
            </a:pPr>
            <a:endParaRPr lang="en-GB" sz="100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b="1" dirty="0">
                <a:solidFill>
                  <a:srgbClr val="93589F"/>
                </a:solidFill>
              </a:rPr>
              <a:t>Disclosure</a:t>
            </a:r>
          </a:p>
          <a:p>
            <a:pPr marL="0" indent="0">
              <a:lnSpc>
                <a:spcPct val="100000"/>
              </a:lnSpc>
              <a:spcBef>
                <a:spcPts val="0"/>
              </a:spcBef>
              <a:spcAft>
                <a:spcPts val="200"/>
              </a:spcAft>
              <a:buNone/>
            </a:pPr>
            <a:r>
              <a:rPr lang="en-GB" sz="1000" dirty="0">
                <a:solidFill>
                  <a:srgbClr val="003D6A"/>
                </a:solidFill>
                <a:latin typeface="Calibri Light" panose="020F0302020204030204" pitchFamily="34" charset="0"/>
                <a:cs typeface="Calibri Light" panose="020F0302020204030204" pitchFamily="34" charset="0"/>
              </a:rPr>
              <a:t>Enhanced </a:t>
            </a:r>
          </a:p>
          <a:p>
            <a:pPr marL="0" indent="0">
              <a:lnSpc>
                <a:spcPct val="100000"/>
              </a:lnSpc>
              <a:spcBef>
                <a:spcPts val="0"/>
              </a:spcBef>
              <a:spcAft>
                <a:spcPts val="200"/>
              </a:spcAft>
              <a:buNone/>
            </a:pPr>
            <a:endParaRPr lang="en-GB" sz="1000" dirty="0">
              <a:solidFill>
                <a:srgbClr val="003D6A"/>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25421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89B9A-280F-521E-660D-A917537838E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117F590-0B11-FA97-06FF-E0CA82FB50B5}"/>
              </a:ext>
            </a:extLst>
          </p:cNvPr>
          <p:cNvSpPr>
            <a:spLocks noGrp="1"/>
          </p:cNvSpPr>
          <p:nvPr>
            <p:ph type="body" sz="quarter" idx="10"/>
          </p:nvPr>
        </p:nvSpPr>
        <p:spPr>
          <a:xfrm>
            <a:off x="971999" y="1512000"/>
            <a:ext cx="8748000" cy="4237636"/>
          </a:xfrm>
        </p:spPr>
        <p:txBody>
          <a:bodyPr anchor="t" anchorCtr="0">
            <a:noAutofit/>
          </a:bodyPr>
          <a:lstStyle/>
          <a:p>
            <a:pPr marL="0" indent="0">
              <a:lnSpc>
                <a:spcPct val="100000"/>
              </a:lnSpc>
              <a:spcBef>
                <a:spcPts val="0"/>
              </a:spcBef>
              <a:spcAft>
                <a:spcPts val="1100"/>
              </a:spcAft>
              <a:buNone/>
            </a:pPr>
            <a:r>
              <a:rPr lang="en-GB" sz="1500" b="1" dirty="0">
                <a:solidFill>
                  <a:srgbClr val="93589F"/>
                </a:solidFill>
              </a:rPr>
              <a:t>Person Specification – Lead Wellbeing Practitioner</a:t>
            </a:r>
          </a:p>
          <a:p>
            <a:pPr marL="0" indent="0">
              <a:lnSpc>
                <a:spcPct val="100000"/>
              </a:lnSpc>
              <a:spcBef>
                <a:spcPts val="0"/>
              </a:spcBef>
              <a:spcAft>
                <a:spcPts val="1100"/>
              </a:spcAft>
              <a:buNone/>
            </a:pPr>
            <a:r>
              <a:rPr lang="en-GB" sz="1050" b="1" dirty="0">
                <a:solidFill>
                  <a:srgbClr val="93589F"/>
                </a:solidFill>
              </a:rPr>
              <a:t>Essential (must have)</a:t>
            </a: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Experience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Significant experience of working with a wide variety of groups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Experience of exercising full clinical responsibility for children’s psychological care and treatment.</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Education/training</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Post-graduate doctoral level training in clinical or forensic psychology as accredited by the BPS or HCPC, including specifically models of psychopathology, clinical psychometrics and neuropsychology, two or more distinct psychological therapies and lifespan developmental psychology.</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Knowledge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Doctoral level knowledge of research design and methodology including multivariate data analysis as practiced within the field of clinical or forensic psychology.</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endParaRPr lang="en-GB" sz="1050" dirty="0">
              <a:solidFill>
                <a:srgbClr val="93589F"/>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endParaRPr lang="en-GB" sz="1050" dirty="0">
              <a:solidFill>
                <a:srgbClr val="93589F"/>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endParaRPr lang="en-GB" sz="1050" dirty="0">
              <a:solidFill>
                <a:srgbClr val="93589F"/>
              </a:solidFill>
              <a:latin typeface="Calibri Light" panose="020F0302020204030204" pitchFamily="34" charset="0"/>
              <a:cs typeface="Calibri Light" panose="020F0302020204030204" pitchFamily="34" charset="0"/>
            </a:endParaRPr>
          </a:p>
          <a:p>
            <a:pPr marL="0" indent="0">
              <a:lnSpc>
                <a:spcPct val="100000"/>
              </a:lnSpc>
              <a:spcBef>
                <a:spcPts val="0"/>
              </a:spcBef>
              <a:buNone/>
            </a:pPr>
            <a:br>
              <a:rPr lang="en-GB" sz="1050" dirty="0">
                <a:solidFill>
                  <a:srgbClr val="93589F"/>
                </a:solidFill>
                <a:latin typeface="Calibri Light" panose="020F0302020204030204" pitchFamily="34" charset="0"/>
                <a:cs typeface="Calibri Light" panose="020F0302020204030204" pitchFamily="34" charset="0"/>
              </a:rPr>
            </a:br>
            <a:br>
              <a:rPr lang="en-GB" sz="1050" dirty="0">
                <a:solidFill>
                  <a:srgbClr val="93589F"/>
                </a:solidFill>
                <a:latin typeface="Calibri Light" panose="020F0302020204030204" pitchFamily="34" charset="0"/>
                <a:cs typeface="Calibri Light" panose="020F0302020204030204" pitchFamily="34" charset="0"/>
              </a:rPr>
            </a:br>
            <a:endParaRPr lang="en-GB" sz="1050" dirty="0">
              <a:solidFill>
                <a:srgbClr val="93589F"/>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Skills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Leading and role modelling best practice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Team working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Good interpersonal and motivational skills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Time management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Planning and organisational skills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Collect and report on data to help ensure accountability of practice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Negotiating</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Financial planning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Written and verbal communication skills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Ability to keep accurate records and write reports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Strategic planning</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Professional qualities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Able and experienced in maintaining a high degree of professionalism in the face of emotive and distressing problems and risk.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Capabilities in relation to reviewing the safety and welfare of children and young people.</a:t>
            </a:r>
          </a:p>
        </p:txBody>
      </p:sp>
    </p:spTree>
    <p:extLst>
      <p:ext uri="{BB962C8B-B14F-4D97-AF65-F5344CB8AC3E}">
        <p14:creationId xmlns:p14="http://schemas.microsoft.com/office/powerpoint/2010/main" val="3043306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BD281-EAFA-61D1-2BA5-8D10ACEE25C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50A1B8A-0B94-C89D-7368-B72F5B6A8996}"/>
              </a:ext>
            </a:extLst>
          </p:cNvPr>
          <p:cNvSpPr>
            <a:spLocks noGrp="1"/>
          </p:cNvSpPr>
          <p:nvPr>
            <p:ph type="body" sz="quarter" idx="10"/>
          </p:nvPr>
        </p:nvSpPr>
        <p:spPr>
          <a:xfrm>
            <a:off x="971999" y="1512000"/>
            <a:ext cx="8748000" cy="4126800"/>
          </a:xfrm>
        </p:spPr>
        <p:txBody>
          <a:bodyPr anchor="t" anchorCtr="0">
            <a:noAutofit/>
          </a:bodyPr>
          <a:lstStyle/>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Give support and commitment to the work of the team, making effective efforts to develop skills and competences of yourself and others.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Appreciate the significance of safe care and interpreting this accurately for individual children and others.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Recognise own areas of responsibility and accountability and be an advocate for a rights’ respecting culture for children and adults.</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Personal qualities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Kind</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Contained and calm</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Tact, patience and understanding</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Works to ensure credibility in effectively managing relationships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Self-motivated and demonstrates and can-do approach</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Approachable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Team Player</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Ability to work on own initiative whilst taking responsibility for your own actions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Work under pressure and remain calm </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Inclusive and respectful</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Carry out role with credibility and professionalism at all time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Structured approach to planning and organising with an ability to prioritise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Flexible, adaptable and imaginative in dealing with challenging situations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An ability to listen and be sympathetic whist responding to concerns, motives and feelings of others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Be open minded when dealing with situations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An emotional awareness of self and others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Assertive and effective in leadership</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Planning and decision making</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1100"/>
              </a:spcAft>
              <a:buNone/>
            </a:pPr>
            <a:r>
              <a:rPr lang="en-GB" sz="1050" b="1" dirty="0">
                <a:solidFill>
                  <a:srgbClr val="93589F"/>
                </a:solidFill>
              </a:rPr>
              <a:t>Desirable (would like to have)</a:t>
            </a: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Experience</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Residential childcare or secure care would be helpful.</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Education/training</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Further post-doctoral training, research and study across a range of areas, including advanced clinical skills. </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dirty="0">
                <a:solidFill>
                  <a:srgbClr val="93589F"/>
                </a:solidFill>
                <a:latin typeface="Calibri Light" panose="020F0302020204030204" pitchFamily="34" charset="0"/>
                <a:cs typeface="Calibri Light" panose="020F0302020204030204" pitchFamily="34" charset="0"/>
              </a:rPr>
              <a:t>Skills</a:t>
            </a:r>
          </a:p>
          <a:p>
            <a:pPr marL="179986" indent="-179986">
              <a:lnSpc>
                <a:spcPct val="100000"/>
              </a:lnSpc>
              <a:spcBef>
                <a:spcPts val="0"/>
              </a:spcBef>
              <a:spcAft>
                <a:spcPts val="200"/>
              </a:spcAft>
            </a:pPr>
            <a:r>
              <a:rPr lang="en-GB" sz="1050" dirty="0">
                <a:solidFill>
                  <a:srgbClr val="003D6A"/>
                </a:solidFill>
                <a:latin typeface="Calibri Light" panose="020F0302020204030204" pitchFamily="34" charset="0"/>
                <a:cs typeface="Calibri Light" panose="020F0302020204030204" pitchFamily="34" charset="0"/>
              </a:rPr>
              <a:t>Evidence of publish research or professional journal articles linked to the care of vulnerable children. </a:t>
            </a:r>
          </a:p>
          <a:p>
            <a:pPr marL="179986" indent="-179986">
              <a:lnSpc>
                <a:spcPct val="100000"/>
              </a:lnSpc>
              <a:spcBef>
                <a:spcPts val="0"/>
              </a:spcBef>
              <a:spcAft>
                <a:spcPts val="200"/>
              </a:spcAft>
            </a:pPr>
            <a:endParaRPr lang="en-GB" sz="1050" dirty="0">
              <a:solidFill>
                <a:srgbClr val="003D6A"/>
              </a:solidFill>
              <a:latin typeface="Calibri Light" panose="020F0302020204030204" pitchFamily="34" charset="0"/>
              <a:cs typeface="Calibri Light" panose="020F0302020204030204" pitchFamily="34" charset="0"/>
            </a:endParaRPr>
          </a:p>
          <a:p>
            <a:pPr marL="0" indent="0">
              <a:lnSpc>
                <a:spcPct val="100000"/>
              </a:lnSpc>
              <a:spcBef>
                <a:spcPts val="0"/>
              </a:spcBef>
              <a:spcAft>
                <a:spcPts val="200"/>
              </a:spcAft>
              <a:buNone/>
            </a:pPr>
            <a:r>
              <a:rPr lang="en-GB" sz="1050" b="1" dirty="0">
                <a:solidFill>
                  <a:srgbClr val="93589F"/>
                </a:solidFill>
              </a:rPr>
              <a:t>Driving licence</a:t>
            </a:r>
            <a:br>
              <a:rPr lang="en-GB" sz="1050" b="1" dirty="0">
                <a:solidFill>
                  <a:srgbClr val="93589F"/>
                </a:solidFill>
              </a:rPr>
            </a:br>
            <a:r>
              <a:rPr lang="en-GB" sz="1050" dirty="0">
                <a:solidFill>
                  <a:srgbClr val="003D6A"/>
                </a:solidFill>
                <a:latin typeface="Calibri Light" panose="020F0302020204030204" pitchFamily="34" charset="0"/>
                <a:cs typeface="Calibri Light" panose="020F0302020204030204" pitchFamily="34" charset="0"/>
              </a:rPr>
              <a:t>N/A</a:t>
            </a:r>
            <a:endParaRPr lang="en-GB" sz="1050" b="1" dirty="0">
              <a:solidFill>
                <a:srgbClr val="93589F"/>
              </a:solidFill>
            </a:endParaRPr>
          </a:p>
        </p:txBody>
      </p:sp>
    </p:spTree>
    <p:extLst>
      <p:ext uri="{BB962C8B-B14F-4D97-AF65-F5344CB8AC3E}">
        <p14:creationId xmlns:p14="http://schemas.microsoft.com/office/powerpoint/2010/main" val="24056492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280</TotalTime>
  <Words>1364</Words>
  <Application>Microsoft Office PowerPoint</Application>
  <PresentationFormat>Custom</PresentationFormat>
  <Paragraphs>154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Lead Practitioner  Psychologist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John Archibald</dc:creator>
  <cp:keywords/>
  <dc:description/>
  <cp:lastModifiedBy>John Ryan</cp:lastModifiedBy>
  <cp:revision>41</cp:revision>
  <dcterms:created xsi:type="dcterms:W3CDTF">2025-03-12T15:22:55Z</dcterms:created>
  <dcterms:modified xsi:type="dcterms:W3CDTF">2025-04-04T13:20:18Z</dcterms:modified>
  <cp:category/>
</cp:coreProperties>
</file>