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57" r:id="rId5"/>
  </p:sldMasterIdLst>
  <p:notesMasterIdLst>
    <p:notesMasterId r:id="rId17"/>
  </p:notesMasterIdLst>
  <p:sldIdLst>
    <p:sldId id="269" r:id="rId6"/>
    <p:sldId id="258" r:id="rId7"/>
    <p:sldId id="262" r:id="rId8"/>
    <p:sldId id="261" r:id="rId9"/>
    <p:sldId id="257" r:id="rId10"/>
    <p:sldId id="270" r:id="rId11"/>
    <p:sldId id="271" r:id="rId12"/>
    <p:sldId id="272" r:id="rId13"/>
    <p:sldId id="273" r:id="rId14"/>
    <p:sldId id="274" r:id="rId15"/>
    <p:sldId id="275" r:id="rId16"/>
  </p:sldIdLst>
  <p:sldSz cx="24384000" cy="13716000"/>
  <p:notesSz cx="6797675" cy="992663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1pPr>
    <a:lvl2pPr marL="0" marR="0" indent="4572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2pPr>
    <a:lvl3pPr marL="0" marR="0" indent="9144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3pPr>
    <a:lvl4pPr marL="0" marR="0" indent="13716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4pPr>
    <a:lvl5pPr marL="0" marR="0" indent="18288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5pPr>
    <a:lvl6pPr marL="0" marR="0" indent="22860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6pPr>
    <a:lvl7pPr marL="0" marR="0" indent="27432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7pPr>
    <a:lvl8pPr marL="0" marR="0" indent="32004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8pPr>
    <a:lvl9pPr marL="0" marR="0" indent="365760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1CAE3-BCC4-4F0C-A1B1-BCF0A9EA20FD}" v="2" dt="2025-10-28T09:27:17.84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Proxima Nova"/>
          <a:ea typeface="Proxima Nova"/>
          <a:cs typeface="Proxima Nova"/>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AEAEA"/>
          </a:solidFill>
        </a:fill>
      </a:tcStyle>
    </a:band2H>
    <a:firstCol>
      <a:tcTxStyle b="on" i="off">
        <a:font>
          <a:latin typeface="Proxima Nova"/>
          <a:ea typeface="Proxima Nova"/>
          <a:cs typeface="Proxima Nova"/>
        </a:font>
        <a:srgbClr val="4CA5D2"/>
      </a:tcTxStyle>
      <a:tcStyle>
        <a:tcBdr>
          <a:left>
            <a:ln w="12700" cap="flat">
              <a:noFill/>
              <a:miter lim="400000"/>
            </a:ln>
          </a:left>
          <a:right>
            <a:ln w="50800" cap="flat">
              <a:solidFill>
                <a:srgbClr val="03A8D6"/>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Proxima Nova Medium"/>
          <a:ea typeface="Proxima Nova Medium"/>
          <a:cs typeface="Proxima Nova Medium"/>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50800" cap="flat">
              <a:solidFill>
                <a:srgbClr val="0BA8D6"/>
              </a:solidFill>
              <a:prstDash val="solid"/>
              <a:miter lim="400000"/>
            </a:ln>
          </a:top>
          <a:bottom>
            <a:ln w="12700" cap="flat">
              <a:noFill/>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Proxima Nova"/>
          <a:ea typeface="Proxima Nova"/>
          <a:cs typeface="Proxima Nova"/>
        </a:font>
        <a:srgbClr val="4CA5D2"/>
      </a:tcTxStyle>
      <a:tcStyle>
        <a:tcBdr>
          <a:left>
            <a:ln w="12700" cap="flat">
              <a:solidFill>
                <a:srgbClr val="000000"/>
              </a:solidFill>
              <a:prstDash val="solid"/>
              <a:miter lim="400000"/>
            </a:ln>
          </a:left>
          <a:right>
            <a:ln w="12700" cap="flat">
              <a:solidFill>
                <a:srgbClr val="000000"/>
              </a:solidFill>
              <a:prstDash val="solid"/>
              <a:miter lim="400000"/>
            </a:ln>
          </a:right>
          <a:top>
            <a:ln w="12700" cap="flat">
              <a:noFill/>
              <a:miter lim="400000"/>
            </a:ln>
          </a:top>
          <a:bottom>
            <a:ln w="50800" cap="flat">
              <a:solidFill>
                <a:srgbClr val="03A8D6"/>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Proxima Nova"/>
          <a:ea typeface="Proxima Nova"/>
          <a:cs typeface="Proxima Nova"/>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a:tcStyle>
        <a:tcBdr/>
        <a:fill>
          <a:solidFill>
            <a:srgbClr val="EAEAEA"/>
          </a:solidFill>
        </a:fill>
      </a:tcStyle>
    </a:band2H>
    <a:firstCol>
      <a:tcTxStyle b="off" i="off">
        <a:font>
          <a:latin typeface="Proxima Nova Medium"/>
          <a:ea typeface="Proxima Nova Medium"/>
          <a:cs typeface="Proxima Nova Medium"/>
        </a:font>
        <a:srgbClr val="000000"/>
      </a:tcTxStyle>
      <a:tcStyle>
        <a:tcBdr>
          <a:left>
            <a:ln w="12700" cap="flat">
              <a:noFill/>
              <a:miter lim="400000"/>
            </a:ln>
          </a:left>
          <a:right>
            <a:ln w="25400" cap="flat">
              <a:solidFill>
                <a:srgbClr val="008ABA"/>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firstCol>
    <a:lastRow>
      <a:tcTxStyle b="off" i="off">
        <a:font>
          <a:latin typeface="Proxima Nova Medium"/>
          <a:ea typeface="Proxima Nova Medium"/>
          <a:cs typeface="Proxima Nova Medium"/>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008ABA"/>
              </a:solidFill>
              <a:prstDash val="solid"/>
              <a:miter lim="400000"/>
            </a:ln>
          </a:top>
          <a:bottom>
            <a:ln w="12700" cap="flat">
              <a:noFill/>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lastRow>
    <a:firstRow>
      <a:tcTxStyle b="on"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ADEFF"/>
          </a:solidFill>
        </a:fill>
      </a:tcStyle>
    </a:firstRow>
  </a:tblStyle>
  <a:tblStyle styleId="{EEE7283C-3CF3-47DC-8721-378D4A62B228}" styleName="">
    <a:tblBg/>
    <a:wholeTbl>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wholeTbl>
    <a:band2H>
      <a:tcTxStyle/>
      <a:tcStyle>
        <a:tcBdr/>
        <a:fill>
          <a:solidFill>
            <a:srgbClr val="EAEAEB"/>
          </a:solidFill>
        </a:fill>
      </a:tcStyle>
    </a:band2H>
    <a:firstCol>
      <a:tcTxStyle b="off" i="off">
        <a:font>
          <a:latin typeface="Proxima Nova Medium"/>
          <a:ea typeface="Proxima Nova Medium"/>
          <a:cs typeface="Proxima Nova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hueOff val="390196"/>
              <a:satOff val="16169"/>
              <a:lumOff val="-19584"/>
            </a:schemeClr>
          </a:solidFill>
        </a:fill>
      </a:tcStyle>
    </a:firstCol>
    <a:lastRow>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lastRow>
    <a:firstRow>
      <a:tcTxStyle b="off" i="off">
        <a:font>
          <a:latin typeface="Proxima Nova Medium"/>
          <a:ea typeface="Proxima Nova Medium"/>
          <a:cs typeface="Proxima Nova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chemeClr val="accent2">
              <a:hueOff val="312616"/>
              <a:satOff val="21048"/>
              <a:lumOff val="-29411"/>
            </a:schemeClr>
          </a:solidFill>
        </a:fill>
      </a:tcStyle>
    </a:firstRow>
  </a:tblStyle>
  <a:tblStyle styleId="{CF821DB8-F4EB-4A41-A1BA-3FCAFE7338EE}" styleName="">
    <a:tblBg/>
    <a:wholeTbl>
      <a:tcTxStyle b="off" i="off">
        <a:font>
          <a:latin typeface="Proxima Nova"/>
          <a:ea typeface="Proxima Nova"/>
          <a:cs typeface="Proxima Nova"/>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D238"/>
          </a:solidFill>
        </a:fill>
      </a:tcStyle>
    </a:firstCol>
    <a:la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F7EA"/>
          </a:solidFill>
        </a:fill>
      </a:tcStyle>
    </a:lastRow>
    <a:fir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A00"/>
          </a:solidFill>
        </a:fill>
      </a:tcStyle>
    </a:firstRow>
  </a:tblStyle>
  <a:tblStyle styleId="{33BA23B1-9221-436E-865A-0063620EA4FD}" styleName="">
    <a:tblBg/>
    <a:wholeTbl>
      <a:tcTxStyle b="off" i="off">
        <a:font>
          <a:latin typeface="Proxima Nova"/>
          <a:ea typeface="Proxima Nova"/>
          <a:cs typeface="Proxima Nova"/>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wholeTbl>
    <a:band2H>
      <a:tcTxStyle/>
      <a:tcStyle>
        <a:tcBdr/>
        <a:fill>
          <a:solidFill>
            <a:srgbClr val="EBEBEB"/>
          </a:solidFill>
        </a:fill>
      </a:tcStyle>
    </a:band2H>
    <a:firstCol>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19922"/>
              <a:satOff val="-56679"/>
              <a:lumOff val="-26479"/>
            </a:schemeClr>
          </a:solidFill>
        </a:fill>
      </a:tcStyle>
    </a:firstCol>
    <a:lastRow>
      <a:tcTxStyle b="off" i="off">
        <a:font>
          <a:latin typeface="Proxima Nova Medium"/>
          <a:ea typeface="Proxima Nova Medium"/>
          <a:cs typeface="Proxima Nova Medium"/>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AEBEB"/>
          </a:solidFill>
        </a:fill>
      </a:tcStyle>
    </a:lastRow>
    <a:firstRow>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28106"/>
              <a:satOff val="-38633"/>
              <a:lumOff val="-17889"/>
            </a:schemeClr>
          </a:solidFill>
        </a:fill>
      </a:tcStyle>
    </a:firstRow>
  </a:tblStyle>
  <a:tblStyle styleId="{2708684C-4D16-4618-839F-0558EEFCDFE6}" styleName="">
    <a:tblBg/>
    <a:wholeTbl>
      <a:tcTxStyle b="off"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5D5D5"/>
          </a:solidFill>
        </a:fill>
      </a:tcStyle>
    </a:wholeTbl>
    <a:band2H>
      <a:tcTxStyle/>
      <a:tcStyle>
        <a:tcBdr/>
        <a:fill>
          <a:solidFill>
            <a:srgbClr val="BBBBBB"/>
          </a:solidFill>
        </a:fill>
      </a:tcStyle>
    </a:band2H>
    <a:firstCol>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firstCol>
    <a:la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lastRow>
    <a:fir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53" d="100"/>
          <a:sy n="53" d="100"/>
        </p:scale>
        <p:origin x="79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233395-2160-427D-A098-72DB3084714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7FDCFDBB-178A-4B1A-B5E5-8158D154198C}">
      <dgm:prSet phldrT="[Text]"/>
      <dgm:spPr/>
      <dgm:t>
        <a:bodyPr/>
        <a:lstStyle/>
        <a:p>
          <a:r>
            <a:rPr lang="en-US" dirty="0">
              <a:solidFill>
                <a:srgbClr val="EAEAEA"/>
              </a:solidFill>
              <a:latin typeface="Aptos ExtraBold" panose="020B0004020202020204" pitchFamily="34" charset="0"/>
            </a:rPr>
            <a:t>Service Manager (Registered Manager</a:t>
          </a:r>
          <a:endParaRPr lang="en-GB" dirty="0">
            <a:solidFill>
              <a:srgbClr val="EAEAEA"/>
            </a:solidFill>
            <a:latin typeface="Aptos ExtraBold" panose="020B0004020202020204" pitchFamily="34" charset="0"/>
          </a:endParaRPr>
        </a:p>
      </dgm:t>
    </dgm:pt>
    <dgm:pt modelId="{AFC07B30-5037-446A-97EB-48A523FBA0B1}" type="parTrans" cxnId="{6E061F75-128A-403A-87D7-F428C918550B}">
      <dgm:prSet/>
      <dgm:spPr/>
      <dgm:t>
        <a:bodyPr/>
        <a:lstStyle/>
        <a:p>
          <a:endParaRPr lang="en-GB"/>
        </a:p>
      </dgm:t>
    </dgm:pt>
    <dgm:pt modelId="{3B2B991F-50C3-473D-9300-EAD63F17DC2C}" type="sibTrans" cxnId="{6E061F75-128A-403A-87D7-F428C918550B}">
      <dgm:prSet/>
      <dgm:spPr/>
      <dgm:t>
        <a:bodyPr/>
        <a:lstStyle/>
        <a:p>
          <a:endParaRPr lang="en-GB"/>
        </a:p>
      </dgm:t>
    </dgm:pt>
    <dgm:pt modelId="{F631A7AF-1637-4787-BE17-EEC1B6770D99}" type="asst">
      <dgm:prSet phldrT="[Text]"/>
      <dgm:spPr/>
      <dgm:t>
        <a:bodyPr/>
        <a:lstStyle/>
        <a:p>
          <a:r>
            <a:rPr lang="en-US" dirty="0">
              <a:solidFill>
                <a:srgbClr val="EAEAEA"/>
              </a:solidFill>
              <a:latin typeface="Aptos ExtraBold" panose="020B0004020202020204" pitchFamily="34" charset="0"/>
            </a:rPr>
            <a:t>Senior Learning Support Worker</a:t>
          </a:r>
          <a:endParaRPr lang="en-GB" dirty="0">
            <a:solidFill>
              <a:srgbClr val="EAEAEA"/>
            </a:solidFill>
            <a:latin typeface="Aptos ExtraBold" panose="020B0004020202020204" pitchFamily="34" charset="0"/>
          </a:endParaRPr>
        </a:p>
      </dgm:t>
    </dgm:pt>
    <dgm:pt modelId="{79F88907-6A46-4166-8C35-50DA19ACD729}" type="parTrans" cxnId="{EF30757F-4B66-4774-A6CF-757AC6A1A486}">
      <dgm:prSet/>
      <dgm:spPr/>
      <dgm:t>
        <a:bodyPr/>
        <a:lstStyle/>
        <a:p>
          <a:endParaRPr lang="en-GB"/>
        </a:p>
      </dgm:t>
    </dgm:pt>
    <dgm:pt modelId="{5B60F121-AB5F-4FAB-B7AE-4645219BB3DB}" type="sibTrans" cxnId="{EF30757F-4B66-4774-A6CF-757AC6A1A486}">
      <dgm:prSet/>
      <dgm:spPr/>
      <dgm:t>
        <a:bodyPr/>
        <a:lstStyle/>
        <a:p>
          <a:endParaRPr lang="en-GB"/>
        </a:p>
      </dgm:t>
    </dgm:pt>
    <dgm:pt modelId="{ECCE5EF7-1620-42EA-80FD-A314DEC49DE1}">
      <dgm:prSet phldrT="[Text]"/>
      <dgm:spPr/>
      <dgm:t>
        <a:bodyPr/>
        <a:lstStyle/>
        <a:p>
          <a:r>
            <a:rPr lang="en-US" dirty="0">
              <a:solidFill>
                <a:srgbClr val="EAEAEA"/>
              </a:solidFill>
              <a:latin typeface="Aptos ExtraBold" panose="020B0004020202020204" pitchFamily="34" charset="0"/>
            </a:rPr>
            <a:t>Learning Support Worker</a:t>
          </a:r>
          <a:endParaRPr lang="en-GB" dirty="0">
            <a:solidFill>
              <a:srgbClr val="EAEAEA"/>
            </a:solidFill>
            <a:latin typeface="Aptos ExtraBold" panose="020B0004020202020204" pitchFamily="34" charset="0"/>
          </a:endParaRPr>
        </a:p>
      </dgm:t>
    </dgm:pt>
    <dgm:pt modelId="{F072AA40-72B9-4503-9865-2CF9B1DA7F74}" type="parTrans" cxnId="{291BA6D1-F842-4ACC-A3A6-7F1D3836B439}">
      <dgm:prSet/>
      <dgm:spPr/>
      <dgm:t>
        <a:bodyPr/>
        <a:lstStyle/>
        <a:p>
          <a:endParaRPr lang="en-GB"/>
        </a:p>
      </dgm:t>
    </dgm:pt>
    <dgm:pt modelId="{9D5FCF4B-CF90-4CBF-81CB-64D44C300858}" type="sibTrans" cxnId="{291BA6D1-F842-4ACC-A3A6-7F1D3836B439}">
      <dgm:prSet/>
      <dgm:spPr/>
      <dgm:t>
        <a:bodyPr/>
        <a:lstStyle/>
        <a:p>
          <a:endParaRPr lang="en-GB"/>
        </a:p>
      </dgm:t>
    </dgm:pt>
    <dgm:pt modelId="{81FF90A3-C3E4-44E6-ACAF-D9C65CA9868F}">
      <dgm:prSet/>
      <dgm:spPr/>
      <dgm:t>
        <a:bodyPr/>
        <a:lstStyle/>
        <a:p>
          <a:r>
            <a:rPr lang="en-US" dirty="0">
              <a:solidFill>
                <a:srgbClr val="EAEAEA"/>
              </a:solidFill>
              <a:latin typeface="Aptos ExtraBold" panose="020B0004020202020204" pitchFamily="34" charset="0"/>
            </a:rPr>
            <a:t>Head of Education</a:t>
          </a:r>
          <a:endParaRPr lang="en-GB" dirty="0">
            <a:solidFill>
              <a:srgbClr val="EAEAEA"/>
            </a:solidFill>
            <a:latin typeface="Aptos ExtraBold" panose="020B0004020202020204" pitchFamily="34" charset="0"/>
          </a:endParaRPr>
        </a:p>
      </dgm:t>
    </dgm:pt>
    <dgm:pt modelId="{B74E969B-0466-4582-B9AD-A58A2232ACD7}" type="parTrans" cxnId="{DAE59DB0-2EC0-4EF1-A1C8-FD25C19944AD}">
      <dgm:prSet/>
      <dgm:spPr/>
      <dgm:t>
        <a:bodyPr/>
        <a:lstStyle/>
        <a:p>
          <a:endParaRPr lang="en-GB"/>
        </a:p>
      </dgm:t>
    </dgm:pt>
    <dgm:pt modelId="{BDDECCD0-2B27-4229-83AD-3C3D0B979950}" type="sibTrans" cxnId="{DAE59DB0-2EC0-4EF1-A1C8-FD25C19944AD}">
      <dgm:prSet/>
      <dgm:spPr/>
      <dgm:t>
        <a:bodyPr/>
        <a:lstStyle/>
        <a:p>
          <a:endParaRPr lang="en-GB"/>
        </a:p>
      </dgm:t>
    </dgm:pt>
    <dgm:pt modelId="{C9231F62-39C1-4DBD-8897-A73BAD2CF638}" type="pres">
      <dgm:prSet presAssocID="{6D233395-2160-427D-A098-72DB30847141}" presName="hierChild1" presStyleCnt="0">
        <dgm:presLayoutVars>
          <dgm:orgChart val="1"/>
          <dgm:chPref val="1"/>
          <dgm:dir/>
          <dgm:animOne val="branch"/>
          <dgm:animLvl val="lvl"/>
          <dgm:resizeHandles/>
        </dgm:presLayoutVars>
      </dgm:prSet>
      <dgm:spPr/>
    </dgm:pt>
    <dgm:pt modelId="{726EF319-48ED-41D5-ABA2-FB40BF33F0E7}" type="pres">
      <dgm:prSet presAssocID="{81FF90A3-C3E4-44E6-ACAF-D9C65CA9868F}" presName="hierRoot1" presStyleCnt="0">
        <dgm:presLayoutVars>
          <dgm:hierBranch val="init"/>
        </dgm:presLayoutVars>
      </dgm:prSet>
      <dgm:spPr/>
    </dgm:pt>
    <dgm:pt modelId="{145865B0-727D-41E8-95D6-F8D46946BCC6}" type="pres">
      <dgm:prSet presAssocID="{81FF90A3-C3E4-44E6-ACAF-D9C65CA9868F}" presName="rootComposite1" presStyleCnt="0"/>
      <dgm:spPr/>
    </dgm:pt>
    <dgm:pt modelId="{3CD79BA3-0013-4E1E-B2EC-D529D6D182A9}" type="pres">
      <dgm:prSet presAssocID="{81FF90A3-C3E4-44E6-ACAF-D9C65CA9868F}" presName="rootText1" presStyleLbl="node0" presStyleIdx="0" presStyleCnt="1" custLinFactNeighborX="5107" custLinFactNeighborY="1776">
        <dgm:presLayoutVars>
          <dgm:chPref val="3"/>
        </dgm:presLayoutVars>
      </dgm:prSet>
      <dgm:spPr/>
    </dgm:pt>
    <dgm:pt modelId="{E3328011-D7FA-4ED8-8285-AC3B5CA33F63}" type="pres">
      <dgm:prSet presAssocID="{81FF90A3-C3E4-44E6-ACAF-D9C65CA9868F}" presName="rootConnector1" presStyleLbl="node1" presStyleIdx="0" presStyleCnt="0"/>
      <dgm:spPr/>
    </dgm:pt>
    <dgm:pt modelId="{DEB8C884-5438-4987-B192-6B9C4EA69E1C}" type="pres">
      <dgm:prSet presAssocID="{81FF90A3-C3E4-44E6-ACAF-D9C65CA9868F}" presName="hierChild2" presStyleCnt="0"/>
      <dgm:spPr/>
    </dgm:pt>
    <dgm:pt modelId="{4F03906C-745C-46F3-B408-73E0B1EC906D}" type="pres">
      <dgm:prSet presAssocID="{AFC07B30-5037-446A-97EB-48A523FBA0B1}" presName="Name37" presStyleLbl="parChTrans1D2" presStyleIdx="0" presStyleCnt="1"/>
      <dgm:spPr/>
    </dgm:pt>
    <dgm:pt modelId="{7E40B35E-E9BC-4B21-97AF-2C5FEA3D321D}" type="pres">
      <dgm:prSet presAssocID="{7FDCFDBB-178A-4B1A-B5E5-8158D154198C}" presName="hierRoot2" presStyleCnt="0">
        <dgm:presLayoutVars>
          <dgm:hierBranch val="init"/>
        </dgm:presLayoutVars>
      </dgm:prSet>
      <dgm:spPr/>
    </dgm:pt>
    <dgm:pt modelId="{9C3554FE-4D42-4FE4-AA72-CFD32DDACBAF}" type="pres">
      <dgm:prSet presAssocID="{7FDCFDBB-178A-4B1A-B5E5-8158D154198C}" presName="rootComposite" presStyleCnt="0"/>
      <dgm:spPr/>
    </dgm:pt>
    <dgm:pt modelId="{0818936F-177C-4217-9AEE-3EDE1922AC64}" type="pres">
      <dgm:prSet presAssocID="{7FDCFDBB-178A-4B1A-B5E5-8158D154198C}" presName="rootText" presStyleLbl="node2" presStyleIdx="0" presStyleCnt="1">
        <dgm:presLayoutVars>
          <dgm:chPref val="3"/>
        </dgm:presLayoutVars>
      </dgm:prSet>
      <dgm:spPr/>
    </dgm:pt>
    <dgm:pt modelId="{49F188B7-A77B-4117-920D-C0A322AA7055}" type="pres">
      <dgm:prSet presAssocID="{7FDCFDBB-178A-4B1A-B5E5-8158D154198C}" presName="rootConnector" presStyleLbl="node2" presStyleIdx="0" presStyleCnt="1"/>
      <dgm:spPr/>
    </dgm:pt>
    <dgm:pt modelId="{5AB873C5-3848-4AC1-A1C9-4441E157B4E1}" type="pres">
      <dgm:prSet presAssocID="{7FDCFDBB-178A-4B1A-B5E5-8158D154198C}" presName="hierChild4" presStyleCnt="0"/>
      <dgm:spPr/>
    </dgm:pt>
    <dgm:pt modelId="{446C79EE-1CD3-4779-8660-4140C7051A29}" type="pres">
      <dgm:prSet presAssocID="{F072AA40-72B9-4503-9865-2CF9B1DA7F74}" presName="Name37" presStyleLbl="parChTrans1D3" presStyleIdx="0" presStyleCnt="2"/>
      <dgm:spPr/>
    </dgm:pt>
    <dgm:pt modelId="{7659C6BA-4087-4B83-B752-6DF9F369C5EF}" type="pres">
      <dgm:prSet presAssocID="{ECCE5EF7-1620-42EA-80FD-A314DEC49DE1}" presName="hierRoot2" presStyleCnt="0">
        <dgm:presLayoutVars>
          <dgm:hierBranch val="init"/>
        </dgm:presLayoutVars>
      </dgm:prSet>
      <dgm:spPr/>
    </dgm:pt>
    <dgm:pt modelId="{FC98D9ED-A8D0-462D-8070-E4EF550B8AE2}" type="pres">
      <dgm:prSet presAssocID="{ECCE5EF7-1620-42EA-80FD-A314DEC49DE1}" presName="rootComposite" presStyleCnt="0"/>
      <dgm:spPr/>
    </dgm:pt>
    <dgm:pt modelId="{6F613277-61F2-4BCE-AB3D-BCE7A7C4F1C8}" type="pres">
      <dgm:prSet presAssocID="{ECCE5EF7-1620-42EA-80FD-A314DEC49DE1}" presName="rootText" presStyleLbl="node3" presStyleIdx="0" presStyleCnt="1" custScaleX="102975" custScaleY="89355">
        <dgm:presLayoutVars>
          <dgm:chPref val="3"/>
        </dgm:presLayoutVars>
      </dgm:prSet>
      <dgm:spPr/>
    </dgm:pt>
    <dgm:pt modelId="{C2D9B57F-762E-4638-89F6-BE7DC94E23C6}" type="pres">
      <dgm:prSet presAssocID="{ECCE5EF7-1620-42EA-80FD-A314DEC49DE1}" presName="rootConnector" presStyleLbl="node3" presStyleIdx="0" presStyleCnt="1"/>
      <dgm:spPr/>
    </dgm:pt>
    <dgm:pt modelId="{3F87A42C-7C4F-4CBE-AD08-08D30A1E60ED}" type="pres">
      <dgm:prSet presAssocID="{ECCE5EF7-1620-42EA-80FD-A314DEC49DE1}" presName="hierChild4" presStyleCnt="0"/>
      <dgm:spPr/>
    </dgm:pt>
    <dgm:pt modelId="{2FFB53C5-94EB-4117-8DC5-C2BF5B86F405}" type="pres">
      <dgm:prSet presAssocID="{ECCE5EF7-1620-42EA-80FD-A314DEC49DE1}" presName="hierChild5" presStyleCnt="0"/>
      <dgm:spPr/>
    </dgm:pt>
    <dgm:pt modelId="{9B30880E-8301-4819-8703-3AEB852CD3A9}" type="pres">
      <dgm:prSet presAssocID="{7FDCFDBB-178A-4B1A-B5E5-8158D154198C}" presName="hierChild5" presStyleCnt="0"/>
      <dgm:spPr/>
    </dgm:pt>
    <dgm:pt modelId="{83D50433-BC9A-4EB0-A2A5-15AC43B08768}" type="pres">
      <dgm:prSet presAssocID="{79F88907-6A46-4166-8C35-50DA19ACD729}" presName="Name111" presStyleLbl="parChTrans1D3" presStyleIdx="1" presStyleCnt="2"/>
      <dgm:spPr/>
    </dgm:pt>
    <dgm:pt modelId="{6EC3CB8D-1028-4701-810A-65465A9313FA}" type="pres">
      <dgm:prSet presAssocID="{F631A7AF-1637-4787-BE17-EEC1B6770D99}" presName="hierRoot3" presStyleCnt="0">
        <dgm:presLayoutVars>
          <dgm:hierBranch val="init"/>
        </dgm:presLayoutVars>
      </dgm:prSet>
      <dgm:spPr/>
    </dgm:pt>
    <dgm:pt modelId="{72AFAE82-78DD-4A34-9387-C423AEACDA75}" type="pres">
      <dgm:prSet presAssocID="{F631A7AF-1637-4787-BE17-EEC1B6770D99}" presName="rootComposite3" presStyleCnt="0"/>
      <dgm:spPr/>
    </dgm:pt>
    <dgm:pt modelId="{2A0EB3B4-E716-410F-AF3E-D3A415C854C4}" type="pres">
      <dgm:prSet presAssocID="{F631A7AF-1637-4787-BE17-EEC1B6770D99}" presName="rootText3" presStyleLbl="asst2" presStyleIdx="0" presStyleCnt="1" custScaleX="94521" custScaleY="92299">
        <dgm:presLayoutVars>
          <dgm:chPref val="3"/>
        </dgm:presLayoutVars>
      </dgm:prSet>
      <dgm:spPr/>
    </dgm:pt>
    <dgm:pt modelId="{4DC8B117-6EEF-428C-834C-D5B3045EB481}" type="pres">
      <dgm:prSet presAssocID="{F631A7AF-1637-4787-BE17-EEC1B6770D99}" presName="rootConnector3" presStyleLbl="asst2" presStyleIdx="0" presStyleCnt="1"/>
      <dgm:spPr/>
    </dgm:pt>
    <dgm:pt modelId="{6D90097F-9659-4894-9DE4-D7068B309F28}" type="pres">
      <dgm:prSet presAssocID="{F631A7AF-1637-4787-BE17-EEC1B6770D99}" presName="hierChild6" presStyleCnt="0"/>
      <dgm:spPr/>
    </dgm:pt>
    <dgm:pt modelId="{824B74B5-4C88-4943-A6A9-3C200FE8A4C7}" type="pres">
      <dgm:prSet presAssocID="{F631A7AF-1637-4787-BE17-EEC1B6770D99}" presName="hierChild7" presStyleCnt="0"/>
      <dgm:spPr/>
    </dgm:pt>
    <dgm:pt modelId="{5F8CC947-709D-4708-B9A6-A90AD2E7CBB3}" type="pres">
      <dgm:prSet presAssocID="{81FF90A3-C3E4-44E6-ACAF-D9C65CA9868F}" presName="hierChild3" presStyleCnt="0"/>
      <dgm:spPr/>
    </dgm:pt>
  </dgm:ptLst>
  <dgm:cxnLst>
    <dgm:cxn modelId="{6FA72802-38CA-41B0-A29D-2296DD6AA39C}" type="presOf" srcId="{81FF90A3-C3E4-44E6-ACAF-D9C65CA9868F}" destId="{3CD79BA3-0013-4E1E-B2EC-D529D6D182A9}" srcOrd="0" destOrd="0" presId="urn:microsoft.com/office/officeart/2005/8/layout/orgChart1"/>
    <dgm:cxn modelId="{DB67F814-1707-4E7E-897B-98FAF7A25098}" type="presOf" srcId="{6D233395-2160-427D-A098-72DB30847141}" destId="{C9231F62-39C1-4DBD-8897-A73BAD2CF638}" srcOrd="0" destOrd="0" presId="urn:microsoft.com/office/officeart/2005/8/layout/orgChart1"/>
    <dgm:cxn modelId="{1B204166-8B7A-4D4F-A378-72639D94481B}" type="presOf" srcId="{79F88907-6A46-4166-8C35-50DA19ACD729}" destId="{83D50433-BC9A-4EB0-A2A5-15AC43B08768}" srcOrd="0" destOrd="0" presId="urn:microsoft.com/office/officeart/2005/8/layout/orgChart1"/>
    <dgm:cxn modelId="{3C9B4170-5965-49E7-89F1-D7693959DDD0}" type="presOf" srcId="{AFC07B30-5037-446A-97EB-48A523FBA0B1}" destId="{4F03906C-745C-46F3-B408-73E0B1EC906D}" srcOrd="0" destOrd="0" presId="urn:microsoft.com/office/officeart/2005/8/layout/orgChart1"/>
    <dgm:cxn modelId="{B621A871-5615-4790-9CC6-FD1F36C91F79}" type="presOf" srcId="{7FDCFDBB-178A-4B1A-B5E5-8158D154198C}" destId="{0818936F-177C-4217-9AEE-3EDE1922AC64}" srcOrd="0" destOrd="0" presId="urn:microsoft.com/office/officeart/2005/8/layout/orgChart1"/>
    <dgm:cxn modelId="{6E061F75-128A-403A-87D7-F428C918550B}" srcId="{81FF90A3-C3E4-44E6-ACAF-D9C65CA9868F}" destId="{7FDCFDBB-178A-4B1A-B5E5-8158D154198C}" srcOrd="0" destOrd="0" parTransId="{AFC07B30-5037-446A-97EB-48A523FBA0B1}" sibTransId="{3B2B991F-50C3-473D-9300-EAD63F17DC2C}"/>
    <dgm:cxn modelId="{EF30757F-4B66-4774-A6CF-757AC6A1A486}" srcId="{7FDCFDBB-178A-4B1A-B5E5-8158D154198C}" destId="{F631A7AF-1637-4787-BE17-EEC1B6770D99}" srcOrd="0" destOrd="0" parTransId="{79F88907-6A46-4166-8C35-50DA19ACD729}" sibTransId="{5B60F121-AB5F-4FAB-B7AE-4645219BB3DB}"/>
    <dgm:cxn modelId="{7EC12E92-606A-4602-A8FD-920DA9719922}" type="presOf" srcId="{ECCE5EF7-1620-42EA-80FD-A314DEC49DE1}" destId="{6F613277-61F2-4BCE-AB3D-BCE7A7C4F1C8}" srcOrd="0" destOrd="0" presId="urn:microsoft.com/office/officeart/2005/8/layout/orgChart1"/>
    <dgm:cxn modelId="{276C929C-6F97-4BAF-909D-CABDAADDBAAB}" type="presOf" srcId="{F631A7AF-1637-4787-BE17-EEC1B6770D99}" destId="{4DC8B117-6EEF-428C-834C-D5B3045EB481}" srcOrd="1" destOrd="0" presId="urn:microsoft.com/office/officeart/2005/8/layout/orgChart1"/>
    <dgm:cxn modelId="{8775DCA5-27BE-4A70-B388-9DB3FD435EAC}" type="presOf" srcId="{7FDCFDBB-178A-4B1A-B5E5-8158D154198C}" destId="{49F188B7-A77B-4117-920D-C0A322AA7055}" srcOrd="1" destOrd="0" presId="urn:microsoft.com/office/officeart/2005/8/layout/orgChart1"/>
    <dgm:cxn modelId="{DAE59DB0-2EC0-4EF1-A1C8-FD25C19944AD}" srcId="{6D233395-2160-427D-A098-72DB30847141}" destId="{81FF90A3-C3E4-44E6-ACAF-D9C65CA9868F}" srcOrd="0" destOrd="0" parTransId="{B74E969B-0466-4582-B9AD-A58A2232ACD7}" sibTransId="{BDDECCD0-2B27-4229-83AD-3C3D0B979950}"/>
    <dgm:cxn modelId="{BC0C93BF-FF32-4923-B3CD-A6D5311B685D}" type="presOf" srcId="{ECCE5EF7-1620-42EA-80FD-A314DEC49DE1}" destId="{C2D9B57F-762E-4638-89F6-BE7DC94E23C6}" srcOrd="1" destOrd="0" presId="urn:microsoft.com/office/officeart/2005/8/layout/orgChart1"/>
    <dgm:cxn modelId="{C5C464CC-A12A-47DF-8CD7-86DD71C00D09}" type="presOf" srcId="{81FF90A3-C3E4-44E6-ACAF-D9C65CA9868F}" destId="{E3328011-D7FA-4ED8-8285-AC3B5CA33F63}" srcOrd="1" destOrd="0" presId="urn:microsoft.com/office/officeart/2005/8/layout/orgChart1"/>
    <dgm:cxn modelId="{5ADA6BCD-AD76-45D8-AA51-EA46DE440BF6}" type="presOf" srcId="{F072AA40-72B9-4503-9865-2CF9B1DA7F74}" destId="{446C79EE-1CD3-4779-8660-4140C7051A29}" srcOrd="0" destOrd="0" presId="urn:microsoft.com/office/officeart/2005/8/layout/orgChart1"/>
    <dgm:cxn modelId="{291BA6D1-F842-4ACC-A3A6-7F1D3836B439}" srcId="{7FDCFDBB-178A-4B1A-B5E5-8158D154198C}" destId="{ECCE5EF7-1620-42EA-80FD-A314DEC49DE1}" srcOrd="1" destOrd="0" parTransId="{F072AA40-72B9-4503-9865-2CF9B1DA7F74}" sibTransId="{9D5FCF4B-CF90-4CBF-81CB-64D44C300858}"/>
    <dgm:cxn modelId="{CA3304F3-09AD-44F9-AEEA-0B1E574999A6}" type="presOf" srcId="{F631A7AF-1637-4787-BE17-EEC1B6770D99}" destId="{2A0EB3B4-E716-410F-AF3E-D3A415C854C4}" srcOrd="0" destOrd="0" presId="urn:microsoft.com/office/officeart/2005/8/layout/orgChart1"/>
    <dgm:cxn modelId="{C61BE5A5-12AA-43B9-B7B9-97ABF76ED708}" type="presParOf" srcId="{C9231F62-39C1-4DBD-8897-A73BAD2CF638}" destId="{726EF319-48ED-41D5-ABA2-FB40BF33F0E7}" srcOrd="0" destOrd="0" presId="urn:microsoft.com/office/officeart/2005/8/layout/orgChart1"/>
    <dgm:cxn modelId="{321601EC-60BF-481B-B085-E62DC14D57CB}" type="presParOf" srcId="{726EF319-48ED-41D5-ABA2-FB40BF33F0E7}" destId="{145865B0-727D-41E8-95D6-F8D46946BCC6}" srcOrd="0" destOrd="0" presId="urn:microsoft.com/office/officeart/2005/8/layout/orgChart1"/>
    <dgm:cxn modelId="{785815A2-0DE5-4608-B938-C5B2CCD00810}" type="presParOf" srcId="{145865B0-727D-41E8-95D6-F8D46946BCC6}" destId="{3CD79BA3-0013-4E1E-B2EC-D529D6D182A9}" srcOrd="0" destOrd="0" presId="urn:microsoft.com/office/officeart/2005/8/layout/orgChart1"/>
    <dgm:cxn modelId="{5DBA230E-A035-4648-B001-891DB1CCE32C}" type="presParOf" srcId="{145865B0-727D-41E8-95D6-F8D46946BCC6}" destId="{E3328011-D7FA-4ED8-8285-AC3B5CA33F63}" srcOrd="1" destOrd="0" presId="urn:microsoft.com/office/officeart/2005/8/layout/orgChart1"/>
    <dgm:cxn modelId="{D30E6FF5-2095-4DA2-9AE4-83CDC0F56044}" type="presParOf" srcId="{726EF319-48ED-41D5-ABA2-FB40BF33F0E7}" destId="{DEB8C884-5438-4987-B192-6B9C4EA69E1C}" srcOrd="1" destOrd="0" presId="urn:microsoft.com/office/officeart/2005/8/layout/orgChart1"/>
    <dgm:cxn modelId="{AA992997-8F8D-4EC3-A11B-BD2D88A6E3F7}" type="presParOf" srcId="{DEB8C884-5438-4987-B192-6B9C4EA69E1C}" destId="{4F03906C-745C-46F3-B408-73E0B1EC906D}" srcOrd="0" destOrd="0" presId="urn:microsoft.com/office/officeart/2005/8/layout/orgChart1"/>
    <dgm:cxn modelId="{2DD9854D-2BEA-4901-981F-E0672198A9BC}" type="presParOf" srcId="{DEB8C884-5438-4987-B192-6B9C4EA69E1C}" destId="{7E40B35E-E9BC-4B21-97AF-2C5FEA3D321D}" srcOrd="1" destOrd="0" presId="urn:microsoft.com/office/officeart/2005/8/layout/orgChart1"/>
    <dgm:cxn modelId="{2FD78E5C-A747-4527-949F-9AF60728F217}" type="presParOf" srcId="{7E40B35E-E9BC-4B21-97AF-2C5FEA3D321D}" destId="{9C3554FE-4D42-4FE4-AA72-CFD32DDACBAF}" srcOrd="0" destOrd="0" presId="urn:microsoft.com/office/officeart/2005/8/layout/orgChart1"/>
    <dgm:cxn modelId="{86CA067B-3527-4C49-BB48-24271F0D2A38}" type="presParOf" srcId="{9C3554FE-4D42-4FE4-AA72-CFD32DDACBAF}" destId="{0818936F-177C-4217-9AEE-3EDE1922AC64}" srcOrd="0" destOrd="0" presId="urn:microsoft.com/office/officeart/2005/8/layout/orgChart1"/>
    <dgm:cxn modelId="{9BF9845C-B54B-4B3B-A03A-B6D3A11B1503}" type="presParOf" srcId="{9C3554FE-4D42-4FE4-AA72-CFD32DDACBAF}" destId="{49F188B7-A77B-4117-920D-C0A322AA7055}" srcOrd="1" destOrd="0" presId="urn:microsoft.com/office/officeart/2005/8/layout/orgChart1"/>
    <dgm:cxn modelId="{7A93E997-DBE3-4068-8605-2199DE3D7C4A}" type="presParOf" srcId="{7E40B35E-E9BC-4B21-97AF-2C5FEA3D321D}" destId="{5AB873C5-3848-4AC1-A1C9-4441E157B4E1}" srcOrd="1" destOrd="0" presId="urn:microsoft.com/office/officeart/2005/8/layout/orgChart1"/>
    <dgm:cxn modelId="{D8D7D351-FC83-4014-9857-D4D05D392766}" type="presParOf" srcId="{5AB873C5-3848-4AC1-A1C9-4441E157B4E1}" destId="{446C79EE-1CD3-4779-8660-4140C7051A29}" srcOrd="0" destOrd="0" presId="urn:microsoft.com/office/officeart/2005/8/layout/orgChart1"/>
    <dgm:cxn modelId="{905AAD0E-1D38-4C86-8C3D-363384B51351}" type="presParOf" srcId="{5AB873C5-3848-4AC1-A1C9-4441E157B4E1}" destId="{7659C6BA-4087-4B83-B752-6DF9F369C5EF}" srcOrd="1" destOrd="0" presId="urn:microsoft.com/office/officeart/2005/8/layout/orgChart1"/>
    <dgm:cxn modelId="{F768A149-F109-4338-8EFF-24FE6E0B0A10}" type="presParOf" srcId="{7659C6BA-4087-4B83-B752-6DF9F369C5EF}" destId="{FC98D9ED-A8D0-462D-8070-E4EF550B8AE2}" srcOrd="0" destOrd="0" presId="urn:microsoft.com/office/officeart/2005/8/layout/orgChart1"/>
    <dgm:cxn modelId="{A063C454-6C2F-4F43-8DA3-ECCC419BF723}" type="presParOf" srcId="{FC98D9ED-A8D0-462D-8070-E4EF550B8AE2}" destId="{6F613277-61F2-4BCE-AB3D-BCE7A7C4F1C8}" srcOrd="0" destOrd="0" presId="urn:microsoft.com/office/officeart/2005/8/layout/orgChart1"/>
    <dgm:cxn modelId="{978D69CC-7566-47A7-A6A6-27AEA14BABBB}" type="presParOf" srcId="{FC98D9ED-A8D0-462D-8070-E4EF550B8AE2}" destId="{C2D9B57F-762E-4638-89F6-BE7DC94E23C6}" srcOrd="1" destOrd="0" presId="urn:microsoft.com/office/officeart/2005/8/layout/orgChart1"/>
    <dgm:cxn modelId="{99F0824F-F810-4738-AE72-201290922541}" type="presParOf" srcId="{7659C6BA-4087-4B83-B752-6DF9F369C5EF}" destId="{3F87A42C-7C4F-4CBE-AD08-08D30A1E60ED}" srcOrd="1" destOrd="0" presId="urn:microsoft.com/office/officeart/2005/8/layout/orgChart1"/>
    <dgm:cxn modelId="{8157F969-07AE-4482-BE8F-FC01ACCF9C21}" type="presParOf" srcId="{7659C6BA-4087-4B83-B752-6DF9F369C5EF}" destId="{2FFB53C5-94EB-4117-8DC5-C2BF5B86F405}" srcOrd="2" destOrd="0" presId="urn:microsoft.com/office/officeart/2005/8/layout/orgChart1"/>
    <dgm:cxn modelId="{BE199E71-C96D-48A5-BE99-65DFAF7669A0}" type="presParOf" srcId="{7E40B35E-E9BC-4B21-97AF-2C5FEA3D321D}" destId="{9B30880E-8301-4819-8703-3AEB852CD3A9}" srcOrd="2" destOrd="0" presId="urn:microsoft.com/office/officeart/2005/8/layout/orgChart1"/>
    <dgm:cxn modelId="{39F590ED-57BF-418F-9E70-96E1FF0D0D04}" type="presParOf" srcId="{9B30880E-8301-4819-8703-3AEB852CD3A9}" destId="{83D50433-BC9A-4EB0-A2A5-15AC43B08768}" srcOrd="0" destOrd="0" presId="urn:microsoft.com/office/officeart/2005/8/layout/orgChart1"/>
    <dgm:cxn modelId="{1E5FF0A7-2BE8-484B-B3F6-C7A8549BFE71}" type="presParOf" srcId="{9B30880E-8301-4819-8703-3AEB852CD3A9}" destId="{6EC3CB8D-1028-4701-810A-65465A9313FA}" srcOrd="1" destOrd="0" presId="urn:microsoft.com/office/officeart/2005/8/layout/orgChart1"/>
    <dgm:cxn modelId="{B8B43FAF-D540-4800-8D46-66CE49B6A405}" type="presParOf" srcId="{6EC3CB8D-1028-4701-810A-65465A9313FA}" destId="{72AFAE82-78DD-4A34-9387-C423AEACDA75}" srcOrd="0" destOrd="0" presId="urn:microsoft.com/office/officeart/2005/8/layout/orgChart1"/>
    <dgm:cxn modelId="{A38B7455-75C6-420A-BC45-48BF0DB459BC}" type="presParOf" srcId="{72AFAE82-78DD-4A34-9387-C423AEACDA75}" destId="{2A0EB3B4-E716-410F-AF3E-D3A415C854C4}" srcOrd="0" destOrd="0" presId="urn:microsoft.com/office/officeart/2005/8/layout/orgChart1"/>
    <dgm:cxn modelId="{A62537C3-3779-486A-92D4-AB621A47E385}" type="presParOf" srcId="{72AFAE82-78DD-4A34-9387-C423AEACDA75}" destId="{4DC8B117-6EEF-428C-834C-D5B3045EB481}" srcOrd="1" destOrd="0" presId="urn:microsoft.com/office/officeart/2005/8/layout/orgChart1"/>
    <dgm:cxn modelId="{E110C338-616F-4FF2-A9C2-E88DC08674D4}" type="presParOf" srcId="{6EC3CB8D-1028-4701-810A-65465A9313FA}" destId="{6D90097F-9659-4894-9DE4-D7068B309F28}" srcOrd="1" destOrd="0" presId="urn:microsoft.com/office/officeart/2005/8/layout/orgChart1"/>
    <dgm:cxn modelId="{93BF6D4A-169A-4739-9FC5-0C79CB5A63CF}" type="presParOf" srcId="{6EC3CB8D-1028-4701-810A-65465A9313FA}" destId="{824B74B5-4C88-4943-A6A9-3C200FE8A4C7}" srcOrd="2" destOrd="0" presId="urn:microsoft.com/office/officeart/2005/8/layout/orgChart1"/>
    <dgm:cxn modelId="{4BE63E6B-FB10-483B-A7FA-550C92D13880}" type="presParOf" srcId="{726EF319-48ED-41D5-ABA2-FB40BF33F0E7}" destId="{5F8CC947-709D-4708-B9A6-A90AD2E7CBB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50433-BC9A-4EB0-A2A5-15AC43B08768}">
      <dsp:nvSpPr>
        <dsp:cNvPr id="0" name=""/>
        <dsp:cNvSpPr/>
      </dsp:nvSpPr>
      <dsp:spPr>
        <a:xfrm>
          <a:off x="3774795" y="2506212"/>
          <a:ext cx="217457" cy="952670"/>
        </a:xfrm>
        <a:custGeom>
          <a:avLst/>
          <a:gdLst/>
          <a:ahLst/>
          <a:cxnLst/>
          <a:rect l="0" t="0" r="0" b="0"/>
          <a:pathLst>
            <a:path>
              <a:moveTo>
                <a:pt x="217457" y="0"/>
              </a:moveTo>
              <a:lnTo>
                <a:pt x="217457" y="952670"/>
              </a:lnTo>
              <a:lnTo>
                <a:pt x="0" y="9526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6C79EE-1CD3-4779-8660-4140C7051A29}">
      <dsp:nvSpPr>
        <dsp:cNvPr id="0" name=""/>
        <dsp:cNvSpPr/>
      </dsp:nvSpPr>
      <dsp:spPr>
        <a:xfrm>
          <a:off x="3992252" y="2506212"/>
          <a:ext cx="310653" cy="2367982"/>
        </a:xfrm>
        <a:custGeom>
          <a:avLst/>
          <a:gdLst/>
          <a:ahLst/>
          <a:cxnLst/>
          <a:rect l="0" t="0" r="0" b="0"/>
          <a:pathLst>
            <a:path>
              <a:moveTo>
                <a:pt x="0" y="0"/>
              </a:moveTo>
              <a:lnTo>
                <a:pt x="0" y="2367982"/>
              </a:lnTo>
              <a:lnTo>
                <a:pt x="310653" y="236798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03906C-745C-46F3-B408-73E0B1EC906D}">
      <dsp:nvSpPr>
        <dsp:cNvPr id="0" name=""/>
        <dsp:cNvSpPr/>
      </dsp:nvSpPr>
      <dsp:spPr>
        <a:xfrm>
          <a:off x="3992252" y="1054176"/>
          <a:ext cx="105767" cy="416524"/>
        </a:xfrm>
        <a:custGeom>
          <a:avLst/>
          <a:gdLst/>
          <a:ahLst/>
          <a:cxnLst/>
          <a:rect l="0" t="0" r="0" b="0"/>
          <a:pathLst>
            <a:path>
              <a:moveTo>
                <a:pt x="105767" y="0"/>
              </a:moveTo>
              <a:lnTo>
                <a:pt x="105767" y="199066"/>
              </a:lnTo>
              <a:lnTo>
                <a:pt x="0" y="199066"/>
              </a:lnTo>
              <a:lnTo>
                <a:pt x="0" y="4165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D79BA3-0013-4E1E-B2EC-D529D6D182A9}">
      <dsp:nvSpPr>
        <dsp:cNvPr id="0" name=""/>
        <dsp:cNvSpPr/>
      </dsp:nvSpPr>
      <dsp:spPr>
        <a:xfrm>
          <a:off x="3062508" y="18664"/>
          <a:ext cx="2071023" cy="10355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EAEAEA"/>
              </a:solidFill>
              <a:latin typeface="Aptos ExtraBold" panose="020B0004020202020204" pitchFamily="34" charset="0"/>
            </a:rPr>
            <a:t>Head of Education</a:t>
          </a:r>
          <a:endParaRPr lang="en-GB" sz="2000" kern="1200" dirty="0">
            <a:solidFill>
              <a:srgbClr val="EAEAEA"/>
            </a:solidFill>
            <a:latin typeface="Aptos ExtraBold" panose="020B0004020202020204" pitchFamily="34" charset="0"/>
          </a:endParaRPr>
        </a:p>
      </dsp:txBody>
      <dsp:txXfrm>
        <a:off x="3062508" y="18664"/>
        <a:ext cx="2071023" cy="1035511"/>
      </dsp:txXfrm>
    </dsp:sp>
    <dsp:sp modelId="{0818936F-177C-4217-9AEE-3EDE1922AC64}">
      <dsp:nvSpPr>
        <dsp:cNvPr id="0" name=""/>
        <dsp:cNvSpPr/>
      </dsp:nvSpPr>
      <dsp:spPr>
        <a:xfrm>
          <a:off x="2956740" y="1470700"/>
          <a:ext cx="2071023" cy="10355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EAEAEA"/>
              </a:solidFill>
              <a:latin typeface="Aptos ExtraBold" panose="020B0004020202020204" pitchFamily="34" charset="0"/>
            </a:rPr>
            <a:t>Service Manager (Registered Manager</a:t>
          </a:r>
          <a:endParaRPr lang="en-GB" sz="2000" kern="1200" dirty="0">
            <a:solidFill>
              <a:srgbClr val="EAEAEA"/>
            </a:solidFill>
            <a:latin typeface="Aptos ExtraBold" panose="020B0004020202020204" pitchFamily="34" charset="0"/>
          </a:endParaRPr>
        </a:p>
      </dsp:txBody>
      <dsp:txXfrm>
        <a:off x="2956740" y="1470700"/>
        <a:ext cx="2071023" cy="1035511"/>
      </dsp:txXfrm>
    </dsp:sp>
    <dsp:sp modelId="{6F613277-61F2-4BCE-AB3D-BCE7A7C4F1C8}">
      <dsp:nvSpPr>
        <dsp:cNvPr id="0" name=""/>
        <dsp:cNvSpPr/>
      </dsp:nvSpPr>
      <dsp:spPr>
        <a:xfrm>
          <a:off x="4302906" y="4411553"/>
          <a:ext cx="2132636" cy="9252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EAEAEA"/>
              </a:solidFill>
              <a:latin typeface="Aptos ExtraBold" panose="020B0004020202020204" pitchFamily="34" charset="0"/>
            </a:rPr>
            <a:t>Learning Support Worker</a:t>
          </a:r>
          <a:endParaRPr lang="en-GB" sz="2000" kern="1200" dirty="0">
            <a:solidFill>
              <a:srgbClr val="EAEAEA"/>
            </a:solidFill>
            <a:latin typeface="Aptos ExtraBold" panose="020B0004020202020204" pitchFamily="34" charset="0"/>
          </a:endParaRPr>
        </a:p>
      </dsp:txBody>
      <dsp:txXfrm>
        <a:off x="4302906" y="4411553"/>
        <a:ext cx="2132636" cy="925281"/>
      </dsp:txXfrm>
    </dsp:sp>
    <dsp:sp modelId="{2A0EB3B4-E716-410F-AF3E-D3A415C854C4}">
      <dsp:nvSpPr>
        <dsp:cNvPr id="0" name=""/>
        <dsp:cNvSpPr/>
      </dsp:nvSpPr>
      <dsp:spPr>
        <a:xfrm>
          <a:off x="1817243" y="2980999"/>
          <a:ext cx="1957552" cy="955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EAEAEA"/>
              </a:solidFill>
              <a:latin typeface="Aptos ExtraBold" panose="020B0004020202020204" pitchFamily="34" charset="0"/>
            </a:rPr>
            <a:t>Senior Learning Support Worker</a:t>
          </a:r>
          <a:endParaRPr lang="en-GB" sz="2000" kern="1200" dirty="0">
            <a:solidFill>
              <a:srgbClr val="EAEAEA"/>
            </a:solidFill>
            <a:latin typeface="Aptos ExtraBold" panose="020B0004020202020204" pitchFamily="34" charset="0"/>
          </a:endParaRPr>
        </a:p>
      </dsp:txBody>
      <dsp:txXfrm>
        <a:off x="1817243" y="2980999"/>
        <a:ext cx="1957552" cy="95576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Shape 85"/>
          <p:cNvSpPr>
            <a:spLocks noGrp="1" noRot="1" noChangeAspect="1"/>
          </p:cNvSpPr>
          <p:nvPr>
            <p:ph type="sldImg"/>
          </p:nvPr>
        </p:nvSpPr>
        <p:spPr>
          <a:xfrm>
            <a:off x="90488" y="744538"/>
            <a:ext cx="6616700" cy="3722687"/>
          </a:xfrm>
          <a:prstGeom prst="rect">
            <a:avLst/>
          </a:prstGeom>
        </p:spPr>
        <p:txBody>
          <a:bodyPr/>
          <a:lstStyle/>
          <a:p>
            <a:endParaRPr/>
          </a:p>
        </p:txBody>
      </p:sp>
      <p:sp>
        <p:nvSpPr>
          <p:cNvPr id="86" name="Shape 86"/>
          <p:cNvSpPr>
            <a:spLocks noGrp="1"/>
          </p:cNvSpPr>
          <p:nvPr>
            <p:ph type="body" sz="quarter" idx="1"/>
          </p:nvPr>
        </p:nvSpPr>
        <p:spPr>
          <a:xfrm>
            <a:off x="906357" y="4715153"/>
            <a:ext cx="4984962" cy="4466987"/>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About EP">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 name="Author and Date"/>
          <p:cNvSpPr txBox="1">
            <a:spLocks noGrp="1"/>
          </p:cNvSpPr>
          <p:nvPr>
            <p:ph type="body" sz="quarter" idx="21" hasCustomPrompt="1"/>
          </p:nvPr>
        </p:nvSpPr>
        <p:spPr>
          <a:xfrm>
            <a:off x="1219200" y="1917700"/>
            <a:ext cx="21945600" cy="706628"/>
          </a:xfrm>
          <a:prstGeom prst="rect">
            <a:avLst/>
          </a:prstGeom>
        </p:spPr>
        <p:txBody>
          <a:bodyPr anchor="ctr"/>
          <a:lstStyle>
            <a:lvl1pPr defTabSz="825500">
              <a:lnSpc>
                <a:spcPct val="120000"/>
              </a:lnSpc>
              <a:defRPr sz="3600" cap="all" spc="0">
                <a:solidFill>
                  <a:srgbClr val="FFFFFF"/>
                </a:solidFill>
                <a:latin typeface="Proxima Nova Extrabold"/>
                <a:ea typeface="Proxima Nova Extrabold"/>
                <a:cs typeface="Proxima Nova Extrabold"/>
                <a:sym typeface="Proxima Nova Extrabold"/>
              </a:defRPr>
            </a:lvl1pPr>
          </a:lstStyle>
          <a:p>
            <a:r>
              <a:t>Author and Date</a:t>
            </a:r>
          </a:p>
        </p:txBody>
      </p:sp>
      <p:sp>
        <p:nvSpPr>
          <p:cNvPr id="23" name="Body Level One…"/>
          <p:cNvSpPr txBox="1">
            <a:spLocks noGrp="1"/>
          </p:cNvSpPr>
          <p:nvPr>
            <p:ph type="body" sz="quarter" idx="1" hasCustomPrompt="1"/>
          </p:nvPr>
        </p:nvSpPr>
        <p:spPr>
          <a:xfrm>
            <a:off x="1219200" y="8648700"/>
            <a:ext cx="14095072" cy="2095500"/>
          </a:xfrm>
          <a:prstGeom prst="rect">
            <a:avLst/>
          </a:prstGeom>
        </p:spPr>
        <p:txBody>
          <a:bodyPr/>
          <a:lstStyle/>
          <a:p>
            <a:r>
              <a:t>Presentation Subtitle</a:t>
            </a:r>
          </a:p>
          <a:p>
            <a:pPr lvl="1"/>
            <a:endParaRPr/>
          </a:p>
          <a:p>
            <a:pPr lvl="2"/>
            <a:endParaRPr/>
          </a:p>
          <a:p>
            <a:pPr lvl="3"/>
            <a:endParaRPr/>
          </a:p>
          <a:p>
            <a:pPr lvl="4"/>
            <a:endParaRPr/>
          </a:p>
        </p:txBody>
      </p:sp>
      <p:sp>
        <p:nvSpPr>
          <p:cNvPr id="24" name="Presentation Title"/>
          <p:cNvSpPr txBox="1">
            <a:spLocks noGrp="1"/>
          </p:cNvSpPr>
          <p:nvPr>
            <p:ph type="title" hasCustomPrompt="1"/>
          </p:nvPr>
        </p:nvSpPr>
        <p:spPr>
          <a:xfrm>
            <a:off x="1219200" y="3127375"/>
            <a:ext cx="14095072" cy="2399081"/>
          </a:xfrm>
          <a:prstGeom prst="rect">
            <a:avLst/>
          </a:prstGeom>
        </p:spPr>
        <p:txBody>
          <a:bodyPr anchor="t"/>
          <a:lstStyle>
            <a:lvl1pPr marL="0" indent="0" defTabSz="584200">
              <a:defRPr sz="11800" cap="none" spc="-118">
                <a:latin typeface="Stag Sans Medium"/>
                <a:ea typeface="Stag Sans Medium"/>
                <a:cs typeface="Stag Sans Medium"/>
                <a:sym typeface="Stag Sans Medium"/>
              </a:defRPr>
            </a:lvl1pPr>
          </a:lstStyle>
          <a:p>
            <a:r>
              <a:t>Presentation Title</a:t>
            </a: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32" name="Body Level One…"/>
          <p:cNvSpPr txBox="1">
            <a:spLocks noGrp="1"/>
          </p:cNvSpPr>
          <p:nvPr>
            <p:ph type="body" sz="quarter" idx="21"/>
          </p:nvPr>
        </p:nvSpPr>
        <p:spPr>
          <a:xfrm>
            <a:off x="9347200" y="4666212"/>
            <a:ext cx="14095072" cy="2095501"/>
          </a:xfrm>
          <a:prstGeom prst="rect">
            <a:avLst/>
          </a:prstGeom>
        </p:spPr>
        <p:txBody>
          <a:bodyPr/>
          <a:lstStyle>
            <a:lvl1pPr defTabSz="315468">
              <a:defRPr sz="2808" spc="-28"/>
            </a:lvl1pPr>
            <a:lvl2pPr indent="246888" defTabSz="315468">
              <a:defRPr sz="2808" spc="-28"/>
            </a:lvl2pPr>
            <a:lvl3pPr indent="493776" defTabSz="315468">
              <a:defRPr sz="2808" spc="-28"/>
            </a:lvl3pPr>
            <a:lvl4pPr indent="740664" defTabSz="315468">
              <a:defRPr sz="2808" spc="-28"/>
            </a:lvl4pPr>
            <a:lvl5pPr indent="987552" defTabSz="315468">
              <a:defRPr sz="2808" spc="-28"/>
            </a:lvl5pPr>
          </a:lstStyle>
          <a:p>
            <a:r>
              <a:t>Body Level One</a:t>
            </a:r>
          </a:p>
          <a:p>
            <a:pPr lvl="1"/>
            <a:r>
              <a:t>Body Level Two</a:t>
            </a:r>
          </a:p>
          <a:p>
            <a:pPr lvl="2"/>
            <a:r>
              <a:t>Body Level Three</a:t>
            </a:r>
          </a:p>
          <a:p>
            <a:pPr lvl="3"/>
            <a:r>
              <a:t>Body Level Four</a:t>
            </a:r>
          </a:p>
          <a:p>
            <a:pPr lvl="4"/>
            <a:r>
              <a:t>Body Level Five</a:t>
            </a:r>
          </a:p>
        </p:txBody>
      </p:sp>
      <p:sp>
        <p:nvSpPr>
          <p:cNvPr id="33" name="Presentation Title"/>
          <p:cNvSpPr txBox="1">
            <a:spLocks noGrp="1"/>
          </p:cNvSpPr>
          <p:nvPr>
            <p:ph type="body" sz="quarter" idx="22"/>
          </p:nvPr>
        </p:nvSpPr>
        <p:spPr>
          <a:xfrm>
            <a:off x="9347200" y="1986194"/>
            <a:ext cx="14095072" cy="2399082"/>
          </a:xfrm>
          <a:prstGeom prst="rect">
            <a:avLst/>
          </a:prstGeom>
        </p:spPr>
        <p:txBody>
          <a:bodyPr/>
          <a:lstStyle>
            <a:lvl1pPr>
              <a:lnSpc>
                <a:spcPct val="80000"/>
              </a:lnSpc>
              <a:defRPr sz="11800" spc="-118">
                <a:solidFill>
                  <a:srgbClr val="005BBA"/>
                </a:solidFill>
                <a:latin typeface="Stag Sans Medium"/>
                <a:ea typeface="Stag Sans Medium"/>
                <a:cs typeface="Stag Sans Medium"/>
                <a:sym typeface="Stag Sans Medium"/>
              </a:defRPr>
            </a:lvl1pPr>
          </a:lstStyle>
          <a:p>
            <a:r>
              <a:t>Presentation Title</a:t>
            </a:r>
          </a:p>
        </p:txBody>
      </p:sp>
      <p:sp>
        <p:nvSpPr>
          <p:cNvPr id="3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ink section">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9" name="Body Level One…"/>
          <p:cNvSpPr txBox="1">
            <a:spLocks noGrp="1"/>
          </p:cNvSpPr>
          <p:nvPr>
            <p:ph type="body" sz="quarter" idx="21"/>
          </p:nvPr>
        </p:nvSpPr>
        <p:spPr>
          <a:xfrm>
            <a:off x="9347200" y="4666212"/>
            <a:ext cx="14095072" cy="2095501"/>
          </a:xfrm>
          <a:prstGeom prst="rect">
            <a:avLst/>
          </a:prstGeom>
        </p:spPr>
        <p:txBody>
          <a:bodyPr/>
          <a:lstStyle>
            <a:lvl1pPr defTabSz="315468">
              <a:defRPr sz="2808" spc="-28"/>
            </a:lvl1pPr>
            <a:lvl2pPr indent="246888" defTabSz="315468">
              <a:defRPr sz="2808" spc="-28"/>
            </a:lvl2pPr>
            <a:lvl3pPr indent="493776" defTabSz="315468">
              <a:defRPr sz="2808" spc="-28"/>
            </a:lvl3pPr>
            <a:lvl4pPr indent="740664" defTabSz="315468">
              <a:defRPr sz="2808" spc="-28"/>
            </a:lvl4pPr>
            <a:lvl5pPr indent="987552" defTabSz="315468">
              <a:defRPr sz="2808" spc="-28"/>
            </a:lvl5pPr>
          </a:lstStyle>
          <a:p>
            <a:r>
              <a:t>Body Level One</a:t>
            </a:r>
          </a:p>
          <a:p>
            <a:pPr lvl="1"/>
            <a:r>
              <a:t>Body Level Two</a:t>
            </a:r>
          </a:p>
          <a:p>
            <a:pPr lvl="2"/>
            <a:r>
              <a:t>Body Level Three</a:t>
            </a:r>
          </a:p>
          <a:p>
            <a:pPr lvl="3"/>
            <a:r>
              <a:t>Body Level Four</a:t>
            </a:r>
          </a:p>
          <a:p>
            <a:pPr lvl="4"/>
            <a:r>
              <a:t>Body Level Five</a:t>
            </a:r>
          </a:p>
        </p:txBody>
      </p:sp>
      <p:sp>
        <p:nvSpPr>
          <p:cNvPr id="60" name="Presentation Title"/>
          <p:cNvSpPr txBox="1">
            <a:spLocks noGrp="1"/>
          </p:cNvSpPr>
          <p:nvPr>
            <p:ph type="body" sz="quarter" idx="22"/>
          </p:nvPr>
        </p:nvSpPr>
        <p:spPr>
          <a:xfrm>
            <a:off x="9347200" y="1986194"/>
            <a:ext cx="14095072" cy="2399082"/>
          </a:xfrm>
          <a:prstGeom prst="rect">
            <a:avLst/>
          </a:prstGeom>
        </p:spPr>
        <p:txBody>
          <a:bodyPr/>
          <a:lstStyle>
            <a:lvl1pPr>
              <a:lnSpc>
                <a:spcPct val="80000"/>
              </a:lnSpc>
              <a:defRPr sz="11800" spc="-118">
                <a:solidFill>
                  <a:srgbClr val="005BBA"/>
                </a:solidFill>
                <a:latin typeface="Stag Sans Medium"/>
                <a:ea typeface="Stag Sans Medium"/>
                <a:cs typeface="Stag Sans Medium"/>
                <a:sym typeface="Stag Sans Medium"/>
              </a:defRPr>
            </a:lvl1pPr>
          </a:lstStyle>
          <a:p>
            <a:r>
              <a:t>Presentation Title</a:t>
            </a:r>
          </a:p>
        </p:txBody>
      </p:sp>
      <p:sp>
        <p:nvSpPr>
          <p:cNvPr id="6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ection Orange">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68" name="Body Level One…"/>
          <p:cNvSpPr txBox="1">
            <a:spLocks noGrp="1"/>
          </p:cNvSpPr>
          <p:nvPr>
            <p:ph type="body" sz="quarter" idx="21"/>
          </p:nvPr>
        </p:nvSpPr>
        <p:spPr>
          <a:xfrm>
            <a:off x="9347200" y="4666212"/>
            <a:ext cx="14095072" cy="2095501"/>
          </a:xfrm>
          <a:prstGeom prst="rect">
            <a:avLst/>
          </a:prstGeom>
        </p:spPr>
        <p:txBody>
          <a:bodyPr/>
          <a:lstStyle>
            <a:lvl1pPr defTabSz="315468">
              <a:defRPr sz="2808" spc="-28"/>
            </a:lvl1pPr>
            <a:lvl2pPr indent="246888" defTabSz="315468">
              <a:defRPr sz="2808" spc="-28"/>
            </a:lvl2pPr>
            <a:lvl3pPr indent="493776" defTabSz="315468">
              <a:defRPr sz="2808" spc="-28"/>
            </a:lvl3pPr>
            <a:lvl4pPr indent="740664" defTabSz="315468">
              <a:defRPr sz="2808" spc="-28"/>
            </a:lvl4pPr>
            <a:lvl5pPr indent="987552" defTabSz="315468">
              <a:defRPr sz="2808" spc="-28"/>
            </a:lvl5pPr>
          </a:lstStyle>
          <a:p>
            <a:r>
              <a:t>Body Level One</a:t>
            </a:r>
          </a:p>
          <a:p>
            <a:pPr lvl="1"/>
            <a:r>
              <a:t>Body Level Two</a:t>
            </a:r>
          </a:p>
          <a:p>
            <a:pPr lvl="2"/>
            <a:r>
              <a:t>Body Level Three</a:t>
            </a:r>
          </a:p>
          <a:p>
            <a:pPr lvl="3"/>
            <a:r>
              <a:t>Body Level Four</a:t>
            </a:r>
          </a:p>
          <a:p>
            <a:pPr lvl="4"/>
            <a:r>
              <a:t>Body Level Five</a:t>
            </a:r>
          </a:p>
        </p:txBody>
      </p:sp>
      <p:sp>
        <p:nvSpPr>
          <p:cNvPr id="69" name="Presentation Title"/>
          <p:cNvSpPr txBox="1">
            <a:spLocks noGrp="1"/>
          </p:cNvSpPr>
          <p:nvPr>
            <p:ph type="body" sz="quarter" idx="22"/>
          </p:nvPr>
        </p:nvSpPr>
        <p:spPr>
          <a:xfrm>
            <a:off x="9347200" y="1986194"/>
            <a:ext cx="14095072" cy="2399082"/>
          </a:xfrm>
          <a:prstGeom prst="rect">
            <a:avLst/>
          </a:prstGeom>
        </p:spPr>
        <p:txBody>
          <a:bodyPr/>
          <a:lstStyle>
            <a:lvl1pPr>
              <a:lnSpc>
                <a:spcPct val="80000"/>
              </a:lnSpc>
              <a:defRPr sz="11800" spc="-118">
                <a:solidFill>
                  <a:srgbClr val="005BBA"/>
                </a:solidFill>
                <a:latin typeface="Stag Sans Medium"/>
                <a:ea typeface="Stag Sans Medium"/>
                <a:cs typeface="Stag Sans Medium"/>
                <a:sym typeface="Stag Sans Medium"/>
              </a:defRPr>
            </a:lvl1pPr>
          </a:lstStyle>
          <a:p>
            <a:r>
              <a:t>Presentation Title</a:t>
            </a:r>
          </a:p>
        </p:txBody>
      </p:sp>
      <p:sp>
        <p:nvSpPr>
          <p:cNvPr id="7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Front Page">
    <p:bg>
      <p:bgPr>
        <a:noFill/>
        <a:effectLst/>
      </p:bgPr>
    </p:bg>
    <p:spTree>
      <p:nvGrpSpPr>
        <p:cNvPr id="1" name=""/>
        <p:cNvGrpSpPr/>
        <p:nvPr/>
      </p:nvGrpSpPr>
      <p:grpSpPr>
        <a:xfrm>
          <a:off x="0" y="0"/>
          <a:ext cx="0" cy="0"/>
          <a:chOff x="0" y="0"/>
          <a:chExt cx="0" cy="0"/>
        </a:xfrm>
      </p:grpSpPr>
      <p:sp>
        <p:nvSpPr>
          <p:cNvPr id="11" name="TitleSlide.png"/>
          <p:cNvSpPr>
            <a:spLocks noGrp="1"/>
          </p:cNvSpPr>
          <p:nvPr>
            <p:ph type="pic" idx="21"/>
          </p:nvPr>
        </p:nvSpPr>
        <p:spPr>
          <a:xfrm>
            <a:off x="0" y="0"/>
            <a:ext cx="24384000" cy="13716000"/>
          </a:xfrm>
          <a:prstGeom prst="rect">
            <a:avLst/>
          </a:prstGeom>
        </p:spPr>
        <p:txBody>
          <a:bodyPr lIns="91439" tIns="45719" rIns="91439" bIns="45719">
            <a:noAutofit/>
          </a:bodyPr>
          <a:lstStyle/>
          <a:p>
            <a:endParaRPr/>
          </a:p>
        </p:txBody>
      </p:sp>
      <p:sp>
        <p:nvSpPr>
          <p:cNvPr id="12" name="Body Level One…"/>
          <p:cNvSpPr txBox="1">
            <a:spLocks noGrp="1"/>
          </p:cNvSpPr>
          <p:nvPr>
            <p:ph type="body" sz="quarter" idx="1" hasCustomPrompt="1"/>
          </p:nvPr>
        </p:nvSpPr>
        <p:spPr>
          <a:xfrm>
            <a:off x="10690087" y="8648700"/>
            <a:ext cx="21945601" cy="2095500"/>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r>
              <a:t>Presentation Subtitle</a:t>
            </a:r>
          </a:p>
          <a:p>
            <a:pPr lvl="1"/>
            <a:endParaRPr/>
          </a:p>
          <a:p>
            <a:pPr lvl="2"/>
            <a:endParaRPr/>
          </a:p>
          <a:p>
            <a:pPr lvl="3"/>
            <a:endParaRPr/>
          </a:p>
          <a:p>
            <a:pPr lvl="4"/>
            <a:endParaRPr/>
          </a:p>
        </p:txBody>
      </p:sp>
      <p:sp>
        <p:nvSpPr>
          <p:cNvPr id="13" name="Presentation Title"/>
          <p:cNvSpPr txBox="1">
            <a:spLocks noGrp="1"/>
          </p:cNvSpPr>
          <p:nvPr>
            <p:ph type="title" hasCustomPrompt="1"/>
          </p:nvPr>
        </p:nvSpPr>
        <p:spPr>
          <a:xfrm>
            <a:off x="10690087" y="3919330"/>
            <a:ext cx="12732855" cy="5524501"/>
          </a:xfrm>
          <a:prstGeom prst="rect">
            <a:avLst/>
          </a:prstGeom>
        </p:spPr>
        <p:txBody>
          <a:bodyPr anchor="t"/>
          <a:lstStyle>
            <a:lvl1pPr marL="0" indent="0" defTabSz="584200">
              <a:defRPr sz="11800" cap="none" spc="-118">
                <a:latin typeface="Stag Sans Medium"/>
                <a:ea typeface="Stag Sans Medium"/>
                <a:cs typeface="Stag Sans Medium"/>
                <a:sym typeface="Stag Sans Medium"/>
              </a:defRPr>
            </a:lvl1pPr>
          </a:lstStyle>
          <a:p>
            <a:r>
              <a:t>Presentation Title</a:t>
            </a:r>
          </a:p>
        </p:txBody>
      </p:sp>
      <p:sp>
        <p:nvSpPr>
          <p:cNvPr id="14" name="Author and Date"/>
          <p:cNvSpPr txBox="1">
            <a:spLocks noGrp="1"/>
          </p:cNvSpPr>
          <p:nvPr>
            <p:ph type="body" sz="quarter" idx="22" hasCustomPrompt="1"/>
          </p:nvPr>
        </p:nvSpPr>
        <p:spPr>
          <a:xfrm>
            <a:off x="10690087" y="2712830"/>
            <a:ext cx="21945601" cy="711201"/>
          </a:xfrm>
          <a:prstGeom prst="rect">
            <a:avLst/>
          </a:prstGeom>
        </p:spPr>
        <p:txBody>
          <a:bodyPr anchor="ctr"/>
          <a:lstStyle>
            <a:lvl1pPr defTabSz="825500">
              <a:lnSpc>
                <a:spcPct val="120000"/>
              </a:lnSpc>
              <a:defRPr sz="3600" cap="all" spc="0">
                <a:solidFill>
                  <a:srgbClr val="FFFFFF"/>
                </a:solidFill>
                <a:latin typeface="Proxima Nova Extrabold"/>
                <a:ea typeface="Proxima Nova Extrabold"/>
                <a:cs typeface="Proxima Nova Extrabold"/>
                <a:sym typeface="Proxima Nova Extrabold"/>
              </a:defRPr>
            </a:lvl1pPr>
          </a:lstStyle>
          <a:p>
            <a:r>
              <a:t>Author and Date</a:t>
            </a:r>
          </a:p>
        </p:txBody>
      </p:sp>
      <p:sp>
        <p:nvSpPr>
          <p:cNvPr id="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srcRect/>
          <a:stretch>
            <a:fillRect/>
          </a:stretch>
        </a:blipFill>
        <a:effectLst/>
      </p:bgPr>
    </p:bg>
    <p:spTree>
      <p:nvGrpSpPr>
        <p:cNvPr id="1" name=""/>
        <p:cNvGrpSpPr/>
        <p:nvPr/>
      </p:nvGrpSpPr>
      <p:grpSpPr>
        <a:xfrm>
          <a:off x="0" y="0"/>
          <a:ext cx="0" cy="0"/>
          <a:chOff x="0" y="0"/>
          <a:chExt cx="0" cy="0"/>
        </a:xfrm>
      </p:grpSpPr>
      <p:sp>
        <p:nvSpPr>
          <p:cNvPr id="2" name="Section Title"/>
          <p:cNvSpPr txBox="1">
            <a:spLocks noGrp="1"/>
          </p:cNvSpPr>
          <p:nvPr>
            <p:ph type="title" hasCustomPrompt="1"/>
          </p:nvPr>
        </p:nvSpPr>
        <p:spPr>
          <a:xfrm>
            <a:off x="1219200" y="4048125"/>
            <a:ext cx="21945600" cy="5930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Section Title</a:t>
            </a:r>
          </a:p>
        </p:txBody>
      </p:sp>
      <p:sp>
        <p:nvSpPr>
          <p:cNvPr id="3" name="Body Level One…"/>
          <p:cNvSpPr txBox="1">
            <a:spLocks noGrp="1"/>
          </p:cNvSpPr>
          <p:nvPr>
            <p:ph type="body" idx="1" hasCustomPrompt="1"/>
          </p:nvPr>
        </p:nvSpPr>
        <p:spPr>
          <a:xfrm>
            <a:off x="1219200" y="7814302"/>
            <a:ext cx="21945600" cy="20856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Subtitle</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23622000" y="13080999"/>
            <a:ext cx="336728" cy="413767"/>
          </a:xfrm>
          <a:prstGeom prst="rect">
            <a:avLst/>
          </a:prstGeom>
          <a:ln w="12700">
            <a:miter lim="400000"/>
          </a:ln>
        </p:spPr>
        <p:txBody>
          <a:bodyPr wrap="none" lIns="50800" tIns="50800" rIns="50800" bIns="50800" anchor="b">
            <a:spAutoFit/>
          </a:bodyPr>
          <a:lstStyle>
            <a:lvl1pPr algn="l">
              <a:lnSpc>
                <a:spcPts val="2600"/>
              </a:lnSpc>
              <a:defRPr sz="1800">
                <a:latin typeface="Proxima Nova Medium"/>
                <a:ea typeface="Proxima Nova Medium"/>
                <a:cs typeface="Proxima Nova Medium"/>
                <a:sym typeface="Proxima Nova Medium"/>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4" r:id="rId3"/>
    <p:sldLayoutId id="2147483655" r:id="rId4"/>
  </p:sldLayoutIdLst>
  <p:transition spd="med"/>
  <p:txStyles>
    <p:titleStyle>
      <a:lvl1pPr marL="431800" marR="0" indent="-431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1pPr>
      <a:lvl2pPr marL="431800" marR="0" indent="254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2pPr>
      <a:lvl3pPr marL="431800" marR="0" indent="4826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3pPr>
      <a:lvl4pPr marL="431800" marR="0" indent="939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4pPr>
      <a:lvl5pPr marL="431800" marR="0" indent="13970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5pPr>
      <a:lvl6pPr marL="431800" marR="0" indent="18542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6pPr>
      <a:lvl7pPr marL="431800" marR="0" indent="23114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7pPr>
      <a:lvl8pPr marL="431800" marR="0" indent="27686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8pPr>
      <a:lvl9pPr marL="431800" marR="0" indent="3225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9pPr>
    </p:titleStyle>
    <p:bodyStyle>
      <a:lvl1pPr marL="0" marR="0" indent="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1pPr>
      <a:lvl2pPr marL="0" marR="0" indent="4572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2pPr>
      <a:lvl3pPr marL="0" marR="0" indent="9144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3pPr>
      <a:lvl4pPr marL="0" marR="0" indent="13716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4pPr>
      <a:lvl5pPr marL="0" marR="0" indent="18288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5pPr>
      <a:lvl6pPr marL="0" marR="0" indent="22860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6pPr>
      <a:lvl7pPr marL="0" marR="0" indent="27432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7pPr>
      <a:lvl8pPr marL="0" marR="0" indent="32004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8pPr>
      <a:lvl9pPr marL="0" marR="0" indent="36576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9pPr>
    </p:bodyStyle>
    <p:otherStyle>
      <a:lvl1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1pPr>
      <a:lvl2pPr marL="0" marR="0" indent="4572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2pPr>
      <a:lvl3pPr marL="0" marR="0" indent="9144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3pPr>
      <a:lvl4pPr marL="0" marR="0" indent="13716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4pPr>
      <a:lvl5pPr marL="0" marR="0" indent="18288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5pPr>
      <a:lvl6pPr marL="0" marR="0" indent="22860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6pPr>
      <a:lvl7pPr marL="0" marR="0" indent="27432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7pPr>
      <a:lvl8pPr marL="0" marR="0" indent="32004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8pPr>
      <a:lvl9pPr marL="0" marR="0" indent="36576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3"/>
          <a:srcRect/>
          <a:stretch>
            <a:fillRect/>
          </a:stretch>
        </a:blipFill>
        <a:effectLst/>
      </p:bgPr>
    </p:bg>
    <p:spTree>
      <p:nvGrpSpPr>
        <p:cNvPr id="1" name=""/>
        <p:cNvGrpSpPr/>
        <p:nvPr/>
      </p:nvGrpSpPr>
      <p:grpSpPr>
        <a:xfrm>
          <a:off x="0" y="0"/>
          <a:ext cx="0" cy="0"/>
          <a:chOff x="0" y="0"/>
          <a:chExt cx="0" cy="0"/>
        </a:xfrm>
      </p:grpSpPr>
      <p:sp>
        <p:nvSpPr>
          <p:cNvPr id="2" name="Section Title"/>
          <p:cNvSpPr txBox="1">
            <a:spLocks noGrp="1"/>
          </p:cNvSpPr>
          <p:nvPr>
            <p:ph type="title"/>
          </p:nvPr>
        </p:nvSpPr>
        <p:spPr>
          <a:xfrm>
            <a:off x="1219200" y="4048125"/>
            <a:ext cx="21945600" cy="59309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Section Title</a:t>
            </a:r>
          </a:p>
        </p:txBody>
      </p:sp>
      <p:sp>
        <p:nvSpPr>
          <p:cNvPr id="3" name="Body Level One…"/>
          <p:cNvSpPr txBox="1">
            <a:spLocks noGrp="1"/>
          </p:cNvSpPr>
          <p:nvPr>
            <p:ph type="body" idx="1"/>
          </p:nvPr>
        </p:nvSpPr>
        <p:spPr>
          <a:xfrm>
            <a:off x="1219200" y="7814302"/>
            <a:ext cx="21945600" cy="20856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Subtitle</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23622000" y="13080999"/>
            <a:ext cx="336728" cy="413767"/>
          </a:xfrm>
          <a:prstGeom prst="rect">
            <a:avLst/>
          </a:prstGeom>
          <a:ln w="12700">
            <a:miter lim="400000"/>
          </a:ln>
        </p:spPr>
        <p:txBody>
          <a:bodyPr wrap="none" lIns="50800" tIns="50800" rIns="50800" bIns="50800" anchor="b">
            <a:spAutoFit/>
          </a:bodyPr>
          <a:lstStyle>
            <a:lvl1pPr algn="l">
              <a:lnSpc>
                <a:spcPts val="2600"/>
              </a:lnSpc>
              <a:defRPr sz="1800">
                <a:latin typeface="Proxima Nova Medium"/>
                <a:ea typeface="Proxima Nova Medium"/>
                <a:cs typeface="Proxima Nova Medium"/>
                <a:sym typeface="Proxima Nova Medium"/>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8" r:id="rId1"/>
  </p:sldLayoutIdLst>
  <p:transition spd="med"/>
  <p:txStyles>
    <p:titleStyle>
      <a:lvl1pPr marL="431800" marR="0" indent="-431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1pPr>
      <a:lvl2pPr marL="431800" marR="0" indent="254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2pPr>
      <a:lvl3pPr marL="431800" marR="0" indent="4826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3pPr>
      <a:lvl4pPr marL="431800" marR="0" indent="939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4pPr>
      <a:lvl5pPr marL="431800" marR="0" indent="13970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5pPr>
      <a:lvl6pPr marL="431800" marR="0" indent="18542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6pPr>
      <a:lvl7pPr marL="431800" marR="0" indent="23114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7pPr>
      <a:lvl8pPr marL="431800" marR="0" indent="27686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8pPr>
      <a:lvl9pPr marL="431800" marR="0" indent="3225800" algn="l" defTabSz="825500" rtl="0" latinLnBrk="0">
        <a:lnSpc>
          <a:spcPct val="80000"/>
        </a:lnSpc>
        <a:spcBef>
          <a:spcPts val="0"/>
        </a:spcBef>
        <a:spcAft>
          <a:spcPts val="0"/>
        </a:spcAft>
        <a:buClrTx/>
        <a:buSzTx/>
        <a:buFontTx/>
        <a:buNone/>
        <a:tabLst/>
        <a:defRPr sz="14000" b="0" i="0" u="none" strike="noStrike" cap="all" spc="0" baseline="0">
          <a:solidFill>
            <a:srgbClr val="FFFFFF"/>
          </a:solidFill>
          <a:uFillTx/>
          <a:latin typeface="+mn-lt"/>
          <a:ea typeface="+mn-ea"/>
          <a:cs typeface="+mn-cs"/>
          <a:sym typeface="Druk Medium"/>
        </a:defRPr>
      </a:lvl9pPr>
    </p:titleStyle>
    <p:bodyStyle>
      <a:lvl1pPr marL="0" marR="0" indent="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1pPr>
      <a:lvl2pPr marL="0" marR="0" indent="4572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2pPr>
      <a:lvl3pPr marL="0" marR="0" indent="9144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3pPr>
      <a:lvl4pPr marL="0" marR="0" indent="13716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4pPr>
      <a:lvl5pPr marL="0" marR="0" indent="18288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5pPr>
      <a:lvl6pPr marL="0" marR="0" indent="22860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6pPr>
      <a:lvl7pPr marL="0" marR="0" indent="27432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7pPr>
      <a:lvl8pPr marL="0" marR="0" indent="32004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8pPr>
      <a:lvl9pPr marL="0" marR="0" indent="3657600" algn="l" defTabSz="584200" rtl="0" latinLnBrk="0">
        <a:lnSpc>
          <a:spcPct val="90000"/>
        </a:lnSpc>
        <a:spcBef>
          <a:spcPts val="0"/>
        </a:spcBef>
        <a:spcAft>
          <a:spcPts val="0"/>
        </a:spcAft>
        <a:buClrTx/>
        <a:buSzTx/>
        <a:buFontTx/>
        <a:buNone/>
        <a:tabLst/>
        <a:defRPr sz="5200" b="0" i="0" u="none" strike="noStrike" cap="none" spc="-52" baseline="0">
          <a:solidFill>
            <a:srgbClr val="000000"/>
          </a:solidFill>
          <a:uFillTx/>
          <a:latin typeface="Proxima Nova Semibold"/>
          <a:ea typeface="Proxima Nova Semibold"/>
          <a:cs typeface="Proxima Nova Semibold"/>
          <a:sym typeface="Proxima Nova Semibold"/>
        </a:defRPr>
      </a:lvl9pPr>
    </p:bodyStyle>
    <p:otherStyle>
      <a:lvl1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1pPr>
      <a:lvl2pPr marL="0" marR="0" indent="4572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2pPr>
      <a:lvl3pPr marL="0" marR="0" indent="9144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3pPr>
      <a:lvl4pPr marL="0" marR="0" indent="13716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4pPr>
      <a:lvl5pPr marL="0" marR="0" indent="18288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5pPr>
      <a:lvl6pPr marL="0" marR="0" indent="22860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6pPr>
      <a:lvl7pPr marL="0" marR="0" indent="27432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7pPr>
      <a:lvl8pPr marL="0" marR="0" indent="32004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8pPr>
      <a:lvl9pPr marL="0" marR="0" indent="365760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www.eastpark.org.uk/career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Humanresources@eastpark.org.uk" TargetMode="External"/><Relationship Id="rId2" Type="http://schemas.openxmlformats.org/officeDocument/2006/relationships/hyperlink" Target="mailto:Fiona.Bain@eastpark.org.uk"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8" name="Image" descr="Image"/>
          <p:cNvPicPr>
            <a:picLocks noGrp="1" noChangeAspect="1"/>
          </p:cNvPicPr>
          <p:nvPr>
            <p:ph type="pic" idx="21"/>
          </p:nvPr>
        </p:nvPicPr>
        <p:blipFill>
          <a:blip r:embed="rId2"/>
          <a:srcRect/>
          <a:stretch>
            <a:fillRect/>
          </a:stretch>
        </p:blipFill>
        <p:spPr>
          <a:xfrm>
            <a:off x="0" y="-352697"/>
            <a:ext cx="24384000" cy="13716000"/>
          </a:xfrm>
          <a:prstGeom prst="rect">
            <a:avLst/>
          </a:prstGeom>
        </p:spPr>
      </p:pic>
      <p:sp>
        <p:nvSpPr>
          <p:cNvPr id="90" name="Presentation Title"/>
          <p:cNvSpPr txBox="1">
            <a:spLocks noGrp="1"/>
          </p:cNvSpPr>
          <p:nvPr>
            <p:ph type="ctrTitle"/>
          </p:nvPr>
        </p:nvSpPr>
        <p:spPr>
          <a:xfrm>
            <a:off x="17678400" y="2514600"/>
            <a:ext cx="6705600" cy="3990703"/>
          </a:xfrm>
          <a:prstGeom prst="rect">
            <a:avLst/>
          </a:prstGeom>
        </p:spPr>
        <p:txBody>
          <a:bodyPr>
            <a:normAutofit/>
          </a:bodyPr>
          <a:lstStyle/>
          <a:p>
            <a:br>
              <a:rPr lang="en-GB" dirty="0"/>
            </a:br>
            <a:endParaRPr dirty="0"/>
          </a:p>
        </p:txBody>
      </p:sp>
      <p:sp>
        <p:nvSpPr>
          <p:cNvPr id="2" name="TextBox 1">
            <a:extLst>
              <a:ext uri="{FF2B5EF4-FFF2-40B4-BE49-F238E27FC236}">
                <a16:creationId xmlns:a16="http://schemas.microsoft.com/office/drawing/2014/main" id="{29DECC89-CF09-10BF-5DA3-4D7CCA6927ED}"/>
              </a:ext>
            </a:extLst>
          </p:cNvPr>
          <p:cNvSpPr txBox="1"/>
          <p:nvPr/>
        </p:nvSpPr>
        <p:spPr>
          <a:xfrm>
            <a:off x="13885027" y="-366910"/>
            <a:ext cx="10314432" cy="51809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6600" b="1" i="0" u="none" strike="noStrike" cap="none" spc="0" normalizeH="0" baseline="0" dirty="0">
              <a:ln>
                <a:noFill/>
              </a:ln>
              <a:solidFill>
                <a:schemeClr val="bg2"/>
              </a:solidFill>
              <a:effectLst/>
              <a:uFillTx/>
              <a:sym typeface="Proxima Nova"/>
            </a:endParaRPr>
          </a:p>
          <a:p>
            <a:pPr marL="0" marR="0" indent="0" algn="ctr" defTabSz="825500" rtl="0" fontAlgn="auto" latinLnBrk="0" hangingPunct="0">
              <a:lnSpc>
                <a:spcPct val="100000"/>
              </a:lnSpc>
              <a:spcBef>
                <a:spcPts val="0"/>
              </a:spcBef>
              <a:spcAft>
                <a:spcPts val="0"/>
              </a:spcAft>
              <a:buClrTx/>
              <a:buSzTx/>
              <a:buFontTx/>
              <a:buNone/>
              <a:tabLst/>
            </a:pPr>
            <a:r>
              <a:rPr kumimoji="0" lang="en-US" sz="6600" b="1" i="0" u="none" strike="noStrike" cap="none" spc="0" normalizeH="0" baseline="0" dirty="0">
                <a:ln>
                  <a:noFill/>
                </a:ln>
                <a:solidFill>
                  <a:schemeClr val="bg2"/>
                </a:solidFill>
                <a:effectLst/>
                <a:uFillTx/>
                <a:sym typeface="Proxima Nova"/>
              </a:rPr>
              <a:t>Workmates </a:t>
            </a:r>
          </a:p>
          <a:p>
            <a:pPr marL="0" marR="0" indent="0" algn="ctr" defTabSz="825500" rtl="0" fontAlgn="auto" latinLnBrk="0" hangingPunct="0">
              <a:lnSpc>
                <a:spcPct val="100000"/>
              </a:lnSpc>
              <a:spcBef>
                <a:spcPts val="0"/>
              </a:spcBef>
              <a:spcAft>
                <a:spcPts val="0"/>
              </a:spcAft>
              <a:buClrTx/>
              <a:buSzTx/>
              <a:buFontTx/>
              <a:buNone/>
              <a:tabLst/>
            </a:pPr>
            <a:r>
              <a:rPr kumimoji="0" lang="en-US" sz="6600" b="1" i="0" u="none" strike="noStrike" cap="none" spc="0" normalizeH="0" baseline="0" dirty="0">
                <a:ln>
                  <a:noFill/>
                </a:ln>
                <a:solidFill>
                  <a:schemeClr val="bg2"/>
                </a:solidFill>
                <a:effectLst/>
                <a:uFillTx/>
                <a:sym typeface="Proxima Nova"/>
              </a:rPr>
              <a:t>Job Pack</a:t>
            </a:r>
          </a:p>
          <a:p>
            <a:pPr marL="0" marR="0" indent="0" algn="ctr" defTabSz="825500" rtl="0" fontAlgn="auto" latinLnBrk="0" hangingPunct="0">
              <a:lnSpc>
                <a:spcPct val="100000"/>
              </a:lnSpc>
              <a:spcBef>
                <a:spcPts val="0"/>
              </a:spcBef>
              <a:spcAft>
                <a:spcPts val="0"/>
              </a:spcAft>
              <a:buClrTx/>
              <a:buSzTx/>
              <a:buFontTx/>
              <a:buNone/>
              <a:tabLst/>
            </a:pPr>
            <a:endParaRPr kumimoji="0" lang="en-US" sz="6600" b="1" i="0" u="none" strike="noStrike" cap="none" spc="0" normalizeH="0" baseline="0" dirty="0">
              <a:ln>
                <a:noFill/>
              </a:ln>
              <a:solidFill>
                <a:schemeClr val="bg2"/>
              </a:solidFill>
              <a:effectLst/>
              <a:uFillTx/>
              <a:sym typeface="Proxima Nova"/>
            </a:endParaRPr>
          </a:p>
          <a:p>
            <a:pPr marL="0" marR="0" indent="0" algn="ctr" defTabSz="825500" rtl="0" fontAlgn="auto" latinLnBrk="0" hangingPunct="0">
              <a:lnSpc>
                <a:spcPct val="100000"/>
              </a:lnSpc>
              <a:spcBef>
                <a:spcPts val="0"/>
              </a:spcBef>
              <a:spcAft>
                <a:spcPts val="0"/>
              </a:spcAft>
              <a:buClrTx/>
              <a:buSzTx/>
              <a:buFontTx/>
              <a:buNone/>
              <a:tabLst/>
            </a:pPr>
            <a:r>
              <a:rPr kumimoji="0" lang="en-US" sz="6600" b="1" i="0" u="none" strike="noStrike" cap="none" spc="0" normalizeH="0" baseline="0" dirty="0">
                <a:ln>
                  <a:noFill/>
                </a:ln>
                <a:solidFill>
                  <a:schemeClr val="bg2"/>
                </a:solidFill>
                <a:effectLst/>
                <a:uFillTx/>
                <a:sym typeface="Proxima Nova"/>
              </a:rPr>
              <a:t> </a:t>
            </a:r>
            <a:endParaRPr kumimoji="0" lang="en-GB" sz="6600" b="1" i="0" u="none" strike="noStrike" cap="none" spc="0" normalizeH="0" baseline="0" dirty="0">
              <a:ln>
                <a:noFill/>
              </a:ln>
              <a:solidFill>
                <a:schemeClr val="bg2"/>
              </a:solidFill>
              <a:effectLst/>
              <a:uFillTx/>
              <a:sym typeface="Proxima Nova"/>
            </a:endParaRPr>
          </a:p>
        </p:txBody>
      </p:sp>
      <p:sp>
        <p:nvSpPr>
          <p:cNvPr id="3" name="TextBox 2">
            <a:extLst>
              <a:ext uri="{FF2B5EF4-FFF2-40B4-BE49-F238E27FC236}">
                <a16:creationId xmlns:a16="http://schemas.microsoft.com/office/drawing/2014/main" id="{AD616681-4C0C-C0AD-5B7C-6B4041CDB91A}"/>
              </a:ext>
            </a:extLst>
          </p:cNvPr>
          <p:cNvSpPr txBox="1"/>
          <p:nvPr/>
        </p:nvSpPr>
        <p:spPr>
          <a:xfrm>
            <a:off x="15633628" y="3377704"/>
            <a:ext cx="7823532" cy="28725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r>
              <a:rPr lang="en-US" sz="6000" b="1" dirty="0">
                <a:solidFill>
                  <a:schemeClr val="bg2"/>
                </a:solidFill>
              </a:rPr>
              <a:t>Senior Learning Support Worker</a:t>
            </a:r>
          </a:p>
          <a:p>
            <a:pPr marL="0" marR="0" indent="0" algn="l" defTabSz="825500" rtl="0" fontAlgn="auto" latinLnBrk="0" hangingPunct="0">
              <a:lnSpc>
                <a:spcPct val="100000"/>
              </a:lnSpc>
              <a:spcBef>
                <a:spcPts val="0"/>
              </a:spcBef>
              <a:spcAft>
                <a:spcPts val="0"/>
              </a:spcAft>
              <a:buClrTx/>
              <a:buSzTx/>
              <a:buFontTx/>
              <a:buNone/>
              <a:tabLst/>
            </a:pPr>
            <a:r>
              <a:rPr kumimoji="0" lang="en-US" sz="6000" b="1" i="0" u="none" strike="noStrike" cap="none" spc="0" normalizeH="0" baseline="0" dirty="0">
                <a:ln>
                  <a:noFill/>
                </a:ln>
                <a:solidFill>
                  <a:schemeClr val="bg2"/>
                </a:solidFill>
                <a:effectLst/>
                <a:uFillTx/>
                <a:sym typeface="Proxima Nova"/>
              </a:rPr>
              <a:t>(</a:t>
            </a:r>
            <a:r>
              <a:rPr lang="en-US" sz="6000" b="1" dirty="0">
                <a:solidFill>
                  <a:schemeClr val="bg2"/>
                </a:solidFill>
              </a:rPr>
              <a:t>October</a:t>
            </a:r>
            <a:r>
              <a:rPr kumimoji="0" lang="en-US" sz="6000" b="1" i="0" u="none" strike="noStrike" cap="none" spc="0" normalizeH="0" baseline="0" dirty="0">
                <a:ln>
                  <a:noFill/>
                </a:ln>
                <a:solidFill>
                  <a:schemeClr val="bg2"/>
                </a:solidFill>
                <a:effectLst/>
                <a:uFillTx/>
                <a:sym typeface="Proxima Nova"/>
              </a:rPr>
              <a:t> 2025)</a:t>
            </a:r>
            <a:endParaRPr kumimoji="0" lang="en-GB" sz="6000" b="1" i="0" u="none" strike="noStrike" cap="none" spc="0" normalizeH="0" baseline="0" dirty="0">
              <a:ln>
                <a:noFill/>
              </a:ln>
              <a:solidFill>
                <a:schemeClr val="bg2"/>
              </a:solidFill>
              <a:effectLst/>
              <a:uFillTx/>
              <a:sym typeface="Proxima Nova"/>
            </a:endParaRPr>
          </a:p>
        </p:txBody>
      </p:sp>
      <p:sp>
        <p:nvSpPr>
          <p:cNvPr id="4" name="TextBox 3">
            <a:extLst>
              <a:ext uri="{FF2B5EF4-FFF2-40B4-BE49-F238E27FC236}">
                <a16:creationId xmlns:a16="http://schemas.microsoft.com/office/drawing/2014/main" id="{A205C6A5-C08B-31DD-93F2-930605B01063}"/>
              </a:ext>
            </a:extLst>
          </p:cNvPr>
          <p:cNvSpPr txBox="1"/>
          <p:nvPr/>
        </p:nvSpPr>
        <p:spPr>
          <a:xfrm>
            <a:off x="19236393" y="7210698"/>
            <a:ext cx="3589613" cy="30572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n-US" sz="3200" dirty="0">
                <a:solidFill>
                  <a:schemeClr val="bg1">
                    <a:lumMod val="50000"/>
                  </a:schemeClr>
                </a:solidFill>
                <a:ea typeface="Kigelia" panose="020B0502040204020203" pitchFamily="34" charset="0"/>
                <a:cs typeface="Kigelia" panose="020B0502040204020203" pitchFamily="34" charset="0"/>
              </a:rPr>
              <a:t>Alongside Young People with Autism and or a learning disability – supporting them to live their best life</a:t>
            </a:r>
            <a:endParaRPr kumimoji="0" lang="en-GB" sz="3200" b="0" i="0" u="none" strike="noStrike" cap="none" spc="0" normalizeH="0" baseline="0" dirty="0">
              <a:ln>
                <a:noFill/>
              </a:ln>
              <a:solidFill>
                <a:schemeClr val="bg1">
                  <a:lumMod val="50000"/>
                </a:schemeClr>
              </a:solidFill>
              <a:effectLst/>
              <a:uFillTx/>
              <a:ea typeface="Kigelia" panose="020B0502040204020203" pitchFamily="34" charset="0"/>
              <a:cs typeface="Kigelia" panose="020B0502040204020203" pitchFamily="34" charset="0"/>
              <a:sym typeface="Proxima Nova"/>
            </a:endParaRPr>
          </a:p>
        </p:txBody>
      </p:sp>
    </p:spTree>
    <p:extLst>
      <p:ext uri="{BB962C8B-B14F-4D97-AF65-F5344CB8AC3E}">
        <p14:creationId xmlns:p14="http://schemas.microsoft.com/office/powerpoint/2010/main" val="781380906"/>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EBBC-D2AB-9405-FD5F-0B6F447B2755}"/>
            </a:ext>
          </a:extLst>
        </p:cNvPr>
        <p:cNvGrpSpPr/>
        <p:nvPr/>
      </p:nvGrpSpPr>
      <p:grpSpPr>
        <a:xfrm>
          <a:off x="0" y="0"/>
          <a:ext cx="0" cy="0"/>
          <a:chOff x="0" y="0"/>
          <a:chExt cx="0" cy="0"/>
        </a:xfrm>
      </p:grpSpPr>
      <p:sp>
        <p:nvSpPr>
          <p:cNvPr id="98" name="Presentation Title">
            <a:extLst>
              <a:ext uri="{FF2B5EF4-FFF2-40B4-BE49-F238E27FC236}">
                <a16:creationId xmlns:a16="http://schemas.microsoft.com/office/drawing/2014/main" id="{81BC60A0-0B98-3115-E852-0A698B34AFFC}"/>
              </a:ext>
            </a:extLst>
          </p:cNvPr>
          <p:cNvSpPr txBox="1">
            <a:spLocks noGrp="1"/>
          </p:cNvSpPr>
          <p:nvPr>
            <p:ph type="body" idx="22"/>
          </p:nvPr>
        </p:nvSpPr>
        <p:spPr>
          <a:xfrm>
            <a:off x="15078269" y="680134"/>
            <a:ext cx="8845421" cy="1521890"/>
          </a:xfrm>
          <a:prstGeom prst="rect">
            <a:avLst/>
          </a:prstGeom>
        </p:spPr>
        <p:txBody>
          <a:bodyPr>
            <a:normAutofit fontScale="92500"/>
          </a:bodyPr>
          <a:lstStyle/>
          <a:p>
            <a:r>
              <a:rPr lang="en-US" dirty="0">
                <a:latin typeface="Proxima Nova"/>
              </a:rPr>
              <a:t>How to apply?</a:t>
            </a:r>
            <a:endParaRPr dirty="0">
              <a:latin typeface="Proxima Nova"/>
            </a:endParaRPr>
          </a:p>
        </p:txBody>
      </p:sp>
      <p:sp>
        <p:nvSpPr>
          <p:cNvPr id="2" name="TextBox 1">
            <a:extLst>
              <a:ext uri="{FF2B5EF4-FFF2-40B4-BE49-F238E27FC236}">
                <a16:creationId xmlns:a16="http://schemas.microsoft.com/office/drawing/2014/main" id="{AA349C4C-D2D9-22A0-27A3-CCB6979C4FDD}"/>
              </a:ext>
            </a:extLst>
          </p:cNvPr>
          <p:cNvSpPr txBox="1"/>
          <p:nvPr/>
        </p:nvSpPr>
        <p:spPr>
          <a:xfrm>
            <a:off x="11283696" y="2579923"/>
            <a:ext cx="11960352" cy="56117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r>
              <a:rPr lang="en-US" sz="2800" dirty="0"/>
              <a:t>If you are interested in the post, I would welcome and encourage you to make time to come and speak to me in order to understand the role and direction of travel for Workmates.</a:t>
            </a:r>
          </a:p>
          <a:p>
            <a:pPr marL="0" marR="0" indent="0" algn="l" defTabSz="825500" rtl="0" fontAlgn="auto" latinLnBrk="0" hangingPunct="0">
              <a:lnSpc>
                <a:spcPct val="100000"/>
              </a:lnSpc>
              <a:spcBef>
                <a:spcPts val="0"/>
              </a:spcBef>
              <a:spcAft>
                <a:spcPts val="0"/>
              </a:spcAft>
              <a:buClrTx/>
              <a:buSzTx/>
              <a:buFontTx/>
              <a:buNone/>
              <a:tabLst/>
            </a:pPr>
            <a:endParaRPr lang="en-US" sz="2800" dirty="0"/>
          </a:p>
          <a:p>
            <a:pPr marL="0" marR="0" indent="0" algn="l" defTabSz="825500" rtl="0" fontAlgn="auto" latinLnBrk="0" hangingPunct="0">
              <a:lnSpc>
                <a:spcPct val="100000"/>
              </a:lnSpc>
              <a:spcBef>
                <a:spcPts val="0"/>
              </a:spcBef>
              <a:spcAft>
                <a:spcPts val="0"/>
              </a:spcAft>
              <a:buClrTx/>
              <a:buSzTx/>
              <a:buFontTx/>
              <a:buNone/>
              <a:tabLst/>
            </a:pPr>
            <a:r>
              <a:rPr lang="en-US" sz="2800" dirty="0"/>
              <a:t>I am based upstairs next to the HR team – please pop in, or arrange a time to talk to me.</a:t>
            </a:r>
          </a:p>
          <a:p>
            <a:pPr marL="0" marR="0" indent="0" algn="l" defTabSz="825500" rtl="0" fontAlgn="auto" latinLnBrk="0" hangingPunct="0">
              <a:lnSpc>
                <a:spcPct val="100000"/>
              </a:lnSpc>
              <a:spcBef>
                <a:spcPts val="0"/>
              </a:spcBef>
              <a:spcAft>
                <a:spcPts val="0"/>
              </a:spcAft>
              <a:buClrTx/>
              <a:buSzTx/>
              <a:buFontTx/>
              <a:buNone/>
              <a:tabLst/>
            </a:pPr>
            <a:endPar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0" marR="0" indent="0" algn="l" defTabSz="825500" rtl="0" fontAlgn="auto" latinLnBrk="0" hangingPunct="0">
              <a:lnSpc>
                <a:spcPct val="100000"/>
              </a:lnSpc>
              <a:spcBef>
                <a:spcPts val="0"/>
              </a:spcBef>
              <a:spcAft>
                <a:spcPts val="0"/>
              </a:spcAft>
              <a:buClrTx/>
              <a:buSzTx/>
              <a:buFontTx/>
              <a:buNone/>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Please apply using the links below which will take you directly to East Park School’s Career link –</a:t>
            </a:r>
          </a:p>
          <a:p>
            <a:pPr marL="0" marR="0" indent="0" algn="l" defTabSz="825500" rtl="0" fontAlgn="auto" latinLnBrk="0" hangingPunct="0">
              <a:lnSpc>
                <a:spcPct val="100000"/>
              </a:lnSpc>
              <a:spcBef>
                <a:spcPts val="0"/>
              </a:spcBef>
              <a:spcAft>
                <a:spcPts val="0"/>
              </a:spcAft>
              <a:buClrTx/>
              <a:buSzTx/>
              <a:buFontTx/>
              <a:buNone/>
              <a:tabLst/>
            </a:pPr>
            <a:endParaRPr kumimoji="0" lang="en-GB" sz="28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0" marR="0" indent="0" algn="l" defTabSz="82550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000000"/>
                </a:solidFill>
                <a:effectLst/>
                <a:uFillTx/>
                <a:latin typeface="Proxima Nova"/>
                <a:ea typeface="Proxima Nova"/>
                <a:cs typeface="Proxima Nova"/>
                <a:sym typeface="Proxima Nova"/>
                <a:hlinkClick r:id="rId2"/>
              </a:rPr>
              <a:t>https://www.eastpark.org.uk/careers/</a:t>
            </a:r>
            <a:endParaRPr kumimoji="0" lang="en-GB" sz="28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0" marR="0" indent="0" algn="l" defTabSz="825500" rtl="0" fontAlgn="auto" latinLnBrk="0" hangingPunct="0">
              <a:lnSpc>
                <a:spcPct val="100000"/>
              </a:lnSpc>
              <a:spcBef>
                <a:spcPts val="0"/>
              </a:spcBef>
              <a:spcAft>
                <a:spcPts val="0"/>
              </a:spcAft>
              <a:buClrTx/>
              <a:buSzTx/>
              <a:buFontTx/>
              <a:buNone/>
              <a:tabLst/>
            </a:pPr>
            <a:endParaRPr lang="en-GB" sz="2800" dirty="0"/>
          </a:p>
          <a:p>
            <a:pPr marL="0" marR="0" indent="0" algn="l" defTabSz="825500" rtl="0" fontAlgn="auto" latinLnBrk="0" hangingPunct="0">
              <a:lnSpc>
                <a:spcPct val="100000"/>
              </a:lnSpc>
              <a:spcBef>
                <a:spcPts val="0"/>
              </a:spcBef>
              <a:spcAft>
                <a:spcPts val="0"/>
              </a:spcAft>
              <a:buClrTx/>
              <a:buSzTx/>
              <a:buFontTx/>
              <a:buNone/>
              <a:tabLst/>
            </a:pPr>
            <a:endParaRPr kumimoji="0" lang="en-GB" sz="2200" b="0" i="0" u="none" strike="noStrike" cap="none" spc="0" normalizeH="0" baseline="0" dirty="0">
              <a:ln>
                <a:noFill/>
              </a:ln>
              <a:solidFill>
                <a:srgbClr val="000000"/>
              </a:solidFill>
              <a:effectLst/>
              <a:uFillTx/>
              <a:latin typeface="Proxima Nova"/>
              <a:ea typeface="Proxima Nova"/>
              <a:cs typeface="Proxima Nova"/>
              <a:sym typeface="Proxima Nova"/>
            </a:endParaRPr>
          </a:p>
        </p:txBody>
      </p:sp>
    </p:spTree>
    <p:extLst>
      <p:ext uri="{BB962C8B-B14F-4D97-AF65-F5344CB8AC3E}">
        <p14:creationId xmlns:p14="http://schemas.microsoft.com/office/powerpoint/2010/main" val="96135158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427B8-3830-EBFB-6D1A-C68C0AF83E42}"/>
            </a:ext>
          </a:extLst>
        </p:cNvPr>
        <p:cNvGrpSpPr/>
        <p:nvPr/>
      </p:nvGrpSpPr>
      <p:grpSpPr>
        <a:xfrm>
          <a:off x="0" y="0"/>
          <a:ext cx="0" cy="0"/>
          <a:chOff x="0" y="0"/>
          <a:chExt cx="0" cy="0"/>
        </a:xfrm>
      </p:grpSpPr>
      <p:sp>
        <p:nvSpPr>
          <p:cNvPr id="7" name="Text Placeholder 6">
            <a:extLst>
              <a:ext uri="{FF2B5EF4-FFF2-40B4-BE49-F238E27FC236}">
                <a16:creationId xmlns:a16="http://schemas.microsoft.com/office/drawing/2014/main" id="{1671498B-DAB2-C9E6-1862-AA406A0317ED}"/>
              </a:ext>
            </a:extLst>
          </p:cNvPr>
          <p:cNvSpPr>
            <a:spLocks noGrp="1"/>
          </p:cNvSpPr>
          <p:nvPr>
            <p:ph type="body" sz="quarter" idx="22"/>
          </p:nvPr>
        </p:nvSpPr>
        <p:spPr>
          <a:xfrm>
            <a:off x="16888407" y="530619"/>
            <a:ext cx="6718042" cy="1578100"/>
          </a:xfrm>
        </p:spPr>
        <p:txBody>
          <a:bodyPr/>
          <a:lstStyle/>
          <a:p>
            <a:r>
              <a:rPr lang="en-US" dirty="0">
                <a:solidFill>
                  <a:schemeClr val="accent5">
                    <a:lumMod val="60000"/>
                    <a:lumOff val="40000"/>
                  </a:schemeClr>
                </a:solidFill>
              </a:rPr>
              <a:t>Contact Us</a:t>
            </a:r>
            <a:endParaRPr lang="en-GB" dirty="0">
              <a:solidFill>
                <a:schemeClr val="accent5">
                  <a:lumMod val="60000"/>
                  <a:lumOff val="40000"/>
                </a:schemeClr>
              </a:solidFill>
            </a:endParaRPr>
          </a:p>
        </p:txBody>
      </p:sp>
      <p:sp>
        <p:nvSpPr>
          <p:cNvPr id="2" name="TextBox 1">
            <a:extLst>
              <a:ext uri="{FF2B5EF4-FFF2-40B4-BE49-F238E27FC236}">
                <a16:creationId xmlns:a16="http://schemas.microsoft.com/office/drawing/2014/main" id="{A7668446-E806-7856-1DAE-EDF4ECBBF73E}"/>
              </a:ext>
            </a:extLst>
          </p:cNvPr>
          <p:cNvSpPr txBox="1"/>
          <p:nvPr/>
        </p:nvSpPr>
        <p:spPr>
          <a:xfrm>
            <a:off x="15731412" y="3707895"/>
            <a:ext cx="7875037" cy="81663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dirty="0">
                <a:ln>
                  <a:noFill/>
                </a:ln>
                <a:solidFill>
                  <a:srgbClr val="000000"/>
                </a:solidFill>
                <a:effectLst/>
                <a:uFillTx/>
                <a:latin typeface="Proxima Nova"/>
                <a:ea typeface="Proxima Nova"/>
                <a:cs typeface="Proxima Nova"/>
                <a:sym typeface="Proxima Nova"/>
              </a:rPr>
              <a:t>For an informal conversation or more information on the role, please contact –</a:t>
            </a:r>
          </a:p>
          <a:p>
            <a:pPr marL="0" marR="0" indent="0" algn="l" defTabSz="825500" rtl="0" fontAlgn="auto" latinLnBrk="0" hangingPunct="0">
              <a:lnSpc>
                <a:spcPct val="100000"/>
              </a:lnSpc>
              <a:spcBef>
                <a:spcPts val="0"/>
              </a:spcBef>
              <a:spcAft>
                <a:spcPts val="0"/>
              </a:spcAft>
              <a:buClrTx/>
              <a:buSzTx/>
              <a:buFontTx/>
              <a:buNone/>
              <a:tabLst/>
            </a:pPr>
            <a:endParaRPr lang="en-US" sz="3200" dirty="0"/>
          </a:p>
          <a:p>
            <a:pPr marL="0" marR="0" indent="0" algn="l" defTabSz="8255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dirty="0">
                <a:ln>
                  <a:noFill/>
                </a:ln>
                <a:solidFill>
                  <a:srgbClr val="000000"/>
                </a:solidFill>
                <a:effectLst/>
                <a:uFillTx/>
                <a:latin typeface="Proxima Nova"/>
                <a:ea typeface="Proxima Nova"/>
                <a:cs typeface="Proxima Nova"/>
                <a:sym typeface="Proxima Nova"/>
              </a:rPr>
              <a:t>Fiona Bain </a:t>
            </a:r>
          </a:p>
          <a:p>
            <a:pPr marL="0" marR="0" indent="0" algn="l" defTabSz="825500" rtl="0" fontAlgn="auto" latinLnBrk="0" hangingPunct="0">
              <a:lnSpc>
                <a:spcPct val="100000"/>
              </a:lnSpc>
              <a:spcBef>
                <a:spcPts val="0"/>
              </a:spcBef>
              <a:spcAft>
                <a:spcPts val="0"/>
              </a:spcAft>
              <a:buClrTx/>
              <a:buSzTx/>
              <a:buFontTx/>
              <a:buNone/>
              <a:tabLst/>
            </a:pPr>
            <a:endParaRPr lang="en-US" sz="3200" dirty="0"/>
          </a:p>
          <a:p>
            <a:pPr marL="0" marR="0" indent="0" algn="l" defTabSz="825500" rtl="0" fontAlgn="auto" latinLnBrk="0" hangingPunct="0">
              <a:lnSpc>
                <a:spcPct val="100000"/>
              </a:lnSpc>
              <a:spcBef>
                <a:spcPts val="0"/>
              </a:spcBef>
              <a:spcAft>
                <a:spcPts val="0"/>
              </a:spcAft>
              <a:buClrTx/>
              <a:buSzTx/>
              <a:buFontTx/>
              <a:buNone/>
              <a:tabLst/>
            </a:pPr>
            <a:r>
              <a:rPr lang="en-US" sz="3200" dirty="0"/>
              <a:t>T - 0141 946 2050</a:t>
            </a:r>
          </a:p>
          <a:p>
            <a:pPr marL="0" marR="0" indent="0" algn="l" defTabSz="825500" rtl="0" fontAlgn="auto" latinLnBrk="0"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rgbClr val="000000"/>
                </a:solidFill>
                <a:effectLst/>
                <a:uFillTx/>
                <a:latin typeface="Proxima Nova"/>
                <a:ea typeface="Proxima Nova"/>
                <a:cs typeface="Proxima Nova"/>
                <a:sym typeface="Proxima Nova"/>
              </a:rPr>
              <a:t>Email – </a:t>
            </a:r>
            <a:r>
              <a:rPr kumimoji="0" lang="en-GB" sz="3200" b="0" i="0" u="none" strike="noStrike" cap="none" spc="0" normalizeH="0" baseline="0" dirty="0">
                <a:ln>
                  <a:noFill/>
                </a:ln>
                <a:solidFill>
                  <a:srgbClr val="000000"/>
                </a:solidFill>
                <a:effectLst/>
                <a:uFillTx/>
                <a:latin typeface="Proxima Nova"/>
                <a:ea typeface="Proxima Nova"/>
                <a:cs typeface="Proxima Nova"/>
                <a:sym typeface="Proxima Nova"/>
                <a:hlinkClick r:id="rId2"/>
              </a:rPr>
              <a:t>Fiona.Bain@eastpark.org.uk</a:t>
            </a:r>
            <a:endParaRPr kumimoji="0" lang="en-GB" sz="32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0" marR="0" indent="0" algn="l" defTabSz="825500" rtl="0" fontAlgn="auto" latinLnBrk="0" hangingPunct="0">
              <a:lnSpc>
                <a:spcPct val="100000"/>
              </a:lnSpc>
              <a:spcBef>
                <a:spcPts val="0"/>
              </a:spcBef>
              <a:spcAft>
                <a:spcPts val="0"/>
              </a:spcAft>
              <a:buClrTx/>
              <a:buSzTx/>
              <a:buFontTx/>
              <a:buNone/>
              <a:tabLst/>
            </a:pPr>
            <a:endParaRPr lang="en-GB" sz="3200" dirty="0"/>
          </a:p>
          <a:p>
            <a:pPr marL="0" marR="0" indent="0" algn="l" defTabSz="825500" rtl="0" fontAlgn="auto" latinLnBrk="0"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rgbClr val="000000"/>
                </a:solidFill>
                <a:effectLst/>
                <a:uFillTx/>
                <a:latin typeface="Proxima Nova"/>
                <a:ea typeface="Proxima Nova"/>
                <a:cs typeface="Proxima Nova"/>
                <a:sym typeface="Proxima Nova"/>
              </a:rPr>
              <a:t>I am based upstairs next to HR team.</a:t>
            </a:r>
          </a:p>
          <a:p>
            <a:pPr marL="0" marR="0" indent="0" algn="l" defTabSz="825500" rtl="0" fontAlgn="auto" latinLnBrk="0" hangingPunct="0">
              <a:lnSpc>
                <a:spcPct val="100000"/>
              </a:lnSpc>
              <a:spcBef>
                <a:spcPts val="0"/>
              </a:spcBef>
              <a:spcAft>
                <a:spcPts val="0"/>
              </a:spcAft>
              <a:buClrTx/>
              <a:buSzTx/>
              <a:buFontTx/>
              <a:buNone/>
              <a:tabLst/>
            </a:pPr>
            <a:endParaRPr lang="en-GB" sz="3200" dirty="0"/>
          </a:p>
          <a:p>
            <a:pPr marL="0" marR="0" indent="0" algn="l" defTabSz="825500" rtl="0" fontAlgn="auto" latinLnBrk="0"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rgbClr val="000000"/>
                </a:solidFill>
                <a:effectLst/>
                <a:uFillTx/>
                <a:latin typeface="Proxima Nova"/>
                <a:ea typeface="Proxima Nova"/>
                <a:cs typeface="Proxima Nova"/>
                <a:sym typeface="Proxima Nova"/>
              </a:rPr>
              <a:t>For more information in relation to the application process or any other queries, please contact –</a:t>
            </a:r>
          </a:p>
          <a:p>
            <a:pPr marL="0" marR="0" indent="0" algn="l" defTabSz="825500" rtl="0" fontAlgn="auto" latinLnBrk="0" hangingPunct="0">
              <a:lnSpc>
                <a:spcPct val="100000"/>
              </a:lnSpc>
              <a:spcBef>
                <a:spcPts val="0"/>
              </a:spcBef>
              <a:spcAft>
                <a:spcPts val="0"/>
              </a:spcAft>
              <a:buClrTx/>
              <a:buSzTx/>
              <a:buFontTx/>
              <a:buNone/>
              <a:tabLst/>
            </a:pPr>
            <a:endParaRPr lang="en-GB" sz="3200" dirty="0"/>
          </a:p>
          <a:p>
            <a:pPr marL="0" marR="0" indent="0" algn="l" defTabSz="825500" rtl="0" fontAlgn="auto" latinLnBrk="0"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rgbClr val="000000"/>
                </a:solidFill>
                <a:effectLst/>
                <a:uFillTx/>
                <a:sym typeface="Proxima Nova"/>
                <a:hlinkClick r:id="rId3"/>
              </a:rPr>
              <a:t>Humanresources</a:t>
            </a:r>
            <a:r>
              <a:rPr lang="en-GB" sz="3200" dirty="0">
                <a:hlinkClick r:id="rId3"/>
              </a:rPr>
              <a:t>@eastpark.org.uk</a:t>
            </a:r>
            <a:endParaRPr lang="en-GB" sz="3200" dirty="0"/>
          </a:p>
          <a:p>
            <a:pPr marL="0" marR="0" indent="0" algn="l" defTabSz="825500" rtl="0" fontAlgn="auto" latinLnBrk="0" hangingPunct="0">
              <a:lnSpc>
                <a:spcPct val="100000"/>
              </a:lnSpc>
              <a:spcBef>
                <a:spcPts val="0"/>
              </a:spcBef>
              <a:spcAft>
                <a:spcPts val="0"/>
              </a:spcAft>
              <a:buClrTx/>
              <a:buSzTx/>
              <a:buFontTx/>
              <a:buNone/>
              <a:tabLst/>
            </a:pPr>
            <a:endParaRPr kumimoji="0" lang="en-GB" sz="22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0" marR="0" indent="0" algn="l" defTabSz="825500" rtl="0" fontAlgn="auto" latinLnBrk="0" hangingPunct="0">
              <a:lnSpc>
                <a:spcPct val="100000"/>
              </a:lnSpc>
              <a:spcBef>
                <a:spcPts val="0"/>
              </a:spcBef>
              <a:spcAft>
                <a:spcPts val="0"/>
              </a:spcAft>
              <a:buClrTx/>
              <a:buSzTx/>
              <a:buFontTx/>
              <a:buNone/>
              <a:tabLst/>
            </a:pPr>
            <a:endParaRPr kumimoji="0" lang="en-GB" sz="2200" b="0" i="0" u="none" strike="noStrike" cap="none" spc="0" normalizeH="0" baseline="0" dirty="0">
              <a:ln>
                <a:noFill/>
              </a:ln>
              <a:solidFill>
                <a:srgbClr val="000000"/>
              </a:solidFill>
              <a:effectLst/>
              <a:uFillTx/>
              <a:latin typeface="Proxima Nova"/>
              <a:ea typeface="Proxima Nova"/>
              <a:cs typeface="Proxima Nova"/>
              <a:sym typeface="Proxima Nova"/>
            </a:endParaRPr>
          </a:p>
        </p:txBody>
      </p:sp>
    </p:spTree>
    <p:extLst>
      <p:ext uri="{BB962C8B-B14F-4D97-AF65-F5344CB8AC3E}">
        <p14:creationId xmlns:p14="http://schemas.microsoft.com/office/powerpoint/2010/main" val="155757869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resentation Title"/>
          <p:cNvSpPr txBox="1">
            <a:spLocks noGrp="1"/>
          </p:cNvSpPr>
          <p:nvPr>
            <p:ph type="body" idx="22"/>
          </p:nvPr>
        </p:nvSpPr>
        <p:spPr>
          <a:xfrm>
            <a:off x="10019003" y="619625"/>
            <a:ext cx="14095072" cy="2399082"/>
          </a:xfrm>
          <a:prstGeom prst="rect">
            <a:avLst/>
          </a:prstGeom>
        </p:spPr>
        <p:txBody>
          <a:bodyPr>
            <a:normAutofit fontScale="62500" lnSpcReduction="20000"/>
          </a:bodyPr>
          <a:lstStyle/>
          <a:p>
            <a:r>
              <a:rPr lang="en-US" dirty="0">
                <a:latin typeface="Proxima Nova"/>
              </a:rPr>
              <a:t>Job Purpose – Learning </a:t>
            </a:r>
          </a:p>
          <a:p>
            <a:endParaRPr lang="en-US" dirty="0">
              <a:latin typeface="Proxima Nova"/>
            </a:endParaRPr>
          </a:p>
          <a:p>
            <a:r>
              <a:rPr lang="en-US" dirty="0">
                <a:latin typeface="Proxima Nova"/>
              </a:rPr>
              <a:t>Support Worker</a:t>
            </a:r>
            <a:endParaRPr dirty="0">
              <a:latin typeface="Proxima Nova"/>
            </a:endParaRPr>
          </a:p>
        </p:txBody>
      </p:sp>
      <p:graphicFrame>
        <p:nvGraphicFramePr>
          <p:cNvPr id="2" name="Diagram 1">
            <a:extLst>
              <a:ext uri="{FF2B5EF4-FFF2-40B4-BE49-F238E27FC236}">
                <a16:creationId xmlns:a16="http://schemas.microsoft.com/office/drawing/2014/main" id="{24511A78-AD4F-CBF7-DEE7-0DC9977EAA38}"/>
              </a:ext>
            </a:extLst>
          </p:cNvPr>
          <p:cNvGraphicFramePr/>
          <p:nvPr>
            <p:extLst>
              <p:ext uri="{D42A27DB-BD31-4B8C-83A1-F6EECF244321}">
                <p14:modId xmlns:p14="http://schemas.microsoft.com/office/powerpoint/2010/main" val="1950854907"/>
              </p:ext>
            </p:extLst>
          </p:nvPr>
        </p:nvGraphicFramePr>
        <p:xfrm>
          <a:off x="15246222" y="3359135"/>
          <a:ext cx="8196050" cy="5337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A5053818-CC3C-3C60-0B67-72AE86D468E1}"/>
              </a:ext>
            </a:extLst>
          </p:cNvPr>
          <p:cNvSpPr txBox="1"/>
          <p:nvPr/>
        </p:nvSpPr>
        <p:spPr>
          <a:xfrm>
            <a:off x="10019003" y="9852588"/>
            <a:ext cx="14095072" cy="22570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r>
              <a:rPr kumimoji="0" lang="en-US" sz="2800" b="0" i="0" u="none" strike="noStrike" cap="none" spc="0" normalizeH="0" baseline="0" dirty="0">
                <a:ln>
                  <a:noFill/>
                </a:ln>
                <a:solidFill>
                  <a:schemeClr val="bg1">
                    <a:lumMod val="50000"/>
                  </a:schemeClr>
                </a:solidFill>
                <a:effectLst/>
                <a:uFillTx/>
                <a:sym typeface="Proxima Nova"/>
              </a:rPr>
              <a:t>Our small team of 15 provides support to young people between the age of 17 – 25 years old. They are taking their first big step into the adult world and we provide choice, guidance and support to enable them to experience the world in a way that feels comfortable for them. Every day is different and we aim to provide care and support to people that reflects their own goals in life and builds on the strengths they have gained.</a:t>
            </a:r>
            <a:endParaRPr kumimoji="0" lang="en-GB" sz="2800" b="0" i="0" u="none" strike="noStrike" cap="none" spc="0" normalizeH="0" baseline="0" dirty="0">
              <a:ln>
                <a:noFill/>
              </a:ln>
              <a:solidFill>
                <a:schemeClr val="bg1">
                  <a:lumMod val="50000"/>
                </a:schemeClr>
              </a:solidFill>
              <a:effectLst/>
              <a:uFillTx/>
              <a:sym typeface="Proxima Nova"/>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Body Level One…"/>
          <p:cNvSpPr txBox="1">
            <a:spLocks noGrp="1"/>
          </p:cNvSpPr>
          <p:nvPr>
            <p:ph type="body" idx="21"/>
          </p:nvPr>
        </p:nvSpPr>
        <p:spPr>
          <a:xfrm>
            <a:off x="12192000" y="4610228"/>
            <a:ext cx="11959398" cy="1771911"/>
          </a:xfrm>
          <a:prstGeom prst="rect">
            <a:avLst/>
          </a:prstGeom>
        </p:spPr>
        <p:txBody>
          <a:bodyPr>
            <a:noAutofit/>
          </a:bodyPr>
          <a:lstStyle/>
          <a:p>
            <a:pPr marL="514350" indent="-514350">
              <a:buFont typeface="+mj-lt"/>
              <a:buAutoNum type="arabicPeriod"/>
            </a:pPr>
            <a:r>
              <a:rPr lang="en-US" sz="5400" dirty="0">
                <a:solidFill>
                  <a:schemeClr val="tx2">
                    <a:lumMod val="75000"/>
                  </a:schemeClr>
                </a:solidFill>
                <a:latin typeface="Proxima Nova"/>
              </a:rPr>
              <a:t> About Workmates</a:t>
            </a:r>
          </a:p>
          <a:p>
            <a:pPr marL="514350" indent="-514350">
              <a:buFont typeface="+mj-lt"/>
              <a:buAutoNum type="arabicPeriod"/>
            </a:pPr>
            <a:r>
              <a:rPr lang="en-US" sz="5400" dirty="0">
                <a:solidFill>
                  <a:schemeClr val="tx2">
                    <a:lumMod val="75000"/>
                  </a:schemeClr>
                </a:solidFill>
                <a:latin typeface="Proxima Nova"/>
              </a:rPr>
              <a:t>Values, Vision and Objectives</a:t>
            </a:r>
          </a:p>
          <a:p>
            <a:pPr marL="514350" indent="-514350">
              <a:buFont typeface="+mj-lt"/>
              <a:buAutoNum type="arabicPeriod"/>
            </a:pPr>
            <a:r>
              <a:rPr lang="en-US" sz="5400" dirty="0">
                <a:solidFill>
                  <a:schemeClr val="tx2">
                    <a:lumMod val="75000"/>
                  </a:schemeClr>
                </a:solidFill>
                <a:latin typeface="Proxima Nova"/>
              </a:rPr>
              <a:t>Roles Responsibilities</a:t>
            </a:r>
          </a:p>
          <a:p>
            <a:pPr marL="514350" indent="-514350">
              <a:buFont typeface="+mj-lt"/>
              <a:buAutoNum type="arabicPeriod"/>
            </a:pPr>
            <a:r>
              <a:rPr lang="en-US" sz="5400" dirty="0">
                <a:solidFill>
                  <a:schemeClr val="tx2">
                    <a:lumMod val="75000"/>
                  </a:schemeClr>
                </a:solidFill>
                <a:latin typeface="Proxima Nova"/>
              </a:rPr>
              <a:t>Requirements</a:t>
            </a:r>
          </a:p>
          <a:p>
            <a:pPr marL="514350" indent="-514350">
              <a:buFont typeface="+mj-lt"/>
              <a:buAutoNum type="arabicPeriod"/>
            </a:pPr>
            <a:r>
              <a:rPr lang="en-US" sz="5400" dirty="0">
                <a:solidFill>
                  <a:schemeClr val="tx2">
                    <a:lumMod val="75000"/>
                  </a:schemeClr>
                </a:solidFill>
                <a:latin typeface="Proxima Nova"/>
              </a:rPr>
              <a:t>Role Details</a:t>
            </a:r>
          </a:p>
          <a:p>
            <a:pPr marL="514350" indent="-514350">
              <a:buFont typeface="+mj-lt"/>
              <a:buAutoNum type="arabicPeriod"/>
            </a:pPr>
            <a:r>
              <a:rPr lang="en-US" sz="5400" dirty="0">
                <a:solidFill>
                  <a:schemeClr val="tx2">
                    <a:lumMod val="75000"/>
                  </a:schemeClr>
                </a:solidFill>
                <a:latin typeface="Proxima Nova"/>
              </a:rPr>
              <a:t>Our People Benefits</a:t>
            </a:r>
          </a:p>
          <a:p>
            <a:pPr marL="514350" indent="-514350">
              <a:buFont typeface="+mj-lt"/>
              <a:buAutoNum type="arabicPeriod"/>
            </a:pPr>
            <a:r>
              <a:rPr lang="en-US" sz="5400" dirty="0">
                <a:solidFill>
                  <a:schemeClr val="tx2">
                    <a:lumMod val="75000"/>
                  </a:schemeClr>
                </a:solidFill>
                <a:latin typeface="Proxima Nova"/>
              </a:rPr>
              <a:t>How to apply</a:t>
            </a:r>
          </a:p>
          <a:p>
            <a:pPr marL="514350" indent="-514350">
              <a:buFont typeface="+mj-lt"/>
              <a:buAutoNum type="arabicPeriod"/>
            </a:pPr>
            <a:r>
              <a:rPr lang="en-US" sz="5400" dirty="0">
                <a:solidFill>
                  <a:schemeClr val="tx2">
                    <a:lumMod val="75000"/>
                  </a:schemeClr>
                </a:solidFill>
                <a:latin typeface="Proxima Nova"/>
              </a:rPr>
              <a:t>Contact us</a:t>
            </a:r>
            <a:endParaRPr sz="5400" dirty="0">
              <a:solidFill>
                <a:schemeClr val="tx2">
                  <a:lumMod val="75000"/>
                </a:schemeClr>
              </a:solidFill>
              <a:latin typeface="Proxima Nova"/>
            </a:endParaRPr>
          </a:p>
        </p:txBody>
      </p:sp>
      <p:sp>
        <p:nvSpPr>
          <p:cNvPr id="7" name="Text Placeholder 6">
            <a:extLst>
              <a:ext uri="{FF2B5EF4-FFF2-40B4-BE49-F238E27FC236}">
                <a16:creationId xmlns:a16="http://schemas.microsoft.com/office/drawing/2014/main" id="{65F0AE4D-9030-DA80-4F4F-CF20D25A8ED0}"/>
              </a:ext>
            </a:extLst>
          </p:cNvPr>
          <p:cNvSpPr>
            <a:spLocks noGrp="1"/>
          </p:cNvSpPr>
          <p:nvPr>
            <p:ph type="body" sz="quarter" idx="22"/>
          </p:nvPr>
        </p:nvSpPr>
        <p:spPr>
          <a:xfrm>
            <a:off x="15358187" y="475540"/>
            <a:ext cx="8793211" cy="1578100"/>
          </a:xfrm>
        </p:spPr>
        <p:txBody>
          <a:bodyPr>
            <a:normAutofit fontScale="92500"/>
          </a:bodyPr>
          <a:lstStyle/>
          <a:p>
            <a:r>
              <a:rPr lang="en-US" dirty="0">
                <a:solidFill>
                  <a:schemeClr val="accent5">
                    <a:lumMod val="60000"/>
                    <a:lumOff val="40000"/>
                  </a:schemeClr>
                </a:solidFill>
                <a:latin typeface="Proxima Nova"/>
              </a:rPr>
              <a:t>What’s inside?</a:t>
            </a:r>
            <a:endParaRPr lang="en-GB" dirty="0">
              <a:solidFill>
                <a:schemeClr val="accent5">
                  <a:lumMod val="60000"/>
                  <a:lumOff val="40000"/>
                </a:schemeClr>
              </a:solidFill>
              <a:latin typeface="Proxima Nova"/>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Presentation Title"/>
          <p:cNvSpPr txBox="1">
            <a:spLocks noGrp="1"/>
          </p:cNvSpPr>
          <p:nvPr>
            <p:ph type="body" idx="22"/>
          </p:nvPr>
        </p:nvSpPr>
        <p:spPr>
          <a:xfrm>
            <a:off x="13560489" y="623925"/>
            <a:ext cx="10823511" cy="1783374"/>
          </a:xfrm>
          <a:prstGeom prst="rect">
            <a:avLst/>
          </a:prstGeom>
        </p:spPr>
        <p:txBody>
          <a:bodyPr>
            <a:normAutofit fontScale="92500"/>
          </a:bodyPr>
          <a:lstStyle/>
          <a:p>
            <a:r>
              <a:rPr lang="en-US" dirty="0">
                <a:solidFill>
                  <a:schemeClr val="accent6">
                    <a:lumMod val="60000"/>
                    <a:lumOff val="40000"/>
                  </a:schemeClr>
                </a:solidFill>
                <a:latin typeface="Proxima Nova"/>
              </a:rPr>
              <a:t>About Workmates</a:t>
            </a:r>
            <a:endParaRPr dirty="0">
              <a:solidFill>
                <a:schemeClr val="accent6">
                  <a:lumMod val="60000"/>
                  <a:lumOff val="40000"/>
                </a:schemeClr>
              </a:solidFill>
              <a:latin typeface="Proxima Nova"/>
            </a:endParaRPr>
          </a:p>
        </p:txBody>
      </p:sp>
      <p:sp>
        <p:nvSpPr>
          <p:cNvPr id="2" name="TextBox 1">
            <a:extLst>
              <a:ext uri="{FF2B5EF4-FFF2-40B4-BE49-F238E27FC236}">
                <a16:creationId xmlns:a16="http://schemas.microsoft.com/office/drawing/2014/main" id="{F5E7A5E9-E74B-B918-5609-E99CE7029F86}"/>
              </a:ext>
            </a:extLst>
          </p:cNvPr>
          <p:cNvSpPr txBox="1"/>
          <p:nvPr/>
        </p:nvSpPr>
        <p:spPr>
          <a:xfrm>
            <a:off x="15453360" y="2271842"/>
            <a:ext cx="8758396" cy="119519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fontAlgn="base"/>
            <a:r>
              <a:rPr lang="en-US" dirty="0"/>
              <a:t>At Workmates, we believe in walking alongside young people and their families- truly listening, and understanding what matters most. Our goal is to empower young people to live the live they choose, by focusing on their strengths, interests and aspirations. </a:t>
            </a:r>
          </a:p>
          <a:p>
            <a:pPr algn="l" fontAlgn="base"/>
            <a:endParaRPr lang="en-US" dirty="0"/>
          </a:p>
          <a:p>
            <a:pPr algn="l" fontAlgn="base"/>
            <a:r>
              <a:rPr lang="en-US" dirty="0"/>
              <a:t>Each young person who joins Workmates </a:t>
            </a:r>
            <a:r>
              <a:rPr lang="en-US" b="1" dirty="0"/>
              <a:t>receives person-</a:t>
            </a:r>
            <a:r>
              <a:rPr lang="en-US" b="1" dirty="0" err="1"/>
              <a:t>centred</a:t>
            </a:r>
            <a:r>
              <a:rPr lang="en-US" b="1" dirty="0"/>
              <a:t> support,</a:t>
            </a:r>
            <a:r>
              <a:rPr lang="en-US" dirty="0"/>
              <a:t> tailored to their individual needs and goals. Workmates is designed for young people who may need additional support to experience activities within the community and to learn new skills.</a:t>
            </a:r>
          </a:p>
          <a:p>
            <a:pPr algn="l" fontAlgn="base"/>
            <a:endParaRPr lang="en-US" dirty="0"/>
          </a:p>
          <a:p>
            <a:pPr algn="l" fontAlgn="base"/>
            <a:r>
              <a:rPr lang="en-US" dirty="0"/>
              <a:t>Every day looks different and you are encouraged as Learning Support Worker to take a lead role in </a:t>
            </a:r>
            <a:r>
              <a:rPr lang="en-US" dirty="0" err="1"/>
              <a:t>organising</a:t>
            </a:r>
            <a:r>
              <a:rPr lang="en-US" dirty="0"/>
              <a:t> activities and opportunities for young people. This approach enables both you and the people we support to have choice within their daily lives.</a:t>
            </a:r>
          </a:p>
          <a:p>
            <a:pPr algn="l" fontAlgn="base"/>
            <a:endParaRPr lang="en-US" dirty="0"/>
          </a:p>
          <a:p>
            <a:pPr algn="l" fontAlgn="base"/>
            <a:r>
              <a:rPr lang="en-US" dirty="0"/>
              <a:t>Day to day we support a maximum of 15 young people within our service and the young people are all supported on a 1:1 ratio of support. We make use of the school facilities but we are mainly based within the community and simply use the workmates base as a space to touch base, have lunch on occasion, and have some fun !</a:t>
            </a:r>
          </a:p>
          <a:p>
            <a:pPr algn="l" fontAlgn="base"/>
            <a:endParaRPr lang="en-US" dirty="0"/>
          </a:p>
          <a:p>
            <a:pPr algn="l" fontAlgn="base"/>
            <a:r>
              <a:rPr lang="en-US" dirty="0"/>
              <a:t>We are in a period of change and we would welcome applicants who are comfortable with this.</a:t>
            </a:r>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a:p>
            <a:pPr algn="l" fontAlgn="base"/>
            <a:endParaRPr lang="en-US"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Presentation Title"/>
          <p:cNvSpPr txBox="1">
            <a:spLocks noGrp="1"/>
          </p:cNvSpPr>
          <p:nvPr>
            <p:ph type="title"/>
          </p:nvPr>
        </p:nvSpPr>
        <p:spPr>
          <a:xfrm>
            <a:off x="607484" y="280111"/>
            <a:ext cx="20240835" cy="1365809"/>
          </a:xfrm>
          <a:prstGeom prst="rect">
            <a:avLst/>
          </a:prstGeom>
        </p:spPr>
        <p:txBody>
          <a:bodyPr>
            <a:normAutofit fontScale="90000"/>
          </a:bodyPr>
          <a:lstStyle/>
          <a:p>
            <a:r>
              <a:rPr lang="en-US" dirty="0">
                <a:latin typeface="Proxima Nova"/>
              </a:rPr>
              <a:t>Values, Vision and Objectives</a:t>
            </a:r>
            <a:endParaRPr dirty="0">
              <a:latin typeface="Proxima Nova"/>
            </a:endParaRPr>
          </a:p>
        </p:txBody>
      </p:sp>
      <p:sp>
        <p:nvSpPr>
          <p:cNvPr id="3" name="TextBox 2">
            <a:extLst>
              <a:ext uri="{FF2B5EF4-FFF2-40B4-BE49-F238E27FC236}">
                <a16:creationId xmlns:a16="http://schemas.microsoft.com/office/drawing/2014/main" id="{2FEDC13C-87E9-5018-C415-0B4BDC2D29A8}"/>
              </a:ext>
            </a:extLst>
          </p:cNvPr>
          <p:cNvSpPr txBox="1"/>
          <p:nvPr/>
        </p:nvSpPr>
        <p:spPr>
          <a:xfrm>
            <a:off x="607484" y="1645920"/>
            <a:ext cx="11584516" cy="119417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lgn="l" fontAlgn="base">
              <a:buNone/>
            </a:pPr>
            <a:r>
              <a:rPr lang="en-US" b="1" i="0" dirty="0">
                <a:solidFill>
                  <a:schemeClr val="accent5">
                    <a:lumMod val="60000"/>
                    <a:lumOff val="40000"/>
                  </a:schemeClr>
                </a:solidFill>
                <a:effectLst/>
              </a:rPr>
              <a:t>Our Values</a:t>
            </a:r>
          </a:p>
          <a:p>
            <a:pPr algn="l" fontAlgn="base">
              <a:buNone/>
            </a:pPr>
            <a:endParaRPr lang="en-US" b="1" i="0" dirty="0">
              <a:solidFill>
                <a:schemeClr val="accent5">
                  <a:lumMod val="60000"/>
                  <a:lumOff val="40000"/>
                </a:schemeClr>
              </a:solidFill>
              <a:effectLst/>
            </a:endParaRPr>
          </a:p>
          <a:p>
            <a:pPr algn="l" fontAlgn="base">
              <a:buNone/>
            </a:pPr>
            <a:r>
              <a:rPr lang="en-US" b="1" i="0" dirty="0">
                <a:solidFill>
                  <a:schemeClr val="accent5">
                    <a:lumMod val="60000"/>
                    <a:lumOff val="40000"/>
                  </a:schemeClr>
                </a:solidFill>
                <a:effectLst/>
              </a:rPr>
              <a:t>Collaborative</a:t>
            </a:r>
            <a:r>
              <a:rPr lang="en-US" b="1" i="0" dirty="0">
                <a:solidFill>
                  <a:srgbClr val="EAEAEA"/>
                </a:solidFill>
                <a:effectLst/>
              </a:rPr>
              <a:t> </a:t>
            </a:r>
            <a:r>
              <a:rPr lang="en-US" b="0" i="0" dirty="0">
                <a:solidFill>
                  <a:srgbClr val="EAEAEA"/>
                </a:solidFill>
                <a:effectLst/>
              </a:rPr>
              <a:t>– </a:t>
            </a:r>
            <a:r>
              <a:rPr lang="en-US" b="0" i="0" dirty="0">
                <a:solidFill>
                  <a:schemeClr val="tx1"/>
                </a:solidFill>
                <a:effectLst/>
              </a:rPr>
              <a:t>We work together with the children and young people, our staff, with families and carers, with external partners and teams to provide the best experiences, opportunities, and services, to enable the children and young people to thrive into adulthood.</a:t>
            </a:r>
          </a:p>
          <a:p>
            <a:pPr algn="l" fontAlgn="base">
              <a:buNone/>
            </a:pPr>
            <a:endParaRPr lang="en-US" b="0" i="0" dirty="0">
              <a:solidFill>
                <a:srgbClr val="EAEAEA"/>
              </a:solidFill>
              <a:effectLst/>
            </a:endParaRPr>
          </a:p>
          <a:p>
            <a:pPr algn="l" fontAlgn="base">
              <a:buNone/>
            </a:pPr>
            <a:r>
              <a:rPr lang="en-US" b="1" i="0" dirty="0">
                <a:solidFill>
                  <a:schemeClr val="accent5">
                    <a:lumMod val="60000"/>
                    <a:lumOff val="40000"/>
                  </a:schemeClr>
                </a:solidFill>
                <a:effectLst/>
              </a:rPr>
              <a:t>Ambitious</a:t>
            </a:r>
            <a:r>
              <a:rPr lang="en-US" b="0" i="0" dirty="0">
                <a:solidFill>
                  <a:schemeClr val="accent5">
                    <a:lumMod val="60000"/>
                    <a:lumOff val="40000"/>
                  </a:schemeClr>
                </a:solidFill>
                <a:effectLst/>
              </a:rPr>
              <a:t> </a:t>
            </a:r>
            <a:r>
              <a:rPr lang="en-US" b="0" i="0" dirty="0">
                <a:solidFill>
                  <a:srgbClr val="EAEAEA"/>
                </a:solidFill>
                <a:effectLst/>
              </a:rPr>
              <a:t>– W</a:t>
            </a:r>
            <a:r>
              <a:rPr lang="en-US" b="0" i="0" dirty="0">
                <a:solidFill>
                  <a:schemeClr val="tx1"/>
                </a:solidFill>
                <a:effectLst/>
              </a:rPr>
              <a:t>e celebrate the strengths and abilities of the children and young people and encourage and support each person to communicate and achieve their ambitions. We will do all we can to support each individual in achieving their independence.  We actively reject the soft discrimination of low expectation often experienced by the children and young people we work with, instead offering a new cycle of positive experiences, high aspirations, and achievements.</a:t>
            </a:r>
          </a:p>
          <a:p>
            <a:pPr algn="l" fontAlgn="base">
              <a:buNone/>
            </a:pPr>
            <a:endParaRPr lang="en-US" b="0" i="0" dirty="0">
              <a:solidFill>
                <a:srgbClr val="EAEAEA"/>
              </a:solidFill>
              <a:effectLst/>
            </a:endParaRPr>
          </a:p>
          <a:p>
            <a:pPr algn="l" fontAlgn="base">
              <a:buNone/>
            </a:pPr>
            <a:r>
              <a:rPr lang="en-US" b="1" i="0" dirty="0">
                <a:solidFill>
                  <a:schemeClr val="accent5">
                    <a:lumMod val="60000"/>
                    <a:lumOff val="40000"/>
                  </a:schemeClr>
                </a:solidFill>
                <a:effectLst/>
              </a:rPr>
              <a:t> Respectful </a:t>
            </a:r>
            <a:r>
              <a:rPr lang="en-US" b="1" i="0" dirty="0">
                <a:solidFill>
                  <a:srgbClr val="EAEAEA"/>
                </a:solidFill>
                <a:effectLst/>
              </a:rPr>
              <a:t>–</a:t>
            </a:r>
            <a:r>
              <a:rPr lang="en-US" b="0" i="0" dirty="0">
                <a:solidFill>
                  <a:srgbClr val="EAEAEA"/>
                </a:solidFill>
                <a:effectLst/>
              </a:rPr>
              <a:t> </a:t>
            </a:r>
            <a:r>
              <a:rPr lang="en-US" b="0" i="0" dirty="0">
                <a:solidFill>
                  <a:schemeClr val="tx1"/>
                </a:solidFill>
                <a:effectLst/>
              </a:rPr>
              <a:t>We have unconditional positive regard for each child and young person understanding that each person has a right to dignity and respect. This value and right extends also to staff and is reflected in our daily interactions and collegiate support, appreciation and respect of the roles undertaken by each of our colleagues in all departments across the </a:t>
            </a:r>
            <a:r>
              <a:rPr lang="en-US" b="0" i="0" err="1">
                <a:solidFill>
                  <a:schemeClr val="tx1"/>
                </a:solidFill>
                <a:effectLst/>
              </a:rPr>
              <a:t>organisation</a:t>
            </a:r>
            <a:r>
              <a:rPr lang="en-US" b="0" i="0" dirty="0">
                <a:solidFill>
                  <a:schemeClr val="tx1"/>
                </a:solidFill>
                <a:effectLst/>
              </a:rPr>
              <a:t>.</a:t>
            </a:r>
          </a:p>
          <a:p>
            <a:pPr algn="l" fontAlgn="base">
              <a:buNone/>
            </a:pPr>
            <a:endParaRPr lang="en-US" b="0" i="0" dirty="0">
              <a:solidFill>
                <a:srgbClr val="EAEAEA"/>
              </a:solidFill>
              <a:effectLst/>
            </a:endParaRPr>
          </a:p>
          <a:p>
            <a:pPr algn="l" fontAlgn="base">
              <a:buNone/>
            </a:pPr>
            <a:r>
              <a:rPr lang="en-US" b="0" i="0" dirty="0">
                <a:solidFill>
                  <a:srgbClr val="EAEAEA"/>
                </a:solidFill>
                <a:effectLst/>
              </a:rPr>
              <a:t> </a:t>
            </a:r>
            <a:r>
              <a:rPr lang="en-US" b="1" i="0" dirty="0">
                <a:solidFill>
                  <a:schemeClr val="accent5">
                    <a:lumMod val="60000"/>
                    <a:lumOff val="40000"/>
                  </a:schemeClr>
                </a:solidFill>
                <a:effectLst/>
              </a:rPr>
              <a:t>Inclusive</a:t>
            </a:r>
            <a:r>
              <a:rPr lang="en-US" b="1" i="0" dirty="0">
                <a:solidFill>
                  <a:srgbClr val="EAEAEA"/>
                </a:solidFill>
                <a:effectLst/>
              </a:rPr>
              <a:t> –</a:t>
            </a:r>
            <a:r>
              <a:rPr lang="en-US" b="0" i="0" dirty="0">
                <a:solidFill>
                  <a:srgbClr val="EAEAEA"/>
                </a:solidFill>
                <a:effectLst/>
              </a:rPr>
              <a:t> </a:t>
            </a:r>
            <a:r>
              <a:rPr lang="en-US" b="0" i="0" dirty="0">
                <a:solidFill>
                  <a:schemeClr val="tx1"/>
                </a:solidFill>
                <a:effectLst/>
              </a:rPr>
              <a:t>We believe that the children and young people at East Park have the same right as their peers to be included and have access to positive experiences, to equality of opportunity, and to high-quality services, inside and outside East Park. On behalf of the children and young people of East Park, we are tenacious in our advocacy to access their rights.</a:t>
            </a:r>
          </a:p>
          <a:p>
            <a:pPr algn="l" fontAlgn="base">
              <a:buNone/>
            </a:pPr>
            <a:endParaRPr lang="en-US" b="0" i="0" dirty="0">
              <a:solidFill>
                <a:srgbClr val="EAEAEA"/>
              </a:solidFill>
              <a:effectLst/>
            </a:endParaRPr>
          </a:p>
          <a:p>
            <a:pPr algn="l" fontAlgn="base">
              <a:buNone/>
            </a:pPr>
            <a:r>
              <a:rPr lang="en-US" b="1" i="0" dirty="0">
                <a:solidFill>
                  <a:schemeClr val="accent5">
                    <a:lumMod val="60000"/>
                    <a:lumOff val="40000"/>
                  </a:schemeClr>
                </a:solidFill>
                <a:effectLst/>
              </a:rPr>
              <a:t>Nurturing</a:t>
            </a:r>
            <a:r>
              <a:rPr lang="en-US" b="0" i="0" dirty="0">
                <a:solidFill>
                  <a:srgbClr val="EAEAEA"/>
                </a:solidFill>
                <a:effectLst/>
              </a:rPr>
              <a:t> –</a:t>
            </a:r>
            <a:r>
              <a:rPr lang="en-US" b="0" i="0" dirty="0">
                <a:solidFill>
                  <a:schemeClr val="tx1"/>
                </a:solidFill>
                <a:effectLst/>
              </a:rPr>
              <a:t> We have a holistic approach to supporting the emotional, intellectual, and physical development of the child and young person, the priority in this is the person’s safety. We understand the need for constant positive, consistent, and caring communication, tailored to each individual’s mode of communication, in supporting each person’s development within a calm and encouraging environment.</a:t>
            </a:r>
          </a:p>
          <a:p>
            <a:pPr algn="l" fontAlgn="base">
              <a:buNone/>
            </a:pPr>
            <a:endParaRPr lang="en-US" b="0" i="0" dirty="0">
              <a:solidFill>
                <a:srgbClr val="EAEAEA"/>
              </a:solidFill>
              <a:effectLst/>
            </a:endParaRPr>
          </a:p>
          <a:p>
            <a:pPr algn="l" fontAlgn="base"/>
            <a:r>
              <a:rPr lang="en-US" b="1" i="0" dirty="0">
                <a:solidFill>
                  <a:schemeClr val="accent5">
                    <a:lumMod val="60000"/>
                    <a:lumOff val="40000"/>
                  </a:schemeClr>
                </a:solidFill>
                <a:effectLst/>
              </a:rPr>
              <a:t>Growth</a:t>
            </a:r>
            <a:r>
              <a:rPr lang="en-US" b="0" i="0" dirty="0">
                <a:solidFill>
                  <a:srgbClr val="EAEAEA"/>
                </a:solidFill>
                <a:effectLst/>
              </a:rPr>
              <a:t> – </a:t>
            </a:r>
            <a:r>
              <a:rPr lang="en-US" b="0" i="0" dirty="0">
                <a:solidFill>
                  <a:schemeClr val="tx1"/>
                </a:solidFill>
                <a:effectLst/>
              </a:rPr>
              <a:t>All of our values are underpinned by growth – as a collaborative, ambitious, respectful, inclusive and nurturing </a:t>
            </a:r>
            <a:r>
              <a:rPr lang="en-US" b="0" i="0" dirty="0" err="1">
                <a:solidFill>
                  <a:schemeClr val="tx1"/>
                </a:solidFill>
                <a:effectLst/>
              </a:rPr>
              <a:t>organisation</a:t>
            </a:r>
            <a:r>
              <a:rPr lang="en-US" b="0" i="0" dirty="0">
                <a:solidFill>
                  <a:schemeClr val="tx1"/>
                </a:solidFill>
                <a:effectLst/>
              </a:rPr>
              <a:t>, we ensure that all our children and young people can flourish and achieve their potential.</a:t>
            </a:r>
          </a:p>
        </p:txBody>
      </p:sp>
      <p:sp>
        <p:nvSpPr>
          <p:cNvPr id="5" name="TextBox 4">
            <a:extLst>
              <a:ext uri="{FF2B5EF4-FFF2-40B4-BE49-F238E27FC236}">
                <a16:creationId xmlns:a16="http://schemas.microsoft.com/office/drawing/2014/main" id="{DEC6E0BB-5E09-BB53-B68B-0377DC83AC3F}"/>
              </a:ext>
            </a:extLst>
          </p:cNvPr>
          <p:cNvSpPr txBox="1"/>
          <p:nvPr/>
        </p:nvSpPr>
        <p:spPr>
          <a:xfrm>
            <a:off x="17117568" y="1938760"/>
            <a:ext cx="4782312" cy="44935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i="0" dirty="0">
                <a:solidFill>
                  <a:schemeClr val="tx1"/>
                </a:solidFill>
                <a:effectLst/>
              </a:rPr>
              <a:t>East Park strives to provide a high quality, child and young person-</a:t>
            </a:r>
            <a:r>
              <a:rPr lang="en-US" i="0" err="1">
                <a:solidFill>
                  <a:schemeClr val="tx1"/>
                </a:solidFill>
                <a:effectLst/>
              </a:rPr>
              <a:t>centred</a:t>
            </a:r>
            <a:r>
              <a:rPr lang="en-US" i="0" dirty="0">
                <a:solidFill>
                  <a:schemeClr val="tx1"/>
                </a:solidFill>
                <a:effectLst/>
              </a:rPr>
              <a:t> education and residential care service for children and young people with complex additional support needs, including autism and associated </a:t>
            </a:r>
            <a:r>
              <a:rPr lang="en-US" i="0" err="1">
                <a:solidFill>
                  <a:schemeClr val="tx1"/>
                </a:solidFill>
                <a:effectLst/>
              </a:rPr>
              <a:t>behavioural</a:t>
            </a:r>
            <a:r>
              <a:rPr lang="en-US" i="0" dirty="0">
                <a:solidFill>
                  <a:schemeClr val="tx1"/>
                </a:solidFill>
                <a:effectLst/>
              </a:rPr>
              <a:t> challenges.  With the child and young person at the </a:t>
            </a:r>
            <a:r>
              <a:rPr lang="en-US" i="0" err="1">
                <a:solidFill>
                  <a:schemeClr val="tx1"/>
                </a:solidFill>
                <a:effectLst/>
              </a:rPr>
              <a:t>centre</a:t>
            </a:r>
            <a:r>
              <a:rPr lang="en-US" i="0" dirty="0">
                <a:solidFill>
                  <a:schemeClr val="tx1"/>
                </a:solidFill>
                <a:effectLst/>
              </a:rPr>
              <a:t> and working with the team around the child (TAC), we seek </a:t>
            </a:r>
            <a:r>
              <a:rPr lang="en-US" i="0" err="1">
                <a:solidFill>
                  <a:schemeClr val="tx1"/>
                </a:solidFill>
                <a:effectLst/>
              </a:rPr>
              <a:t>personalised</a:t>
            </a:r>
            <a:r>
              <a:rPr lang="en-US" i="0" dirty="0">
                <a:solidFill>
                  <a:schemeClr val="tx1"/>
                </a:solidFill>
                <a:effectLst/>
              </a:rPr>
              <a:t> approaches to enable everyone to reach their maximum potential.</a:t>
            </a:r>
            <a:endParaRPr lang="en-GB" dirty="0">
              <a:solidFill>
                <a:schemeClr val="tx1"/>
              </a:solidFill>
            </a:endParaRPr>
          </a:p>
        </p:txBody>
      </p:sp>
      <p:sp>
        <p:nvSpPr>
          <p:cNvPr id="7" name="TextBox 6">
            <a:extLst>
              <a:ext uri="{FF2B5EF4-FFF2-40B4-BE49-F238E27FC236}">
                <a16:creationId xmlns:a16="http://schemas.microsoft.com/office/drawing/2014/main" id="{F7D07061-CF18-9092-598D-392081B26E68}"/>
              </a:ext>
            </a:extLst>
          </p:cNvPr>
          <p:cNvSpPr txBox="1"/>
          <p:nvPr/>
        </p:nvSpPr>
        <p:spPr>
          <a:xfrm>
            <a:off x="16696944" y="6725139"/>
            <a:ext cx="5623560" cy="55092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lgn="l"/>
            <a:r>
              <a:rPr lang="en-US" b="1" i="0" dirty="0">
                <a:solidFill>
                  <a:schemeClr val="tx1"/>
                </a:solidFill>
                <a:effectLst/>
              </a:rPr>
              <a:t>Objectives –</a:t>
            </a:r>
          </a:p>
          <a:p>
            <a:pPr algn="l"/>
            <a:endParaRPr lang="en-US" b="1" i="0" dirty="0">
              <a:solidFill>
                <a:schemeClr val="tx1"/>
              </a:solidFill>
              <a:effectLst/>
            </a:endParaRPr>
          </a:p>
          <a:p>
            <a:pPr marL="514350" indent="-514350" algn="l">
              <a:buFont typeface="+mj-lt"/>
              <a:buAutoNum type="romanUcPeriod"/>
            </a:pPr>
            <a:r>
              <a:rPr lang="en-US" i="0" dirty="0">
                <a:solidFill>
                  <a:schemeClr val="tx1"/>
                </a:solidFill>
                <a:effectLst/>
              </a:rPr>
              <a:t>To ensure that every child and young person is supported to reach his or her maximum potential.</a:t>
            </a:r>
          </a:p>
          <a:p>
            <a:pPr marL="514350" indent="-514350" algn="l">
              <a:buFont typeface="+mj-lt"/>
              <a:buAutoNum type="romanUcPeriod"/>
            </a:pPr>
            <a:endParaRPr lang="en-US" dirty="0">
              <a:solidFill>
                <a:schemeClr val="tx1"/>
              </a:solidFill>
            </a:endParaRPr>
          </a:p>
          <a:p>
            <a:pPr marL="514350" indent="-514350" algn="l">
              <a:buFont typeface="+mj-lt"/>
              <a:buAutoNum type="romanUcPeriod"/>
            </a:pPr>
            <a:r>
              <a:rPr lang="en-US" dirty="0">
                <a:solidFill>
                  <a:schemeClr val="tx1"/>
                </a:solidFill>
              </a:rPr>
              <a:t>To deliver on our commitment to self-evaluation, collegiate reflection, personal development, and learning.</a:t>
            </a:r>
          </a:p>
          <a:p>
            <a:pPr marL="514350" indent="-514350" algn="l">
              <a:buFont typeface="+mj-lt"/>
              <a:buAutoNum type="romanUcPeriod"/>
            </a:pPr>
            <a:endParaRPr lang="en-US" dirty="0">
              <a:solidFill>
                <a:schemeClr val="tx1"/>
              </a:solidFill>
            </a:endParaRPr>
          </a:p>
          <a:p>
            <a:pPr marL="514350" indent="-514350" algn="l">
              <a:buFont typeface="+mj-lt"/>
              <a:buAutoNum type="romanUcPeriod"/>
            </a:pPr>
            <a:r>
              <a:rPr lang="en-US" dirty="0">
                <a:solidFill>
                  <a:schemeClr val="tx1"/>
                </a:solidFill>
              </a:rPr>
              <a:t>To work with others to develop the best education and residential care services possible for children and young people with complex additional support needs and Autism Spectrum Disorder from across Scotland.</a:t>
            </a:r>
            <a:endParaRPr lang="en-GB" dirty="0">
              <a:solidFill>
                <a:schemeClr val="tx1"/>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FCFE3-0193-5A66-B0B0-4DED31F2AC65}"/>
            </a:ext>
          </a:extLst>
        </p:cNvPr>
        <p:cNvGrpSpPr/>
        <p:nvPr/>
      </p:nvGrpSpPr>
      <p:grpSpPr>
        <a:xfrm>
          <a:off x="0" y="0"/>
          <a:ext cx="0" cy="0"/>
          <a:chOff x="0" y="0"/>
          <a:chExt cx="0" cy="0"/>
        </a:xfrm>
      </p:grpSpPr>
      <p:sp>
        <p:nvSpPr>
          <p:cNvPr id="98" name="Presentation Title">
            <a:extLst>
              <a:ext uri="{FF2B5EF4-FFF2-40B4-BE49-F238E27FC236}">
                <a16:creationId xmlns:a16="http://schemas.microsoft.com/office/drawing/2014/main" id="{8BA51A80-D335-9713-76AF-85D446B5A241}"/>
              </a:ext>
            </a:extLst>
          </p:cNvPr>
          <p:cNvSpPr txBox="1">
            <a:spLocks noGrp="1"/>
          </p:cNvSpPr>
          <p:nvPr>
            <p:ph type="body" idx="22"/>
          </p:nvPr>
        </p:nvSpPr>
        <p:spPr>
          <a:xfrm>
            <a:off x="11095134" y="960053"/>
            <a:ext cx="13288866" cy="2399082"/>
          </a:xfrm>
          <a:prstGeom prst="rect">
            <a:avLst/>
          </a:prstGeom>
        </p:spPr>
        <p:txBody>
          <a:bodyPr>
            <a:normAutofit/>
          </a:bodyPr>
          <a:lstStyle/>
          <a:p>
            <a:r>
              <a:rPr lang="en-US" dirty="0">
                <a:latin typeface="Proxima Nova"/>
              </a:rPr>
              <a:t>Role Responsibilities</a:t>
            </a:r>
            <a:endParaRPr dirty="0">
              <a:latin typeface="Proxima Nova"/>
            </a:endParaRPr>
          </a:p>
        </p:txBody>
      </p:sp>
      <p:sp>
        <p:nvSpPr>
          <p:cNvPr id="3" name="TextBox 2">
            <a:extLst>
              <a:ext uri="{FF2B5EF4-FFF2-40B4-BE49-F238E27FC236}">
                <a16:creationId xmlns:a16="http://schemas.microsoft.com/office/drawing/2014/main" id="{BA15806A-3DD4-C111-05E6-AADC470A6BFA}"/>
              </a:ext>
            </a:extLst>
          </p:cNvPr>
          <p:cNvSpPr txBox="1"/>
          <p:nvPr/>
        </p:nvSpPr>
        <p:spPr>
          <a:xfrm>
            <a:off x="3657600" y="2359152"/>
            <a:ext cx="20519136" cy="108645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US" sz="2800" dirty="0"/>
              <a:t>Come and join our team ! We are looking for a new Temporary Senior Learning Support Worker to join our team.</a:t>
            </a:r>
          </a:p>
          <a:p>
            <a:pPr algn="l"/>
            <a:endParaRPr lang="en-US" sz="2800" dirty="0"/>
          </a:p>
          <a:p>
            <a:r>
              <a:rPr lang="en-US" sz="2800" dirty="0"/>
              <a:t>Do you have a positive calm outlook?</a:t>
            </a:r>
          </a:p>
          <a:p>
            <a:r>
              <a:rPr lang="en-US" sz="2800" dirty="0"/>
              <a:t>Are you energetic?</a:t>
            </a:r>
          </a:p>
          <a:p>
            <a:r>
              <a:rPr lang="en-US" sz="2800" dirty="0"/>
              <a:t>Do you like having fun?</a:t>
            </a:r>
          </a:p>
          <a:p>
            <a:r>
              <a:rPr lang="en-US" sz="2800" dirty="0"/>
              <a:t>Are you curious?</a:t>
            </a:r>
          </a:p>
          <a:p>
            <a:pPr algn="l"/>
            <a:endParaRPr lang="en-US" sz="2800" dirty="0"/>
          </a:p>
          <a:p>
            <a:pPr algn="l"/>
            <a:r>
              <a:rPr lang="en-US" sz="2800" dirty="0"/>
              <a:t>If this sounds like you, then the role of Learning Support Worker may be just the role you are looking for.</a:t>
            </a:r>
          </a:p>
          <a:p>
            <a:pPr algn="l"/>
            <a:endParaRPr lang="en-US" sz="2800" dirty="0"/>
          </a:p>
          <a:p>
            <a:pPr algn="l"/>
            <a:r>
              <a:rPr lang="en-US" sz="2800" dirty="0"/>
              <a:t>Come and join us and support our me, our young people and the team by –</a:t>
            </a:r>
          </a:p>
          <a:p>
            <a:pPr marL="457200" indent="-457200" algn="l">
              <a:buFont typeface="Wingdings" panose="05000000000000000000" pitchFamily="2" charset="2"/>
              <a:buChar char="q"/>
            </a:pPr>
            <a:r>
              <a:rPr lang="en-US" sz="2800" dirty="0"/>
              <a:t>Taking an active leadership role in supporting the team </a:t>
            </a:r>
          </a:p>
          <a:p>
            <a:pPr marL="457200" indent="-457200" algn="l">
              <a:buFont typeface="Wingdings" panose="05000000000000000000" pitchFamily="2" charset="2"/>
              <a:buChar char="q"/>
            </a:pPr>
            <a:r>
              <a:rPr lang="en-US" sz="2800" dirty="0"/>
              <a:t>Taking a strengths based approach is one we would advocate for within Workmates and it is important to have a positive and objective outlook.</a:t>
            </a:r>
          </a:p>
          <a:p>
            <a:pPr marL="457200" indent="-457200" algn="l">
              <a:buFont typeface="Wingdings" panose="05000000000000000000" pitchFamily="2" charset="2"/>
              <a:buChar char="q"/>
            </a:pPr>
            <a:r>
              <a:rPr lang="en-US" sz="2800" dirty="0"/>
              <a:t>Someone who has a creative mind and is not afraid to take measured risks in the work we do.</a:t>
            </a:r>
          </a:p>
          <a:p>
            <a:pPr marL="457200" indent="-457200" algn="l">
              <a:buFont typeface="Wingdings" panose="05000000000000000000" pitchFamily="2" charset="2"/>
              <a:buChar char="q"/>
            </a:pPr>
            <a:r>
              <a:rPr lang="en-US" sz="2800" dirty="0"/>
              <a:t>We are looking for someone who shares the same values and maintains high standards.</a:t>
            </a:r>
          </a:p>
          <a:p>
            <a:pPr marL="457200" indent="-457200" algn="l">
              <a:buFont typeface="Wingdings" panose="05000000000000000000" pitchFamily="2" charset="2"/>
              <a:buChar char="q"/>
            </a:pPr>
            <a:r>
              <a:rPr lang="en-US" sz="2800" dirty="0"/>
              <a:t>Someone who has a confident upbeat warm personality and who is not afraid to be bold and work alongside external partners.</a:t>
            </a:r>
          </a:p>
          <a:p>
            <a:pPr marL="457200" indent="-457200" algn="l">
              <a:buFont typeface="Wingdings" panose="05000000000000000000" pitchFamily="2" charset="2"/>
              <a:buChar char="q"/>
            </a:pPr>
            <a:r>
              <a:rPr lang="en-US" sz="2800" dirty="0"/>
              <a:t>Being alongside young people and supporting them to participate in community activities or learning opportunities.</a:t>
            </a:r>
          </a:p>
          <a:p>
            <a:pPr marL="457200" indent="-457200" algn="l">
              <a:buFont typeface="Wingdings" panose="05000000000000000000" pitchFamily="2" charset="2"/>
              <a:buChar char="q"/>
            </a:pPr>
            <a:r>
              <a:rPr lang="en-US" sz="2800" dirty="0"/>
              <a:t>Taking a lead role in helping the team and young people to plan their day or week</a:t>
            </a:r>
          </a:p>
          <a:p>
            <a:pPr marL="457200" indent="-457200" algn="l">
              <a:buFont typeface="Wingdings" panose="05000000000000000000" pitchFamily="2" charset="2"/>
              <a:buChar char="q"/>
            </a:pPr>
            <a:r>
              <a:rPr lang="en-US" sz="2800" dirty="0"/>
              <a:t>Support the team by working collaboratively with families, partners and most importantly, young people themselves.</a:t>
            </a:r>
          </a:p>
          <a:p>
            <a:pPr marL="457200" indent="-457200" algn="l">
              <a:buFont typeface="Wingdings" panose="05000000000000000000" pitchFamily="2" charset="2"/>
              <a:buChar char="q"/>
            </a:pPr>
            <a:r>
              <a:rPr lang="en-US" sz="2800" dirty="0"/>
              <a:t>It is important for young people and their families to know what their day has looked like now and in the future and as such keeping a good written record is important.</a:t>
            </a:r>
          </a:p>
          <a:p>
            <a:pPr marL="457200" indent="-457200" algn="l">
              <a:buFont typeface="Wingdings" panose="05000000000000000000" pitchFamily="2" charset="2"/>
              <a:buChar char="q"/>
            </a:pPr>
            <a:r>
              <a:rPr lang="en-US" sz="2800" dirty="0"/>
              <a:t>We are alongside young people at a key stage in their life and supporting young adults to plan their next steps is important</a:t>
            </a:r>
          </a:p>
          <a:p>
            <a:pPr marL="457200" indent="-457200" algn="l">
              <a:buFont typeface="Wingdings" panose="05000000000000000000" pitchFamily="2" charset="2"/>
              <a:buChar char="q"/>
            </a:pPr>
            <a:r>
              <a:rPr lang="en-US" sz="2800" dirty="0"/>
              <a:t>Some young people may need a little support when going to the bathroom, supporting young people where needed is required.</a:t>
            </a:r>
          </a:p>
        </p:txBody>
      </p:sp>
    </p:spTree>
    <p:extLst>
      <p:ext uri="{BB962C8B-B14F-4D97-AF65-F5344CB8AC3E}">
        <p14:creationId xmlns:p14="http://schemas.microsoft.com/office/powerpoint/2010/main" val="22685173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A5C18-CA4D-4F7D-3B07-F8AC7772120C}"/>
            </a:ext>
          </a:extLst>
        </p:cNvPr>
        <p:cNvGrpSpPr/>
        <p:nvPr/>
      </p:nvGrpSpPr>
      <p:grpSpPr>
        <a:xfrm>
          <a:off x="0" y="0"/>
          <a:ext cx="0" cy="0"/>
          <a:chOff x="0" y="0"/>
          <a:chExt cx="0" cy="0"/>
        </a:xfrm>
      </p:grpSpPr>
      <p:sp>
        <p:nvSpPr>
          <p:cNvPr id="7" name="Text Placeholder 6">
            <a:extLst>
              <a:ext uri="{FF2B5EF4-FFF2-40B4-BE49-F238E27FC236}">
                <a16:creationId xmlns:a16="http://schemas.microsoft.com/office/drawing/2014/main" id="{48D7AAB5-3E43-3251-8D0F-AE2208E4C5F0}"/>
              </a:ext>
            </a:extLst>
          </p:cNvPr>
          <p:cNvSpPr>
            <a:spLocks noGrp="1"/>
          </p:cNvSpPr>
          <p:nvPr>
            <p:ph type="body" sz="quarter" idx="22"/>
          </p:nvPr>
        </p:nvSpPr>
        <p:spPr>
          <a:xfrm>
            <a:off x="14761026" y="288023"/>
            <a:ext cx="9315725" cy="1578100"/>
          </a:xfrm>
        </p:spPr>
        <p:txBody>
          <a:bodyPr/>
          <a:lstStyle/>
          <a:p>
            <a:r>
              <a:rPr lang="en-US" dirty="0">
                <a:solidFill>
                  <a:schemeClr val="accent5">
                    <a:lumMod val="60000"/>
                    <a:lumOff val="40000"/>
                  </a:schemeClr>
                </a:solidFill>
                <a:latin typeface="Proxima Nova"/>
              </a:rPr>
              <a:t>Requirements</a:t>
            </a:r>
            <a:endParaRPr lang="en-GB" dirty="0">
              <a:solidFill>
                <a:schemeClr val="accent5">
                  <a:lumMod val="60000"/>
                  <a:lumOff val="40000"/>
                </a:schemeClr>
              </a:solidFill>
              <a:latin typeface="Proxima Nova"/>
            </a:endParaRPr>
          </a:p>
        </p:txBody>
      </p:sp>
      <p:sp>
        <p:nvSpPr>
          <p:cNvPr id="2" name="TextBox 1">
            <a:extLst>
              <a:ext uri="{FF2B5EF4-FFF2-40B4-BE49-F238E27FC236}">
                <a16:creationId xmlns:a16="http://schemas.microsoft.com/office/drawing/2014/main" id="{39C45735-D64C-F502-8538-1E2D29C3CD3E}"/>
              </a:ext>
            </a:extLst>
          </p:cNvPr>
          <p:cNvSpPr txBox="1"/>
          <p:nvPr/>
        </p:nvSpPr>
        <p:spPr>
          <a:xfrm>
            <a:off x="10279435" y="1651853"/>
            <a:ext cx="13277088" cy="35496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An enthusiasm and willingness to get to know our team and young people and meet them </a:t>
            </a:r>
            <a:r>
              <a:rPr lang="en-US" sz="2800" dirty="0"/>
              <a:t>where they are at.</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lang="en-US" sz="2800" dirty="0"/>
              <a:t>Be comfortable with being uncomfortable.</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A calm approach when faced with difficult situations</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err="1">
                <a:ln>
                  <a:noFill/>
                </a:ln>
                <a:solidFill>
                  <a:srgbClr val="000000"/>
                </a:solidFill>
                <a:effectLst/>
                <a:uFillTx/>
                <a:latin typeface="Proxima Nova"/>
                <a:ea typeface="Proxima Nova"/>
                <a:cs typeface="Proxima Nova"/>
                <a:sym typeface="Proxima Nova"/>
              </a:rPr>
              <a:t>Recognise</a:t>
            </a: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 the importance of team work</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lang="en-US" sz="2800" dirty="0"/>
              <a:t>Solution focused and be comfortable leading group sessions</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Value other cultures and religions and have an understanding of people with</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disabilities</a:t>
            </a:r>
            <a:endParaRPr kumimoji="0" lang="en-GB" sz="2800" b="0" i="0" u="none" strike="noStrike" cap="none" spc="0" normalizeH="0" baseline="0" dirty="0">
              <a:ln>
                <a:noFill/>
              </a:ln>
              <a:solidFill>
                <a:srgbClr val="000000"/>
              </a:solidFill>
              <a:effectLst/>
              <a:uFillTx/>
              <a:latin typeface="Proxima Nova"/>
              <a:ea typeface="Proxima Nova"/>
              <a:cs typeface="Proxima Nova"/>
              <a:sym typeface="Proxima Nova"/>
            </a:endParaRPr>
          </a:p>
        </p:txBody>
      </p:sp>
      <p:sp>
        <p:nvSpPr>
          <p:cNvPr id="4" name="TextBox 3">
            <a:extLst>
              <a:ext uri="{FF2B5EF4-FFF2-40B4-BE49-F238E27FC236}">
                <a16:creationId xmlns:a16="http://schemas.microsoft.com/office/drawing/2014/main" id="{45B712FF-F471-6C07-7C6B-68E719A2F934}"/>
              </a:ext>
            </a:extLst>
          </p:cNvPr>
          <p:cNvSpPr txBox="1"/>
          <p:nvPr/>
        </p:nvSpPr>
        <p:spPr>
          <a:xfrm>
            <a:off x="10279435" y="5851500"/>
            <a:ext cx="12746736" cy="65659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Experience of working with young people with physical/learning disabilities, </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autistic spectrum disorder </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lang="en-US" sz="2800" dirty="0"/>
              <a:t>Being comfortable with aspects of direct support for young people who need a little more help.</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endParaRPr lang="en-US" sz="2800" dirty="0"/>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lang="en-US" sz="2800" dirty="0"/>
              <a:t>A willingness to try new activities and to be curious and find new opportunities for young people</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Being comfortable with lone working where needed</a:t>
            </a:r>
          </a:p>
          <a:p>
            <a:pPr marR="0" algn="l" defTabSz="825500" rtl="0" fontAlgn="auto" latinLnBrk="0" hangingPunct="0">
              <a:lnSpc>
                <a:spcPct val="100000"/>
              </a:lnSpc>
              <a:spcBef>
                <a:spcPts val="0"/>
              </a:spcBef>
              <a:spcAft>
                <a:spcPts val="0"/>
              </a:spcAft>
              <a:buClrTx/>
              <a:buSzTx/>
              <a:tabLst/>
            </a:pPr>
            <a:endPar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endParaRPr>
          </a:p>
          <a:p>
            <a:pPr marL="342900" indent="-342900" algn="l">
              <a:buFont typeface="Courier New" panose="02070309020205020404" pitchFamily="49" charset="0"/>
              <a:buChar char="o"/>
            </a:pPr>
            <a:r>
              <a:rPr lang="en-US" sz="2800" dirty="0"/>
              <a:t>Social care qualification or willingness to undertake (SVQ3/HNC or other SSSC approved equivalent </a:t>
            </a:r>
          </a:p>
          <a:p>
            <a:pPr marL="342900" indent="-342900" algn="l">
              <a:buFont typeface="Courier New" panose="02070309020205020404" pitchFamily="49" charset="0"/>
              <a:buChar char="o"/>
            </a:pPr>
            <a:r>
              <a:rPr lang="en-US" sz="2800" dirty="0"/>
              <a:t>qualification.) </a:t>
            </a:r>
          </a:p>
          <a:p>
            <a:pPr marL="342900" indent="-342900" algn="l">
              <a:buFont typeface="Courier New" panose="02070309020205020404" pitchFamily="49" charset="0"/>
              <a:buChar char="o"/>
            </a:pPr>
            <a:r>
              <a:rPr lang="en-US" sz="2800" dirty="0"/>
              <a:t>IT skills</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Full driving license required to be held for 2 years – essential</a:t>
            </a:r>
          </a:p>
          <a:p>
            <a:pPr marL="342900" marR="0" indent="-342900" algn="l" defTabSz="825500" rtl="0" fontAlgn="auto" latinLnBrk="0" hangingPunct="0">
              <a:lnSpc>
                <a:spcPct val="100000"/>
              </a:lnSpc>
              <a:spcBef>
                <a:spcPts val="0"/>
              </a:spcBef>
              <a:spcAft>
                <a:spcPts val="0"/>
              </a:spcAft>
              <a:buClrTx/>
              <a:buSzTx/>
              <a:buFont typeface="Courier New" panose="02070309020205020404" pitchFamily="49" charset="0"/>
              <a:buChar char="o"/>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Eligibility to be added to East Park insurance</a:t>
            </a:r>
            <a:endParaRPr kumimoji="0" lang="en-GB" sz="2800" b="0" i="0" u="none" strike="noStrike" cap="none" spc="0" normalizeH="0" baseline="0" dirty="0">
              <a:ln>
                <a:noFill/>
              </a:ln>
              <a:solidFill>
                <a:srgbClr val="000000"/>
              </a:solidFill>
              <a:effectLst/>
              <a:uFillTx/>
              <a:latin typeface="Proxima Nova"/>
              <a:ea typeface="Proxima Nova"/>
              <a:cs typeface="Proxima Nova"/>
              <a:sym typeface="Proxima Nova"/>
            </a:endParaRPr>
          </a:p>
        </p:txBody>
      </p:sp>
    </p:spTree>
    <p:extLst>
      <p:ext uri="{BB962C8B-B14F-4D97-AF65-F5344CB8AC3E}">
        <p14:creationId xmlns:p14="http://schemas.microsoft.com/office/powerpoint/2010/main" val="54495181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28586-F6FB-F92B-75F1-0ABAD4970C5B}"/>
            </a:ext>
          </a:extLst>
        </p:cNvPr>
        <p:cNvGrpSpPr/>
        <p:nvPr/>
      </p:nvGrpSpPr>
      <p:grpSpPr>
        <a:xfrm>
          <a:off x="0" y="0"/>
          <a:ext cx="0" cy="0"/>
          <a:chOff x="0" y="0"/>
          <a:chExt cx="0" cy="0"/>
        </a:xfrm>
      </p:grpSpPr>
      <p:sp>
        <p:nvSpPr>
          <p:cNvPr id="107" name="Presentation Title">
            <a:extLst>
              <a:ext uri="{FF2B5EF4-FFF2-40B4-BE49-F238E27FC236}">
                <a16:creationId xmlns:a16="http://schemas.microsoft.com/office/drawing/2014/main" id="{0C8F2272-768A-C247-C330-A859CEE9D814}"/>
              </a:ext>
            </a:extLst>
          </p:cNvPr>
          <p:cNvSpPr txBox="1">
            <a:spLocks noGrp="1"/>
          </p:cNvSpPr>
          <p:nvPr>
            <p:ph type="body" idx="22"/>
          </p:nvPr>
        </p:nvSpPr>
        <p:spPr>
          <a:xfrm>
            <a:off x="16048652" y="362667"/>
            <a:ext cx="8024327" cy="1783374"/>
          </a:xfrm>
          <a:prstGeom prst="rect">
            <a:avLst/>
          </a:prstGeom>
        </p:spPr>
        <p:txBody>
          <a:bodyPr>
            <a:normAutofit/>
          </a:bodyPr>
          <a:lstStyle/>
          <a:p>
            <a:r>
              <a:rPr lang="en-US" dirty="0">
                <a:solidFill>
                  <a:schemeClr val="accent6">
                    <a:lumMod val="60000"/>
                    <a:lumOff val="40000"/>
                  </a:schemeClr>
                </a:solidFill>
                <a:latin typeface="Proxima Nova"/>
              </a:rPr>
              <a:t>Role Details</a:t>
            </a:r>
            <a:endParaRPr dirty="0">
              <a:solidFill>
                <a:schemeClr val="accent6">
                  <a:lumMod val="60000"/>
                  <a:lumOff val="40000"/>
                </a:schemeClr>
              </a:solidFill>
              <a:latin typeface="Proxima Nova"/>
            </a:endParaRPr>
          </a:p>
        </p:txBody>
      </p:sp>
      <p:sp>
        <p:nvSpPr>
          <p:cNvPr id="2" name="TextBox 1">
            <a:extLst>
              <a:ext uri="{FF2B5EF4-FFF2-40B4-BE49-F238E27FC236}">
                <a16:creationId xmlns:a16="http://schemas.microsoft.com/office/drawing/2014/main" id="{00F4C912-7635-6C4F-73D2-58A26BF357A8}"/>
              </a:ext>
            </a:extLst>
          </p:cNvPr>
          <p:cNvSpPr txBox="1"/>
          <p:nvPr/>
        </p:nvSpPr>
        <p:spPr>
          <a:xfrm>
            <a:off x="8619619" y="2071787"/>
            <a:ext cx="15453360" cy="116442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r>
              <a:rPr kumimoji="0" lang="en-US" sz="2800" b="0" i="0" u="none" strike="noStrike" cap="none" spc="0" normalizeH="0" baseline="0" dirty="0">
                <a:ln>
                  <a:noFill/>
                </a:ln>
                <a:solidFill>
                  <a:srgbClr val="000000"/>
                </a:solidFill>
                <a:effectLst/>
                <a:uFillTx/>
                <a:latin typeface="Proxima Nova"/>
                <a:ea typeface="Proxima Nova"/>
                <a:cs typeface="Proxima Nova"/>
                <a:sym typeface="Proxima Nova"/>
              </a:rPr>
              <a:t>Workmates </a:t>
            </a:r>
            <a:r>
              <a:rPr lang="en-US" sz="2800" dirty="0"/>
              <a:t>has been operating for approximately 15 years and we are in a period of change and improvement and would like our Senior Learning Support Worker joining the team to have drive and enthusiasm. </a:t>
            </a:r>
          </a:p>
          <a:p>
            <a:pPr marL="0" marR="0" indent="0" algn="l" defTabSz="825500" rtl="0" fontAlgn="auto" latinLnBrk="0" hangingPunct="0">
              <a:lnSpc>
                <a:spcPct val="100000"/>
              </a:lnSpc>
              <a:spcBef>
                <a:spcPts val="0"/>
              </a:spcBef>
              <a:spcAft>
                <a:spcPts val="0"/>
              </a:spcAft>
              <a:buClrTx/>
              <a:buSzTx/>
              <a:buFontTx/>
              <a:buNone/>
              <a:tabLst/>
            </a:pPr>
            <a:endParaRPr lang="en-US" sz="2800" dirty="0"/>
          </a:p>
          <a:p>
            <a:pPr marL="0" marR="0" indent="0" algn="l" defTabSz="825500" rtl="0" fontAlgn="auto" latinLnBrk="0" hangingPunct="0">
              <a:lnSpc>
                <a:spcPct val="100000"/>
              </a:lnSpc>
              <a:spcBef>
                <a:spcPts val="0"/>
              </a:spcBef>
              <a:spcAft>
                <a:spcPts val="0"/>
              </a:spcAft>
              <a:buClrTx/>
              <a:buSzTx/>
              <a:buFontTx/>
              <a:buNone/>
              <a:tabLst/>
            </a:pPr>
            <a:r>
              <a:rPr lang="en-US" sz="2800" dirty="0"/>
              <a:t>We would be keen to focus on particular skills and would welcome informal conversations with people with any of the following skills –</a:t>
            </a:r>
          </a:p>
          <a:p>
            <a:pPr marL="457200" marR="0" indent="-4572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800" dirty="0"/>
              <a:t>Leadership experience within any setting</a:t>
            </a: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800" dirty="0"/>
              <a:t> Tutor or youth/adult learning experience</a:t>
            </a: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800" dirty="0"/>
              <a:t> Employability or getting work ready</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r>
              <a:rPr lang="en-US" sz="2800" dirty="0"/>
              <a:t>The role of Senior Learning Support Worker at this point within our journey is one of support, kindness and having an aspirational approach for our young people.</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r>
              <a:rPr lang="en-US" sz="2800" dirty="0"/>
              <a:t>The role may require you to think on your feet, as things change within the environment very quickly and we are looking for people who have the ability to plan and deliver activities both individually and in group settings.</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r>
              <a:rPr lang="en-US" sz="2800" dirty="0"/>
              <a:t>Young people are only with our team for a short period of time, so making sure they leave with the skills they need to cope in the world but equally have fun, feels important.</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r>
              <a:rPr lang="en-US" sz="2800" dirty="0"/>
              <a:t>The post is temporary as we are in a period of change and would like time to plan the changes out together.</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r>
              <a:rPr lang="en-US" sz="2800" dirty="0"/>
              <a:t>You will know the hours you will work in advance, allowing you to plan your week.</a:t>
            </a:r>
          </a:p>
          <a:p>
            <a:pPr marR="0" algn="l" defTabSz="825500" rtl="0" fontAlgn="auto" latinLnBrk="0" hangingPunct="0">
              <a:lnSpc>
                <a:spcPct val="100000"/>
              </a:lnSpc>
              <a:spcBef>
                <a:spcPts val="0"/>
              </a:spcBef>
              <a:spcAft>
                <a:spcPts val="0"/>
              </a:spcAft>
              <a:buClrTx/>
              <a:buSzTx/>
              <a:tabLst/>
            </a:pPr>
            <a:endParaRPr lang="en-US" sz="2800" dirty="0"/>
          </a:p>
          <a:p>
            <a:pPr marR="0" algn="l" defTabSz="825500" rtl="0" fontAlgn="auto" latinLnBrk="0" hangingPunct="0">
              <a:lnSpc>
                <a:spcPct val="100000"/>
              </a:lnSpc>
              <a:spcBef>
                <a:spcPts val="0"/>
              </a:spcBef>
              <a:spcAft>
                <a:spcPts val="0"/>
              </a:spcAft>
              <a:buClrTx/>
              <a:buSzTx/>
              <a:tabLst/>
            </a:pPr>
            <a:endParaRPr lang="en-US" sz="2800" dirty="0"/>
          </a:p>
          <a:p>
            <a:pPr marL="0" marR="0" indent="0" algn="l" defTabSz="825500" rtl="0" fontAlgn="auto" latinLnBrk="0" hangingPunct="0">
              <a:lnSpc>
                <a:spcPct val="100000"/>
              </a:lnSpc>
              <a:spcBef>
                <a:spcPts val="0"/>
              </a:spcBef>
              <a:spcAft>
                <a:spcPts val="0"/>
              </a:spcAft>
              <a:buClrTx/>
              <a:buSzTx/>
              <a:buFontTx/>
              <a:buNone/>
              <a:tabLst/>
            </a:pPr>
            <a:endParaRPr kumimoji="0" lang="en-GB" sz="2200" b="0" i="0" u="none" strike="noStrike" cap="none" spc="0" normalizeH="0" baseline="0" dirty="0">
              <a:ln>
                <a:noFill/>
              </a:ln>
              <a:solidFill>
                <a:srgbClr val="000000"/>
              </a:solidFill>
              <a:effectLst/>
              <a:uFillTx/>
              <a:latin typeface="Proxima Nova"/>
              <a:ea typeface="Proxima Nova"/>
              <a:cs typeface="Proxima Nova"/>
              <a:sym typeface="Proxima Nova"/>
            </a:endParaRPr>
          </a:p>
        </p:txBody>
      </p:sp>
    </p:spTree>
    <p:extLst>
      <p:ext uri="{BB962C8B-B14F-4D97-AF65-F5344CB8AC3E}">
        <p14:creationId xmlns:p14="http://schemas.microsoft.com/office/powerpoint/2010/main" val="71405614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2F871-FECA-F1CE-BF63-442E9891BD74}"/>
            </a:ext>
          </a:extLst>
        </p:cNvPr>
        <p:cNvGrpSpPr/>
        <p:nvPr/>
      </p:nvGrpSpPr>
      <p:grpSpPr>
        <a:xfrm>
          <a:off x="0" y="0"/>
          <a:ext cx="0" cy="0"/>
          <a:chOff x="0" y="0"/>
          <a:chExt cx="0" cy="0"/>
        </a:xfrm>
      </p:grpSpPr>
      <p:sp>
        <p:nvSpPr>
          <p:cNvPr id="109" name="Body Level One…">
            <a:extLst>
              <a:ext uri="{FF2B5EF4-FFF2-40B4-BE49-F238E27FC236}">
                <a16:creationId xmlns:a16="http://schemas.microsoft.com/office/drawing/2014/main" id="{A0BED805-CA10-E73B-913D-E6F0143CE413}"/>
              </a:ext>
            </a:extLst>
          </p:cNvPr>
          <p:cNvSpPr txBox="1">
            <a:spLocks noGrp="1"/>
          </p:cNvSpPr>
          <p:nvPr>
            <p:ph type="body" idx="21"/>
          </p:nvPr>
        </p:nvSpPr>
        <p:spPr>
          <a:xfrm>
            <a:off x="9502413" y="2579679"/>
            <a:ext cx="14346707" cy="10623002"/>
          </a:xfrm>
          <a:prstGeom prst="rect">
            <a:avLst/>
          </a:prstGeom>
        </p:spPr>
        <p:txBody>
          <a:bodyPr lIns="50800" tIns="50800" rIns="50800" bIns="50800" anchor="t">
            <a:noAutofit/>
          </a:bodyPr>
          <a:lstStyle/>
          <a:p>
            <a:r>
              <a:rPr lang="en-US" sz="2800" dirty="0">
                <a:solidFill>
                  <a:schemeClr val="tx2">
                    <a:lumMod val="75000"/>
                  </a:schemeClr>
                </a:solidFill>
                <a:latin typeface="Proxima Nova Extrabold"/>
              </a:rPr>
              <a:t>As an </a:t>
            </a:r>
            <a:r>
              <a:rPr lang="en-US" sz="2800" err="1">
                <a:solidFill>
                  <a:schemeClr val="tx2">
                    <a:lumMod val="75000"/>
                  </a:schemeClr>
                </a:solidFill>
                <a:latin typeface="Proxima Nova Extrabold"/>
              </a:rPr>
              <a:t>organisation</a:t>
            </a:r>
            <a:r>
              <a:rPr lang="en-US" sz="2800" dirty="0">
                <a:solidFill>
                  <a:schemeClr val="tx2">
                    <a:lumMod val="75000"/>
                  </a:schemeClr>
                </a:solidFill>
                <a:latin typeface="Proxima Nova Extrabold"/>
              </a:rPr>
              <a:t>, we are supported by Westfield Health and our team are encouraged to make use of all of the benefits that the service offers.</a:t>
            </a:r>
          </a:p>
          <a:p>
            <a:endParaRPr lang="en-US" sz="2800" dirty="0">
              <a:solidFill>
                <a:schemeClr val="tx2">
                  <a:lumMod val="75000"/>
                </a:schemeClr>
              </a:solidFill>
              <a:latin typeface="Proxima Nova Extrabold"/>
            </a:endParaRPr>
          </a:p>
          <a:p>
            <a:r>
              <a:rPr lang="en-US" sz="2800" dirty="0">
                <a:solidFill>
                  <a:schemeClr val="tx2">
                    <a:lumMod val="75000"/>
                  </a:schemeClr>
                </a:solidFill>
                <a:latin typeface="Proxima Nova Extrabold"/>
              </a:rPr>
              <a:t>Westfield health is </a:t>
            </a:r>
            <a:r>
              <a:rPr lang="en-US" sz="2800" dirty="0">
                <a:solidFill>
                  <a:srgbClr val="001D35"/>
                </a:solidFill>
                <a:latin typeface="Proxima Nova Extrabold"/>
              </a:rPr>
              <a:t>a health cash plan that provides cash back on everyday healthcare expenses up to the annual limits, some of the benefits include:</a:t>
            </a:r>
          </a:p>
          <a:p>
            <a:pPr marL="457200" indent="-457200">
              <a:buFont typeface="Arial" panose="020B0604020202020204" pitchFamily="34" charset="0"/>
              <a:buChar char="•"/>
            </a:pPr>
            <a:r>
              <a:rPr lang="en-US" sz="2800" dirty="0">
                <a:solidFill>
                  <a:srgbClr val="001D35"/>
                </a:solidFill>
                <a:latin typeface="Proxima Nova Extrabold"/>
              </a:rPr>
              <a:t>dental check-ups</a:t>
            </a:r>
          </a:p>
          <a:p>
            <a:pPr marL="457200" indent="-457200">
              <a:buFont typeface="Arial" panose="020B0604020202020204" pitchFamily="34" charset="0"/>
              <a:buChar char="•"/>
            </a:pPr>
            <a:r>
              <a:rPr lang="en-US" sz="2800" dirty="0">
                <a:solidFill>
                  <a:srgbClr val="001D35"/>
                </a:solidFill>
                <a:latin typeface="Proxima Nova Extrabold"/>
              </a:rPr>
              <a:t>optical care</a:t>
            </a:r>
          </a:p>
          <a:p>
            <a:pPr marL="457200" indent="-457200">
              <a:buFont typeface="Arial" panose="020B0604020202020204" pitchFamily="34" charset="0"/>
              <a:buChar char="•"/>
            </a:pPr>
            <a:r>
              <a:rPr lang="en-US" sz="2800" dirty="0">
                <a:solidFill>
                  <a:srgbClr val="001D35"/>
                </a:solidFill>
                <a:latin typeface="Proxima Nova Extrabold"/>
              </a:rPr>
              <a:t>Physiotherapy</a:t>
            </a:r>
          </a:p>
          <a:p>
            <a:pPr marL="457200" indent="-457200">
              <a:buFont typeface="Arial" panose="020B0604020202020204" pitchFamily="34" charset="0"/>
              <a:buChar char="•"/>
            </a:pPr>
            <a:r>
              <a:rPr lang="en-US" sz="2800" dirty="0">
                <a:solidFill>
                  <a:srgbClr val="001D35"/>
                </a:solidFill>
                <a:latin typeface="Proxima Nova Extrabold"/>
              </a:rPr>
              <a:t>Chiropody</a:t>
            </a:r>
          </a:p>
          <a:p>
            <a:pPr marL="457200" indent="-457200">
              <a:buFont typeface="Arial" panose="020B0604020202020204" pitchFamily="34" charset="0"/>
              <a:buChar char="•"/>
            </a:pPr>
            <a:r>
              <a:rPr lang="en-US" sz="2800" dirty="0">
                <a:solidFill>
                  <a:srgbClr val="001D35"/>
                </a:solidFill>
                <a:latin typeface="Proxima Nova Extrabold"/>
              </a:rPr>
              <a:t>24/7 GP line</a:t>
            </a:r>
          </a:p>
          <a:p>
            <a:pPr marL="457200" indent="-457200">
              <a:buFont typeface="Arial" panose="020B0604020202020204" pitchFamily="34" charset="0"/>
              <a:buChar char="•"/>
            </a:pPr>
            <a:r>
              <a:rPr lang="en-US" sz="2800" dirty="0">
                <a:solidFill>
                  <a:srgbClr val="001D35"/>
                </a:solidFill>
                <a:latin typeface="Proxima Nova Extrabold"/>
              </a:rPr>
              <a:t>Gym discounts</a:t>
            </a:r>
          </a:p>
          <a:p>
            <a:endParaRPr lang="en-US" sz="2800" dirty="0">
              <a:solidFill>
                <a:srgbClr val="001D35"/>
              </a:solidFill>
              <a:latin typeface="Proxima Nova Extrabold"/>
            </a:endParaRPr>
          </a:p>
          <a:p>
            <a:r>
              <a:rPr lang="en-US" sz="2800" dirty="0">
                <a:solidFill>
                  <a:srgbClr val="001D35"/>
                </a:solidFill>
                <a:latin typeface="Proxima Nova Extrabold"/>
              </a:rPr>
              <a:t>You can also access scanning services such as MRI, CT and PET scans</a:t>
            </a:r>
          </a:p>
          <a:p>
            <a:endParaRPr lang="en-US" sz="2800" dirty="0">
              <a:solidFill>
                <a:srgbClr val="001D35"/>
              </a:solidFill>
              <a:latin typeface="Proxima Nova Extrabold"/>
            </a:endParaRPr>
          </a:p>
          <a:p>
            <a:r>
              <a:rPr lang="en-US" sz="2800" dirty="0">
                <a:solidFill>
                  <a:srgbClr val="001D35"/>
                </a:solidFill>
                <a:latin typeface="Proxima Nova Extrabold"/>
              </a:rPr>
              <a:t>Employee Assistance </a:t>
            </a:r>
            <a:r>
              <a:rPr lang="en-US" sz="2800" err="1">
                <a:solidFill>
                  <a:srgbClr val="001D35"/>
                </a:solidFill>
                <a:latin typeface="Proxima Nova Extrabold"/>
              </a:rPr>
              <a:t>Programme</a:t>
            </a:r>
            <a:r>
              <a:rPr lang="en-US" sz="2800" dirty="0">
                <a:solidFill>
                  <a:srgbClr val="001D35"/>
                </a:solidFill>
                <a:latin typeface="Proxima Nova Extrabold"/>
              </a:rPr>
              <a:t> (EAP) - including a 24-hour advice and information line</a:t>
            </a:r>
          </a:p>
          <a:p>
            <a:endParaRPr lang="en-US" sz="2800" dirty="0">
              <a:solidFill>
                <a:srgbClr val="001D35"/>
              </a:solidFill>
              <a:latin typeface="Proxima Nova Extrabold"/>
            </a:endParaRPr>
          </a:p>
          <a:p>
            <a:r>
              <a:rPr lang="en-US" sz="2800" dirty="0">
                <a:solidFill>
                  <a:srgbClr val="001D35"/>
                </a:solidFill>
                <a:latin typeface="Proxima Nova Extrabold"/>
              </a:rPr>
              <a:t>Westfield rewards app – Savings from big brands and offers in addition to sale prices, money off vouchers and online promotions.</a:t>
            </a:r>
            <a:endParaRPr lang="en-US" sz="2800" dirty="0">
              <a:solidFill>
                <a:schemeClr val="tx2">
                  <a:lumMod val="75000"/>
                </a:schemeClr>
              </a:solidFill>
              <a:latin typeface="Proxima Nova Extrabold"/>
            </a:endParaRPr>
          </a:p>
          <a:p>
            <a:endParaRPr lang="en-US" sz="2800" dirty="0">
              <a:solidFill>
                <a:schemeClr val="tx2">
                  <a:lumMod val="75000"/>
                </a:schemeClr>
              </a:solidFill>
              <a:latin typeface="Proxima Nova Extrabold"/>
            </a:endParaRPr>
          </a:p>
          <a:p>
            <a:r>
              <a:rPr lang="en-GB" sz="2800" dirty="0">
                <a:solidFill>
                  <a:schemeClr val="tx2">
                    <a:lumMod val="75000"/>
                  </a:schemeClr>
                </a:solidFill>
                <a:latin typeface="Proxima Nova Extrabold"/>
              </a:rPr>
              <a:t>Wisdom wellbeing app – </a:t>
            </a:r>
            <a:r>
              <a:rPr lang="en-US" sz="2800" dirty="0">
                <a:latin typeface="Proxima Nova Extrabold"/>
              </a:rPr>
              <a:t>Wisdom can help track your sleep, water intake, steps, and general activity. You can sync your activity with your device's health app. Wisdom supports syncing with Apple Health and Google Fit. Set your own goals e.g., 10,000 steps a day, 2 </a:t>
            </a:r>
            <a:r>
              <a:rPr lang="en-US" sz="2800" err="1">
                <a:latin typeface="Proxima Nova Extrabold"/>
              </a:rPr>
              <a:t>litres</a:t>
            </a:r>
            <a:r>
              <a:rPr lang="en-US" sz="2800" dirty="0">
                <a:latin typeface="Proxima Nova Extrabold"/>
              </a:rPr>
              <a:t> of water a day, or 8 hours of sleep a night. The app also features healthy recipes created with the guidance of nutritionists to support users in their journey towards a healthier lifestyle.</a:t>
            </a:r>
            <a:endParaRPr lang="en-GB" sz="2800" dirty="0">
              <a:solidFill>
                <a:schemeClr val="tx2">
                  <a:lumMod val="75000"/>
                </a:schemeClr>
              </a:solidFill>
              <a:latin typeface="Proxima Nova Extrabold"/>
            </a:endParaRPr>
          </a:p>
        </p:txBody>
      </p:sp>
      <p:sp>
        <p:nvSpPr>
          <p:cNvPr id="7" name="Text Placeholder 6">
            <a:extLst>
              <a:ext uri="{FF2B5EF4-FFF2-40B4-BE49-F238E27FC236}">
                <a16:creationId xmlns:a16="http://schemas.microsoft.com/office/drawing/2014/main" id="{EFB02FF9-F754-FE1A-EC06-EE914D1276E9}"/>
              </a:ext>
            </a:extLst>
          </p:cNvPr>
          <p:cNvSpPr>
            <a:spLocks noGrp="1"/>
          </p:cNvSpPr>
          <p:nvPr>
            <p:ph type="body" sz="quarter" idx="22"/>
          </p:nvPr>
        </p:nvSpPr>
        <p:spPr>
          <a:xfrm>
            <a:off x="14525556" y="512862"/>
            <a:ext cx="9315725" cy="1578100"/>
          </a:xfrm>
        </p:spPr>
        <p:txBody>
          <a:bodyPr>
            <a:normAutofit fontScale="77500" lnSpcReduction="20000"/>
          </a:bodyPr>
          <a:lstStyle/>
          <a:p>
            <a:r>
              <a:rPr lang="en-US" dirty="0">
                <a:solidFill>
                  <a:schemeClr val="accent5">
                    <a:lumMod val="60000"/>
                    <a:lumOff val="40000"/>
                  </a:schemeClr>
                </a:solidFill>
              </a:rPr>
              <a:t>Our People Benefits</a:t>
            </a:r>
            <a:endParaRPr lang="en-GB" dirty="0">
              <a:solidFill>
                <a:schemeClr val="accent5">
                  <a:lumMod val="60000"/>
                  <a:lumOff val="40000"/>
                </a:schemeClr>
              </a:solidFill>
            </a:endParaRPr>
          </a:p>
        </p:txBody>
      </p:sp>
      <p:pic>
        <p:nvPicPr>
          <p:cNvPr id="1026" name="Picture 1" descr="Westfield Health">
            <a:extLst>
              <a:ext uri="{FF2B5EF4-FFF2-40B4-BE49-F238E27FC236}">
                <a16:creationId xmlns:a16="http://schemas.microsoft.com/office/drawing/2014/main" id="{4242458E-48C0-50AE-7CD4-B65EC3CE7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2495" y="163193"/>
            <a:ext cx="2264232" cy="227847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340B5C9-00F7-0AB5-3C61-BAA19AEB2E96}"/>
              </a:ext>
            </a:extLst>
          </p:cNvPr>
          <p:cNvSpPr txBox="1"/>
          <p:nvPr/>
        </p:nvSpPr>
        <p:spPr>
          <a:xfrm>
            <a:off x="1973525" y="4923629"/>
            <a:ext cx="5111430" cy="44114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457200" indent="-457200" algn="l">
              <a:buFont typeface="Courier New"/>
              <a:buChar char="o"/>
            </a:pPr>
            <a:r>
              <a:rPr lang="en-US" sz="2800" dirty="0">
                <a:solidFill>
                  <a:srgbClr val="EAEAEA"/>
                </a:solidFill>
              </a:rPr>
              <a:t>Hours are Monday – Friday</a:t>
            </a:r>
            <a:endParaRPr lang="en-US"/>
          </a:p>
          <a:p>
            <a:pPr marL="457200" indent="-457200" algn="l">
              <a:buFont typeface="Courier New"/>
              <a:buChar char="o"/>
            </a:pPr>
            <a:r>
              <a:rPr lang="en-US" sz="2800" dirty="0">
                <a:solidFill>
                  <a:srgbClr val="EAEAEA"/>
                </a:solidFill>
              </a:rPr>
              <a:t>Great work life balance if the hours and times work for you !</a:t>
            </a:r>
          </a:p>
          <a:p>
            <a:pPr marL="457200" indent="-457200" algn="l">
              <a:buFont typeface="Courier New"/>
              <a:buChar char="o"/>
            </a:pPr>
            <a:r>
              <a:rPr lang="en-US" sz="2800" dirty="0">
                <a:solidFill>
                  <a:srgbClr val="EAEAEA"/>
                </a:solidFill>
              </a:rPr>
              <a:t>Opportunity to work across other settings including Care and Education settings</a:t>
            </a:r>
          </a:p>
          <a:p>
            <a:pPr marL="457200" indent="-457200" algn="l">
              <a:buFont typeface="Courier New"/>
              <a:buChar char="o"/>
            </a:pPr>
            <a:r>
              <a:rPr lang="en-US" sz="2800" dirty="0">
                <a:solidFill>
                  <a:srgbClr val="EAEAEA"/>
                </a:solidFill>
              </a:rPr>
              <a:t>Working hours may suit people with children or caring responsibilities</a:t>
            </a:r>
          </a:p>
        </p:txBody>
      </p:sp>
    </p:spTree>
    <p:extLst>
      <p:ext uri="{BB962C8B-B14F-4D97-AF65-F5344CB8AC3E}">
        <p14:creationId xmlns:p14="http://schemas.microsoft.com/office/powerpoint/2010/main" val="2366041355"/>
      </p:ext>
    </p:extLst>
  </p:cSld>
  <p:clrMapOvr>
    <a:masterClrMapping/>
  </p:clrMapOvr>
  <p:transition spd="med"/>
</p:sld>
</file>

<file path=ppt/theme/theme1.xml><?xml version="1.0" encoding="utf-8"?>
<a:theme xmlns:a="http://schemas.openxmlformats.org/drawingml/2006/main" name="25_BoldColor_ISO">
  <a:themeElements>
    <a:clrScheme name="25_BoldColor_ISO">
      <a:dk1>
        <a:srgbClr val="000000"/>
      </a:dk1>
      <a:lt1>
        <a:srgbClr val="00BFF3"/>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_ISO">
      <a:majorFont>
        <a:latin typeface="Druk Medium"/>
        <a:ea typeface="Druk Medium"/>
        <a:cs typeface="Druk Medium"/>
      </a:majorFont>
      <a:minorFont>
        <a:latin typeface="Druk Medium"/>
        <a:ea typeface="Druk Medium"/>
        <a:cs typeface="Druk Medium"/>
      </a:minorFont>
    </a:fontScheme>
    <a:fmtScheme name="25_BoldColor_IS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5_BoldColor_ISO">
  <a:themeElements>
    <a:clrScheme name="25_BoldColor_ISO">
      <a:dk1>
        <a:srgbClr val="000000"/>
      </a:dk1>
      <a:lt1>
        <a:srgbClr val="00BFF3"/>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_ISO">
      <a:majorFont>
        <a:latin typeface="Druk Medium"/>
        <a:ea typeface="Druk Medium"/>
        <a:cs typeface="Druk Medium"/>
      </a:majorFont>
      <a:minorFont>
        <a:latin typeface="Druk Medium"/>
        <a:ea typeface="Druk Medium"/>
        <a:cs typeface="Druk Medium"/>
      </a:minorFont>
    </a:fontScheme>
    <a:fmtScheme name="25_BoldColor_IS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25_BoldColor_ISO">
  <a:themeElements>
    <a:clrScheme name="25_BoldColor_ISO">
      <a:dk1>
        <a:srgbClr val="000000"/>
      </a:dk1>
      <a:lt1>
        <a:srgbClr val="FFFFFF"/>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_ISO">
      <a:majorFont>
        <a:latin typeface="Druk Medium"/>
        <a:ea typeface="Druk Medium"/>
        <a:cs typeface="Druk Medium"/>
      </a:majorFont>
      <a:minorFont>
        <a:latin typeface="Druk Medium"/>
        <a:ea typeface="Druk Medium"/>
        <a:cs typeface="Druk Medium"/>
      </a:minorFont>
    </a:fontScheme>
    <a:fmtScheme name="25_BoldColor_IS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000000"/>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858d68-5e56-45b0-a8bd-319d7e1e3f3f">
      <Terms xmlns="http://schemas.microsoft.com/office/infopath/2007/PartnerControls"/>
    </lcf76f155ced4ddcb4097134ff3c332f>
    <TaxCatchAll xmlns="40bfa155-658c-4e9b-9e4f-c55cf5326a83"/>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09B60E2BF1ADF4DAC0D91BFE8405BE9" ma:contentTypeVersion="17" ma:contentTypeDescription="Create a new document." ma:contentTypeScope="" ma:versionID="edc5e74831628e2c24b883d59283095a">
  <xsd:schema xmlns:xsd="http://www.w3.org/2001/XMLSchema" xmlns:xs="http://www.w3.org/2001/XMLSchema" xmlns:p="http://schemas.microsoft.com/office/2006/metadata/properties" xmlns:ns2="7b858d68-5e56-45b0-a8bd-319d7e1e3f3f" xmlns:ns3="40bfa155-658c-4e9b-9e4f-c55cf5326a83" targetNamespace="http://schemas.microsoft.com/office/2006/metadata/properties" ma:root="true" ma:fieldsID="85d21b29ef00bca80b1f0a2aa292003a" ns2:_="" ns3:_="">
    <xsd:import namespace="7b858d68-5e56-45b0-a8bd-319d7e1e3f3f"/>
    <xsd:import namespace="40bfa155-658c-4e9b-9e4f-c55cf5326a8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858d68-5e56-45b0-a8bd-319d7e1e3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4582a0a-b956-4ba8-97e5-45c175b0709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bfa155-658c-4e9b-9e4f-c55cf5326a8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479c355-fd5e-43ab-abf0-b078fb81ba78}" ma:internalName="TaxCatchAll" ma:showField="CatchAllData" ma:web="40bfa155-658c-4e9b-9e4f-c55cf5326a83">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8A13DB-63F4-4BFF-AC36-ADB298E862D7}">
  <ds:schemaRefs>
    <ds:schemaRef ds:uri="http://www.w3.org/XML/1998/namespace"/>
    <ds:schemaRef ds:uri="7b858d68-5e56-45b0-a8bd-319d7e1e3f3f"/>
    <ds:schemaRef ds:uri="http://schemas.microsoft.com/office/2006/documentManagement/types"/>
    <ds:schemaRef ds:uri="http://purl.org/dc/terms/"/>
    <ds:schemaRef ds:uri="40bfa155-658c-4e9b-9e4f-c55cf5326a83"/>
    <ds:schemaRef ds:uri="http://purl.org/dc/elements/1.1/"/>
    <ds:schemaRef ds:uri="http://schemas.microsoft.com/office/infopath/2007/PartnerControls"/>
    <ds:schemaRef ds:uri="http://purl.org/dc/dcmitype/"/>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A36E929-7514-4F33-8F6F-8B5E615EDC62}">
  <ds:schemaRefs>
    <ds:schemaRef ds:uri="http://schemas.microsoft.com/sharepoint/v3/contenttype/forms"/>
  </ds:schemaRefs>
</ds:datastoreItem>
</file>

<file path=customXml/itemProps3.xml><?xml version="1.0" encoding="utf-8"?>
<ds:datastoreItem xmlns:ds="http://schemas.openxmlformats.org/officeDocument/2006/customXml" ds:itemID="{A61470BB-3B7E-4B4C-B229-E869471E18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858d68-5e56-45b0-a8bd-319d7e1e3f3f"/>
    <ds:schemaRef ds:uri="40bfa155-658c-4e9b-9e4f-c55cf5326a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187</TotalTime>
  <Words>1993</Words>
  <Application>Microsoft Office PowerPoint</Application>
  <PresentationFormat>Custom</PresentationFormat>
  <Paragraphs>171</Paragraphs>
  <Slides>11</Slides>
  <Notes>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11</vt:i4>
      </vt:variant>
    </vt:vector>
  </HeadingPairs>
  <TitlesOfParts>
    <vt:vector size="25" baseType="lpstr">
      <vt:lpstr>Aptos ExtraBold</vt:lpstr>
      <vt:lpstr>Arial</vt:lpstr>
      <vt:lpstr>Courier New</vt:lpstr>
      <vt:lpstr>Druk Medium</vt:lpstr>
      <vt:lpstr>Helvetica Neue</vt:lpstr>
      <vt:lpstr>Kigelia</vt:lpstr>
      <vt:lpstr>Proxima Nova</vt:lpstr>
      <vt:lpstr>Proxima Nova Extrabold</vt:lpstr>
      <vt:lpstr>Proxima Nova Medium</vt:lpstr>
      <vt:lpstr>Proxima Nova Semibold</vt:lpstr>
      <vt:lpstr>Stag Sans Medium</vt:lpstr>
      <vt:lpstr>Wingdings</vt:lpstr>
      <vt:lpstr>25_BoldColor_ISO</vt:lpstr>
      <vt:lpstr>25_BoldColor_ISO</vt:lpstr>
      <vt:lpstr> </vt:lpstr>
      <vt:lpstr>PowerPoint Presentation</vt:lpstr>
      <vt:lpstr>PowerPoint Presentation</vt:lpstr>
      <vt:lpstr>PowerPoint Presentation</vt:lpstr>
      <vt:lpstr>Values, Vision and Objectives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Gallagher</dc:creator>
  <cp:lastModifiedBy>Amie Hutchinson</cp:lastModifiedBy>
  <cp:revision>63</cp:revision>
  <cp:lastPrinted>2025-06-27T13:02:54Z</cp:lastPrinted>
  <dcterms:modified xsi:type="dcterms:W3CDTF">2025-10-28T13:53:13Z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0x010100509B60E2BF1ADF4DAC0D91BFE8405BE9</vt:lpwstr>
  </property>
  <property fmtid="{D5CDD505-2E9C-101B-9397-08002B2CF9AE}" pid="3" name="MediaServiceImageTags">
    <vt:lpwstr/>
  </property>
</Properties>
</file>