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37" r:id="rId2"/>
    <p:sldId id="306" r:id="rId3"/>
    <p:sldId id="307" r:id="rId4"/>
    <p:sldId id="308" r:id="rId5"/>
    <p:sldId id="309" r:id="rId6"/>
    <p:sldId id="310" r:id="rId7"/>
    <p:sldId id="311" r:id="rId8"/>
    <p:sldId id="312" r:id="rId9"/>
    <p:sldId id="331" r:id="rId10"/>
    <p:sldId id="313" r:id="rId11"/>
    <p:sldId id="315" r:id="rId12"/>
    <p:sldId id="316" r:id="rId13"/>
    <p:sldId id="317" r:id="rId14"/>
    <p:sldId id="319" r:id="rId15"/>
    <p:sldId id="301" r:id="rId16"/>
    <p:sldId id="332" r:id="rId17"/>
    <p:sldId id="322" r:id="rId18"/>
    <p:sldId id="318" r:id="rId19"/>
    <p:sldId id="321" r:id="rId20"/>
    <p:sldId id="324" r:id="rId21"/>
    <p:sldId id="325" r:id="rId22"/>
    <p:sldId id="333" r:id="rId23"/>
    <p:sldId id="335" r:id="rId24"/>
    <p:sldId id="338" r:id="rId25"/>
    <p:sldId id="328" r:id="rId26"/>
    <p:sldId id="314" r:id="rId27"/>
    <p:sldId id="32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33"/>
    <a:srgbClr val="D66500"/>
    <a:srgbClr val="D66600"/>
    <a:srgbClr val="663300"/>
    <a:srgbClr val="693333"/>
    <a:srgbClr val="D63300"/>
    <a:srgbClr val="DA7103"/>
    <a:srgbClr val="FC0037"/>
    <a:srgbClr val="6D4135"/>
    <a:srgbClr val="8E5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2" autoAdjust="0"/>
    <p:restoredTop sz="62390" autoAdjust="0"/>
  </p:normalViewPr>
  <p:slideViewPr>
    <p:cSldViewPr snapToGrid="0" snapToObjects="1">
      <p:cViewPr varScale="1">
        <p:scale>
          <a:sx n="53" d="100"/>
          <a:sy n="53" d="100"/>
        </p:scale>
        <p:origin x="1829"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86EB11-A041-CA48-B076-FFA44D839D1D}" type="datetimeFigureOut">
              <a:rPr lang="en-US" smtClean="0"/>
              <a:pPr/>
              <a:t>3/28/2020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8E51C1-7331-C84B-A156-13D8F8BB5B3F}"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381000" y="685800"/>
            <a:ext cx="6096000" cy="3429000"/>
          </a:xfrm>
        </p:spPr>
      </p:sp>
      <p:sp>
        <p:nvSpPr>
          <p:cNvPr id="7171" name="Notes Placeholder 2"/>
          <p:cNvSpPr>
            <a:spLocks noGrp="1"/>
          </p:cNvSpPr>
          <p:nvPr>
            <p:ph type="body" idx="1"/>
          </p:nvPr>
        </p:nvSpPr>
        <p:spPr>
          <a:noFill/>
        </p:spPr>
        <p:txBody>
          <a:bodyPr/>
          <a:lstStyle/>
          <a:p>
            <a:r>
              <a:rPr lang="en-US" dirty="0"/>
              <a:t>Just read the slide.</a:t>
            </a:r>
            <a:endParaRPr lang="en-GB" dirty="0">
              <a:ea typeface="ＭＳ Ｐゴシック" charset="-128"/>
              <a:cs typeface="ＭＳ Ｐゴシック" charset="-128"/>
            </a:endParaRPr>
          </a:p>
        </p:txBody>
      </p:sp>
      <p:sp>
        <p:nvSpPr>
          <p:cNvPr id="7172" name="Slide Number Placeholder 3"/>
          <p:cNvSpPr>
            <a:spLocks noGrp="1"/>
          </p:cNvSpPr>
          <p:nvPr>
            <p:ph type="sldNum" sz="quarter"/>
          </p:nvPr>
        </p:nvSpPr>
        <p:spPr>
          <a:noFill/>
          <a:ln>
            <a:miter lim="800000"/>
            <a:headEnd/>
            <a:tailEnd/>
          </a:ln>
        </p:spPr>
        <p:txBody>
          <a:bodyPr/>
          <a:lstStyle/>
          <a:p>
            <a:fld id="{D310D93B-3CF8-7549-A1D0-51E34ADE4472}" type="slidenum">
              <a:rPr lang="de-DE"/>
              <a:pPr/>
              <a:t>1</a:t>
            </a:fld>
            <a:endParaRPr lang="de-DE"/>
          </a:p>
        </p:txBody>
      </p:sp>
    </p:spTree>
    <p:extLst>
      <p:ext uri="{BB962C8B-B14F-4D97-AF65-F5344CB8AC3E}">
        <p14:creationId xmlns:p14="http://schemas.microsoft.com/office/powerpoint/2010/main" val="192842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Times New Roman" panose="02020603050405020304" pitchFamily="18" charset="0"/>
                <a:cs typeface="ＭＳ Ｐゴシック" panose="020B0600070205080204" pitchFamily="34" charset="-128"/>
              </a:rPr>
              <a:t>Since most people’s understanding of reality is based upon classical mechanics, these results seem unlikely. However, from a quantum perspective, the Washington, D.C., study follows the same principles as the Meissner Effect and was described long ago by Maharishi Patanjali in the Yoga Sutras: </a:t>
            </a:r>
            <a:r>
              <a:rPr lang="en-US" altLang="en-US" i="1" dirty="0">
                <a:latin typeface="Times New Roman" panose="02020603050405020304" pitchFamily="18" charset="0"/>
                <a:cs typeface="ＭＳ Ｐゴシック" panose="020B0600070205080204" pitchFamily="34" charset="-128"/>
              </a:rPr>
              <a:t>“In the vicinity of yoga, hostile tendencies are eliminated.”</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10</a:t>
            </a:fld>
            <a:endParaRPr lang="en-US" dirty="0"/>
          </a:p>
        </p:txBody>
      </p:sp>
    </p:spTree>
    <p:extLst>
      <p:ext uri="{BB962C8B-B14F-4D97-AF65-F5344CB8AC3E}">
        <p14:creationId xmlns:p14="http://schemas.microsoft.com/office/powerpoint/2010/main" val="39521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Veda</a:t>
            </a:r>
            <a:r>
              <a:rPr kumimoji="0" lang="en-US"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is the totality of Natural Law, and it is the source of all branches of knowledge, of all sciences and cultural traditions.</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 </a:t>
            </a:r>
            <a:r>
              <a:rPr kumimoji="0" lang="en-US"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knowledge is independent of time and can never be lost, because it has its holistic basis in the unmanifest transcendental field of life. </a:t>
            </a:r>
            <a:r>
              <a:rPr kumimoji="0" lang="en-US"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Veda</a:t>
            </a:r>
            <a:r>
              <a:rPr kumimoji="0" lang="en-US"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is that Total Knowledge which is the inner reality of everyone’s life.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Although this knowledge is now found in books, it is primarily an oral tradition, preserved throughout time by the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families of India whose hereditary role was to be the custodians of this knowledge.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The Global Peace Initiative draws upon the ancient knowledge and technologies of the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tradition, though lost to the world was preserved in certain regions of India and restored in its entirety by Maharishi.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comes from the word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Veda</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which is the Sanskrit word for knowledge. The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Vedas</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are known to be mankind’s oldest records of knowledge.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The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tradition is, perhaps, the most ancient and respected source of knowledge about consciousness and the development of human potential.</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Over thousands of years, the sages of this revered tradition researched the heights of human potential and cognised the means to make this potential a living reality for everyone.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The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 </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tradition holds that regular experience of Transcendental Consciousness – termed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Samadhi</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in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texts – fuels the growth of human potential to higher states of consciousness ultimately leading to enlightenment.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Furthermore, the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texts state that the experience of this unified level of consciousness by groups of individuals has widespread benefits for society.</a:t>
            </a: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endParaRPr lang="en-US"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The</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Vedic</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tradition is primarily an oral tradition.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For millennia the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wisdom was orally transmitted from father to son and from teacher to student within select groups of families, whose hereditary role it was to be the custodians of this knowledge.</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The sons of these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families are the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Vedic Pandits</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who in ancient times would devote themselves from an early age to mastery of meditation and the recitation of the </a:t>
            </a: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Vedas</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Out of respect for this ancient tradition, the United Nations Education Scientific and Cultural Organization (UNESCO) named the oral recitation of the Veda and Vedic literature an </a:t>
            </a:r>
            <a:r>
              <a:rPr kumimoji="0" lang="en-US"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intangible heritage of humanity”.</a:t>
            </a: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Over the past 50 years, Maharishi Mahesh Yogi – considered one of the greatest scholars and teachers of the Veda and Vedic literature in recent history – restored this knowledge and its complete practice among its traditional custodians – Vedic Pandits.</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Maharishi further developed a systematised curriculum for the training of Vedic peace-creating experts, which is unsurpassed anywhere in India for its quality of education. As a result, experts who have received their training under the system developed by Maharishi receive the title </a:t>
            </a:r>
            <a:r>
              <a:rPr kumimoji="0" lang="ja-JP" altLang="en-GB" sz="1200" b="0" i="0" u="none" strike="noStrike" kern="1200" cap="none" spc="0" normalizeH="0" baseline="0" noProof="0" dirty="0">
                <a:ln>
                  <a:noFill/>
                </a:ln>
                <a:solidFill>
                  <a:srgbClr val="663300"/>
                </a:solidFill>
                <a:effectLst/>
                <a:uLnTx/>
                <a:uFillTx/>
                <a:latin typeface="Calibri" panose="020F0502020204030204" pitchFamily="34" charset="0"/>
                <a:ea typeface="+mn-ea"/>
                <a:cs typeface="ＭＳ Ｐゴシック" panose="020B0600070205080204" pitchFamily="34" charset="-128"/>
              </a:rPr>
              <a:t>‘</a:t>
            </a:r>
            <a:r>
              <a:rPr kumimoji="0" lang="en-GB" altLang="ja-JP" sz="1200" b="0" i="0" u="none" strike="noStrike" kern="1200" cap="none" spc="0" normalizeH="0" baseline="0" noProof="0" dirty="0">
                <a:ln>
                  <a:noFill/>
                </a:ln>
                <a:solidFill>
                  <a:srgbClr val="663300"/>
                </a:solidFill>
                <a:effectLst/>
                <a:uLnTx/>
                <a:uFillTx/>
                <a:latin typeface="Calibri" panose="020F0502020204030204" pitchFamily="34" charset="0"/>
                <a:ea typeface="+mn-ea"/>
                <a:cs typeface="ＭＳ Ｐゴシック" panose="020B0600070205080204" pitchFamily="34" charset="-128"/>
              </a:rPr>
              <a:t>Maharishi Vedic Pandits</a:t>
            </a:r>
            <a:r>
              <a:rPr kumimoji="0" lang="ja-JP" altLang="en-GB" sz="1200" b="0" i="0" u="none" strike="noStrike" kern="1200" cap="none" spc="0" normalizeH="0" baseline="0" noProof="0" dirty="0">
                <a:ln>
                  <a:noFill/>
                </a:ln>
                <a:solidFill>
                  <a:srgbClr val="663300"/>
                </a:solidFill>
                <a:effectLst/>
                <a:uLnTx/>
                <a:uFillTx/>
                <a:latin typeface="Calibri" panose="020F0502020204030204" pitchFamily="34" charset="0"/>
                <a:ea typeface="+mn-ea"/>
                <a:cs typeface="ＭＳ Ｐゴシック" panose="020B0600070205080204" pitchFamily="34" charset="-128"/>
              </a:rPr>
              <a:t>’</a:t>
            </a:r>
            <a:r>
              <a:rPr kumimoji="0" lang="de-DE" altLang="ja-JP" sz="1200" b="0" i="0" u="none" strike="noStrike" kern="1200" cap="none" spc="0" normalizeH="0" baseline="0" noProof="0" dirty="0">
                <a:ln>
                  <a:noFill/>
                </a:ln>
                <a:solidFill>
                  <a:srgbClr val="663300"/>
                </a:solidFill>
                <a:effectLst/>
                <a:uLnTx/>
                <a:uFillTx/>
                <a:latin typeface="Calibri" panose="020F0502020204030204" pitchFamily="34" charset="0"/>
                <a:ea typeface="+mn-ea"/>
                <a:cs typeface="ＭＳ Ｐゴシック" panose="020B0600070205080204" pitchFamily="34" charset="-128"/>
              </a:rPr>
              <a:t>.</a:t>
            </a:r>
            <a:r>
              <a:rPr kumimoji="0" lang="ja-JP" altLang="en-GB" sz="1200" b="0" i="0" u="none" strike="noStrike" kern="1200" cap="none" spc="0" normalizeH="0" baseline="0" noProof="0" dirty="0">
                <a:ln>
                  <a:noFill/>
                </a:ln>
                <a:solidFill>
                  <a:srgbClr val="663300"/>
                </a:solidFill>
                <a:effectLst/>
                <a:uLnTx/>
                <a:uFillTx/>
                <a:latin typeface="Calibri" panose="020F0502020204030204" pitchFamily="34" charset="0"/>
                <a:ea typeface="+mn-ea"/>
                <a:cs typeface="ＭＳ Ｐゴシック" panose="020B0600070205080204" pitchFamily="34" charset="-128"/>
              </a:rPr>
              <a:t> </a:t>
            </a:r>
            <a:r>
              <a:rPr kumimoji="0" lang="de-DE" altLang="ja-JP" sz="1200" b="0" i="0" u="none" strike="noStrike" kern="1200" cap="none" spc="0" normalizeH="0" baseline="0" noProof="0" dirty="0">
                <a:ln>
                  <a:noFill/>
                </a:ln>
                <a:solidFill>
                  <a:srgbClr val="663300"/>
                </a:solidFill>
                <a:effectLst/>
                <a:uLnTx/>
                <a:uFillTx/>
                <a:latin typeface="Calibri" panose="020F0502020204030204" pitchFamily="34" charset="0"/>
                <a:ea typeface="+mn-ea"/>
                <a:cs typeface="ＭＳ Ｐゴシック" panose="020B0600070205080204" pitchFamily="34" charset="-128"/>
              </a:rPr>
              <a:t>They receive a MA degree.</a:t>
            </a:r>
            <a:endParaRPr kumimoji="0" lang="en-GB" altLang="ja-JP" sz="1200" b="0" i="0" u="none" strike="noStrike" kern="1200" cap="none" spc="0" normalizeH="0" baseline="0" noProof="0" dirty="0">
              <a:ln>
                <a:noFill/>
              </a:ln>
              <a:solidFill>
                <a:srgbClr val="663300"/>
              </a:solidFill>
              <a:effectLst/>
              <a:uLnTx/>
              <a:uFillTx/>
              <a:latin typeface="Calibri" panose="020F0502020204030204" pitchFamily="34" charset="0"/>
              <a:ea typeface="+mn-ea"/>
              <a:cs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11</a:t>
            </a:fld>
            <a:endParaRPr lang="en-US" dirty="0"/>
          </a:p>
        </p:txBody>
      </p:sp>
    </p:spTree>
    <p:extLst>
      <p:ext uri="{BB962C8B-B14F-4D97-AF65-F5344CB8AC3E}">
        <p14:creationId xmlns:p14="http://schemas.microsoft.com/office/powerpoint/2010/main" val="412271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12</a:t>
            </a:fld>
            <a:endParaRPr lang="en-US" dirty="0"/>
          </a:p>
        </p:txBody>
      </p:sp>
    </p:spTree>
    <p:extLst>
      <p:ext uri="{BB962C8B-B14F-4D97-AF65-F5344CB8AC3E}">
        <p14:creationId xmlns:p14="http://schemas.microsoft.com/office/powerpoint/2010/main" val="291050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Yagya</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is a time-honoured Vedic technology for the prevention of problems and the promotion of success and good fortune. </a:t>
            </a:r>
            <a:endParaRPr kumimoji="0" lang="en-GB" altLang="en-US" sz="10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1"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Yagya</a:t>
            </a:r>
            <a:r>
              <a:rPr kumimoji="0" lang="en-GB"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rPr>
              <a:t> involves the application of specific prescribed sounds extracted from the Vedas, through recitation on a fine level of awareness by trained Vedic experts to achieve a specific effect: for example, to eliminate obstacles or defuse impending dangers, or to promote health, financial success – even world peace.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de-DE" altLang="en-US" sz="1200" b="0" i="0" u="none" strike="noStrike" kern="1200" cap="none" spc="0" normalizeH="0" baseline="0" noProof="0" dirty="0">
              <a:ln>
                <a:noFill/>
              </a:ln>
              <a:solidFill>
                <a:srgbClr val="1F497D"/>
              </a:solidFill>
              <a:effectLst/>
              <a:uLnTx/>
              <a:uFillTx/>
              <a:latin typeface="Verdana" panose="020B060403050404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1"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The role of the actions performed by the Pandits</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The actions performed physically by Maharishi Vedic Pandits during the Yagya recitations are like tiny seeds planted in the rich field set forth by their alert transcendental consciousness and perfect pronunciation of sound. </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The specific actions are not important in themselves but correspond with the intention of each section of recitation. They are like a small sample symbol to bring to mind, </a:t>
            </a:r>
            <a:r>
              <a:rPr kumimoji="0" lang="en-GB" altLang="en-US" sz="1200" b="0" i="1"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to remind  </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the Pandit of the exact ‘flavour’ of the much bigger, far-reaching intended transformational effect – the purpose or </a:t>
            </a:r>
            <a:r>
              <a:rPr kumimoji="0" lang="en-GB" altLang="en-US" sz="1200" b="0" i="0" u="none" strike="noStrike" kern="1200" cap="none" spc="0" normalizeH="0" baseline="0" noProof="0" dirty="0" err="1">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Sankalpa</a:t>
            </a: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of the Yagya.</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For example, the fullness and sweetness of a single fruit held and seen by the Pandit brings to mind the universal quality of fullness and sweetness.</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The attention and intention are alive at each point – what you put your attention on grows!</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1F497D"/>
                </a:solidFill>
                <a:effectLst/>
                <a:uLnTx/>
                <a:uFillTx/>
                <a:latin typeface="Cambria" panose="02040503050406030204" pitchFamily="18" charset="0"/>
                <a:ea typeface="MS Mincho" panose="02020609040205080304" pitchFamily="49" charset="-128"/>
                <a:cs typeface="Times New Roman" panose="02020603050405020304" pitchFamily="18" charset="0"/>
              </a:rPr>
              <a:t>Yagyas are like normal courtesies – ‘As you sow, so shall you reap’ is a common understanding of people everywhere. If we want to have the favour of the impulses of natural law that govern life at different levels, we offer our favour to them.</a:t>
            </a:r>
            <a:endParaRPr kumimoji="0" lang="en-GB" alt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13</a:t>
            </a:fld>
            <a:endParaRPr lang="en-US" dirty="0"/>
          </a:p>
        </p:txBody>
      </p:sp>
    </p:spTree>
    <p:extLst>
      <p:ext uri="{BB962C8B-B14F-4D97-AF65-F5344CB8AC3E}">
        <p14:creationId xmlns:p14="http://schemas.microsoft.com/office/powerpoint/2010/main" val="641333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altLang="de-DE" dirty="0">
                <a:latin typeface="Times New Roman" panose="02020603050405020304" pitchFamily="18" charset="0"/>
                <a:cs typeface="ＭＳ Ｐゴシック" panose="020B0600070205080204" pitchFamily="34" charset="-128"/>
              </a:rPr>
              <a:t>The </a:t>
            </a:r>
            <a:r>
              <a:rPr lang="en-US" altLang="de-DE" b="1" dirty="0">
                <a:latin typeface="Times New Roman" panose="02020603050405020304" pitchFamily="18" charset="0"/>
                <a:cs typeface="ＭＳ Ｐゴシック" panose="020B0600070205080204" pitchFamily="34" charset="-128"/>
              </a:rPr>
              <a:t>Berlin Wall </a:t>
            </a:r>
            <a:r>
              <a:rPr lang="en-US" altLang="de-DE" dirty="0">
                <a:latin typeface="Times New Roman" panose="02020603050405020304" pitchFamily="18" charset="0"/>
                <a:cs typeface="ＭＳ Ｐゴシック" panose="020B0600070205080204" pitchFamily="34" charset="-128"/>
              </a:rPr>
              <a:t>was a barrier constructed in 1961 by the German Democratic Republic (GDR, East Germany), that completely cut off West Berlin from surrounding East Germany and from East Berlin. It served to prevent the massive emigration and defection that marked Germany and the communist Eastern Bloc during the post-World War II period. On 9 November 1989 the East German government announced that all GDR citizens could visit West Germany and West Berlin. Crowds of East Germans crossed and climbed onto the wall, joined by West Germany on the other side in a celebratory and euphoric atmosphere.</a:t>
            </a:r>
          </a:p>
          <a:p>
            <a:endParaRPr lang="en-US" altLang="de-DE" dirty="0">
              <a:latin typeface="Times New Roman" panose="02020603050405020304" pitchFamily="18" charset="0"/>
              <a:cs typeface="ＭＳ Ｐゴシック" panose="020B0600070205080204" pitchFamily="34" charset="-128"/>
            </a:endParaRPr>
          </a:p>
          <a:p>
            <a:r>
              <a:rPr lang="en-US" altLang="de-DE" dirty="0">
                <a:latin typeface="Times New Roman" panose="02020603050405020304" pitchFamily="18" charset="0"/>
                <a:cs typeface="ＭＳ Ｐゴシック" panose="020B0600070205080204" pitchFamily="34" charset="-128"/>
              </a:rPr>
              <a:t>The </a:t>
            </a:r>
            <a:r>
              <a:rPr lang="en-US" altLang="de-DE" b="1" dirty="0">
                <a:latin typeface="Times New Roman" panose="02020603050405020304" pitchFamily="18" charset="0"/>
                <a:cs typeface="ＭＳ Ｐゴシック" panose="020B0600070205080204" pitchFamily="34" charset="-128"/>
              </a:rPr>
              <a:t>Cold War </a:t>
            </a:r>
            <a:r>
              <a:rPr lang="en-US" altLang="de-DE" dirty="0">
                <a:latin typeface="Times New Roman" panose="02020603050405020304" pitchFamily="18" charset="0"/>
                <a:cs typeface="ＭＳ Ｐゴシック" panose="020B0600070205080204" pitchFamily="34" charset="-128"/>
              </a:rPr>
              <a:t>(1947 – 1991) was a sustained state of political and military tension between powers in the Western Bloc, dominated by the United States with NATO among its allies, and powers in the Eastern Bloc, dominated by the Soviet Union along with the Warsaw Pact. This began after the success of their temporary wartime alliance against Nazi Germany, leaving the USSR and the US as two superpowers with profound economic and political differences. It was named Cold War, as the two major powers never met in direct military combat. Cycles of relative calm would be followed by high tension, which could have led to world war. In the 1980s, pressures for national independence grew stronger in Eastern Europe. Eventually, in 1989, all the satellite states broke free from Moscow within weeks in a peaceful wave of revolutions.</a:t>
            </a:r>
          </a:p>
          <a:p>
            <a:endParaRPr lang="en-US" altLang="de-DE" dirty="0">
              <a:latin typeface="Times New Roman" panose="02020603050405020304" pitchFamily="18" charset="0"/>
              <a:cs typeface="ＭＳ Ｐゴシック" panose="020B0600070205080204" pitchFamily="34" charset="-128"/>
            </a:endParaRPr>
          </a:p>
          <a:p>
            <a:r>
              <a:rPr lang="en-US" altLang="de-DE" b="1" dirty="0">
                <a:latin typeface="Times New Roman" panose="02020603050405020304" pitchFamily="18" charset="0"/>
                <a:cs typeface="ＭＳ Ｐゴシック" panose="020B0600070205080204" pitchFamily="34" charset="-128"/>
              </a:rPr>
              <a:t>Apartheid</a:t>
            </a:r>
            <a:r>
              <a:rPr lang="en-US" altLang="de-DE" dirty="0">
                <a:latin typeface="Times New Roman" panose="02020603050405020304" pitchFamily="18" charset="0"/>
                <a:cs typeface="ＭＳ Ｐゴシック" panose="020B0600070205080204" pitchFamily="34" charset="-128"/>
              </a:rPr>
              <a:t> (from Afrikaans “the status of being apart”) was a system of racial segregation enforced through legislation by the National Party governments of South Africa (ruling from 1984 to 1994), under which the rights of the majority black inhabitants of South Africa were curtailed and white supremacy was maintained. In 1990 President Frederik Willem de Klerk began negotiations to end apartheid, culminating in multi-racial democratic elections in 1994, which were won by the African National Congress under Nelson Mandela. Although the end of Apartheid is widely regarded as arising from the 1994 democratic general elections, the official abolishment occurred in 1990.</a:t>
            </a:r>
          </a:p>
          <a:p>
            <a:endParaRPr lang="en-US" altLang="de-DE" dirty="0">
              <a:latin typeface="Times New Roman" panose="02020603050405020304" pitchFamily="18" charset="0"/>
              <a:cs typeface="ＭＳ Ｐゴシック" panose="020B0600070205080204" pitchFamily="34" charset="-128"/>
            </a:endParaRPr>
          </a:p>
          <a:p>
            <a:r>
              <a:rPr lang="en-US" altLang="de-DE" b="1" dirty="0">
                <a:latin typeface="Times New Roman" panose="02020603050405020304" pitchFamily="18" charset="0"/>
                <a:cs typeface="ＭＳ Ｐゴシック" panose="020B0600070205080204" pitchFamily="34" charset="-128"/>
              </a:rPr>
              <a:t>Cessation of conflicts worldwide</a:t>
            </a:r>
            <a:r>
              <a:rPr lang="en-US" altLang="de-DE" dirty="0">
                <a:latin typeface="Times New Roman" panose="02020603050405020304" pitchFamily="18" charset="0"/>
                <a:cs typeface="ＭＳ Ｐゴシック" panose="020B0600070205080204" pitchFamily="34" charset="-128"/>
              </a:rPr>
              <a:t>, e.g. (in addition to the ones already mentioned in the slide):</a:t>
            </a:r>
          </a:p>
          <a:p>
            <a:pPr>
              <a:buFontTx/>
              <a:buChar char="-"/>
            </a:pPr>
            <a:r>
              <a:rPr lang="en-US" altLang="de-DE" dirty="0">
                <a:latin typeface="Times New Roman" panose="02020603050405020304" pitchFamily="18" charset="0"/>
                <a:cs typeface="ＭＳ Ｐゴシック" panose="020B0600070205080204" pitchFamily="34" charset="-128"/>
              </a:rPr>
              <a:t>June 1988: spontaneous 100 000 strong mass night-singing demonstration in Estonia, giving name to the Singing Revolution (November 1988: Estonian Sovereignty Declaration) / August 1989: Two million indigenous people of Estonia, Latvia and Lithuania join hands to demand freedom and independence, forming an uninterrupted 600 km human chain called the Baltic Way</a:t>
            </a:r>
          </a:p>
          <a:p>
            <a:pPr>
              <a:buFontTx/>
              <a:buChar char="-"/>
            </a:pPr>
            <a:r>
              <a:rPr lang="en-US" altLang="de-DE" dirty="0">
                <a:latin typeface="Times New Roman" panose="02020603050405020304" pitchFamily="18" charset="0"/>
                <a:cs typeface="ＭＳ Ｐゴシック" panose="020B0600070205080204" pitchFamily="34" charset="-128"/>
              </a:rPr>
              <a:t>Vietnam withdraws its troops from the State of Cambodia in 1989, ending an 11-year occupation</a:t>
            </a:r>
          </a:p>
          <a:p>
            <a:pPr>
              <a:buFontTx/>
              <a:buChar char="-"/>
            </a:pPr>
            <a:r>
              <a:rPr lang="en-US" altLang="de-DE" dirty="0">
                <a:latin typeface="Times New Roman" panose="02020603050405020304" pitchFamily="18" charset="0"/>
                <a:cs typeface="ＭＳ Ｐゴシック" panose="020B0600070205080204" pitchFamily="34" charset="-128"/>
              </a:rPr>
              <a:t>December 1990: Jean-Bertrand Aristide is elected president of Haiti, ending 3 decades of military rule</a:t>
            </a:r>
          </a:p>
          <a:p>
            <a:pPr>
              <a:buFontTx/>
              <a:buChar char="-"/>
            </a:pPr>
            <a:r>
              <a:rPr lang="en-US" altLang="de-DE" dirty="0">
                <a:latin typeface="Times New Roman" panose="02020603050405020304" pitchFamily="18" charset="0"/>
                <a:cs typeface="ＭＳ Ｐゴシック" panose="020B0600070205080204" pitchFamily="34" charset="-128"/>
              </a:rPr>
              <a:t>In 1991: End of the Eritrean War of Independence (1961 – 1991)</a:t>
            </a:r>
          </a:p>
          <a:p>
            <a:pPr>
              <a:buFontTx/>
              <a:buChar char="-"/>
            </a:pPr>
            <a:r>
              <a:rPr lang="en-US" altLang="de-DE" dirty="0">
                <a:latin typeface="Times New Roman" panose="02020603050405020304" pitchFamily="18" charset="0"/>
                <a:cs typeface="ＭＳ Ｐゴシック" panose="020B0600070205080204" pitchFamily="34" charset="-128"/>
              </a:rPr>
              <a:t>November 1991: China and Vietnam restore diplomatic relations after a 13-year rift which followed 1979’s Sino-Vietnamese War</a:t>
            </a:r>
          </a:p>
          <a:p>
            <a:endParaRPr lang="en-US" altLang="de-DE" dirty="0">
              <a:latin typeface="Times New Roman" panose="02020603050405020304" pitchFamily="18" charset="0"/>
              <a:cs typeface="ＭＳ Ｐゴシック" panose="020B0600070205080204" pitchFamily="34" charset="-128"/>
            </a:endParaRPr>
          </a:p>
          <a:p>
            <a:r>
              <a:rPr lang="en-US" altLang="de-DE" dirty="0">
                <a:latin typeface="Times New Roman" panose="02020603050405020304" pitchFamily="18" charset="0"/>
                <a:cs typeface="ＭＳ Ｐゴシック" panose="020B0600070205080204" pitchFamily="34" charset="-128"/>
              </a:rPr>
              <a:t> (source: Wikipedia.org)</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14</a:t>
            </a:fld>
            <a:endParaRPr lang="en-US" dirty="0"/>
          </a:p>
        </p:txBody>
      </p:sp>
    </p:spTree>
    <p:extLst>
      <p:ext uri="{BB962C8B-B14F-4D97-AF65-F5344CB8AC3E}">
        <p14:creationId xmlns:p14="http://schemas.microsoft.com/office/powerpoint/2010/main" val="162695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The </a:t>
            </a:r>
            <a:r>
              <a:rPr kumimoji="0" lang="en-GB" altLang="en-US" sz="1200" b="0" i="1"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Maharishi National Yagya</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programme is a powerful application of the technology of </a:t>
            </a:r>
            <a:r>
              <a:rPr kumimoji="0" lang="en-GB" altLang="en-US" sz="1200" b="0" i="1"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Maharishi Yagya </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on a national scale to prevent problems and improve the fortune of an entire nation.</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anose="02020603050405020304" pitchFamily="18" charset="0"/>
              <a:buNone/>
              <a:tabLst/>
              <a:defRPr/>
            </a:pPr>
            <a:r>
              <a:rPr kumimoji="0" lang="en-US"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National Yagyas involve especially large groups of Maharishi Vedic Pandits located at the </a:t>
            </a:r>
            <a:r>
              <a:rPr kumimoji="0" lang="en-US" altLang="en-US" sz="1200" b="0" i="0" u="none" strike="noStrike" kern="1200" cap="none" spc="0" normalizeH="0" baseline="0" noProof="0" dirty="0" err="1">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Brahmasthan</a:t>
            </a:r>
            <a:r>
              <a:rPr kumimoji="0" lang="en-US" altLang="en-US" sz="1200" b="0" i="0" u="none" strike="noStrike" kern="1200" cap="none" spc="0" normalizeH="0" baseline="0" noProof="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 (the geographic center) of India.</a:t>
            </a:r>
          </a:p>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These </a:t>
            </a:r>
            <a:r>
              <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rPr>
              <a:t>National Yagyas continue over many days or even weeks, depending on the size of the desired effect and the magnitude of the problem being averted or defused – for example a natural disaster, violent outbreak, or severe economic downturn.</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663300"/>
              </a:solidFill>
              <a:effectLst/>
              <a:uLnTx/>
              <a:uFillTx/>
              <a:latin typeface="Calibri" panose="020F0502020204030204" pitchFamily="34"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Every donation of the Global Monthly Donor Programme goes toward a National Yagya.</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Larger total donations = more powerful National Yagyas</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FF481D"/>
                </a:solidFill>
                <a:effectLst/>
                <a:uLnTx/>
                <a:uFillTx/>
                <a:latin typeface="Times New Roman" panose="02020603050405020304" pitchFamily="18" charset="0"/>
                <a:ea typeface="ＭＳ Ｐゴシック" pitchFamily="34" charset="-128"/>
                <a:cs typeface="ＭＳ Ｐゴシック" panose="020B0600070205080204" pitchFamily="34" charset="-128"/>
              </a:rPr>
              <a:t>Experiences of donating to the Maharishi Vedic Pandits and National Yagyas:</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We have enjoyed greater success in our business and a real connectedness with Natural Law. This is another great gift and opportunity from Maharishi that we now consider to be an essential part of our business.</a:t>
            </a: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D.G., Vero Beach, FL</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The National Yagya programme is changing my life. There is so much ease in activity now. God bless all the Maharishi Vedic Pandits. I am now a member of the Monthly Giving Circle. It is well worth every penny.” – </a:t>
            </a:r>
            <a:r>
              <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M.E., </a:t>
            </a:r>
            <a:r>
              <a:rPr kumimoji="0" lang="en-GB" altLang="ja-JP" sz="1200" b="0" i="1"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Ojo</a:t>
            </a:r>
            <a:r>
              <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en-GB" altLang="ja-JP" sz="1200" b="0" i="1"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Calliente</a:t>
            </a:r>
            <a:r>
              <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NM</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Whenever I donate to the </a:t>
            </a:r>
            <a:r>
              <a:rPr kumimoji="0" lang="en-GB" altLang="ja-JP" sz="1200" b="0" i="0"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Brahmananda</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a:t>
            </a:r>
            <a:r>
              <a:rPr kumimoji="0" lang="en-GB" altLang="ja-JP" sz="1200" b="0" i="0" u="none" strike="noStrike" kern="1200" cap="none" spc="0" normalizeH="0" baseline="0" noProof="0" dirty="0" err="1">
                <a:ln>
                  <a:noFill/>
                </a:ln>
                <a:solidFill>
                  <a:srgbClr val="663300"/>
                </a:solidFill>
                <a:effectLst/>
                <a:uLnTx/>
                <a:uFillTx/>
                <a:latin typeface="Times New Roman" panose="02020603050405020304" pitchFamily="18" charset="0"/>
                <a:ea typeface="+mn-ea"/>
                <a:cs typeface="ＭＳ Ｐゴシック" panose="020B0600070205080204" pitchFamily="34" charset="-128"/>
              </a:rPr>
              <a:t>Saraswati</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 Foundation, I have the feeling of making an offering to the deepest value of my Self. This is my country, my world, my universe. Offering support to them immediately comes back to me on the finest feeling level and beyond.</a:t>
            </a: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t>
            </a:r>
            <a:r>
              <a:rPr kumimoji="0" lang="en-GB" altLang="ja-JP" sz="1200" b="0" i="0"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She started to donate on June 2012. Then something happened very good to her. It was her dream to get her retirement pension from the government and also keep going to work in her current job. She told me that it happened very easily and quickly to get the salary from the government without losing her current job. She believes that she received a proper support from Nature because of her donation for Pandits.” </a:t>
            </a:r>
            <a:r>
              <a:rPr kumimoji="0" lang="en-GB" altLang="ja-JP" sz="1200" b="0" i="1" u="none" strike="noStrike" kern="1200" cap="none" spc="0" normalizeH="0" baseline="0" noProof="0" dirty="0">
                <a:ln>
                  <a:noFill/>
                </a:ln>
                <a:solidFill>
                  <a:srgbClr val="663300"/>
                </a:solidFill>
                <a:effectLst/>
                <a:uLnTx/>
                <a:uFillTx/>
                <a:latin typeface="Times New Roman" panose="02020603050405020304" pitchFamily="18" charset="0"/>
                <a:ea typeface="+mn-ea"/>
                <a:cs typeface="ＭＳ Ｐゴシック" panose="020B0600070205080204" pitchFamily="34" charset="-128"/>
              </a:rPr>
              <a:t>Ambassador of Turkey</a:t>
            </a:r>
          </a:p>
          <a:p>
            <a:endParaRPr lang="en-US"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Like all Maharishi Yagyas, Special Yagyas are primarily a means of creating peace and prosperity for our world family. Additionally, they celebrate the donors who sponsor them, enlivening the blessings of Nature for them and their family in different areas of life.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Birthday, Wedding, Wedding Anniversary, and </a:t>
            </a:r>
            <a:r>
              <a:rPr kumimoji="0" lang="en-GB" altLang="de-DE"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Newborn</a:t>
            </a: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Child Yagyas are performed at key, transitional times when specific, supportive Laws of Nature are particularly lively and accessible.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Well-Being Yagyas can be sponsored at any time and can be performed as many times as you wish throughout the year, even monthly. When donating, you select your preferred date for the Well-Being Yagya.</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These Special Yagyas can be sponsored on behalf of oneself, for family members, or for friends.</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Every one of these important Yagya performances stirs life deeply—from the fundamental level of the unified field itself. In doing so, they not only uplift the individual, they also help dissolve disharmony and promote peace and progress throughout society.</a:t>
            </a: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Special Yagyas are designed to bring the greatest support possible from these Laws of Nature at the exact time when they are most lively.</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The online ‘Sponsorship Request form’ is simple. It usually takes about 10 minutes to fill out. You will need your birth time and your birth city.</a:t>
            </a:r>
            <a:endParaRPr kumimoji="0" lang="en-US" altLang="de-DE"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People are doing Special Yagyas for their mothers, fathers, and children. Some families are ordering Birthday Yagyas for everyone in a family at the same time. The following experiences are from a Special Yagya participant. “My body, emotions and daily activities seem more fluid and easier from the Yagya. Even the most challenging situations, whether personal or with work or family, seemed to sort themselves out effortlessly. This is life as it was meant to be.” M.H.</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Sponsorship Amounts start at $1,000 for a Birthday Yagya. </a:t>
            </a: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a:t>
            </a: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Birthday, Well-Being and Newborn Child:</a:t>
            </a: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 $1,000 $2,500 $5,000 $10,000</a:t>
            </a: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Wedding and Wedding Anniversary:</a:t>
            </a: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$1,500 $3,000 $6,000, $10,000 </a:t>
            </a:r>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The number of Vedic Pandits performing each Special Yagya will increase in the higher donation levels, making them significantly more powerful.</a:t>
            </a:r>
            <a:endParaRPr kumimoji="0" lang="de-DE"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15</a:t>
            </a:fld>
            <a:endParaRPr lang="en-US" dirty="0"/>
          </a:p>
        </p:txBody>
      </p:sp>
    </p:spTree>
    <p:extLst>
      <p:ext uri="{BB962C8B-B14F-4D97-AF65-F5344CB8AC3E}">
        <p14:creationId xmlns:p14="http://schemas.microsoft.com/office/powerpoint/2010/main" val="153350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16</a:t>
            </a:fld>
            <a:endParaRPr lang="en-US" dirty="0"/>
          </a:p>
        </p:txBody>
      </p:sp>
    </p:spTree>
    <p:extLst>
      <p:ext uri="{BB962C8B-B14F-4D97-AF65-F5344CB8AC3E}">
        <p14:creationId xmlns:p14="http://schemas.microsoft.com/office/powerpoint/2010/main" val="2639287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Times New Roman" panose="02020603050405020304" pitchFamily="18" charset="0"/>
                <a:cs typeface="ＭＳ Ｐゴシック" panose="020B0600070205080204" pitchFamily="34" charset="-128"/>
              </a:rPr>
              <a:t>Just read the different approaches</a:t>
            </a:r>
          </a:p>
          <a:p>
            <a:endParaRPr lang="en-GB" altLang="en-US" dirty="0">
              <a:latin typeface="Times New Roman" panose="02020603050405020304" pitchFamily="18" charset="0"/>
              <a:cs typeface="ＭＳ Ｐゴシック" panose="020B0600070205080204" pitchFamily="34" charset="-128"/>
            </a:endParaRPr>
          </a:p>
          <a:p>
            <a:r>
              <a:rPr lang="en-GB" altLang="en-US" dirty="0">
                <a:latin typeface="Times New Roman" panose="02020603050405020304" pitchFamily="18" charset="0"/>
                <a:cs typeface="ＭＳ Ｐゴシック" panose="020B0600070205080204" pitchFamily="34" charset="-128"/>
              </a:rPr>
              <a:t>Major Donors: Donations from 15,000 $ up</a:t>
            </a:r>
          </a:p>
          <a:p>
            <a:endParaRPr lang="en-GB" altLang="en-US" dirty="0">
              <a:latin typeface="Times New Roman" panose="02020603050405020304" pitchFamily="18" charset="0"/>
              <a:cs typeface="ＭＳ Ｐゴシック" panose="020B0600070205080204" pitchFamily="34" charset="-128"/>
            </a:endParaRPr>
          </a:p>
          <a:p>
            <a:r>
              <a:rPr lang="en-GB" altLang="en-US" dirty="0">
                <a:latin typeface="Times New Roman" panose="02020603050405020304" pitchFamily="18" charset="0"/>
                <a:cs typeface="ＭＳ Ｐゴシック" panose="020B0600070205080204" pitchFamily="34" charset="-128"/>
              </a:rPr>
              <a:t>Courses: Income from courses at the </a:t>
            </a:r>
            <a:r>
              <a:rPr lang="en-GB" altLang="en-US" dirty="0" err="1">
                <a:latin typeface="Times New Roman" panose="02020603050405020304" pitchFamily="18" charset="0"/>
                <a:cs typeface="ＭＳ Ｐゴシック" panose="020B0600070205080204" pitchFamily="34" charset="-128"/>
              </a:rPr>
              <a:t>Brahmasthan</a:t>
            </a:r>
            <a:r>
              <a:rPr lang="en-GB" altLang="en-US" dirty="0">
                <a:latin typeface="Times New Roman" panose="02020603050405020304" pitchFamily="18" charset="0"/>
                <a:cs typeface="ＭＳ Ｐゴシック" panose="020B0600070205080204" pitchFamily="34" charset="-128"/>
              </a:rPr>
              <a:t> of India</a:t>
            </a:r>
          </a:p>
          <a:p>
            <a:endParaRPr lang="en-GB" altLang="en-US" dirty="0">
              <a:latin typeface="Times New Roman" panose="02020603050405020304" pitchFamily="18" charset="0"/>
              <a:cs typeface="ＭＳ Ｐゴシック" panose="020B0600070205080204" pitchFamily="34" charset="-128"/>
            </a:endParaRPr>
          </a:p>
          <a:p>
            <a:r>
              <a:rPr lang="en-GB" altLang="en-US" dirty="0">
                <a:latin typeface="Times New Roman" panose="02020603050405020304" pitchFamily="18" charset="0"/>
                <a:cs typeface="ＭＳ Ｐゴシック" panose="020B0600070205080204" pitchFamily="34" charset="-128"/>
              </a:rPr>
              <a:t>Businesses supporting Pandits through:</a:t>
            </a:r>
          </a:p>
          <a:p>
            <a:r>
              <a:rPr lang="en-GB" altLang="en-US" dirty="0">
                <a:latin typeface="Times New Roman" panose="02020603050405020304" pitchFamily="18" charset="0"/>
                <a:cs typeface="ＭＳ Ｐゴシック" panose="020B0600070205080204" pitchFamily="34" charset="-128"/>
              </a:rPr>
              <a:t>- Monthly donations</a:t>
            </a:r>
          </a:p>
          <a:p>
            <a:r>
              <a:rPr lang="en-GB" altLang="en-US" dirty="0">
                <a:latin typeface="Times New Roman" panose="02020603050405020304" pitchFamily="18" charset="0"/>
                <a:cs typeface="ＭＳ Ｐゴシック" panose="020B0600070205080204" pitchFamily="34" charset="-128"/>
              </a:rPr>
              <a:t>- Annual Dividends to </a:t>
            </a:r>
            <a:r>
              <a:rPr lang="en-GB" altLang="en-US" dirty="0" err="1">
                <a:latin typeface="Times New Roman" panose="02020603050405020304" pitchFamily="18" charset="0"/>
                <a:cs typeface="ＭＳ Ｐゴシック" panose="020B0600070205080204" pitchFamily="34" charset="-128"/>
              </a:rPr>
              <a:t>Brahmananda</a:t>
            </a:r>
            <a:r>
              <a:rPr lang="en-GB" altLang="en-US" dirty="0">
                <a:latin typeface="Times New Roman" panose="02020603050405020304" pitchFamily="18" charset="0"/>
                <a:cs typeface="ＭＳ Ｐゴシック" panose="020B0600070205080204" pitchFamily="34" charset="-128"/>
              </a:rPr>
              <a:t> </a:t>
            </a:r>
            <a:r>
              <a:rPr lang="en-GB" altLang="en-US" dirty="0" err="1">
                <a:latin typeface="Times New Roman" panose="02020603050405020304" pitchFamily="18" charset="0"/>
                <a:cs typeface="ＭＳ Ｐゴシック" panose="020B0600070205080204" pitchFamily="34" charset="-128"/>
              </a:rPr>
              <a:t>Saraswati</a:t>
            </a:r>
            <a:r>
              <a:rPr lang="en-GB" altLang="en-US" dirty="0">
                <a:latin typeface="Times New Roman" panose="02020603050405020304" pitchFamily="18" charset="0"/>
                <a:cs typeface="ＭＳ Ｐゴシック" panose="020B0600070205080204" pitchFamily="34" charset="-128"/>
              </a:rPr>
              <a:t> Foundation</a:t>
            </a:r>
          </a:p>
          <a:p>
            <a:r>
              <a:rPr lang="en-GB" altLang="en-US" dirty="0">
                <a:latin typeface="Times New Roman" panose="02020603050405020304" pitchFamily="18" charset="0"/>
                <a:cs typeface="ＭＳ Ｐゴシック" panose="020B0600070205080204" pitchFamily="34" charset="-128"/>
              </a:rPr>
              <a:t>- Grants of stock to </a:t>
            </a:r>
            <a:r>
              <a:rPr lang="en-GB" altLang="en-US" dirty="0" err="1">
                <a:latin typeface="Times New Roman" panose="02020603050405020304" pitchFamily="18" charset="0"/>
                <a:cs typeface="ＭＳ Ｐゴシック" panose="020B0600070205080204" pitchFamily="34" charset="-128"/>
              </a:rPr>
              <a:t>Brahmananda</a:t>
            </a:r>
            <a:r>
              <a:rPr lang="en-GB" altLang="en-US" dirty="0">
                <a:latin typeface="Times New Roman" panose="02020603050405020304" pitchFamily="18" charset="0"/>
                <a:cs typeface="ＭＳ Ｐゴシック" panose="020B0600070205080204" pitchFamily="34" charset="-128"/>
              </a:rPr>
              <a:t> </a:t>
            </a:r>
            <a:r>
              <a:rPr lang="en-GB" altLang="en-US" dirty="0" err="1">
                <a:latin typeface="Times New Roman" panose="02020603050405020304" pitchFamily="18" charset="0"/>
                <a:cs typeface="ＭＳ Ｐゴシック" panose="020B0600070205080204" pitchFamily="34" charset="-128"/>
              </a:rPr>
              <a:t>Saraswati</a:t>
            </a:r>
            <a:r>
              <a:rPr lang="en-GB" altLang="en-US" dirty="0">
                <a:latin typeface="Times New Roman" panose="02020603050405020304" pitchFamily="18" charset="0"/>
                <a:cs typeface="ＭＳ Ｐゴシック" panose="020B0600070205080204" pitchFamily="34" charset="-128"/>
              </a:rPr>
              <a:t> Foundation</a:t>
            </a:r>
          </a:p>
          <a:p>
            <a:endParaRPr lang="en-GB" altLang="en-US" dirty="0">
              <a:latin typeface="Times New Roman" panose="02020603050405020304" pitchFamily="18" charset="0"/>
              <a:cs typeface="ＭＳ Ｐゴシック" panose="020B0600070205080204" pitchFamily="34" charset="-128"/>
            </a:endParaRPr>
          </a:p>
          <a:p>
            <a:r>
              <a:rPr lang="en-GB" altLang="en-US" dirty="0">
                <a:latin typeface="Times New Roman" panose="02020603050405020304" pitchFamily="18" charset="0"/>
                <a:cs typeface="ＭＳ Ｐゴシック" panose="020B0600070205080204" pitchFamily="34" charset="-128"/>
              </a:rPr>
              <a:t>Planned Giving: e.g. bequests and last will pension funds</a:t>
            </a:r>
          </a:p>
          <a:p>
            <a:endParaRPr lang="en-GB" altLang="en-US" dirty="0">
              <a:latin typeface="Times New Roman" panose="02020603050405020304" pitchFamily="18" charset="0"/>
              <a:cs typeface="ＭＳ Ｐゴシック" panose="020B0600070205080204" pitchFamily="34" charset="-128"/>
            </a:endParaRPr>
          </a:p>
          <a:p>
            <a:r>
              <a:rPr lang="en-GB" altLang="en-US" dirty="0">
                <a:latin typeface="Times New Roman" panose="02020603050405020304" pitchFamily="18" charset="0"/>
                <a:cs typeface="ＭＳ Ｐゴシック" panose="020B0600070205080204" pitchFamily="34" charset="-128"/>
              </a:rPr>
              <a:t>If anyone has any questions about Planned Giving and Businesses supporting Pandits please refer to our website: https://vedicpandits.org/donate, use the contact us tab there and send an email to: vedicpandits@maharishi.net; or feel free to contact </a:t>
            </a:r>
            <a:r>
              <a:rPr lang="en-GB" altLang="en-US" dirty="0" err="1">
                <a:latin typeface="Times New Roman" panose="02020603050405020304" pitchFamily="18" charset="0"/>
                <a:cs typeface="ＭＳ Ｐゴシック" panose="020B0600070205080204" pitchFamily="34" charset="-128"/>
              </a:rPr>
              <a:t>Dr.</a:t>
            </a:r>
            <a:r>
              <a:rPr lang="en-GB" altLang="en-US" dirty="0">
                <a:latin typeface="Times New Roman" panose="02020603050405020304" pitchFamily="18" charset="0"/>
                <a:cs typeface="ＭＳ Ｐゴシック" panose="020B0600070205080204" pitchFamily="34" charset="-128"/>
              </a:rPr>
              <a:t> Larry Chroman at lchroman108@gmail.com. </a:t>
            </a:r>
          </a:p>
          <a:p>
            <a:endParaRPr lang="en-GB" altLang="en-US" dirty="0">
              <a:latin typeface="Times New Roman" panose="02020603050405020304" pitchFamily="18" charset="0"/>
              <a:cs typeface="ＭＳ Ｐゴシック" panose="020B0600070205080204" pitchFamily="34" charset="-128"/>
            </a:endParaRPr>
          </a:p>
          <a:p>
            <a:r>
              <a:rPr lang="en-GB" altLang="en-US" dirty="0">
                <a:latin typeface="Times New Roman" panose="02020603050405020304" pitchFamily="18" charset="0"/>
                <a:cs typeface="ＭＳ Ｐゴシック" panose="020B0600070205080204" pitchFamily="34" charset="-128"/>
              </a:rPr>
              <a:t>Other ways to help support the Maharishi Vedic Pandits:</a:t>
            </a:r>
          </a:p>
          <a:p>
            <a:r>
              <a:rPr lang="en-GB" altLang="en-US" dirty="0">
                <a:latin typeface="Times New Roman" panose="02020603050405020304" pitchFamily="18" charset="0"/>
                <a:cs typeface="ＭＳ Ｐゴシック" panose="020B0600070205080204" pitchFamily="34" charset="-128"/>
              </a:rPr>
              <a:t>- Donations of items such as real estate, stocks, bonds, jewellery, valuable collections such as stamp or coins</a:t>
            </a:r>
          </a:p>
          <a:p>
            <a:r>
              <a:rPr lang="en-GB" altLang="en-US" dirty="0">
                <a:latin typeface="Times New Roman" panose="02020603050405020304" pitchFamily="18" charset="0"/>
                <a:cs typeface="ＭＳ Ｐゴシック" panose="020B0600070205080204" pitchFamily="34" charset="-128"/>
              </a:rPr>
              <a:t>- Gifts of life insurance policies and retirement accounts</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17</a:t>
            </a:fld>
            <a:endParaRPr lang="en-US" dirty="0"/>
          </a:p>
        </p:txBody>
      </p:sp>
    </p:spTree>
    <p:extLst>
      <p:ext uri="{BB962C8B-B14F-4D97-AF65-F5344CB8AC3E}">
        <p14:creationId xmlns:p14="http://schemas.microsoft.com/office/powerpoint/2010/main" val="890561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800"/>
              </a:spcBef>
              <a:buClr>
                <a:srgbClr val="663300"/>
              </a:buClr>
              <a:buFont typeface="Arial" charset="0"/>
              <a:buChar char="•"/>
            </a:pPr>
            <a:r>
              <a:rPr lang="en-GB" dirty="0">
                <a:solidFill>
                  <a:srgbClr val="663300"/>
                </a:solidFill>
                <a:latin typeface="Calibri" charset="0"/>
                <a:ea typeface="ＭＳ Ｐゴシック" charset="0"/>
              </a:rPr>
              <a:t>Both organisation are non-profit organisations and donations are tax-deductible. Their mission is to provide funding for the training and support of the peace-creating experts in India and to establish a permanent endowment that will ensure their on-going support. </a:t>
            </a:r>
          </a:p>
          <a:p>
            <a:pPr marL="342900" indent="-342900">
              <a:spcBef>
                <a:spcPts val="800"/>
              </a:spcBef>
              <a:buClr>
                <a:srgbClr val="663300"/>
              </a:buClr>
              <a:buFont typeface="Arial" charset="0"/>
              <a:buChar char="•"/>
            </a:pPr>
            <a:r>
              <a:rPr lang="en-GB" dirty="0">
                <a:solidFill>
                  <a:srgbClr val="663300"/>
                </a:solidFill>
                <a:latin typeface="Calibri" charset="0"/>
                <a:ea typeface="ＭＳ Ｐゴシック" charset="0"/>
              </a:rPr>
              <a:t>This includes overseeing a worldwide fundraising programme, receiving donations, and managing the investment of the endowment fund. </a:t>
            </a:r>
          </a:p>
          <a:p>
            <a:pPr marL="342900" indent="-342900">
              <a:spcBef>
                <a:spcPts val="800"/>
              </a:spcBef>
              <a:buClr>
                <a:srgbClr val="663300"/>
              </a:buClr>
              <a:buFont typeface="Arial" charset="0"/>
              <a:buChar char="•"/>
            </a:pPr>
            <a:r>
              <a:rPr lang="en-GB" dirty="0">
                <a:solidFill>
                  <a:srgbClr val="663300"/>
                </a:solidFill>
                <a:latin typeface="Calibri" charset="0"/>
                <a:ea typeface="ＭＳ Ｐゴシック" charset="0"/>
              </a:rPr>
              <a:t>The Foundation directs and monitors all disbursements to its managing partners in India (Maharishi Veda Vigyan Vishwa Vidya </a:t>
            </a:r>
            <a:r>
              <a:rPr lang="en-GB" dirty="0" err="1">
                <a:solidFill>
                  <a:srgbClr val="663300"/>
                </a:solidFill>
                <a:latin typeface="Calibri" charset="0"/>
                <a:ea typeface="ＭＳ Ｐゴシック" charset="0"/>
              </a:rPr>
              <a:t>Peeth</a:t>
            </a:r>
            <a:r>
              <a:rPr lang="en-GB" dirty="0">
                <a:solidFill>
                  <a:srgbClr val="663300"/>
                </a:solidFill>
                <a:latin typeface="Calibri" charset="0"/>
                <a:ea typeface="ＭＳ Ｐゴシック" charset="0"/>
              </a:rPr>
              <a:t> [MVVVVP]) to ensure that the goals of the project are achieved.</a:t>
            </a:r>
          </a:p>
          <a:p>
            <a:pPr marL="342900" indent="-342900">
              <a:spcBef>
                <a:spcPts val="800"/>
              </a:spcBef>
              <a:buClr>
                <a:srgbClr val="663300"/>
              </a:buClr>
              <a:buFont typeface="Arial" charset="0"/>
              <a:buChar char="•"/>
            </a:pPr>
            <a:r>
              <a:rPr lang="en-GB" dirty="0">
                <a:solidFill>
                  <a:srgbClr val="663300"/>
                </a:solidFill>
                <a:latin typeface="Calibri" charset="0"/>
                <a:ea typeface="ＭＳ Ｐゴシック" charset="0"/>
              </a:rPr>
              <a:t>Both organisations have the same executive management structure.</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18</a:t>
            </a:fld>
            <a:endParaRPr lang="en-US" dirty="0"/>
          </a:p>
        </p:txBody>
      </p:sp>
    </p:spTree>
    <p:extLst>
      <p:ext uri="{BB962C8B-B14F-4D97-AF65-F5344CB8AC3E}">
        <p14:creationId xmlns:p14="http://schemas.microsoft.com/office/powerpoint/2010/main" val="4134258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19</a:t>
            </a:fld>
            <a:endParaRPr lang="en-US" dirty="0"/>
          </a:p>
        </p:txBody>
      </p:sp>
    </p:spTree>
    <p:extLst>
      <p:ext uri="{BB962C8B-B14F-4D97-AF65-F5344CB8AC3E}">
        <p14:creationId xmlns:p14="http://schemas.microsoft.com/office/powerpoint/2010/main" val="396675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perceive and respond to the environment is governed by the brain:</a:t>
            </a:r>
          </a:p>
          <a:p>
            <a:r>
              <a:rPr lang="en-US" dirty="0"/>
              <a:t>• Whether a situation is seen as threatening or safe depends on the degree of excitation of the amygdala or “fear </a:t>
            </a:r>
            <a:r>
              <a:rPr lang="en-US" dirty="0" err="1"/>
              <a:t>centre</a:t>
            </a:r>
            <a:r>
              <a:rPr lang="en-US" dirty="0"/>
              <a:t>.”</a:t>
            </a:r>
          </a:p>
          <a:p>
            <a:r>
              <a:rPr lang="en-US" dirty="0"/>
              <a:t>• The ability to control impulsive, violent </a:t>
            </a:r>
            <a:r>
              <a:rPr lang="en-US" dirty="0" err="1"/>
              <a:t>behaviour</a:t>
            </a:r>
            <a:r>
              <a:rPr lang="en-US" dirty="0"/>
              <a:t> depends on the development of the prefrontal cortex – the “higher brain” – which governs higher executive functioning, such as impulse.</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a:t>
            </a:fld>
            <a:endParaRPr lang="en-US" dirty="0"/>
          </a:p>
        </p:txBody>
      </p:sp>
    </p:spTree>
    <p:extLst>
      <p:ext uri="{BB962C8B-B14F-4D97-AF65-F5344CB8AC3E}">
        <p14:creationId xmlns:p14="http://schemas.microsoft.com/office/powerpoint/2010/main" val="2938070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20</a:t>
            </a:fld>
            <a:endParaRPr lang="en-US" dirty="0"/>
          </a:p>
        </p:txBody>
      </p:sp>
    </p:spTree>
    <p:extLst>
      <p:ext uri="{BB962C8B-B14F-4D97-AF65-F5344CB8AC3E}">
        <p14:creationId xmlns:p14="http://schemas.microsoft.com/office/powerpoint/2010/main" val="1645789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21</a:t>
            </a:fld>
            <a:endParaRPr lang="en-US" dirty="0"/>
          </a:p>
        </p:txBody>
      </p:sp>
    </p:spTree>
    <p:extLst>
      <p:ext uri="{BB962C8B-B14F-4D97-AF65-F5344CB8AC3E}">
        <p14:creationId xmlns:p14="http://schemas.microsoft.com/office/powerpoint/2010/main" val="3541706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22</a:t>
            </a:fld>
            <a:endParaRPr lang="en-US" dirty="0"/>
          </a:p>
        </p:txBody>
      </p:sp>
    </p:spTree>
    <p:extLst>
      <p:ext uri="{BB962C8B-B14F-4D97-AF65-F5344CB8AC3E}">
        <p14:creationId xmlns:p14="http://schemas.microsoft.com/office/powerpoint/2010/main" val="2036334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1" dirty="0">
                <a:solidFill>
                  <a:srgbClr val="6D4135"/>
                </a:solidFill>
                <a:latin typeface="Arial" panose="020B0604020202020204" pitchFamily="34" charset="0"/>
                <a:cs typeface="Arial" panose="020B0604020202020204" pitchFamily="34" charset="0"/>
              </a:rPr>
              <a:t>Fortunately, we are pursuing many approaches to achieve this goal, including major donor support, associated course fees, donations from businesses, and planned giving. But by far the greatest support comes from thousands of individuals participating in the Global Monthly Donor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This monthly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 allows donors to give at whatever level is comfortable for them. It spreads the funding over many individuals so that we can all together support world peace without any stress or strain, ensuring that no-one person feels it is a burden.</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Groups and individuals can also participate by supporting the Maharishi Vedic Pandits through National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their countries and Special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important events, such as birthdays and weddings. These valuable donations support the Pandits and ensure we move closer to our goal every day.</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23</a:t>
            </a:fld>
            <a:endParaRPr lang="en-US" dirty="0"/>
          </a:p>
        </p:txBody>
      </p:sp>
    </p:spTree>
    <p:extLst>
      <p:ext uri="{BB962C8B-B14F-4D97-AF65-F5344CB8AC3E}">
        <p14:creationId xmlns:p14="http://schemas.microsoft.com/office/powerpoint/2010/main" val="3623777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1" dirty="0">
                <a:solidFill>
                  <a:srgbClr val="6D4135"/>
                </a:solidFill>
                <a:latin typeface="Arial" panose="020B0604020202020204" pitchFamily="34" charset="0"/>
                <a:cs typeface="Arial" panose="020B0604020202020204" pitchFamily="34" charset="0"/>
              </a:rPr>
              <a:t>Fortunately, we are pursuing many approaches to achieve this goal, including major donor support, associated course fees, donations from businesses, and planned giving. But by far the greatest support comes from thousands of individuals participating in the Global Monthly Donor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This monthly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 allows donors to give at whatever level is comfortable for them. It spreads the funding over many individuals so that we can all together support world peace without any stress or strain, ensuring that no-one person feels it is a burden.</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Groups and individuals can also participate by supporting the Maharishi Vedic Pandits through National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their countries and Special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important events, such as birthdays and weddings. These valuable donations support the Pandits and ensure we move closer to our goal every day.</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24</a:t>
            </a:fld>
            <a:endParaRPr lang="en-US" dirty="0"/>
          </a:p>
        </p:txBody>
      </p:sp>
    </p:spTree>
    <p:extLst>
      <p:ext uri="{BB962C8B-B14F-4D97-AF65-F5344CB8AC3E}">
        <p14:creationId xmlns:p14="http://schemas.microsoft.com/office/powerpoint/2010/main" val="3368368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1" dirty="0">
                <a:solidFill>
                  <a:srgbClr val="6D4135"/>
                </a:solidFill>
                <a:latin typeface="Arial" panose="020B0604020202020204" pitchFamily="34" charset="0"/>
                <a:cs typeface="Arial" panose="020B0604020202020204" pitchFamily="34" charset="0"/>
              </a:rPr>
              <a:t>Fortunately, we are pursuing many approaches to achieve this goal, including major donor support, associated course fees, donations from businesses, and planned giving. But by far the greatest support comes from thousands of individuals participating in the Global Monthly Donor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This monthly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 allows donors to give at whatever level is comfortable for them. It spreads the funding over many individuals so that we can all together support world peace without any stress or strain, ensuring that no-one person feels it is a burden.</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Groups and individuals can also participate by supporting the Maharishi Vedic Pandits through National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their countries and Special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important events, such as birthdays and weddings. These valuable donations support the Pandits and ensure we move closer to our goal every day.</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25</a:t>
            </a:fld>
            <a:endParaRPr lang="en-US" dirty="0"/>
          </a:p>
        </p:txBody>
      </p:sp>
    </p:spTree>
    <p:extLst>
      <p:ext uri="{BB962C8B-B14F-4D97-AF65-F5344CB8AC3E}">
        <p14:creationId xmlns:p14="http://schemas.microsoft.com/office/powerpoint/2010/main" val="3010663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to add a note</a:t>
            </a:r>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26</a:t>
            </a:fld>
            <a:endParaRPr lang="en-US" dirty="0"/>
          </a:p>
        </p:txBody>
      </p:sp>
    </p:spTree>
    <p:extLst>
      <p:ext uri="{BB962C8B-B14F-4D97-AF65-F5344CB8AC3E}">
        <p14:creationId xmlns:p14="http://schemas.microsoft.com/office/powerpoint/2010/main" val="1622700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27</a:t>
            </a:fld>
            <a:endParaRPr lang="en-US" dirty="0"/>
          </a:p>
        </p:txBody>
      </p:sp>
    </p:spTree>
    <p:extLst>
      <p:ext uri="{BB962C8B-B14F-4D97-AF65-F5344CB8AC3E}">
        <p14:creationId xmlns:p14="http://schemas.microsoft.com/office/powerpoint/2010/main" val="362558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fMRI: Restoration of balanced brain functioning. </a:t>
            </a:r>
            <a:r>
              <a:rPr lang="en-US" dirty="0"/>
              <a:t>Chronic and/ or traumatic stress shuts down the prefrontal cortex or “higher brain” and causes chronic excitation of the amygdala “fear center”. TM practice deactivates the amygdala and surrounding subcortical structures (blue) and stimulates activity in the prefrontal cortex (orange) and through that, fosters higher moral behavior.</a:t>
            </a:r>
          </a:p>
        </p:txBody>
      </p:sp>
      <p:sp>
        <p:nvSpPr>
          <p:cNvPr id="4" name="Slide Number Placeholder 3"/>
          <p:cNvSpPr>
            <a:spLocks noGrp="1"/>
          </p:cNvSpPr>
          <p:nvPr>
            <p:ph type="sldNum" sz="quarter" idx="5"/>
          </p:nvPr>
        </p:nvSpPr>
        <p:spPr/>
        <p:txBody>
          <a:bodyPr/>
          <a:lstStyle/>
          <a:p>
            <a:fld id="{7F8E51C1-7331-C84B-A156-13D8F8BB5B3F}" type="slidenum">
              <a:rPr lang="en-US" smtClean="0"/>
              <a:pPr/>
              <a:t>3</a:t>
            </a:fld>
            <a:endParaRPr lang="en-US" dirty="0"/>
          </a:p>
        </p:txBody>
      </p:sp>
    </p:spTree>
    <p:extLst>
      <p:ext uri="{BB962C8B-B14F-4D97-AF65-F5344CB8AC3E}">
        <p14:creationId xmlns:p14="http://schemas.microsoft.com/office/powerpoint/2010/main" val="3760493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Brain researchers have found that during practice of the Transcendental Meditation (TM) technique, the brain becomes more coherent and integrated, and that this heightened efficiency of brain functioning grows over time through twice-daily practice – even outside of meditation – improving mental performance and overall health. The TM technique provides the individual with the experience of a unique, fourth major state of consciousness (distinct from waking, dreaming, or sleep states of consciousness) – a state of deep physiological relaxation and heightened mental alertness. Transcendental Meditation reduces stress and improves individual </a:t>
            </a:r>
            <a:r>
              <a:rPr lang="en-US" dirty="0" err="1"/>
              <a:t>behaviour</a:t>
            </a:r>
            <a:r>
              <a:rPr lang="en-US" dirty="0"/>
              <a:t>.</a:t>
            </a:r>
          </a:p>
          <a:p>
            <a:endParaRPr lang="en-US" dirty="0"/>
          </a:p>
          <a:p>
            <a:r>
              <a:rPr lang="en-US" dirty="0"/>
              <a:t>Modern physics has located more unified levels of nature’s functioning at smaller time and distance scales, culminating in the discovery of the unified field (“superstring field”) at the foundation of the universe. The Transcendental Meditation and more advanced TM-</a:t>
            </a:r>
            <a:r>
              <a:rPr lang="en-US" dirty="0" err="1"/>
              <a:t>Sidhi</a:t>
            </a:r>
            <a:r>
              <a:rPr lang="en-US" dirty="0"/>
              <a:t> </a:t>
            </a:r>
            <a:r>
              <a:rPr lang="en-US" dirty="0" err="1"/>
              <a:t>programme</a:t>
            </a:r>
            <a:r>
              <a:rPr lang="en-US" dirty="0"/>
              <a:t> provides direct experience of quieter, deeper levels of thought – culminating in the experience of the unified field at the basis of mind and matter. Group practice powerfully stimulates this universal, unified field of collective consciousness, creating a demonstrable, coherent influence throughout society.</a:t>
            </a:r>
          </a:p>
          <a:p>
            <a:endParaRPr lang="en-US" dirty="0"/>
          </a:p>
          <a:p>
            <a:r>
              <a:rPr lang="en-US" dirty="0"/>
              <a:t>Transcendental consciousness is the Unified Field of consciousness, which is a unified field of all the Laws of Nature. This Unified Field is unbounded awareness, because you experience only yourself without any other thought. When you contact this unified field on a regular basis, your daily life becomes infused with Transcendental Consciousness. Your life is then lived in accord with Natural Law, resulting in more energy and creativity. Your life begins to flourish on all levels. Problems start to disappear and you experience more happiness. Intelligence increases and memory improves. Your immune-system becomes stronger, giving better resistance to disease. You enjoy better and more harmonious relationships and life as a whole becomes more enjoyable.</a:t>
            </a:r>
          </a:p>
          <a:p>
            <a:endParaRPr lang="en-US" dirty="0"/>
          </a:p>
          <a:p>
            <a:r>
              <a:rPr lang="en-US" dirty="0"/>
              <a:t>Theoretical and empirical investigation reveals that the unified field is fundamentally a field of consciousness. The fundamental qualities of the unified field – intelligence, dynamism, and self-awareness (i.e. “self-referral” - the non-Abelian property of self-interaction) – are the defining characteristics of consciousness.</a:t>
            </a:r>
          </a:p>
          <a:p>
            <a:r>
              <a:rPr lang="en-US" dirty="0"/>
              <a:t>Extensive published research further demonstrates that human consciousness can directly access and experience the unified field in the most expanded state of human awareness, known as “pure consciousness.” This experience of the unified field – pure consciousness – constitutes a fourth major state of human consciousness, physiologically and subjectively distinct from waking, dreaming, and deep sleep. This experience is marked by the onset of global EEG coherence and increased alpha power, indicating maximum orderliness of brain functioning and </a:t>
            </a:r>
            <a:r>
              <a:rPr lang="en-US" dirty="0" err="1"/>
              <a:t>utilisation</a:t>
            </a:r>
            <a:r>
              <a:rPr lang="en-US" dirty="0"/>
              <a:t> of the total brain.</a:t>
            </a:r>
          </a:p>
        </p:txBody>
      </p:sp>
      <p:sp>
        <p:nvSpPr>
          <p:cNvPr id="4" name="Slide Number Placeholder 3"/>
          <p:cNvSpPr>
            <a:spLocks noGrp="1"/>
          </p:cNvSpPr>
          <p:nvPr>
            <p:ph type="sldNum" sz="quarter" idx="5"/>
          </p:nvPr>
        </p:nvSpPr>
        <p:spPr/>
        <p:txBody>
          <a:bodyPr/>
          <a:lstStyle/>
          <a:p>
            <a:fld id="{7F8E51C1-7331-C84B-A156-13D8F8BB5B3F}" type="slidenum">
              <a:rPr lang="en-US" smtClean="0"/>
              <a:pPr/>
              <a:t>4</a:t>
            </a:fld>
            <a:endParaRPr lang="en-US" dirty="0"/>
          </a:p>
        </p:txBody>
      </p:sp>
    </p:spTree>
    <p:extLst>
      <p:ext uri="{BB962C8B-B14F-4D97-AF65-F5344CB8AC3E}">
        <p14:creationId xmlns:p14="http://schemas.microsoft.com/office/powerpoint/2010/main" val="376071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 More than 4,000 advanced meditation experts gathered in Washington, D.C., during the summer of 1993 to scientifically demonstrate the effect of the Brain-Based Approach to Peace on reducing violent crime in the U.S. capital city. Fulfilling predictions lodged in advance, crime decreased more than 23 per cent during the demonstration project (p &lt; 10-8), according to research published in the peer-reviewed scientific journal, Social Indicators Research.</a:t>
            </a:r>
          </a:p>
          <a:p>
            <a:endParaRPr lang="en-US" dirty="0"/>
          </a:p>
          <a:p>
            <a:r>
              <a:rPr lang="en-US" dirty="0"/>
              <a:t>Or this:</a:t>
            </a:r>
          </a:p>
          <a:p>
            <a:endParaRPr lang="en-US" dirty="0"/>
          </a:p>
          <a:p>
            <a:r>
              <a:rPr lang="en-US" dirty="0"/>
              <a:t>In the summer of 1993, 4 000 individuals gathered in Washington, D.C., to see if practicing the Transcendental Meditation technique in groups for two months would affect the crime rate. Dr. John </a:t>
            </a:r>
            <a:r>
              <a:rPr lang="en-US" dirty="0" err="1"/>
              <a:t>Hagelin</a:t>
            </a:r>
            <a:r>
              <a:rPr lang="en-US" dirty="0"/>
              <a:t>, a quantum physicist, predicted that the crime rate would drop by at least 20%. The chief of police went on the evening news and said that it would take a snow blizzard in the middle of summer to accomplish that.</a:t>
            </a:r>
          </a:p>
          <a:p>
            <a:endParaRPr lang="en-US" dirty="0"/>
          </a:p>
          <a:p>
            <a:r>
              <a:rPr lang="en-US" dirty="0"/>
              <a:t>Yet, after two months, public records showed that the crime rate dropped 23%. Since most people’s paradigm about the nature of reality is based upon classical mechanics, this experimental result seems unlikely. However, from a quantum perspective, the Washington, D.C., study follows the same principles as the Meissner Effect and was described centuries ago in the Yoga Sutras – “In the vicinity of yoga, hostile tendencies are eliminated.”</a:t>
            </a:r>
          </a:p>
          <a:p>
            <a:endParaRPr lang="en-US" dirty="0"/>
          </a:p>
          <a:p>
            <a:r>
              <a:rPr lang="en-US" dirty="0"/>
              <a:t>In a time series analysis the percentual change of crime (murder, homicide, robbery and rape) was correlated to the size of the coherence creating group.</a:t>
            </a:r>
          </a:p>
          <a:p>
            <a:r>
              <a:rPr lang="en-US" dirty="0"/>
              <a:t>The maximal decrease was 23,3% in the last two weeks of the project; when compared to the expected increase for this period of time, the decrease was 30,4%.</a:t>
            </a:r>
          </a:p>
          <a:p>
            <a:r>
              <a:rPr lang="en-US" dirty="0"/>
              <a:t>The effect was increasing with the duration of the project and lasted for up to 8 weeks after the project.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5</a:t>
            </a:fld>
            <a:endParaRPr lang="en-US" dirty="0"/>
          </a:p>
        </p:txBody>
      </p:sp>
    </p:spTree>
    <p:extLst>
      <p:ext uri="{BB962C8B-B14F-4D97-AF65-F5344CB8AC3E}">
        <p14:creationId xmlns:p14="http://schemas.microsoft.com/office/powerpoint/2010/main" val="19201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invincible border that makes the nation impenetrable to any harmful influence from the outside. The Maharishi Effect refers to the growth of harmony in society resulting from the practice of Maharishi’s Vedic Technology – the technology of Natural Law – by a small fraction of the population. When the influence of coherence generated by this technology reaches sufficient intensity, an integrated national consciousness is created. This in turn strengthens the cultural integrity of the nation by promoting life in accord with Natural Law. The result is the development of self-sufficiency and an invincible armor for the nation, which automatically repels any negative influence coming from outside. Thus, the integrated state of national consciousness created by the Maharishi Effect produces a ‘Meissner Effect’ for the nation, rendering it impenetrable to external disorder.</a:t>
            </a:r>
          </a:p>
        </p:txBody>
      </p:sp>
      <p:sp>
        <p:nvSpPr>
          <p:cNvPr id="4" name="Slide Number Placeholder 3"/>
          <p:cNvSpPr>
            <a:spLocks noGrp="1"/>
          </p:cNvSpPr>
          <p:nvPr>
            <p:ph type="sldNum" sz="quarter" idx="5"/>
          </p:nvPr>
        </p:nvSpPr>
        <p:spPr/>
        <p:txBody>
          <a:bodyPr/>
          <a:lstStyle/>
          <a:p>
            <a:fld id="{7F8E51C1-7331-C84B-A156-13D8F8BB5B3F}" type="slidenum">
              <a:rPr lang="en-US" smtClean="0"/>
              <a:pPr/>
              <a:t>6</a:t>
            </a:fld>
            <a:endParaRPr lang="en-US" dirty="0"/>
          </a:p>
        </p:txBody>
      </p:sp>
    </p:spTree>
    <p:extLst>
      <p:ext uri="{BB962C8B-B14F-4D97-AF65-F5344CB8AC3E}">
        <p14:creationId xmlns:p14="http://schemas.microsoft.com/office/powerpoint/2010/main" val="2932130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ORDINARY CONDUCTOR</a:t>
            </a:r>
            <a:br>
              <a:rPr lang="en-US" dirty="0"/>
            </a:br>
            <a:r>
              <a:rPr lang="en-US" dirty="0"/>
              <a:t>In an ordinary electrical conductor, incoherent, disordered electrons allow penetration by an external magnetic field.</a:t>
            </a:r>
          </a:p>
          <a:p>
            <a:endParaRPr lang="en-US" dirty="0"/>
          </a:p>
          <a:p>
            <a:r>
              <a:rPr lang="en-US" dirty="0"/>
              <a:t>SUPERCONDUCTOR</a:t>
            </a:r>
            <a:br>
              <a:rPr lang="en-US" dirty="0"/>
            </a:br>
            <a:r>
              <a:rPr lang="en-US" dirty="0"/>
              <a:t>In a superconductor, coherent collective functioning of the electrons spontaneously excludes an external magnetic field and maintains its impenetrable status. This example of invincibility is not unique in Nature; parallel phenomena of invincibility can be found in many aspects of the physical and biological sciences. In each case, it is found that the ability of the system to resist disorder is always based on coherent collective functioning.</a:t>
            </a:r>
          </a:p>
        </p:txBody>
      </p:sp>
      <p:sp>
        <p:nvSpPr>
          <p:cNvPr id="4" name="Slide Number Placeholder 3"/>
          <p:cNvSpPr>
            <a:spLocks noGrp="1"/>
          </p:cNvSpPr>
          <p:nvPr>
            <p:ph type="sldNum" sz="quarter" idx="5"/>
          </p:nvPr>
        </p:nvSpPr>
        <p:spPr/>
        <p:txBody>
          <a:bodyPr/>
          <a:lstStyle/>
          <a:p>
            <a:fld id="{7F8E51C1-7331-C84B-A156-13D8F8BB5B3F}" type="slidenum">
              <a:rPr lang="en-US" smtClean="0"/>
              <a:pPr/>
              <a:t>7</a:t>
            </a:fld>
            <a:endParaRPr lang="en-US" dirty="0"/>
          </a:p>
        </p:txBody>
      </p:sp>
    </p:spTree>
    <p:extLst>
      <p:ext uri="{BB962C8B-B14F-4D97-AF65-F5344CB8AC3E}">
        <p14:creationId xmlns:p14="http://schemas.microsoft.com/office/powerpoint/2010/main" val="391056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lvl="1" indent="0">
              <a:spcBef>
                <a:spcPts val="600"/>
              </a:spcBef>
            </a:pPr>
            <a:r>
              <a:rPr lang="de-DE" altLang="en-US" sz="2400" dirty="0">
                <a:solidFill>
                  <a:srgbClr val="663300"/>
                </a:solidFill>
                <a:latin typeface="Calibri" panose="020F0502020204030204" pitchFamily="34" charset="0"/>
              </a:rPr>
              <a:t>The Extended Maharishi Effect dicovered in 1978 is the square root of one percent of the population practicing the Transcendental Meditation and </a:t>
            </a:r>
            <a:r>
              <a:rPr lang="de-DE" altLang="en-US" sz="2400" b="1" dirty="0">
                <a:solidFill>
                  <a:srgbClr val="663300"/>
                </a:solidFill>
                <a:latin typeface="Calibri" panose="020F0502020204030204" pitchFamily="34" charset="0"/>
              </a:rPr>
              <a:t>TM-Sidhi programme </a:t>
            </a:r>
            <a:r>
              <a:rPr lang="de-DE" altLang="en-US" sz="2400" dirty="0">
                <a:solidFill>
                  <a:srgbClr val="663300"/>
                </a:solidFill>
                <a:latin typeface="Calibri" panose="020F0502020204030204" pitchFamily="34" charset="0"/>
              </a:rPr>
              <a:t>together in one place. This produces coherence in collective consioucness, promoting positive and progressive trends in society.  </a:t>
            </a:r>
          </a:p>
          <a:p>
            <a:pPr>
              <a:spcBef>
                <a:spcPts val="600"/>
              </a:spcBef>
            </a:pPr>
            <a:endParaRPr lang="en-US" altLang="en-US" dirty="0">
              <a:solidFill>
                <a:srgbClr val="663300"/>
              </a:solidFill>
              <a:latin typeface="Times New Roman" panose="02020603050405020304" pitchFamily="18" charset="0"/>
              <a:cs typeface="ＭＳ Ｐゴシック" panose="020B0600070205080204" pitchFamily="34" charset="-128"/>
            </a:endParaRPr>
          </a:p>
          <a:p>
            <a:pPr>
              <a:spcBef>
                <a:spcPts val="600"/>
              </a:spcBef>
            </a:pPr>
            <a:r>
              <a:rPr lang="en-GB" altLang="en-US" b="1" dirty="0">
                <a:solidFill>
                  <a:srgbClr val="663300"/>
                </a:solidFill>
                <a:latin typeface="Calibri" panose="020F0502020204030204" pitchFamily="34" charset="0"/>
                <a:cs typeface="ＭＳ Ｐゴシック" panose="020B0600070205080204" pitchFamily="34" charset="-128"/>
              </a:rPr>
              <a:t>The square root of 1% of the global population is sufficient to reduce societal stress. </a:t>
            </a:r>
            <a:r>
              <a:rPr lang="en-US" altLang="en-US" dirty="0">
                <a:latin typeface="Times New Roman" panose="02020603050405020304" pitchFamily="18" charset="0"/>
                <a:cs typeface="ＭＳ Ｐゴシック" panose="020B0600070205080204" pitchFamily="34" charset="-128"/>
              </a:rPr>
              <a:t>Stress in the collective consciousness not only fuels terrorism and war, it also breeds</a:t>
            </a:r>
            <a:r>
              <a:rPr lang="en-US" altLang="en-US" b="1" dirty="0">
                <a:latin typeface="Times New Roman" panose="02020603050405020304" pitchFamily="18" charset="0"/>
                <a:cs typeface="ＭＳ Ｐゴシック" panose="020B0600070205080204" pitchFamily="34" charset="-128"/>
              </a:rPr>
              <a:t> crime, economic instability, and governmental incoherence. </a:t>
            </a:r>
            <a:r>
              <a:rPr lang="en-US" altLang="en-US" dirty="0">
                <a:latin typeface="Times New Roman" panose="02020603050405020304" pitchFamily="18" charset="0"/>
                <a:cs typeface="ＭＳ Ｐゴシック" panose="020B0600070205080204" pitchFamily="34" charset="-128"/>
              </a:rPr>
              <a:t>By reducing social stress, large groups of peace-creating experts have been shown to profoundly benefit society in each of these areas.</a:t>
            </a:r>
          </a:p>
          <a:p>
            <a:pPr>
              <a:spcBef>
                <a:spcPts val="600"/>
              </a:spcBef>
            </a:pPr>
            <a:endParaRPr lang="en-US" altLang="en-US" dirty="0">
              <a:latin typeface="Times New Roman" panose="02020603050405020304" pitchFamily="18" charset="0"/>
              <a:cs typeface="ＭＳ Ｐゴシック" panose="020B0600070205080204" pitchFamily="34" charset="-128"/>
            </a:endParaRPr>
          </a:p>
          <a:p>
            <a:pPr>
              <a:spcBef>
                <a:spcPts val="600"/>
              </a:spcBef>
            </a:pPr>
            <a:r>
              <a:rPr lang="en-GB" altLang="en-US" dirty="0">
                <a:latin typeface="Times New Roman" panose="02020603050405020304" pitchFamily="18" charset="0"/>
                <a:cs typeface="ＭＳ Ｐゴシック" panose="020B0600070205080204" pitchFamily="34" charset="-128"/>
              </a:rPr>
              <a:t>Research has shown that groups of individuals practising Yogic Flying – all enjoying significantly high brainwave coherence – create coherence in collective consciousness and generate a unifying and integrating effect in the life of society. This results in a decrease of negative trends throughout society – such as crime, accidents, and sickness – and an increase in positive social, economic, and political trends. Scientific studies on this phenomenon have demonstrated that a group of at least 9,000 individuals practising Yogic Flying can produce this coherence-creating effect on a global scale, reducing violent and negative trends worldwide.</a:t>
            </a:r>
          </a:p>
          <a:p>
            <a:pPr>
              <a:spcBef>
                <a:spcPts val="600"/>
              </a:spcBef>
            </a:pPr>
            <a:endParaRPr lang="en-GB" altLang="en-US" dirty="0">
              <a:latin typeface="Times New Roman" panose="02020603050405020304" pitchFamily="18" charset="0"/>
              <a:cs typeface="ＭＳ Ｐゴシック" panose="020B0600070205080204" pitchFamily="34" charset="-128"/>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The Transcendental Meditation-</a:t>
            </a:r>
            <a:r>
              <a:rPr lang="en-US" sz="1200" kern="1200" dirty="0" err="1">
                <a:solidFill>
                  <a:schemeClr val="tx1"/>
                </a:solidFill>
                <a:latin typeface="Times New Roman" panose="02020603050405020304" pitchFamily="18" charset="0"/>
                <a:ea typeface="+mn-ea"/>
                <a:cs typeface="MS PGothic" panose="020B0600070205080204" pitchFamily="34" charset="-128"/>
              </a:rPr>
              <a:t>Sidhi</a:t>
            </a:r>
            <a:r>
              <a:rPr lang="en-US" sz="1200" kern="1200" dirty="0">
                <a:solidFill>
                  <a:schemeClr val="tx1"/>
                </a:solidFill>
                <a:latin typeface="Times New Roman" panose="02020603050405020304" pitchFamily="18" charset="0"/>
                <a:ea typeface="+mn-ea"/>
                <a:cs typeface="MS PGothic" panose="020B0600070205080204" pitchFamily="34" charset="-128"/>
              </a:rPr>
              <a:t> </a:t>
            </a:r>
            <a:r>
              <a:rPr lang="en-US" sz="1200" kern="1200" dirty="0" err="1">
                <a:solidFill>
                  <a:schemeClr val="tx1"/>
                </a:solidFill>
                <a:latin typeface="Times New Roman" panose="02020603050405020304" pitchFamily="18" charset="0"/>
                <a:ea typeface="+mn-ea"/>
                <a:cs typeface="MS PGothic" panose="020B0600070205080204" pitchFamily="34" charset="-128"/>
              </a:rPr>
              <a:t>programme</a:t>
            </a:r>
            <a:r>
              <a:rPr lang="en-US" sz="1200" kern="1200" dirty="0">
                <a:solidFill>
                  <a:schemeClr val="tx1"/>
                </a:solidFill>
                <a:latin typeface="Times New Roman" panose="02020603050405020304" pitchFamily="18" charset="0"/>
                <a:ea typeface="+mn-ea"/>
                <a:cs typeface="MS PGothic" panose="020B0600070205080204" pitchFamily="34" charset="-128"/>
              </a:rPr>
              <a:t> (TM-</a:t>
            </a:r>
            <a:r>
              <a:rPr lang="en-US" sz="1200" kern="1200" dirty="0" err="1">
                <a:solidFill>
                  <a:schemeClr val="tx1"/>
                </a:solidFill>
                <a:latin typeface="Times New Roman" panose="02020603050405020304" pitchFamily="18" charset="0"/>
                <a:ea typeface="+mn-ea"/>
                <a:cs typeface="MS PGothic" panose="020B0600070205080204" pitchFamily="34" charset="-128"/>
              </a:rPr>
              <a:t>Sidhi</a:t>
            </a:r>
            <a:r>
              <a:rPr lang="en-US" sz="1200" kern="1200" dirty="0">
                <a:solidFill>
                  <a:schemeClr val="tx1"/>
                </a:solidFill>
                <a:latin typeface="Times New Roman" panose="02020603050405020304" pitchFamily="18" charset="0"/>
                <a:ea typeface="+mn-ea"/>
                <a:cs typeface="MS PGothic" panose="020B0600070205080204" pitchFamily="34" charset="-128"/>
              </a:rPr>
              <a:t> </a:t>
            </a:r>
            <a:r>
              <a:rPr lang="en-US" sz="1200" kern="1200" dirty="0" err="1">
                <a:solidFill>
                  <a:schemeClr val="tx1"/>
                </a:solidFill>
                <a:latin typeface="Times New Roman" panose="02020603050405020304" pitchFamily="18" charset="0"/>
                <a:ea typeface="+mn-ea"/>
                <a:cs typeface="MS PGothic" panose="020B0600070205080204" pitchFamily="34" charset="-128"/>
              </a:rPr>
              <a:t>programme</a:t>
            </a:r>
            <a:r>
              <a:rPr lang="en-US" sz="1200" kern="1200" dirty="0">
                <a:solidFill>
                  <a:schemeClr val="tx1"/>
                </a:solidFill>
                <a:latin typeface="Times New Roman" panose="02020603050405020304" pitchFamily="18" charset="0"/>
                <a:ea typeface="+mn-ea"/>
                <a:cs typeface="MS PGothic" panose="020B0600070205080204" pitchFamily="34" charset="-128"/>
              </a:rPr>
              <a:t>)</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During the Transcendental Meditation technique, the active mind becomes settled like a lake with waves that have become completely smooth and silent. During the Transcendental Meditation-</a:t>
            </a:r>
            <a:r>
              <a:rPr lang="en-US" sz="1200" kern="1200" dirty="0" err="1">
                <a:solidFill>
                  <a:schemeClr val="tx1"/>
                </a:solidFill>
                <a:latin typeface="Times New Roman" panose="02020603050405020304" pitchFamily="18" charset="0"/>
                <a:ea typeface="+mn-ea"/>
                <a:cs typeface="MS PGothic" panose="020B0600070205080204" pitchFamily="34" charset="-128"/>
              </a:rPr>
              <a:t>Sidhi</a:t>
            </a:r>
            <a:r>
              <a:rPr lang="en-US" sz="1200" kern="1200" dirty="0">
                <a:solidFill>
                  <a:schemeClr val="tx1"/>
                </a:solidFill>
                <a:latin typeface="Times New Roman" panose="02020603050405020304" pitchFamily="18" charset="0"/>
                <a:ea typeface="+mn-ea"/>
                <a:cs typeface="MS PGothic" panose="020B0600070205080204" pitchFamily="34" charset="-128"/>
              </a:rPr>
              <a:t> </a:t>
            </a:r>
            <a:r>
              <a:rPr lang="en-US" sz="1200" kern="1200" dirty="0" err="1">
                <a:solidFill>
                  <a:schemeClr val="tx1"/>
                </a:solidFill>
                <a:latin typeface="Times New Roman" panose="02020603050405020304" pitchFamily="18" charset="0"/>
                <a:ea typeface="+mn-ea"/>
                <a:cs typeface="MS PGothic" panose="020B0600070205080204" pitchFamily="34" charset="-128"/>
              </a:rPr>
              <a:t>programme</a:t>
            </a:r>
            <a:r>
              <a:rPr lang="en-US" sz="1200" kern="1200" dirty="0">
                <a:solidFill>
                  <a:schemeClr val="tx1"/>
                </a:solidFill>
                <a:latin typeface="Times New Roman" panose="02020603050405020304" pitchFamily="18" charset="0"/>
                <a:ea typeface="+mn-ea"/>
                <a:cs typeface="MS PGothic" panose="020B0600070205080204" pitchFamily="34" charset="-128"/>
              </a:rPr>
              <a:t>, the settled mind begins to be active within itself – like creating tiny ripples on that smooth surface, which spread to reach the farthest shore. The Transcendental Meditation technique allows the active mind to settle down and experience its most silent level – Transcendental Consciousness. The TM-</a:t>
            </a:r>
            <a:r>
              <a:rPr lang="en-US" sz="1200" kern="1200" dirty="0" err="1">
                <a:solidFill>
                  <a:schemeClr val="tx1"/>
                </a:solidFill>
                <a:latin typeface="Times New Roman" panose="02020603050405020304" pitchFamily="18" charset="0"/>
                <a:ea typeface="+mn-ea"/>
                <a:cs typeface="MS PGothic" panose="020B0600070205080204" pitchFamily="34" charset="-128"/>
              </a:rPr>
              <a:t>Sidhi</a:t>
            </a:r>
            <a:r>
              <a:rPr lang="en-US" sz="1200" kern="1200" dirty="0">
                <a:solidFill>
                  <a:schemeClr val="tx1"/>
                </a:solidFill>
                <a:latin typeface="Times New Roman" panose="02020603050405020304" pitchFamily="18" charset="0"/>
                <a:ea typeface="+mn-ea"/>
                <a:cs typeface="MS PGothic" panose="020B0600070205080204" pitchFamily="34" charset="-128"/>
              </a:rPr>
              <a:t> </a:t>
            </a:r>
            <a:r>
              <a:rPr lang="en-US" sz="1200" kern="1200" dirty="0" err="1">
                <a:solidFill>
                  <a:schemeClr val="tx1"/>
                </a:solidFill>
                <a:latin typeface="Times New Roman" panose="02020603050405020304" pitchFamily="18" charset="0"/>
                <a:ea typeface="+mn-ea"/>
                <a:cs typeface="MS PGothic" panose="020B0600070205080204" pitchFamily="34" charset="-128"/>
              </a:rPr>
              <a:t>programme</a:t>
            </a:r>
            <a:r>
              <a:rPr lang="en-US" sz="1200" kern="1200" dirty="0">
                <a:solidFill>
                  <a:schemeClr val="tx1"/>
                </a:solidFill>
                <a:latin typeface="Times New Roman" panose="02020603050405020304" pitchFamily="18" charset="0"/>
                <a:ea typeface="+mn-ea"/>
                <a:cs typeface="MS PGothic" panose="020B0600070205080204" pitchFamily="34" charset="-128"/>
              </a:rPr>
              <a:t> trains the mind to function from this settled level of silence, making thought and action most powerful and most easily fulfilled. Scientific research has established that the TM-</a:t>
            </a:r>
            <a:r>
              <a:rPr lang="en-US" sz="1200" kern="1200" dirty="0" err="1">
                <a:solidFill>
                  <a:schemeClr val="tx1"/>
                </a:solidFill>
                <a:latin typeface="Times New Roman" panose="02020603050405020304" pitchFamily="18" charset="0"/>
                <a:ea typeface="+mn-ea"/>
                <a:cs typeface="MS PGothic" panose="020B0600070205080204" pitchFamily="34" charset="-128"/>
              </a:rPr>
              <a:t>Sidhi</a:t>
            </a:r>
            <a:r>
              <a:rPr lang="en-US" sz="1200" kern="1200" dirty="0">
                <a:solidFill>
                  <a:schemeClr val="tx1"/>
                </a:solidFill>
                <a:latin typeface="Times New Roman" panose="02020603050405020304" pitchFamily="18" charset="0"/>
                <a:ea typeface="+mn-ea"/>
                <a:cs typeface="MS PGothic" panose="020B0600070205080204" pitchFamily="34" charset="-128"/>
              </a:rPr>
              <a:t> </a:t>
            </a:r>
            <a:r>
              <a:rPr lang="en-US" sz="1200" kern="1200" dirty="0" err="1">
                <a:solidFill>
                  <a:schemeClr val="tx1"/>
                </a:solidFill>
                <a:latin typeface="Times New Roman" panose="02020603050405020304" pitchFamily="18" charset="0"/>
                <a:ea typeface="+mn-ea"/>
                <a:cs typeface="MS PGothic" panose="020B0600070205080204" pitchFamily="34" charset="-128"/>
              </a:rPr>
              <a:t>programme</a:t>
            </a:r>
            <a:r>
              <a:rPr lang="en-US" sz="1200" kern="1200" dirty="0">
                <a:solidFill>
                  <a:schemeClr val="tx1"/>
                </a:solidFill>
                <a:latin typeface="Times New Roman" panose="02020603050405020304" pitchFamily="18" charset="0"/>
                <a:ea typeface="+mn-ea"/>
                <a:cs typeface="MS PGothic" panose="020B0600070205080204" pitchFamily="34" charset="-128"/>
              </a:rPr>
              <a:t> cultures a profound integration of brain functioning (EEG coherence), promoting an optimal state of brain functioning that provides the basis for the unfoldment of an individual’s full creative intelligence.</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Yogic Flying</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The most powerful aspect of the TM-</a:t>
            </a:r>
            <a:r>
              <a:rPr lang="en-US" sz="1200" kern="1200" dirty="0" err="1">
                <a:solidFill>
                  <a:schemeClr val="tx1"/>
                </a:solidFill>
                <a:latin typeface="Times New Roman" panose="02020603050405020304" pitchFamily="18" charset="0"/>
                <a:ea typeface="+mn-ea"/>
                <a:cs typeface="MS PGothic" panose="020B0600070205080204" pitchFamily="34" charset="-128"/>
              </a:rPr>
              <a:t>Sidhi</a:t>
            </a:r>
            <a:r>
              <a:rPr lang="en-US" sz="1200" kern="1200" dirty="0">
                <a:solidFill>
                  <a:schemeClr val="tx1"/>
                </a:solidFill>
                <a:latin typeface="Times New Roman" panose="02020603050405020304" pitchFamily="18" charset="0"/>
                <a:ea typeface="+mn-ea"/>
                <a:cs typeface="MS PGothic" panose="020B0600070205080204" pitchFamily="34" charset="-128"/>
              </a:rPr>
              <a:t> </a:t>
            </a:r>
            <a:r>
              <a:rPr lang="en-US" sz="1200" kern="1200" dirty="0" err="1">
                <a:solidFill>
                  <a:schemeClr val="tx1"/>
                </a:solidFill>
                <a:latin typeface="Times New Roman" panose="02020603050405020304" pitchFamily="18" charset="0"/>
                <a:ea typeface="+mn-ea"/>
                <a:cs typeface="MS PGothic" panose="020B0600070205080204" pitchFamily="34" charset="-128"/>
              </a:rPr>
              <a:t>programme</a:t>
            </a:r>
            <a:r>
              <a:rPr lang="en-US" sz="1200" kern="1200" dirty="0">
                <a:solidFill>
                  <a:schemeClr val="tx1"/>
                </a:solidFill>
                <a:latin typeface="Times New Roman" panose="02020603050405020304" pitchFamily="18" charset="0"/>
                <a:ea typeface="+mn-ea"/>
                <a:cs typeface="MS PGothic" panose="020B0600070205080204" pitchFamily="34" charset="-128"/>
              </a:rPr>
              <a:t> is called Yogic Flying. During the first stage of Yogic Flying, the body lifts up and moves forward in short hops. Internally, the experience is accompanied by a feeling of exhilaration, lightness, and bubbling bliss.</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During Yogic Flying research shows significant positive correlations between the abundance of alpha EEG coherence in four regions of the brain and the experience of Transcendental Consciousness. This coherence and integration of brain functioning is maximum at the moment the body lifts into the air.</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When Yogic Flying is practiced in a group, this influence of coherent brain functioning creates a positive and harmonious influence in the environment, reducing negative tendencies and promoting positive, harmonious trends in all areas of society.  </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The Extended Maharishi Effect </a:t>
            </a:r>
            <a:r>
              <a:rPr lang="en-US" sz="1200" kern="1200" dirty="0" err="1">
                <a:solidFill>
                  <a:schemeClr val="tx1"/>
                </a:solidFill>
                <a:latin typeface="Times New Roman" panose="02020603050405020304" pitchFamily="18" charset="0"/>
                <a:ea typeface="+mn-ea"/>
                <a:cs typeface="MS PGothic" panose="020B0600070205080204" pitchFamily="34" charset="-128"/>
              </a:rPr>
              <a:t>dicovered</a:t>
            </a:r>
            <a:r>
              <a:rPr lang="en-US" sz="1200" kern="1200" dirty="0">
                <a:solidFill>
                  <a:schemeClr val="tx1"/>
                </a:solidFill>
                <a:latin typeface="Times New Roman" panose="02020603050405020304" pitchFamily="18" charset="0"/>
                <a:ea typeface="+mn-ea"/>
                <a:cs typeface="MS PGothic" panose="020B0600070205080204" pitchFamily="34" charset="-128"/>
              </a:rPr>
              <a:t> in 1978 is the square root of one percent of the population practicing the Transcendental Meditation and TM-</a:t>
            </a:r>
            <a:r>
              <a:rPr lang="en-US" sz="1200" kern="1200" dirty="0" err="1">
                <a:solidFill>
                  <a:schemeClr val="tx1"/>
                </a:solidFill>
                <a:latin typeface="Times New Roman" panose="02020603050405020304" pitchFamily="18" charset="0"/>
                <a:ea typeface="+mn-ea"/>
                <a:cs typeface="MS PGothic" panose="020B0600070205080204" pitchFamily="34" charset="-128"/>
              </a:rPr>
              <a:t>Sidhi</a:t>
            </a:r>
            <a:r>
              <a:rPr lang="en-US" sz="1200" kern="1200" dirty="0">
                <a:solidFill>
                  <a:schemeClr val="tx1"/>
                </a:solidFill>
                <a:latin typeface="Times New Roman" panose="02020603050405020304" pitchFamily="18" charset="0"/>
                <a:ea typeface="+mn-ea"/>
                <a:cs typeface="MS PGothic" panose="020B0600070205080204" pitchFamily="34" charset="-128"/>
              </a:rPr>
              <a:t> </a:t>
            </a:r>
            <a:r>
              <a:rPr lang="en-US" sz="1200" kern="1200" dirty="0" err="1">
                <a:solidFill>
                  <a:schemeClr val="tx1"/>
                </a:solidFill>
                <a:latin typeface="Times New Roman" panose="02020603050405020304" pitchFamily="18" charset="0"/>
                <a:ea typeface="+mn-ea"/>
                <a:cs typeface="MS PGothic" panose="020B0600070205080204" pitchFamily="34" charset="-128"/>
              </a:rPr>
              <a:t>programme</a:t>
            </a:r>
            <a:r>
              <a:rPr lang="en-US" sz="1200" kern="1200" dirty="0">
                <a:solidFill>
                  <a:schemeClr val="tx1"/>
                </a:solidFill>
                <a:latin typeface="Times New Roman" panose="02020603050405020304" pitchFamily="18" charset="0"/>
                <a:ea typeface="+mn-ea"/>
                <a:cs typeface="MS PGothic" panose="020B0600070205080204" pitchFamily="34" charset="-128"/>
              </a:rPr>
              <a:t> together in one place. This produces coherence in collective </a:t>
            </a:r>
            <a:r>
              <a:rPr lang="en-US" sz="1200" kern="1200" dirty="0" err="1">
                <a:solidFill>
                  <a:schemeClr val="tx1"/>
                </a:solidFill>
                <a:latin typeface="Times New Roman" panose="02020603050405020304" pitchFamily="18" charset="0"/>
                <a:ea typeface="+mn-ea"/>
                <a:cs typeface="MS PGothic" panose="020B0600070205080204" pitchFamily="34" charset="-128"/>
              </a:rPr>
              <a:t>consioucness</a:t>
            </a:r>
            <a:r>
              <a:rPr lang="en-US" sz="1200" kern="1200" dirty="0">
                <a:solidFill>
                  <a:schemeClr val="tx1"/>
                </a:solidFill>
                <a:latin typeface="Times New Roman" panose="02020603050405020304" pitchFamily="18" charset="0"/>
                <a:ea typeface="+mn-ea"/>
                <a:cs typeface="MS PGothic" panose="020B0600070205080204" pitchFamily="34" charset="-128"/>
              </a:rPr>
              <a:t>, promoting positive and progressive trends in society.  </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 </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The square root of 1% of the global population is sufficient to reduce societal stress. Stress in the collective consciousness not only fuels terrorism and war, it also breeds crime, economic instability, and governmental incoherence. By reducing social stress, large groups of peace-creating experts have been shown to profoundly benefit society in each of these areas.</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 </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200" kern="1200" dirty="0">
                <a:solidFill>
                  <a:schemeClr val="tx1"/>
                </a:solidFill>
                <a:latin typeface="Times New Roman" panose="02020603050405020304" pitchFamily="18" charset="0"/>
                <a:ea typeface="+mn-ea"/>
                <a:cs typeface="MS PGothic" panose="020B0600070205080204" pitchFamily="34" charset="-128"/>
              </a:rPr>
              <a:t>Research has shown that groups of individuals </a:t>
            </a:r>
            <a:r>
              <a:rPr lang="en-US" sz="1200" kern="1200" dirty="0" err="1">
                <a:solidFill>
                  <a:schemeClr val="tx1"/>
                </a:solidFill>
                <a:latin typeface="Times New Roman" panose="02020603050405020304" pitchFamily="18" charset="0"/>
                <a:ea typeface="+mn-ea"/>
                <a:cs typeface="MS PGothic" panose="020B0600070205080204" pitchFamily="34" charset="-128"/>
              </a:rPr>
              <a:t>practising</a:t>
            </a:r>
            <a:r>
              <a:rPr lang="en-US" sz="1200" kern="1200" dirty="0">
                <a:solidFill>
                  <a:schemeClr val="tx1"/>
                </a:solidFill>
                <a:latin typeface="Times New Roman" panose="02020603050405020304" pitchFamily="18" charset="0"/>
                <a:ea typeface="+mn-ea"/>
                <a:cs typeface="MS PGothic" panose="020B0600070205080204" pitchFamily="34" charset="-128"/>
              </a:rPr>
              <a:t> Yogic Flying – all enjoying significantly high brainwave coherence – create coherence in collective consciousness and generate a unifying and integrating effect in the life of society. This results in a decrease of negative trends throughout society – such as crime, accidents, and sickness – and an increase in positive social, economic, and political trends. Scientific studies on this phenomenon have demonstrated that a group of at least 9,000 individuals </a:t>
            </a:r>
            <a:r>
              <a:rPr lang="en-US" sz="1200" kern="1200" dirty="0" err="1">
                <a:solidFill>
                  <a:schemeClr val="tx1"/>
                </a:solidFill>
                <a:latin typeface="Times New Roman" panose="02020603050405020304" pitchFamily="18" charset="0"/>
                <a:ea typeface="+mn-ea"/>
                <a:cs typeface="MS PGothic" panose="020B0600070205080204" pitchFamily="34" charset="-128"/>
              </a:rPr>
              <a:t>practising</a:t>
            </a:r>
            <a:r>
              <a:rPr lang="en-US" sz="1200" kern="1200" dirty="0">
                <a:solidFill>
                  <a:schemeClr val="tx1"/>
                </a:solidFill>
                <a:latin typeface="Times New Roman" panose="02020603050405020304" pitchFamily="18" charset="0"/>
                <a:ea typeface="+mn-ea"/>
                <a:cs typeface="MS PGothic" panose="020B0600070205080204" pitchFamily="34" charset="-128"/>
              </a:rPr>
              <a:t> Yogic Flying can produce this coherence-creating effect on a global scale, reducing violent and negative trends worldwide.  </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p>
            <a:endParaRPr lang="en-US" dirty="0"/>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The Transcendental Meditation-</a:t>
            </a:r>
            <a:r>
              <a:rPr kumimoji="0" lang="en-GB" alt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Sidhi</a:t>
            </a:r>
            <a:r>
              <a:rPr kumimoji="0" lang="en-GB"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programme (TM-</a:t>
            </a:r>
            <a:r>
              <a:rPr kumimoji="0" lang="en-GB" alt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Sidhi</a:t>
            </a:r>
            <a:r>
              <a:rPr kumimoji="0" lang="en-GB"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programme)</a:t>
            </a: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During the Transcendental Meditation technique, the active mind becomes settled like a lake with waves that have become completely smooth and silent. During the Transcendental Meditation-</a:t>
            </a:r>
            <a:r>
              <a:rPr kumimoji="0" lang="en-GB"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Sidhi</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programme, the settled mind begins to be active within itself – like creating tiny ripples on that smooth surface, which spread to reach the farthest shore. The Transcendental Meditation technique allows the active mind to settle down and experience its most silent level – Transcendental Consciousness. The TM-</a:t>
            </a:r>
            <a:r>
              <a:rPr kumimoji="0" lang="en-GB"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Sidhi</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programme trains the mind to function from this settled level of silence, making thought and action most powerful and most easily fulfilled. Scientific research has established that the TM-</a:t>
            </a:r>
            <a:r>
              <a:rPr kumimoji="0" lang="en-GB"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Sidhi</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programme cultures a profound integration of brain functioning (EEG coherence), promoting an optimal state of brain functioning that provides the basis for the unfoldment of an individual’s full creative intelligence.</a:t>
            </a: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Yogic Flying</a:t>
            </a: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The most powerful aspect of the TM-</a:t>
            </a:r>
            <a:r>
              <a:rPr kumimoji="0" lang="en-GB" alt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Sidhi</a:t>
            </a: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 programme is called Yogic Flying. During the first stage of Yogic Flying, the body lifts up and moves forward in short hops. Internally, the experience is accompanied by a feeling of exhilaration, lightness, and bubbling bliss.</a:t>
            </a: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During Yogic Flying research shows significant positive correlations between the abundance of alpha EEG coherence in four regions of the brain and the experience of Transcendental Consciousness. This coherence and integration of brain functioning is maximum at the moment the body lifts into the air.</a:t>
            </a: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r>
              <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cs typeface="ＭＳ Ｐゴシック" panose="020B0600070205080204" pitchFamily="34" charset="-128"/>
              </a:rPr>
              <a:t>When Yogic Flying is practiced in a group, this influence of coherent brain functioning creates a positive and harmonious influence in the environment, reducing negative tendencies and promoting positive, harmonious trends in all areas of society. </a:t>
            </a:r>
          </a:p>
          <a:p>
            <a:pPr marL="0" marR="0" lvl="0" indent="0" algn="l" defTabSz="449263" rtl="0" eaLnBrk="0" fontAlgn="base" latinLnBrk="0" hangingPunct="0">
              <a:lnSpc>
                <a:spcPct val="90000"/>
              </a:lnSpc>
              <a:spcBef>
                <a:spcPct val="30000"/>
              </a:spcBef>
              <a:spcAft>
                <a:spcPct val="0"/>
              </a:spcAft>
              <a:buClr>
                <a:srgbClr val="000000"/>
              </a:buClr>
              <a:buSzPct val="100000"/>
              <a:buFont typeface="Times New Roman" panose="02020603050405020304" pitchFamily="18" charset="0"/>
              <a:buNone/>
              <a:tabLst/>
              <a:defRPr/>
            </a:pPr>
            <a:endParaRPr kumimoji="0" lang="en-GB"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8</a:t>
            </a:fld>
            <a:endParaRPr lang="en-US" dirty="0"/>
          </a:p>
        </p:txBody>
      </p:sp>
    </p:spTree>
    <p:extLst>
      <p:ext uri="{BB962C8B-B14F-4D97-AF65-F5344CB8AC3E}">
        <p14:creationId xmlns:p14="http://schemas.microsoft.com/office/powerpoint/2010/main" val="386688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add a note</a:t>
            </a:r>
          </a:p>
        </p:txBody>
      </p:sp>
      <p:sp>
        <p:nvSpPr>
          <p:cNvPr id="4" name="Slide Number Placeholder 3"/>
          <p:cNvSpPr>
            <a:spLocks noGrp="1"/>
          </p:cNvSpPr>
          <p:nvPr>
            <p:ph type="sldNum" sz="quarter" idx="5"/>
          </p:nvPr>
        </p:nvSpPr>
        <p:spPr/>
        <p:txBody>
          <a:bodyPr/>
          <a:lstStyle/>
          <a:p>
            <a:fld id="{7F8E51C1-7331-C84B-A156-13D8F8BB5B3F}" type="slidenum">
              <a:rPr lang="en-US" smtClean="0"/>
              <a:pPr/>
              <a:t>9</a:t>
            </a:fld>
            <a:endParaRPr lang="en-US" dirty="0"/>
          </a:p>
        </p:txBody>
      </p:sp>
    </p:spTree>
    <p:extLst>
      <p:ext uri="{BB962C8B-B14F-4D97-AF65-F5344CB8AC3E}">
        <p14:creationId xmlns:p14="http://schemas.microsoft.com/office/powerpoint/2010/main" val="336285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xfrm>
            <a:off x="8742459" y="6247377"/>
            <a:ext cx="2790416" cy="316833"/>
          </a:xfrm>
        </p:spPr>
        <p:txBody>
          <a:bodyPr/>
          <a:lstStyle>
            <a:lvl1pPr>
              <a:defRPr sz="1600" b="1">
                <a:solidFill>
                  <a:srgbClr val="0000FF"/>
                </a:solidFill>
              </a:defRPr>
            </a:lvl1pPr>
          </a:lstStyle>
          <a:p>
            <a:fld id="{1DD35017-0610-1D4C-9D34-ED402A778114}" type="slidenum">
              <a:rPr lang="de-DE"/>
              <a:pPr/>
              <a:t>‹#›</a:t>
            </a:fld>
            <a:endParaRPr lang="de-DE"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3A6E0E-1618-1D48-875A-93AE660880AB}" type="datetimeFigureOut">
              <a:rPr lang="en-US" smtClean="0"/>
              <a:pPr/>
              <a:t>3/28/2020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A6E0E-1618-1D48-875A-93AE660880AB}" type="datetimeFigureOut">
              <a:rPr lang="en-US" smtClean="0"/>
              <a:pPr/>
              <a:t>3/28/2020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81FC8-51A5-8649-96EF-B96B3C9A344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hyperlink" Target="https://vedicpandits.org/ganesh-recitatio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vedicpandits.org/recitation-clips-for-newsletters/#ganesh"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tiff"/><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11.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tiff"/><Relationship Id="rId3" Type="http://schemas.openxmlformats.org/officeDocument/2006/relationships/image" Target="../media/image2.tiff"/><Relationship Id="rId7" Type="http://schemas.openxmlformats.org/officeDocument/2006/relationships/image" Target="../media/image33.jpg"/><Relationship Id="rId12"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6.jpeg"/><Relationship Id="rId5" Type="http://schemas.openxmlformats.org/officeDocument/2006/relationships/image" Target="../media/image31.png"/><Relationship Id="rId10" Type="http://schemas.openxmlformats.org/officeDocument/2006/relationships/image" Target="../media/image35.jpg"/><Relationship Id="rId4" Type="http://schemas.openxmlformats.org/officeDocument/2006/relationships/image" Target="../media/image3.jpeg"/><Relationship Id="rId9" Type="http://schemas.microsoft.com/office/2007/relationships/hdphoto" Target="../media/hdphoto1.wdp"/><Relationship Id="rId14" Type="http://schemas.openxmlformats.org/officeDocument/2006/relationships/image" Target="../media/image39.tiff"/></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1.tiff"/><Relationship Id="rId5" Type="http://schemas.openxmlformats.org/officeDocument/2006/relationships/image" Target="../media/image11.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tiff"/><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hyperlink" Target="https://material.vedicpandits.org/english-material/#PPT_Video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D0BCC2-4719-9E40-9A6E-71F1A642D9C7}"/>
              </a:ext>
            </a:extLst>
          </p:cNvPr>
          <p:cNvPicPr>
            <a:picLocks noChangeAspect="1"/>
          </p:cNvPicPr>
          <p:nvPr/>
        </p:nvPicPr>
        <p:blipFill rotWithShape="1">
          <a:blip r:embed="rId3"/>
          <a:srcRect b="18847"/>
          <a:stretch/>
        </p:blipFill>
        <p:spPr>
          <a:xfrm flipH="1">
            <a:off x="1477229" y="359324"/>
            <a:ext cx="9284670" cy="4545182"/>
          </a:xfrm>
          <a:prstGeom prst="rect">
            <a:avLst/>
          </a:prstGeom>
          <a:ln>
            <a:noFill/>
          </a:ln>
          <a:effectLst>
            <a:softEdge rad="112500"/>
          </a:effectLst>
        </p:spPr>
      </p:pic>
      <p:cxnSp>
        <p:nvCxnSpPr>
          <p:cNvPr id="3" name="Straight Connector 2">
            <a:extLst>
              <a:ext uri="{FF2B5EF4-FFF2-40B4-BE49-F238E27FC236}">
                <a16:creationId xmlns:a16="http://schemas.microsoft.com/office/drawing/2014/main" id="{C16FDDA4-01F1-7945-9541-CA2D487DB366}"/>
              </a:ext>
            </a:extLst>
          </p:cNvPr>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D400F25-27B5-A944-9FF5-7E8F08CCE4A4}"/>
              </a:ext>
            </a:extLst>
          </p:cNvPr>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D720ABF-1AE7-E849-BD5D-0BAC75E59140}"/>
              </a:ext>
            </a:extLst>
          </p:cNvPr>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descr="Pasted Graphic.tiff">
            <a:extLst>
              <a:ext uri="{FF2B5EF4-FFF2-40B4-BE49-F238E27FC236}">
                <a16:creationId xmlns:a16="http://schemas.microsoft.com/office/drawing/2014/main" id="{A91E5B9F-DABB-C446-B2CB-2A413BA139B9}"/>
              </a:ext>
            </a:extLst>
          </p:cNvPr>
          <p:cNvPicPr>
            <a:picLocks noChangeAspect="1"/>
          </p:cNvPicPr>
          <p:nvPr/>
        </p:nvPicPr>
        <p:blipFill rotWithShape="1">
          <a:blip r:embed="rId4"/>
          <a:srcRect l="8765" r="8024"/>
          <a:stretch/>
        </p:blipFill>
        <p:spPr>
          <a:xfrm>
            <a:off x="689942" y="329583"/>
            <a:ext cx="714961" cy="810798"/>
          </a:xfrm>
          <a:prstGeom prst="rect">
            <a:avLst/>
          </a:prstGeom>
        </p:spPr>
      </p:pic>
      <p:pic>
        <p:nvPicPr>
          <p:cNvPr id="8" name="Picture 7" descr="Orange strip website SY reminder550.jpg">
            <a:extLst>
              <a:ext uri="{FF2B5EF4-FFF2-40B4-BE49-F238E27FC236}">
                <a16:creationId xmlns:a16="http://schemas.microsoft.com/office/drawing/2014/main" id="{5FBD9FA0-124A-4E4D-AD6B-C8140D5E09C2}"/>
              </a:ext>
            </a:extLst>
          </p:cNvPr>
          <p:cNvPicPr>
            <a:picLocks noChangeAspect="1"/>
          </p:cNvPicPr>
          <p:nvPr/>
        </p:nvPicPr>
        <p:blipFill>
          <a:blip r:embed="rId5"/>
          <a:stretch>
            <a:fillRect/>
          </a:stretch>
        </p:blipFill>
        <p:spPr>
          <a:xfrm>
            <a:off x="1" y="6404470"/>
            <a:ext cx="12191999" cy="453530"/>
          </a:xfrm>
          <a:prstGeom prst="rect">
            <a:avLst/>
          </a:prstGeom>
        </p:spPr>
      </p:pic>
      <p:sp>
        <p:nvSpPr>
          <p:cNvPr id="9" name="TextBox 8">
            <a:extLst>
              <a:ext uri="{FF2B5EF4-FFF2-40B4-BE49-F238E27FC236}">
                <a16:creationId xmlns:a16="http://schemas.microsoft.com/office/drawing/2014/main" id="{1AA5AD36-280E-824D-A06A-BD471842AD2E}"/>
              </a:ext>
            </a:extLst>
          </p:cNvPr>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10" name="Foliennummernplatzhalter 5">
            <a:extLst>
              <a:ext uri="{FF2B5EF4-FFF2-40B4-BE49-F238E27FC236}">
                <a16:creationId xmlns:a16="http://schemas.microsoft.com/office/drawing/2014/main" id="{481085D7-9AD9-304C-9644-65195AE5EFA1}"/>
              </a:ext>
            </a:extLst>
          </p:cNvPr>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b="0">
                <a:solidFill>
                  <a:schemeClr val="accent6">
                    <a:lumMod val="20000"/>
                    <a:lumOff val="80000"/>
                  </a:schemeClr>
                </a:solidFill>
              </a:rPr>
              <a:pPr/>
              <a:t>1</a:t>
            </a:fld>
            <a:endParaRPr lang="de-DE" sz="2000" b="0" dirty="0">
              <a:solidFill>
                <a:schemeClr val="accent6">
                  <a:lumMod val="20000"/>
                  <a:lumOff val="80000"/>
                </a:schemeClr>
              </a:solidFill>
            </a:endParaRPr>
          </a:p>
        </p:txBody>
      </p:sp>
      <p:sp>
        <p:nvSpPr>
          <p:cNvPr id="18" name="Content Placeholder 1">
            <a:extLst>
              <a:ext uri="{FF2B5EF4-FFF2-40B4-BE49-F238E27FC236}">
                <a16:creationId xmlns:a16="http://schemas.microsoft.com/office/drawing/2014/main" id="{98B43EB9-6929-AB41-A726-69FF24D4AE76}"/>
              </a:ext>
            </a:extLst>
          </p:cNvPr>
          <p:cNvSpPr txBox="1">
            <a:spLocks/>
          </p:cNvSpPr>
          <p:nvPr/>
        </p:nvSpPr>
        <p:spPr bwMode="auto">
          <a:xfrm>
            <a:off x="2040379" y="505969"/>
            <a:ext cx="8175172" cy="2092469"/>
          </a:xfrm>
          <a:prstGeom prst="rect">
            <a:avLst/>
          </a:prstGeom>
          <a:noFill/>
          <a:ln w="9525">
            <a:noFill/>
            <a:miter lim="800000"/>
            <a:headEnd/>
            <a:tailEnd/>
          </a:ln>
        </p:spPr>
        <p:txBody>
          <a:bodyPr lIns="0" tIns="16200" rIns="0" bIns="0">
            <a:prstTxWarp prst="textNoShape">
              <a:avLst/>
            </a:prstTxWarp>
            <a:scene3d>
              <a:camera prst="orthographicFront"/>
              <a:lightRig rig="morning" dir="t"/>
            </a:scene3d>
            <a:sp3d extrusionH="57150" prstMaterial="matte">
              <a:bevelT w="38100" h="38100"/>
            </a:sp3d>
          </a:bodyPr>
          <a:lstStyle/>
          <a:p>
            <a:pPr indent="-342900" algn="ctr">
              <a:lnSpc>
                <a:spcPct val="96000"/>
              </a:lnSpc>
              <a:buClr>
                <a:srgbClr val="000000"/>
              </a:buClr>
              <a:buSzPct val="100000"/>
            </a:pPr>
            <a:r>
              <a:rPr lang="en-GB" sz="8000" b="1" spc="300" dirty="0">
                <a:solidFill>
                  <a:srgbClr val="FFC000"/>
                </a:solidFill>
                <a:latin typeface="Arial" panose="020B0604020202020204" pitchFamily="34" charset="0"/>
                <a:ea typeface="Arial" charset="-52"/>
                <a:cs typeface="Arial" panose="020B0604020202020204" pitchFamily="34" charset="0"/>
              </a:rPr>
              <a:t>G</a:t>
            </a:r>
            <a:r>
              <a:rPr lang="en-GB" sz="6000" b="1" spc="300" dirty="0">
                <a:solidFill>
                  <a:srgbClr val="FFC000"/>
                </a:solidFill>
                <a:latin typeface="Arial" panose="020B0604020202020204" pitchFamily="34" charset="0"/>
                <a:ea typeface="Arial" charset="-52"/>
                <a:cs typeface="Arial" panose="020B0604020202020204" pitchFamily="34" charset="0"/>
              </a:rPr>
              <a:t>LOBAL </a:t>
            </a:r>
            <a:r>
              <a:rPr lang="en-GB" sz="8000" b="1" spc="300" dirty="0">
                <a:solidFill>
                  <a:srgbClr val="FFC000"/>
                </a:solidFill>
                <a:latin typeface="Arial" panose="020B0604020202020204" pitchFamily="34" charset="0"/>
                <a:ea typeface="Arial" charset="-52"/>
                <a:cs typeface="Arial" panose="020B0604020202020204" pitchFamily="34" charset="0"/>
              </a:rPr>
              <a:t>P</a:t>
            </a:r>
            <a:r>
              <a:rPr lang="en-GB" sz="6000" b="1" spc="300" dirty="0">
                <a:solidFill>
                  <a:srgbClr val="FFC000"/>
                </a:solidFill>
                <a:latin typeface="Arial" panose="020B0604020202020204" pitchFamily="34" charset="0"/>
                <a:ea typeface="Arial" charset="-52"/>
                <a:cs typeface="Arial" panose="020B0604020202020204" pitchFamily="34" charset="0"/>
              </a:rPr>
              <a:t>EACE </a:t>
            </a:r>
            <a:r>
              <a:rPr lang="en-GB" sz="8000" b="1" spc="300" dirty="0">
                <a:solidFill>
                  <a:srgbClr val="FFC000"/>
                </a:solidFill>
                <a:latin typeface="Arial" panose="020B0604020202020204" pitchFamily="34" charset="0"/>
                <a:ea typeface="Arial" charset="-52"/>
                <a:cs typeface="Arial" panose="020B0604020202020204" pitchFamily="34" charset="0"/>
              </a:rPr>
              <a:t>I</a:t>
            </a:r>
            <a:r>
              <a:rPr lang="en-GB" sz="6000" b="1" spc="300" dirty="0">
                <a:solidFill>
                  <a:srgbClr val="FFC000"/>
                </a:solidFill>
                <a:latin typeface="Arial" panose="020B0604020202020204" pitchFamily="34" charset="0"/>
                <a:ea typeface="Arial" charset="-52"/>
                <a:cs typeface="Arial" panose="020B0604020202020204" pitchFamily="34" charset="0"/>
              </a:rPr>
              <a:t>NITIATIVE</a:t>
            </a:r>
            <a:r>
              <a:rPr lang="en-GB" sz="6000" spc="300" dirty="0">
                <a:solidFill>
                  <a:srgbClr val="FFC000"/>
                </a:solidFill>
                <a:latin typeface="Arial" panose="020B0604020202020204" pitchFamily="34" charset="0"/>
                <a:ea typeface="Arial" charset="-52"/>
                <a:cs typeface="Arial" panose="020B0604020202020204" pitchFamily="34" charset="0"/>
              </a:rPr>
              <a:t> </a:t>
            </a:r>
          </a:p>
          <a:p>
            <a:pPr indent="-342900" algn="ctr">
              <a:lnSpc>
                <a:spcPct val="96000"/>
              </a:lnSpc>
              <a:buClr>
                <a:srgbClr val="000000"/>
              </a:buClr>
              <a:buSzPct val="100000"/>
            </a:pPr>
            <a:br>
              <a:rPr lang="en-GB" sz="4800" b="1" dirty="0">
                <a:solidFill>
                  <a:srgbClr val="0000FF"/>
                </a:solidFill>
                <a:latin typeface="Calibri" charset="0"/>
                <a:ea typeface="Arial" charset="-52"/>
                <a:cs typeface="Arial" charset="-52"/>
              </a:rPr>
            </a:br>
            <a:endParaRPr lang="en-GB" sz="4800" b="1" dirty="0">
              <a:solidFill>
                <a:srgbClr val="0000FF"/>
              </a:solidFill>
              <a:latin typeface="Calibri" charset="0"/>
              <a:ea typeface="Arial" charset="-52"/>
              <a:cs typeface="Arial" charset="-52"/>
            </a:endParaRPr>
          </a:p>
          <a:p>
            <a:pPr indent="-342900" algn="ctr">
              <a:lnSpc>
                <a:spcPct val="96000"/>
              </a:lnSpc>
              <a:buClr>
                <a:srgbClr val="000000"/>
              </a:buClr>
              <a:buSzPct val="100000"/>
            </a:pPr>
            <a:endParaRPr lang="en-GB" sz="2400" dirty="0">
              <a:solidFill>
                <a:srgbClr val="002060"/>
              </a:solidFill>
              <a:latin typeface="Calibri" charset="0"/>
              <a:ea typeface="Arial" charset="-52"/>
              <a:cs typeface="Arial" charset="-52"/>
            </a:endParaRPr>
          </a:p>
        </p:txBody>
      </p:sp>
      <p:sp>
        <p:nvSpPr>
          <p:cNvPr id="19" name="Content Placeholder 1">
            <a:extLst>
              <a:ext uri="{FF2B5EF4-FFF2-40B4-BE49-F238E27FC236}">
                <a16:creationId xmlns:a16="http://schemas.microsoft.com/office/drawing/2014/main" id="{963EC0FF-D9EF-104A-8680-5C1E76FCD810}"/>
              </a:ext>
            </a:extLst>
          </p:cNvPr>
          <p:cNvSpPr txBox="1">
            <a:spLocks/>
          </p:cNvSpPr>
          <p:nvPr/>
        </p:nvSpPr>
        <p:spPr bwMode="auto">
          <a:xfrm>
            <a:off x="2217730" y="3028512"/>
            <a:ext cx="7749219" cy="568482"/>
          </a:xfrm>
          <a:prstGeom prst="rect">
            <a:avLst/>
          </a:prstGeom>
          <a:noFill/>
          <a:ln w="9525">
            <a:noFill/>
            <a:miter lim="800000"/>
            <a:headEnd/>
            <a:tailEnd/>
          </a:ln>
        </p:spPr>
        <p:txBody>
          <a:bodyPr lIns="0" tIns="16200" rIns="0" bIns="0">
            <a:prstTxWarp prst="textNoShape">
              <a:avLst/>
            </a:prstTxWarp>
          </a:bodyPr>
          <a:lstStyle/>
          <a:p>
            <a:pPr indent="-342900" algn="ctr">
              <a:lnSpc>
                <a:spcPct val="96000"/>
              </a:lnSpc>
              <a:buClr>
                <a:srgbClr val="000000"/>
              </a:buClr>
              <a:buSzPct val="100000"/>
            </a:pPr>
            <a:r>
              <a:rPr lang="en-GB" sz="2000" b="1" spc="300" dirty="0">
                <a:solidFill>
                  <a:schemeClr val="bg1"/>
                </a:solidFill>
                <a:latin typeface="Arial" panose="020B0604020202020204" pitchFamily="34" charset="0"/>
                <a:ea typeface="Arial" charset="-52"/>
                <a:cs typeface="Arial" panose="020B0604020202020204" pitchFamily="34" charset="0"/>
              </a:rPr>
              <a:t>MAHARISHI VEDIC PANDITS FOR WORLD PEACE  </a:t>
            </a:r>
          </a:p>
          <a:p>
            <a:pPr indent="-342900" algn="ctr">
              <a:lnSpc>
                <a:spcPct val="96000"/>
              </a:lnSpc>
              <a:buClr>
                <a:srgbClr val="000000"/>
              </a:buClr>
              <a:buSzPct val="100000"/>
            </a:pPr>
            <a:br>
              <a:rPr lang="en-GB" sz="4800" b="1" dirty="0">
                <a:solidFill>
                  <a:srgbClr val="0000FF"/>
                </a:solidFill>
                <a:latin typeface="Calibri" charset="0"/>
                <a:ea typeface="Arial" charset="-52"/>
                <a:cs typeface="Arial" charset="-52"/>
              </a:rPr>
            </a:br>
            <a:endParaRPr lang="en-GB" sz="4800" b="1" dirty="0">
              <a:solidFill>
                <a:srgbClr val="0000FF"/>
              </a:solidFill>
              <a:latin typeface="Calibri" charset="0"/>
              <a:ea typeface="Arial" charset="-52"/>
              <a:cs typeface="Arial" charset="-52"/>
            </a:endParaRPr>
          </a:p>
          <a:p>
            <a:pPr indent="-342900" algn="ctr">
              <a:lnSpc>
                <a:spcPct val="96000"/>
              </a:lnSpc>
              <a:buClr>
                <a:srgbClr val="000000"/>
              </a:buClr>
              <a:buSzPct val="100000"/>
            </a:pPr>
            <a:r>
              <a:rPr lang="en-GB" sz="2400" dirty="0">
                <a:solidFill>
                  <a:srgbClr val="002060"/>
                </a:solidFill>
                <a:latin typeface="Calibri" charset="0"/>
                <a:ea typeface="Arial" charset="-52"/>
                <a:cs typeface="Arial" charset="-52"/>
              </a:rPr>
              <a:t> </a:t>
            </a:r>
          </a:p>
        </p:txBody>
      </p:sp>
      <p:sp>
        <p:nvSpPr>
          <p:cNvPr id="6" name="TextBox 5">
            <a:extLst>
              <a:ext uri="{FF2B5EF4-FFF2-40B4-BE49-F238E27FC236}">
                <a16:creationId xmlns:a16="http://schemas.microsoft.com/office/drawing/2014/main" id="{7C305577-DB2C-ED4C-83A2-3ADE9479839E}"/>
              </a:ext>
            </a:extLst>
          </p:cNvPr>
          <p:cNvSpPr txBox="1"/>
          <p:nvPr/>
        </p:nvSpPr>
        <p:spPr>
          <a:xfrm>
            <a:off x="13205361" y="-59377"/>
            <a:ext cx="184731" cy="369332"/>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90AB8197-50ED-0741-B76F-A5DC092A5665}"/>
              </a:ext>
            </a:extLst>
          </p:cNvPr>
          <p:cNvPicPr>
            <a:picLocks noChangeAspect="1"/>
          </p:cNvPicPr>
          <p:nvPr/>
        </p:nvPicPr>
        <p:blipFill>
          <a:blip r:embed="rId6"/>
          <a:stretch>
            <a:fillRect/>
          </a:stretch>
        </p:blipFill>
        <p:spPr>
          <a:xfrm>
            <a:off x="1474051" y="4722424"/>
            <a:ext cx="9283081" cy="1552926"/>
          </a:xfrm>
          <a:prstGeom prst="rect">
            <a:avLst/>
          </a:prstGeom>
          <a:ln>
            <a:noFill/>
          </a:ln>
          <a:effectLst>
            <a:softEdge rad="112500"/>
          </a:effectLst>
        </p:spPr>
      </p:pic>
    </p:spTree>
    <p:extLst>
      <p:ext uri="{BB962C8B-B14F-4D97-AF65-F5344CB8AC3E}">
        <p14:creationId xmlns:p14="http://schemas.microsoft.com/office/powerpoint/2010/main" val="161748201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10</a:t>
            </a:fld>
            <a:endParaRPr lang="de-DE" sz="2000" dirty="0">
              <a:solidFill>
                <a:schemeClr val="accent6">
                  <a:lumMod val="20000"/>
                  <a:lumOff val="80000"/>
                </a:schemeClr>
              </a:solidFill>
            </a:endParaRPr>
          </a:p>
        </p:txBody>
      </p:sp>
      <p:pic>
        <p:nvPicPr>
          <p:cNvPr id="10" name="Picture 9" descr="Blue globe Pandit slice header.jpg">
            <a:extLst>
              <a:ext uri="{FF2B5EF4-FFF2-40B4-BE49-F238E27FC236}">
                <a16:creationId xmlns:a16="http://schemas.microsoft.com/office/drawing/2014/main" id="{B9C86000-C4B2-0547-ADC7-D425B8408463}"/>
              </a:ext>
            </a:extLst>
          </p:cNvPr>
          <p:cNvPicPr>
            <a:picLocks noChangeAspect="1"/>
          </p:cNvPicPr>
          <p:nvPr/>
        </p:nvPicPr>
        <p:blipFill rotWithShape="1">
          <a:blip r:embed="rId5">
            <a:alphaModFix amt="70000"/>
          </a:blip>
          <a:srcRect/>
          <a:stretch/>
        </p:blipFill>
        <p:spPr>
          <a:xfrm>
            <a:off x="1794742" y="3107331"/>
            <a:ext cx="8602511" cy="3150299"/>
          </a:xfrm>
          <a:prstGeom prst="rect">
            <a:avLst/>
          </a:prstGeom>
          <a:ln>
            <a:noFill/>
          </a:ln>
          <a:effectLst>
            <a:softEdge rad="112500"/>
          </a:effectLst>
        </p:spPr>
      </p:pic>
      <p:sp>
        <p:nvSpPr>
          <p:cNvPr id="12" name="Rectangle 13">
            <a:extLst>
              <a:ext uri="{FF2B5EF4-FFF2-40B4-BE49-F238E27FC236}">
                <a16:creationId xmlns:a16="http://schemas.microsoft.com/office/drawing/2014/main" id="{090CAA79-E579-0045-85FB-A3F5C4867E53}"/>
              </a:ext>
            </a:extLst>
          </p:cNvPr>
          <p:cNvSpPr txBox="1">
            <a:spLocks noChangeArrowheads="1"/>
          </p:cNvSpPr>
          <p:nvPr/>
        </p:nvSpPr>
        <p:spPr bwMode="auto">
          <a:xfrm>
            <a:off x="1665017" y="442775"/>
            <a:ext cx="9138652" cy="792163"/>
          </a:xfrm>
          <a:prstGeom prst="rect">
            <a:avLst/>
          </a:prstGeom>
          <a:noFill/>
          <a:ln w="9525">
            <a:noFill/>
            <a:miter lim="800000"/>
            <a:headEnd/>
            <a:tailEnd/>
          </a:ln>
        </p:spPr>
        <p:txBody>
          <a:bodyPr lIns="0" tIns="0" rIns="0" bIns="0" anchor="ctr">
            <a:prstTxWarp prst="textNoShape">
              <a:avLst/>
            </a:prstTxWarp>
          </a:bodyPr>
          <a:lstStyle/>
          <a:p>
            <a:pPr algn="ctr">
              <a:lnSpc>
                <a:spcPct val="96000"/>
              </a:lnSpc>
              <a:buClr>
                <a:srgbClr val="000000"/>
              </a:buClr>
              <a:buSzPct val="100000"/>
              <a:buFont typeface="Times New Roman" charset="0"/>
              <a:buNone/>
            </a:pPr>
            <a:r>
              <a:rPr lang="en-US" sz="4400" dirty="0">
                <a:solidFill>
                  <a:srgbClr val="D66500"/>
                </a:solidFill>
                <a:latin typeface="Arial" panose="020B0604020202020204" pitchFamily="34" charset="0"/>
                <a:ea typeface="ヒラギノ角ゴ Pro W3" charset="-128"/>
                <a:cs typeface="Arial" panose="020B0604020202020204" pitchFamily="34" charset="0"/>
              </a:rPr>
              <a:t>The formula for World Peace</a:t>
            </a:r>
          </a:p>
        </p:txBody>
      </p:sp>
      <p:pic>
        <p:nvPicPr>
          <p:cNvPr id="18" name="Picture 17" descr="Screen Shot 2018-08-14 at 22.32.55.png">
            <a:extLst>
              <a:ext uri="{FF2B5EF4-FFF2-40B4-BE49-F238E27FC236}">
                <a16:creationId xmlns:a16="http://schemas.microsoft.com/office/drawing/2014/main" id="{50D6856E-5A4D-6A4D-8E56-3DAC058F9EB0}"/>
              </a:ext>
            </a:extLst>
          </p:cNvPr>
          <p:cNvPicPr>
            <a:picLocks noChangeAspect="1"/>
          </p:cNvPicPr>
          <p:nvPr/>
        </p:nvPicPr>
        <p:blipFill>
          <a:blip r:embed="rId6">
            <a:lum bright="20000"/>
          </a:blip>
          <a:stretch>
            <a:fillRect/>
          </a:stretch>
        </p:blipFill>
        <p:spPr>
          <a:xfrm>
            <a:off x="4100052" y="3794150"/>
            <a:ext cx="3991890" cy="686641"/>
          </a:xfrm>
          <a:prstGeom prst="rect">
            <a:avLst/>
          </a:prstGeom>
          <a:ln>
            <a:noFill/>
          </a:ln>
          <a:effectLst>
            <a:softEdge rad="112500"/>
          </a:effectLst>
        </p:spPr>
      </p:pic>
      <p:sp>
        <p:nvSpPr>
          <p:cNvPr id="13" name="Text Box 10">
            <a:extLst>
              <a:ext uri="{FF2B5EF4-FFF2-40B4-BE49-F238E27FC236}">
                <a16:creationId xmlns:a16="http://schemas.microsoft.com/office/drawing/2014/main" id="{392A83B6-B48F-784E-8096-F3EEF81BAA86}"/>
              </a:ext>
            </a:extLst>
          </p:cNvPr>
          <p:cNvSpPr txBox="1">
            <a:spLocks noChangeArrowheads="1"/>
          </p:cNvSpPr>
          <p:nvPr/>
        </p:nvSpPr>
        <p:spPr bwMode="auto">
          <a:xfrm>
            <a:off x="1624822" y="1716822"/>
            <a:ext cx="8903900" cy="2781018"/>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en-US" sz="3600" i="1" dirty="0">
                <a:solidFill>
                  <a:srgbClr val="663300"/>
                </a:solidFill>
                <a:latin typeface="Arial" panose="020B0604020202020204" pitchFamily="34" charset="0"/>
                <a:cs typeface="Arial" panose="020B0604020202020204" pitchFamily="34" charset="0"/>
              </a:rPr>
              <a:t>‘In the vicinity of Yoga </a:t>
            </a:r>
          </a:p>
          <a:p>
            <a:pPr algn="ctr">
              <a:lnSpc>
                <a:spcPct val="96000"/>
              </a:lnSpc>
              <a:buClr>
                <a:srgbClr val="000000"/>
              </a:buClr>
              <a:buSzPct val="100000"/>
            </a:pPr>
            <a:r>
              <a:rPr lang="en-US" sz="2400" i="1" dirty="0">
                <a:solidFill>
                  <a:srgbClr val="663300"/>
                </a:solidFill>
                <a:latin typeface="Arial" panose="020B0604020202020204" pitchFamily="34" charset="0"/>
                <a:cs typeface="Arial" panose="020B0604020202020204" pitchFamily="34" charset="0"/>
              </a:rPr>
              <a:t>(unity – transcendental consciousness) </a:t>
            </a:r>
          </a:p>
          <a:p>
            <a:pPr algn="ctr">
              <a:lnSpc>
                <a:spcPct val="96000"/>
              </a:lnSpc>
              <a:buClr>
                <a:srgbClr val="000000"/>
              </a:buClr>
              <a:buSzPct val="100000"/>
            </a:pPr>
            <a:r>
              <a:rPr lang="en-US" sz="3600" i="1" dirty="0">
                <a:solidFill>
                  <a:srgbClr val="663300"/>
                </a:solidFill>
                <a:latin typeface="Arial" panose="020B0604020202020204" pitchFamily="34" charset="0"/>
                <a:cs typeface="Arial" panose="020B0604020202020204" pitchFamily="34" charset="0"/>
              </a:rPr>
              <a:t>hostile tendencies are eliminated.</a:t>
            </a:r>
            <a:r>
              <a:rPr lang="en-US" sz="3600" dirty="0">
                <a:solidFill>
                  <a:srgbClr val="663300"/>
                </a:solidFill>
                <a:latin typeface="Arial" panose="020B0604020202020204" pitchFamily="34" charset="0"/>
                <a:cs typeface="Arial" panose="020B0604020202020204" pitchFamily="34" charset="0"/>
              </a:rPr>
              <a:t>’</a:t>
            </a:r>
          </a:p>
          <a:p>
            <a:pPr eaLnBrk="1">
              <a:lnSpc>
                <a:spcPct val="96000"/>
              </a:lnSpc>
              <a:buClr>
                <a:srgbClr val="000000"/>
              </a:buClr>
              <a:buSzPct val="100000"/>
              <a:buFont typeface="Times New Roman" charset="0"/>
              <a:buNone/>
            </a:pPr>
            <a:endParaRPr lang="en-US" sz="3200" dirty="0">
              <a:solidFill>
                <a:srgbClr val="663300"/>
              </a:solidFill>
              <a:latin typeface="Arial" panose="020B0604020202020204" pitchFamily="34" charset="0"/>
              <a:cs typeface="Arial" panose="020B0604020202020204" pitchFamily="34" charset="0"/>
            </a:endParaRPr>
          </a:p>
          <a:p>
            <a:pPr eaLnBrk="1">
              <a:lnSpc>
                <a:spcPct val="96000"/>
              </a:lnSpc>
              <a:buClr>
                <a:srgbClr val="000000"/>
              </a:buClr>
              <a:buSzPct val="100000"/>
              <a:buFont typeface="Times New Roman" charset="0"/>
              <a:buNone/>
            </a:pPr>
            <a:endParaRPr lang="en-US" dirty="0">
              <a:solidFill>
                <a:srgbClr val="663300"/>
              </a:solidFill>
              <a:latin typeface="Arial" panose="020B0604020202020204" pitchFamily="34" charset="0"/>
              <a:cs typeface="Arial" panose="020B0604020202020204" pitchFamily="34" charset="0"/>
            </a:endParaRPr>
          </a:p>
          <a:p>
            <a:pPr algn="ctr" eaLnBrk="1">
              <a:lnSpc>
                <a:spcPct val="96000"/>
              </a:lnSpc>
              <a:buClr>
                <a:srgbClr val="000000"/>
              </a:buClr>
              <a:buSzPct val="100000"/>
              <a:buFont typeface="Times New Roman" charset="0"/>
              <a:buNone/>
            </a:pPr>
            <a:r>
              <a:rPr lang="en-US" sz="3200" i="1" dirty="0">
                <a:solidFill>
                  <a:srgbClr val="663300"/>
                </a:solidFill>
                <a:latin typeface="Arial" panose="020B0604020202020204" pitchFamily="34" charset="0"/>
                <a:cs typeface="Arial" panose="020B0604020202020204" pitchFamily="34" charset="0"/>
              </a:rPr>
              <a:t>– </a:t>
            </a:r>
            <a:r>
              <a:rPr lang="en-US" sz="3200" dirty="0">
                <a:solidFill>
                  <a:srgbClr val="663300"/>
                </a:solidFill>
                <a:latin typeface="Arial" panose="020B0604020202020204" pitchFamily="34" charset="0"/>
                <a:cs typeface="Arial" panose="020B0604020202020204" pitchFamily="34" charset="0"/>
              </a:rPr>
              <a:t>Maharishi Patanjali</a:t>
            </a:r>
          </a:p>
        </p:txBody>
      </p:sp>
    </p:spTree>
    <p:extLst>
      <p:ext uri="{BB962C8B-B14F-4D97-AF65-F5344CB8AC3E}">
        <p14:creationId xmlns:p14="http://schemas.microsoft.com/office/powerpoint/2010/main" val="3054609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11</a:t>
            </a:fld>
            <a:endParaRPr lang="de-DE" sz="2000" dirty="0">
              <a:solidFill>
                <a:schemeClr val="accent6">
                  <a:lumMod val="20000"/>
                  <a:lumOff val="80000"/>
                </a:schemeClr>
              </a:solidFill>
            </a:endParaRPr>
          </a:p>
        </p:txBody>
      </p:sp>
      <p:pic>
        <p:nvPicPr>
          <p:cNvPr id="10" name="Grafik 7" descr="59.png">
            <a:extLst>
              <a:ext uri="{FF2B5EF4-FFF2-40B4-BE49-F238E27FC236}">
                <a16:creationId xmlns:a16="http://schemas.microsoft.com/office/drawing/2014/main" id="{BA4C19AF-99DC-A641-8715-6F673F33329F}"/>
              </a:ext>
            </a:extLst>
          </p:cNvPr>
          <p:cNvPicPr>
            <a:picLocks noChangeAspect="1"/>
          </p:cNvPicPr>
          <p:nvPr/>
        </p:nvPicPr>
        <p:blipFill>
          <a:blip r:embed="rId5"/>
          <a:srcRect l="1496" t="21245" b="6961"/>
          <a:stretch>
            <a:fillRect/>
          </a:stretch>
        </p:blipFill>
        <p:spPr bwMode="auto">
          <a:xfrm>
            <a:off x="2192865" y="3532791"/>
            <a:ext cx="7805551" cy="2582823"/>
          </a:xfrm>
          <a:prstGeom prst="rect">
            <a:avLst/>
          </a:prstGeom>
          <a:noFill/>
          <a:ln w="9525">
            <a:noFill/>
            <a:miter lim="800000"/>
            <a:headEnd/>
            <a:tailEnd/>
          </a:ln>
        </p:spPr>
      </p:pic>
      <p:sp>
        <p:nvSpPr>
          <p:cNvPr id="12" name="Title 3">
            <a:extLst>
              <a:ext uri="{FF2B5EF4-FFF2-40B4-BE49-F238E27FC236}">
                <a16:creationId xmlns:a16="http://schemas.microsoft.com/office/drawing/2014/main" id="{01E9F5E5-EBAB-B846-9334-DC36DBEA1E99}"/>
              </a:ext>
            </a:extLst>
          </p:cNvPr>
          <p:cNvSpPr txBox="1">
            <a:spLocks/>
          </p:cNvSpPr>
          <p:nvPr/>
        </p:nvSpPr>
        <p:spPr bwMode="auto">
          <a:xfrm>
            <a:off x="1186657" y="517719"/>
            <a:ext cx="9793287" cy="2027238"/>
          </a:xfrm>
          <a:prstGeom prst="rect">
            <a:avLst/>
          </a:prstGeom>
          <a:noFill/>
          <a:ln w="9525">
            <a:noFill/>
            <a:miter lim="800000"/>
            <a:headEnd/>
            <a:tailEnd/>
          </a:ln>
        </p:spPr>
        <p:txBody>
          <a:bodyPr>
            <a:prstTxWarp prst="textNoShape">
              <a:avLst/>
            </a:prstTxWarp>
          </a:bodyPr>
          <a:lstStyle/>
          <a:p>
            <a:pPr algn="ctr">
              <a:lnSpc>
                <a:spcPct val="96000"/>
              </a:lnSpc>
              <a:buClr>
                <a:srgbClr val="000000"/>
              </a:buClr>
              <a:buSzPct val="100000"/>
              <a:buFont typeface="Times New Roman" charset="0"/>
              <a:buNone/>
            </a:pPr>
            <a:r>
              <a:rPr lang="en-US" sz="4000" dirty="0">
                <a:solidFill>
                  <a:srgbClr val="DA7103"/>
                </a:solidFill>
                <a:latin typeface="Arial" panose="020B0604020202020204" pitchFamily="34" charset="0"/>
                <a:cs typeface="Arial" panose="020B0604020202020204" pitchFamily="34" charset="0"/>
              </a:rPr>
              <a:t>Maharishi Vedic Pandits </a:t>
            </a:r>
          </a:p>
          <a:p>
            <a:pPr algn="ctr">
              <a:lnSpc>
                <a:spcPct val="96000"/>
              </a:lnSpc>
              <a:buClr>
                <a:srgbClr val="000000"/>
              </a:buClr>
              <a:buSzPct val="100000"/>
              <a:buFont typeface="Times New Roman" charset="0"/>
              <a:buNone/>
            </a:pPr>
            <a:r>
              <a:rPr lang="en-US" sz="3000" dirty="0">
                <a:solidFill>
                  <a:srgbClr val="6D4135"/>
                </a:solidFill>
                <a:latin typeface="Arial" panose="020B0604020202020204" pitchFamily="34" charset="0"/>
                <a:cs typeface="Arial" panose="020B0604020202020204" pitchFamily="34" charset="0"/>
              </a:rPr>
              <a:t>– a peace creating group in the centre point of India</a:t>
            </a:r>
          </a:p>
        </p:txBody>
      </p:sp>
      <p:pic>
        <p:nvPicPr>
          <p:cNvPr id="13" name="Grafik 1">
            <a:extLst>
              <a:ext uri="{FF2B5EF4-FFF2-40B4-BE49-F238E27FC236}">
                <a16:creationId xmlns:a16="http://schemas.microsoft.com/office/drawing/2014/main" id="{28A49032-83C9-3A46-BE1D-1690AE7D853E}"/>
              </a:ext>
            </a:extLst>
          </p:cNvPr>
          <p:cNvPicPr>
            <a:picLocks noChangeAspect="1"/>
          </p:cNvPicPr>
          <p:nvPr/>
        </p:nvPicPr>
        <p:blipFill>
          <a:blip r:embed="rId6"/>
          <a:srcRect t="14175"/>
          <a:stretch>
            <a:fillRect/>
          </a:stretch>
        </p:blipFill>
        <p:spPr bwMode="auto">
          <a:xfrm>
            <a:off x="3767669" y="1811830"/>
            <a:ext cx="4631261" cy="2662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8758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01861" y="6420958"/>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12</a:t>
            </a:fld>
            <a:endParaRPr lang="de-DE" sz="2000" dirty="0">
              <a:solidFill>
                <a:schemeClr val="accent6">
                  <a:lumMod val="20000"/>
                  <a:lumOff val="80000"/>
                </a:schemeClr>
              </a:solidFill>
            </a:endParaRPr>
          </a:p>
        </p:txBody>
      </p:sp>
      <p:sp>
        <p:nvSpPr>
          <p:cNvPr id="10" name="Text Box 3">
            <a:extLst>
              <a:ext uri="{FF2B5EF4-FFF2-40B4-BE49-F238E27FC236}">
                <a16:creationId xmlns:a16="http://schemas.microsoft.com/office/drawing/2014/main" id="{E761FB99-1E74-E14E-A348-ED4F9A587CD1}"/>
              </a:ext>
            </a:extLst>
          </p:cNvPr>
          <p:cNvSpPr txBox="1">
            <a:spLocks noChangeArrowheads="1"/>
          </p:cNvSpPr>
          <p:nvPr/>
        </p:nvSpPr>
        <p:spPr bwMode="auto">
          <a:xfrm>
            <a:off x="1121036" y="294643"/>
            <a:ext cx="9793287" cy="1627688"/>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Clr>
                <a:srgbClr val="000000"/>
              </a:buClr>
              <a:buSzPct val="100000"/>
              <a:buFont typeface="Times New Roman" charset="0"/>
              <a:buNone/>
              <a:defRPr/>
            </a:pPr>
            <a:r>
              <a:rPr lang="en-US" sz="3600" dirty="0">
                <a:ln>
                  <a:solidFill>
                    <a:srgbClr val="DA7103"/>
                  </a:solidFill>
                </a:ln>
                <a:solidFill>
                  <a:srgbClr val="D66500"/>
                </a:solidFill>
                <a:latin typeface="Arial" panose="020B0604020202020204" pitchFamily="34" charset="0"/>
                <a:cs typeface="Arial" panose="020B0604020202020204" pitchFamily="34" charset="0"/>
              </a:rPr>
              <a:t>Reviving the Vedic Pandit tradition</a:t>
            </a:r>
          </a:p>
          <a:p>
            <a:pPr algn="ctr" eaLnBrk="1">
              <a:lnSpc>
                <a:spcPct val="96000"/>
              </a:lnSpc>
              <a:buClr>
                <a:srgbClr val="000000"/>
              </a:buClr>
              <a:buSzPct val="100000"/>
              <a:buFont typeface="Times New Roman" charset="0"/>
              <a:buNone/>
              <a:defRPr/>
            </a:pPr>
            <a:r>
              <a:rPr lang="de-DE" sz="3200" dirty="0">
                <a:solidFill>
                  <a:srgbClr val="663333"/>
                </a:solidFill>
                <a:latin typeface="Arial" panose="020B0604020202020204" pitchFamily="34" charset="0"/>
                <a:cs typeface="Arial" panose="020B0604020202020204" pitchFamily="34" charset="0"/>
              </a:rPr>
              <a:t> </a:t>
            </a:r>
            <a:r>
              <a:rPr lang="en-US" sz="2800" dirty="0">
                <a:solidFill>
                  <a:srgbClr val="663333"/>
                </a:solidFill>
                <a:latin typeface="Arial" panose="020B0604020202020204" pitchFamily="34" charset="0"/>
                <a:cs typeface="Arial" panose="020B0604020202020204" pitchFamily="34" charset="0"/>
              </a:rPr>
              <a:t> through structured training programmes</a:t>
            </a:r>
          </a:p>
          <a:p>
            <a:pPr algn="ctr" eaLnBrk="1">
              <a:lnSpc>
                <a:spcPct val="96000"/>
              </a:lnSpc>
              <a:buClr>
                <a:srgbClr val="000000"/>
              </a:buClr>
              <a:buSzPct val="100000"/>
              <a:buFont typeface="Times New Roman" charset="0"/>
              <a:buNone/>
              <a:defRPr/>
            </a:pPr>
            <a:r>
              <a:rPr lang="en-US" sz="1000" dirty="0">
                <a:solidFill>
                  <a:srgbClr val="DA7103"/>
                </a:solidFill>
                <a:latin typeface="Arial" panose="020B0604020202020204" pitchFamily="34" charset="0"/>
                <a:cs typeface="Arial" panose="020B0604020202020204" pitchFamily="34" charset="0"/>
              </a:rPr>
              <a:t>________________________________________________________________</a:t>
            </a:r>
            <a:endParaRPr lang="de-DE" sz="1000" dirty="0">
              <a:solidFill>
                <a:srgbClr val="DA7103"/>
              </a:solidFill>
              <a:latin typeface="Arial" panose="020B0604020202020204" pitchFamily="34" charset="0"/>
              <a:cs typeface="Arial" panose="020B0604020202020204" pitchFamily="34" charset="0"/>
            </a:endParaRPr>
          </a:p>
        </p:txBody>
      </p:sp>
      <p:sp>
        <p:nvSpPr>
          <p:cNvPr id="12" name="Text Box 4">
            <a:extLst>
              <a:ext uri="{FF2B5EF4-FFF2-40B4-BE49-F238E27FC236}">
                <a16:creationId xmlns:a16="http://schemas.microsoft.com/office/drawing/2014/main" id="{7465E3A5-1BA1-C544-8AB8-EBB2477EA536}"/>
              </a:ext>
            </a:extLst>
          </p:cNvPr>
          <p:cNvSpPr txBox="1">
            <a:spLocks noChangeArrowheads="1"/>
          </p:cNvSpPr>
          <p:nvPr/>
        </p:nvSpPr>
        <p:spPr bwMode="auto">
          <a:xfrm>
            <a:off x="1121036" y="1673847"/>
            <a:ext cx="10153650" cy="971550"/>
          </a:xfrm>
          <a:prstGeom prst="rect">
            <a:avLst/>
          </a:prstGeom>
          <a:noFill/>
          <a:ln>
            <a:noFill/>
          </a:ln>
        </p:spPr>
        <p:txBody>
          <a:bodyPr lIns="90000" tIns="45000" rIns="90000" bIns="45000">
            <a:prstTxWarp prst="textNoShape">
              <a:avLst/>
            </a:prstTxWarp>
          </a:bodyPr>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a:solidFill>
                  <a:srgbClr val="663333"/>
                </a:solidFill>
                <a:latin typeface="Arial" panose="020B0604020202020204" pitchFamily="34" charset="0"/>
                <a:ea typeface="MS PGothic" charset="0"/>
                <a:cs typeface="Arial" panose="020B0604020202020204" pitchFamily="34" charset="0"/>
              </a:rPr>
              <a:t>Pandits learning at a local school for 10-15-year-old Brahmin boys</a:t>
            </a:r>
          </a:p>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800" dirty="0">
              <a:solidFill>
                <a:srgbClr val="663300"/>
              </a:solidFill>
              <a:latin typeface="Calibri" charset="0"/>
            </a:endParaRPr>
          </a:p>
        </p:txBody>
      </p:sp>
      <p:pic>
        <p:nvPicPr>
          <p:cNvPr id="13" name="Picture 12" descr="Young pandits 5 pics 600.jpg">
            <a:extLst>
              <a:ext uri="{FF2B5EF4-FFF2-40B4-BE49-F238E27FC236}">
                <a16:creationId xmlns:a16="http://schemas.microsoft.com/office/drawing/2014/main" id="{39587765-1D52-1A4F-BE93-221C51ECF8DD}"/>
              </a:ext>
            </a:extLst>
          </p:cNvPr>
          <p:cNvPicPr>
            <a:picLocks noChangeAspect="1"/>
          </p:cNvPicPr>
          <p:nvPr/>
        </p:nvPicPr>
        <p:blipFill rotWithShape="1">
          <a:blip r:embed="rId5">
            <a:lum contrast="12000"/>
          </a:blip>
          <a:srcRect l="-1075" b="14233"/>
          <a:stretch/>
        </p:blipFill>
        <p:spPr>
          <a:xfrm>
            <a:off x="3178704" y="2207914"/>
            <a:ext cx="6342911" cy="1532166"/>
          </a:xfrm>
          <a:prstGeom prst="rect">
            <a:avLst/>
          </a:prstGeom>
          <a:noFill/>
          <a:ln>
            <a:noFill/>
          </a:ln>
        </p:spPr>
      </p:pic>
      <p:pic>
        <p:nvPicPr>
          <p:cNvPr id="15" name="Grafik 5" descr="46.png">
            <a:extLst>
              <a:ext uri="{FF2B5EF4-FFF2-40B4-BE49-F238E27FC236}">
                <a16:creationId xmlns:a16="http://schemas.microsoft.com/office/drawing/2014/main" id="{6967DCF9-19F7-AC4B-826D-BC605A620D4F}"/>
              </a:ext>
            </a:extLst>
          </p:cNvPr>
          <p:cNvPicPr>
            <a:picLocks noChangeAspect="1"/>
          </p:cNvPicPr>
          <p:nvPr/>
        </p:nvPicPr>
        <p:blipFill rotWithShape="1">
          <a:blip r:embed="rId6"/>
          <a:srcRect l="6198" t="10801" r="6818" b="18051"/>
          <a:stretch/>
        </p:blipFill>
        <p:spPr bwMode="auto">
          <a:xfrm>
            <a:off x="2099779" y="4334497"/>
            <a:ext cx="3419953" cy="1889413"/>
          </a:xfrm>
          <a:prstGeom prst="rect">
            <a:avLst/>
          </a:prstGeom>
          <a:noFill/>
          <a:ln w="9525">
            <a:noFill/>
            <a:miter lim="800000"/>
            <a:headEnd/>
            <a:tailEnd/>
          </a:ln>
        </p:spPr>
      </p:pic>
      <p:sp>
        <p:nvSpPr>
          <p:cNvPr id="18" name="Text Box 3">
            <a:extLst>
              <a:ext uri="{FF2B5EF4-FFF2-40B4-BE49-F238E27FC236}">
                <a16:creationId xmlns:a16="http://schemas.microsoft.com/office/drawing/2014/main" id="{0BDD2C99-5AE4-DC48-A13D-A35B91471184}"/>
              </a:ext>
            </a:extLst>
          </p:cNvPr>
          <p:cNvSpPr txBox="1">
            <a:spLocks noChangeArrowheads="1"/>
          </p:cNvSpPr>
          <p:nvPr/>
        </p:nvSpPr>
        <p:spPr bwMode="auto">
          <a:xfrm>
            <a:off x="997183" y="3870296"/>
            <a:ext cx="10153650" cy="468312"/>
          </a:xfrm>
          <a:prstGeom prst="rect">
            <a:avLst/>
          </a:prstGeom>
          <a:noFill/>
          <a:ln w="9525">
            <a:noFill/>
            <a:miter lim="800000"/>
            <a:headEnd/>
            <a:tailEnd/>
          </a:ln>
        </p:spPr>
        <p:txBody>
          <a:bodyPr lIns="90000" tIns="45000" rIns="90000" bIns="45000"/>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2400" dirty="0">
                <a:solidFill>
                  <a:srgbClr val="663333"/>
                </a:solidFill>
                <a:latin typeface="Arial" panose="020B0604020202020204" pitchFamily="34" charset="0"/>
                <a:ea typeface="MS PGothic" charset="0"/>
                <a:cs typeface="Arial" panose="020B0604020202020204" pitchFamily="34" charset="0"/>
              </a:rPr>
              <a:t>Daily routine in the regional training centres</a:t>
            </a:r>
          </a:p>
        </p:txBody>
      </p:sp>
      <p:pic>
        <p:nvPicPr>
          <p:cNvPr id="19" name="Grafik 5" descr="47.png">
            <a:extLst>
              <a:ext uri="{FF2B5EF4-FFF2-40B4-BE49-F238E27FC236}">
                <a16:creationId xmlns:a16="http://schemas.microsoft.com/office/drawing/2014/main" id="{DC86B2DA-D1F3-194F-B776-BBDCE92C490B}"/>
              </a:ext>
            </a:extLst>
          </p:cNvPr>
          <p:cNvPicPr>
            <a:picLocks noChangeAspect="1"/>
          </p:cNvPicPr>
          <p:nvPr/>
        </p:nvPicPr>
        <p:blipFill rotWithShape="1">
          <a:blip r:embed="rId7">
            <a:lum contrast="9000"/>
          </a:blip>
          <a:srcRect l="4433" t="8682" r="4037" b="14391"/>
          <a:stretch/>
        </p:blipFill>
        <p:spPr bwMode="auto">
          <a:xfrm>
            <a:off x="5624589" y="4340579"/>
            <a:ext cx="4351870" cy="1889413"/>
          </a:xfrm>
          <a:prstGeom prst="rect">
            <a:avLst/>
          </a:prstGeom>
          <a:noFill/>
          <a:ln w="9525">
            <a:noFill/>
            <a:miter lim="800000"/>
            <a:headEnd/>
            <a:tailEnd/>
          </a:ln>
        </p:spPr>
      </p:pic>
    </p:spTree>
    <p:extLst>
      <p:ext uri="{BB962C8B-B14F-4D97-AF65-F5344CB8AC3E}">
        <p14:creationId xmlns:p14="http://schemas.microsoft.com/office/powerpoint/2010/main" val="3801223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13</a:t>
            </a:fld>
            <a:endParaRPr lang="de-DE" sz="2000" dirty="0">
              <a:solidFill>
                <a:schemeClr val="accent6">
                  <a:lumMod val="20000"/>
                  <a:lumOff val="80000"/>
                </a:schemeClr>
              </a:solidFill>
            </a:endParaRPr>
          </a:p>
        </p:txBody>
      </p:sp>
      <p:sp>
        <p:nvSpPr>
          <p:cNvPr id="10" name="Rectangle 9">
            <a:extLst>
              <a:ext uri="{FF2B5EF4-FFF2-40B4-BE49-F238E27FC236}">
                <a16:creationId xmlns:a16="http://schemas.microsoft.com/office/drawing/2014/main" id="{E226596F-B335-4947-A781-2C23FEB45DBD}"/>
              </a:ext>
            </a:extLst>
          </p:cNvPr>
          <p:cNvSpPr/>
          <p:nvPr/>
        </p:nvSpPr>
        <p:spPr>
          <a:xfrm>
            <a:off x="2350977" y="530827"/>
            <a:ext cx="8060262" cy="2682273"/>
          </a:xfrm>
          <a:prstGeom prst="rect">
            <a:avLst/>
          </a:prstGeom>
        </p:spPr>
        <p:txBody>
          <a:bodyPr wrap="square">
            <a:spAutoFit/>
          </a:bodyPr>
          <a:lstStyle/>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a:solidFill>
                  <a:srgbClr val="D66500"/>
                </a:solidFill>
                <a:latin typeface="Arial" panose="020B0604020202020204" pitchFamily="34" charset="0"/>
                <a:ea typeface="Arial" charset="-52"/>
                <a:cs typeface="Arial" panose="020B0604020202020204" pitchFamily="34" charset="0"/>
              </a:rPr>
              <a:t>What are the Pandits doing? </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sz="800" dirty="0">
              <a:solidFill>
                <a:srgbClr val="DA7103"/>
              </a:solidFill>
              <a:latin typeface="Arial" panose="020B0604020202020204" pitchFamily="34" charset="0"/>
              <a:ea typeface="Arial" charset="-52"/>
              <a:cs typeface="Arial" panose="020B0604020202020204" pitchFamily="34" charset="0"/>
            </a:endParaRP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3000" dirty="0">
                <a:solidFill>
                  <a:srgbClr val="D66500"/>
                </a:solidFill>
                <a:latin typeface="Arial" panose="020B0604020202020204" pitchFamily="34" charset="0"/>
                <a:cs typeface="Arial" panose="020B0604020202020204" pitchFamily="34" charset="0"/>
              </a:rPr>
              <a:t>YOGA</a:t>
            </a:r>
            <a:r>
              <a:rPr lang="de-DE" sz="3200" dirty="0">
                <a:solidFill>
                  <a:srgbClr val="DA7103"/>
                </a:solidFill>
                <a:latin typeface="Arial" panose="020B0604020202020204" pitchFamily="34" charset="0"/>
                <a:ea typeface="Arial" charset="-52"/>
                <a:cs typeface="Arial" panose="020B0604020202020204" pitchFamily="34" charset="0"/>
              </a:rPr>
              <a:t> </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800" dirty="0">
              <a:solidFill>
                <a:srgbClr val="663300"/>
              </a:solidFill>
              <a:latin typeface="Arial" panose="020B0604020202020204" pitchFamily="34" charset="0"/>
              <a:ea typeface="Arial" charset="-52"/>
              <a:cs typeface="Arial" panose="020B0604020202020204" pitchFamily="34" charset="0"/>
            </a:endParaRP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rgbClr val="663300"/>
                </a:solidFill>
                <a:latin typeface="Arial" panose="020B0604020202020204" pitchFamily="34" charset="0"/>
                <a:ea typeface="Arial" charset="-52"/>
                <a:cs typeface="Arial" panose="020B0604020202020204" pitchFamily="34" charset="0"/>
              </a:rPr>
              <a:t>Technology of Consciousness – Transcendental Meditation and </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rgbClr val="663300"/>
                </a:solidFill>
                <a:latin typeface="Arial" panose="020B0604020202020204" pitchFamily="34" charset="0"/>
                <a:ea typeface="Arial" charset="-52"/>
                <a:cs typeface="Arial" panose="020B0604020202020204" pitchFamily="34" charset="0"/>
              </a:rPr>
              <a:t>TM-Sidhi Programme including Yogic Flying and…</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800" dirty="0">
              <a:solidFill>
                <a:srgbClr val="663300"/>
              </a:solidFill>
              <a:latin typeface="Arial" panose="020B0604020202020204" pitchFamily="34" charset="0"/>
              <a:ea typeface="Arial" charset="-52"/>
              <a:cs typeface="Arial" panose="020B0604020202020204" pitchFamily="34" charset="0"/>
            </a:endParaRP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3000" dirty="0">
                <a:solidFill>
                  <a:srgbClr val="D66500"/>
                </a:solidFill>
                <a:latin typeface="Arial" panose="020B0604020202020204" pitchFamily="34" charset="0"/>
                <a:cs typeface="Arial" panose="020B0604020202020204" pitchFamily="34" charset="0"/>
              </a:rPr>
              <a:t>YAGYA</a:t>
            </a: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sz="800" dirty="0">
              <a:solidFill>
                <a:srgbClr val="DA7103"/>
              </a:solidFill>
              <a:latin typeface="Arial" panose="020B0604020202020204" pitchFamily="34" charset="0"/>
              <a:ea typeface="Arial" charset="-52"/>
              <a:cs typeface="Arial" panose="020B0604020202020204" pitchFamily="34" charset="0"/>
            </a:endParaRP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000" dirty="0">
                <a:solidFill>
                  <a:srgbClr val="663300"/>
                </a:solidFill>
                <a:latin typeface="Arial" panose="020B0604020202020204" pitchFamily="34" charset="0"/>
                <a:cs typeface="Arial" panose="020B0604020202020204" pitchFamily="34" charset="0"/>
              </a:rPr>
              <a:t>The recitation of the traditional Vedic verses in groups</a:t>
            </a:r>
          </a:p>
        </p:txBody>
      </p:sp>
      <p:pic>
        <p:nvPicPr>
          <p:cNvPr id="12" name="Grafik 1">
            <a:extLst>
              <a:ext uri="{FF2B5EF4-FFF2-40B4-BE49-F238E27FC236}">
                <a16:creationId xmlns:a16="http://schemas.microsoft.com/office/drawing/2014/main" id="{31E7CF51-565C-CC44-A53F-982FED874152}"/>
              </a:ext>
            </a:extLst>
          </p:cNvPr>
          <p:cNvPicPr>
            <a:picLocks noChangeAspect="1"/>
          </p:cNvPicPr>
          <p:nvPr/>
        </p:nvPicPr>
        <p:blipFill>
          <a:blip r:embed="rId5"/>
          <a:srcRect t="7838" b="3510"/>
          <a:stretch>
            <a:fillRect/>
          </a:stretch>
        </p:blipFill>
        <p:spPr bwMode="auto">
          <a:xfrm>
            <a:off x="5124606" y="3353012"/>
            <a:ext cx="4694399" cy="2776251"/>
          </a:xfrm>
          <a:prstGeom prst="rect">
            <a:avLst/>
          </a:prstGeom>
          <a:noFill/>
          <a:ln w="9525">
            <a:noFill/>
            <a:miter lim="800000"/>
            <a:headEnd/>
            <a:tailEnd/>
          </a:ln>
        </p:spPr>
      </p:pic>
      <p:sp>
        <p:nvSpPr>
          <p:cNvPr id="13" name="Rectangle 12">
            <a:extLst>
              <a:ext uri="{FF2B5EF4-FFF2-40B4-BE49-F238E27FC236}">
                <a16:creationId xmlns:a16="http://schemas.microsoft.com/office/drawing/2014/main" id="{1BC2A330-2C39-DF46-9C6A-4A175CB6AAB9}"/>
              </a:ext>
            </a:extLst>
          </p:cNvPr>
          <p:cNvSpPr/>
          <p:nvPr/>
        </p:nvSpPr>
        <p:spPr>
          <a:xfrm>
            <a:off x="1233640" y="3353012"/>
            <a:ext cx="3464536" cy="2446824"/>
          </a:xfrm>
          <a:prstGeom prst="rect">
            <a:avLst/>
          </a:prstGeom>
        </p:spPr>
        <p:txBody>
          <a:bodyPr wrap="square">
            <a:spAutoFit/>
          </a:bodyPr>
          <a:lstStyle/>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rgbClr val="D66500"/>
                </a:solidFill>
                <a:latin typeface="Arial" panose="020B0604020202020204" pitchFamily="34" charset="0"/>
                <a:cs typeface="Arial" panose="020B0604020202020204" pitchFamily="34" charset="0"/>
              </a:rPr>
              <a:t>The preservation and implementation of the ancient Vedic life-supporting technologies that UNESCO (United Nations Education Scientific and Cultural Organisation) has officially described as an “intangible heritage of humanity”</a:t>
            </a:r>
            <a:endParaRPr lang="de-DE" sz="2000" dirty="0">
              <a:solidFill>
                <a:srgbClr val="D665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594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14</a:t>
            </a:fld>
            <a:endParaRPr lang="de-DE" sz="2000" dirty="0">
              <a:solidFill>
                <a:schemeClr val="accent6">
                  <a:lumMod val="20000"/>
                  <a:lumOff val="80000"/>
                </a:schemeClr>
              </a:solidFill>
            </a:endParaRPr>
          </a:p>
        </p:txBody>
      </p:sp>
      <p:sp>
        <p:nvSpPr>
          <p:cNvPr id="10" name="Text Box 3">
            <a:extLst>
              <a:ext uri="{FF2B5EF4-FFF2-40B4-BE49-F238E27FC236}">
                <a16:creationId xmlns:a16="http://schemas.microsoft.com/office/drawing/2014/main" id="{5EE0A0D7-0634-D04A-AFBF-F64C1B337259}"/>
              </a:ext>
            </a:extLst>
          </p:cNvPr>
          <p:cNvSpPr txBox="1">
            <a:spLocks noChangeArrowheads="1"/>
          </p:cNvSpPr>
          <p:nvPr/>
        </p:nvSpPr>
        <p:spPr bwMode="auto">
          <a:xfrm>
            <a:off x="1364724" y="569403"/>
            <a:ext cx="9793287" cy="1139645"/>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Clr>
                <a:srgbClr val="000000"/>
              </a:buClr>
              <a:buSzPct val="100000"/>
              <a:buFont typeface="Times New Roman" charset="0"/>
              <a:buNone/>
              <a:defRPr/>
            </a:pPr>
            <a:r>
              <a:rPr lang="en-US" sz="3200" dirty="0">
                <a:ln>
                  <a:solidFill>
                    <a:srgbClr val="DA7103"/>
                  </a:solidFill>
                </a:ln>
                <a:solidFill>
                  <a:srgbClr val="D66500"/>
                </a:solidFill>
                <a:latin typeface="Arial" panose="020B0604020202020204" pitchFamily="34" charset="0"/>
                <a:cs typeface="Arial" panose="020B0604020202020204" pitchFamily="34" charset="0"/>
              </a:rPr>
              <a:t>1987-1990  Maharishi trained and assembled </a:t>
            </a:r>
          </a:p>
          <a:p>
            <a:pPr algn="ctr" eaLnBrk="1">
              <a:lnSpc>
                <a:spcPct val="96000"/>
              </a:lnSpc>
              <a:buClr>
                <a:srgbClr val="000000"/>
              </a:buClr>
              <a:buSzPct val="100000"/>
              <a:buFont typeface="Times New Roman" charset="0"/>
              <a:buNone/>
              <a:defRPr/>
            </a:pPr>
            <a:r>
              <a:rPr lang="en-US" sz="3200" dirty="0">
                <a:ln>
                  <a:solidFill>
                    <a:srgbClr val="DA7103"/>
                  </a:solidFill>
                </a:ln>
                <a:solidFill>
                  <a:srgbClr val="D66500"/>
                </a:solidFill>
                <a:latin typeface="Arial" panose="020B0604020202020204" pitchFamily="34" charset="0"/>
                <a:cs typeface="Arial" panose="020B0604020202020204" pitchFamily="34" charset="0"/>
              </a:rPr>
              <a:t>7,000 Vedic Pandits near New Delhi</a:t>
            </a:r>
            <a:endParaRPr lang="de-DE" sz="3200" dirty="0">
              <a:solidFill>
                <a:srgbClr val="D66500"/>
              </a:solidFill>
              <a:latin typeface="Arial" panose="020B0604020202020204" pitchFamily="34" charset="0"/>
              <a:cs typeface="Arial" panose="020B0604020202020204" pitchFamily="34" charset="0"/>
            </a:endParaRPr>
          </a:p>
        </p:txBody>
      </p:sp>
      <p:pic>
        <p:nvPicPr>
          <p:cNvPr id="12" name="Grafik 13" descr="49.png">
            <a:extLst>
              <a:ext uri="{FF2B5EF4-FFF2-40B4-BE49-F238E27FC236}">
                <a16:creationId xmlns:a16="http://schemas.microsoft.com/office/drawing/2014/main" id="{0E61467F-F80C-244F-B565-FD194F646532}"/>
              </a:ext>
            </a:extLst>
          </p:cNvPr>
          <p:cNvPicPr>
            <a:picLocks noChangeAspect="1"/>
          </p:cNvPicPr>
          <p:nvPr/>
        </p:nvPicPr>
        <p:blipFill>
          <a:blip r:embed="rId5">
            <a:lum contrast="9000"/>
          </a:blip>
          <a:srcRect b="7815"/>
          <a:stretch>
            <a:fillRect/>
          </a:stretch>
        </p:blipFill>
        <p:spPr bwMode="auto">
          <a:xfrm>
            <a:off x="2134123" y="1948860"/>
            <a:ext cx="6882437" cy="3858488"/>
          </a:xfrm>
          <a:prstGeom prst="rect">
            <a:avLst/>
          </a:prstGeom>
          <a:noFill/>
          <a:ln w="9525">
            <a:noFill/>
            <a:miter lim="800000"/>
            <a:headEnd/>
            <a:tailEnd/>
          </a:ln>
        </p:spPr>
      </p:pic>
      <p:sp>
        <p:nvSpPr>
          <p:cNvPr id="13" name="Text Box 3">
            <a:extLst>
              <a:ext uri="{FF2B5EF4-FFF2-40B4-BE49-F238E27FC236}">
                <a16:creationId xmlns:a16="http://schemas.microsoft.com/office/drawing/2014/main" id="{B5930F64-D57B-7A4B-9B1F-47AB8D7E39FA}"/>
              </a:ext>
            </a:extLst>
          </p:cNvPr>
          <p:cNvSpPr txBox="1">
            <a:spLocks noChangeArrowheads="1"/>
          </p:cNvSpPr>
          <p:nvPr/>
        </p:nvSpPr>
        <p:spPr bwMode="auto">
          <a:xfrm>
            <a:off x="6038974" y="2522201"/>
            <a:ext cx="3589423" cy="473810"/>
          </a:xfrm>
          <a:prstGeom prst="rect">
            <a:avLst/>
          </a:prstGeom>
          <a:noFill/>
          <a:ln w="9525">
            <a:noFill/>
            <a:miter lim="800000"/>
            <a:headEnd/>
            <a:tailEnd/>
          </a:ln>
        </p:spPr>
        <p:txBody>
          <a:bodyPr lIns="78921" tIns="39461" rIns="78921" bIns="39461">
            <a:prstTxWarp prst="textNoShape">
              <a:avLst/>
            </a:prstTxWarp>
          </a:bodyPr>
          <a:lstStyle/>
          <a:p>
            <a:pPr marL="157305" lvl="1" indent="-157305">
              <a:spcBef>
                <a:spcPts val="526"/>
              </a:spcBef>
              <a:buClr>
                <a:srgbClr val="663300"/>
              </a:buClr>
              <a:buSzPct val="61000"/>
              <a:buFont typeface="Arial" charset="-52"/>
              <a:buChar char="•"/>
              <a:tabLst>
                <a:tab pos="618083" algn="l"/>
                <a:tab pos="1010649" algn="l"/>
                <a:tab pos="1404608" algn="l"/>
                <a:tab pos="1798566" algn="l"/>
                <a:tab pos="2192524" algn="l"/>
                <a:tab pos="2586482" algn="l"/>
                <a:tab pos="2980441" algn="l"/>
                <a:tab pos="3374399" algn="l"/>
                <a:tab pos="3768358" algn="l"/>
                <a:tab pos="4162315" algn="l"/>
                <a:tab pos="4556274" algn="l"/>
                <a:tab pos="4950232" algn="l"/>
                <a:tab pos="5344191" algn="l"/>
                <a:tab pos="5738149" algn="l"/>
                <a:tab pos="6132107" algn="l"/>
                <a:tab pos="6526065" algn="l"/>
                <a:tab pos="6920024" algn="l"/>
                <a:tab pos="7313982" algn="l"/>
                <a:tab pos="7707940" algn="l"/>
                <a:tab pos="8101898" algn="l"/>
                <a:tab pos="8495857" algn="l"/>
              </a:tabLst>
            </a:pPr>
            <a:r>
              <a:rPr lang="de-DE" sz="2100" dirty="0">
                <a:solidFill>
                  <a:srgbClr val="663300"/>
                </a:solidFill>
                <a:latin typeface="Arial" panose="020B0604020202020204" pitchFamily="34" charset="0"/>
                <a:cs typeface="Arial" panose="020B0604020202020204" pitchFamily="34" charset="0"/>
              </a:rPr>
              <a:t>Berlin Wall fell in 1989</a:t>
            </a:r>
          </a:p>
        </p:txBody>
      </p:sp>
      <p:sp>
        <p:nvSpPr>
          <p:cNvPr id="15" name="Text Box 3">
            <a:extLst>
              <a:ext uri="{FF2B5EF4-FFF2-40B4-BE49-F238E27FC236}">
                <a16:creationId xmlns:a16="http://schemas.microsoft.com/office/drawing/2014/main" id="{9760FEB1-D1D6-024B-A628-8AB539B429A3}"/>
              </a:ext>
            </a:extLst>
          </p:cNvPr>
          <p:cNvSpPr txBox="1">
            <a:spLocks noChangeArrowheads="1"/>
          </p:cNvSpPr>
          <p:nvPr/>
        </p:nvSpPr>
        <p:spPr bwMode="auto">
          <a:xfrm>
            <a:off x="6021123" y="3024251"/>
            <a:ext cx="4765617" cy="1110356"/>
          </a:xfrm>
          <a:prstGeom prst="rect">
            <a:avLst/>
          </a:prstGeom>
          <a:noFill/>
          <a:ln w="9525">
            <a:noFill/>
            <a:miter lim="800000"/>
            <a:headEnd/>
            <a:tailEnd/>
          </a:ln>
        </p:spPr>
        <p:txBody>
          <a:bodyPr lIns="78921" tIns="39461" rIns="78921" bIns="39461">
            <a:prstTxWarp prst="textNoShape">
              <a:avLst/>
            </a:prstTxWarp>
          </a:bodyPr>
          <a:lstStyle/>
          <a:p>
            <a:pPr marL="157305" lvl="1" indent="-157305">
              <a:spcBef>
                <a:spcPts val="526"/>
              </a:spcBef>
              <a:buClr>
                <a:srgbClr val="663300"/>
              </a:buClr>
              <a:buSzPct val="61000"/>
              <a:buFont typeface="Arial" charset="-52"/>
              <a:buChar char="•"/>
              <a:tabLst>
                <a:tab pos="618083" algn="l"/>
                <a:tab pos="1010649" algn="l"/>
                <a:tab pos="1404608" algn="l"/>
                <a:tab pos="1798566" algn="l"/>
                <a:tab pos="2192524" algn="l"/>
                <a:tab pos="2586482" algn="l"/>
                <a:tab pos="2980441" algn="l"/>
                <a:tab pos="3374399" algn="l"/>
                <a:tab pos="3768358" algn="l"/>
                <a:tab pos="4162315" algn="l"/>
                <a:tab pos="4556274" algn="l"/>
                <a:tab pos="4950232" algn="l"/>
                <a:tab pos="5344191" algn="l"/>
                <a:tab pos="5738149" algn="l"/>
                <a:tab pos="6132107" algn="l"/>
                <a:tab pos="6526065" algn="l"/>
                <a:tab pos="6920024" algn="l"/>
                <a:tab pos="7313982" algn="l"/>
                <a:tab pos="7707940" algn="l"/>
                <a:tab pos="8101898" algn="l"/>
                <a:tab pos="8495857" algn="l"/>
              </a:tabLst>
            </a:pPr>
            <a:r>
              <a:rPr lang="de-DE" sz="2100" dirty="0">
                <a:solidFill>
                  <a:srgbClr val="663300"/>
                </a:solidFill>
                <a:latin typeface="Arial" panose="020B0604020202020204" pitchFamily="34" charset="0"/>
                <a:cs typeface="Arial" panose="020B0604020202020204" pitchFamily="34" charset="0"/>
              </a:rPr>
              <a:t>End of Cold War - </a:t>
            </a:r>
            <a:r>
              <a:rPr lang="en-US" sz="2100" dirty="0">
                <a:solidFill>
                  <a:srgbClr val="663300"/>
                </a:solidFill>
                <a:latin typeface="Arial" panose="020B0604020202020204" pitchFamily="34" charset="0"/>
                <a:cs typeface="Arial" panose="020B0604020202020204" pitchFamily="34" charset="0"/>
              </a:rPr>
              <a:t>Ronald Reagan: ‘Another time, another era’, May 31, 1988  (when visiting </a:t>
            </a:r>
            <a:r>
              <a:rPr lang="en-GB" sz="2100" dirty="0">
                <a:solidFill>
                  <a:srgbClr val="663300"/>
                </a:solidFill>
                <a:latin typeface="Arial" panose="020B0604020202020204" pitchFamily="34" charset="0"/>
                <a:cs typeface="Arial" panose="020B0604020202020204" pitchFamily="34" charset="0"/>
              </a:rPr>
              <a:t>Moscow</a:t>
            </a:r>
            <a:r>
              <a:rPr lang="en-US" sz="2100" dirty="0">
                <a:solidFill>
                  <a:srgbClr val="663300"/>
                </a:solidFill>
                <a:latin typeface="Arial" panose="020B0604020202020204" pitchFamily="34" charset="0"/>
                <a:cs typeface="Arial" panose="020B0604020202020204" pitchFamily="34" charset="0"/>
              </a:rPr>
              <a:t>)</a:t>
            </a:r>
            <a:endParaRPr lang="de-DE" sz="2100" dirty="0">
              <a:solidFill>
                <a:srgbClr val="663300"/>
              </a:solidFill>
              <a:latin typeface="Arial" panose="020B0604020202020204" pitchFamily="34" charset="0"/>
              <a:cs typeface="Arial" panose="020B0604020202020204" pitchFamily="34" charset="0"/>
            </a:endParaRPr>
          </a:p>
        </p:txBody>
      </p:sp>
      <p:sp>
        <p:nvSpPr>
          <p:cNvPr id="18" name="Text Box 3">
            <a:extLst>
              <a:ext uri="{FF2B5EF4-FFF2-40B4-BE49-F238E27FC236}">
                <a16:creationId xmlns:a16="http://schemas.microsoft.com/office/drawing/2014/main" id="{A6D52A35-E93A-FD48-88BA-BDEEF230D258}"/>
              </a:ext>
            </a:extLst>
          </p:cNvPr>
          <p:cNvSpPr txBox="1">
            <a:spLocks noChangeArrowheads="1"/>
          </p:cNvSpPr>
          <p:nvPr/>
        </p:nvSpPr>
        <p:spPr bwMode="auto">
          <a:xfrm>
            <a:off x="6021124" y="2050539"/>
            <a:ext cx="4577940" cy="339876"/>
          </a:xfrm>
          <a:prstGeom prst="rect">
            <a:avLst/>
          </a:prstGeom>
          <a:noFill/>
          <a:ln w="9525">
            <a:noFill/>
            <a:miter lim="800000"/>
            <a:headEnd/>
            <a:tailEnd/>
          </a:ln>
        </p:spPr>
        <p:txBody>
          <a:bodyPr lIns="78921" tIns="39461" rIns="78921" bIns="39461">
            <a:prstTxWarp prst="textNoShape">
              <a:avLst/>
            </a:prstTxWarp>
          </a:bodyPr>
          <a:lstStyle/>
          <a:p>
            <a:pPr marL="157305" lvl="1" indent="-157305">
              <a:spcBef>
                <a:spcPts val="526"/>
              </a:spcBef>
              <a:buClr>
                <a:srgbClr val="663300"/>
              </a:buClr>
              <a:buSzPct val="61000"/>
              <a:buFont typeface="Arial" charset="-52"/>
              <a:buChar char="•"/>
              <a:tabLst>
                <a:tab pos="618083" algn="l"/>
                <a:tab pos="1010649" algn="l"/>
                <a:tab pos="1404608" algn="l"/>
                <a:tab pos="1798566" algn="l"/>
                <a:tab pos="2192524" algn="l"/>
                <a:tab pos="2586482" algn="l"/>
                <a:tab pos="2980441" algn="l"/>
                <a:tab pos="3374399" algn="l"/>
                <a:tab pos="3768358" algn="l"/>
                <a:tab pos="4162315" algn="l"/>
                <a:tab pos="4556274" algn="l"/>
                <a:tab pos="4950232" algn="l"/>
                <a:tab pos="5344191" algn="l"/>
                <a:tab pos="5738149" algn="l"/>
                <a:tab pos="6132107" algn="l"/>
                <a:tab pos="6526065" algn="l"/>
                <a:tab pos="6920024" algn="l"/>
                <a:tab pos="7313982" algn="l"/>
                <a:tab pos="7707940" algn="l"/>
                <a:tab pos="8101898" algn="l"/>
                <a:tab pos="8495857" algn="l"/>
              </a:tabLst>
            </a:pPr>
            <a:r>
              <a:rPr lang="de-DE" sz="2100" dirty="0">
                <a:solidFill>
                  <a:srgbClr val="663300"/>
                </a:solidFill>
                <a:latin typeface="Arial" panose="020B0604020202020204" pitchFamily="34" charset="0"/>
                <a:cs typeface="Arial" panose="020B0604020202020204" pitchFamily="34" charset="0"/>
              </a:rPr>
              <a:t>Cessation of conflicts worldwide </a:t>
            </a:r>
          </a:p>
        </p:txBody>
      </p:sp>
      <p:sp>
        <p:nvSpPr>
          <p:cNvPr id="19" name="Text Box 3">
            <a:extLst>
              <a:ext uri="{FF2B5EF4-FFF2-40B4-BE49-F238E27FC236}">
                <a16:creationId xmlns:a16="http://schemas.microsoft.com/office/drawing/2014/main" id="{C6265DD4-7FDD-F141-A874-56F074708B88}"/>
              </a:ext>
            </a:extLst>
          </p:cNvPr>
          <p:cNvSpPr txBox="1">
            <a:spLocks noChangeArrowheads="1"/>
          </p:cNvSpPr>
          <p:nvPr/>
        </p:nvSpPr>
        <p:spPr bwMode="auto">
          <a:xfrm>
            <a:off x="6038975" y="4181927"/>
            <a:ext cx="4243381" cy="417644"/>
          </a:xfrm>
          <a:prstGeom prst="rect">
            <a:avLst/>
          </a:prstGeom>
          <a:noFill/>
          <a:ln w="9525">
            <a:noFill/>
            <a:miter lim="800000"/>
            <a:headEnd/>
            <a:tailEnd/>
          </a:ln>
        </p:spPr>
        <p:txBody>
          <a:bodyPr lIns="78921" tIns="39461" rIns="78921" bIns="39461">
            <a:prstTxWarp prst="textNoShape">
              <a:avLst/>
            </a:prstTxWarp>
          </a:bodyPr>
          <a:lstStyle/>
          <a:p>
            <a:pPr marL="157305" lvl="1" indent="-157305">
              <a:spcBef>
                <a:spcPts val="526"/>
              </a:spcBef>
              <a:buClr>
                <a:srgbClr val="663300"/>
              </a:buClr>
              <a:buSzPct val="61000"/>
              <a:buFont typeface="Arial" charset="-52"/>
              <a:buChar char="•"/>
              <a:tabLst>
                <a:tab pos="618083" algn="l"/>
                <a:tab pos="1010649" algn="l"/>
                <a:tab pos="1404608" algn="l"/>
                <a:tab pos="1798566" algn="l"/>
                <a:tab pos="2192524" algn="l"/>
                <a:tab pos="2586482" algn="l"/>
                <a:tab pos="2980441" algn="l"/>
                <a:tab pos="3374399" algn="l"/>
                <a:tab pos="3768358" algn="l"/>
                <a:tab pos="4162315" algn="l"/>
                <a:tab pos="4556274" algn="l"/>
                <a:tab pos="4950232" algn="l"/>
                <a:tab pos="5344191" algn="l"/>
                <a:tab pos="5738149" algn="l"/>
                <a:tab pos="6132107" algn="l"/>
                <a:tab pos="6526065" algn="l"/>
                <a:tab pos="6920024" algn="l"/>
                <a:tab pos="7313982" algn="l"/>
                <a:tab pos="7707940" algn="l"/>
                <a:tab pos="8101898" algn="l"/>
                <a:tab pos="8495857" algn="l"/>
              </a:tabLst>
            </a:pPr>
            <a:r>
              <a:rPr lang="en-US" sz="2100" dirty="0">
                <a:solidFill>
                  <a:srgbClr val="663300"/>
                </a:solidFill>
                <a:latin typeface="Arial" panose="020B0604020202020204" pitchFamily="34" charset="0"/>
                <a:cs typeface="Arial" panose="020B0604020202020204" pitchFamily="34" charset="0"/>
              </a:rPr>
              <a:t>Iran-Iraq war ends August 1988 (8 years)</a:t>
            </a:r>
          </a:p>
        </p:txBody>
      </p:sp>
      <p:sp>
        <p:nvSpPr>
          <p:cNvPr id="21" name="Text Box 3">
            <a:extLst>
              <a:ext uri="{FF2B5EF4-FFF2-40B4-BE49-F238E27FC236}">
                <a16:creationId xmlns:a16="http://schemas.microsoft.com/office/drawing/2014/main" id="{8E0C43F8-C0D4-2A47-B588-8CA5452E7408}"/>
              </a:ext>
            </a:extLst>
          </p:cNvPr>
          <p:cNvSpPr txBox="1">
            <a:spLocks noChangeArrowheads="1"/>
          </p:cNvSpPr>
          <p:nvPr/>
        </p:nvSpPr>
        <p:spPr bwMode="auto">
          <a:xfrm>
            <a:off x="6021124" y="4981417"/>
            <a:ext cx="4765616" cy="718636"/>
          </a:xfrm>
          <a:prstGeom prst="rect">
            <a:avLst/>
          </a:prstGeom>
          <a:noFill/>
          <a:ln w="9525">
            <a:noFill/>
            <a:miter lim="800000"/>
            <a:headEnd/>
            <a:tailEnd/>
          </a:ln>
        </p:spPr>
        <p:txBody>
          <a:bodyPr lIns="78921" tIns="39461" rIns="78921" bIns="39461">
            <a:prstTxWarp prst="textNoShape">
              <a:avLst/>
            </a:prstTxWarp>
          </a:bodyPr>
          <a:lstStyle/>
          <a:p>
            <a:pPr marL="157305" lvl="1" indent="-157305">
              <a:spcBef>
                <a:spcPts val="526"/>
              </a:spcBef>
              <a:buClr>
                <a:srgbClr val="663300"/>
              </a:buClr>
              <a:buSzPct val="61000"/>
              <a:buFont typeface="Arial" charset="-52"/>
              <a:buChar char="•"/>
              <a:tabLst>
                <a:tab pos="618083" algn="l"/>
                <a:tab pos="1010649" algn="l"/>
                <a:tab pos="1404608" algn="l"/>
                <a:tab pos="1798566" algn="l"/>
                <a:tab pos="2192524" algn="l"/>
                <a:tab pos="2586482" algn="l"/>
                <a:tab pos="2980441" algn="l"/>
                <a:tab pos="3374399" algn="l"/>
                <a:tab pos="3768358" algn="l"/>
                <a:tab pos="4162315" algn="l"/>
                <a:tab pos="4556274" algn="l"/>
                <a:tab pos="4950232" algn="l"/>
                <a:tab pos="5344191" algn="l"/>
                <a:tab pos="5738149" algn="l"/>
                <a:tab pos="6132107" algn="l"/>
                <a:tab pos="6526065" algn="l"/>
                <a:tab pos="6920024" algn="l"/>
                <a:tab pos="7313982" algn="l"/>
                <a:tab pos="7707940" algn="l"/>
                <a:tab pos="8101898" algn="l"/>
                <a:tab pos="8495857" algn="l"/>
              </a:tabLst>
            </a:pPr>
            <a:r>
              <a:rPr lang="en-US" sz="2100" dirty="0">
                <a:solidFill>
                  <a:srgbClr val="663300"/>
                </a:solidFill>
                <a:latin typeface="Arial" panose="020B0604020202020204" pitchFamily="34" charset="0"/>
                <a:cs typeface="Arial" panose="020B0604020202020204" pitchFamily="34" charset="0"/>
              </a:rPr>
              <a:t>Soviet war in Afghanistan ends 1989  (9 years)</a:t>
            </a:r>
          </a:p>
        </p:txBody>
      </p:sp>
    </p:spTree>
    <p:extLst>
      <p:ext uri="{BB962C8B-B14F-4D97-AF65-F5344CB8AC3E}">
        <p14:creationId xmlns:p14="http://schemas.microsoft.com/office/powerpoint/2010/main" val="3429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20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20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20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build="p"/>
      <p:bldP spid="18" grpId="0" build="p"/>
      <p:bldP spid="19" grpId="0" build="p"/>
      <p:bldP spid="2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362816" y="109982"/>
            <a:ext cx="3069070" cy="1876898"/>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r>
              <a:rPr lang="en-US" sz="2800" dirty="0">
                <a:ln>
                  <a:solidFill>
                    <a:srgbClr val="DA7103"/>
                  </a:solidFill>
                </a:ln>
                <a:solidFill>
                  <a:srgbClr val="D66500"/>
                </a:solidFill>
                <a:latin typeface="Arial" panose="020B0604020202020204" pitchFamily="34" charset="0"/>
                <a:cs typeface="Arial" panose="020B0604020202020204" pitchFamily="34" charset="0"/>
              </a:rPr>
              <a:t>11-day </a:t>
            </a:r>
          </a:p>
          <a:p>
            <a:pPr algn="ctr" eaLnBrk="1">
              <a:lnSpc>
                <a:spcPct val="96000"/>
              </a:lnSpc>
              <a:buClr>
                <a:srgbClr val="000000"/>
              </a:buClr>
              <a:buSzPct val="100000"/>
              <a:buFont typeface="Times New Roman" charset="0"/>
              <a:buNone/>
              <a:defRPr/>
            </a:pPr>
            <a:r>
              <a:rPr lang="en-US" sz="2800" dirty="0">
                <a:ln>
                  <a:solidFill>
                    <a:srgbClr val="DA7103"/>
                  </a:solidFill>
                </a:ln>
                <a:solidFill>
                  <a:srgbClr val="D66500"/>
                </a:solidFill>
                <a:latin typeface="Arial" panose="020B0604020202020204" pitchFamily="34" charset="0"/>
                <a:cs typeface="Arial" panose="020B0604020202020204" pitchFamily="34" charset="0"/>
              </a:rPr>
              <a:t>National Yagyas</a:t>
            </a:r>
          </a:p>
          <a:p>
            <a:pPr algn="ctr" eaLnBrk="1">
              <a:lnSpc>
                <a:spcPct val="96000"/>
              </a:lnSpc>
              <a:buClr>
                <a:srgbClr val="000000"/>
              </a:buClr>
              <a:buSzPct val="100000"/>
              <a:buFont typeface="Times New Roman" charset="0"/>
              <a:buNone/>
              <a:defRPr/>
            </a:pPr>
            <a:r>
              <a:rPr lang="en-US" sz="2800" dirty="0">
                <a:ln>
                  <a:solidFill>
                    <a:srgbClr val="DA7103"/>
                  </a:solidFill>
                </a:ln>
                <a:solidFill>
                  <a:srgbClr val="D66500"/>
                </a:solidFill>
                <a:latin typeface="Arial" panose="020B0604020202020204" pitchFamily="34" charset="0"/>
                <a:cs typeface="Arial" panose="020B0604020202020204" pitchFamily="34" charset="0"/>
              </a:rPr>
              <a:t>for countries</a:t>
            </a: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p:txBody>
      </p:sp>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865476" y="329583"/>
            <a:ext cx="705442" cy="665699"/>
          </a:xfrm>
          <a:prstGeom prst="rect">
            <a:avLst/>
          </a:prstGeom>
        </p:spPr>
      </p:pic>
      <p:sp>
        <p:nvSpPr>
          <p:cNvPr id="19" name="TextBox 18"/>
          <p:cNvSpPr txBox="1"/>
          <p:nvPr/>
        </p:nvSpPr>
        <p:spPr>
          <a:xfrm>
            <a:off x="6433241" y="1895198"/>
            <a:ext cx="3449073" cy="923330"/>
          </a:xfrm>
          <a:prstGeom prst="rect">
            <a:avLst/>
          </a:prstGeom>
          <a:noFill/>
        </p:spPr>
        <p:txBody>
          <a:bodyPr wrap="square" rtlCol="0">
            <a:spAutoFit/>
          </a:bodyPr>
          <a:lstStyle/>
          <a:p>
            <a:pPr algn="ctr"/>
            <a:r>
              <a:rPr lang="en-US" dirty="0">
                <a:solidFill>
                  <a:srgbClr val="6D4135"/>
                </a:solidFill>
                <a:latin typeface="Arial" panose="020B0604020202020204" pitchFamily="34" charset="0"/>
                <a:cs typeface="Arial" panose="020B0604020202020204" pitchFamily="34" charset="0"/>
              </a:rPr>
              <a:t>  </a:t>
            </a:r>
            <a:r>
              <a:rPr lang="en-US" dirty="0">
                <a:solidFill>
                  <a:srgbClr val="663333"/>
                </a:solidFill>
                <a:latin typeface="Arial" panose="020B0604020202020204" pitchFamily="34" charset="0"/>
                <a:cs typeface="Arial" panose="020B0604020202020204" pitchFamily="34" charset="0"/>
              </a:rPr>
              <a:t>Bring the blessings of Nature </a:t>
            </a:r>
          </a:p>
          <a:p>
            <a:pPr algn="ctr"/>
            <a:r>
              <a:rPr lang="en-US" dirty="0">
                <a:solidFill>
                  <a:srgbClr val="663333"/>
                </a:solidFill>
                <a:latin typeface="Arial" panose="020B0604020202020204" pitchFamily="34" charset="0"/>
                <a:cs typeface="Arial" panose="020B0604020202020204" pitchFamily="34" charset="0"/>
              </a:rPr>
              <a:t>to yourself, your family,</a:t>
            </a:r>
          </a:p>
          <a:p>
            <a:pPr algn="ctr"/>
            <a:r>
              <a:rPr lang="en-US" dirty="0">
                <a:solidFill>
                  <a:srgbClr val="663333"/>
                </a:solidFill>
                <a:latin typeface="Arial" panose="020B0604020202020204" pitchFamily="34" charset="0"/>
                <a:cs typeface="Arial" panose="020B0604020202020204" pitchFamily="34" charset="0"/>
              </a:rPr>
              <a:t>and the world</a:t>
            </a:r>
          </a:p>
        </p:txBody>
      </p:sp>
      <p:sp>
        <p:nvSpPr>
          <p:cNvPr id="23" name="TextBox 22"/>
          <p:cNvSpPr txBox="1"/>
          <p:nvPr/>
        </p:nvSpPr>
        <p:spPr>
          <a:xfrm>
            <a:off x="1769727" y="1895198"/>
            <a:ext cx="4191001" cy="923330"/>
          </a:xfrm>
          <a:prstGeom prst="rect">
            <a:avLst/>
          </a:prstGeom>
          <a:noFill/>
        </p:spPr>
        <p:txBody>
          <a:bodyPr wrap="square" rtlCol="0">
            <a:spAutoFit/>
          </a:bodyPr>
          <a:lstStyle/>
          <a:p>
            <a:pPr algn="ctr"/>
            <a:r>
              <a:rPr lang="en-US" dirty="0">
                <a:solidFill>
                  <a:srgbClr val="663333"/>
                </a:solidFill>
                <a:latin typeface="Arial" panose="020B0604020202020204" pitchFamily="34" charset="0"/>
                <a:cs typeface="Arial" panose="020B0604020202020204" pitchFamily="34" charset="0"/>
              </a:rPr>
              <a:t>Increase good fortune </a:t>
            </a:r>
          </a:p>
          <a:p>
            <a:pPr algn="ctr"/>
            <a:r>
              <a:rPr lang="en-US" dirty="0">
                <a:solidFill>
                  <a:srgbClr val="663333"/>
                </a:solidFill>
                <a:latin typeface="Arial" panose="020B0604020202020204" pitchFamily="34" charset="0"/>
                <a:cs typeface="Arial" panose="020B0604020202020204" pitchFamily="34" charset="0"/>
              </a:rPr>
              <a:t>and help prevent problems </a:t>
            </a:r>
          </a:p>
          <a:p>
            <a:pPr algn="ctr"/>
            <a:r>
              <a:rPr lang="en-US" dirty="0">
                <a:solidFill>
                  <a:srgbClr val="663333"/>
                </a:solidFill>
                <a:latin typeface="Arial" panose="020B0604020202020204" pitchFamily="34" charset="0"/>
                <a:cs typeface="Arial" panose="020B0604020202020204" pitchFamily="34" charset="0"/>
              </a:rPr>
              <a:t>for an entire nation</a:t>
            </a:r>
          </a:p>
        </p:txBody>
      </p:sp>
      <p:sp>
        <p:nvSpPr>
          <p:cNvPr id="24" name="Text Box 3"/>
          <p:cNvSpPr txBox="1">
            <a:spLocks noChangeArrowheads="1"/>
          </p:cNvSpPr>
          <p:nvPr/>
        </p:nvSpPr>
        <p:spPr bwMode="auto">
          <a:xfrm>
            <a:off x="6623242" y="409218"/>
            <a:ext cx="3069071" cy="1512386"/>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Clr>
                <a:srgbClr val="000000"/>
              </a:buClr>
              <a:buSzPct val="100000"/>
              <a:buFont typeface="Times New Roman" charset="0"/>
              <a:buNone/>
              <a:defRPr/>
            </a:pPr>
            <a:endParaRPr lang="en-US" sz="800" dirty="0">
              <a:ln>
                <a:solidFill>
                  <a:srgbClr val="DA7103"/>
                </a:solidFill>
              </a:ln>
              <a:solidFill>
                <a:srgbClr val="DA7103"/>
              </a:solidFill>
              <a:latin typeface="+mj-lt"/>
            </a:endParaRPr>
          </a:p>
          <a:p>
            <a:pPr algn="ctr" eaLnBrk="1">
              <a:lnSpc>
                <a:spcPct val="96000"/>
              </a:lnSpc>
              <a:buClr>
                <a:srgbClr val="000000"/>
              </a:buClr>
              <a:buSzPct val="100000"/>
              <a:defRPr/>
            </a:pPr>
            <a:r>
              <a:rPr lang="en-US" sz="2800" dirty="0">
                <a:ln>
                  <a:solidFill>
                    <a:srgbClr val="DA7103"/>
                  </a:solidFill>
                </a:ln>
                <a:solidFill>
                  <a:srgbClr val="D66500"/>
                </a:solidFill>
                <a:latin typeface="Arial" panose="020B0604020202020204" pitchFamily="34" charset="0"/>
                <a:cs typeface="Arial" panose="020B0604020202020204" pitchFamily="34" charset="0"/>
              </a:rPr>
              <a:t>1-day </a:t>
            </a:r>
          </a:p>
          <a:p>
            <a:pPr algn="ctr" eaLnBrk="1">
              <a:lnSpc>
                <a:spcPct val="96000"/>
              </a:lnSpc>
              <a:buClr>
                <a:srgbClr val="000000"/>
              </a:buClr>
              <a:buSzPct val="100000"/>
              <a:defRPr/>
            </a:pPr>
            <a:r>
              <a:rPr lang="en-US" sz="2800" dirty="0">
                <a:ln>
                  <a:solidFill>
                    <a:srgbClr val="DA7103"/>
                  </a:solidFill>
                </a:ln>
                <a:solidFill>
                  <a:srgbClr val="D66500"/>
                </a:solidFill>
                <a:latin typeface="Arial" panose="020B0604020202020204" pitchFamily="34" charset="0"/>
                <a:cs typeface="Arial" panose="020B0604020202020204" pitchFamily="34" charset="0"/>
              </a:rPr>
              <a:t>Special Yagyas</a:t>
            </a:r>
          </a:p>
          <a:p>
            <a:pPr algn="ctr" eaLnBrk="1">
              <a:lnSpc>
                <a:spcPct val="96000"/>
              </a:lnSpc>
              <a:buClr>
                <a:srgbClr val="000000"/>
              </a:buClr>
              <a:buSzPct val="100000"/>
              <a:defRPr/>
            </a:pPr>
            <a:r>
              <a:rPr lang="en-US" sz="2800" dirty="0">
                <a:ln>
                  <a:solidFill>
                    <a:srgbClr val="DA7103"/>
                  </a:solidFill>
                </a:ln>
                <a:solidFill>
                  <a:srgbClr val="D66500"/>
                </a:solidFill>
                <a:latin typeface="Arial" panose="020B0604020202020204" pitchFamily="34" charset="0"/>
                <a:cs typeface="Arial" panose="020B0604020202020204" pitchFamily="34" charset="0"/>
              </a:rPr>
              <a:t>for individuals</a:t>
            </a: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p:txBody>
      </p:sp>
      <p:pic>
        <p:nvPicPr>
          <p:cNvPr id="33" name="Picture 32" descr="Exp NY stage 600.jpg"/>
          <p:cNvPicPr>
            <a:picLocks noChangeAspect="1"/>
          </p:cNvPicPr>
          <p:nvPr/>
        </p:nvPicPr>
        <p:blipFill>
          <a:blip r:embed="rId4"/>
          <a:srcRect b="16313"/>
          <a:stretch>
            <a:fillRect/>
          </a:stretch>
        </p:blipFill>
        <p:spPr>
          <a:xfrm>
            <a:off x="2251825" y="2958382"/>
            <a:ext cx="7666831" cy="3261546"/>
          </a:xfrm>
          <a:prstGeom prst="rect">
            <a:avLst/>
          </a:prstGeom>
        </p:spPr>
      </p:pic>
      <p:cxnSp>
        <p:nvCxnSpPr>
          <p:cNvPr id="34" name="Straight Connector 33"/>
          <p:cNvCxnSpPr/>
          <p:nvPr/>
        </p:nvCxnSpPr>
        <p:spPr>
          <a:xfrm rot="5400000" flipH="1" flipV="1">
            <a:off x="4965652" y="1717935"/>
            <a:ext cx="2269862" cy="1"/>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Orange strip website SY reminder550.jpg"/>
          <p:cNvPicPr>
            <a:picLocks noChangeAspect="1"/>
          </p:cNvPicPr>
          <p:nvPr/>
        </p:nvPicPr>
        <p:blipFill>
          <a:blip r:embed="rId5"/>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15</a:t>
            </a:fld>
            <a:endParaRPr lang="de-DE" sz="2000" dirty="0">
              <a:solidFill>
                <a:schemeClr val="accent6">
                  <a:lumMod val="20000"/>
                  <a:lumOff val="8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A86F9594-2C60-5B44-9696-31184252CEF0}"/>
              </a:ext>
            </a:extLst>
          </p:cNvPr>
          <p:cNvSpPr>
            <a:spLocks noChangeArrowheads="1"/>
          </p:cNvSpPr>
          <p:nvPr/>
        </p:nvSpPr>
        <p:spPr bwMode="auto">
          <a:xfrm>
            <a:off x="983456" y="1636493"/>
            <a:ext cx="10225088" cy="3755965"/>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US" sz="3600" dirty="0">
                <a:solidFill>
                  <a:srgbClr val="DA7103"/>
                </a:solidFill>
                <a:latin typeface="Arial" panose="020B0604020202020204" pitchFamily="34" charset="0"/>
                <a:cs typeface="Arial" panose="020B0604020202020204" pitchFamily="34" charset="0"/>
              </a:rPr>
              <a:t>RECITATION</a:t>
            </a:r>
          </a:p>
          <a:p>
            <a:pPr algn="ctr">
              <a:lnSpc>
                <a:spcPct val="96000"/>
              </a:lnSpc>
              <a:buClr>
                <a:srgbClr val="000000"/>
              </a:buClr>
              <a:buSzPct val="100000"/>
            </a:pPr>
            <a:r>
              <a:rPr lang="en-US" sz="3600" dirty="0">
                <a:solidFill>
                  <a:srgbClr val="DA7103"/>
                </a:solidFill>
                <a:latin typeface="Arial" panose="020B0604020202020204" pitchFamily="34" charset="0"/>
                <a:cs typeface="Arial" panose="020B0604020202020204" pitchFamily="34" charset="0"/>
              </a:rPr>
              <a:t>Maharishi Vedic Pandits</a:t>
            </a:r>
          </a:p>
          <a:p>
            <a:pPr algn="ctr">
              <a:lnSpc>
                <a:spcPct val="96000"/>
              </a:lnSpc>
              <a:buClr>
                <a:srgbClr val="000000"/>
              </a:buClr>
              <a:buSzPct val="100000"/>
            </a:pPr>
            <a:endParaRPr lang="en-US" sz="36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hlinkClick r:id="rId3"/>
              </a:rPr>
              <a:t>https://vedicpandits.org/ganesh-recitation/</a:t>
            </a:r>
            <a:endParaRPr lang="en-US" sz="28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endParaRPr lang="en-US" sz="28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rPr>
              <a:t>OR</a:t>
            </a: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hlinkClick r:id="rId4"/>
              </a:rPr>
              <a:t>https://vedicpandits.org/recitation-clips-for-newsletters/#ganesh</a:t>
            </a:r>
            <a:endParaRPr lang="en-US" sz="28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1339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17</a:t>
            </a:fld>
            <a:endParaRPr lang="de-DE" sz="2000" dirty="0">
              <a:solidFill>
                <a:schemeClr val="accent6">
                  <a:lumMod val="20000"/>
                  <a:lumOff val="80000"/>
                </a:schemeClr>
              </a:solidFill>
            </a:endParaRPr>
          </a:p>
        </p:txBody>
      </p:sp>
      <p:sp>
        <p:nvSpPr>
          <p:cNvPr id="10" name="Title 1">
            <a:extLst>
              <a:ext uri="{FF2B5EF4-FFF2-40B4-BE49-F238E27FC236}">
                <a16:creationId xmlns:a16="http://schemas.microsoft.com/office/drawing/2014/main" id="{E8D2DF56-9C66-9444-919C-CA0566261160}"/>
              </a:ext>
            </a:extLst>
          </p:cNvPr>
          <p:cNvSpPr txBox="1">
            <a:spLocks/>
          </p:cNvSpPr>
          <p:nvPr/>
        </p:nvSpPr>
        <p:spPr bwMode="auto">
          <a:xfrm>
            <a:off x="1593212" y="509809"/>
            <a:ext cx="9401175" cy="1017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algn="ctr" defTabSz="449263" eaLnBrk="0" fontAlgn="base" hangingPunct="0">
              <a:lnSpc>
                <a:spcPct val="96000"/>
              </a:lnSpc>
              <a:spcBef>
                <a:spcPct val="0"/>
              </a:spcBef>
              <a:spcAft>
                <a:spcPct val="0"/>
              </a:spcAft>
              <a:buClr>
                <a:srgbClr val="000000"/>
              </a:buClr>
              <a:buSzPct val="100000"/>
              <a:defRPr/>
            </a:pPr>
            <a:r>
              <a:rPr lang="en-US" sz="4000" kern="0" dirty="0">
                <a:solidFill>
                  <a:srgbClr val="D66500"/>
                </a:solidFill>
                <a:latin typeface="Arial" panose="020B0604020202020204" pitchFamily="34" charset="0"/>
                <a:ea typeface="ＭＳ Ｐゴシック" charset="-128"/>
                <a:cs typeface="Arial" panose="020B0604020202020204" pitchFamily="34" charset="0"/>
              </a:rPr>
              <a:t>How can the goal be achieved? </a:t>
            </a:r>
          </a:p>
        </p:txBody>
      </p:sp>
      <p:pic>
        <p:nvPicPr>
          <p:cNvPr id="12" name="Picture 2">
            <a:extLst>
              <a:ext uri="{FF2B5EF4-FFF2-40B4-BE49-F238E27FC236}">
                <a16:creationId xmlns:a16="http://schemas.microsoft.com/office/drawing/2014/main" id="{BC9752FA-F0D1-C940-9512-F2A10DCDA016}"/>
              </a:ext>
            </a:extLst>
          </p:cNvPr>
          <p:cNvPicPr>
            <a:picLocks noChangeAspect="1" noChangeArrowheads="1"/>
          </p:cNvPicPr>
          <p:nvPr/>
        </p:nvPicPr>
        <p:blipFill>
          <a:blip r:embed="rId5"/>
          <a:srcRect/>
          <a:stretch>
            <a:fillRect/>
          </a:stretch>
        </p:blipFill>
        <p:spPr bwMode="auto">
          <a:xfrm>
            <a:off x="2461629" y="1584536"/>
            <a:ext cx="7154863" cy="4664539"/>
          </a:xfrm>
          <a:prstGeom prst="rect">
            <a:avLst/>
          </a:prstGeom>
          <a:noFill/>
          <a:ln w="9525">
            <a:noFill/>
            <a:miter lim="800000"/>
            <a:headEnd/>
            <a:tailEnd/>
          </a:ln>
        </p:spPr>
      </p:pic>
      <p:pic>
        <p:nvPicPr>
          <p:cNvPr id="13" name="Picture 12" descr="Screen Shot 2018-08-14 at 22.32.55.png">
            <a:extLst>
              <a:ext uri="{FF2B5EF4-FFF2-40B4-BE49-F238E27FC236}">
                <a16:creationId xmlns:a16="http://schemas.microsoft.com/office/drawing/2014/main" id="{D8ECD94B-655D-3349-8D6B-623892A1C851}"/>
              </a:ext>
            </a:extLst>
          </p:cNvPr>
          <p:cNvPicPr>
            <a:picLocks noChangeAspect="1"/>
          </p:cNvPicPr>
          <p:nvPr/>
        </p:nvPicPr>
        <p:blipFill>
          <a:blip r:embed="rId6">
            <a:lum bright="20000"/>
          </a:blip>
          <a:stretch>
            <a:fillRect/>
          </a:stretch>
        </p:blipFill>
        <p:spPr>
          <a:xfrm>
            <a:off x="7591826" y="1950750"/>
            <a:ext cx="3213010" cy="3750656"/>
          </a:xfrm>
          <a:prstGeom prst="rect">
            <a:avLst/>
          </a:prstGeom>
          <a:ln>
            <a:noFill/>
          </a:ln>
          <a:effectLst/>
        </p:spPr>
      </p:pic>
      <p:pic>
        <p:nvPicPr>
          <p:cNvPr id="19" name="Picture 18">
            <a:extLst>
              <a:ext uri="{FF2B5EF4-FFF2-40B4-BE49-F238E27FC236}">
                <a16:creationId xmlns:a16="http://schemas.microsoft.com/office/drawing/2014/main" id="{1A0C45C2-9D11-6A44-8922-3922069201F3}"/>
              </a:ext>
            </a:extLst>
          </p:cNvPr>
          <p:cNvPicPr>
            <a:picLocks noChangeAspect="1"/>
          </p:cNvPicPr>
          <p:nvPr/>
        </p:nvPicPr>
        <p:blipFill>
          <a:blip r:embed="rId7"/>
          <a:stretch>
            <a:fillRect/>
          </a:stretch>
        </p:blipFill>
        <p:spPr>
          <a:xfrm>
            <a:off x="3238694" y="2862071"/>
            <a:ext cx="1383875" cy="1383875"/>
          </a:xfrm>
          <a:prstGeom prst="rect">
            <a:avLst/>
          </a:prstGeom>
          <a:ln>
            <a:noFill/>
          </a:ln>
          <a:effectLst>
            <a:softEdge rad="112500"/>
          </a:effectLst>
        </p:spPr>
      </p:pic>
      <p:pic>
        <p:nvPicPr>
          <p:cNvPr id="21" name="Picture 20">
            <a:extLst>
              <a:ext uri="{FF2B5EF4-FFF2-40B4-BE49-F238E27FC236}">
                <a16:creationId xmlns:a16="http://schemas.microsoft.com/office/drawing/2014/main" id="{75112202-02B0-2848-9EAD-9F46A1C696AB}"/>
              </a:ext>
            </a:extLst>
          </p:cNvPr>
          <p:cNvPicPr>
            <a:picLocks noChangeAspect="1"/>
          </p:cNvPicPr>
          <p:nvPr/>
        </p:nvPicPr>
        <p:blipFill>
          <a:blip r:embed="rId8"/>
          <a:stretch>
            <a:fillRect/>
          </a:stretch>
        </p:blipFill>
        <p:spPr>
          <a:xfrm>
            <a:off x="5151557" y="3483338"/>
            <a:ext cx="1648698" cy="1560375"/>
          </a:xfrm>
          <a:prstGeom prst="rect">
            <a:avLst/>
          </a:prstGeom>
          <a:ln>
            <a:noFill/>
          </a:ln>
          <a:effectLst>
            <a:softEdge rad="112500"/>
          </a:effectLst>
        </p:spPr>
      </p:pic>
      <p:sp>
        <p:nvSpPr>
          <p:cNvPr id="7" name="TextBox 6">
            <a:extLst>
              <a:ext uri="{FF2B5EF4-FFF2-40B4-BE49-F238E27FC236}">
                <a16:creationId xmlns:a16="http://schemas.microsoft.com/office/drawing/2014/main" id="{1C7C9D45-E24A-B24A-999F-F3DB73B3F9CD}"/>
              </a:ext>
            </a:extLst>
          </p:cNvPr>
          <p:cNvSpPr txBox="1"/>
          <p:nvPr/>
        </p:nvSpPr>
        <p:spPr>
          <a:xfrm>
            <a:off x="4919299" y="3804562"/>
            <a:ext cx="1648697" cy="1015663"/>
          </a:xfrm>
          <a:prstGeom prst="rect">
            <a:avLst/>
          </a:prstGeom>
          <a:noFill/>
        </p:spPr>
        <p:txBody>
          <a:bodyPr wrap="square" rtlCol="0">
            <a:spAutoFit/>
          </a:bodyPr>
          <a:lstStyle/>
          <a:p>
            <a:pPr algn="ctr"/>
            <a:r>
              <a:rPr lang="en-US" sz="2000" b="1" dirty="0">
                <a:solidFill>
                  <a:srgbClr val="663333"/>
                </a:solidFill>
                <a:latin typeface="Arial" panose="020B0604020202020204" pitchFamily="34" charset="0"/>
                <a:cs typeface="Arial" panose="020B0604020202020204" pitchFamily="34" charset="0"/>
              </a:rPr>
              <a:t>Global Monthly Donors</a:t>
            </a:r>
          </a:p>
        </p:txBody>
      </p:sp>
      <p:sp>
        <p:nvSpPr>
          <p:cNvPr id="22" name="TextBox 21">
            <a:extLst>
              <a:ext uri="{FF2B5EF4-FFF2-40B4-BE49-F238E27FC236}">
                <a16:creationId xmlns:a16="http://schemas.microsoft.com/office/drawing/2014/main" id="{F457BBD2-5B07-A24D-ADAE-3DFBB700C41B}"/>
              </a:ext>
            </a:extLst>
          </p:cNvPr>
          <p:cNvSpPr txBox="1"/>
          <p:nvPr/>
        </p:nvSpPr>
        <p:spPr>
          <a:xfrm>
            <a:off x="3171894" y="3258047"/>
            <a:ext cx="1311798" cy="707886"/>
          </a:xfrm>
          <a:prstGeom prst="rect">
            <a:avLst/>
          </a:prstGeom>
          <a:noFill/>
        </p:spPr>
        <p:txBody>
          <a:bodyPr wrap="square" rtlCol="0">
            <a:spAutoFit/>
          </a:bodyPr>
          <a:lstStyle/>
          <a:p>
            <a:r>
              <a:rPr lang="en-US" sz="2000" b="1" dirty="0">
                <a:solidFill>
                  <a:srgbClr val="663333"/>
                </a:solidFill>
                <a:latin typeface="Arial" panose="020B0604020202020204" pitchFamily="34" charset="0"/>
                <a:cs typeface="Arial" panose="020B0604020202020204" pitchFamily="34" charset="0"/>
              </a:rPr>
              <a:t>Major</a:t>
            </a:r>
          </a:p>
          <a:p>
            <a:r>
              <a:rPr lang="en-US" sz="2000" b="1" dirty="0">
                <a:solidFill>
                  <a:srgbClr val="663333"/>
                </a:solidFill>
                <a:latin typeface="Arial" panose="020B0604020202020204" pitchFamily="34" charset="0"/>
                <a:cs typeface="Arial" panose="020B0604020202020204" pitchFamily="34" charset="0"/>
              </a:rPr>
              <a:t>Donors</a:t>
            </a:r>
          </a:p>
        </p:txBody>
      </p:sp>
      <p:sp>
        <p:nvSpPr>
          <p:cNvPr id="23" name="TextBox 22">
            <a:extLst>
              <a:ext uri="{FF2B5EF4-FFF2-40B4-BE49-F238E27FC236}">
                <a16:creationId xmlns:a16="http://schemas.microsoft.com/office/drawing/2014/main" id="{9DE15FF5-25CE-3B45-9839-55FA91735393}"/>
              </a:ext>
            </a:extLst>
          </p:cNvPr>
          <p:cNvSpPr txBox="1"/>
          <p:nvPr/>
        </p:nvSpPr>
        <p:spPr>
          <a:xfrm>
            <a:off x="7567893" y="2173311"/>
            <a:ext cx="2651316" cy="338554"/>
          </a:xfrm>
          <a:prstGeom prst="rect">
            <a:avLst/>
          </a:prstGeom>
          <a:noFill/>
        </p:spPr>
        <p:txBody>
          <a:bodyPr wrap="square" rtlCol="0">
            <a:spAutoFit/>
          </a:bodyPr>
          <a:lstStyle/>
          <a:p>
            <a:r>
              <a:rPr lang="en-US" sz="1600" dirty="0">
                <a:solidFill>
                  <a:srgbClr val="663333"/>
                </a:solidFill>
                <a:latin typeface="Arial" panose="020B0604020202020204" pitchFamily="34" charset="0"/>
                <a:cs typeface="Arial" panose="020B0604020202020204" pitchFamily="34" charset="0"/>
              </a:rPr>
              <a:t>Global Monthly Donors</a:t>
            </a:r>
          </a:p>
        </p:txBody>
      </p:sp>
      <p:sp>
        <p:nvSpPr>
          <p:cNvPr id="24" name="TextBox 23">
            <a:extLst>
              <a:ext uri="{FF2B5EF4-FFF2-40B4-BE49-F238E27FC236}">
                <a16:creationId xmlns:a16="http://schemas.microsoft.com/office/drawing/2014/main" id="{E78F87C5-5C17-C241-8C7A-EA1D5FCCE0FF}"/>
              </a:ext>
            </a:extLst>
          </p:cNvPr>
          <p:cNvSpPr txBox="1"/>
          <p:nvPr/>
        </p:nvSpPr>
        <p:spPr>
          <a:xfrm>
            <a:off x="7574962" y="2751671"/>
            <a:ext cx="2651316" cy="338554"/>
          </a:xfrm>
          <a:prstGeom prst="rect">
            <a:avLst/>
          </a:prstGeom>
          <a:noFill/>
        </p:spPr>
        <p:txBody>
          <a:bodyPr wrap="square" rtlCol="0">
            <a:spAutoFit/>
          </a:bodyPr>
          <a:lstStyle/>
          <a:p>
            <a:r>
              <a:rPr lang="en-US" sz="1600" dirty="0">
                <a:solidFill>
                  <a:srgbClr val="663333"/>
                </a:solidFill>
                <a:latin typeface="Arial" panose="020B0604020202020204" pitchFamily="34" charset="0"/>
                <a:cs typeface="Arial" panose="020B0604020202020204" pitchFamily="34" charset="0"/>
              </a:rPr>
              <a:t>Major Donors</a:t>
            </a:r>
          </a:p>
        </p:txBody>
      </p:sp>
      <p:sp>
        <p:nvSpPr>
          <p:cNvPr id="25" name="TextBox 24">
            <a:extLst>
              <a:ext uri="{FF2B5EF4-FFF2-40B4-BE49-F238E27FC236}">
                <a16:creationId xmlns:a16="http://schemas.microsoft.com/office/drawing/2014/main" id="{F5A17567-AE21-3748-84FE-5F736D273B0B}"/>
              </a:ext>
            </a:extLst>
          </p:cNvPr>
          <p:cNvSpPr txBox="1"/>
          <p:nvPr/>
        </p:nvSpPr>
        <p:spPr>
          <a:xfrm>
            <a:off x="7599233" y="3911113"/>
            <a:ext cx="3993393" cy="338554"/>
          </a:xfrm>
          <a:prstGeom prst="rect">
            <a:avLst/>
          </a:prstGeom>
          <a:noFill/>
        </p:spPr>
        <p:txBody>
          <a:bodyPr wrap="square" rtlCol="0">
            <a:spAutoFit/>
          </a:bodyPr>
          <a:lstStyle/>
          <a:p>
            <a:r>
              <a:rPr lang="en-US" sz="1600" dirty="0">
                <a:solidFill>
                  <a:srgbClr val="663333"/>
                </a:solidFill>
                <a:latin typeface="Arial" panose="020B0604020202020204" pitchFamily="34" charset="0"/>
                <a:cs typeface="Arial" panose="020B0604020202020204" pitchFamily="34" charset="0"/>
              </a:rPr>
              <a:t>Businesses supporting Pandits</a:t>
            </a:r>
          </a:p>
        </p:txBody>
      </p:sp>
      <p:sp>
        <p:nvSpPr>
          <p:cNvPr id="26" name="TextBox 25">
            <a:extLst>
              <a:ext uri="{FF2B5EF4-FFF2-40B4-BE49-F238E27FC236}">
                <a16:creationId xmlns:a16="http://schemas.microsoft.com/office/drawing/2014/main" id="{D49AD651-289E-CA4B-9760-D729AE761ACD}"/>
              </a:ext>
            </a:extLst>
          </p:cNvPr>
          <p:cNvSpPr txBox="1"/>
          <p:nvPr/>
        </p:nvSpPr>
        <p:spPr>
          <a:xfrm>
            <a:off x="7581574" y="3339782"/>
            <a:ext cx="2651316" cy="338554"/>
          </a:xfrm>
          <a:prstGeom prst="rect">
            <a:avLst/>
          </a:prstGeom>
          <a:noFill/>
        </p:spPr>
        <p:txBody>
          <a:bodyPr wrap="square" rtlCol="0">
            <a:spAutoFit/>
          </a:bodyPr>
          <a:lstStyle/>
          <a:p>
            <a:r>
              <a:rPr lang="en-US" sz="1600" dirty="0">
                <a:solidFill>
                  <a:srgbClr val="663333"/>
                </a:solidFill>
                <a:latin typeface="Arial" panose="020B0604020202020204" pitchFamily="34" charset="0"/>
                <a:cs typeface="Arial" panose="020B0604020202020204" pitchFamily="34" charset="0"/>
              </a:rPr>
              <a:t>Courses</a:t>
            </a:r>
          </a:p>
        </p:txBody>
      </p:sp>
      <p:sp>
        <p:nvSpPr>
          <p:cNvPr id="27" name="TextBox 26">
            <a:extLst>
              <a:ext uri="{FF2B5EF4-FFF2-40B4-BE49-F238E27FC236}">
                <a16:creationId xmlns:a16="http://schemas.microsoft.com/office/drawing/2014/main" id="{8C25785E-6E41-734C-8FF7-4AAA42FDAAEE}"/>
              </a:ext>
            </a:extLst>
          </p:cNvPr>
          <p:cNvSpPr txBox="1"/>
          <p:nvPr/>
        </p:nvSpPr>
        <p:spPr>
          <a:xfrm>
            <a:off x="7612483" y="4494282"/>
            <a:ext cx="2651316" cy="338554"/>
          </a:xfrm>
          <a:prstGeom prst="rect">
            <a:avLst/>
          </a:prstGeom>
          <a:noFill/>
        </p:spPr>
        <p:txBody>
          <a:bodyPr wrap="square" rtlCol="0">
            <a:spAutoFit/>
          </a:bodyPr>
          <a:lstStyle/>
          <a:p>
            <a:r>
              <a:rPr lang="en-US" sz="1600" dirty="0">
                <a:solidFill>
                  <a:srgbClr val="663333"/>
                </a:solidFill>
                <a:latin typeface="Arial" panose="020B0604020202020204" pitchFamily="34" charset="0"/>
                <a:cs typeface="Arial" panose="020B0604020202020204" pitchFamily="34" charset="0"/>
              </a:rPr>
              <a:t>Indian donors</a:t>
            </a:r>
          </a:p>
        </p:txBody>
      </p:sp>
      <p:sp>
        <p:nvSpPr>
          <p:cNvPr id="28" name="TextBox 27">
            <a:extLst>
              <a:ext uri="{FF2B5EF4-FFF2-40B4-BE49-F238E27FC236}">
                <a16:creationId xmlns:a16="http://schemas.microsoft.com/office/drawing/2014/main" id="{DDE56294-F221-A943-9CCC-F17CD6E87E44}"/>
              </a:ext>
            </a:extLst>
          </p:cNvPr>
          <p:cNvSpPr txBox="1"/>
          <p:nvPr/>
        </p:nvSpPr>
        <p:spPr>
          <a:xfrm>
            <a:off x="7612483" y="5082604"/>
            <a:ext cx="2651316" cy="338554"/>
          </a:xfrm>
          <a:prstGeom prst="rect">
            <a:avLst/>
          </a:prstGeom>
          <a:noFill/>
        </p:spPr>
        <p:txBody>
          <a:bodyPr wrap="square" rtlCol="0">
            <a:spAutoFit/>
          </a:bodyPr>
          <a:lstStyle/>
          <a:p>
            <a:r>
              <a:rPr lang="en-US" sz="1600" dirty="0">
                <a:solidFill>
                  <a:srgbClr val="663333"/>
                </a:solidFill>
                <a:latin typeface="Arial" panose="020B0604020202020204" pitchFamily="34" charset="0"/>
                <a:cs typeface="Arial" panose="020B0604020202020204" pitchFamily="34" charset="0"/>
              </a:rPr>
              <a:t>Planned giving</a:t>
            </a:r>
          </a:p>
        </p:txBody>
      </p:sp>
    </p:spTree>
    <p:extLst>
      <p:ext uri="{BB962C8B-B14F-4D97-AF65-F5344CB8AC3E}">
        <p14:creationId xmlns:p14="http://schemas.microsoft.com/office/powerpoint/2010/main" val="335590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18</a:t>
            </a:fld>
            <a:endParaRPr lang="de-DE" sz="2000" dirty="0">
              <a:solidFill>
                <a:schemeClr val="accent6">
                  <a:lumMod val="20000"/>
                  <a:lumOff val="80000"/>
                </a:schemeClr>
              </a:solidFill>
            </a:endParaRPr>
          </a:p>
        </p:txBody>
      </p:sp>
      <p:sp>
        <p:nvSpPr>
          <p:cNvPr id="10" name="Rectangle 9">
            <a:extLst>
              <a:ext uri="{FF2B5EF4-FFF2-40B4-BE49-F238E27FC236}">
                <a16:creationId xmlns:a16="http://schemas.microsoft.com/office/drawing/2014/main" id="{C5FFA58A-8C8C-FE44-B6C4-6EF96B38318B}"/>
              </a:ext>
            </a:extLst>
          </p:cNvPr>
          <p:cNvSpPr/>
          <p:nvPr/>
        </p:nvSpPr>
        <p:spPr>
          <a:xfrm>
            <a:off x="1599145" y="928227"/>
            <a:ext cx="8569325" cy="771943"/>
          </a:xfrm>
          <a:prstGeom prst="rect">
            <a:avLst/>
          </a:prstGeom>
        </p:spPr>
        <p:txBody>
          <a:bodyPr>
            <a:spAutoFit/>
          </a:bodyPr>
          <a:lstStyle/>
          <a:p>
            <a:pPr algn="ctr" eaLnBrk="1">
              <a:lnSpc>
                <a:spcPct val="96000"/>
              </a:lnSpc>
              <a:buClr>
                <a:srgbClr val="000000"/>
              </a:buClr>
              <a:buSzPct val="100000"/>
              <a:buFont typeface="Times New Roman" pitchFamily="18" charset="0"/>
              <a:buNone/>
              <a:defRPr/>
            </a:pPr>
            <a:endParaRPr lang="en-GB" sz="2400" dirty="0">
              <a:solidFill>
                <a:srgbClr val="6D4135"/>
              </a:solidFill>
              <a:ea typeface="ＭＳ Ｐゴシック" panose="020B0600070205080204" pitchFamily="34" charset="-128"/>
            </a:endParaRPr>
          </a:p>
          <a:p>
            <a:pPr algn="ctr" eaLnBrk="1">
              <a:lnSpc>
                <a:spcPct val="96000"/>
              </a:lnSpc>
              <a:buClr>
                <a:srgbClr val="000000"/>
              </a:buClr>
              <a:buSzPct val="100000"/>
              <a:buFont typeface="Times New Roman" pitchFamily="18" charset="0"/>
              <a:buNone/>
              <a:defRPr/>
            </a:pPr>
            <a:endParaRPr lang="en-GB" sz="2200" dirty="0">
              <a:solidFill>
                <a:srgbClr val="6D4135"/>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2" name="Grafik 4" descr="84.png">
            <a:extLst>
              <a:ext uri="{FF2B5EF4-FFF2-40B4-BE49-F238E27FC236}">
                <a16:creationId xmlns:a16="http://schemas.microsoft.com/office/drawing/2014/main" id="{8EC128FD-8C2B-B74A-A206-C87F995B85DF}"/>
              </a:ext>
            </a:extLst>
          </p:cNvPr>
          <p:cNvPicPr>
            <a:picLocks noChangeAspect="1"/>
          </p:cNvPicPr>
          <p:nvPr/>
        </p:nvPicPr>
        <p:blipFill>
          <a:blip r:embed="rId5"/>
          <a:srcRect b="6099"/>
          <a:stretch>
            <a:fillRect/>
          </a:stretch>
        </p:blipFill>
        <p:spPr bwMode="auto">
          <a:xfrm>
            <a:off x="3585699" y="2018233"/>
            <a:ext cx="4849813" cy="3040971"/>
          </a:xfrm>
          <a:prstGeom prst="rect">
            <a:avLst/>
          </a:prstGeom>
          <a:noFill/>
          <a:ln w="9525">
            <a:noFill/>
            <a:miter lim="800000"/>
            <a:headEnd/>
            <a:tailEnd/>
          </a:ln>
        </p:spPr>
      </p:pic>
      <p:sp>
        <p:nvSpPr>
          <p:cNvPr id="13" name="TextBox 12">
            <a:extLst>
              <a:ext uri="{FF2B5EF4-FFF2-40B4-BE49-F238E27FC236}">
                <a16:creationId xmlns:a16="http://schemas.microsoft.com/office/drawing/2014/main" id="{A41F9A3F-5554-AA49-A055-AA407A243A4A}"/>
              </a:ext>
            </a:extLst>
          </p:cNvPr>
          <p:cNvSpPr txBox="1"/>
          <p:nvPr/>
        </p:nvSpPr>
        <p:spPr>
          <a:xfrm>
            <a:off x="1384301" y="1172399"/>
            <a:ext cx="9398000" cy="1261884"/>
          </a:xfrm>
          <a:prstGeom prst="rect">
            <a:avLst/>
          </a:prstGeom>
          <a:noFill/>
        </p:spPr>
        <p:txBody>
          <a:bodyPr wrap="square" rtlCol="0">
            <a:spAutoFit/>
          </a:bodyPr>
          <a:lstStyle/>
          <a:p>
            <a:pPr algn="ctr"/>
            <a:r>
              <a:rPr lang="en-US" sz="2000" dirty="0">
                <a:solidFill>
                  <a:srgbClr val="663333"/>
                </a:solidFill>
                <a:latin typeface="Arial" panose="020B0604020202020204" pitchFamily="34" charset="0"/>
                <a:cs typeface="Arial" panose="020B0604020202020204" pitchFamily="34" charset="0"/>
              </a:rPr>
              <a:t>– an initiative of Brahmananda Saraswati Trust/BST (Holland)</a:t>
            </a:r>
          </a:p>
          <a:p>
            <a:pPr algn="ctr"/>
            <a:r>
              <a:rPr lang="en-US" sz="2000" dirty="0">
                <a:solidFill>
                  <a:srgbClr val="663333"/>
                </a:solidFill>
                <a:latin typeface="Arial" panose="020B0604020202020204" pitchFamily="34" charset="0"/>
                <a:cs typeface="Arial" panose="020B0604020202020204" pitchFamily="34" charset="0"/>
              </a:rPr>
              <a:t>Brahmananda Saraswati Foundation/BSF (USA) Both are non-profit organisations</a:t>
            </a:r>
          </a:p>
          <a:p>
            <a:endParaRPr lang="en-US" dirty="0">
              <a:solidFill>
                <a:srgbClr val="663333"/>
              </a:solidFill>
            </a:endParaRPr>
          </a:p>
          <a:p>
            <a:endParaRPr lang="en-US" dirty="0"/>
          </a:p>
        </p:txBody>
      </p:sp>
      <p:sp>
        <p:nvSpPr>
          <p:cNvPr id="15" name="Rectangle 14">
            <a:extLst>
              <a:ext uri="{FF2B5EF4-FFF2-40B4-BE49-F238E27FC236}">
                <a16:creationId xmlns:a16="http://schemas.microsoft.com/office/drawing/2014/main" id="{72807C7F-002E-7043-A5A9-11CD3294446A}"/>
              </a:ext>
            </a:extLst>
          </p:cNvPr>
          <p:cNvSpPr/>
          <p:nvPr/>
        </p:nvSpPr>
        <p:spPr>
          <a:xfrm>
            <a:off x="2202307" y="495320"/>
            <a:ext cx="8060262" cy="668837"/>
          </a:xfrm>
          <a:prstGeom prst="rect">
            <a:avLst/>
          </a:prstGeom>
        </p:spPr>
        <p:txBody>
          <a:bodyPr wrap="square">
            <a:spAutoFit/>
          </a:bodyPr>
          <a:lstStyle/>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dirty="0">
                <a:solidFill>
                  <a:srgbClr val="D66500"/>
                </a:solidFill>
                <a:latin typeface="Arial" panose="020B0604020202020204" pitchFamily="34" charset="0"/>
                <a:ea typeface="Arial" charset="-52"/>
                <a:cs typeface="Arial" panose="020B0604020202020204" pitchFamily="34" charset="0"/>
              </a:rPr>
              <a:t>The Global Monthly Donor Programme </a:t>
            </a:r>
            <a:endParaRPr lang="de-DE" sz="3600" dirty="0">
              <a:solidFill>
                <a:srgbClr val="D66500"/>
              </a:solidFill>
              <a:latin typeface="Arial" panose="020B0604020202020204" pitchFamily="34" charset="0"/>
              <a:ea typeface="Arial" charset="-52"/>
              <a:cs typeface="Arial" panose="020B0604020202020204" pitchFamily="34" charset="0"/>
            </a:endParaRPr>
          </a:p>
          <a:p>
            <a:pPr algn="ctr">
              <a:lnSpc>
                <a:spcPct val="85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800" dirty="0">
              <a:solidFill>
                <a:srgbClr val="663300"/>
              </a:solidFill>
              <a:latin typeface="Calibri" charset="0"/>
              <a:ea typeface="Arial" charset="-52"/>
              <a:cs typeface="Arial" charset="-52"/>
            </a:endParaRPr>
          </a:p>
        </p:txBody>
      </p:sp>
      <p:sp>
        <p:nvSpPr>
          <p:cNvPr id="2" name="Rectangle 1">
            <a:extLst>
              <a:ext uri="{FF2B5EF4-FFF2-40B4-BE49-F238E27FC236}">
                <a16:creationId xmlns:a16="http://schemas.microsoft.com/office/drawing/2014/main" id="{7D0061DB-7B85-E546-BD3F-C56A9A158E18}"/>
              </a:ext>
            </a:extLst>
          </p:cNvPr>
          <p:cNvSpPr/>
          <p:nvPr/>
        </p:nvSpPr>
        <p:spPr>
          <a:xfrm>
            <a:off x="711714" y="5320644"/>
            <a:ext cx="10605331" cy="978729"/>
          </a:xfrm>
          <a:prstGeom prst="rect">
            <a:avLst/>
          </a:prstGeom>
        </p:spPr>
        <p:txBody>
          <a:bodyPr wrap="square">
            <a:spAutoFit/>
          </a:bodyPr>
          <a:lstStyle/>
          <a:p>
            <a:pPr algn="ctr">
              <a:lnSpc>
                <a:spcPct val="96000"/>
              </a:lnSpc>
              <a:buClr>
                <a:srgbClr val="000000"/>
              </a:buClr>
              <a:buSzPct val="100000"/>
              <a:defRPr/>
            </a:pPr>
            <a:r>
              <a:rPr lang="en-GB" sz="2000" dirty="0">
                <a:solidFill>
                  <a:srgbClr val="663333"/>
                </a:solidFill>
                <a:latin typeface="Arial" panose="020B0604020202020204" pitchFamily="34" charset="0"/>
                <a:cs typeface="Arial" panose="020B0604020202020204" pitchFamily="34" charset="0"/>
              </a:rPr>
              <a:t>Engages all the Governors, Sidhas and Meditators in a united campaign for world peace. </a:t>
            </a:r>
          </a:p>
          <a:p>
            <a:pPr algn="ctr">
              <a:lnSpc>
                <a:spcPct val="96000"/>
              </a:lnSpc>
              <a:buClr>
                <a:srgbClr val="000000"/>
              </a:buClr>
              <a:buSzPct val="100000"/>
              <a:defRPr/>
            </a:pPr>
            <a:r>
              <a:rPr lang="en-GB" sz="2000" dirty="0">
                <a:solidFill>
                  <a:srgbClr val="663333"/>
                </a:solidFill>
                <a:latin typeface="Arial" panose="020B0604020202020204" pitchFamily="34" charset="0"/>
                <a:cs typeface="Arial" panose="020B0604020202020204" pitchFamily="34" charset="0"/>
              </a:rPr>
              <a:t>It allows everyone to participate on a regular basis </a:t>
            </a:r>
          </a:p>
          <a:p>
            <a:pPr algn="ctr">
              <a:lnSpc>
                <a:spcPct val="96000"/>
              </a:lnSpc>
              <a:buClr>
                <a:srgbClr val="000000"/>
              </a:buClr>
              <a:buSzPct val="100000"/>
              <a:defRPr/>
            </a:pPr>
            <a:r>
              <a:rPr lang="en-GB" sz="2000" dirty="0">
                <a:solidFill>
                  <a:srgbClr val="663333"/>
                </a:solidFill>
                <a:latin typeface="Arial" panose="020B0604020202020204" pitchFamily="34" charset="0"/>
                <a:cs typeface="Arial" panose="020B0604020202020204" pitchFamily="34" charset="0"/>
              </a:rPr>
              <a:t>at whatever level is comfortable for them</a:t>
            </a:r>
            <a:r>
              <a:rPr lang="en-GB" sz="2000" dirty="0">
                <a:solidFill>
                  <a:srgbClr val="6D4135"/>
                </a:solidFill>
                <a:latin typeface="Arial" panose="020B0604020202020204" pitchFamily="34" charset="0"/>
                <a:ea typeface="ＭＳ Ｐゴシック" panose="020B0600070205080204" pitchFamily="34" charset="-128"/>
                <a:cs typeface="Arial" panose="020B0604020202020204" pitchFamily="34" charset="0"/>
              </a:rPr>
              <a:t>.</a:t>
            </a:r>
            <a:endParaRPr lang="en-US" dirty="0"/>
          </a:p>
        </p:txBody>
      </p:sp>
    </p:spTree>
    <p:extLst>
      <p:ext uri="{BB962C8B-B14F-4D97-AF65-F5344CB8AC3E}">
        <p14:creationId xmlns:p14="http://schemas.microsoft.com/office/powerpoint/2010/main" val="14820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19</a:t>
            </a:fld>
            <a:endParaRPr lang="de-DE" sz="2000" dirty="0">
              <a:solidFill>
                <a:schemeClr val="accent6">
                  <a:lumMod val="20000"/>
                  <a:lumOff val="80000"/>
                </a:schemeClr>
              </a:solidFill>
            </a:endParaRPr>
          </a:p>
        </p:txBody>
      </p:sp>
      <p:pic>
        <p:nvPicPr>
          <p:cNvPr id="10" name="Picture 9" descr="Blue globe Pandit slice header.jpg">
            <a:extLst>
              <a:ext uri="{FF2B5EF4-FFF2-40B4-BE49-F238E27FC236}">
                <a16:creationId xmlns:a16="http://schemas.microsoft.com/office/drawing/2014/main" id="{F9BB13CF-412E-4F4C-B34F-1380BFAE15BE}"/>
              </a:ext>
            </a:extLst>
          </p:cNvPr>
          <p:cNvPicPr>
            <a:picLocks noChangeAspect="1"/>
          </p:cNvPicPr>
          <p:nvPr/>
        </p:nvPicPr>
        <p:blipFill rotWithShape="1">
          <a:blip r:embed="rId5">
            <a:alphaModFix amt="70000"/>
          </a:blip>
          <a:srcRect l="2355" r="2685" b="3765"/>
          <a:stretch/>
        </p:blipFill>
        <p:spPr>
          <a:xfrm>
            <a:off x="1643501" y="876160"/>
            <a:ext cx="9012266" cy="3222505"/>
          </a:xfrm>
          <a:prstGeom prst="rect">
            <a:avLst/>
          </a:prstGeom>
          <a:ln>
            <a:noFill/>
          </a:ln>
          <a:effectLst>
            <a:softEdge rad="112500"/>
          </a:effectLst>
        </p:spPr>
      </p:pic>
      <p:sp>
        <p:nvSpPr>
          <p:cNvPr id="12" name="TextBox 1">
            <a:extLst>
              <a:ext uri="{FF2B5EF4-FFF2-40B4-BE49-F238E27FC236}">
                <a16:creationId xmlns:a16="http://schemas.microsoft.com/office/drawing/2014/main" id="{6F929EDC-A55F-D64F-974C-50E730C983FF}"/>
              </a:ext>
            </a:extLst>
          </p:cNvPr>
          <p:cNvSpPr txBox="1">
            <a:spLocks noChangeArrowheads="1"/>
          </p:cNvSpPr>
          <p:nvPr/>
        </p:nvSpPr>
        <p:spPr bwMode="auto">
          <a:xfrm>
            <a:off x="1756265" y="3437070"/>
            <a:ext cx="9242689"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NoShape">
              <a:avLst/>
            </a:prstTxWarp>
            <a:spAutoFit/>
          </a:bodyPr>
          <a:lstStyle/>
          <a:p>
            <a:pPr marL="250825" indent="-250825">
              <a:buClr>
                <a:srgbClr val="663300"/>
              </a:buClr>
              <a:buSzPct val="100000"/>
              <a:buFont typeface="Arial" charset="-52"/>
              <a:buChar char="•"/>
            </a:pPr>
            <a:endParaRPr lang="en-US" sz="2400" b="1" dirty="0">
              <a:solidFill>
                <a:srgbClr val="663300"/>
              </a:solidFill>
              <a:latin typeface="Calibri" charset="0"/>
              <a:ea typeface="Arial" charset="-52"/>
              <a:cs typeface="Arial" charset="-52"/>
            </a:endParaRPr>
          </a:p>
          <a:p>
            <a:pPr marL="250825" indent="-250825">
              <a:buClr>
                <a:srgbClr val="663300"/>
              </a:buClr>
              <a:buSzPct val="100000"/>
              <a:buFont typeface="Arial" charset="-52"/>
              <a:buChar char="•"/>
            </a:pPr>
            <a:endParaRPr lang="en-US" sz="2400" b="1" dirty="0">
              <a:solidFill>
                <a:srgbClr val="663300"/>
              </a:solidFill>
              <a:latin typeface="Calibri" charset="0"/>
              <a:ea typeface="Arial" charset="-52"/>
              <a:cs typeface="Arial" charset="-52"/>
            </a:endParaRPr>
          </a:p>
          <a:p>
            <a:pPr marL="250825" indent="-250825">
              <a:buClr>
                <a:srgbClr val="663300"/>
              </a:buClr>
              <a:buSzPct val="100000"/>
              <a:buFont typeface="Arial" charset="-52"/>
              <a:buChar char="•"/>
            </a:pPr>
            <a:r>
              <a:rPr lang="en-US" sz="2000" b="1" dirty="0">
                <a:solidFill>
                  <a:srgbClr val="663300"/>
                </a:solidFill>
                <a:latin typeface="Arial" panose="020B0604020202020204" pitchFamily="34" charset="0"/>
                <a:ea typeface="Arial" charset="-52"/>
                <a:cs typeface="Arial" panose="020B0604020202020204" pitchFamily="34" charset="0"/>
              </a:rPr>
              <a:t>Permanent World Peace </a:t>
            </a:r>
            <a:r>
              <a:rPr lang="en-US" sz="2000" dirty="0">
                <a:solidFill>
                  <a:srgbClr val="663300"/>
                </a:solidFill>
                <a:latin typeface="Arial" panose="020B0604020202020204" pitchFamily="34" charset="0"/>
                <a:ea typeface="Arial" charset="-52"/>
                <a:cs typeface="Arial" panose="020B0604020202020204" pitchFamily="34" charset="0"/>
              </a:rPr>
              <a:t>from the fundamental level of consciousness</a:t>
            </a:r>
          </a:p>
          <a:p>
            <a:pPr marL="250825" indent="-250825">
              <a:buClr>
                <a:srgbClr val="663300"/>
              </a:buClr>
              <a:buSzPct val="100000"/>
              <a:buFont typeface="Arial" charset="-52"/>
              <a:buChar char="•"/>
            </a:pPr>
            <a:r>
              <a:rPr lang="en-US" sz="2000" b="1" dirty="0">
                <a:solidFill>
                  <a:srgbClr val="663300"/>
                </a:solidFill>
                <a:latin typeface="Arial" panose="020B0604020202020204" pitchFamily="34" charset="0"/>
                <a:ea typeface="Arial" charset="-52"/>
                <a:cs typeface="Arial" panose="020B0604020202020204" pitchFamily="34" charset="0"/>
              </a:rPr>
              <a:t>The implementation </a:t>
            </a:r>
            <a:r>
              <a:rPr lang="en-US" sz="2000" dirty="0">
                <a:solidFill>
                  <a:srgbClr val="663300"/>
                </a:solidFill>
                <a:latin typeface="Arial" panose="020B0604020202020204" pitchFamily="34" charset="0"/>
                <a:ea typeface="Arial" charset="-52"/>
                <a:cs typeface="Arial" panose="020B0604020202020204" pitchFamily="34" charset="0"/>
              </a:rPr>
              <a:t>of the ancient oral Vedic life-supporting technologies </a:t>
            </a:r>
          </a:p>
          <a:p>
            <a:pPr marL="250825" indent="-250825">
              <a:buClr>
                <a:srgbClr val="663300"/>
              </a:buClr>
              <a:buSzPct val="100000"/>
              <a:buFont typeface="Arial" charset="-52"/>
              <a:buChar char="•"/>
            </a:pPr>
            <a:r>
              <a:rPr lang="en-US" sz="2000" b="1" dirty="0">
                <a:solidFill>
                  <a:srgbClr val="663300"/>
                </a:solidFill>
                <a:latin typeface="Arial" panose="020B0604020202020204" pitchFamily="34" charset="0"/>
                <a:ea typeface="Arial" charset="-52"/>
                <a:cs typeface="Arial" panose="020B0604020202020204" pitchFamily="34" charset="0"/>
              </a:rPr>
              <a:t>Ongoing training and stable livelihood </a:t>
            </a:r>
            <a:r>
              <a:rPr lang="en-US" sz="2000" dirty="0">
                <a:solidFill>
                  <a:srgbClr val="663300"/>
                </a:solidFill>
                <a:latin typeface="Arial" panose="020B0604020202020204" pitchFamily="34" charset="0"/>
                <a:ea typeface="Arial" charset="-52"/>
                <a:cs typeface="Arial" panose="020B0604020202020204" pitchFamily="34" charset="0"/>
              </a:rPr>
              <a:t>of the Vedic Pandits</a:t>
            </a:r>
          </a:p>
          <a:p>
            <a:pPr marL="250825" indent="-250825">
              <a:buClr>
                <a:srgbClr val="663300"/>
              </a:buClr>
              <a:buSzPct val="100000"/>
              <a:buFont typeface="Arial" charset="-52"/>
              <a:buChar char="•"/>
            </a:pPr>
            <a:r>
              <a:rPr lang="en-US" sz="2000" b="1" dirty="0">
                <a:solidFill>
                  <a:srgbClr val="663300"/>
                </a:solidFill>
                <a:latin typeface="Arial" panose="020B0604020202020204" pitchFamily="34" charset="0"/>
                <a:ea typeface="Arial" charset="-52"/>
                <a:cs typeface="Arial" panose="020B0604020202020204" pitchFamily="34" charset="0"/>
              </a:rPr>
              <a:t>Restoration of the cultural integrity </a:t>
            </a:r>
            <a:r>
              <a:rPr lang="en-US" sz="2000" dirty="0">
                <a:solidFill>
                  <a:srgbClr val="663300"/>
                </a:solidFill>
                <a:latin typeface="Arial" panose="020B0604020202020204" pitchFamily="34" charset="0"/>
                <a:ea typeface="Arial" charset="-52"/>
                <a:cs typeface="Arial" panose="020B0604020202020204" pitchFamily="34" charset="0"/>
              </a:rPr>
              <a:t>of many thousands of Indian families</a:t>
            </a:r>
          </a:p>
          <a:p>
            <a:pPr marL="250825" indent="-250825">
              <a:buClr>
                <a:srgbClr val="663300"/>
              </a:buClr>
              <a:buSzPct val="100000"/>
              <a:buFont typeface="Arial" charset="-52"/>
              <a:buChar char="•"/>
            </a:pPr>
            <a:r>
              <a:rPr lang="en-US" sz="2000" b="1" dirty="0">
                <a:solidFill>
                  <a:srgbClr val="663300"/>
                </a:solidFill>
                <a:latin typeface="Arial" panose="020B0604020202020204" pitchFamily="34" charset="0"/>
                <a:ea typeface="Arial" charset="-52"/>
                <a:cs typeface="Arial" panose="020B0604020202020204" pitchFamily="34" charset="0"/>
              </a:rPr>
              <a:t>Global unity </a:t>
            </a:r>
            <a:r>
              <a:rPr lang="en-US" sz="2000" dirty="0">
                <a:solidFill>
                  <a:srgbClr val="663300"/>
                </a:solidFill>
                <a:latin typeface="Arial" panose="020B0604020202020204" pitchFamily="34" charset="0"/>
                <a:ea typeface="Arial" charset="-52"/>
                <a:cs typeface="Arial" panose="020B0604020202020204" pitchFamily="34" charset="0"/>
              </a:rPr>
              <a:t>– over 80 countries participating in mutually beneficial coherence-creating programmes</a:t>
            </a:r>
          </a:p>
          <a:p>
            <a:pPr marL="250825" indent="-250825">
              <a:buClr>
                <a:srgbClr val="663300"/>
              </a:buClr>
              <a:buSzPct val="100000"/>
              <a:buFont typeface="Arial" charset="-52"/>
              <a:buChar char="•"/>
            </a:pPr>
            <a:endParaRPr lang="en-US" sz="2000" b="1" dirty="0">
              <a:solidFill>
                <a:srgbClr val="663300"/>
              </a:solidFill>
              <a:latin typeface="Arial" panose="020B0604020202020204" pitchFamily="34" charset="0"/>
              <a:ea typeface="Arial" charset="-52"/>
              <a:cs typeface="Arial" panose="020B0604020202020204" pitchFamily="34" charset="0"/>
            </a:endParaRPr>
          </a:p>
          <a:p>
            <a:pPr marL="250825" indent="-250825">
              <a:buClr>
                <a:srgbClr val="663300"/>
              </a:buClr>
              <a:buSzPct val="100000"/>
              <a:buFont typeface="Arial" charset="-52"/>
              <a:buChar char="•"/>
            </a:pPr>
            <a:endParaRPr lang="en-US" sz="2400" b="1" dirty="0">
              <a:solidFill>
                <a:srgbClr val="663300"/>
              </a:solidFill>
              <a:latin typeface="Calibri" charset="0"/>
              <a:ea typeface="Arial" charset="-52"/>
              <a:cs typeface="Arial" charset="-52"/>
            </a:endParaRPr>
          </a:p>
        </p:txBody>
      </p:sp>
      <p:pic>
        <p:nvPicPr>
          <p:cNvPr id="15" name="Picture 14" descr="Screen Shot 2018-08-14 at 22.32.55.png">
            <a:extLst>
              <a:ext uri="{FF2B5EF4-FFF2-40B4-BE49-F238E27FC236}">
                <a16:creationId xmlns:a16="http://schemas.microsoft.com/office/drawing/2014/main" id="{D32021BB-2232-1D4F-8F82-9570D1394759}"/>
              </a:ext>
            </a:extLst>
          </p:cNvPr>
          <p:cNvPicPr>
            <a:picLocks noChangeAspect="1"/>
          </p:cNvPicPr>
          <p:nvPr/>
        </p:nvPicPr>
        <p:blipFill>
          <a:blip r:embed="rId6">
            <a:lum bright="20000"/>
          </a:blip>
          <a:stretch>
            <a:fillRect/>
          </a:stretch>
        </p:blipFill>
        <p:spPr>
          <a:xfrm>
            <a:off x="3132427" y="1656188"/>
            <a:ext cx="6165771" cy="835196"/>
          </a:xfrm>
          <a:prstGeom prst="rect">
            <a:avLst/>
          </a:prstGeom>
          <a:ln>
            <a:noFill/>
          </a:ln>
          <a:effectLst>
            <a:softEdge rad="112500"/>
          </a:effectLst>
        </p:spPr>
      </p:pic>
      <p:sp>
        <p:nvSpPr>
          <p:cNvPr id="13" name="Text Box 2">
            <a:extLst>
              <a:ext uri="{FF2B5EF4-FFF2-40B4-BE49-F238E27FC236}">
                <a16:creationId xmlns:a16="http://schemas.microsoft.com/office/drawing/2014/main" id="{64ACAE16-E31D-EB4E-BA02-ACC55132B746}"/>
              </a:ext>
            </a:extLst>
          </p:cNvPr>
          <p:cNvSpPr txBox="1">
            <a:spLocks noChangeArrowheads="1"/>
          </p:cNvSpPr>
          <p:nvPr/>
        </p:nvSpPr>
        <p:spPr bwMode="auto">
          <a:xfrm>
            <a:off x="1249065" y="1716149"/>
            <a:ext cx="10026595" cy="560491"/>
          </a:xfrm>
          <a:prstGeom prst="rect">
            <a:avLst/>
          </a:prstGeom>
          <a:noFill/>
          <a:ln w="9525">
            <a:noFill/>
            <a:miter lim="800000"/>
            <a:headEnd/>
            <a:tailEnd/>
          </a:ln>
          <a:effectLst/>
        </p:spPr>
        <p:txBody>
          <a:bodyPr lIns="90000" tIns="45000" rIns="90000" bIns="45000">
            <a:prstTxWarp prst="textNoShape">
              <a:avLst/>
            </a:prstTxWarp>
          </a:bodyPr>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200" dirty="0">
                <a:solidFill>
                  <a:srgbClr val="D66500"/>
                </a:solidFill>
                <a:latin typeface="Arial" panose="020B0604020202020204" pitchFamily="34" charset="0"/>
                <a:cs typeface="Arial" panose="020B0604020202020204" pitchFamily="34" charset="0"/>
              </a:rPr>
              <a:t>What are we creating?</a:t>
            </a:r>
            <a:endParaRPr lang="de-DE" sz="4200" dirty="0">
              <a:solidFill>
                <a:srgbClr val="D665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2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20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20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20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2000"/>
                                        <p:tgtEl>
                                          <p:spTgt spid="1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20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791751" y="3465188"/>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23189" y="329583"/>
            <a:ext cx="847729" cy="799970"/>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a:t>
            </a:fld>
            <a:endParaRPr lang="de-DE" sz="2000" dirty="0">
              <a:solidFill>
                <a:schemeClr val="accent6">
                  <a:lumMod val="20000"/>
                  <a:lumOff val="80000"/>
                </a:schemeClr>
              </a:solidFill>
            </a:endParaRPr>
          </a:p>
        </p:txBody>
      </p:sp>
      <p:sp>
        <p:nvSpPr>
          <p:cNvPr id="10" name="Content Placeholder 1">
            <a:extLst>
              <a:ext uri="{FF2B5EF4-FFF2-40B4-BE49-F238E27FC236}">
                <a16:creationId xmlns:a16="http://schemas.microsoft.com/office/drawing/2014/main" id="{6947ABE6-419E-6146-8FB6-D07E4357B263}"/>
              </a:ext>
            </a:extLst>
          </p:cNvPr>
          <p:cNvSpPr txBox="1">
            <a:spLocks/>
          </p:cNvSpPr>
          <p:nvPr/>
        </p:nvSpPr>
        <p:spPr bwMode="auto">
          <a:xfrm>
            <a:off x="547341" y="830018"/>
            <a:ext cx="5465227" cy="3529374"/>
          </a:xfrm>
          <a:prstGeom prst="rect">
            <a:avLst/>
          </a:prstGeom>
          <a:noFill/>
          <a:ln w="9525">
            <a:noFill/>
            <a:miter lim="800000"/>
            <a:headEnd/>
            <a:tailEnd/>
          </a:ln>
        </p:spPr>
        <p:txBody>
          <a:bodyPr lIns="0" tIns="16200" rIns="0" bIns="0">
            <a:prstTxWarp prst="textNoShape">
              <a:avLst/>
            </a:prstTxWarp>
          </a:bodyPr>
          <a:lstStyle/>
          <a:p>
            <a:pPr indent="-342900" algn="ctr">
              <a:lnSpc>
                <a:spcPct val="96000"/>
              </a:lnSpc>
              <a:buClr>
                <a:srgbClr val="000000"/>
              </a:buClr>
              <a:buSzPct val="100000"/>
            </a:pPr>
            <a:r>
              <a:rPr lang="en-GB" sz="3200" dirty="0">
                <a:solidFill>
                  <a:srgbClr val="D66500"/>
                </a:solidFill>
                <a:latin typeface="Arial" panose="020B0604020202020204" pitchFamily="34" charset="0"/>
                <a:cs typeface="Arial" panose="020B0604020202020204" pitchFamily="34" charset="0"/>
              </a:rPr>
              <a:t>The</a:t>
            </a:r>
            <a:br>
              <a:rPr lang="en-GB" sz="3200" dirty="0">
                <a:solidFill>
                  <a:srgbClr val="D66500"/>
                </a:solidFill>
                <a:latin typeface="Arial" panose="020B0604020202020204" pitchFamily="34" charset="0"/>
                <a:cs typeface="Arial" panose="020B0604020202020204" pitchFamily="34" charset="0"/>
              </a:rPr>
            </a:br>
            <a:r>
              <a:rPr lang="en-GB" sz="3200" dirty="0">
                <a:solidFill>
                  <a:srgbClr val="D66500"/>
                </a:solidFill>
                <a:latin typeface="Arial" panose="020B0604020202020204" pitchFamily="34" charset="0"/>
                <a:cs typeface="Arial" panose="020B0604020202020204" pitchFamily="34" charset="0"/>
              </a:rPr>
              <a:t>TRANSCENDENTAL</a:t>
            </a:r>
            <a:br>
              <a:rPr lang="en-GB" sz="3200" dirty="0">
                <a:solidFill>
                  <a:srgbClr val="D66500"/>
                </a:solidFill>
                <a:latin typeface="Arial" panose="020B0604020202020204" pitchFamily="34" charset="0"/>
                <a:cs typeface="Arial" panose="020B0604020202020204" pitchFamily="34" charset="0"/>
              </a:rPr>
            </a:br>
            <a:r>
              <a:rPr lang="en-GB" sz="3200" dirty="0">
                <a:solidFill>
                  <a:srgbClr val="D66500"/>
                </a:solidFill>
                <a:latin typeface="Arial" panose="020B0604020202020204" pitchFamily="34" charset="0"/>
                <a:cs typeface="Arial" panose="020B0604020202020204" pitchFamily="34" charset="0"/>
              </a:rPr>
              <a:t>MEDITATION</a:t>
            </a:r>
          </a:p>
          <a:p>
            <a:pPr indent="-342900" algn="ctr">
              <a:lnSpc>
                <a:spcPct val="96000"/>
              </a:lnSpc>
              <a:buClr>
                <a:srgbClr val="000000"/>
              </a:buClr>
              <a:buSzPct val="100000"/>
            </a:pPr>
            <a:r>
              <a:rPr lang="en-GB" sz="3200" dirty="0">
                <a:solidFill>
                  <a:srgbClr val="D66500"/>
                </a:solidFill>
                <a:latin typeface="Arial" panose="020B0604020202020204" pitchFamily="34" charset="0"/>
                <a:cs typeface="Arial" panose="020B0604020202020204" pitchFamily="34" charset="0"/>
              </a:rPr>
              <a:t>technique </a:t>
            </a:r>
            <a:r>
              <a:rPr lang="en-GB" sz="3200" dirty="0">
                <a:solidFill>
                  <a:srgbClr val="D66500"/>
                </a:solidFill>
                <a:latin typeface="Arial" panose="020B0604020202020204" pitchFamily="34" charset="0"/>
                <a:ea typeface="Arial" charset="-52"/>
                <a:cs typeface="Arial" panose="020B0604020202020204" pitchFamily="34" charset="0"/>
              </a:rPr>
              <a:t> </a:t>
            </a:r>
            <a:br>
              <a:rPr lang="en-GB" sz="3200" dirty="0">
                <a:solidFill>
                  <a:srgbClr val="FF481D"/>
                </a:solidFill>
                <a:latin typeface="Arial" panose="020B0604020202020204" pitchFamily="34" charset="0"/>
                <a:ea typeface="Arial" charset="-52"/>
                <a:cs typeface="Arial" panose="020B0604020202020204" pitchFamily="34" charset="0"/>
              </a:rPr>
            </a:br>
            <a:r>
              <a:rPr lang="en-US" sz="3200" dirty="0">
                <a:solidFill>
                  <a:srgbClr val="663333"/>
                </a:solidFill>
                <a:latin typeface="Arial" panose="020B0604020202020204" pitchFamily="34" charset="0"/>
                <a:cs typeface="Arial" panose="020B0604020202020204" pitchFamily="34" charset="0"/>
              </a:rPr>
              <a:t>reduces stress</a:t>
            </a:r>
          </a:p>
          <a:p>
            <a:pPr indent="-342900" algn="ctr">
              <a:lnSpc>
                <a:spcPct val="96000"/>
              </a:lnSpc>
              <a:buClr>
                <a:srgbClr val="000000"/>
              </a:buClr>
              <a:buSzPct val="100000"/>
            </a:pPr>
            <a:r>
              <a:rPr lang="en-US" sz="3200" dirty="0">
                <a:solidFill>
                  <a:srgbClr val="663333"/>
                </a:solidFill>
                <a:latin typeface="Arial" panose="020B0604020202020204" pitchFamily="34" charset="0"/>
                <a:cs typeface="Arial" panose="020B0604020202020204" pitchFamily="34" charset="0"/>
              </a:rPr>
              <a:t>and improves </a:t>
            </a:r>
          </a:p>
          <a:p>
            <a:pPr indent="-342900" algn="ctr">
              <a:lnSpc>
                <a:spcPct val="96000"/>
              </a:lnSpc>
              <a:buClr>
                <a:srgbClr val="000000"/>
              </a:buClr>
              <a:buSzPct val="100000"/>
            </a:pPr>
            <a:r>
              <a:rPr lang="en-US" sz="3200" dirty="0">
                <a:solidFill>
                  <a:srgbClr val="663333"/>
                </a:solidFill>
                <a:latin typeface="Arial" panose="020B0604020202020204" pitchFamily="34" charset="0"/>
                <a:cs typeface="Arial" panose="020B0604020202020204" pitchFamily="34" charset="0"/>
              </a:rPr>
              <a:t>brain functioning</a:t>
            </a:r>
            <a:endParaRPr lang="en-GB" sz="3200" dirty="0">
              <a:solidFill>
                <a:srgbClr val="663333"/>
              </a:solidFill>
              <a:latin typeface="Arial" panose="020B0604020202020204" pitchFamily="34" charset="0"/>
              <a:cs typeface="Arial" panose="020B0604020202020204" pitchFamily="34" charset="0"/>
            </a:endParaRPr>
          </a:p>
        </p:txBody>
      </p:sp>
      <p:pic>
        <p:nvPicPr>
          <p:cNvPr id="13" name="Grafik 8" descr="6.png">
            <a:extLst>
              <a:ext uri="{FF2B5EF4-FFF2-40B4-BE49-F238E27FC236}">
                <a16:creationId xmlns:a16="http://schemas.microsoft.com/office/drawing/2014/main" id="{79A8D503-9FC7-9D46-B82E-E606202E8C31}"/>
              </a:ext>
            </a:extLst>
          </p:cNvPr>
          <p:cNvPicPr>
            <a:picLocks noChangeAspect="1"/>
          </p:cNvPicPr>
          <p:nvPr/>
        </p:nvPicPr>
        <p:blipFill>
          <a:blip r:embed="rId5"/>
          <a:srcRect l="8342" r="20233" b="11034"/>
          <a:stretch>
            <a:fillRect/>
          </a:stretch>
        </p:blipFill>
        <p:spPr bwMode="auto">
          <a:xfrm>
            <a:off x="6021755" y="3423820"/>
            <a:ext cx="4570413" cy="2730141"/>
          </a:xfrm>
          <a:prstGeom prst="rect">
            <a:avLst/>
          </a:prstGeom>
          <a:noFill/>
          <a:ln w="9525">
            <a:noFill/>
            <a:miter lim="800000"/>
            <a:headEnd/>
            <a:tailEnd/>
          </a:ln>
        </p:spPr>
      </p:pic>
      <p:sp>
        <p:nvSpPr>
          <p:cNvPr id="15" name="TextBox 1">
            <a:extLst>
              <a:ext uri="{FF2B5EF4-FFF2-40B4-BE49-F238E27FC236}">
                <a16:creationId xmlns:a16="http://schemas.microsoft.com/office/drawing/2014/main" id="{B7475EB8-E8A4-0F46-BB1A-314734377073}"/>
              </a:ext>
            </a:extLst>
          </p:cNvPr>
          <p:cNvSpPr txBox="1">
            <a:spLocks noChangeArrowheads="1"/>
          </p:cNvSpPr>
          <p:nvPr/>
        </p:nvSpPr>
        <p:spPr bwMode="auto">
          <a:xfrm>
            <a:off x="5633295" y="3546016"/>
            <a:ext cx="2314482" cy="978729"/>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en-GB" sz="2000" dirty="0">
                <a:solidFill>
                  <a:srgbClr val="663300"/>
                </a:solidFill>
                <a:latin typeface="Arial" panose="020B0604020202020204" pitchFamily="34" charset="0"/>
                <a:cs typeface="Arial" panose="020B0604020202020204" pitchFamily="34" charset="0"/>
              </a:rPr>
              <a:t>Prefrontal</a:t>
            </a:r>
          </a:p>
          <a:p>
            <a:pPr algn="ctr">
              <a:lnSpc>
                <a:spcPct val="96000"/>
              </a:lnSpc>
              <a:buClr>
                <a:srgbClr val="000000"/>
              </a:buClr>
              <a:buSzPct val="100000"/>
            </a:pPr>
            <a:r>
              <a:rPr lang="en-GB" sz="2000" dirty="0">
                <a:solidFill>
                  <a:srgbClr val="663300"/>
                </a:solidFill>
                <a:latin typeface="Arial" panose="020B0604020202020204" pitchFamily="34" charset="0"/>
                <a:cs typeface="Arial" panose="020B0604020202020204" pitchFamily="34" charset="0"/>
              </a:rPr>
              <a:t>Cortex</a:t>
            </a:r>
            <a:endParaRPr lang="en-US" sz="2000" dirty="0">
              <a:solidFill>
                <a:srgbClr val="663300"/>
              </a:solidFill>
              <a:latin typeface="Arial" panose="020B0604020202020204" pitchFamily="34" charset="0"/>
              <a:cs typeface="Arial" panose="020B0604020202020204" pitchFamily="34" charset="0"/>
            </a:endParaRPr>
          </a:p>
          <a:p>
            <a:pPr algn="ctr" eaLnBrk="1">
              <a:lnSpc>
                <a:spcPct val="96000"/>
              </a:lnSpc>
              <a:buClr>
                <a:srgbClr val="000000"/>
              </a:buClr>
              <a:buSzPct val="100000"/>
              <a:buFont typeface="Times New Roman" charset="0"/>
              <a:buNone/>
            </a:pPr>
            <a:endParaRPr lang="en-US" sz="2000" dirty="0">
              <a:solidFill>
                <a:srgbClr val="663300"/>
              </a:solidFill>
            </a:endParaRPr>
          </a:p>
        </p:txBody>
      </p:sp>
      <p:sp>
        <p:nvSpPr>
          <p:cNvPr id="18" name="TextBox 17">
            <a:extLst>
              <a:ext uri="{FF2B5EF4-FFF2-40B4-BE49-F238E27FC236}">
                <a16:creationId xmlns:a16="http://schemas.microsoft.com/office/drawing/2014/main" id="{C23378E4-6D2A-6D47-86AD-5A5B86F46DF4}"/>
              </a:ext>
            </a:extLst>
          </p:cNvPr>
          <p:cNvSpPr txBox="1">
            <a:spLocks noChangeArrowheads="1"/>
          </p:cNvSpPr>
          <p:nvPr/>
        </p:nvSpPr>
        <p:spPr bwMode="auto">
          <a:xfrm>
            <a:off x="6262542" y="5517487"/>
            <a:ext cx="1609082" cy="387798"/>
          </a:xfrm>
          <a:prstGeom prst="rect">
            <a:avLst/>
          </a:prstGeom>
          <a:noFill/>
          <a:ln w="9525">
            <a:noFill/>
            <a:miter lim="800000"/>
            <a:headEnd/>
            <a:tailEnd/>
          </a:ln>
        </p:spPr>
        <p:txBody>
          <a:bodyPr wrap="square">
            <a:spAutoFit/>
          </a:bodyPr>
          <a:lstStyle/>
          <a:p>
            <a:pPr algn="ctr" eaLnBrk="1">
              <a:lnSpc>
                <a:spcPct val="96000"/>
              </a:lnSpc>
              <a:buClr>
                <a:srgbClr val="000000"/>
              </a:buClr>
              <a:buSzPct val="100000"/>
              <a:buFont typeface="Times New Roman" pitchFamily="18" charset="0"/>
              <a:buNone/>
              <a:defRPr/>
            </a:pPr>
            <a:r>
              <a:rPr lang="en-US" sz="2000" dirty="0">
                <a:solidFill>
                  <a:srgbClr val="663300"/>
                </a:solidFill>
                <a:latin typeface="Arial" panose="020B0604020202020204" pitchFamily="34" charset="0"/>
                <a:cs typeface="Arial" panose="020B0604020202020204" pitchFamily="34" charset="0"/>
              </a:rPr>
              <a:t>Amygdala</a:t>
            </a:r>
          </a:p>
        </p:txBody>
      </p:sp>
      <p:sp>
        <p:nvSpPr>
          <p:cNvPr id="19" name="Content Placeholder 1">
            <a:extLst>
              <a:ext uri="{FF2B5EF4-FFF2-40B4-BE49-F238E27FC236}">
                <a16:creationId xmlns:a16="http://schemas.microsoft.com/office/drawing/2014/main" id="{90620167-3324-9C45-97A7-B311927AF2AE}"/>
              </a:ext>
            </a:extLst>
          </p:cNvPr>
          <p:cNvSpPr txBox="1">
            <a:spLocks/>
          </p:cNvSpPr>
          <p:nvPr/>
        </p:nvSpPr>
        <p:spPr bwMode="auto">
          <a:xfrm>
            <a:off x="3052365" y="4913054"/>
            <a:ext cx="2708964" cy="552580"/>
          </a:xfrm>
          <a:prstGeom prst="rect">
            <a:avLst/>
          </a:prstGeom>
          <a:noFill/>
          <a:ln w="9525">
            <a:noFill/>
            <a:miter lim="800000"/>
            <a:headEnd/>
            <a:tailEnd/>
          </a:ln>
        </p:spPr>
        <p:txBody>
          <a:bodyPr lIns="0" tIns="16200" rIns="0" bIns="0">
            <a:prstTxWarp prst="textNoShape">
              <a:avLst/>
            </a:prstTxWarp>
          </a:bodyPr>
          <a:lstStyle/>
          <a:p>
            <a:pPr indent="-342900" algn="ctr">
              <a:lnSpc>
                <a:spcPct val="96000"/>
              </a:lnSpc>
              <a:buClr>
                <a:srgbClr val="000000"/>
              </a:buClr>
              <a:buSzPct val="100000"/>
            </a:pPr>
            <a:r>
              <a:rPr lang="en-GB" sz="2800" dirty="0">
                <a:solidFill>
                  <a:srgbClr val="D66500"/>
                </a:solidFill>
                <a:latin typeface="Arial" panose="020B0604020202020204" pitchFamily="34" charset="0"/>
                <a:ea typeface="Arial" charset="-52"/>
                <a:cs typeface="Arial" panose="020B0604020202020204" pitchFamily="34" charset="0"/>
              </a:rPr>
              <a:t>Brain structure </a:t>
            </a:r>
          </a:p>
          <a:p>
            <a:pPr indent="-342900" algn="ctr">
              <a:lnSpc>
                <a:spcPct val="96000"/>
              </a:lnSpc>
              <a:buClr>
                <a:srgbClr val="000000"/>
              </a:buClr>
              <a:buSzPct val="100000"/>
            </a:pPr>
            <a:br>
              <a:rPr lang="en-GB" sz="4800" b="1" dirty="0">
                <a:solidFill>
                  <a:srgbClr val="0000FF"/>
                </a:solidFill>
                <a:latin typeface="Calibri" charset="0"/>
                <a:ea typeface="Arial" charset="-52"/>
                <a:cs typeface="Arial" charset="-52"/>
              </a:rPr>
            </a:br>
            <a:endParaRPr lang="en-GB" sz="4800" b="1" dirty="0">
              <a:solidFill>
                <a:srgbClr val="0000FF"/>
              </a:solidFill>
              <a:latin typeface="Calibri" charset="0"/>
              <a:ea typeface="Arial" charset="-52"/>
              <a:cs typeface="Arial" charset="-52"/>
            </a:endParaRPr>
          </a:p>
          <a:p>
            <a:pPr indent="-342900" algn="ctr">
              <a:lnSpc>
                <a:spcPct val="96000"/>
              </a:lnSpc>
              <a:buClr>
                <a:srgbClr val="000000"/>
              </a:buClr>
              <a:buSzPct val="100000"/>
            </a:pPr>
            <a:endParaRPr lang="en-GB" sz="2400" dirty="0">
              <a:solidFill>
                <a:srgbClr val="002060"/>
              </a:solidFill>
              <a:latin typeface="Calibri" charset="0"/>
              <a:ea typeface="Arial" charset="-52"/>
              <a:cs typeface="Arial" charset="-52"/>
            </a:endParaRPr>
          </a:p>
        </p:txBody>
      </p:sp>
      <p:cxnSp>
        <p:nvCxnSpPr>
          <p:cNvPr id="21" name="Straight Arrow Connector 5">
            <a:extLst>
              <a:ext uri="{FF2B5EF4-FFF2-40B4-BE49-F238E27FC236}">
                <a16:creationId xmlns:a16="http://schemas.microsoft.com/office/drawing/2014/main" id="{77CA8246-2767-674D-85CA-C351D8E16DF1}"/>
              </a:ext>
            </a:extLst>
          </p:cNvPr>
          <p:cNvCxnSpPr>
            <a:cxnSpLocks noChangeShapeType="1"/>
          </p:cNvCxnSpPr>
          <p:nvPr/>
        </p:nvCxnSpPr>
        <p:spPr bwMode="auto">
          <a:xfrm>
            <a:off x="6827865" y="4315052"/>
            <a:ext cx="719932" cy="255369"/>
          </a:xfrm>
          <a:prstGeom prst="straightConnector1">
            <a:avLst/>
          </a:prstGeom>
          <a:noFill/>
          <a:ln w="9525">
            <a:solidFill>
              <a:schemeClr val="tx1"/>
            </a:solidFill>
            <a:round/>
            <a:headEnd/>
            <a:tailEnd type="arrow" w="med" len="med"/>
          </a:ln>
        </p:spPr>
      </p:cxnSp>
      <p:cxnSp>
        <p:nvCxnSpPr>
          <p:cNvPr id="22" name="Straight Arrow Connector 7">
            <a:extLst>
              <a:ext uri="{FF2B5EF4-FFF2-40B4-BE49-F238E27FC236}">
                <a16:creationId xmlns:a16="http://schemas.microsoft.com/office/drawing/2014/main" id="{D24FBB23-394F-764D-B7C5-07EE6616AC2A}"/>
              </a:ext>
            </a:extLst>
          </p:cNvPr>
          <p:cNvCxnSpPr>
            <a:cxnSpLocks noChangeShapeType="1"/>
          </p:cNvCxnSpPr>
          <p:nvPr/>
        </p:nvCxnSpPr>
        <p:spPr bwMode="auto">
          <a:xfrm flipV="1">
            <a:off x="7348758" y="5209266"/>
            <a:ext cx="918971" cy="288924"/>
          </a:xfrm>
          <a:prstGeom prst="straightConnector1">
            <a:avLst/>
          </a:prstGeom>
          <a:noFill/>
          <a:ln w="9525">
            <a:solidFill>
              <a:schemeClr val="tx1"/>
            </a:solidFill>
            <a:round/>
            <a:headEnd/>
            <a:tailEnd type="arrow" w="med" len="med"/>
          </a:ln>
        </p:spPr>
      </p:cxnSp>
      <p:cxnSp>
        <p:nvCxnSpPr>
          <p:cNvPr id="23" name="Straight Arrow Connector 5">
            <a:extLst>
              <a:ext uri="{FF2B5EF4-FFF2-40B4-BE49-F238E27FC236}">
                <a16:creationId xmlns:a16="http://schemas.microsoft.com/office/drawing/2014/main" id="{F0D79023-7BBC-C44B-B514-A88E6748900B}"/>
              </a:ext>
            </a:extLst>
          </p:cNvPr>
          <p:cNvCxnSpPr>
            <a:cxnSpLocks noChangeShapeType="1"/>
          </p:cNvCxnSpPr>
          <p:nvPr/>
        </p:nvCxnSpPr>
        <p:spPr bwMode="auto">
          <a:xfrm>
            <a:off x="5703193" y="5120854"/>
            <a:ext cx="392807" cy="0"/>
          </a:xfrm>
          <a:prstGeom prst="straightConnector1">
            <a:avLst/>
          </a:prstGeom>
          <a:noFill/>
          <a:ln w="9525">
            <a:solidFill>
              <a:schemeClr val="tx1"/>
            </a:solidFill>
            <a:round/>
            <a:headEnd/>
            <a:tailEnd type="arrow" w="med" len="med"/>
          </a:ln>
        </p:spPr>
      </p:cxnSp>
      <p:pic>
        <p:nvPicPr>
          <p:cNvPr id="2" name="Picture 1">
            <a:extLst>
              <a:ext uri="{FF2B5EF4-FFF2-40B4-BE49-F238E27FC236}">
                <a16:creationId xmlns:a16="http://schemas.microsoft.com/office/drawing/2014/main" id="{BC2DE4A0-914A-8340-820F-761DC6C96015}"/>
              </a:ext>
            </a:extLst>
          </p:cNvPr>
          <p:cNvPicPr>
            <a:picLocks noChangeAspect="1"/>
          </p:cNvPicPr>
          <p:nvPr/>
        </p:nvPicPr>
        <p:blipFill>
          <a:blip r:embed="rId6"/>
          <a:stretch>
            <a:fillRect/>
          </a:stretch>
        </p:blipFill>
        <p:spPr>
          <a:xfrm>
            <a:off x="6021755" y="457813"/>
            <a:ext cx="4579600" cy="3008169"/>
          </a:xfrm>
          <a:prstGeom prst="rect">
            <a:avLst/>
          </a:prstGeom>
        </p:spPr>
      </p:pic>
    </p:spTree>
    <p:extLst>
      <p:ext uri="{BB962C8B-B14F-4D97-AF65-F5344CB8AC3E}">
        <p14:creationId xmlns:p14="http://schemas.microsoft.com/office/powerpoint/2010/main" val="550230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20</a:t>
            </a:fld>
            <a:endParaRPr lang="de-DE" sz="2000" dirty="0">
              <a:solidFill>
                <a:schemeClr val="accent6">
                  <a:lumMod val="20000"/>
                  <a:lumOff val="80000"/>
                </a:schemeClr>
              </a:solidFill>
            </a:endParaRPr>
          </a:p>
        </p:txBody>
      </p:sp>
      <p:pic>
        <p:nvPicPr>
          <p:cNvPr id="10" name="Picture 9" descr="Blue globe Pandit slice header.jpg">
            <a:extLst>
              <a:ext uri="{FF2B5EF4-FFF2-40B4-BE49-F238E27FC236}">
                <a16:creationId xmlns:a16="http://schemas.microsoft.com/office/drawing/2014/main" id="{EC766686-75C3-5F47-BE9B-8FF6470A0283}"/>
              </a:ext>
            </a:extLst>
          </p:cNvPr>
          <p:cNvPicPr>
            <a:picLocks noChangeAspect="1"/>
          </p:cNvPicPr>
          <p:nvPr/>
        </p:nvPicPr>
        <p:blipFill rotWithShape="1">
          <a:blip r:embed="rId5">
            <a:alphaModFix amt="70000"/>
          </a:blip>
          <a:srcRect l="2355" t="2005" r="2685" b="36404"/>
          <a:stretch/>
        </p:blipFill>
        <p:spPr>
          <a:xfrm>
            <a:off x="2234391" y="968187"/>
            <a:ext cx="7904157" cy="1808857"/>
          </a:xfrm>
          <a:prstGeom prst="rect">
            <a:avLst/>
          </a:prstGeom>
          <a:ln>
            <a:noFill/>
          </a:ln>
          <a:effectLst>
            <a:softEdge rad="112500"/>
          </a:effectLst>
        </p:spPr>
      </p:pic>
      <p:pic>
        <p:nvPicPr>
          <p:cNvPr id="13" name="Picture 12" descr="Screen Shot 2018-08-14 at 22.32.55.png">
            <a:extLst>
              <a:ext uri="{FF2B5EF4-FFF2-40B4-BE49-F238E27FC236}">
                <a16:creationId xmlns:a16="http://schemas.microsoft.com/office/drawing/2014/main" id="{373036DE-20D4-134A-8DAD-D5EE08A010DF}"/>
              </a:ext>
            </a:extLst>
          </p:cNvPr>
          <p:cNvPicPr>
            <a:picLocks noChangeAspect="1"/>
          </p:cNvPicPr>
          <p:nvPr/>
        </p:nvPicPr>
        <p:blipFill>
          <a:blip r:embed="rId6">
            <a:lum bright="20000"/>
          </a:blip>
          <a:stretch>
            <a:fillRect/>
          </a:stretch>
        </p:blipFill>
        <p:spPr>
          <a:xfrm>
            <a:off x="4625788" y="1483418"/>
            <a:ext cx="3205778" cy="835196"/>
          </a:xfrm>
          <a:prstGeom prst="rect">
            <a:avLst/>
          </a:prstGeom>
          <a:ln>
            <a:noFill/>
          </a:ln>
          <a:effectLst>
            <a:softEdge rad="112500"/>
          </a:effectLst>
        </p:spPr>
      </p:pic>
      <p:sp>
        <p:nvSpPr>
          <p:cNvPr id="12" name="Text Box 2">
            <a:extLst>
              <a:ext uri="{FF2B5EF4-FFF2-40B4-BE49-F238E27FC236}">
                <a16:creationId xmlns:a16="http://schemas.microsoft.com/office/drawing/2014/main" id="{826AAF8F-C6C0-D64F-A498-35AA0B5B6F2E}"/>
              </a:ext>
            </a:extLst>
          </p:cNvPr>
          <p:cNvSpPr txBox="1">
            <a:spLocks noChangeArrowheads="1"/>
          </p:cNvSpPr>
          <p:nvPr/>
        </p:nvSpPr>
        <p:spPr bwMode="auto">
          <a:xfrm>
            <a:off x="1207430" y="437554"/>
            <a:ext cx="10026595" cy="1728418"/>
          </a:xfrm>
          <a:prstGeom prst="rect">
            <a:avLst/>
          </a:prstGeom>
          <a:noFill/>
          <a:ln w="9525">
            <a:noFill/>
            <a:miter lim="800000"/>
            <a:headEnd/>
            <a:tailEnd/>
          </a:ln>
          <a:effectLst/>
        </p:spPr>
        <p:txBody>
          <a:bodyPr lIns="90000" tIns="45000" rIns="90000" bIns="45000">
            <a:prstTxWarp prst="textNoShape">
              <a:avLst/>
            </a:prstTxWarp>
          </a:bodyPr>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4000" dirty="0">
                <a:solidFill>
                  <a:srgbClr val="D66500"/>
                </a:solidFill>
                <a:latin typeface="Arial" panose="020B0604020202020204" pitchFamily="34" charset="0"/>
                <a:cs typeface="Arial" panose="020B0604020202020204" pitchFamily="34" charset="0"/>
              </a:rPr>
              <a:t>HOW TO FIND OUT MORE?</a:t>
            </a:r>
          </a:p>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sz="40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4000" dirty="0">
                <a:solidFill>
                  <a:srgbClr val="D66500"/>
                </a:solidFill>
                <a:latin typeface="Arial" panose="020B0604020202020204" pitchFamily="34" charset="0"/>
                <a:cs typeface="Arial" panose="020B0604020202020204" pitchFamily="34" charset="0"/>
              </a:rPr>
              <a:t>WEBSITES</a:t>
            </a:r>
          </a:p>
        </p:txBody>
      </p:sp>
      <p:sp>
        <p:nvSpPr>
          <p:cNvPr id="15" name="TextBox 14">
            <a:extLst>
              <a:ext uri="{FF2B5EF4-FFF2-40B4-BE49-F238E27FC236}">
                <a16:creationId xmlns:a16="http://schemas.microsoft.com/office/drawing/2014/main" id="{4F3D8C19-A613-524B-AAC4-B047B2891C0B}"/>
              </a:ext>
            </a:extLst>
          </p:cNvPr>
          <p:cNvSpPr txBox="1"/>
          <p:nvPr/>
        </p:nvSpPr>
        <p:spPr>
          <a:xfrm>
            <a:off x="2573321" y="2731161"/>
            <a:ext cx="7239000" cy="3662541"/>
          </a:xfrm>
          <a:prstGeom prst="rect">
            <a:avLst/>
          </a:prstGeom>
          <a:noFill/>
        </p:spPr>
        <p:txBody>
          <a:bodyPr wrap="square" rtlCol="0">
            <a:spAutoFit/>
          </a:bodyPr>
          <a:lstStyle/>
          <a:p>
            <a:pPr algn="ctr"/>
            <a:r>
              <a:rPr lang="en-US" sz="3200" dirty="0" err="1">
                <a:solidFill>
                  <a:srgbClr val="663333"/>
                </a:solidFill>
                <a:latin typeface="Arial" panose="020B0604020202020204" pitchFamily="34" charset="0"/>
                <a:cs typeface="Arial" panose="020B0604020202020204" pitchFamily="34" charset="0"/>
              </a:rPr>
              <a:t>Vedicpandits.org</a:t>
            </a:r>
            <a:endParaRPr lang="en-US" sz="800" dirty="0">
              <a:solidFill>
                <a:srgbClr val="663333"/>
              </a:solidFill>
              <a:latin typeface="Arial" panose="020B0604020202020204" pitchFamily="34" charset="0"/>
              <a:cs typeface="Arial" panose="020B0604020202020204" pitchFamily="34" charset="0"/>
            </a:endParaRPr>
          </a:p>
          <a:p>
            <a:pPr algn="ctr"/>
            <a:r>
              <a:rPr lang="en-US" sz="3200" dirty="0">
                <a:solidFill>
                  <a:srgbClr val="D66500"/>
                </a:solidFill>
                <a:latin typeface="Arial" panose="020B0604020202020204" pitchFamily="34" charset="0"/>
                <a:cs typeface="Arial" panose="020B0604020202020204" pitchFamily="34" charset="0"/>
              </a:rPr>
              <a:t>Vedicpandits.org/special-yagya</a:t>
            </a:r>
          </a:p>
          <a:p>
            <a:pPr algn="ctr"/>
            <a:r>
              <a:rPr lang="en-US" sz="3200" dirty="0">
                <a:solidFill>
                  <a:srgbClr val="663333"/>
                </a:solidFill>
                <a:latin typeface="Arial" panose="020B0604020202020204" pitchFamily="34" charset="0"/>
                <a:cs typeface="Arial" panose="020B0604020202020204" pitchFamily="34" charset="0"/>
              </a:rPr>
              <a:t>Maharishiindiacourses.com</a:t>
            </a:r>
          </a:p>
          <a:p>
            <a:pPr algn="ctr"/>
            <a:r>
              <a:rPr lang="en-US" sz="3200" dirty="0">
                <a:solidFill>
                  <a:srgbClr val="D66500"/>
                </a:solidFill>
                <a:latin typeface="Arial" panose="020B0604020202020204" pitchFamily="34" charset="0"/>
                <a:cs typeface="Arial" panose="020B0604020202020204" pitchFamily="34" charset="0"/>
              </a:rPr>
              <a:t>Materials.vedicpandits.org</a:t>
            </a:r>
          </a:p>
          <a:p>
            <a:pPr algn="ctr"/>
            <a:r>
              <a:rPr lang="en-US" sz="3200" dirty="0">
                <a:solidFill>
                  <a:srgbClr val="663333"/>
                </a:solidFill>
                <a:latin typeface="Arial" panose="020B0604020202020204" pitchFamily="34" charset="0"/>
                <a:cs typeface="Arial" panose="020B0604020202020204" pitchFamily="34" charset="0"/>
              </a:rPr>
              <a:t>Maharishivedaapp.com</a:t>
            </a:r>
          </a:p>
          <a:p>
            <a:pPr algn="ctr"/>
            <a:r>
              <a:rPr lang="en-US" sz="3200" dirty="0">
                <a:solidFill>
                  <a:srgbClr val="D66500"/>
                </a:solidFill>
                <a:latin typeface="Arial" panose="020B0604020202020204" pitchFamily="34" charset="0"/>
                <a:cs typeface="Arial" panose="020B0604020202020204" pitchFamily="34" charset="0"/>
              </a:rPr>
              <a:t>Contact: Vedicpandits.org/contact</a:t>
            </a:r>
          </a:p>
          <a:p>
            <a:pPr algn="ctr"/>
            <a:r>
              <a:rPr lang="en-US" sz="3200" dirty="0">
                <a:solidFill>
                  <a:srgbClr val="663333"/>
                </a:solidFill>
                <a:latin typeface="Arial" panose="020B0604020202020204" pitchFamily="34" charset="0"/>
                <a:cs typeface="Arial" panose="020B0604020202020204" pitchFamily="34" charset="0"/>
              </a:rPr>
              <a:t>Email: aro@maharishi.net</a:t>
            </a:r>
          </a:p>
        </p:txBody>
      </p:sp>
    </p:spTree>
    <p:extLst>
      <p:ext uri="{BB962C8B-B14F-4D97-AF65-F5344CB8AC3E}">
        <p14:creationId xmlns:p14="http://schemas.microsoft.com/office/powerpoint/2010/main" val="2635024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21</a:t>
            </a:fld>
            <a:endParaRPr lang="de-DE" sz="2000" dirty="0">
              <a:solidFill>
                <a:schemeClr val="accent6">
                  <a:lumMod val="20000"/>
                  <a:lumOff val="80000"/>
                </a:schemeClr>
              </a:solidFill>
            </a:endParaRPr>
          </a:p>
        </p:txBody>
      </p:sp>
      <p:sp>
        <p:nvSpPr>
          <p:cNvPr id="10" name="TextBox 9">
            <a:extLst>
              <a:ext uri="{FF2B5EF4-FFF2-40B4-BE49-F238E27FC236}">
                <a16:creationId xmlns:a16="http://schemas.microsoft.com/office/drawing/2014/main" id="{46FD5E02-649B-4D4B-BC69-E68E0522E4FF}"/>
              </a:ext>
            </a:extLst>
          </p:cNvPr>
          <p:cNvSpPr txBox="1"/>
          <p:nvPr/>
        </p:nvSpPr>
        <p:spPr>
          <a:xfrm>
            <a:off x="1969050" y="3978755"/>
            <a:ext cx="8253898" cy="2308324"/>
          </a:xfrm>
          <a:prstGeom prst="rect">
            <a:avLst/>
          </a:prstGeom>
          <a:noFill/>
        </p:spPr>
        <p:txBody>
          <a:bodyPr wrap="square" rtlCol="0">
            <a:spAutoFit/>
          </a:bodyPr>
          <a:lstStyle/>
          <a:p>
            <a:pPr algn="ctr"/>
            <a:r>
              <a:rPr lang="en-US" i="1" dirty="0">
                <a:solidFill>
                  <a:srgbClr val="6D4135"/>
                </a:solidFill>
                <a:latin typeface="Arial" panose="020B0604020202020204" pitchFamily="34" charset="0"/>
                <a:cs typeface="Arial" panose="020B0604020202020204" pitchFamily="34" charset="0"/>
              </a:rPr>
              <a:t>‘</a:t>
            </a:r>
            <a:r>
              <a:rPr lang="en-US" i="1" dirty="0">
                <a:solidFill>
                  <a:srgbClr val="663333"/>
                </a:solidFill>
                <a:latin typeface="Arial" panose="020B0604020202020204" pitchFamily="34" charset="0"/>
                <a:cs typeface="Arial" panose="020B0604020202020204" pitchFamily="34" charset="0"/>
              </a:rPr>
              <a:t>Yogic Flying and Yagyas are the only thing that will effectively uphold world consciousness on an eternal level of invincibility. I want to engage from now on as large numbers of Vedic Pandits as possible, but I have to be careful that once I engage them, the funds will be there to continue to support them. The only wise thing to do now, is to establish homes of Vedic knowledge because the Vedic vibrations of the performances of the Vedic Pandits have been established to motivate life according to Natural Law for the whole world and to usher in a new golden destiny of the human race.’  </a:t>
            </a:r>
            <a:r>
              <a:rPr lang="en-US" dirty="0">
                <a:solidFill>
                  <a:srgbClr val="663333"/>
                </a:solidFill>
                <a:latin typeface="Arial" panose="020B0604020202020204" pitchFamily="34" charset="0"/>
                <a:cs typeface="Arial" panose="020B0604020202020204" pitchFamily="34" charset="0"/>
              </a:rPr>
              <a:t>– Maharishi </a:t>
            </a:r>
          </a:p>
        </p:txBody>
      </p:sp>
      <p:pic>
        <p:nvPicPr>
          <p:cNvPr id="13" name="Picture 12" descr="Screen Shot 2018-08-14 at 22.32.55.png">
            <a:extLst>
              <a:ext uri="{FF2B5EF4-FFF2-40B4-BE49-F238E27FC236}">
                <a16:creationId xmlns:a16="http://schemas.microsoft.com/office/drawing/2014/main" id="{41025665-C0C6-2F40-842F-D562FF5E33D9}"/>
              </a:ext>
            </a:extLst>
          </p:cNvPr>
          <p:cNvPicPr>
            <a:picLocks noChangeAspect="1"/>
          </p:cNvPicPr>
          <p:nvPr/>
        </p:nvPicPr>
        <p:blipFill>
          <a:blip r:embed="rId5">
            <a:lum bright="20000"/>
          </a:blip>
          <a:stretch>
            <a:fillRect/>
          </a:stretch>
        </p:blipFill>
        <p:spPr>
          <a:xfrm>
            <a:off x="4148208" y="1600951"/>
            <a:ext cx="4270786" cy="835196"/>
          </a:xfrm>
          <a:prstGeom prst="rect">
            <a:avLst/>
          </a:prstGeom>
          <a:ln>
            <a:noFill/>
          </a:ln>
          <a:effectLst>
            <a:softEdge rad="112500"/>
          </a:effectLst>
        </p:spPr>
      </p:pic>
      <p:pic>
        <p:nvPicPr>
          <p:cNvPr id="3" name="Picture 2">
            <a:extLst>
              <a:ext uri="{FF2B5EF4-FFF2-40B4-BE49-F238E27FC236}">
                <a16:creationId xmlns:a16="http://schemas.microsoft.com/office/drawing/2014/main" id="{FF03A1BA-1863-8D4E-973F-A1DEB31F17A8}"/>
              </a:ext>
            </a:extLst>
          </p:cNvPr>
          <p:cNvPicPr>
            <a:picLocks noChangeAspect="1"/>
          </p:cNvPicPr>
          <p:nvPr/>
        </p:nvPicPr>
        <p:blipFill rotWithShape="1">
          <a:blip r:embed="rId6"/>
          <a:srcRect b="17144"/>
          <a:stretch/>
        </p:blipFill>
        <p:spPr>
          <a:xfrm>
            <a:off x="2947740" y="509983"/>
            <a:ext cx="6271121" cy="2927087"/>
          </a:xfrm>
          <a:prstGeom prst="rect">
            <a:avLst/>
          </a:prstGeom>
        </p:spPr>
      </p:pic>
      <p:sp>
        <p:nvSpPr>
          <p:cNvPr id="15" name="Text Box 2">
            <a:extLst>
              <a:ext uri="{FF2B5EF4-FFF2-40B4-BE49-F238E27FC236}">
                <a16:creationId xmlns:a16="http://schemas.microsoft.com/office/drawing/2014/main" id="{1FD06CB7-0924-0C47-88E8-993E7039CDF2}"/>
              </a:ext>
            </a:extLst>
          </p:cNvPr>
          <p:cNvSpPr txBox="1">
            <a:spLocks noChangeArrowheads="1"/>
          </p:cNvSpPr>
          <p:nvPr/>
        </p:nvSpPr>
        <p:spPr bwMode="auto">
          <a:xfrm>
            <a:off x="902737" y="3078976"/>
            <a:ext cx="10026595" cy="778658"/>
          </a:xfrm>
          <a:prstGeom prst="rect">
            <a:avLst/>
          </a:prstGeom>
          <a:noFill/>
          <a:ln w="9525">
            <a:noFill/>
            <a:miter lim="800000"/>
            <a:headEnd/>
            <a:tailEnd/>
          </a:ln>
          <a:effectLst/>
        </p:spPr>
        <p:txBody>
          <a:bodyPr lIns="90000" tIns="45000" rIns="90000" bIns="45000">
            <a:prstTxWarp prst="textNoShape">
              <a:avLst/>
            </a:prstTxWarp>
          </a:bodyPr>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5400" dirty="0">
                <a:solidFill>
                  <a:srgbClr val="D66500"/>
                </a:solidFill>
                <a:latin typeface="Arial" panose="020B0604020202020204" pitchFamily="34" charset="0"/>
                <a:cs typeface="Arial" panose="020B0604020202020204" pitchFamily="34" charset="0"/>
              </a:rPr>
              <a:t>Jai Guru Dev</a:t>
            </a:r>
            <a:endParaRPr lang="de-DE" sz="5400" dirty="0">
              <a:solidFill>
                <a:srgbClr val="D665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938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A86F9594-2C60-5B44-9696-31184252CEF0}"/>
              </a:ext>
            </a:extLst>
          </p:cNvPr>
          <p:cNvSpPr>
            <a:spLocks noChangeArrowheads="1"/>
          </p:cNvSpPr>
          <p:nvPr/>
        </p:nvSpPr>
        <p:spPr bwMode="auto">
          <a:xfrm>
            <a:off x="720727" y="2427409"/>
            <a:ext cx="10225088" cy="1687770"/>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US" sz="3600" dirty="0">
                <a:solidFill>
                  <a:srgbClr val="D66500"/>
                </a:solidFill>
                <a:latin typeface="Arial" panose="020B0604020202020204" pitchFamily="34" charset="0"/>
                <a:cs typeface="Arial" panose="020B0604020202020204" pitchFamily="34" charset="0"/>
              </a:rPr>
              <a:t>THE END</a:t>
            </a:r>
          </a:p>
          <a:p>
            <a:pPr algn="ctr">
              <a:lnSpc>
                <a:spcPct val="96000"/>
              </a:lnSpc>
              <a:buClr>
                <a:srgbClr val="000000"/>
              </a:buClr>
              <a:buSzPct val="100000"/>
            </a:pPr>
            <a:endParaRPr lang="en-US" sz="3600" dirty="0">
              <a:solidFill>
                <a:srgbClr val="D66500"/>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3600" dirty="0">
                <a:solidFill>
                  <a:srgbClr val="D66500"/>
                </a:solidFill>
                <a:latin typeface="Arial" panose="020B0604020202020204" pitchFamily="34" charset="0"/>
                <a:cs typeface="Arial" panose="020B0604020202020204" pitchFamily="34" charset="0"/>
              </a:rPr>
              <a:t>(A few optional advanced slides follow)</a:t>
            </a:r>
          </a:p>
        </p:txBody>
      </p:sp>
    </p:spTree>
    <p:extLst>
      <p:ext uri="{BB962C8B-B14F-4D97-AF65-F5344CB8AC3E}">
        <p14:creationId xmlns:p14="http://schemas.microsoft.com/office/powerpoint/2010/main" val="3589745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30332"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640464" y="2820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23</a:t>
            </a:fld>
            <a:endParaRPr lang="de-DE" sz="2000" dirty="0">
              <a:solidFill>
                <a:schemeClr val="accent6">
                  <a:lumMod val="20000"/>
                  <a:lumOff val="80000"/>
                </a:schemeClr>
              </a:solidFill>
            </a:endParaRPr>
          </a:p>
        </p:txBody>
      </p:sp>
      <p:sp>
        <p:nvSpPr>
          <p:cNvPr id="24" name="TextBox 23">
            <a:extLst>
              <a:ext uri="{FF2B5EF4-FFF2-40B4-BE49-F238E27FC236}">
                <a16:creationId xmlns:a16="http://schemas.microsoft.com/office/drawing/2014/main" id="{FE02F071-1284-034E-B5CF-6956DE6CE8B0}"/>
              </a:ext>
            </a:extLst>
          </p:cNvPr>
          <p:cNvSpPr txBox="1"/>
          <p:nvPr/>
        </p:nvSpPr>
        <p:spPr>
          <a:xfrm>
            <a:off x="1769535" y="315998"/>
            <a:ext cx="8758888" cy="461665"/>
          </a:xfrm>
          <a:prstGeom prst="rect">
            <a:avLst/>
          </a:prstGeom>
          <a:noFill/>
        </p:spPr>
        <p:txBody>
          <a:bodyPr wrap="square" rtlCol="0">
            <a:spAutoFit/>
          </a:bodyPr>
          <a:lstStyle/>
          <a:p>
            <a:r>
              <a:rPr lang="en-US" sz="2400" dirty="0">
                <a:solidFill>
                  <a:srgbClr val="D66500"/>
                </a:solidFill>
                <a:latin typeface="Arial" panose="020B0604020202020204" pitchFamily="34" charset="0"/>
                <a:cs typeface="Arial" panose="020B0604020202020204" pitchFamily="34" charset="0"/>
              </a:rPr>
              <a:t>What is the only reason we have Maharishi Vedic Pandits…?</a:t>
            </a:r>
          </a:p>
        </p:txBody>
      </p:sp>
      <p:sp>
        <p:nvSpPr>
          <p:cNvPr id="25" name="TextBox 24">
            <a:extLst>
              <a:ext uri="{FF2B5EF4-FFF2-40B4-BE49-F238E27FC236}">
                <a16:creationId xmlns:a16="http://schemas.microsoft.com/office/drawing/2014/main" id="{79EE6B43-EA95-744F-A19B-2EF80DD5465C}"/>
              </a:ext>
            </a:extLst>
          </p:cNvPr>
          <p:cNvSpPr txBox="1"/>
          <p:nvPr/>
        </p:nvSpPr>
        <p:spPr>
          <a:xfrm>
            <a:off x="631872" y="5876240"/>
            <a:ext cx="11819773" cy="400110"/>
          </a:xfrm>
          <a:prstGeom prst="rect">
            <a:avLst/>
          </a:prstGeom>
          <a:noFill/>
        </p:spPr>
        <p:txBody>
          <a:bodyPr wrap="square" rtlCol="0">
            <a:spAutoFit/>
          </a:bodyPr>
          <a:lstStyle/>
          <a:p>
            <a:r>
              <a:rPr lang="en-US" sz="2000" i="1" dirty="0">
                <a:solidFill>
                  <a:srgbClr val="663333"/>
                </a:solidFill>
                <a:latin typeface="Arial" panose="020B0604020202020204" pitchFamily="34" charset="0"/>
                <a:cs typeface="Arial" panose="020B0604020202020204" pitchFamily="34" charset="0"/>
              </a:rPr>
              <a:t>…is due to the support of regular monthly donors… 5,500 dear people from all over the world!</a:t>
            </a:r>
          </a:p>
        </p:txBody>
      </p:sp>
      <p:pic>
        <p:nvPicPr>
          <p:cNvPr id="4" name="Picture 3">
            <a:extLst>
              <a:ext uri="{FF2B5EF4-FFF2-40B4-BE49-F238E27FC236}">
                <a16:creationId xmlns:a16="http://schemas.microsoft.com/office/drawing/2014/main" id="{5BC17077-C19B-F941-AF0D-1BC25B47732A}"/>
              </a:ext>
            </a:extLst>
          </p:cNvPr>
          <p:cNvPicPr>
            <a:picLocks noChangeAspect="1"/>
          </p:cNvPicPr>
          <p:nvPr/>
        </p:nvPicPr>
        <p:blipFill>
          <a:blip r:embed="rId5"/>
          <a:stretch>
            <a:fillRect/>
          </a:stretch>
        </p:blipFill>
        <p:spPr>
          <a:xfrm>
            <a:off x="1102281" y="1252205"/>
            <a:ext cx="2884372" cy="1935640"/>
          </a:xfrm>
          <a:prstGeom prst="rect">
            <a:avLst/>
          </a:prstGeom>
        </p:spPr>
      </p:pic>
      <p:pic>
        <p:nvPicPr>
          <p:cNvPr id="14" name="Picture 13">
            <a:extLst>
              <a:ext uri="{FF2B5EF4-FFF2-40B4-BE49-F238E27FC236}">
                <a16:creationId xmlns:a16="http://schemas.microsoft.com/office/drawing/2014/main" id="{3F5C4D13-0767-F942-8081-FBD34A9A5869}"/>
              </a:ext>
            </a:extLst>
          </p:cNvPr>
          <p:cNvPicPr>
            <a:picLocks noChangeAspect="1"/>
          </p:cNvPicPr>
          <p:nvPr/>
        </p:nvPicPr>
        <p:blipFill rotWithShape="1">
          <a:blip r:embed="rId6"/>
          <a:srcRect t="9395" b="14601"/>
          <a:stretch/>
        </p:blipFill>
        <p:spPr>
          <a:xfrm>
            <a:off x="1120120" y="3683870"/>
            <a:ext cx="2884371" cy="1833704"/>
          </a:xfrm>
          <a:prstGeom prst="rect">
            <a:avLst/>
          </a:prstGeom>
        </p:spPr>
      </p:pic>
      <p:pic>
        <p:nvPicPr>
          <p:cNvPr id="10" name="Picture 9">
            <a:extLst>
              <a:ext uri="{FF2B5EF4-FFF2-40B4-BE49-F238E27FC236}">
                <a16:creationId xmlns:a16="http://schemas.microsoft.com/office/drawing/2014/main" id="{3A240A29-2259-4A43-8AC3-31EF01898CD9}"/>
              </a:ext>
            </a:extLst>
          </p:cNvPr>
          <p:cNvPicPr>
            <a:picLocks noChangeAspect="1"/>
          </p:cNvPicPr>
          <p:nvPr/>
        </p:nvPicPr>
        <p:blipFill rotWithShape="1">
          <a:blip r:embed="rId7"/>
          <a:srcRect l="9509" t="551" r="-4081" b="11375"/>
          <a:stretch/>
        </p:blipFill>
        <p:spPr>
          <a:xfrm>
            <a:off x="4409570" y="3666797"/>
            <a:ext cx="2999045" cy="1861297"/>
          </a:xfrm>
          <a:prstGeom prst="rect">
            <a:avLst/>
          </a:prstGeom>
        </p:spPr>
      </p:pic>
      <p:pic>
        <p:nvPicPr>
          <p:cNvPr id="22" name="Picture 21">
            <a:extLst>
              <a:ext uri="{FF2B5EF4-FFF2-40B4-BE49-F238E27FC236}">
                <a16:creationId xmlns:a16="http://schemas.microsoft.com/office/drawing/2014/main" id="{C9ECE879-EE80-3444-89A9-AC54A7120E72}"/>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l="-526" r="27978" b="1085"/>
          <a:stretch/>
        </p:blipFill>
        <p:spPr>
          <a:xfrm>
            <a:off x="7630225" y="1252654"/>
            <a:ext cx="3045246" cy="1938056"/>
          </a:xfrm>
          <a:prstGeom prst="rect">
            <a:avLst/>
          </a:prstGeom>
        </p:spPr>
      </p:pic>
      <p:pic>
        <p:nvPicPr>
          <p:cNvPr id="21" name="Picture 20">
            <a:extLst>
              <a:ext uri="{FF2B5EF4-FFF2-40B4-BE49-F238E27FC236}">
                <a16:creationId xmlns:a16="http://schemas.microsoft.com/office/drawing/2014/main" id="{65D5DCCF-9EAD-1C46-A986-28CBCAFC2399}"/>
              </a:ext>
            </a:extLst>
          </p:cNvPr>
          <p:cNvPicPr>
            <a:picLocks noChangeAspect="1"/>
          </p:cNvPicPr>
          <p:nvPr/>
        </p:nvPicPr>
        <p:blipFill rotWithShape="1">
          <a:blip r:embed="rId10"/>
          <a:srcRect l="6695" r="15172"/>
          <a:stretch/>
        </p:blipFill>
        <p:spPr>
          <a:xfrm>
            <a:off x="7665850" y="1252152"/>
            <a:ext cx="1275029" cy="1521683"/>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EA38B008-8A93-9544-A6C6-597445739B69}"/>
              </a:ext>
            </a:extLst>
          </p:cNvPr>
          <p:cNvPicPr>
            <a:picLocks noChangeAspect="1"/>
          </p:cNvPicPr>
          <p:nvPr/>
        </p:nvPicPr>
        <p:blipFill rotWithShape="1">
          <a:blip r:embed="rId11"/>
          <a:srcRect l="32948" t="648" r="10618" b="4129"/>
          <a:stretch/>
        </p:blipFill>
        <p:spPr>
          <a:xfrm>
            <a:off x="7665850" y="3657432"/>
            <a:ext cx="1695867" cy="1877885"/>
          </a:xfrm>
          <a:prstGeom prst="rect">
            <a:avLst/>
          </a:prstGeom>
        </p:spPr>
      </p:pic>
      <p:pic>
        <p:nvPicPr>
          <p:cNvPr id="23" name="Picture 22">
            <a:extLst>
              <a:ext uri="{FF2B5EF4-FFF2-40B4-BE49-F238E27FC236}">
                <a16:creationId xmlns:a16="http://schemas.microsoft.com/office/drawing/2014/main" id="{49FA86DD-6CA5-CC4E-A747-E633E81409EE}"/>
              </a:ext>
            </a:extLst>
          </p:cNvPr>
          <p:cNvPicPr>
            <a:picLocks noChangeAspect="1"/>
          </p:cNvPicPr>
          <p:nvPr/>
        </p:nvPicPr>
        <p:blipFill rotWithShape="1">
          <a:blip r:embed="rId12"/>
          <a:srcRect l="52607" t="-717" r="6862" b="4617"/>
          <a:stretch/>
        </p:blipFill>
        <p:spPr>
          <a:xfrm>
            <a:off x="9101731" y="3645558"/>
            <a:ext cx="1589060" cy="1893667"/>
          </a:xfrm>
          <a:prstGeom prst="rect">
            <a:avLst/>
          </a:prstGeom>
        </p:spPr>
      </p:pic>
      <p:pic>
        <p:nvPicPr>
          <p:cNvPr id="29" name="Picture 28">
            <a:extLst>
              <a:ext uri="{FF2B5EF4-FFF2-40B4-BE49-F238E27FC236}">
                <a16:creationId xmlns:a16="http://schemas.microsoft.com/office/drawing/2014/main" id="{85762F2A-6090-1B4E-9283-28008BB83D33}"/>
              </a:ext>
            </a:extLst>
          </p:cNvPr>
          <p:cNvPicPr>
            <a:picLocks noChangeAspect="1"/>
          </p:cNvPicPr>
          <p:nvPr/>
        </p:nvPicPr>
        <p:blipFill rotWithShape="1">
          <a:blip r:embed="rId13"/>
          <a:srcRect t="4127" b="-1"/>
          <a:stretch/>
        </p:blipFill>
        <p:spPr>
          <a:xfrm>
            <a:off x="4312478" y="1264151"/>
            <a:ext cx="3036953" cy="1914680"/>
          </a:xfrm>
          <a:prstGeom prst="rect">
            <a:avLst/>
          </a:prstGeom>
        </p:spPr>
      </p:pic>
      <p:pic>
        <p:nvPicPr>
          <p:cNvPr id="30" name="Picture 29">
            <a:extLst>
              <a:ext uri="{FF2B5EF4-FFF2-40B4-BE49-F238E27FC236}">
                <a16:creationId xmlns:a16="http://schemas.microsoft.com/office/drawing/2014/main" id="{4A0BEA21-0CF6-494F-A41E-2C1043D351E2}"/>
              </a:ext>
            </a:extLst>
          </p:cNvPr>
          <p:cNvPicPr>
            <a:picLocks noChangeAspect="1"/>
          </p:cNvPicPr>
          <p:nvPr/>
        </p:nvPicPr>
        <p:blipFill rotWithShape="1">
          <a:blip r:embed="rId14"/>
          <a:srcRect r="-7356"/>
          <a:stretch/>
        </p:blipFill>
        <p:spPr>
          <a:xfrm>
            <a:off x="4342596" y="1319155"/>
            <a:ext cx="1753404" cy="1020788"/>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7D087313-2848-F842-A037-F342EAF66AD6}"/>
              </a:ext>
            </a:extLst>
          </p:cNvPr>
          <p:cNvSpPr txBox="1"/>
          <p:nvPr/>
        </p:nvSpPr>
        <p:spPr>
          <a:xfrm>
            <a:off x="1153060" y="3132120"/>
            <a:ext cx="3012816" cy="369332"/>
          </a:xfrm>
          <a:prstGeom prst="rect">
            <a:avLst/>
          </a:prstGeom>
          <a:noFill/>
        </p:spPr>
        <p:txBody>
          <a:bodyPr wrap="square" rtlCol="0">
            <a:spAutoFit/>
          </a:bodyPr>
          <a:lstStyle/>
          <a:p>
            <a:r>
              <a:rPr lang="en-US" dirty="0">
                <a:solidFill>
                  <a:srgbClr val="D66500"/>
                </a:solidFill>
                <a:latin typeface="Arial" panose="020B0604020202020204" pitchFamily="34" charset="0"/>
                <a:cs typeface="Arial" panose="020B0604020202020204" pitchFamily="34" charset="0"/>
              </a:rPr>
              <a:t>Vedic events on channel</a:t>
            </a:r>
          </a:p>
        </p:txBody>
      </p:sp>
      <p:sp>
        <p:nvSpPr>
          <p:cNvPr id="32" name="TextBox 31">
            <a:extLst>
              <a:ext uri="{FF2B5EF4-FFF2-40B4-BE49-F238E27FC236}">
                <a16:creationId xmlns:a16="http://schemas.microsoft.com/office/drawing/2014/main" id="{1139FF65-D11F-6E45-8B3E-DFE182AC0CF1}"/>
              </a:ext>
            </a:extLst>
          </p:cNvPr>
          <p:cNvSpPr txBox="1"/>
          <p:nvPr/>
        </p:nvSpPr>
        <p:spPr>
          <a:xfrm>
            <a:off x="717887" y="5518658"/>
            <a:ext cx="3993438" cy="369332"/>
          </a:xfrm>
          <a:prstGeom prst="rect">
            <a:avLst/>
          </a:prstGeom>
          <a:noFill/>
        </p:spPr>
        <p:txBody>
          <a:bodyPr wrap="square" rtlCol="0">
            <a:spAutoFit/>
          </a:bodyPr>
          <a:lstStyle/>
          <a:p>
            <a:r>
              <a:rPr lang="en-US" dirty="0">
                <a:solidFill>
                  <a:srgbClr val="D66500"/>
                </a:solidFill>
                <a:latin typeface="Arial" panose="020B0604020202020204" pitchFamily="34" charset="0"/>
                <a:cs typeface="Arial" panose="020B0604020202020204" pitchFamily="34" charset="0"/>
              </a:rPr>
              <a:t>National, Special, Other Yagyas</a:t>
            </a:r>
          </a:p>
        </p:txBody>
      </p:sp>
      <p:sp>
        <p:nvSpPr>
          <p:cNvPr id="33" name="TextBox 32">
            <a:extLst>
              <a:ext uri="{FF2B5EF4-FFF2-40B4-BE49-F238E27FC236}">
                <a16:creationId xmlns:a16="http://schemas.microsoft.com/office/drawing/2014/main" id="{74FE6FD8-A146-184F-BABD-F11F5D61A395}"/>
              </a:ext>
            </a:extLst>
          </p:cNvPr>
          <p:cNvSpPr txBox="1"/>
          <p:nvPr/>
        </p:nvSpPr>
        <p:spPr>
          <a:xfrm>
            <a:off x="4086735" y="3121500"/>
            <a:ext cx="4984414" cy="369332"/>
          </a:xfrm>
          <a:prstGeom prst="rect">
            <a:avLst/>
          </a:prstGeom>
          <a:noFill/>
        </p:spPr>
        <p:txBody>
          <a:bodyPr wrap="square" rtlCol="0">
            <a:spAutoFit/>
          </a:bodyPr>
          <a:lstStyle/>
          <a:p>
            <a:r>
              <a:rPr lang="en-US" dirty="0">
                <a:solidFill>
                  <a:srgbClr val="D66500"/>
                </a:solidFill>
                <a:latin typeface="Arial" panose="020B0604020202020204" pitchFamily="34" charset="0"/>
                <a:cs typeface="Arial" panose="020B0604020202020204" pitchFamily="34" charset="0"/>
              </a:rPr>
              <a:t>Brahmasthan &amp; other campuses</a:t>
            </a:r>
          </a:p>
        </p:txBody>
      </p:sp>
      <p:sp>
        <p:nvSpPr>
          <p:cNvPr id="34" name="TextBox 33">
            <a:extLst>
              <a:ext uri="{FF2B5EF4-FFF2-40B4-BE49-F238E27FC236}">
                <a16:creationId xmlns:a16="http://schemas.microsoft.com/office/drawing/2014/main" id="{F0803584-2E78-3E49-BE08-DBD0244006B7}"/>
              </a:ext>
            </a:extLst>
          </p:cNvPr>
          <p:cNvSpPr txBox="1"/>
          <p:nvPr/>
        </p:nvSpPr>
        <p:spPr>
          <a:xfrm>
            <a:off x="7646289" y="3145293"/>
            <a:ext cx="4984414" cy="369332"/>
          </a:xfrm>
          <a:prstGeom prst="rect">
            <a:avLst/>
          </a:prstGeom>
          <a:noFill/>
        </p:spPr>
        <p:txBody>
          <a:bodyPr wrap="square" rtlCol="0">
            <a:spAutoFit/>
          </a:bodyPr>
          <a:lstStyle/>
          <a:p>
            <a:r>
              <a:rPr lang="en-US" dirty="0">
                <a:solidFill>
                  <a:srgbClr val="D66500"/>
                </a:solidFill>
                <a:latin typeface="Arial" panose="020B0604020202020204" pitchFamily="34" charset="0"/>
                <a:cs typeface="Arial" panose="020B0604020202020204" pitchFamily="34" charset="0"/>
              </a:rPr>
              <a:t>Yoga/transcending in groups</a:t>
            </a:r>
          </a:p>
        </p:txBody>
      </p:sp>
      <p:sp>
        <p:nvSpPr>
          <p:cNvPr id="35" name="TextBox 34">
            <a:extLst>
              <a:ext uri="{FF2B5EF4-FFF2-40B4-BE49-F238E27FC236}">
                <a16:creationId xmlns:a16="http://schemas.microsoft.com/office/drawing/2014/main" id="{0F010030-778A-F348-AF94-B38D796873A0}"/>
              </a:ext>
            </a:extLst>
          </p:cNvPr>
          <p:cNvSpPr txBox="1"/>
          <p:nvPr/>
        </p:nvSpPr>
        <p:spPr>
          <a:xfrm>
            <a:off x="4513440" y="5506854"/>
            <a:ext cx="2882782" cy="369332"/>
          </a:xfrm>
          <a:prstGeom prst="rect">
            <a:avLst/>
          </a:prstGeom>
          <a:noFill/>
        </p:spPr>
        <p:txBody>
          <a:bodyPr wrap="square" rtlCol="0">
            <a:spAutoFit/>
          </a:bodyPr>
          <a:lstStyle/>
          <a:p>
            <a:r>
              <a:rPr lang="en-US" dirty="0">
                <a:solidFill>
                  <a:srgbClr val="D66500"/>
                </a:solidFill>
                <a:latin typeface="Arial" panose="020B0604020202020204" pitchFamily="34" charset="0"/>
                <a:cs typeface="Arial" panose="020B0604020202020204" pitchFamily="34" charset="0"/>
              </a:rPr>
              <a:t>Generation to generation</a:t>
            </a:r>
          </a:p>
        </p:txBody>
      </p:sp>
      <p:sp>
        <p:nvSpPr>
          <p:cNvPr id="36" name="TextBox 35">
            <a:extLst>
              <a:ext uri="{FF2B5EF4-FFF2-40B4-BE49-F238E27FC236}">
                <a16:creationId xmlns:a16="http://schemas.microsoft.com/office/drawing/2014/main" id="{34D2D906-C4F0-E844-BD2C-4A67746BD2F8}"/>
              </a:ext>
            </a:extLst>
          </p:cNvPr>
          <p:cNvSpPr txBox="1"/>
          <p:nvPr/>
        </p:nvSpPr>
        <p:spPr>
          <a:xfrm>
            <a:off x="7798267" y="5494979"/>
            <a:ext cx="3849575" cy="369332"/>
          </a:xfrm>
          <a:prstGeom prst="rect">
            <a:avLst/>
          </a:prstGeom>
          <a:noFill/>
        </p:spPr>
        <p:txBody>
          <a:bodyPr wrap="square" rtlCol="0">
            <a:spAutoFit/>
          </a:bodyPr>
          <a:lstStyle/>
          <a:p>
            <a:r>
              <a:rPr lang="en-US" dirty="0">
                <a:solidFill>
                  <a:srgbClr val="D66500"/>
                </a:solidFill>
                <a:latin typeface="Arial" panose="020B0604020202020204" pitchFamily="34" charset="0"/>
                <a:cs typeface="Arial" panose="020B0604020202020204" pitchFamily="34" charset="0"/>
              </a:rPr>
              <a:t>Vedic Pandits in training</a:t>
            </a:r>
          </a:p>
        </p:txBody>
      </p:sp>
      <p:sp>
        <p:nvSpPr>
          <p:cNvPr id="37" name="TextBox 36">
            <a:extLst>
              <a:ext uri="{FF2B5EF4-FFF2-40B4-BE49-F238E27FC236}">
                <a16:creationId xmlns:a16="http://schemas.microsoft.com/office/drawing/2014/main" id="{96324724-25B6-914F-B3F3-DBD98071AE6C}"/>
              </a:ext>
            </a:extLst>
          </p:cNvPr>
          <p:cNvSpPr txBox="1"/>
          <p:nvPr/>
        </p:nvSpPr>
        <p:spPr>
          <a:xfrm>
            <a:off x="3177688" y="773563"/>
            <a:ext cx="5811226" cy="400110"/>
          </a:xfrm>
          <a:prstGeom prst="rect">
            <a:avLst/>
          </a:prstGeom>
          <a:noFill/>
        </p:spPr>
        <p:txBody>
          <a:bodyPr wrap="square" rtlCol="0">
            <a:spAutoFit/>
          </a:bodyPr>
          <a:lstStyle/>
          <a:p>
            <a:r>
              <a:rPr lang="en-US" sz="2000" i="1" dirty="0">
                <a:solidFill>
                  <a:srgbClr val="663333"/>
                </a:solidFill>
                <a:latin typeface="Arial" panose="020B0604020202020204" pitchFamily="34" charset="0"/>
                <a:cs typeface="Arial" panose="020B0604020202020204" pitchFamily="34" charset="0"/>
              </a:rPr>
              <a:t>Here…    there…    and…    everywhere… ?</a:t>
            </a:r>
          </a:p>
        </p:txBody>
      </p:sp>
    </p:spTree>
    <p:extLst>
      <p:ext uri="{BB962C8B-B14F-4D97-AF65-F5344CB8AC3E}">
        <p14:creationId xmlns:p14="http://schemas.microsoft.com/office/powerpoint/2010/main" val="559282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30332"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640464" y="2820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24</a:t>
            </a:fld>
            <a:endParaRPr lang="de-DE" sz="2000" dirty="0">
              <a:solidFill>
                <a:schemeClr val="accent6">
                  <a:lumMod val="20000"/>
                  <a:lumOff val="80000"/>
                </a:schemeClr>
              </a:solidFill>
            </a:endParaRPr>
          </a:p>
        </p:txBody>
      </p:sp>
      <p:sp>
        <p:nvSpPr>
          <p:cNvPr id="24" name="TextBox 23">
            <a:extLst>
              <a:ext uri="{FF2B5EF4-FFF2-40B4-BE49-F238E27FC236}">
                <a16:creationId xmlns:a16="http://schemas.microsoft.com/office/drawing/2014/main" id="{FE02F071-1284-034E-B5CF-6956DE6CE8B0}"/>
              </a:ext>
            </a:extLst>
          </p:cNvPr>
          <p:cNvSpPr txBox="1"/>
          <p:nvPr/>
        </p:nvSpPr>
        <p:spPr>
          <a:xfrm>
            <a:off x="1749100" y="377321"/>
            <a:ext cx="9721725" cy="461665"/>
          </a:xfrm>
          <a:prstGeom prst="rect">
            <a:avLst/>
          </a:prstGeom>
          <a:noFill/>
        </p:spPr>
        <p:txBody>
          <a:bodyPr wrap="square" rtlCol="0">
            <a:spAutoFit/>
          </a:bodyPr>
          <a:lstStyle/>
          <a:p>
            <a:r>
              <a:rPr lang="en-US" sz="2400" dirty="0">
                <a:solidFill>
                  <a:srgbClr val="D66500"/>
                </a:solidFill>
                <a:latin typeface="Arial" panose="020B0604020202020204" pitchFamily="34" charset="0"/>
                <a:cs typeface="Arial" panose="020B0604020202020204" pitchFamily="34" charset="0"/>
              </a:rPr>
              <a:t>Why do the Maharishi Vedic Pandits have the following amenities…?</a:t>
            </a:r>
          </a:p>
        </p:txBody>
      </p:sp>
      <p:sp>
        <p:nvSpPr>
          <p:cNvPr id="25" name="TextBox 24">
            <a:extLst>
              <a:ext uri="{FF2B5EF4-FFF2-40B4-BE49-F238E27FC236}">
                <a16:creationId xmlns:a16="http://schemas.microsoft.com/office/drawing/2014/main" id="{79EE6B43-EA95-744F-A19B-2EF80DD5465C}"/>
              </a:ext>
            </a:extLst>
          </p:cNvPr>
          <p:cNvSpPr txBox="1"/>
          <p:nvPr/>
        </p:nvSpPr>
        <p:spPr>
          <a:xfrm>
            <a:off x="100331" y="5856254"/>
            <a:ext cx="11819773" cy="400110"/>
          </a:xfrm>
          <a:prstGeom prst="rect">
            <a:avLst/>
          </a:prstGeom>
          <a:noFill/>
        </p:spPr>
        <p:txBody>
          <a:bodyPr wrap="square" rtlCol="0">
            <a:spAutoFit/>
          </a:bodyPr>
          <a:lstStyle/>
          <a:p>
            <a:pPr algn="ctr"/>
            <a:r>
              <a:rPr lang="en-US" sz="2000" i="1" dirty="0">
                <a:solidFill>
                  <a:srgbClr val="663333"/>
                </a:solidFill>
                <a:latin typeface="Arial" panose="020B0604020202020204" pitchFamily="34" charset="0"/>
                <a:cs typeface="Arial" panose="020B0604020202020204" pitchFamily="34" charset="0"/>
              </a:rPr>
              <a:t>…is due to the support of regular monthly donors… 5,500 dear people from all over the world!</a:t>
            </a:r>
          </a:p>
        </p:txBody>
      </p:sp>
      <p:sp>
        <p:nvSpPr>
          <p:cNvPr id="31" name="TextBox 30">
            <a:extLst>
              <a:ext uri="{FF2B5EF4-FFF2-40B4-BE49-F238E27FC236}">
                <a16:creationId xmlns:a16="http://schemas.microsoft.com/office/drawing/2014/main" id="{7D087313-2848-F842-A037-F342EAF66AD6}"/>
              </a:ext>
            </a:extLst>
          </p:cNvPr>
          <p:cNvSpPr txBox="1"/>
          <p:nvPr/>
        </p:nvSpPr>
        <p:spPr>
          <a:xfrm>
            <a:off x="788640" y="5018512"/>
            <a:ext cx="3720516"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en-US" dirty="0">
                <a:solidFill>
                  <a:srgbClr val="D66500"/>
                </a:solidFill>
                <a:latin typeface="Arial" panose="020B0604020202020204" pitchFamily="34" charset="0"/>
                <a:cs typeface="Arial" panose="020B0604020202020204" pitchFamily="34" charset="0"/>
              </a:rPr>
              <a:t>Vastu housing and basic needs  </a:t>
            </a:r>
          </a:p>
        </p:txBody>
      </p:sp>
      <p:sp>
        <p:nvSpPr>
          <p:cNvPr id="32" name="TextBox 31">
            <a:extLst>
              <a:ext uri="{FF2B5EF4-FFF2-40B4-BE49-F238E27FC236}">
                <a16:creationId xmlns:a16="http://schemas.microsoft.com/office/drawing/2014/main" id="{1139FF65-D11F-6E45-8B3E-DFE182AC0CF1}"/>
              </a:ext>
            </a:extLst>
          </p:cNvPr>
          <p:cNvSpPr txBox="1"/>
          <p:nvPr/>
        </p:nvSpPr>
        <p:spPr>
          <a:xfrm>
            <a:off x="8024865" y="5018512"/>
            <a:ext cx="3993438"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en-US" dirty="0">
                <a:solidFill>
                  <a:srgbClr val="D66500"/>
                </a:solidFill>
                <a:latin typeface="Arial" panose="020B0604020202020204" pitchFamily="34" charset="0"/>
                <a:cs typeface="Arial" panose="020B0604020202020204" pitchFamily="34" charset="0"/>
              </a:rPr>
              <a:t>Maintenance of infrastructure</a:t>
            </a:r>
          </a:p>
        </p:txBody>
      </p:sp>
      <p:sp>
        <p:nvSpPr>
          <p:cNvPr id="33" name="TextBox 32">
            <a:extLst>
              <a:ext uri="{FF2B5EF4-FFF2-40B4-BE49-F238E27FC236}">
                <a16:creationId xmlns:a16="http://schemas.microsoft.com/office/drawing/2014/main" id="{74FE6FD8-A146-184F-BABD-F11F5D61A395}"/>
              </a:ext>
            </a:extLst>
          </p:cNvPr>
          <p:cNvSpPr txBox="1"/>
          <p:nvPr/>
        </p:nvSpPr>
        <p:spPr>
          <a:xfrm>
            <a:off x="4604279" y="5006989"/>
            <a:ext cx="3349929"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en-US" dirty="0">
                <a:solidFill>
                  <a:srgbClr val="D66500"/>
                </a:solidFill>
                <a:latin typeface="Arial" panose="020B0604020202020204" pitchFamily="34" charset="0"/>
                <a:cs typeface="Arial" panose="020B0604020202020204" pitchFamily="34" charset="0"/>
              </a:rPr>
              <a:t>Yagya halls and Mandaps    </a:t>
            </a:r>
          </a:p>
        </p:txBody>
      </p:sp>
      <p:sp>
        <p:nvSpPr>
          <p:cNvPr id="34" name="TextBox 33">
            <a:extLst>
              <a:ext uri="{FF2B5EF4-FFF2-40B4-BE49-F238E27FC236}">
                <a16:creationId xmlns:a16="http://schemas.microsoft.com/office/drawing/2014/main" id="{F0803584-2E78-3E49-BE08-DBD0244006B7}"/>
              </a:ext>
            </a:extLst>
          </p:cNvPr>
          <p:cNvSpPr txBox="1"/>
          <p:nvPr/>
        </p:nvSpPr>
        <p:spPr>
          <a:xfrm>
            <a:off x="8024865" y="5298287"/>
            <a:ext cx="4984414"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en-US" dirty="0">
                <a:solidFill>
                  <a:srgbClr val="D66500"/>
                </a:solidFill>
                <a:latin typeface="Arial" panose="020B0604020202020204" pitchFamily="34" charset="0"/>
                <a:cs typeface="Arial" panose="020B0604020202020204" pitchFamily="34" charset="0"/>
              </a:rPr>
              <a:t>Flying rooms and all facilities</a:t>
            </a:r>
          </a:p>
        </p:txBody>
      </p:sp>
      <p:sp>
        <p:nvSpPr>
          <p:cNvPr id="35" name="TextBox 34">
            <a:extLst>
              <a:ext uri="{FF2B5EF4-FFF2-40B4-BE49-F238E27FC236}">
                <a16:creationId xmlns:a16="http://schemas.microsoft.com/office/drawing/2014/main" id="{0F010030-778A-F348-AF94-B38D796873A0}"/>
              </a:ext>
            </a:extLst>
          </p:cNvPr>
          <p:cNvSpPr txBox="1"/>
          <p:nvPr/>
        </p:nvSpPr>
        <p:spPr>
          <a:xfrm>
            <a:off x="4616327" y="5302420"/>
            <a:ext cx="2882782"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en-US" dirty="0">
                <a:solidFill>
                  <a:srgbClr val="D66500"/>
                </a:solidFill>
                <a:latin typeface="Arial" panose="020B0604020202020204" pitchFamily="34" charset="0"/>
                <a:cs typeface="Arial" panose="020B0604020202020204" pitchFamily="34" charset="0"/>
              </a:rPr>
              <a:t>Kitchens and ideal meals</a:t>
            </a:r>
          </a:p>
        </p:txBody>
      </p:sp>
      <p:sp>
        <p:nvSpPr>
          <p:cNvPr id="37" name="TextBox 36">
            <a:extLst>
              <a:ext uri="{FF2B5EF4-FFF2-40B4-BE49-F238E27FC236}">
                <a16:creationId xmlns:a16="http://schemas.microsoft.com/office/drawing/2014/main" id="{96324724-25B6-914F-B3F3-DBD98071AE6C}"/>
              </a:ext>
            </a:extLst>
          </p:cNvPr>
          <p:cNvSpPr txBox="1"/>
          <p:nvPr/>
        </p:nvSpPr>
        <p:spPr>
          <a:xfrm>
            <a:off x="3654859" y="925329"/>
            <a:ext cx="7021627" cy="400110"/>
          </a:xfrm>
          <a:prstGeom prst="rect">
            <a:avLst/>
          </a:prstGeom>
          <a:noFill/>
        </p:spPr>
        <p:txBody>
          <a:bodyPr wrap="square" rtlCol="0">
            <a:spAutoFit/>
          </a:bodyPr>
          <a:lstStyle/>
          <a:p>
            <a:r>
              <a:rPr lang="en-US" sz="2000" i="1" dirty="0">
                <a:solidFill>
                  <a:srgbClr val="663333"/>
                </a:solidFill>
                <a:latin typeface="Arial" panose="020B0604020202020204" pitchFamily="34" charset="0"/>
                <a:cs typeface="Arial" panose="020B0604020202020204" pitchFamily="34" charset="0"/>
              </a:rPr>
              <a:t>Here…    there…    and…    everywhere… ?</a:t>
            </a:r>
          </a:p>
        </p:txBody>
      </p:sp>
      <p:pic>
        <p:nvPicPr>
          <p:cNvPr id="21" name="Picture 20">
            <a:extLst>
              <a:ext uri="{FF2B5EF4-FFF2-40B4-BE49-F238E27FC236}">
                <a16:creationId xmlns:a16="http://schemas.microsoft.com/office/drawing/2014/main" id="{F85F5BEA-44E8-BC43-B446-716D2EC24EC7}"/>
              </a:ext>
            </a:extLst>
          </p:cNvPr>
          <p:cNvPicPr>
            <a:picLocks noChangeAspect="1"/>
          </p:cNvPicPr>
          <p:nvPr/>
        </p:nvPicPr>
        <p:blipFill>
          <a:blip r:embed="rId5"/>
          <a:stretch>
            <a:fillRect/>
          </a:stretch>
        </p:blipFill>
        <p:spPr>
          <a:xfrm>
            <a:off x="1063373" y="1548361"/>
            <a:ext cx="10065253" cy="3247229"/>
          </a:xfrm>
          <a:prstGeom prst="rect">
            <a:avLst/>
          </a:prstGeom>
        </p:spPr>
      </p:pic>
      <p:sp>
        <p:nvSpPr>
          <p:cNvPr id="38" name="TextBox 37">
            <a:extLst>
              <a:ext uri="{FF2B5EF4-FFF2-40B4-BE49-F238E27FC236}">
                <a16:creationId xmlns:a16="http://schemas.microsoft.com/office/drawing/2014/main" id="{9CBD983C-112D-F34C-8B7D-2D7601C310F9}"/>
              </a:ext>
            </a:extLst>
          </p:cNvPr>
          <p:cNvSpPr txBox="1"/>
          <p:nvPr/>
        </p:nvSpPr>
        <p:spPr>
          <a:xfrm>
            <a:off x="788640" y="5340054"/>
            <a:ext cx="3849575"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a:t>
            </a:r>
            <a:r>
              <a:rPr lang="en-US" dirty="0">
                <a:solidFill>
                  <a:srgbClr val="D66500"/>
                </a:solidFill>
                <a:latin typeface="Arial" panose="020B0604020202020204" pitchFamily="34" charset="0"/>
                <a:cs typeface="Arial" panose="020B0604020202020204" pitchFamily="34" charset="0"/>
              </a:rPr>
              <a:t>Gardens, recreation, education</a:t>
            </a:r>
          </a:p>
        </p:txBody>
      </p:sp>
    </p:spTree>
    <p:extLst>
      <p:ext uri="{BB962C8B-B14F-4D97-AF65-F5344CB8AC3E}">
        <p14:creationId xmlns:p14="http://schemas.microsoft.com/office/powerpoint/2010/main" val="414270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25</a:t>
            </a:fld>
            <a:endParaRPr lang="de-DE" sz="2000" dirty="0">
              <a:solidFill>
                <a:schemeClr val="accent6">
                  <a:lumMod val="20000"/>
                  <a:lumOff val="80000"/>
                </a:schemeClr>
              </a:solidFill>
            </a:endParaRPr>
          </a:p>
        </p:txBody>
      </p:sp>
      <p:sp>
        <p:nvSpPr>
          <p:cNvPr id="10" name="TextBox 9">
            <a:extLst>
              <a:ext uri="{FF2B5EF4-FFF2-40B4-BE49-F238E27FC236}">
                <a16:creationId xmlns:a16="http://schemas.microsoft.com/office/drawing/2014/main" id="{46FD5E02-649B-4D4B-BC69-E68E0522E4FF}"/>
              </a:ext>
            </a:extLst>
          </p:cNvPr>
          <p:cNvSpPr txBox="1"/>
          <p:nvPr/>
        </p:nvSpPr>
        <p:spPr>
          <a:xfrm>
            <a:off x="1120596" y="3852952"/>
            <a:ext cx="9478468" cy="2400657"/>
          </a:xfrm>
          <a:prstGeom prst="rect">
            <a:avLst/>
          </a:prstGeom>
          <a:noFill/>
        </p:spPr>
        <p:txBody>
          <a:bodyPr wrap="square" rtlCol="0">
            <a:spAutoFit/>
          </a:bodyPr>
          <a:lstStyle/>
          <a:p>
            <a:pPr algn="ctr"/>
            <a:r>
              <a:rPr lang="en-US" i="1" dirty="0">
                <a:solidFill>
                  <a:srgbClr val="663333"/>
                </a:solidFill>
                <a:latin typeface="Arial" panose="020B0604020202020204" pitchFamily="34" charset="0"/>
                <a:cs typeface="Arial" panose="020B0604020202020204" pitchFamily="34" charset="0"/>
              </a:rPr>
              <a:t>The greatest support comes from thousands of individuals worldwide participating in the Global Monthly Donor </a:t>
            </a:r>
            <a:r>
              <a:rPr lang="en-US" i="1" dirty="0" err="1">
                <a:solidFill>
                  <a:srgbClr val="663333"/>
                </a:solidFill>
                <a:latin typeface="Arial" panose="020B0604020202020204" pitchFamily="34" charset="0"/>
                <a:cs typeface="Arial" panose="020B0604020202020204" pitchFamily="34" charset="0"/>
              </a:rPr>
              <a:t>Programme</a:t>
            </a:r>
            <a:r>
              <a:rPr lang="en-US" i="1" dirty="0">
                <a:solidFill>
                  <a:srgbClr val="663333"/>
                </a:solidFill>
                <a:latin typeface="Arial" panose="020B0604020202020204" pitchFamily="34" charset="0"/>
                <a:cs typeface="Arial" panose="020B0604020202020204" pitchFamily="34" charset="0"/>
              </a:rPr>
              <a:t>. </a:t>
            </a:r>
          </a:p>
          <a:p>
            <a:pPr algn="ctr"/>
            <a:endParaRPr lang="en-US" sz="1200" i="1" dirty="0">
              <a:solidFill>
                <a:srgbClr val="663333"/>
              </a:solidFill>
              <a:latin typeface="Arial" panose="020B0604020202020204" pitchFamily="34" charset="0"/>
              <a:cs typeface="Arial" panose="020B0604020202020204" pitchFamily="34" charset="0"/>
            </a:endParaRPr>
          </a:p>
          <a:p>
            <a:pPr algn="ctr"/>
            <a:r>
              <a:rPr lang="en-US" i="1" dirty="0">
                <a:solidFill>
                  <a:srgbClr val="663333"/>
                </a:solidFill>
                <a:latin typeface="Arial" panose="020B0604020202020204" pitchFamily="34" charset="0"/>
                <a:cs typeface="Arial" panose="020B0604020202020204" pitchFamily="34" charset="0"/>
              </a:rPr>
              <a:t>Donors give a modest comfortable absolutely regularly – any amount they would not miss!</a:t>
            </a:r>
          </a:p>
          <a:p>
            <a:pPr algn="ctr"/>
            <a:endParaRPr lang="en-US" sz="1200" i="1" dirty="0">
              <a:solidFill>
                <a:srgbClr val="663333"/>
              </a:solidFill>
              <a:latin typeface="Arial" panose="020B0604020202020204" pitchFamily="34" charset="0"/>
              <a:cs typeface="Arial" panose="020B0604020202020204" pitchFamily="34" charset="0"/>
            </a:endParaRPr>
          </a:p>
          <a:p>
            <a:pPr algn="ctr"/>
            <a:r>
              <a:rPr lang="en-US" i="1" dirty="0">
                <a:solidFill>
                  <a:srgbClr val="663333"/>
                </a:solidFill>
                <a:latin typeface="Arial" panose="020B0604020202020204" pitchFamily="34" charset="0"/>
                <a:cs typeface="Arial" panose="020B0604020202020204" pitchFamily="34" charset="0"/>
              </a:rPr>
              <a:t>Groups and individuals can also participate by supporting the Maharishi Vedic Pandits through National </a:t>
            </a:r>
            <a:r>
              <a:rPr lang="en-US" i="1" dirty="0" err="1">
                <a:solidFill>
                  <a:srgbClr val="663333"/>
                </a:solidFill>
                <a:latin typeface="Arial" panose="020B0604020202020204" pitchFamily="34" charset="0"/>
                <a:cs typeface="Arial" panose="020B0604020202020204" pitchFamily="34" charset="0"/>
              </a:rPr>
              <a:t>Yagyas</a:t>
            </a:r>
            <a:r>
              <a:rPr lang="en-US" i="1" dirty="0">
                <a:solidFill>
                  <a:srgbClr val="663333"/>
                </a:solidFill>
                <a:latin typeface="Arial" panose="020B0604020202020204" pitchFamily="34" charset="0"/>
                <a:cs typeface="Arial" panose="020B0604020202020204" pitchFamily="34" charset="0"/>
              </a:rPr>
              <a:t> for their countries and Special </a:t>
            </a:r>
            <a:r>
              <a:rPr lang="en-US" i="1" dirty="0" err="1">
                <a:solidFill>
                  <a:srgbClr val="663333"/>
                </a:solidFill>
                <a:latin typeface="Arial" panose="020B0604020202020204" pitchFamily="34" charset="0"/>
                <a:cs typeface="Arial" panose="020B0604020202020204" pitchFamily="34" charset="0"/>
              </a:rPr>
              <a:t>Yagyas</a:t>
            </a:r>
            <a:r>
              <a:rPr lang="en-US" i="1" dirty="0">
                <a:solidFill>
                  <a:srgbClr val="663333"/>
                </a:solidFill>
                <a:latin typeface="Arial" panose="020B0604020202020204" pitchFamily="34" charset="0"/>
                <a:cs typeface="Arial" panose="020B0604020202020204" pitchFamily="34" charset="0"/>
              </a:rPr>
              <a:t> for important events, such as birthdays and weddings. These valuable donations support the Pandits and ensure we move closer to our immediate goal of 9000 Maharishi Vedic Pandits.</a:t>
            </a:r>
            <a:endParaRPr lang="en-US" dirty="0">
              <a:solidFill>
                <a:srgbClr val="663333"/>
              </a:solidFill>
              <a:latin typeface="Arial" panose="020B0604020202020204" pitchFamily="34" charset="0"/>
              <a:cs typeface="Arial" panose="020B0604020202020204" pitchFamily="34" charset="0"/>
            </a:endParaRPr>
          </a:p>
        </p:txBody>
      </p:sp>
      <p:pic>
        <p:nvPicPr>
          <p:cNvPr id="13" name="Picture 12" descr="Screen Shot 2018-08-14 at 22.32.55.png">
            <a:extLst>
              <a:ext uri="{FF2B5EF4-FFF2-40B4-BE49-F238E27FC236}">
                <a16:creationId xmlns:a16="http://schemas.microsoft.com/office/drawing/2014/main" id="{41025665-C0C6-2F40-842F-D562FF5E33D9}"/>
              </a:ext>
            </a:extLst>
          </p:cNvPr>
          <p:cNvPicPr>
            <a:picLocks noChangeAspect="1"/>
          </p:cNvPicPr>
          <p:nvPr/>
        </p:nvPicPr>
        <p:blipFill>
          <a:blip r:embed="rId5">
            <a:lum bright="20000"/>
          </a:blip>
          <a:stretch>
            <a:fillRect/>
          </a:stretch>
        </p:blipFill>
        <p:spPr>
          <a:xfrm>
            <a:off x="4148208" y="1600951"/>
            <a:ext cx="4270786" cy="835196"/>
          </a:xfrm>
          <a:prstGeom prst="rect">
            <a:avLst/>
          </a:prstGeom>
          <a:ln>
            <a:noFill/>
          </a:ln>
          <a:effectLst>
            <a:softEdge rad="112500"/>
          </a:effectLst>
        </p:spPr>
      </p:pic>
      <p:pic>
        <p:nvPicPr>
          <p:cNvPr id="2" name="Picture 1">
            <a:extLst>
              <a:ext uri="{FF2B5EF4-FFF2-40B4-BE49-F238E27FC236}">
                <a16:creationId xmlns:a16="http://schemas.microsoft.com/office/drawing/2014/main" id="{0452A99E-8A86-B945-9AFA-0C50E7780331}"/>
              </a:ext>
            </a:extLst>
          </p:cNvPr>
          <p:cNvPicPr>
            <a:picLocks noChangeAspect="1"/>
          </p:cNvPicPr>
          <p:nvPr/>
        </p:nvPicPr>
        <p:blipFill>
          <a:blip r:embed="rId6"/>
          <a:stretch>
            <a:fillRect/>
          </a:stretch>
        </p:blipFill>
        <p:spPr>
          <a:xfrm>
            <a:off x="3720853" y="1313622"/>
            <a:ext cx="4160250" cy="2417047"/>
          </a:xfrm>
          <a:prstGeom prst="rect">
            <a:avLst/>
          </a:prstGeom>
        </p:spPr>
      </p:pic>
      <p:sp>
        <p:nvSpPr>
          <p:cNvPr id="15" name="Title 1">
            <a:extLst>
              <a:ext uri="{FF2B5EF4-FFF2-40B4-BE49-F238E27FC236}">
                <a16:creationId xmlns:a16="http://schemas.microsoft.com/office/drawing/2014/main" id="{3B8793CD-CD14-EA44-90F4-337115CBE36F}"/>
              </a:ext>
            </a:extLst>
          </p:cNvPr>
          <p:cNvSpPr txBox="1">
            <a:spLocks/>
          </p:cNvSpPr>
          <p:nvPr/>
        </p:nvSpPr>
        <p:spPr bwMode="auto">
          <a:xfrm>
            <a:off x="1723837" y="509809"/>
            <a:ext cx="9401175" cy="1017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algn="ctr" defTabSz="449263" eaLnBrk="0" fontAlgn="base" hangingPunct="0">
              <a:lnSpc>
                <a:spcPct val="96000"/>
              </a:lnSpc>
              <a:spcBef>
                <a:spcPct val="0"/>
              </a:spcBef>
              <a:spcAft>
                <a:spcPct val="0"/>
              </a:spcAft>
              <a:buClr>
                <a:srgbClr val="000000"/>
              </a:buClr>
              <a:buSzPct val="100000"/>
              <a:defRPr/>
            </a:pPr>
            <a:r>
              <a:rPr lang="en-US" sz="4000" kern="0" dirty="0">
                <a:solidFill>
                  <a:srgbClr val="D66600"/>
                </a:solidFill>
                <a:latin typeface="Arial" panose="020B0604020202020204" pitchFamily="34" charset="0"/>
                <a:ea typeface="ＭＳ Ｐゴシック" charset="-128"/>
                <a:cs typeface="Arial" panose="020B0604020202020204" pitchFamily="34" charset="0"/>
              </a:rPr>
              <a:t>A remarkably successful approach</a:t>
            </a:r>
          </a:p>
          <a:p>
            <a:pPr algn="ctr" defTabSz="449263" eaLnBrk="0" fontAlgn="base" hangingPunct="0">
              <a:lnSpc>
                <a:spcPct val="96000"/>
              </a:lnSpc>
              <a:spcBef>
                <a:spcPct val="0"/>
              </a:spcBef>
              <a:spcAft>
                <a:spcPct val="0"/>
              </a:spcAft>
              <a:buClr>
                <a:srgbClr val="000000"/>
              </a:buClr>
              <a:buSzPct val="100000"/>
              <a:defRPr/>
            </a:pPr>
            <a:endParaRPr lang="en-US" sz="4000" kern="0" dirty="0">
              <a:solidFill>
                <a:srgbClr val="E07201"/>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2240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26</a:t>
            </a:fld>
            <a:endParaRPr lang="de-DE" sz="2000" dirty="0">
              <a:solidFill>
                <a:schemeClr val="accent6">
                  <a:lumMod val="20000"/>
                  <a:lumOff val="80000"/>
                </a:schemeClr>
              </a:solidFill>
            </a:endParaRPr>
          </a:p>
        </p:txBody>
      </p:sp>
      <p:sp>
        <p:nvSpPr>
          <p:cNvPr id="10" name="TextBox 1">
            <a:extLst>
              <a:ext uri="{FF2B5EF4-FFF2-40B4-BE49-F238E27FC236}">
                <a16:creationId xmlns:a16="http://schemas.microsoft.com/office/drawing/2014/main" id="{EB00CB43-51C2-4C4D-9F18-6844557C842F}"/>
              </a:ext>
            </a:extLst>
          </p:cNvPr>
          <p:cNvSpPr txBox="1">
            <a:spLocks noChangeArrowheads="1"/>
          </p:cNvSpPr>
          <p:nvPr/>
        </p:nvSpPr>
        <p:spPr bwMode="auto">
          <a:xfrm>
            <a:off x="1399390" y="380561"/>
            <a:ext cx="9215438" cy="1510542"/>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GB" sz="4000" dirty="0">
                <a:solidFill>
                  <a:srgbClr val="D66500"/>
                </a:solidFill>
                <a:latin typeface="Arial" panose="020B0604020202020204" pitchFamily="34" charset="0"/>
                <a:cs typeface="Arial" panose="020B0604020202020204" pitchFamily="34" charset="0"/>
              </a:rPr>
              <a:t>Maharishi Vedic Pandits</a:t>
            </a:r>
          </a:p>
          <a:p>
            <a:pPr algn="ctr">
              <a:lnSpc>
                <a:spcPct val="96000"/>
              </a:lnSpc>
              <a:buClr>
                <a:srgbClr val="000000"/>
              </a:buClr>
              <a:buSzPct val="100000"/>
            </a:pPr>
            <a:r>
              <a:rPr lang="en-US" sz="2800" dirty="0">
                <a:solidFill>
                  <a:srgbClr val="D66500"/>
                </a:solidFill>
                <a:latin typeface="Arial" panose="020B0604020202020204" pitchFamily="34" charset="0"/>
                <a:cs typeface="Arial" panose="020B0604020202020204" pitchFamily="34" charset="0"/>
              </a:rPr>
              <a:t>– represented at MERU, Holland</a:t>
            </a:r>
          </a:p>
          <a:p>
            <a:pPr algn="ctr">
              <a:lnSpc>
                <a:spcPct val="96000"/>
              </a:lnSpc>
              <a:buClr>
                <a:srgbClr val="000000"/>
              </a:buClr>
              <a:buSzPct val="100000"/>
            </a:pPr>
            <a:r>
              <a:rPr lang="en-US" sz="2800" dirty="0">
                <a:solidFill>
                  <a:srgbClr val="D66500"/>
                </a:solidFill>
                <a:latin typeface="Arial" panose="020B0604020202020204" pitchFamily="34" charset="0"/>
                <a:cs typeface="Arial" panose="020B0604020202020204" pitchFamily="34" charset="0"/>
              </a:rPr>
              <a:t>for international events</a:t>
            </a:r>
            <a:endParaRPr lang="en-GB" sz="4000" dirty="0">
              <a:solidFill>
                <a:srgbClr val="D665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459FBD3-0320-7E48-9E18-F1626AD778BC}"/>
              </a:ext>
            </a:extLst>
          </p:cNvPr>
          <p:cNvSpPr txBox="1"/>
          <p:nvPr/>
        </p:nvSpPr>
        <p:spPr>
          <a:xfrm>
            <a:off x="116563" y="5213233"/>
            <a:ext cx="11911960" cy="1200329"/>
          </a:xfrm>
          <a:prstGeom prst="rect">
            <a:avLst/>
          </a:prstGeom>
          <a:noFill/>
        </p:spPr>
        <p:txBody>
          <a:bodyPr wrap="square" rtlCol="0">
            <a:spAutoFit/>
          </a:bodyPr>
          <a:lstStyle/>
          <a:p>
            <a:pPr algn="ctr"/>
            <a:r>
              <a:rPr lang="en-US" sz="2400" b="1" dirty="0">
                <a:solidFill>
                  <a:srgbClr val="6D4135"/>
                </a:solidFill>
              </a:rPr>
              <a:t>Open Yagya Day </a:t>
            </a:r>
            <a:r>
              <a:rPr lang="en-US" sz="2400" dirty="0">
                <a:solidFill>
                  <a:srgbClr val="6D4135"/>
                </a:solidFill>
              </a:rPr>
              <a:t>– Invincible Europe Day – usually first Saturday of the month </a:t>
            </a:r>
          </a:p>
          <a:p>
            <a:pPr algn="ctr"/>
            <a:r>
              <a:rPr lang="en-US" sz="2400" dirty="0">
                <a:solidFill>
                  <a:srgbClr val="6D4135"/>
                </a:solidFill>
              </a:rPr>
              <a:t>in MERU Holland – attend in person or connect online – live recitation and knowledge</a:t>
            </a:r>
          </a:p>
          <a:p>
            <a:pPr algn="ctr"/>
            <a:r>
              <a:rPr lang="en-US" sz="2400" dirty="0">
                <a:solidFill>
                  <a:srgbClr val="D66500"/>
                </a:solidFill>
                <a:latin typeface="Arial" panose="020B0604020202020204" pitchFamily="34" charset="0"/>
                <a:cs typeface="Arial" panose="020B0604020202020204" pitchFamily="34" charset="0"/>
              </a:rPr>
              <a:t>Apply at www.meruvlodrop.org</a:t>
            </a:r>
          </a:p>
        </p:txBody>
      </p:sp>
      <p:pic>
        <p:nvPicPr>
          <p:cNvPr id="13" name="Picture 12" descr="Screen Shot 2018-08-15 at 15.04.38.png">
            <a:extLst>
              <a:ext uri="{FF2B5EF4-FFF2-40B4-BE49-F238E27FC236}">
                <a16:creationId xmlns:a16="http://schemas.microsoft.com/office/drawing/2014/main" id="{A4A44ED8-16A8-4C4A-8AE1-1CB2F3547AF4}"/>
              </a:ext>
            </a:extLst>
          </p:cNvPr>
          <p:cNvPicPr>
            <a:picLocks noChangeAspect="1"/>
          </p:cNvPicPr>
          <p:nvPr/>
        </p:nvPicPr>
        <p:blipFill>
          <a:blip r:embed="rId5"/>
          <a:stretch>
            <a:fillRect/>
          </a:stretch>
        </p:blipFill>
        <p:spPr>
          <a:xfrm>
            <a:off x="2844803" y="2007112"/>
            <a:ext cx="6476996" cy="3186772"/>
          </a:xfrm>
          <a:prstGeom prst="rect">
            <a:avLst/>
          </a:prstGeom>
        </p:spPr>
      </p:pic>
    </p:spTree>
    <p:extLst>
      <p:ext uri="{BB962C8B-B14F-4D97-AF65-F5344CB8AC3E}">
        <p14:creationId xmlns:p14="http://schemas.microsoft.com/office/powerpoint/2010/main" val="4099183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27</a:t>
            </a:fld>
            <a:endParaRPr lang="de-DE" sz="2000" dirty="0">
              <a:solidFill>
                <a:schemeClr val="accent6">
                  <a:lumMod val="20000"/>
                  <a:lumOff val="80000"/>
                </a:schemeClr>
              </a:solidFill>
            </a:endParaRPr>
          </a:p>
        </p:txBody>
      </p:sp>
      <p:sp>
        <p:nvSpPr>
          <p:cNvPr id="10" name="TextBox 9">
            <a:extLst>
              <a:ext uri="{FF2B5EF4-FFF2-40B4-BE49-F238E27FC236}">
                <a16:creationId xmlns:a16="http://schemas.microsoft.com/office/drawing/2014/main" id="{11FD2CA3-9022-1D4B-968A-1560C2498C1E}"/>
              </a:ext>
            </a:extLst>
          </p:cNvPr>
          <p:cNvSpPr txBox="1"/>
          <p:nvPr/>
        </p:nvSpPr>
        <p:spPr>
          <a:xfrm>
            <a:off x="3421238" y="3058497"/>
            <a:ext cx="6785591" cy="461665"/>
          </a:xfrm>
          <a:prstGeom prst="rect">
            <a:avLst/>
          </a:prstGeom>
          <a:noFill/>
        </p:spPr>
        <p:txBody>
          <a:bodyPr wrap="square" rtlCol="0">
            <a:spAutoFit/>
          </a:bodyPr>
          <a:lstStyle/>
          <a:p>
            <a:r>
              <a:rPr lang="en-US" sz="2400" i="1" dirty="0">
                <a:solidFill>
                  <a:srgbClr val="663333"/>
                </a:solidFill>
                <a:latin typeface="Arial" panose="020B0604020202020204" pitchFamily="34" charset="0"/>
                <a:cs typeface="Arial" panose="020B0604020202020204" pitchFamily="34" charset="0"/>
              </a:rPr>
              <a:t>Spare blank slide with corporate ID</a:t>
            </a:r>
          </a:p>
        </p:txBody>
      </p:sp>
    </p:spTree>
    <p:extLst>
      <p:ext uri="{BB962C8B-B14F-4D97-AF65-F5344CB8AC3E}">
        <p14:creationId xmlns:p14="http://schemas.microsoft.com/office/powerpoint/2010/main" val="294790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Orange strip website SY reminder550.jpg"/>
          <p:cNvPicPr>
            <a:picLocks noChangeAspect="1"/>
          </p:cNvPicPr>
          <p:nvPr/>
        </p:nvPicPr>
        <p:blipFill>
          <a:blip r:embed="rId3"/>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smtClean="0">
                <a:solidFill>
                  <a:schemeClr val="accent6">
                    <a:lumMod val="20000"/>
                    <a:lumOff val="80000"/>
                  </a:schemeClr>
                </a:solidFill>
              </a:rPr>
              <a:pPr/>
              <a:t>3</a:t>
            </a:fld>
            <a:endParaRPr lang="de-DE" sz="2000" dirty="0">
              <a:solidFill>
                <a:schemeClr val="accent6">
                  <a:lumMod val="20000"/>
                  <a:lumOff val="80000"/>
                </a:schemeClr>
              </a:solidFill>
            </a:endParaRPr>
          </a:p>
        </p:txBody>
      </p:sp>
      <p:sp>
        <p:nvSpPr>
          <p:cNvPr id="10" name="Content Placeholder 1">
            <a:extLst>
              <a:ext uri="{FF2B5EF4-FFF2-40B4-BE49-F238E27FC236}">
                <a16:creationId xmlns:a16="http://schemas.microsoft.com/office/drawing/2014/main" id="{0355B90C-F0CF-8E4A-90CE-04F3395F7EB3}"/>
              </a:ext>
            </a:extLst>
          </p:cNvPr>
          <p:cNvSpPr txBox="1">
            <a:spLocks/>
          </p:cNvSpPr>
          <p:nvPr/>
        </p:nvSpPr>
        <p:spPr bwMode="auto">
          <a:xfrm>
            <a:off x="1684333" y="545085"/>
            <a:ext cx="8109526" cy="792162"/>
          </a:xfrm>
          <a:prstGeom prst="rect">
            <a:avLst/>
          </a:prstGeom>
          <a:noFill/>
          <a:ln w="9525">
            <a:noFill/>
            <a:miter lim="800000"/>
            <a:headEnd/>
            <a:tailEnd/>
          </a:ln>
        </p:spPr>
        <p:txBody>
          <a:bodyPr lIns="0" tIns="16200" rIns="0" bIns="0">
            <a:prstTxWarp prst="textNoShape">
              <a:avLst/>
            </a:prstTxWarp>
          </a:bodyPr>
          <a:lstStyle/>
          <a:p>
            <a:pPr indent="-342900" algn="ctr">
              <a:lnSpc>
                <a:spcPct val="96000"/>
              </a:lnSpc>
              <a:buClr>
                <a:srgbClr val="000000"/>
              </a:buClr>
              <a:buSzPct val="100000"/>
            </a:pPr>
            <a:r>
              <a:rPr lang="en-US" sz="3600" dirty="0">
                <a:solidFill>
                  <a:srgbClr val="D66500"/>
                </a:solidFill>
                <a:latin typeface="Arial" panose="020B0604020202020204" pitchFamily="34" charset="0"/>
                <a:cs typeface="Arial" panose="020B0604020202020204" pitchFamily="34" charset="0"/>
              </a:rPr>
              <a:t>Improved brain functioning</a:t>
            </a:r>
            <a:br>
              <a:rPr lang="en-GB" sz="4800" b="1" dirty="0">
                <a:solidFill>
                  <a:srgbClr val="0000FF"/>
                </a:solidFill>
                <a:latin typeface="Arial" panose="020B0604020202020204" pitchFamily="34" charset="0"/>
                <a:ea typeface="Arial" charset="-52"/>
                <a:cs typeface="Arial" panose="020B0604020202020204" pitchFamily="34" charset="0"/>
              </a:rPr>
            </a:br>
            <a:endParaRPr lang="en-GB" sz="4800" b="1" dirty="0">
              <a:solidFill>
                <a:srgbClr val="0000FF"/>
              </a:solidFill>
              <a:latin typeface="Arial" panose="020B0604020202020204" pitchFamily="34" charset="0"/>
              <a:ea typeface="Arial" charset="-52"/>
              <a:cs typeface="Arial" panose="020B0604020202020204" pitchFamily="34" charset="0"/>
            </a:endParaRPr>
          </a:p>
          <a:p>
            <a:pPr indent="-342900" algn="ctr">
              <a:lnSpc>
                <a:spcPct val="96000"/>
              </a:lnSpc>
              <a:buClr>
                <a:srgbClr val="000000"/>
              </a:buClr>
              <a:buSzPct val="100000"/>
            </a:pPr>
            <a:endParaRPr lang="en-GB" sz="2400" dirty="0">
              <a:solidFill>
                <a:srgbClr val="002060"/>
              </a:solidFill>
              <a:latin typeface="Calibri" charset="0"/>
              <a:ea typeface="Arial" charset="-52"/>
              <a:cs typeface="Arial" charset="-52"/>
            </a:endParaRPr>
          </a:p>
        </p:txBody>
      </p:sp>
      <p:sp>
        <p:nvSpPr>
          <p:cNvPr id="12" name="TextBox 1">
            <a:extLst>
              <a:ext uri="{FF2B5EF4-FFF2-40B4-BE49-F238E27FC236}">
                <a16:creationId xmlns:a16="http://schemas.microsoft.com/office/drawing/2014/main" id="{97B4F8B9-1C5E-E44E-93E2-BA8F5D22F849}"/>
              </a:ext>
            </a:extLst>
          </p:cNvPr>
          <p:cNvSpPr txBox="1">
            <a:spLocks noChangeArrowheads="1"/>
          </p:cNvSpPr>
          <p:nvPr/>
        </p:nvSpPr>
        <p:spPr bwMode="auto">
          <a:xfrm>
            <a:off x="2119505" y="4072414"/>
            <a:ext cx="2520950" cy="683264"/>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GB" sz="2000" dirty="0">
                <a:solidFill>
                  <a:srgbClr val="663300"/>
                </a:solidFill>
                <a:latin typeface="Arial" panose="020B0604020202020204" pitchFamily="34" charset="0"/>
                <a:cs typeface="Arial" panose="020B0604020202020204" pitchFamily="34" charset="0"/>
              </a:rPr>
              <a:t>Decreased</a:t>
            </a:r>
            <a:br>
              <a:rPr lang="en-GB" sz="2000" dirty="0">
                <a:solidFill>
                  <a:srgbClr val="663300"/>
                </a:solidFill>
                <a:latin typeface="Arial" panose="020B0604020202020204" pitchFamily="34" charset="0"/>
                <a:cs typeface="Arial" panose="020B0604020202020204" pitchFamily="34" charset="0"/>
              </a:rPr>
            </a:br>
            <a:r>
              <a:rPr lang="en-GB" sz="2000" dirty="0">
                <a:solidFill>
                  <a:srgbClr val="663300"/>
                </a:solidFill>
                <a:latin typeface="Arial" panose="020B0604020202020204" pitchFamily="34" charset="0"/>
                <a:cs typeface="Arial" panose="020B0604020202020204" pitchFamily="34" charset="0"/>
              </a:rPr>
              <a:t>amygdala activity</a:t>
            </a:r>
            <a:endParaRPr lang="en-US" sz="2000" dirty="0">
              <a:solidFill>
                <a:srgbClr val="663300"/>
              </a:solidFill>
              <a:latin typeface="Arial" panose="020B0604020202020204" pitchFamily="34" charset="0"/>
              <a:cs typeface="Arial" panose="020B0604020202020204" pitchFamily="34" charset="0"/>
            </a:endParaRPr>
          </a:p>
        </p:txBody>
      </p:sp>
      <p:sp>
        <p:nvSpPr>
          <p:cNvPr id="13" name="TextBox 5">
            <a:extLst>
              <a:ext uri="{FF2B5EF4-FFF2-40B4-BE49-F238E27FC236}">
                <a16:creationId xmlns:a16="http://schemas.microsoft.com/office/drawing/2014/main" id="{02CB66B5-1F75-3443-80EA-8F06A0B4CF0A}"/>
              </a:ext>
            </a:extLst>
          </p:cNvPr>
          <p:cNvSpPr txBox="1">
            <a:spLocks noChangeArrowheads="1"/>
          </p:cNvSpPr>
          <p:nvPr/>
        </p:nvSpPr>
        <p:spPr bwMode="auto">
          <a:xfrm>
            <a:off x="6463323" y="4084418"/>
            <a:ext cx="2520950" cy="683264"/>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GB" sz="2000" dirty="0">
                <a:solidFill>
                  <a:srgbClr val="663300"/>
                </a:solidFill>
                <a:latin typeface="Arial" panose="020B0604020202020204" pitchFamily="34" charset="0"/>
                <a:cs typeface="Arial" panose="020B0604020202020204" pitchFamily="34" charset="0"/>
              </a:rPr>
              <a:t>Increased prefrontal cortex activity</a:t>
            </a:r>
            <a:endParaRPr lang="en-US" sz="2000" dirty="0">
              <a:solidFill>
                <a:srgbClr val="663300"/>
              </a:solidFill>
              <a:latin typeface="Arial" panose="020B0604020202020204" pitchFamily="34" charset="0"/>
              <a:cs typeface="Arial" panose="020B0604020202020204" pitchFamily="34" charset="0"/>
            </a:endParaRPr>
          </a:p>
        </p:txBody>
      </p:sp>
      <p:pic>
        <p:nvPicPr>
          <p:cNvPr id="15" name="Picture 4" descr="brain_right2.png">
            <a:extLst>
              <a:ext uri="{FF2B5EF4-FFF2-40B4-BE49-F238E27FC236}">
                <a16:creationId xmlns:a16="http://schemas.microsoft.com/office/drawing/2014/main" id="{D425BDBE-DB77-CE4C-A877-E39662C47FC3}"/>
              </a:ext>
            </a:extLst>
          </p:cNvPr>
          <p:cNvPicPr>
            <a:picLocks noChangeAspect="1"/>
          </p:cNvPicPr>
          <p:nvPr/>
        </p:nvPicPr>
        <p:blipFill rotWithShape="1">
          <a:blip r:embed="rId4"/>
          <a:srcRect l="14000" t="10326" r="17090" b="20451"/>
          <a:stretch/>
        </p:blipFill>
        <p:spPr bwMode="auto">
          <a:xfrm>
            <a:off x="6120970" y="1358763"/>
            <a:ext cx="2863303" cy="2535506"/>
          </a:xfrm>
          <a:prstGeom prst="rect">
            <a:avLst/>
          </a:prstGeom>
          <a:noFill/>
          <a:ln w="9525">
            <a:noFill/>
            <a:miter lim="800000"/>
            <a:headEnd/>
            <a:tailEnd/>
          </a:ln>
        </p:spPr>
      </p:pic>
      <p:sp>
        <p:nvSpPr>
          <p:cNvPr id="18" name="Rectangle 7">
            <a:extLst>
              <a:ext uri="{FF2B5EF4-FFF2-40B4-BE49-F238E27FC236}">
                <a16:creationId xmlns:a16="http://schemas.microsoft.com/office/drawing/2014/main" id="{E026CB57-9304-FD47-9169-278FBBA747E9}"/>
              </a:ext>
            </a:extLst>
          </p:cNvPr>
          <p:cNvSpPr>
            <a:spLocks noChangeArrowheads="1"/>
          </p:cNvSpPr>
          <p:nvPr/>
        </p:nvSpPr>
        <p:spPr bwMode="auto">
          <a:xfrm>
            <a:off x="1570918" y="5004110"/>
            <a:ext cx="8856663" cy="1156086"/>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GB" altLang="ja-JP" sz="2400" dirty="0">
                <a:solidFill>
                  <a:srgbClr val="663300"/>
                </a:solidFill>
                <a:latin typeface="Arial" panose="020B0604020202020204" pitchFamily="34" charset="0"/>
                <a:cs typeface="Arial" panose="020B0604020202020204" pitchFamily="34" charset="0"/>
              </a:rPr>
              <a:t>Transcendental Meditation practice deactivates the amygdala and surrounding sub cortical structures </a:t>
            </a:r>
            <a:r>
              <a:rPr lang="en-GB" altLang="ja-JP" sz="2400" dirty="0">
                <a:solidFill>
                  <a:srgbClr val="3366FF"/>
                </a:solidFill>
                <a:latin typeface="Arial" panose="020B0604020202020204" pitchFamily="34" charset="0"/>
                <a:cs typeface="Arial" panose="020B0604020202020204" pitchFamily="34" charset="0"/>
              </a:rPr>
              <a:t>[</a:t>
            </a:r>
            <a:r>
              <a:rPr lang="en-GB" sz="2400" dirty="0">
                <a:solidFill>
                  <a:srgbClr val="3366FF"/>
                </a:solidFill>
                <a:latin typeface="Arial" panose="020B0604020202020204" pitchFamily="34" charset="0"/>
                <a:cs typeface="Arial" panose="020B0604020202020204" pitchFamily="34" charset="0"/>
              </a:rPr>
              <a:t>blue] </a:t>
            </a:r>
            <a:r>
              <a:rPr lang="en-GB" sz="2400" dirty="0">
                <a:solidFill>
                  <a:srgbClr val="663300"/>
                </a:solidFill>
                <a:latin typeface="Arial" panose="020B0604020202020204" pitchFamily="34" charset="0"/>
                <a:cs typeface="Arial" panose="020B0604020202020204" pitchFamily="34" charset="0"/>
              </a:rPr>
              <a:t>and stimulates activity in the prefrontal cortex </a:t>
            </a:r>
            <a:r>
              <a:rPr lang="en-GB" sz="2400" dirty="0">
                <a:solidFill>
                  <a:srgbClr val="FD7E09"/>
                </a:solidFill>
                <a:latin typeface="Arial" panose="020B0604020202020204" pitchFamily="34" charset="0"/>
                <a:cs typeface="Arial" panose="020B0604020202020204" pitchFamily="34" charset="0"/>
              </a:rPr>
              <a:t>[orange]</a:t>
            </a:r>
            <a:r>
              <a:rPr lang="en-GB" sz="2400" dirty="0">
                <a:solidFill>
                  <a:srgbClr val="663300"/>
                </a:solidFill>
                <a:latin typeface="Arial" panose="020B0604020202020204" pitchFamily="34" charset="0"/>
                <a:cs typeface="Arial" panose="020B0604020202020204" pitchFamily="34" charset="0"/>
              </a:rPr>
              <a:t>.</a:t>
            </a:r>
            <a:endParaRPr lang="en-US" sz="2400" dirty="0">
              <a:solidFill>
                <a:srgbClr val="663300"/>
              </a:solidFill>
              <a:latin typeface="Arial" panose="020B0604020202020204" pitchFamily="34" charset="0"/>
              <a:cs typeface="Arial" panose="020B0604020202020204" pitchFamily="34" charset="0"/>
            </a:endParaRPr>
          </a:p>
        </p:txBody>
      </p:sp>
      <p:pic>
        <p:nvPicPr>
          <p:cNvPr id="19" name="Picture 8">
            <a:extLst>
              <a:ext uri="{FF2B5EF4-FFF2-40B4-BE49-F238E27FC236}">
                <a16:creationId xmlns:a16="http://schemas.microsoft.com/office/drawing/2014/main" id="{CE25E646-8204-9742-A695-A437A6EEADC4}"/>
              </a:ext>
            </a:extLst>
          </p:cNvPr>
          <p:cNvPicPr>
            <a:picLocks noChangeAspect="1" noChangeArrowheads="1"/>
          </p:cNvPicPr>
          <p:nvPr/>
        </p:nvPicPr>
        <p:blipFill rotWithShape="1">
          <a:blip r:embed="rId5"/>
          <a:srcRect b="11867"/>
          <a:stretch/>
        </p:blipFill>
        <p:spPr bwMode="auto">
          <a:xfrm>
            <a:off x="1961325" y="1304332"/>
            <a:ext cx="3299450" cy="2589937"/>
          </a:xfrm>
          <a:prstGeom prst="rect">
            <a:avLst/>
          </a:prstGeom>
          <a:noFill/>
          <a:ln w="9525">
            <a:noFill/>
            <a:miter lim="800000"/>
            <a:headEnd/>
            <a:tailEnd/>
          </a:ln>
        </p:spPr>
      </p:pic>
      <p:pic>
        <p:nvPicPr>
          <p:cNvPr id="21" name="Picture 20" descr="Pasted Graphic.tiff">
            <a:extLst>
              <a:ext uri="{FF2B5EF4-FFF2-40B4-BE49-F238E27FC236}">
                <a16:creationId xmlns:a16="http://schemas.microsoft.com/office/drawing/2014/main" id="{9CD424F2-1EBE-7648-AF9D-079F795F2F72}"/>
              </a:ext>
            </a:extLst>
          </p:cNvPr>
          <p:cNvPicPr>
            <a:picLocks noChangeAspect="1"/>
          </p:cNvPicPr>
          <p:nvPr/>
        </p:nvPicPr>
        <p:blipFill>
          <a:blip r:embed="rId6"/>
          <a:stretch>
            <a:fillRect/>
          </a:stretch>
        </p:blipFill>
        <p:spPr>
          <a:xfrm>
            <a:off x="723189" y="329583"/>
            <a:ext cx="847729" cy="799970"/>
          </a:xfrm>
          <a:prstGeom prst="rect">
            <a:avLst/>
          </a:prstGeom>
        </p:spPr>
      </p:pic>
      <p:pic>
        <p:nvPicPr>
          <p:cNvPr id="22" name="Picture 4" descr="brain_right2.png">
            <a:extLst>
              <a:ext uri="{FF2B5EF4-FFF2-40B4-BE49-F238E27FC236}">
                <a16:creationId xmlns:a16="http://schemas.microsoft.com/office/drawing/2014/main" id="{D28C469D-45CB-2149-B87E-5CDCB7C93280}"/>
              </a:ext>
            </a:extLst>
          </p:cNvPr>
          <p:cNvPicPr>
            <a:picLocks noChangeAspect="1"/>
          </p:cNvPicPr>
          <p:nvPr/>
        </p:nvPicPr>
        <p:blipFill rotWithShape="1">
          <a:blip r:embed="rId4"/>
          <a:srcRect l="81899"/>
          <a:stretch/>
        </p:blipFill>
        <p:spPr bwMode="auto">
          <a:xfrm>
            <a:off x="9097688" y="1138724"/>
            <a:ext cx="697851" cy="3383866"/>
          </a:xfrm>
          <a:prstGeom prst="rect">
            <a:avLst/>
          </a:prstGeom>
          <a:noFill/>
          <a:ln w="9525">
            <a:noFill/>
            <a:miter lim="800000"/>
            <a:headEnd/>
            <a:tailEnd/>
          </a:ln>
        </p:spPr>
      </p:pic>
    </p:spTree>
    <p:extLst>
      <p:ext uri="{BB962C8B-B14F-4D97-AF65-F5344CB8AC3E}">
        <p14:creationId xmlns:p14="http://schemas.microsoft.com/office/powerpoint/2010/main" val="2730765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41046"/>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4</a:t>
            </a:fld>
            <a:endParaRPr lang="de-DE" sz="2000" dirty="0">
              <a:solidFill>
                <a:schemeClr val="accent6">
                  <a:lumMod val="20000"/>
                  <a:lumOff val="80000"/>
                </a:schemeClr>
              </a:solidFill>
            </a:endParaRPr>
          </a:p>
        </p:txBody>
      </p:sp>
      <p:sp>
        <p:nvSpPr>
          <p:cNvPr id="10" name="Content Placeholder 1">
            <a:extLst>
              <a:ext uri="{FF2B5EF4-FFF2-40B4-BE49-F238E27FC236}">
                <a16:creationId xmlns:a16="http://schemas.microsoft.com/office/drawing/2014/main" id="{9B0320BC-7CA9-6D40-BD4B-663FBCBEA5D8}"/>
              </a:ext>
            </a:extLst>
          </p:cNvPr>
          <p:cNvSpPr txBox="1">
            <a:spLocks/>
          </p:cNvSpPr>
          <p:nvPr/>
        </p:nvSpPr>
        <p:spPr bwMode="auto">
          <a:xfrm>
            <a:off x="1152628" y="695411"/>
            <a:ext cx="9864725" cy="1871662"/>
          </a:xfrm>
          <a:prstGeom prst="rect">
            <a:avLst/>
          </a:prstGeom>
          <a:noFill/>
          <a:ln w="9525">
            <a:noFill/>
            <a:miter lim="800000"/>
            <a:headEnd/>
            <a:tailEnd/>
          </a:ln>
        </p:spPr>
        <p:txBody>
          <a:bodyPr vert="horz" wrap="square" lIns="0" tIns="16200" rIns="0" bIns="0" numCol="1" anchor="t" anchorCtr="0" compatLnSpc="1">
            <a:prstTxWarp prst="textNoShape">
              <a:avLst/>
            </a:prstTxWarp>
          </a:bodyPr>
          <a:lstStyle/>
          <a:p>
            <a:pPr algn="ctr" defTabSz="449263" eaLnBrk="0" fontAlgn="base" hangingPunct="0">
              <a:lnSpc>
                <a:spcPct val="96000"/>
              </a:lnSpc>
              <a:spcBef>
                <a:spcPct val="0"/>
              </a:spcBef>
              <a:spcAft>
                <a:spcPct val="0"/>
              </a:spcAft>
              <a:buClr>
                <a:srgbClr val="000000"/>
              </a:buClr>
              <a:buSzPct val="100000"/>
              <a:defRPr/>
            </a:pPr>
            <a:r>
              <a:rPr lang="en-US" sz="3200" kern="0" dirty="0">
                <a:solidFill>
                  <a:srgbClr val="D66500"/>
                </a:solidFill>
                <a:latin typeface="Arial" panose="020B0604020202020204" pitchFamily="34" charset="0"/>
                <a:ea typeface="ＭＳ Ｐゴシック" charset="-128"/>
                <a:cs typeface="Arial" panose="020B0604020202020204" pitchFamily="34" charset="0"/>
              </a:rPr>
              <a:t>Brainwave coherence during the </a:t>
            </a:r>
          </a:p>
          <a:p>
            <a:pPr algn="ctr" defTabSz="449263" eaLnBrk="0" fontAlgn="base" hangingPunct="0">
              <a:lnSpc>
                <a:spcPct val="96000"/>
              </a:lnSpc>
              <a:spcBef>
                <a:spcPct val="0"/>
              </a:spcBef>
              <a:spcAft>
                <a:spcPct val="0"/>
              </a:spcAft>
              <a:buClr>
                <a:srgbClr val="000000"/>
              </a:buClr>
              <a:buSzPct val="100000"/>
              <a:defRPr/>
            </a:pPr>
            <a:r>
              <a:rPr lang="en-US" sz="3200" kern="0" dirty="0">
                <a:solidFill>
                  <a:srgbClr val="D66500"/>
                </a:solidFill>
                <a:latin typeface="Arial" panose="020B0604020202020204" pitchFamily="34" charset="0"/>
                <a:ea typeface="ＭＳ Ｐゴシック" charset="-128"/>
                <a:cs typeface="Arial" panose="020B0604020202020204" pitchFamily="34" charset="0"/>
              </a:rPr>
              <a:t>Transcendental Meditation technique </a:t>
            </a:r>
          </a:p>
          <a:p>
            <a:pPr algn="ctr" defTabSz="449263" eaLnBrk="0" fontAlgn="base" hangingPunct="0">
              <a:lnSpc>
                <a:spcPct val="96000"/>
              </a:lnSpc>
              <a:spcBef>
                <a:spcPct val="0"/>
              </a:spcBef>
              <a:spcAft>
                <a:spcPct val="0"/>
              </a:spcAft>
              <a:buClr>
                <a:srgbClr val="000000"/>
              </a:buClr>
              <a:buSzPct val="100000"/>
              <a:defRPr/>
            </a:pPr>
            <a:r>
              <a:rPr lang="en-US" sz="3200" kern="0" dirty="0">
                <a:solidFill>
                  <a:srgbClr val="D66500"/>
                </a:solidFill>
                <a:latin typeface="Arial" panose="020B0604020202020204" pitchFamily="34" charset="0"/>
                <a:ea typeface="ＭＳ Ｐゴシック" charset="-128"/>
                <a:cs typeface="Arial" panose="020B0604020202020204" pitchFamily="34" charset="0"/>
              </a:rPr>
              <a:t>– as seen in parallel with the </a:t>
            </a:r>
          </a:p>
          <a:p>
            <a:pPr algn="ctr" defTabSz="449263" eaLnBrk="0" fontAlgn="base" hangingPunct="0">
              <a:lnSpc>
                <a:spcPct val="96000"/>
              </a:lnSpc>
              <a:spcBef>
                <a:spcPct val="0"/>
              </a:spcBef>
              <a:spcAft>
                <a:spcPct val="0"/>
              </a:spcAft>
              <a:buClr>
                <a:srgbClr val="000000"/>
              </a:buClr>
              <a:buSzPct val="100000"/>
              <a:defRPr/>
            </a:pPr>
            <a:r>
              <a:rPr lang="en-US" sz="3200" kern="0" dirty="0">
                <a:solidFill>
                  <a:srgbClr val="D66500"/>
                </a:solidFill>
                <a:latin typeface="Arial" panose="020B0604020202020204" pitchFamily="34" charset="0"/>
                <a:ea typeface="ＭＳ Ｐゴシック" charset="-128"/>
                <a:cs typeface="Arial" panose="020B0604020202020204" pitchFamily="34" charset="0"/>
              </a:rPr>
              <a:t>Unified Field of all the Laws of Nature</a:t>
            </a:r>
            <a:endParaRPr lang="en-GB" sz="2400" kern="0" dirty="0">
              <a:solidFill>
                <a:srgbClr val="D66500"/>
              </a:solidFill>
              <a:latin typeface="Arial" panose="020B0604020202020204" pitchFamily="34" charset="0"/>
              <a:ea typeface="ＭＳ Ｐゴシック" charset="-128"/>
              <a:cs typeface="Arial" panose="020B0604020202020204" pitchFamily="34" charset="0"/>
            </a:endParaRPr>
          </a:p>
        </p:txBody>
      </p:sp>
      <p:pic>
        <p:nvPicPr>
          <p:cNvPr id="12" name="Grafik 4" descr="10.png">
            <a:extLst>
              <a:ext uri="{FF2B5EF4-FFF2-40B4-BE49-F238E27FC236}">
                <a16:creationId xmlns:a16="http://schemas.microsoft.com/office/drawing/2014/main" id="{3C796467-2689-D648-B200-65CE031F65EB}"/>
              </a:ext>
            </a:extLst>
          </p:cNvPr>
          <p:cNvPicPr>
            <a:picLocks noChangeAspect="1"/>
          </p:cNvPicPr>
          <p:nvPr/>
        </p:nvPicPr>
        <p:blipFill>
          <a:blip r:embed="rId5"/>
          <a:srcRect r="51426"/>
          <a:stretch>
            <a:fillRect/>
          </a:stretch>
        </p:blipFill>
        <p:spPr bwMode="auto">
          <a:xfrm>
            <a:off x="1586622" y="2741190"/>
            <a:ext cx="2675843" cy="3360179"/>
          </a:xfrm>
          <a:prstGeom prst="rect">
            <a:avLst/>
          </a:prstGeom>
          <a:noFill/>
          <a:ln w="9525">
            <a:noFill/>
            <a:miter lim="800000"/>
            <a:headEnd/>
            <a:tailEnd/>
          </a:ln>
        </p:spPr>
      </p:pic>
      <p:pic>
        <p:nvPicPr>
          <p:cNvPr id="13" name="Grafik 4" descr="10.png">
            <a:extLst>
              <a:ext uri="{FF2B5EF4-FFF2-40B4-BE49-F238E27FC236}">
                <a16:creationId xmlns:a16="http://schemas.microsoft.com/office/drawing/2014/main" id="{3278407E-3DEC-5745-93C9-991E8D4F6012}"/>
              </a:ext>
            </a:extLst>
          </p:cNvPr>
          <p:cNvPicPr>
            <a:picLocks noChangeAspect="1"/>
          </p:cNvPicPr>
          <p:nvPr/>
        </p:nvPicPr>
        <p:blipFill>
          <a:blip r:embed="rId5"/>
          <a:srcRect l="55255"/>
          <a:stretch>
            <a:fillRect/>
          </a:stretch>
        </p:blipFill>
        <p:spPr bwMode="auto">
          <a:xfrm>
            <a:off x="4444698" y="2732609"/>
            <a:ext cx="2622519" cy="3368760"/>
          </a:xfrm>
          <a:prstGeom prst="rect">
            <a:avLst/>
          </a:prstGeom>
          <a:noFill/>
          <a:ln w="9525">
            <a:noFill/>
            <a:miter lim="800000"/>
            <a:headEnd/>
            <a:tailEnd/>
          </a:ln>
        </p:spPr>
      </p:pic>
      <p:pic>
        <p:nvPicPr>
          <p:cNvPr id="15" name="Grafik 5" descr="8A.png">
            <a:extLst>
              <a:ext uri="{FF2B5EF4-FFF2-40B4-BE49-F238E27FC236}">
                <a16:creationId xmlns:a16="http://schemas.microsoft.com/office/drawing/2014/main" id="{6E62241A-BD60-6A4E-ABF9-2AE895DA5090}"/>
              </a:ext>
            </a:extLst>
          </p:cNvPr>
          <p:cNvPicPr>
            <a:picLocks noChangeAspect="1"/>
          </p:cNvPicPr>
          <p:nvPr/>
        </p:nvPicPr>
        <p:blipFill>
          <a:blip r:embed="rId6"/>
          <a:srcRect/>
          <a:stretch>
            <a:fillRect/>
          </a:stretch>
        </p:blipFill>
        <p:spPr bwMode="auto">
          <a:xfrm>
            <a:off x="7234828" y="2724028"/>
            <a:ext cx="3147618" cy="3377341"/>
          </a:xfrm>
          <a:prstGeom prst="rect">
            <a:avLst/>
          </a:prstGeom>
          <a:noFill/>
          <a:ln w="9525">
            <a:noFill/>
            <a:miter lim="800000"/>
            <a:headEnd/>
            <a:tailEnd/>
          </a:ln>
        </p:spPr>
      </p:pic>
      <p:pic>
        <p:nvPicPr>
          <p:cNvPr id="18" name="Picture 17" descr="Screen Shot 2018-08-14 at 22.32.55.png">
            <a:extLst>
              <a:ext uri="{FF2B5EF4-FFF2-40B4-BE49-F238E27FC236}">
                <a16:creationId xmlns:a16="http://schemas.microsoft.com/office/drawing/2014/main" id="{99BD8718-EFB8-4F42-BEBF-B9DFABECA925}"/>
              </a:ext>
            </a:extLst>
          </p:cNvPr>
          <p:cNvPicPr>
            <a:picLocks noChangeAspect="1"/>
          </p:cNvPicPr>
          <p:nvPr/>
        </p:nvPicPr>
        <p:blipFill>
          <a:blip r:embed="rId7">
            <a:lum bright="20000"/>
          </a:blip>
          <a:stretch>
            <a:fillRect/>
          </a:stretch>
        </p:blipFill>
        <p:spPr>
          <a:xfrm>
            <a:off x="7326642" y="5001917"/>
            <a:ext cx="2986685" cy="997719"/>
          </a:xfrm>
          <a:prstGeom prst="rect">
            <a:avLst/>
          </a:prstGeom>
          <a:ln>
            <a:noFill/>
          </a:ln>
          <a:effectLst/>
        </p:spPr>
      </p:pic>
      <p:pic>
        <p:nvPicPr>
          <p:cNvPr id="19" name="Picture 18" descr="Screen Shot 2018-08-14 at 22.32.55.png">
            <a:extLst>
              <a:ext uri="{FF2B5EF4-FFF2-40B4-BE49-F238E27FC236}">
                <a16:creationId xmlns:a16="http://schemas.microsoft.com/office/drawing/2014/main" id="{CC85A718-90CC-AA46-A749-5D072A60C873}"/>
              </a:ext>
            </a:extLst>
          </p:cNvPr>
          <p:cNvPicPr>
            <a:picLocks noChangeAspect="1"/>
          </p:cNvPicPr>
          <p:nvPr/>
        </p:nvPicPr>
        <p:blipFill>
          <a:blip r:embed="rId7">
            <a:lum bright="20000"/>
          </a:blip>
          <a:stretch>
            <a:fillRect/>
          </a:stretch>
        </p:blipFill>
        <p:spPr>
          <a:xfrm>
            <a:off x="7331214" y="2771309"/>
            <a:ext cx="2986685" cy="687810"/>
          </a:xfrm>
          <a:prstGeom prst="rect">
            <a:avLst/>
          </a:prstGeom>
          <a:ln>
            <a:noFill/>
          </a:ln>
          <a:effectLst/>
        </p:spPr>
      </p:pic>
      <p:pic>
        <p:nvPicPr>
          <p:cNvPr id="21" name="Picture 20" descr="Screen Shot 2018-08-14 at 22.32.55.png">
            <a:extLst>
              <a:ext uri="{FF2B5EF4-FFF2-40B4-BE49-F238E27FC236}">
                <a16:creationId xmlns:a16="http://schemas.microsoft.com/office/drawing/2014/main" id="{3EBC9BA8-8367-0C44-9268-87E33F653A73}"/>
              </a:ext>
            </a:extLst>
          </p:cNvPr>
          <p:cNvPicPr>
            <a:picLocks noChangeAspect="1"/>
          </p:cNvPicPr>
          <p:nvPr/>
        </p:nvPicPr>
        <p:blipFill>
          <a:blip r:embed="rId7">
            <a:lum bright="20000"/>
          </a:blip>
          <a:stretch>
            <a:fillRect/>
          </a:stretch>
        </p:blipFill>
        <p:spPr>
          <a:xfrm rot="16200000">
            <a:off x="6601915" y="3971384"/>
            <a:ext cx="1704092" cy="282942"/>
          </a:xfrm>
          <a:prstGeom prst="rect">
            <a:avLst/>
          </a:prstGeom>
          <a:ln>
            <a:noFill/>
          </a:ln>
          <a:effectLst/>
        </p:spPr>
      </p:pic>
      <p:pic>
        <p:nvPicPr>
          <p:cNvPr id="22" name="Picture 21" descr="Screen Shot 2018-08-14 at 22.32.55.png">
            <a:extLst>
              <a:ext uri="{FF2B5EF4-FFF2-40B4-BE49-F238E27FC236}">
                <a16:creationId xmlns:a16="http://schemas.microsoft.com/office/drawing/2014/main" id="{B5E979EF-2C29-6944-A1F3-6064108B59A5}"/>
              </a:ext>
            </a:extLst>
          </p:cNvPr>
          <p:cNvPicPr>
            <a:picLocks noChangeAspect="1"/>
          </p:cNvPicPr>
          <p:nvPr/>
        </p:nvPicPr>
        <p:blipFill>
          <a:blip r:embed="rId7">
            <a:lum bright="20000"/>
          </a:blip>
          <a:stretch>
            <a:fillRect/>
          </a:stretch>
        </p:blipFill>
        <p:spPr>
          <a:xfrm>
            <a:off x="8965926" y="4498657"/>
            <a:ext cx="1393796" cy="282942"/>
          </a:xfrm>
          <a:prstGeom prst="rect">
            <a:avLst/>
          </a:prstGeom>
          <a:ln>
            <a:noFill/>
          </a:ln>
          <a:effectLst/>
        </p:spPr>
      </p:pic>
      <p:pic>
        <p:nvPicPr>
          <p:cNvPr id="23" name="Picture 22" descr="Screen Shot 2018-08-14 at 22.32.55.png">
            <a:extLst>
              <a:ext uri="{FF2B5EF4-FFF2-40B4-BE49-F238E27FC236}">
                <a16:creationId xmlns:a16="http://schemas.microsoft.com/office/drawing/2014/main" id="{4E6B7394-7310-5144-81AC-626EF71BED34}"/>
              </a:ext>
            </a:extLst>
          </p:cNvPr>
          <p:cNvPicPr>
            <a:picLocks noChangeAspect="1"/>
          </p:cNvPicPr>
          <p:nvPr/>
        </p:nvPicPr>
        <p:blipFill>
          <a:blip r:embed="rId7">
            <a:lum bright="20000"/>
          </a:blip>
          <a:stretch>
            <a:fillRect/>
          </a:stretch>
        </p:blipFill>
        <p:spPr>
          <a:xfrm>
            <a:off x="8244723" y="4655170"/>
            <a:ext cx="709358" cy="282942"/>
          </a:xfrm>
          <a:prstGeom prst="rect">
            <a:avLst/>
          </a:prstGeom>
          <a:ln>
            <a:noFill/>
          </a:ln>
          <a:effectLst/>
        </p:spPr>
      </p:pic>
      <p:sp>
        <p:nvSpPr>
          <p:cNvPr id="24" name="TextBox 23">
            <a:extLst>
              <a:ext uri="{FF2B5EF4-FFF2-40B4-BE49-F238E27FC236}">
                <a16:creationId xmlns:a16="http://schemas.microsoft.com/office/drawing/2014/main" id="{F339F710-F6D6-F04F-A52B-26D9282F027D}"/>
              </a:ext>
            </a:extLst>
          </p:cNvPr>
          <p:cNvSpPr txBox="1"/>
          <p:nvPr/>
        </p:nvSpPr>
        <p:spPr>
          <a:xfrm>
            <a:off x="7217174" y="2752064"/>
            <a:ext cx="3205619" cy="584775"/>
          </a:xfrm>
          <a:prstGeom prst="rect">
            <a:avLst/>
          </a:prstGeom>
          <a:noFill/>
        </p:spPr>
        <p:txBody>
          <a:bodyPr wrap="square" rtlCol="0">
            <a:spAutoFit/>
          </a:bodyPr>
          <a:lstStyle/>
          <a:p>
            <a:pPr algn="ctr"/>
            <a:r>
              <a:rPr lang="en-US" sz="1600" dirty="0">
                <a:solidFill>
                  <a:srgbClr val="663333"/>
                </a:solidFill>
                <a:latin typeface="Arial" panose="020B0604020202020204" pitchFamily="34" charset="0"/>
                <a:cs typeface="Arial" panose="020B0604020202020204" pitchFamily="34" charset="0"/>
              </a:rPr>
              <a:t>Increased EEG coherence during Transcendental Meditation</a:t>
            </a:r>
          </a:p>
        </p:txBody>
      </p:sp>
      <p:sp>
        <p:nvSpPr>
          <p:cNvPr id="25" name="TextBox 24">
            <a:extLst>
              <a:ext uri="{FF2B5EF4-FFF2-40B4-BE49-F238E27FC236}">
                <a16:creationId xmlns:a16="http://schemas.microsoft.com/office/drawing/2014/main" id="{54F5B299-ECA1-6846-AB58-6C0BBF6686DD}"/>
              </a:ext>
            </a:extLst>
          </p:cNvPr>
          <p:cNvSpPr txBox="1"/>
          <p:nvPr/>
        </p:nvSpPr>
        <p:spPr>
          <a:xfrm>
            <a:off x="7155874" y="5121856"/>
            <a:ext cx="3305525" cy="938719"/>
          </a:xfrm>
          <a:prstGeom prst="rect">
            <a:avLst/>
          </a:prstGeom>
          <a:noFill/>
        </p:spPr>
        <p:txBody>
          <a:bodyPr wrap="square" rtlCol="0">
            <a:spAutoFit/>
          </a:bodyPr>
          <a:lstStyle/>
          <a:p>
            <a:pPr algn="ctr"/>
            <a:r>
              <a:rPr lang="en-US" sz="1050" dirty="0">
                <a:solidFill>
                  <a:srgbClr val="663333"/>
                </a:solidFill>
                <a:latin typeface="Arial" panose="020B0604020202020204" pitchFamily="34" charset="0"/>
                <a:cs typeface="Arial" panose="020B0604020202020204" pitchFamily="34" charset="0"/>
              </a:rPr>
              <a:t>This study found that during periods identified </a:t>
            </a:r>
          </a:p>
          <a:p>
            <a:pPr algn="ctr"/>
            <a:r>
              <a:rPr lang="en-US" sz="1050" dirty="0">
                <a:solidFill>
                  <a:srgbClr val="663333"/>
                </a:solidFill>
                <a:latin typeface="Arial" panose="020B0604020202020204" pitchFamily="34" charset="0"/>
                <a:cs typeface="Arial" panose="020B0604020202020204" pitchFamily="34" charset="0"/>
              </a:rPr>
              <a:t>as Transcendental Consciousness, individuals displayed higher mean EEG coherence over all frequencies and brain areas, in contrast to control periods.</a:t>
            </a:r>
            <a:r>
              <a:rPr lang="en-US" sz="1100" dirty="0">
                <a:solidFill>
                  <a:srgbClr val="663333"/>
                </a:solidFill>
                <a:latin typeface="Arial" panose="020B0604020202020204" pitchFamily="34" charset="0"/>
                <a:cs typeface="Arial" panose="020B0604020202020204" pitchFamily="34" charset="0"/>
              </a:rPr>
              <a:t> </a:t>
            </a:r>
            <a:r>
              <a:rPr lang="en-US" sz="1050" i="1" dirty="0">
                <a:solidFill>
                  <a:srgbClr val="663333"/>
                </a:solidFill>
                <a:latin typeface="Times New Roman" panose="02020603050405020304" pitchFamily="18" charset="0"/>
                <a:cs typeface="Times New Roman" panose="02020603050405020304" pitchFamily="18" charset="0"/>
              </a:rPr>
              <a:t>Psychosomatic Medicine </a:t>
            </a:r>
            <a:r>
              <a:rPr lang="en-US" sz="1050" dirty="0">
                <a:solidFill>
                  <a:srgbClr val="663333"/>
                </a:solidFill>
                <a:latin typeface="Times New Roman" panose="02020603050405020304" pitchFamily="18" charset="0"/>
                <a:cs typeface="Times New Roman" panose="02020603050405020304" pitchFamily="18" charset="0"/>
              </a:rPr>
              <a:t>46: 267–276,1984</a:t>
            </a:r>
            <a:endParaRPr lang="en-US" sz="1100" dirty="0">
              <a:solidFill>
                <a:srgbClr val="663333"/>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D232BB2A-A590-4A45-9612-B821135D763B}"/>
              </a:ext>
            </a:extLst>
          </p:cNvPr>
          <p:cNvSpPr txBox="1"/>
          <p:nvPr/>
        </p:nvSpPr>
        <p:spPr>
          <a:xfrm rot="5400000">
            <a:off x="5707904" y="3905177"/>
            <a:ext cx="3538360" cy="400110"/>
          </a:xfrm>
          <a:prstGeom prst="rect">
            <a:avLst/>
          </a:prstGeom>
          <a:noFill/>
        </p:spPr>
        <p:txBody>
          <a:bodyPr wrap="square" rtlCol="0">
            <a:spAutoFit/>
          </a:bodyPr>
          <a:lstStyle/>
          <a:p>
            <a:pPr algn="ctr"/>
            <a:r>
              <a:rPr lang="en-US" sz="1000" b="1" dirty="0">
                <a:solidFill>
                  <a:srgbClr val="663333"/>
                </a:solidFill>
                <a:latin typeface="Arial" panose="020B0604020202020204" pitchFamily="34" charset="0"/>
                <a:cs typeface="Arial" panose="020B0604020202020204" pitchFamily="34" charset="0"/>
              </a:rPr>
              <a:t>Changes in mean total </a:t>
            </a:r>
          </a:p>
          <a:p>
            <a:pPr algn="ctr"/>
            <a:r>
              <a:rPr lang="en-US" sz="1000" b="1" dirty="0">
                <a:solidFill>
                  <a:srgbClr val="663333"/>
                </a:solidFill>
                <a:latin typeface="Arial" panose="020B0604020202020204" pitchFamily="34" charset="0"/>
                <a:cs typeface="Arial" panose="020B0604020202020204" pitchFamily="34" charset="0"/>
              </a:rPr>
              <a:t>coherence over all areas</a:t>
            </a:r>
            <a:endParaRPr lang="en-US" sz="1000" b="1" dirty="0">
              <a:solidFill>
                <a:srgbClr val="663333"/>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20FCAC3-3B18-7F48-BB22-D32CB732AFCF}"/>
              </a:ext>
            </a:extLst>
          </p:cNvPr>
          <p:cNvSpPr txBox="1"/>
          <p:nvPr/>
        </p:nvSpPr>
        <p:spPr>
          <a:xfrm>
            <a:off x="8233213" y="4572982"/>
            <a:ext cx="703006" cy="400110"/>
          </a:xfrm>
          <a:prstGeom prst="rect">
            <a:avLst/>
          </a:prstGeom>
          <a:noFill/>
        </p:spPr>
        <p:txBody>
          <a:bodyPr wrap="square" rtlCol="0">
            <a:spAutoFit/>
          </a:bodyPr>
          <a:lstStyle/>
          <a:p>
            <a:pPr algn="ctr"/>
            <a:r>
              <a:rPr lang="en-US" sz="1000" b="1" dirty="0">
                <a:solidFill>
                  <a:srgbClr val="663333"/>
                </a:solidFill>
                <a:latin typeface="Arial" panose="020B0604020202020204" pitchFamily="34" charset="0"/>
                <a:cs typeface="Arial" panose="020B0604020202020204" pitchFamily="34" charset="0"/>
              </a:rPr>
              <a:t>Control </a:t>
            </a:r>
          </a:p>
          <a:p>
            <a:pPr algn="ctr"/>
            <a:r>
              <a:rPr lang="en-US" sz="1000" b="1" dirty="0">
                <a:solidFill>
                  <a:srgbClr val="663333"/>
                </a:solidFill>
                <a:latin typeface="Arial" panose="020B0604020202020204" pitchFamily="34" charset="0"/>
                <a:cs typeface="Arial" panose="020B0604020202020204" pitchFamily="34" charset="0"/>
              </a:rPr>
              <a:t>periods</a:t>
            </a:r>
          </a:p>
        </p:txBody>
      </p:sp>
      <p:sp>
        <p:nvSpPr>
          <p:cNvPr id="28" name="TextBox 27">
            <a:extLst>
              <a:ext uri="{FF2B5EF4-FFF2-40B4-BE49-F238E27FC236}">
                <a16:creationId xmlns:a16="http://schemas.microsoft.com/office/drawing/2014/main" id="{DA93A872-291F-9A44-98B3-0FC621936A00}"/>
              </a:ext>
            </a:extLst>
          </p:cNvPr>
          <p:cNvSpPr txBox="1"/>
          <p:nvPr/>
        </p:nvSpPr>
        <p:spPr>
          <a:xfrm>
            <a:off x="9169199" y="4440073"/>
            <a:ext cx="1144128" cy="400110"/>
          </a:xfrm>
          <a:prstGeom prst="rect">
            <a:avLst/>
          </a:prstGeom>
          <a:noFill/>
        </p:spPr>
        <p:txBody>
          <a:bodyPr wrap="square" rtlCol="0">
            <a:spAutoFit/>
          </a:bodyPr>
          <a:lstStyle/>
          <a:p>
            <a:pPr algn="ctr"/>
            <a:r>
              <a:rPr lang="en-US" sz="1000" b="1" dirty="0">
                <a:solidFill>
                  <a:srgbClr val="693333"/>
                </a:solidFill>
                <a:latin typeface="Arial" panose="020B0604020202020204" pitchFamily="34" charset="0"/>
                <a:cs typeface="Arial" panose="020B0604020202020204" pitchFamily="34" charset="0"/>
              </a:rPr>
              <a:t>Transcendental</a:t>
            </a:r>
          </a:p>
          <a:p>
            <a:pPr algn="ctr"/>
            <a:r>
              <a:rPr lang="en-US" sz="1000" b="1" dirty="0">
                <a:solidFill>
                  <a:srgbClr val="693333"/>
                </a:solidFill>
                <a:latin typeface="Arial" panose="020B0604020202020204" pitchFamily="34" charset="0"/>
                <a:cs typeface="Arial" panose="020B0604020202020204" pitchFamily="34" charset="0"/>
              </a:rPr>
              <a:t>Consciousness</a:t>
            </a:r>
            <a:endParaRPr lang="en-US" sz="1000" b="1" dirty="0">
              <a:solidFill>
                <a:srgbClr val="69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56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5</a:t>
            </a:fld>
            <a:endParaRPr lang="de-DE" sz="2000" dirty="0">
              <a:solidFill>
                <a:schemeClr val="accent6">
                  <a:lumMod val="20000"/>
                  <a:lumOff val="80000"/>
                </a:schemeClr>
              </a:solidFill>
            </a:endParaRPr>
          </a:p>
        </p:txBody>
      </p:sp>
      <p:sp>
        <p:nvSpPr>
          <p:cNvPr id="10" name="Rectangle 2">
            <a:extLst>
              <a:ext uri="{FF2B5EF4-FFF2-40B4-BE49-F238E27FC236}">
                <a16:creationId xmlns:a16="http://schemas.microsoft.com/office/drawing/2014/main" id="{EE82209D-0025-2A45-9CD2-206E5DBEFF98}"/>
              </a:ext>
            </a:extLst>
          </p:cNvPr>
          <p:cNvSpPr txBox="1">
            <a:spLocks noChangeArrowheads="1"/>
          </p:cNvSpPr>
          <p:nvPr/>
        </p:nvSpPr>
        <p:spPr bwMode="auto">
          <a:xfrm>
            <a:off x="1242905" y="501034"/>
            <a:ext cx="9793288" cy="810799"/>
          </a:xfrm>
          <a:prstGeom prst="rect">
            <a:avLst/>
          </a:prstGeom>
          <a:noFill/>
          <a:ln w="9525">
            <a:noFill/>
            <a:miter lim="800000"/>
            <a:headEnd/>
            <a:tailEnd/>
          </a:ln>
        </p:spPr>
        <p:txBody>
          <a:bodyPr lIns="0" tIns="0" rIns="0" bIns="0" anchor="ctr">
            <a:prstTxWarp prst="textNoShape">
              <a:avLst/>
            </a:prstTxWarp>
          </a:bodyPr>
          <a:lstStyle/>
          <a:p>
            <a:pPr algn="ctr" eaLnBrk="1" hangingPunct="1">
              <a:lnSpc>
                <a:spcPct val="96000"/>
              </a:lnSpc>
              <a:buClr>
                <a:srgbClr val="000000"/>
              </a:buClr>
              <a:buSzPct val="100000"/>
              <a:buFont typeface="Times New Roman" charset="0"/>
              <a:buNone/>
            </a:pPr>
            <a:r>
              <a:rPr lang="en-US" sz="4000" dirty="0">
                <a:solidFill>
                  <a:srgbClr val="D66500"/>
                </a:solidFill>
                <a:latin typeface="Arial" panose="020B0604020202020204" pitchFamily="34" charset="0"/>
                <a:ea typeface="ヒラギノ角ゴ Pro W3" charset="-128"/>
                <a:cs typeface="Arial" panose="020B0604020202020204" pitchFamily="34" charset="0"/>
              </a:rPr>
              <a:t>Group meditation reduces social stress</a:t>
            </a:r>
          </a:p>
        </p:txBody>
      </p:sp>
      <p:sp>
        <p:nvSpPr>
          <p:cNvPr id="12" name="TextBox 11">
            <a:extLst>
              <a:ext uri="{FF2B5EF4-FFF2-40B4-BE49-F238E27FC236}">
                <a16:creationId xmlns:a16="http://schemas.microsoft.com/office/drawing/2014/main" id="{9D925AA4-50F0-F346-8F9F-8F703887D47F}"/>
              </a:ext>
            </a:extLst>
          </p:cNvPr>
          <p:cNvSpPr txBox="1"/>
          <p:nvPr/>
        </p:nvSpPr>
        <p:spPr>
          <a:xfrm>
            <a:off x="2958718" y="1249420"/>
            <a:ext cx="6608989" cy="505972"/>
          </a:xfrm>
          <a:prstGeom prst="rect">
            <a:avLst/>
          </a:prstGeom>
          <a:noFill/>
        </p:spPr>
        <p:txBody>
          <a:bodyPr wrap="none">
            <a:spAutoFit/>
          </a:bodyPr>
          <a:lstStyle/>
          <a:p>
            <a:pPr eaLnBrk="1">
              <a:lnSpc>
                <a:spcPct val="96000"/>
              </a:lnSpc>
              <a:buClr>
                <a:srgbClr val="000000"/>
              </a:buClr>
              <a:buSzPct val="100000"/>
              <a:buFont typeface="Times New Roman" pitchFamily="18" charset="0"/>
              <a:buNone/>
              <a:defRPr/>
            </a:pPr>
            <a:r>
              <a:rPr lang="en-US" sz="2800" dirty="0">
                <a:solidFill>
                  <a:srgbClr val="663333"/>
                </a:solidFill>
                <a:latin typeface="Arial" panose="020B0604020202020204" pitchFamily="34" charset="0"/>
                <a:ea typeface="ＭＳ Ｐゴシック" panose="020B0600070205080204" pitchFamily="34" charset="-128"/>
                <a:cs typeface="Arial" panose="020B0604020202020204" pitchFamily="34" charset="0"/>
              </a:rPr>
              <a:t>Demonstration project – Washington DC</a:t>
            </a:r>
          </a:p>
        </p:txBody>
      </p:sp>
      <p:pic>
        <p:nvPicPr>
          <p:cNvPr id="13" name="Grafik 4" descr="24.png">
            <a:extLst>
              <a:ext uri="{FF2B5EF4-FFF2-40B4-BE49-F238E27FC236}">
                <a16:creationId xmlns:a16="http://schemas.microsoft.com/office/drawing/2014/main" id="{FAE855AE-2D94-E743-A58E-E553FB4969DC}"/>
              </a:ext>
            </a:extLst>
          </p:cNvPr>
          <p:cNvPicPr>
            <a:picLocks noChangeAspect="1"/>
          </p:cNvPicPr>
          <p:nvPr/>
        </p:nvPicPr>
        <p:blipFill>
          <a:blip r:embed="rId5"/>
          <a:srcRect t="3837"/>
          <a:stretch>
            <a:fillRect/>
          </a:stretch>
        </p:blipFill>
        <p:spPr bwMode="auto">
          <a:xfrm>
            <a:off x="1570918" y="1798446"/>
            <a:ext cx="8751062" cy="4411301"/>
          </a:xfrm>
          <a:prstGeom prst="rect">
            <a:avLst/>
          </a:prstGeom>
          <a:noFill/>
          <a:ln w="9525">
            <a:noFill/>
            <a:miter lim="800000"/>
            <a:headEnd/>
            <a:tailEnd/>
          </a:ln>
        </p:spPr>
      </p:pic>
      <p:pic>
        <p:nvPicPr>
          <p:cNvPr id="21" name="Picture 20" descr="Screen Shot 2018-08-14 at 22.32.55.png">
            <a:extLst>
              <a:ext uri="{FF2B5EF4-FFF2-40B4-BE49-F238E27FC236}">
                <a16:creationId xmlns:a16="http://schemas.microsoft.com/office/drawing/2014/main" id="{418395D1-0F10-9748-B3E1-D4BE60012DE1}"/>
              </a:ext>
            </a:extLst>
          </p:cNvPr>
          <p:cNvPicPr>
            <a:picLocks noChangeAspect="1"/>
          </p:cNvPicPr>
          <p:nvPr/>
        </p:nvPicPr>
        <p:blipFill>
          <a:blip r:embed="rId6"/>
          <a:stretch>
            <a:fillRect/>
          </a:stretch>
        </p:blipFill>
        <p:spPr>
          <a:xfrm>
            <a:off x="6072196" y="5265039"/>
            <a:ext cx="4228050" cy="897476"/>
          </a:xfrm>
          <a:prstGeom prst="rect">
            <a:avLst/>
          </a:prstGeom>
          <a:ln>
            <a:noFill/>
          </a:ln>
          <a:effectLst>
            <a:softEdge rad="112500"/>
          </a:effectLst>
        </p:spPr>
      </p:pic>
      <p:sp>
        <p:nvSpPr>
          <p:cNvPr id="22" name="TextBox 21">
            <a:extLst>
              <a:ext uri="{FF2B5EF4-FFF2-40B4-BE49-F238E27FC236}">
                <a16:creationId xmlns:a16="http://schemas.microsoft.com/office/drawing/2014/main" id="{E9C762AE-0599-2441-941A-EE6AD058F1D2}"/>
              </a:ext>
            </a:extLst>
          </p:cNvPr>
          <p:cNvSpPr txBox="1"/>
          <p:nvPr/>
        </p:nvSpPr>
        <p:spPr>
          <a:xfrm>
            <a:off x="6225142" y="5239185"/>
            <a:ext cx="4169203" cy="923330"/>
          </a:xfrm>
          <a:prstGeom prst="rect">
            <a:avLst/>
          </a:prstGeom>
          <a:noFill/>
        </p:spPr>
        <p:txBody>
          <a:bodyPr wrap="square" rtlCol="0">
            <a:spAutoFit/>
          </a:bodyPr>
          <a:lstStyle/>
          <a:p>
            <a:pPr algn="ctr"/>
            <a:r>
              <a:rPr lang="en-US" sz="2700" dirty="0">
                <a:solidFill>
                  <a:srgbClr val="663333"/>
                </a:solidFill>
                <a:latin typeface="Arial" panose="020B0604020202020204" pitchFamily="34" charset="0"/>
                <a:cs typeface="Arial" panose="020B0604020202020204" pitchFamily="34" charset="0"/>
              </a:rPr>
              <a:t>Reduced violent crime  </a:t>
            </a:r>
          </a:p>
          <a:p>
            <a:pPr algn="ctr"/>
            <a:r>
              <a:rPr lang="en-US" sz="2700" dirty="0">
                <a:solidFill>
                  <a:srgbClr val="663333"/>
                </a:solidFill>
                <a:latin typeface="Arial" panose="020B0604020202020204" pitchFamily="34" charset="0"/>
                <a:cs typeface="Arial" panose="020B0604020202020204" pitchFamily="34" charset="0"/>
              </a:rPr>
              <a:t>in Washington DC</a:t>
            </a:r>
          </a:p>
        </p:txBody>
      </p:sp>
      <p:pic>
        <p:nvPicPr>
          <p:cNvPr id="23" name="Picture 22" descr="Screen Shot 2018-08-14 at 22.32.55.png">
            <a:extLst>
              <a:ext uri="{FF2B5EF4-FFF2-40B4-BE49-F238E27FC236}">
                <a16:creationId xmlns:a16="http://schemas.microsoft.com/office/drawing/2014/main" id="{A21999FF-5051-7B4D-A287-89F63F62DFE3}"/>
              </a:ext>
            </a:extLst>
          </p:cNvPr>
          <p:cNvPicPr>
            <a:picLocks noChangeAspect="1"/>
          </p:cNvPicPr>
          <p:nvPr/>
        </p:nvPicPr>
        <p:blipFill>
          <a:blip r:embed="rId6"/>
          <a:stretch>
            <a:fillRect/>
          </a:stretch>
        </p:blipFill>
        <p:spPr>
          <a:xfrm>
            <a:off x="5281139" y="1675325"/>
            <a:ext cx="1456262" cy="694960"/>
          </a:xfrm>
          <a:prstGeom prst="rect">
            <a:avLst/>
          </a:prstGeom>
          <a:ln>
            <a:noFill/>
          </a:ln>
          <a:effectLst>
            <a:softEdge rad="112500"/>
          </a:effectLst>
        </p:spPr>
      </p:pic>
      <p:sp>
        <p:nvSpPr>
          <p:cNvPr id="15" name="TextBox 14">
            <a:extLst>
              <a:ext uri="{FF2B5EF4-FFF2-40B4-BE49-F238E27FC236}">
                <a16:creationId xmlns:a16="http://schemas.microsoft.com/office/drawing/2014/main" id="{A6B3D2D2-28BF-8642-BB4F-C80783B4416B}"/>
              </a:ext>
            </a:extLst>
          </p:cNvPr>
          <p:cNvSpPr txBox="1"/>
          <p:nvPr/>
        </p:nvSpPr>
        <p:spPr>
          <a:xfrm>
            <a:off x="5532227" y="1756361"/>
            <a:ext cx="1115479" cy="507831"/>
          </a:xfrm>
          <a:prstGeom prst="rect">
            <a:avLst/>
          </a:prstGeom>
          <a:noFill/>
        </p:spPr>
        <p:txBody>
          <a:bodyPr wrap="square" rtlCol="0">
            <a:spAutoFit/>
          </a:bodyPr>
          <a:lstStyle/>
          <a:p>
            <a:r>
              <a:rPr lang="en-US" sz="2700" dirty="0">
                <a:solidFill>
                  <a:srgbClr val="663333"/>
                </a:solidFill>
                <a:latin typeface="Arial" panose="020B0604020202020204" pitchFamily="34" charset="0"/>
                <a:cs typeface="Arial" panose="020B0604020202020204" pitchFamily="34" charset="0"/>
              </a:rPr>
              <a:t>Crime</a:t>
            </a:r>
          </a:p>
        </p:txBody>
      </p:sp>
      <p:pic>
        <p:nvPicPr>
          <p:cNvPr id="24" name="Picture 23" descr="Screen Shot 2018-08-14 at 22.32.55.png">
            <a:extLst>
              <a:ext uri="{FF2B5EF4-FFF2-40B4-BE49-F238E27FC236}">
                <a16:creationId xmlns:a16="http://schemas.microsoft.com/office/drawing/2014/main" id="{1F8B0D5A-385A-E643-BC13-309038DD18CE}"/>
              </a:ext>
            </a:extLst>
          </p:cNvPr>
          <p:cNvPicPr>
            <a:picLocks noChangeAspect="1"/>
          </p:cNvPicPr>
          <p:nvPr/>
        </p:nvPicPr>
        <p:blipFill>
          <a:blip r:embed="rId6"/>
          <a:stretch>
            <a:fillRect/>
          </a:stretch>
        </p:blipFill>
        <p:spPr>
          <a:xfrm>
            <a:off x="5603402" y="2763821"/>
            <a:ext cx="913388" cy="753533"/>
          </a:xfrm>
          <a:prstGeom prst="rect">
            <a:avLst/>
          </a:prstGeom>
          <a:ln>
            <a:noFill/>
          </a:ln>
          <a:effectLst>
            <a:softEdge rad="112500"/>
          </a:effectLst>
        </p:spPr>
      </p:pic>
      <p:sp>
        <p:nvSpPr>
          <p:cNvPr id="18" name="TextBox 17">
            <a:extLst>
              <a:ext uri="{FF2B5EF4-FFF2-40B4-BE49-F238E27FC236}">
                <a16:creationId xmlns:a16="http://schemas.microsoft.com/office/drawing/2014/main" id="{AD9EDC5F-5D45-824F-8765-2D641217771D}"/>
              </a:ext>
            </a:extLst>
          </p:cNvPr>
          <p:cNvSpPr txBox="1"/>
          <p:nvPr/>
        </p:nvSpPr>
        <p:spPr>
          <a:xfrm>
            <a:off x="5659011" y="2897427"/>
            <a:ext cx="913389" cy="507831"/>
          </a:xfrm>
          <a:prstGeom prst="rect">
            <a:avLst/>
          </a:prstGeom>
          <a:noFill/>
        </p:spPr>
        <p:txBody>
          <a:bodyPr wrap="square" rtlCol="0">
            <a:spAutoFit/>
          </a:bodyPr>
          <a:lstStyle/>
          <a:p>
            <a:r>
              <a:rPr lang="en-US" sz="2700" dirty="0">
                <a:solidFill>
                  <a:srgbClr val="663333"/>
                </a:solidFill>
                <a:latin typeface="Arial" panose="020B0604020202020204" pitchFamily="34" charset="0"/>
                <a:cs typeface="Arial" panose="020B0604020202020204" pitchFamily="34" charset="0"/>
              </a:rPr>
              <a:t>23%</a:t>
            </a:r>
          </a:p>
        </p:txBody>
      </p:sp>
      <p:sp>
        <p:nvSpPr>
          <p:cNvPr id="2" name="Rectangle 1">
            <a:extLst>
              <a:ext uri="{FF2B5EF4-FFF2-40B4-BE49-F238E27FC236}">
                <a16:creationId xmlns:a16="http://schemas.microsoft.com/office/drawing/2014/main" id="{3CFBBC66-F060-834C-9EB7-82BEC9D055EA}"/>
              </a:ext>
            </a:extLst>
          </p:cNvPr>
          <p:cNvSpPr/>
          <p:nvPr/>
        </p:nvSpPr>
        <p:spPr>
          <a:xfrm>
            <a:off x="1475115" y="1733875"/>
            <a:ext cx="9048643" cy="102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191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6</a:t>
            </a:fld>
            <a:endParaRPr lang="de-DE" sz="2000" dirty="0">
              <a:solidFill>
                <a:schemeClr val="accent6">
                  <a:lumMod val="20000"/>
                  <a:lumOff val="80000"/>
                </a:schemeClr>
              </a:solidFill>
            </a:endParaRPr>
          </a:p>
        </p:txBody>
      </p:sp>
      <p:pic>
        <p:nvPicPr>
          <p:cNvPr id="10" name="Grafik 5" descr="12.png">
            <a:extLst>
              <a:ext uri="{FF2B5EF4-FFF2-40B4-BE49-F238E27FC236}">
                <a16:creationId xmlns:a16="http://schemas.microsoft.com/office/drawing/2014/main" id="{DB0448DA-333E-9449-AE48-241FC761F8D1}"/>
              </a:ext>
            </a:extLst>
          </p:cNvPr>
          <p:cNvPicPr>
            <a:picLocks noChangeAspect="1"/>
          </p:cNvPicPr>
          <p:nvPr/>
        </p:nvPicPr>
        <p:blipFill>
          <a:blip r:embed="rId5"/>
          <a:srcRect/>
          <a:stretch>
            <a:fillRect/>
          </a:stretch>
        </p:blipFill>
        <p:spPr bwMode="auto">
          <a:xfrm>
            <a:off x="2736564" y="688964"/>
            <a:ext cx="6636930" cy="4740083"/>
          </a:xfrm>
          <a:prstGeom prst="rect">
            <a:avLst/>
          </a:prstGeom>
          <a:noFill/>
          <a:ln w="9525">
            <a:noFill/>
            <a:miter lim="800000"/>
            <a:headEnd/>
            <a:tailEnd/>
          </a:ln>
        </p:spPr>
      </p:pic>
      <p:sp>
        <p:nvSpPr>
          <p:cNvPr id="12" name="Text Box 3">
            <a:extLst>
              <a:ext uri="{FF2B5EF4-FFF2-40B4-BE49-F238E27FC236}">
                <a16:creationId xmlns:a16="http://schemas.microsoft.com/office/drawing/2014/main" id="{F0F57018-9CCB-8C41-8CBF-ACEE6483A97A}"/>
              </a:ext>
            </a:extLst>
          </p:cNvPr>
          <p:cNvSpPr txBox="1">
            <a:spLocks noChangeArrowheads="1"/>
          </p:cNvSpPr>
          <p:nvPr/>
        </p:nvSpPr>
        <p:spPr bwMode="auto">
          <a:xfrm>
            <a:off x="1205719" y="5588079"/>
            <a:ext cx="9698620" cy="699000"/>
          </a:xfrm>
          <a:prstGeom prst="rect">
            <a:avLst/>
          </a:prstGeom>
          <a:noFill/>
          <a:ln w="9525">
            <a:noFill/>
            <a:miter lim="800000"/>
            <a:headEnd/>
            <a:tailEnd/>
          </a:ln>
        </p:spPr>
        <p:txBody>
          <a:bodyPr lIns="90000" tIns="45000" rIns="90000" bIns="45000">
            <a:prstTxWarp prst="textNoShape">
              <a:avLst/>
            </a:prstTxWarp>
          </a:bodyPr>
          <a:lstStyle/>
          <a:p>
            <a:pPr marL="0" lvl="1">
              <a:lnSpc>
                <a:spcPct val="96000"/>
              </a:lnSpc>
              <a:buClr>
                <a:srgbClr val="0000FF"/>
              </a:buClr>
              <a:buSzPct val="10000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pPr>
            <a:r>
              <a:rPr lang="de-DE" sz="1900" dirty="0">
                <a:solidFill>
                  <a:srgbClr val="663300"/>
                </a:solidFill>
                <a:latin typeface="Arial" panose="020B0604020202020204" pitchFamily="34" charset="0"/>
                <a:cs typeface="Arial" panose="020B0604020202020204" pitchFamily="34" charset="0"/>
              </a:rPr>
              <a:t>Scientific research shows that 1% of the population practicing Transcendental Meditation reduces crime rate, accidents, and hospital admissions and increases positive trends.</a:t>
            </a:r>
          </a:p>
          <a:p>
            <a:pPr marL="0" lvl="1">
              <a:lnSpc>
                <a:spcPct val="96000"/>
              </a:lnSpc>
              <a:buClr>
                <a:srgbClr val="0000FF"/>
              </a:buClr>
              <a:buSzPct val="10000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pPr>
            <a:endParaRPr lang="de-DE" sz="2000" dirty="0">
              <a:solidFill>
                <a:srgbClr val="0000FF"/>
              </a:solidFill>
              <a:latin typeface="Calibri" pitchFamily="4" charset="0"/>
            </a:endParaRPr>
          </a:p>
        </p:txBody>
      </p:sp>
      <p:pic>
        <p:nvPicPr>
          <p:cNvPr id="21" name="Picture 20" descr="Screen Shot 2018-08-14 at 22.32.55.png">
            <a:extLst>
              <a:ext uri="{FF2B5EF4-FFF2-40B4-BE49-F238E27FC236}">
                <a16:creationId xmlns:a16="http://schemas.microsoft.com/office/drawing/2014/main" id="{19E5015F-A20A-274F-84AA-5A892C855540}"/>
              </a:ext>
            </a:extLst>
          </p:cNvPr>
          <p:cNvPicPr>
            <a:picLocks noChangeAspect="1"/>
          </p:cNvPicPr>
          <p:nvPr/>
        </p:nvPicPr>
        <p:blipFill>
          <a:blip r:embed="rId6">
            <a:lum bright="20000"/>
          </a:blip>
          <a:stretch>
            <a:fillRect/>
          </a:stretch>
        </p:blipFill>
        <p:spPr>
          <a:xfrm>
            <a:off x="2861537" y="772909"/>
            <a:ext cx="6391931" cy="1210720"/>
          </a:xfrm>
          <a:prstGeom prst="rect">
            <a:avLst/>
          </a:prstGeom>
          <a:ln>
            <a:noFill/>
          </a:ln>
          <a:effectLst>
            <a:softEdge rad="112500"/>
          </a:effectLst>
        </p:spPr>
      </p:pic>
      <p:sp>
        <p:nvSpPr>
          <p:cNvPr id="13" name="TextBox 12">
            <a:extLst>
              <a:ext uri="{FF2B5EF4-FFF2-40B4-BE49-F238E27FC236}">
                <a16:creationId xmlns:a16="http://schemas.microsoft.com/office/drawing/2014/main" id="{EED0549F-BD3C-654E-B5D8-64E0CA637FCF}"/>
              </a:ext>
            </a:extLst>
          </p:cNvPr>
          <p:cNvSpPr txBox="1"/>
          <p:nvPr/>
        </p:nvSpPr>
        <p:spPr>
          <a:xfrm>
            <a:off x="3069035" y="734982"/>
            <a:ext cx="6053927" cy="954107"/>
          </a:xfrm>
          <a:prstGeom prst="rect">
            <a:avLst/>
          </a:prstGeom>
          <a:noFill/>
        </p:spPr>
        <p:txBody>
          <a:bodyPr wrap="square" rtlCol="0">
            <a:spAutoFit/>
          </a:bodyPr>
          <a:lstStyle/>
          <a:p>
            <a:pPr algn="ctr"/>
            <a:r>
              <a:rPr lang="en-US" sz="3200" dirty="0">
                <a:solidFill>
                  <a:srgbClr val="D66500"/>
                </a:solidFill>
                <a:latin typeface="Arial" panose="020B0604020202020204" pitchFamily="34" charset="0"/>
                <a:cs typeface="Arial" panose="020B0604020202020204" pitchFamily="34" charset="0"/>
              </a:rPr>
              <a:t>MAHARISHI EFFECT </a:t>
            </a:r>
          </a:p>
          <a:p>
            <a:pPr algn="ctr"/>
            <a:r>
              <a:rPr lang="en-US" sz="2400" i="1" dirty="0">
                <a:solidFill>
                  <a:srgbClr val="663333"/>
                </a:solidFill>
                <a:latin typeface="Arial" panose="020B0604020202020204" pitchFamily="34" charset="0"/>
                <a:cs typeface="Arial" panose="020B0604020202020204" pitchFamily="34" charset="0"/>
              </a:rPr>
              <a:t>creating an invincible amour for the nation</a:t>
            </a:r>
          </a:p>
        </p:txBody>
      </p:sp>
      <p:pic>
        <p:nvPicPr>
          <p:cNvPr id="23" name="Picture 22" descr="Screen Shot 2018-08-14 at 22.32.55.png">
            <a:extLst>
              <a:ext uri="{FF2B5EF4-FFF2-40B4-BE49-F238E27FC236}">
                <a16:creationId xmlns:a16="http://schemas.microsoft.com/office/drawing/2014/main" id="{188466EE-A7C2-7B40-8A0E-C072EB2C61CB}"/>
              </a:ext>
            </a:extLst>
          </p:cNvPr>
          <p:cNvPicPr>
            <a:picLocks noChangeAspect="1"/>
          </p:cNvPicPr>
          <p:nvPr/>
        </p:nvPicPr>
        <p:blipFill>
          <a:blip r:embed="rId6">
            <a:lum bright="20000"/>
          </a:blip>
          <a:stretch>
            <a:fillRect/>
          </a:stretch>
        </p:blipFill>
        <p:spPr>
          <a:xfrm>
            <a:off x="6139033" y="1983630"/>
            <a:ext cx="3277493" cy="1964426"/>
          </a:xfrm>
          <a:prstGeom prst="rect">
            <a:avLst/>
          </a:prstGeom>
          <a:ln>
            <a:noFill/>
          </a:ln>
          <a:effectLst>
            <a:softEdge rad="112500"/>
          </a:effectLst>
        </p:spPr>
      </p:pic>
      <p:sp>
        <p:nvSpPr>
          <p:cNvPr id="15" name="TextBox 14">
            <a:extLst>
              <a:ext uri="{FF2B5EF4-FFF2-40B4-BE49-F238E27FC236}">
                <a16:creationId xmlns:a16="http://schemas.microsoft.com/office/drawing/2014/main" id="{894258EB-E2A3-D84E-8A78-636E6A4B4993}"/>
              </a:ext>
            </a:extLst>
          </p:cNvPr>
          <p:cNvSpPr txBox="1"/>
          <p:nvPr/>
        </p:nvSpPr>
        <p:spPr>
          <a:xfrm>
            <a:off x="5934132" y="2068541"/>
            <a:ext cx="3533461" cy="1785104"/>
          </a:xfrm>
          <a:prstGeom prst="rect">
            <a:avLst/>
          </a:prstGeom>
          <a:noFill/>
        </p:spPr>
        <p:txBody>
          <a:bodyPr wrap="square" rtlCol="0">
            <a:spAutoFit/>
          </a:bodyPr>
          <a:lstStyle/>
          <a:p>
            <a:pPr algn="ctr"/>
            <a:r>
              <a:rPr lang="en-US" sz="2000" dirty="0">
                <a:solidFill>
                  <a:srgbClr val="D66500"/>
                </a:solidFill>
                <a:latin typeface="Arial" panose="020B0604020202020204" pitchFamily="34" charset="0"/>
                <a:cs typeface="Arial" panose="020B0604020202020204" pitchFamily="34" charset="0"/>
              </a:rPr>
              <a:t>NATIONAL ARMOR  </a:t>
            </a:r>
          </a:p>
          <a:p>
            <a:pPr algn="ctr"/>
            <a:r>
              <a:rPr lang="en-US" i="1" dirty="0">
                <a:solidFill>
                  <a:srgbClr val="663333"/>
                </a:solidFill>
                <a:latin typeface="Arial" panose="020B0604020202020204" pitchFamily="34" charset="0"/>
                <a:cs typeface="Arial" panose="020B0604020202020204" pitchFamily="34" charset="0"/>
              </a:rPr>
              <a:t>The Maharishi Effect </a:t>
            </a:r>
          </a:p>
          <a:p>
            <a:pPr algn="ctr"/>
            <a:r>
              <a:rPr lang="en-US" i="1" dirty="0">
                <a:solidFill>
                  <a:srgbClr val="663333"/>
                </a:solidFill>
                <a:latin typeface="Arial" panose="020B0604020202020204" pitchFamily="34" charset="0"/>
                <a:cs typeface="Arial" panose="020B0604020202020204" pitchFamily="34" charset="0"/>
              </a:rPr>
              <a:t>creates an invincible border </a:t>
            </a:r>
          </a:p>
          <a:p>
            <a:pPr algn="ctr"/>
            <a:r>
              <a:rPr lang="en-US" i="1" dirty="0">
                <a:solidFill>
                  <a:srgbClr val="663333"/>
                </a:solidFill>
                <a:latin typeface="Arial" panose="020B0604020202020204" pitchFamily="34" charset="0"/>
                <a:cs typeface="Arial" panose="020B0604020202020204" pitchFamily="34" charset="0"/>
              </a:rPr>
              <a:t>that makes the nation</a:t>
            </a:r>
          </a:p>
          <a:p>
            <a:pPr algn="ctr"/>
            <a:r>
              <a:rPr lang="en-US" i="1" dirty="0">
                <a:solidFill>
                  <a:srgbClr val="663333"/>
                </a:solidFill>
                <a:latin typeface="Arial" panose="020B0604020202020204" pitchFamily="34" charset="0"/>
                <a:cs typeface="Arial" panose="020B0604020202020204" pitchFamily="34" charset="0"/>
              </a:rPr>
              <a:t>impenetrable to any harmful </a:t>
            </a:r>
          </a:p>
          <a:p>
            <a:pPr algn="ctr"/>
            <a:r>
              <a:rPr lang="en-US" i="1" dirty="0">
                <a:solidFill>
                  <a:srgbClr val="663333"/>
                </a:solidFill>
                <a:latin typeface="Arial" panose="020B0604020202020204" pitchFamily="34" charset="0"/>
                <a:cs typeface="Arial" panose="020B0604020202020204" pitchFamily="34" charset="0"/>
              </a:rPr>
              <a:t>influence from the outside</a:t>
            </a:r>
          </a:p>
        </p:txBody>
      </p:sp>
      <p:pic>
        <p:nvPicPr>
          <p:cNvPr id="24" name="Picture 23" descr="Screen Shot 2018-08-27 at 14.17.11.png">
            <a:extLst>
              <a:ext uri="{FF2B5EF4-FFF2-40B4-BE49-F238E27FC236}">
                <a16:creationId xmlns:a16="http://schemas.microsoft.com/office/drawing/2014/main" id="{2DE5D64F-E0BC-C649-BB74-55260EFE1815}"/>
              </a:ext>
            </a:extLst>
          </p:cNvPr>
          <p:cNvPicPr>
            <a:picLocks noChangeAspect="1"/>
          </p:cNvPicPr>
          <p:nvPr/>
        </p:nvPicPr>
        <p:blipFill>
          <a:blip r:embed="rId7">
            <a:alphaModFix/>
          </a:blip>
          <a:stretch>
            <a:fillRect/>
          </a:stretch>
        </p:blipFill>
        <p:spPr>
          <a:xfrm>
            <a:off x="3674984" y="2809370"/>
            <a:ext cx="1284291" cy="1210719"/>
          </a:xfrm>
          <a:prstGeom prst="rect">
            <a:avLst/>
          </a:prstGeom>
          <a:ln>
            <a:noFill/>
          </a:ln>
          <a:effectLst>
            <a:softEdge rad="112500"/>
          </a:effectLst>
        </p:spPr>
      </p:pic>
      <p:sp>
        <p:nvSpPr>
          <p:cNvPr id="18" name="TextBox 17">
            <a:extLst>
              <a:ext uri="{FF2B5EF4-FFF2-40B4-BE49-F238E27FC236}">
                <a16:creationId xmlns:a16="http://schemas.microsoft.com/office/drawing/2014/main" id="{52F02DE8-BEDF-8F43-83B0-52754DB2FA48}"/>
              </a:ext>
            </a:extLst>
          </p:cNvPr>
          <p:cNvSpPr txBox="1"/>
          <p:nvPr/>
        </p:nvSpPr>
        <p:spPr>
          <a:xfrm>
            <a:off x="3384203" y="2870838"/>
            <a:ext cx="1930400" cy="1077218"/>
          </a:xfrm>
          <a:prstGeom prst="rect">
            <a:avLst/>
          </a:prstGeom>
          <a:noFill/>
        </p:spPr>
        <p:txBody>
          <a:bodyPr wrap="square" rtlCol="0">
            <a:spAutoFit/>
          </a:bodyPr>
          <a:lstStyle/>
          <a:p>
            <a:pPr algn="ctr"/>
            <a:r>
              <a:rPr lang="en-US" sz="1400" b="1" i="1" dirty="0">
                <a:solidFill>
                  <a:srgbClr val="663333"/>
                </a:solidFill>
                <a:latin typeface="Arial" panose="020B0604020202020204" pitchFamily="34" charset="0"/>
                <a:cs typeface="Arial" panose="020B0604020202020204" pitchFamily="34" charset="0"/>
              </a:rPr>
              <a:t>CULTURAL INTEGRITY</a:t>
            </a:r>
          </a:p>
          <a:p>
            <a:pPr algn="ctr"/>
            <a:endParaRPr lang="en-US" sz="800" b="1" dirty="0">
              <a:solidFill>
                <a:srgbClr val="000090"/>
              </a:solidFill>
              <a:latin typeface="Times New Roman"/>
              <a:cs typeface="Times New Roman"/>
            </a:endParaRPr>
          </a:p>
          <a:p>
            <a:pPr algn="ctr"/>
            <a:r>
              <a:rPr lang="en-US" sz="1400" b="1" i="1" dirty="0">
                <a:solidFill>
                  <a:srgbClr val="663333"/>
                </a:solidFill>
                <a:latin typeface="Arial" panose="020B0604020202020204" pitchFamily="34" charset="0"/>
                <a:cs typeface="Arial" panose="020B0604020202020204" pitchFamily="34" charset="0"/>
              </a:rPr>
              <a:t>INTERNAL </a:t>
            </a:r>
          </a:p>
          <a:p>
            <a:pPr algn="ctr"/>
            <a:r>
              <a:rPr lang="en-US" sz="1400" b="1" i="1" dirty="0">
                <a:solidFill>
                  <a:srgbClr val="663333"/>
                </a:solidFill>
                <a:latin typeface="Arial" panose="020B0604020202020204" pitchFamily="34" charset="0"/>
                <a:cs typeface="Arial" panose="020B0604020202020204" pitchFamily="34" charset="0"/>
              </a:rPr>
              <a:t>COHERENCE</a:t>
            </a:r>
          </a:p>
        </p:txBody>
      </p:sp>
    </p:spTree>
    <p:extLst>
      <p:ext uri="{BB962C8B-B14F-4D97-AF65-F5344CB8AC3E}">
        <p14:creationId xmlns:p14="http://schemas.microsoft.com/office/powerpoint/2010/main" val="284677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rPr>
              <a:pPr/>
              <a:t>7</a:t>
            </a:fld>
            <a:endParaRPr lang="de-DE" sz="2000" dirty="0">
              <a:solidFill>
                <a:schemeClr val="accent6">
                  <a:lumMod val="20000"/>
                  <a:lumOff val="80000"/>
                </a:schemeClr>
              </a:solidFill>
            </a:endParaRPr>
          </a:p>
        </p:txBody>
      </p:sp>
      <p:sp>
        <p:nvSpPr>
          <p:cNvPr id="10" name="TextBox 1">
            <a:extLst>
              <a:ext uri="{FF2B5EF4-FFF2-40B4-BE49-F238E27FC236}">
                <a16:creationId xmlns:a16="http://schemas.microsoft.com/office/drawing/2014/main" id="{43B70B9E-6E80-C241-AD50-85BAC4291F47}"/>
              </a:ext>
            </a:extLst>
          </p:cNvPr>
          <p:cNvSpPr txBox="1">
            <a:spLocks noChangeArrowheads="1"/>
          </p:cNvSpPr>
          <p:nvPr/>
        </p:nvSpPr>
        <p:spPr bwMode="auto">
          <a:xfrm>
            <a:off x="1714300" y="635319"/>
            <a:ext cx="8420312" cy="1010123"/>
          </a:xfrm>
          <a:prstGeom prst="rect">
            <a:avLst/>
          </a:prstGeom>
          <a:noFill/>
          <a:ln w="9525">
            <a:noFill/>
            <a:miter lim="800000"/>
            <a:headEnd/>
            <a:tailEnd/>
          </a:ln>
        </p:spPr>
        <p:txBody>
          <a:bodyPr wrap="square">
            <a:prstTxWarp prst="textNoShape">
              <a:avLst/>
            </a:prstTxWarp>
            <a:spAutoFit/>
          </a:bodyPr>
          <a:lstStyle/>
          <a:p>
            <a:pPr algn="ctr" eaLnBrk="1">
              <a:lnSpc>
                <a:spcPct val="96000"/>
              </a:lnSpc>
              <a:buClr>
                <a:srgbClr val="000000"/>
              </a:buClr>
              <a:buSzPct val="100000"/>
              <a:buFont typeface="Times New Roman" charset="0"/>
              <a:buNone/>
            </a:pPr>
            <a:r>
              <a:rPr lang="en-GB" sz="4400" dirty="0">
                <a:solidFill>
                  <a:srgbClr val="D66500"/>
                </a:solidFill>
                <a:latin typeface="Arial" panose="020B0604020202020204" pitchFamily="34" charset="0"/>
                <a:cs typeface="Arial" panose="020B0604020202020204" pitchFamily="34" charset="0"/>
              </a:rPr>
              <a:t>The Meissner Effect</a:t>
            </a:r>
          </a:p>
          <a:p>
            <a:pPr algn="ctr" eaLnBrk="1">
              <a:lnSpc>
                <a:spcPct val="96000"/>
              </a:lnSpc>
              <a:buClr>
                <a:srgbClr val="000000"/>
              </a:buClr>
              <a:buSzPct val="100000"/>
              <a:buFont typeface="Times New Roman" charset="0"/>
              <a:buNone/>
            </a:pPr>
            <a:endParaRPr lang="en-US" dirty="0"/>
          </a:p>
        </p:txBody>
      </p:sp>
      <p:sp>
        <p:nvSpPr>
          <p:cNvPr id="12" name="Rectangle 1">
            <a:extLst>
              <a:ext uri="{FF2B5EF4-FFF2-40B4-BE49-F238E27FC236}">
                <a16:creationId xmlns:a16="http://schemas.microsoft.com/office/drawing/2014/main" id="{433A1E92-AC44-6945-98C0-44C8AC9AAECC}"/>
              </a:ext>
            </a:extLst>
          </p:cNvPr>
          <p:cNvSpPr>
            <a:spLocks noChangeArrowheads="1"/>
          </p:cNvSpPr>
          <p:nvPr/>
        </p:nvSpPr>
        <p:spPr bwMode="auto">
          <a:xfrm>
            <a:off x="1784680" y="1346986"/>
            <a:ext cx="8349747" cy="922509"/>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en-US" sz="2800" dirty="0">
                <a:solidFill>
                  <a:srgbClr val="663333"/>
                </a:solidFill>
                <a:latin typeface="Arial" panose="020B0604020202020204" pitchFamily="34" charset="0"/>
                <a:cs typeface="Arial" panose="020B0604020202020204" pitchFamily="34" charset="0"/>
              </a:rPr>
              <a:t>An example of invincibility in the</a:t>
            </a:r>
          </a:p>
          <a:p>
            <a:pPr algn="ctr">
              <a:lnSpc>
                <a:spcPct val="96000"/>
              </a:lnSpc>
              <a:buClr>
                <a:srgbClr val="000000"/>
              </a:buClr>
              <a:buSzPct val="100000"/>
            </a:pPr>
            <a:r>
              <a:rPr lang="en-US" sz="2800" dirty="0">
                <a:solidFill>
                  <a:srgbClr val="663333"/>
                </a:solidFill>
                <a:latin typeface="Arial" panose="020B0604020202020204" pitchFamily="34" charset="0"/>
                <a:cs typeface="Arial" panose="020B0604020202020204" pitchFamily="34" charset="0"/>
              </a:rPr>
              <a:t>Quantum Physics of Superconductivity</a:t>
            </a:r>
          </a:p>
        </p:txBody>
      </p:sp>
      <p:pic>
        <p:nvPicPr>
          <p:cNvPr id="13" name="Picture 2" descr="meissner effect.png">
            <a:extLst>
              <a:ext uri="{FF2B5EF4-FFF2-40B4-BE49-F238E27FC236}">
                <a16:creationId xmlns:a16="http://schemas.microsoft.com/office/drawing/2014/main" id="{1E2865B2-F2FB-E045-8CED-49BCB08F0966}"/>
              </a:ext>
            </a:extLst>
          </p:cNvPr>
          <p:cNvPicPr>
            <a:picLocks noChangeAspect="1"/>
          </p:cNvPicPr>
          <p:nvPr/>
        </p:nvPicPr>
        <p:blipFill>
          <a:blip r:embed="rId5"/>
          <a:srcRect/>
          <a:stretch>
            <a:fillRect/>
          </a:stretch>
        </p:blipFill>
        <p:spPr bwMode="auto">
          <a:xfrm>
            <a:off x="3457384" y="2328634"/>
            <a:ext cx="5127827" cy="3772320"/>
          </a:xfrm>
          <a:prstGeom prst="rect">
            <a:avLst/>
          </a:prstGeom>
          <a:noFill/>
          <a:ln w="9525">
            <a:noFill/>
            <a:miter lim="800000"/>
            <a:headEnd/>
            <a:tailEnd/>
          </a:ln>
        </p:spPr>
      </p:pic>
      <p:sp>
        <p:nvSpPr>
          <p:cNvPr id="15" name="Rectangle 7">
            <a:extLst>
              <a:ext uri="{FF2B5EF4-FFF2-40B4-BE49-F238E27FC236}">
                <a16:creationId xmlns:a16="http://schemas.microsoft.com/office/drawing/2014/main" id="{7BC17BA1-2EEA-EB48-BA63-5C211DAAFB5F}"/>
              </a:ext>
            </a:extLst>
          </p:cNvPr>
          <p:cNvSpPr>
            <a:spLocks noChangeArrowheads="1"/>
          </p:cNvSpPr>
          <p:nvPr/>
        </p:nvSpPr>
        <p:spPr bwMode="auto">
          <a:xfrm>
            <a:off x="8100620" y="4185709"/>
            <a:ext cx="2296448" cy="801501"/>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en-US" sz="2400" dirty="0">
                <a:solidFill>
                  <a:srgbClr val="663333"/>
                </a:solidFill>
                <a:latin typeface="Arial" panose="020B0604020202020204" pitchFamily="34" charset="0"/>
                <a:cs typeface="Arial" panose="020B0604020202020204" pitchFamily="34" charset="0"/>
              </a:rPr>
              <a:t>Super-</a:t>
            </a:r>
          </a:p>
          <a:p>
            <a:pPr algn="ctr">
              <a:lnSpc>
                <a:spcPct val="96000"/>
              </a:lnSpc>
              <a:buClr>
                <a:srgbClr val="000000"/>
              </a:buClr>
              <a:buSzPct val="100000"/>
            </a:pPr>
            <a:r>
              <a:rPr lang="en-US" sz="2400" dirty="0">
                <a:solidFill>
                  <a:srgbClr val="663333"/>
                </a:solidFill>
                <a:latin typeface="Arial" panose="020B0604020202020204" pitchFamily="34" charset="0"/>
                <a:cs typeface="Arial" panose="020B0604020202020204" pitchFamily="34" charset="0"/>
              </a:rPr>
              <a:t>conductor</a:t>
            </a:r>
          </a:p>
        </p:txBody>
      </p:sp>
      <p:sp>
        <p:nvSpPr>
          <p:cNvPr id="18" name="Rectangle 8">
            <a:extLst>
              <a:ext uri="{FF2B5EF4-FFF2-40B4-BE49-F238E27FC236}">
                <a16:creationId xmlns:a16="http://schemas.microsoft.com/office/drawing/2014/main" id="{D6EEECD8-D034-2345-8E4E-4FFFD36CE5C8}"/>
              </a:ext>
            </a:extLst>
          </p:cNvPr>
          <p:cNvSpPr>
            <a:spLocks noChangeArrowheads="1"/>
          </p:cNvSpPr>
          <p:nvPr/>
        </p:nvSpPr>
        <p:spPr bwMode="auto">
          <a:xfrm>
            <a:off x="1570361" y="4191327"/>
            <a:ext cx="2156852" cy="801501"/>
          </a:xfrm>
          <a:prstGeom prst="rect">
            <a:avLst/>
          </a:prstGeom>
          <a:noFill/>
          <a:ln w="9525">
            <a:noFill/>
            <a:miter lim="800000"/>
            <a:headEnd/>
            <a:tailEnd/>
          </a:ln>
        </p:spPr>
        <p:txBody>
          <a:bodyPr wrap="square">
            <a:prstTxWarp prst="textNoShape">
              <a:avLst/>
            </a:prstTxWarp>
            <a:spAutoFit/>
          </a:bodyPr>
          <a:lstStyle/>
          <a:p>
            <a:pPr algn="ctr">
              <a:lnSpc>
                <a:spcPct val="96000"/>
              </a:lnSpc>
              <a:buClr>
                <a:srgbClr val="000000"/>
              </a:buClr>
              <a:buSzPct val="100000"/>
            </a:pPr>
            <a:r>
              <a:rPr lang="en-US" sz="2400" dirty="0">
                <a:solidFill>
                  <a:srgbClr val="663333"/>
                </a:solidFill>
                <a:latin typeface="Arial" panose="020B0604020202020204" pitchFamily="34" charset="0"/>
                <a:cs typeface="Arial" panose="020B0604020202020204" pitchFamily="34" charset="0"/>
              </a:rPr>
              <a:t>Ordinary</a:t>
            </a:r>
          </a:p>
          <a:p>
            <a:pPr algn="ctr">
              <a:lnSpc>
                <a:spcPct val="96000"/>
              </a:lnSpc>
              <a:buClr>
                <a:srgbClr val="000000"/>
              </a:buClr>
              <a:buSzPct val="100000"/>
            </a:pPr>
            <a:r>
              <a:rPr lang="en-US" sz="2400" dirty="0">
                <a:solidFill>
                  <a:srgbClr val="663333"/>
                </a:solidFill>
                <a:latin typeface="Arial" panose="020B0604020202020204" pitchFamily="34" charset="0"/>
                <a:cs typeface="Arial" panose="020B0604020202020204" pitchFamily="34" charset="0"/>
              </a:rPr>
              <a:t>conductor</a:t>
            </a:r>
          </a:p>
        </p:txBody>
      </p:sp>
    </p:spTree>
    <p:extLst>
      <p:ext uri="{BB962C8B-B14F-4D97-AF65-F5344CB8AC3E}">
        <p14:creationId xmlns:p14="http://schemas.microsoft.com/office/powerpoint/2010/main" val="760580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sz="2000">
                <a:solidFill>
                  <a:schemeClr val="accent6">
                    <a:lumMod val="20000"/>
                    <a:lumOff val="80000"/>
                  </a:schemeClr>
                </a:solidFill>
                <a:latin typeface="+mj-lt"/>
                <a:cs typeface="Arial" panose="020B0604020202020204" pitchFamily="34" charset="0"/>
              </a:rPr>
              <a:pPr/>
              <a:t>8</a:t>
            </a:fld>
            <a:endParaRPr lang="de-DE" sz="2000" dirty="0">
              <a:solidFill>
                <a:schemeClr val="accent6">
                  <a:lumMod val="20000"/>
                  <a:lumOff val="80000"/>
                </a:schemeClr>
              </a:solidFill>
              <a:latin typeface="+mj-lt"/>
              <a:cs typeface="Arial" panose="020B0604020202020204" pitchFamily="34" charset="0"/>
            </a:endParaRPr>
          </a:p>
        </p:txBody>
      </p:sp>
      <p:sp>
        <p:nvSpPr>
          <p:cNvPr id="10" name="Rectangle 3">
            <a:extLst>
              <a:ext uri="{FF2B5EF4-FFF2-40B4-BE49-F238E27FC236}">
                <a16:creationId xmlns:a16="http://schemas.microsoft.com/office/drawing/2014/main" id="{A2A37677-22D3-A248-8BD9-A9275EAE58AA}"/>
              </a:ext>
            </a:extLst>
          </p:cNvPr>
          <p:cNvSpPr>
            <a:spLocks noChangeArrowheads="1"/>
          </p:cNvSpPr>
          <p:nvPr/>
        </p:nvSpPr>
        <p:spPr bwMode="auto">
          <a:xfrm>
            <a:off x="972447" y="593298"/>
            <a:ext cx="10225088" cy="2074619"/>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US" sz="3600" dirty="0">
                <a:solidFill>
                  <a:srgbClr val="D66500"/>
                </a:solidFill>
                <a:latin typeface="Arial" panose="020B0604020202020204" pitchFamily="34" charset="0"/>
                <a:cs typeface="Arial" panose="020B0604020202020204" pitchFamily="34" charset="0"/>
              </a:rPr>
              <a:t>The Extended Maharishi Effect </a:t>
            </a:r>
          </a:p>
          <a:p>
            <a:pPr algn="ctr">
              <a:lnSpc>
                <a:spcPct val="96000"/>
              </a:lnSpc>
              <a:buClr>
                <a:srgbClr val="000000"/>
              </a:buClr>
              <a:buSzPct val="100000"/>
            </a:pPr>
            <a:r>
              <a:rPr lang="en-US" sz="3600" dirty="0">
                <a:solidFill>
                  <a:srgbClr val="D66500"/>
                </a:solidFill>
                <a:latin typeface="Arial" panose="020B0604020202020204" pitchFamily="34" charset="0"/>
                <a:cs typeface="Arial" panose="020B0604020202020204" pitchFamily="34" charset="0"/>
              </a:rPr>
              <a:t>and the Global Maharishi Effect</a:t>
            </a:r>
            <a:endParaRPr lang="en-GB" sz="3600" dirty="0">
              <a:solidFill>
                <a:srgbClr val="D66500"/>
              </a:solidFill>
              <a:latin typeface="Arial" panose="020B0604020202020204" pitchFamily="34" charset="0"/>
              <a:cs typeface="Arial" panose="020B0604020202020204" pitchFamily="34" charset="0"/>
            </a:endParaRPr>
          </a:p>
          <a:p>
            <a:pPr algn="ctr">
              <a:lnSpc>
                <a:spcPct val="96000"/>
              </a:lnSpc>
              <a:buClr>
                <a:srgbClr val="000000"/>
              </a:buClr>
              <a:buSzPct val="100000"/>
            </a:pPr>
            <a:endParaRPr lang="en-US" sz="1000" dirty="0">
              <a:solidFill>
                <a:srgbClr val="663300"/>
              </a:solidFill>
              <a:latin typeface="Calibri" charset="0"/>
            </a:endParaRPr>
          </a:p>
          <a:p>
            <a:pPr algn="ctr">
              <a:lnSpc>
                <a:spcPct val="96000"/>
              </a:lnSpc>
              <a:buClr>
                <a:srgbClr val="000000"/>
              </a:buClr>
              <a:buSzPct val="100000"/>
            </a:pPr>
            <a:r>
              <a:rPr lang="en-US" sz="2600" dirty="0">
                <a:solidFill>
                  <a:srgbClr val="663300"/>
                </a:solidFill>
                <a:latin typeface="Arial" panose="020B0604020202020204" pitchFamily="34" charset="0"/>
                <a:cs typeface="Arial" panose="020B0604020202020204" pitchFamily="34" charset="0"/>
              </a:rPr>
              <a:t>Several thousand peace-creating experts </a:t>
            </a:r>
          </a:p>
          <a:p>
            <a:pPr algn="ctr">
              <a:lnSpc>
                <a:spcPct val="96000"/>
              </a:lnSpc>
              <a:buClr>
                <a:srgbClr val="000000"/>
              </a:buClr>
              <a:buSzPct val="100000"/>
            </a:pPr>
            <a:r>
              <a:rPr lang="en-US" sz="2600" dirty="0">
                <a:solidFill>
                  <a:srgbClr val="663300"/>
                </a:solidFill>
                <a:latin typeface="Arial" panose="020B0604020202020204" pitchFamily="34" charset="0"/>
                <a:cs typeface="Arial" panose="020B0604020202020204" pitchFamily="34" charset="0"/>
              </a:rPr>
              <a:t>can effectively reduce social stress for the whole world</a:t>
            </a:r>
          </a:p>
        </p:txBody>
      </p:sp>
      <p:pic>
        <p:nvPicPr>
          <p:cNvPr id="12" name="Grafik 5" descr="18.png">
            <a:extLst>
              <a:ext uri="{FF2B5EF4-FFF2-40B4-BE49-F238E27FC236}">
                <a16:creationId xmlns:a16="http://schemas.microsoft.com/office/drawing/2014/main" id="{A7C2EC58-F26C-274E-AFE8-F622D920FEA2}"/>
              </a:ext>
            </a:extLst>
          </p:cNvPr>
          <p:cNvPicPr>
            <a:picLocks noChangeAspect="1"/>
          </p:cNvPicPr>
          <p:nvPr/>
        </p:nvPicPr>
        <p:blipFill>
          <a:blip r:embed="rId5"/>
          <a:srcRect t="4554"/>
          <a:stretch>
            <a:fillRect/>
          </a:stretch>
        </p:blipFill>
        <p:spPr bwMode="auto">
          <a:xfrm>
            <a:off x="2362791" y="2786023"/>
            <a:ext cx="7437224" cy="3396321"/>
          </a:xfrm>
          <a:prstGeom prst="rect">
            <a:avLst/>
          </a:prstGeom>
          <a:noFill/>
          <a:ln w="9525">
            <a:noFill/>
            <a:miter lim="800000"/>
            <a:headEnd/>
            <a:tailEnd/>
          </a:ln>
        </p:spPr>
      </p:pic>
    </p:spTree>
    <p:extLst>
      <p:ext uri="{BB962C8B-B14F-4D97-AF65-F5344CB8AC3E}">
        <p14:creationId xmlns:p14="http://schemas.microsoft.com/office/powerpoint/2010/main" val="4011351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A86F9594-2C60-5B44-9696-31184252CEF0}"/>
              </a:ext>
            </a:extLst>
          </p:cNvPr>
          <p:cNvSpPr>
            <a:spLocks noChangeArrowheads="1"/>
          </p:cNvSpPr>
          <p:nvPr/>
        </p:nvSpPr>
        <p:spPr bwMode="auto">
          <a:xfrm>
            <a:off x="983456" y="1488212"/>
            <a:ext cx="10225088" cy="3881575"/>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US" sz="3600" dirty="0">
                <a:solidFill>
                  <a:srgbClr val="D66500"/>
                </a:solidFill>
                <a:latin typeface="Arial" panose="020B0604020202020204" pitchFamily="34" charset="0"/>
                <a:cs typeface="Arial" panose="020B0604020202020204" pitchFamily="34" charset="0"/>
              </a:rPr>
              <a:t>SCIENCE</a:t>
            </a:r>
          </a:p>
          <a:p>
            <a:pPr algn="ctr">
              <a:lnSpc>
                <a:spcPct val="96000"/>
              </a:lnSpc>
              <a:buClr>
                <a:srgbClr val="000000"/>
              </a:buClr>
              <a:buSzPct val="100000"/>
            </a:pPr>
            <a:r>
              <a:rPr lang="en-US" sz="3600" dirty="0" err="1">
                <a:solidFill>
                  <a:srgbClr val="D66500"/>
                </a:solidFill>
                <a:latin typeface="Arial" panose="020B0604020202020204" pitchFamily="34" charset="0"/>
                <a:cs typeface="Arial" panose="020B0604020202020204" pitchFamily="34" charset="0"/>
              </a:rPr>
              <a:t>Dr</a:t>
            </a:r>
            <a:r>
              <a:rPr lang="en-US" sz="3600" dirty="0">
                <a:solidFill>
                  <a:srgbClr val="D66500"/>
                </a:solidFill>
                <a:latin typeface="Arial" panose="020B0604020202020204" pitchFamily="34" charset="0"/>
                <a:cs typeface="Arial" panose="020B0604020202020204" pitchFamily="34" charset="0"/>
              </a:rPr>
              <a:t> </a:t>
            </a:r>
            <a:r>
              <a:rPr lang="en-US" sz="3600" dirty="0" err="1">
                <a:solidFill>
                  <a:srgbClr val="D66500"/>
                </a:solidFill>
                <a:latin typeface="Arial" panose="020B0604020202020204" pitchFamily="34" charset="0"/>
                <a:cs typeface="Arial" panose="020B0604020202020204" pitchFamily="34" charset="0"/>
              </a:rPr>
              <a:t>Hagelin</a:t>
            </a:r>
            <a:endParaRPr lang="en-US" sz="3600" dirty="0">
              <a:solidFill>
                <a:srgbClr val="D66500"/>
              </a:solidFill>
              <a:latin typeface="Arial" panose="020B0604020202020204" pitchFamily="34" charset="0"/>
              <a:cs typeface="Arial" panose="020B0604020202020204" pitchFamily="34" charset="0"/>
            </a:endParaRPr>
          </a:p>
          <a:p>
            <a:pPr algn="ctr">
              <a:lnSpc>
                <a:spcPct val="96000"/>
              </a:lnSpc>
              <a:buClr>
                <a:srgbClr val="000000"/>
              </a:buClr>
              <a:buSzPct val="100000"/>
            </a:pPr>
            <a:endParaRPr lang="en-US" sz="3600" dirty="0">
              <a:solidFill>
                <a:srgbClr val="DA7103"/>
              </a:solidFill>
              <a:latin typeface="Arial" panose="020B0604020202020204" pitchFamily="34" charset="0"/>
              <a:cs typeface="Arial" panose="020B0604020202020204" pitchFamily="34" charset="0"/>
            </a:endParaRPr>
          </a:p>
          <a:p>
            <a:pPr algn="ctr"/>
            <a:r>
              <a:rPr lang="en-US" dirty="0">
                <a:solidFill>
                  <a:srgbClr val="663333"/>
                </a:solidFill>
                <a:ea typeface="ＭＳ Ｐゴシック" charset="0"/>
                <a:cs typeface="Arial"/>
              </a:rPr>
              <a:t>WHAT IS MAHARISHI YAGYA?</a:t>
            </a:r>
          </a:p>
          <a:p>
            <a:pPr algn="ctr"/>
            <a:r>
              <a:rPr lang="en-US" dirty="0">
                <a:solidFill>
                  <a:srgbClr val="663333"/>
                </a:solidFill>
                <a:ea typeface="ＭＳ Ｐゴシック" charset="0"/>
                <a:cs typeface="Arial"/>
              </a:rPr>
              <a:t>The full length plus short version of the </a:t>
            </a:r>
            <a:r>
              <a:rPr lang="en-US" dirty="0" err="1">
                <a:solidFill>
                  <a:srgbClr val="663333"/>
                </a:solidFill>
                <a:ea typeface="ＭＳ Ｐゴシック" charset="0"/>
                <a:cs typeface="Arial"/>
              </a:rPr>
              <a:t>Hagelin</a:t>
            </a:r>
            <a:r>
              <a:rPr lang="en-US" dirty="0">
                <a:solidFill>
                  <a:srgbClr val="663333"/>
                </a:solidFill>
                <a:ea typeface="ＭＳ Ｐゴシック" charset="0"/>
                <a:cs typeface="Arial"/>
              </a:rPr>
              <a:t> video 'What is Maharishi Yagya’ </a:t>
            </a:r>
          </a:p>
          <a:p>
            <a:pPr algn="ctr"/>
            <a:r>
              <a:rPr lang="en-US" dirty="0">
                <a:solidFill>
                  <a:srgbClr val="663333"/>
                </a:solidFill>
                <a:ea typeface="ＭＳ Ｐゴシック" charset="0"/>
                <a:cs typeface="Arial"/>
              </a:rPr>
              <a:t>are hosted on Vimeo on private settings. You can watch both on the English material site. </a:t>
            </a:r>
          </a:p>
          <a:p>
            <a:pPr algn="ctr"/>
            <a:r>
              <a:rPr lang="en-US" dirty="0">
                <a:solidFill>
                  <a:srgbClr val="663333"/>
                </a:solidFill>
                <a:ea typeface="ＭＳ Ｐゴシック" charset="0"/>
                <a:cs typeface="Arial"/>
              </a:rPr>
              <a:t>Here is the link with an anchor:</a:t>
            </a:r>
            <a:br>
              <a:rPr lang="en-US" dirty="0">
                <a:solidFill>
                  <a:srgbClr val="663333"/>
                </a:solidFill>
              </a:rPr>
            </a:br>
            <a:endParaRPr lang="en-US" dirty="0">
              <a:solidFill>
                <a:srgbClr val="663333"/>
              </a:solidFill>
            </a:endParaRPr>
          </a:p>
          <a:p>
            <a:pPr algn="ctr"/>
            <a:r>
              <a:rPr lang="en-US" dirty="0">
                <a:hlinkClick r:id="rId3"/>
              </a:rPr>
              <a:t>https://material.vedicpandits.org/english-material/#PPT_Videos</a:t>
            </a:r>
            <a:endParaRPr lang="en-US" dirty="0"/>
          </a:p>
          <a:p>
            <a:pPr algn="ctr">
              <a:lnSpc>
                <a:spcPct val="96000"/>
              </a:lnSpc>
              <a:buClr>
                <a:srgbClr val="000000"/>
              </a:buClr>
              <a:buSzPct val="100000"/>
            </a:pPr>
            <a:r>
              <a:rPr lang="en-US" sz="3600" dirty="0">
                <a:solidFill>
                  <a:srgbClr val="DA710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0791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44015</TotalTime>
  <Words>6315</Words>
  <Application>Microsoft Office PowerPoint</Application>
  <PresentationFormat>Widescreen</PresentationFormat>
  <Paragraphs>449</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Cambria</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Susie Swan</dc:creator>
  <cp:lastModifiedBy>kad mel</cp:lastModifiedBy>
  <cp:revision>219</cp:revision>
  <dcterms:created xsi:type="dcterms:W3CDTF">2018-12-27T19:53:54Z</dcterms:created>
  <dcterms:modified xsi:type="dcterms:W3CDTF">2020-03-28T18:43:47Z</dcterms:modified>
</cp:coreProperties>
</file>