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4"/>
  </p:notesMasterIdLst>
  <p:handoutMasterIdLst>
    <p:handoutMasterId r:id="rId5"/>
  </p:handoutMasterIdLst>
  <p:sldIdLst>
    <p:sldId id="258" r:id="rId2"/>
    <p:sldId id="256" r:id="rId3"/>
  </p:sldIdLst>
  <p:sldSz cx="10058400" cy="77724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133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4028440" cy="351737"/>
          </a:xfrm>
          <a:prstGeom prst="rect">
            <a:avLst/>
          </a:prstGeom>
        </p:spPr>
        <p:txBody>
          <a:bodyPr vert="horz" lIns="93158" tIns="46580" rIns="93158" bIns="46580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3"/>
            <a:ext cx="4028440" cy="351737"/>
          </a:xfrm>
          <a:prstGeom prst="rect">
            <a:avLst/>
          </a:prstGeom>
        </p:spPr>
        <p:txBody>
          <a:bodyPr vert="horz" lIns="93158" tIns="46580" rIns="93158" bIns="46580" rtlCol="0"/>
          <a:lstStyle>
            <a:lvl1pPr algn="r">
              <a:defRPr sz="1300"/>
            </a:lvl1pPr>
          </a:lstStyle>
          <a:p>
            <a:fld id="{A41976AE-9D1F-4BA5-B394-BB1307D7D654}" type="datetimeFigureOut">
              <a:rPr lang="en-US" smtClean="0"/>
              <a:t>1/18/2022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58" tIns="46580" rIns="93158" bIns="46580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58" tIns="46580" rIns="93158" bIns="46580" rtlCol="0" anchor="b"/>
          <a:lstStyle>
            <a:lvl1pPr algn="r">
              <a:defRPr sz="1300"/>
            </a:lvl1pPr>
          </a:lstStyle>
          <a:p>
            <a:fld id="{15C8C1D7-60C4-4C66-A7A4-87A84ACB10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43029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2143"/>
          </a:xfrm>
          <a:prstGeom prst="rect">
            <a:avLst/>
          </a:prstGeom>
        </p:spPr>
        <p:txBody>
          <a:bodyPr vert="horz" lIns="93158" tIns="46580" rIns="93158" bIns="46580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6347" y="0"/>
            <a:ext cx="4028440" cy="352143"/>
          </a:xfrm>
          <a:prstGeom prst="rect">
            <a:avLst/>
          </a:prstGeom>
        </p:spPr>
        <p:txBody>
          <a:bodyPr vert="horz" lIns="93158" tIns="46580" rIns="93158" bIns="46580" rtlCol="0"/>
          <a:lstStyle>
            <a:lvl1pPr algn="r">
              <a:defRPr sz="1300"/>
            </a:lvl1pPr>
          </a:lstStyle>
          <a:p>
            <a:fld id="{40DBBEB2-4D7B-4AB4-825C-9E2DCB0A091B}" type="datetimeFigureOut">
              <a:rPr lang="en-US" smtClean="0"/>
              <a:t>1/18/2022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17850" y="876300"/>
            <a:ext cx="3060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8" tIns="46580" rIns="93158" bIns="4658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6"/>
            <a:ext cx="7437120" cy="2760344"/>
          </a:xfrm>
          <a:prstGeom prst="rect">
            <a:avLst/>
          </a:prstGeom>
        </p:spPr>
        <p:txBody>
          <a:bodyPr vert="horz" lIns="93158" tIns="46580" rIns="93158" bIns="4658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259"/>
            <a:ext cx="4028440" cy="352142"/>
          </a:xfrm>
          <a:prstGeom prst="rect">
            <a:avLst/>
          </a:prstGeom>
        </p:spPr>
        <p:txBody>
          <a:bodyPr vert="horz" lIns="93158" tIns="46580" rIns="93158" bIns="46580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6347" y="6658259"/>
            <a:ext cx="4028440" cy="352142"/>
          </a:xfrm>
          <a:prstGeom prst="rect">
            <a:avLst/>
          </a:prstGeom>
        </p:spPr>
        <p:txBody>
          <a:bodyPr vert="horz" lIns="93158" tIns="46580" rIns="93158" bIns="46580" rtlCol="0" anchor="b"/>
          <a:lstStyle>
            <a:lvl1pPr algn="r">
              <a:defRPr sz="1300"/>
            </a:lvl1pPr>
          </a:lstStyle>
          <a:p>
            <a:fld id="{6424DB1B-AD78-4E90-B156-7759CEDED9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10858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17850" y="876300"/>
            <a:ext cx="3060700" cy="2365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913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1272011"/>
            <a:ext cx="7543800" cy="2705947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1/18/2022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703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1/18/2022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02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2" y="413808"/>
            <a:ext cx="2168843" cy="6586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1/18/2022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880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1/18/2022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998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6" y="1937704"/>
            <a:ext cx="8675370" cy="3233102"/>
          </a:xfrm>
        </p:spPr>
        <p:txBody>
          <a:bodyPr anchor="b"/>
          <a:lstStyle>
            <a:lvl1pPr>
              <a:defRPr sz="495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6" y="5201392"/>
            <a:ext cx="8675370" cy="1700212"/>
          </a:xfrm>
        </p:spPr>
        <p:txBody>
          <a:bodyPr/>
          <a:lstStyle>
            <a:lvl1pPr marL="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1pPr>
            <a:lvl2pPr marL="377190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2pPr>
            <a:lvl3pPr marL="754380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3pPr>
            <a:lvl4pPr marL="113157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4pPr>
            <a:lvl5pPr marL="150876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5pPr>
            <a:lvl6pPr marL="188595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6pPr>
            <a:lvl7pPr marL="226314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7pPr>
            <a:lvl8pPr marL="264033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8pPr>
            <a:lvl9pPr marL="301752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1/18/2022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300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1/18/2022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980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09"/>
            <a:ext cx="8675370" cy="1502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5" y="1905318"/>
            <a:ext cx="4276130" cy="933767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5" y="2839085"/>
            <a:ext cx="4276130" cy="41758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1/18/2022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864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1/18/2022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763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1/18/2022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133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2"/>
            <a:ext cx="5092065" cy="5523442"/>
          </a:xfrm>
        </p:spPr>
        <p:txBody>
          <a:bodyPr/>
          <a:lstStyle>
            <a:lvl1pPr>
              <a:defRPr sz="2640"/>
            </a:lvl1pPr>
            <a:lvl2pPr>
              <a:defRPr sz="2310"/>
            </a:lvl2pPr>
            <a:lvl3pPr>
              <a:defRPr sz="1980"/>
            </a:lvl3pPr>
            <a:lvl4pPr>
              <a:defRPr sz="1650"/>
            </a:lvl4pPr>
            <a:lvl5pPr>
              <a:defRPr sz="1650"/>
            </a:lvl5pPr>
            <a:lvl6pPr>
              <a:defRPr sz="1650"/>
            </a:lvl6pPr>
            <a:lvl7pPr>
              <a:defRPr sz="1650"/>
            </a:lvl7pPr>
            <a:lvl8pPr>
              <a:defRPr sz="1650"/>
            </a:lvl8pPr>
            <a:lvl9pPr>
              <a:defRPr sz="16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1/18/2022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478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76130" y="1119082"/>
            <a:ext cx="5092065" cy="5523442"/>
          </a:xfrm>
        </p:spPr>
        <p:txBody>
          <a:bodyPr/>
          <a:lstStyle>
            <a:lvl1pPr marL="0" indent="0">
              <a:buNone/>
              <a:defRPr sz="2640"/>
            </a:lvl1pPr>
            <a:lvl2pPr marL="377190" indent="0">
              <a:buNone/>
              <a:defRPr sz="2310"/>
            </a:lvl2pPr>
            <a:lvl3pPr marL="754380" indent="0">
              <a:buNone/>
              <a:defRPr sz="1980"/>
            </a:lvl3pPr>
            <a:lvl4pPr marL="1131570" indent="0">
              <a:buNone/>
              <a:defRPr sz="1650"/>
            </a:lvl4pPr>
            <a:lvl5pPr marL="1508760" indent="0">
              <a:buNone/>
              <a:defRPr sz="1650"/>
            </a:lvl5pPr>
            <a:lvl6pPr marL="1885950" indent="0">
              <a:buNone/>
              <a:defRPr sz="1650"/>
            </a:lvl6pPr>
            <a:lvl7pPr marL="2263140" indent="0">
              <a:buNone/>
              <a:defRPr sz="1650"/>
            </a:lvl7pPr>
            <a:lvl8pPr marL="2640330" indent="0">
              <a:buNone/>
              <a:defRPr sz="1650"/>
            </a:lvl8pPr>
            <a:lvl9pPr marL="3017520" indent="0">
              <a:buNone/>
              <a:defRPr sz="165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1/18/2022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957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09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E68C8-E5FF-45D3-9577-29F6AF256602}" type="datetimeFigureOut">
              <a:rPr lang="en-US" smtClean="0"/>
              <a:t>1/18/2022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4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269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754380" rtl="0" eaLnBrk="1" latinLnBrk="0" hangingPunct="1">
        <a:lnSpc>
          <a:spcPct val="90000"/>
        </a:lnSpc>
        <a:spcBef>
          <a:spcPct val="0"/>
        </a:spcBef>
        <a:buNone/>
        <a:defRPr sz="36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595" indent="-188595" algn="l" defTabSz="754380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1pPr>
      <a:lvl2pPr marL="56578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94297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3pPr>
      <a:lvl4pPr marL="132016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69735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207454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45173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82892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20611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3pPr>
      <a:lvl4pPr marL="113157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50876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26314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64033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01752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23125" y="236125"/>
            <a:ext cx="17119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73971" algn="ctr"/>
            <a:r>
              <a:rPr lang="en-US" sz="1600" dirty="0" smtClean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Prayer List</a:t>
            </a:r>
            <a:endParaRPr lang="en-US" sz="1600" dirty="0"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6755" y="557962"/>
            <a:ext cx="4094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7941"/>
            <a:r>
              <a:rPr lang="en-US" sz="1200" b="1" dirty="0" smtClean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Healing</a:t>
            </a:r>
            <a:r>
              <a:rPr lang="en-US" sz="1400" dirty="0" smtClean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smtClean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*indicates hospital stay</a:t>
            </a:r>
            <a:endParaRPr lang="en-US" sz="1100" dirty="0"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6529" y="873401"/>
            <a:ext cx="4342768" cy="1246495"/>
          </a:xfrm>
          <a:prstGeom prst="rect">
            <a:avLst/>
          </a:prstGeom>
          <a:noFill/>
        </p:spPr>
        <p:txBody>
          <a:bodyPr wrap="square" numCol="3" spcCol="182880" rtlCol="0">
            <a:spAutoFit/>
          </a:bodyPr>
          <a:lstStyle/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Jack </a:t>
            </a:r>
            <a:r>
              <a:rPr lang="en-US" sz="1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Walstad</a:t>
            </a:r>
            <a:endParaRPr lang="en-US" sz="1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Justin Mills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Bob Reich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 Rhodes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Bill Sanford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Janet Jones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Yvonne Hutchison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Fran Harris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Nino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Clifford Dye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Annie Golden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Alisa Nunn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Nancy Keane and family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Terry &amp; Barb Wilcox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Maddie </a:t>
            </a:r>
            <a:r>
              <a:rPr lang="en-US" sz="1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Stoneking</a:t>
            </a:r>
            <a:endParaRPr lang="en-US" sz="1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Mary </a:t>
            </a:r>
            <a:r>
              <a:rPr lang="en-US" sz="1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Inbody</a:t>
            </a:r>
            <a:endParaRPr lang="en-US" sz="1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Frank </a:t>
            </a:r>
            <a:r>
              <a:rPr lang="en-US" sz="1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Sweatt</a:t>
            </a:r>
            <a:endParaRPr lang="en-US" sz="1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Helen Davis</a:t>
            </a:r>
          </a:p>
          <a:p>
            <a:pPr marL="147941">
              <a:spcBef>
                <a:spcPts val="100"/>
              </a:spcBef>
            </a:pPr>
            <a:r>
              <a:rPr lang="en-US" sz="10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Amy Nelson</a:t>
            </a:r>
            <a:endParaRPr lang="en-US" sz="1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2082" y="2125367"/>
            <a:ext cx="40947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7941"/>
            <a:r>
              <a:rPr lang="en-US" sz="1200" b="1" dirty="0" smtClean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those in the Armed Forces</a:t>
            </a:r>
            <a:endParaRPr lang="en-US" sz="1100" dirty="0"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4736" y="2372558"/>
            <a:ext cx="4342768" cy="746358"/>
          </a:xfrm>
          <a:prstGeom prst="rect">
            <a:avLst/>
          </a:prstGeom>
          <a:noFill/>
        </p:spPr>
        <p:txBody>
          <a:bodyPr wrap="square" numCol="3" spcCol="182880" rtlCol="0">
            <a:spAutoFit/>
          </a:bodyPr>
          <a:lstStyle/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 Kupchick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Uriah Lennox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Brent </a:t>
            </a:r>
            <a:r>
              <a:rPr lang="en-US" sz="1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Shinkle</a:t>
            </a:r>
            <a:endParaRPr lang="en-US" sz="1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Shaye </a:t>
            </a:r>
            <a:r>
              <a:rPr lang="en-US" sz="1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Haver</a:t>
            </a:r>
            <a:endParaRPr lang="en-US" sz="1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Austin </a:t>
            </a:r>
            <a:r>
              <a:rPr lang="en-US" sz="1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Zardoust</a:t>
            </a:r>
            <a:endParaRPr lang="en-US" sz="1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Thomas McDuffie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03129" y="3097373"/>
            <a:ext cx="26659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73971" algn="ctr"/>
            <a:r>
              <a:rPr lang="en-US" sz="1600" dirty="0" smtClean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Birthdays &amp; Anniversaries</a:t>
            </a:r>
            <a:endParaRPr lang="en-US" sz="1600" dirty="0"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5370" y="3416169"/>
            <a:ext cx="174373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Palatino Linotype" panose="02040502050505030304" pitchFamily="18" charset="0"/>
              </a:rPr>
              <a:t>Birthdays</a:t>
            </a:r>
            <a:endParaRPr lang="en-US" sz="1200" dirty="0">
              <a:latin typeface="Palatino Linotype" panose="02040502050505030304" pitchFamily="18" charset="0"/>
            </a:endParaRPr>
          </a:p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1/27 Amanda Victory</a:t>
            </a:r>
          </a:p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1/27 Isaiah Victory</a:t>
            </a:r>
          </a:p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1/28 Tom Lee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658757" y="3366107"/>
            <a:ext cx="17437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Palatino Linotype" panose="02040502050505030304" pitchFamily="18" charset="0"/>
              </a:rPr>
              <a:t>Anniversaries</a:t>
            </a:r>
          </a:p>
          <a:p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1746" y="5247170"/>
            <a:ext cx="4094727" cy="1595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7941" algn="ctr"/>
            <a:r>
              <a:rPr lang="en-US" sz="14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Contact Information</a:t>
            </a:r>
          </a:p>
          <a:p>
            <a:pPr marL="147941" algn="ctr">
              <a:spcBef>
                <a:spcPts val="194"/>
              </a:spcBef>
            </a:pPr>
            <a:r>
              <a:rPr lang="en-US" sz="10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1724 S. Bay St. </a:t>
            </a:r>
            <a:r>
              <a:rPr lang="en-US" sz="10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Eustis FL. 32726</a:t>
            </a:r>
          </a:p>
          <a:p>
            <a:pPr marL="147941" algn="ctr">
              <a:spcBef>
                <a:spcPts val="194"/>
              </a:spcBef>
            </a:pPr>
            <a:r>
              <a:rPr lang="en-US" sz="10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Phone: </a:t>
            </a:r>
            <a:r>
              <a:rPr lang="en-US" sz="10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(352) 357-0708</a:t>
            </a:r>
            <a:endParaRPr lang="en-US" sz="10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 algn="ctr">
              <a:spcBef>
                <a:spcPts val="194"/>
              </a:spcBef>
            </a:pPr>
            <a:r>
              <a:rPr lang="en-US" sz="10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E-mail: </a:t>
            </a:r>
            <a:r>
              <a:rPr lang="en-US" sz="10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epiphanycelebration@yahoo.com</a:t>
            </a:r>
            <a:endParaRPr lang="en-US" sz="10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 algn="ctr">
              <a:spcBef>
                <a:spcPts val="194"/>
              </a:spcBef>
            </a:pPr>
            <a:r>
              <a:rPr lang="en-US" sz="10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Website: </a:t>
            </a:r>
            <a:r>
              <a:rPr lang="en-US" sz="10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epiphanycelebration.org</a:t>
            </a:r>
            <a:endParaRPr lang="en-US" sz="10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259"/>
              </a:spcBef>
            </a:pPr>
            <a:r>
              <a:rPr lang="en-US" sz="1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Confidential Prayer: </a:t>
            </a: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Please contact Maribeth Race (352) 383-3383 if you are in need of confidential prayer from our prayer chain.</a:t>
            </a:r>
          </a:p>
          <a:p>
            <a:pPr marL="147941">
              <a:spcBef>
                <a:spcPts val="259"/>
              </a:spcBef>
              <a:spcAft>
                <a:spcPts val="777"/>
              </a:spcAft>
            </a:pPr>
            <a:endParaRPr lang="en-US" sz="1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680562" y="4923578"/>
            <a:ext cx="3994996" cy="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696862" y="7357416"/>
            <a:ext cx="3994996" cy="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0045" y="0"/>
            <a:ext cx="4799458" cy="77724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0045" y="0"/>
            <a:ext cx="4799458" cy="77724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="" xmlns:a16="http://schemas.microsoft.com/office/drawing/2014/main" id="{67B8260A-CBB5-4B0B-8A19-69B0AD03BE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97057" y="711850"/>
            <a:ext cx="1445434" cy="1279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50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227178" y="174401"/>
            <a:ext cx="4815514" cy="978189"/>
            <a:chOff x="5325845" y="1615226"/>
            <a:chExt cx="3030766" cy="745848"/>
          </a:xfrm>
        </p:grpSpPr>
        <p:sp>
          <p:nvSpPr>
            <p:cNvPr id="6" name="TextBox 5"/>
            <p:cNvSpPr txBox="1"/>
            <p:nvPr/>
          </p:nvSpPr>
          <p:spPr>
            <a:xfrm>
              <a:off x="5325847" y="1615226"/>
              <a:ext cx="3030764" cy="398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i="1" dirty="0" smtClean="0">
                  <a:latin typeface="Palatino Linotype" panose="02040502050505030304" pitchFamily="18" charset="0"/>
                </a:rPr>
                <a:t>January 23</a:t>
              </a:r>
              <a:r>
                <a:rPr lang="en-US" sz="1600" b="1" i="1" baseline="30000" dirty="0" smtClean="0">
                  <a:latin typeface="Palatino Linotype" panose="02040502050505030304" pitchFamily="18" charset="0"/>
                </a:rPr>
                <a:t>rd</a:t>
              </a:r>
              <a:r>
                <a:rPr lang="en-US" sz="1600" b="1" i="1" dirty="0" smtClean="0">
                  <a:latin typeface="Palatino Linotype" panose="02040502050505030304" pitchFamily="18" charset="0"/>
                </a:rPr>
                <a:t>, 2022</a:t>
              </a:r>
            </a:p>
            <a:p>
              <a:r>
                <a:rPr lang="en-US" sz="1200" b="1" i="1" dirty="0" smtClean="0">
                  <a:latin typeface="Palatino Linotype" panose="02040502050505030304" pitchFamily="18" charset="0"/>
                </a:rPr>
                <a:t>__________________________________________________________</a:t>
              </a:r>
              <a:endParaRPr lang="en-US" sz="1200" dirty="0">
                <a:latin typeface="Palatino Linotype" panose="02040502050505030304" pitchFamily="18" charset="0"/>
              </a:endParaRPr>
            </a:p>
          </p:txBody>
        </p:sp>
        <p:sp>
          <p:nvSpPr>
            <p:cNvPr id="7" name="Text Box 1"/>
            <p:cNvSpPr txBox="1"/>
            <p:nvPr/>
          </p:nvSpPr>
          <p:spPr>
            <a:xfrm>
              <a:off x="5325845" y="1896871"/>
              <a:ext cx="2961640" cy="464203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59167" tIns="29584" rIns="59167" bIns="2958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47" b="1" dirty="0" smtClean="0">
                  <a:latin typeface="Palatino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777" dirty="0" smtClean="0"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sz="2200" dirty="0" smtClean="0">
                  <a:latin typeface="Palatino Linotype" panose="0204050205050503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Third Sunday in Epiphany</a:t>
              </a:r>
              <a:r>
                <a:rPr lang="en-US" sz="1618" b="1" dirty="0" smtClean="0">
                  <a:latin typeface="Palatino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777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10848" y="1152587"/>
            <a:ext cx="4448175" cy="636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Order of Service</a:t>
            </a:r>
            <a:endParaRPr lang="en-US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CALL TO WORSHIP</a:t>
            </a: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Love Shed Abroad (Meditative Reflection)*</a:t>
            </a:r>
            <a:r>
              <a:rPr lang="en-US" sz="11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OPENING</a:t>
            </a:r>
            <a:r>
              <a:rPr lang="en-US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HYMN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 </a:t>
            </a:r>
            <a:r>
              <a:rPr lang="en-US" sz="11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Leadeth</a:t>
            </a:r>
            <a:r>
              <a:rPr lang="en-US" sz="11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Me*</a:t>
            </a:r>
            <a:r>
              <a:rPr lang="en-US" sz="11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200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RITE I SERVICE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Book of Common Prayer </a:t>
            </a:r>
            <a:r>
              <a:rPr lang="en-US" sz="11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Page #</a:t>
            </a:r>
            <a:r>
              <a:rPr lang="en-US" sz="11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105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FIRST READING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Nehemiah 8:1-12</a:t>
            </a:r>
            <a:r>
              <a:rPr lang="en-US" sz="11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PSALTER VERSES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Psalm </a:t>
            </a:r>
            <a:r>
              <a:rPr lang="en-US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113</a:t>
            </a:r>
            <a:r>
              <a:rPr lang="en-US" sz="11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BCP #</a:t>
            </a:r>
            <a:r>
              <a:rPr lang="en-US" sz="11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392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EPISTLE READING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Corinthians 12: 12-27</a:t>
            </a:r>
            <a:r>
              <a:rPr lang="en-US" sz="11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GOSPEL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Luke 4: 14-21</a:t>
            </a:r>
            <a:r>
              <a:rPr lang="en-US" sz="11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SERMON			       </a:t>
            </a:r>
            <a:r>
              <a:rPr lang="en-US" sz="11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Canon </a:t>
            </a:r>
            <a:r>
              <a:rPr lang="en-US" sz="11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Mark Eldridge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OFFERTORY</a:t>
            </a:r>
          </a:p>
          <a:p>
            <a:pPr>
              <a:lnSpc>
                <a:spcPct val="150000"/>
              </a:lnSpc>
            </a:pPr>
            <a:r>
              <a:rPr lang="en-US" sz="1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Behold Our God</a:t>
            </a:r>
            <a:r>
              <a:rPr lang="en-US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COMMUNION</a:t>
            </a:r>
            <a:r>
              <a:rPr lang="en-US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Asked The Lord That I Might Grow*</a:t>
            </a:r>
            <a:r>
              <a:rPr lang="en-US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1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CLOSING</a:t>
            </a:r>
            <a:r>
              <a:rPr lang="en-US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HYMN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Praise To The Lord, The Almighty* </a:t>
            </a:r>
            <a:r>
              <a:rPr lang="en-US" sz="11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100" i="1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0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*only at the 10:30 service</a:t>
            </a:r>
            <a:endParaRPr lang="en-US" sz="105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87386" y="174400"/>
            <a:ext cx="35878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Palatino Linotype" panose="02040502050505030304" pitchFamily="18" charset="0"/>
              </a:rPr>
              <a:t>Announcements &amp; Upcoming Events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622705" y="543782"/>
            <a:ext cx="4117231" cy="11951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400"/>
              </a:spcBef>
              <a:spcAft>
                <a:spcPts val="200"/>
              </a:spcAft>
            </a:pPr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Spaghetti Dinner</a:t>
            </a:r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400"/>
              </a:spcBef>
              <a:spcAft>
                <a:spcPts val="200"/>
              </a:spcAft>
            </a:pP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Thursday February 10</a:t>
            </a:r>
            <a:r>
              <a:rPr lang="en-US" sz="1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th,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we will have a Spaghetti Dinner hosted by our Youth and Children’s ministries, and will have a Valentine’s Day theme. We will be taking donations as well, during the dinner. These donations will directly impact our youth and children’s programs.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spcAft>
                <a:spcPts val="300"/>
              </a:spcAft>
            </a:pP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622705" y="1749925"/>
            <a:ext cx="4117231" cy="26109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400"/>
              </a:spcBef>
              <a:spcAft>
                <a:spcPts val="200"/>
              </a:spcAft>
            </a:pP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Volunteers Needed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*If you would like to be a reader for either service, please fill out the signup sheet in the Parish Hall.</a:t>
            </a:r>
          </a:p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*Greeters needed for both services. There is a sign-up sheet in the Narthex.</a:t>
            </a:r>
          </a:p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*Food Ministry volunteers are needed. Contact Donna </a:t>
            </a:r>
            <a:r>
              <a:rPr lang="en-US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Sweatt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*Sunday School teachers are needed to complete the rotation. Please see Sharon Tanner, if interested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400"/>
              </a:spcBef>
              <a:spcAft>
                <a:spcPts val="200"/>
              </a:spcAft>
            </a:pPr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Envelopes</a:t>
            </a:r>
          </a:p>
          <a:p>
            <a:pPr>
              <a:spcBef>
                <a:spcPts val="400"/>
              </a:spcBef>
              <a:spcAft>
                <a:spcPts val="200"/>
              </a:spcAft>
            </a:pP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anyone 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asked for envelopes they are in the Narthex. If you need envelopes please call or email the office and we will accommodate.</a:t>
            </a:r>
          </a:p>
          <a:p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Home </a:t>
            </a:r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Communion</a:t>
            </a:r>
          </a:p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you know someone in need of home communion, please call the office so we can make the appropriate arrangements.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28"/>
          <p:cNvSpPr txBox="1"/>
          <p:nvPr/>
        </p:nvSpPr>
        <p:spPr>
          <a:xfrm>
            <a:off x="5622707" y="4445807"/>
            <a:ext cx="2131060" cy="3040108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Women’s Bible Study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Wednesdays</a:t>
            </a:r>
            <a:r>
              <a:rPr lang="en-US" sz="1100" i="1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9:00 a.m.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noProof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Women’s Bible Study will resume </a:t>
            </a:r>
            <a:r>
              <a:rPr lang="en-US" sz="1100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Wednesday, February 16</a:t>
            </a:r>
            <a:r>
              <a:rPr lang="en-US" sz="1100" kern="0" baseline="300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1100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at Marybeth Race’s house. They will be studying the Sermon on the Mount.</a:t>
            </a:r>
            <a:endParaRPr kumimoji="0" lang="en-US" sz="1100" b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400"/>
              </a:spcBef>
              <a:defRPr/>
            </a:pPr>
            <a:r>
              <a:rPr lang="en-US" sz="1200" b="1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Youth </a:t>
            </a:r>
            <a:r>
              <a:rPr lang="en-US" sz="1200" b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Group</a:t>
            </a:r>
          </a:p>
          <a:p>
            <a:pPr>
              <a:spcBef>
                <a:spcPts val="200"/>
              </a:spcBef>
            </a:pPr>
            <a:r>
              <a:rPr lang="en-US" sz="1100" i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Thursdays, </a:t>
            </a:r>
            <a:r>
              <a:rPr lang="en-US" sz="1100" i="1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6:30 pm</a:t>
            </a:r>
          </a:p>
          <a:p>
            <a:pPr>
              <a:spcBef>
                <a:spcPts val="200"/>
              </a:spcBef>
            </a:pPr>
            <a:r>
              <a:rPr lang="en-US" sz="1100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Our youth are studying Discipleship with </a:t>
            </a:r>
            <a:r>
              <a:rPr lang="en-US" sz="1100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David </a:t>
            </a:r>
            <a:r>
              <a:rPr lang="en-US" sz="1100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Platt</a:t>
            </a:r>
            <a:endParaRPr lang="en-US" sz="1100" kern="0" dirty="0">
              <a:solidFill>
                <a:sysClr val="windowText" lastClr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400"/>
              </a:spcBef>
              <a:defRPr/>
            </a:pPr>
            <a:r>
              <a:rPr lang="en-US" sz="1200" b="1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Adult Education Class</a:t>
            </a:r>
            <a:endParaRPr lang="en-US" sz="1200" b="1" kern="0" dirty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200"/>
              </a:spcBef>
            </a:pPr>
            <a:r>
              <a:rPr lang="en-US" sz="1100" i="1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Sundays, 9:30 </a:t>
            </a:r>
            <a:r>
              <a:rPr lang="en-US" sz="1100" i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a.m.</a:t>
            </a:r>
            <a:endParaRPr lang="en-US" sz="1100" kern="0" dirty="0">
              <a:solidFill>
                <a:sysClr val="windowText" lastClr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defRPr/>
            </a:pPr>
            <a:r>
              <a:rPr lang="en-US" sz="1000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are currently studying the Sacraments of the Church.</a:t>
            </a:r>
            <a:r>
              <a:rPr lang="en-US" sz="1000" kern="0" dirty="0" smtClean="0">
                <a:solidFill>
                  <a:sysClr val="windowText" lastClr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33808" y="4184186"/>
            <a:ext cx="10950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Palatino Linotype" panose="02040502050505030304" pitchFamily="18" charset="0"/>
              </a:rPr>
              <a:t>Ministries</a:t>
            </a:r>
            <a:endParaRPr lang="en-US" sz="1600" dirty="0">
              <a:latin typeface="Palatino Linotype" panose="02040502050505030304" pitchFamily="18" charset="0"/>
            </a:endParaRPr>
          </a:p>
        </p:txBody>
      </p:sp>
      <p:sp>
        <p:nvSpPr>
          <p:cNvPr id="14" name="Text Box 28"/>
          <p:cNvSpPr txBox="1"/>
          <p:nvPr/>
        </p:nvSpPr>
        <p:spPr>
          <a:xfrm>
            <a:off x="7753770" y="4445807"/>
            <a:ext cx="2131060" cy="2886243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>
              <a:spcBef>
                <a:spcPts val="400"/>
              </a:spcBef>
              <a:defRPr/>
            </a:pPr>
            <a:r>
              <a:rPr lang="en-US" sz="1200" b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Men’s Bible Study</a:t>
            </a:r>
          </a:p>
          <a:p>
            <a:pPr>
              <a:spcBef>
                <a:spcPts val="200"/>
              </a:spcBef>
            </a:pPr>
            <a:r>
              <a:rPr lang="en-US" sz="1100" i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Wednesdays, 9:00 a.m.</a:t>
            </a:r>
            <a:endParaRPr lang="en-US" sz="1100" kern="0" dirty="0">
              <a:solidFill>
                <a:sysClr val="windowText" lastClr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defRPr/>
            </a:pPr>
            <a:r>
              <a:rPr lang="en-US" sz="1000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Our men are continuing to journey through the Gospel of Luke.</a:t>
            </a:r>
            <a:endParaRPr lang="en-US" sz="1000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Midweek Eucharist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Wednesdays</a:t>
            </a:r>
            <a:r>
              <a:rPr lang="en-US" sz="1100" i="1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11:00 a.m.</a:t>
            </a:r>
            <a:endParaRPr kumimoji="0" lang="en-US" sz="1100" b="0" i="1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Join us for healing prayer and a celebration of Christ in the Holy Sacrament.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Theology on Tap</a:t>
            </a:r>
          </a:p>
          <a:p>
            <a:pPr>
              <a:spcBef>
                <a:spcPts val="200"/>
              </a:spcBef>
            </a:pPr>
            <a:r>
              <a:rPr lang="en-US" sz="1100" i="1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Mondays, 7:00 p.m.</a:t>
            </a:r>
            <a:r>
              <a:rPr lang="en-US" sz="1100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100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200"/>
              </a:spcBef>
            </a:pPr>
            <a:r>
              <a:rPr lang="en-US" sz="1000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We’re in Ch. 1 of Book 3 in Vernon Staley’s book </a:t>
            </a:r>
            <a:r>
              <a:rPr lang="en-US" sz="1000" u="sng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Manual of Instruction for Members of the Anglican.</a:t>
            </a:r>
            <a:endParaRPr lang="en-US" sz="1000" kern="0" dirty="0">
              <a:solidFill>
                <a:sysClr val="windowText" lastClr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200"/>
              </a:spcBef>
            </a:pP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04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2402</TotalTime>
  <Words>463</Words>
  <Application>Microsoft Office PowerPoint</Application>
  <PresentationFormat>Custom</PresentationFormat>
  <Paragraphs>100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Palatino</vt:lpstr>
      <vt:lpstr>Palatino Linotype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Rae Chimento</dc:creator>
  <cp:lastModifiedBy>Rae Chimento</cp:lastModifiedBy>
  <cp:revision>205</cp:revision>
  <cp:lastPrinted>2022-01-18T20:04:51Z</cp:lastPrinted>
  <dcterms:created xsi:type="dcterms:W3CDTF">2021-06-01T16:51:36Z</dcterms:created>
  <dcterms:modified xsi:type="dcterms:W3CDTF">2022-01-18T21:58:23Z</dcterms:modified>
</cp:coreProperties>
</file>