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4"/>
  </p:notesMasterIdLst>
  <p:handoutMasterIdLst>
    <p:handoutMasterId r:id="rId5"/>
  </p:handoutMasterIdLst>
  <p:sldIdLst>
    <p:sldId id="258" r:id="rId2"/>
    <p:sldId id="256" r:id="rId3"/>
  </p:sldIdLst>
  <p:sldSz cx="10058400" cy="77724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3"/>
            <a:ext cx="4028440" cy="351737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A41976AE-9D1F-4BA5-B394-BB1307D7D654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15C8C1D7-60C4-4C66-A7A4-87A84ACB10F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43029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347" y="0"/>
            <a:ext cx="4028440" cy="352143"/>
          </a:xfrm>
          <a:prstGeom prst="rect">
            <a:avLst/>
          </a:prstGeom>
        </p:spPr>
        <p:txBody>
          <a:bodyPr vert="horz" lIns="93158" tIns="46580" rIns="93158" bIns="46580" rtlCol="0"/>
          <a:lstStyle>
            <a:lvl1pPr algn="r">
              <a:defRPr sz="1300"/>
            </a:lvl1pPr>
          </a:lstStyle>
          <a:p>
            <a:fld id="{40DBBEB2-4D7B-4AB4-825C-9E2DCB0A091B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117850" y="876300"/>
            <a:ext cx="3060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8" tIns="46580" rIns="93158" bIns="4658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3158" tIns="46580" rIns="93158" bIns="4658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347" y="6658259"/>
            <a:ext cx="4028440" cy="352142"/>
          </a:xfrm>
          <a:prstGeom prst="rect">
            <a:avLst/>
          </a:prstGeom>
        </p:spPr>
        <p:txBody>
          <a:bodyPr vert="horz" lIns="93158" tIns="46580" rIns="93158" bIns="46580" rtlCol="0" anchor="b"/>
          <a:lstStyle>
            <a:lvl1pPr algn="r">
              <a:defRPr sz="1300"/>
            </a:lvl1pPr>
          </a:lstStyle>
          <a:p>
            <a:fld id="{6424DB1B-AD78-4E90-B156-7759CEDED9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10858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117850" y="876300"/>
            <a:ext cx="3060700" cy="23653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9138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703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02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2" y="413808"/>
            <a:ext cx="2168843" cy="6586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880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998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6" y="1937704"/>
            <a:ext cx="8675370" cy="3233102"/>
          </a:xfrm>
        </p:spPr>
        <p:txBody>
          <a:bodyPr anchor="b"/>
          <a:lstStyle>
            <a:lvl1pPr>
              <a:defRPr sz="49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6" y="5201392"/>
            <a:ext cx="8675370" cy="1700212"/>
          </a:xfrm>
        </p:spPr>
        <p:txBody>
          <a:bodyPr/>
          <a:lstStyle>
            <a:lvl1pPr marL="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1pPr>
            <a:lvl2pPr marL="377190" indent="0">
              <a:buNone/>
              <a:defRPr sz="1650">
                <a:solidFill>
                  <a:schemeClr val="tx1">
                    <a:tint val="75000"/>
                  </a:schemeClr>
                </a:solidFill>
              </a:defRPr>
            </a:lvl2pPr>
            <a:lvl3pPr marL="754380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3pPr>
            <a:lvl4pPr marL="113157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4pPr>
            <a:lvl5pPr marL="150876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5pPr>
            <a:lvl6pPr marL="188595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6pPr>
            <a:lvl7pPr marL="226314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7pPr>
            <a:lvl8pPr marL="264033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8pPr>
            <a:lvl9pPr marL="3017520" indent="0">
              <a:buNone/>
              <a:defRPr sz="13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1300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8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09"/>
            <a:ext cx="8675370" cy="1502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5" y="1905318"/>
            <a:ext cx="4276130" cy="933767"/>
          </a:xfrm>
        </p:spPr>
        <p:txBody>
          <a:bodyPr anchor="b"/>
          <a:lstStyle>
            <a:lvl1pPr marL="0" indent="0">
              <a:buNone/>
              <a:defRPr sz="1980" b="1"/>
            </a:lvl1pPr>
            <a:lvl2pPr marL="377190" indent="0">
              <a:buNone/>
              <a:defRPr sz="1650" b="1"/>
            </a:lvl2pPr>
            <a:lvl3pPr marL="754380" indent="0">
              <a:buNone/>
              <a:defRPr sz="1485" b="1"/>
            </a:lvl3pPr>
            <a:lvl4pPr marL="1131570" indent="0">
              <a:buNone/>
              <a:defRPr sz="1320" b="1"/>
            </a:lvl4pPr>
            <a:lvl5pPr marL="1508760" indent="0">
              <a:buNone/>
              <a:defRPr sz="1320" b="1"/>
            </a:lvl5pPr>
            <a:lvl6pPr marL="1885950" indent="0">
              <a:buNone/>
              <a:defRPr sz="1320" b="1"/>
            </a:lvl6pPr>
            <a:lvl7pPr marL="2263140" indent="0">
              <a:buNone/>
              <a:defRPr sz="1320" b="1"/>
            </a:lvl7pPr>
            <a:lvl8pPr marL="2640330" indent="0">
              <a:buNone/>
              <a:defRPr sz="1320" b="1"/>
            </a:lvl8pPr>
            <a:lvl9pPr marL="3017520" indent="0">
              <a:buNone/>
              <a:defRPr sz="132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5" y="2839085"/>
            <a:ext cx="4276130" cy="417586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64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763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33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>
              <a:defRPr sz="2640"/>
            </a:lvl1pPr>
            <a:lvl2pPr>
              <a:defRPr sz="2310"/>
            </a:lvl2pPr>
            <a:lvl3pPr>
              <a:defRPr sz="1980"/>
            </a:lvl3pPr>
            <a:lvl4pPr>
              <a:defRPr sz="1650"/>
            </a:lvl4pPr>
            <a:lvl5pPr>
              <a:defRPr sz="1650"/>
            </a:lvl5pPr>
            <a:lvl6pPr>
              <a:defRPr sz="1650"/>
            </a:lvl6pPr>
            <a:lvl7pPr>
              <a:defRPr sz="1650"/>
            </a:lvl7pPr>
            <a:lvl8pPr>
              <a:defRPr sz="1650"/>
            </a:lvl8pPr>
            <a:lvl9pPr>
              <a:defRPr sz="16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3478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264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76130" y="1119082"/>
            <a:ext cx="5092065" cy="5523442"/>
          </a:xfrm>
        </p:spPr>
        <p:txBody>
          <a:bodyPr/>
          <a:lstStyle>
            <a:lvl1pPr marL="0" indent="0">
              <a:buNone/>
              <a:defRPr sz="2640"/>
            </a:lvl1pPr>
            <a:lvl2pPr marL="377190" indent="0">
              <a:buNone/>
              <a:defRPr sz="2310"/>
            </a:lvl2pPr>
            <a:lvl3pPr marL="754380" indent="0">
              <a:buNone/>
              <a:defRPr sz="1980"/>
            </a:lvl3pPr>
            <a:lvl4pPr marL="1131570" indent="0">
              <a:buNone/>
              <a:defRPr sz="1650"/>
            </a:lvl4pPr>
            <a:lvl5pPr marL="1508760" indent="0">
              <a:buNone/>
              <a:defRPr sz="1650"/>
            </a:lvl5pPr>
            <a:lvl6pPr marL="1885950" indent="0">
              <a:buNone/>
              <a:defRPr sz="1650"/>
            </a:lvl6pPr>
            <a:lvl7pPr marL="2263140" indent="0">
              <a:buNone/>
              <a:defRPr sz="1650"/>
            </a:lvl7pPr>
            <a:lvl8pPr marL="2640330" indent="0">
              <a:buNone/>
              <a:defRPr sz="1650"/>
            </a:lvl8pPr>
            <a:lvl9pPr marL="3017520" indent="0">
              <a:buNone/>
              <a:defRPr sz="165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320"/>
            </a:lvl1pPr>
            <a:lvl2pPr marL="377190" indent="0">
              <a:buNone/>
              <a:defRPr sz="1155"/>
            </a:lvl2pPr>
            <a:lvl3pPr marL="754380" indent="0">
              <a:buNone/>
              <a:defRPr sz="990"/>
            </a:lvl3pPr>
            <a:lvl4pPr marL="1131570" indent="0">
              <a:buNone/>
              <a:defRPr sz="825"/>
            </a:lvl4pPr>
            <a:lvl5pPr marL="1508760" indent="0">
              <a:buNone/>
              <a:defRPr sz="825"/>
            </a:lvl5pPr>
            <a:lvl6pPr marL="1885950" indent="0">
              <a:buNone/>
              <a:defRPr sz="825"/>
            </a:lvl6pPr>
            <a:lvl7pPr marL="2263140" indent="0">
              <a:buNone/>
              <a:defRPr sz="825"/>
            </a:lvl7pPr>
            <a:lvl8pPr marL="2640330" indent="0">
              <a:buNone/>
              <a:defRPr sz="825"/>
            </a:lvl8pPr>
            <a:lvl9pPr marL="3017520" indent="0">
              <a:buNone/>
              <a:defRPr sz="82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957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09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E68C8-E5FF-45D3-9577-29F6AF256602}" type="datetimeFigureOut">
              <a:rPr lang="en-US" smtClean="0"/>
              <a:t>1/27/2022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4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4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0D5CD8-3E35-45EA-AE85-33C749B6942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69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754380" rtl="0" eaLnBrk="1" latinLnBrk="0" hangingPunct="1">
        <a:lnSpc>
          <a:spcPct val="90000"/>
        </a:lnSpc>
        <a:spcBef>
          <a:spcPct val="0"/>
        </a:spcBef>
        <a:buNone/>
        <a:defRPr sz="36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" indent="-188595" algn="l" defTabSz="754380" rtl="0" eaLnBrk="1" latinLnBrk="0" hangingPunct="1">
        <a:lnSpc>
          <a:spcPct val="90000"/>
        </a:lnSpc>
        <a:spcBef>
          <a:spcPts val="825"/>
        </a:spcBef>
        <a:buFont typeface="Arial" panose="020B0604020202020204" pitchFamily="34" charset="0"/>
        <a:buChar char="•"/>
        <a:defRPr sz="2310" kern="1200">
          <a:solidFill>
            <a:schemeClr val="tx1"/>
          </a:solidFill>
          <a:latin typeface="+mn-lt"/>
          <a:ea typeface="+mn-ea"/>
          <a:cs typeface="+mn-cs"/>
        </a:defRPr>
      </a:lvl1pPr>
      <a:lvl2pPr marL="56578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94297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0" kern="1200">
          <a:solidFill>
            <a:schemeClr val="tx1"/>
          </a:solidFill>
          <a:latin typeface="+mn-lt"/>
          <a:ea typeface="+mn-ea"/>
          <a:cs typeface="+mn-cs"/>
        </a:defRPr>
      </a:lvl3pPr>
      <a:lvl4pPr marL="132016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69735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207454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45173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82892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206115" indent="-188595" algn="l" defTabSz="754380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7719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5438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3157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50876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6314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64033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3017520" algn="l" defTabSz="754380" rtl="0" eaLnBrk="1" latinLnBrk="0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723125" y="236125"/>
            <a:ext cx="17119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Prayer List</a:t>
            </a:r>
            <a:endParaRPr lang="en-US" sz="16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6755" y="557962"/>
            <a:ext cx="40947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Healing</a:t>
            </a:r>
            <a:r>
              <a:rPr lang="en-US" sz="14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*indicates hospital stay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6529" y="873401"/>
            <a:ext cx="4342768" cy="1246495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Jack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Walstad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Justin Mills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Bob Reich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Ken Rhodes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Sanford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Janet Jones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Yvonne Hutchison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Fran Harris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Nino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Clifford Dye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Annie Golden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Alisa Nunn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Nancy Keane and family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Terry &amp; Barb Wilcox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Maddie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Stoneking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Helen Davis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Amy </a:t>
            </a: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Nelson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Bill Sudlow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John Renick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12082" y="2125367"/>
            <a:ext cx="409472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/>
            <a:r>
              <a:rPr lang="en-US" sz="1200" b="1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 those in the Armed Forces</a:t>
            </a:r>
            <a:endParaRPr lang="en-US" sz="11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4736" y="2372558"/>
            <a:ext cx="4342768" cy="746358"/>
          </a:xfrm>
          <a:prstGeom prst="rect">
            <a:avLst/>
          </a:prstGeom>
          <a:noFill/>
        </p:spPr>
        <p:txBody>
          <a:bodyPr wrap="square" numCol="3" spcCol="182880" rtlCol="0">
            <a:spAutoFit/>
          </a:bodyPr>
          <a:lstStyle/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 Kupchick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Uriah Lennox</a:t>
            </a: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Brent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Shinkle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Shaye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Haver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Austin </a:t>
            </a:r>
            <a:r>
              <a:rPr lang="en-US" sz="1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Zardoust</a:t>
            </a:r>
            <a:endParaRPr lang="en-US" sz="1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100"/>
              </a:spcBef>
            </a:pPr>
            <a:r>
              <a:rPr lang="en-US" sz="1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Thomas McDuffie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03129" y="3097373"/>
            <a:ext cx="26659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73971" algn="ctr"/>
            <a:r>
              <a:rPr lang="en-US" sz="1600" dirty="0" smtClean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Birthdays &amp; Anniversaries</a:t>
            </a:r>
            <a:endParaRPr lang="en-US" sz="1600" dirty="0">
              <a:latin typeface="Palatino Linotype" panose="020405020505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6862" y="3416169"/>
            <a:ext cx="188224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latin typeface="Palatino Linotype" panose="02040502050505030304" pitchFamily="18" charset="0"/>
              </a:rPr>
              <a:t>Birthdays</a:t>
            </a:r>
            <a:endParaRPr lang="en-US" sz="1200" dirty="0">
              <a:latin typeface="Palatino Linotype" panose="02040502050505030304" pitchFamily="18" charset="0"/>
            </a:endParaRP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58757" y="3366107"/>
            <a:ext cx="17437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Palatino Linotype" panose="02040502050505030304" pitchFamily="18" charset="0"/>
              </a:rPr>
              <a:t>Anniversaries</a:t>
            </a: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31746" y="5247170"/>
            <a:ext cx="4094727" cy="1595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47941" algn="ctr"/>
            <a:r>
              <a:rPr lang="en-US" sz="1400" dirty="0">
                <a:latin typeface="Palatino Linotype" panose="020405020505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Contact Information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1724 S. Bay St. </a:t>
            </a:r>
            <a:r>
              <a:rPr lang="en-US" sz="10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Eustis FL. 32726</a:t>
            </a: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Phone: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(352) 357-0708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E-mail: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epiphanycelebration@yahoo.com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 algn="ctr">
              <a:spcBef>
                <a:spcPts val="194"/>
              </a:spcBef>
            </a:pPr>
            <a:r>
              <a:rPr lang="en-US" sz="105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Website: </a:t>
            </a:r>
            <a:r>
              <a:rPr lang="en-US" sz="105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epiphanycelebration.org</a:t>
            </a:r>
            <a:endParaRPr lang="en-US" sz="105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7941">
              <a:spcBef>
                <a:spcPts val="259"/>
              </a:spcBef>
            </a:pPr>
            <a:r>
              <a:rPr lang="en-US" sz="1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Confidential Prayer: </a:t>
            </a:r>
            <a:r>
              <a:rPr lang="en-US" sz="1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Please contact Maribeth Race (352) 383-3383 if you are in need of confidential prayer from our prayer chain.</a:t>
            </a:r>
          </a:p>
          <a:p>
            <a:pPr marL="147941">
              <a:spcBef>
                <a:spcPts val="259"/>
              </a:spcBef>
              <a:spcAft>
                <a:spcPts val="777"/>
              </a:spcAft>
            </a:pPr>
            <a:endParaRPr lang="en-US" sz="10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484430" y="5191019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696862" y="7357416"/>
            <a:ext cx="3994996" cy="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045" y="0"/>
            <a:ext cx="4799458" cy="7772400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67B8260A-CBB5-4B0B-8A19-69B0AD03B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7057" y="711850"/>
            <a:ext cx="1445434" cy="1279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50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227178" y="174401"/>
            <a:ext cx="4815514" cy="978189"/>
            <a:chOff x="5325845" y="1615226"/>
            <a:chExt cx="3030766" cy="745848"/>
          </a:xfrm>
        </p:grpSpPr>
        <p:sp>
          <p:nvSpPr>
            <p:cNvPr id="6" name="TextBox 5"/>
            <p:cNvSpPr txBox="1"/>
            <p:nvPr/>
          </p:nvSpPr>
          <p:spPr>
            <a:xfrm>
              <a:off x="5325847" y="1615226"/>
              <a:ext cx="3030764" cy="3989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i="1" dirty="0" smtClean="0">
                  <a:latin typeface="Palatino Linotype" panose="02040502050505030304" pitchFamily="18" charset="0"/>
                </a:rPr>
                <a:t>January 30</a:t>
              </a:r>
              <a:r>
                <a:rPr lang="en-US" sz="1600" b="1" i="1" baseline="30000" dirty="0" smtClean="0">
                  <a:latin typeface="Palatino Linotype" panose="02040502050505030304" pitchFamily="18" charset="0"/>
                </a:rPr>
                <a:t>th</a:t>
              </a:r>
              <a:r>
                <a:rPr lang="en-US" sz="1600" b="1" i="1" dirty="0" smtClean="0">
                  <a:latin typeface="Palatino Linotype" panose="02040502050505030304" pitchFamily="18" charset="0"/>
                </a:rPr>
                <a:t>, 2022</a:t>
              </a:r>
            </a:p>
            <a:p>
              <a:r>
                <a:rPr lang="en-US" sz="1200" b="1" i="1" dirty="0" smtClean="0">
                  <a:latin typeface="Palatino Linotype" panose="02040502050505030304" pitchFamily="18" charset="0"/>
                </a:rPr>
                <a:t>__________________________________________________________</a:t>
              </a:r>
              <a:endParaRPr lang="en-US" sz="1200" dirty="0">
                <a:latin typeface="Palatino Linotype" panose="02040502050505030304" pitchFamily="18" charset="0"/>
              </a:endParaRPr>
            </a:p>
          </p:txBody>
        </p:sp>
        <p:sp>
          <p:nvSpPr>
            <p:cNvPr id="7" name="Text Box 1"/>
            <p:cNvSpPr txBox="1"/>
            <p:nvPr/>
          </p:nvSpPr>
          <p:spPr>
            <a:xfrm>
              <a:off x="5325845" y="1896871"/>
              <a:ext cx="2961640" cy="464203"/>
            </a:xfrm>
            <a:prstGeom prst="rect">
              <a:avLst/>
            </a:prstGeom>
            <a:noFill/>
            <a:ln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horz" wrap="square" lIns="59167" tIns="29584" rIns="59167" bIns="2958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647" b="1" dirty="0" smtClean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 smtClean="0"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/>
              <a:r>
                <a:rPr lang="en-US" sz="2200" dirty="0" smtClean="0">
                  <a:latin typeface="Palatino Linotype" panose="0204050205050503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Fourth Sunday in Epiphany</a:t>
              </a:r>
              <a:r>
                <a:rPr lang="en-US" sz="1618" b="1" dirty="0" smtClean="0">
                  <a:latin typeface="Palatino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  <a:endParaRPr lang="en-US" sz="777" dirty="0"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10848" y="1152587"/>
            <a:ext cx="4448175" cy="63632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200"/>
              </a:spcBef>
              <a:spcAft>
                <a:spcPts val="1200"/>
              </a:spcAft>
            </a:pPr>
            <a:r>
              <a:rPr lang="en-US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Order of Service</a:t>
            </a:r>
            <a:endParaRPr lang="en-US" sz="1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CALL TO WORSHIP</a:t>
            </a:r>
            <a:endParaRPr lang="en-US" sz="12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Deliverance (Reflective Meditation)*</a:t>
            </a:r>
            <a:r>
              <a:rPr lang="en-US" sz="11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OPENING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All Creatures of Our God and King*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RITE I SERVICE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Book of Common Prayer 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Page #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105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Jeremiah 1:4-10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PSALTER VERSES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Psalm 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71:11-20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BCP #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392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EPISTLE READING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 Corinthians 14:12-25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GOSPEL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Luke 4:21-32</a:t>
            </a:r>
            <a:r>
              <a:rPr lang="en-US" sz="11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SERMON			       </a:t>
            </a: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Fr. Steven Victory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OFFERTORY</a:t>
            </a:r>
          </a:p>
          <a:p>
            <a:pPr>
              <a:lnSpc>
                <a:spcPct val="150000"/>
              </a:lnSpc>
            </a:pP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r>
              <a:rPr lang="en-US" sz="12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Grace Greater Than Our Sin </a:t>
            </a: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endParaRPr lang="en-US" sz="1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COMMUNION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Amazing Grace /Here is Love Vast As the Ocean*</a:t>
            </a:r>
            <a:r>
              <a:rPr lang="en-US" sz="11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2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CLOSING</a:t>
            </a:r>
            <a:r>
              <a:rPr lang="en-US" sz="1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HYMN</a:t>
            </a: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Leaning on the Everlasting Ar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ms</a:t>
            </a:r>
            <a:r>
              <a:rPr lang="en-US" sz="11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lang="en-US" sz="11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100" i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73990">
              <a:lnSpc>
                <a:spcPct val="150000"/>
              </a:lnSpc>
              <a:tabLst>
                <a:tab pos="5669280" algn="r"/>
              </a:tabLst>
            </a:pPr>
            <a:r>
              <a:rPr lang="en-US" sz="1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*only at the 10:30 service</a:t>
            </a:r>
            <a:endParaRPr lang="en-US" sz="105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887386" y="174400"/>
            <a:ext cx="35878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Palatino Linotype" panose="02040502050505030304" pitchFamily="18" charset="0"/>
              </a:rPr>
              <a:t>Announcements &amp; Upcoming Events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622702" y="543780"/>
            <a:ext cx="4262128" cy="12618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Spaghetti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Dinner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Thursday, Feb. 10, at 6:30 </a:t>
            </a:r>
            <a:r>
              <a:rPr lang="en-US" sz="11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p,m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we will have our Valentine-themed Spaghetti Dinner</a:t>
            </a:r>
            <a:r>
              <a:rPr lang="en-US" sz="1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hosted by our Youth and Children’s Ministries. Donations will be accepted and appreciated as they will directly impact Youth and Children’s programming.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endParaRPr lang="en-US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622702" y="1805664"/>
            <a:ext cx="4117235" cy="2687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 Bowl Gathering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 Sunday, Feb. 13, beginning at 6:00 pm, the Connelly Family will be hosting a Super Bowl Get-together. Meat is being provide. We ask that you bring sides, desserts, and the beverage of your choice. This event </a:t>
            </a:r>
            <a:r>
              <a:rPr lang="en-US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ill be outside so bring chairs and dress according to the weather.</a:t>
            </a:r>
            <a:endParaRPr lang="en-US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Volunteers </a:t>
            </a:r>
            <a:r>
              <a:rPr lang="en-US" sz="1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Needed</a:t>
            </a: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*If you would like to be a reader for either service, please fill out the signup sheet in the Parish Hall.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*Greeters needed for both services. There is a sign-up sheet in the Narthex.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*Food Ministry volunteers are needed. Contact Donna </a:t>
            </a:r>
            <a:r>
              <a:rPr lang="en-US" sz="1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Sweatt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*Sunday School teachers are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needed. 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Please see Sharon </a:t>
            </a: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Tanner</a:t>
            </a:r>
          </a:p>
          <a:p>
            <a:pPr>
              <a:spcBef>
                <a:spcPts val="400"/>
              </a:spcBef>
              <a:spcAft>
                <a:spcPts val="200"/>
              </a:spcAft>
            </a:pPr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*In need of home communion, contact the office.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28"/>
          <p:cNvSpPr txBox="1"/>
          <p:nvPr/>
        </p:nvSpPr>
        <p:spPr>
          <a:xfrm>
            <a:off x="5622707" y="4445807"/>
            <a:ext cx="2131060" cy="3040108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Women’s Bible Study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9:00 a.m.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000" kern="0" noProof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Women’s Bible Study will resume </a:t>
            </a: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Wednesday, February 16</a:t>
            </a:r>
            <a:r>
              <a:rPr lang="en-US" sz="1000" kern="0" baseline="3000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at Marybeth Race’s house. They will be studying the Sermon on the Mount.</a:t>
            </a:r>
            <a:endParaRPr kumimoji="0" lang="en-US" sz="1000" b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Youth </a:t>
            </a: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Group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Thursdays, 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6:30 pm</a:t>
            </a:r>
          </a:p>
          <a:p>
            <a:pPr>
              <a:spcBef>
                <a:spcPts val="200"/>
              </a:spcBef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 youth are studying Discipleship with David Platt</a:t>
            </a:r>
            <a:endParaRPr lang="en-US" sz="10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kumimoji="0" lang="en-US" sz="10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spcBef>
                <a:spcPts val="400"/>
              </a:spcBef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Adult Education Class</a:t>
            </a:r>
            <a:endParaRPr lang="en-US" sz="1200" b="1" kern="0" dirty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Sundays, 9:30 </a:t>
            </a: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 are currently studying the Sacraments of the Church.</a:t>
            </a:r>
            <a:r>
              <a:rPr lang="en-US" sz="1000" kern="0" dirty="0" smtClean="0">
                <a:solidFill>
                  <a:sysClr val="windowText" lastClr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133808" y="4184186"/>
            <a:ext cx="1095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latin typeface="Palatino Linotype" panose="02040502050505030304" pitchFamily="18" charset="0"/>
              </a:rPr>
              <a:t>Ministries</a:t>
            </a:r>
            <a:endParaRPr lang="en-US" sz="1600" dirty="0">
              <a:latin typeface="Palatino Linotype" panose="02040502050505030304" pitchFamily="18" charset="0"/>
            </a:endParaRPr>
          </a:p>
        </p:txBody>
      </p:sp>
      <p:sp>
        <p:nvSpPr>
          <p:cNvPr id="14" name="Text Box 28"/>
          <p:cNvSpPr txBox="1"/>
          <p:nvPr/>
        </p:nvSpPr>
        <p:spPr>
          <a:xfrm>
            <a:off x="7753770" y="4445807"/>
            <a:ext cx="2131060" cy="2886243"/>
          </a:xfrm>
          <a:prstGeom prst="rect">
            <a:avLst/>
          </a:prstGeom>
          <a:noFill/>
          <a:ln>
            <a:noFill/>
          </a:ln>
          <a:effectLst/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lvl="0">
              <a:spcBef>
                <a:spcPts val="400"/>
              </a:spcBef>
              <a:defRPr/>
            </a:pPr>
            <a:r>
              <a:rPr lang="en-US" sz="1200" b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Men’s Bible Study</a:t>
            </a:r>
          </a:p>
          <a:p>
            <a:pPr>
              <a:spcBef>
                <a:spcPts val="200"/>
              </a:spcBef>
            </a:pPr>
            <a:r>
              <a:rPr lang="en-US" sz="1100" i="1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Wednesdays, 9:00 a.m.</a:t>
            </a:r>
            <a:endParaRPr lang="en-US" sz="11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defRPr/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Our men are continuing to journey through the Gospel of Luke.</a:t>
            </a:r>
            <a:endParaRPr lang="en-US" sz="1000" b="1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Midweek Eucharist</a:t>
            </a:r>
            <a:endParaRPr kumimoji="0" lang="en-US" sz="12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1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Wednesdays</a:t>
            </a: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11:00 a.m.</a:t>
            </a:r>
            <a:endParaRPr kumimoji="0" lang="en-US" sz="1100" b="0" i="1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 us for healing prayer and a celebration of Christ in the Holy Sacrament.</a:t>
            </a:r>
            <a:endParaRPr lang="en-US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Theology on Tap</a:t>
            </a:r>
          </a:p>
          <a:p>
            <a:pPr>
              <a:spcBef>
                <a:spcPts val="200"/>
              </a:spcBef>
            </a:pPr>
            <a:r>
              <a:rPr lang="en-US" sz="1100" i="1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Mondays, 7:00 p.m.</a:t>
            </a:r>
            <a:r>
              <a:rPr lang="en-US" sz="1100" kern="0" dirty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1100" kern="0" dirty="0" smtClean="0">
              <a:solidFill>
                <a:sysClr val="windowText" lastClr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r>
              <a:rPr lang="en-US" sz="1000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We’re in Ch. 1 of Book 3 in Vernon Staley’s book </a:t>
            </a:r>
            <a:r>
              <a:rPr lang="en-US" sz="1000" u="sng" kern="0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Manual of Instruction for Members of the Anglican.</a:t>
            </a:r>
            <a:endParaRPr lang="en-US" sz="1000" kern="0" dirty="0">
              <a:solidFill>
                <a:sysClr val="windowText" lastClr="00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200"/>
              </a:spcBef>
            </a:pPr>
            <a:endParaRPr kumimoji="0" lang="en-US" sz="11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1042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2478</TotalTime>
  <Words>458</Words>
  <Application>Microsoft Office PowerPoint</Application>
  <PresentationFormat>Custom</PresentationFormat>
  <Paragraphs>95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Palatino</vt:lpstr>
      <vt:lpstr>Palatino Linotype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Rae Chimento</dc:creator>
  <cp:lastModifiedBy>Rae Chimento</cp:lastModifiedBy>
  <cp:revision>211</cp:revision>
  <cp:lastPrinted>2022-01-27T17:47:54Z</cp:lastPrinted>
  <dcterms:created xsi:type="dcterms:W3CDTF">2021-06-01T16:51:36Z</dcterms:created>
  <dcterms:modified xsi:type="dcterms:W3CDTF">2022-01-27T17:50:40Z</dcterms:modified>
</cp:coreProperties>
</file>