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handoutMasterIdLst>
    <p:handoutMasterId r:id="rId5"/>
  </p:handoutMasterIdLst>
  <p:sldIdLst>
    <p:sldId id="258" r:id="rId2"/>
    <p:sldId id="256" r:id="rId3"/>
  </p:sldIdLst>
  <p:sldSz cx="10058400" cy="77724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133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Victory" userId="1d163fd0c98658e9" providerId="LiveId" clId="{C7480819-54ED-402B-9432-BA22C154B32D}"/>
    <pc:docChg chg="modSld">
      <pc:chgData name="John Victory" userId="1d163fd0c98658e9" providerId="LiveId" clId="{C7480819-54ED-402B-9432-BA22C154B32D}" dt="2021-12-09T19:53:25.627" v="39" actId="20577"/>
      <pc:docMkLst>
        <pc:docMk/>
      </pc:docMkLst>
      <pc:sldChg chg="modSp mod">
        <pc:chgData name="John Victory" userId="1d163fd0c98658e9" providerId="LiveId" clId="{C7480819-54ED-402B-9432-BA22C154B32D}" dt="2021-12-09T19:53:25.627" v="39" actId="20577"/>
        <pc:sldMkLst>
          <pc:docMk/>
          <pc:sldMk cId="2471042228" sldId="256"/>
        </pc:sldMkLst>
        <pc:spChg chg="mod">
          <ac:chgData name="John Victory" userId="1d163fd0c98658e9" providerId="LiveId" clId="{C7480819-54ED-402B-9432-BA22C154B32D}" dt="2021-12-09T19:53:25.627" v="39" actId="20577"/>
          <ac:spMkLst>
            <pc:docMk/>
            <pc:sldMk cId="2471042228" sldId="256"/>
            <ac:spMk id="1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4028440" cy="351737"/>
          </a:xfrm>
          <a:prstGeom prst="rect">
            <a:avLst/>
          </a:prstGeom>
        </p:spPr>
        <p:txBody>
          <a:bodyPr vert="horz" lIns="93158" tIns="46580" rIns="93158" bIns="46580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3"/>
            <a:ext cx="4028440" cy="351737"/>
          </a:xfrm>
          <a:prstGeom prst="rect">
            <a:avLst/>
          </a:prstGeom>
        </p:spPr>
        <p:txBody>
          <a:bodyPr vert="horz" lIns="93158" tIns="46580" rIns="93158" bIns="46580" rtlCol="0"/>
          <a:lstStyle>
            <a:lvl1pPr algn="r">
              <a:defRPr sz="1300"/>
            </a:lvl1pPr>
          </a:lstStyle>
          <a:p>
            <a:fld id="{A41976AE-9D1F-4BA5-B394-BB1307D7D654}" type="datetimeFigureOut">
              <a:rPr lang="en-US" smtClean="0"/>
              <a:t>3/14/2022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58" tIns="46580" rIns="93158" bIns="46580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58" tIns="46580" rIns="93158" bIns="46580" rtlCol="0" anchor="b"/>
          <a:lstStyle>
            <a:lvl1pPr algn="r">
              <a:defRPr sz="1300"/>
            </a:lvl1pPr>
          </a:lstStyle>
          <a:p>
            <a:fld id="{15C8C1D7-60C4-4C66-A7A4-87A84ACB10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43029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2143"/>
          </a:xfrm>
          <a:prstGeom prst="rect">
            <a:avLst/>
          </a:prstGeom>
        </p:spPr>
        <p:txBody>
          <a:bodyPr vert="horz" lIns="93158" tIns="46580" rIns="93158" bIns="46580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6347" y="0"/>
            <a:ext cx="4028440" cy="352143"/>
          </a:xfrm>
          <a:prstGeom prst="rect">
            <a:avLst/>
          </a:prstGeom>
        </p:spPr>
        <p:txBody>
          <a:bodyPr vert="horz" lIns="93158" tIns="46580" rIns="93158" bIns="46580" rtlCol="0"/>
          <a:lstStyle>
            <a:lvl1pPr algn="r">
              <a:defRPr sz="1300"/>
            </a:lvl1pPr>
          </a:lstStyle>
          <a:p>
            <a:fld id="{40DBBEB2-4D7B-4AB4-825C-9E2DCB0A091B}" type="datetimeFigureOut">
              <a:rPr lang="en-US" smtClean="0"/>
              <a:t>3/14/2022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17850" y="876300"/>
            <a:ext cx="3060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8" tIns="46580" rIns="93158" bIns="4658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6"/>
            <a:ext cx="7437120" cy="2760344"/>
          </a:xfrm>
          <a:prstGeom prst="rect">
            <a:avLst/>
          </a:prstGeom>
        </p:spPr>
        <p:txBody>
          <a:bodyPr vert="horz" lIns="93158" tIns="46580" rIns="93158" bIns="4658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259"/>
            <a:ext cx="4028440" cy="352142"/>
          </a:xfrm>
          <a:prstGeom prst="rect">
            <a:avLst/>
          </a:prstGeom>
        </p:spPr>
        <p:txBody>
          <a:bodyPr vert="horz" lIns="93158" tIns="46580" rIns="93158" bIns="46580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6347" y="6658259"/>
            <a:ext cx="4028440" cy="352142"/>
          </a:xfrm>
          <a:prstGeom prst="rect">
            <a:avLst/>
          </a:prstGeom>
        </p:spPr>
        <p:txBody>
          <a:bodyPr vert="horz" lIns="93158" tIns="46580" rIns="93158" bIns="46580" rtlCol="0" anchor="b"/>
          <a:lstStyle>
            <a:lvl1pPr algn="r">
              <a:defRPr sz="1300"/>
            </a:lvl1pPr>
          </a:lstStyle>
          <a:p>
            <a:fld id="{6424DB1B-AD78-4E90-B156-7759CEDED9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10858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17850" y="876300"/>
            <a:ext cx="3060700" cy="2365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913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3/14/2022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497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3/14/2022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580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3/14/2022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252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3/14/2022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527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3/14/2022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390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3/14/2022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431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3/14/2022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834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3/14/2022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840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3/14/2022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29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3/14/2022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334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3/14/2022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815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E68C8-E5FF-45D3-9577-29F6AF256602}" type="datetimeFigureOut">
              <a:rPr lang="en-US" smtClean="0"/>
              <a:t>3/14/2022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951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23125" y="236125"/>
            <a:ext cx="17119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73971" algn="ctr"/>
            <a:r>
              <a:rPr lang="en-US" sz="16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Prayer List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6755" y="557962"/>
            <a:ext cx="4094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7941"/>
            <a:r>
              <a:rPr lang="en-US" sz="1200" b="1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Healing</a:t>
            </a:r>
            <a:r>
              <a:rPr lang="en-US" sz="14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*indicates hospital stay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6529" y="873401"/>
            <a:ext cx="4342768" cy="1079783"/>
          </a:xfrm>
          <a:prstGeom prst="rect">
            <a:avLst/>
          </a:prstGeom>
          <a:noFill/>
        </p:spPr>
        <p:txBody>
          <a:bodyPr wrap="square" numCol="3" spcCol="182880" rtlCol="0">
            <a:spAutoFit/>
          </a:bodyPr>
          <a:lstStyle/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Jack Walstad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Justin Mills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Bob Reich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 </a:t>
            </a: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Rhodes</a:t>
            </a:r>
            <a:endParaRPr lang="en-US" sz="1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100"/>
              </a:spcBef>
            </a:pPr>
            <a:r>
              <a:rPr lang="en-US" sz="1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Yvonnne</a:t>
            </a: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Hutchison</a:t>
            </a:r>
            <a:endParaRPr lang="en-US" sz="1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Nino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Clifford Dye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Annie Golden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Alisa Nunn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Maddie </a:t>
            </a:r>
            <a:r>
              <a:rPr lang="en-US" sz="1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Stoneking</a:t>
            </a:r>
            <a:endParaRPr lang="en-US" sz="1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Helen Davis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Amy Nelson 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Linda Renick and family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Chris </a:t>
            </a:r>
            <a:r>
              <a:rPr lang="en-US" sz="1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Dupre</a:t>
            </a:r>
            <a:endParaRPr lang="en-US" sz="1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Travis Peterson</a:t>
            </a:r>
            <a:endParaRPr lang="en-US" sz="1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4437" y="1861108"/>
            <a:ext cx="40947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7941"/>
            <a:r>
              <a:rPr lang="en-US" sz="1200" b="1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those in the Armed Forces</a:t>
            </a:r>
            <a:endParaRPr lang="en-US" sz="1100" dirty="0"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6529" y="2151308"/>
            <a:ext cx="4342768" cy="746358"/>
          </a:xfrm>
          <a:prstGeom prst="rect">
            <a:avLst/>
          </a:prstGeom>
          <a:noFill/>
        </p:spPr>
        <p:txBody>
          <a:bodyPr wrap="square" numCol="3" spcCol="182880" rtlCol="0">
            <a:spAutoFit/>
          </a:bodyPr>
          <a:lstStyle/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 Kupchick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Uriah Lennox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Brent Shinkle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Shaye Haver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Austin Zardoust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Thomas McDuffie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46118" y="2839238"/>
            <a:ext cx="26659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73971" algn="ctr"/>
            <a:r>
              <a:rPr lang="en-US" sz="16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Birthdays &amp; Anniversaries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5370" y="3165563"/>
            <a:ext cx="17437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Palatino Linotype" panose="02040502050505030304" pitchFamily="18" charset="0"/>
              </a:rPr>
              <a:t>Birthdays</a:t>
            </a:r>
            <a:endParaRPr lang="en-US" sz="1200" dirty="0">
              <a:latin typeface="Palatino Linotype" panose="02040502050505030304" pitchFamily="18" charset="0"/>
            </a:endParaRPr>
          </a:p>
          <a:p>
            <a:r>
              <a:rPr lang="en-US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Lyssette</a:t>
            </a:r>
            <a:r>
              <a:rPr lang="en-US" sz="1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Connelly 3/20</a:t>
            </a:r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678060" y="3162717"/>
            <a:ext cx="17437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Palatino Linotype" panose="02040502050505030304" pitchFamily="18" charset="0"/>
              </a:rPr>
              <a:t>Anniversaries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1746" y="5247170"/>
            <a:ext cx="4094727" cy="1749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7941" algn="ctr"/>
            <a:r>
              <a:rPr lang="en-US" sz="14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Contact Information</a:t>
            </a:r>
          </a:p>
          <a:p>
            <a:pPr marL="147941" algn="ctr">
              <a:spcBef>
                <a:spcPts val="194"/>
              </a:spcBef>
            </a:pPr>
            <a:r>
              <a:rPr lang="en-US" sz="10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1724 S. Bay St. </a:t>
            </a:r>
            <a:r>
              <a:rPr lang="en-US" sz="10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Eustis FL. 32726</a:t>
            </a:r>
          </a:p>
          <a:p>
            <a:pPr marL="147941" algn="ctr">
              <a:spcBef>
                <a:spcPts val="194"/>
              </a:spcBef>
            </a:pPr>
            <a:r>
              <a:rPr lang="en-US" sz="10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Phone: </a:t>
            </a:r>
            <a:r>
              <a:rPr lang="en-US" sz="10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(352) 357-0708</a:t>
            </a:r>
            <a:endParaRPr lang="en-US" sz="10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 algn="ctr">
              <a:spcBef>
                <a:spcPts val="194"/>
              </a:spcBef>
            </a:pPr>
            <a:r>
              <a:rPr lang="en-US" sz="10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E-mail: </a:t>
            </a:r>
            <a:r>
              <a:rPr lang="en-US" sz="10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epiphanycelebration@yahoo.com</a:t>
            </a:r>
            <a:endParaRPr lang="en-US" sz="10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 algn="ctr">
              <a:spcBef>
                <a:spcPts val="194"/>
              </a:spcBef>
            </a:pPr>
            <a:r>
              <a:rPr lang="en-US" sz="10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Website: </a:t>
            </a:r>
            <a:r>
              <a:rPr lang="en-US" sz="10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epiphanycelebration.org</a:t>
            </a:r>
            <a:endParaRPr lang="en-US" sz="10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259"/>
              </a:spcBef>
            </a:pPr>
            <a:r>
              <a:rPr lang="en-US" sz="1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Confidential Prayer: </a:t>
            </a: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Please contact Maribeth Race (352) 383-3383 if you are in need of confidential prayer from our prayer chain.</a:t>
            </a:r>
          </a:p>
          <a:p>
            <a:pPr marL="147941">
              <a:spcBef>
                <a:spcPts val="259"/>
              </a:spcBef>
              <a:spcAft>
                <a:spcPts val="777"/>
              </a:spcAft>
            </a:pPr>
            <a:r>
              <a:rPr lang="en-US" sz="1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Home Communion: </a:t>
            </a: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Please contact the office so we can make arrangements for anyone who is in need of home communion.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680562" y="4923578"/>
            <a:ext cx="3994996" cy="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696862" y="7357416"/>
            <a:ext cx="3994996" cy="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0045" y="0"/>
            <a:ext cx="4799458" cy="77724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67B8260A-CBB5-4B0B-8A19-69B0AD03BE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7057" y="673760"/>
            <a:ext cx="1445434" cy="1279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504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227178" y="174401"/>
            <a:ext cx="4815514" cy="978189"/>
            <a:chOff x="5325845" y="1615226"/>
            <a:chExt cx="3030766" cy="745848"/>
          </a:xfrm>
        </p:grpSpPr>
        <p:sp>
          <p:nvSpPr>
            <p:cNvPr id="6" name="TextBox 5"/>
            <p:cNvSpPr txBox="1"/>
            <p:nvPr/>
          </p:nvSpPr>
          <p:spPr>
            <a:xfrm>
              <a:off x="5325847" y="1615226"/>
              <a:ext cx="3030764" cy="398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i="1" dirty="0" smtClean="0">
                  <a:latin typeface="Palatino Linotype" panose="02040502050505030304" pitchFamily="18" charset="0"/>
                </a:rPr>
                <a:t>March 20, 2022</a:t>
              </a:r>
              <a:endParaRPr lang="en-US" sz="1600" b="1" i="1" dirty="0">
                <a:latin typeface="Palatino Linotype" panose="02040502050505030304" pitchFamily="18" charset="0"/>
              </a:endParaRPr>
            </a:p>
            <a:p>
              <a:r>
                <a:rPr lang="en-US" sz="1200" b="1" i="1" dirty="0">
                  <a:latin typeface="Palatino Linotype" panose="02040502050505030304" pitchFamily="18" charset="0"/>
                </a:rPr>
                <a:t>__________________________________________________________</a:t>
              </a:r>
              <a:endParaRPr lang="en-US" sz="1200" dirty="0">
                <a:latin typeface="Palatino Linotype" panose="02040502050505030304" pitchFamily="18" charset="0"/>
              </a:endParaRPr>
            </a:p>
          </p:txBody>
        </p:sp>
        <p:sp>
          <p:nvSpPr>
            <p:cNvPr id="7" name="Text Box 1"/>
            <p:cNvSpPr txBox="1"/>
            <p:nvPr/>
          </p:nvSpPr>
          <p:spPr>
            <a:xfrm>
              <a:off x="5325845" y="1896871"/>
              <a:ext cx="2961640" cy="464203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59167" tIns="29584" rIns="59167" bIns="2958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47" b="1" dirty="0">
                  <a:latin typeface="Palatino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777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2200" dirty="0" smtClean="0">
                  <a:latin typeface="Palatino Linotype" panose="020405020505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Third Sunday in Lent</a:t>
              </a:r>
              <a:endParaRPr lang="en-US" sz="777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10848" y="1152587"/>
            <a:ext cx="4448175" cy="68095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11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Order of Service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CALL TO WORSHIP</a:t>
            </a:r>
          </a:p>
          <a:p>
            <a:pPr lvl="0"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Need </a:t>
            </a:r>
            <a:r>
              <a:rPr lang="en-US" sz="1100" i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</a:t>
            </a:r>
            <a:r>
              <a:rPr lang="en-US" sz="1100" i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Grace (</a:t>
            </a:r>
            <a:r>
              <a:rPr lang="en-US" sz="1100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Reflective Meditation)*</a:t>
            </a:r>
            <a:r>
              <a:rPr lang="en-US" sz="11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PROCESSIONAL </a:t>
            </a: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HYMN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Song of Moses*</a:t>
            </a:r>
            <a:r>
              <a:rPr lang="en-US" sz="11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2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RITE I SERVICE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Book of Common Prayer </a:t>
            </a:r>
            <a:r>
              <a:rPr lang="en-US" sz="11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Page #105</a:t>
            </a: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FIRST READING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Leviticus 11:41-47</a:t>
            </a:r>
            <a:r>
              <a:rPr lang="en-US" sz="11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PSALTER VERSES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Psalm 96:2-9</a:t>
            </a:r>
            <a:r>
              <a:rPr lang="en-US" sz="11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BCP #392</a:t>
            </a: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EPISTLE READING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Peter 1:13-23</a:t>
            </a:r>
            <a:r>
              <a:rPr lang="en-US" sz="11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GOSPEL</a:t>
            </a:r>
          </a:p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John 17:6-18</a:t>
            </a: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SERMON			</a:t>
            </a: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Rev. Steven Victory</a:t>
            </a:r>
            <a:endParaRPr lang="en-US" sz="12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OFFERTORY</a:t>
            </a: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Rock of Ages</a:t>
            </a: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</a:p>
          <a:p>
            <a:pPr>
              <a:lnSpc>
                <a:spcPct val="150000"/>
              </a:lnSpc>
            </a:pP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COMMUNION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There is a Fountain</a:t>
            </a: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RECESSIONAL </a:t>
            </a: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HYMN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Behold our God* </a:t>
            </a:r>
            <a:r>
              <a:rPr lang="en-US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100" i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*only at the 10:30 service</a:t>
            </a:r>
            <a:endParaRPr lang="en-US" sz="10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endParaRPr lang="en-US" sz="1100" i="1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87386" y="174400"/>
            <a:ext cx="3587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Palatino Linotype" panose="02040502050505030304" pitchFamily="18" charset="0"/>
              </a:rPr>
              <a:t>Announcements &amp; Upcoming Events</a:t>
            </a:r>
          </a:p>
          <a:p>
            <a:r>
              <a:rPr lang="en-US" sz="1600" dirty="0" smtClean="0">
                <a:latin typeface="Palatino Linotype" panose="02040502050505030304" pitchFamily="18" charset="0"/>
              </a:rPr>
              <a:t>    </a:t>
            </a:r>
            <a:endParaRPr lang="en-US" sz="1600" b="1" dirty="0" smtClean="0">
              <a:latin typeface="Palatino Linotype" panose="0204050205050503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695151" y="527827"/>
            <a:ext cx="4117232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Walk for Life, April 9</a:t>
            </a:r>
            <a:r>
              <a:rPr lang="en-US" sz="12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register, go to website of </a:t>
            </a:r>
            <a:r>
              <a:rPr lang="en-US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friendsoflifeschoices.com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look for the name of Natalie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Sweatt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You can use your credit card or choose to be billed. If you need assistance please call the office.</a:t>
            </a:r>
            <a:endParaRPr lang="en-US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695151" y="1358824"/>
            <a:ext cx="4117231" cy="4119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400"/>
              </a:spcBef>
              <a:spcAft>
                <a:spcPts val="200"/>
              </a:spcAft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received a $24.44 donation through Amazon Smile. Thank you to everyone who shopped online and is taking part in the Amazon Smile program. This donation came from the Oct. 1 – Dec. 31, 2021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400"/>
              </a:spcBef>
              <a:spcAft>
                <a:spcPts val="200"/>
              </a:spcAft>
            </a:pP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Flower Dedications</a:t>
            </a:r>
          </a:p>
          <a:p>
            <a:pPr>
              <a:spcBef>
                <a:spcPts val="400"/>
              </a:spcBef>
              <a:spcAft>
                <a:spcPts val="200"/>
              </a:spcAft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taking dedications for the Easter Flowers that will decorate our Sanctuary this Easter season. Please notify the office or place a note in the offering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plate by April 11</a:t>
            </a:r>
            <a:r>
              <a:rPr lang="en-US" sz="12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you would like to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make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dedication to a loved one.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encourage donations to cover the cost of the flowers. However, these donations are not required. 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Schedule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Easter Services: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Palm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Sunday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April 10th Regular Services</a:t>
            </a:r>
          </a:p>
          <a:p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Maundy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Thursday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April 14th @ 6:30 pm </a:t>
            </a:r>
          </a:p>
          <a:p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Good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Friday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April 15th 12:00 pm &amp; 6:30 pm</a:t>
            </a:r>
          </a:p>
          <a:p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Easter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Vigil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April 16th 6:30 pm Saturday before Easter</a:t>
            </a:r>
          </a:p>
          <a:p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Easter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April 17th combined 9:30 am service with a Brunch (breakfast and lunch) to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follow. Please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bring your favorite dish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28"/>
          <p:cNvSpPr txBox="1"/>
          <p:nvPr/>
        </p:nvSpPr>
        <p:spPr>
          <a:xfrm>
            <a:off x="5622707" y="5005989"/>
            <a:ext cx="2131060" cy="3040108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Women’s </a:t>
            </a:r>
            <a:r>
              <a:rPr lang="en-US" sz="1200" b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Bible Study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Wednesdays</a:t>
            </a:r>
            <a:r>
              <a:rPr lang="en-US" sz="1100" i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9:00 a.m.</a:t>
            </a:r>
            <a:endParaRPr kumimoji="0" lang="en-US" sz="1100" b="0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Maribeth Race’s house. They are studying the Sermon on the Mount.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400"/>
              </a:spcBef>
              <a:defRPr/>
            </a:pPr>
            <a:r>
              <a:rPr lang="en-US" sz="1200" b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Youth Group</a:t>
            </a:r>
          </a:p>
          <a:p>
            <a:pPr>
              <a:spcBef>
                <a:spcPts val="200"/>
              </a:spcBef>
            </a:pPr>
            <a:r>
              <a:rPr lang="en-US" sz="1100" i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Thursdays, 7:00 p.m.</a:t>
            </a:r>
            <a:endParaRPr lang="en-US" sz="1100" kern="0" dirty="0">
              <a:solidFill>
                <a:sysClr val="windowText" lastClr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Youth are 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beginning 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new study unit entitled "Why We Trust The Bible" by Stephen J. Nichols.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400"/>
              </a:spcBef>
              <a:defRPr/>
            </a:pPr>
            <a:r>
              <a:rPr lang="en-US" sz="1200" b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Sunday Discipleship Class</a:t>
            </a:r>
          </a:p>
          <a:p>
            <a:pPr>
              <a:spcBef>
                <a:spcPts val="200"/>
              </a:spcBef>
            </a:pPr>
            <a:r>
              <a:rPr lang="en-US" sz="1100" i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Sundays, 9:30 a.m.</a:t>
            </a:r>
            <a:endParaRPr lang="en-US" sz="1100" kern="0" dirty="0">
              <a:solidFill>
                <a:sysClr val="windowText" lastClr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Bill Sudlow is delving into a comprehensive study of Deuteronomy.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22123" y="4653686"/>
            <a:ext cx="10950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 smtClean="0">
              <a:latin typeface="Palatino Linotype" panose="02040502050505030304" pitchFamily="18" charset="0"/>
            </a:endParaRPr>
          </a:p>
          <a:p>
            <a:r>
              <a:rPr lang="en-US" sz="1600" dirty="0" smtClean="0">
                <a:latin typeface="Palatino Linotype" panose="02040502050505030304" pitchFamily="18" charset="0"/>
              </a:rPr>
              <a:t>Ministries</a:t>
            </a:r>
            <a:endParaRPr lang="en-US" sz="1600" dirty="0">
              <a:latin typeface="Palatino Linotype" panose="02040502050505030304" pitchFamily="18" charset="0"/>
            </a:endParaRPr>
          </a:p>
        </p:txBody>
      </p:sp>
      <p:sp>
        <p:nvSpPr>
          <p:cNvPr id="14" name="Text Box 28"/>
          <p:cNvSpPr txBox="1"/>
          <p:nvPr/>
        </p:nvSpPr>
        <p:spPr>
          <a:xfrm>
            <a:off x="7753767" y="4886157"/>
            <a:ext cx="2131060" cy="2886243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>
              <a:spcBef>
                <a:spcPts val="400"/>
              </a:spcBef>
              <a:defRPr/>
            </a:pPr>
            <a:endParaRPr lang="en-US" sz="1200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400"/>
              </a:spcBef>
              <a:defRPr/>
            </a:pPr>
            <a:r>
              <a:rPr lang="en-US" sz="1200" b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 &amp; Women’s </a:t>
            </a:r>
            <a:r>
              <a:rPr lang="en-US" sz="1200" b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Bible Study</a:t>
            </a:r>
          </a:p>
          <a:p>
            <a:pPr>
              <a:spcBef>
                <a:spcPts val="200"/>
              </a:spcBef>
            </a:pPr>
            <a:r>
              <a:rPr lang="en-US" sz="1100" i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Wednesdays, 9:00 a.m.</a:t>
            </a:r>
            <a:endParaRPr lang="en-US" sz="1100" kern="0" dirty="0">
              <a:solidFill>
                <a:sysClr val="windowText" lastClr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defRPr/>
            </a:pPr>
            <a:r>
              <a:rPr lang="en-US" sz="1000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Parish Hall. They are studying </a:t>
            </a:r>
          </a:p>
          <a:p>
            <a:pPr lvl="0">
              <a:defRPr/>
            </a:pPr>
            <a:r>
              <a:rPr lang="en-US" sz="1000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Timothy</a:t>
            </a:r>
            <a:r>
              <a:rPr lang="en-US" sz="1000" b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000" b="1" kern="0" dirty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Midweek Eucharist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Wednesdays</a:t>
            </a:r>
            <a:r>
              <a:rPr lang="en-US" sz="1100" i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11:00 a.m.</a:t>
            </a:r>
            <a:endParaRPr kumimoji="0" lang="en-US" sz="1100" b="0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Healing 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prayer and a celebration of Christ in the Holy Sacrament.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Theology on Tap</a:t>
            </a:r>
          </a:p>
          <a:p>
            <a:pPr>
              <a:spcBef>
                <a:spcPts val="200"/>
              </a:spcBef>
            </a:pPr>
            <a:r>
              <a:rPr lang="en-US" sz="1100" i="1" kern="0" noProof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Mondays, 7:00 pm</a:t>
            </a:r>
          </a:p>
          <a:p>
            <a:pPr>
              <a:spcBef>
                <a:spcPts val="200"/>
              </a:spcBef>
            </a:pPr>
            <a:r>
              <a:rPr kumimoji="0" lang="en-US" sz="1100" b="0" u="none" strike="noStrike" kern="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Ch.</a:t>
            </a:r>
            <a:r>
              <a:rPr kumimoji="0" lang="en-US" sz="1100" b="0" u="none" strike="noStrike" kern="0" cap="none" spc="0" normalizeH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of Book 3 in Vernon Staley’s book </a:t>
            </a:r>
            <a:r>
              <a:rPr kumimoji="0" lang="en-US" sz="1100" b="0" u="sng" strike="noStrike" kern="0" cap="none" spc="0" normalizeH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Manual of Instruction for Members of the Anglican Communion.</a:t>
            </a:r>
            <a:endParaRPr kumimoji="0" lang="en-US" sz="1100" b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042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4651</TotalTime>
  <Words>446</Words>
  <Application>Microsoft Office PowerPoint</Application>
  <PresentationFormat>Custom</PresentationFormat>
  <Paragraphs>98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Palatino</vt:lpstr>
      <vt:lpstr>Palatino Linotype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Rae Chimento</dc:creator>
  <cp:lastModifiedBy>Rae Chimento</cp:lastModifiedBy>
  <cp:revision>238</cp:revision>
  <cp:lastPrinted>2022-03-08T21:25:16Z</cp:lastPrinted>
  <dcterms:created xsi:type="dcterms:W3CDTF">2021-06-01T16:51:36Z</dcterms:created>
  <dcterms:modified xsi:type="dcterms:W3CDTF">2022-03-14T16:22:14Z</dcterms:modified>
</cp:coreProperties>
</file>