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7086600" cy="9372600"/>
  <p:embeddedFontLst>
    <p:embeddedFont>
      <p:font typeface="PT Sans Narrow"/>
      <p:regular r:id="rId31"/>
      <p:bold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952">
          <p15:clr>
            <a:srgbClr val="000000"/>
          </p15:clr>
        </p15:guide>
        <p15:guide id="2" pos="2232">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52" orient="horz"/>
        <p:guide pos="2232"/>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Narrow-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PTSansNarrow-bold.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0860" cy="468630"/>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14100" y="0"/>
            <a:ext cx="3070860" cy="468630"/>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02344"/>
            <a:ext cx="3070860" cy="468630"/>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1: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76" name="Google Shape;76;p1: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0: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1" marL="0" rtl="0" algn="l">
              <a:spcBef>
                <a:spcPts val="0"/>
              </a:spcBef>
              <a:spcAft>
                <a:spcPts val="0"/>
              </a:spcAft>
              <a:buNone/>
            </a:pPr>
            <a:r>
              <a:rPr lang="en-US"/>
              <a:t>Any other comments/questions about the farmers market?</a:t>
            </a:r>
            <a:endParaRPr/>
          </a:p>
          <a:p>
            <a:pPr indent="0" lvl="0" marL="0" rtl="0" algn="l">
              <a:spcBef>
                <a:spcPts val="0"/>
              </a:spcBef>
              <a:spcAft>
                <a:spcPts val="0"/>
              </a:spcAft>
              <a:buNone/>
            </a:pPr>
            <a:r>
              <a:t/>
            </a:r>
            <a:endParaRPr/>
          </a:p>
        </p:txBody>
      </p:sp>
      <p:sp>
        <p:nvSpPr>
          <p:cNvPr id="147" name="Google Shape;147;p10: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1: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Healthy, Hunger Free Kids Act</a:t>
            </a:r>
            <a:endParaRPr/>
          </a:p>
          <a:p>
            <a:pPr indent="-285750" lvl="0" marL="285750" rtl="0" algn="l">
              <a:spcBef>
                <a:spcPts val="0"/>
              </a:spcBef>
              <a:spcAft>
                <a:spcPts val="0"/>
              </a:spcAft>
              <a:buClr>
                <a:schemeClr val="dk1"/>
              </a:buClr>
              <a:buSzPts val="1200"/>
              <a:buFont typeface="Arial"/>
              <a:buChar char="•"/>
            </a:pPr>
            <a:r>
              <a:rPr lang="en-US"/>
              <a:t>USDA to develop CACFP meals and snacks in child care settings updated meal pattern and nutrition standards for CACFP meals and snacks in child care settings that are consistent with the Dietary Guidelines, current relevant science, and recommendations from appropriate, authoritative agencies or organizations.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New meal pattern to encourages participating child care centers and family child  care homes to offer healthier meals and snacks with an emphasis on increasing the consumption of whole grains, fruits and vegetables, and low-fat and non-fat diary and lean protein foods, and to provide opportunities for adequate physical activity</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Farm to </a:t>
            </a:r>
            <a:r>
              <a:rPr lang="en-US"/>
              <a:t>Early</a:t>
            </a:r>
            <a:r>
              <a:rPr lang="en-US" sz="1200">
                <a:solidFill>
                  <a:schemeClr val="dk1"/>
                </a:solidFill>
                <a:latin typeface="Calibri"/>
                <a:ea typeface="Calibri"/>
                <a:cs typeface="Calibri"/>
                <a:sym typeface="Calibri"/>
              </a:rPr>
              <a:t> Care activities can be very helpful for meeting the new fruit and vegetable regulations.</a:t>
            </a:r>
            <a:endParaRPr/>
          </a:p>
          <a:p>
            <a:pPr indent="0" lvl="0" marL="0" rtl="0" algn="l">
              <a:spcBef>
                <a:spcPts val="0"/>
              </a:spcBef>
              <a:spcAft>
                <a:spcPts val="0"/>
              </a:spcAft>
              <a:buClr>
                <a:schemeClr val="dk1"/>
              </a:buClr>
              <a:buSzPts val="1200"/>
              <a:buFont typeface="Arial"/>
              <a:buNone/>
            </a:pPr>
            <a:r>
              <a:t/>
            </a:r>
            <a:endParaRPr>
              <a:solidFill>
                <a:srgbClr val="FF0000"/>
              </a:solidFill>
            </a:endParaRPr>
          </a:p>
        </p:txBody>
      </p:sp>
      <p:sp>
        <p:nvSpPr>
          <p:cNvPr id="154" name="Google Shape;154;p11: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2: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CACFP Best Practices recommends serving at least one serving per week of each of these 5 vegetable subgroups.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Look for zucchini – notice it is not listed in dark green. What seems to be the pattern of the dark green category?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Can the group ID the vegetables pictures?</a:t>
            </a:r>
            <a:endParaRPr/>
          </a:p>
          <a:p>
            <a:pPr indent="0" lvl="0" marL="0" rtl="0" algn="l">
              <a:spcBef>
                <a:spcPts val="0"/>
              </a:spcBef>
              <a:spcAft>
                <a:spcPts val="0"/>
              </a:spcAft>
              <a:buNone/>
            </a:pPr>
            <a:r>
              <a:rPr lang="en-US"/>
              <a:t>Top left – Turnips (other category)</a:t>
            </a:r>
            <a:endParaRPr/>
          </a:p>
          <a:p>
            <a:pPr indent="0" lvl="0" marL="0" rtl="0" algn="l">
              <a:spcBef>
                <a:spcPts val="0"/>
              </a:spcBef>
              <a:spcAft>
                <a:spcPts val="0"/>
              </a:spcAft>
              <a:buNone/>
            </a:pPr>
            <a:r>
              <a:rPr lang="en-US"/>
              <a:t>Middle left – Hubbard Squash (red/orange category – orange on the inside)</a:t>
            </a:r>
            <a:endParaRPr/>
          </a:p>
          <a:p>
            <a:pPr indent="0" lvl="0" marL="0" rtl="0" algn="l">
              <a:spcBef>
                <a:spcPts val="0"/>
              </a:spcBef>
              <a:spcAft>
                <a:spcPts val="0"/>
              </a:spcAft>
              <a:buNone/>
            </a:pPr>
            <a:r>
              <a:rPr lang="en-US"/>
              <a:t>Bottom left – Watercress (dark green category) – in the mustard family (cruciferae) (radish is here too)</a:t>
            </a:r>
            <a:endParaRPr/>
          </a:p>
          <a:p>
            <a:pPr indent="0" lvl="0" marL="0" rtl="0" algn="l">
              <a:spcBef>
                <a:spcPts val="0"/>
              </a:spcBef>
              <a:spcAft>
                <a:spcPts val="0"/>
              </a:spcAft>
              <a:buNone/>
            </a:pPr>
            <a:r>
              <a:rPr lang="en-US"/>
              <a:t>Top right – pinto beans (dry beans and peas category)</a:t>
            </a:r>
            <a:endParaRPr/>
          </a:p>
          <a:p>
            <a:pPr indent="0" lvl="0" marL="0" rtl="0" algn="l">
              <a:spcBef>
                <a:spcPts val="0"/>
              </a:spcBef>
              <a:spcAft>
                <a:spcPts val="0"/>
              </a:spcAft>
              <a:buNone/>
            </a:pPr>
            <a:r>
              <a:rPr lang="en-US"/>
              <a:t>Middle right – bok choy (dark green category) </a:t>
            </a:r>
            <a:endParaRPr/>
          </a:p>
          <a:p>
            <a:pPr indent="0" lvl="0" marL="0" rtl="0" algn="l">
              <a:spcBef>
                <a:spcPts val="0"/>
              </a:spcBef>
              <a:spcAft>
                <a:spcPts val="0"/>
              </a:spcAft>
              <a:buNone/>
            </a:pPr>
            <a:r>
              <a:rPr lang="en-US"/>
              <a:t>Bottom right – brussels sprouts (other category)</a:t>
            </a:r>
            <a:endParaRPr/>
          </a:p>
          <a:p>
            <a:pPr indent="0" lvl="0" marL="0" rtl="0" algn="l">
              <a:spcBef>
                <a:spcPts val="0"/>
              </a:spcBef>
              <a:spcAft>
                <a:spcPts val="0"/>
              </a:spcAft>
              <a:buNone/>
            </a:pPr>
            <a:r>
              <a:rPr lang="en-US"/>
              <a:t> </a:t>
            </a:r>
            <a:endParaRPr/>
          </a:p>
        </p:txBody>
      </p:sp>
      <p:sp>
        <p:nvSpPr>
          <p:cNvPr id="162" name="Google Shape;162;p12: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91adbf4a4_0_2:notes"/>
          <p:cNvSpPr/>
          <p:nvPr>
            <p:ph idx="2" type="sldImg"/>
          </p:nvPr>
        </p:nvSpPr>
        <p:spPr>
          <a:xfrm>
            <a:off x="1200150" y="703263"/>
            <a:ext cx="4686300" cy="35148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91adbf4a4_0_2:notes"/>
          <p:cNvSpPr txBox="1"/>
          <p:nvPr>
            <p:ph idx="1" type="body"/>
          </p:nvPr>
        </p:nvSpPr>
        <p:spPr>
          <a:xfrm>
            <a:off x="708660" y="4451985"/>
            <a:ext cx="5669400" cy="42177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75" name="Google Shape;175;ga91adbf4a4_0_2:notes"/>
          <p:cNvSpPr txBox="1"/>
          <p:nvPr>
            <p:ph idx="12" type="sldNum"/>
          </p:nvPr>
        </p:nvSpPr>
        <p:spPr>
          <a:xfrm>
            <a:off x="4014100" y="8902344"/>
            <a:ext cx="3070800" cy="4686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21: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Recipe demo: Opa! Veggie Pizzas! (INTRODUCE OTHER RECIPE IDEAS in FOLDERS)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Arial"/>
              <a:buNone/>
            </a:pPr>
            <a:r>
              <a:rPr lang="en-US"/>
              <a:t>Preparing recipes together:</a:t>
            </a:r>
            <a:endParaRPr/>
          </a:p>
          <a:p>
            <a:pPr indent="0" lvl="1" marL="457200" rtl="0" algn="l">
              <a:spcBef>
                <a:spcPts val="0"/>
              </a:spcBef>
              <a:spcAft>
                <a:spcPts val="0"/>
              </a:spcAft>
              <a:buNone/>
            </a:pPr>
            <a:r>
              <a:rPr lang="en-US"/>
              <a:t> - helps children develop fine motor skills</a:t>
            </a:r>
            <a:endParaRPr/>
          </a:p>
          <a:p>
            <a:pPr indent="0" lvl="1" marL="457200" rtl="0" algn="l">
              <a:spcBef>
                <a:spcPts val="0"/>
              </a:spcBef>
              <a:spcAft>
                <a:spcPts val="0"/>
              </a:spcAft>
              <a:buNone/>
            </a:pPr>
            <a:r>
              <a:rPr lang="en-US"/>
              <a:t> - practice taking turns</a:t>
            </a:r>
            <a:endParaRPr/>
          </a:p>
          <a:p>
            <a:pPr indent="0" lvl="1" marL="457200" rtl="0" algn="l">
              <a:spcBef>
                <a:spcPts val="0"/>
              </a:spcBef>
              <a:spcAft>
                <a:spcPts val="0"/>
              </a:spcAft>
              <a:buNone/>
            </a:pPr>
            <a:r>
              <a:rPr lang="en-US"/>
              <a:t> - using table manners</a:t>
            </a:r>
            <a:endParaRPr/>
          </a:p>
          <a:p>
            <a:pPr indent="0" lvl="1" marL="457200" rtl="0" algn="l">
              <a:spcBef>
                <a:spcPts val="0"/>
              </a:spcBef>
              <a:spcAft>
                <a:spcPts val="0"/>
              </a:spcAft>
              <a:buNone/>
            </a:pPr>
            <a:r>
              <a:rPr lang="en-US"/>
              <a:t> - handling food safely</a:t>
            </a:r>
            <a:endParaRPr/>
          </a:p>
          <a:p>
            <a:pPr indent="0" lvl="1" marL="457200" rtl="0" algn="l">
              <a:spcBef>
                <a:spcPts val="0"/>
              </a:spcBef>
              <a:spcAft>
                <a:spcPts val="0"/>
              </a:spcAft>
              <a:buNone/>
            </a:pPr>
            <a:r>
              <a:rPr lang="en-US"/>
              <a:t> - learning proper use of tools such as plastic knives, graters, and rolling pins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Can talk about FOOD SAFETY here - emphasize teaching kids food safety</a:t>
            </a:r>
            <a:endParaRPr/>
          </a:p>
          <a:p>
            <a:pPr indent="0" lvl="0" marL="0" rtl="0" algn="l">
              <a:spcBef>
                <a:spcPts val="0"/>
              </a:spcBef>
              <a:spcAft>
                <a:spcPts val="0"/>
              </a:spcAft>
              <a:buNone/>
            </a:pPr>
            <a:r>
              <a:rPr lang="en-US"/>
              <a:t> - Hand washing - single most effective means of preventing the spread of bacteria and viruses which can cause infections and foodborne illness</a:t>
            </a:r>
            <a:endParaRPr/>
          </a:p>
          <a:p>
            <a:pPr indent="0" lvl="0" marL="0" rtl="0" algn="l">
              <a:spcBef>
                <a:spcPts val="0"/>
              </a:spcBef>
              <a:spcAft>
                <a:spcPts val="0"/>
              </a:spcAft>
              <a:buNone/>
            </a:pPr>
            <a:r>
              <a:rPr lang="en-US"/>
              <a:t> - Vegetable and fruit washing</a:t>
            </a:r>
            <a:endParaRPr/>
          </a:p>
          <a:p>
            <a:pPr indent="0" lvl="0" marL="0" rtl="0" algn="l">
              <a:spcBef>
                <a:spcPts val="0"/>
              </a:spcBef>
              <a:spcAft>
                <a:spcPts val="0"/>
              </a:spcAft>
              <a:buNone/>
            </a:pPr>
            <a:r>
              <a:rPr lang="en-US"/>
              <a:t> - Cross contamination</a:t>
            </a:r>
            <a:endParaRPr/>
          </a:p>
          <a:p>
            <a:pPr indent="0" lvl="0" marL="0" rtl="0" algn="l">
              <a:spcBef>
                <a:spcPts val="0"/>
              </a:spcBef>
              <a:spcAft>
                <a:spcPts val="0"/>
              </a:spcAft>
              <a:buNone/>
            </a:pPr>
            <a:r>
              <a:rPr lang="en-US"/>
              <a:t> - Potentially hazardous foods</a:t>
            </a:r>
            <a:endParaRPr/>
          </a:p>
          <a:p>
            <a:pPr indent="0" lvl="0" marL="0" rtl="0" algn="l">
              <a:spcBef>
                <a:spcPts val="0"/>
              </a:spcBef>
              <a:spcAft>
                <a:spcPts val="0"/>
              </a:spcAft>
              <a:buNone/>
            </a:pPr>
            <a:r>
              <a:rPr lang="en-US"/>
              <a:t> - Refrigerator storage order</a:t>
            </a:r>
            <a:endParaRPr/>
          </a:p>
          <a:p>
            <a:pPr indent="0" lvl="0" marL="0" rtl="0" algn="l">
              <a:spcBef>
                <a:spcPts val="0"/>
              </a:spcBef>
              <a:spcAft>
                <a:spcPts val="0"/>
              </a:spcAft>
              <a:buNone/>
            </a:pPr>
            <a:r>
              <a:rPr lang="en-US"/>
              <a:t> - Left over food storage guidelines</a:t>
            </a:r>
            <a:endParaRPr/>
          </a:p>
          <a:p>
            <a:pPr indent="0" lvl="0" marL="0" rtl="0" algn="l">
              <a:spcBef>
                <a:spcPts val="0"/>
              </a:spcBef>
              <a:spcAft>
                <a:spcPts val="0"/>
              </a:spcAft>
              <a:buNone/>
            </a:pPr>
            <a:r>
              <a:rPr lang="en-US"/>
              <a:t>	- most meat: 3-4 days (gravy 1-2 days)</a:t>
            </a:r>
            <a:endParaRPr/>
          </a:p>
          <a:p>
            <a:pPr indent="0" lvl="0" marL="0" rtl="0" algn="l">
              <a:spcBef>
                <a:spcPts val="0"/>
              </a:spcBef>
              <a:spcAft>
                <a:spcPts val="0"/>
              </a:spcAft>
              <a:buNone/>
            </a:pPr>
            <a:r>
              <a:rPr lang="en-US"/>
              <a:t>	- general: 4-7 days (including day prepared)</a:t>
            </a:r>
            <a:endParaRPr/>
          </a:p>
          <a:p>
            <a:pPr indent="0" lvl="0" marL="0" rtl="0" algn="l">
              <a:spcBef>
                <a:spcPts val="0"/>
              </a:spcBef>
              <a:spcAft>
                <a:spcPts val="0"/>
              </a:spcAft>
              <a:buNone/>
            </a:pPr>
            <a:r>
              <a:rPr lang="en-US"/>
              <a:t>	- raw meat: 24 hours to cook, then 2 days</a:t>
            </a:r>
            <a:endParaRPr/>
          </a:p>
          <a:p>
            <a:pPr indent="0" lvl="0" marL="0" rtl="0" algn="l">
              <a:spcBef>
                <a:spcPts val="0"/>
              </a:spcBef>
              <a:spcAft>
                <a:spcPts val="0"/>
              </a:spcAft>
              <a:buNone/>
            </a:pPr>
            <a:r>
              <a:rPr lang="en-US"/>
              <a:t> - Temperature danger zone (40-140)</a:t>
            </a:r>
            <a:endParaRPr/>
          </a:p>
          <a:p>
            <a:pPr indent="0" lvl="0" marL="0" rtl="0" algn="l">
              <a:spcBef>
                <a:spcPts val="0"/>
              </a:spcBef>
              <a:spcAft>
                <a:spcPts val="0"/>
              </a:spcAft>
              <a:buNone/>
            </a:pPr>
            <a:r>
              <a:rPr lang="en-US"/>
              <a:t> -  Meat cooking temps / thawing meat / egg shells</a:t>
            </a:r>
            <a:endParaRPr/>
          </a:p>
          <a:p>
            <a:pPr indent="0" lvl="0" marL="0" rtl="0" algn="l">
              <a:spcBef>
                <a:spcPts val="0"/>
              </a:spcBef>
              <a:spcAft>
                <a:spcPts val="0"/>
              </a:spcAft>
              <a:buNone/>
            </a:pPr>
            <a:r>
              <a:rPr lang="en-US"/>
              <a:t> -  Potential food safety hazards</a:t>
            </a:r>
            <a:endParaRPr/>
          </a:p>
          <a:p>
            <a:pPr indent="0" lvl="0" marL="0" rtl="0" algn="l">
              <a:spcBef>
                <a:spcPts val="0"/>
              </a:spcBef>
              <a:spcAft>
                <a:spcPts val="0"/>
              </a:spcAft>
              <a:buNone/>
            </a:pPr>
            <a:r>
              <a:rPr lang="en-US"/>
              <a:t>	- Diarrhea diapers</a:t>
            </a:r>
            <a:endParaRPr/>
          </a:p>
          <a:p>
            <a:pPr indent="0" lvl="0" marL="0" rtl="0" algn="l">
              <a:spcBef>
                <a:spcPts val="0"/>
              </a:spcBef>
              <a:spcAft>
                <a:spcPts val="0"/>
              </a:spcAft>
              <a:buNone/>
            </a:pPr>
            <a:r>
              <a:rPr lang="en-US"/>
              <a:t>	- Pets</a:t>
            </a:r>
            <a:endParaRPr/>
          </a:p>
          <a:p>
            <a:pPr indent="0" lvl="0" marL="0" rtl="0" algn="l">
              <a:spcBef>
                <a:spcPts val="0"/>
              </a:spcBef>
              <a:spcAft>
                <a:spcPts val="0"/>
              </a:spcAft>
              <a:buNone/>
            </a:pPr>
            <a:r>
              <a:rPr lang="en-US"/>
              <a:t>	- Toys</a:t>
            </a:r>
            <a:endParaRPr/>
          </a:p>
          <a:p>
            <a:pPr indent="0" lvl="0" marL="0" rtl="0" algn="l">
              <a:spcBef>
                <a:spcPts val="0"/>
              </a:spcBef>
              <a:spcAft>
                <a:spcPts val="0"/>
              </a:spcAft>
              <a:buNone/>
            </a:pPr>
            <a:r>
              <a:rPr lang="en-US"/>
              <a:t>	- Sick kids/staff</a:t>
            </a:r>
            <a:endParaRPr/>
          </a:p>
        </p:txBody>
      </p:sp>
      <p:sp>
        <p:nvSpPr>
          <p:cNvPr id="183" name="Google Shape;183;p21: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3: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lnSpc>
                <a:spcPct val="80000"/>
              </a:lnSpc>
              <a:spcBef>
                <a:spcPts val="0"/>
              </a:spcBef>
              <a:spcAft>
                <a:spcPts val="0"/>
              </a:spcAft>
              <a:buNone/>
            </a:pPr>
            <a:r>
              <a:rPr b="1" lang="en-US" sz="800"/>
              <a:t>CSAs</a:t>
            </a:r>
            <a:r>
              <a:rPr b="0" lang="en-US" sz="800"/>
              <a:t> – many people find CSA membership to be a great way to learn about and try new fruits and vegetables. Because each box is unique and full of surprises, it challenges members to be creative with new recipes! Many CSA farms offer recipes and tips for how to prepare each week’s box of produce, especially the produce that might be new to their members. Think how exciting the “box opening” will be for your child care kids! This method also creates financial stability for the farmer – paying up front creates a nice cushion of support for the season</a:t>
            </a:r>
            <a:r>
              <a:rPr lang="en-US" sz="800"/>
              <a:t>. </a:t>
            </a:r>
            <a:endParaRPr sz="800"/>
          </a:p>
          <a:p>
            <a:pPr indent="0" lvl="0" marL="0" rtl="0" algn="l">
              <a:lnSpc>
                <a:spcPct val="80000"/>
              </a:lnSpc>
              <a:spcBef>
                <a:spcPts val="0"/>
              </a:spcBef>
              <a:spcAft>
                <a:spcPts val="0"/>
              </a:spcAft>
              <a:buNone/>
            </a:pPr>
            <a:r>
              <a:t/>
            </a:r>
            <a:endParaRPr sz="800"/>
          </a:p>
          <a:p>
            <a:pPr indent="0" lvl="0" marL="0" rtl="0" algn="l">
              <a:lnSpc>
                <a:spcPct val="80000"/>
              </a:lnSpc>
              <a:spcBef>
                <a:spcPts val="0"/>
              </a:spcBef>
              <a:spcAft>
                <a:spcPts val="0"/>
              </a:spcAft>
              <a:buNone/>
            </a:pPr>
            <a:r>
              <a:rPr b="1" lang="en-US" sz="800"/>
              <a:t>General advice= Start small</a:t>
            </a:r>
            <a:endParaRPr/>
          </a:p>
          <a:p>
            <a:pPr indent="0" lvl="0" marL="0" rtl="0" algn="l">
              <a:lnSpc>
                <a:spcPct val="80000"/>
              </a:lnSpc>
              <a:spcBef>
                <a:spcPts val="0"/>
              </a:spcBef>
              <a:spcAft>
                <a:spcPts val="0"/>
              </a:spcAft>
              <a:buNone/>
            </a:pPr>
            <a:r>
              <a:rPr lang="en-US" sz="800"/>
              <a:t>E.g., fruit. Whole fruit requires no extra processing, is easily added as a side dish or healthy dessert without having to change the main menu</a:t>
            </a:r>
            <a:endParaRPr sz="800"/>
          </a:p>
          <a:p>
            <a:pPr indent="0" lvl="0" marL="0" rtl="0" algn="l">
              <a:lnSpc>
                <a:spcPct val="80000"/>
              </a:lnSpc>
              <a:spcBef>
                <a:spcPts val="0"/>
              </a:spcBef>
              <a:spcAft>
                <a:spcPts val="0"/>
              </a:spcAft>
              <a:buNone/>
            </a:pPr>
            <a:r>
              <a:t/>
            </a:r>
            <a:endParaRPr sz="800"/>
          </a:p>
          <a:p>
            <a:pPr indent="0" lvl="0" marL="0" rtl="0" algn="l">
              <a:lnSpc>
                <a:spcPct val="80000"/>
              </a:lnSpc>
              <a:spcBef>
                <a:spcPts val="0"/>
              </a:spcBef>
              <a:spcAft>
                <a:spcPts val="0"/>
              </a:spcAft>
              <a:buNone/>
            </a:pPr>
            <a:r>
              <a:rPr b="1" lang="en-US" sz="800"/>
              <a:t>First step= Review menus/regulations</a:t>
            </a:r>
            <a:endParaRPr/>
          </a:p>
          <a:p>
            <a:pPr indent="0" lvl="0" marL="0" rtl="0" algn="l">
              <a:lnSpc>
                <a:spcPct val="80000"/>
              </a:lnSpc>
              <a:spcBef>
                <a:spcPts val="0"/>
              </a:spcBef>
              <a:spcAft>
                <a:spcPts val="0"/>
              </a:spcAft>
              <a:buNone/>
            </a:pPr>
            <a:r>
              <a:rPr lang="en-US" sz="800"/>
              <a:t>Review center menus, find out what they serve and how, where do they make their purchases, who is their main supplier (may vary much from rural to urban, large to small). Identify the lowest hanging fruit. If you live in OR or WA, you may want to start with pears or apples since we grow so many here</a:t>
            </a:r>
            <a:endParaRPr/>
          </a:p>
          <a:p>
            <a:pPr indent="0" lvl="0" marL="0" rtl="0" algn="l">
              <a:lnSpc>
                <a:spcPct val="80000"/>
              </a:lnSpc>
              <a:spcBef>
                <a:spcPts val="0"/>
              </a:spcBef>
              <a:spcAft>
                <a:spcPts val="0"/>
              </a:spcAft>
              <a:buNone/>
            </a:pPr>
            <a:r>
              <a:rPr b="1" i="1" lang="en-US" sz="800"/>
              <a:t>Shortlist of Seasonal Swap Out Options</a:t>
            </a:r>
            <a:r>
              <a:rPr b="1" lang="en-US" sz="800"/>
              <a:t>. </a:t>
            </a:r>
            <a:r>
              <a:rPr lang="en-US" sz="800"/>
              <a:t>Pick a handful of items you’re regularly buying and have a local farmer or distributor identify which are regionally available. Swap those handful of items for locally-grown goods while they’re in season. Start with </a:t>
            </a:r>
            <a:r>
              <a:rPr lang="en-US" sz="800" u="sng"/>
              <a:t>a focused and manageable short list of produce.</a:t>
            </a:r>
            <a:endParaRPr b="1" sz="800" u="sng"/>
          </a:p>
          <a:p>
            <a:pPr indent="0" lvl="0" marL="0" rtl="0" algn="l">
              <a:lnSpc>
                <a:spcPct val="80000"/>
              </a:lnSpc>
              <a:spcBef>
                <a:spcPts val="0"/>
              </a:spcBef>
              <a:spcAft>
                <a:spcPts val="0"/>
              </a:spcAft>
              <a:buNone/>
            </a:pPr>
            <a:r>
              <a:rPr b="1" i="1" lang="en-US" sz="800"/>
              <a:t>Highlight One Component of the Menu</a:t>
            </a:r>
            <a:r>
              <a:rPr b="1" lang="en-US" sz="800"/>
              <a:t>. </a:t>
            </a:r>
            <a:r>
              <a:rPr lang="en-US" sz="800"/>
              <a:t>Choose one component of your menu to feature local produce. For instance, you can create a Seasonal Salad Bar, Local Fruit Bar, or Local Lunch of the Week.</a:t>
            </a:r>
            <a:endParaRPr b="1" sz="800"/>
          </a:p>
          <a:p>
            <a:pPr indent="0" lvl="0" marL="0" rtl="0" algn="l">
              <a:lnSpc>
                <a:spcPct val="80000"/>
              </a:lnSpc>
              <a:spcBef>
                <a:spcPts val="0"/>
              </a:spcBef>
              <a:spcAft>
                <a:spcPts val="0"/>
              </a:spcAft>
              <a:buNone/>
            </a:pPr>
            <a:r>
              <a:rPr b="1" lang="en-US" sz="800"/>
              <a:t>Decide on a model that fits best, and that will guide next steps:</a:t>
            </a:r>
            <a:endParaRPr/>
          </a:p>
          <a:p>
            <a:pPr indent="0" lvl="1" marL="457200" rtl="0" algn="l">
              <a:lnSpc>
                <a:spcPct val="80000"/>
              </a:lnSpc>
              <a:spcBef>
                <a:spcPts val="0"/>
              </a:spcBef>
              <a:spcAft>
                <a:spcPts val="0"/>
              </a:spcAft>
              <a:buNone/>
            </a:pPr>
            <a:r>
              <a:rPr b="1" lang="en-US" sz="800"/>
              <a:t>Centers/preschools - Meet with your distributor </a:t>
            </a:r>
            <a:r>
              <a:rPr lang="en-US" sz="800"/>
              <a:t>If they use a large distributor, find out what they may already be purchasing locally and what may be available, many distributors may already have a local preferencing option</a:t>
            </a:r>
            <a:endParaRPr/>
          </a:p>
          <a:p>
            <a:pPr indent="0" lvl="1" marL="457200" rtl="0" algn="l">
              <a:lnSpc>
                <a:spcPct val="80000"/>
              </a:lnSpc>
              <a:spcBef>
                <a:spcPts val="0"/>
              </a:spcBef>
              <a:spcAft>
                <a:spcPts val="0"/>
              </a:spcAft>
              <a:buNone/>
            </a:pPr>
            <a:r>
              <a:rPr b="1" i="1" lang="en-US" sz="800"/>
              <a:t>Engage Your Distributor.</a:t>
            </a:r>
            <a:r>
              <a:rPr b="1" lang="en-US" sz="800"/>
              <a:t> </a:t>
            </a:r>
            <a:r>
              <a:rPr lang="en-US" sz="800"/>
              <a:t>Tell your distributor of your interest in purchasing local and regional food. </a:t>
            </a:r>
            <a:r>
              <a:rPr lang="en-US" sz="800" u="sng"/>
              <a:t>Ask them to label local items and ask them to expand</a:t>
            </a:r>
            <a:r>
              <a:rPr lang="en-US" sz="800"/>
              <a:t> these options. They may be very happy to accommodate your request. In addition, you may be surprised to find that your school already purchases some local products.</a:t>
            </a:r>
            <a:endParaRPr/>
          </a:p>
          <a:p>
            <a:pPr indent="0" lvl="0" marL="0" rtl="0" algn="l">
              <a:lnSpc>
                <a:spcPct val="80000"/>
              </a:lnSpc>
              <a:spcBef>
                <a:spcPts val="0"/>
              </a:spcBef>
              <a:spcAft>
                <a:spcPts val="0"/>
              </a:spcAft>
              <a:buNone/>
            </a:pPr>
            <a:r>
              <a:rPr b="1" lang="en-US" sz="800"/>
              <a:t>Identify and visit nearby distributors, farms, or food processors (“adult field trips”) – go to NEXT SLIDE</a:t>
            </a:r>
            <a:endParaRPr/>
          </a:p>
          <a:p>
            <a:pPr indent="0" lvl="1" marL="457200" rtl="0" algn="l">
              <a:lnSpc>
                <a:spcPct val="80000"/>
              </a:lnSpc>
              <a:spcBef>
                <a:spcPts val="0"/>
              </a:spcBef>
              <a:spcAft>
                <a:spcPts val="0"/>
              </a:spcAft>
              <a:buNone/>
            </a:pPr>
            <a:r>
              <a:rPr lang="en-US" sz="800"/>
              <a:t>closest to the centers you work with. Organize field trips to visit the sites and build relationships. [May also be able to visit these in the future for field trips with the kids.]</a:t>
            </a:r>
            <a:endParaRPr sz="800"/>
          </a:p>
          <a:p>
            <a:pPr indent="0" lvl="1" marL="457200" rtl="0" algn="l">
              <a:lnSpc>
                <a:spcPct val="80000"/>
              </a:lnSpc>
              <a:spcBef>
                <a:spcPts val="0"/>
              </a:spcBef>
              <a:spcAft>
                <a:spcPts val="0"/>
              </a:spcAft>
              <a:buNone/>
            </a:pPr>
            <a:r>
              <a:t/>
            </a:r>
            <a:endParaRPr sz="800"/>
          </a:p>
          <a:p>
            <a:pPr indent="0" lvl="0" marL="0" rtl="0" algn="l">
              <a:spcBef>
                <a:spcPts val="0"/>
              </a:spcBef>
              <a:spcAft>
                <a:spcPts val="0"/>
              </a:spcAft>
              <a:buNone/>
            </a:pPr>
            <a:r>
              <a:rPr b="1" i="1" lang="en-US"/>
              <a:t>Commit To Communicate with Farmers.</a:t>
            </a:r>
            <a:r>
              <a:rPr lang="en-US"/>
              <a:t> May not be used to the conventions.</a:t>
            </a:r>
            <a:endParaRPr/>
          </a:p>
          <a:p>
            <a:pPr indent="0" lvl="0" marL="0" rtl="0" algn="l">
              <a:spcBef>
                <a:spcPts val="0"/>
              </a:spcBef>
              <a:spcAft>
                <a:spcPts val="0"/>
              </a:spcAft>
              <a:buNone/>
            </a:pPr>
            <a:r>
              <a:rPr lang="en-US"/>
              <a:t>Communicate your expectations to the farmer who can then consider adjusting their practices if you demonstrate committment (e.g., varied sizes, overripe, cleaner). </a:t>
            </a:r>
            <a:endParaRPr/>
          </a:p>
          <a:p>
            <a:pPr indent="0" lvl="0" marL="0" rtl="0" algn="l">
              <a:spcBef>
                <a:spcPts val="0"/>
              </a:spcBef>
              <a:spcAft>
                <a:spcPts val="0"/>
              </a:spcAft>
              <a:buNone/>
            </a:pPr>
            <a:r>
              <a:rPr b="1" i="1" lang="en-US"/>
              <a:t>Be Flexible. This is Different.</a:t>
            </a:r>
            <a:r>
              <a:rPr b="1" lang="en-US"/>
              <a:t> </a:t>
            </a:r>
            <a:r>
              <a:rPr lang="en-US"/>
              <a:t>While communicating your essential expectations is recommended, it is also important to consider which conventions you can live without.</a:t>
            </a:r>
            <a:endParaRPr/>
          </a:p>
          <a:p>
            <a:pPr indent="0" lvl="0" marL="0" rtl="0" algn="l">
              <a:spcBef>
                <a:spcPts val="0"/>
              </a:spcBef>
              <a:spcAft>
                <a:spcPts val="0"/>
              </a:spcAft>
              <a:buNone/>
            </a:pPr>
            <a:r>
              <a:rPr lang="en-US"/>
              <a:t>(For instance, while you may be used to having all your peaches the same exact size, is that really necessary for all your recipes?)</a:t>
            </a:r>
            <a:endParaRPr/>
          </a:p>
          <a:p>
            <a:pPr indent="0" lvl="0" marL="0" rtl="0" algn="l">
              <a:spcBef>
                <a:spcPts val="0"/>
              </a:spcBef>
              <a:spcAft>
                <a:spcPts val="0"/>
              </a:spcAft>
              <a:buNone/>
            </a:pPr>
            <a:r>
              <a:rPr lang="en-US"/>
              <a:t>Remaining flexible with sizing and coloring can be a huge help to working with local farmers.</a:t>
            </a:r>
            <a:endParaRPr/>
          </a:p>
          <a:p>
            <a:pPr indent="0" lvl="0" marL="0" rtl="0" algn="l">
              <a:lnSpc>
                <a:spcPct val="80000"/>
              </a:lnSpc>
              <a:spcBef>
                <a:spcPts val="0"/>
              </a:spcBef>
              <a:spcAft>
                <a:spcPts val="0"/>
              </a:spcAft>
              <a:buNone/>
            </a:pPr>
            <a:r>
              <a:t/>
            </a:r>
            <a:endParaRPr b="1" sz="1200"/>
          </a:p>
          <a:p>
            <a:pPr indent="0" lvl="0" marL="0" rtl="0" algn="l">
              <a:lnSpc>
                <a:spcPct val="80000"/>
              </a:lnSpc>
              <a:spcBef>
                <a:spcPts val="0"/>
              </a:spcBef>
              <a:spcAft>
                <a:spcPts val="0"/>
              </a:spcAft>
              <a:buNone/>
            </a:pPr>
            <a:r>
              <a:rPr b="1" lang="en-US" sz="1200"/>
              <a:t>Potential Challenge 🡪Too much $$</a:t>
            </a:r>
            <a:endParaRPr/>
          </a:p>
          <a:p>
            <a:pPr indent="0" lvl="0" marL="0" rtl="0" algn="l">
              <a:lnSpc>
                <a:spcPct val="80000"/>
              </a:lnSpc>
              <a:spcBef>
                <a:spcPts val="0"/>
              </a:spcBef>
              <a:spcAft>
                <a:spcPts val="0"/>
              </a:spcAft>
              <a:buNone/>
            </a:pPr>
            <a:r>
              <a:rPr b="1" i="1" lang="en-US" sz="1200"/>
              <a:t>Set Financial Guidelines.</a:t>
            </a:r>
            <a:r>
              <a:rPr b="1" lang="en-US" sz="1200"/>
              <a:t> </a:t>
            </a:r>
            <a:r>
              <a:rPr lang="en-US" sz="1200"/>
              <a:t>Consider setting a maximum dollar or cost per serving amount, or approve the cost for a short-list of items. Rough estimate for a basket of items is 20% increase. Spending more on local food is about investing in a healthier, more sustainable, equitable &amp; better tasting food system.</a:t>
            </a:r>
            <a:endParaRPr/>
          </a:p>
          <a:p>
            <a:pPr indent="0" lvl="0" marL="0" rtl="0" algn="l">
              <a:lnSpc>
                <a:spcPct val="80000"/>
              </a:lnSpc>
              <a:spcBef>
                <a:spcPts val="0"/>
              </a:spcBef>
              <a:spcAft>
                <a:spcPts val="0"/>
              </a:spcAft>
              <a:buNone/>
            </a:pPr>
            <a:r>
              <a:rPr lang="en-US" sz="1200"/>
              <a:t>Remember that </a:t>
            </a:r>
            <a:r>
              <a:rPr b="1" lang="en-US" sz="1200"/>
              <a:t>buying at the height of the season</a:t>
            </a:r>
            <a:r>
              <a:rPr lang="en-US" sz="1200"/>
              <a:t> reduces the cost, so you’ll want to make sure menu is aligned with local seasonality.</a:t>
            </a:r>
            <a:endParaRPr/>
          </a:p>
          <a:p>
            <a:pPr indent="0" lvl="0" marL="0" rtl="0" algn="l">
              <a:lnSpc>
                <a:spcPct val="80000"/>
              </a:lnSpc>
              <a:spcBef>
                <a:spcPts val="0"/>
              </a:spcBef>
              <a:spcAft>
                <a:spcPts val="0"/>
              </a:spcAft>
              <a:buNone/>
            </a:pPr>
            <a:r>
              <a:rPr b="1" i="1" lang="en-US" sz="1200"/>
              <a:t>START SMALL:</a:t>
            </a:r>
            <a:r>
              <a:rPr lang="en-US" sz="1200"/>
              <a:t> can literally choose one item to highlight one day/month</a:t>
            </a:r>
            <a:endParaRPr/>
          </a:p>
        </p:txBody>
      </p:sp>
      <p:sp>
        <p:nvSpPr>
          <p:cNvPr id="191" name="Google Shape;191;p13: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4: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Clr>
                <a:schemeClr val="dk1"/>
              </a:buClr>
              <a:buSzPts val="1200"/>
              <a:buFont typeface="Arial"/>
              <a:buNone/>
            </a:pPr>
            <a:r>
              <a:rPr b="1" lang="en-US"/>
              <a:t>Introducing new foods to children, dealing with picky eaters: </a:t>
            </a:r>
            <a:endParaRPr/>
          </a:p>
          <a:p>
            <a:pPr indent="-171450" lvl="0" marL="171450" rtl="0" algn="l">
              <a:spcBef>
                <a:spcPts val="0"/>
              </a:spcBef>
              <a:spcAft>
                <a:spcPts val="0"/>
              </a:spcAft>
              <a:buClr>
                <a:schemeClr val="dk1"/>
              </a:buClr>
              <a:buSzPts val="1200"/>
              <a:buFont typeface="Arial"/>
              <a:buChar char="•"/>
            </a:pPr>
            <a:r>
              <a:rPr lang="en-US"/>
              <a:t>Positive environment – don’t make eating a chore, and avoid rewarding good behavior or a clean plate with foods of any kind. Especially avoid forcing a child to finish the “healthy foods” to get to their dessert or sweets – this can make the healthy food seem like punishment and force the child to eat when they are full</a:t>
            </a:r>
            <a:endParaRPr/>
          </a:p>
          <a:p>
            <a:pPr indent="-171450" lvl="0" marL="171450" rtl="0" algn="l">
              <a:spcBef>
                <a:spcPts val="0"/>
              </a:spcBef>
              <a:spcAft>
                <a:spcPts val="0"/>
              </a:spcAft>
              <a:buClr>
                <a:schemeClr val="dk1"/>
              </a:buClr>
              <a:buSzPts val="1200"/>
              <a:buFont typeface="Arial"/>
              <a:buChar char="•"/>
            </a:pPr>
            <a:r>
              <a:rPr lang="en-US"/>
              <a:t>Cater to their preferences – serve the new food with something that is already familiar to them, and they already like. Prepare new foods similarly to dishes they already like (use same spice/flavor profiles)</a:t>
            </a:r>
            <a:endParaRPr/>
          </a:p>
          <a:p>
            <a:pPr indent="-171450" lvl="0" marL="171450" rtl="0" algn="l">
              <a:spcBef>
                <a:spcPts val="0"/>
              </a:spcBef>
              <a:spcAft>
                <a:spcPts val="0"/>
              </a:spcAft>
              <a:buClr>
                <a:schemeClr val="dk1"/>
              </a:buClr>
              <a:buSzPts val="1200"/>
              <a:buFont typeface="Arial"/>
              <a:buChar char="•"/>
            </a:pPr>
            <a:r>
              <a:rPr lang="en-US"/>
              <a:t>Role model – eat the same meal/snack as the children, and avoid eating unhealthy foods/beverages around them. They will be much more likely to eat the healthy options if you do as well. </a:t>
            </a:r>
            <a:endParaRPr/>
          </a:p>
          <a:p>
            <a:pPr indent="-171450" lvl="0" marL="171450" rtl="0" algn="l">
              <a:spcBef>
                <a:spcPts val="0"/>
              </a:spcBef>
              <a:spcAft>
                <a:spcPts val="0"/>
              </a:spcAft>
              <a:buClr>
                <a:schemeClr val="dk1"/>
              </a:buClr>
              <a:buSzPts val="1200"/>
              <a:buFont typeface="Arial"/>
              <a:buChar char="•"/>
            </a:pPr>
            <a:r>
              <a:rPr lang="en-US"/>
              <a:t>Two bite club - create a routine that everyone should try and taste new foods offered at your center. It’s the rule at your table. However, do not force them to finish more than they want. Make sure they take two bites to make sure they don’t like it (think of orange juice after brushing your teeth)</a:t>
            </a:r>
            <a:endParaRPr/>
          </a:p>
          <a:p>
            <a:pPr indent="-171450" lvl="0" marL="171450" rtl="0" algn="l">
              <a:spcBef>
                <a:spcPts val="0"/>
              </a:spcBef>
              <a:spcAft>
                <a:spcPts val="0"/>
              </a:spcAft>
              <a:buClr>
                <a:schemeClr val="dk1"/>
              </a:buClr>
              <a:buSzPts val="1200"/>
              <a:buFont typeface="Arial"/>
              <a:buChar char="•"/>
            </a:pPr>
            <a:r>
              <a:rPr lang="en-US"/>
              <a:t>Start with small portions - put a very small portion on the plate to try (like two peas). Young children may be concerned that they won’t like the new food, so help them by putting a small amount on their plates – it looks less overwhelming</a:t>
            </a:r>
            <a:endParaRPr/>
          </a:p>
          <a:p>
            <a:pPr indent="-171450" lvl="0" marL="171450" rtl="0" algn="l">
              <a:spcBef>
                <a:spcPts val="0"/>
              </a:spcBef>
              <a:spcAft>
                <a:spcPts val="0"/>
              </a:spcAft>
              <a:buClr>
                <a:schemeClr val="dk1"/>
              </a:buClr>
              <a:buSzPts val="1200"/>
              <a:buFont typeface="Arial"/>
              <a:buChar char="•"/>
            </a:pPr>
            <a:r>
              <a:rPr lang="en-US"/>
              <a:t>Keep offering new foods - it can take 5-15 tries for a child to accept a new food.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Ellyn Satter’s Division of responsibilities between providers and kids: </a:t>
            </a:r>
            <a:endParaRPr/>
          </a:p>
          <a:p>
            <a:pPr indent="0" lvl="0" marL="0" rtl="0" algn="l">
              <a:spcBef>
                <a:spcPts val="0"/>
              </a:spcBef>
              <a:spcAft>
                <a:spcPts val="0"/>
              </a:spcAft>
              <a:buNone/>
            </a:pPr>
            <a:r>
              <a:rPr lang="en-US"/>
              <a:t>Providers decide when, where, and what kids eat. Kids decide how much and whether</a:t>
            </a:r>
            <a:endParaRPr/>
          </a:p>
          <a:p>
            <a:pPr indent="0" lvl="0" marL="0" rtl="0" algn="l">
              <a:spcBef>
                <a:spcPts val="0"/>
              </a:spcBef>
              <a:spcAft>
                <a:spcPts val="0"/>
              </a:spcAft>
              <a:buNone/>
            </a:pPr>
            <a:r>
              <a:t/>
            </a:r>
            <a:endParaRPr b="1" i="0" sz="1200">
              <a:solidFill>
                <a:schemeClr val="dk1"/>
              </a:solidFill>
              <a:latin typeface="Calibri"/>
              <a:ea typeface="Calibri"/>
              <a:cs typeface="Calibri"/>
              <a:sym typeface="Calibri"/>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Parent/caregiver’s feeding jobs:</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Choose and prepare the food</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Provide regular meals and snacks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Make eating times pleasant</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Show children what they have to learn about food and mealtime behavior</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Be considerate of children’s food inexperience without catering to likes and dislikes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Let children grow up to get bodies that are right for them</a:t>
            </a:r>
            <a:endParaRPr/>
          </a:p>
          <a:p>
            <a:pPr indent="0" lvl="0" marL="0" rtl="0" algn="l">
              <a:spcBef>
                <a:spcPts val="0"/>
              </a:spcBef>
              <a:spcAft>
                <a:spcPts val="0"/>
              </a:spcAft>
              <a:buNone/>
            </a:pPr>
            <a:r>
              <a:t/>
            </a:r>
            <a:endParaRPr b="1" i="0" sz="1200">
              <a:solidFill>
                <a:schemeClr val="dk1"/>
              </a:solidFill>
              <a:latin typeface="Calibri"/>
              <a:ea typeface="Calibri"/>
              <a:cs typeface="Calibri"/>
              <a:sym typeface="Calibri"/>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Children's eating jobs:</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Children will eat</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They will eat the amount they need</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They will learn to eat the food their parents eat</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They will grow predictably</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They will learn to behave well at mealtime</a:t>
            </a:r>
            <a:endParaRPr/>
          </a:p>
          <a:p>
            <a:pPr indent="0" lvl="0" marL="0" rtl="0" algn="l">
              <a:spcBef>
                <a:spcPts val="0"/>
              </a:spcBef>
              <a:spcAft>
                <a:spcPts val="0"/>
              </a:spcAft>
              <a:buNone/>
            </a:pPr>
            <a:r>
              <a:t/>
            </a:r>
            <a:endParaRPr/>
          </a:p>
        </p:txBody>
      </p:sp>
      <p:sp>
        <p:nvSpPr>
          <p:cNvPr id="198" name="Google Shape;198;p14: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5: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This is key – providing activities that focus on nutrition, gardening, and agriculture themes creates buy-in through fun games and activities. Kids are much more likely to want to try something if they have participated in some sort of activity that involves that new food.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Try offering the new food outside the meal time – let them touch, smell, and see them inside and out before asking kids to taste them. You can make it a classroom lesson (describe how they look and feel) and then have children who are interested in trying the new food take a taste and share their perceptions. This method creates a desirability to try the new food, and puts less pressure on the children to try something completely foreign at meal/snack time.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Explain some lessons from Got Dirt?, Grow it! Try it! Like it!, or other resources</a:t>
            </a:r>
            <a:endParaRPr/>
          </a:p>
          <a:p>
            <a:pPr indent="0" lvl="0" marL="0" rtl="0" algn="l">
              <a:spcBef>
                <a:spcPts val="0"/>
              </a:spcBef>
              <a:spcAft>
                <a:spcPts val="0"/>
              </a:spcAft>
              <a:buNone/>
            </a:pPr>
            <a:r>
              <a:t/>
            </a:r>
            <a:endParaRPr/>
          </a:p>
        </p:txBody>
      </p:sp>
      <p:sp>
        <p:nvSpPr>
          <p:cNvPr id="207" name="Google Shape;207;p15: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6: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b="1" lang="en-US"/>
              <a:t>Gardening</a:t>
            </a:r>
            <a:r>
              <a:rPr lang="en-US"/>
              <a:t> – includes backyard gardening and container gardening (can do in the winter)</a:t>
            </a:r>
            <a:endParaRPr/>
          </a:p>
          <a:p>
            <a:pPr indent="0" lvl="0" marL="0" rtl="0" algn="l">
              <a:spcBef>
                <a:spcPts val="0"/>
              </a:spcBef>
              <a:spcAft>
                <a:spcPts val="0"/>
              </a:spcAft>
              <a:buNone/>
            </a:pPr>
            <a:r>
              <a:rPr lang="en-US"/>
              <a:t>Promotes exploration and discovery</a:t>
            </a:r>
            <a:endParaRPr/>
          </a:p>
          <a:p>
            <a:pPr indent="0" lvl="0" marL="0" rtl="0" algn="l">
              <a:spcBef>
                <a:spcPts val="0"/>
              </a:spcBef>
              <a:spcAft>
                <a:spcPts val="0"/>
              </a:spcAft>
              <a:buNone/>
            </a:pPr>
            <a:r>
              <a:rPr lang="en-US"/>
              <a:t>Great fit with experiential education</a:t>
            </a:r>
            <a:endParaRPr/>
          </a:p>
          <a:p>
            <a:pPr indent="0" lvl="0" marL="0" rtl="0" algn="l">
              <a:spcBef>
                <a:spcPts val="0"/>
              </a:spcBef>
              <a:spcAft>
                <a:spcPts val="0"/>
              </a:spcAft>
              <a:buNone/>
            </a:pPr>
            <a:r>
              <a:rPr lang="en-US"/>
              <a:t>Motivates and increases physical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Share some of the gardening stories from the “Got Dirt?” resource</a:t>
            </a:r>
            <a:endParaRPr/>
          </a:p>
          <a:p>
            <a:pPr indent="0" lvl="0" marL="0" rtl="0" algn="l">
              <a:spcBef>
                <a:spcPts val="0"/>
              </a:spcBef>
              <a:spcAft>
                <a:spcPts val="0"/>
              </a:spcAft>
              <a:buNone/>
            </a:pPr>
            <a:br>
              <a:rPr lang="en-US"/>
            </a:br>
            <a:r>
              <a:rPr b="1" lang="en-US"/>
              <a:t>Farm tours: </a:t>
            </a:r>
            <a:endParaRPr b="1"/>
          </a:p>
          <a:p>
            <a:pPr indent="0" lvl="0" marL="0" rtl="0" algn="l">
              <a:spcBef>
                <a:spcPts val="0"/>
              </a:spcBef>
              <a:spcAft>
                <a:spcPts val="0"/>
              </a:spcAft>
              <a:buNone/>
            </a:pPr>
            <a:r>
              <a:rPr lang="en-US"/>
              <a:t>Try to go to the farm that supplies the food to your program</a:t>
            </a:r>
            <a:endParaRPr/>
          </a:p>
          <a:p>
            <a:pPr indent="0" lvl="0" marL="0" rtl="0" algn="l">
              <a:spcBef>
                <a:spcPts val="0"/>
              </a:spcBef>
              <a:spcAft>
                <a:spcPts val="0"/>
              </a:spcAft>
              <a:buNone/>
            </a:pPr>
            <a:r>
              <a:rPr lang="en-US"/>
              <a:t>Make sure you have access to bathrooms</a:t>
            </a:r>
            <a:endParaRPr/>
          </a:p>
          <a:p>
            <a:pPr indent="0" lvl="0" marL="0" rtl="0" algn="l">
              <a:spcBef>
                <a:spcPts val="0"/>
              </a:spcBef>
              <a:spcAft>
                <a:spcPts val="0"/>
              </a:spcAft>
              <a:buNone/>
            </a:pPr>
            <a:r>
              <a:rPr lang="en-US"/>
              <a:t>Dress appropriately and come prepared (water, name tags, sunscreen)</a:t>
            </a:r>
            <a:endParaRPr/>
          </a:p>
          <a:p>
            <a:pPr indent="0" lvl="0" marL="0" rtl="0" algn="l">
              <a:spcBef>
                <a:spcPts val="0"/>
              </a:spcBef>
              <a:spcAft>
                <a:spcPts val="0"/>
              </a:spcAft>
              <a:buNone/>
            </a:pPr>
            <a:r>
              <a:rPr lang="en-US"/>
              <a:t>Provide authentic experiences – let the children do something real, like plant or weed or harvest</a:t>
            </a:r>
            <a:endParaRPr/>
          </a:p>
          <a:p>
            <a:pPr indent="0" lvl="0" marL="0" rtl="0" algn="l">
              <a:spcBef>
                <a:spcPts val="0"/>
              </a:spcBef>
              <a:spcAft>
                <a:spcPts val="0"/>
              </a:spcAft>
              <a:buNone/>
            </a:pPr>
            <a:r>
              <a:rPr lang="en-US"/>
              <a:t>Make an inclement weather plan</a:t>
            </a:r>
            <a:endParaRPr/>
          </a:p>
        </p:txBody>
      </p:sp>
      <p:sp>
        <p:nvSpPr>
          <p:cNvPr id="216" name="Google Shape;216;p16: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7: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7: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Questions/comments about this? </a:t>
            </a:r>
            <a:endParaRPr/>
          </a:p>
        </p:txBody>
      </p:sp>
      <p:sp>
        <p:nvSpPr>
          <p:cNvPr id="225" name="Google Shape;225;p17: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2: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Introductions (20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Show of hands who is in the room – in-home child care / center / 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Introductions / ice breaker: Tell each other who you are, what kind of provider you are (in home or center), and tell the group about your favorite childhood food memory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6" name="Google Shape;86;p2: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8: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8: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Repetition is key: sometimes kids need to try new foods up to 15 times to acquire a taste for it. Be patient and keep trying. This also applies to messaging and key concepts – sometimes we need to hear things multiple times, and in different ways, for it to sink in. (Hence the repetition in this training)</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Create a positive environment: don’t make eating a chore, and avoid rewarding good behavior or a clean plate with foods of any kind. Especially avoid forcing a child to finish the “healthy foods” to get to their dessert or sweets – this can make the healthy food seem like punishment and force the child to eat when they are full</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Role model positive behaviors: eat the same meal/snack as the children, and avoid eating unhealthy foods/beverages around them. They will be much more likely to eat the healthy options if you do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Hear it, see it, do it: Ancient Chinese proverb (Confucius) that says “If you hear something, you will forget it, if you see something, you will remember it, and if you do something, you will understand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Hear it: talking about fruits and vegetables, why they are good for kids, where they come from</a:t>
            </a:r>
            <a:endParaRPr/>
          </a:p>
          <a:p>
            <a:pPr indent="0" lvl="0" marL="0" rtl="0" algn="l">
              <a:spcBef>
                <a:spcPts val="0"/>
              </a:spcBef>
              <a:spcAft>
                <a:spcPts val="0"/>
              </a:spcAft>
              <a:buNone/>
            </a:pPr>
            <a:r>
              <a:rPr lang="en-US"/>
              <a:t>	Hear &amp; see it: reading a book about nutrition, gardening, cooking, etc.</a:t>
            </a:r>
            <a:endParaRPr/>
          </a:p>
          <a:p>
            <a:pPr indent="0" lvl="0" marL="0" rtl="0" algn="l">
              <a:spcBef>
                <a:spcPts val="0"/>
              </a:spcBef>
              <a:spcAft>
                <a:spcPts val="0"/>
              </a:spcAft>
              <a:buNone/>
            </a:pPr>
            <a:r>
              <a:rPr lang="en-US"/>
              <a:t>	Do it: taste testing, cooking/preparing food together, gardening, going to the farmers market and/or farm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Gardening: reinforces lessons learned at the farm and classroom, and can substitute for farm trips when it isn’t feasible. Main goal is to help 	children understand that much of their food they eat grows in the ground, which usually adds a bonus of getting kids more excited about 	trying those foods.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	Farm / farmers market visits: creates a “local food story,” learning how all food starts at the farm, how food grows, what the farmer needs to 	help it grow and how food gets from the farm to their tables. Reinforces what they are learning in the classroom.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Parents and guardians: Invite them to join activities and lessons (farm trips, gardening)</a:t>
            </a:r>
            <a:endParaRPr/>
          </a:p>
          <a:p>
            <a:pPr indent="-171450" lvl="0" marL="171450" rtl="0" algn="l">
              <a:spcBef>
                <a:spcPts val="0"/>
              </a:spcBef>
              <a:spcAft>
                <a:spcPts val="0"/>
              </a:spcAft>
              <a:buClr>
                <a:schemeClr val="dk1"/>
              </a:buClr>
              <a:buSzPts val="1200"/>
              <a:buFont typeface="Arial"/>
              <a:buChar char="•"/>
            </a:pPr>
            <a:r>
              <a:rPr lang="en-US"/>
              <a:t>Parents can share in the experience with their kids, and see first hand how excited their children are about preparing and eating healthy foods. </a:t>
            </a:r>
            <a:endParaRPr/>
          </a:p>
          <a:p>
            <a:pPr indent="-171450" lvl="0" marL="171450" rtl="0" algn="l">
              <a:spcBef>
                <a:spcPts val="0"/>
              </a:spcBef>
              <a:spcAft>
                <a:spcPts val="0"/>
              </a:spcAft>
              <a:buClr>
                <a:schemeClr val="dk1"/>
              </a:buClr>
              <a:buSzPts val="1200"/>
              <a:buFont typeface="Arial"/>
              <a:buChar char="•"/>
            </a:pPr>
            <a:r>
              <a:rPr lang="en-US"/>
              <a:t>Gives them confidence to purchase and prepare healthy foods at home. </a:t>
            </a:r>
            <a:endParaRPr/>
          </a:p>
          <a:p>
            <a:pPr indent="-171450" lvl="0" marL="171450" rtl="0" algn="l">
              <a:spcBef>
                <a:spcPts val="0"/>
              </a:spcBef>
              <a:spcAft>
                <a:spcPts val="0"/>
              </a:spcAft>
              <a:buClr>
                <a:schemeClr val="dk1"/>
              </a:buClr>
              <a:buSzPts val="1200"/>
              <a:buFont typeface="Arial"/>
              <a:buChar char="•"/>
            </a:pPr>
            <a:r>
              <a:rPr lang="en-US"/>
              <a:t>Continuing these food habits at home reinforces positive behaviors for the preschool child as well as the entire family.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Arial"/>
              <a:buNone/>
            </a:pPr>
            <a:r>
              <a:rPr lang="en-US"/>
              <a:t>	Most effective way to communicate with parents is face to face</a:t>
            </a:r>
            <a:endParaRPr/>
          </a:p>
          <a:p>
            <a:pPr indent="0" lvl="0" marL="0" rtl="0" algn="l">
              <a:spcBef>
                <a:spcPts val="0"/>
              </a:spcBef>
              <a:spcAft>
                <a:spcPts val="0"/>
              </a:spcAft>
              <a:buNone/>
            </a:pPr>
            <a:r>
              <a:rPr lang="en-US"/>
              <a:t>	Fliers and newsletters should only contain essential information</a:t>
            </a:r>
            <a:endParaRPr/>
          </a:p>
          <a:p>
            <a:pPr indent="0" lvl="0" marL="0" rtl="0" algn="l">
              <a:spcBef>
                <a:spcPts val="0"/>
              </a:spcBef>
              <a:spcAft>
                <a:spcPts val="0"/>
              </a:spcAft>
              <a:buNone/>
            </a:pPr>
            <a:r>
              <a:rPr lang="en-US"/>
              <a:t>	Don’t be discouraged if they don’t buy in at first, over time they will likely come around. Word of mouth will encourage others to join.</a:t>
            </a:r>
            <a:endParaRPr/>
          </a:p>
          <a:p>
            <a:pPr indent="0" lvl="0" marL="0" rtl="0" algn="l">
              <a:spcBef>
                <a:spcPts val="0"/>
              </a:spcBef>
              <a:spcAft>
                <a:spcPts val="0"/>
              </a:spcAft>
              <a:buNone/>
            </a:pPr>
            <a:r>
              <a:rPr lang="en-US"/>
              <a:t>	Consider soliciting parent input to shape the program by hosting parent groups for discussion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Engage community:</a:t>
            </a:r>
            <a:endParaRPr/>
          </a:p>
          <a:p>
            <a:pPr indent="-171450" lvl="0" marL="171450" rtl="0" algn="l">
              <a:spcBef>
                <a:spcPts val="0"/>
              </a:spcBef>
              <a:spcAft>
                <a:spcPts val="0"/>
              </a:spcAft>
              <a:buClr>
                <a:schemeClr val="dk1"/>
              </a:buClr>
              <a:buSzPts val="1200"/>
              <a:buFont typeface="Arial"/>
              <a:buChar char="•"/>
            </a:pPr>
            <a:r>
              <a:rPr lang="en-US"/>
              <a:t>Look around and start talking to organizations who might have similar goals (local nonprofits organizations, local public health/SHIP, master gardeners, student groups, faith based organizations, health care providers, gardening centers)</a:t>
            </a:r>
            <a:endParaRPr/>
          </a:p>
          <a:p>
            <a:pPr indent="-171450" lvl="0" marL="171450" rtl="0" algn="l">
              <a:spcBef>
                <a:spcPts val="0"/>
              </a:spcBef>
              <a:spcAft>
                <a:spcPts val="0"/>
              </a:spcAft>
              <a:buClr>
                <a:schemeClr val="dk1"/>
              </a:buClr>
              <a:buSzPts val="1200"/>
              <a:buFont typeface="Arial"/>
              <a:buChar char="•"/>
            </a:pPr>
            <a:r>
              <a:rPr lang="en-US"/>
              <a:t>Consider writing an article for the local newspaper or blog</a:t>
            </a:r>
            <a:endParaRPr/>
          </a:p>
          <a:p>
            <a:pPr indent="0" lvl="1" marL="457200" rtl="0" algn="l">
              <a:spcBef>
                <a:spcPts val="0"/>
              </a:spcBef>
              <a:spcAft>
                <a:spcPts val="0"/>
              </a:spcAft>
              <a:buNone/>
            </a:pPr>
            <a:r>
              <a:rPr lang="en-US"/>
              <a:t>Might be surprised how interested people are in preschool nutrition and physical activity education</a:t>
            </a:r>
            <a:endParaRPr/>
          </a:p>
          <a:p>
            <a:pPr indent="-171450" lvl="0" marL="171450" rtl="0" algn="l">
              <a:spcBef>
                <a:spcPts val="0"/>
              </a:spcBef>
              <a:spcAft>
                <a:spcPts val="0"/>
              </a:spcAft>
              <a:buClr>
                <a:schemeClr val="dk1"/>
              </a:buClr>
              <a:buSzPts val="1200"/>
              <a:buFont typeface="Arial"/>
              <a:buChar char="•"/>
            </a:pPr>
            <a:r>
              <a:rPr lang="en-US"/>
              <a:t>Consider bringing in farmers, Registered Dietitians, local public health professionals, nurses, doctors, firemen, athletes, and chefs into the classroom for a “healthy chat” </a:t>
            </a:r>
            <a:endParaRPr/>
          </a:p>
          <a:p>
            <a:pPr indent="-171450" lvl="1" marL="628650" rtl="0" algn="l">
              <a:spcBef>
                <a:spcPts val="0"/>
              </a:spcBef>
              <a:spcAft>
                <a:spcPts val="0"/>
              </a:spcAft>
              <a:buClr>
                <a:schemeClr val="dk1"/>
              </a:buClr>
              <a:buSzPts val="1200"/>
              <a:buFont typeface="Arial"/>
              <a:buChar char="•"/>
            </a:pPr>
            <a:r>
              <a:rPr lang="en-US"/>
              <a:t>These guests can be parents or local community members. </a:t>
            </a:r>
            <a:endParaRPr/>
          </a:p>
          <a:p>
            <a:pPr indent="-171450" lvl="1" marL="628650" rtl="0" algn="l">
              <a:spcBef>
                <a:spcPts val="0"/>
              </a:spcBef>
              <a:spcAft>
                <a:spcPts val="0"/>
              </a:spcAft>
              <a:buClr>
                <a:schemeClr val="dk1"/>
              </a:buClr>
              <a:buSzPts val="1200"/>
              <a:buFont typeface="Arial"/>
              <a:buChar char="•"/>
            </a:pPr>
            <a:r>
              <a:rPr lang="en-US"/>
              <a:t>When children see adults they know and respect talking about the value of eating fruits and vegetables, being physically active, and eating nutritious foods, they are more likely to embrace healthy eating behaviors</a:t>
            </a:r>
            <a:endParaRPr/>
          </a:p>
        </p:txBody>
      </p:sp>
      <p:sp>
        <p:nvSpPr>
          <p:cNvPr id="233" name="Google Shape;233;p18: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9: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1" name="Google Shape;241;p19: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0: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7" name="Google Shape;247;p20: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2: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54" name="Google Shape;254;p22: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3: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3: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61" name="Google Shape;261;p23: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4: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68" name="Google Shape;268;p24: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708660" y="4451985"/>
            <a:ext cx="5669280" cy="421767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92" name="Google Shape;92;p3: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4: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Clr>
                <a:schemeClr val="dk1"/>
              </a:buClr>
              <a:buSzPts val="1200"/>
              <a:buFont typeface="Arial"/>
              <a:buNone/>
            </a:pPr>
            <a:r>
              <a:rPr lang="en-US"/>
              <a:t>First: Child Care means more than just home and center based child care, but anywhere where early childhood care or education takes place – includes preschool and Head Start</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Farm to Child Care is not a set program with specific activities to follow, but rather a collection of kinds of activities, which we will discuss.</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Three parts of Farm to Child Care: </a:t>
            </a:r>
            <a:endParaRPr/>
          </a:p>
          <a:p>
            <a:pPr indent="-171450" lvl="0" marL="171450" rtl="0" algn="l">
              <a:spcBef>
                <a:spcPts val="0"/>
              </a:spcBef>
              <a:spcAft>
                <a:spcPts val="0"/>
              </a:spcAft>
              <a:buClr>
                <a:schemeClr val="dk1"/>
              </a:buClr>
              <a:buSzPts val="1200"/>
              <a:buFont typeface="Arial"/>
              <a:buChar char="•"/>
            </a:pPr>
            <a:r>
              <a:rPr lang="en-US"/>
              <a:t>Using locally grown foods in meals and snacks </a:t>
            </a:r>
            <a:endParaRPr/>
          </a:p>
          <a:p>
            <a:pPr indent="-174673" lvl="0" marL="174673" rtl="0" algn="l">
              <a:spcBef>
                <a:spcPts val="0"/>
              </a:spcBef>
              <a:spcAft>
                <a:spcPts val="0"/>
              </a:spcAft>
              <a:buClr>
                <a:schemeClr val="dk1"/>
              </a:buClr>
              <a:buSzPts val="1200"/>
              <a:buFont typeface="Arial"/>
              <a:buChar char="•"/>
            </a:pPr>
            <a:r>
              <a:rPr lang="en-US"/>
              <a:t>Local food themes included in curriculum and activities</a:t>
            </a:r>
            <a:endParaRPr/>
          </a:p>
          <a:p>
            <a:pPr indent="0" lvl="1" marL="0" rtl="0" algn="l">
              <a:spcBef>
                <a:spcPts val="0"/>
              </a:spcBef>
              <a:spcAft>
                <a:spcPts val="0"/>
              </a:spcAft>
              <a:buNone/>
            </a:pPr>
            <a:r>
              <a:rPr lang="en-US"/>
              <a:t>	- arts and crafts, stories, games, and activities that include nutrition, agriculture, gardening, environmental stewardship </a:t>
            </a:r>
            <a:endParaRPr/>
          </a:p>
          <a:p>
            <a:pPr indent="-174673" lvl="0" marL="174673" rtl="0" algn="l">
              <a:spcBef>
                <a:spcPts val="0"/>
              </a:spcBef>
              <a:spcAft>
                <a:spcPts val="0"/>
              </a:spcAft>
              <a:buClr>
                <a:schemeClr val="dk1"/>
              </a:buClr>
              <a:buSzPts val="1200"/>
              <a:buFont typeface="Arial"/>
              <a:buChar char="•"/>
            </a:pPr>
            <a:r>
              <a:rPr lang="en-US"/>
              <a:t>Field trips to farmers markets and farms</a:t>
            </a:r>
            <a:endParaRPr/>
          </a:p>
          <a:p>
            <a:pPr indent="-98473" lvl="0" marL="174673"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From Farm to Preschool website: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Farm to Preschool is a natural expansion of the national farm to school model and encompasses a wide range of programs and activities.  Farm to Preschool serves the full spectrum of child care delivery: preschools, Head Start, center-based, programs in K-12 school districts, nurseries and family home care facilities.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Its goals are multi-level and include:  influencing the eating habits of young children while their preferences are forming; creating healthy lifestyles through good nutrition and experiential opportunities such as gardening; improving healthy food access at home and within the community; and ultimately influencing policies to address the childhood obesity epidemic through a local food lens. Program activities can take an environmental and systems change approach by serving preschoolers, teachers and child care providers, parents and family members, as well as communities.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Program components can include the following: sourcing local foods in school snacks and meals; promoting and increasing access to local foods for providers and families; offering nutrition and/or garden-based curricula; school gardening; in-class food preparation and taste testing; field trips to farms, farmers’ markets and community gardens; parent workshops; implementing preschool wellness policies which address Farm to Preschool principles; and influencing policies at the local, state or national level.</a:t>
            </a:r>
            <a:endParaRPr/>
          </a:p>
          <a:p>
            <a:pPr indent="0" lvl="1"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9" name="Google Shape;99;p4: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5: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Children Benefit from healthier eating habits:</a:t>
            </a:r>
            <a:endParaRPr/>
          </a:p>
          <a:p>
            <a:pPr indent="-171450" lvl="0" marL="171450" rtl="0" algn="l">
              <a:spcBef>
                <a:spcPts val="0"/>
              </a:spcBef>
              <a:spcAft>
                <a:spcPts val="0"/>
              </a:spcAft>
              <a:buClr>
                <a:schemeClr val="dk1"/>
              </a:buClr>
              <a:buSzPts val="1200"/>
              <a:buFont typeface="Arial"/>
              <a:buChar char="•"/>
            </a:pPr>
            <a:r>
              <a:rPr lang="en-US"/>
              <a:t>Eat more fruits and vegetables at school and home</a:t>
            </a:r>
            <a:endParaRPr/>
          </a:p>
          <a:p>
            <a:pPr indent="-171450" lvl="0" marL="171450" rtl="0" algn="l">
              <a:spcBef>
                <a:spcPts val="0"/>
              </a:spcBef>
              <a:spcAft>
                <a:spcPts val="0"/>
              </a:spcAft>
              <a:buClr>
                <a:schemeClr val="dk1"/>
              </a:buClr>
              <a:buSzPts val="1200"/>
              <a:buFont typeface="Arial"/>
              <a:buChar char="•"/>
            </a:pPr>
            <a:r>
              <a:rPr lang="en-US"/>
              <a:t>Decrease in preference for and consumption of less healthy foods</a:t>
            </a:r>
            <a:r>
              <a:rPr lang="en-US"/>
              <a:t>(like soda and chips)</a:t>
            </a:r>
            <a:endParaRPr/>
          </a:p>
          <a:p>
            <a:pPr indent="-171450" lvl="0" marL="171450" rtl="0" algn="l">
              <a:spcBef>
                <a:spcPts val="0"/>
              </a:spcBef>
              <a:spcAft>
                <a:spcPts val="0"/>
              </a:spcAft>
              <a:buClr>
                <a:schemeClr val="dk1"/>
              </a:buClr>
              <a:buSzPts val="1200"/>
              <a:buFont typeface="Arial"/>
              <a:buChar char="•"/>
            </a:pPr>
            <a:r>
              <a:rPr lang="en-US"/>
              <a:t>Greater willingness to try new foods and healthier options</a:t>
            </a:r>
            <a:endParaRPr/>
          </a:p>
          <a:p>
            <a:pPr indent="-171450" lvl="0" marL="171450" rtl="0" algn="l">
              <a:spcBef>
                <a:spcPts val="0"/>
              </a:spcBef>
              <a:spcAft>
                <a:spcPts val="0"/>
              </a:spcAft>
              <a:buClr>
                <a:schemeClr val="dk1"/>
              </a:buClr>
              <a:buSzPts val="1200"/>
              <a:buFont typeface="Arial"/>
              <a:buChar char="•"/>
            </a:pPr>
            <a:r>
              <a:rPr lang="en-US"/>
              <a:t>Ask their families to make healthier purchases at the grocery store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Increased knowledge and understanding of fruits and vegetables, healthy eating, gardening, agriculture/food system, the environment, the food system, and seasonality</a:t>
            </a:r>
            <a:endParaRPr/>
          </a:p>
          <a:p>
            <a:pPr indent="0" lvl="1" marL="457200" rtl="0" algn="l">
              <a:spcBef>
                <a:spcPts val="0"/>
              </a:spcBef>
              <a:spcAft>
                <a:spcPts val="0"/>
              </a:spcAft>
              <a:buNone/>
            </a:pPr>
            <a:r>
              <a:t/>
            </a:r>
            <a:endParaRPr/>
          </a:p>
          <a:p>
            <a:pPr indent="0" lvl="0" marL="0" rtl="0" algn="l">
              <a:spcBef>
                <a:spcPts val="0"/>
              </a:spcBef>
              <a:spcAft>
                <a:spcPts val="0"/>
              </a:spcAft>
              <a:buNone/>
            </a:pPr>
            <a:r>
              <a:rPr lang="en-US"/>
              <a:t>Improved overall social skills, self-esteem, and classroom behavior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*Citation: National Farm to School Network. (Updated 2020). </a:t>
            </a:r>
            <a:r>
              <a:rPr i="1" lang="en-US"/>
              <a:t>The Benefits of Farm to School. </a:t>
            </a:r>
            <a:r>
              <a:rPr i="0" lang="en-US"/>
              <a:t>Retrieved from: </a:t>
            </a:r>
            <a:r>
              <a:rPr lang="en-US"/>
              <a:t>http://www.farmtoschool.org/Resources/BenefitsFactSheet.pdf</a:t>
            </a:r>
            <a:endParaRPr i="0"/>
          </a:p>
          <a:p>
            <a:pPr indent="0" lvl="0" marL="0" rtl="0" algn="l">
              <a:spcBef>
                <a:spcPts val="0"/>
              </a:spcBef>
              <a:spcAft>
                <a:spcPts val="0"/>
              </a:spcAft>
              <a:buNone/>
            </a:pPr>
            <a:r>
              <a:t/>
            </a:r>
            <a:endParaRPr/>
          </a:p>
        </p:txBody>
      </p:sp>
      <p:sp>
        <p:nvSpPr>
          <p:cNvPr id="109" name="Google Shape;109;p5: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Clr>
                <a:schemeClr val="dk1"/>
              </a:buClr>
              <a:buSzPts val="1200"/>
              <a:buFont typeface="Arial"/>
              <a:buNone/>
            </a:pPr>
            <a:r>
              <a:rPr lang="en-US"/>
              <a:t>Farmers benefit: </a:t>
            </a:r>
            <a:endParaRPr/>
          </a:p>
          <a:p>
            <a:pPr indent="-171450" lvl="0" marL="171450" rtl="0" algn="l">
              <a:spcBef>
                <a:spcPts val="0"/>
              </a:spcBef>
              <a:spcAft>
                <a:spcPts val="0"/>
              </a:spcAft>
              <a:buClr>
                <a:schemeClr val="dk1"/>
              </a:buClr>
              <a:buSzPts val="1200"/>
              <a:buFont typeface="Arial"/>
              <a:buChar char="•"/>
            </a:pPr>
            <a:r>
              <a:rPr lang="en-US"/>
              <a:t>Opens new markets for farmers, ranchers, fishers, food processors and manufacturers</a:t>
            </a:r>
            <a:endParaRPr/>
          </a:p>
          <a:p>
            <a:pPr indent="-171450" lvl="0" marL="171450" rtl="0" algn="l">
              <a:spcBef>
                <a:spcPts val="0"/>
              </a:spcBef>
              <a:spcAft>
                <a:spcPts val="0"/>
              </a:spcAft>
              <a:buClr>
                <a:schemeClr val="dk1"/>
              </a:buClr>
              <a:buSzPts val="1200"/>
              <a:buFont typeface="Arial"/>
              <a:buChar char="•"/>
            </a:pPr>
            <a:r>
              <a:rPr lang="en-US"/>
              <a:t>Opportunity to educate children on where their food comes from</a:t>
            </a:r>
            <a:endParaRPr/>
          </a:p>
          <a:p>
            <a:pPr indent="-171450" lvl="0" marL="171450" rtl="0" algn="l">
              <a:spcBef>
                <a:spcPts val="0"/>
              </a:spcBef>
              <a:spcAft>
                <a:spcPts val="0"/>
              </a:spcAft>
              <a:buClr>
                <a:schemeClr val="dk1"/>
              </a:buClr>
              <a:buSzPts val="1200"/>
              <a:buFont typeface="Arial"/>
              <a:buChar char="•"/>
            </a:pPr>
            <a:r>
              <a:rPr lang="en-US"/>
              <a:t>Positive relationships with schools/daycares, children, and communities</a:t>
            </a:r>
            <a:endParaRPr/>
          </a:p>
          <a:p>
            <a:pPr indent="-171450" lvl="0" marL="171450" rtl="0" algn="l">
              <a:spcBef>
                <a:spcPts val="0"/>
              </a:spcBef>
              <a:spcAft>
                <a:spcPts val="0"/>
              </a:spcAft>
              <a:buClr>
                <a:schemeClr val="dk1"/>
              </a:buClr>
              <a:buSzPts val="1200"/>
              <a:buFont typeface="Arial"/>
              <a:buChar char="•"/>
            </a:pPr>
            <a:r>
              <a:rPr lang="en-US"/>
              <a:t>New markets for farm products</a:t>
            </a:r>
            <a:endParaRPr/>
          </a:p>
          <a:p>
            <a:pPr indent="-171450" lvl="0" marL="171450" rtl="0" algn="l">
              <a:spcBef>
                <a:spcPts val="0"/>
              </a:spcBef>
              <a:spcAft>
                <a:spcPts val="0"/>
              </a:spcAft>
              <a:buClr>
                <a:schemeClr val="dk1"/>
              </a:buClr>
              <a:buSzPts val="1200"/>
              <a:buFont typeface="Arial"/>
              <a:buChar char="•"/>
            </a:pPr>
            <a:r>
              <a:rPr lang="en-US"/>
              <a:t>Increased reliability of sales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Shortened supply chain =&gt; local control, transparency, and potential environmental benefits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Fact: According to the most recent USDA farm to school census, MN school districts invested $12.3 million in local food, spending an average of approximately 13% of their budgets on local products.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*Citations: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National Farm to School Network. (2020). </a:t>
            </a:r>
            <a:r>
              <a:rPr i="1" lang="en-US"/>
              <a:t>T</a:t>
            </a:r>
            <a:r>
              <a:rPr i="1" lang="en-US"/>
              <a:t>he Benefits of Farm to School. </a:t>
            </a:r>
            <a:r>
              <a:rPr i="0" lang="en-US"/>
              <a:t>Retrieved from: </a:t>
            </a:r>
            <a:r>
              <a:rPr lang="en-US"/>
              <a:t>http://www.farmtoschool.org/Resources/BenefitsFactSheet.pdf</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USDA</a:t>
            </a:r>
            <a:r>
              <a:rPr i="0" lang="en-US"/>
              <a:t>. </a:t>
            </a:r>
            <a:r>
              <a:rPr i="1" lang="en-US"/>
              <a:t>Farm to School Census: Minnesota. </a:t>
            </a:r>
            <a:r>
              <a:rPr i="0" lang="en-US"/>
              <a:t>Retrieved from:</a:t>
            </a:r>
            <a:r>
              <a:rPr lang="en-US"/>
              <a:t>https://farmtoschoolcensus.fns.usda.gov/find-your-school-district/minnesota</a:t>
            </a:r>
            <a:endParaRPr/>
          </a:p>
          <a:p>
            <a:pPr indent="0" lvl="0" marL="0" rtl="0" algn="l">
              <a:spcBef>
                <a:spcPts val="0"/>
              </a:spcBef>
              <a:spcAft>
                <a:spcPts val="0"/>
              </a:spcAft>
              <a:buNone/>
            </a:pPr>
            <a:r>
              <a:t/>
            </a:r>
            <a:endParaRPr/>
          </a:p>
        </p:txBody>
      </p:sp>
      <p:sp>
        <p:nvSpPr>
          <p:cNvPr id="118" name="Google Shape;118;p6: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7: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Schools benefit:</a:t>
            </a:r>
            <a:endParaRPr/>
          </a:p>
          <a:p>
            <a:pPr indent="-171450" lvl="0" marL="171450" rtl="0" algn="l">
              <a:spcBef>
                <a:spcPts val="0"/>
              </a:spcBef>
              <a:spcAft>
                <a:spcPts val="0"/>
              </a:spcAft>
              <a:buClr>
                <a:schemeClr val="dk1"/>
              </a:buClr>
              <a:buSzPts val="1200"/>
              <a:buFont typeface="Arial"/>
              <a:buChar char="•"/>
            </a:pPr>
            <a:r>
              <a:rPr lang="en-US"/>
              <a:t>Increased student meal participation = increased revenue (average +9%)</a:t>
            </a:r>
            <a:endParaRPr/>
          </a:p>
          <a:p>
            <a:pPr indent="-171450" lvl="0" marL="171450" rtl="0" algn="l">
              <a:spcBef>
                <a:spcPts val="0"/>
              </a:spcBef>
              <a:spcAft>
                <a:spcPts val="0"/>
              </a:spcAft>
              <a:buClr>
                <a:schemeClr val="dk1"/>
              </a:buClr>
              <a:buSzPts val="1200"/>
              <a:buFont typeface="Arial"/>
              <a:buChar char="•"/>
            </a:pPr>
            <a:r>
              <a:rPr lang="en-US"/>
              <a:t>Improved food service staff motivation and morale</a:t>
            </a:r>
            <a:endParaRPr/>
          </a:p>
          <a:p>
            <a:pPr indent="-171450" lvl="0" marL="171450" rtl="0" algn="l">
              <a:spcBef>
                <a:spcPts val="0"/>
              </a:spcBef>
              <a:spcAft>
                <a:spcPts val="0"/>
              </a:spcAft>
              <a:buClr>
                <a:schemeClr val="dk1"/>
              </a:buClr>
              <a:buSzPts val="1200"/>
              <a:buFont typeface="Arial"/>
              <a:buChar char="•"/>
            </a:pPr>
            <a:r>
              <a:rPr lang="en-US"/>
              <a:t>Increased knowledge and interest in local food preparation, seasonal recipes </a:t>
            </a:r>
            <a:endParaRPr/>
          </a:p>
          <a:p>
            <a:pPr indent="-171450" lvl="0" marL="171450" rtl="0" algn="l">
              <a:spcBef>
                <a:spcPts val="0"/>
              </a:spcBef>
              <a:spcAft>
                <a:spcPts val="0"/>
              </a:spcAft>
              <a:buClr>
                <a:schemeClr val="dk1"/>
              </a:buClr>
              <a:buSzPts val="1200"/>
              <a:buFont typeface="Arial"/>
              <a:buChar char="•"/>
            </a:pPr>
            <a:r>
              <a:rPr lang="en-US"/>
              <a:t>Strengthened relationships between food service staff and teachers</a:t>
            </a:r>
            <a:endParaRPr/>
          </a:p>
          <a:p>
            <a:pPr indent="-171450" lvl="0" marL="171450" rtl="0" algn="l">
              <a:spcBef>
                <a:spcPts val="0"/>
              </a:spcBef>
              <a:spcAft>
                <a:spcPts val="0"/>
              </a:spcAft>
              <a:buClr>
                <a:schemeClr val="dk1"/>
              </a:buClr>
              <a:buSzPts val="1200"/>
              <a:buFont typeface="Arial"/>
              <a:buChar char="•"/>
            </a:pPr>
            <a:r>
              <a:rPr lang="en-US"/>
              <a:t>Positive changes in teacher’s diets, lifestyles, and attitudes about integrating farm to school related information into curriculum</a:t>
            </a:r>
            <a:endParaRPr/>
          </a:p>
          <a:p>
            <a:pPr indent="0" lvl="1" marL="0" rtl="0" algn="l">
              <a:spcBef>
                <a:spcPts val="0"/>
              </a:spcBef>
              <a:spcAft>
                <a:spcPts val="0"/>
              </a:spcAft>
              <a:buNone/>
            </a:pPr>
            <a:r>
              <a:t/>
            </a:r>
            <a:endParaRPr/>
          </a:p>
          <a:p>
            <a:pPr indent="0" lvl="1" marL="0" rtl="0" algn="l">
              <a:spcBef>
                <a:spcPts val="0"/>
              </a:spcBef>
              <a:spcAft>
                <a:spcPts val="0"/>
              </a:spcAft>
              <a:buNone/>
            </a:pPr>
            <a:r>
              <a:rPr lang="en-US"/>
              <a:t>Parents benefit:</a:t>
            </a:r>
            <a:endParaRPr/>
          </a:p>
          <a:p>
            <a:pPr indent="-465795" lvl="1" marL="465795" rtl="0" algn="l">
              <a:spcBef>
                <a:spcPts val="0"/>
              </a:spcBef>
              <a:spcAft>
                <a:spcPts val="0"/>
              </a:spcAft>
              <a:buClr>
                <a:schemeClr val="dk1"/>
              </a:buClr>
              <a:buSzPts val="1200"/>
              <a:buFont typeface="Arial"/>
              <a:buChar char="•"/>
            </a:pPr>
            <a:r>
              <a:rPr lang="en-US"/>
              <a:t>Use more healthy foods in family meals and snacks</a:t>
            </a:r>
            <a:endParaRPr/>
          </a:p>
          <a:p>
            <a:pPr indent="-465795" lvl="1" marL="465795" rtl="0" algn="l">
              <a:spcBef>
                <a:spcPts val="0"/>
              </a:spcBef>
              <a:spcAft>
                <a:spcPts val="0"/>
              </a:spcAft>
              <a:buClr>
                <a:schemeClr val="dk1"/>
              </a:buClr>
              <a:buSzPts val="1200"/>
              <a:buFont typeface="Arial"/>
              <a:buChar char="•"/>
            </a:pPr>
            <a:r>
              <a:rPr lang="en-US"/>
              <a:t>More confident in guiding children to make healthier choices</a:t>
            </a:r>
            <a:endParaRPr/>
          </a:p>
          <a:p>
            <a:pPr indent="-465795" lvl="1" marL="465795" rtl="0" algn="l">
              <a:spcBef>
                <a:spcPts val="0"/>
              </a:spcBef>
              <a:spcAft>
                <a:spcPts val="0"/>
              </a:spcAft>
              <a:buClr>
                <a:schemeClr val="dk1"/>
              </a:buClr>
              <a:buSzPts val="1200"/>
              <a:buFont typeface="Arial"/>
              <a:buChar char="•"/>
            </a:pPr>
            <a:r>
              <a:rPr lang="en-US"/>
              <a:t>Develop better shopping habits with increased purchasing of healthy and local foods</a:t>
            </a:r>
            <a:endParaRPr/>
          </a:p>
          <a:p>
            <a:pPr indent="-389595" lvl="1" marL="465795" rtl="0" algn="l">
              <a:spcBef>
                <a:spcPts val="0"/>
              </a:spcBef>
              <a:spcAft>
                <a:spcPts val="0"/>
              </a:spcAft>
              <a:buClr>
                <a:schemeClr val="dk1"/>
              </a:buClr>
              <a:buSzPts val="1200"/>
              <a:buFont typeface="Arial"/>
              <a:buNone/>
            </a:pPr>
            <a:r>
              <a:t/>
            </a:r>
            <a:endParaRPr/>
          </a:p>
          <a:p>
            <a:pPr indent="0" lvl="1" marL="0" rtl="0" algn="l">
              <a:spcBef>
                <a:spcPts val="0"/>
              </a:spcBef>
              <a:spcAft>
                <a:spcPts val="0"/>
              </a:spcAft>
              <a:buNone/>
            </a:pPr>
            <a:r>
              <a:rPr lang="en-US"/>
              <a:t>Community-at-large benefits:</a:t>
            </a:r>
            <a:endParaRPr/>
          </a:p>
          <a:p>
            <a:pPr indent="-465795" lvl="1" marL="465795" rtl="0" algn="l">
              <a:spcBef>
                <a:spcPts val="0"/>
              </a:spcBef>
              <a:spcAft>
                <a:spcPts val="0"/>
              </a:spcAft>
              <a:buClr>
                <a:schemeClr val="dk1"/>
              </a:buClr>
              <a:buSzPts val="1200"/>
              <a:buFont typeface="Arial"/>
              <a:buChar char="•"/>
            </a:pPr>
            <a:r>
              <a:rPr lang="en-US"/>
              <a:t>Increased community-wide awareness and interest in purchasing and supporting local foods</a:t>
            </a:r>
            <a:endParaRPr/>
          </a:p>
          <a:p>
            <a:pPr indent="-465795" lvl="1" marL="465795" rtl="0" algn="l">
              <a:spcBef>
                <a:spcPts val="0"/>
              </a:spcBef>
              <a:spcAft>
                <a:spcPts val="0"/>
              </a:spcAft>
              <a:buClr>
                <a:schemeClr val="dk1"/>
              </a:buClr>
              <a:buSzPts val="1200"/>
              <a:buFont typeface="Arial"/>
              <a:buChar char="•"/>
            </a:pPr>
            <a:r>
              <a:rPr lang="en-US"/>
              <a:t>Increased economic activity </a:t>
            </a:r>
            <a:endParaRPr/>
          </a:p>
          <a:p>
            <a:pPr indent="0" lvl="2" marL="407571" rtl="0" algn="l">
              <a:spcBef>
                <a:spcPts val="0"/>
              </a:spcBef>
              <a:spcAft>
                <a:spcPts val="0"/>
              </a:spcAft>
              <a:buNone/>
            </a:pPr>
            <a:r>
              <a:rPr lang="en-US"/>
              <a:t> 	🡪 each $1 invested into F2S stimulates an additional </a:t>
            </a:r>
            <a:endParaRPr/>
          </a:p>
          <a:p>
            <a:pPr indent="0" lvl="1" marL="0" rtl="0" algn="l">
              <a:spcBef>
                <a:spcPts val="0"/>
              </a:spcBef>
              <a:spcAft>
                <a:spcPts val="0"/>
              </a:spcAft>
              <a:buNone/>
            </a:pPr>
            <a:r>
              <a:rPr lang="en-US"/>
              <a:t>      	 $2.16 of local economic activity via the multiplier effect </a:t>
            </a:r>
            <a:endParaRPr/>
          </a:p>
          <a:p>
            <a:pPr indent="0" lvl="1" marL="0" rtl="0" algn="l">
              <a:spcBef>
                <a:spcPts val="0"/>
              </a:spcBef>
              <a:spcAft>
                <a:spcPts val="0"/>
              </a:spcAft>
              <a:buNone/>
            </a:pPr>
            <a:r>
              <a:t/>
            </a:r>
            <a:endParaRPr/>
          </a:p>
          <a:p>
            <a:pPr indent="0" lvl="1" marL="0" rtl="0" algn="l">
              <a:spcBef>
                <a:spcPts val="0"/>
              </a:spcBef>
              <a:spcAft>
                <a:spcPts val="0"/>
              </a:spcAft>
              <a:buNone/>
            </a:pPr>
            <a:r>
              <a:rPr lang="en-US"/>
              <a:t>Strengthened state food economy</a:t>
            </a:r>
            <a:endParaRPr/>
          </a:p>
          <a:p>
            <a:pPr indent="-465795" lvl="1" marL="465795" rtl="0" algn="l">
              <a:spcBef>
                <a:spcPts val="0"/>
              </a:spcBef>
              <a:spcAft>
                <a:spcPts val="0"/>
              </a:spcAft>
              <a:buClr>
                <a:schemeClr val="dk1"/>
              </a:buClr>
              <a:buSzPts val="1200"/>
              <a:buFont typeface="Arial"/>
              <a:buChar char="•"/>
            </a:pPr>
            <a:r>
              <a:rPr lang="en-US"/>
              <a:t>Improved household food security</a:t>
            </a:r>
            <a:endParaRPr/>
          </a:p>
          <a:p>
            <a:pPr indent="-465795" lvl="1" marL="465795" rtl="0" algn="l">
              <a:spcBef>
                <a:spcPts val="0"/>
              </a:spcBef>
              <a:spcAft>
                <a:spcPts val="0"/>
              </a:spcAft>
              <a:buClr>
                <a:schemeClr val="dk1"/>
              </a:buClr>
              <a:buSzPts val="1200"/>
              <a:buFont typeface="Arial"/>
              <a:buChar char="•"/>
            </a:pPr>
            <a:r>
              <a:rPr lang="en-US"/>
              <a:t>Creation and maintenance of jobs </a:t>
            </a:r>
            <a:endParaRPr/>
          </a:p>
          <a:p>
            <a:pPr indent="0" lvl="1" marL="0" rtl="0" algn="l">
              <a:spcBef>
                <a:spcPts val="0"/>
              </a:spcBef>
              <a:spcAft>
                <a:spcPts val="0"/>
              </a:spcAft>
              <a:buNone/>
            </a:pPr>
            <a:r>
              <a:rPr lang="en-US"/>
              <a:t>	🡪 for every job created by school district purchasing of local foods, additional activity would create another 1.67 jobs in the  community</a:t>
            </a:r>
            <a:endParaRPr/>
          </a:p>
          <a:p>
            <a:pPr indent="0" lvl="1" marL="0" rtl="0" algn="l">
              <a:spcBef>
                <a:spcPts val="0"/>
              </a:spcBef>
              <a:spcAft>
                <a:spcPts val="0"/>
              </a:spcAft>
              <a:buNone/>
            </a:pPr>
            <a:r>
              <a:t/>
            </a:r>
            <a:endParaRPr/>
          </a:p>
          <a:p>
            <a:pPr indent="0" lvl="1" marL="0" marR="0" rtl="0" algn="l">
              <a:lnSpc>
                <a:spcPct val="100000"/>
              </a:lnSpc>
              <a:spcBef>
                <a:spcPts val="0"/>
              </a:spcBef>
              <a:spcAft>
                <a:spcPts val="0"/>
              </a:spcAft>
              <a:buClr>
                <a:schemeClr val="dk1"/>
              </a:buClr>
              <a:buSzPts val="1200"/>
              <a:buFont typeface="Calibri"/>
              <a:buNone/>
            </a:pPr>
            <a:r>
              <a:rPr lang="en-US"/>
              <a:t>*Citation: National Farm to School Network. (2020). </a:t>
            </a:r>
            <a:r>
              <a:rPr i="1" lang="en-US"/>
              <a:t>The Benefits of Farm to School. </a:t>
            </a:r>
            <a:r>
              <a:rPr i="0" lang="en-US"/>
              <a:t>Retrieved from: </a:t>
            </a:r>
            <a:r>
              <a:rPr lang="en-US"/>
              <a:t>http://www.farmtoschool.org/Resources/BenefitsFactSheet.pd</a:t>
            </a:r>
            <a:r>
              <a:rPr i="0" lang="en-US"/>
              <a:t>f</a:t>
            </a:r>
            <a:endParaRPr/>
          </a:p>
          <a:p>
            <a:pPr indent="0" lvl="1" marL="0" rtl="0" algn="l">
              <a:spcBef>
                <a:spcPts val="0"/>
              </a:spcBef>
              <a:spcAft>
                <a:spcPts val="0"/>
              </a:spcAft>
              <a:buNone/>
            </a:pPr>
            <a:r>
              <a:t/>
            </a:r>
            <a:endParaRPr/>
          </a:p>
          <a:p>
            <a:pPr indent="0" lvl="1" marL="0" rtl="0" algn="l">
              <a:spcBef>
                <a:spcPts val="0"/>
              </a:spcBef>
              <a:spcAft>
                <a:spcPts val="0"/>
              </a:spcAft>
              <a:buNone/>
            </a:pPr>
            <a:r>
              <a:t/>
            </a:r>
            <a:endParaRPr sz="2900"/>
          </a:p>
          <a:p>
            <a:pPr indent="0" lvl="1" marL="0" rtl="0" algn="l">
              <a:spcBef>
                <a:spcPts val="0"/>
              </a:spcBef>
              <a:spcAft>
                <a:spcPts val="0"/>
              </a:spcAft>
              <a:buNone/>
            </a:pPr>
            <a:r>
              <a:t/>
            </a:r>
            <a:endParaRPr sz="2900"/>
          </a:p>
          <a:p>
            <a:pPr indent="0" lvl="0" marL="0" rtl="0" algn="l">
              <a:spcBef>
                <a:spcPts val="0"/>
              </a:spcBef>
              <a:spcAft>
                <a:spcPts val="0"/>
              </a:spcAft>
              <a:buNone/>
            </a:pPr>
            <a:r>
              <a:t/>
            </a:r>
            <a:endParaRPr/>
          </a:p>
        </p:txBody>
      </p:sp>
      <p:sp>
        <p:nvSpPr>
          <p:cNvPr id="126" name="Google Shape;126;p7: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8:notes"/>
          <p:cNvSpPr txBox="1"/>
          <p:nvPr>
            <p:ph idx="1" type="body"/>
          </p:nvPr>
        </p:nvSpPr>
        <p:spPr>
          <a:xfrm>
            <a:off x="708660" y="4451985"/>
            <a:ext cx="5669280" cy="421767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Perfect age: </a:t>
            </a:r>
            <a:endParaRPr/>
          </a:p>
          <a:p>
            <a:pPr indent="-174673" lvl="0" marL="174673" marR="0" rtl="0" algn="l">
              <a:lnSpc>
                <a:spcPct val="100000"/>
              </a:lnSpc>
              <a:spcBef>
                <a:spcPts val="0"/>
              </a:spcBef>
              <a:spcAft>
                <a:spcPts val="0"/>
              </a:spcAft>
              <a:buClr>
                <a:schemeClr val="dk1"/>
              </a:buClr>
              <a:buSzPts val="1200"/>
              <a:buFont typeface="Arial"/>
              <a:buChar char="•"/>
            </a:pPr>
            <a:r>
              <a:rPr lang="en-US"/>
              <a:t>According to a study by Birch, L., children's food and taste preferences develop most rigorously between the ages of three and five, and these younger children are more willing to try new foods than older children, which presents an opportunity to introduce a wide variety of foods, textures, and flavors of healthy foods. </a:t>
            </a:r>
            <a:endParaRPr/>
          </a:p>
          <a:p>
            <a:pPr indent="-174673" lvl="0" marL="174673" rtl="0" algn="l">
              <a:spcBef>
                <a:spcPts val="0"/>
              </a:spcBef>
              <a:spcAft>
                <a:spcPts val="0"/>
              </a:spcAft>
              <a:buClr>
                <a:schemeClr val="dk1"/>
              </a:buClr>
              <a:buSzPts val="1200"/>
              <a:buFont typeface="Arial"/>
              <a:buChar char="•"/>
            </a:pPr>
            <a:r>
              <a:rPr lang="en-US"/>
              <a:t>Attitudes towards foods that are shaped at this time in life are strong determinants of later eating behaviors; </a:t>
            </a:r>
            <a:endParaRPr/>
          </a:p>
          <a:p>
            <a:pPr indent="-174673" lvl="0" marL="174673" rtl="0" algn="l">
              <a:spcBef>
                <a:spcPts val="0"/>
              </a:spcBef>
              <a:spcAft>
                <a:spcPts val="0"/>
              </a:spcAft>
              <a:buClr>
                <a:schemeClr val="dk1"/>
              </a:buClr>
              <a:buSzPts val="1200"/>
              <a:buFont typeface="Arial"/>
              <a:buChar char="•"/>
            </a:pPr>
            <a:r>
              <a:rPr lang="en-US"/>
              <a:t>Perfect window of opportunity for parents and caregivers to positively influence the development of food habits, preferences, attitudes, and beliefs that will last the entire life. </a:t>
            </a:r>
            <a:endParaRPr/>
          </a:p>
          <a:p>
            <a:pPr indent="-174673" lvl="0" marL="174673" marR="0" rtl="0" algn="l">
              <a:lnSpc>
                <a:spcPct val="100000"/>
              </a:lnSpc>
              <a:spcBef>
                <a:spcPts val="0"/>
              </a:spcBef>
              <a:spcAft>
                <a:spcPts val="0"/>
              </a:spcAft>
              <a:buClr>
                <a:schemeClr val="dk1"/>
              </a:buClr>
              <a:buSzPts val="1200"/>
              <a:buFont typeface="Arial"/>
              <a:buChar char="•"/>
            </a:pPr>
            <a:r>
              <a:rPr lang="en-US"/>
              <a:t>Preschoolers suffer from high rates of obesity and low consumption of fruits and vegetables;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Improve ability to learn: </a:t>
            </a:r>
            <a:endParaRPr/>
          </a:p>
          <a:p>
            <a:pPr indent="-174673" lvl="0" marL="174673" rtl="0" algn="l">
              <a:spcBef>
                <a:spcPts val="0"/>
              </a:spcBef>
              <a:spcAft>
                <a:spcPts val="0"/>
              </a:spcAft>
              <a:buClr>
                <a:schemeClr val="dk1"/>
              </a:buClr>
              <a:buSzPts val="1200"/>
              <a:buFont typeface="Arial"/>
              <a:buChar char="•"/>
            </a:pPr>
            <a:r>
              <a:rPr lang="en-US"/>
              <a:t>Healthy diets among children can improve their ability to learn. Numerous studies demonstrate the link between nutrition and cognitive development in young children  (Berkenkamp &amp; Mader), so this is the critical time to provide the best fuel for growing bodies and minds.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Experiential learning: </a:t>
            </a:r>
            <a:endParaRPr/>
          </a:p>
          <a:p>
            <a:pPr indent="-174673" lvl="0" marL="174673" rtl="0" algn="l">
              <a:spcBef>
                <a:spcPts val="0"/>
              </a:spcBef>
              <a:spcAft>
                <a:spcPts val="0"/>
              </a:spcAft>
              <a:buClr>
                <a:schemeClr val="dk1"/>
              </a:buClr>
              <a:buSzPts val="1200"/>
              <a:buFont typeface="Arial"/>
              <a:buChar char="•"/>
            </a:pPr>
            <a:r>
              <a:rPr lang="en-US"/>
              <a:t>Farm to Early Care programs also provide an opportunity for integrating experiential learning opportunities. They get to experience how food grows, how it looks, tastes, feels, sounds, and smells. Bringing the local food connection to life for children through activities and games can help reinforce the message by allowing children to take ownership of the concept of healthy eating and food values. </a:t>
            </a:r>
            <a:endParaRPr/>
          </a:p>
          <a:p>
            <a:pPr indent="-174673" lvl="0" marL="174673" rtl="0" algn="l">
              <a:spcBef>
                <a:spcPts val="0"/>
              </a:spcBef>
              <a:spcAft>
                <a:spcPts val="0"/>
              </a:spcAft>
              <a:buClr>
                <a:schemeClr val="dk1"/>
              </a:buClr>
              <a:buSzPts val="1200"/>
              <a:buFont typeface="Arial"/>
              <a:buChar char="•"/>
            </a:pPr>
            <a:r>
              <a:rPr lang="en-US"/>
              <a:t>There is more flexibility with programming/curriculum in early care environments, so providers are generally able to test out these experiential learning opportunities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Majority of time in daycare:</a:t>
            </a:r>
            <a:endParaRPr/>
          </a:p>
          <a:p>
            <a:pPr indent="-171450" lvl="0" marL="171450" rtl="0" algn="l">
              <a:spcBef>
                <a:spcPts val="0"/>
              </a:spcBef>
              <a:spcAft>
                <a:spcPts val="0"/>
              </a:spcAft>
              <a:buClr>
                <a:schemeClr val="dk1"/>
              </a:buClr>
              <a:buSzPts val="1200"/>
              <a:buFont typeface="Arial"/>
              <a:buChar char="•"/>
            </a:pPr>
            <a:r>
              <a:rPr lang="en-US"/>
              <a:t>Many preschoolers consume the majority of their daily nutrients in childcare. Farm to Early Care presents an opportunity to positively influence how children eat and how they understand and value food before they reach kindergarten.</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lang="en-US"/>
              <a:t>More reliant on parents and caregivers:</a:t>
            </a:r>
            <a:endParaRPr/>
          </a:p>
          <a:p>
            <a:pPr indent="-171450" lvl="0" marL="171450" rtl="0" algn="l">
              <a:spcBef>
                <a:spcPts val="0"/>
              </a:spcBef>
              <a:spcAft>
                <a:spcPts val="0"/>
              </a:spcAft>
              <a:buClr>
                <a:schemeClr val="dk1"/>
              </a:buClr>
              <a:buSzPts val="1200"/>
              <a:buFont typeface="Arial"/>
              <a:buChar char="•"/>
            </a:pPr>
            <a:r>
              <a:rPr lang="en-US"/>
              <a:t>More so than any other age group, they rely on parents and caregivers to create their food and activity environments</a:t>
            </a:r>
            <a:endParaRPr/>
          </a:p>
          <a:p>
            <a:pPr indent="-171450" lvl="0" marL="171450" rtl="0" algn="l">
              <a:spcBef>
                <a:spcPts val="0"/>
              </a:spcBef>
              <a:spcAft>
                <a:spcPts val="0"/>
              </a:spcAft>
              <a:buClr>
                <a:schemeClr val="dk1"/>
              </a:buClr>
              <a:buSzPts val="1200"/>
              <a:buFont typeface="Arial"/>
              <a:buChar char="•"/>
            </a:pPr>
            <a:r>
              <a:rPr lang="en-US"/>
              <a:t>Don’t have much say in where, when, and what they eat – caregivers can capitalize on their responsibility to provide healthy and positive eating environments</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Additional notes from “Got Dirt” and “Got Veggies”:</a:t>
            </a:r>
            <a:endParaRPr/>
          </a:p>
          <a:p>
            <a:pPr indent="0" lvl="0" marL="0" rtl="0" algn="l">
              <a:spcBef>
                <a:spcPts val="0"/>
              </a:spcBef>
              <a:spcAft>
                <a:spcPts val="0"/>
              </a:spcAft>
              <a:buNone/>
            </a:pPr>
            <a:r>
              <a:rPr lang="en-US"/>
              <a:t>“Improve kids’ environments, which includes where they live, learn, and play. Putting in a garden at an early childhood site is certainly changing their environment, as is offering more fruits and vegetables with meals and snacks. When we change environments to support healthier eating and physical activity, we increase the likelihood that better choices can be made.”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youth tend their food from seed to harvest, they are more adventurous about eating fresh fruits and vegetables. In the garden, children eagerly snack on a wide range of homegrown treats—such as spring garlic, broccoli, cucumbers, cherry tomatoes, and kohlrabi. By teaching young people how to grow their own food, they are introduced to the ultimate local food system. These types of garden learning opportunities have the power to change the way that youth commonly experience food.”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*Sourced Cited: </a:t>
            </a:r>
            <a:endParaRPr/>
          </a:p>
          <a:p>
            <a:pPr indent="0" lvl="0" marL="0" marR="0" rtl="0" algn="l">
              <a:lnSpc>
                <a:spcPct val="100000"/>
              </a:lnSpc>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1) Leann L. Birch, “Development of Food Preferences,” </a:t>
            </a:r>
            <a:r>
              <a:rPr b="0" i="1" lang="en-US" sz="1200" u="none" strike="noStrike">
                <a:solidFill>
                  <a:schemeClr val="dk1"/>
                </a:solidFill>
                <a:latin typeface="Calibri"/>
                <a:ea typeface="Calibri"/>
                <a:cs typeface="Calibri"/>
                <a:sym typeface="Calibri"/>
              </a:rPr>
              <a:t>Annual Review of Nutrition</a:t>
            </a:r>
            <a:r>
              <a:rPr b="0" i="0" lang="en-US" sz="1200" u="none" strike="noStrike">
                <a:solidFill>
                  <a:schemeClr val="dk1"/>
                </a:solidFill>
                <a:latin typeface="Calibri"/>
                <a:ea typeface="Calibri"/>
                <a:cs typeface="Calibri"/>
                <a:sym typeface="Calibri"/>
              </a:rPr>
              <a:t>, (July 1999): Vol. 19:41–62.</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2) Berkenkamp, J. &amp; Mader, L. (June 2012). "Farm to Childcare: Opportunities and Challenges for Connecting Young Children with Local Foods and Farmers." Institute for Agriculture and Trade Policy.</a:t>
            </a:r>
            <a:endParaRPr/>
          </a:p>
        </p:txBody>
      </p:sp>
      <p:sp>
        <p:nvSpPr>
          <p:cNvPr id="135" name="Google Shape;135;p8:notes"/>
          <p:cNvSpPr txBox="1"/>
          <p:nvPr>
            <p:ph idx="12" type="sldNum"/>
          </p:nvPr>
        </p:nvSpPr>
        <p:spPr>
          <a:xfrm>
            <a:off x="4014100" y="8902344"/>
            <a:ext cx="3070860" cy="46863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708660" y="4451985"/>
            <a:ext cx="5669280" cy="421767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cxnSp>
        <p:nvCxnSpPr>
          <p:cNvPr id="14" name="Google Shape;14;p2"/>
          <p:cNvCxnSpPr/>
          <p:nvPr/>
        </p:nvCxnSpPr>
        <p:spPr>
          <a:xfrm>
            <a:off x="7007735" y="4235850"/>
            <a:ext cx="562200" cy="0"/>
          </a:xfrm>
          <a:prstGeom prst="straightConnector1">
            <a:avLst/>
          </a:prstGeom>
          <a:noFill/>
          <a:ln cap="flat" cmpd="sng" w="76200">
            <a:solidFill>
              <a:schemeClr val="lt2"/>
            </a:solidFill>
            <a:prstDash val="solid"/>
            <a:round/>
            <a:headEnd len="sm" w="sm" type="none"/>
            <a:tailEnd len="sm" w="sm" type="none"/>
          </a:ln>
        </p:spPr>
      </p:cxnSp>
      <p:cxnSp>
        <p:nvCxnSpPr>
          <p:cNvPr id="15" name="Google Shape;15;p2"/>
          <p:cNvCxnSpPr/>
          <p:nvPr/>
        </p:nvCxnSpPr>
        <p:spPr>
          <a:xfrm>
            <a:off x="1575035" y="4211002"/>
            <a:ext cx="562200" cy="0"/>
          </a:xfrm>
          <a:prstGeom prst="straightConnector1">
            <a:avLst/>
          </a:prstGeom>
          <a:noFill/>
          <a:ln cap="flat" cmpd="sng" w="76200">
            <a:solidFill>
              <a:schemeClr val="lt2"/>
            </a:solidFill>
            <a:prstDash val="solid"/>
            <a:round/>
            <a:headEnd len="sm" w="sm" type="none"/>
            <a:tailEnd len="sm" w="sm" type="none"/>
          </a:ln>
        </p:spPr>
      </p:cxnSp>
      <p:grpSp>
        <p:nvGrpSpPr>
          <p:cNvPr id="16" name="Google Shape;16;p2"/>
          <p:cNvGrpSpPr/>
          <p:nvPr/>
        </p:nvGrpSpPr>
        <p:grpSpPr>
          <a:xfrm>
            <a:off x="1004144" y="1362666"/>
            <a:ext cx="7136668" cy="203195"/>
            <a:chOff x="1346429" y="1011300"/>
            <a:chExt cx="6452100" cy="152400"/>
          </a:xfrm>
        </p:grpSpPr>
        <p:cxnSp>
          <p:nvCxnSpPr>
            <p:cNvPr id="17" name="Google Shape;17;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8" name="Google Shape;18;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9" name="Google Shape;19;p2"/>
          <p:cNvGrpSpPr/>
          <p:nvPr/>
        </p:nvGrpSpPr>
        <p:grpSpPr>
          <a:xfrm>
            <a:off x="1004151" y="5292001"/>
            <a:ext cx="7136668" cy="203195"/>
            <a:chOff x="1346435" y="3969088"/>
            <a:chExt cx="6452100" cy="152400"/>
          </a:xfrm>
        </p:grpSpPr>
        <p:cxnSp>
          <p:nvCxnSpPr>
            <p:cNvPr id="20" name="Google Shape;20;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21" name="Google Shape;21;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22" name="Google Shape;22;p2"/>
          <p:cNvSpPr txBox="1"/>
          <p:nvPr>
            <p:ph type="ctrTitle"/>
          </p:nvPr>
        </p:nvSpPr>
        <p:spPr>
          <a:xfrm>
            <a:off x="1004150" y="2335685"/>
            <a:ext cx="7136700" cy="13632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23" name="Google Shape;23;p2"/>
          <p:cNvSpPr txBox="1"/>
          <p:nvPr>
            <p:ph idx="1" type="subTitle"/>
          </p:nvPr>
        </p:nvSpPr>
        <p:spPr>
          <a:xfrm>
            <a:off x="2137225" y="3800052"/>
            <a:ext cx="48705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4" name="Google Shape;24;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11"/>
          <p:cNvSpPr/>
          <p:nvPr/>
        </p:nvSpPr>
        <p:spPr>
          <a:xfrm>
            <a:off x="-75"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txBox="1"/>
          <p:nvPr>
            <p:ph hasCustomPrompt="1" type="title"/>
          </p:nvPr>
        </p:nvSpPr>
        <p:spPr>
          <a:xfrm>
            <a:off x="311700" y="1739800"/>
            <a:ext cx="8520600" cy="205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62" name="Google Shape;62;p11"/>
          <p:cNvSpPr txBox="1"/>
          <p:nvPr>
            <p:ph idx="1" type="body"/>
          </p:nvPr>
        </p:nvSpPr>
        <p:spPr>
          <a:xfrm>
            <a:off x="311700" y="3994200"/>
            <a:ext cx="8520600" cy="1428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3" name="Google Shape;63;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pic>
        <p:nvPicPr>
          <p:cNvPr id="67" name="Google Shape;67;p13"/>
          <p:cNvPicPr preferRelativeResize="0"/>
          <p:nvPr/>
        </p:nvPicPr>
        <p:blipFill>
          <a:blip r:embed="rId2">
            <a:alphaModFix/>
          </a:blip>
          <a:stretch>
            <a:fillRect/>
          </a:stretch>
        </p:blipFill>
        <p:spPr>
          <a:xfrm>
            <a:off x="0" y="0"/>
            <a:ext cx="9144000" cy="6858000"/>
          </a:xfrm>
          <a:prstGeom prst="rect">
            <a:avLst/>
          </a:prstGeom>
          <a:noFill/>
          <a:ln>
            <a:noFill/>
          </a:ln>
        </p:spPr>
      </p:pic>
      <p:sp>
        <p:nvSpPr>
          <p:cNvPr id="68" name="Google Shape;6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1600"/>
              </a:spcBef>
              <a:spcAft>
                <a:spcPts val="0"/>
              </a:spcAft>
              <a:buClr>
                <a:schemeClr val="lt1"/>
              </a:buClr>
              <a:buSzPts val="1800"/>
              <a:buChar char="○"/>
              <a:defRPr/>
            </a:lvl2pPr>
            <a:lvl3pPr indent="-342900" lvl="2" marL="1371600" rtl="0" algn="l">
              <a:spcBef>
                <a:spcPts val="1600"/>
              </a:spcBef>
              <a:spcAft>
                <a:spcPts val="0"/>
              </a:spcAft>
              <a:buClr>
                <a:schemeClr val="lt1"/>
              </a:buClr>
              <a:buSzPts val="1800"/>
              <a:buChar char="■"/>
              <a:defRPr/>
            </a:lvl3pPr>
            <a:lvl4pPr indent="-342900" lvl="3" marL="1828800" rtl="0" algn="l">
              <a:spcBef>
                <a:spcPts val="1600"/>
              </a:spcBef>
              <a:spcAft>
                <a:spcPts val="0"/>
              </a:spcAft>
              <a:buClr>
                <a:schemeClr val="lt1"/>
              </a:buClr>
              <a:buSzPts val="1800"/>
              <a:buChar char="●"/>
              <a:defRPr/>
            </a:lvl4pPr>
            <a:lvl5pPr indent="-342900" lvl="4" marL="2286000" rtl="0" algn="l">
              <a:spcBef>
                <a:spcPts val="1600"/>
              </a:spcBef>
              <a:spcAft>
                <a:spcPts val="0"/>
              </a:spcAft>
              <a:buClr>
                <a:schemeClr val="lt1"/>
              </a:buClr>
              <a:buSzPts val="1800"/>
              <a:buChar char="○"/>
              <a:defRPr/>
            </a:lvl5pPr>
            <a:lvl6pPr indent="-342900" lvl="5" marL="2743200" rtl="0" algn="l">
              <a:spcBef>
                <a:spcPts val="1600"/>
              </a:spcBef>
              <a:spcAft>
                <a:spcPts val="0"/>
              </a:spcAft>
              <a:buClr>
                <a:schemeClr val="lt1"/>
              </a:buClr>
              <a:buSzPts val="1800"/>
              <a:buChar char="■"/>
              <a:defRPr/>
            </a:lvl6pPr>
            <a:lvl7pPr indent="-342900" lvl="6" marL="3200400" rtl="0" algn="l">
              <a:spcBef>
                <a:spcPts val="1600"/>
              </a:spcBef>
              <a:spcAft>
                <a:spcPts val="0"/>
              </a:spcAft>
              <a:buClr>
                <a:schemeClr val="lt1"/>
              </a:buClr>
              <a:buSzPts val="1800"/>
              <a:buChar char="●"/>
              <a:defRPr/>
            </a:lvl7pPr>
            <a:lvl8pPr indent="-342900" lvl="7" marL="3657600" rtl="0" algn="l">
              <a:spcBef>
                <a:spcPts val="1600"/>
              </a:spcBef>
              <a:spcAft>
                <a:spcPts val="0"/>
              </a:spcAft>
              <a:buClr>
                <a:schemeClr val="lt1"/>
              </a:buClr>
              <a:buSzPts val="1800"/>
              <a:buChar char="○"/>
              <a:defRPr/>
            </a:lvl8pPr>
            <a:lvl9pPr indent="-342900" lvl="8" marL="4114800" rtl="0" algn="l">
              <a:spcBef>
                <a:spcPts val="1600"/>
              </a:spcBef>
              <a:spcAft>
                <a:spcPts val="1600"/>
              </a:spcAft>
              <a:buClr>
                <a:schemeClr val="lt1"/>
              </a:buClr>
              <a:buSzPts val="1800"/>
              <a:buChar char="■"/>
              <a:defRPr/>
            </a:lvl9pPr>
          </a:lstStyle>
          <a:p/>
        </p:txBody>
      </p:sp>
      <p:sp>
        <p:nvSpPr>
          <p:cNvPr id="70" name="Google Shape;70;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
          <p:cNvSpPr/>
          <p:nvPr/>
        </p:nvSpPr>
        <p:spPr>
          <a:xfrm>
            <a:off x="-50" y="3429200"/>
            <a:ext cx="9144000" cy="342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ph type="title"/>
          </p:nvPr>
        </p:nvSpPr>
        <p:spPr>
          <a:xfrm>
            <a:off x="311700" y="1086400"/>
            <a:ext cx="8571300" cy="125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8" name="Google Shape;28;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4"/>
          <p:cNvSpPr/>
          <p:nvPr/>
        </p:nvSpPr>
        <p:spPr>
          <a:xfrm>
            <a:off x="-75" y="6727600"/>
            <a:ext cx="9144000" cy="130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ph type="title"/>
          </p:nvPr>
        </p:nvSpPr>
        <p:spPr>
          <a:xfrm>
            <a:off x="311700" y="593367"/>
            <a:ext cx="8520600" cy="9432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4"/>
          <p:cNvSpPr txBox="1"/>
          <p:nvPr>
            <p:ph idx="1" type="body"/>
          </p:nvPr>
        </p:nvSpPr>
        <p:spPr>
          <a:xfrm>
            <a:off x="311700" y="1688433"/>
            <a:ext cx="8520600" cy="4403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3" name="Google Shape;33;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5"/>
          <p:cNvSpPr txBox="1"/>
          <p:nvPr>
            <p:ph type="title"/>
          </p:nvPr>
        </p:nvSpPr>
        <p:spPr>
          <a:xfrm>
            <a:off x="311700" y="593367"/>
            <a:ext cx="8520600" cy="9432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5"/>
          <p:cNvSpPr txBox="1"/>
          <p:nvPr>
            <p:ph idx="1" type="body"/>
          </p:nvPr>
        </p:nvSpPr>
        <p:spPr>
          <a:xfrm>
            <a:off x="311700" y="1688233"/>
            <a:ext cx="3999900" cy="4403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5"/>
          <p:cNvSpPr txBox="1"/>
          <p:nvPr>
            <p:ph idx="2" type="body"/>
          </p:nvPr>
        </p:nvSpPr>
        <p:spPr>
          <a:xfrm>
            <a:off x="4832400" y="1688233"/>
            <a:ext cx="3999900" cy="4403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6"/>
          <p:cNvSpPr txBox="1"/>
          <p:nvPr>
            <p:ph type="title"/>
          </p:nvPr>
        </p:nvSpPr>
        <p:spPr>
          <a:xfrm>
            <a:off x="311700" y="593367"/>
            <a:ext cx="8520600" cy="9432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sp>
        <p:nvSpPr>
          <p:cNvPr id="43" name="Google Shape;4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4" name="Google Shape;4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5" name="Google Shape;45;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6" name="Shape 46"/>
        <p:cNvGrpSpPr/>
        <p:nvPr/>
      </p:nvGrpSpPr>
      <p:grpSpPr>
        <a:xfrm>
          <a:off x="0" y="0"/>
          <a:ext cx="0" cy="0"/>
          <a:chOff x="0" y="0"/>
          <a:chExt cx="0" cy="0"/>
        </a:xfrm>
      </p:grpSpPr>
      <p:sp>
        <p:nvSpPr>
          <p:cNvPr id="47" name="Google Shape;47;p8"/>
          <p:cNvSpPr txBox="1"/>
          <p:nvPr>
            <p:ph type="title"/>
          </p:nvPr>
        </p:nvSpPr>
        <p:spPr>
          <a:xfrm>
            <a:off x="490250" y="701800"/>
            <a:ext cx="5613600" cy="5454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8" name="Google Shape;48;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 name="Shape 49"/>
        <p:cNvGrpSpPr/>
        <p:nvPr/>
      </p:nvGrpSpPr>
      <p:grpSpPr>
        <a:xfrm>
          <a:off x="0" y="0"/>
          <a:ext cx="0" cy="0"/>
          <a:chOff x="0" y="0"/>
          <a:chExt cx="0" cy="0"/>
        </a:xfrm>
      </p:grpSpPr>
      <p:sp>
        <p:nvSpPr>
          <p:cNvPr id="50" name="Google Shape;50;p9"/>
          <p:cNvSpPr/>
          <p:nvPr/>
        </p:nvSpPr>
        <p:spPr>
          <a:xfrm>
            <a:off x="4572000" y="0"/>
            <a:ext cx="4572000" cy="6858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 name="Google Shape;51;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52" name="Google Shape;52;p9"/>
          <p:cNvSpPr txBox="1"/>
          <p:nvPr>
            <p:ph type="title"/>
          </p:nvPr>
        </p:nvSpPr>
        <p:spPr>
          <a:xfrm>
            <a:off x="265500" y="1386233"/>
            <a:ext cx="4045200" cy="2234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3" name="Google Shape;53;p9"/>
          <p:cNvSpPr txBox="1"/>
          <p:nvPr>
            <p:ph idx="1" type="subTitle"/>
          </p:nvPr>
        </p:nvSpPr>
        <p:spPr>
          <a:xfrm>
            <a:off x="265500" y="36358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5" name="Google Shape;55;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0"/>
          <p:cNvSpPr txBox="1"/>
          <p:nvPr>
            <p:ph idx="1" type="body"/>
          </p:nvPr>
        </p:nvSpPr>
        <p:spPr>
          <a:xfrm>
            <a:off x="311700" y="5640967"/>
            <a:ext cx="5998800" cy="798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8" name="Google Shape;58;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94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11" name="Google Shape;11;p1"/>
          <p:cNvSpPr txBox="1"/>
          <p:nvPr>
            <p:ph idx="1" type="body"/>
          </p:nvPr>
        </p:nvSpPr>
        <p:spPr>
          <a:xfrm>
            <a:off x="311700" y="1688433"/>
            <a:ext cx="8520600" cy="4403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9.jpg"/><Relationship Id="rId9" Type="http://schemas.openxmlformats.org/officeDocument/2006/relationships/image" Target="../media/image19.jpg"/><Relationship Id="rId5" Type="http://schemas.openxmlformats.org/officeDocument/2006/relationships/image" Target="../media/image15.jpg"/><Relationship Id="rId6" Type="http://schemas.openxmlformats.org/officeDocument/2006/relationships/image" Target="../media/image12.jpg"/><Relationship Id="rId7" Type="http://schemas.openxmlformats.org/officeDocument/2006/relationships/image" Target="../media/image25.jpg"/><Relationship Id="rId8"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minnesotagrown.com/search-director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vimeo.com/45469927"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hyperlink" Target="http://growing-minds.org/childrens-literature/" TargetMode="External"/><Relationship Id="rId4" Type="http://schemas.openxmlformats.org/officeDocument/2006/relationships/hyperlink" Target="http://www.pareadysetgrow.org/book-list/" TargetMode="External"/></Relationships>
</file>

<file path=ppt/slides/_rels/slide24.xml.rels><?xml version="1.0" encoding="UTF-8" standalone="yes"?><Relationships xmlns="http://schemas.openxmlformats.org/package/2006/relationships"><Relationship Id="rId10" Type="http://schemas.openxmlformats.org/officeDocument/2006/relationships/hyperlink" Target="https://dpi.wi.gov/sites/default/files/imce/community-nutrition/pdf/HealthyBites.pdf" TargetMode="External"/><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www.iatp.org/documents/farm-childcare-curriculum-package" TargetMode="External"/><Relationship Id="rId4" Type="http://schemas.openxmlformats.org/officeDocument/2006/relationships/hyperlink" Target="https://www.fns.usda.gov/tn/grow-it" TargetMode="External"/><Relationship Id="rId9" Type="http://schemas.openxmlformats.org/officeDocument/2006/relationships/hyperlink" Target="https://www.harvestforhealthykids.org/" TargetMode="External"/><Relationship Id="rId5" Type="http://schemas.openxmlformats.org/officeDocument/2006/relationships/hyperlink" Target="https://www.dhs.wisconsin.gov/publications/p4/p40112.pdf" TargetMode="External"/><Relationship Id="rId6" Type="http://schemas.openxmlformats.org/officeDocument/2006/relationships/hyperlink" Target="http://www.communitygroundworks.org/sites/default/files/GotVeggies_ECE_Edition.pdf" TargetMode="External"/><Relationship Id="rId7" Type="http://schemas.openxmlformats.org/officeDocument/2006/relationships/hyperlink" Target="https://www.renewingthecountryside.org/pint_size_produce" TargetMode="External"/><Relationship Id="rId8" Type="http://schemas.openxmlformats.org/officeDocument/2006/relationships/hyperlink" Target="https://www.harvestforhealthykids.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4.jp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ctrTitle"/>
          </p:nvPr>
        </p:nvSpPr>
        <p:spPr>
          <a:xfrm>
            <a:off x="774050" y="1644325"/>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5400"/>
              <a:buFont typeface="Arial"/>
              <a:buNone/>
            </a:pPr>
            <a:r>
              <a:rPr lang="en-US" sz="6000"/>
              <a:t>Farm to Early Care</a:t>
            </a:r>
            <a:endParaRPr sz="6000"/>
          </a:p>
        </p:txBody>
      </p:sp>
      <p:sp>
        <p:nvSpPr>
          <p:cNvPr id="79" name="Google Shape;79;p14"/>
          <p:cNvSpPr txBox="1"/>
          <p:nvPr>
            <p:ph idx="1" type="subTitle"/>
          </p:nvPr>
        </p:nvSpPr>
        <p:spPr>
          <a:xfrm>
            <a:off x="1459850" y="3007125"/>
            <a:ext cx="6400800" cy="1227300"/>
          </a:xfrm>
          <a:prstGeom prst="rect">
            <a:avLst/>
          </a:prstGeom>
          <a:noFill/>
          <a:ln>
            <a:noFill/>
          </a:ln>
        </p:spPr>
        <p:txBody>
          <a:bodyPr anchorCtr="0" anchor="t" bIns="45700" lIns="91425" spcFirstLastPara="1" rIns="91425" wrap="square" tIns="45700">
            <a:noAutofit/>
          </a:bodyPr>
          <a:lstStyle/>
          <a:p>
            <a:pPr indent="0" lvl="0" marL="0" rtl="0" algn="ctr">
              <a:lnSpc>
                <a:spcPct val="114000"/>
              </a:lnSpc>
              <a:spcBef>
                <a:spcPts val="0"/>
              </a:spcBef>
              <a:spcAft>
                <a:spcPts val="0"/>
              </a:spcAft>
              <a:buClr>
                <a:schemeClr val="lt1"/>
              </a:buClr>
              <a:buSzPts val="3200"/>
              <a:buNone/>
            </a:pPr>
            <a:r>
              <a:rPr lang="en-US">
                <a:solidFill>
                  <a:srgbClr val="666666"/>
                </a:solidFill>
              </a:rPr>
              <a:t>Provider Training</a:t>
            </a:r>
            <a:endParaRPr>
              <a:solidFill>
                <a:srgbClr val="666666"/>
              </a:solidFill>
            </a:endParaRPr>
          </a:p>
          <a:p>
            <a:pPr indent="0" lvl="0" marL="0" rtl="0" algn="ctr">
              <a:lnSpc>
                <a:spcPct val="114000"/>
              </a:lnSpc>
              <a:spcBef>
                <a:spcPts val="640"/>
              </a:spcBef>
              <a:spcAft>
                <a:spcPts val="0"/>
              </a:spcAft>
              <a:buClr>
                <a:schemeClr val="lt1"/>
              </a:buClr>
              <a:buSzPts val="3200"/>
              <a:buNone/>
            </a:pPr>
            <a:r>
              <a:t/>
            </a:r>
            <a:endParaRPr>
              <a:solidFill>
                <a:schemeClr val="lt1"/>
              </a:solidFill>
              <a:latin typeface="Arial"/>
              <a:ea typeface="Arial"/>
              <a:cs typeface="Arial"/>
              <a:sym typeface="Arial"/>
            </a:endParaRPr>
          </a:p>
        </p:txBody>
      </p:sp>
      <p:pic>
        <p:nvPicPr>
          <p:cNvPr id="80" name="Google Shape;80;p14"/>
          <p:cNvPicPr preferRelativeResize="0"/>
          <p:nvPr/>
        </p:nvPicPr>
        <p:blipFill rotWithShape="1">
          <a:blip r:embed="rId3">
            <a:alphaModFix/>
          </a:blip>
          <a:srcRect b="0" l="0" r="0" t="0"/>
          <a:stretch/>
        </p:blipFill>
        <p:spPr>
          <a:xfrm>
            <a:off x="2450450" y="5938888"/>
            <a:ext cx="4419597" cy="381000"/>
          </a:xfrm>
          <a:prstGeom prst="rect">
            <a:avLst/>
          </a:prstGeom>
          <a:noFill/>
          <a:ln>
            <a:noFill/>
          </a:ln>
        </p:spPr>
      </p:pic>
      <p:pic>
        <p:nvPicPr>
          <p:cNvPr id="81" name="Google Shape;81;p14"/>
          <p:cNvPicPr preferRelativeResize="0"/>
          <p:nvPr/>
        </p:nvPicPr>
        <p:blipFill rotWithShape="1">
          <a:blip r:embed="rId4">
            <a:alphaModFix/>
          </a:blip>
          <a:srcRect b="0" l="0" r="0" t="0"/>
          <a:stretch/>
        </p:blipFill>
        <p:spPr>
          <a:xfrm>
            <a:off x="4965050" y="4234413"/>
            <a:ext cx="1905000" cy="762000"/>
          </a:xfrm>
          <a:prstGeom prst="rect">
            <a:avLst/>
          </a:prstGeom>
          <a:noFill/>
          <a:ln>
            <a:noFill/>
          </a:ln>
        </p:spPr>
      </p:pic>
      <p:pic>
        <p:nvPicPr>
          <p:cNvPr id="82" name="Google Shape;82;p14"/>
          <p:cNvPicPr preferRelativeResize="0"/>
          <p:nvPr/>
        </p:nvPicPr>
        <p:blipFill>
          <a:blip r:embed="rId5">
            <a:alphaModFix/>
          </a:blip>
          <a:stretch>
            <a:fillRect/>
          </a:stretch>
        </p:blipFill>
        <p:spPr>
          <a:xfrm>
            <a:off x="2450439" y="4063975"/>
            <a:ext cx="1380736" cy="110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Farmers Market Recap</a:t>
            </a:r>
            <a:endParaRPr/>
          </a:p>
        </p:txBody>
      </p:sp>
      <p:sp>
        <p:nvSpPr>
          <p:cNvPr id="150" name="Google Shape;150;p23"/>
          <p:cNvSpPr txBox="1"/>
          <p:nvPr>
            <p:ph idx="1" type="body"/>
          </p:nvPr>
        </p:nvSpPr>
        <p:spPr>
          <a:xfrm>
            <a:off x="457200" y="1600200"/>
            <a:ext cx="8229600" cy="5029200"/>
          </a:xfrm>
          <a:prstGeom prst="rect">
            <a:avLst/>
          </a:prstGeom>
          <a:noFill/>
          <a:ln>
            <a:noFill/>
          </a:ln>
        </p:spPr>
        <p:txBody>
          <a:bodyPr anchorCtr="0" anchor="t" bIns="45700" lIns="91425" spcFirstLastPara="1" rIns="91425" wrap="square" tIns="45700">
            <a:noAutofit/>
          </a:bodyPr>
          <a:lstStyle/>
          <a:p>
            <a:pPr indent="-381000" lvl="0" marL="342900" rtl="0" algn="l">
              <a:spcBef>
                <a:spcPts val="0"/>
              </a:spcBef>
              <a:spcAft>
                <a:spcPts val="0"/>
              </a:spcAft>
              <a:buClr>
                <a:schemeClr val="lt1"/>
              </a:buClr>
              <a:buSzPts val="3800"/>
              <a:buChar char="●"/>
            </a:pPr>
            <a:r>
              <a:rPr lang="en-US" sz="2400"/>
              <a:t>Group sharing – what did you find </a:t>
            </a:r>
            <a:r>
              <a:rPr lang="en-US" sz="2400"/>
              <a:t>out</a:t>
            </a:r>
            <a:r>
              <a:rPr lang="en-US" sz="2400"/>
              <a:t>?</a:t>
            </a:r>
            <a:endParaRPr sz="2400"/>
          </a:p>
          <a:p>
            <a:pPr indent="-292100" lvl="0" marL="342900" rtl="0" algn="l">
              <a:spcBef>
                <a:spcPts val="640"/>
              </a:spcBef>
              <a:spcAft>
                <a:spcPts val="0"/>
              </a:spcAft>
              <a:buClr>
                <a:schemeClr val="lt1"/>
              </a:buClr>
              <a:buSzPts val="2400"/>
              <a:buChar char="●"/>
            </a:pPr>
            <a:r>
              <a:rPr lang="en-US" sz="2400"/>
              <a:t>Discussion:</a:t>
            </a:r>
            <a:endParaRPr sz="2400"/>
          </a:p>
          <a:p>
            <a:pPr indent="-273050" lvl="1" marL="742950" rtl="0" algn="l">
              <a:spcBef>
                <a:spcPts val="520"/>
              </a:spcBef>
              <a:spcAft>
                <a:spcPts val="0"/>
              </a:spcAft>
              <a:buClr>
                <a:schemeClr val="lt1"/>
              </a:buClr>
              <a:buSzPts val="2400"/>
              <a:buChar char="○"/>
            </a:pPr>
            <a:r>
              <a:rPr lang="en-US" sz="2400"/>
              <a:t>What is one fun activity you could do with kids at the farmers market?</a:t>
            </a:r>
            <a:endParaRPr sz="2400"/>
          </a:p>
          <a:p>
            <a:pPr indent="-273050" lvl="1" marL="742950" rtl="0" algn="l">
              <a:spcBef>
                <a:spcPts val="520"/>
              </a:spcBef>
              <a:spcAft>
                <a:spcPts val="0"/>
              </a:spcAft>
              <a:buClr>
                <a:schemeClr val="lt1"/>
              </a:buClr>
              <a:buSzPts val="2400"/>
              <a:buChar char="○"/>
            </a:pPr>
            <a:r>
              <a:rPr lang="en-US" sz="2400"/>
              <a:t>What is something you expected and did see at the farmers market?</a:t>
            </a:r>
            <a:endParaRPr sz="2400"/>
          </a:p>
          <a:p>
            <a:pPr indent="-273050" lvl="1" marL="742950" rtl="0" algn="l">
              <a:spcBef>
                <a:spcPts val="520"/>
              </a:spcBef>
              <a:spcAft>
                <a:spcPts val="1600"/>
              </a:spcAft>
              <a:buClr>
                <a:schemeClr val="lt1"/>
              </a:buClr>
              <a:buSzPts val="2400"/>
              <a:buChar char="○"/>
            </a:pPr>
            <a:r>
              <a:rPr lang="en-US" sz="2400"/>
              <a:t>What is something that surprised you or you didn’t expect to encounter during the farmers market visit?</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152400" y="274638"/>
            <a:ext cx="8915400" cy="1173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959"/>
              <a:buFont typeface="Arial"/>
              <a:buNone/>
            </a:pPr>
            <a:r>
              <a:rPr lang="en-US" sz="3959"/>
              <a:t>Child and Adult Care </a:t>
            </a:r>
            <a:br>
              <a:rPr lang="en-US" sz="3959"/>
            </a:br>
            <a:r>
              <a:rPr lang="en-US" sz="3959"/>
              <a:t>Food Program</a:t>
            </a:r>
            <a:endParaRPr sz="3959"/>
          </a:p>
        </p:txBody>
      </p:sp>
      <p:sp>
        <p:nvSpPr>
          <p:cNvPr id="157" name="Google Shape;157;p24"/>
          <p:cNvSpPr txBox="1"/>
          <p:nvPr/>
        </p:nvSpPr>
        <p:spPr>
          <a:xfrm>
            <a:off x="0" y="1556725"/>
            <a:ext cx="5890200" cy="530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2"/>
              </a:solidFill>
              <a:latin typeface="Open Sans"/>
              <a:ea typeface="Open Sans"/>
              <a:cs typeface="Open Sans"/>
              <a:sym typeface="Open Sans"/>
            </a:endParaRPr>
          </a:p>
          <a:p>
            <a:pPr indent="-304800" lvl="0" marL="285750" marR="0" rtl="0" algn="l">
              <a:spcBef>
                <a:spcPts val="0"/>
              </a:spcBef>
              <a:spcAft>
                <a:spcPts val="0"/>
              </a:spcAft>
              <a:buClr>
                <a:schemeClr val="dk2"/>
              </a:buClr>
              <a:buSzPts val="2700"/>
              <a:buFont typeface="Open Sans"/>
              <a:buChar char="•"/>
            </a:pPr>
            <a:r>
              <a:rPr lang="en-US" sz="2700">
                <a:solidFill>
                  <a:schemeClr val="dk2"/>
                </a:solidFill>
                <a:latin typeface="Open Sans"/>
                <a:ea typeface="Open Sans"/>
                <a:cs typeface="Open Sans"/>
                <a:sym typeface="Open Sans"/>
              </a:rPr>
              <a:t>CACFP meal pattern requirements include a focus on: </a:t>
            </a:r>
            <a:endParaRPr i="0" sz="2700" u="none" cap="none" strike="noStrike">
              <a:solidFill>
                <a:schemeClr val="dk2"/>
              </a:solidFill>
              <a:latin typeface="Open Sans"/>
              <a:ea typeface="Open Sans"/>
              <a:cs typeface="Open Sans"/>
              <a:sym typeface="Open Sans"/>
            </a:endParaRPr>
          </a:p>
          <a:p>
            <a:pPr indent="-400050" lvl="1" marL="914400" marR="0" rtl="0" algn="l">
              <a:spcBef>
                <a:spcPts val="0"/>
              </a:spcBef>
              <a:spcAft>
                <a:spcPts val="0"/>
              </a:spcAft>
              <a:buClr>
                <a:schemeClr val="dk2"/>
              </a:buClr>
              <a:buSzPts val="2700"/>
              <a:buFont typeface="Open Sans"/>
              <a:buChar char="•"/>
            </a:pPr>
            <a:r>
              <a:rPr i="0" lang="en-US" sz="2700" u="none" cap="none" strike="noStrike">
                <a:solidFill>
                  <a:schemeClr val="dk2"/>
                </a:solidFill>
                <a:latin typeface="Open Sans"/>
                <a:ea typeface="Open Sans"/>
                <a:cs typeface="Open Sans"/>
                <a:sym typeface="Open Sans"/>
              </a:rPr>
              <a:t>whole grains</a:t>
            </a:r>
            <a:endParaRPr sz="1700">
              <a:solidFill>
                <a:schemeClr val="dk2"/>
              </a:solidFill>
              <a:latin typeface="Open Sans"/>
              <a:ea typeface="Open Sans"/>
              <a:cs typeface="Open Sans"/>
              <a:sym typeface="Open Sans"/>
            </a:endParaRPr>
          </a:p>
          <a:p>
            <a:pPr indent="-400050" lvl="1" marL="914400" marR="0" rtl="0" algn="l">
              <a:spcBef>
                <a:spcPts val="0"/>
              </a:spcBef>
              <a:spcAft>
                <a:spcPts val="0"/>
              </a:spcAft>
              <a:buClr>
                <a:schemeClr val="dk2"/>
              </a:buClr>
              <a:buSzPts val="2700"/>
              <a:buFont typeface="Open Sans"/>
              <a:buChar char="•"/>
            </a:pPr>
            <a:r>
              <a:rPr i="0" lang="en-US" sz="2700" u="none" cap="none" strike="noStrike">
                <a:solidFill>
                  <a:schemeClr val="dk2"/>
                </a:solidFill>
                <a:latin typeface="Open Sans"/>
                <a:ea typeface="Open Sans"/>
                <a:cs typeface="Open Sans"/>
                <a:sym typeface="Open Sans"/>
              </a:rPr>
              <a:t>fruits and vegetables</a:t>
            </a:r>
            <a:endParaRPr sz="1700">
              <a:solidFill>
                <a:schemeClr val="dk2"/>
              </a:solidFill>
              <a:latin typeface="Open Sans"/>
              <a:ea typeface="Open Sans"/>
              <a:cs typeface="Open Sans"/>
              <a:sym typeface="Open Sans"/>
            </a:endParaRPr>
          </a:p>
          <a:p>
            <a:pPr indent="-400050" lvl="1" marL="914400" marR="0" rtl="0" algn="l">
              <a:spcBef>
                <a:spcPts val="0"/>
              </a:spcBef>
              <a:spcAft>
                <a:spcPts val="0"/>
              </a:spcAft>
              <a:buClr>
                <a:schemeClr val="dk2"/>
              </a:buClr>
              <a:buSzPts val="2700"/>
              <a:buFont typeface="Open Sans"/>
              <a:buChar char="•"/>
            </a:pPr>
            <a:r>
              <a:rPr i="0" lang="en-US" sz="2700" u="none" cap="none" strike="noStrike">
                <a:solidFill>
                  <a:schemeClr val="dk2"/>
                </a:solidFill>
                <a:latin typeface="Open Sans"/>
                <a:ea typeface="Open Sans"/>
                <a:cs typeface="Open Sans"/>
                <a:sym typeface="Open Sans"/>
              </a:rPr>
              <a:t>low-fat and non-fat diary </a:t>
            </a:r>
            <a:endParaRPr sz="1700">
              <a:solidFill>
                <a:schemeClr val="dk2"/>
              </a:solidFill>
              <a:latin typeface="Open Sans"/>
              <a:ea typeface="Open Sans"/>
              <a:cs typeface="Open Sans"/>
              <a:sym typeface="Open Sans"/>
            </a:endParaRPr>
          </a:p>
          <a:p>
            <a:pPr indent="-400050" lvl="1" marL="914400" marR="0" rtl="0" algn="l">
              <a:spcBef>
                <a:spcPts val="0"/>
              </a:spcBef>
              <a:spcAft>
                <a:spcPts val="0"/>
              </a:spcAft>
              <a:buClr>
                <a:schemeClr val="dk2"/>
              </a:buClr>
              <a:buSzPts val="2700"/>
              <a:buFont typeface="Open Sans"/>
              <a:buChar char="•"/>
            </a:pPr>
            <a:r>
              <a:rPr i="0" lang="en-US" sz="2700" u="none" cap="none" strike="noStrike">
                <a:solidFill>
                  <a:schemeClr val="dk2"/>
                </a:solidFill>
                <a:latin typeface="Open Sans"/>
                <a:ea typeface="Open Sans"/>
                <a:cs typeface="Open Sans"/>
                <a:sym typeface="Open Sans"/>
              </a:rPr>
              <a:t>lean protein foods</a:t>
            </a:r>
            <a:endParaRPr sz="1700">
              <a:solidFill>
                <a:schemeClr val="dk2"/>
              </a:solidFill>
              <a:latin typeface="Open Sans"/>
              <a:ea typeface="Open Sans"/>
              <a:cs typeface="Open Sans"/>
              <a:sym typeface="Open Sans"/>
            </a:endParaRPr>
          </a:p>
          <a:p>
            <a:pPr indent="-304800" lvl="0" marL="285750" marR="0" rtl="0" algn="l">
              <a:spcBef>
                <a:spcPts val="0"/>
              </a:spcBef>
              <a:spcAft>
                <a:spcPts val="0"/>
              </a:spcAft>
              <a:buClr>
                <a:schemeClr val="dk2"/>
              </a:buClr>
              <a:buSzPts val="2700"/>
              <a:buFont typeface="Open Sans"/>
              <a:buChar char="•"/>
            </a:pPr>
            <a:r>
              <a:rPr i="0" lang="en-US" sz="2700" u="none" cap="none" strike="noStrike">
                <a:solidFill>
                  <a:schemeClr val="dk2"/>
                </a:solidFill>
                <a:latin typeface="Open Sans"/>
                <a:ea typeface="Open Sans"/>
                <a:cs typeface="Open Sans"/>
                <a:sym typeface="Open Sans"/>
              </a:rPr>
              <a:t>USDA provides guidance, training, and technical assistance on creating a healthy child care environment including physical activity and reducing screen time</a:t>
            </a:r>
            <a:endParaRPr sz="1700">
              <a:solidFill>
                <a:schemeClr val="dk2"/>
              </a:solidFill>
              <a:latin typeface="Open Sans"/>
              <a:ea typeface="Open Sans"/>
              <a:cs typeface="Open Sans"/>
              <a:sym typeface="Open Sans"/>
            </a:endParaRPr>
          </a:p>
          <a:p>
            <a:pPr indent="0" lvl="0" marL="457200" marR="0" rtl="0" algn="l">
              <a:spcBef>
                <a:spcPts val="0"/>
              </a:spcBef>
              <a:spcAft>
                <a:spcPts val="0"/>
              </a:spcAft>
              <a:buNone/>
            </a:pPr>
            <a:r>
              <a:t/>
            </a:r>
            <a:endParaRPr>
              <a:solidFill>
                <a:schemeClr val="dk2"/>
              </a:solidFill>
            </a:endParaRPr>
          </a:p>
          <a:p>
            <a:pPr indent="-285750" lvl="1" marL="74295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Water is available and accessible throughout the  day</a:t>
            </a:r>
            <a:endParaRPr/>
          </a:p>
        </p:txBody>
      </p:sp>
      <p:pic>
        <p:nvPicPr>
          <p:cNvPr id="158" name="Google Shape;158;p24"/>
          <p:cNvPicPr preferRelativeResize="0"/>
          <p:nvPr/>
        </p:nvPicPr>
        <p:blipFill rotWithShape="1">
          <a:blip r:embed="rId3">
            <a:alphaModFix/>
          </a:blip>
          <a:srcRect b="0" l="0" r="0" t="-21329"/>
          <a:stretch/>
        </p:blipFill>
        <p:spPr>
          <a:xfrm>
            <a:off x="6037450" y="1447949"/>
            <a:ext cx="2741601" cy="45685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Vegetable Subgroups</a:t>
            </a:r>
            <a:endParaRPr/>
          </a:p>
        </p:txBody>
      </p:sp>
      <p:pic>
        <p:nvPicPr>
          <p:cNvPr id="165" name="Google Shape;165;p25"/>
          <p:cNvPicPr preferRelativeResize="0"/>
          <p:nvPr/>
        </p:nvPicPr>
        <p:blipFill rotWithShape="1">
          <a:blip r:embed="rId3">
            <a:alphaModFix/>
          </a:blip>
          <a:srcRect b="0" l="0" r="0" t="0"/>
          <a:stretch/>
        </p:blipFill>
        <p:spPr>
          <a:xfrm>
            <a:off x="2216489" y="933450"/>
            <a:ext cx="4793911" cy="5924550"/>
          </a:xfrm>
          <a:prstGeom prst="rect">
            <a:avLst/>
          </a:prstGeom>
          <a:noFill/>
          <a:ln>
            <a:noFill/>
          </a:ln>
        </p:spPr>
      </p:pic>
      <p:pic>
        <p:nvPicPr>
          <p:cNvPr descr="http://4.bp.blogspot.com/-MBgkjGTT05g/Td7mn8rkMSI/AAAAAAAADuI/PPeriHzYD24/s1600/bok-choy2.jpg" id="166" name="Google Shape;166;p25"/>
          <p:cNvPicPr preferRelativeResize="0"/>
          <p:nvPr/>
        </p:nvPicPr>
        <p:blipFill rotWithShape="1">
          <a:blip r:embed="rId4">
            <a:alphaModFix/>
          </a:blip>
          <a:srcRect b="0" l="0" r="0" t="0"/>
          <a:stretch/>
        </p:blipFill>
        <p:spPr>
          <a:xfrm>
            <a:off x="7391400" y="2909781"/>
            <a:ext cx="1524000" cy="1890819"/>
          </a:xfrm>
          <a:prstGeom prst="rect">
            <a:avLst/>
          </a:prstGeom>
          <a:noFill/>
          <a:ln>
            <a:noFill/>
          </a:ln>
        </p:spPr>
      </p:pic>
      <p:pic>
        <p:nvPicPr>
          <p:cNvPr descr="http://www.canningbasics.com/images/pintobeans.jpg" id="167" name="Google Shape;167;p25"/>
          <p:cNvPicPr preferRelativeResize="0"/>
          <p:nvPr/>
        </p:nvPicPr>
        <p:blipFill rotWithShape="1">
          <a:blip r:embed="rId5">
            <a:alphaModFix/>
          </a:blip>
          <a:srcRect b="0" l="0" r="0" t="0"/>
          <a:stretch/>
        </p:blipFill>
        <p:spPr>
          <a:xfrm>
            <a:off x="7352731" y="1143001"/>
            <a:ext cx="1523999" cy="1523999"/>
          </a:xfrm>
          <a:prstGeom prst="rect">
            <a:avLst/>
          </a:prstGeom>
          <a:noFill/>
          <a:ln>
            <a:noFill/>
          </a:ln>
        </p:spPr>
      </p:pic>
      <p:pic>
        <p:nvPicPr>
          <p:cNvPr descr="http://howthingstaste.com/wp-content/uploads/2012/02/watercress.jpg" id="168" name="Google Shape;168;p25"/>
          <p:cNvPicPr preferRelativeResize="0"/>
          <p:nvPr/>
        </p:nvPicPr>
        <p:blipFill rotWithShape="1">
          <a:blip r:embed="rId6">
            <a:alphaModFix/>
          </a:blip>
          <a:srcRect b="0" l="0" r="0" t="0"/>
          <a:stretch/>
        </p:blipFill>
        <p:spPr>
          <a:xfrm>
            <a:off x="304800" y="5029200"/>
            <a:ext cx="1524000" cy="1524000"/>
          </a:xfrm>
          <a:prstGeom prst="rect">
            <a:avLst/>
          </a:prstGeom>
          <a:noFill/>
          <a:ln>
            <a:noFill/>
          </a:ln>
        </p:spPr>
      </p:pic>
      <p:pic>
        <p:nvPicPr>
          <p:cNvPr descr="http://www.foodsubs.com/Photos/hubbardsquash.jpg" id="169" name="Google Shape;169;p25"/>
          <p:cNvPicPr preferRelativeResize="0"/>
          <p:nvPr/>
        </p:nvPicPr>
        <p:blipFill rotWithShape="1">
          <a:blip r:embed="rId7">
            <a:alphaModFix/>
          </a:blip>
          <a:srcRect b="0" l="0" r="0" t="0"/>
          <a:stretch/>
        </p:blipFill>
        <p:spPr>
          <a:xfrm>
            <a:off x="304800" y="3117937"/>
            <a:ext cx="1524000" cy="1377863"/>
          </a:xfrm>
          <a:prstGeom prst="rect">
            <a:avLst/>
          </a:prstGeom>
          <a:noFill/>
          <a:ln>
            <a:noFill/>
          </a:ln>
        </p:spPr>
      </p:pic>
      <p:pic>
        <p:nvPicPr>
          <p:cNvPr descr="http://2.bp.blogspot.com/-PK_jF2NTJs4/UC9Y91ScFfI/AAAAAAAACAI/7PtnzxCVy0k/s1600/turnip.jpg" id="170" name="Google Shape;170;p25"/>
          <p:cNvPicPr preferRelativeResize="0"/>
          <p:nvPr/>
        </p:nvPicPr>
        <p:blipFill rotWithShape="1">
          <a:blip r:embed="rId8">
            <a:alphaModFix/>
          </a:blip>
          <a:srcRect b="0" l="0" r="0" t="0"/>
          <a:stretch/>
        </p:blipFill>
        <p:spPr>
          <a:xfrm>
            <a:off x="304799" y="1295400"/>
            <a:ext cx="1524001" cy="1288717"/>
          </a:xfrm>
          <a:prstGeom prst="rect">
            <a:avLst/>
          </a:prstGeom>
          <a:noFill/>
          <a:ln>
            <a:noFill/>
          </a:ln>
        </p:spPr>
      </p:pic>
      <p:pic>
        <p:nvPicPr>
          <p:cNvPr descr="https://encrypted-tbn2.gstatic.com/images?q=tbn:ANd9GcS3I_VEUgKuELxC3IsnqGZk6DGGoBS_x0vJ4WeGw7wBSILD3AD1" id="171" name="Google Shape;171;p25"/>
          <p:cNvPicPr preferRelativeResize="0"/>
          <p:nvPr/>
        </p:nvPicPr>
        <p:blipFill rotWithShape="1">
          <a:blip r:embed="rId9">
            <a:alphaModFix/>
          </a:blip>
          <a:srcRect b="0" l="0" r="0" t="0"/>
          <a:stretch/>
        </p:blipFill>
        <p:spPr>
          <a:xfrm>
            <a:off x="7391400" y="5078104"/>
            <a:ext cx="1551296" cy="15512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Main Components </a:t>
            </a:r>
            <a:endParaRPr/>
          </a:p>
        </p:txBody>
      </p:sp>
      <p:sp>
        <p:nvSpPr>
          <p:cNvPr id="178" name="Google Shape;178;p26"/>
          <p:cNvSpPr txBox="1"/>
          <p:nvPr>
            <p:ph idx="1" type="body"/>
          </p:nvPr>
        </p:nvSpPr>
        <p:spPr>
          <a:xfrm>
            <a:off x="457200" y="1417650"/>
            <a:ext cx="8229600" cy="4526100"/>
          </a:xfrm>
          <a:prstGeom prst="rect">
            <a:avLst/>
          </a:prstGeom>
        </p:spPr>
        <p:txBody>
          <a:bodyPr anchorCtr="0" anchor="t" bIns="45700" lIns="91425" spcFirstLastPara="1" rIns="91425" wrap="square" tIns="45700">
            <a:noAutofit/>
          </a:bodyPr>
          <a:lstStyle/>
          <a:p>
            <a:pPr indent="-406400" lvl="0" marL="457200" rtl="0" algn="l">
              <a:lnSpc>
                <a:spcPct val="150000"/>
              </a:lnSpc>
              <a:spcBef>
                <a:spcPts val="360"/>
              </a:spcBef>
              <a:spcAft>
                <a:spcPts val="0"/>
              </a:spcAft>
              <a:buClr>
                <a:schemeClr val="dk2"/>
              </a:buClr>
              <a:buSzPts val="2800"/>
              <a:buChar char="●"/>
            </a:pPr>
            <a:r>
              <a:rPr lang="en-US" sz="2800"/>
              <a:t>Local food purchasing </a:t>
            </a:r>
            <a:endParaRPr sz="2800"/>
          </a:p>
          <a:p>
            <a:pPr indent="-406400" lvl="0" marL="457200" rtl="0" algn="l">
              <a:lnSpc>
                <a:spcPct val="150000"/>
              </a:lnSpc>
              <a:spcBef>
                <a:spcPts val="0"/>
              </a:spcBef>
              <a:spcAft>
                <a:spcPts val="0"/>
              </a:spcAft>
              <a:buClr>
                <a:schemeClr val="dk2"/>
              </a:buClr>
              <a:buSzPts val="2800"/>
              <a:buChar char="●"/>
            </a:pPr>
            <a:r>
              <a:rPr lang="en-US" sz="2800"/>
              <a:t>Gardening</a:t>
            </a:r>
            <a:endParaRPr sz="2800"/>
          </a:p>
          <a:p>
            <a:pPr indent="-406400" lvl="0" marL="457200" rtl="0" algn="l">
              <a:lnSpc>
                <a:spcPct val="150000"/>
              </a:lnSpc>
              <a:spcBef>
                <a:spcPts val="0"/>
              </a:spcBef>
              <a:spcAft>
                <a:spcPts val="0"/>
              </a:spcAft>
              <a:buClr>
                <a:schemeClr val="dk2"/>
              </a:buClr>
              <a:buSzPts val="2800"/>
              <a:buChar char="●"/>
            </a:pPr>
            <a:r>
              <a:rPr lang="en-US" sz="2800"/>
              <a:t>Food and Agricultural education</a:t>
            </a:r>
            <a:endParaRPr sz="2800"/>
          </a:p>
        </p:txBody>
      </p:sp>
      <p:pic>
        <p:nvPicPr>
          <p:cNvPr id="179" name="Google Shape;179;p26"/>
          <p:cNvPicPr preferRelativeResize="0"/>
          <p:nvPr/>
        </p:nvPicPr>
        <p:blipFill rotWithShape="1">
          <a:blip r:embed="rId3">
            <a:alphaModFix/>
          </a:blip>
          <a:srcRect b="9200" l="9996" r="8130" t="13615"/>
          <a:stretch/>
        </p:blipFill>
        <p:spPr>
          <a:xfrm>
            <a:off x="2073325" y="3702475"/>
            <a:ext cx="3838193" cy="2713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Kid Friendly Recipes</a:t>
            </a:r>
            <a:endParaRPr/>
          </a:p>
        </p:txBody>
      </p:sp>
      <p:sp>
        <p:nvSpPr>
          <p:cNvPr id="186" name="Google Shape;186;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None/>
            </a:pPr>
            <a:r>
              <a:rPr lang="en-US"/>
              <a:t>Let’s make some kid-friendly meals and snacks!</a:t>
            </a:r>
            <a:endParaRPr/>
          </a:p>
          <a:p>
            <a:pPr indent="-139700" lvl="0" marL="342900" rtl="0" algn="l">
              <a:spcBef>
                <a:spcPts val="640"/>
              </a:spcBef>
              <a:spcAft>
                <a:spcPts val="1600"/>
              </a:spcAft>
              <a:buClr>
                <a:schemeClr val="lt1"/>
              </a:buClr>
              <a:buSzPts val="3200"/>
              <a:buNone/>
            </a:pPr>
            <a:r>
              <a:t/>
            </a:r>
            <a:endParaRPr/>
          </a:p>
        </p:txBody>
      </p:sp>
      <p:pic>
        <p:nvPicPr>
          <p:cNvPr id="187" name="Google Shape;187;p27"/>
          <p:cNvPicPr preferRelativeResize="0"/>
          <p:nvPr/>
        </p:nvPicPr>
        <p:blipFill rotWithShape="1">
          <a:blip r:embed="rId3">
            <a:alphaModFix/>
          </a:blip>
          <a:srcRect b="0" l="0" r="0" t="0"/>
          <a:stretch/>
        </p:blipFill>
        <p:spPr>
          <a:xfrm>
            <a:off x="366775" y="1600200"/>
            <a:ext cx="8410462" cy="4525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Incorporate Local Foods into Meals and Snacks</a:t>
            </a:r>
            <a:endParaRPr/>
          </a:p>
        </p:txBody>
      </p:sp>
      <p:sp>
        <p:nvSpPr>
          <p:cNvPr id="194" name="Google Shape;194;p28"/>
          <p:cNvSpPr txBox="1"/>
          <p:nvPr>
            <p:ph idx="1" type="body"/>
          </p:nvPr>
        </p:nvSpPr>
        <p:spPr>
          <a:xfrm>
            <a:off x="228600" y="1417650"/>
            <a:ext cx="8686800" cy="5334000"/>
          </a:xfrm>
          <a:prstGeom prst="rect">
            <a:avLst/>
          </a:prstGeom>
          <a:noFill/>
          <a:ln>
            <a:noFill/>
          </a:ln>
        </p:spPr>
        <p:txBody>
          <a:bodyPr anchorCtr="0" anchor="t" bIns="45700" lIns="91425" spcFirstLastPara="1" rIns="91425" wrap="square" tIns="45700">
            <a:noAutofit/>
          </a:bodyPr>
          <a:lstStyle/>
          <a:p>
            <a:pPr indent="0" lvl="0" marL="0" rtl="0" algn="l">
              <a:spcBef>
                <a:spcPts val="660"/>
              </a:spcBef>
              <a:spcAft>
                <a:spcPts val="0"/>
              </a:spcAft>
              <a:buClr>
                <a:schemeClr val="lt1"/>
              </a:buClr>
              <a:buSzPts val="3300"/>
              <a:buNone/>
            </a:pPr>
            <a:r>
              <a:rPr lang="en-US" sz="2600"/>
              <a:t>Where can I buy local foods for my childcare program? </a:t>
            </a:r>
            <a:endParaRPr sz="1100"/>
          </a:p>
          <a:p>
            <a:pPr indent="-387350" lvl="0" marL="457200" rtl="0" algn="l">
              <a:lnSpc>
                <a:spcPct val="150000"/>
              </a:lnSpc>
              <a:spcBef>
                <a:spcPts val="560"/>
              </a:spcBef>
              <a:spcAft>
                <a:spcPts val="0"/>
              </a:spcAft>
              <a:buClr>
                <a:schemeClr val="dk2"/>
              </a:buClr>
              <a:buSzPts val="2500"/>
              <a:buChar char="●"/>
            </a:pPr>
            <a:r>
              <a:rPr lang="en-US" sz="2500"/>
              <a:t>Farmers markets</a:t>
            </a:r>
            <a:endParaRPr sz="2500"/>
          </a:p>
          <a:p>
            <a:pPr indent="-387350" lvl="0" marL="457200" rtl="0" algn="l">
              <a:lnSpc>
                <a:spcPct val="150000"/>
              </a:lnSpc>
              <a:spcBef>
                <a:spcPts val="0"/>
              </a:spcBef>
              <a:spcAft>
                <a:spcPts val="0"/>
              </a:spcAft>
              <a:buClr>
                <a:schemeClr val="dk2"/>
              </a:buClr>
              <a:buSzPts val="2500"/>
              <a:buChar char="●"/>
            </a:pPr>
            <a:r>
              <a:rPr lang="en-US" sz="2500"/>
              <a:t>Roadside stands</a:t>
            </a:r>
            <a:endParaRPr sz="2500"/>
          </a:p>
          <a:p>
            <a:pPr indent="-387350" lvl="0" marL="457200" rtl="0" algn="l">
              <a:lnSpc>
                <a:spcPct val="150000"/>
              </a:lnSpc>
              <a:spcBef>
                <a:spcPts val="0"/>
              </a:spcBef>
              <a:spcAft>
                <a:spcPts val="0"/>
              </a:spcAft>
              <a:buClr>
                <a:schemeClr val="dk2"/>
              </a:buClr>
              <a:buSzPts val="2500"/>
              <a:buChar char="●"/>
            </a:pPr>
            <a:r>
              <a:rPr lang="en-US" sz="2500"/>
              <a:t>Local farms (U-pick or farm stores)</a:t>
            </a:r>
            <a:endParaRPr sz="2500"/>
          </a:p>
          <a:p>
            <a:pPr indent="-387350" lvl="0" marL="457200" rtl="0" algn="l">
              <a:lnSpc>
                <a:spcPct val="150000"/>
              </a:lnSpc>
              <a:spcBef>
                <a:spcPts val="0"/>
              </a:spcBef>
              <a:spcAft>
                <a:spcPts val="0"/>
              </a:spcAft>
              <a:buClr>
                <a:schemeClr val="dk2"/>
              </a:buClr>
              <a:buSzPts val="2500"/>
              <a:buChar char="●"/>
            </a:pPr>
            <a:r>
              <a:rPr lang="en-US" sz="2500"/>
              <a:t>CSA shares</a:t>
            </a:r>
            <a:endParaRPr sz="2500"/>
          </a:p>
          <a:p>
            <a:pPr indent="-387350" lvl="0" marL="457200" rtl="0" algn="l">
              <a:lnSpc>
                <a:spcPct val="150000"/>
              </a:lnSpc>
              <a:spcBef>
                <a:spcPts val="0"/>
              </a:spcBef>
              <a:spcAft>
                <a:spcPts val="0"/>
              </a:spcAft>
              <a:buClr>
                <a:schemeClr val="dk2"/>
              </a:buClr>
              <a:buSzPts val="2500"/>
              <a:buChar char="●"/>
            </a:pPr>
            <a:r>
              <a:rPr lang="en-US" sz="2500"/>
              <a:t>Local grocery store or co-op</a:t>
            </a:r>
            <a:endParaRPr sz="2500"/>
          </a:p>
          <a:p>
            <a:pPr indent="-387350" lvl="0" marL="457200" rtl="0" algn="l">
              <a:lnSpc>
                <a:spcPct val="150000"/>
              </a:lnSpc>
              <a:spcBef>
                <a:spcPts val="0"/>
              </a:spcBef>
              <a:spcAft>
                <a:spcPts val="0"/>
              </a:spcAft>
              <a:buClr>
                <a:schemeClr val="dk2"/>
              </a:buClr>
              <a:buSzPts val="2500"/>
              <a:buChar char="●"/>
            </a:pPr>
            <a:r>
              <a:rPr lang="en-US" sz="2500"/>
              <a:t>Child care garden (grow your own!)</a:t>
            </a:r>
            <a:endParaRPr sz="2500"/>
          </a:p>
          <a:p>
            <a:pPr indent="0" lvl="0" marL="57150" rtl="0" algn="l">
              <a:spcBef>
                <a:spcPts val="600"/>
              </a:spcBef>
              <a:spcAft>
                <a:spcPts val="0"/>
              </a:spcAft>
              <a:buClr>
                <a:srgbClr val="E17509"/>
              </a:buClr>
              <a:buSzPts val="3000"/>
              <a:buNone/>
            </a:pPr>
            <a:r>
              <a:rPr lang="en-US" sz="3000" u="sng">
                <a:solidFill>
                  <a:srgbClr val="E17509"/>
                </a:solidFill>
                <a:hlinkClick r:id="rId3">
                  <a:extLst>
                    <a:ext uri="{A12FA001-AC4F-418D-AE19-62706E023703}">
                      <ahyp:hlinkClr val="tx"/>
                    </a:ext>
                  </a:extLst>
                </a:hlinkClick>
              </a:rPr>
              <a:t>MN Grown directory</a:t>
            </a:r>
            <a:endParaRPr sz="3000">
              <a:solidFill>
                <a:srgbClr val="E17509"/>
              </a:solidFill>
            </a:endParaRPr>
          </a:p>
          <a:p>
            <a:pPr indent="0" lvl="1" marL="457200" rtl="0" algn="l">
              <a:spcBef>
                <a:spcPts val="560"/>
              </a:spcBef>
              <a:spcAft>
                <a:spcPts val="0"/>
              </a:spcAft>
              <a:buClr>
                <a:schemeClr val="lt1"/>
              </a:buClr>
              <a:buSzPts val="2800"/>
              <a:buNone/>
            </a:pPr>
            <a:r>
              <a:t/>
            </a:r>
            <a:endParaRPr/>
          </a:p>
          <a:p>
            <a:pPr indent="-139700" lvl="0" marL="342900" rtl="0" algn="l">
              <a:spcBef>
                <a:spcPts val="640"/>
              </a:spcBef>
              <a:spcAft>
                <a:spcPts val="0"/>
              </a:spcAft>
              <a:buClr>
                <a:schemeClr val="lt1"/>
              </a:buClr>
              <a:buSzPts val="3200"/>
              <a:buNone/>
            </a:pPr>
            <a:r>
              <a:t/>
            </a:r>
            <a:endParaRPr/>
          </a:p>
          <a:p>
            <a:pPr indent="0" lvl="0" marL="0" rtl="0" algn="l">
              <a:spcBef>
                <a:spcPts val="640"/>
              </a:spcBef>
              <a:spcAft>
                <a:spcPts val="0"/>
              </a:spcAft>
              <a:buClr>
                <a:schemeClr val="lt1"/>
              </a:buClr>
              <a:buSzPts val="3200"/>
              <a:buNone/>
            </a:pPr>
            <a:r>
              <a:t/>
            </a:r>
            <a:endParaRPr/>
          </a:p>
          <a:p>
            <a:pPr indent="-139700" lvl="0" marL="342900" rtl="0" algn="l">
              <a:spcBef>
                <a:spcPts val="640"/>
              </a:spcBef>
              <a:spcAft>
                <a:spcPts val="0"/>
              </a:spcAft>
              <a:buClr>
                <a:schemeClr val="lt1"/>
              </a:buClr>
              <a:buSzPts val="3200"/>
              <a:buNone/>
            </a:pPr>
            <a:r>
              <a:t/>
            </a:r>
            <a:endParaRPr/>
          </a:p>
          <a:p>
            <a:pPr indent="-139700" lvl="0" marL="342900" rtl="0" algn="l">
              <a:spcBef>
                <a:spcPts val="640"/>
              </a:spcBef>
              <a:spcAft>
                <a:spcPts val="1600"/>
              </a:spcAft>
              <a:buClr>
                <a:schemeClr val="lt1"/>
              </a:buClr>
              <a:buSzPts val="32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Incorporate Local Foods into Meals and Snacks</a:t>
            </a:r>
            <a:endParaRPr/>
          </a:p>
        </p:txBody>
      </p:sp>
      <p:sp>
        <p:nvSpPr>
          <p:cNvPr id="201" name="Google Shape;201;p29"/>
          <p:cNvSpPr txBox="1"/>
          <p:nvPr>
            <p:ph idx="1" type="body"/>
          </p:nvPr>
        </p:nvSpPr>
        <p:spPr>
          <a:xfrm>
            <a:off x="457200" y="1136001"/>
            <a:ext cx="8229600" cy="499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None/>
            </a:pPr>
            <a:r>
              <a:t/>
            </a:r>
            <a:endParaRPr/>
          </a:p>
          <a:p>
            <a:pPr indent="0" lvl="0" marL="0" rtl="0" algn="l">
              <a:spcBef>
                <a:spcPts val="640"/>
              </a:spcBef>
              <a:spcAft>
                <a:spcPts val="1600"/>
              </a:spcAft>
              <a:buClr>
                <a:schemeClr val="lt1"/>
              </a:buClr>
              <a:buSzPts val="3200"/>
              <a:buNone/>
            </a:pPr>
            <a:r>
              <a:t/>
            </a:r>
            <a:endParaRPr/>
          </a:p>
        </p:txBody>
      </p:sp>
      <p:sp>
        <p:nvSpPr>
          <p:cNvPr id="202" name="Google Shape;202;p29"/>
          <p:cNvSpPr txBox="1"/>
          <p:nvPr/>
        </p:nvSpPr>
        <p:spPr>
          <a:xfrm>
            <a:off x="204775" y="1661875"/>
            <a:ext cx="7772400" cy="499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2800" u="none" cap="none" strike="noStrike">
                <a:solidFill>
                  <a:schemeClr val="dk2"/>
                </a:solidFill>
                <a:latin typeface="Open Sans"/>
                <a:ea typeface="Open Sans"/>
                <a:cs typeface="Open Sans"/>
                <a:sym typeface="Open Sans"/>
              </a:rPr>
              <a:t>Introducing new foods:</a:t>
            </a:r>
            <a:endParaRPr>
              <a:solidFill>
                <a:schemeClr val="dk2"/>
              </a:solidFill>
              <a:latin typeface="Open Sans"/>
              <a:ea typeface="Open Sans"/>
              <a:cs typeface="Open Sans"/>
              <a:sym typeface="Open Sans"/>
            </a:endParaRPr>
          </a:p>
          <a:p>
            <a:pPr indent="-285750" lvl="0" marL="285750" marR="0" rtl="0" algn="l">
              <a:spcBef>
                <a:spcPts val="0"/>
              </a:spcBef>
              <a:spcAft>
                <a:spcPts val="0"/>
              </a:spcAft>
              <a:buClr>
                <a:schemeClr val="dk2"/>
              </a:buClr>
              <a:buSzPts val="2800"/>
              <a:buFont typeface="Open Sans"/>
              <a:buChar char="•"/>
            </a:pPr>
            <a:r>
              <a:rPr lang="en-US" sz="2800">
                <a:solidFill>
                  <a:schemeClr val="dk2"/>
                </a:solidFill>
                <a:latin typeface="Open Sans"/>
                <a:ea typeface="Open Sans"/>
                <a:cs typeface="Open Sans"/>
                <a:sym typeface="Open Sans"/>
              </a:rPr>
              <a:t>Create a positive environment</a:t>
            </a:r>
            <a:endParaRPr>
              <a:solidFill>
                <a:schemeClr val="dk2"/>
              </a:solidFill>
              <a:latin typeface="Open Sans"/>
              <a:ea typeface="Open Sans"/>
              <a:cs typeface="Open Sans"/>
              <a:sym typeface="Open Sans"/>
            </a:endParaRPr>
          </a:p>
          <a:p>
            <a:pPr indent="-285750" lvl="0" marL="285750" marR="0" rtl="0" algn="l">
              <a:spcBef>
                <a:spcPts val="0"/>
              </a:spcBef>
              <a:spcAft>
                <a:spcPts val="0"/>
              </a:spcAft>
              <a:buClr>
                <a:schemeClr val="dk2"/>
              </a:buClr>
              <a:buSzPts val="2800"/>
              <a:buFont typeface="Open Sans"/>
              <a:buChar char="•"/>
            </a:pPr>
            <a:r>
              <a:rPr lang="en-US" sz="2800">
                <a:solidFill>
                  <a:schemeClr val="dk2"/>
                </a:solidFill>
                <a:latin typeface="Open Sans"/>
                <a:ea typeface="Open Sans"/>
                <a:cs typeface="Open Sans"/>
                <a:sym typeface="Open Sans"/>
              </a:rPr>
              <a:t>Cater to their preferences </a:t>
            </a:r>
            <a:endParaRPr>
              <a:solidFill>
                <a:schemeClr val="dk2"/>
              </a:solidFill>
              <a:latin typeface="Open Sans"/>
              <a:ea typeface="Open Sans"/>
              <a:cs typeface="Open Sans"/>
              <a:sym typeface="Open Sans"/>
            </a:endParaRPr>
          </a:p>
          <a:p>
            <a:pPr indent="-285750" lvl="0" marL="285750" marR="0" rtl="0" algn="l">
              <a:spcBef>
                <a:spcPts val="0"/>
              </a:spcBef>
              <a:spcAft>
                <a:spcPts val="0"/>
              </a:spcAft>
              <a:buClr>
                <a:schemeClr val="dk2"/>
              </a:buClr>
              <a:buSzPts val="2800"/>
              <a:buFont typeface="Open Sans"/>
              <a:buChar char="•"/>
            </a:pPr>
            <a:r>
              <a:rPr lang="en-US" sz="2800">
                <a:solidFill>
                  <a:schemeClr val="dk2"/>
                </a:solidFill>
                <a:latin typeface="Open Sans"/>
                <a:ea typeface="Open Sans"/>
                <a:cs typeface="Open Sans"/>
                <a:sym typeface="Open Sans"/>
              </a:rPr>
              <a:t>Role model</a:t>
            </a:r>
            <a:endParaRPr>
              <a:solidFill>
                <a:schemeClr val="dk2"/>
              </a:solidFill>
              <a:latin typeface="Open Sans"/>
              <a:ea typeface="Open Sans"/>
              <a:cs typeface="Open Sans"/>
              <a:sym typeface="Open Sans"/>
            </a:endParaRPr>
          </a:p>
          <a:p>
            <a:pPr indent="-285750" lvl="0" marL="285750" marR="0" rtl="0" algn="l">
              <a:spcBef>
                <a:spcPts val="0"/>
              </a:spcBef>
              <a:spcAft>
                <a:spcPts val="0"/>
              </a:spcAft>
              <a:buClr>
                <a:schemeClr val="dk2"/>
              </a:buClr>
              <a:buSzPts val="2800"/>
              <a:buFont typeface="Open Sans"/>
              <a:buChar char="•"/>
            </a:pPr>
            <a:r>
              <a:rPr lang="en-US" sz="2800">
                <a:solidFill>
                  <a:schemeClr val="dk2"/>
                </a:solidFill>
                <a:latin typeface="Open Sans"/>
                <a:ea typeface="Open Sans"/>
                <a:cs typeface="Open Sans"/>
                <a:sym typeface="Open Sans"/>
              </a:rPr>
              <a:t>Start with small portions</a:t>
            </a:r>
            <a:endParaRPr>
              <a:solidFill>
                <a:schemeClr val="dk2"/>
              </a:solidFill>
              <a:latin typeface="Open Sans"/>
              <a:ea typeface="Open Sans"/>
              <a:cs typeface="Open Sans"/>
              <a:sym typeface="Open Sans"/>
            </a:endParaRPr>
          </a:p>
          <a:p>
            <a:pPr indent="-285750" lvl="0" marL="285750" marR="0" rtl="0" algn="l">
              <a:spcBef>
                <a:spcPts val="0"/>
              </a:spcBef>
              <a:spcAft>
                <a:spcPts val="0"/>
              </a:spcAft>
              <a:buClr>
                <a:schemeClr val="dk2"/>
              </a:buClr>
              <a:buSzPts val="2800"/>
              <a:buFont typeface="Open Sans"/>
              <a:buChar char="•"/>
            </a:pPr>
            <a:r>
              <a:rPr lang="en-US" sz="2800">
                <a:solidFill>
                  <a:schemeClr val="dk2"/>
                </a:solidFill>
                <a:latin typeface="Open Sans"/>
                <a:ea typeface="Open Sans"/>
                <a:cs typeface="Open Sans"/>
                <a:sym typeface="Open Sans"/>
              </a:rPr>
              <a:t>Help, don’t hinder phrases</a:t>
            </a:r>
            <a:endParaRPr>
              <a:solidFill>
                <a:schemeClr val="dk2"/>
              </a:solidFill>
              <a:latin typeface="Open Sans"/>
              <a:ea typeface="Open Sans"/>
              <a:cs typeface="Open Sans"/>
              <a:sym typeface="Open Sans"/>
            </a:endParaRPr>
          </a:p>
          <a:p>
            <a:pPr indent="-285750" lvl="0" marL="285750" marR="0" rtl="0" algn="l">
              <a:spcBef>
                <a:spcPts val="0"/>
              </a:spcBef>
              <a:spcAft>
                <a:spcPts val="0"/>
              </a:spcAft>
              <a:buClr>
                <a:schemeClr val="dk2"/>
              </a:buClr>
              <a:buSzPts val="2800"/>
              <a:buFont typeface="Open Sans"/>
              <a:buChar char="•"/>
            </a:pPr>
            <a:r>
              <a:rPr lang="en-US" sz="2800">
                <a:solidFill>
                  <a:schemeClr val="dk2"/>
                </a:solidFill>
                <a:latin typeface="Open Sans"/>
                <a:ea typeface="Open Sans"/>
                <a:cs typeface="Open Sans"/>
                <a:sym typeface="Open Sans"/>
              </a:rPr>
              <a:t>Keep offering new foods</a:t>
            </a:r>
            <a:endParaRPr>
              <a:solidFill>
                <a:schemeClr val="dk2"/>
              </a:solidFill>
              <a:latin typeface="Open Sans"/>
              <a:ea typeface="Open Sans"/>
              <a:cs typeface="Open Sans"/>
              <a:sym typeface="Open Sans"/>
            </a:endParaRPr>
          </a:p>
          <a:p>
            <a:pPr indent="-107950" lvl="0" marL="285750" marR="0" rtl="0" algn="l">
              <a:spcBef>
                <a:spcPts val="0"/>
              </a:spcBef>
              <a:spcAft>
                <a:spcPts val="0"/>
              </a:spcAft>
              <a:buClr>
                <a:schemeClr val="lt1"/>
              </a:buClr>
              <a:buSzPts val="2800"/>
              <a:buFont typeface="Arial"/>
              <a:buNone/>
            </a:pPr>
            <a:r>
              <a:t/>
            </a:r>
            <a:endParaRPr sz="2800">
              <a:solidFill>
                <a:schemeClr val="dk2"/>
              </a:solidFill>
              <a:latin typeface="Open Sans"/>
              <a:ea typeface="Open Sans"/>
              <a:cs typeface="Open Sans"/>
              <a:sym typeface="Open Sans"/>
            </a:endParaRPr>
          </a:p>
          <a:p>
            <a:pPr indent="-107950" lvl="0" marL="285750" marR="0" rtl="0" algn="l">
              <a:spcBef>
                <a:spcPts val="0"/>
              </a:spcBef>
              <a:spcAft>
                <a:spcPts val="0"/>
              </a:spcAft>
              <a:buClr>
                <a:schemeClr val="lt1"/>
              </a:buClr>
              <a:buSzPts val="2800"/>
              <a:buFont typeface="Arial"/>
              <a:buNone/>
            </a:pPr>
            <a:r>
              <a:t/>
            </a:r>
            <a:endParaRPr sz="2800">
              <a:solidFill>
                <a:schemeClr val="dk2"/>
              </a:solidFill>
              <a:latin typeface="Open Sans"/>
              <a:ea typeface="Open Sans"/>
              <a:cs typeface="Open Sans"/>
              <a:sym typeface="Open Sans"/>
            </a:endParaRPr>
          </a:p>
          <a:p>
            <a:pPr indent="0" lvl="0" marL="0" marR="0" rtl="0" algn="l">
              <a:spcBef>
                <a:spcPts val="0"/>
              </a:spcBef>
              <a:spcAft>
                <a:spcPts val="0"/>
              </a:spcAft>
              <a:buNone/>
            </a:pPr>
            <a:r>
              <a:rPr lang="en-US" sz="2800">
                <a:solidFill>
                  <a:schemeClr val="dk2"/>
                </a:solidFill>
                <a:latin typeface="Open Sans"/>
                <a:ea typeface="Open Sans"/>
                <a:cs typeface="Open Sans"/>
                <a:sym typeface="Open Sans"/>
              </a:rPr>
              <a:t>Remember the division of responsibility</a:t>
            </a:r>
            <a:endParaRPr>
              <a:solidFill>
                <a:schemeClr val="dk2"/>
              </a:solidFill>
              <a:latin typeface="Open Sans"/>
              <a:ea typeface="Open Sans"/>
              <a:cs typeface="Open Sans"/>
              <a:sym typeface="Open Sans"/>
            </a:endParaRPr>
          </a:p>
        </p:txBody>
      </p:sp>
      <p:pic>
        <p:nvPicPr>
          <p:cNvPr descr="http://www.dccda.org/images/bellas%20salad%20CACFP.jpg" id="203" name="Google Shape;203;p29"/>
          <p:cNvPicPr preferRelativeResize="0"/>
          <p:nvPr/>
        </p:nvPicPr>
        <p:blipFill rotWithShape="1">
          <a:blip r:embed="rId3">
            <a:alphaModFix/>
          </a:blip>
          <a:srcRect b="0" l="0" r="0" t="0"/>
          <a:stretch/>
        </p:blipFill>
        <p:spPr>
          <a:xfrm>
            <a:off x="6211926" y="1661875"/>
            <a:ext cx="2286000" cy="304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Food and Agricultural Education</a:t>
            </a:r>
            <a:endParaRPr/>
          </a:p>
        </p:txBody>
      </p:sp>
      <p:sp>
        <p:nvSpPr>
          <p:cNvPr id="210" name="Google Shape;210;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600"/>
              </a:spcAft>
              <a:buClr>
                <a:schemeClr val="lt1"/>
              </a:buClr>
              <a:buSzPts val="3200"/>
              <a:buNone/>
            </a:pPr>
            <a:r>
              <a:rPr lang="en-US" sz="2500"/>
              <a:t>Incorporate local food themes into child care curriculum and activities</a:t>
            </a:r>
            <a:endParaRPr sz="2500"/>
          </a:p>
        </p:txBody>
      </p:sp>
      <p:pic>
        <p:nvPicPr>
          <p:cNvPr descr="http://ecx.images-amazon.com/images/I/41XYDDX24BL.jpg" id="211" name="Google Shape;211;p30"/>
          <p:cNvPicPr preferRelativeResize="0"/>
          <p:nvPr/>
        </p:nvPicPr>
        <p:blipFill rotWithShape="1">
          <a:blip r:embed="rId3">
            <a:alphaModFix/>
          </a:blip>
          <a:srcRect b="0" l="0" r="0" t="0"/>
          <a:stretch/>
        </p:blipFill>
        <p:spPr>
          <a:xfrm>
            <a:off x="533400" y="3412477"/>
            <a:ext cx="3886200" cy="2871697"/>
          </a:xfrm>
          <a:prstGeom prst="rect">
            <a:avLst/>
          </a:prstGeom>
          <a:noFill/>
          <a:ln>
            <a:noFill/>
          </a:ln>
        </p:spPr>
      </p:pic>
      <p:pic>
        <p:nvPicPr>
          <p:cNvPr descr="http://3.bp.blogspot.com/_7Wz5RlQz6Pw/TJeHEdYoBXI/AAAAAAAAAXQ/dnm4CcPXF4I/s1600/SANY6486.JPG" id="212" name="Google Shape;212;p30"/>
          <p:cNvPicPr preferRelativeResize="0"/>
          <p:nvPr/>
        </p:nvPicPr>
        <p:blipFill rotWithShape="1">
          <a:blip r:embed="rId4">
            <a:alphaModFix/>
          </a:blip>
          <a:srcRect b="0" l="0" r="0" t="0"/>
          <a:stretch/>
        </p:blipFill>
        <p:spPr>
          <a:xfrm>
            <a:off x="4883271" y="3412477"/>
            <a:ext cx="3803529" cy="28526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Gardening and Field Trips!</a:t>
            </a:r>
            <a:endParaRPr/>
          </a:p>
        </p:txBody>
      </p:sp>
      <p:sp>
        <p:nvSpPr>
          <p:cNvPr id="219" name="Google Shape;219;p31"/>
          <p:cNvSpPr txBox="1"/>
          <p:nvPr>
            <p:ph idx="1" type="body"/>
          </p:nvPr>
        </p:nvSpPr>
        <p:spPr>
          <a:xfrm>
            <a:off x="0" y="1600200"/>
            <a:ext cx="91440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600"/>
              </a:spcAft>
              <a:buClr>
                <a:schemeClr val="lt1"/>
              </a:buClr>
              <a:buSzPts val="3200"/>
              <a:buNone/>
            </a:pPr>
            <a:r>
              <a:rPr lang="en-US" sz="2400"/>
              <a:t>Start to grow something on your site or in your windows, and when possible, take f</a:t>
            </a:r>
            <a:r>
              <a:rPr lang="en-US" sz="2400"/>
              <a:t>ield trips to the farm or farmers market!</a:t>
            </a:r>
            <a:endParaRPr sz="2400"/>
          </a:p>
        </p:txBody>
      </p:sp>
      <p:pic>
        <p:nvPicPr>
          <p:cNvPr descr="http://featherstonefarm.com/uploads/3/1/9/4/3194661/2572959_orig.jpg" id="220" name="Google Shape;220;p31"/>
          <p:cNvPicPr preferRelativeResize="0"/>
          <p:nvPr/>
        </p:nvPicPr>
        <p:blipFill rotWithShape="1">
          <a:blip r:embed="rId3">
            <a:alphaModFix/>
          </a:blip>
          <a:srcRect b="0" l="0" r="0" t="0"/>
          <a:stretch/>
        </p:blipFill>
        <p:spPr>
          <a:xfrm>
            <a:off x="1295400" y="2819400"/>
            <a:ext cx="5638800" cy="3743325"/>
          </a:xfrm>
          <a:prstGeom prst="rect">
            <a:avLst/>
          </a:prstGeom>
          <a:noFill/>
          <a:ln>
            <a:noFill/>
          </a:ln>
        </p:spPr>
      </p:pic>
      <p:sp>
        <p:nvSpPr>
          <p:cNvPr id="221" name="Google Shape;221;p31"/>
          <p:cNvSpPr txBox="1"/>
          <p:nvPr/>
        </p:nvSpPr>
        <p:spPr>
          <a:xfrm>
            <a:off x="6934200" y="5410200"/>
            <a:ext cx="16764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Farm Tour at Featherstone Farm – Rushford, MN </a:t>
            </a:r>
            <a:endParaRPr sz="18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Video: </a:t>
            </a:r>
            <a:r>
              <a:rPr lang="en-US"/>
              <a:t>From Farm to Keiki</a:t>
            </a:r>
            <a:endParaRPr/>
          </a:p>
        </p:txBody>
      </p:sp>
      <p:sp>
        <p:nvSpPr>
          <p:cNvPr id="228" name="Google Shape;228;p32"/>
          <p:cNvSpPr/>
          <p:nvPr/>
        </p:nvSpPr>
        <p:spPr>
          <a:xfrm>
            <a:off x="2819400" y="1447800"/>
            <a:ext cx="294388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sng">
                <a:solidFill>
                  <a:srgbClr val="002060"/>
                </a:solidFill>
                <a:latin typeface="Calibri"/>
                <a:ea typeface="Calibri"/>
                <a:cs typeface="Calibri"/>
                <a:sym typeface="Calibri"/>
                <a:hlinkClick r:id="rId3">
                  <a:extLst>
                    <a:ext uri="{A12FA001-AC4F-418D-AE19-62706E023703}">
                      <ahyp:hlinkClr val="tx"/>
                    </a:ext>
                  </a:extLst>
                </a:hlinkClick>
              </a:rPr>
              <a:t>http://vimeo.com/45469927</a:t>
            </a:r>
            <a:endParaRPr b="1" sz="1800">
              <a:solidFill>
                <a:srgbClr val="002060"/>
              </a:solidFill>
              <a:latin typeface="Calibri"/>
              <a:ea typeface="Calibri"/>
              <a:cs typeface="Calibri"/>
              <a:sym typeface="Calibri"/>
            </a:endParaRPr>
          </a:p>
        </p:txBody>
      </p:sp>
      <p:pic>
        <p:nvPicPr>
          <p:cNvPr id="229" name="Google Shape;229;p32"/>
          <p:cNvPicPr preferRelativeResize="0"/>
          <p:nvPr/>
        </p:nvPicPr>
        <p:blipFill rotWithShape="1">
          <a:blip r:embed="rId4">
            <a:alphaModFix/>
          </a:blip>
          <a:srcRect b="14407" l="14769" r="15355" t="15254"/>
          <a:stretch/>
        </p:blipFill>
        <p:spPr>
          <a:xfrm>
            <a:off x="1066800" y="2209800"/>
            <a:ext cx="6936740" cy="39255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Outline</a:t>
            </a:r>
            <a:endParaRPr/>
          </a:p>
        </p:txBody>
      </p:sp>
      <p:sp>
        <p:nvSpPr>
          <p:cNvPr id="89" name="Google Shape;89;p15"/>
          <p:cNvSpPr txBox="1"/>
          <p:nvPr>
            <p:ph idx="1" type="body"/>
          </p:nvPr>
        </p:nvSpPr>
        <p:spPr>
          <a:xfrm>
            <a:off x="381000" y="1219200"/>
            <a:ext cx="8763000" cy="5638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lt1"/>
              </a:buClr>
              <a:buSzPts val="1900"/>
              <a:buNone/>
            </a:pPr>
            <a:r>
              <a:rPr b="1" lang="en-US" sz="1900"/>
              <a:t>9:00-9:20am </a:t>
            </a:r>
            <a:r>
              <a:rPr lang="en-US" sz="1900"/>
              <a:t>– Introductions</a:t>
            </a:r>
            <a:endParaRPr/>
          </a:p>
          <a:p>
            <a:pPr indent="0" lvl="0" marL="0" rtl="0" algn="l">
              <a:lnSpc>
                <a:spcPct val="150000"/>
              </a:lnSpc>
              <a:spcBef>
                <a:spcPts val="380"/>
              </a:spcBef>
              <a:spcAft>
                <a:spcPts val="0"/>
              </a:spcAft>
              <a:buClr>
                <a:schemeClr val="lt1"/>
              </a:buClr>
              <a:buSzPts val="1900"/>
              <a:buNone/>
            </a:pPr>
            <a:r>
              <a:rPr b="1" lang="en-US" sz="1900"/>
              <a:t>9:20-9:50am </a:t>
            </a:r>
            <a:r>
              <a:rPr lang="en-US" sz="1900"/>
              <a:t>- What is Farm to Early Care and why does it matter?</a:t>
            </a:r>
            <a:endParaRPr/>
          </a:p>
          <a:p>
            <a:pPr indent="0" lvl="0" marL="0" rtl="0" algn="l">
              <a:lnSpc>
                <a:spcPct val="150000"/>
              </a:lnSpc>
              <a:spcBef>
                <a:spcPts val="380"/>
              </a:spcBef>
              <a:spcAft>
                <a:spcPts val="0"/>
              </a:spcAft>
              <a:buClr>
                <a:schemeClr val="lt1"/>
              </a:buClr>
              <a:buSzPts val="1900"/>
              <a:buNone/>
            </a:pPr>
            <a:r>
              <a:rPr b="1" lang="en-US" sz="1900"/>
              <a:t>9:50am - </a:t>
            </a:r>
            <a:r>
              <a:rPr lang="en-US" sz="1900"/>
              <a:t>Bathroom break &amp; leave for farmers market </a:t>
            </a:r>
            <a:endParaRPr/>
          </a:p>
          <a:p>
            <a:pPr indent="0" lvl="0" marL="0" rtl="0" algn="l">
              <a:lnSpc>
                <a:spcPct val="150000"/>
              </a:lnSpc>
              <a:spcBef>
                <a:spcPts val="380"/>
              </a:spcBef>
              <a:spcAft>
                <a:spcPts val="0"/>
              </a:spcAft>
              <a:buClr>
                <a:schemeClr val="lt1"/>
              </a:buClr>
              <a:buSzPts val="1900"/>
              <a:buNone/>
            </a:pPr>
            <a:r>
              <a:rPr b="1" lang="en-US" sz="1900"/>
              <a:t>11:00-11:30am </a:t>
            </a:r>
            <a:r>
              <a:rPr lang="en-US" sz="1900"/>
              <a:t>– Farmers market recap</a:t>
            </a:r>
            <a:endParaRPr/>
          </a:p>
          <a:p>
            <a:pPr indent="0" lvl="0" marL="0" rtl="0" algn="l">
              <a:lnSpc>
                <a:spcPct val="150000"/>
              </a:lnSpc>
              <a:spcBef>
                <a:spcPts val="380"/>
              </a:spcBef>
              <a:spcAft>
                <a:spcPts val="0"/>
              </a:spcAft>
              <a:buClr>
                <a:schemeClr val="lt1"/>
              </a:buClr>
              <a:buSzPts val="1900"/>
              <a:buNone/>
            </a:pPr>
            <a:r>
              <a:rPr b="1" lang="en-US" sz="1900"/>
              <a:t>11:30-11:45am</a:t>
            </a:r>
            <a:r>
              <a:rPr lang="en-US" sz="1900"/>
              <a:t> – CACFP Brief </a:t>
            </a:r>
            <a:endParaRPr/>
          </a:p>
          <a:p>
            <a:pPr indent="0" lvl="0" marL="0" rtl="0" algn="l">
              <a:lnSpc>
                <a:spcPct val="150000"/>
              </a:lnSpc>
              <a:spcBef>
                <a:spcPts val="380"/>
              </a:spcBef>
              <a:spcAft>
                <a:spcPts val="0"/>
              </a:spcAft>
              <a:buClr>
                <a:schemeClr val="lt1"/>
              </a:buClr>
              <a:buSzPts val="1900"/>
              <a:buNone/>
            </a:pPr>
            <a:r>
              <a:rPr b="1" lang="en-US" sz="1900"/>
              <a:t>11:45-12:30pm  - </a:t>
            </a:r>
            <a:r>
              <a:rPr lang="en-US" sz="1900"/>
              <a:t>Lunch and learn – Where to start?</a:t>
            </a:r>
            <a:endParaRPr/>
          </a:p>
          <a:p>
            <a:pPr indent="0" lvl="0" marL="0" rtl="0" algn="l">
              <a:lnSpc>
                <a:spcPct val="150000"/>
              </a:lnSpc>
              <a:spcBef>
                <a:spcPts val="380"/>
              </a:spcBef>
              <a:spcAft>
                <a:spcPts val="0"/>
              </a:spcAft>
              <a:buClr>
                <a:schemeClr val="lt1"/>
              </a:buClr>
              <a:buSzPts val="1900"/>
              <a:buNone/>
            </a:pPr>
            <a:r>
              <a:rPr lang="en-US" sz="1900"/>
              <a:t>	Break</a:t>
            </a:r>
            <a:endParaRPr/>
          </a:p>
          <a:p>
            <a:pPr indent="0" lvl="0" marL="0" rtl="0" algn="l">
              <a:lnSpc>
                <a:spcPct val="150000"/>
              </a:lnSpc>
              <a:spcBef>
                <a:spcPts val="380"/>
              </a:spcBef>
              <a:spcAft>
                <a:spcPts val="0"/>
              </a:spcAft>
              <a:buClr>
                <a:schemeClr val="lt1"/>
              </a:buClr>
              <a:buSzPts val="1900"/>
              <a:buNone/>
            </a:pPr>
            <a:r>
              <a:rPr b="1" lang="en-US" sz="1900"/>
              <a:t>12:40-1:00pm</a:t>
            </a:r>
            <a:r>
              <a:rPr lang="en-US" sz="1900"/>
              <a:t> – Example activity</a:t>
            </a:r>
            <a:endParaRPr/>
          </a:p>
          <a:p>
            <a:pPr indent="0" lvl="0" marL="0" rtl="0" algn="l">
              <a:lnSpc>
                <a:spcPct val="150000"/>
              </a:lnSpc>
              <a:spcBef>
                <a:spcPts val="380"/>
              </a:spcBef>
              <a:spcAft>
                <a:spcPts val="0"/>
              </a:spcAft>
              <a:buClr>
                <a:schemeClr val="lt1"/>
              </a:buClr>
              <a:buSzPts val="1900"/>
              <a:buNone/>
            </a:pPr>
            <a:r>
              <a:rPr b="1" lang="en-US" sz="1900"/>
              <a:t>1:00-1:30pm</a:t>
            </a:r>
            <a:r>
              <a:rPr lang="en-US" sz="1900"/>
              <a:t> – Example cooking lesson</a:t>
            </a:r>
            <a:endParaRPr/>
          </a:p>
          <a:p>
            <a:pPr indent="0" lvl="0" marL="0" rtl="0" algn="l">
              <a:lnSpc>
                <a:spcPct val="150000"/>
              </a:lnSpc>
              <a:spcBef>
                <a:spcPts val="380"/>
              </a:spcBef>
              <a:spcAft>
                <a:spcPts val="0"/>
              </a:spcAft>
              <a:buClr>
                <a:schemeClr val="lt1"/>
              </a:buClr>
              <a:buSzPts val="1900"/>
              <a:buNone/>
            </a:pPr>
            <a:r>
              <a:rPr b="1" lang="en-US" sz="1900"/>
              <a:t>1:30-1:45pm</a:t>
            </a:r>
            <a:r>
              <a:rPr lang="en-US" sz="1900"/>
              <a:t> - Resources</a:t>
            </a:r>
            <a:endParaRPr/>
          </a:p>
          <a:p>
            <a:pPr indent="0" lvl="0" marL="0" rtl="0" algn="l">
              <a:lnSpc>
                <a:spcPct val="150000"/>
              </a:lnSpc>
              <a:spcBef>
                <a:spcPts val="380"/>
              </a:spcBef>
              <a:spcAft>
                <a:spcPts val="0"/>
              </a:spcAft>
              <a:buClr>
                <a:schemeClr val="lt1"/>
              </a:buClr>
              <a:buSzPts val="1900"/>
              <a:buNone/>
            </a:pPr>
            <a:r>
              <a:rPr b="1" lang="en-US" sz="1900"/>
              <a:t>1:45-2:00pm </a:t>
            </a:r>
            <a:r>
              <a:rPr lang="en-US" sz="1900"/>
              <a:t>– Wrap up</a:t>
            </a:r>
            <a:endParaRPr sz="1900"/>
          </a:p>
          <a:p>
            <a:pPr indent="0" lvl="0" marL="0" rtl="0" algn="l">
              <a:lnSpc>
                <a:spcPct val="80000"/>
              </a:lnSpc>
              <a:spcBef>
                <a:spcPts val="304"/>
              </a:spcBef>
              <a:spcAft>
                <a:spcPts val="0"/>
              </a:spcAft>
              <a:buClr>
                <a:schemeClr val="lt1"/>
              </a:buClr>
              <a:buSzPts val="1520"/>
              <a:buNone/>
            </a:pPr>
            <a:r>
              <a:t/>
            </a:r>
            <a:endParaRPr sz="1520"/>
          </a:p>
          <a:p>
            <a:pPr indent="-246380" lvl="0" marL="342900" rtl="0" algn="l">
              <a:lnSpc>
                <a:spcPct val="80000"/>
              </a:lnSpc>
              <a:spcBef>
                <a:spcPts val="304"/>
              </a:spcBef>
              <a:spcAft>
                <a:spcPts val="1600"/>
              </a:spcAft>
              <a:buClr>
                <a:schemeClr val="lt1"/>
              </a:buClr>
              <a:buSzPts val="1520"/>
              <a:buNone/>
            </a:pPr>
            <a:r>
              <a:t/>
            </a:r>
            <a:endParaRPr sz="152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Tips For Success</a:t>
            </a:r>
            <a:endParaRPr/>
          </a:p>
        </p:txBody>
      </p:sp>
      <p:sp>
        <p:nvSpPr>
          <p:cNvPr id="236" name="Google Shape;236;p33"/>
          <p:cNvSpPr txBox="1"/>
          <p:nvPr>
            <p:ph idx="1" type="body"/>
          </p:nvPr>
        </p:nvSpPr>
        <p:spPr>
          <a:xfrm>
            <a:off x="228600" y="1752600"/>
            <a:ext cx="8915400" cy="5105400"/>
          </a:xfrm>
          <a:prstGeom prst="rect">
            <a:avLst/>
          </a:prstGeom>
          <a:noFill/>
          <a:ln>
            <a:noFill/>
          </a:ln>
        </p:spPr>
        <p:txBody>
          <a:bodyPr anchorCtr="0" anchor="t" bIns="45700" lIns="91425" spcFirstLastPara="1" rIns="91425" wrap="square" tIns="45700">
            <a:noAutofit/>
          </a:bodyPr>
          <a:lstStyle/>
          <a:p>
            <a:pPr indent="-403860" lvl="0" marL="457200" rtl="0" algn="l">
              <a:lnSpc>
                <a:spcPct val="150000"/>
              </a:lnSpc>
              <a:spcBef>
                <a:spcPts val="0"/>
              </a:spcBef>
              <a:spcAft>
                <a:spcPts val="0"/>
              </a:spcAft>
              <a:buClr>
                <a:schemeClr val="dk2"/>
              </a:buClr>
              <a:buSzPts val="2760"/>
              <a:buChar char="●"/>
            </a:pPr>
            <a:r>
              <a:rPr lang="en-US" sz="2760"/>
              <a:t>Repetition is key</a:t>
            </a:r>
            <a:endParaRPr sz="1600"/>
          </a:p>
          <a:p>
            <a:pPr indent="-403860" lvl="0" marL="457200" rtl="0" algn="l">
              <a:lnSpc>
                <a:spcPct val="150000"/>
              </a:lnSpc>
              <a:spcBef>
                <a:spcPts val="0"/>
              </a:spcBef>
              <a:spcAft>
                <a:spcPts val="0"/>
              </a:spcAft>
              <a:buClr>
                <a:schemeClr val="dk2"/>
              </a:buClr>
              <a:buSzPts val="2760"/>
              <a:buChar char="●"/>
            </a:pPr>
            <a:r>
              <a:rPr lang="en-US" sz="2760"/>
              <a:t>Create a positive environment</a:t>
            </a:r>
            <a:endParaRPr sz="1600"/>
          </a:p>
          <a:p>
            <a:pPr indent="-403860" lvl="0" marL="457200" rtl="0" algn="l">
              <a:lnSpc>
                <a:spcPct val="150000"/>
              </a:lnSpc>
              <a:spcBef>
                <a:spcPts val="0"/>
              </a:spcBef>
              <a:spcAft>
                <a:spcPts val="0"/>
              </a:spcAft>
              <a:buClr>
                <a:schemeClr val="dk2"/>
              </a:buClr>
              <a:buSzPts val="2760"/>
              <a:buChar char="●"/>
            </a:pPr>
            <a:r>
              <a:rPr lang="en-US" sz="2760"/>
              <a:t>Role model positive behaviors</a:t>
            </a:r>
            <a:endParaRPr sz="1600"/>
          </a:p>
          <a:p>
            <a:pPr indent="-403860" lvl="0" marL="457200" rtl="0" algn="l">
              <a:lnSpc>
                <a:spcPct val="150000"/>
              </a:lnSpc>
              <a:spcBef>
                <a:spcPts val="0"/>
              </a:spcBef>
              <a:spcAft>
                <a:spcPts val="0"/>
              </a:spcAft>
              <a:buClr>
                <a:schemeClr val="dk2"/>
              </a:buClr>
              <a:buSzPts val="2760"/>
              <a:buChar char="●"/>
            </a:pPr>
            <a:r>
              <a:rPr lang="en-US" sz="2760"/>
              <a:t>Hear it. See it. Do it.</a:t>
            </a:r>
            <a:endParaRPr sz="1600"/>
          </a:p>
          <a:p>
            <a:pPr indent="-403860" lvl="0" marL="457200" rtl="0" algn="l">
              <a:lnSpc>
                <a:spcPct val="150000"/>
              </a:lnSpc>
              <a:spcBef>
                <a:spcPts val="0"/>
              </a:spcBef>
              <a:spcAft>
                <a:spcPts val="0"/>
              </a:spcAft>
              <a:buClr>
                <a:schemeClr val="dk2"/>
              </a:buClr>
              <a:buSzPts val="2760"/>
              <a:buChar char="●"/>
            </a:pPr>
            <a:r>
              <a:rPr lang="en-US" sz="2760"/>
              <a:t>Engage parents and caregivers</a:t>
            </a:r>
            <a:endParaRPr sz="1600"/>
          </a:p>
          <a:p>
            <a:pPr indent="-403860" lvl="0" marL="457200" rtl="0" algn="l">
              <a:lnSpc>
                <a:spcPct val="150000"/>
              </a:lnSpc>
              <a:spcBef>
                <a:spcPts val="0"/>
              </a:spcBef>
              <a:spcAft>
                <a:spcPts val="0"/>
              </a:spcAft>
              <a:buClr>
                <a:schemeClr val="dk2"/>
              </a:buClr>
              <a:buSzPts val="2760"/>
              <a:buChar char="●"/>
            </a:pPr>
            <a:r>
              <a:rPr lang="en-US" sz="2760"/>
              <a:t>Engage community partners and other providers</a:t>
            </a:r>
            <a:endParaRPr sz="1600"/>
          </a:p>
          <a:p>
            <a:pPr indent="-403860" lvl="0" marL="457200" rtl="0" algn="l">
              <a:lnSpc>
                <a:spcPct val="150000"/>
              </a:lnSpc>
              <a:spcBef>
                <a:spcPts val="0"/>
              </a:spcBef>
              <a:spcAft>
                <a:spcPts val="0"/>
              </a:spcAft>
              <a:buClr>
                <a:schemeClr val="dk2"/>
              </a:buClr>
              <a:buSzPts val="2760"/>
              <a:buChar char="●"/>
            </a:pPr>
            <a:r>
              <a:rPr lang="en-US" sz="2760"/>
              <a:t>Use your resources 🡪 don’t </a:t>
            </a:r>
            <a:r>
              <a:rPr lang="en-US" sz="2760"/>
              <a:t>reinvent</a:t>
            </a:r>
            <a:r>
              <a:rPr lang="en-US" sz="2760"/>
              <a:t> the wheel</a:t>
            </a:r>
            <a:endParaRPr sz="1600"/>
          </a:p>
          <a:p>
            <a:pPr indent="-403860" lvl="0" marL="457200" rtl="0" algn="l">
              <a:lnSpc>
                <a:spcPct val="150000"/>
              </a:lnSpc>
              <a:spcBef>
                <a:spcPts val="0"/>
              </a:spcBef>
              <a:spcAft>
                <a:spcPts val="0"/>
              </a:spcAft>
              <a:buClr>
                <a:schemeClr val="dk2"/>
              </a:buClr>
              <a:buSzPts val="2760"/>
              <a:buChar char="●"/>
            </a:pPr>
            <a:r>
              <a:rPr lang="en-US" sz="2760"/>
              <a:t>Start small</a:t>
            </a:r>
            <a:endParaRPr sz="2760"/>
          </a:p>
          <a:p>
            <a:pPr indent="-154940" lvl="0" marL="342900" rtl="0" algn="l">
              <a:lnSpc>
                <a:spcPct val="80000"/>
              </a:lnSpc>
              <a:spcBef>
                <a:spcPts val="592"/>
              </a:spcBef>
              <a:spcAft>
                <a:spcPts val="0"/>
              </a:spcAft>
              <a:buClr>
                <a:schemeClr val="lt1"/>
              </a:buClr>
              <a:buSzPts val="2960"/>
              <a:buNone/>
            </a:pPr>
            <a:r>
              <a:t/>
            </a:r>
            <a:endParaRPr sz="2960"/>
          </a:p>
          <a:p>
            <a:pPr indent="-154940" lvl="0" marL="342900" rtl="0" algn="l">
              <a:lnSpc>
                <a:spcPct val="80000"/>
              </a:lnSpc>
              <a:spcBef>
                <a:spcPts val="592"/>
              </a:spcBef>
              <a:spcAft>
                <a:spcPts val="1600"/>
              </a:spcAft>
              <a:buClr>
                <a:schemeClr val="lt1"/>
              </a:buClr>
              <a:buSzPts val="2960"/>
              <a:buNone/>
            </a:pPr>
            <a:r>
              <a:t/>
            </a:r>
            <a:endParaRPr sz="2960"/>
          </a:p>
        </p:txBody>
      </p:sp>
      <p:sp>
        <p:nvSpPr>
          <p:cNvPr id="237" name="Google Shape;237;p33"/>
          <p:cNvSpPr txBox="1"/>
          <p:nvPr/>
        </p:nvSpPr>
        <p:spPr>
          <a:xfrm>
            <a:off x="2050350" y="1167900"/>
            <a:ext cx="5043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Buy – Eat – Teach</a:t>
            </a:r>
            <a:endParaRPr b="1" sz="32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457200" y="26670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7200"/>
              <a:buFont typeface="Arial"/>
              <a:buNone/>
            </a:pPr>
            <a:r>
              <a:rPr lang="en-US" sz="7200"/>
              <a:t>Break</a:t>
            </a:r>
            <a:endParaRPr sz="7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Activity: Guess that seed!</a:t>
            </a:r>
            <a:endParaRPr/>
          </a:p>
        </p:txBody>
      </p:sp>
      <p:pic>
        <p:nvPicPr>
          <p:cNvPr descr="http://3.bp.blogspot.com/-IxNXldakG4Y/TdVpwphLWuI/AAAAAAAABMo/Wcw5hHN9YIs/s1600/007.JPG" id="250" name="Google Shape;250;p35"/>
          <p:cNvPicPr preferRelativeResize="0"/>
          <p:nvPr/>
        </p:nvPicPr>
        <p:blipFill rotWithShape="1">
          <a:blip r:embed="rId3">
            <a:alphaModFix/>
          </a:blip>
          <a:srcRect b="0" l="0" r="0" t="0"/>
          <a:stretch/>
        </p:blipFill>
        <p:spPr>
          <a:xfrm>
            <a:off x="952500" y="2057400"/>
            <a:ext cx="7200900" cy="3743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Resources</a:t>
            </a:r>
            <a:endParaRPr sz="3600"/>
          </a:p>
        </p:txBody>
      </p:sp>
      <p:sp>
        <p:nvSpPr>
          <p:cNvPr id="257" name="Google Shape;257;p36"/>
          <p:cNvSpPr txBox="1"/>
          <p:nvPr/>
        </p:nvSpPr>
        <p:spPr>
          <a:xfrm>
            <a:off x="381000" y="1796058"/>
            <a:ext cx="8534400" cy="43088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chemeClr val="dk2"/>
                </a:solidFill>
                <a:latin typeface="Open Sans"/>
                <a:ea typeface="Open Sans"/>
                <a:cs typeface="Open Sans"/>
                <a:sym typeface="Open Sans"/>
              </a:rPr>
              <a:t>B</a:t>
            </a:r>
            <a:r>
              <a:rPr b="1" lang="en-US" sz="3000">
                <a:solidFill>
                  <a:schemeClr val="dk2"/>
                </a:solidFill>
                <a:latin typeface="Open Sans"/>
                <a:ea typeface="Open Sans"/>
                <a:cs typeface="Open Sans"/>
                <a:sym typeface="Open Sans"/>
              </a:rPr>
              <a:t>ooks:</a:t>
            </a:r>
            <a:endParaRPr sz="1200">
              <a:solidFill>
                <a:schemeClr val="dk2"/>
              </a:solidFill>
              <a:latin typeface="Open Sans"/>
              <a:ea typeface="Open Sans"/>
              <a:cs typeface="Open Sans"/>
              <a:sym typeface="Open Sans"/>
            </a:endParaRPr>
          </a:p>
          <a:p>
            <a:pPr indent="-438150" lvl="0" marL="457200" marR="0" rtl="0" algn="l">
              <a:spcBef>
                <a:spcPts val="0"/>
              </a:spcBef>
              <a:spcAft>
                <a:spcPts val="0"/>
              </a:spcAft>
              <a:buClr>
                <a:schemeClr val="dk2"/>
              </a:buClr>
              <a:buSzPts val="2900"/>
              <a:buFont typeface="Open Sans"/>
              <a:buChar char="•"/>
            </a:pPr>
            <a:r>
              <a:rPr lang="en-US" sz="2900">
                <a:solidFill>
                  <a:schemeClr val="dk2"/>
                </a:solidFill>
                <a:latin typeface="Open Sans"/>
                <a:ea typeface="Open Sans"/>
                <a:cs typeface="Open Sans"/>
                <a:sym typeface="Open Sans"/>
              </a:rPr>
              <a:t>Growing Minds Children’s Literature Database: </a:t>
            </a:r>
            <a:r>
              <a:rPr lang="en-US" sz="2900" u="sng">
                <a:solidFill>
                  <a:schemeClr val="dk2"/>
                </a:solidFill>
                <a:latin typeface="Open Sans"/>
                <a:ea typeface="Open Sans"/>
                <a:cs typeface="Open Sans"/>
                <a:sym typeface="Open Sans"/>
                <a:hlinkClick r:id="rId3">
                  <a:extLst>
                    <a:ext uri="{A12FA001-AC4F-418D-AE19-62706E023703}">
                      <ahyp:hlinkClr val="tx"/>
                    </a:ext>
                  </a:extLst>
                </a:hlinkClick>
              </a:rPr>
              <a:t>http://growing-minds.org/childrens-literature/</a:t>
            </a:r>
            <a:endParaRPr sz="2900">
              <a:solidFill>
                <a:schemeClr val="dk2"/>
              </a:solidFill>
              <a:latin typeface="Open Sans"/>
              <a:ea typeface="Open Sans"/>
              <a:cs typeface="Open Sans"/>
              <a:sym typeface="Open Sans"/>
            </a:endParaRPr>
          </a:p>
          <a:p>
            <a:pPr indent="-438150" lvl="0" marL="457200" marR="0" rtl="0" algn="l">
              <a:spcBef>
                <a:spcPts val="0"/>
              </a:spcBef>
              <a:spcAft>
                <a:spcPts val="0"/>
              </a:spcAft>
              <a:buClr>
                <a:schemeClr val="dk2"/>
              </a:buClr>
              <a:buSzPts val="2900"/>
              <a:buFont typeface="Open Sans"/>
              <a:buChar char="•"/>
            </a:pPr>
            <a:r>
              <a:rPr lang="en-US" sz="2900">
                <a:solidFill>
                  <a:schemeClr val="dk2"/>
                </a:solidFill>
                <a:latin typeface="Open Sans"/>
                <a:ea typeface="Open Sans"/>
                <a:cs typeface="Open Sans"/>
                <a:sym typeface="Open Sans"/>
              </a:rPr>
              <a:t>Multicultural collection of Farm to ECE Books: </a:t>
            </a:r>
            <a:r>
              <a:rPr lang="en-US" sz="2900" u="sng">
                <a:solidFill>
                  <a:schemeClr val="dk2"/>
                </a:solidFill>
                <a:latin typeface="Open Sans"/>
                <a:ea typeface="Open Sans"/>
                <a:cs typeface="Open Sans"/>
                <a:sym typeface="Open Sans"/>
                <a:hlinkClick r:id="rId4">
                  <a:extLst>
                    <a:ext uri="{A12FA001-AC4F-418D-AE19-62706E023703}">
                      <ahyp:hlinkClr val="tx"/>
                    </a:ext>
                  </a:extLst>
                </a:hlinkClick>
              </a:rPr>
              <a:t>http://www.pareadysetgrow.org/book-list/</a:t>
            </a:r>
            <a:endParaRPr sz="2900">
              <a:solidFill>
                <a:schemeClr val="dk2"/>
              </a:solidFill>
              <a:latin typeface="Open Sans"/>
              <a:ea typeface="Open Sans"/>
              <a:cs typeface="Open Sans"/>
              <a:sym typeface="Open Sans"/>
            </a:endParaRPr>
          </a:p>
          <a:p>
            <a:pPr indent="-444500" lvl="0" marL="457200" marR="0" rtl="0" algn="l">
              <a:spcBef>
                <a:spcPts val="0"/>
              </a:spcBef>
              <a:spcAft>
                <a:spcPts val="0"/>
              </a:spcAft>
              <a:buClr>
                <a:schemeClr val="dk2"/>
              </a:buClr>
              <a:buSzPts val="3000"/>
              <a:buFont typeface="Open Sans"/>
              <a:buChar char="•"/>
            </a:pPr>
            <a:r>
              <a:rPr lang="en-US" sz="3000">
                <a:solidFill>
                  <a:schemeClr val="dk2"/>
                </a:solidFill>
                <a:latin typeface="Open Sans"/>
                <a:ea typeface="Open Sans"/>
                <a:cs typeface="Open Sans"/>
                <a:sym typeface="Open Sans"/>
              </a:rPr>
              <a:t>Examples:</a:t>
            </a:r>
            <a:endParaRPr sz="1200">
              <a:solidFill>
                <a:schemeClr val="dk2"/>
              </a:solidFill>
              <a:latin typeface="Open Sans"/>
              <a:ea typeface="Open Sans"/>
              <a:cs typeface="Open Sans"/>
              <a:sym typeface="Open Sans"/>
            </a:endParaRPr>
          </a:p>
          <a:p>
            <a:pPr indent="-444500" lvl="1" marL="914400" marR="0" rtl="0" algn="l">
              <a:spcBef>
                <a:spcPts val="0"/>
              </a:spcBef>
              <a:spcAft>
                <a:spcPts val="0"/>
              </a:spcAft>
              <a:buClr>
                <a:schemeClr val="dk2"/>
              </a:buClr>
              <a:buSzPts val="3000"/>
              <a:buFont typeface="Open Sans"/>
              <a:buChar char="•"/>
            </a:pPr>
            <a:r>
              <a:rPr i="0" lang="en-US" sz="3000" u="none" cap="none" strike="noStrike">
                <a:solidFill>
                  <a:schemeClr val="dk2"/>
                </a:solidFill>
                <a:latin typeface="Open Sans"/>
                <a:ea typeface="Open Sans"/>
                <a:cs typeface="Open Sans"/>
                <a:sym typeface="Open Sans"/>
              </a:rPr>
              <a:t>The Carrot Seed, by Ruth Krauss</a:t>
            </a:r>
            <a:endParaRPr sz="1200">
              <a:solidFill>
                <a:schemeClr val="dk2"/>
              </a:solidFill>
              <a:latin typeface="Open Sans"/>
              <a:ea typeface="Open Sans"/>
              <a:cs typeface="Open Sans"/>
              <a:sym typeface="Open Sans"/>
            </a:endParaRPr>
          </a:p>
          <a:p>
            <a:pPr indent="-457200" lvl="1" marL="914400" marR="0" rtl="0" algn="l">
              <a:spcBef>
                <a:spcPts val="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I Will Never Not Ever Eat a Tomato, by Lauren Child</a:t>
            </a:r>
            <a:endParaRPr/>
          </a:p>
          <a:p>
            <a:pPr indent="-457200" lvl="1" marL="914400" marR="0" rtl="0" algn="l">
              <a:spcBef>
                <a:spcPts val="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Tops and Bottoms, by Janet Stevens</a:t>
            </a:r>
            <a:endParaRPr/>
          </a:p>
          <a:p>
            <a:pPr indent="-457200" lvl="1" marL="914400" marR="0" rtl="0" algn="l">
              <a:spcBef>
                <a:spcPts val="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The Gardener, by Sarah Stewart</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Resources</a:t>
            </a:r>
            <a:endParaRPr/>
          </a:p>
        </p:txBody>
      </p:sp>
      <p:sp>
        <p:nvSpPr>
          <p:cNvPr id="264" name="Google Shape;264;p37"/>
          <p:cNvSpPr txBox="1"/>
          <p:nvPr>
            <p:ph idx="1" type="body"/>
          </p:nvPr>
        </p:nvSpPr>
        <p:spPr>
          <a:xfrm>
            <a:off x="266700" y="1183100"/>
            <a:ext cx="8610600" cy="5334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2960"/>
              <a:buNone/>
            </a:pPr>
            <a:r>
              <a:rPr b="1" lang="en-US" sz="2960"/>
              <a:t>Nutrition and Gardening:</a:t>
            </a:r>
            <a:endParaRPr/>
          </a:p>
          <a:p>
            <a:pPr indent="-342900" lvl="0" marL="342900" rtl="0" algn="l">
              <a:lnSpc>
                <a:spcPct val="115000"/>
              </a:lnSpc>
              <a:spcBef>
                <a:spcPts val="610"/>
              </a:spcBef>
              <a:spcAft>
                <a:spcPts val="0"/>
              </a:spcAft>
              <a:buClr>
                <a:schemeClr val="dk2"/>
              </a:buClr>
              <a:buSzPts val="3052"/>
              <a:buChar char="●"/>
            </a:pPr>
            <a:r>
              <a:rPr lang="en-US" sz="2752" u="sng">
                <a:hlinkClick r:id="rId3"/>
              </a:rPr>
              <a:t>Farm to Childcare</a:t>
            </a:r>
            <a:r>
              <a:rPr lang="en-US" sz="2752"/>
              <a:t> –</a:t>
            </a:r>
            <a:r>
              <a:rPr lang="en-US" sz="2105"/>
              <a:t> Institute for Ag. and Trade Policy</a:t>
            </a:r>
            <a:endParaRPr sz="1500"/>
          </a:p>
          <a:p>
            <a:pPr indent="-342900" lvl="0" marL="342900" rtl="0" algn="l">
              <a:lnSpc>
                <a:spcPct val="115000"/>
              </a:lnSpc>
              <a:spcBef>
                <a:spcPts val="610"/>
              </a:spcBef>
              <a:spcAft>
                <a:spcPts val="0"/>
              </a:spcAft>
              <a:buClr>
                <a:schemeClr val="dk2"/>
              </a:buClr>
              <a:buSzPts val="3052"/>
              <a:buChar char="●"/>
            </a:pPr>
            <a:r>
              <a:rPr lang="en-US" sz="2752" u="sng">
                <a:hlinkClick r:id="rId4"/>
              </a:rPr>
              <a:t>Grow It! Try it! Like it!</a:t>
            </a:r>
            <a:r>
              <a:rPr lang="en-US" sz="2752"/>
              <a:t> </a:t>
            </a:r>
            <a:r>
              <a:rPr lang="en-US" sz="2105"/>
              <a:t>– Team Nutrition (USDA)</a:t>
            </a:r>
            <a:endParaRPr sz="1500"/>
          </a:p>
          <a:p>
            <a:pPr indent="-342900" lvl="0" marL="342900" rtl="0" algn="l">
              <a:lnSpc>
                <a:spcPct val="115000"/>
              </a:lnSpc>
              <a:spcBef>
                <a:spcPts val="610"/>
              </a:spcBef>
              <a:spcAft>
                <a:spcPts val="0"/>
              </a:spcAft>
              <a:buClr>
                <a:schemeClr val="dk2"/>
              </a:buClr>
              <a:buSzPts val="3052"/>
              <a:buChar char="●"/>
            </a:pPr>
            <a:r>
              <a:rPr lang="en-US" sz="2752" u="sng">
                <a:hlinkClick r:id="rId5"/>
              </a:rPr>
              <a:t>Got Dirt?</a:t>
            </a:r>
            <a:r>
              <a:rPr lang="en-US" sz="2752"/>
              <a:t> </a:t>
            </a:r>
            <a:r>
              <a:rPr lang="en-US" sz="2290"/>
              <a:t>– </a:t>
            </a:r>
            <a:r>
              <a:rPr lang="en-US" sz="2105"/>
              <a:t>WI Dept. of Health Services</a:t>
            </a:r>
            <a:endParaRPr sz="1500"/>
          </a:p>
          <a:p>
            <a:pPr indent="-342900" lvl="0" marL="342900" rtl="0" algn="l">
              <a:lnSpc>
                <a:spcPct val="115000"/>
              </a:lnSpc>
              <a:spcBef>
                <a:spcPts val="610"/>
              </a:spcBef>
              <a:spcAft>
                <a:spcPts val="0"/>
              </a:spcAft>
              <a:buClr>
                <a:schemeClr val="dk2"/>
              </a:buClr>
              <a:buSzPts val="3052"/>
              <a:buChar char="●"/>
            </a:pPr>
            <a:r>
              <a:rPr lang="en-US" sz="2752" u="sng">
                <a:hlinkClick r:id="rId6"/>
              </a:rPr>
              <a:t>Got Veggies?</a:t>
            </a:r>
            <a:r>
              <a:rPr lang="en-US" sz="2752"/>
              <a:t> </a:t>
            </a:r>
            <a:r>
              <a:rPr lang="en-US" sz="2105"/>
              <a:t>- WI Dept. of Health Services</a:t>
            </a:r>
            <a:endParaRPr sz="1500"/>
          </a:p>
          <a:p>
            <a:pPr indent="-342900" lvl="0" marL="342900" rtl="0" algn="l">
              <a:lnSpc>
                <a:spcPct val="115000"/>
              </a:lnSpc>
              <a:spcBef>
                <a:spcPts val="647"/>
              </a:spcBef>
              <a:spcAft>
                <a:spcPts val="0"/>
              </a:spcAft>
              <a:buClr>
                <a:schemeClr val="dk2"/>
              </a:buClr>
              <a:buSzPts val="3237"/>
              <a:buChar char="●"/>
            </a:pPr>
            <a:r>
              <a:rPr lang="en-US" sz="2937" u="sng">
                <a:hlinkClick r:id="rId7"/>
              </a:rPr>
              <a:t>Pint Size Produce</a:t>
            </a:r>
            <a:r>
              <a:rPr lang="en-US" sz="2937"/>
              <a:t> </a:t>
            </a:r>
            <a:r>
              <a:rPr lang="en-US" sz="2105"/>
              <a:t>– Renewing the Countryside</a:t>
            </a:r>
            <a:endParaRPr sz="1500"/>
          </a:p>
          <a:p>
            <a:pPr indent="-342900" lvl="0" marL="342900" rtl="0" algn="l">
              <a:lnSpc>
                <a:spcPct val="115000"/>
              </a:lnSpc>
              <a:spcBef>
                <a:spcPts val="610"/>
              </a:spcBef>
              <a:spcAft>
                <a:spcPts val="0"/>
              </a:spcAft>
              <a:buClr>
                <a:schemeClr val="dk2"/>
              </a:buClr>
              <a:buSzPts val="3052"/>
              <a:buChar char="●"/>
            </a:pPr>
            <a:r>
              <a:rPr lang="en-US" sz="2752" u="sng">
                <a:hlinkClick r:id="rId8"/>
              </a:rPr>
              <a:t>Harvest for Healthy Kids</a:t>
            </a:r>
            <a:r>
              <a:rPr lang="en-US" sz="2752" u="sng">
                <a:hlinkClick r:id="rId9"/>
              </a:rPr>
              <a:t> </a:t>
            </a:r>
            <a:r>
              <a:rPr lang="en-US" sz="2105"/>
              <a:t>–</a:t>
            </a:r>
            <a:r>
              <a:rPr lang="en-US" sz="2105"/>
              <a:t>Portland State, Mount Hood CC</a:t>
            </a:r>
            <a:endParaRPr sz="1500"/>
          </a:p>
          <a:p>
            <a:pPr indent="-342900" lvl="0" marL="342900" rtl="0" algn="l">
              <a:lnSpc>
                <a:spcPct val="115000"/>
              </a:lnSpc>
              <a:spcBef>
                <a:spcPts val="610"/>
              </a:spcBef>
              <a:spcAft>
                <a:spcPts val="0"/>
              </a:spcAft>
              <a:buClr>
                <a:schemeClr val="dk2"/>
              </a:buClr>
              <a:buSzPts val="3052"/>
              <a:buChar char="●"/>
            </a:pPr>
            <a:r>
              <a:rPr lang="en-US" sz="2752" u="sng">
                <a:hlinkClick r:id="rId10"/>
              </a:rPr>
              <a:t>Healthy Bites </a:t>
            </a:r>
            <a:r>
              <a:rPr lang="en-US" sz="2105"/>
              <a:t>– WI Depts. of Public Instruction, Health Services, Children and Families</a:t>
            </a:r>
            <a:endParaRPr sz="1500"/>
          </a:p>
          <a:p>
            <a:pPr indent="0" lvl="0" marL="0" rtl="0" algn="l">
              <a:lnSpc>
                <a:spcPct val="80000"/>
              </a:lnSpc>
              <a:spcBef>
                <a:spcPts val="610"/>
              </a:spcBef>
              <a:spcAft>
                <a:spcPts val="0"/>
              </a:spcAft>
              <a:buNone/>
            </a:pPr>
            <a:r>
              <a:t/>
            </a:r>
            <a:endParaRPr/>
          </a:p>
          <a:p>
            <a:pPr indent="0" lvl="0" marL="0" rtl="0" algn="l">
              <a:lnSpc>
                <a:spcPct val="80000"/>
              </a:lnSpc>
              <a:spcBef>
                <a:spcPts val="259"/>
              </a:spcBef>
              <a:spcAft>
                <a:spcPts val="1600"/>
              </a:spcAft>
              <a:buClr>
                <a:schemeClr val="lt1"/>
              </a:buClr>
              <a:buSzPts val="1295"/>
              <a:buNone/>
            </a:pPr>
            <a:r>
              <a:t/>
            </a:r>
            <a:endParaRPr sz="1295"/>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8"/>
          <p:cNvSpPr txBox="1"/>
          <p:nvPr>
            <p:ph type="title"/>
          </p:nvPr>
        </p:nvSpPr>
        <p:spPr>
          <a:xfrm>
            <a:off x="457200" y="914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Thanks!</a:t>
            </a:r>
            <a:endParaRPr/>
          </a:p>
        </p:txBody>
      </p:sp>
      <p:sp>
        <p:nvSpPr>
          <p:cNvPr id="271" name="Google Shape;271;p38"/>
          <p:cNvSpPr txBox="1"/>
          <p:nvPr>
            <p:ph idx="1" type="body"/>
          </p:nvPr>
        </p:nvSpPr>
        <p:spPr>
          <a:xfrm>
            <a:off x="457200" y="1828800"/>
            <a:ext cx="8229600" cy="4526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3200"/>
              <a:buNone/>
            </a:pPr>
            <a:r>
              <a:t/>
            </a:r>
            <a:endParaRPr sz="2100"/>
          </a:p>
          <a:p>
            <a:pPr indent="0" lvl="0" marL="0" rtl="0" algn="ctr">
              <a:spcBef>
                <a:spcPts val="640"/>
              </a:spcBef>
              <a:spcAft>
                <a:spcPts val="0"/>
              </a:spcAft>
              <a:buClr>
                <a:schemeClr val="lt1"/>
              </a:buClr>
              <a:buSzPts val="3200"/>
              <a:buNone/>
            </a:pPr>
            <a:r>
              <a:rPr lang="en-US" sz="2100"/>
              <a:t>Questions &amp; comments?</a:t>
            </a:r>
            <a:endParaRPr sz="2100"/>
          </a:p>
          <a:p>
            <a:pPr indent="0" lvl="0" marL="0" rtl="0" algn="ctr">
              <a:spcBef>
                <a:spcPts val="640"/>
              </a:spcBef>
              <a:spcAft>
                <a:spcPts val="0"/>
              </a:spcAft>
              <a:buClr>
                <a:schemeClr val="lt1"/>
              </a:buClr>
              <a:buSzPts val="3200"/>
              <a:buNone/>
            </a:pPr>
            <a:r>
              <a:t/>
            </a:r>
            <a:endParaRPr sz="2100"/>
          </a:p>
          <a:p>
            <a:pPr indent="0" lvl="0" marL="0" rtl="0" algn="ctr">
              <a:spcBef>
                <a:spcPts val="640"/>
              </a:spcBef>
              <a:spcAft>
                <a:spcPts val="1600"/>
              </a:spcAft>
              <a:buClr>
                <a:srgbClr val="E17509"/>
              </a:buClr>
              <a:buSzPts val="3200"/>
              <a:buNone/>
            </a:pPr>
            <a:r>
              <a:rPr lang="en-US" sz="2100">
                <a:solidFill>
                  <a:srgbClr val="E17509"/>
                </a:solidFill>
              </a:rPr>
              <a:t>Please complete evaluations</a:t>
            </a:r>
            <a:endParaRPr sz="2100">
              <a:solidFill>
                <a:srgbClr val="E17509"/>
              </a:solidFill>
            </a:endParaRPr>
          </a:p>
        </p:txBody>
      </p:sp>
      <p:sp>
        <p:nvSpPr>
          <p:cNvPr id="272" name="Google Shape;272;p38"/>
          <p:cNvSpPr/>
          <p:nvPr/>
        </p:nvSpPr>
        <p:spPr>
          <a:xfrm>
            <a:off x="2057400" y="4267200"/>
            <a:ext cx="4953000" cy="2057400"/>
          </a:xfrm>
          <a:prstGeom prst="rect">
            <a:avLst/>
          </a:prstGeom>
          <a:solidFill>
            <a:schemeClr val="lt1"/>
          </a:solidFill>
          <a:ln cap="flat" cmpd="sng" w="25400">
            <a:solidFill>
              <a:srgbClr val="96874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3" name="Google Shape;273;p38"/>
          <p:cNvPicPr preferRelativeResize="0"/>
          <p:nvPr/>
        </p:nvPicPr>
        <p:blipFill rotWithShape="1">
          <a:blip r:embed="rId3">
            <a:alphaModFix/>
          </a:blip>
          <a:srcRect b="0" l="0" r="0" t="0"/>
          <a:stretch/>
        </p:blipFill>
        <p:spPr>
          <a:xfrm>
            <a:off x="2286000" y="4495800"/>
            <a:ext cx="4419597" cy="381000"/>
          </a:xfrm>
          <a:prstGeom prst="rect">
            <a:avLst/>
          </a:prstGeom>
          <a:noFill/>
          <a:ln>
            <a:noFill/>
          </a:ln>
        </p:spPr>
      </p:pic>
      <p:pic>
        <p:nvPicPr>
          <p:cNvPr id="274" name="Google Shape;274;p38"/>
          <p:cNvPicPr preferRelativeResize="0"/>
          <p:nvPr/>
        </p:nvPicPr>
        <p:blipFill>
          <a:blip r:embed="rId4">
            <a:alphaModFix/>
          </a:blip>
          <a:stretch>
            <a:fillRect/>
          </a:stretch>
        </p:blipFill>
        <p:spPr>
          <a:xfrm>
            <a:off x="2286000" y="4961850"/>
            <a:ext cx="1533125" cy="1224625"/>
          </a:xfrm>
          <a:prstGeom prst="rect">
            <a:avLst/>
          </a:prstGeom>
          <a:noFill/>
          <a:ln>
            <a:noFill/>
          </a:ln>
        </p:spPr>
      </p:pic>
      <p:pic>
        <p:nvPicPr>
          <p:cNvPr id="275" name="Google Shape;275;p38"/>
          <p:cNvPicPr preferRelativeResize="0"/>
          <p:nvPr/>
        </p:nvPicPr>
        <p:blipFill rotWithShape="1">
          <a:blip r:embed="rId5">
            <a:alphaModFix/>
          </a:blip>
          <a:srcRect b="0" l="0" r="0" t="0"/>
          <a:stretch/>
        </p:blipFill>
        <p:spPr>
          <a:xfrm>
            <a:off x="4800600" y="5181600"/>
            <a:ext cx="1905000" cy="76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457200" y="152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Learning Objectives</a:t>
            </a:r>
            <a:endParaRPr/>
          </a:p>
        </p:txBody>
      </p:sp>
      <p:sp>
        <p:nvSpPr>
          <p:cNvPr id="95" name="Google Shape;95;p16"/>
          <p:cNvSpPr txBox="1"/>
          <p:nvPr>
            <p:ph idx="1" type="body"/>
          </p:nvPr>
        </p:nvSpPr>
        <p:spPr>
          <a:xfrm>
            <a:off x="457200" y="1371600"/>
            <a:ext cx="8382000" cy="5562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Clr>
                <a:schemeClr val="dk2"/>
              </a:buClr>
              <a:buSzPts val="1800"/>
              <a:buChar char="●"/>
            </a:pPr>
            <a:r>
              <a:rPr lang="en-US" sz="2405"/>
              <a:t>I</a:t>
            </a:r>
            <a:r>
              <a:rPr lang="en-US" sz="2105"/>
              <a:t>dentify where and describe how to purchase local food for child care meals and snacks</a:t>
            </a:r>
            <a:endParaRPr sz="1500"/>
          </a:p>
          <a:p>
            <a:pPr indent="-362267" lvl="0" marL="457200" rtl="0" algn="l">
              <a:lnSpc>
                <a:spcPct val="90000"/>
              </a:lnSpc>
              <a:spcBef>
                <a:spcPts val="0"/>
              </a:spcBef>
              <a:spcAft>
                <a:spcPts val="0"/>
              </a:spcAft>
              <a:buClr>
                <a:schemeClr val="dk2"/>
              </a:buClr>
              <a:buSzPts val="2105"/>
              <a:buChar char="●"/>
            </a:pPr>
            <a:r>
              <a:rPr lang="en-US" sz="2105"/>
              <a:t>Describe the benefits of purchasing local food as it relates to the health of children, families, communities, and local producers</a:t>
            </a:r>
            <a:endParaRPr sz="1500"/>
          </a:p>
          <a:p>
            <a:pPr indent="-362267" lvl="0" marL="457200" rtl="0" algn="l">
              <a:lnSpc>
                <a:spcPct val="90000"/>
              </a:lnSpc>
              <a:spcBef>
                <a:spcPts val="0"/>
              </a:spcBef>
              <a:spcAft>
                <a:spcPts val="0"/>
              </a:spcAft>
              <a:buClr>
                <a:schemeClr val="dk2"/>
              </a:buClr>
              <a:buSzPts val="2105"/>
              <a:buChar char="●"/>
            </a:pPr>
            <a:r>
              <a:rPr lang="en-US" sz="2105"/>
              <a:t>Describe ways to incorporate local foods into</a:t>
            </a:r>
            <a:r>
              <a:rPr lang="en-US" sz="2105"/>
              <a:t> healthy</a:t>
            </a:r>
            <a:r>
              <a:rPr lang="en-US" sz="2105"/>
              <a:t> recipes for meals and snacks</a:t>
            </a:r>
            <a:endParaRPr sz="1500"/>
          </a:p>
          <a:p>
            <a:pPr indent="-362267" lvl="0" marL="457200" rtl="0" algn="l">
              <a:lnSpc>
                <a:spcPct val="90000"/>
              </a:lnSpc>
              <a:spcBef>
                <a:spcPts val="0"/>
              </a:spcBef>
              <a:spcAft>
                <a:spcPts val="0"/>
              </a:spcAft>
              <a:buClr>
                <a:schemeClr val="dk2"/>
              </a:buClr>
              <a:buSzPts val="2105"/>
              <a:buChar char="●"/>
            </a:pPr>
            <a:r>
              <a:rPr lang="en-US" sz="2105"/>
              <a:t>Identify food safety procedures  to follow when sourcing, serving, and preserving farm fresh foods.</a:t>
            </a:r>
            <a:endParaRPr sz="2105"/>
          </a:p>
          <a:p>
            <a:pPr indent="-362267" lvl="0" marL="457200" rtl="0" algn="l">
              <a:lnSpc>
                <a:spcPct val="90000"/>
              </a:lnSpc>
              <a:spcBef>
                <a:spcPts val="0"/>
              </a:spcBef>
              <a:spcAft>
                <a:spcPts val="0"/>
              </a:spcAft>
              <a:buClr>
                <a:schemeClr val="dk2"/>
              </a:buClr>
              <a:buSzPts val="2105"/>
              <a:buChar char="●"/>
            </a:pPr>
            <a:r>
              <a:rPr lang="en-US" sz="2105"/>
              <a:t>Describe ways to engage children in learning about food, nutrition, and agriculture through a</a:t>
            </a:r>
            <a:r>
              <a:rPr lang="en-US" sz="2105"/>
              <a:t>ctivities</a:t>
            </a:r>
            <a:r>
              <a:rPr lang="en-US" sz="2105"/>
              <a:t> and curriculum</a:t>
            </a:r>
            <a:endParaRPr sz="2105"/>
          </a:p>
          <a:p>
            <a:pPr indent="-362267" lvl="0" marL="457200" rtl="0" algn="l">
              <a:lnSpc>
                <a:spcPct val="90000"/>
              </a:lnSpc>
              <a:spcBef>
                <a:spcPts val="0"/>
              </a:spcBef>
              <a:spcAft>
                <a:spcPts val="0"/>
              </a:spcAft>
              <a:buClr>
                <a:schemeClr val="dk2"/>
              </a:buClr>
              <a:buSzPts val="2105"/>
              <a:buChar char="●"/>
            </a:pPr>
            <a:r>
              <a:rPr lang="en-US" sz="2105"/>
              <a:t>Identify additional resources for supporting Farm to Early Care activities</a:t>
            </a:r>
            <a:endParaRPr sz="2205"/>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What is Farm to Early</a:t>
            </a:r>
            <a:r>
              <a:rPr lang="en-US"/>
              <a:t> Care</a:t>
            </a:r>
            <a:r>
              <a:rPr lang="en-US"/>
              <a:t>?</a:t>
            </a:r>
            <a:endParaRPr/>
          </a:p>
        </p:txBody>
      </p:sp>
      <p:sp>
        <p:nvSpPr>
          <p:cNvPr id="102" name="Google Shape;102;p17"/>
          <p:cNvSpPr txBox="1"/>
          <p:nvPr/>
        </p:nvSpPr>
        <p:spPr>
          <a:xfrm>
            <a:off x="381000" y="1371600"/>
            <a:ext cx="8305800" cy="2949000"/>
          </a:xfrm>
          <a:prstGeom prst="rect">
            <a:avLst/>
          </a:prstGeom>
          <a:noFill/>
          <a:ln>
            <a:noFill/>
          </a:ln>
        </p:spPr>
        <p:txBody>
          <a:bodyPr anchorCtr="0" anchor="t" bIns="45700" lIns="91425" spcFirstLastPara="1" rIns="91425" wrap="square" tIns="45700">
            <a:noAutofit/>
          </a:bodyPr>
          <a:lstStyle/>
          <a:p>
            <a:pPr indent="0" lvl="0" marL="0" marR="0" rtl="0" algn="ctr">
              <a:lnSpc>
                <a:spcPct val="114000"/>
              </a:lnSpc>
              <a:spcBef>
                <a:spcPts val="0"/>
              </a:spcBef>
              <a:spcAft>
                <a:spcPts val="0"/>
              </a:spcAft>
              <a:buNone/>
            </a:pPr>
            <a:r>
              <a:rPr lang="en-US" sz="2200">
                <a:solidFill>
                  <a:schemeClr val="dk2"/>
                </a:solidFill>
                <a:latin typeface="Open Sans"/>
                <a:ea typeface="Open Sans"/>
                <a:cs typeface="Open Sans"/>
                <a:sym typeface="Open Sans"/>
              </a:rPr>
              <a:t>Farm to early care is a </a:t>
            </a:r>
            <a:r>
              <a:rPr i="0" lang="en-US" sz="2200" u="none" cap="none" strike="noStrike">
                <a:solidFill>
                  <a:schemeClr val="dk2"/>
                </a:solidFill>
                <a:latin typeface="Open Sans"/>
                <a:ea typeface="Open Sans"/>
                <a:cs typeface="Open Sans"/>
                <a:sym typeface="Open Sans"/>
              </a:rPr>
              <a:t>nati</a:t>
            </a:r>
            <a:r>
              <a:rPr i="0" lang="en-US" sz="2200" u="none" cap="none" strike="noStrike">
                <a:solidFill>
                  <a:schemeClr val="dk2"/>
                </a:solidFill>
                <a:latin typeface="Open Sans"/>
                <a:ea typeface="Open Sans"/>
                <a:cs typeface="Open Sans"/>
                <a:sym typeface="Open Sans"/>
              </a:rPr>
              <a:t>onwide movement</a:t>
            </a:r>
            <a:r>
              <a:rPr lang="en-US" sz="2200">
                <a:solidFill>
                  <a:schemeClr val="dk2"/>
                </a:solidFill>
                <a:latin typeface="Open Sans"/>
                <a:ea typeface="Open Sans"/>
                <a:cs typeface="Open Sans"/>
                <a:sym typeface="Open Sans"/>
              </a:rPr>
              <a:t>. It has </a:t>
            </a:r>
            <a:r>
              <a:rPr i="0" lang="en-US" sz="2200" u="none" cap="none" strike="noStrike">
                <a:solidFill>
                  <a:schemeClr val="dk2"/>
                </a:solidFill>
                <a:latin typeface="Open Sans"/>
                <a:ea typeface="Open Sans"/>
                <a:cs typeface="Open Sans"/>
                <a:sym typeface="Open Sans"/>
              </a:rPr>
              <a:t>the same </a:t>
            </a:r>
            <a:r>
              <a:rPr lang="en-US" sz="2200">
                <a:solidFill>
                  <a:schemeClr val="dk2"/>
                </a:solidFill>
                <a:latin typeface="Open Sans"/>
                <a:ea typeface="Open Sans"/>
                <a:cs typeface="Open Sans"/>
                <a:sym typeface="Open Sans"/>
              </a:rPr>
              <a:t> tenets as Farm to School, focusing on young children (0-5): </a:t>
            </a:r>
            <a:endParaRPr sz="2200">
              <a:solidFill>
                <a:schemeClr val="dk2"/>
              </a:solidFill>
              <a:latin typeface="Open Sans"/>
              <a:ea typeface="Open Sans"/>
              <a:cs typeface="Open Sans"/>
              <a:sym typeface="Open Sans"/>
            </a:endParaRPr>
          </a:p>
          <a:p>
            <a:pPr indent="-381000" lvl="0" marL="457200" marR="0" rtl="0" algn="ctr">
              <a:lnSpc>
                <a:spcPct val="114000"/>
              </a:lnSpc>
              <a:spcBef>
                <a:spcPts val="0"/>
              </a:spcBef>
              <a:spcAft>
                <a:spcPts val="0"/>
              </a:spcAft>
              <a:buClr>
                <a:schemeClr val="dk2"/>
              </a:buClr>
              <a:buSzPts val="2400"/>
              <a:buFont typeface="Open Sans"/>
              <a:buChar char="●"/>
            </a:pPr>
            <a:r>
              <a:rPr lang="en-US" sz="2400">
                <a:solidFill>
                  <a:schemeClr val="dk2"/>
                </a:solidFill>
                <a:latin typeface="Open Sans"/>
                <a:ea typeface="Open Sans"/>
                <a:cs typeface="Open Sans"/>
                <a:sym typeface="Open Sans"/>
              </a:rPr>
              <a:t>Local food purchasing</a:t>
            </a:r>
            <a:endParaRPr sz="2400">
              <a:solidFill>
                <a:schemeClr val="dk2"/>
              </a:solidFill>
              <a:latin typeface="Open Sans"/>
              <a:ea typeface="Open Sans"/>
              <a:cs typeface="Open Sans"/>
              <a:sym typeface="Open Sans"/>
            </a:endParaRPr>
          </a:p>
          <a:p>
            <a:pPr indent="-381000" lvl="0" marL="457200" marR="0" rtl="0" algn="ctr">
              <a:lnSpc>
                <a:spcPct val="114000"/>
              </a:lnSpc>
              <a:spcBef>
                <a:spcPts val="0"/>
              </a:spcBef>
              <a:spcAft>
                <a:spcPts val="0"/>
              </a:spcAft>
              <a:buClr>
                <a:schemeClr val="dk2"/>
              </a:buClr>
              <a:buSzPts val="2400"/>
              <a:buFont typeface="Open Sans"/>
              <a:buChar char="●"/>
            </a:pPr>
            <a:r>
              <a:rPr lang="en-US" sz="2400">
                <a:solidFill>
                  <a:schemeClr val="dk2"/>
                </a:solidFill>
                <a:latin typeface="Open Sans"/>
                <a:ea typeface="Open Sans"/>
                <a:cs typeface="Open Sans"/>
                <a:sym typeface="Open Sans"/>
              </a:rPr>
              <a:t>Food and agriculture education</a:t>
            </a:r>
            <a:endParaRPr sz="2400">
              <a:solidFill>
                <a:schemeClr val="dk2"/>
              </a:solidFill>
              <a:latin typeface="Open Sans"/>
              <a:ea typeface="Open Sans"/>
              <a:cs typeface="Open Sans"/>
              <a:sym typeface="Open Sans"/>
            </a:endParaRPr>
          </a:p>
          <a:p>
            <a:pPr indent="-381000" lvl="0" marL="457200" marR="0" rtl="0" algn="ctr">
              <a:lnSpc>
                <a:spcPct val="114000"/>
              </a:lnSpc>
              <a:spcBef>
                <a:spcPts val="0"/>
              </a:spcBef>
              <a:spcAft>
                <a:spcPts val="0"/>
              </a:spcAft>
              <a:buClr>
                <a:schemeClr val="dk2"/>
              </a:buClr>
              <a:buSzPts val="2400"/>
              <a:buFont typeface="Open Sans"/>
              <a:buChar char="●"/>
            </a:pPr>
            <a:r>
              <a:rPr lang="en-US" sz="2400">
                <a:solidFill>
                  <a:schemeClr val="dk2"/>
                </a:solidFill>
                <a:latin typeface="Open Sans"/>
                <a:ea typeface="Open Sans"/>
                <a:cs typeface="Open Sans"/>
                <a:sym typeface="Open Sans"/>
              </a:rPr>
              <a:t>Gardening</a:t>
            </a:r>
            <a:endParaRPr sz="2400">
              <a:solidFill>
                <a:schemeClr val="dk2"/>
              </a:solidFill>
              <a:latin typeface="Open Sans"/>
              <a:ea typeface="Open Sans"/>
              <a:cs typeface="Open Sans"/>
              <a:sym typeface="Open Sans"/>
            </a:endParaRPr>
          </a:p>
          <a:p>
            <a:pPr indent="0" lvl="0" marL="0" marR="0" rtl="0" algn="l">
              <a:lnSpc>
                <a:spcPct val="114000"/>
              </a:lnSpc>
              <a:spcBef>
                <a:spcPts val="0"/>
              </a:spcBef>
              <a:spcAft>
                <a:spcPts val="0"/>
              </a:spcAft>
              <a:buNone/>
            </a:pPr>
            <a:r>
              <a:rPr i="0" lang="en-US" sz="2200" u="none" cap="none" strike="noStrike">
                <a:solidFill>
                  <a:srgbClr val="434343"/>
                </a:solidFill>
                <a:latin typeface="Open Sans"/>
                <a:ea typeface="Open Sans"/>
                <a:cs typeface="Open Sans"/>
                <a:sym typeface="Open Sans"/>
              </a:rPr>
              <a:t>.</a:t>
            </a:r>
            <a:endParaRPr i="0" sz="2000" u="none" cap="none" strike="noStrike">
              <a:solidFill>
                <a:srgbClr val="434343"/>
              </a:solidFill>
              <a:latin typeface="Open Sans"/>
              <a:ea typeface="Open Sans"/>
              <a:cs typeface="Open Sans"/>
              <a:sym typeface="Open Sans"/>
            </a:endParaRPr>
          </a:p>
          <a:p>
            <a:pPr indent="0" lvl="0" marL="0" marR="0" rtl="0" algn="ctr">
              <a:lnSpc>
                <a:spcPct val="114000"/>
              </a:lnSpc>
              <a:spcBef>
                <a:spcPts val="0"/>
              </a:spcBef>
              <a:spcAft>
                <a:spcPts val="0"/>
              </a:spcAft>
              <a:buNone/>
            </a:pPr>
            <a:r>
              <a:rPr b="1" i="0" lang="en-US" sz="3600" u="none" cap="none" strike="noStrike">
                <a:solidFill>
                  <a:schemeClr val="accent1"/>
                </a:solidFill>
                <a:latin typeface="Open Sans"/>
                <a:ea typeface="Open Sans"/>
                <a:cs typeface="Open Sans"/>
                <a:sym typeface="Open Sans"/>
              </a:rPr>
              <a:t>Buy – Eat – Teach </a:t>
            </a:r>
            <a:endParaRPr b="1" i="0" sz="3600" u="none" cap="none" strike="noStrike">
              <a:solidFill>
                <a:schemeClr val="accent1"/>
              </a:solidFill>
              <a:latin typeface="Open Sans"/>
              <a:ea typeface="Open Sans"/>
              <a:cs typeface="Open Sans"/>
              <a:sym typeface="Open Sans"/>
            </a:endParaRPr>
          </a:p>
        </p:txBody>
      </p:sp>
      <p:pic>
        <p:nvPicPr>
          <p:cNvPr descr="http://eastmeadows.nebo.edu/sites/eastmeadows.nebo.edu/files/slideshow/Kindergarten%20Farm%20Field%20Trip%20at%20Olsen%27s%20Farm.JPG" id="103" name="Google Shape;103;p17"/>
          <p:cNvPicPr preferRelativeResize="0"/>
          <p:nvPr/>
        </p:nvPicPr>
        <p:blipFill rotWithShape="1">
          <a:blip r:embed="rId3">
            <a:alphaModFix/>
          </a:blip>
          <a:srcRect b="0" l="0" r="0" t="0"/>
          <a:stretch/>
        </p:blipFill>
        <p:spPr>
          <a:xfrm>
            <a:off x="6858000" y="4320475"/>
            <a:ext cx="2286000" cy="3442138"/>
          </a:xfrm>
          <a:prstGeom prst="rect">
            <a:avLst/>
          </a:prstGeom>
          <a:noFill/>
          <a:ln>
            <a:noFill/>
          </a:ln>
        </p:spPr>
      </p:pic>
      <p:pic>
        <p:nvPicPr>
          <p:cNvPr descr="http://images.counselheal.com/data/images/full/2630/child-girl-eating.jpg?w=600" id="104" name="Google Shape;104;p17"/>
          <p:cNvPicPr preferRelativeResize="0"/>
          <p:nvPr/>
        </p:nvPicPr>
        <p:blipFill rotWithShape="1">
          <a:blip r:embed="rId4">
            <a:alphaModFix/>
          </a:blip>
          <a:srcRect b="0" l="0" r="0" t="0"/>
          <a:stretch/>
        </p:blipFill>
        <p:spPr>
          <a:xfrm>
            <a:off x="0" y="4667250"/>
            <a:ext cx="3288912" cy="2190750"/>
          </a:xfrm>
          <a:prstGeom prst="rect">
            <a:avLst/>
          </a:prstGeom>
          <a:noFill/>
          <a:ln>
            <a:noFill/>
          </a:ln>
        </p:spPr>
      </p:pic>
      <p:pic>
        <p:nvPicPr>
          <p:cNvPr id="105" name="Google Shape;105;p17"/>
          <p:cNvPicPr preferRelativeResize="0"/>
          <p:nvPr/>
        </p:nvPicPr>
        <p:blipFill rotWithShape="1">
          <a:blip r:embed="rId5">
            <a:alphaModFix/>
          </a:blip>
          <a:srcRect b="0" l="0" r="0" t="0"/>
          <a:stretch/>
        </p:blipFill>
        <p:spPr>
          <a:xfrm>
            <a:off x="3587550" y="4882991"/>
            <a:ext cx="2971800" cy="19750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Why Farm to Early Care?	</a:t>
            </a:r>
            <a:endParaRPr/>
          </a:p>
        </p:txBody>
      </p:sp>
      <p:sp>
        <p:nvSpPr>
          <p:cNvPr id="112" name="Google Shape;112;p18"/>
          <p:cNvSpPr txBox="1"/>
          <p:nvPr>
            <p:ph idx="1" type="body"/>
          </p:nvPr>
        </p:nvSpPr>
        <p:spPr>
          <a:xfrm>
            <a:off x="533400" y="1295400"/>
            <a:ext cx="8077200" cy="76200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rgbClr val="F39C1D"/>
              </a:buClr>
              <a:buSzPts val="3200"/>
              <a:buNone/>
            </a:pPr>
            <a:r>
              <a:rPr lang="en-US" sz="2200">
                <a:solidFill>
                  <a:srgbClr val="F39C1D"/>
                </a:solidFill>
              </a:rPr>
              <a:t>Lessons learned from Farm to School</a:t>
            </a:r>
            <a:endParaRPr sz="2200"/>
          </a:p>
          <a:p>
            <a:pPr indent="0" lvl="0" marL="0" rtl="0" algn="ctr">
              <a:spcBef>
                <a:spcPts val="640"/>
              </a:spcBef>
              <a:spcAft>
                <a:spcPts val="1600"/>
              </a:spcAft>
              <a:buClr>
                <a:schemeClr val="lt1"/>
              </a:buClr>
              <a:buSzPts val="3200"/>
              <a:buNone/>
            </a:pPr>
            <a:r>
              <a:t/>
            </a:r>
            <a:endParaRPr/>
          </a:p>
        </p:txBody>
      </p:sp>
      <p:pic>
        <p:nvPicPr>
          <p:cNvPr descr="http://www.newsservice.org/getimage.php?p=c2dpZD0zMTYxOCZzaWQ9MQ==" id="113" name="Google Shape;113;p18"/>
          <p:cNvPicPr preferRelativeResize="0"/>
          <p:nvPr/>
        </p:nvPicPr>
        <p:blipFill rotWithShape="1">
          <a:blip r:embed="rId3">
            <a:alphaModFix/>
          </a:blip>
          <a:srcRect b="0" l="0" r="0" t="0"/>
          <a:stretch/>
        </p:blipFill>
        <p:spPr>
          <a:xfrm>
            <a:off x="1943100" y="3124200"/>
            <a:ext cx="5257800" cy="3505200"/>
          </a:xfrm>
          <a:prstGeom prst="rect">
            <a:avLst/>
          </a:prstGeom>
          <a:noFill/>
          <a:ln>
            <a:noFill/>
          </a:ln>
        </p:spPr>
      </p:pic>
      <p:sp>
        <p:nvSpPr>
          <p:cNvPr id="114" name="Google Shape;114;p18"/>
          <p:cNvSpPr txBox="1"/>
          <p:nvPr/>
        </p:nvSpPr>
        <p:spPr>
          <a:xfrm>
            <a:off x="-46800" y="2190925"/>
            <a:ext cx="91440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4000" u="none" cap="none" strike="noStrike">
                <a:solidFill>
                  <a:schemeClr val="dk2"/>
                </a:solidFill>
                <a:latin typeface="Open Sans"/>
                <a:ea typeface="Open Sans"/>
                <a:cs typeface="Open Sans"/>
                <a:sym typeface="Open Sans"/>
              </a:rPr>
              <a:t>Good for Children</a:t>
            </a:r>
            <a:endParaRPr i="0" sz="4000" u="none" cap="none" strike="noStrike">
              <a:solidFill>
                <a:schemeClr val="dk2"/>
              </a:solidFill>
              <a:latin typeface="Open Sans"/>
              <a:ea typeface="Open Sans"/>
              <a:cs typeface="Open Sans"/>
              <a:sym typeface="Open Sans"/>
            </a:endParaRPr>
          </a:p>
          <a:p>
            <a:pPr indent="0" lvl="0" marL="0" marR="0" rtl="0" algn="ctr">
              <a:spcBef>
                <a:spcPts val="0"/>
              </a:spcBef>
              <a:spcAft>
                <a:spcPts val="0"/>
              </a:spcAft>
              <a:buNone/>
            </a:pPr>
            <a:r>
              <a:t/>
            </a:r>
            <a:endParaRPr b="0" i="0" sz="40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Why Farm to Early Care?</a:t>
            </a:r>
            <a:endParaRPr/>
          </a:p>
        </p:txBody>
      </p:sp>
      <p:sp>
        <p:nvSpPr>
          <p:cNvPr id="121" name="Google Shape;121;p19"/>
          <p:cNvSpPr txBox="1"/>
          <p:nvPr>
            <p:ph idx="1" type="body"/>
          </p:nvPr>
        </p:nvSpPr>
        <p:spPr>
          <a:xfrm>
            <a:off x="0" y="1828800"/>
            <a:ext cx="9144000" cy="990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1600"/>
              </a:spcAft>
              <a:buClr>
                <a:schemeClr val="lt1"/>
              </a:buClr>
              <a:buSzPts val="4000"/>
              <a:buNone/>
            </a:pPr>
            <a:r>
              <a:rPr lang="en-US" sz="4000"/>
              <a:t>Good for Farmers</a:t>
            </a:r>
            <a:endParaRPr sz="4000"/>
          </a:p>
        </p:txBody>
      </p:sp>
      <p:pic>
        <p:nvPicPr>
          <p:cNvPr descr="http://www.amyeckertphoto.com/data/photos/942_1amy_eckert_090717_gregmaryreynolds_140.jpg" id="122" name="Google Shape;122;p19"/>
          <p:cNvPicPr preferRelativeResize="0"/>
          <p:nvPr/>
        </p:nvPicPr>
        <p:blipFill rotWithShape="1">
          <a:blip r:embed="rId3">
            <a:alphaModFix/>
          </a:blip>
          <a:srcRect b="0" l="0" r="0" t="0"/>
          <a:stretch/>
        </p:blipFill>
        <p:spPr>
          <a:xfrm>
            <a:off x="1769275" y="2819400"/>
            <a:ext cx="5605450" cy="373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Why Farm to Early Care?</a:t>
            </a:r>
            <a:endParaRPr/>
          </a:p>
        </p:txBody>
      </p:sp>
      <p:sp>
        <p:nvSpPr>
          <p:cNvPr id="129" name="Google Shape;129;p20"/>
          <p:cNvSpPr txBox="1"/>
          <p:nvPr>
            <p:ph idx="1" type="body"/>
          </p:nvPr>
        </p:nvSpPr>
        <p:spPr>
          <a:xfrm>
            <a:off x="0" y="1999125"/>
            <a:ext cx="9144000" cy="848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4000"/>
              <a:buNone/>
            </a:pPr>
            <a:r>
              <a:rPr lang="en-US" sz="4000"/>
              <a:t>Good for </a:t>
            </a:r>
            <a:r>
              <a:rPr lang="en-US" sz="4000"/>
              <a:t>Communities</a:t>
            </a:r>
            <a:endParaRPr sz="4000"/>
          </a:p>
        </p:txBody>
      </p:sp>
      <p:pic>
        <p:nvPicPr>
          <p:cNvPr descr="http://rochesterdowntownfarmersmarket.org/yahoo_site_admin/assets/images/Syverson.18123830.jpg" id="130" name="Google Shape;130;p20"/>
          <p:cNvPicPr preferRelativeResize="0"/>
          <p:nvPr/>
        </p:nvPicPr>
        <p:blipFill rotWithShape="1">
          <a:blip r:embed="rId3">
            <a:alphaModFix/>
          </a:blip>
          <a:srcRect b="0" l="0" r="0" t="0"/>
          <a:stretch/>
        </p:blipFill>
        <p:spPr>
          <a:xfrm>
            <a:off x="223125" y="3175491"/>
            <a:ext cx="3462550" cy="2829058"/>
          </a:xfrm>
          <a:prstGeom prst="rect">
            <a:avLst/>
          </a:prstGeom>
          <a:noFill/>
          <a:ln>
            <a:noFill/>
          </a:ln>
        </p:spPr>
      </p:pic>
      <p:pic>
        <p:nvPicPr>
          <p:cNvPr descr="3827993734_af62e5576b_b.jpg" id="131" name="Google Shape;131;p20"/>
          <p:cNvPicPr preferRelativeResize="0"/>
          <p:nvPr/>
        </p:nvPicPr>
        <p:blipFill rotWithShape="1">
          <a:blip r:embed="rId4">
            <a:alphaModFix/>
          </a:blip>
          <a:srcRect b="0" l="0" r="0" t="0"/>
          <a:stretch/>
        </p:blipFill>
        <p:spPr>
          <a:xfrm>
            <a:off x="4572000" y="3270321"/>
            <a:ext cx="3906249" cy="25978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US"/>
              <a:t>Why Farm to Early Care?</a:t>
            </a:r>
            <a:endParaRPr/>
          </a:p>
        </p:txBody>
      </p:sp>
      <p:sp>
        <p:nvSpPr>
          <p:cNvPr id="138" name="Google Shape;138;p21"/>
          <p:cNvSpPr txBox="1"/>
          <p:nvPr>
            <p:ph idx="1" type="body"/>
          </p:nvPr>
        </p:nvSpPr>
        <p:spPr>
          <a:xfrm>
            <a:off x="304800" y="1143000"/>
            <a:ext cx="8686800" cy="4953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2720"/>
              <a:buNone/>
            </a:pPr>
            <a:r>
              <a:t/>
            </a:r>
            <a:endParaRPr sz="2720"/>
          </a:p>
          <a:p>
            <a:pPr indent="-401320" lvl="0" marL="457200" rtl="0" algn="l">
              <a:lnSpc>
                <a:spcPct val="80000"/>
              </a:lnSpc>
              <a:spcBef>
                <a:spcPts val="544"/>
              </a:spcBef>
              <a:spcAft>
                <a:spcPts val="0"/>
              </a:spcAft>
              <a:buClr>
                <a:schemeClr val="dk2"/>
              </a:buClr>
              <a:buSzPts val="2720"/>
              <a:buChar char="●"/>
            </a:pPr>
            <a:r>
              <a:rPr lang="en-US" sz="2720"/>
              <a:t>Perfect age</a:t>
            </a:r>
            <a:endParaRPr/>
          </a:p>
          <a:p>
            <a:pPr indent="0" lvl="0" marL="457200" rtl="0" algn="l">
              <a:lnSpc>
                <a:spcPct val="80000"/>
              </a:lnSpc>
              <a:spcBef>
                <a:spcPts val="544"/>
              </a:spcBef>
              <a:spcAft>
                <a:spcPts val="0"/>
              </a:spcAft>
              <a:buNone/>
            </a:pPr>
            <a:r>
              <a:t/>
            </a:r>
            <a:endParaRPr sz="2720"/>
          </a:p>
          <a:p>
            <a:pPr indent="-401320" lvl="0" marL="457200" rtl="0" algn="l">
              <a:lnSpc>
                <a:spcPct val="80000"/>
              </a:lnSpc>
              <a:spcBef>
                <a:spcPts val="544"/>
              </a:spcBef>
              <a:spcAft>
                <a:spcPts val="0"/>
              </a:spcAft>
              <a:buClr>
                <a:schemeClr val="dk2"/>
              </a:buClr>
              <a:buSzPts val="2720"/>
              <a:buChar char="●"/>
            </a:pPr>
            <a:r>
              <a:rPr lang="en-US" sz="2720"/>
              <a:t>Improve ability to learn and grow</a:t>
            </a:r>
            <a:endParaRPr/>
          </a:p>
          <a:p>
            <a:pPr indent="0" lvl="0" marL="457200" rtl="0" algn="l">
              <a:lnSpc>
                <a:spcPct val="80000"/>
              </a:lnSpc>
              <a:spcBef>
                <a:spcPts val="544"/>
              </a:spcBef>
              <a:spcAft>
                <a:spcPts val="0"/>
              </a:spcAft>
              <a:buNone/>
            </a:pPr>
            <a:r>
              <a:t/>
            </a:r>
            <a:endParaRPr sz="2720"/>
          </a:p>
          <a:p>
            <a:pPr indent="-401320" lvl="0" marL="457200" rtl="0" algn="l">
              <a:lnSpc>
                <a:spcPct val="80000"/>
              </a:lnSpc>
              <a:spcBef>
                <a:spcPts val="544"/>
              </a:spcBef>
              <a:spcAft>
                <a:spcPts val="0"/>
              </a:spcAft>
              <a:buClr>
                <a:schemeClr val="dk2"/>
              </a:buClr>
              <a:buSzPts val="2720"/>
              <a:buChar char="●"/>
            </a:pPr>
            <a:r>
              <a:rPr lang="en-US" sz="2720"/>
              <a:t>Experiential learning</a:t>
            </a:r>
            <a:endParaRPr/>
          </a:p>
          <a:p>
            <a:pPr indent="0" lvl="0" marL="457200" rtl="0" algn="l">
              <a:lnSpc>
                <a:spcPct val="80000"/>
              </a:lnSpc>
              <a:spcBef>
                <a:spcPts val="544"/>
              </a:spcBef>
              <a:spcAft>
                <a:spcPts val="0"/>
              </a:spcAft>
              <a:buNone/>
            </a:pPr>
            <a:r>
              <a:t/>
            </a:r>
            <a:endParaRPr sz="2720"/>
          </a:p>
          <a:p>
            <a:pPr indent="-401320" lvl="0" marL="457200" rtl="0" algn="l">
              <a:lnSpc>
                <a:spcPct val="80000"/>
              </a:lnSpc>
              <a:spcBef>
                <a:spcPts val="544"/>
              </a:spcBef>
              <a:spcAft>
                <a:spcPts val="0"/>
              </a:spcAft>
              <a:buClr>
                <a:schemeClr val="dk2"/>
              </a:buClr>
              <a:buSzPts val="2720"/>
              <a:buChar char="●"/>
            </a:pPr>
            <a:r>
              <a:rPr lang="en-US" sz="2720"/>
              <a:t>Spend majority of time in daycare</a:t>
            </a:r>
            <a:endParaRPr/>
          </a:p>
          <a:p>
            <a:pPr indent="0" lvl="0" marL="457200" rtl="0" algn="l">
              <a:lnSpc>
                <a:spcPct val="80000"/>
              </a:lnSpc>
              <a:spcBef>
                <a:spcPts val="544"/>
              </a:spcBef>
              <a:spcAft>
                <a:spcPts val="0"/>
              </a:spcAft>
              <a:buNone/>
            </a:pPr>
            <a:r>
              <a:t/>
            </a:r>
            <a:endParaRPr sz="2720"/>
          </a:p>
          <a:p>
            <a:pPr indent="-401320" lvl="0" marL="457200" rtl="0" algn="l">
              <a:lnSpc>
                <a:spcPct val="80000"/>
              </a:lnSpc>
              <a:spcBef>
                <a:spcPts val="544"/>
              </a:spcBef>
              <a:spcAft>
                <a:spcPts val="0"/>
              </a:spcAft>
              <a:buClr>
                <a:schemeClr val="dk2"/>
              </a:buClr>
              <a:buSzPts val="2720"/>
              <a:buChar char="●"/>
            </a:pPr>
            <a:r>
              <a:rPr lang="en-US" sz="2720"/>
              <a:t>More reliant on parents and caregivers</a:t>
            </a:r>
            <a:endParaRPr/>
          </a:p>
          <a:p>
            <a:pPr indent="0" lvl="0" marL="457200" rtl="0" algn="l">
              <a:lnSpc>
                <a:spcPct val="80000"/>
              </a:lnSpc>
              <a:spcBef>
                <a:spcPts val="544"/>
              </a:spcBef>
              <a:spcAft>
                <a:spcPts val="0"/>
              </a:spcAft>
              <a:buNone/>
            </a:pPr>
            <a:r>
              <a:t/>
            </a:r>
            <a:endParaRPr sz="2720"/>
          </a:p>
          <a:p>
            <a:pPr indent="-401320" lvl="0" marL="457200" rtl="0" algn="l">
              <a:lnSpc>
                <a:spcPct val="80000"/>
              </a:lnSpc>
              <a:spcBef>
                <a:spcPts val="544"/>
              </a:spcBef>
              <a:spcAft>
                <a:spcPts val="0"/>
              </a:spcAft>
              <a:buClr>
                <a:schemeClr val="dk2"/>
              </a:buClr>
              <a:buSzPts val="2720"/>
              <a:buChar char="●"/>
            </a:pPr>
            <a:r>
              <a:rPr lang="en-US" sz="2720"/>
              <a:t>Year-round care </a:t>
            </a:r>
            <a:endParaRPr/>
          </a:p>
          <a:p>
            <a:pPr indent="-170180" lvl="0" marL="342900" rtl="0" algn="l">
              <a:lnSpc>
                <a:spcPct val="80000"/>
              </a:lnSpc>
              <a:spcBef>
                <a:spcPts val="544"/>
              </a:spcBef>
              <a:spcAft>
                <a:spcPts val="0"/>
              </a:spcAft>
              <a:buClr>
                <a:schemeClr val="lt1"/>
              </a:buClr>
              <a:buSzPts val="2720"/>
              <a:buNone/>
            </a:pPr>
            <a:r>
              <a:t/>
            </a:r>
            <a:endParaRPr sz="2720"/>
          </a:p>
          <a:p>
            <a:pPr indent="-170180" lvl="0" marL="342900" rtl="0" algn="l">
              <a:lnSpc>
                <a:spcPct val="80000"/>
              </a:lnSpc>
              <a:spcBef>
                <a:spcPts val="544"/>
              </a:spcBef>
              <a:spcAft>
                <a:spcPts val="0"/>
              </a:spcAft>
              <a:buClr>
                <a:schemeClr val="lt1"/>
              </a:buClr>
              <a:buSzPts val="2720"/>
              <a:buNone/>
            </a:pPr>
            <a:r>
              <a:t/>
            </a:r>
            <a:endParaRPr sz="2720"/>
          </a:p>
          <a:p>
            <a:pPr indent="-170180" lvl="0" marL="342900" rtl="0" algn="l">
              <a:lnSpc>
                <a:spcPct val="80000"/>
              </a:lnSpc>
              <a:spcBef>
                <a:spcPts val="544"/>
              </a:spcBef>
              <a:spcAft>
                <a:spcPts val="0"/>
              </a:spcAft>
              <a:buClr>
                <a:schemeClr val="lt1"/>
              </a:buClr>
              <a:buSzPts val="2720"/>
              <a:buNone/>
            </a:pPr>
            <a:r>
              <a:t/>
            </a:r>
            <a:endParaRPr sz="2720"/>
          </a:p>
          <a:p>
            <a:pPr indent="0" lvl="0" marL="0" rtl="0" algn="l">
              <a:lnSpc>
                <a:spcPct val="80000"/>
              </a:lnSpc>
              <a:spcBef>
                <a:spcPts val="544"/>
              </a:spcBef>
              <a:spcAft>
                <a:spcPts val="0"/>
              </a:spcAft>
              <a:buClr>
                <a:schemeClr val="lt1"/>
              </a:buClr>
              <a:buSzPts val="2720"/>
              <a:buNone/>
            </a:pPr>
            <a:r>
              <a:t/>
            </a:r>
            <a:endParaRPr sz="2720"/>
          </a:p>
          <a:p>
            <a:pPr indent="0" lvl="0" marL="0" rtl="0" algn="l">
              <a:lnSpc>
                <a:spcPct val="80000"/>
              </a:lnSpc>
              <a:spcBef>
                <a:spcPts val="544"/>
              </a:spcBef>
              <a:spcAft>
                <a:spcPts val="0"/>
              </a:spcAft>
              <a:buClr>
                <a:schemeClr val="lt1"/>
              </a:buClr>
              <a:buSzPts val="2720"/>
              <a:buNone/>
            </a:pPr>
            <a:r>
              <a:t/>
            </a:r>
            <a:endParaRPr sz="2720"/>
          </a:p>
          <a:p>
            <a:pPr indent="0" lvl="0" marL="0" rtl="0" algn="l">
              <a:lnSpc>
                <a:spcPct val="80000"/>
              </a:lnSpc>
              <a:spcBef>
                <a:spcPts val="544"/>
              </a:spcBef>
              <a:spcAft>
                <a:spcPts val="1600"/>
              </a:spcAft>
              <a:buClr>
                <a:schemeClr val="lt1"/>
              </a:buClr>
              <a:buSzPts val="2720"/>
              <a:buNone/>
            </a:pPr>
            <a:r>
              <a:t/>
            </a:r>
            <a:endParaRPr sz="272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457200" y="1798638"/>
            <a:ext cx="8382000" cy="307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5400"/>
              <a:buFont typeface="Arial"/>
              <a:buNone/>
            </a:pPr>
            <a:r>
              <a:rPr lang="en-US" sz="5400"/>
              <a:t>Let’s go to the </a:t>
            </a:r>
            <a:br>
              <a:rPr lang="en-US" sz="5400"/>
            </a:br>
            <a:r>
              <a:rPr lang="en-US" sz="5400"/>
              <a:t>Farmers Market!</a:t>
            </a:r>
            <a:endParaRPr sz="5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