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70" r:id="rId2"/>
    <p:sldId id="261" r:id="rId3"/>
    <p:sldId id="271" r:id="rId4"/>
    <p:sldId id="306" r:id="rId5"/>
    <p:sldId id="307" r:id="rId6"/>
    <p:sldId id="272" r:id="rId7"/>
    <p:sldId id="273" r:id="rId8"/>
    <p:sldId id="274" r:id="rId9"/>
    <p:sldId id="275" r:id="rId10"/>
    <p:sldId id="309" r:id="rId11"/>
    <p:sldId id="276" r:id="rId12"/>
    <p:sldId id="277" r:id="rId13"/>
    <p:sldId id="278" r:id="rId14"/>
    <p:sldId id="279" r:id="rId15"/>
    <p:sldId id="280" r:id="rId16"/>
    <p:sldId id="282" r:id="rId17"/>
    <p:sldId id="283" r:id="rId18"/>
    <p:sldId id="284" r:id="rId19"/>
    <p:sldId id="285" r:id="rId20"/>
    <p:sldId id="286" r:id="rId21"/>
    <p:sldId id="288" r:id="rId22"/>
    <p:sldId id="287"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262" r:id="rId41"/>
    <p:sldId id="308" r:id="rId42"/>
  </p:sldIdLst>
  <p:sldSz cx="12192000" cy="6858000"/>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444"/>
    <a:srgbClr val="C8C8C8"/>
    <a:srgbClr val="FF4456"/>
    <a:srgbClr val="F9F9F9"/>
    <a:srgbClr val="414141"/>
    <a:srgbClr val="8BD2D9"/>
    <a:srgbClr val="EBEBEB"/>
    <a:srgbClr val="D5D5D5"/>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3" autoAdjust="0"/>
    <p:restoredTop sz="81675"/>
  </p:normalViewPr>
  <p:slideViewPr>
    <p:cSldViewPr snapToGrid="0">
      <p:cViewPr varScale="1">
        <p:scale>
          <a:sx n="79" d="100"/>
          <a:sy n="79" d="100"/>
        </p:scale>
        <p:origin x="1256" y="192"/>
      </p:cViewPr>
      <p:guideLst/>
    </p:cSldViewPr>
  </p:slideViewPr>
  <p:notesTextViewPr>
    <p:cViewPr>
      <p:scale>
        <a:sx n="3" d="2"/>
        <a:sy n="3" d="2"/>
      </p:scale>
      <p:origin x="0" y="0"/>
    </p:cViewPr>
  </p:notesTextViewPr>
  <p:notesViewPr>
    <p:cSldViewPr snapToGrid="0">
      <p:cViewPr varScale="1">
        <p:scale>
          <a:sx n="75" d="100"/>
          <a:sy n="75" d="100"/>
        </p:scale>
        <p:origin x="3504"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433DB27-D6DF-4288-910F-6BD5D8B4A919}" type="datetimeFigureOut">
              <a:rPr lang="fr-FR" smtClean="0"/>
              <a:t>14/05/2018</a:t>
            </a:fld>
            <a:endParaRPr lang="fr-FR"/>
          </a:p>
        </p:txBody>
      </p:sp>
      <p:sp>
        <p:nvSpPr>
          <p:cNvPr id="4" name="Espace réservé du pied de page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0170CD7-0ABE-4299-B96E-8B79830014C6}" type="slidenum">
              <a:rPr lang="fr-FR" smtClean="0"/>
              <a:t>‹#›</a:t>
            </a:fld>
            <a:endParaRPr lang="fr-FR"/>
          </a:p>
        </p:txBody>
      </p:sp>
    </p:spTree>
    <p:extLst>
      <p:ext uri="{BB962C8B-B14F-4D97-AF65-F5344CB8AC3E}">
        <p14:creationId xmlns:p14="http://schemas.microsoft.com/office/powerpoint/2010/main" val="4042967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03F2961-B72D-4285-8080-2EE35B2A0174}" type="datetimeFigureOut">
              <a:rPr lang="fr-FR" smtClean="0"/>
              <a:t>14/05/2018</a:t>
            </a:fld>
            <a:endParaRPr lang="fr-FR"/>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D366119-9172-4C94-84CD-72D8F6B59EE7}" type="slidenum">
              <a:rPr lang="fr-FR" smtClean="0"/>
              <a:t>‹#›</a:t>
            </a:fld>
            <a:endParaRPr lang="fr-FR"/>
          </a:p>
        </p:txBody>
      </p:sp>
    </p:spTree>
    <p:extLst>
      <p:ext uri="{BB962C8B-B14F-4D97-AF65-F5344CB8AC3E}">
        <p14:creationId xmlns:p14="http://schemas.microsoft.com/office/powerpoint/2010/main" val="113116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66119-9172-4C94-84CD-72D8F6B59EE7}" type="slidenum">
              <a:rPr lang="fr-FR" smtClean="0"/>
              <a:t>1</a:t>
            </a:fld>
            <a:endParaRPr lang="fr-FR"/>
          </a:p>
        </p:txBody>
      </p:sp>
    </p:spTree>
    <p:extLst>
      <p:ext uri="{BB962C8B-B14F-4D97-AF65-F5344CB8AC3E}">
        <p14:creationId xmlns:p14="http://schemas.microsoft.com/office/powerpoint/2010/main" val="1203367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10</a:t>
            </a:fld>
            <a:endParaRPr lang="fr-FR"/>
          </a:p>
        </p:txBody>
      </p:sp>
    </p:spTree>
    <p:extLst>
      <p:ext uri="{BB962C8B-B14F-4D97-AF65-F5344CB8AC3E}">
        <p14:creationId xmlns:p14="http://schemas.microsoft.com/office/powerpoint/2010/main" val="1347157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11</a:t>
            </a:fld>
            <a:endParaRPr lang="fr-FR"/>
          </a:p>
        </p:txBody>
      </p:sp>
    </p:spTree>
    <p:extLst>
      <p:ext uri="{BB962C8B-B14F-4D97-AF65-F5344CB8AC3E}">
        <p14:creationId xmlns:p14="http://schemas.microsoft.com/office/powerpoint/2010/main" val="78229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12</a:t>
            </a:fld>
            <a:endParaRPr lang="fr-FR"/>
          </a:p>
        </p:txBody>
      </p:sp>
    </p:spTree>
    <p:extLst>
      <p:ext uri="{BB962C8B-B14F-4D97-AF65-F5344CB8AC3E}">
        <p14:creationId xmlns:p14="http://schemas.microsoft.com/office/powerpoint/2010/main" val="113887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366119-9172-4C94-84CD-72D8F6B59EE7}" type="slidenum">
              <a:rPr lang="fr-FR" smtClean="0"/>
              <a:t>13</a:t>
            </a:fld>
            <a:endParaRPr lang="fr-FR"/>
          </a:p>
        </p:txBody>
      </p:sp>
    </p:spTree>
    <p:extLst>
      <p:ext uri="{BB962C8B-B14F-4D97-AF65-F5344CB8AC3E}">
        <p14:creationId xmlns:p14="http://schemas.microsoft.com/office/powerpoint/2010/main" val="80344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14</a:t>
            </a:fld>
            <a:endParaRPr lang="fr-FR"/>
          </a:p>
        </p:txBody>
      </p:sp>
    </p:spTree>
    <p:extLst>
      <p:ext uri="{BB962C8B-B14F-4D97-AF65-F5344CB8AC3E}">
        <p14:creationId xmlns:p14="http://schemas.microsoft.com/office/powerpoint/2010/main" val="1262885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15</a:t>
            </a:fld>
            <a:endParaRPr lang="fr-FR"/>
          </a:p>
        </p:txBody>
      </p:sp>
    </p:spTree>
    <p:extLst>
      <p:ext uri="{BB962C8B-B14F-4D97-AF65-F5344CB8AC3E}">
        <p14:creationId xmlns:p14="http://schemas.microsoft.com/office/powerpoint/2010/main" val="180002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66119-9172-4C94-84CD-72D8F6B59EE7}" type="slidenum">
              <a:rPr lang="fr-FR" smtClean="0"/>
              <a:t>16</a:t>
            </a:fld>
            <a:endParaRPr lang="fr-FR"/>
          </a:p>
        </p:txBody>
      </p:sp>
    </p:spTree>
    <p:extLst>
      <p:ext uri="{BB962C8B-B14F-4D97-AF65-F5344CB8AC3E}">
        <p14:creationId xmlns:p14="http://schemas.microsoft.com/office/powerpoint/2010/main" val="214043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17</a:t>
            </a:fld>
            <a:endParaRPr lang="fr-FR"/>
          </a:p>
        </p:txBody>
      </p:sp>
    </p:spTree>
    <p:extLst>
      <p:ext uri="{BB962C8B-B14F-4D97-AF65-F5344CB8AC3E}">
        <p14:creationId xmlns:p14="http://schemas.microsoft.com/office/powerpoint/2010/main" val="113773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366119-9172-4C94-84CD-72D8F6B59EE7}" type="slidenum">
              <a:rPr lang="fr-FR" smtClean="0"/>
              <a:t>18</a:t>
            </a:fld>
            <a:endParaRPr lang="fr-FR"/>
          </a:p>
        </p:txBody>
      </p:sp>
    </p:spTree>
    <p:extLst>
      <p:ext uri="{BB962C8B-B14F-4D97-AF65-F5344CB8AC3E}">
        <p14:creationId xmlns:p14="http://schemas.microsoft.com/office/powerpoint/2010/main" val="1546761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19</a:t>
            </a:fld>
            <a:endParaRPr lang="fr-FR"/>
          </a:p>
        </p:txBody>
      </p:sp>
    </p:spTree>
    <p:extLst>
      <p:ext uri="{BB962C8B-B14F-4D97-AF65-F5344CB8AC3E}">
        <p14:creationId xmlns:p14="http://schemas.microsoft.com/office/powerpoint/2010/main" val="33607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a:t>
            </a:fld>
            <a:endParaRPr lang="fr-FR"/>
          </a:p>
        </p:txBody>
      </p:sp>
    </p:spTree>
    <p:extLst>
      <p:ext uri="{BB962C8B-B14F-4D97-AF65-F5344CB8AC3E}">
        <p14:creationId xmlns:p14="http://schemas.microsoft.com/office/powerpoint/2010/main" val="196382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366119-9172-4C94-84CD-72D8F6B59EE7}" type="slidenum">
              <a:rPr lang="fr-FR" smtClean="0"/>
              <a:t>20</a:t>
            </a:fld>
            <a:endParaRPr lang="fr-FR"/>
          </a:p>
        </p:txBody>
      </p:sp>
    </p:spTree>
    <p:extLst>
      <p:ext uri="{BB962C8B-B14F-4D97-AF65-F5344CB8AC3E}">
        <p14:creationId xmlns:p14="http://schemas.microsoft.com/office/powerpoint/2010/main" val="714419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66119-9172-4C94-84CD-72D8F6B59EE7}" type="slidenum">
              <a:rPr lang="fr-FR" smtClean="0"/>
              <a:t>21</a:t>
            </a:fld>
            <a:endParaRPr lang="fr-FR"/>
          </a:p>
        </p:txBody>
      </p:sp>
    </p:spTree>
    <p:extLst>
      <p:ext uri="{BB962C8B-B14F-4D97-AF65-F5344CB8AC3E}">
        <p14:creationId xmlns:p14="http://schemas.microsoft.com/office/powerpoint/2010/main" val="1849433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22</a:t>
            </a:fld>
            <a:endParaRPr lang="fr-FR"/>
          </a:p>
        </p:txBody>
      </p:sp>
    </p:spTree>
    <p:extLst>
      <p:ext uri="{BB962C8B-B14F-4D97-AF65-F5344CB8AC3E}">
        <p14:creationId xmlns:p14="http://schemas.microsoft.com/office/powerpoint/2010/main" val="53833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23</a:t>
            </a:fld>
            <a:endParaRPr lang="fr-FR"/>
          </a:p>
        </p:txBody>
      </p:sp>
    </p:spTree>
    <p:extLst>
      <p:ext uri="{BB962C8B-B14F-4D97-AF65-F5344CB8AC3E}">
        <p14:creationId xmlns:p14="http://schemas.microsoft.com/office/powerpoint/2010/main" val="793809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24</a:t>
            </a:fld>
            <a:endParaRPr lang="fr-FR"/>
          </a:p>
        </p:txBody>
      </p:sp>
    </p:spTree>
    <p:extLst>
      <p:ext uri="{BB962C8B-B14F-4D97-AF65-F5344CB8AC3E}">
        <p14:creationId xmlns:p14="http://schemas.microsoft.com/office/powerpoint/2010/main" val="1321370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366119-9172-4C94-84CD-72D8F6B59EE7}" type="slidenum">
              <a:rPr lang="fr-FR" smtClean="0"/>
              <a:t>25</a:t>
            </a:fld>
            <a:endParaRPr lang="fr-FR"/>
          </a:p>
        </p:txBody>
      </p:sp>
    </p:spTree>
    <p:extLst>
      <p:ext uri="{BB962C8B-B14F-4D97-AF65-F5344CB8AC3E}">
        <p14:creationId xmlns:p14="http://schemas.microsoft.com/office/powerpoint/2010/main" val="249290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26</a:t>
            </a:fld>
            <a:endParaRPr lang="fr-FR"/>
          </a:p>
        </p:txBody>
      </p:sp>
    </p:spTree>
    <p:extLst>
      <p:ext uri="{BB962C8B-B14F-4D97-AF65-F5344CB8AC3E}">
        <p14:creationId xmlns:p14="http://schemas.microsoft.com/office/powerpoint/2010/main" val="77896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27</a:t>
            </a:fld>
            <a:endParaRPr lang="fr-FR"/>
          </a:p>
        </p:txBody>
      </p:sp>
    </p:spTree>
    <p:extLst>
      <p:ext uri="{BB962C8B-B14F-4D97-AF65-F5344CB8AC3E}">
        <p14:creationId xmlns:p14="http://schemas.microsoft.com/office/powerpoint/2010/main" val="52625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366119-9172-4C94-84CD-72D8F6B59EE7}" type="slidenum">
              <a:rPr lang="fr-FR" smtClean="0"/>
              <a:t>28</a:t>
            </a:fld>
            <a:endParaRPr lang="fr-FR"/>
          </a:p>
        </p:txBody>
      </p:sp>
    </p:spTree>
    <p:extLst>
      <p:ext uri="{BB962C8B-B14F-4D97-AF65-F5344CB8AC3E}">
        <p14:creationId xmlns:p14="http://schemas.microsoft.com/office/powerpoint/2010/main" val="1087710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29</a:t>
            </a:fld>
            <a:endParaRPr lang="fr-FR"/>
          </a:p>
        </p:txBody>
      </p:sp>
    </p:spTree>
    <p:extLst>
      <p:ext uri="{BB962C8B-B14F-4D97-AF65-F5344CB8AC3E}">
        <p14:creationId xmlns:p14="http://schemas.microsoft.com/office/powerpoint/2010/main" val="129657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a:t>
            </a:fld>
            <a:endParaRPr lang="fr-FR"/>
          </a:p>
        </p:txBody>
      </p:sp>
    </p:spTree>
    <p:extLst>
      <p:ext uri="{BB962C8B-B14F-4D97-AF65-F5344CB8AC3E}">
        <p14:creationId xmlns:p14="http://schemas.microsoft.com/office/powerpoint/2010/main" val="13550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30</a:t>
            </a:fld>
            <a:endParaRPr lang="fr-FR"/>
          </a:p>
        </p:txBody>
      </p:sp>
    </p:spTree>
    <p:extLst>
      <p:ext uri="{BB962C8B-B14F-4D97-AF65-F5344CB8AC3E}">
        <p14:creationId xmlns:p14="http://schemas.microsoft.com/office/powerpoint/2010/main" val="1404835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31</a:t>
            </a:fld>
            <a:endParaRPr lang="fr-FR"/>
          </a:p>
        </p:txBody>
      </p:sp>
    </p:spTree>
    <p:extLst>
      <p:ext uri="{BB962C8B-B14F-4D97-AF65-F5344CB8AC3E}">
        <p14:creationId xmlns:p14="http://schemas.microsoft.com/office/powerpoint/2010/main" val="1400970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32</a:t>
            </a:fld>
            <a:endParaRPr lang="fr-FR"/>
          </a:p>
        </p:txBody>
      </p:sp>
    </p:spTree>
    <p:extLst>
      <p:ext uri="{BB962C8B-B14F-4D97-AF65-F5344CB8AC3E}">
        <p14:creationId xmlns:p14="http://schemas.microsoft.com/office/powerpoint/2010/main" val="594847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33</a:t>
            </a:fld>
            <a:endParaRPr lang="fr-FR"/>
          </a:p>
        </p:txBody>
      </p:sp>
    </p:spTree>
    <p:extLst>
      <p:ext uri="{BB962C8B-B14F-4D97-AF65-F5344CB8AC3E}">
        <p14:creationId xmlns:p14="http://schemas.microsoft.com/office/powerpoint/2010/main" val="1134853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34</a:t>
            </a:fld>
            <a:endParaRPr lang="fr-FR"/>
          </a:p>
        </p:txBody>
      </p:sp>
    </p:spTree>
    <p:extLst>
      <p:ext uri="{BB962C8B-B14F-4D97-AF65-F5344CB8AC3E}">
        <p14:creationId xmlns:p14="http://schemas.microsoft.com/office/powerpoint/2010/main" val="1640491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35</a:t>
            </a:fld>
            <a:endParaRPr lang="fr-FR"/>
          </a:p>
        </p:txBody>
      </p:sp>
    </p:spTree>
    <p:extLst>
      <p:ext uri="{BB962C8B-B14F-4D97-AF65-F5344CB8AC3E}">
        <p14:creationId xmlns:p14="http://schemas.microsoft.com/office/powerpoint/2010/main" val="1466325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37</a:t>
            </a:fld>
            <a:endParaRPr lang="fr-FR"/>
          </a:p>
        </p:txBody>
      </p:sp>
    </p:spTree>
    <p:extLst>
      <p:ext uri="{BB962C8B-B14F-4D97-AF65-F5344CB8AC3E}">
        <p14:creationId xmlns:p14="http://schemas.microsoft.com/office/powerpoint/2010/main" val="381063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38</a:t>
            </a:fld>
            <a:endParaRPr lang="fr-FR"/>
          </a:p>
        </p:txBody>
      </p:sp>
    </p:spTree>
    <p:extLst>
      <p:ext uri="{BB962C8B-B14F-4D97-AF65-F5344CB8AC3E}">
        <p14:creationId xmlns:p14="http://schemas.microsoft.com/office/powerpoint/2010/main" val="41177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66119-9172-4C94-84CD-72D8F6B59EE7}" type="slidenum">
              <a:rPr lang="fr-FR" smtClean="0"/>
              <a:t>40</a:t>
            </a:fld>
            <a:endParaRPr lang="fr-FR"/>
          </a:p>
        </p:txBody>
      </p:sp>
    </p:spTree>
    <p:extLst>
      <p:ext uri="{BB962C8B-B14F-4D97-AF65-F5344CB8AC3E}">
        <p14:creationId xmlns:p14="http://schemas.microsoft.com/office/powerpoint/2010/main" val="742561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66119-9172-4C94-84CD-72D8F6B59EE7}" type="slidenum">
              <a:rPr lang="fr-FR" smtClean="0"/>
              <a:t>41</a:t>
            </a:fld>
            <a:endParaRPr lang="fr-FR"/>
          </a:p>
        </p:txBody>
      </p:sp>
    </p:spTree>
    <p:extLst>
      <p:ext uri="{BB962C8B-B14F-4D97-AF65-F5344CB8AC3E}">
        <p14:creationId xmlns:p14="http://schemas.microsoft.com/office/powerpoint/2010/main" val="27239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4</a:t>
            </a:fld>
            <a:endParaRPr lang="fr-FR"/>
          </a:p>
        </p:txBody>
      </p:sp>
    </p:spTree>
    <p:extLst>
      <p:ext uri="{BB962C8B-B14F-4D97-AF65-F5344CB8AC3E}">
        <p14:creationId xmlns:p14="http://schemas.microsoft.com/office/powerpoint/2010/main" val="70547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5</a:t>
            </a:fld>
            <a:endParaRPr lang="fr-FR"/>
          </a:p>
        </p:txBody>
      </p:sp>
    </p:spTree>
    <p:extLst>
      <p:ext uri="{BB962C8B-B14F-4D97-AF65-F5344CB8AC3E}">
        <p14:creationId xmlns:p14="http://schemas.microsoft.com/office/powerpoint/2010/main" val="660123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6</a:t>
            </a:fld>
            <a:endParaRPr lang="fr-FR"/>
          </a:p>
        </p:txBody>
      </p:sp>
    </p:spTree>
    <p:extLst>
      <p:ext uri="{BB962C8B-B14F-4D97-AF65-F5344CB8AC3E}">
        <p14:creationId xmlns:p14="http://schemas.microsoft.com/office/powerpoint/2010/main" val="153303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7</a:t>
            </a:fld>
            <a:endParaRPr lang="fr-FR"/>
          </a:p>
        </p:txBody>
      </p:sp>
    </p:spTree>
    <p:extLst>
      <p:ext uri="{BB962C8B-B14F-4D97-AF65-F5344CB8AC3E}">
        <p14:creationId xmlns:p14="http://schemas.microsoft.com/office/powerpoint/2010/main" val="183051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8</a:t>
            </a:fld>
            <a:endParaRPr lang="fr-FR"/>
          </a:p>
        </p:txBody>
      </p:sp>
    </p:spTree>
    <p:extLst>
      <p:ext uri="{BB962C8B-B14F-4D97-AF65-F5344CB8AC3E}">
        <p14:creationId xmlns:p14="http://schemas.microsoft.com/office/powerpoint/2010/main" val="268403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66119-9172-4C94-84CD-72D8F6B59EE7}" type="slidenum">
              <a:rPr lang="fr-FR" smtClean="0"/>
              <a:t>9</a:t>
            </a:fld>
            <a:endParaRPr lang="fr-FR"/>
          </a:p>
        </p:txBody>
      </p:sp>
    </p:spTree>
    <p:extLst>
      <p:ext uri="{BB962C8B-B14F-4D97-AF65-F5344CB8AC3E}">
        <p14:creationId xmlns:p14="http://schemas.microsoft.com/office/powerpoint/2010/main" val="214521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p:bg>
      <p:bgPr>
        <a:solidFill>
          <a:srgbClr val="F9F9F9"/>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7877" y="2451888"/>
            <a:ext cx="2438100" cy="609525"/>
          </a:xfrm>
          <a:prstGeom prst="rect">
            <a:avLst/>
          </a:prstGeom>
        </p:spPr>
      </p:pic>
      <p:cxnSp>
        <p:nvCxnSpPr>
          <p:cNvPr id="9" name="Connecteur droit 8"/>
          <p:cNvCxnSpPr/>
          <p:nvPr userDrawn="1"/>
        </p:nvCxnSpPr>
        <p:spPr>
          <a:xfrm>
            <a:off x="4267204" y="1940561"/>
            <a:ext cx="0" cy="1632179"/>
          </a:xfrm>
          <a:prstGeom prst="line">
            <a:avLst/>
          </a:prstGeom>
          <a:ln w="19050">
            <a:solidFill>
              <a:srgbClr val="FF4456"/>
            </a:solidFill>
          </a:ln>
        </p:spPr>
        <p:style>
          <a:lnRef idx="1">
            <a:schemeClr val="accent1"/>
          </a:lnRef>
          <a:fillRef idx="0">
            <a:schemeClr val="accent1"/>
          </a:fillRef>
          <a:effectRef idx="0">
            <a:schemeClr val="accent1"/>
          </a:effectRef>
          <a:fontRef idx="minor">
            <a:schemeClr val="tx1"/>
          </a:fontRef>
        </p:style>
      </p:cxnSp>
      <p:sp>
        <p:nvSpPr>
          <p:cNvPr id="3" name="Espace réservé du texte 2"/>
          <p:cNvSpPr>
            <a:spLocks noGrp="1"/>
          </p:cNvSpPr>
          <p:nvPr>
            <p:ph type="body" sz="quarter" idx="13" hasCustomPrompt="1"/>
          </p:nvPr>
        </p:nvSpPr>
        <p:spPr>
          <a:xfrm>
            <a:off x="4491318" y="2196224"/>
            <a:ext cx="7046258" cy="1120852"/>
          </a:xfrm>
        </p:spPr>
        <p:txBody>
          <a:bodyPr>
            <a:noAutofit/>
          </a:bodyPr>
          <a:lstStyle>
            <a:lvl1pPr marL="0" indent="0" algn="r">
              <a:buNone/>
              <a:defRPr sz="3200" b="0" baseline="0">
                <a:solidFill>
                  <a:srgbClr val="414141"/>
                </a:solidFill>
                <a:latin typeface="Raleway" panose="020B0003030101060003" pitchFamily="34" charset="0"/>
              </a:defRPr>
            </a:lvl1pPr>
          </a:lstStyle>
          <a:p>
            <a:pPr lvl="0"/>
            <a:r>
              <a:rPr lang="fr-FR" dirty="0" err="1"/>
              <a:t>Qualified</a:t>
            </a:r>
            <a:r>
              <a:rPr lang="fr-FR" dirty="0"/>
              <a:t> Leads &amp; </a:t>
            </a:r>
            <a:r>
              <a:rPr lang="fr-FR" dirty="0" err="1"/>
              <a:t>Market</a:t>
            </a:r>
            <a:r>
              <a:rPr lang="fr-FR" dirty="0"/>
              <a:t> Insights</a:t>
            </a:r>
          </a:p>
          <a:p>
            <a:pPr lvl="0"/>
            <a:r>
              <a:rPr lang="fr-FR" dirty="0" err="1"/>
              <a:t>directly</a:t>
            </a:r>
            <a:r>
              <a:rPr lang="fr-FR" dirty="0"/>
              <a:t> </a:t>
            </a:r>
            <a:r>
              <a:rPr lang="fr-FR" dirty="0" err="1"/>
              <a:t>from</a:t>
            </a:r>
            <a:r>
              <a:rPr lang="fr-FR" dirty="0"/>
              <a:t> </a:t>
            </a:r>
            <a:r>
              <a:rPr lang="fr-FR" dirty="0" err="1"/>
              <a:t>scientific</a:t>
            </a:r>
            <a:r>
              <a:rPr lang="fr-FR" dirty="0"/>
              <a:t> publications</a:t>
            </a:r>
          </a:p>
        </p:txBody>
      </p:sp>
    </p:spTree>
    <p:extLst>
      <p:ext uri="{BB962C8B-B14F-4D97-AF65-F5344CB8AC3E}">
        <p14:creationId xmlns:p14="http://schemas.microsoft.com/office/powerpoint/2010/main" val="3241944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Micro">
    <p:bg>
      <p:bgPr>
        <a:solidFill>
          <a:srgbClr val="D5D5D5"/>
        </a:solidFill>
        <a:effectLst/>
      </p:bgPr>
    </p:bg>
    <p:spTree>
      <p:nvGrpSpPr>
        <p:cNvPr id="1" name=""/>
        <p:cNvGrpSpPr/>
        <p:nvPr/>
      </p:nvGrpSpPr>
      <p:grpSpPr>
        <a:xfrm>
          <a:off x="0" y="0"/>
          <a:ext cx="0" cy="0"/>
          <a:chOff x="0" y="0"/>
          <a:chExt cx="0" cy="0"/>
        </a:xfrm>
      </p:grpSpPr>
      <p:sp>
        <p:nvSpPr>
          <p:cNvPr id="12" name="Rectangle 11"/>
          <p:cNvSpPr/>
          <p:nvPr userDrawn="1"/>
        </p:nvSpPr>
        <p:spPr>
          <a:xfrm>
            <a:off x="6240236" y="1"/>
            <a:ext cx="5951764" cy="6857999"/>
          </a:xfrm>
          <a:prstGeom prst="rect">
            <a:avLst/>
          </a:prstGeom>
          <a:solidFill>
            <a:srgbClr val="F9F9F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658" y="1834089"/>
            <a:ext cx="4838700" cy="2114550"/>
          </a:xfrm>
          <a:prstGeom prst="rect">
            <a:avLst/>
          </a:prstGeom>
        </p:spPr>
      </p:pic>
    </p:spTree>
    <p:extLst>
      <p:ext uri="{BB962C8B-B14F-4D97-AF65-F5344CB8AC3E}">
        <p14:creationId xmlns:p14="http://schemas.microsoft.com/office/powerpoint/2010/main" val="252367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Macro">
    <p:bg>
      <p:bgPr>
        <a:solidFill>
          <a:srgbClr val="D5D5D5"/>
        </a:solidFill>
        <a:effectLst/>
      </p:bgPr>
    </p:bg>
    <p:spTree>
      <p:nvGrpSpPr>
        <p:cNvPr id="1" name=""/>
        <p:cNvGrpSpPr/>
        <p:nvPr/>
      </p:nvGrpSpPr>
      <p:grpSpPr>
        <a:xfrm>
          <a:off x="0" y="0"/>
          <a:ext cx="0" cy="0"/>
          <a:chOff x="0" y="0"/>
          <a:chExt cx="0" cy="0"/>
        </a:xfrm>
      </p:grpSpPr>
      <p:sp>
        <p:nvSpPr>
          <p:cNvPr id="12" name="Rectangle 11"/>
          <p:cNvSpPr/>
          <p:nvPr userDrawn="1"/>
        </p:nvSpPr>
        <p:spPr>
          <a:xfrm>
            <a:off x="1" y="0"/>
            <a:ext cx="5951764" cy="6857999"/>
          </a:xfrm>
          <a:prstGeom prst="rect">
            <a:avLst/>
          </a:prstGeom>
          <a:solidFill>
            <a:srgbClr val="F9F9F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4675" y="1214436"/>
            <a:ext cx="4429125" cy="4429125"/>
          </a:xfrm>
          <a:prstGeom prst="rect">
            <a:avLst/>
          </a:prstGeom>
        </p:spPr>
      </p:pic>
    </p:spTree>
    <p:extLst>
      <p:ext uri="{BB962C8B-B14F-4D97-AF65-F5344CB8AC3E}">
        <p14:creationId xmlns:p14="http://schemas.microsoft.com/office/powerpoint/2010/main" val="209389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1942" b="4442"/>
          <a:stretch/>
        </p:blipFill>
        <p:spPr>
          <a:xfrm>
            <a:off x="2168" y="-1"/>
            <a:ext cx="12189832" cy="4878259"/>
          </a:xfrm>
          <a:prstGeom prst="rect">
            <a:avLst/>
          </a:prstGeom>
        </p:spPr>
      </p:pic>
      <p:sp>
        <p:nvSpPr>
          <p:cNvPr id="9" name="Rectangle 8"/>
          <p:cNvSpPr/>
          <p:nvPr userDrawn="1"/>
        </p:nvSpPr>
        <p:spPr>
          <a:xfrm>
            <a:off x="0" y="3667648"/>
            <a:ext cx="12192000" cy="3190352"/>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userDrawn="1"/>
        </p:nvCxnSpPr>
        <p:spPr>
          <a:xfrm>
            <a:off x="6231567" y="4420061"/>
            <a:ext cx="0" cy="1632179"/>
          </a:xfrm>
          <a:prstGeom prst="line">
            <a:avLst/>
          </a:prstGeom>
          <a:ln w="19050">
            <a:solidFill>
              <a:srgbClr val="FF4456"/>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1030" y="4931388"/>
            <a:ext cx="2438100" cy="609525"/>
          </a:xfrm>
          <a:prstGeom prst="rect">
            <a:avLst/>
          </a:prstGeom>
        </p:spPr>
      </p:pic>
      <p:sp>
        <p:nvSpPr>
          <p:cNvPr id="14" name="ZoneTexte 13"/>
          <p:cNvSpPr txBox="1"/>
          <p:nvPr userDrawn="1"/>
        </p:nvSpPr>
        <p:spPr>
          <a:xfrm>
            <a:off x="6560438" y="4423099"/>
            <a:ext cx="2651346" cy="1708160"/>
          </a:xfrm>
          <a:prstGeom prst="rect">
            <a:avLst/>
          </a:prstGeom>
          <a:noFill/>
        </p:spPr>
        <p:txBody>
          <a:bodyPr wrap="square" rtlCol="0">
            <a:spAutoFit/>
          </a:bodyPr>
          <a:lstStyle/>
          <a:p>
            <a:r>
              <a:rPr lang="fr-BE" sz="1500" i="0" dirty="0">
                <a:solidFill>
                  <a:srgbClr val="414141"/>
                </a:solidFill>
                <a:latin typeface="Raleway" panose="020B0003030101060003" pitchFamily="34" charset="0"/>
                <a:ea typeface="Roboto Light" panose="02000000000000000000" pitchFamily="2" charset="0"/>
              </a:rPr>
              <a:t>Facten</a:t>
            </a:r>
            <a:endParaRPr lang="fr-BE" sz="1500" i="0" baseline="0" dirty="0">
              <a:solidFill>
                <a:srgbClr val="414141"/>
              </a:solidFill>
              <a:latin typeface="Raleway" panose="020B0003030101060003" pitchFamily="34" charset="0"/>
              <a:ea typeface="Roboto Light" panose="02000000000000000000" pitchFamily="2" charset="0"/>
            </a:endParaRPr>
          </a:p>
          <a:p>
            <a:r>
              <a:rPr lang="fr-BE" sz="1500" i="0" baseline="0" dirty="0">
                <a:solidFill>
                  <a:srgbClr val="414141"/>
                </a:solidFill>
                <a:latin typeface="Raleway" panose="020B0003030101060003" pitchFamily="34" charset="0"/>
                <a:ea typeface="Roboto Light" panose="02000000000000000000" pitchFamily="2" charset="0"/>
              </a:rPr>
              <a:t>111 Avenue Victor Hugo</a:t>
            </a:r>
          </a:p>
          <a:p>
            <a:r>
              <a:rPr lang="fr-BE" sz="1500" i="0" baseline="0" dirty="0">
                <a:solidFill>
                  <a:srgbClr val="414141"/>
                </a:solidFill>
                <a:latin typeface="Raleway" panose="020B0003030101060003" pitchFamily="34" charset="0"/>
                <a:ea typeface="Roboto Light" panose="02000000000000000000" pitchFamily="2" charset="0"/>
              </a:rPr>
              <a:t>75484 Paris, France</a:t>
            </a:r>
          </a:p>
          <a:p>
            <a:br>
              <a:rPr lang="fr-BE" sz="1500" i="0" baseline="0" dirty="0">
                <a:solidFill>
                  <a:srgbClr val="414141"/>
                </a:solidFill>
                <a:latin typeface="Raleway" panose="020B0003030101060003" pitchFamily="34" charset="0"/>
                <a:ea typeface="Roboto Light" panose="02000000000000000000" pitchFamily="2" charset="0"/>
              </a:rPr>
            </a:br>
            <a:r>
              <a:rPr lang="fr-BE" sz="1500" i="0" baseline="0" dirty="0">
                <a:solidFill>
                  <a:srgbClr val="414141"/>
                </a:solidFill>
                <a:latin typeface="Raleway" panose="020B0003030101060003" pitchFamily="34" charset="0"/>
                <a:ea typeface="Roboto Light" panose="02000000000000000000" pitchFamily="2" charset="0"/>
              </a:rPr>
              <a:t>+33 977 19 88 11 </a:t>
            </a:r>
            <a:r>
              <a:rPr lang="fr-BE" sz="1500" i="0" baseline="0" dirty="0" err="1">
                <a:solidFill>
                  <a:srgbClr val="414141"/>
                </a:solidFill>
                <a:latin typeface="Raleway" panose="020B0003030101060003" pitchFamily="34" charset="0"/>
                <a:ea typeface="Roboto Light" panose="02000000000000000000" pitchFamily="2" charset="0"/>
              </a:rPr>
              <a:t>info@facten.com</a:t>
            </a:r>
            <a:endParaRPr lang="fr-BE" sz="1500" i="0" baseline="0" dirty="0">
              <a:solidFill>
                <a:srgbClr val="414141"/>
              </a:solidFill>
              <a:latin typeface="Raleway" panose="020B0003030101060003" pitchFamily="34" charset="0"/>
              <a:ea typeface="Roboto Light" panose="02000000000000000000" pitchFamily="2" charset="0"/>
            </a:endParaRPr>
          </a:p>
          <a:p>
            <a:r>
              <a:rPr lang="fr-BE" sz="1500" i="0" baseline="0" dirty="0">
                <a:solidFill>
                  <a:srgbClr val="414141"/>
                </a:solidFill>
                <a:latin typeface="Raleway" panose="020B0003030101060003" pitchFamily="34" charset="0"/>
                <a:ea typeface="Roboto Light" panose="02000000000000000000" pitchFamily="2" charset="0"/>
              </a:rPr>
              <a:t>www.facten.com</a:t>
            </a:r>
            <a:endParaRPr lang="fr-FR" sz="1500" i="0" dirty="0">
              <a:solidFill>
                <a:srgbClr val="414141"/>
              </a:solidFill>
              <a:latin typeface="Raleway" panose="020B0003030101060003" pitchFamily="34" charset="0"/>
              <a:ea typeface="Roboto Light" panose="02000000000000000000" pitchFamily="2" charset="0"/>
            </a:endParaRPr>
          </a:p>
        </p:txBody>
      </p:sp>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9418" y="1527576"/>
            <a:ext cx="661980" cy="661980"/>
          </a:xfrm>
          <a:prstGeom prst="rect">
            <a:avLst/>
          </a:prstGeom>
        </p:spPr>
      </p:pic>
    </p:spTree>
    <p:extLst>
      <p:ext uri="{BB962C8B-B14F-4D97-AF65-F5344CB8AC3E}">
        <p14:creationId xmlns:p14="http://schemas.microsoft.com/office/powerpoint/2010/main" val="3342105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6524" y="6356350"/>
            <a:ext cx="1129845" cy="282461"/>
          </a:xfrm>
          <a:prstGeom prst="rect">
            <a:avLst/>
          </a:prstGeom>
        </p:spPr>
      </p:pic>
    </p:spTree>
    <p:extLst>
      <p:ext uri="{BB962C8B-B14F-4D97-AF65-F5344CB8AC3E}">
        <p14:creationId xmlns:p14="http://schemas.microsoft.com/office/powerpoint/2010/main" val="225210913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3" r:id="rId3"/>
    <p:sldLayoutId id="2147483661" r:id="rId4"/>
    <p:sldLayoutId id="214748365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91318" y="2196223"/>
            <a:ext cx="7046258" cy="2832977"/>
          </a:xfrm>
        </p:spPr>
        <p:txBody>
          <a:bodyPr/>
          <a:lstStyle/>
          <a:p>
            <a:r>
              <a:rPr lang="en-US" dirty="0">
                <a:latin typeface="Arial" charset="0"/>
                <a:ea typeface="Arial" charset="0"/>
                <a:cs typeface="Arial" charset="0"/>
              </a:rPr>
              <a:t>Step-by-step Demo</a:t>
            </a:r>
          </a:p>
          <a:p>
            <a:endParaRPr lang="en-US" dirty="0">
              <a:latin typeface="Arial" charset="0"/>
              <a:ea typeface="Arial" charset="0"/>
              <a:cs typeface="Arial" charset="0"/>
            </a:endParaRPr>
          </a:p>
          <a:p>
            <a:endParaRPr lang="en-US" dirty="0">
              <a:latin typeface="Arial" charset="0"/>
              <a:ea typeface="Arial" charset="0"/>
              <a:cs typeface="Arial" charset="0"/>
            </a:endParaRPr>
          </a:p>
          <a:p>
            <a:endParaRPr lang="en-US" dirty="0">
              <a:latin typeface="Arial" charset="0"/>
              <a:ea typeface="Arial" charset="0"/>
              <a:cs typeface="Arial" charset="0"/>
            </a:endParaRPr>
          </a:p>
          <a:p>
            <a:r>
              <a:rPr lang="en-US" dirty="0" err="1">
                <a:latin typeface="Arial" charset="0"/>
                <a:ea typeface="Arial" charset="0"/>
                <a:cs typeface="Arial" charset="0"/>
              </a:rPr>
              <a:t>www.facten.com</a:t>
            </a:r>
            <a:endParaRPr lang="en-US" dirty="0">
              <a:latin typeface="Arial" charset="0"/>
              <a:ea typeface="Arial" charset="0"/>
              <a:cs typeface="Arial" charset="0"/>
            </a:endParaRPr>
          </a:p>
        </p:txBody>
      </p:sp>
    </p:spTree>
    <p:extLst>
      <p:ext uri="{BB962C8B-B14F-4D97-AF65-F5344CB8AC3E}">
        <p14:creationId xmlns:p14="http://schemas.microsoft.com/office/powerpoint/2010/main" val="1829427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C11ECC-DE1B-2646-BFFC-883894E1C285}"/>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7779" b="9059"/>
          <a:stretch/>
        </p:blipFill>
        <p:spPr>
          <a:xfrm>
            <a:off x="0" y="0"/>
            <a:ext cx="12192000" cy="6850806"/>
          </a:xfrm>
          <a:prstGeom prst="rect">
            <a:avLst/>
          </a:prstGeom>
        </p:spPr>
      </p:pic>
      <p:sp>
        <p:nvSpPr>
          <p:cNvPr id="3" name="Rectangle 2"/>
          <p:cNvSpPr/>
          <p:nvPr/>
        </p:nvSpPr>
        <p:spPr>
          <a:xfrm>
            <a:off x="0" y="-3"/>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266973"/>
            <a:ext cx="10133402" cy="59858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can also zoom to particular cities and institutions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10</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7" name="Flecha arriba 6">
            <a:extLst>
              <a:ext uri="{FF2B5EF4-FFF2-40B4-BE49-F238E27FC236}">
                <a16:creationId xmlns:a16="http://schemas.microsoft.com/office/drawing/2014/main" id="{88920106-B8E0-BC48-A870-A0756647A3E8}"/>
              </a:ext>
            </a:extLst>
          </p:cNvPr>
          <p:cNvSpPr/>
          <p:nvPr/>
        </p:nvSpPr>
        <p:spPr>
          <a:xfrm rot="13989036">
            <a:off x="4165849" y="5205679"/>
            <a:ext cx="343381" cy="1025884"/>
          </a:xfrm>
          <a:prstGeom prst="upArrow">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8" name="Rectángulo 7">
            <a:extLst>
              <a:ext uri="{FF2B5EF4-FFF2-40B4-BE49-F238E27FC236}">
                <a16:creationId xmlns:a16="http://schemas.microsoft.com/office/drawing/2014/main" id="{1339DD7F-D411-614F-B999-63281C003915}"/>
              </a:ext>
            </a:extLst>
          </p:cNvPr>
          <p:cNvSpPr/>
          <p:nvPr/>
        </p:nvSpPr>
        <p:spPr>
          <a:xfrm>
            <a:off x="3557202" y="5548393"/>
            <a:ext cx="235912" cy="1150683"/>
          </a:xfrm>
          <a:prstGeom prst="rect">
            <a:avLst/>
          </a:prstGeom>
          <a:solidFill>
            <a:schemeClr val="tx1">
              <a:lumMod val="75000"/>
              <a:lumOff val="2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6050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0C03DD3-D516-B549-8CA3-63076AE1C7DA}"/>
              </a:ext>
            </a:extLst>
          </p:cNvPr>
          <p:cNvPicPr>
            <a:picLocks noChangeAspect="1"/>
          </p:cNvPicPr>
          <p:nvPr/>
        </p:nvPicPr>
        <p:blipFill rotWithShape="1">
          <a:blip r:embed="rId3">
            <a:extLst>
              <a:ext uri="{28A0092B-C50C-407E-A947-70E740481C1C}">
                <a14:useLocalDpi xmlns:a14="http://schemas.microsoft.com/office/drawing/2010/main" val="0"/>
              </a:ext>
            </a:extLst>
          </a:blip>
          <a:srcRect l="7361" t="7778" b="8847"/>
          <a:stretch/>
        </p:blipFill>
        <p:spPr>
          <a:xfrm>
            <a:off x="0" y="-1"/>
            <a:ext cx="12192000" cy="6858001"/>
          </a:xfrm>
          <a:prstGeom prst="rect">
            <a:avLst/>
          </a:prstGeom>
        </p:spPr>
      </p:pic>
      <p:sp>
        <p:nvSpPr>
          <p:cNvPr id="3" name="Rectangle 2"/>
          <p:cNvSpPr/>
          <p:nvPr/>
        </p:nvSpPr>
        <p:spPr>
          <a:xfrm>
            <a:off x="0" y="5048250"/>
            <a:ext cx="12192000" cy="18025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5750" y="5195516"/>
            <a:ext cx="10801350" cy="152191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And, of course, we can see the list of people.</a:t>
            </a:r>
          </a:p>
          <a:p>
            <a:r>
              <a:rPr lang="en-US" sz="2000" dirty="0">
                <a:solidFill>
                  <a:schemeClr val="accent2"/>
                </a:solidFill>
                <a:latin typeface="Arial" charset="0"/>
                <a:ea typeface="Arial" charset="0"/>
                <a:cs typeface="Arial" charset="0"/>
              </a:rPr>
              <a:t>All researchers working on our application are listed. These are all our potential customers!</a:t>
            </a:r>
          </a:p>
          <a:p>
            <a:r>
              <a:rPr lang="en-US" sz="2000" dirty="0">
                <a:solidFill>
                  <a:schemeClr val="accent2"/>
                </a:solidFill>
                <a:latin typeface="Arial" charset="0"/>
                <a:ea typeface="Arial" charset="0"/>
                <a:cs typeface="Arial" charset="0"/>
              </a:rPr>
              <a:t>Each bar is an article that researcher has written and the red bars are when articles match our search. As part of all Facten plans, we can do an unlimited number of searches.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11</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40758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B6F493B-0B65-4D4B-A0B7-33681DFF5960}"/>
              </a:ext>
            </a:extLst>
          </p:cNvPr>
          <p:cNvPicPr>
            <a:picLocks noChangeAspect="1"/>
          </p:cNvPicPr>
          <p:nvPr/>
        </p:nvPicPr>
        <p:blipFill rotWithShape="1">
          <a:blip r:embed="rId3">
            <a:extLst>
              <a:ext uri="{28A0092B-C50C-407E-A947-70E740481C1C}">
                <a14:useLocalDpi xmlns:a14="http://schemas.microsoft.com/office/drawing/2010/main" val="0"/>
              </a:ext>
            </a:extLst>
          </a:blip>
          <a:srcRect l="7353" b="16705"/>
          <a:stretch/>
        </p:blipFill>
        <p:spPr>
          <a:xfrm>
            <a:off x="0" y="0"/>
            <a:ext cx="12192000" cy="6850805"/>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3"/>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Facten will show us how many contacts there are, and how many are already managed in our account. Since we are just starting our account is empty.</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12</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8" name="Flecha arriba 7">
            <a:extLst>
              <a:ext uri="{FF2B5EF4-FFF2-40B4-BE49-F238E27FC236}">
                <a16:creationId xmlns:a16="http://schemas.microsoft.com/office/drawing/2014/main" id="{7E30F7CB-3C0B-634F-8A6A-68AC400249B8}"/>
              </a:ext>
            </a:extLst>
          </p:cNvPr>
          <p:cNvSpPr/>
          <p:nvPr/>
        </p:nvSpPr>
        <p:spPr>
          <a:xfrm rot="14722518">
            <a:off x="6865363" y="384070"/>
            <a:ext cx="320962" cy="2213853"/>
          </a:xfrm>
          <a:prstGeom prst="upArrow">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9" name="Rectángulo redondeado 8">
            <a:extLst>
              <a:ext uri="{FF2B5EF4-FFF2-40B4-BE49-F238E27FC236}">
                <a16:creationId xmlns:a16="http://schemas.microsoft.com/office/drawing/2014/main" id="{BBAF2DAC-2C25-7D4E-B2AB-222142A64148}"/>
              </a:ext>
            </a:extLst>
          </p:cNvPr>
          <p:cNvSpPr/>
          <p:nvPr/>
        </p:nvSpPr>
        <p:spPr>
          <a:xfrm>
            <a:off x="7521262" y="716657"/>
            <a:ext cx="3451538" cy="585755"/>
          </a:xfrm>
          <a:prstGeom prst="roundRect">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902E1D71-0B53-7B49-B65D-FB4EF0385145}"/>
              </a:ext>
            </a:extLst>
          </p:cNvPr>
          <p:cNvSpPr txBox="1"/>
          <p:nvPr/>
        </p:nvSpPr>
        <p:spPr>
          <a:xfrm>
            <a:off x="7603958" y="778701"/>
            <a:ext cx="3264941" cy="461665"/>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Known contacts: 0</a:t>
            </a:r>
          </a:p>
        </p:txBody>
      </p:sp>
    </p:spTree>
    <p:extLst>
      <p:ext uri="{BB962C8B-B14F-4D97-AF65-F5344CB8AC3E}">
        <p14:creationId xmlns:p14="http://schemas.microsoft.com/office/powerpoint/2010/main" val="1893168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E95E29A-8BD5-8042-B572-64526A00473F}"/>
              </a:ext>
            </a:extLst>
          </p:cNvPr>
          <p:cNvPicPr>
            <a:picLocks noChangeAspect="1"/>
          </p:cNvPicPr>
          <p:nvPr/>
        </p:nvPicPr>
        <p:blipFill rotWithShape="1">
          <a:blip r:embed="rId3">
            <a:extLst>
              <a:ext uri="{28A0092B-C50C-407E-A947-70E740481C1C}">
                <a14:useLocalDpi xmlns:a14="http://schemas.microsoft.com/office/drawing/2010/main" val="0"/>
              </a:ext>
            </a:extLst>
          </a:blip>
          <a:srcRect l="7500" b="18868"/>
          <a:stretch/>
        </p:blipFill>
        <p:spPr>
          <a:xfrm>
            <a:off x="0" y="0"/>
            <a:ext cx="12192000" cy="6683578"/>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981032"/>
            <a:ext cx="10133402" cy="59858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As an example, we'll just spend 10 contact credits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13</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1522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1950" y="5827143"/>
            <a:ext cx="10506949"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receive an Excel file with 10 contacts. It contains the names, emails as well as the number of total and matching articles of each contact.</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14</a:t>
            </a:fld>
            <a:endParaRPr lang="en-US" sz="4800" b="1" dirty="0">
              <a:ln w="0"/>
              <a:solidFill>
                <a:schemeClr val="accent2"/>
              </a:solidFill>
              <a:effectLst>
                <a:outerShdw blurRad="38100" dist="19050" dir="2700000" algn="tl" rotWithShape="0">
                  <a:schemeClr val="dk1">
                    <a:alpha val="40000"/>
                  </a:schemeClr>
                </a:outerShdw>
              </a:effectLst>
            </a:endParaRPr>
          </a:p>
        </p:txBody>
      </p:sp>
      <p:pic>
        <p:nvPicPr>
          <p:cNvPr id="6" name="Imagen 5">
            <a:extLst>
              <a:ext uri="{FF2B5EF4-FFF2-40B4-BE49-F238E27FC236}">
                <a16:creationId xmlns:a16="http://schemas.microsoft.com/office/drawing/2014/main" id="{A9DB7676-D81D-4841-BB21-51D7E2F1BCAC}"/>
              </a:ext>
            </a:extLst>
          </p:cNvPr>
          <p:cNvPicPr>
            <a:picLocks noChangeAspect="1"/>
          </p:cNvPicPr>
          <p:nvPr/>
        </p:nvPicPr>
        <p:blipFill rotWithShape="1">
          <a:blip r:embed="rId3">
            <a:extLst>
              <a:ext uri="{28A0092B-C50C-407E-A947-70E740481C1C}">
                <a14:useLocalDpi xmlns:a14="http://schemas.microsoft.com/office/drawing/2010/main" val="0"/>
              </a:ext>
            </a:extLst>
          </a:blip>
          <a:srcRect r="5167"/>
          <a:stretch/>
        </p:blipFill>
        <p:spPr>
          <a:xfrm>
            <a:off x="0" y="1539553"/>
            <a:ext cx="12192000" cy="2350521"/>
          </a:xfrm>
          <a:prstGeom prst="rect">
            <a:avLst/>
          </a:prstGeom>
        </p:spPr>
      </p:pic>
    </p:spTree>
    <p:extLst>
      <p:ext uri="{BB962C8B-B14F-4D97-AF65-F5344CB8AC3E}">
        <p14:creationId xmlns:p14="http://schemas.microsoft.com/office/powerpoint/2010/main" val="164668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FCC4FA4-677E-ED4F-9816-7C51BC166700}"/>
              </a:ext>
            </a:extLst>
          </p:cNvPr>
          <p:cNvPicPr>
            <a:picLocks noChangeAspect="1"/>
          </p:cNvPicPr>
          <p:nvPr/>
        </p:nvPicPr>
        <p:blipFill rotWithShape="1">
          <a:blip r:embed="rId3">
            <a:extLst>
              <a:ext uri="{28A0092B-C50C-407E-A947-70E740481C1C}">
                <a14:useLocalDpi xmlns:a14="http://schemas.microsoft.com/office/drawing/2010/main" val="0"/>
              </a:ext>
            </a:extLst>
          </a:blip>
          <a:srcRect l="7495" t="7547" b="8448"/>
          <a:stretch/>
        </p:blipFill>
        <p:spPr>
          <a:xfrm>
            <a:off x="0" y="-96252"/>
            <a:ext cx="12240000" cy="6947057"/>
          </a:xfrm>
          <a:prstGeom prst="rect">
            <a:avLst/>
          </a:prstGeom>
        </p:spPr>
      </p:pic>
      <p:sp>
        <p:nvSpPr>
          <p:cNvPr id="3" name="Rectangle 2"/>
          <p:cNvSpPr/>
          <p:nvPr/>
        </p:nvSpPr>
        <p:spPr>
          <a:xfrm>
            <a:off x="0" y="4457700"/>
            <a:ext cx="12192000" cy="23931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4601991"/>
            <a:ext cx="10133402" cy="213747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If we go back to Facten, these contacts have been added to the "</a:t>
            </a:r>
            <a:r>
              <a:rPr lang="en-US" sz="2000" dirty="0" err="1">
                <a:solidFill>
                  <a:schemeClr val="accent2"/>
                </a:solidFill>
                <a:latin typeface="Arial" charset="0"/>
                <a:ea typeface="Arial" charset="0"/>
                <a:cs typeface="Arial" charset="0"/>
              </a:rPr>
              <a:t>MyFacten</a:t>
            </a:r>
            <a:r>
              <a:rPr lang="en-US" sz="2000" dirty="0">
                <a:solidFill>
                  <a:schemeClr val="accent2"/>
                </a:solidFill>
                <a:latin typeface="Arial" charset="0"/>
                <a:ea typeface="Arial" charset="0"/>
                <a:cs typeface="Arial" charset="0"/>
              </a:rPr>
              <a:t>" tab.</a:t>
            </a:r>
          </a:p>
          <a:p>
            <a:r>
              <a:rPr lang="en-US" sz="2000" dirty="0">
                <a:solidFill>
                  <a:schemeClr val="accent2"/>
                </a:solidFill>
                <a:latin typeface="Arial" charset="0"/>
                <a:ea typeface="Arial" charset="0"/>
                <a:cs typeface="Arial" charset="0"/>
              </a:rPr>
              <a:t>There we can sort and extract on any criteria we like.</a:t>
            </a:r>
            <a:br>
              <a:rPr lang="en-US" sz="2000" dirty="0">
                <a:solidFill>
                  <a:schemeClr val="accent2"/>
                </a:solidFill>
                <a:latin typeface="Arial" charset="0"/>
                <a:ea typeface="Arial" charset="0"/>
                <a:cs typeface="Arial" charset="0"/>
              </a:rPr>
            </a:br>
            <a:r>
              <a:rPr lang="en-US" sz="2000" dirty="0">
                <a:solidFill>
                  <a:schemeClr val="accent2"/>
                </a:solidFill>
                <a:latin typeface="Arial" charset="0"/>
                <a:ea typeface="Arial" charset="0"/>
                <a:cs typeface="Arial" charset="0"/>
              </a:rPr>
              <a:t>Because these contacts are already in our account, no credits are required.</a:t>
            </a:r>
          </a:p>
          <a:p>
            <a:r>
              <a:rPr lang="en-US" sz="2000" dirty="0">
                <a:solidFill>
                  <a:schemeClr val="accent2"/>
                </a:solidFill>
                <a:latin typeface="Arial" charset="0"/>
                <a:ea typeface="Arial" charset="0"/>
                <a:cs typeface="Arial" charset="0"/>
              </a:rPr>
              <a:t>With Facten, we never pay twice for the same contact. </a:t>
            </a:r>
          </a:p>
          <a:p>
            <a:r>
              <a:rPr lang="en-US" sz="2000" dirty="0">
                <a:solidFill>
                  <a:schemeClr val="accent2"/>
                </a:solidFill>
                <a:latin typeface="Arial" charset="0"/>
                <a:ea typeface="Arial" charset="0"/>
                <a:cs typeface="Arial" charset="0"/>
              </a:rPr>
              <a:t>Once a contact is maintained in our account, it stays there. It is kept up-to-date. It is refreshed with new publications and updated when contact information changes.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15</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3743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737936"/>
            <a:ext cx="4940968" cy="4893647"/>
          </a:xfrm>
          <a:prstGeom prst="rect">
            <a:avLst/>
          </a:prstGeom>
          <a:noFill/>
        </p:spPr>
        <p:txBody>
          <a:bodyPr wrap="square" rtlCol="0">
            <a:spAutoFit/>
          </a:bodyPr>
          <a:lstStyle/>
          <a:p>
            <a:r>
              <a:rPr lang="en-GB" sz="2400" dirty="0">
                <a:latin typeface="Arial" charset="0"/>
                <a:ea typeface="Arial" charset="0"/>
                <a:cs typeface="Arial" charset="0"/>
              </a:rPr>
              <a:t>We will be able to </a:t>
            </a:r>
            <a:r>
              <a:rPr lang="en-GB" sz="2400" dirty="0">
                <a:solidFill>
                  <a:srgbClr val="FF0000"/>
                </a:solidFill>
                <a:latin typeface="Arial" charset="0"/>
                <a:ea typeface="Arial" charset="0"/>
                <a:cs typeface="Arial" charset="0"/>
              </a:rPr>
              <a:t>re-segment</a:t>
            </a:r>
            <a:r>
              <a:rPr lang="en-GB" sz="2400" dirty="0">
                <a:latin typeface="Arial" charset="0"/>
                <a:ea typeface="Arial" charset="0"/>
                <a:cs typeface="Arial" charset="0"/>
              </a:rPr>
              <a:t> our account contacts based on any future needs.</a:t>
            </a:r>
          </a:p>
          <a:p>
            <a:r>
              <a:rPr lang="en-GB" sz="2400" dirty="0">
                <a:latin typeface="Arial" charset="0"/>
                <a:ea typeface="Arial" charset="0"/>
                <a:cs typeface="Arial" charset="0"/>
              </a:rPr>
              <a:t> </a:t>
            </a:r>
          </a:p>
          <a:p>
            <a:r>
              <a:rPr lang="en-GB" sz="2400" dirty="0">
                <a:latin typeface="Arial" charset="0"/>
                <a:ea typeface="Arial" charset="0"/>
                <a:cs typeface="Arial" charset="0"/>
              </a:rPr>
              <a:t>Let's imagine we want to reach out to all current users of "</a:t>
            </a:r>
            <a:r>
              <a:rPr lang="en-GB" sz="2400" dirty="0" err="1">
                <a:latin typeface="Arial" charset="0"/>
                <a:ea typeface="Arial" charset="0"/>
                <a:cs typeface="Arial" charset="0"/>
              </a:rPr>
              <a:t>HiSeq</a:t>
            </a:r>
            <a:r>
              <a:rPr lang="en-GB" sz="2400" dirty="0">
                <a:latin typeface="Arial" charset="0"/>
                <a:ea typeface="Arial" charset="0"/>
                <a:cs typeface="Arial" charset="0"/>
              </a:rPr>
              <a:t>", a product from a </a:t>
            </a:r>
            <a:r>
              <a:rPr lang="en-GB" sz="2400" dirty="0">
                <a:solidFill>
                  <a:srgbClr val="FF0000"/>
                </a:solidFill>
                <a:latin typeface="Arial" charset="0"/>
                <a:ea typeface="Arial" charset="0"/>
                <a:cs typeface="Arial" charset="0"/>
              </a:rPr>
              <a:t>competitor</a:t>
            </a:r>
          </a:p>
          <a:p>
            <a:r>
              <a:rPr lang="en-GB" sz="2400" dirty="0">
                <a:latin typeface="Arial" charset="0"/>
                <a:ea typeface="Arial" charset="0"/>
                <a:cs typeface="Arial" charset="0"/>
              </a:rPr>
              <a:t> </a:t>
            </a:r>
          </a:p>
          <a:p>
            <a:r>
              <a:rPr lang="en-GB" sz="2400" dirty="0">
                <a:latin typeface="Arial" charset="0"/>
                <a:ea typeface="Arial" charset="0"/>
                <a:cs typeface="Arial" charset="0"/>
              </a:rPr>
              <a:t>Because </a:t>
            </a:r>
            <a:r>
              <a:rPr lang="en-GB" sz="2400" dirty="0">
                <a:solidFill>
                  <a:srgbClr val="FF0000"/>
                </a:solidFill>
                <a:latin typeface="Arial" charset="0"/>
                <a:ea typeface="Arial" charset="0"/>
                <a:cs typeface="Arial" charset="0"/>
              </a:rPr>
              <a:t>Facten searches full text, including in the “Materials &amp; Methods” section</a:t>
            </a:r>
            <a:r>
              <a:rPr lang="en-GB" sz="2400" dirty="0">
                <a:latin typeface="Arial" charset="0"/>
                <a:ea typeface="Arial" charset="0"/>
                <a:cs typeface="Arial" charset="0"/>
              </a:rPr>
              <a:t>, </a:t>
            </a:r>
          </a:p>
          <a:p>
            <a:r>
              <a:rPr lang="en-GB" sz="2400" dirty="0">
                <a:latin typeface="Arial" charset="0"/>
                <a:ea typeface="Arial" charset="0"/>
                <a:cs typeface="Arial" charset="0"/>
              </a:rPr>
              <a:t>it can detect when products and companies are referenced there.</a:t>
            </a:r>
          </a:p>
        </p:txBody>
      </p:sp>
    </p:spTree>
    <p:extLst>
      <p:ext uri="{BB962C8B-B14F-4D97-AF65-F5344CB8AC3E}">
        <p14:creationId xmlns:p14="http://schemas.microsoft.com/office/powerpoint/2010/main" val="1609840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D1A931B-CEDE-FE4E-96EA-A314319CB4B9}"/>
              </a:ext>
            </a:extLst>
          </p:cNvPr>
          <p:cNvPicPr>
            <a:picLocks noChangeAspect="1"/>
          </p:cNvPicPr>
          <p:nvPr/>
        </p:nvPicPr>
        <p:blipFill rotWithShape="1">
          <a:blip r:embed="rId3">
            <a:extLst>
              <a:ext uri="{28A0092B-C50C-407E-A947-70E740481C1C}">
                <a14:useLocalDpi xmlns:a14="http://schemas.microsoft.com/office/drawing/2010/main" val="0"/>
              </a:ext>
            </a:extLst>
          </a:blip>
          <a:srcRect l="7602" t="7719" b="9210"/>
          <a:stretch/>
        </p:blipFill>
        <p:spPr>
          <a:xfrm>
            <a:off x="0" y="0"/>
            <a:ext cx="12192000" cy="6850805"/>
          </a:xfrm>
          <a:prstGeom prst="rect">
            <a:avLst/>
          </a:prstGeom>
        </p:spPr>
      </p:pic>
      <p:sp>
        <p:nvSpPr>
          <p:cNvPr id="3" name="Rectangle 2"/>
          <p:cNvSpPr/>
          <p:nvPr/>
        </p:nvSpPr>
        <p:spPr>
          <a:xfrm>
            <a:off x="0" y="6007453"/>
            <a:ext cx="12192000" cy="843352"/>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6133432"/>
            <a:ext cx="10133402" cy="59858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Let's download this new list.</a:t>
            </a:r>
          </a:p>
        </p:txBody>
      </p:sp>
      <p:sp>
        <p:nvSpPr>
          <p:cNvPr id="5" name="TextBox 4"/>
          <p:cNvSpPr txBox="1"/>
          <p:nvPr/>
        </p:nvSpPr>
        <p:spPr>
          <a:xfrm>
            <a:off x="10868899" y="606213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17</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667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5292A41-B057-A94B-A25A-B2DDCAC8F85F}"/>
              </a:ext>
            </a:extLst>
          </p:cNvPr>
          <p:cNvPicPr>
            <a:picLocks noChangeAspect="1"/>
          </p:cNvPicPr>
          <p:nvPr/>
        </p:nvPicPr>
        <p:blipFill rotWithShape="1">
          <a:blip r:embed="rId3">
            <a:extLst>
              <a:ext uri="{28A0092B-C50C-407E-A947-70E740481C1C}">
                <a14:useLocalDpi xmlns:a14="http://schemas.microsoft.com/office/drawing/2010/main" val="0"/>
              </a:ext>
            </a:extLst>
          </a:blip>
          <a:srcRect l="7795" b="17103"/>
          <a:stretch/>
        </p:blipFill>
        <p:spPr>
          <a:xfrm>
            <a:off x="0" y="0"/>
            <a:ext cx="12192000" cy="6850805"/>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This time, there are already "known contacts". These are the contacts that match our new search "</a:t>
            </a:r>
            <a:r>
              <a:rPr lang="en-US" sz="2000" dirty="0" err="1">
                <a:solidFill>
                  <a:schemeClr val="accent2"/>
                </a:solidFill>
                <a:latin typeface="Arial" charset="0"/>
                <a:ea typeface="Arial" charset="0"/>
                <a:cs typeface="Arial" charset="0"/>
              </a:rPr>
              <a:t>HiSeq</a:t>
            </a:r>
            <a:r>
              <a:rPr lang="en-US" sz="2000" dirty="0">
                <a:solidFill>
                  <a:schemeClr val="accent2"/>
                </a:solidFill>
                <a:latin typeface="Arial" charset="0"/>
                <a:ea typeface="Arial" charset="0"/>
                <a:cs typeface="Arial" charset="0"/>
              </a:rPr>
              <a:t>" but were added to our account previously.</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18</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6" name="TextBox 5"/>
          <p:cNvSpPr txBox="1"/>
          <p:nvPr/>
        </p:nvSpPr>
        <p:spPr>
          <a:xfrm>
            <a:off x="-2209800" y="4000500"/>
            <a:ext cx="184731" cy="369332"/>
          </a:xfrm>
          <a:prstGeom prst="rect">
            <a:avLst/>
          </a:prstGeom>
          <a:noFill/>
        </p:spPr>
        <p:txBody>
          <a:bodyPr wrap="none" rtlCol="0">
            <a:spAutoFit/>
          </a:bodyPr>
          <a:lstStyle/>
          <a:p>
            <a:endParaRPr lang="en-US" dirty="0"/>
          </a:p>
        </p:txBody>
      </p:sp>
      <p:sp>
        <p:nvSpPr>
          <p:cNvPr id="9" name="Flecha arriba 8">
            <a:extLst>
              <a:ext uri="{FF2B5EF4-FFF2-40B4-BE49-F238E27FC236}">
                <a16:creationId xmlns:a16="http://schemas.microsoft.com/office/drawing/2014/main" id="{E8DBF08F-CE3B-0344-8361-57D53BAF6D9F}"/>
              </a:ext>
            </a:extLst>
          </p:cNvPr>
          <p:cNvSpPr/>
          <p:nvPr/>
        </p:nvSpPr>
        <p:spPr>
          <a:xfrm rot="14722518">
            <a:off x="6865363" y="384070"/>
            <a:ext cx="320962" cy="2213853"/>
          </a:xfrm>
          <a:prstGeom prst="upArrow">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chemeClr val="bg1"/>
              </a:solidFill>
            </a:endParaRPr>
          </a:p>
        </p:txBody>
      </p:sp>
      <p:sp>
        <p:nvSpPr>
          <p:cNvPr id="11" name="Rectángulo redondeado 10">
            <a:extLst>
              <a:ext uri="{FF2B5EF4-FFF2-40B4-BE49-F238E27FC236}">
                <a16:creationId xmlns:a16="http://schemas.microsoft.com/office/drawing/2014/main" id="{2B46ACB9-F73E-BB45-AD53-6890376059E6}"/>
              </a:ext>
            </a:extLst>
          </p:cNvPr>
          <p:cNvSpPr/>
          <p:nvPr/>
        </p:nvSpPr>
        <p:spPr>
          <a:xfrm>
            <a:off x="7521262" y="716657"/>
            <a:ext cx="3451538" cy="585755"/>
          </a:xfrm>
          <a:prstGeom prst="roundRect">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 name="CuadroTexto 9">
            <a:extLst>
              <a:ext uri="{FF2B5EF4-FFF2-40B4-BE49-F238E27FC236}">
                <a16:creationId xmlns:a16="http://schemas.microsoft.com/office/drawing/2014/main" id="{379B6317-E65C-354C-A5E1-69D4F6ECCD74}"/>
              </a:ext>
            </a:extLst>
          </p:cNvPr>
          <p:cNvSpPr txBox="1"/>
          <p:nvPr/>
        </p:nvSpPr>
        <p:spPr>
          <a:xfrm>
            <a:off x="7603958" y="778701"/>
            <a:ext cx="3264941" cy="461665"/>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Known contacts: 2</a:t>
            </a:r>
          </a:p>
        </p:txBody>
      </p:sp>
    </p:spTree>
    <p:extLst>
      <p:ext uri="{BB962C8B-B14F-4D97-AF65-F5344CB8AC3E}">
        <p14:creationId xmlns:p14="http://schemas.microsoft.com/office/powerpoint/2010/main" val="69160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59F05BF-4CB6-7142-8178-1ADE353412A7}"/>
              </a:ext>
            </a:extLst>
          </p:cNvPr>
          <p:cNvPicPr>
            <a:picLocks noChangeAspect="1"/>
          </p:cNvPicPr>
          <p:nvPr/>
        </p:nvPicPr>
        <p:blipFill rotWithShape="1">
          <a:blip r:embed="rId3">
            <a:extLst>
              <a:ext uri="{28A0092B-C50C-407E-A947-70E740481C1C}">
                <a14:useLocalDpi xmlns:a14="http://schemas.microsoft.com/office/drawing/2010/main" val="0"/>
              </a:ext>
            </a:extLst>
          </a:blip>
          <a:srcRect l="7961" b="16712"/>
          <a:stretch/>
        </p:blipFill>
        <p:spPr>
          <a:xfrm>
            <a:off x="0" y="7193"/>
            <a:ext cx="12192000" cy="6895499"/>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Because they are already in our account, we could download them now without spending any additional credit.</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19</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7113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1482" y="174813"/>
            <a:ext cx="5477836" cy="3785652"/>
          </a:xfrm>
          <a:prstGeom prst="rect">
            <a:avLst/>
          </a:prstGeom>
          <a:noFill/>
        </p:spPr>
        <p:txBody>
          <a:bodyPr wrap="square" rtlCol="0">
            <a:spAutoFit/>
          </a:bodyPr>
          <a:lstStyle/>
          <a:p>
            <a:r>
              <a:rPr lang="en-US" sz="2400" b="1" dirty="0">
                <a:solidFill>
                  <a:srgbClr val="FF0000"/>
                </a:solidFill>
                <a:latin typeface="Arial" charset="0"/>
                <a:ea typeface="Arial" charset="0"/>
                <a:cs typeface="Arial" charset="0"/>
              </a:rPr>
              <a:t>Critical business data </a:t>
            </a:r>
            <a:r>
              <a:rPr lang="en-US" sz="2400" dirty="0">
                <a:latin typeface="Arial" charset="0"/>
                <a:ea typeface="Arial" charset="0"/>
                <a:cs typeface="Arial" charset="0"/>
              </a:rPr>
              <a:t>is hidden</a:t>
            </a:r>
          </a:p>
          <a:p>
            <a:r>
              <a:rPr lang="en-US" sz="2400" dirty="0">
                <a:latin typeface="Arial" charset="0"/>
                <a:ea typeface="Arial" charset="0"/>
                <a:cs typeface="Arial" charset="0"/>
              </a:rPr>
              <a:t>in millions of scientific publications.</a:t>
            </a:r>
          </a:p>
          <a:p>
            <a:endParaRPr lang="en-US" sz="2400" dirty="0">
              <a:latin typeface="Arial" charset="0"/>
              <a:ea typeface="Arial" charset="0"/>
              <a:cs typeface="Arial" charset="0"/>
            </a:endParaRPr>
          </a:p>
          <a:p>
            <a:r>
              <a:rPr lang="en-US" sz="2400" b="1" dirty="0">
                <a:solidFill>
                  <a:srgbClr val="FF4444"/>
                </a:solidFill>
                <a:latin typeface="Arial" charset="0"/>
                <a:ea typeface="Arial" charset="0"/>
                <a:cs typeface="Arial" charset="0"/>
              </a:rPr>
              <a:t>Who</a:t>
            </a:r>
            <a:r>
              <a:rPr lang="en-US" sz="2400" dirty="0">
                <a:solidFill>
                  <a:srgbClr val="FF4444"/>
                </a:solidFill>
                <a:latin typeface="Arial" charset="0"/>
                <a:ea typeface="Arial" charset="0"/>
                <a:cs typeface="Arial" charset="0"/>
              </a:rPr>
              <a:t> </a:t>
            </a:r>
            <a:r>
              <a:rPr lang="en-US" sz="2400" dirty="0">
                <a:latin typeface="Arial" charset="0"/>
                <a:ea typeface="Arial" charset="0"/>
                <a:cs typeface="Arial" charset="0"/>
              </a:rPr>
              <a:t>works on </a:t>
            </a:r>
            <a:r>
              <a:rPr lang="en-US" sz="2400" b="1" dirty="0">
                <a:solidFill>
                  <a:srgbClr val="FF4444"/>
                </a:solidFill>
                <a:latin typeface="Arial" charset="0"/>
                <a:ea typeface="Arial" charset="0"/>
                <a:cs typeface="Arial" charset="0"/>
              </a:rPr>
              <a:t>what?</a:t>
            </a:r>
            <a:endParaRPr lang="en-US" sz="2400" dirty="0">
              <a:latin typeface="Arial" charset="0"/>
              <a:ea typeface="Arial" charset="0"/>
              <a:cs typeface="Arial" charset="0"/>
            </a:endParaRPr>
          </a:p>
          <a:p>
            <a:r>
              <a:rPr lang="en-US" sz="2400" b="1" dirty="0">
                <a:solidFill>
                  <a:srgbClr val="FF4444"/>
                </a:solidFill>
                <a:latin typeface="Arial" charset="0"/>
                <a:ea typeface="Arial" charset="0"/>
                <a:cs typeface="Arial" charset="0"/>
              </a:rPr>
              <a:t>Where</a:t>
            </a:r>
            <a:r>
              <a:rPr lang="en-US" sz="2400" dirty="0">
                <a:latin typeface="Arial" charset="0"/>
                <a:ea typeface="Arial" charset="0"/>
                <a:cs typeface="Arial" charset="0"/>
              </a:rPr>
              <a:t>, with </a:t>
            </a:r>
            <a:r>
              <a:rPr lang="en-US" sz="2400" b="1" dirty="0">
                <a:solidFill>
                  <a:srgbClr val="FF4444"/>
                </a:solidFill>
                <a:latin typeface="Arial" charset="0"/>
                <a:ea typeface="Arial" charset="0"/>
                <a:cs typeface="Arial" charset="0"/>
              </a:rPr>
              <a:t>whom?</a:t>
            </a:r>
            <a:r>
              <a:rPr lang="en-US" sz="2400" dirty="0">
                <a:latin typeface="Arial" charset="0"/>
                <a:ea typeface="Arial" charset="0"/>
                <a:cs typeface="Arial" charset="0"/>
              </a:rPr>
              <a:t> </a:t>
            </a:r>
          </a:p>
          <a:p>
            <a:r>
              <a:rPr lang="en-US" sz="2400" dirty="0">
                <a:latin typeface="Arial" charset="0"/>
                <a:ea typeface="Arial" charset="0"/>
                <a:cs typeface="Arial" charset="0"/>
              </a:rPr>
              <a:t>Using </a:t>
            </a:r>
            <a:r>
              <a:rPr lang="en-US" sz="2400" b="1" dirty="0">
                <a:solidFill>
                  <a:srgbClr val="FF4444"/>
                </a:solidFill>
                <a:latin typeface="Arial" charset="0"/>
                <a:ea typeface="Arial" charset="0"/>
                <a:cs typeface="Arial" charset="0"/>
              </a:rPr>
              <a:t>which</a:t>
            </a:r>
            <a:r>
              <a:rPr lang="en-US" sz="2400" dirty="0">
                <a:latin typeface="Arial" charset="0"/>
                <a:ea typeface="Arial" charset="0"/>
                <a:cs typeface="Arial" charset="0"/>
              </a:rPr>
              <a:t> products? </a:t>
            </a:r>
          </a:p>
          <a:p>
            <a:r>
              <a:rPr lang="en-US" sz="2400" b="1" dirty="0">
                <a:solidFill>
                  <a:srgbClr val="FF4444"/>
                </a:solidFill>
                <a:latin typeface="Arial" charset="0"/>
                <a:ea typeface="Arial" charset="0"/>
                <a:cs typeface="Arial" charset="0"/>
              </a:rPr>
              <a:t>How much </a:t>
            </a:r>
            <a:r>
              <a:rPr lang="en-US" sz="2400" dirty="0">
                <a:latin typeface="Arial" charset="0"/>
                <a:ea typeface="Arial" charset="0"/>
                <a:cs typeface="Arial" charset="0"/>
              </a:rPr>
              <a:t>money?</a:t>
            </a:r>
          </a:p>
          <a:p>
            <a:endParaRPr lang="en-US" sz="2400" dirty="0">
              <a:latin typeface="Arial" charset="0"/>
              <a:ea typeface="Arial" charset="0"/>
              <a:cs typeface="Arial" charset="0"/>
            </a:endParaRPr>
          </a:p>
          <a:p>
            <a:r>
              <a:rPr lang="en-US" sz="2400" b="1" dirty="0">
                <a:solidFill>
                  <a:srgbClr val="FF0000"/>
                </a:solidFill>
                <a:latin typeface="Arial" charset="0"/>
                <a:ea typeface="Arial" charset="0"/>
                <a:cs typeface="Arial" charset="0"/>
              </a:rPr>
              <a:t>Facten </a:t>
            </a:r>
            <a:r>
              <a:rPr lang="en-US" sz="2400" dirty="0">
                <a:latin typeface="Arial" charset="0"/>
                <a:ea typeface="Arial" charset="0"/>
                <a:cs typeface="Arial" charset="0"/>
              </a:rPr>
              <a:t>makes data </a:t>
            </a:r>
          </a:p>
          <a:p>
            <a:r>
              <a:rPr lang="en-US" sz="2400" b="1" dirty="0">
                <a:solidFill>
                  <a:srgbClr val="FF4456"/>
                </a:solidFill>
                <a:latin typeface="Arial" charset="0"/>
                <a:ea typeface="Arial" charset="0"/>
                <a:cs typeface="Arial" charset="0"/>
              </a:rPr>
              <a:t>actionable for Sales and Marketing</a:t>
            </a:r>
            <a:endParaRPr lang="en-US" sz="2400" b="1" dirty="0">
              <a:latin typeface="Arial" charset="0"/>
              <a:ea typeface="Arial" charset="0"/>
              <a:cs typeface="Arial" charset="0"/>
            </a:endParaRPr>
          </a:p>
        </p:txBody>
      </p:sp>
      <p:sp>
        <p:nvSpPr>
          <p:cNvPr id="5" name="TextBox 4"/>
          <p:cNvSpPr txBox="1"/>
          <p:nvPr/>
        </p:nvSpPr>
        <p:spPr>
          <a:xfrm>
            <a:off x="9130555" y="4193233"/>
            <a:ext cx="2285998" cy="2308324"/>
          </a:xfrm>
          <a:prstGeom prst="rect">
            <a:avLst/>
          </a:prstGeom>
          <a:noFill/>
        </p:spPr>
        <p:txBody>
          <a:bodyPr wrap="square" rtlCol="0">
            <a:spAutoFit/>
          </a:bodyPr>
          <a:lstStyle/>
          <a:p>
            <a:pPr>
              <a:lnSpc>
                <a:spcPct val="150000"/>
              </a:lnSpc>
            </a:pPr>
            <a:r>
              <a:rPr lang="en-US" sz="2400" dirty="0">
                <a:latin typeface="Arial" charset="0"/>
                <a:ea typeface="Arial" charset="0"/>
                <a:cs typeface="Arial" charset="0"/>
              </a:rPr>
              <a:t>Publications</a:t>
            </a:r>
          </a:p>
          <a:p>
            <a:pPr>
              <a:lnSpc>
                <a:spcPct val="150000"/>
              </a:lnSpc>
            </a:pPr>
            <a:r>
              <a:rPr lang="en-US" sz="2400" dirty="0">
                <a:latin typeface="Arial" charset="0"/>
                <a:ea typeface="Arial" charset="0"/>
                <a:cs typeface="Arial" charset="0"/>
              </a:rPr>
              <a:t>Grants</a:t>
            </a:r>
          </a:p>
          <a:p>
            <a:pPr>
              <a:lnSpc>
                <a:spcPct val="150000"/>
              </a:lnSpc>
            </a:pPr>
            <a:r>
              <a:rPr lang="en-US" sz="2400" dirty="0">
                <a:latin typeface="Arial" charset="0"/>
                <a:ea typeface="Arial" charset="0"/>
                <a:cs typeface="Arial" charset="0"/>
              </a:rPr>
              <a:t>Collaborations</a:t>
            </a:r>
          </a:p>
          <a:p>
            <a:pPr>
              <a:lnSpc>
                <a:spcPct val="150000"/>
              </a:lnSpc>
            </a:pPr>
            <a:r>
              <a:rPr lang="en-US" sz="2400" dirty="0">
                <a:latin typeface="Arial" charset="0"/>
                <a:ea typeface="Arial" charset="0"/>
                <a:cs typeface="Arial" charset="0"/>
              </a:rPr>
              <a:t>Researchers</a:t>
            </a:r>
          </a:p>
        </p:txBody>
      </p:sp>
      <p:sp>
        <p:nvSpPr>
          <p:cNvPr id="7" name="Rectangle 6"/>
          <p:cNvSpPr/>
          <p:nvPr/>
        </p:nvSpPr>
        <p:spPr>
          <a:xfrm>
            <a:off x="6884895" y="4144692"/>
            <a:ext cx="4706469" cy="2430920"/>
          </a:xfrm>
          <a:prstGeom prst="rect">
            <a:avLst/>
          </a:prstGeom>
          <a:noFill/>
          <a:ln w="25400">
            <a:solidFill>
              <a:srgbClr val="FF4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4854388" y="1492624"/>
            <a:ext cx="1627094" cy="1103779"/>
          </a:xfrm>
          <a:prstGeom prst="line">
            <a:avLst/>
          </a:prstGeom>
          <a:ln w="3810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1"/>
          </p:cNvCxnSpPr>
          <p:nvPr/>
        </p:nvCxnSpPr>
        <p:spPr>
          <a:xfrm flipH="1">
            <a:off x="4619066" y="2067639"/>
            <a:ext cx="1862416" cy="1148603"/>
          </a:xfrm>
          <a:prstGeom prst="line">
            <a:avLst/>
          </a:prstGeom>
          <a:ln w="3810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338482" y="2596403"/>
            <a:ext cx="1143000" cy="619839"/>
          </a:xfrm>
          <a:prstGeom prst="line">
            <a:avLst/>
          </a:prstGeom>
          <a:ln w="3810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sp>
        <p:nvSpPr>
          <p:cNvPr id="9" name="TextBox 5">
            <a:extLst>
              <a:ext uri="{FF2B5EF4-FFF2-40B4-BE49-F238E27FC236}">
                <a16:creationId xmlns:a16="http://schemas.microsoft.com/office/drawing/2014/main" id="{9B83AF2A-29D7-7140-BB8F-D836546D35D9}"/>
              </a:ext>
            </a:extLst>
          </p:cNvPr>
          <p:cNvSpPr txBox="1"/>
          <p:nvPr/>
        </p:nvSpPr>
        <p:spPr>
          <a:xfrm>
            <a:off x="7216990" y="4193233"/>
            <a:ext cx="1883367" cy="2308324"/>
          </a:xfrm>
          <a:prstGeom prst="rect">
            <a:avLst/>
          </a:prstGeom>
          <a:noFill/>
        </p:spPr>
        <p:txBody>
          <a:bodyPr wrap="square" rtlCol="0">
            <a:spAutoFit/>
          </a:bodyPr>
          <a:lstStyle/>
          <a:p>
            <a:pPr algn="r">
              <a:lnSpc>
                <a:spcPct val="150000"/>
              </a:lnSpc>
            </a:pPr>
            <a:r>
              <a:rPr lang="fi-FI" sz="2400" dirty="0">
                <a:latin typeface="Arial" charset="0"/>
                <a:ea typeface="Arial" charset="0"/>
                <a:cs typeface="Arial" charset="0"/>
              </a:rPr>
              <a:t>15,224,597</a:t>
            </a:r>
          </a:p>
          <a:p>
            <a:pPr algn="r">
              <a:lnSpc>
                <a:spcPct val="150000"/>
              </a:lnSpc>
            </a:pPr>
            <a:r>
              <a:rPr lang="fi-FI" sz="2400" dirty="0">
                <a:latin typeface="Arial" charset="0"/>
                <a:ea typeface="Arial" charset="0"/>
                <a:cs typeface="Arial" charset="0"/>
              </a:rPr>
              <a:t>1,444,962</a:t>
            </a:r>
          </a:p>
          <a:p>
            <a:pPr algn="r">
              <a:lnSpc>
                <a:spcPct val="150000"/>
              </a:lnSpc>
            </a:pPr>
            <a:r>
              <a:rPr lang="fi-FI" sz="2400" dirty="0">
                <a:latin typeface="Arial" charset="0"/>
                <a:ea typeface="Arial" charset="0"/>
                <a:cs typeface="Arial" charset="0"/>
              </a:rPr>
              <a:t>51,710,225</a:t>
            </a:r>
          </a:p>
          <a:p>
            <a:pPr algn="r">
              <a:lnSpc>
                <a:spcPct val="150000"/>
              </a:lnSpc>
            </a:pPr>
            <a:r>
              <a:rPr lang="cs-CZ" sz="2400" dirty="0">
                <a:latin typeface="Arial" charset="0"/>
                <a:ea typeface="Arial" charset="0"/>
                <a:cs typeface="Arial" charset="0"/>
              </a:rPr>
              <a:t>8,040,452</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920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295900"/>
            <a:ext cx="12192000" cy="15549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1950" y="5444655"/>
            <a:ext cx="10506949"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This is the list. It contains all contacts that were in our account and that happen to be </a:t>
            </a:r>
            <a:r>
              <a:rPr lang="en-US" sz="2000" dirty="0" err="1">
                <a:solidFill>
                  <a:schemeClr val="accent2"/>
                </a:solidFill>
                <a:latin typeface="Arial" charset="0"/>
                <a:ea typeface="Arial" charset="0"/>
                <a:cs typeface="Arial" charset="0"/>
              </a:rPr>
              <a:t>HiSeq</a:t>
            </a:r>
            <a:r>
              <a:rPr lang="en-US" sz="2000" dirty="0">
                <a:solidFill>
                  <a:schemeClr val="accent2"/>
                </a:solidFill>
                <a:latin typeface="Arial" charset="0"/>
                <a:ea typeface="Arial" charset="0"/>
                <a:cs typeface="Arial" charset="0"/>
              </a:rPr>
              <a:t> users. In just a few clicks, we can re-segment all our known contacts based on whether they reference a competitor or work on a particular application.</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20</a:t>
            </a:fld>
            <a:endParaRPr lang="en-US" sz="4800" b="1" dirty="0">
              <a:ln w="0"/>
              <a:solidFill>
                <a:schemeClr val="accent2"/>
              </a:solidFill>
              <a:effectLst>
                <a:outerShdw blurRad="38100" dist="19050" dir="2700000" algn="tl" rotWithShape="0">
                  <a:schemeClr val="dk1">
                    <a:alpha val="40000"/>
                  </a:schemeClr>
                </a:outerShdw>
              </a:effectLst>
            </a:endParaRPr>
          </a:p>
        </p:txBody>
      </p:sp>
      <p:pic>
        <p:nvPicPr>
          <p:cNvPr id="7" name="Imagen 6">
            <a:extLst>
              <a:ext uri="{FF2B5EF4-FFF2-40B4-BE49-F238E27FC236}">
                <a16:creationId xmlns:a16="http://schemas.microsoft.com/office/drawing/2014/main" id="{2E6A86FE-99FB-4E49-924F-E29EA3D34F51}"/>
              </a:ext>
            </a:extLst>
          </p:cNvPr>
          <p:cNvPicPr>
            <a:picLocks noChangeAspect="1"/>
          </p:cNvPicPr>
          <p:nvPr/>
        </p:nvPicPr>
        <p:blipFill rotWithShape="1">
          <a:blip r:embed="rId3">
            <a:extLst>
              <a:ext uri="{28A0092B-C50C-407E-A947-70E740481C1C}">
                <a14:useLocalDpi xmlns:a14="http://schemas.microsoft.com/office/drawing/2010/main" val="0"/>
              </a:ext>
            </a:extLst>
          </a:blip>
          <a:srcRect l="1731" r="988" b="29683"/>
          <a:stretch/>
        </p:blipFill>
        <p:spPr>
          <a:xfrm>
            <a:off x="0" y="1827802"/>
            <a:ext cx="12192000" cy="1659263"/>
          </a:xfrm>
          <a:prstGeom prst="rect">
            <a:avLst/>
          </a:prstGeom>
        </p:spPr>
      </p:pic>
    </p:spTree>
    <p:extLst>
      <p:ext uri="{BB962C8B-B14F-4D97-AF65-F5344CB8AC3E}">
        <p14:creationId xmlns:p14="http://schemas.microsoft.com/office/powerpoint/2010/main" val="488263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737936"/>
            <a:ext cx="4940968" cy="4154984"/>
          </a:xfrm>
          <a:prstGeom prst="rect">
            <a:avLst/>
          </a:prstGeom>
          <a:noFill/>
        </p:spPr>
        <p:txBody>
          <a:bodyPr wrap="square" rtlCol="0">
            <a:spAutoFit/>
          </a:bodyPr>
          <a:lstStyle/>
          <a:p>
            <a:r>
              <a:rPr lang="en-GB" sz="2400" dirty="0"/>
              <a:t>Now, let's imagine we have some data outside of Facten.</a:t>
            </a:r>
          </a:p>
          <a:p>
            <a:r>
              <a:rPr lang="en-GB" sz="2400" dirty="0"/>
              <a:t> </a:t>
            </a:r>
          </a:p>
          <a:p>
            <a:r>
              <a:rPr lang="en-GB" sz="2400" dirty="0"/>
              <a:t>For example, a list of people we met recently at a </a:t>
            </a:r>
            <a:r>
              <a:rPr lang="en-GB" sz="2400" dirty="0">
                <a:solidFill>
                  <a:srgbClr val="FF0000"/>
                </a:solidFill>
              </a:rPr>
              <a:t>tradeshow</a:t>
            </a:r>
            <a:r>
              <a:rPr lang="en-GB" sz="2400" dirty="0"/>
              <a:t>. </a:t>
            </a:r>
          </a:p>
          <a:p>
            <a:endParaRPr lang="en-GB" sz="2400" dirty="0"/>
          </a:p>
          <a:p>
            <a:r>
              <a:rPr lang="en-GB" sz="2400" dirty="0"/>
              <a:t>Or some existing customers from our </a:t>
            </a:r>
            <a:r>
              <a:rPr lang="en-GB" sz="2400" dirty="0">
                <a:solidFill>
                  <a:srgbClr val="FF0000"/>
                </a:solidFill>
              </a:rPr>
              <a:t>CRM</a:t>
            </a:r>
            <a:r>
              <a:rPr lang="en-GB" sz="2400" dirty="0"/>
              <a:t>.</a:t>
            </a:r>
            <a:endParaRPr lang="en-GB" sz="2400" dirty="0">
              <a:latin typeface="Arial" charset="0"/>
              <a:ea typeface="Arial" charset="0"/>
              <a:cs typeface="Arial" charset="0"/>
            </a:endParaRPr>
          </a:p>
          <a:p>
            <a:endParaRPr lang="en-GB" sz="2400" dirty="0">
              <a:latin typeface="Arial" charset="0"/>
              <a:ea typeface="Arial" charset="0"/>
              <a:cs typeface="Arial" charset="0"/>
            </a:endParaRPr>
          </a:p>
          <a:p>
            <a:r>
              <a:rPr lang="en-GB" sz="2400" dirty="0"/>
              <a:t>As before, we would like to know </a:t>
            </a:r>
            <a:r>
              <a:rPr lang="en-GB" sz="2400" dirty="0">
                <a:solidFill>
                  <a:srgbClr val="FF0000"/>
                </a:solidFill>
              </a:rPr>
              <a:t>which of them are </a:t>
            </a:r>
            <a:r>
              <a:rPr lang="en-GB" sz="2400" dirty="0" err="1">
                <a:solidFill>
                  <a:srgbClr val="FF0000"/>
                </a:solidFill>
              </a:rPr>
              <a:t>HiSeq</a:t>
            </a:r>
            <a:r>
              <a:rPr lang="en-GB" sz="2400" dirty="0">
                <a:solidFill>
                  <a:srgbClr val="FF0000"/>
                </a:solidFill>
              </a:rPr>
              <a:t> customers</a:t>
            </a:r>
            <a:r>
              <a:rPr lang="en-GB" sz="2400" dirty="0"/>
              <a:t>.</a:t>
            </a:r>
          </a:p>
        </p:txBody>
      </p:sp>
    </p:spTree>
    <p:extLst>
      <p:ext uri="{BB962C8B-B14F-4D97-AF65-F5344CB8AC3E}">
        <p14:creationId xmlns:p14="http://schemas.microsoft.com/office/powerpoint/2010/main" val="396596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DD9FB1-91C9-2D45-956B-1AA00BF6E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75" y="314325"/>
            <a:ext cx="9515475" cy="5804971"/>
          </a:xfrm>
          <a:prstGeom prst="rect">
            <a:avLst/>
          </a:prstGeom>
        </p:spPr>
      </p:pic>
      <p:sp>
        <p:nvSpPr>
          <p:cNvPr id="5" name="Rectángulo redondeado 4">
            <a:extLst>
              <a:ext uri="{FF2B5EF4-FFF2-40B4-BE49-F238E27FC236}">
                <a16:creationId xmlns:a16="http://schemas.microsoft.com/office/drawing/2014/main" id="{9BC343B5-0747-4741-8AD4-C021C77957E3}"/>
              </a:ext>
            </a:extLst>
          </p:cNvPr>
          <p:cNvSpPr/>
          <p:nvPr/>
        </p:nvSpPr>
        <p:spPr>
          <a:xfrm>
            <a:off x="4946459" y="2439602"/>
            <a:ext cx="5895232" cy="900958"/>
          </a:xfrm>
          <a:prstGeom prst="roundRect">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1806F22F-EB43-1C4C-ABCC-53EA3DD53F09}"/>
              </a:ext>
            </a:extLst>
          </p:cNvPr>
          <p:cNvSpPr txBox="1"/>
          <p:nvPr/>
        </p:nvSpPr>
        <p:spPr>
          <a:xfrm>
            <a:off x="5144302" y="2644033"/>
            <a:ext cx="5532663" cy="461665"/>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Contacts from Tradeshow or CRM</a:t>
            </a:r>
          </a:p>
        </p:txBody>
      </p:sp>
    </p:spTree>
    <p:extLst>
      <p:ext uri="{BB962C8B-B14F-4D97-AF65-F5344CB8AC3E}">
        <p14:creationId xmlns:p14="http://schemas.microsoft.com/office/powerpoint/2010/main" val="165514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5581650"/>
            <a:ext cx="12192000" cy="12691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76999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can upload these contacts into our Facten account, simply by emailing the list to: </a:t>
            </a:r>
            <a:r>
              <a:rPr lang="en-US" sz="2000" dirty="0" err="1">
                <a:solidFill>
                  <a:schemeClr val="accent2"/>
                </a:solidFill>
                <a:latin typeface="Arial" charset="0"/>
                <a:ea typeface="Arial" charset="0"/>
                <a:cs typeface="Arial" charset="0"/>
              </a:rPr>
              <a:t>upload@facten.com</a:t>
            </a:r>
            <a:endParaRPr lang="en-US" sz="2000" dirty="0">
              <a:solidFill>
                <a:schemeClr val="accent2"/>
              </a:solidFill>
              <a:latin typeface="Arial" charset="0"/>
              <a:ea typeface="Arial" charset="0"/>
              <a:cs typeface="Arial" charset="0"/>
            </a:endParaRP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23</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06237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4457700"/>
            <a:ext cx="12192000" cy="23740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35497" y="4563891"/>
            <a:ext cx="10133402" cy="213747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will get an email back with the number of contacts that were recognized in the entire Facten database and in our own account. In just one click, we can add these contacts to our Facten account. They will always be kept always up-to-date and will be searchable and </a:t>
            </a:r>
            <a:r>
              <a:rPr lang="en-US" sz="2000" dirty="0" err="1">
                <a:solidFill>
                  <a:schemeClr val="accent2"/>
                </a:solidFill>
                <a:latin typeface="Arial" charset="0"/>
                <a:ea typeface="Arial" charset="0"/>
                <a:cs typeface="Arial" charset="0"/>
              </a:rPr>
              <a:t>segmentable</a:t>
            </a:r>
            <a:r>
              <a:rPr lang="en-US" sz="2000" dirty="0">
                <a:solidFill>
                  <a:schemeClr val="accent2"/>
                </a:solidFill>
                <a:latin typeface="Arial" charset="0"/>
                <a:ea typeface="Arial" charset="0"/>
                <a:cs typeface="Arial" charset="0"/>
              </a:rPr>
              <a:t> based on their scientific activity. </a:t>
            </a:r>
          </a:p>
          <a:p>
            <a:r>
              <a:rPr lang="en-US" sz="2000" dirty="0">
                <a:solidFill>
                  <a:schemeClr val="accent2"/>
                </a:solidFill>
                <a:latin typeface="Arial" charset="0"/>
                <a:ea typeface="Arial" charset="0"/>
                <a:cs typeface="Arial" charset="0"/>
              </a:rPr>
              <a:t>To add these contacts, we spend another type of credit called "upload credits".</a:t>
            </a:r>
          </a:p>
          <a:p>
            <a:r>
              <a:rPr lang="en-US" sz="2000" dirty="0">
                <a:solidFill>
                  <a:schemeClr val="accent2"/>
                </a:solidFill>
                <a:latin typeface="Arial" charset="0"/>
                <a:ea typeface="Arial" charset="0"/>
                <a:cs typeface="Arial" charset="0"/>
              </a:rPr>
              <a:t>Prices for all plans and credits are publicly available on the Facten website. </a:t>
            </a:r>
          </a:p>
        </p:txBody>
      </p:sp>
      <p:sp>
        <p:nvSpPr>
          <p:cNvPr id="8" name="TextBox 7"/>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24</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92422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FD01A71-2FA8-F145-83D7-A2B49BBB42C6}"/>
              </a:ext>
            </a:extLst>
          </p:cNvPr>
          <p:cNvPicPr>
            <a:picLocks noChangeAspect="1"/>
          </p:cNvPicPr>
          <p:nvPr/>
        </p:nvPicPr>
        <p:blipFill rotWithShape="1">
          <a:blip r:embed="rId3">
            <a:extLst>
              <a:ext uri="{28A0092B-C50C-407E-A947-70E740481C1C}">
                <a14:useLocalDpi xmlns:a14="http://schemas.microsoft.com/office/drawing/2010/main" val="0"/>
              </a:ext>
            </a:extLst>
          </a:blip>
          <a:srcRect l="7445" b="16787"/>
          <a:stretch/>
        </p:blipFill>
        <p:spPr>
          <a:xfrm>
            <a:off x="0" y="0"/>
            <a:ext cx="12192000" cy="6850806"/>
          </a:xfrm>
          <a:prstGeom prst="rect">
            <a:avLst/>
          </a:prstGeom>
        </p:spPr>
      </p:pic>
      <p:sp>
        <p:nvSpPr>
          <p:cNvPr id="3" name="Rectangle 2"/>
          <p:cNvSpPr/>
          <p:nvPr/>
        </p:nvSpPr>
        <p:spPr>
          <a:xfrm>
            <a:off x="0" y="5048250"/>
            <a:ext cx="12192000" cy="18025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8235" y="5195518"/>
            <a:ext cx="10420664" cy="152191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Now, let's go back to Facten and search for “</a:t>
            </a:r>
            <a:r>
              <a:rPr lang="en-US" sz="2000" dirty="0" err="1">
                <a:solidFill>
                  <a:schemeClr val="accent2"/>
                </a:solidFill>
                <a:latin typeface="Arial" charset="0"/>
                <a:ea typeface="Arial" charset="0"/>
                <a:cs typeface="Arial" charset="0"/>
              </a:rPr>
              <a:t>HiSeq</a:t>
            </a:r>
            <a:r>
              <a:rPr lang="en-US" sz="2000" dirty="0">
                <a:solidFill>
                  <a:schemeClr val="accent2"/>
                </a:solidFill>
                <a:latin typeface="Arial" charset="0"/>
                <a:ea typeface="Arial" charset="0"/>
                <a:cs typeface="Arial" charset="0"/>
              </a:rPr>
              <a:t>” again.</a:t>
            </a:r>
          </a:p>
          <a:p>
            <a:r>
              <a:rPr lang="en-US" sz="2000" dirty="0">
                <a:solidFill>
                  <a:schemeClr val="accent2"/>
                </a:solidFill>
                <a:latin typeface="Arial" charset="0"/>
                <a:ea typeface="Arial" charset="0"/>
                <a:cs typeface="Arial" charset="0"/>
              </a:rPr>
              <a:t>As we can see there are more known contacts that use </a:t>
            </a:r>
            <a:r>
              <a:rPr lang="en-US" sz="2000" dirty="0" err="1">
                <a:solidFill>
                  <a:schemeClr val="accent2"/>
                </a:solidFill>
                <a:latin typeface="Arial" charset="0"/>
                <a:ea typeface="Arial" charset="0"/>
                <a:cs typeface="Arial" charset="0"/>
              </a:rPr>
              <a:t>HiSeq</a:t>
            </a:r>
            <a:r>
              <a:rPr lang="en-US" sz="2000" dirty="0">
                <a:solidFill>
                  <a:schemeClr val="accent2"/>
                </a:solidFill>
                <a:latin typeface="Arial" charset="0"/>
                <a:ea typeface="Arial" charset="0"/>
                <a:cs typeface="Arial" charset="0"/>
              </a:rPr>
              <a:t>. The extra known contacts are those that came from our tradeshow list. As before, we could re-download that list, or any other re-segmentation, at no cost to us because the contacts are in our account. </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25</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8" name="Flecha arriba 7">
            <a:extLst>
              <a:ext uri="{FF2B5EF4-FFF2-40B4-BE49-F238E27FC236}">
                <a16:creationId xmlns:a16="http://schemas.microsoft.com/office/drawing/2014/main" id="{0F513236-1219-1B4E-85D9-864F8BB0BB91}"/>
              </a:ext>
            </a:extLst>
          </p:cNvPr>
          <p:cNvSpPr/>
          <p:nvPr/>
        </p:nvSpPr>
        <p:spPr>
          <a:xfrm rot="14722518">
            <a:off x="6865363" y="384070"/>
            <a:ext cx="320962" cy="2213853"/>
          </a:xfrm>
          <a:prstGeom prst="upArrow">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9" name="Rectángulo redondeado 8">
            <a:extLst>
              <a:ext uri="{FF2B5EF4-FFF2-40B4-BE49-F238E27FC236}">
                <a16:creationId xmlns:a16="http://schemas.microsoft.com/office/drawing/2014/main" id="{6BC1290B-C0FC-254E-953D-DAA728254830}"/>
              </a:ext>
            </a:extLst>
          </p:cNvPr>
          <p:cNvSpPr/>
          <p:nvPr/>
        </p:nvSpPr>
        <p:spPr>
          <a:xfrm>
            <a:off x="7521262" y="716657"/>
            <a:ext cx="3451538" cy="585755"/>
          </a:xfrm>
          <a:prstGeom prst="roundRect">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0FA897C4-4787-334D-B84B-CBF9EBFD1AB9}"/>
              </a:ext>
            </a:extLst>
          </p:cNvPr>
          <p:cNvSpPr txBox="1"/>
          <p:nvPr/>
        </p:nvSpPr>
        <p:spPr>
          <a:xfrm>
            <a:off x="7603958" y="778701"/>
            <a:ext cx="3264941" cy="461665"/>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Known contacts: 23</a:t>
            </a:r>
          </a:p>
        </p:txBody>
      </p:sp>
    </p:spTree>
    <p:extLst>
      <p:ext uri="{BB962C8B-B14F-4D97-AF65-F5344CB8AC3E}">
        <p14:creationId xmlns:p14="http://schemas.microsoft.com/office/powerpoint/2010/main" val="152575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2A8A51B-170F-6848-B251-7A0A33EC60F9}"/>
              </a:ext>
            </a:extLst>
          </p:cNvPr>
          <p:cNvPicPr>
            <a:picLocks noChangeAspect="1"/>
          </p:cNvPicPr>
          <p:nvPr/>
        </p:nvPicPr>
        <p:blipFill rotWithShape="1">
          <a:blip r:embed="rId3">
            <a:extLst>
              <a:ext uri="{28A0092B-C50C-407E-A947-70E740481C1C}">
                <a14:useLocalDpi xmlns:a14="http://schemas.microsoft.com/office/drawing/2010/main" val="0"/>
              </a:ext>
            </a:extLst>
          </a:blip>
          <a:srcRect l="7298" t="7684" b="8884"/>
          <a:stretch/>
        </p:blipFill>
        <p:spPr>
          <a:xfrm>
            <a:off x="0" y="-1"/>
            <a:ext cx="12192000" cy="6858001"/>
          </a:xfrm>
          <a:prstGeom prst="rect">
            <a:avLst/>
          </a:prstGeom>
        </p:spPr>
      </p:pic>
      <p:sp>
        <p:nvSpPr>
          <p:cNvPr id="4" name="Rectangle 3"/>
          <p:cNvSpPr/>
          <p:nvPr/>
        </p:nvSpPr>
        <p:spPr>
          <a:xfrm>
            <a:off x="0" y="5276850"/>
            <a:ext cx="12192000" cy="15739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5497" y="5444656"/>
            <a:ext cx="10133402"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 common use of Facten is to add multiple searches, for different applications and different products or companies. This is a good way to get great insights into our market and our potential customers. Let's add a few now.</a:t>
            </a:r>
          </a:p>
        </p:txBody>
      </p:sp>
      <p:sp>
        <p:nvSpPr>
          <p:cNvPr id="6" name="TextBox 5"/>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26</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8" name="Flecha arriba 7">
            <a:extLst>
              <a:ext uri="{FF2B5EF4-FFF2-40B4-BE49-F238E27FC236}">
                <a16:creationId xmlns:a16="http://schemas.microsoft.com/office/drawing/2014/main" id="{DFA88C1D-1012-DE4A-9B34-B74EC92411ED}"/>
              </a:ext>
            </a:extLst>
          </p:cNvPr>
          <p:cNvSpPr/>
          <p:nvPr/>
        </p:nvSpPr>
        <p:spPr>
          <a:xfrm rot="13989036">
            <a:off x="4640506" y="1634561"/>
            <a:ext cx="320962" cy="2213853"/>
          </a:xfrm>
          <a:prstGeom prst="upArrow">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9" name="Rectángulo redondeado 8">
            <a:extLst>
              <a:ext uri="{FF2B5EF4-FFF2-40B4-BE49-F238E27FC236}">
                <a16:creationId xmlns:a16="http://schemas.microsoft.com/office/drawing/2014/main" id="{B05F191A-716F-D54C-9879-98F39F112EB3}"/>
              </a:ext>
            </a:extLst>
          </p:cNvPr>
          <p:cNvSpPr/>
          <p:nvPr/>
        </p:nvSpPr>
        <p:spPr>
          <a:xfrm>
            <a:off x="5465168" y="1156027"/>
            <a:ext cx="4136806" cy="1099814"/>
          </a:xfrm>
          <a:prstGeom prst="roundRect">
            <a:avLst/>
          </a:prstGeom>
          <a:solidFill>
            <a:schemeClr val="tx1">
              <a:lumMod val="75000"/>
              <a:lumOff val="2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F2BACA92-8131-EB4B-9C8D-98BEDEC3F2DF}"/>
              </a:ext>
            </a:extLst>
          </p:cNvPr>
          <p:cNvSpPr txBox="1"/>
          <p:nvPr/>
        </p:nvSpPr>
        <p:spPr>
          <a:xfrm>
            <a:off x="5558467" y="1265752"/>
            <a:ext cx="4043507" cy="830997"/>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Extra applications and competitors</a:t>
            </a:r>
          </a:p>
        </p:txBody>
      </p:sp>
      <p:sp>
        <p:nvSpPr>
          <p:cNvPr id="3" name="Rectángulo 2">
            <a:extLst>
              <a:ext uri="{FF2B5EF4-FFF2-40B4-BE49-F238E27FC236}">
                <a16:creationId xmlns:a16="http://schemas.microsoft.com/office/drawing/2014/main" id="{C3690D05-3135-D849-9A41-CCCA1418171A}"/>
              </a:ext>
            </a:extLst>
          </p:cNvPr>
          <p:cNvSpPr/>
          <p:nvPr/>
        </p:nvSpPr>
        <p:spPr>
          <a:xfrm>
            <a:off x="3665691" y="2039766"/>
            <a:ext cx="153274" cy="2309359"/>
          </a:xfrm>
          <a:prstGeom prst="rect">
            <a:avLst/>
          </a:prstGeom>
          <a:solidFill>
            <a:schemeClr val="tx1">
              <a:lumMod val="75000"/>
              <a:lumOff val="2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80264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F9073F5-8B5A-2D43-8EEB-7ABD063BAFAC}"/>
              </a:ext>
            </a:extLst>
          </p:cNvPr>
          <p:cNvPicPr>
            <a:picLocks noChangeAspect="1"/>
          </p:cNvPicPr>
          <p:nvPr/>
        </p:nvPicPr>
        <p:blipFill rotWithShape="1">
          <a:blip r:embed="rId3">
            <a:extLst>
              <a:ext uri="{28A0092B-C50C-407E-A947-70E740481C1C}">
                <a14:useLocalDpi xmlns:a14="http://schemas.microsoft.com/office/drawing/2010/main" val="0"/>
              </a:ext>
            </a:extLst>
          </a:blip>
          <a:srcRect l="7438" t="7778" b="9005"/>
          <a:stretch/>
        </p:blipFill>
        <p:spPr>
          <a:xfrm>
            <a:off x="0" y="0"/>
            <a:ext cx="12192000" cy="6850805"/>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981032"/>
            <a:ext cx="10133402" cy="59858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If we want deep information about a particular contact we can just click their card.</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27</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2" name="Anillo 1">
            <a:extLst>
              <a:ext uri="{FF2B5EF4-FFF2-40B4-BE49-F238E27FC236}">
                <a16:creationId xmlns:a16="http://schemas.microsoft.com/office/drawing/2014/main" id="{7CC9F610-91F7-F640-B213-9A32FEBB8937}"/>
              </a:ext>
            </a:extLst>
          </p:cNvPr>
          <p:cNvSpPr/>
          <p:nvPr/>
        </p:nvSpPr>
        <p:spPr>
          <a:xfrm>
            <a:off x="4853040" y="2223284"/>
            <a:ext cx="1898316" cy="1863306"/>
          </a:xfrm>
          <a:prstGeom prst="donut">
            <a:avLst>
              <a:gd name="adj" fmla="val 6739"/>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4444"/>
              </a:solidFill>
              <a:highlight>
                <a:srgbClr val="FF4444"/>
              </a:highlight>
            </a:endParaRPr>
          </a:p>
        </p:txBody>
      </p:sp>
    </p:spTree>
    <p:extLst>
      <p:ext uri="{BB962C8B-B14F-4D97-AF65-F5344CB8AC3E}">
        <p14:creationId xmlns:p14="http://schemas.microsoft.com/office/powerpoint/2010/main" val="129577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086350"/>
            <a:ext cx="12192000" cy="17644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387506"/>
            <a:ext cx="10133402"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will see their contact information.</a:t>
            </a:r>
          </a:p>
          <a:p>
            <a:r>
              <a:rPr lang="en-US" sz="2000" dirty="0">
                <a:solidFill>
                  <a:schemeClr val="accent2"/>
                </a:solidFill>
                <a:latin typeface="Arial" charset="0"/>
                <a:ea typeface="Arial" charset="0"/>
                <a:cs typeface="Arial" charset="0"/>
              </a:rPr>
              <a:t>Remember, all information in Facten was extracted from scientific publications, it is automatically kept up-to-date as new articles appear</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28</a:t>
            </a:fld>
            <a:endParaRPr lang="en-US" sz="4800" b="1" dirty="0">
              <a:ln w="0"/>
              <a:solidFill>
                <a:schemeClr val="accent2"/>
              </a:solidFill>
              <a:effectLst>
                <a:outerShdw blurRad="38100" dist="19050" dir="2700000" algn="tl" rotWithShape="0">
                  <a:schemeClr val="dk1">
                    <a:alpha val="40000"/>
                  </a:schemeClr>
                </a:outerShdw>
              </a:effectLst>
            </a:endParaRPr>
          </a:p>
        </p:txBody>
      </p:sp>
      <p:pic>
        <p:nvPicPr>
          <p:cNvPr id="7" name="Imagen 6">
            <a:extLst>
              <a:ext uri="{FF2B5EF4-FFF2-40B4-BE49-F238E27FC236}">
                <a16:creationId xmlns:a16="http://schemas.microsoft.com/office/drawing/2014/main" id="{67F8C47E-01F8-7447-9C5D-86B637EBE250}"/>
              </a:ext>
            </a:extLst>
          </p:cNvPr>
          <p:cNvPicPr>
            <a:picLocks noChangeAspect="1"/>
          </p:cNvPicPr>
          <p:nvPr/>
        </p:nvPicPr>
        <p:blipFill rotWithShape="1">
          <a:blip r:embed="rId3">
            <a:extLst>
              <a:ext uri="{28A0092B-C50C-407E-A947-70E740481C1C}">
                <a14:useLocalDpi xmlns:a14="http://schemas.microsoft.com/office/drawing/2010/main" val="0"/>
              </a:ext>
            </a:extLst>
          </a:blip>
          <a:srcRect l="7176" t="7778" b="38148"/>
          <a:stretch/>
        </p:blipFill>
        <p:spPr>
          <a:xfrm>
            <a:off x="-1" y="0"/>
            <a:ext cx="12208527" cy="4445000"/>
          </a:xfrm>
          <a:prstGeom prst="rect">
            <a:avLst/>
          </a:prstGeom>
        </p:spPr>
      </p:pic>
    </p:spTree>
    <p:extLst>
      <p:ext uri="{BB962C8B-B14F-4D97-AF65-F5344CB8AC3E}">
        <p14:creationId xmlns:p14="http://schemas.microsoft.com/office/powerpoint/2010/main" val="939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4E8489A-524B-1441-9564-401405F5B9A0}"/>
              </a:ext>
            </a:extLst>
          </p:cNvPr>
          <p:cNvPicPr>
            <a:picLocks noChangeAspect="1"/>
          </p:cNvPicPr>
          <p:nvPr/>
        </p:nvPicPr>
        <p:blipFill rotWithShape="1">
          <a:blip r:embed="rId3">
            <a:extLst>
              <a:ext uri="{28A0092B-C50C-407E-A947-70E740481C1C}">
                <a14:useLocalDpi xmlns:a14="http://schemas.microsoft.com/office/drawing/2010/main" val="0"/>
              </a:ext>
            </a:extLst>
          </a:blip>
          <a:srcRect l="7176" t="8519" b="20414"/>
          <a:stretch/>
        </p:blipFill>
        <p:spPr>
          <a:xfrm>
            <a:off x="0" y="0"/>
            <a:ext cx="12218972" cy="5846850"/>
          </a:xfrm>
          <a:prstGeom prst="rect">
            <a:avLst/>
          </a:prstGeom>
        </p:spPr>
      </p:pic>
      <p:sp>
        <p:nvSpPr>
          <p:cNvPr id="3" name="Rectangle 2"/>
          <p:cNvSpPr/>
          <p:nvPr/>
        </p:nvSpPr>
        <p:spPr>
          <a:xfrm>
            <a:off x="0" y="5314950"/>
            <a:ext cx="12192000" cy="153585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463705"/>
            <a:ext cx="10133402"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can see their network. </a:t>
            </a:r>
          </a:p>
          <a:p>
            <a:r>
              <a:rPr lang="en-US" sz="2000" dirty="0">
                <a:solidFill>
                  <a:schemeClr val="accent2"/>
                </a:solidFill>
                <a:latin typeface="Arial" charset="0"/>
                <a:ea typeface="Arial" charset="0"/>
                <a:cs typeface="Arial" charset="0"/>
              </a:rPr>
              <a:t>This is who they collaborated with, some of these collaborators could be our customers or maybe with our competitors.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29</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71024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54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F375E7-D47B-144D-894E-0823AD2D1E0A}"/>
              </a:ext>
            </a:extLst>
          </p:cNvPr>
          <p:cNvPicPr>
            <a:picLocks noChangeAspect="1"/>
          </p:cNvPicPr>
          <p:nvPr/>
        </p:nvPicPr>
        <p:blipFill rotWithShape="1">
          <a:blip r:embed="rId3">
            <a:extLst>
              <a:ext uri="{28A0092B-C50C-407E-A947-70E740481C1C}">
                <a14:useLocalDpi xmlns:a14="http://schemas.microsoft.com/office/drawing/2010/main" val="0"/>
              </a:ext>
            </a:extLst>
          </a:blip>
          <a:srcRect l="7075" t="8148" b="8718"/>
          <a:stretch/>
        </p:blipFill>
        <p:spPr>
          <a:xfrm>
            <a:off x="-1" y="0"/>
            <a:ext cx="12252123" cy="6850805"/>
          </a:xfrm>
          <a:prstGeom prst="rect">
            <a:avLst/>
          </a:prstGeom>
        </p:spPr>
      </p:pic>
      <p:sp>
        <p:nvSpPr>
          <p:cNvPr id="3" name="Rectangle 2"/>
          <p:cNvSpPr/>
          <p:nvPr/>
        </p:nvSpPr>
        <p:spPr>
          <a:xfrm>
            <a:off x="0" y="5448300"/>
            <a:ext cx="12192000" cy="14025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73189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In order to better visualize interactions we can color code contacts.</a:t>
            </a:r>
          </a:p>
          <a:p>
            <a:r>
              <a:rPr lang="en-US" sz="2000" dirty="0">
                <a:solidFill>
                  <a:schemeClr val="accent2"/>
                </a:solidFill>
                <a:latin typeface="Arial" charset="0"/>
                <a:ea typeface="Arial" charset="0"/>
                <a:cs typeface="Arial" charset="0"/>
              </a:rPr>
              <a:t>Let's say that this one is one of our customers and we want to use red</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30</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9993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8E87024-055D-0B49-80E2-ED22EDC121F7}"/>
              </a:ext>
            </a:extLst>
          </p:cNvPr>
          <p:cNvPicPr>
            <a:picLocks noChangeAspect="1"/>
          </p:cNvPicPr>
          <p:nvPr/>
        </p:nvPicPr>
        <p:blipFill rotWithShape="1">
          <a:blip r:embed="rId3">
            <a:extLst>
              <a:ext uri="{28A0092B-C50C-407E-A947-70E740481C1C}">
                <a14:useLocalDpi xmlns:a14="http://schemas.microsoft.com/office/drawing/2010/main" val="0"/>
              </a:ext>
            </a:extLst>
          </a:blip>
          <a:srcRect l="7176" t="9259" b="7286"/>
          <a:stretch/>
        </p:blipFill>
        <p:spPr>
          <a:xfrm>
            <a:off x="0" y="0"/>
            <a:ext cx="12192000" cy="6850805"/>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As we explore communities in our account, patterns will emerge. </a:t>
            </a:r>
          </a:p>
          <a:p>
            <a:r>
              <a:rPr lang="en-US" sz="2000" dirty="0">
                <a:solidFill>
                  <a:schemeClr val="accent2"/>
                </a:solidFill>
                <a:latin typeface="Arial" charset="0"/>
                <a:ea typeface="Arial" charset="0"/>
                <a:cs typeface="Arial" charset="0"/>
              </a:rPr>
              <a:t>After a while, networks look like this.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31</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81461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AE9521F-AD18-9840-BAF0-84D9951F1D01}"/>
              </a:ext>
            </a:extLst>
          </p:cNvPr>
          <p:cNvPicPr>
            <a:picLocks noChangeAspect="1"/>
          </p:cNvPicPr>
          <p:nvPr/>
        </p:nvPicPr>
        <p:blipFill rotWithShape="1">
          <a:blip r:embed="rId3">
            <a:extLst>
              <a:ext uri="{28A0092B-C50C-407E-A947-70E740481C1C}">
                <a14:useLocalDpi xmlns:a14="http://schemas.microsoft.com/office/drawing/2010/main" val="0"/>
              </a:ext>
            </a:extLst>
          </a:blip>
          <a:srcRect l="7176" t="10000" b="6814"/>
          <a:stretch/>
        </p:blipFill>
        <p:spPr>
          <a:xfrm>
            <a:off x="-1" y="0"/>
            <a:ext cx="12197331" cy="6831755"/>
          </a:xfrm>
          <a:prstGeom prst="rect">
            <a:avLst/>
          </a:prstGeom>
        </p:spPr>
      </p:pic>
      <p:sp>
        <p:nvSpPr>
          <p:cNvPr id="3" name="Rectangle 2"/>
          <p:cNvSpPr/>
          <p:nvPr/>
        </p:nvSpPr>
        <p:spPr>
          <a:xfrm>
            <a:off x="0" y="5010150"/>
            <a:ext cx="12192000" cy="18216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157418"/>
            <a:ext cx="10133402" cy="152191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can also view scientific activity </a:t>
            </a:r>
          </a:p>
          <a:p>
            <a:r>
              <a:rPr lang="en-US" sz="2000" dirty="0">
                <a:solidFill>
                  <a:schemeClr val="accent2"/>
                </a:solidFill>
                <a:latin typeface="Arial" charset="0"/>
                <a:ea typeface="Arial" charset="0"/>
                <a:cs typeface="Arial" charset="0"/>
              </a:rPr>
              <a:t>These are all our active searches that are matched by this contact. Remember the different searches we added about competitors and applications? We can see all those that are matched here. If we like we can see the details about their publications.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32</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98118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725457"/>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03556" y="5992433"/>
            <a:ext cx="9865343" cy="598589"/>
          </a:xfrm>
          <a:prstGeom prst="rect">
            <a:avLst/>
          </a:prstGeom>
          <a:noFill/>
          <a:ln w="57150">
            <a:solidFill>
              <a:schemeClr val="accent2"/>
            </a:solidFill>
          </a:ln>
        </p:spPr>
        <p:txBody>
          <a:bodyPr wrap="square" lIns="180000" tIns="144000" rIns="180000" bIns="144000" rtlCol="0" anchor="ctr" anchorCtr="0">
            <a:spAutoFit/>
          </a:bodyPr>
          <a:lstStyle/>
          <a:p>
            <a:pPr algn="ctr"/>
            <a:r>
              <a:rPr lang="en-US" sz="2000" dirty="0">
                <a:solidFill>
                  <a:schemeClr val="accent2"/>
                </a:solidFill>
                <a:latin typeface="Arial" charset="0"/>
                <a:ea typeface="Arial" charset="0"/>
                <a:cs typeface="Arial" charset="0"/>
              </a:rPr>
              <a:t>Grants they have received from funding agencies are also shown.</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33</a:t>
            </a:fld>
            <a:endParaRPr lang="en-US" sz="4800" b="1" dirty="0">
              <a:ln w="0"/>
              <a:solidFill>
                <a:schemeClr val="accent2"/>
              </a:solidFill>
              <a:effectLst>
                <a:outerShdw blurRad="38100" dist="19050" dir="2700000" algn="tl" rotWithShape="0">
                  <a:schemeClr val="dk1">
                    <a:alpha val="40000"/>
                  </a:schemeClr>
                </a:outerShdw>
              </a:effectLst>
            </a:endParaRPr>
          </a:p>
        </p:txBody>
      </p:sp>
      <p:pic>
        <p:nvPicPr>
          <p:cNvPr id="7" name="Imagen 6">
            <a:extLst>
              <a:ext uri="{FF2B5EF4-FFF2-40B4-BE49-F238E27FC236}">
                <a16:creationId xmlns:a16="http://schemas.microsoft.com/office/drawing/2014/main" id="{95A50372-1417-974F-96FE-CC263639B3DA}"/>
              </a:ext>
            </a:extLst>
          </p:cNvPr>
          <p:cNvPicPr>
            <a:picLocks noChangeAspect="1"/>
          </p:cNvPicPr>
          <p:nvPr/>
        </p:nvPicPr>
        <p:blipFill rotWithShape="1">
          <a:blip r:embed="rId3">
            <a:extLst>
              <a:ext uri="{28A0092B-C50C-407E-A947-70E740481C1C}">
                <a14:useLocalDpi xmlns:a14="http://schemas.microsoft.com/office/drawing/2010/main" val="0"/>
              </a:ext>
            </a:extLst>
          </a:blip>
          <a:srcRect l="7176" t="54074" r="3359"/>
          <a:stretch/>
        </p:blipFill>
        <p:spPr>
          <a:xfrm>
            <a:off x="1" y="0"/>
            <a:ext cx="12191999" cy="3911600"/>
          </a:xfrm>
          <a:prstGeom prst="rect">
            <a:avLst/>
          </a:prstGeom>
        </p:spPr>
      </p:pic>
    </p:spTree>
    <p:extLst>
      <p:ext uri="{BB962C8B-B14F-4D97-AF65-F5344CB8AC3E}">
        <p14:creationId xmlns:p14="http://schemas.microsoft.com/office/powerpoint/2010/main" val="625006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B318A1F-2EED-8749-B09B-2641C0586E8A}"/>
              </a:ext>
            </a:extLst>
          </p:cNvPr>
          <p:cNvPicPr>
            <a:picLocks noChangeAspect="1"/>
          </p:cNvPicPr>
          <p:nvPr/>
        </p:nvPicPr>
        <p:blipFill rotWithShape="1">
          <a:blip r:embed="rId3">
            <a:extLst>
              <a:ext uri="{28A0092B-C50C-407E-A947-70E740481C1C}">
                <a14:useLocalDpi xmlns:a14="http://schemas.microsoft.com/office/drawing/2010/main" val="0"/>
              </a:ext>
            </a:extLst>
          </a:blip>
          <a:srcRect l="7407" t="7777" b="8889"/>
          <a:stretch/>
        </p:blipFill>
        <p:spPr>
          <a:xfrm>
            <a:off x="0" y="0"/>
            <a:ext cx="12192000" cy="6858000"/>
          </a:xfrm>
          <a:prstGeom prst="rect">
            <a:avLst/>
          </a:prstGeom>
        </p:spPr>
      </p:pic>
      <p:sp>
        <p:nvSpPr>
          <p:cNvPr id="3" name="Rectangle 2"/>
          <p:cNvSpPr/>
          <p:nvPr/>
        </p:nvSpPr>
        <p:spPr>
          <a:xfrm>
            <a:off x="0" y="5372100"/>
            <a:ext cx="12192000" cy="14787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482756"/>
            <a:ext cx="10133402"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It is possible to edit contact information and to add notes or events for each contact.</a:t>
            </a:r>
          </a:p>
          <a:p>
            <a:r>
              <a:rPr lang="en-US" sz="2000" dirty="0">
                <a:solidFill>
                  <a:schemeClr val="accent2"/>
                </a:solidFill>
                <a:latin typeface="Arial" charset="0"/>
                <a:ea typeface="Arial" charset="0"/>
                <a:cs typeface="Arial" charset="0"/>
              </a:rPr>
              <a:t>Remember: all the information you put there is strictly confidential and will never be shared with any third party.</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34</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88236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BEEDBD2-CEA8-7F4F-9794-16DFA7EDFC0D}"/>
              </a:ext>
            </a:extLst>
          </p:cNvPr>
          <p:cNvPicPr>
            <a:picLocks noChangeAspect="1"/>
          </p:cNvPicPr>
          <p:nvPr/>
        </p:nvPicPr>
        <p:blipFill rotWithShape="1">
          <a:blip r:embed="rId3">
            <a:extLst>
              <a:ext uri="{28A0092B-C50C-407E-A947-70E740481C1C}">
                <a14:useLocalDpi xmlns:a14="http://schemas.microsoft.com/office/drawing/2010/main" val="0"/>
              </a:ext>
            </a:extLst>
          </a:blip>
          <a:srcRect l="7781" r="1247" b="18032"/>
          <a:stretch/>
        </p:blipFill>
        <p:spPr>
          <a:xfrm>
            <a:off x="0" y="0"/>
            <a:ext cx="12178284" cy="6858000"/>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At any point, you can download your data or manage your account details by clicking into “Settings”.</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35</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8" name="Anillo 7">
            <a:extLst>
              <a:ext uri="{FF2B5EF4-FFF2-40B4-BE49-F238E27FC236}">
                <a16:creationId xmlns:a16="http://schemas.microsoft.com/office/drawing/2014/main" id="{AD366AC9-9847-F84D-BA5F-CAF756E16DC8}"/>
              </a:ext>
            </a:extLst>
          </p:cNvPr>
          <p:cNvSpPr/>
          <p:nvPr/>
        </p:nvSpPr>
        <p:spPr>
          <a:xfrm>
            <a:off x="9708770" y="-744071"/>
            <a:ext cx="1898316" cy="1863306"/>
          </a:xfrm>
          <a:prstGeom prst="donut">
            <a:avLst>
              <a:gd name="adj" fmla="val 6739"/>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4444"/>
              </a:solidFill>
              <a:highlight>
                <a:srgbClr val="FF4444"/>
              </a:highlight>
            </a:endParaRPr>
          </a:p>
        </p:txBody>
      </p:sp>
    </p:spTree>
    <p:extLst>
      <p:ext uri="{BB962C8B-B14F-4D97-AF65-F5344CB8AC3E}">
        <p14:creationId xmlns:p14="http://schemas.microsoft.com/office/powerpoint/2010/main" val="290898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C0E2D86-1B48-F047-9C6B-E17D6FBCCBA1}"/>
              </a:ext>
            </a:extLst>
          </p:cNvPr>
          <p:cNvPicPr>
            <a:picLocks noChangeAspect="1"/>
          </p:cNvPicPr>
          <p:nvPr/>
        </p:nvPicPr>
        <p:blipFill rotWithShape="1">
          <a:blip r:embed="rId2">
            <a:extLst>
              <a:ext uri="{28A0092B-C50C-407E-A947-70E740481C1C}">
                <a14:useLocalDpi xmlns:a14="http://schemas.microsoft.com/office/drawing/2010/main" val="0"/>
              </a:ext>
            </a:extLst>
          </a:blip>
          <a:srcRect l="8565" t="1" r="579" b="44867"/>
          <a:stretch/>
        </p:blipFill>
        <p:spPr>
          <a:xfrm>
            <a:off x="0" y="89940"/>
            <a:ext cx="12192000" cy="4623904"/>
          </a:xfrm>
          <a:prstGeom prst="rect">
            <a:avLst/>
          </a:prstGeom>
        </p:spPr>
      </p:pic>
      <p:pic>
        <p:nvPicPr>
          <p:cNvPr id="3" name="Imagen 2">
            <a:extLst>
              <a:ext uri="{FF2B5EF4-FFF2-40B4-BE49-F238E27FC236}">
                <a16:creationId xmlns:a16="http://schemas.microsoft.com/office/drawing/2014/main" id="{C4EAFF19-99BC-E841-BDD7-F5EB86E257D2}"/>
              </a:ext>
            </a:extLst>
          </p:cNvPr>
          <p:cNvPicPr>
            <a:picLocks noChangeAspect="1"/>
          </p:cNvPicPr>
          <p:nvPr/>
        </p:nvPicPr>
        <p:blipFill rotWithShape="1">
          <a:blip r:embed="rId3">
            <a:extLst>
              <a:ext uri="{28A0092B-C50C-407E-A947-70E740481C1C}">
                <a14:useLocalDpi xmlns:a14="http://schemas.microsoft.com/office/drawing/2010/main" val="0"/>
              </a:ext>
            </a:extLst>
          </a:blip>
          <a:srcRect l="6932" t="71021" b="4420"/>
          <a:stretch/>
        </p:blipFill>
        <p:spPr>
          <a:xfrm>
            <a:off x="32658" y="4668874"/>
            <a:ext cx="11952513" cy="1987826"/>
          </a:xfrm>
          <a:prstGeom prst="rect">
            <a:avLst/>
          </a:prstGeom>
        </p:spPr>
      </p:pic>
      <p:pic>
        <p:nvPicPr>
          <p:cNvPr id="8" name="Imagen 7">
            <a:extLst>
              <a:ext uri="{FF2B5EF4-FFF2-40B4-BE49-F238E27FC236}">
                <a16:creationId xmlns:a16="http://schemas.microsoft.com/office/drawing/2014/main" id="{A339161C-7CDD-674D-A719-6FA124F6E09D}"/>
              </a:ext>
            </a:extLst>
          </p:cNvPr>
          <p:cNvPicPr>
            <a:picLocks noChangeAspect="1"/>
          </p:cNvPicPr>
          <p:nvPr/>
        </p:nvPicPr>
        <p:blipFill rotWithShape="1">
          <a:blip r:embed="rId2">
            <a:extLst>
              <a:ext uri="{28A0092B-C50C-407E-A947-70E740481C1C}">
                <a14:useLocalDpi xmlns:a14="http://schemas.microsoft.com/office/drawing/2010/main" val="0"/>
              </a:ext>
            </a:extLst>
          </a:blip>
          <a:srcRect l="96663" t="10159" r="579" b="44867"/>
          <a:stretch/>
        </p:blipFill>
        <p:spPr>
          <a:xfrm>
            <a:off x="11854543" y="3086100"/>
            <a:ext cx="370115" cy="3771900"/>
          </a:xfrm>
          <a:prstGeom prst="rect">
            <a:avLst/>
          </a:prstGeom>
        </p:spPr>
      </p:pic>
      <p:pic>
        <p:nvPicPr>
          <p:cNvPr id="9" name="Imagen 8">
            <a:extLst>
              <a:ext uri="{FF2B5EF4-FFF2-40B4-BE49-F238E27FC236}">
                <a16:creationId xmlns:a16="http://schemas.microsoft.com/office/drawing/2014/main" id="{6530684A-DAF3-F346-A3BA-AC35F291FBA0}"/>
              </a:ext>
            </a:extLst>
          </p:cNvPr>
          <p:cNvPicPr>
            <a:picLocks noChangeAspect="1"/>
          </p:cNvPicPr>
          <p:nvPr/>
        </p:nvPicPr>
        <p:blipFill rotWithShape="1">
          <a:blip r:embed="rId2">
            <a:extLst>
              <a:ext uri="{28A0092B-C50C-407E-A947-70E740481C1C}">
                <a14:useLocalDpi xmlns:a14="http://schemas.microsoft.com/office/drawing/2010/main" val="0"/>
              </a:ext>
            </a:extLst>
          </a:blip>
          <a:srcRect l="96663" t="10159" r="579" b="44867"/>
          <a:stretch/>
        </p:blipFill>
        <p:spPr>
          <a:xfrm rot="16200000">
            <a:off x="11384218" y="6050215"/>
            <a:ext cx="308195" cy="1307373"/>
          </a:xfrm>
          <a:prstGeom prst="rect">
            <a:avLst/>
          </a:prstGeom>
        </p:spPr>
      </p:pic>
      <p:pic>
        <p:nvPicPr>
          <p:cNvPr id="10" name="Imagen 9">
            <a:extLst>
              <a:ext uri="{FF2B5EF4-FFF2-40B4-BE49-F238E27FC236}">
                <a16:creationId xmlns:a16="http://schemas.microsoft.com/office/drawing/2014/main" id="{193A4111-6A0B-724C-90B0-C6F7644CA746}"/>
              </a:ext>
            </a:extLst>
          </p:cNvPr>
          <p:cNvPicPr>
            <a:picLocks noChangeAspect="1"/>
          </p:cNvPicPr>
          <p:nvPr/>
        </p:nvPicPr>
        <p:blipFill rotWithShape="1">
          <a:blip r:embed="rId2">
            <a:extLst>
              <a:ext uri="{28A0092B-C50C-407E-A947-70E740481C1C}">
                <a14:useLocalDpi xmlns:a14="http://schemas.microsoft.com/office/drawing/2010/main" val="0"/>
              </a:ext>
            </a:extLst>
          </a:blip>
          <a:srcRect l="96663" t="10159" r="579" b="44867"/>
          <a:stretch/>
        </p:blipFill>
        <p:spPr>
          <a:xfrm>
            <a:off x="1" y="4015187"/>
            <a:ext cx="224852" cy="2872793"/>
          </a:xfrm>
          <a:prstGeom prst="rect">
            <a:avLst/>
          </a:prstGeom>
        </p:spPr>
      </p:pic>
    </p:spTree>
    <p:extLst>
      <p:ext uri="{BB962C8B-B14F-4D97-AF65-F5344CB8AC3E}">
        <p14:creationId xmlns:p14="http://schemas.microsoft.com/office/powerpoint/2010/main" val="16513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8439190-82D9-F843-B214-4E514E5F3FE3}"/>
              </a:ext>
            </a:extLst>
          </p:cNvPr>
          <p:cNvPicPr>
            <a:picLocks noChangeAspect="1"/>
          </p:cNvPicPr>
          <p:nvPr/>
        </p:nvPicPr>
        <p:blipFill rotWithShape="1">
          <a:blip r:embed="rId3">
            <a:extLst>
              <a:ext uri="{28A0092B-C50C-407E-A947-70E740481C1C}">
                <a14:useLocalDpi xmlns:a14="http://schemas.microsoft.com/office/drawing/2010/main" val="0"/>
              </a:ext>
            </a:extLst>
          </a:blip>
          <a:srcRect l="9028" t="7408" b="10803"/>
          <a:stretch/>
        </p:blipFill>
        <p:spPr>
          <a:xfrm>
            <a:off x="0" y="0"/>
            <a:ext cx="12192000" cy="6850806"/>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There are also lots of help resources and you can also click all the “question marks” in the application. </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37</a:t>
            </a:fld>
            <a:endParaRPr lang="en-US" sz="4800" b="1" dirty="0">
              <a:ln w="0"/>
              <a:solidFill>
                <a:schemeClr val="accent2"/>
              </a:solidFill>
              <a:effectLst>
                <a:outerShdw blurRad="38100" dist="19050" dir="2700000" algn="tl" rotWithShape="0">
                  <a:schemeClr val="dk1">
                    <a:alpha val="40000"/>
                  </a:schemeClr>
                </a:outerShdw>
              </a:effectLst>
            </a:endParaRPr>
          </a:p>
        </p:txBody>
      </p:sp>
      <p:sp>
        <p:nvSpPr>
          <p:cNvPr id="6" name="Flecha arriba 5">
            <a:extLst>
              <a:ext uri="{FF2B5EF4-FFF2-40B4-BE49-F238E27FC236}">
                <a16:creationId xmlns:a16="http://schemas.microsoft.com/office/drawing/2014/main" id="{2BC0A7FB-715B-EF44-ACFF-62C4ECA2CDC6}"/>
              </a:ext>
            </a:extLst>
          </p:cNvPr>
          <p:cNvSpPr/>
          <p:nvPr/>
        </p:nvSpPr>
        <p:spPr>
          <a:xfrm rot="16200000">
            <a:off x="5097536" y="1580497"/>
            <a:ext cx="221920" cy="438638"/>
          </a:xfrm>
          <a:prstGeom prst="upArrow">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8" name="Flecha arriba 7">
            <a:extLst>
              <a:ext uri="{FF2B5EF4-FFF2-40B4-BE49-F238E27FC236}">
                <a16:creationId xmlns:a16="http://schemas.microsoft.com/office/drawing/2014/main" id="{E868F79B-BF09-5247-AAC5-B12A41A80404}"/>
              </a:ext>
            </a:extLst>
          </p:cNvPr>
          <p:cNvSpPr/>
          <p:nvPr/>
        </p:nvSpPr>
        <p:spPr>
          <a:xfrm rot="10800000">
            <a:off x="4120384" y="495767"/>
            <a:ext cx="221920" cy="438638"/>
          </a:xfrm>
          <a:prstGeom prst="upArrow">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9" name="Flecha arriba 8">
            <a:extLst>
              <a:ext uri="{FF2B5EF4-FFF2-40B4-BE49-F238E27FC236}">
                <a16:creationId xmlns:a16="http://schemas.microsoft.com/office/drawing/2014/main" id="{3852B49A-F2F4-4E48-9207-298124307AAF}"/>
              </a:ext>
            </a:extLst>
          </p:cNvPr>
          <p:cNvSpPr/>
          <p:nvPr/>
        </p:nvSpPr>
        <p:spPr>
          <a:xfrm rot="5400000">
            <a:off x="108359" y="826046"/>
            <a:ext cx="221920" cy="438638"/>
          </a:xfrm>
          <a:prstGeom prst="upArrow">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
        <p:nvSpPr>
          <p:cNvPr id="10" name="Flecha arriba 9">
            <a:extLst>
              <a:ext uri="{FF2B5EF4-FFF2-40B4-BE49-F238E27FC236}">
                <a16:creationId xmlns:a16="http://schemas.microsoft.com/office/drawing/2014/main" id="{F12F466B-9814-EE42-868E-49CC113118E6}"/>
              </a:ext>
            </a:extLst>
          </p:cNvPr>
          <p:cNvSpPr/>
          <p:nvPr/>
        </p:nvSpPr>
        <p:spPr>
          <a:xfrm>
            <a:off x="8527974" y="1267071"/>
            <a:ext cx="221920" cy="438638"/>
          </a:xfrm>
          <a:prstGeom prst="upArrow">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520315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AE0880-A08C-4848-937E-899E2D2B26BE}"/>
              </a:ext>
            </a:extLst>
          </p:cNvPr>
          <p:cNvPicPr>
            <a:picLocks noChangeAspect="1"/>
          </p:cNvPicPr>
          <p:nvPr/>
        </p:nvPicPr>
        <p:blipFill rotWithShape="1">
          <a:blip r:embed="rId3">
            <a:extLst>
              <a:ext uri="{28A0092B-C50C-407E-A947-70E740481C1C}">
                <a14:useLocalDpi xmlns:a14="http://schemas.microsoft.com/office/drawing/2010/main" val="0"/>
              </a:ext>
            </a:extLst>
          </a:blip>
          <a:srcRect l="-1" t="15649" r="30644" b="22243"/>
          <a:stretch/>
        </p:blipFill>
        <p:spPr>
          <a:xfrm>
            <a:off x="0" y="0"/>
            <a:ext cx="12192000" cy="6823708"/>
          </a:xfrm>
          <a:prstGeom prst="rect">
            <a:avLst/>
          </a:prstGeom>
        </p:spPr>
      </p:pic>
      <p:sp>
        <p:nvSpPr>
          <p:cNvPr id="3" name="Rectangle 2"/>
          <p:cNvSpPr/>
          <p:nvPr/>
        </p:nvSpPr>
        <p:spPr>
          <a:xfrm>
            <a:off x="0" y="5219700"/>
            <a:ext cx="12192000" cy="16311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425606"/>
            <a:ext cx="10133402"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An important point is the search syntax. </a:t>
            </a:r>
          </a:p>
          <a:p>
            <a:r>
              <a:rPr lang="en-US" sz="2000" dirty="0">
                <a:solidFill>
                  <a:schemeClr val="accent2"/>
                </a:solidFill>
                <a:latin typeface="Arial" charset="0"/>
                <a:ea typeface="Arial" charset="0"/>
                <a:cs typeface="Arial" charset="0"/>
              </a:rPr>
              <a:t>It is straightforward but your results will be as good as your searches!</a:t>
            </a:r>
          </a:p>
          <a:p>
            <a:r>
              <a:rPr lang="en-US" sz="2000" dirty="0">
                <a:solidFill>
                  <a:schemeClr val="accent2"/>
                </a:solidFill>
                <a:latin typeface="Arial" charset="0"/>
                <a:ea typeface="Arial" charset="0"/>
                <a:cs typeface="Arial" charset="0"/>
              </a:rPr>
              <a:t>Make sure you read this and do reach out to our support if you have any question.</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38</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11861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9211" y="327220"/>
            <a:ext cx="5477836" cy="3416320"/>
          </a:xfrm>
          <a:prstGeom prst="rect">
            <a:avLst/>
          </a:prstGeom>
          <a:noFill/>
        </p:spPr>
        <p:txBody>
          <a:bodyPr wrap="square" rtlCol="0">
            <a:spAutoFit/>
          </a:bodyPr>
          <a:lstStyle/>
          <a:p>
            <a:r>
              <a:rPr lang="en-US" sz="2400" dirty="0">
                <a:solidFill>
                  <a:srgbClr val="FF0000"/>
                </a:solidFill>
                <a:latin typeface="Arial" charset="0"/>
                <a:ea typeface="Arial" charset="0"/>
                <a:cs typeface="Arial" charset="0"/>
              </a:rPr>
              <a:t>Facten</a:t>
            </a:r>
            <a:r>
              <a:rPr lang="en-US" sz="2400" dirty="0">
                <a:latin typeface="Arial" charset="0"/>
                <a:ea typeface="Arial" charset="0"/>
                <a:cs typeface="Arial" charset="0"/>
              </a:rPr>
              <a:t> is a web application for </a:t>
            </a:r>
          </a:p>
          <a:p>
            <a:r>
              <a:rPr lang="en-US" sz="2400" dirty="0">
                <a:latin typeface="Arial" charset="0"/>
                <a:ea typeface="Arial" charset="0"/>
                <a:cs typeface="Arial" charset="0"/>
              </a:rPr>
              <a:t>Sales and Marketing in </a:t>
            </a:r>
          </a:p>
          <a:p>
            <a:r>
              <a:rPr lang="en-US" sz="2400" dirty="0">
                <a:solidFill>
                  <a:srgbClr val="FF0000"/>
                </a:solidFill>
                <a:latin typeface="Arial" charset="0"/>
                <a:ea typeface="Arial" charset="0"/>
                <a:cs typeface="Arial" charset="0"/>
              </a:rPr>
              <a:t>Academic Life Science</a:t>
            </a:r>
            <a:r>
              <a:rPr lang="en-US" sz="2400" dirty="0">
                <a:latin typeface="Arial" charset="0"/>
                <a:ea typeface="Arial" charset="0"/>
                <a:cs typeface="Arial" charset="0"/>
              </a:rPr>
              <a:t>.</a:t>
            </a:r>
          </a:p>
          <a:p>
            <a:endParaRPr lang="en-US" sz="2400" dirty="0">
              <a:latin typeface="Arial" charset="0"/>
              <a:ea typeface="Arial" charset="0"/>
              <a:cs typeface="Arial" charset="0"/>
            </a:endParaRPr>
          </a:p>
          <a:p>
            <a:r>
              <a:rPr lang="en-US" sz="2400" dirty="0">
                <a:latin typeface="Arial" charset="0"/>
                <a:ea typeface="Arial" charset="0"/>
                <a:cs typeface="Arial" charset="0"/>
              </a:rPr>
              <a:t>We pull all the data available in scientific publications so you can get the most </a:t>
            </a:r>
            <a:r>
              <a:rPr lang="en-US" sz="2400" dirty="0">
                <a:solidFill>
                  <a:srgbClr val="FF0000"/>
                </a:solidFill>
                <a:latin typeface="Arial" charset="0"/>
                <a:ea typeface="Arial" charset="0"/>
                <a:cs typeface="Arial" charset="0"/>
              </a:rPr>
              <a:t>detailed insights </a:t>
            </a:r>
          </a:p>
          <a:p>
            <a:r>
              <a:rPr lang="en-US" sz="2400" dirty="0">
                <a:latin typeface="Arial" charset="0"/>
                <a:ea typeface="Arial" charset="0"/>
                <a:cs typeface="Arial" charset="0"/>
              </a:rPr>
              <a:t>into your market and access the most </a:t>
            </a:r>
            <a:r>
              <a:rPr lang="en-US" sz="2400" dirty="0">
                <a:solidFill>
                  <a:srgbClr val="FF0000"/>
                </a:solidFill>
                <a:latin typeface="Arial" charset="0"/>
                <a:ea typeface="Arial" charset="0"/>
                <a:cs typeface="Arial" charset="0"/>
              </a:rPr>
              <a:t>promising leads</a:t>
            </a:r>
            <a:r>
              <a:rPr lang="en-US" sz="2400" dirty="0">
                <a:latin typeface="Arial" charset="0"/>
                <a:ea typeface="Arial" charset="0"/>
                <a:cs typeface="Arial" charset="0"/>
              </a:rPr>
              <a:t>.</a:t>
            </a:r>
          </a:p>
        </p:txBody>
      </p:sp>
      <p:sp>
        <p:nvSpPr>
          <p:cNvPr id="3" name="TextBox 2"/>
          <p:cNvSpPr txBox="1"/>
          <p:nvPr/>
        </p:nvSpPr>
        <p:spPr>
          <a:xfrm>
            <a:off x="9130555" y="4193233"/>
            <a:ext cx="2285998" cy="2308324"/>
          </a:xfrm>
          <a:prstGeom prst="rect">
            <a:avLst/>
          </a:prstGeom>
          <a:noFill/>
        </p:spPr>
        <p:txBody>
          <a:bodyPr wrap="square" rtlCol="0">
            <a:spAutoFit/>
          </a:bodyPr>
          <a:lstStyle/>
          <a:p>
            <a:pPr>
              <a:lnSpc>
                <a:spcPct val="150000"/>
              </a:lnSpc>
            </a:pPr>
            <a:r>
              <a:rPr lang="en-US" sz="2400" dirty="0">
                <a:latin typeface="Arial" charset="0"/>
                <a:ea typeface="Arial" charset="0"/>
                <a:cs typeface="Arial" charset="0"/>
              </a:rPr>
              <a:t>Publications</a:t>
            </a:r>
          </a:p>
          <a:p>
            <a:pPr>
              <a:lnSpc>
                <a:spcPct val="150000"/>
              </a:lnSpc>
            </a:pPr>
            <a:r>
              <a:rPr lang="en-US" sz="2400" dirty="0">
                <a:latin typeface="Arial" charset="0"/>
                <a:ea typeface="Arial" charset="0"/>
                <a:cs typeface="Arial" charset="0"/>
              </a:rPr>
              <a:t>Grants</a:t>
            </a:r>
          </a:p>
          <a:p>
            <a:pPr>
              <a:lnSpc>
                <a:spcPct val="150000"/>
              </a:lnSpc>
            </a:pPr>
            <a:r>
              <a:rPr lang="en-US" sz="2400" dirty="0">
                <a:latin typeface="Arial" charset="0"/>
                <a:ea typeface="Arial" charset="0"/>
                <a:cs typeface="Arial" charset="0"/>
              </a:rPr>
              <a:t>Collaborations</a:t>
            </a:r>
          </a:p>
          <a:p>
            <a:pPr>
              <a:lnSpc>
                <a:spcPct val="150000"/>
              </a:lnSpc>
            </a:pPr>
            <a:r>
              <a:rPr lang="en-US" sz="2400" dirty="0">
                <a:latin typeface="Arial" charset="0"/>
                <a:ea typeface="Arial" charset="0"/>
                <a:cs typeface="Arial" charset="0"/>
              </a:rPr>
              <a:t>Researchers</a:t>
            </a:r>
          </a:p>
        </p:txBody>
      </p:sp>
      <p:sp>
        <p:nvSpPr>
          <p:cNvPr id="5" name="Rectangle 4"/>
          <p:cNvSpPr/>
          <p:nvPr/>
        </p:nvSpPr>
        <p:spPr>
          <a:xfrm>
            <a:off x="6884895" y="4144692"/>
            <a:ext cx="4706469" cy="2430920"/>
          </a:xfrm>
          <a:prstGeom prst="rect">
            <a:avLst/>
          </a:prstGeom>
          <a:noFill/>
          <a:ln w="25400">
            <a:solidFill>
              <a:srgbClr val="FF4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id="{46ED1C29-024C-6949-8AB7-00759700354C}"/>
              </a:ext>
            </a:extLst>
          </p:cNvPr>
          <p:cNvSpPr txBox="1"/>
          <p:nvPr/>
        </p:nvSpPr>
        <p:spPr>
          <a:xfrm>
            <a:off x="7216990" y="4193233"/>
            <a:ext cx="1883367" cy="2308324"/>
          </a:xfrm>
          <a:prstGeom prst="rect">
            <a:avLst/>
          </a:prstGeom>
          <a:noFill/>
        </p:spPr>
        <p:txBody>
          <a:bodyPr wrap="square" rtlCol="0">
            <a:spAutoFit/>
          </a:bodyPr>
          <a:lstStyle/>
          <a:p>
            <a:pPr algn="r">
              <a:lnSpc>
                <a:spcPct val="150000"/>
              </a:lnSpc>
            </a:pPr>
            <a:r>
              <a:rPr lang="fi-FI" sz="2400" dirty="0">
                <a:latin typeface="Arial" charset="0"/>
                <a:ea typeface="Arial" charset="0"/>
                <a:cs typeface="Arial" charset="0"/>
              </a:rPr>
              <a:t>15,224,597</a:t>
            </a:r>
          </a:p>
          <a:p>
            <a:pPr algn="r">
              <a:lnSpc>
                <a:spcPct val="150000"/>
              </a:lnSpc>
            </a:pPr>
            <a:r>
              <a:rPr lang="fi-FI" sz="2400" dirty="0">
                <a:latin typeface="Arial" charset="0"/>
                <a:ea typeface="Arial" charset="0"/>
                <a:cs typeface="Arial" charset="0"/>
              </a:rPr>
              <a:t>1,444,962</a:t>
            </a:r>
          </a:p>
          <a:p>
            <a:pPr algn="r">
              <a:lnSpc>
                <a:spcPct val="150000"/>
              </a:lnSpc>
            </a:pPr>
            <a:r>
              <a:rPr lang="fi-FI" sz="2400" dirty="0">
                <a:latin typeface="Arial" charset="0"/>
                <a:ea typeface="Arial" charset="0"/>
                <a:cs typeface="Arial" charset="0"/>
              </a:rPr>
              <a:t>51,710,225</a:t>
            </a:r>
          </a:p>
          <a:p>
            <a:pPr algn="r">
              <a:lnSpc>
                <a:spcPct val="150000"/>
              </a:lnSpc>
            </a:pPr>
            <a:r>
              <a:rPr lang="cs-CZ" sz="2400" dirty="0">
                <a:latin typeface="Arial" charset="0"/>
                <a:ea typeface="Arial" charset="0"/>
                <a:cs typeface="Arial" charset="0"/>
              </a:rPr>
              <a:t>8,040,452</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768586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827144"/>
            <a:ext cx="10133402" cy="906366"/>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Sign-in (or sign-up) from the Facten website. Or directly from: </a:t>
            </a:r>
            <a:br>
              <a:rPr lang="en-US" sz="2000" dirty="0">
                <a:solidFill>
                  <a:schemeClr val="accent2"/>
                </a:solidFill>
                <a:latin typeface="Arial" charset="0"/>
                <a:ea typeface="Arial" charset="0"/>
                <a:cs typeface="Arial" charset="0"/>
              </a:rPr>
            </a:br>
            <a:r>
              <a:rPr lang="en-US" sz="2000" dirty="0">
                <a:solidFill>
                  <a:schemeClr val="accent2"/>
                </a:solidFill>
                <a:latin typeface="Arial" charset="0"/>
                <a:ea typeface="Arial" charset="0"/>
                <a:cs typeface="Arial" charset="0"/>
              </a:rPr>
              <a:t>https://</a:t>
            </a:r>
            <a:r>
              <a:rPr lang="en-US" sz="2000" dirty="0" err="1">
                <a:solidFill>
                  <a:schemeClr val="accent2"/>
                </a:solidFill>
                <a:latin typeface="Arial" charset="0"/>
                <a:ea typeface="Arial" charset="0"/>
                <a:cs typeface="Arial" charset="0"/>
              </a:rPr>
              <a:t>www.facten.com</a:t>
            </a:r>
            <a:r>
              <a:rPr lang="en-US" sz="2000" dirty="0">
                <a:solidFill>
                  <a:schemeClr val="accent2"/>
                </a:solidFill>
                <a:latin typeface="Arial" charset="0"/>
                <a:ea typeface="Arial" charset="0"/>
                <a:cs typeface="Arial" charset="0"/>
              </a:rPr>
              <a:t>/app</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4</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729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126" y="2160128"/>
            <a:ext cx="5701837" cy="1569660"/>
          </a:xfrm>
          <a:prstGeom prst="rect">
            <a:avLst/>
          </a:prstGeom>
          <a:noFill/>
        </p:spPr>
        <p:txBody>
          <a:bodyPr wrap="square" rtlCol="0">
            <a:spAutoFit/>
          </a:bodyPr>
          <a:lstStyle/>
          <a:p>
            <a:pPr algn="ctr"/>
            <a:r>
              <a:rPr lang="en-US" sz="3200" b="1" dirty="0">
                <a:solidFill>
                  <a:srgbClr val="FF4444"/>
                </a:solidFill>
                <a:latin typeface="Arial" charset="0"/>
                <a:ea typeface="Arial" charset="0"/>
                <a:cs typeface="Arial" charset="0"/>
              </a:rPr>
              <a:t>Data is changing the Game.</a:t>
            </a:r>
          </a:p>
          <a:p>
            <a:pPr algn="ctr"/>
            <a:endParaRPr lang="en-US" sz="3200" b="1" dirty="0">
              <a:solidFill>
                <a:srgbClr val="FF4444"/>
              </a:solidFill>
              <a:latin typeface="Arial" charset="0"/>
              <a:ea typeface="Arial" charset="0"/>
              <a:cs typeface="Arial" charset="0"/>
            </a:endParaRPr>
          </a:p>
          <a:p>
            <a:pPr algn="ctr"/>
            <a:r>
              <a:rPr lang="en-US" sz="3200" b="1" dirty="0">
                <a:solidFill>
                  <a:srgbClr val="FF4444"/>
                </a:solidFill>
                <a:latin typeface="Arial" charset="0"/>
                <a:ea typeface="Arial" charset="0"/>
                <a:cs typeface="Arial" charset="0"/>
              </a:rPr>
              <a:t>We can help!</a:t>
            </a:r>
          </a:p>
        </p:txBody>
      </p:sp>
    </p:spTree>
    <p:extLst>
      <p:ext uri="{BB962C8B-B14F-4D97-AF65-F5344CB8AC3E}">
        <p14:creationId xmlns:p14="http://schemas.microsoft.com/office/powerpoint/2010/main" val="3235021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595704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 y="418335"/>
            <a:ext cx="5957047" cy="1701148"/>
          </a:xfrm>
          <a:prstGeom prst="rect">
            <a:avLst/>
          </a:prstGeom>
        </p:spPr>
      </p:pic>
      <p:cxnSp>
        <p:nvCxnSpPr>
          <p:cNvPr id="8" name="Connecteur droit 10"/>
          <p:cNvCxnSpPr/>
          <p:nvPr/>
        </p:nvCxnSpPr>
        <p:spPr>
          <a:xfrm>
            <a:off x="3073903" y="4325643"/>
            <a:ext cx="0" cy="1632179"/>
          </a:xfrm>
          <a:prstGeom prst="line">
            <a:avLst/>
          </a:prstGeom>
          <a:ln w="19050">
            <a:solidFill>
              <a:srgbClr val="FF4456"/>
            </a:solidFill>
          </a:ln>
        </p:spPr>
        <p:style>
          <a:lnRef idx="1">
            <a:schemeClr val="accent1"/>
          </a:lnRef>
          <a:fillRef idx="0">
            <a:schemeClr val="accent1"/>
          </a:fillRef>
          <a:effectRef idx="0">
            <a:schemeClr val="accent1"/>
          </a:effectRef>
          <a:fontRef idx="minor">
            <a:schemeClr val="tx1"/>
          </a:fontRef>
        </p:style>
      </p:cxnSp>
      <p:pic>
        <p:nvPicPr>
          <p:cNvPr id="9"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6" y="4836970"/>
            <a:ext cx="2438100" cy="609525"/>
          </a:xfrm>
          <a:prstGeom prst="rect">
            <a:avLst/>
          </a:prstGeom>
        </p:spPr>
      </p:pic>
      <p:sp>
        <p:nvSpPr>
          <p:cNvPr id="10" name="ZoneTexte 13"/>
          <p:cNvSpPr txBox="1"/>
          <p:nvPr/>
        </p:nvSpPr>
        <p:spPr>
          <a:xfrm>
            <a:off x="3402774" y="4287652"/>
            <a:ext cx="2651346" cy="1708160"/>
          </a:xfrm>
          <a:prstGeom prst="rect">
            <a:avLst/>
          </a:prstGeom>
          <a:noFill/>
        </p:spPr>
        <p:txBody>
          <a:bodyPr wrap="square" rtlCol="0">
            <a:spAutoFit/>
          </a:bodyPr>
          <a:lstStyle/>
          <a:p>
            <a:r>
              <a:rPr lang="fr-BE" sz="1500" i="0" dirty="0" err="1">
                <a:solidFill>
                  <a:srgbClr val="414141"/>
                </a:solidFill>
                <a:latin typeface="Arial" charset="0"/>
                <a:ea typeface="Arial" charset="0"/>
                <a:cs typeface="Arial" charset="0"/>
              </a:rPr>
              <a:t>Facten</a:t>
            </a:r>
            <a:r>
              <a:rPr lang="fr-BE" sz="1500" i="0" dirty="0">
                <a:solidFill>
                  <a:srgbClr val="414141"/>
                </a:solidFill>
                <a:latin typeface="Arial" charset="0"/>
                <a:ea typeface="Arial" charset="0"/>
                <a:cs typeface="Arial" charset="0"/>
              </a:rPr>
              <a:t> SAS</a:t>
            </a:r>
            <a:endParaRPr lang="fr-BE" sz="1500" i="0" baseline="0" dirty="0">
              <a:solidFill>
                <a:srgbClr val="414141"/>
              </a:solidFill>
              <a:latin typeface="Arial" charset="0"/>
              <a:ea typeface="Arial" charset="0"/>
              <a:cs typeface="Arial" charset="0"/>
            </a:endParaRPr>
          </a:p>
          <a:p>
            <a:r>
              <a:rPr lang="fr-BE" sz="1500" i="0" baseline="0" dirty="0">
                <a:solidFill>
                  <a:srgbClr val="414141"/>
                </a:solidFill>
                <a:latin typeface="Arial" charset="0"/>
                <a:ea typeface="Arial" charset="0"/>
                <a:cs typeface="Arial" charset="0"/>
              </a:rPr>
              <a:t>111 Avenue Victor Hugo</a:t>
            </a:r>
          </a:p>
          <a:p>
            <a:r>
              <a:rPr lang="fr-BE" sz="1500" i="0" baseline="0" dirty="0">
                <a:solidFill>
                  <a:srgbClr val="414141"/>
                </a:solidFill>
                <a:latin typeface="Arial" charset="0"/>
                <a:ea typeface="Arial" charset="0"/>
                <a:cs typeface="Arial" charset="0"/>
              </a:rPr>
              <a:t>75484 Paris, France</a:t>
            </a:r>
          </a:p>
          <a:p>
            <a:br>
              <a:rPr lang="fr-BE" sz="1500" i="0" baseline="0" dirty="0">
                <a:solidFill>
                  <a:srgbClr val="414141"/>
                </a:solidFill>
                <a:latin typeface="Arial" charset="0"/>
                <a:ea typeface="Arial" charset="0"/>
                <a:cs typeface="Arial" charset="0"/>
              </a:rPr>
            </a:br>
            <a:r>
              <a:rPr lang="fr-BE" sz="1500" i="0" baseline="0" dirty="0">
                <a:solidFill>
                  <a:srgbClr val="414141"/>
                </a:solidFill>
                <a:latin typeface="Arial" charset="0"/>
                <a:ea typeface="Arial" charset="0"/>
                <a:cs typeface="Arial" charset="0"/>
              </a:rPr>
              <a:t>+33 977 19 88 11 </a:t>
            </a:r>
            <a:r>
              <a:rPr lang="fr-BE" sz="1500" i="0" baseline="0" dirty="0" err="1">
                <a:solidFill>
                  <a:srgbClr val="414141"/>
                </a:solidFill>
                <a:latin typeface="Arial" charset="0"/>
                <a:ea typeface="Arial" charset="0"/>
                <a:cs typeface="Arial" charset="0"/>
              </a:rPr>
              <a:t>info@facten.com</a:t>
            </a:r>
            <a:endParaRPr lang="fr-BE" sz="1500" i="0" baseline="0" dirty="0">
              <a:solidFill>
                <a:srgbClr val="414141"/>
              </a:solidFill>
              <a:latin typeface="Arial" charset="0"/>
              <a:ea typeface="Arial" charset="0"/>
              <a:cs typeface="Arial" charset="0"/>
            </a:endParaRPr>
          </a:p>
          <a:p>
            <a:r>
              <a:rPr lang="fr-BE" sz="1500" i="0" baseline="0" dirty="0">
                <a:solidFill>
                  <a:srgbClr val="414141"/>
                </a:solidFill>
                <a:latin typeface="Arial" charset="0"/>
                <a:ea typeface="Arial" charset="0"/>
                <a:cs typeface="Arial" charset="0"/>
              </a:rPr>
              <a:t>www.facten.com</a:t>
            </a:r>
            <a:endParaRPr lang="fr-FR" sz="1500" i="0" dirty="0">
              <a:solidFill>
                <a:srgbClr val="414141"/>
              </a:solidFill>
              <a:latin typeface="Arial" charset="0"/>
              <a:ea typeface="Arial" charset="0"/>
              <a:cs typeface="Arial" charset="0"/>
            </a:endParaRPr>
          </a:p>
        </p:txBody>
      </p:sp>
    </p:spTree>
    <p:extLst>
      <p:ext uri="{BB962C8B-B14F-4D97-AF65-F5344CB8AC3E}">
        <p14:creationId xmlns:p14="http://schemas.microsoft.com/office/powerpoint/2010/main" val="156804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889"/>
          <a:stretch/>
        </p:blipFill>
        <p:spPr>
          <a:xfrm>
            <a:off x="0" y="0"/>
            <a:ext cx="12192000" cy="6248400"/>
          </a:xfrm>
          <a:prstGeom prst="rect">
            <a:avLst/>
          </a:prstGeom>
        </p:spPr>
      </p:pic>
      <p:sp>
        <p:nvSpPr>
          <p:cNvPr id="4" name="Rectangle 3"/>
          <p:cNvSpPr/>
          <p:nvPr/>
        </p:nvSpPr>
        <p:spPr>
          <a:xfrm>
            <a:off x="0" y="5181600"/>
            <a:ext cx="12192000" cy="16692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5497" y="5425606"/>
            <a:ext cx="10133402" cy="1214142"/>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Enter your LinkedIn credentials. As explained by LinkedIn only a small part of your profile is shared with us. This is only to authenticate you on the platform. Our Privacy Policy is very strict: we do not share your information with any third party.</a:t>
            </a:r>
          </a:p>
        </p:txBody>
      </p:sp>
      <p:sp>
        <p:nvSpPr>
          <p:cNvPr id="6" name="TextBox 5"/>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5</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7137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A1FD6AE-0838-8E41-B75C-5821F37E141E}"/>
              </a:ext>
            </a:extLst>
          </p:cNvPr>
          <p:cNvPicPr>
            <a:picLocks noChangeAspect="1"/>
          </p:cNvPicPr>
          <p:nvPr/>
        </p:nvPicPr>
        <p:blipFill rotWithShape="1">
          <a:blip r:embed="rId3">
            <a:extLst>
              <a:ext uri="{28A0092B-C50C-407E-A947-70E740481C1C}">
                <a14:useLocalDpi xmlns:a14="http://schemas.microsoft.com/office/drawing/2010/main" val="0"/>
              </a:ext>
            </a:extLst>
          </a:blip>
          <a:srcRect l="7540" t="7777" b="9009"/>
          <a:stretch/>
        </p:blipFill>
        <p:spPr>
          <a:xfrm>
            <a:off x="0" y="0"/>
            <a:ext cx="12192000" cy="6858000"/>
          </a:xfrm>
          <a:prstGeom prst="rect">
            <a:avLst/>
          </a:prstGeom>
        </p:spPr>
      </p:pic>
      <p:sp>
        <p:nvSpPr>
          <p:cNvPr id="5" name="Rectangle 4"/>
          <p:cNvSpPr/>
          <p:nvPr/>
        </p:nvSpPr>
        <p:spPr>
          <a:xfrm>
            <a:off x="0" y="5718262"/>
            <a:ext cx="12192000" cy="1139738"/>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1475" y="5981032"/>
            <a:ext cx="10497424" cy="598589"/>
          </a:xfrm>
          <a:prstGeom prst="rect">
            <a:avLst/>
          </a:prstGeom>
          <a:noFill/>
          <a:ln w="57150">
            <a:solidFill>
              <a:schemeClr val="accent2"/>
            </a:solidFill>
          </a:ln>
        </p:spPr>
        <p:txBody>
          <a:bodyPr wrap="square" lIns="180000" tIns="144000" rIns="180000" bIns="144000" rtlCol="0" anchor="ctr" anchorCtr="0">
            <a:spAutoFit/>
          </a:bodyPr>
          <a:lstStyle/>
          <a:p>
            <a:pPr algn="just"/>
            <a:r>
              <a:rPr lang="en-US" sz="2000" dirty="0">
                <a:solidFill>
                  <a:schemeClr val="accent2"/>
                </a:solidFill>
                <a:latin typeface="Arial" charset="0"/>
                <a:ea typeface="Arial" charset="0"/>
                <a:cs typeface="Arial" charset="0"/>
              </a:rPr>
              <a:t>This is the main screen of the Facten web application. Millions of researchers are indexed.</a:t>
            </a:r>
          </a:p>
        </p:txBody>
      </p:sp>
      <p:sp>
        <p:nvSpPr>
          <p:cNvPr id="4" name="TextBox 3"/>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6</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9120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57C4598-E391-8A4E-84CD-734EAA433099}"/>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7778" b="29692"/>
          <a:stretch/>
        </p:blipFill>
        <p:spPr>
          <a:xfrm>
            <a:off x="0" y="0"/>
            <a:ext cx="12192000" cy="5151121"/>
          </a:xfrm>
          <a:prstGeom prst="rect">
            <a:avLst/>
          </a:prstGeom>
        </p:spPr>
      </p:pic>
      <p:sp>
        <p:nvSpPr>
          <p:cNvPr id="3" name="Rectangle 2"/>
          <p:cNvSpPr/>
          <p:nvPr/>
        </p:nvSpPr>
        <p:spPr>
          <a:xfrm>
            <a:off x="0" y="4724400"/>
            <a:ext cx="12192000" cy="2126405"/>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2914" y="4889229"/>
            <a:ext cx="10425986" cy="1829695"/>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In this demo, our product is a genetic sequencer. We want all researchers that work on a particular application: DNA "low-frequency variants".</a:t>
            </a:r>
          </a:p>
          <a:p>
            <a:r>
              <a:rPr lang="en-US" sz="2000" dirty="0">
                <a:solidFill>
                  <a:schemeClr val="accent2"/>
                </a:solidFill>
                <a:latin typeface="Arial" charset="0"/>
                <a:ea typeface="Arial" charset="0"/>
                <a:cs typeface="Arial" charset="0"/>
              </a:rPr>
              <a:t>The first time we do a search, Facten needs to collect all the matching data in the World.</a:t>
            </a:r>
          </a:p>
          <a:p>
            <a:r>
              <a:rPr lang="en-US" sz="2000" dirty="0">
                <a:solidFill>
                  <a:schemeClr val="accent2"/>
                </a:solidFill>
                <a:latin typeface="Arial" charset="0"/>
                <a:ea typeface="Arial" charset="0"/>
                <a:cs typeface="Arial" charset="0"/>
              </a:rPr>
              <a:t>This can take a couple minutes but next time we want to access the same search, results will be available immediately.</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7</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734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26DD08-01A6-7047-AFD5-A46D7A10D123}"/>
              </a:ext>
            </a:extLst>
          </p:cNvPr>
          <p:cNvPicPr>
            <a:picLocks noChangeAspect="1"/>
          </p:cNvPicPr>
          <p:nvPr/>
        </p:nvPicPr>
        <p:blipFill rotWithShape="1">
          <a:blip r:embed="rId3">
            <a:extLst>
              <a:ext uri="{28A0092B-C50C-407E-A947-70E740481C1C}">
                <a14:useLocalDpi xmlns:a14="http://schemas.microsoft.com/office/drawing/2010/main" val="0"/>
              </a:ext>
            </a:extLst>
          </a:blip>
          <a:srcRect l="97568" t="7778" r="1274" b="4216"/>
          <a:stretch/>
        </p:blipFill>
        <p:spPr>
          <a:xfrm>
            <a:off x="12009120" y="1"/>
            <a:ext cx="182880" cy="7239000"/>
          </a:xfrm>
          <a:prstGeom prst="rect">
            <a:avLst/>
          </a:prstGeom>
        </p:spPr>
      </p:pic>
      <p:pic>
        <p:nvPicPr>
          <p:cNvPr id="7" name="Imagen 6">
            <a:extLst>
              <a:ext uri="{FF2B5EF4-FFF2-40B4-BE49-F238E27FC236}">
                <a16:creationId xmlns:a16="http://schemas.microsoft.com/office/drawing/2014/main" id="{1F8514F0-2072-6649-A8A1-B1728657A3AF}"/>
              </a:ext>
            </a:extLst>
          </p:cNvPr>
          <p:cNvPicPr>
            <a:picLocks noChangeAspect="1"/>
          </p:cNvPicPr>
          <p:nvPr/>
        </p:nvPicPr>
        <p:blipFill rotWithShape="1">
          <a:blip r:embed="rId3">
            <a:extLst>
              <a:ext uri="{28A0092B-C50C-407E-A947-70E740481C1C}">
                <a14:useLocalDpi xmlns:a14="http://schemas.microsoft.com/office/drawing/2010/main" val="0"/>
              </a:ext>
            </a:extLst>
          </a:blip>
          <a:srcRect l="7361" t="7778" r="1274"/>
          <a:stretch/>
        </p:blipFill>
        <p:spPr>
          <a:xfrm>
            <a:off x="-15240" y="-1"/>
            <a:ext cx="12024360" cy="7585727"/>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981032"/>
            <a:ext cx="10133402" cy="59858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We can see the size of our market</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8</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9718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6014408-BBB1-9B42-9004-DDC3B5C704C5}"/>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7778" b="8972"/>
          <a:stretch/>
        </p:blipFill>
        <p:spPr>
          <a:xfrm>
            <a:off x="0" y="-1"/>
            <a:ext cx="12192000" cy="6858001"/>
          </a:xfrm>
          <a:prstGeom prst="rect">
            <a:avLst/>
          </a:prstGeom>
        </p:spPr>
      </p:pic>
      <p:sp>
        <p:nvSpPr>
          <p:cNvPr id="3" name="Rectangle 2"/>
          <p:cNvSpPr/>
          <p:nvPr/>
        </p:nvSpPr>
        <p:spPr>
          <a:xfrm>
            <a:off x="0" y="5718262"/>
            <a:ext cx="12192000" cy="1132543"/>
          </a:xfrm>
          <a:prstGeom prst="rect">
            <a:avLst/>
          </a:prstGeom>
          <a:solidFill>
            <a:schemeClr val="bg1"/>
          </a:solidFill>
          <a:ln>
            <a:noFill/>
          </a:ln>
          <a:effectLst>
            <a:outerShdw blurRad="127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5497" y="5981032"/>
            <a:ext cx="10133402" cy="598589"/>
          </a:xfrm>
          <a:prstGeom prst="rect">
            <a:avLst/>
          </a:prstGeom>
          <a:noFill/>
          <a:ln w="57150">
            <a:solidFill>
              <a:schemeClr val="accent2"/>
            </a:solidFill>
          </a:ln>
        </p:spPr>
        <p:txBody>
          <a:bodyPr wrap="square" lIns="180000" tIns="144000" rIns="180000" bIns="144000" rtlCol="0" anchor="ctr" anchorCtr="0">
            <a:spAutoFit/>
          </a:bodyPr>
          <a:lstStyle/>
          <a:p>
            <a:r>
              <a:rPr lang="en-US" sz="2000" dirty="0">
                <a:solidFill>
                  <a:schemeClr val="accent2"/>
                </a:solidFill>
                <a:latin typeface="Arial" charset="0"/>
                <a:ea typeface="Arial" charset="0"/>
                <a:cs typeface="Arial" charset="0"/>
              </a:rPr>
              <a:t>and zoom into any country</a:t>
            </a:r>
          </a:p>
        </p:txBody>
      </p:sp>
      <p:sp>
        <p:nvSpPr>
          <p:cNvPr id="5" name="TextBox 4"/>
          <p:cNvSpPr txBox="1"/>
          <p:nvPr/>
        </p:nvSpPr>
        <p:spPr>
          <a:xfrm>
            <a:off x="10868899" y="5852581"/>
            <a:ext cx="1476375" cy="830997"/>
          </a:xfrm>
          <a:prstGeom prst="rect">
            <a:avLst/>
          </a:prstGeom>
          <a:noFill/>
        </p:spPr>
        <p:txBody>
          <a:bodyPr wrap="square" rtlCol="0">
            <a:spAutoFit/>
          </a:bodyPr>
          <a:lstStyle/>
          <a:p>
            <a:pPr algn="ctr"/>
            <a:fld id="{D50DD821-8B4A-1B46-AFB4-9B675BF488EF}" type="slidenum">
              <a:rPr lang="en-US" sz="4800" b="1" smtClean="0">
                <a:ln w="0"/>
                <a:solidFill>
                  <a:schemeClr val="accent2"/>
                </a:solidFill>
                <a:effectLst>
                  <a:outerShdw blurRad="38100" dist="19050" dir="2700000" algn="tl" rotWithShape="0">
                    <a:schemeClr val="dk1">
                      <a:alpha val="40000"/>
                    </a:schemeClr>
                  </a:outerShdw>
                </a:effectLst>
              </a:rPr>
              <a:t>9</a:t>
            </a:fld>
            <a:endParaRPr lang="en-US" sz="4800" b="1" dirty="0">
              <a:ln w="0"/>
              <a:solidFill>
                <a:schemeClr val="accent2"/>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462179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3444</TotalTime>
  <Words>883</Words>
  <Application>Microsoft Macintosh PowerPoint</Application>
  <PresentationFormat>Widescreen</PresentationFormat>
  <Paragraphs>182</Paragraphs>
  <Slides>41</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Raleway</vt:lpstr>
      <vt:lpstr>Roboto Light</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Vincent Colignon</dc:creator>
  <cp:lastModifiedBy>Eric PICHON</cp:lastModifiedBy>
  <cp:revision>155</cp:revision>
  <cp:lastPrinted>2018-05-14T13:10:03Z</cp:lastPrinted>
  <dcterms:created xsi:type="dcterms:W3CDTF">2014-03-06T14:25:33Z</dcterms:created>
  <dcterms:modified xsi:type="dcterms:W3CDTF">2018-05-14T13:10:47Z</dcterms:modified>
</cp:coreProperties>
</file>