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21" r:id="rId5"/>
    <p:sldId id="315" r:id="rId6"/>
    <p:sldId id="257" r:id="rId7"/>
    <p:sldId id="528" r:id="rId8"/>
    <p:sldId id="527" r:id="rId9"/>
    <p:sldId id="529" r:id="rId10"/>
    <p:sldId id="359" r:id="rId11"/>
    <p:sldId id="506" r:id="rId12"/>
  </p:sldIdLst>
  <p:sldSz cx="145383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nun" initials="Imanun" lastIdx="2" clrIdx="0"/>
  <p:cmAuthor id="1" name="Dankers, Cora (CFIB)" initials="D(" lastIdx="20" clrIdx="1">
    <p:extLst>
      <p:ext uri="{19B8F6BF-5375-455C-9EA6-DF929625EA0E}">
        <p15:presenceInfo xmlns:p15="http://schemas.microsoft.com/office/powerpoint/2012/main" userId="S::cora.dankers@fao.org::3de8d06c-f32d-4015-a557-50fb9a533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FFFFFF"/>
    <a:srgbClr val="009999"/>
    <a:srgbClr val="31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620" y="48"/>
      </p:cViewPr>
      <p:guideLst>
        <p:guide orient="horz" pos="2160"/>
        <p:guide pos="45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, ImanunNabi (FAOBD)" userId="1bbfcb08-1b42-46c6-995e-c86365f0190b" providerId="ADAL" clId="{8F1EB89B-67D1-4762-85EA-A7D20FDEFFFA}"/>
    <pc:docChg chg="undo custSel addSld delSld modSld">
      <pc:chgData name="Khan, ImanunNabi (FAOBD)" userId="1bbfcb08-1b42-46c6-995e-c86365f0190b" providerId="ADAL" clId="{8F1EB89B-67D1-4762-85EA-A7D20FDEFFFA}" dt="2023-03-06T07:52:03.900" v="126" actId="20577"/>
      <pc:docMkLst>
        <pc:docMk/>
      </pc:docMkLst>
      <pc:sldChg chg="del">
        <pc:chgData name="Khan, ImanunNabi (FAOBD)" userId="1bbfcb08-1b42-46c6-995e-c86365f0190b" providerId="ADAL" clId="{8F1EB89B-67D1-4762-85EA-A7D20FDEFFFA}" dt="2023-03-06T06:11:05.914" v="94" actId="47"/>
        <pc:sldMkLst>
          <pc:docMk/>
          <pc:sldMk cId="3786520139" sldId="258"/>
        </pc:sldMkLst>
      </pc:sldChg>
      <pc:sldChg chg="modSp mod">
        <pc:chgData name="Khan, ImanunNabi (FAOBD)" userId="1bbfcb08-1b42-46c6-995e-c86365f0190b" providerId="ADAL" clId="{8F1EB89B-67D1-4762-85EA-A7D20FDEFFFA}" dt="2023-03-06T07:50:17.037" v="107" actId="1076"/>
        <pc:sldMkLst>
          <pc:docMk/>
          <pc:sldMk cId="0" sldId="321"/>
        </pc:sldMkLst>
        <pc:spChg chg="mod">
          <ac:chgData name="Khan, ImanunNabi (FAOBD)" userId="1bbfcb08-1b42-46c6-995e-c86365f0190b" providerId="ADAL" clId="{8F1EB89B-67D1-4762-85EA-A7D20FDEFFFA}" dt="2023-03-06T05:43:15.009" v="9" actId="1076"/>
          <ac:spMkLst>
            <pc:docMk/>
            <pc:sldMk cId="0" sldId="321"/>
            <ac:spMk id="8" creationId="{00000000-0000-0000-0000-000000000000}"/>
          </ac:spMkLst>
        </pc:spChg>
        <pc:spChg chg="mod">
          <ac:chgData name="Khan, ImanunNabi (FAOBD)" userId="1bbfcb08-1b42-46c6-995e-c86365f0190b" providerId="ADAL" clId="{8F1EB89B-67D1-4762-85EA-A7D20FDEFFFA}" dt="2023-03-06T05:43:08.461" v="8" actId="404"/>
          <ac:spMkLst>
            <pc:docMk/>
            <pc:sldMk cId="0" sldId="321"/>
            <ac:spMk id="15" creationId="{DA33DDF2-FC30-4161-AEB8-0CB69D85737D}"/>
          </ac:spMkLst>
        </pc:spChg>
        <pc:picChg chg="mod modCrop">
          <ac:chgData name="Khan, ImanunNabi (FAOBD)" userId="1bbfcb08-1b42-46c6-995e-c86365f0190b" providerId="ADAL" clId="{8F1EB89B-67D1-4762-85EA-A7D20FDEFFFA}" dt="2023-03-06T05:42:48.810" v="3" actId="1076"/>
          <ac:picMkLst>
            <pc:docMk/>
            <pc:sldMk cId="0" sldId="321"/>
            <ac:picMk id="2" creationId="{00000000-0000-0000-0000-000000000000}"/>
          </ac:picMkLst>
        </pc:picChg>
        <pc:picChg chg="mod">
          <ac:chgData name="Khan, ImanunNabi (FAOBD)" userId="1bbfcb08-1b42-46c6-995e-c86365f0190b" providerId="ADAL" clId="{8F1EB89B-67D1-4762-85EA-A7D20FDEFFFA}" dt="2023-03-06T05:43:03.521" v="6" actId="1076"/>
          <ac:picMkLst>
            <pc:docMk/>
            <pc:sldMk cId="0" sldId="321"/>
            <ac:picMk id="3" creationId="{F479926C-7764-44BF-B2B5-F7E9A7F3599D}"/>
          </ac:picMkLst>
        </pc:picChg>
        <pc:picChg chg="mod">
          <ac:chgData name="Khan, ImanunNabi (FAOBD)" userId="1bbfcb08-1b42-46c6-995e-c86365f0190b" providerId="ADAL" clId="{8F1EB89B-67D1-4762-85EA-A7D20FDEFFFA}" dt="2023-03-06T07:50:17.037" v="107" actId="1076"/>
          <ac:picMkLst>
            <pc:docMk/>
            <pc:sldMk cId="0" sldId="321"/>
            <ac:picMk id="10" creationId="{00000000-0000-0000-0000-000000000000}"/>
          </ac:picMkLst>
        </pc:picChg>
        <pc:picChg chg="mod">
          <ac:chgData name="Khan, ImanunNabi (FAOBD)" userId="1bbfcb08-1b42-46c6-995e-c86365f0190b" providerId="ADAL" clId="{8F1EB89B-67D1-4762-85EA-A7D20FDEFFFA}" dt="2023-03-06T07:50:11.429" v="106" actId="14100"/>
          <ac:picMkLst>
            <pc:docMk/>
            <pc:sldMk cId="0" sldId="321"/>
            <ac:picMk id="11" creationId="{00000000-0000-0000-0000-000000000000}"/>
          </ac:picMkLst>
        </pc:picChg>
      </pc:sldChg>
      <pc:sldChg chg="del">
        <pc:chgData name="Khan, ImanunNabi (FAOBD)" userId="1bbfcb08-1b42-46c6-995e-c86365f0190b" providerId="ADAL" clId="{8F1EB89B-67D1-4762-85EA-A7D20FDEFFFA}" dt="2023-03-06T06:10:36.844" v="92" actId="47"/>
        <pc:sldMkLst>
          <pc:docMk/>
          <pc:sldMk cId="853114924" sldId="330"/>
        </pc:sldMkLst>
      </pc:sldChg>
      <pc:sldChg chg="del">
        <pc:chgData name="Khan, ImanunNabi (FAOBD)" userId="1bbfcb08-1b42-46c6-995e-c86365f0190b" providerId="ADAL" clId="{8F1EB89B-67D1-4762-85EA-A7D20FDEFFFA}" dt="2023-03-06T06:10:36.844" v="92" actId="47"/>
        <pc:sldMkLst>
          <pc:docMk/>
          <pc:sldMk cId="747726720" sldId="346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3471930831" sldId="347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2204308832" sldId="349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3360366920" sldId="356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1824005685" sldId="357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609541078" sldId="358"/>
        </pc:sldMkLst>
      </pc:sldChg>
      <pc:sldChg chg="del">
        <pc:chgData name="Khan, ImanunNabi (FAOBD)" userId="1bbfcb08-1b42-46c6-995e-c86365f0190b" providerId="ADAL" clId="{8F1EB89B-67D1-4762-85EA-A7D20FDEFFFA}" dt="2023-03-06T06:10:26.317" v="91" actId="47"/>
        <pc:sldMkLst>
          <pc:docMk/>
          <pc:sldMk cId="2344168043" sldId="360"/>
        </pc:sldMkLst>
      </pc:sldChg>
      <pc:sldChg chg="modSp add mod">
        <pc:chgData name="Khan, ImanunNabi (FAOBD)" userId="1bbfcb08-1b42-46c6-995e-c86365f0190b" providerId="ADAL" clId="{8F1EB89B-67D1-4762-85EA-A7D20FDEFFFA}" dt="2023-03-06T06:11:56.529" v="103" actId="1076"/>
        <pc:sldMkLst>
          <pc:docMk/>
          <pc:sldMk cId="3019901408" sldId="506"/>
        </pc:sldMkLst>
        <pc:picChg chg="mod">
          <ac:chgData name="Khan, ImanunNabi (FAOBD)" userId="1bbfcb08-1b42-46c6-995e-c86365f0190b" providerId="ADAL" clId="{8F1EB89B-67D1-4762-85EA-A7D20FDEFFFA}" dt="2023-03-06T06:11:53.954" v="102" actId="1076"/>
          <ac:picMkLst>
            <pc:docMk/>
            <pc:sldMk cId="3019901408" sldId="506"/>
            <ac:picMk id="39" creationId="{14037019-7CC8-AA7C-5B72-B79818761568}"/>
          </ac:picMkLst>
        </pc:picChg>
        <pc:picChg chg="mod">
          <ac:chgData name="Khan, ImanunNabi (FAOBD)" userId="1bbfcb08-1b42-46c6-995e-c86365f0190b" providerId="ADAL" clId="{8F1EB89B-67D1-4762-85EA-A7D20FDEFFFA}" dt="2023-03-06T06:11:50.402" v="101" actId="1076"/>
          <ac:picMkLst>
            <pc:docMk/>
            <pc:sldMk cId="3019901408" sldId="506"/>
            <ac:picMk id="43" creationId="{51D906CA-E147-33FD-4DB4-783A0280EE74}"/>
          </ac:picMkLst>
        </pc:picChg>
        <pc:picChg chg="mod">
          <ac:chgData name="Khan, ImanunNabi (FAOBD)" userId="1bbfcb08-1b42-46c6-995e-c86365f0190b" providerId="ADAL" clId="{8F1EB89B-67D1-4762-85EA-A7D20FDEFFFA}" dt="2023-03-06T06:11:56.529" v="103" actId="1076"/>
          <ac:picMkLst>
            <pc:docMk/>
            <pc:sldMk cId="3019901408" sldId="506"/>
            <ac:picMk id="45" creationId="{677C0F53-B48C-02B2-31D5-70FAAED91756}"/>
          </ac:picMkLst>
        </pc:picChg>
      </pc:sldChg>
      <pc:sldChg chg="add">
        <pc:chgData name="Khan, ImanunNabi (FAOBD)" userId="1bbfcb08-1b42-46c6-995e-c86365f0190b" providerId="ADAL" clId="{8F1EB89B-67D1-4762-85EA-A7D20FDEFFFA}" dt="2023-03-06T05:49:41.763" v="90"/>
        <pc:sldMkLst>
          <pc:docMk/>
          <pc:sldMk cId="1538940538" sldId="527"/>
        </pc:sldMkLst>
      </pc:sldChg>
      <pc:sldChg chg="delSp modSp add mod modAnim">
        <pc:chgData name="Khan, ImanunNabi (FAOBD)" userId="1bbfcb08-1b42-46c6-995e-c86365f0190b" providerId="ADAL" clId="{8F1EB89B-67D1-4762-85EA-A7D20FDEFFFA}" dt="2023-03-06T05:48:59.042" v="87" actId="14100"/>
        <pc:sldMkLst>
          <pc:docMk/>
          <pc:sldMk cId="1468131284" sldId="528"/>
        </pc:sldMkLst>
        <pc:spChg chg="mod">
          <ac:chgData name="Khan, ImanunNabi (FAOBD)" userId="1bbfcb08-1b42-46c6-995e-c86365f0190b" providerId="ADAL" clId="{8F1EB89B-67D1-4762-85EA-A7D20FDEFFFA}" dt="2023-03-06T05:44:44.527" v="82" actId="207"/>
          <ac:spMkLst>
            <pc:docMk/>
            <pc:sldMk cId="1468131284" sldId="528"/>
            <ac:spMk id="14" creationId="{00000000-0000-0000-0000-000000000000}"/>
          </ac:spMkLst>
        </pc:spChg>
        <pc:spChg chg="mod">
          <ac:chgData name="Khan, ImanunNabi (FAOBD)" userId="1bbfcb08-1b42-46c6-995e-c86365f0190b" providerId="ADAL" clId="{8F1EB89B-67D1-4762-85EA-A7D20FDEFFFA}" dt="2023-03-06T05:47:32.467" v="84" actId="14100"/>
          <ac:spMkLst>
            <pc:docMk/>
            <pc:sldMk cId="1468131284" sldId="528"/>
            <ac:spMk id="79" creationId="{00000000-0000-0000-0000-000000000000}"/>
          </ac:spMkLst>
        </pc:spChg>
        <pc:grpChg chg="del">
          <ac:chgData name="Khan, ImanunNabi (FAOBD)" userId="1bbfcb08-1b42-46c6-995e-c86365f0190b" providerId="ADAL" clId="{8F1EB89B-67D1-4762-85EA-A7D20FDEFFFA}" dt="2023-03-06T05:48:50.829" v="85" actId="478"/>
          <ac:grpSpMkLst>
            <pc:docMk/>
            <pc:sldMk cId="1468131284" sldId="528"/>
            <ac:grpSpMk id="2" creationId="{00000000-0000-0000-0000-000000000000}"/>
          </ac:grpSpMkLst>
        </pc:grpChg>
        <pc:grpChg chg="mod">
          <ac:chgData name="Khan, ImanunNabi (FAOBD)" userId="1bbfcb08-1b42-46c6-995e-c86365f0190b" providerId="ADAL" clId="{8F1EB89B-67D1-4762-85EA-A7D20FDEFFFA}" dt="2023-03-06T05:48:59.042" v="87" actId="14100"/>
          <ac:grpSpMkLst>
            <pc:docMk/>
            <pc:sldMk cId="1468131284" sldId="528"/>
            <ac:grpSpMk id="1042" creationId="{00000000-0000-0000-0000-000000000000}"/>
          </ac:grpSpMkLst>
        </pc:grpChg>
      </pc:sldChg>
      <pc:sldChg chg="delSp new del mod">
        <pc:chgData name="Khan, ImanunNabi (FAOBD)" userId="1bbfcb08-1b42-46c6-995e-c86365f0190b" providerId="ADAL" clId="{8F1EB89B-67D1-4762-85EA-A7D20FDEFFFA}" dt="2023-03-06T06:12:42.493" v="104" actId="47"/>
        <pc:sldMkLst>
          <pc:docMk/>
          <pc:sldMk cId="2614413900" sldId="529"/>
        </pc:sldMkLst>
        <pc:spChg chg="del">
          <ac:chgData name="Khan, ImanunNabi (FAOBD)" userId="1bbfcb08-1b42-46c6-995e-c86365f0190b" providerId="ADAL" clId="{8F1EB89B-67D1-4762-85EA-A7D20FDEFFFA}" dt="2023-03-06T05:49:41.170" v="89" actId="478"/>
          <ac:spMkLst>
            <pc:docMk/>
            <pc:sldMk cId="2614413900" sldId="529"/>
            <ac:spMk id="2" creationId="{95BF8A2D-77F9-3BB0-00F4-8BCF2798325A}"/>
          </ac:spMkLst>
        </pc:spChg>
        <pc:spChg chg="del">
          <ac:chgData name="Khan, ImanunNabi (FAOBD)" userId="1bbfcb08-1b42-46c6-995e-c86365f0190b" providerId="ADAL" clId="{8F1EB89B-67D1-4762-85EA-A7D20FDEFFFA}" dt="2023-03-06T05:49:41.170" v="89" actId="478"/>
          <ac:spMkLst>
            <pc:docMk/>
            <pc:sldMk cId="2614413900" sldId="529"/>
            <ac:spMk id="3" creationId="{64E85F37-9815-79CA-56DC-606E71377E2A}"/>
          </ac:spMkLst>
        </pc:spChg>
      </pc:sldChg>
      <pc:sldChg chg="addSp delSp modSp new mod">
        <pc:chgData name="Khan, ImanunNabi (FAOBD)" userId="1bbfcb08-1b42-46c6-995e-c86365f0190b" providerId="ADAL" clId="{8F1EB89B-67D1-4762-85EA-A7D20FDEFFFA}" dt="2023-03-06T07:52:03.900" v="126" actId="20577"/>
        <pc:sldMkLst>
          <pc:docMk/>
          <pc:sldMk cId="3751226092" sldId="529"/>
        </pc:sldMkLst>
        <pc:spChg chg="del">
          <ac:chgData name="Khan, ImanunNabi (FAOBD)" userId="1bbfcb08-1b42-46c6-995e-c86365f0190b" providerId="ADAL" clId="{8F1EB89B-67D1-4762-85EA-A7D20FDEFFFA}" dt="2023-03-06T07:50:40.318" v="109" actId="478"/>
          <ac:spMkLst>
            <pc:docMk/>
            <pc:sldMk cId="3751226092" sldId="529"/>
            <ac:spMk id="2" creationId="{53035E8C-A670-742E-0154-275489DDF24A}"/>
          </ac:spMkLst>
        </pc:spChg>
        <pc:spChg chg="del">
          <ac:chgData name="Khan, ImanunNabi (FAOBD)" userId="1bbfcb08-1b42-46c6-995e-c86365f0190b" providerId="ADAL" clId="{8F1EB89B-67D1-4762-85EA-A7D20FDEFFFA}" dt="2023-03-06T07:50:40.318" v="109" actId="478"/>
          <ac:spMkLst>
            <pc:docMk/>
            <pc:sldMk cId="3751226092" sldId="529"/>
            <ac:spMk id="3" creationId="{604B80E1-4E22-6DEB-3848-7CA7C5E9C5A7}"/>
          </ac:spMkLst>
        </pc:spChg>
        <pc:spChg chg="add del mod">
          <ac:chgData name="Khan, ImanunNabi (FAOBD)" userId="1bbfcb08-1b42-46c6-995e-c86365f0190b" providerId="ADAL" clId="{8F1EB89B-67D1-4762-85EA-A7D20FDEFFFA}" dt="2023-03-06T07:51:23.457" v="114" actId="478"/>
          <ac:spMkLst>
            <pc:docMk/>
            <pc:sldMk cId="3751226092" sldId="529"/>
            <ac:spMk id="5" creationId="{8FF77B9C-C0A2-BC98-0D9F-17ECCCC770BF}"/>
          </ac:spMkLst>
        </pc:spChg>
        <pc:spChg chg="add mod">
          <ac:chgData name="Khan, ImanunNabi (FAOBD)" userId="1bbfcb08-1b42-46c6-995e-c86365f0190b" providerId="ADAL" clId="{8F1EB89B-67D1-4762-85EA-A7D20FDEFFFA}" dt="2023-03-06T07:52:03.900" v="126" actId="20577"/>
          <ac:spMkLst>
            <pc:docMk/>
            <pc:sldMk cId="3751226092" sldId="529"/>
            <ac:spMk id="6" creationId="{0348D0D3-3646-B084-FB81-E2C9E4CB06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48828-1061-4F06-B57A-12B74D3FC3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E66D1D-085A-40F7-8074-E0A40B6036D2}">
      <dgm:prSet/>
      <dgm:spPr/>
      <dgm:t>
        <a:bodyPr/>
        <a:lstStyle/>
        <a:p>
          <a:r>
            <a:rPr lang="en-US" dirty="0"/>
            <a:t>Digitalization on its own is not enough</a:t>
          </a:r>
        </a:p>
      </dgm:t>
    </dgm:pt>
    <dgm:pt modelId="{7085FA97-919E-44CA-B860-E68CC29BE19A}" type="parTrans" cxnId="{0CF08FB6-5AA8-4F15-A315-4A7A042C9041}">
      <dgm:prSet/>
      <dgm:spPr/>
      <dgm:t>
        <a:bodyPr/>
        <a:lstStyle/>
        <a:p>
          <a:endParaRPr lang="en-US"/>
        </a:p>
      </dgm:t>
    </dgm:pt>
    <dgm:pt modelId="{E08A695F-4E82-4F0D-9A5E-1DD3C11CC019}" type="sibTrans" cxnId="{0CF08FB6-5AA8-4F15-A315-4A7A042C9041}">
      <dgm:prSet/>
      <dgm:spPr/>
      <dgm:t>
        <a:bodyPr/>
        <a:lstStyle/>
        <a:p>
          <a:endParaRPr lang="en-US"/>
        </a:p>
      </dgm:t>
    </dgm:pt>
    <dgm:pt modelId="{4B293D17-2D01-40B0-B7BC-1C0FE5D6A8DA}">
      <dgm:prSet/>
      <dgm:spPr/>
      <dgm:t>
        <a:bodyPr/>
        <a:lstStyle/>
        <a:p>
          <a:r>
            <a:rPr lang="en-US"/>
            <a:t>It must come hand-in-hand with well organized farming community</a:t>
          </a:r>
        </a:p>
      </dgm:t>
    </dgm:pt>
    <dgm:pt modelId="{D5BF6318-A508-4060-A5DA-A8023404B7EF}" type="parTrans" cxnId="{75E67CA5-B982-4354-BB7A-C1C4AF763BD9}">
      <dgm:prSet/>
      <dgm:spPr/>
      <dgm:t>
        <a:bodyPr/>
        <a:lstStyle/>
        <a:p>
          <a:endParaRPr lang="en-US"/>
        </a:p>
      </dgm:t>
    </dgm:pt>
    <dgm:pt modelId="{0A4B5F41-FFF0-4202-990E-A2E616A27F8F}" type="sibTrans" cxnId="{75E67CA5-B982-4354-BB7A-C1C4AF763BD9}">
      <dgm:prSet/>
      <dgm:spPr/>
      <dgm:t>
        <a:bodyPr/>
        <a:lstStyle/>
        <a:p>
          <a:endParaRPr lang="en-US"/>
        </a:p>
      </dgm:t>
    </dgm:pt>
    <dgm:pt modelId="{F3E040E5-85DD-494A-8471-CF31E0AC4787}">
      <dgm:prSet/>
      <dgm:spPr/>
      <dgm:t>
        <a:bodyPr/>
        <a:lstStyle/>
        <a:p>
          <a:r>
            <a:rPr lang="en-US"/>
            <a:t>When both are in place, they catalyze growth</a:t>
          </a:r>
        </a:p>
      </dgm:t>
    </dgm:pt>
    <dgm:pt modelId="{FF2ACCE5-1AEE-48F9-ACD3-90AEAE37FD80}" type="parTrans" cxnId="{82B66890-1973-4F10-955D-2A29F4534885}">
      <dgm:prSet/>
      <dgm:spPr/>
      <dgm:t>
        <a:bodyPr/>
        <a:lstStyle/>
        <a:p>
          <a:endParaRPr lang="en-US"/>
        </a:p>
      </dgm:t>
    </dgm:pt>
    <dgm:pt modelId="{735F5798-3A24-4E01-8F87-8708257F7DCC}" type="sibTrans" cxnId="{82B66890-1973-4F10-955D-2A29F4534885}">
      <dgm:prSet/>
      <dgm:spPr/>
      <dgm:t>
        <a:bodyPr/>
        <a:lstStyle/>
        <a:p>
          <a:endParaRPr lang="en-US"/>
        </a:p>
      </dgm:t>
    </dgm:pt>
    <dgm:pt modelId="{5480F221-A4CD-514B-AC92-6B239D70A8A3}" type="pres">
      <dgm:prSet presAssocID="{B3548828-1061-4F06-B57A-12B74D3FC3D8}" presName="linear" presStyleCnt="0">
        <dgm:presLayoutVars>
          <dgm:animLvl val="lvl"/>
          <dgm:resizeHandles val="exact"/>
        </dgm:presLayoutVars>
      </dgm:prSet>
      <dgm:spPr/>
    </dgm:pt>
    <dgm:pt modelId="{864EBC51-5CD4-7842-8D7B-960E8835D8DC}" type="pres">
      <dgm:prSet presAssocID="{BDE66D1D-085A-40F7-8074-E0A40B6036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B13FAE-58F0-064C-9A82-0F3DC6B9EDF5}" type="pres">
      <dgm:prSet presAssocID="{E08A695F-4E82-4F0D-9A5E-1DD3C11CC019}" presName="spacer" presStyleCnt="0"/>
      <dgm:spPr/>
    </dgm:pt>
    <dgm:pt modelId="{868D7CA7-757C-3B47-9317-16EE70004D93}" type="pres">
      <dgm:prSet presAssocID="{4B293D17-2D01-40B0-B7BC-1C0FE5D6A8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231438-E738-EC4C-829A-531C82FE978C}" type="pres">
      <dgm:prSet presAssocID="{0A4B5F41-FFF0-4202-990E-A2E616A27F8F}" presName="spacer" presStyleCnt="0"/>
      <dgm:spPr/>
    </dgm:pt>
    <dgm:pt modelId="{DFB7A683-73BC-4546-80DA-33324A07BD16}" type="pres">
      <dgm:prSet presAssocID="{F3E040E5-85DD-494A-8471-CF31E0AC47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832E1F-2654-014B-9DE1-6B21756D71D3}" type="presOf" srcId="{B3548828-1061-4F06-B57A-12B74D3FC3D8}" destId="{5480F221-A4CD-514B-AC92-6B239D70A8A3}" srcOrd="0" destOrd="0" presId="urn:microsoft.com/office/officeart/2005/8/layout/vList2"/>
    <dgm:cxn modelId="{120F526A-1A7D-8148-A5BA-20E47D982F79}" type="presOf" srcId="{BDE66D1D-085A-40F7-8074-E0A40B6036D2}" destId="{864EBC51-5CD4-7842-8D7B-960E8835D8DC}" srcOrd="0" destOrd="0" presId="urn:microsoft.com/office/officeart/2005/8/layout/vList2"/>
    <dgm:cxn modelId="{82B66890-1973-4F10-955D-2A29F4534885}" srcId="{B3548828-1061-4F06-B57A-12B74D3FC3D8}" destId="{F3E040E5-85DD-494A-8471-CF31E0AC4787}" srcOrd="2" destOrd="0" parTransId="{FF2ACCE5-1AEE-48F9-ACD3-90AEAE37FD80}" sibTransId="{735F5798-3A24-4E01-8F87-8708257F7DCC}"/>
    <dgm:cxn modelId="{98A0D993-A7A1-9542-9A0B-5FB64F57DD4F}" type="presOf" srcId="{F3E040E5-85DD-494A-8471-CF31E0AC4787}" destId="{DFB7A683-73BC-4546-80DA-33324A07BD16}" srcOrd="0" destOrd="0" presId="urn:microsoft.com/office/officeart/2005/8/layout/vList2"/>
    <dgm:cxn modelId="{75E67CA5-B982-4354-BB7A-C1C4AF763BD9}" srcId="{B3548828-1061-4F06-B57A-12B74D3FC3D8}" destId="{4B293D17-2D01-40B0-B7BC-1C0FE5D6A8DA}" srcOrd="1" destOrd="0" parTransId="{D5BF6318-A508-4060-A5DA-A8023404B7EF}" sibTransId="{0A4B5F41-FFF0-4202-990E-A2E616A27F8F}"/>
    <dgm:cxn modelId="{0CF08FB6-5AA8-4F15-A315-4A7A042C9041}" srcId="{B3548828-1061-4F06-B57A-12B74D3FC3D8}" destId="{BDE66D1D-085A-40F7-8074-E0A40B6036D2}" srcOrd="0" destOrd="0" parTransId="{7085FA97-919E-44CA-B860-E68CC29BE19A}" sibTransId="{E08A695F-4E82-4F0D-9A5E-1DD3C11CC019}"/>
    <dgm:cxn modelId="{4DF931BC-A2B1-4346-AD28-CD75B1638C48}" type="presOf" srcId="{4B293D17-2D01-40B0-B7BC-1C0FE5D6A8DA}" destId="{868D7CA7-757C-3B47-9317-16EE70004D93}" srcOrd="0" destOrd="0" presId="urn:microsoft.com/office/officeart/2005/8/layout/vList2"/>
    <dgm:cxn modelId="{40C1B02F-D1A5-CD4A-A64F-A69C411A778C}" type="presParOf" srcId="{5480F221-A4CD-514B-AC92-6B239D70A8A3}" destId="{864EBC51-5CD4-7842-8D7B-960E8835D8DC}" srcOrd="0" destOrd="0" presId="urn:microsoft.com/office/officeart/2005/8/layout/vList2"/>
    <dgm:cxn modelId="{B5166C96-AFE9-C440-84B2-247079C694D3}" type="presParOf" srcId="{5480F221-A4CD-514B-AC92-6B239D70A8A3}" destId="{F8B13FAE-58F0-064C-9A82-0F3DC6B9EDF5}" srcOrd="1" destOrd="0" presId="urn:microsoft.com/office/officeart/2005/8/layout/vList2"/>
    <dgm:cxn modelId="{2AE6CF8A-637A-354A-ADEE-D53CA2C5F695}" type="presParOf" srcId="{5480F221-A4CD-514B-AC92-6B239D70A8A3}" destId="{868D7CA7-757C-3B47-9317-16EE70004D93}" srcOrd="2" destOrd="0" presId="urn:microsoft.com/office/officeart/2005/8/layout/vList2"/>
    <dgm:cxn modelId="{03DB1841-C92E-4548-97F5-DBD86C23E8BB}" type="presParOf" srcId="{5480F221-A4CD-514B-AC92-6B239D70A8A3}" destId="{32231438-E738-EC4C-829A-531C82FE978C}" srcOrd="3" destOrd="0" presId="urn:microsoft.com/office/officeart/2005/8/layout/vList2"/>
    <dgm:cxn modelId="{F0A2C007-8799-5E46-B481-E7DCEC787EF4}" type="presParOf" srcId="{5480F221-A4CD-514B-AC92-6B239D70A8A3}" destId="{DFB7A683-73BC-4546-80DA-33324A07BD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EBC51-5CD4-7842-8D7B-960E8835D8DC}">
      <dsp:nvSpPr>
        <dsp:cNvPr id="0" name=""/>
        <dsp:cNvSpPr/>
      </dsp:nvSpPr>
      <dsp:spPr>
        <a:xfrm>
          <a:off x="0" y="657183"/>
          <a:ext cx="5577840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Digitalization on its own is not enough</a:t>
          </a:r>
        </a:p>
      </dsp:txBody>
      <dsp:txXfrm>
        <a:off x="56315" y="713498"/>
        <a:ext cx="5465210" cy="1040990"/>
      </dsp:txXfrm>
    </dsp:sp>
    <dsp:sp modelId="{868D7CA7-757C-3B47-9317-16EE70004D93}">
      <dsp:nvSpPr>
        <dsp:cNvPr id="0" name=""/>
        <dsp:cNvSpPr/>
      </dsp:nvSpPr>
      <dsp:spPr>
        <a:xfrm>
          <a:off x="0" y="1894323"/>
          <a:ext cx="5577840" cy="11536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It must come hand-in-hand with well organized farming community</a:t>
          </a:r>
        </a:p>
      </dsp:txBody>
      <dsp:txXfrm>
        <a:off x="56315" y="1950638"/>
        <a:ext cx="5465210" cy="1040990"/>
      </dsp:txXfrm>
    </dsp:sp>
    <dsp:sp modelId="{DFB7A683-73BC-4546-80DA-33324A07BD16}">
      <dsp:nvSpPr>
        <dsp:cNvPr id="0" name=""/>
        <dsp:cNvSpPr/>
      </dsp:nvSpPr>
      <dsp:spPr>
        <a:xfrm>
          <a:off x="0" y="3131463"/>
          <a:ext cx="5577840" cy="11536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When both are in place, they catalyze growth</a:t>
          </a:r>
        </a:p>
      </dsp:txBody>
      <dsp:txXfrm>
        <a:off x="56315" y="3187778"/>
        <a:ext cx="5465210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3A57-3E04-4E8B-AF38-F2CF568EF78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857250"/>
            <a:ext cx="4905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46F4-5AAA-4ED7-B5AE-6BA420A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46F4-5AAA-4ED7-B5AE-6BA420A902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46F4-5AAA-4ED7-B5AE-6BA420A90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375" y="2130435"/>
            <a:ext cx="1235757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0749" y="3886200"/>
            <a:ext cx="101768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0287" y="274642"/>
            <a:ext cx="327112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916" y="274642"/>
            <a:ext cx="957106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26" y="4406910"/>
            <a:ext cx="123575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426" y="2906713"/>
            <a:ext cx="123575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6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10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3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5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916" y="1600206"/>
            <a:ext cx="6421094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0315" y="1600206"/>
            <a:ext cx="6421094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920" y="1535113"/>
            <a:ext cx="6423618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0" b="1"/>
            </a:lvl3pPr>
            <a:lvl4pPr marL="1371664" indent="0">
              <a:buNone/>
              <a:defRPr sz="1599" b="1"/>
            </a:lvl4pPr>
            <a:lvl5pPr marL="1828886" indent="0">
              <a:buNone/>
              <a:defRPr sz="1599" b="1"/>
            </a:lvl5pPr>
            <a:lvl6pPr marL="2286108" indent="0">
              <a:buNone/>
              <a:defRPr sz="1599" b="1"/>
            </a:lvl6pPr>
            <a:lvl7pPr marL="2743330" indent="0">
              <a:buNone/>
              <a:defRPr sz="1599" b="1"/>
            </a:lvl7pPr>
            <a:lvl8pPr marL="3200551" indent="0">
              <a:buNone/>
              <a:defRPr sz="1599" b="1"/>
            </a:lvl8pPr>
            <a:lvl9pPr marL="3657772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920" y="2174875"/>
            <a:ext cx="6423618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85270" y="1535113"/>
            <a:ext cx="642614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0" b="1"/>
            </a:lvl3pPr>
            <a:lvl4pPr marL="1371664" indent="0">
              <a:buNone/>
              <a:defRPr sz="1599" b="1"/>
            </a:lvl4pPr>
            <a:lvl5pPr marL="1828886" indent="0">
              <a:buNone/>
              <a:defRPr sz="1599" b="1"/>
            </a:lvl5pPr>
            <a:lvl6pPr marL="2286108" indent="0">
              <a:buNone/>
              <a:defRPr sz="1599" b="1"/>
            </a:lvl6pPr>
            <a:lvl7pPr marL="2743330" indent="0">
              <a:buNone/>
              <a:defRPr sz="1599" b="1"/>
            </a:lvl7pPr>
            <a:lvl8pPr marL="3200551" indent="0">
              <a:buNone/>
              <a:defRPr sz="1599" b="1"/>
            </a:lvl8pPr>
            <a:lvl9pPr marL="3657772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85270" y="2174875"/>
            <a:ext cx="642614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21" y="273050"/>
            <a:ext cx="4783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084" y="273055"/>
            <a:ext cx="81273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921" y="1435103"/>
            <a:ext cx="4783007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22" indent="0">
              <a:buNone/>
              <a:defRPr sz="1200"/>
            </a:lvl2pPr>
            <a:lvl3pPr marL="914444" indent="0">
              <a:buNone/>
              <a:defRPr sz="1000"/>
            </a:lvl3pPr>
            <a:lvl4pPr marL="1371664" indent="0">
              <a:buNone/>
              <a:defRPr sz="900"/>
            </a:lvl4pPr>
            <a:lvl5pPr marL="1828886" indent="0">
              <a:buNone/>
              <a:defRPr sz="900"/>
            </a:lvl5pPr>
            <a:lvl6pPr marL="2286108" indent="0">
              <a:buNone/>
              <a:defRPr sz="900"/>
            </a:lvl6pPr>
            <a:lvl7pPr marL="2743330" indent="0">
              <a:buNone/>
              <a:defRPr sz="900"/>
            </a:lvl7pPr>
            <a:lvl8pPr marL="3200551" indent="0">
              <a:buNone/>
              <a:defRPr sz="900"/>
            </a:lvl8pPr>
            <a:lvl9pPr marL="36577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613" y="4800600"/>
            <a:ext cx="87229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9613" y="612775"/>
            <a:ext cx="87229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4" indent="0">
              <a:buNone/>
              <a:defRPr sz="2401"/>
            </a:lvl3pPr>
            <a:lvl4pPr marL="1371664" indent="0">
              <a:buNone/>
              <a:defRPr sz="2000"/>
            </a:lvl4pPr>
            <a:lvl5pPr marL="1828886" indent="0">
              <a:buNone/>
              <a:defRPr sz="2000"/>
            </a:lvl5pPr>
            <a:lvl6pPr marL="2286108" indent="0">
              <a:buNone/>
              <a:defRPr sz="2000"/>
            </a:lvl6pPr>
            <a:lvl7pPr marL="2743330" indent="0">
              <a:buNone/>
              <a:defRPr sz="2000"/>
            </a:lvl7pPr>
            <a:lvl8pPr marL="3200551" indent="0">
              <a:buNone/>
              <a:defRPr sz="2000"/>
            </a:lvl8pPr>
            <a:lvl9pPr marL="36577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613" y="5367338"/>
            <a:ext cx="8722995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22" indent="0">
              <a:buNone/>
              <a:defRPr sz="1200"/>
            </a:lvl2pPr>
            <a:lvl3pPr marL="914444" indent="0">
              <a:buNone/>
              <a:defRPr sz="1000"/>
            </a:lvl3pPr>
            <a:lvl4pPr marL="1371664" indent="0">
              <a:buNone/>
              <a:defRPr sz="900"/>
            </a:lvl4pPr>
            <a:lvl5pPr marL="1828886" indent="0">
              <a:buNone/>
              <a:defRPr sz="900"/>
            </a:lvl5pPr>
            <a:lvl6pPr marL="2286108" indent="0">
              <a:buNone/>
              <a:defRPr sz="900"/>
            </a:lvl6pPr>
            <a:lvl7pPr marL="2743330" indent="0">
              <a:buNone/>
              <a:defRPr sz="900"/>
            </a:lvl7pPr>
            <a:lvl8pPr marL="3200551" indent="0">
              <a:buNone/>
              <a:defRPr sz="900"/>
            </a:lvl8pPr>
            <a:lvl9pPr marL="36577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916" y="274638"/>
            <a:ext cx="130844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916" y="1600206"/>
            <a:ext cx="130844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916" y="6356360"/>
            <a:ext cx="339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FC51-4006-4EF6-86F9-06B31581433E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7261" y="6356360"/>
            <a:ext cx="4603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9133" y="6356360"/>
            <a:ext cx="339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EC65-F2CA-4FFC-BE29-F453BD01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4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6" indent="-342916" algn="l" defTabSz="914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6" indent="-285764" algn="l" defTabSz="9144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4" indent="-228610" algn="l" defTabSz="914444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76" indent="-228610" algn="l" defTabSz="9144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98" indent="-228610" algn="l" defTabSz="9144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18" indent="-228610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0" indent="-228610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2" indent="-228610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3" indent="-228610" algn="l" defTabSz="9144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6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8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0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1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2" algn="l" defTabSz="9144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15.jpe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image" Target="../media/image22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-W7fbYhOM" TargetMode="External"/><Relationship Id="rId7" Type="http://schemas.openxmlformats.org/officeDocument/2006/relationships/hyperlink" Target="https://www.youtube.com/watch?v=Ae6g1S3ktjU" TargetMode="External"/><Relationship Id="rId2" Type="http://schemas.openxmlformats.org/officeDocument/2006/relationships/hyperlink" Target="https://www.youtube.com/watch?v=SotGfjDwm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CD1JrDq3IY" TargetMode="External"/><Relationship Id="rId5" Type="http://schemas.openxmlformats.org/officeDocument/2006/relationships/hyperlink" Target="https://www.youtube.com/watch?v=RjucyNVMBQE" TargetMode="External"/><Relationship Id="rId4" Type="http://schemas.openxmlformats.org/officeDocument/2006/relationships/hyperlink" Target="https://www.youtube.com/watch?v=ocjgG8ApS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26" Type="http://schemas.openxmlformats.org/officeDocument/2006/relationships/image" Target="../media/image52.sv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jpeg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24" Type="http://schemas.openxmlformats.org/officeDocument/2006/relationships/image" Target="../media/image50.sv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100" y="5709622"/>
            <a:ext cx="680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Increasing Access to Finance for Farmers’ Organizations in Bangladesh (MMI-A2F+)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2" y="330597"/>
            <a:ext cx="706099" cy="706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2" y="126133"/>
            <a:ext cx="2803525" cy="11321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3DDF2-FC30-4161-AEB8-0CB69D85737D}"/>
              </a:ext>
            </a:extLst>
          </p:cNvPr>
          <p:cNvSpPr txBox="1"/>
          <p:nvPr/>
        </p:nvSpPr>
        <p:spPr>
          <a:xfrm>
            <a:off x="80962" y="2798058"/>
            <a:ext cx="764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Digital Inclusion of Smallholder Farmers in Bangladesh through strong Producer Organization 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9926C-7764-44BF-B2B5-F7E9A7F3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" y="251936"/>
            <a:ext cx="1958101" cy="748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16882"/>
          <a:stretch/>
        </p:blipFill>
        <p:spPr>
          <a:xfrm>
            <a:off x="7862887" y="0"/>
            <a:ext cx="6675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E30D52E-1560-40F4-A201-77BAA7406478}"/>
              </a:ext>
            </a:extLst>
          </p:cNvPr>
          <p:cNvSpPr txBox="1"/>
          <p:nvPr/>
        </p:nvSpPr>
        <p:spPr>
          <a:xfrm>
            <a:off x="821394" y="2787096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4000" dirty="0">
                <a:solidFill>
                  <a:schemeClr val="accent1"/>
                </a:solidFill>
              </a:rPr>
              <a:t>Empowering smallholders through strong producers’ organizations and digital tech</a:t>
            </a:r>
            <a:r>
              <a:rPr lang="en-US" sz="4000" dirty="0">
                <a:solidFill>
                  <a:schemeClr val="accent1"/>
                </a:solidFill>
              </a:rPr>
              <a:t>n</a:t>
            </a:r>
            <a:r>
              <a:rPr lang="en-PT" sz="4000" dirty="0">
                <a:solidFill>
                  <a:schemeClr val="accent1"/>
                </a:solidFill>
              </a:rPr>
              <a:t>ology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ADED2C-44D9-454A-9FC7-CA265867A2A5}"/>
              </a:ext>
            </a:extLst>
          </p:cNvPr>
          <p:cNvSpPr txBox="1"/>
          <p:nvPr/>
        </p:nvSpPr>
        <p:spPr>
          <a:xfrm>
            <a:off x="54425" y="932528"/>
            <a:ext cx="7325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Missing Middle Initiative (MMI)</a:t>
            </a:r>
            <a:endParaRPr lang="en-US" sz="36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2285FE-3DF2-4441-9720-5B67BFEAF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5" b="14553"/>
          <a:stretch/>
        </p:blipFill>
        <p:spPr>
          <a:xfrm>
            <a:off x="2925762" y="1686394"/>
            <a:ext cx="2819401" cy="1107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BBDA-1105-488B-90C7-47E06D04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3" r="11774"/>
          <a:stretch/>
        </p:blipFill>
        <p:spPr>
          <a:xfrm>
            <a:off x="6964362" y="0"/>
            <a:ext cx="769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7BF7-B5E0-B34D-A620-294F69E1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7" y="0"/>
            <a:ext cx="3811886" cy="6858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PT" sz="4000" dirty="0">
                <a:solidFill>
                  <a:srgbClr val="FFFF00"/>
                </a:solidFill>
              </a:rPr>
              <a:t>Strong POs and digitalization work together</a:t>
            </a:r>
            <a:r>
              <a:rPr lang="en-US" sz="4000" dirty="0">
                <a:solidFill>
                  <a:srgbClr val="FFFF00"/>
                </a:solidFill>
              </a:rPr>
              <a:t> to build a resilient farming society and food systems </a:t>
            </a:r>
            <a:endParaRPr lang="en-PT" sz="40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D3DE3-D7C4-4DA3-9E44-1EC65380B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87824"/>
              </p:ext>
            </p:extLst>
          </p:nvPr>
        </p:nvGraphicFramePr>
        <p:xfrm>
          <a:off x="3975252" y="1093824"/>
          <a:ext cx="5577840" cy="494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F994E4-2969-4DF5-BEF9-CB8827EE65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0" r="27527"/>
          <a:stretch/>
        </p:blipFill>
        <p:spPr>
          <a:xfrm>
            <a:off x="9718195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/>
          <p:cNvGrpSpPr/>
          <p:nvPr/>
        </p:nvGrpSpPr>
        <p:grpSpPr>
          <a:xfrm>
            <a:off x="1301573" y="379845"/>
            <a:ext cx="11896800" cy="860700"/>
            <a:chOff x="128411" y="379845"/>
            <a:chExt cx="11896800" cy="860700"/>
          </a:xfrm>
        </p:grpSpPr>
        <p:sp>
          <p:nvSpPr>
            <p:cNvPr id="6" name="Rounded Rectangle 5"/>
            <p:cNvSpPr/>
            <p:nvPr/>
          </p:nvSpPr>
          <p:spPr>
            <a:xfrm>
              <a:off x="1621758" y="603849"/>
              <a:ext cx="1621766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Producer Organization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55667" y="603849"/>
              <a:ext cx="1621766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Farming Youth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23483" y="605445"/>
              <a:ext cx="1621766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Mechanization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89575" y="603849"/>
              <a:ext cx="1621766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Climate Finance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57394" y="603849"/>
              <a:ext cx="1621766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Digitalization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291302" y="603849"/>
              <a:ext cx="1733909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Export Competiveness </a:t>
              </a:r>
            </a:p>
          </p:txBody>
        </p:sp>
        <p:pic>
          <p:nvPicPr>
            <p:cNvPr id="1026" name="Picture 2" descr="Vector drawing of grayscale k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14738">
              <a:off x="128411" y="379845"/>
              <a:ext cx="860700" cy="86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1417" y="858330"/>
              <a:ext cx="1270350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Agency FB" panose="020B0503020202020204" pitchFamily="34" charset="0"/>
                </a:rPr>
                <a:t>Investment keys: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7222" y="2739180"/>
            <a:ext cx="1403156" cy="1443627"/>
            <a:chOff x="14060" y="2739179"/>
            <a:chExt cx="1403156" cy="1443627"/>
          </a:xfrm>
        </p:grpSpPr>
        <p:sp>
          <p:nvSpPr>
            <p:cNvPr id="80" name="TextBox 79"/>
            <p:cNvSpPr txBox="1"/>
            <p:nvPr/>
          </p:nvSpPr>
          <p:spPr>
            <a:xfrm>
              <a:off x="190500" y="3506965"/>
              <a:ext cx="121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21878E9-8083-4CCE-A83D-43488EFA0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8" t="25269" r="24261" b="36270"/>
            <a:stretch/>
          </p:blipFill>
          <p:spPr bwMode="auto">
            <a:xfrm>
              <a:off x="14060" y="2739179"/>
              <a:ext cx="1091653" cy="8539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Striped Right Arrow 51"/>
            <p:cNvSpPr/>
            <p:nvPr/>
          </p:nvSpPr>
          <p:spPr>
            <a:xfrm>
              <a:off x="990279" y="3000187"/>
              <a:ext cx="426937" cy="397882"/>
            </a:xfrm>
            <a:prstGeom prst="strip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9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6800" y="3604836"/>
              <a:ext cx="1264200" cy="57797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Mobilizing smallholders into POs</a:t>
              </a: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4845183" y="1287911"/>
            <a:ext cx="4630240" cy="5414985"/>
            <a:chOff x="3948246" y="1287910"/>
            <a:chExt cx="4630240" cy="54149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465194-064C-4C17-B630-32349E869CAF}"/>
                </a:ext>
              </a:extLst>
            </p:cNvPr>
            <p:cNvGrpSpPr/>
            <p:nvPr/>
          </p:nvGrpSpPr>
          <p:grpSpPr>
            <a:xfrm>
              <a:off x="3948246" y="1287910"/>
              <a:ext cx="4630240" cy="5414985"/>
              <a:chOff x="6160614" y="356091"/>
              <a:chExt cx="5451949" cy="6457087"/>
            </a:xfrm>
          </p:grpSpPr>
          <p:sp>
            <p:nvSpPr>
              <p:cNvPr id="21" name="Striped Right Arrow 20"/>
              <p:cNvSpPr/>
              <p:nvPr/>
            </p:nvSpPr>
            <p:spPr>
              <a:xfrm>
                <a:off x="6160614" y="2357213"/>
                <a:ext cx="517584" cy="474453"/>
              </a:xfrm>
              <a:prstGeom prst="stripedRigh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116762" y="2167560"/>
                <a:ext cx="2971800" cy="74110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502"/>
                  </a:spcBef>
                  <a:spcAft>
                    <a:spcPts val="502"/>
                  </a:spcAft>
                </a:pPr>
                <a:endParaRPr lang="en-US" sz="1677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77" b="1" dirty="0">
                    <a:solidFill>
                      <a:schemeClr val="tx1"/>
                    </a:solidFill>
                  </a:rPr>
                  <a:t>Commodity Coop</a:t>
                </a:r>
              </a:p>
              <a:p>
                <a:pPr algn="ctr">
                  <a:spcBef>
                    <a:spcPts val="502"/>
                  </a:spcBef>
                  <a:spcAft>
                    <a:spcPts val="502"/>
                  </a:spcAft>
                </a:pPr>
                <a:endParaRPr lang="en-US" sz="16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848606" y="1044169"/>
                <a:ext cx="1639757" cy="5551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Common Facility Centers 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848606" y="356091"/>
                <a:ext cx="1639757" cy="555189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Revolving Loan Fund</a:t>
                </a: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435059" y="645459"/>
                <a:ext cx="651541" cy="1922929"/>
              </a:xfrm>
              <a:custGeom>
                <a:avLst/>
                <a:gdLst>
                  <a:gd name="connsiteX0" fmla="*/ 382600 w 651541"/>
                  <a:gd name="connsiteY0" fmla="*/ 0 h 1922929"/>
                  <a:gd name="connsiteX1" fmla="*/ 6082 w 651541"/>
                  <a:gd name="connsiteY1" fmla="*/ 1021976 h 1922929"/>
                  <a:gd name="connsiteX2" fmla="*/ 651541 w 651541"/>
                  <a:gd name="connsiteY2" fmla="*/ 1922929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541" h="1922929">
                    <a:moveTo>
                      <a:pt x="382600" y="0"/>
                    </a:moveTo>
                    <a:cubicBezTo>
                      <a:pt x="171929" y="350744"/>
                      <a:pt x="-38741" y="701488"/>
                      <a:pt x="6082" y="1021976"/>
                    </a:cubicBezTo>
                    <a:cubicBezTo>
                      <a:pt x="50905" y="1342464"/>
                      <a:pt x="351223" y="1632696"/>
                      <a:pt x="651541" y="1922929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697487" y="1371600"/>
                <a:ext cx="402561" cy="833718"/>
              </a:xfrm>
              <a:custGeom>
                <a:avLst/>
                <a:gdLst>
                  <a:gd name="connsiteX0" fmla="*/ 133620 w 402561"/>
                  <a:gd name="connsiteY0" fmla="*/ 0 h 833718"/>
                  <a:gd name="connsiteX1" fmla="*/ 12596 w 402561"/>
                  <a:gd name="connsiteY1" fmla="*/ 282388 h 833718"/>
                  <a:gd name="connsiteX2" fmla="*/ 402561 w 402561"/>
                  <a:gd name="connsiteY2" fmla="*/ 833718 h 8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561" h="833718">
                    <a:moveTo>
                      <a:pt x="133620" y="0"/>
                    </a:moveTo>
                    <a:cubicBezTo>
                      <a:pt x="50696" y="71717"/>
                      <a:pt x="-32227" y="143435"/>
                      <a:pt x="12596" y="282388"/>
                    </a:cubicBezTo>
                    <a:cubicBezTo>
                      <a:pt x="57419" y="421341"/>
                      <a:pt x="229990" y="627529"/>
                      <a:pt x="402561" y="833718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866247" y="1044169"/>
                <a:ext cx="1639757" cy="5551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(C)RR Fund++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Micro-Insurance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8866247" y="356091"/>
                <a:ext cx="1639757" cy="5551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Crowed-in finance from NCBs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0112188" y="591671"/>
                <a:ext cx="923492" cy="1976718"/>
              </a:xfrm>
              <a:custGeom>
                <a:avLst/>
                <a:gdLst>
                  <a:gd name="connsiteX0" fmla="*/ 389965 w 923492"/>
                  <a:gd name="connsiteY0" fmla="*/ 0 h 1909482"/>
                  <a:gd name="connsiteX1" fmla="*/ 914400 w 923492"/>
                  <a:gd name="connsiteY1" fmla="*/ 981635 h 1909482"/>
                  <a:gd name="connsiteX2" fmla="*/ 0 w 923492"/>
                  <a:gd name="connsiteY2" fmla="*/ 1909482 h 190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3492" h="1909482">
                    <a:moveTo>
                      <a:pt x="389965" y="0"/>
                    </a:moveTo>
                    <a:cubicBezTo>
                      <a:pt x="684679" y="331694"/>
                      <a:pt x="979394" y="663388"/>
                      <a:pt x="914400" y="981635"/>
                    </a:cubicBezTo>
                    <a:cubicBezTo>
                      <a:pt x="849406" y="1299882"/>
                      <a:pt x="424703" y="1604682"/>
                      <a:pt x="0" y="1909482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0085296" y="1331260"/>
                <a:ext cx="664535" cy="900953"/>
              </a:xfrm>
              <a:custGeom>
                <a:avLst/>
                <a:gdLst>
                  <a:gd name="connsiteX0" fmla="*/ 430306 w 664535"/>
                  <a:gd name="connsiteY0" fmla="*/ 0 h 900953"/>
                  <a:gd name="connsiteX1" fmla="*/ 645459 w 664535"/>
                  <a:gd name="connsiteY1" fmla="*/ 389965 h 900953"/>
                  <a:gd name="connsiteX2" fmla="*/ 0 w 664535"/>
                  <a:gd name="connsiteY2" fmla="*/ 900953 h 90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535" h="900953">
                    <a:moveTo>
                      <a:pt x="430306" y="0"/>
                    </a:moveTo>
                    <a:cubicBezTo>
                      <a:pt x="573741" y="119903"/>
                      <a:pt x="717177" y="239806"/>
                      <a:pt x="645459" y="389965"/>
                    </a:cubicBezTo>
                    <a:cubicBezTo>
                      <a:pt x="573741" y="540124"/>
                      <a:pt x="286870" y="720538"/>
                      <a:pt x="0" y="900953"/>
                    </a:cubicBezTo>
                  </a:path>
                </a:pathLst>
              </a:custGeom>
              <a:noFill/>
              <a:ln w="38100"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269162" y="3744015"/>
                <a:ext cx="2554058" cy="1251121"/>
                <a:chOff x="4493352" y="5018121"/>
                <a:chExt cx="3006262" cy="1586023"/>
              </a:xfrm>
              <a:noFill/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650" t="34743" r="54789" b="20588"/>
                <a:stretch/>
              </p:blipFill>
              <p:spPr>
                <a:xfrm>
                  <a:off x="4493352" y="5751778"/>
                  <a:ext cx="901473" cy="85236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650" t="34743" r="54789" b="20588"/>
                <a:stretch/>
              </p:blipFill>
              <p:spPr>
                <a:xfrm>
                  <a:off x="6598141" y="5751778"/>
                  <a:ext cx="901473" cy="85236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650" t="34743" r="54789" b="20588"/>
                <a:stretch/>
              </p:blipFill>
              <p:spPr>
                <a:xfrm>
                  <a:off x="5051068" y="5018121"/>
                  <a:ext cx="901473" cy="85236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650" t="34743" r="54789" b="20588"/>
                <a:stretch/>
              </p:blipFill>
              <p:spPr>
                <a:xfrm>
                  <a:off x="6120243" y="5018121"/>
                  <a:ext cx="901473" cy="85236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650" t="34743" r="54789" b="20588"/>
                <a:stretch/>
              </p:blipFill>
              <p:spPr>
                <a:xfrm>
                  <a:off x="5537573" y="5751778"/>
                  <a:ext cx="901473" cy="852366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6787724" y="2921720"/>
                <a:ext cx="355933" cy="1331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509" b="1" dirty="0">
                    <a:solidFill>
                      <a:srgbClr val="00B0F0"/>
                    </a:solidFill>
                  </a:rPr>
                  <a:t>Repayment</a:t>
                </a:r>
              </a:p>
            </p:txBody>
          </p:sp>
          <p:sp>
            <p:nvSpPr>
              <p:cNvPr id="33" name="Curved Left Arrow 32"/>
              <p:cNvSpPr/>
              <p:nvPr/>
            </p:nvSpPr>
            <p:spPr>
              <a:xfrm rot="10494864">
                <a:off x="6513191" y="2620594"/>
                <a:ext cx="661266" cy="1884569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085295" y="2988366"/>
                <a:ext cx="420708" cy="1148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509" b="1" dirty="0">
                    <a:solidFill>
                      <a:srgbClr val="00B0F0"/>
                    </a:solidFill>
                  </a:rPr>
                  <a:t>Borrowing</a:t>
                </a:r>
                <a:endParaRPr lang="en-US" sz="1509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Curved Left Arrow 34"/>
              <p:cNvSpPr/>
              <p:nvPr/>
            </p:nvSpPr>
            <p:spPr>
              <a:xfrm>
                <a:off x="10088563" y="2723291"/>
                <a:ext cx="661266" cy="1884569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26103" y="3001894"/>
                <a:ext cx="2506713" cy="97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48" b="1" dirty="0">
                    <a:ln>
                      <a:solidFill>
                        <a:schemeClr val="bg1"/>
                      </a:solidFill>
                    </a:ln>
                    <a:latin typeface="Brush Script MT" panose="03060802040406070304" pitchFamily="66" charset="0"/>
                  </a:rPr>
                  <a:t>Climate finance for smallholders</a:t>
                </a:r>
                <a:endParaRPr lang="en-US" sz="2348" b="1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0" t="13975" r="28626" b="45939"/>
              <a:stretch/>
            </p:blipFill>
            <p:spPr>
              <a:xfrm>
                <a:off x="10088563" y="5181600"/>
                <a:ext cx="1066800" cy="8382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348" y="5549154"/>
                <a:ext cx="991368" cy="99136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7324" y="5737257"/>
                <a:ext cx="780492" cy="780492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1944" y="5327589"/>
                <a:ext cx="797411" cy="840698"/>
              </a:xfrm>
              <a:prstGeom prst="rect">
                <a:avLst/>
              </a:prstGeom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6583363" y="6180847"/>
                <a:ext cx="939245" cy="2481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9" b="1" dirty="0">
                    <a:ea typeface="Adobe Myungjo Std M" panose="02020600000000000000" pitchFamily="18" charset="-128"/>
                  </a:rPr>
                  <a:t>Crop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596118" y="6488277"/>
                <a:ext cx="1273598" cy="32490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9" b="1" dirty="0">
                    <a:ea typeface="Adobe Myungjo Std M" panose="02020600000000000000" pitchFamily="18" charset="-128"/>
                  </a:rPr>
                  <a:t>Fisheries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8747891" y="6462344"/>
                <a:ext cx="1377487" cy="34092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9" b="1" dirty="0">
                    <a:ea typeface="Adobe Myungjo Std M" panose="02020600000000000000" pitchFamily="18" charset="-128"/>
                  </a:rPr>
                  <a:t>Livestock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9839224" y="6059438"/>
                <a:ext cx="1773339" cy="26571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9" b="1" dirty="0" err="1">
                    <a:ea typeface="Adobe Myungjo Std M" panose="02020600000000000000" pitchFamily="18" charset="-128"/>
                  </a:rPr>
                  <a:t>AgroForestry</a:t>
                </a:r>
                <a:endParaRPr lang="en-US" sz="1509" b="1" dirty="0">
                  <a:ea typeface="Adobe Myungjo Std M" panose="02020600000000000000" pitchFamily="18" charset="-128"/>
                </a:endParaRPr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8259763" y="5029199"/>
                <a:ext cx="1008393" cy="519766"/>
              </a:xfrm>
              <a:prstGeom prst="downArrow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9"/>
              </a:p>
            </p:txBody>
          </p:sp>
        </p:grpSp>
        <p:sp>
          <p:nvSpPr>
            <p:cNvPr id="86" name="Striped Right Arrow 85"/>
            <p:cNvSpPr/>
            <p:nvPr/>
          </p:nvSpPr>
          <p:spPr>
            <a:xfrm>
              <a:off x="7736133" y="2963063"/>
              <a:ext cx="439575" cy="397882"/>
            </a:xfrm>
            <a:prstGeom prst="strip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9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478302" y="1630238"/>
            <a:ext cx="3546640" cy="4656263"/>
            <a:chOff x="505165" y="1630237"/>
            <a:chExt cx="3546640" cy="4656263"/>
          </a:xfrm>
        </p:grpSpPr>
        <p:sp>
          <p:nvSpPr>
            <p:cNvPr id="53" name="Freeform 52"/>
            <p:cNvSpPr/>
            <p:nvPr/>
          </p:nvSpPr>
          <p:spPr>
            <a:xfrm rot="826593">
              <a:off x="1589656" y="3491607"/>
              <a:ext cx="590044" cy="1667544"/>
            </a:xfrm>
            <a:custGeom>
              <a:avLst/>
              <a:gdLst>
                <a:gd name="connsiteX0" fmla="*/ 41364 w 671093"/>
                <a:gd name="connsiteY0" fmla="*/ 0 h 1086928"/>
                <a:gd name="connsiteX1" fmla="*/ 67244 w 671093"/>
                <a:gd name="connsiteY1" fmla="*/ 629728 h 1086928"/>
                <a:gd name="connsiteX2" fmla="*/ 671093 w 671093"/>
                <a:gd name="connsiteY2" fmla="*/ 1086928 h 108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093" h="1086928">
                  <a:moveTo>
                    <a:pt x="41364" y="0"/>
                  </a:moveTo>
                  <a:cubicBezTo>
                    <a:pt x="1826" y="224287"/>
                    <a:pt x="-37711" y="448574"/>
                    <a:pt x="67244" y="629728"/>
                  </a:cubicBezTo>
                  <a:cubicBezTo>
                    <a:pt x="172199" y="810882"/>
                    <a:pt x="421646" y="948905"/>
                    <a:pt x="671093" y="108692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9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08344" y="4425032"/>
              <a:ext cx="1943461" cy="296767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Financial Literacy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108344" y="4772944"/>
              <a:ext cx="1943461" cy="303677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Digital Literacy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108344" y="5142281"/>
              <a:ext cx="1943461" cy="281430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Business Literacy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108175" y="5490645"/>
              <a:ext cx="1943461" cy="243528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Market Literacy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099021" y="5836783"/>
              <a:ext cx="1943461" cy="449717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Appropriate Scale Technologies</a:t>
              </a:r>
            </a:p>
          </p:txBody>
        </p:sp>
        <p:sp>
          <p:nvSpPr>
            <p:cNvPr id="61" name="Striped Right Arrow 60"/>
            <p:cNvSpPr/>
            <p:nvPr/>
          </p:nvSpPr>
          <p:spPr>
            <a:xfrm rot="5400000">
              <a:off x="2473681" y="2431106"/>
              <a:ext cx="376178" cy="306682"/>
            </a:xfrm>
            <a:prstGeom prst="striped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9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821179" y="1630237"/>
              <a:ext cx="1590467" cy="766119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41" b="1" dirty="0">
                  <a:solidFill>
                    <a:schemeClr val="tx1"/>
                  </a:solidFill>
                </a:rPr>
                <a:t>Farmer Business Facilitators (Rural youths)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 flipV="1">
              <a:off x="1990881" y="4063599"/>
              <a:ext cx="13437" cy="2145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/>
            <p:cNvSpPr/>
            <p:nvPr/>
          </p:nvSpPr>
          <p:spPr>
            <a:xfrm>
              <a:off x="1821178" y="2790868"/>
              <a:ext cx="1869243" cy="80225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502"/>
                </a:spcBef>
                <a:spcAft>
                  <a:spcPts val="502"/>
                </a:spcAft>
              </a:pPr>
              <a:endParaRPr lang="en-US" sz="1509" b="1" dirty="0">
                <a:solidFill>
                  <a:schemeClr val="tx1"/>
                </a:solidFill>
              </a:endParaRPr>
            </a:p>
            <a:p>
              <a:pPr algn="ctr">
                <a:spcBef>
                  <a:spcPts val="502"/>
                </a:spcBef>
                <a:spcAft>
                  <a:spcPts val="502"/>
                </a:spcAft>
              </a:pPr>
              <a:r>
                <a:rPr lang="en-US" sz="1509" b="1" dirty="0">
                  <a:solidFill>
                    <a:schemeClr val="tx1"/>
                  </a:solidFill>
                </a:rPr>
                <a:t>Strengthening POs and their Apex</a:t>
              </a:r>
            </a:p>
            <a:p>
              <a:pPr algn="ctr">
                <a:spcBef>
                  <a:spcPts val="502"/>
                </a:spcBef>
                <a:spcAft>
                  <a:spcPts val="502"/>
                </a:spcAft>
              </a:pPr>
              <a:endParaRPr lang="en-US" sz="1509" dirty="0">
                <a:solidFill>
                  <a:schemeClr val="tx1"/>
                </a:solidFill>
              </a:endParaRPr>
            </a:p>
          </p:txBody>
        </p:sp>
        <p:sp>
          <p:nvSpPr>
            <p:cNvPr id="67" name="Striped Right Arrow 66"/>
            <p:cNvSpPr/>
            <p:nvPr/>
          </p:nvSpPr>
          <p:spPr>
            <a:xfrm>
              <a:off x="1601551" y="5143837"/>
              <a:ext cx="370870" cy="311071"/>
            </a:xfrm>
            <a:prstGeom prst="striped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9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05165" y="5096511"/>
              <a:ext cx="1056685" cy="410816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4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Community Modules 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2074323" y="4044549"/>
              <a:ext cx="1943461" cy="296767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9" dirty="0">
                  <a:solidFill>
                    <a:srgbClr val="002060"/>
                  </a:solidFill>
                </a:rPr>
                <a:t>Institutional Literacy</a:t>
              </a:r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9463300" y="2059067"/>
            <a:ext cx="3292261" cy="2123739"/>
            <a:chOff x="7884858" y="1464005"/>
            <a:chExt cx="2928738" cy="1952804"/>
          </a:xfrm>
        </p:grpSpPr>
        <p:grpSp>
          <p:nvGrpSpPr>
            <p:cNvPr id="1041" name="Group 1040"/>
            <p:cNvGrpSpPr/>
            <p:nvPr/>
          </p:nvGrpSpPr>
          <p:grpSpPr>
            <a:xfrm>
              <a:off x="7884858" y="1464005"/>
              <a:ext cx="2223960" cy="1952804"/>
              <a:chOff x="8067342" y="1426977"/>
              <a:chExt cx="2223960" cy="195280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93DB27E-09AC-4914-B769-3949DF4C9F5A}"/>
                  </a:ext>
                </a:extLst>
              </p:cNvPr>
              <p:cNvPicPr/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53" t="4058" r="4331" b="70725"/>
              <a:stretch/>
            </p:blipFill>
            <p:spPr>
              <a:xfrm>
                <a:off x="8207147" y="2924078"/>
                <a:ext cx="1968976" cy="455703"/>
              </a:xfrm>
              <a:prstGeom prst="rect">
                <a:avLst/>
              </a:prstGeom>
            </p:spPr>
          </p:pic>
          <p:sp>
            <p:nvSpPr>
              <p:cNvPr id="85" name="Rounded Rectangle 84"/>
              <p:cNvSpPr/>
              <p:nvPr/>
            </p:nvSpPr>
            <p:spPr>
              <a:xfrm>
                <a:off x="8067342" y="2260722"/>
                <a:ext cx="2223960" cy="5779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Brush Script MT" panose="03060802040406070304" pitchFamily="66" charset="0"/>
                </a:endParaRPr>
              </a:p>
              <a:p>
                <a:pPr algn="ctr"/>
                <a:r>
                  <a:rPr lang="en-US" b="1" dirty="0">
                    <a:ln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  <a:latin typeface="Tw Cen MT Condensed" panose="020B0606020104020203" pitchFamily="34" charset="0"/>
                  </a:rPr>
                  <a:t>Aggregation point for Value Chain Actors</a:t>
                </a:r>
                <a:endParaRPr lang="en-US" b="1" dirty="0">
                  <a:solidFill>
                    <a:schemeClr val="tx1"/>
                  </a:solidFill>
                  <a:latin typeface="Tw Cen MT Condensed" panose="020B0606020104020203" pitchFamily="34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23" t="35555" r="20858" b="37778"/>
              <a:stretch/>
            </p:blipFill>
            <p:spPr>
              <a:xfrm>
                <a:off x="8821083" y="1792095"/>
                <a:ext cx="819382" cy="288538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5B32F2B-9F2A-46A6-AA92-1210229E7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7200"/>
                        </a14:imgEffect>
                        <a14:imgEffect>
                          <a14:saturation sat="19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50" t="25788" r="58873" b="47737"/>
              <a:stretch/>
            </p:blipFill>
            <p:spPr bwMode="auto">
              <a:xfrm>
                <a:off x="8218387" y="1445665"/>
                <a:ext cx="521018" cy="78438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2" name="Picture 111" descr="Haiti - Agriculture : Intensive training on rural investments ...">
                <a:extLst>
                  <a:ext uri="{FF2B5EF4-FFF2-40B4-BE49-F238E27FC236}">
                    <a16:creationId xmlns:a16="http://schemas.microsoft.com/office/drawing/2014/main" id="{C334D30D-5A86-4913-872E-02A3F179C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50" t="8333" r="14750" b="64667"/>
              <a:stretch/>
            </p:blipFill>
            <p:spPr bwMode="auto">
              <a:xfrm>
                <a:off x="8730497" y="1426977"/>
                <a:ext cx="965007" cy="33975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39" name="Rectangle 1038"/>
              <p:cNvSpPr/>
              <p:nvPr/>
            </p:nvSpPr>
            <p:spPr>
              <a:xfrm rot="16200000">
                <a:off x="9535101" y="1632030"/>
                <a:ext cx="742062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e-</a:t>
                </a:r>
                <a:r>
                  <a:rPr lang="en-US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arat</a:t>
                </a:r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17" name="Picture 116" descr="Checking out Google’s New DataStudio Certification - Click Consult">
              <a:extLst>
                <a:ext uri="{FF2B5EF4-FFF2-40B4-BE49-F238E27FC236}">
                  <a16:creationId xmlns:a16="http://schemas.microsoft.com/office/drawing/2014/main" id="{12F9F274-CCAD-4850-9E06-996DCB897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2" t="15538" r="14612" b="19123"/>
            <a:stretch/>
          </p:blipFill>
          <p:spPr bwMode="auto">
            <a:xfrm rot="16200000">
              <a:off x="9876139" y="1984638"/>
              <a:ext cx="1310026" cy="5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9" name="TextBox 78"/>
          <p:cNvSpPr txBox="1"/>
          <p:nvPr/>
        </p:nvSpPr>
        <p:spPr>
          <a:xfrm>
            <a:off x="0" y="402"/>
            <a:ext cx="14538325" cy="402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Business Ecosystem of the Producer Organizations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72D731-CB82-B81C-FF62-136C0F9AA356}"/>
              </a:ext>
            </a:extLst>
          </p:cNvPr>
          <p:cNvGrpSpPr/>
          <p:nvPr/>
        </p:nvGrpSpPr>
        <p:grpSpPr>
          <a:xfrm>
            <a:off x="1335318" y="102926"/>
            <a:ext cx="11794924" cy="6693328"/>
            <a:chOff x="-29238" y="92293"/>
            <a:chExt cx="11794924" cy="66933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021CB2-8FA6-472D-A3E8-F1F5C1A8B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914" b="11014"/>
            <a:stretch/>
          </p:blipFill>
          <p:spPr>
            <a:xfrm>
              <a:off x="890143" y="990812"/>
              <a:ext cx="2928534" cy="1236669"/>
            </a:xfrm>
            <a:prstGeom prst="rect">
              <a:avLst/>
            </a:prstGeom>
          </p:spPr>
        </p:pic>
        <p:pic>
          <p:nvPicPr>
            <p:cNvPr id="5" name="Graphic 4" descr="Power">
              <a:extLst>
                <a:ext uri="{FF2B5EF4-FFF2-40B4-BE49-F238E27FC236}">
                  <a16:creationId xmlns:a16="http://schemas.microsoft.com/office/drawing/2014/main" id="{4C8E53D6-F596-4982-8139-6D88090B1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7992" y="2466466"/>
              <a:ext cx="914400" cy="93129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E250557-B20D-4253-9499-C32C8269CF45}"/>
                </a:ext>
              </a:extLst>
            </p:cNvPr>
            <p:cNvSpPr/>
            <p:nvPr/>
          </p:nvSpPr>
          <p:spPr>
            <a:xfrm>
              <a:off x="5497533" y="3382286"/>
              <a:ext cx="2406926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Digital Village</a:t>
              </a:r>
              <a:r>
                <a:rPr lang="en-US" b="1" dirty="0">
                  <a:solidFill>
                    <a:schemeClr val="tx1"/>
                  </a:solidFill>
                </a:rPr>
                <a:t> operated by strong POs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66B7E0A-1D12-435A-BE33-8D9663B2424C}"/>
                </a:ext>
              </a:extLst>
            </p:cNvPr>
            <p:cNvSpPr/>
            <p:nvPr/>
          </p:nvSpPr>
          <p:spPr>
            <a:xfrm>
              <a:off x="1228903" y="2335767"/>
              <a:ext cx="2218082" cy="5963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Community Finance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4B5261F-6049-4232-BC2D-BE85070E9E60}"/>
                </a:ext>
              </a:extLst>
            </p:cNvPr>
            <p:cNvSpPr/>
            <p:nvPr/>
          </p:nvSpPr>
          <p:spPr>
            <a:xfrm>
              <a:off x="1227923" y="4781223"/>
              <a:ext cx="2218082" cy="5963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Digital Village School</a:t>
              </a:r>
            </a:p>
          </p:txBody>
        </p:sp>
        <p:sp>
          <p:nvSpPr>
            <p:cNvPr id="13" name="Text Box 52">
              <a:extLst>
                <a:ext uri="{FF2B5EF4-FFF2-40B4-BE49-F238E27FC236}">
                  <a16:creationId xmlns:a16="http://schemas.microsoft.com/office/drawing/2014/main" id="{F2329640-6B95-45C5-A0B9-9531A40C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410" y="3511982"/>
              <a:ext cx="2599756" cy="8063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Innovative Financing</a:t>
              </a:r>
              <a:endParaRPr lang="en-US" sz="16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USD 389K (NCBs)</a:t>
              </a:r>
              <a:endParaRPr lang="en-US" sz="1600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USD 910K (FAO-MMI)</a:t>
              </a:r>
            </a:p>
            <a:p>
              <a:pPr algn="ctr">
                <a:lnSpc>
                  <a:spcPct val="115000"/>
                </a:lnSpc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USD 660K (C-19)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Supply Chain Alliance Logo | Alliance logo, Supply chain, Company logo">
              <a:extLst>
                <a:ext uri="{FF2B5EF4-FFF2-40B4-BE49-F238E27FC236}">
                  <a16:creationId xmlns:a16="http://schemas.microsoft.com/office/drawing/2014/main" id="{1EA59612-4FFD-427D-8DD8-D1747B76D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44" r="63968" b="31111"/>
            <a:stretch/>
          </p:blipFill>
          <p:spPr bwMode="auto">
            <a:xfrm>
              <a:off x="944018" y="3050899"/>
              <a:ext cx="1090395" cy="4274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59">
              <a:extLst>
                <a:ext uri="{FF2B5EF4-FFF2-40B4-BE49-F238E27FC236}">
                  <a16:creationId xmlns:a16="http://schemas.microsoft.com/office/drawing/2014/main" id="{7759E2BA-570C-471E-BDCB-7941B8712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46" y="3491615"/>
              <a:ext cx="2323118" cy="847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600" b="1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Value Chain financing</a:t>
              </a:r>
              <a:endParaRPr lang="en-US" sz="1600" b="1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[crop, fisheries, livestock and </a:t>
              </a:r>
              <a:r>
                <a:rPr lang="en-US" sz="1600" dirty="0" err="1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agro</a:t>
              </a:r>
              <a:r>
                <a:rPr lang="en-US" sz="1600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-forestry]</a:t>
              </a:r>
              <a:endPara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Haiti - Agriculture : Intensive training on rural investments ...">
              <a:extLst>
                <a:ext uri="{FF2B5EF4-FFF2-40B4-BE49-F238E27FC236}">
                  <a16:creationId xmlns:a16="http://schemas.microsoft.com/office/drawing/2014/main" id="{78BD6E66-8224-42B5-BAE0-9BC867F18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0" t="8333" r="14750" b="64667"/>
            <a:stretch/>
          </p:blipFill>
          <p:spPr bwMode="auto">
            <a:xfrm>
              <a:off x="2289869" y="6067311"/>
              <a:ext cx="2035577" cy="7183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424D8E-7829-4932-80E4-E5589C6C8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19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25788" r="58873" b="47737"/>
            <a:stretch/>
          </p:blipFill>
          <p:spPr bwMode="auto">
            <a:xfrm>
              <a:off x="2181957" y="5436199"/>
              <a:ext cx="521799" cy="7873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 descr="RFI Coding Bootcamp | Best coding bootcamps | Mr-Data">
              <a:extLst>
                <a:ext uri="{FF2B5EF4-FFF2-40B4-BE49-F238E27FC236}">
                  <a16:creationId xmlns:a16="http://schemas.microsoft.com/office/drawing/2014/main" id="{4B4C20B7-9249-4088-82D9-0DFEE0E37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86" y="5501679"/>
              <a:ext cx="796481" cy="597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E6960C-E72A-4807-B155-B5AD18FE3FBB}"/>
                </a:ext>
              </a:extLst>
            </p:cNvPr>
            <p:cNvSpPr txBox="1"/>
            <p:nvPr/>
          </p:nvSpPr>
          <p:spPr>
            <a:xfrm>
              <a:off x="-29238" y="6114201"/>
              <a:ext cx="2406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Basic computer skill training for rural youths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D4CDE44-F92B-44C2-887C-43B785613290}"/>
                </a:ext>
              </a:extLst>
            </p:cNvPr>
            <p:cNvSpPr/>
            <p:nvPr/>
          </p:nvSpPr>
          <p:spPr>
            <a:xfrm>
              <a:off x="8537713" y="470119"/>
              <a:ext cx="3227973" cy="61423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Your Bill Payment Booth:</a:t>
              </a:r>
            </a:p>
            <a:p>
              <a:endParaRPr lang="en-US" b="1" dirty="0">
                <a:solidFill>
                  <a:srgbClr val="002060"/>
                </a:solidFill>
              </a:endParaRPr>
            </a:p>
            <a:p>
              <a:r>
                <a:rPr lang="en-US" dirty="0">
                  <a:solidFill>
                    <a:srgbClr val="0070C0"/>
                  </a:solidFill>
                </a:rPr>
                <a:t>Electricity bill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i-top up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School/college/university fee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Admission fee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i-banking/agent banking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Insurance/Premium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endParaRPr lang="en-US" sz="500" dirty="0">
                <a:solidFill>
                  <a:srgbClr val="0070C0"/>
                </a:solidFill>
              </a:endParaRPr>
            </a:p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Your Information Center:</a:t>
              </a:r>
            </a:p>
            <a:p>
              <a:pPr algn="ctr"/>
              <a:endParaRPr lang="en-US" sz="1100" b="1" dirty="0">
                <a:solidFill>
                  <a:srgbClr val="002060"/>
                </a:solidFill>
              </a:endParaRPr>
            </a:p>
            <a:p>
              <a:r>
                <a:rPr lang="en-US" dirty="0">
                  <a:solidFill>
                    <a:srgbClr val="0070C0"/>
                  </a:solidFill>
                </a:rPr>
                <a:t>Agricultural information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Agricultural credit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Climate forecasting (BAMIS)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Land mutation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Land records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Result of public examination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Admit card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Vaccination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Social Safety Net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Passport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Online classes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e-FFS</a:t>
              </a:r>
            </a:p>
            <a:p>
              <a:pPr algn="ctr"/>
              <a:endParaRPr lang="en-US" dirty="0">
                <a:solidFill>
                  <a:srgbClr val="0070C0"/>
                </a:solidFill>
              </a:endParaRPr>
            </a:p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12" name="Picture 11" descr="Customs presents Authorized Economic Operator certificates to ...">
              <a:extLst>
                <a:ext uri="{FF2B5EF4-FFF2-40B4-BE49-F238E27FC236}">
                  <a16:creationId xmlns:a16="http://schemas.microsoft.com/office/drawing/2014/main" id="{3BA34FC6-AD2E-438C-AF5E-5FB57D4E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" t="18490" r="56417" b="12789"/>
            <a:stretch/>
          </p:blipFill>
          <p:spPr bwMode="auto">
            <a:xfrm>
              <a:off x="3095776" y="2990497"/>
              <a:ext cx="624641" cy="5656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Right Bracket 28">
              <a:extLst>
                <a:ext uri="{FF2B5EF4-FFF2-40B4-BE49-F238E27FC236}">
                  <a16:creationId xmlns:a16="http://schemas.microsoft.com/office/drawing/2014/main" id="{5A3A5460-ED29-4907-8D13-BAFFF1F469E2}"/>
                </a:ext>
              </a:extLst>
            </p:cNvPr>
            <p:cNvSpPr/>
            <p:nvPr/>
          </p:nvSpPr>
          <p:spPr>
            <a:xfrm>
              <a:off x="4234070" y="330623"/>
              <a:ext cx="714991" cy="6368353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racket 31">
              <a:extLst>
                <a:ext uri="{FF2B5EF4-FFF2-40B4-BE49-F238E27FC236}">
                  <a16:creationId xmlns:a16="http://schemas.microsoft.com/office/drawing/2014/main" id="{5DDDA967-27DA-412D-85C0-C6657127DBB0}"/>
                </a:ext>
              </a:extLst>
            </p:cNvPr>
            <p:cNvSpPr/>
            <p:nvPr/>
          </p:nvSpPr>
          <p:spPr>
            <a:xfrm>
              <a:off x="4234280" y="330623"/>
              <a:ext cx="714991" cy="6368353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>
              <a:extLst>
                <a:ext uri="{FF2B5EF4-FFF2-40B4-BE49-F238E27FC236}">
                  <a16:creationId xmlns:a16="http://schemas.microsoft.com/office/drawing/2014/main" id="{D94C1CC4-9CF9-4AC3-857E-3AEDB719AFA1}"/>
                </a:ext>
              </a:extLst>
            </p:cNvPr>
            <p:cNvSpPr/>
            <p:nvPr/>
          </p:nvSpPr>
          <p:spPr>
            <a:xfrm rot="10800000">
              <a:off x="8543395" y="241519"/>
              <a:ext cx="714991" cy="6368353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C60D60E8-C683-42EB-84FF-34005780A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508" y="580602"/>
              <a:ext cx="2526001" cy="395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dirty="0">
                  <a:solidFill>
                    <a:srgbClr val="4472C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55 Primary; 2 Regional</a:t>
              </a:r>
              <a:endParaRPr lang="en-US" dirty="0">
                <a:solidFill>
                  <a:srgbClr val="4454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93DB27E-09AC-4914-B769-3949DF4C9F5A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3" t="4058" r="4331" b="70725"/>
            <a:stretch/>
          </p:blipFill>
          <p:spPr>
            <a:xfrm>
              <a:off x="1337252" y="92293"/>
              <a:ext cx="1964512" cy="455703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18DC0C9-0D3E-47A6-9D3B-A5EC05618C68}"/>
                </a:ext>
              </a:extLst>
            </p:cNvPr>
            <p:cNvSpPr/>
            <p:nvPr/>
          </p:nvSpPr>
          <p:spPr>
            <a:xfrm>
              <a:off x="4959848" y="1967948"/>
              <a:ext cx="342539" cy="30513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Business Modules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F569ED2-C42B-4FDB-B85F-19984921AB10}"/>
                </a:ext>
              </a:extLst>
            </p:cNvPr>
            <p:cNvSpPr/>
            <p:nvPr/>
          </p:nvSpPr>
          <p:spPr>
            <a:xfrm>
              <a:off x="8142490" y="1959423"/>
              <a:ext cx="394595" cy="32188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Service Modules (Non-income)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C82D89-AB96-F2F8-A6D1-C5C8507B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976" y="5548279"/>
              <a:ext cx="1414065" cy="529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94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48D0D3-3646-B084-FB81-E2C9E4CB0698}"/>
              </a:ext>
            </a:extLst>
          </p:cNvPr>
          <p:cNvSpPr/>
          <p:nvPr/>
        </p:nvSpPr>
        <p:spPr>
          <a:xfrm>
            <a:off x="639762" y="1828800"/>
            <a:ext cx="12573000" cy="4038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 better production in Asia-Pacific through digital agriculture (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Achieving better production in Asia-Pacific through digital agriculture - YouTube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MMI Bangladesh Animation Video (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MMI Bangladesh Animation Video - YouTube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VIDEO about safe milk production (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VIDEO about safe milk production - YouTube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Call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how farmers’ organizations in Bangladesh manage to thrive during the pandemic 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Call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Centres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— how farmers’ organizations in Bangladesh manage to thrive during the pandemic - YouTube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Village Initiative (DVI) (</a:t>
            </a:r>
            <a:r>
              <a:rPr 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Village Initiative (DVI) - YouTube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  FAO MMI FAOR Visit in Rangpur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FAO MMI FAOR Visit in Rangpur - YouTube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564128" y="287723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Performance of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55 Virtual Call Centers (VCCs)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55562" y="5712023"/>
            <a:ext cx="168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bit.ly/COVID_MMI</a:t>
            </a:r>
          </a:p>
          <a:p>
            <a:r>
              <a:rPr lang="en-US" sz="1400" dirty="0">
                <a:solidFill>
                  <a:srgbClr val="0070C0"/>
                </a:solidFill>
              </a:rPr>
              <a:t>www.sarabangla.org</a:t>
            </a:r>
          </a:p>
        </p:txBody>
      </p:sp>
    </p:spTree>
    <p:extLst>
      <p:ext uri="{BB962C8B-B14F-4D97-AF65-F5344CB8AC3E}">
        <p14:creationId xmlns:p14="http://schemas.microsoft.com/office/powerpoint/2010/main" val="101531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8B366-FF8E-B7ED-E69E-3CEE527A6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163" y="1"/>
            <a:ext cx="12235515" cy="5735012"/>
          </a:xfrm>
          <a:prstGeom prst="rect">
            <a:avLst/>
          </a:prstGeom>
        </p:spPr>
      </p:pic>
      <p:pic>
        <p:nvPicPr>
          <p:cNvPr id="31" name="Graphic 30" descr="Rain outline">
            <a:extLst>
              <a:ext uri="{FF2B5EF4-FFF2-40B4-BE49-F238E27FC236}">
                <a16:creationId xmlns:a16="http://schemas.microsoft.com/office/drawing/2014/main" id="{AE206E40-D194-7622-3F0E-3B43DD506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2478" y="1146574"/>
            <a:ext cx="914400" cy="914400"/>
          </a:xfrm>
          <a:prstGeom prst="rect">
            <a:avLst/>
          </a:prstGeom>
        </p:spPr>
      </p:pic>
      <p:pic>
        <p:nvPicPr>
          <p:cNvPr id="35" name="Graphic 34" descr="Brainstorm outline">
            <a:extLst>
              <a:ext uri="{FF2B5EF4-FFF2-40B4-BE49-F238E27FC236}">
                <a16:creationId xmlns:a16="http://schemas.microsoft.com/office/drawing/2014/main" id="{F85848F7-8D70-E168-F0E3-06446AAA7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7376" y="232174"/>
            <a:ext cx="914400" cy="914400"/>
          </a:xfrm>
          <a:prstGeom prst="rect">
            <a:avLst/>
          </a:prstGeom>
        </p:spPr>
      </p:pic>
      <p:pic>
        <p:nvPicPr>
          <p:cNvPr id="37" name="Graphic 36" descr="Bucket and shovel outline">
            <a:extLst>
              <a:ext uri="{FF2B5EF4-FFF2-40B4-BE49-F238E27FC236}">
                <a16:creationId xmlns:a16="http://schemas.microsoft.com/office/drawing/2014/main" id="{57B5DA89-6DB8-47C7-0307-1A6DADA1B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4688" y="1470399"/>
            <a:ext cx="1232445" cy="1232445"/>
          </a:xfrm>
          <a:prstGeom prst="rect">
            <a:avLst/>
          </a:prstGeom>
        </p:spPr>
      </p:pic>
      <p:pic>
        <p:nvPicPr>
          <p:cNvPr id="39" name="Graphic 38" descr="Bug outline">
            <a:extLst>
              <a:ext uri="{FF2B5EF4-FFF2-40B4-BE49-F238E27FC236}">
                <a16:creationId xmlns:a16="http://schemas.microsoft.com/office/drawing/2014/main" id="{14037019-7CC8-AA7C-5B72-B798187615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24843" y="2185372"/>
            <a:ext cx="713093" cy="713093"/>
          </a:xfrm>
          <a:prstGeom prst="rect">
            <a:avLst/>
          </a:prstGeom>
        </p:spPr>
      </p:pic>
      <p:pic>
        <p:nvPicPr>
          <p:cNvPr id="41" name="Graphic 40" descr="Bull outline">
            <a:extLst>
              <a:ext uri="{FF2B5EF4-FFF2-40B4-BE49-F238E27FC236}">
                <a16:creationId xmlns:a16="http://schemas.microsoft.com/office/drawing/2014/main" id="{059A3362-58F4-018B-E7F4-730E5F17AA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8357" y="2898622"/>
            <a:ext cx="914400" cy="914400"/>
          </a:xfrm>
          <a:prstGeom prst="rect">
            <a:avLst/>
          </a:prstGeom>
        </p:spPr>
      </p:pic>
      <p:pic>
        <p:nvPicPr>
          <p:cNvPr id="43" name="Graphic 42" descr="Business Growth outline">
            <a:extLst>
              <a:ext uri="{FF2B5EF4-FFF2-40B4-BE49-F238E27FC236}">
                <a16:creationId xmlns:a16="http://schemas.microsoft.com/office/drawing/2014/main" id="{51D906CA-E147-33FD-4DB4-783A0280EE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58836" y="4851728"/>
            <a:ext cx="914400" cy="914400"/>
          </a:xfrm>
          <a:prstGeom prst="rect">
            <a:avLst/>
          </a:prstGeom>
        </p:spPr>
      </p:pic>
      <p:pic>
        <p:nvPicPr>
          <p:cNvPr id="45" name="Graphic 44" descr="Call center outline">
            <a:extLst>
              <a:ext uri="{FF2B5EF4-FFF2-40B4-BE49-F238E27FC236}">
                <a16:creationId xmlns:a16="http://schemas.microsoft.com/office/drawing/2014/main" id="{677C0F53-B48C-02B2-31D5-70FAAED917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237148" y="3727006"/>
            <a:ext cx="914400" cy="914400"/>
          </a:xfrm>
          <a:prstGeom prst="rect">
            <a:avLst/>
          </a:prstGeom>
        </p:spPr>
      </p:pic>
      <p:pic>
        <p:nvPicPr>
          <p:cNvPr id="47" name="Graphic 46" descr="Care outline">
            <a:extLst>
              <a:ext uri="{FF2B5EF4-FFF2-40B4-BE49-F238E27FC236}">
                <a16:creationId xmlns:a16="http://schemas.microsoft.com/office/drawing/2014/main" id="{EAA3611F-9C17-3961-9EE4-E5C9E3EA81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70679" y="431891"/>
            <a:ext cx="914400" cy="914400"/>
          </a:xfrm>
          <a:prstGeom prst="rect">
            <a:avLst/>
          </a:prstGeom>
        </p:spPr>
      </p:pic>
      <p:pic>
        <p:nvPicPr>
          <p:cNvPr id="49" name="Graphic 48" descr="Caterpillar outline">
            <a:extLst>
              <a:ext uri="{FF2B5EF4-FFF2-40B4-BE49-F238E27FC236}">
                <a16:creationId xmlns:a16="http://schemas.microsoft.com/office/drawing/2014/main" id="{C5042D19-6E45-F125-A43E-C53B8BCABD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188623" y="2781491"/>
            <a:ext cx="914400" cy="914400"/>
          </a:xfrm>
          <a:prstGeom prst="rect">
            <a:avLst/>
          </a:prstGeom>
        </p:spPr>
      </p:pic>
      <p:pic>
        <p:nvPicPr>
          <p:cNvPr id="51" name="Graphic 50" descr="Check In outline">
            <a:extLst>
              <a:ext uri="{FF2B5EF4-FFF2-40B4-BE49-F238E27FC236}">
                <a16:creationId xmlns:a16="http://schemas.microsoft.com/office/drawing/2014/main" id="{8412A43E-076F-8AA5-D268-31911ECFB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21531" y="4347096"/>
            <a:ext cx="914400" cy="914400"/>
          </a:xfrm>
          <a:prstGeom prst="rect">
            <a:avLst/>
          </a:prstGeom>
        </p:spPr>
      </p:pic>
      <p:pic>
        <p:nvPicPr>
          <p:cNvPr id="53" name="Graphic 52" descr="Circles with arrows outline">
            <a:extLst>
              <a:ext uri="{FF2B5EF4-FFF2-40B4-BE49-F238E27FC236}">
                <a16:creationId xmlns:a16="http://schemas.microsoft.com/office/drawing/2014/main" id="{2A459853-B507-4257-4B77-28FA854A24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06877" y="5556847"/>
            <a:ext cx="1154797" cy="1154797"/>
          </a:xfrm>
          <a:prstGeom prst="rect">
            <a:avLst/>
          </a:prstGeom>
        </p:spPr>
      </p:pic>
      <p:pic>
        <p:nvPicPr>
          <p:cNvPr id="55" name="Graphic 54" descr="Clipboard outline">
            <a:extLst>
              <a:ext uri="{FF2B5EF4-FFF2-40B4-BE49-F238E27FC236}">
                <a16:creationId xmlns:a16="http://schemas.microsoft.com/office/drawing/2014/main" id="{2816F016-86AF-C98A-E594-702243A59F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11997" y="707598"/>
            <a:ext cx="914400" cy="914400"/>
          </a:xfrm>
          <a:prstGeom prst="rect">
            <a:avLst/>
          </a:prstGeom>
        </p:spPr>
      </p:pic>
      <p:pic>
        <p:nvPicPr>
          <p:cNvPr id="57" name="Graphic 56" descr="Shopping cart outline">
            <a:extLst>
              <a:ext uri="{FF2B5EF4-FFF2-40B4-BE49-F238E27FC236}">
                <a16:creationId xmlns:a16="http://schemas.microsoft.com/office/drawing/2014/main" id="{08BABDF5-D086-65AB-0ACB-A50887F50B3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935312" y="9879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92751B-74DF-3F49-A21F-82077549242B}"/>
              </a:ext>
            </a:extLst>
          </p:cNvPr>
          <p:cNvSpPr txBox="1"/>
          <p:nvPr/>
        </p:nvSpPr>
        <p:spPr>
          <a:xfrm>
            <a:off x="1173162" y="5735013"/>
            <a:ext cx="12192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600" b="1" dirty="0">
                <a:latin typeface="Avenir Next LT Pro"/>
                <a:cs typeface="Segoe UI"/>
              </a:rPr>
              <a:t>T</a:t>
            </a:r>
            <a:r>
              <a:rPr lang="en-GB" sz="6600" b="1" dirty="0">
                <a:latin typeface="Avenir Next LT Pro Light"/>
                <a:cs typeface="Segoe UI"/>
              </a:rPr>
              <a:t>hank</a:t>
            </a:r>
            <a:r>
              <a:rPr lang="en-US" sz="6600" dirty="0">
                <a:latin typeface="Avenir Next LT Pro Light"/>
                <a:cs typeface="Segoe UI"/>
              </a:rPr>
              <a:t>​ </a:t>
            </a:r>
            <a:r>
              <a:rPr lang="en-GB" sz="6600" b="1" dirty="0">
                <a:latin typeface="Avenir Next LT Pro"/>
                <a:cs typeface="Segoe UI"/>
              </a:rPr>
              <a:t>Y</a:t>
            </a:r>
            <a:r>
              <a:rPr lang="en-GB" sz="6600" b="1" dirty="0">
                <a:latin typeface="Avenir Next LT Pro Light"/>
                <a:cs typeface="Segoe UI"/>
              </a:rPr>
              <a:t>ou!</a:t>
            </a:r>
            <a:r>
              <a:rPr lang="en-US" sz="6600" dirty="0">
                <a:latin typeface="Avenir Next LT Pro Light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199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77BC3A11763D4B933E427C314F943F" ma:contentTypeVersion="14" ma:contentTypeDescription="Creare un nuovo documento." ma:contentTypeScope="" ma:versionID="459dbdc8811f485c4cb6fbabbfa92fb1">
  <xsd:schema xmlns:xsd="http://www.w3.org/2001/XMLSchema" xmlns:xs="http://www.w3.org/2001/XMLSchema" xmlns:p="http://schemas.microsoft.com/office/2006/metadata/properties" xmlns:ns3="8e18911f-4016-4447-adba-b06f40f69146" xmlns:ns4="df60904f-cc62-4eb6-9ae8-ce819a94afe4" targetNamespace="http://schemas.microsoft.com/office/2006/metadata/properties" ma:root="true" ma:fieldsID="e3482cf57fba8ad8e56e40307eb28e56" ns3:_="" ns4:_="">
    <xsd:import namespace="8e18911f-4016-4447-adba-b06f40f69146"/>
    <xsd:import namespace="df60904f-cc62-4eb6-9ae8-ce819a94af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8911f-4016-4447-adba-b06f40f691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0904f-cc62-4eb6-9ae8-ce819a94a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BE1774-F29C-41D2-98F3-C90747E15F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44647-5F5D-46B7-B7CA-0C9EB0D72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8911f-4016-4447-adba-b06f40f69146"/>
    <ds:schemaRef ds:uri="df60904f-cc62-4eb6-9ae8-ce819a94a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D7BAD7-521B-49BB-A06A-8412F4E806B2}">
  <ds:schemaRefs>
    <ds:schemaRef ds:uri="8e18911f-4016-4447-adba-b06f40f6914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60904f-cc62-4eb6-9ae8-ce819a94afe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34558</TotalTime>
  <Words>430</Words>
  <Application>Microsoft Office PowerPoint</Application>
  <PresentationFormat>Custom</PresentationFormat>
  <Paragraphs>97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Avenir Next LT Pro</vt:lpstr>
      <vt:lpstr>Avenir Next LT Pro Light</vt:lpstr>
      <vt:lpstr>Brush Script MT</vt:lpstr>
      <vt:lpstr>Calibri</vt:lpstr>
      <vt:lpstr>Tw Cen MT Condensed</vt:lpstr>
      <vt:lpstr>Office Theme</vt:lpstr>
      <vt:lpstr>PowerPoint Presentation</vt:lpstr>
      <vt:lpstr>PowerPoint Presentation</vt:lpstr>
      <vt:lpstr>Strong POs and digitalization work together to build a resilient farming society and food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GAFSP MMI &amp; Resilience</dc:title>
  <dc:creator>Imanun</dc:creator>
  <cp:lastModifiedBy>Khan, ImanunNabi (FAOBD)</cp:lastModifiedBy>
  <cp:revision>972</cp:revision>
  <dcterms:created xsi:type="dcterms:W3CDTF">2016-09-05T06:37:55Z</dcterms:created>
  <dcterms:modified xsi:type="dcterms:W3CDTF">2023-03-06T16:17:01Z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0x010100A477BC3A11763D4B933E427C314F943F</vt:lpwstr>
  </property>
</Properties>
</file>