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285" r:id="rId2"/>
    <p:sldId id="499" r:id="rId3"/>
    <p:sldId id="5286" r:id="rId4"/>
    <p:sldId id="5290" r:id="rId5"/>
    <p:sldId id="5289" r:id="rId6"/>
    <p:sldId id="5291" r:id="rId7"/>
    <p:sldId id="5292" r:id="rId8"/>
    <p:sldId id="5293" r:id="rId9"/>
    <p:sldId id="5294" r:id="rId10"/>
    <p:sldId id="5297" r:id="rId11"/>
    <p:sldId id="5287" r:id="rId12"/>
    <p:sldId id="5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9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B3367-452C-4B72-8F8C-BCBB268E30E6}" type="datetimeFigureOut">
              <a:rPr lang="en-GB" smtClean="0"/>
              <a:t>2023-03-13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EF606-9888-4E14-9E30-E9803260A1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79841-AD78-4CFC-A925-2973BEC0E7D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3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845"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52393" indent="-289381" defTabSz="930845"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57528" indent="-231505" defTabSz="930845"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20539" indent="-231505" defTabSz="930845"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83550" indent="-231505" defTabSz="930845"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46562" indent="-231505" algn="ctr" defTabSz="9308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3009573" indent="-231505" algn="ctr" defTabSz="9308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72584" indent="-231505" algn="ctr" defTabSz="9308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935596" indent="-231505" algn="ctr" defTabSz="93084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B5B86C31-2606-4E89-9833-BAF4CF12D9FA}" type="slidenum">
              <a:rPr lang="en-GB" altLang="en-US" sz="1300">
                <a:latin typeface="Arial" charset="0"/>
              </a:rPr>
              <a:pPr/>
              <a:t>12</a:t>
            </a:fld>
            <a:endParaRPr lang="en-GB" altLang="en-US" sz="1300"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3838" y="808038"/>
            <a:ext cx="7185026" cy="4041775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z="1000" b="1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34333" cy="681355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1" y="447490"/>
            <a:ext cx="2880320" cy="1589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11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32F92-DD50-4E59-B25D-4CBE3E5EE4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42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33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r>
              <a:rPr lang="en-US" altLang="zh-CN" dirty="0"/>
              <a:t>.</a:t>
            </a:r>
            <a:endParaRPr lang="en-US" dirty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167" y="5301209"/>
            <a:ext cx="2112235" cy="1165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70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043E1-A641-4A3A-A133-A7160BB03F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7167" y="5301209"/>
            <a:ext cx="2112235" cy="1165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586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dpi="0" rotWithShape="1">
          <a:blip r:embed="rId2" cstate="email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37" y="2132856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38636" y="6206247"/>
            <a:ext cx="8024376" cy="369332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>
                <a:alpha val="5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dobe Gothic Std B" pitchFamily="34" charset="-128"/>
                <a:cs typeface="Arial" panose="020B0604020202020204" pitchFamily="34" charset="0"/>
              </a:rPr>
              <a:t>Joint FAO/IAEA Division of Nuclear Techniques in Food and Agriculture</a:t>
            </a:r>
          </a:p>
        </p:txBody>
      </p:sp>
      <p:pic>
        <p:nvPicPr>
          <p:cNvPr id="16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417" y="139692"/>
            <a:ext cx="2176025" cy="1201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</p:pic>
      <p:grpSp>
        <p:nvGrpSpPr>
          <p:cNvPr id="6" name="组合 5"/>
          <p:cNvGrpSpPr/>
          <p:nvPr userDrawn="1"/>
        </p:nvGrpSpPr>
        <p:grpSpPr>
          <a:xfrm>
            <a:off x="-20770" y="4639188"/>
            <a:ext cx="12225060" cy="1526117"/>
            <a:chOff x="-15578" y="4639187"/>
            <a:chExt cx="9168795" cy="152611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578" y="4639187"/>
              <a:ext cx="1830873" cy="152611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1553" y="4639187"/>
              <a:ext cx="1851664" cy="152611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934" y="4639187"/>
              <a:ext cx="1830874" cy="152611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6061" y="4639187"/>
              <a:ext cx="1830873" cy="1526117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1504" y="4639187"/>
              <a:ext cx="1854557" cy="152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76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和标题2">
    <p:bg>
      <p:bgPr>
        <a:blipFill dpi="0" rotWithShape="1">
          <a:blip r:embed="rId2" cstate="email">
            <a:alphaModFix amt="9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38FA6-B4F1-49BC-909D-B1A04C4D90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0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3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D56A2-5E17-43A0-894F-61BDA18F89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9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9461-6E3E-4CC1-8FBA-C67A2EED89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0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18D53-1324-45D5-A35F-71B05CBE15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0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38FA6-B4F1-49BC-909D-B1A04C4D90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234333" cy="681355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1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s://www.youtube.com/watch?v=odZd3aPG8f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iencedirect.com/science/article/pii/S2589721722000186?pes=vor" TargetMode="External"/><Relationship Id="rId4" Type="http://schemas.openxmlformats.org/officeDocument/2006/relationships/image" Target="../media/image3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179029-3295-418A-BC12-462326B0E7ED}"/>
              </a:ext>
            </a:extLst>
          </p:cNvPr>
          <p:cNvSpPr txBox="1">
            <a:spLocks/>
          </p:cNvSpPr>
          <p:nvPr/>
        </p:nvSpPr>
        <p:spPr>
          <a:xfrm>
            <a:off x="1127448" y="2996952"/>
            <a:ext cx="10369152" cy="8100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121917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Linking nuclear and digital techniques for enhancing the use and conservation of soil and water resources</a:t>
            </a:r>
            <a:b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br>
              <a:rPr kumimoji="0" lang="en-GB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Gerd Dercon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16 March 2023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C6738A-E5DF-44EF-BC49-BE4380B4DB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404665"/>
            <a:ext cx="3385489" cy="818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C36892-0C35-4BE9-AF29-AEA9F1307A0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49516"/>
            <a:ext cx="2804731" cy="1747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1356F-CEE1-40AF-B426-E0B240CFD3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479" y="5149384"/>
            <a:ext cx="3066679" cy="174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2A3E7C-A9CE-4B80-B04D-D05124A19D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814" y="5149384"/>
            <a:ext cx="2621985" cy="1747990"/>
          </a:xfrm>
          <a:prstGeom prst="rect">
            <a:avLst/>
          </a:prstGeom>
        </p:spPr>
      </p:pic>
      <p:pic>
        <p:nvPicPr>
          <p:cNvPr id="17" name="Picture 16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7596A155-16D0-4101-9BFF-66A3C34A02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873" y="5149384"/>
            <a:ext cx="2695973" cy="1747990"/>
          </a:xfrm>
          <a:prstGeom prst="rect">
            <a:avLst/>
          </a:prstGeom>
        </p:spPr>
      </p:pic>
      <p:pic>
        <p:nvPicPr>
          <p:cNvPr id="18" name="Picture 17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D550BC78-D16F-434A-A2BB-850B826540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846" y="5149384"/>
            <a:ext cx="2346154" cy="174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5F0E2-BA9C-29F9-22B4-B807AE0E0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i="1" dirty="0">
                <a:solidFill>
                  <a:srgbClr val="000066"/>
                </a:solidFill>
              </a:rPr>
              <a:t>Technical support and capacity building for FAO </a:t>
            </a:r>
            <a:r>
              <a:rPr lang="en-US" sz="3500" i="1" dirty="0" err="1">
                <a:solidFill>
                  <a:srgbClr val="000066"/>
                </a:solidFill>
              </a:rPr>
              <a:t>SoilFER</a:t>
            </a:r>
            <a:r>
              <a:rPr lang="en-US" sz="3500" i="1" dirty="0">
                <a:solidFill>
                  <a:srgbClr val="000066"/>
                </a:solidFill>
              </a:rPr>
              <a:t> project (Guatemala, Honduras, Zambia)</a:t>
            </a:r>
            <a:endParaRPr lang="en-GB" sz="3500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3D26-9EE9-D716-522E-33D0220C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51997"/>
            <a:ext cx="10553638" cy="4174167"/>
          </a:xfrm>
        </p:spPr>
        <p:txBody>
          <a:bodyPr/>
          <a:lstStyle/>
          <a:p>
            <a:r>
              <a:rPr lang="en-US" dirty="0">
                <a:solidFill>
                  <a:srgbClr val="000099"/>
                </a:solidFill>
              </a:rPr>
              <a:t>Infrared and gamma spectroscopy for soil property estimation</a:t>
            </a:r>
          </a:p>
          <a:p>
            <a:r>
              <a:rPr lang="en-US" dirty="0">
                <a:solidFill>
                  <a:srgbClr val="000099"/>
                </a:solidFill>
              </a:rPr>
              <a:t>Cosmic ray neutron sensor technology and satellite imagery for continuous soil moisture monitoring in representative </a:t>
            </a:r>
            <a:r>
              <a:rPr lang="en-US" dirty="0" err="1">
                <a:solidFill>
                  <a:srgbClr val="000099"/>
                </a:solidFill>
              </a:rPr>
              <a:t>agro</a:t>
            </a:r>
            <a:r>
              <a:rPr lang="en-US" dirty="0">
                <a:solidFill>
                  <a:srgbClr val="000099"/>
                </a:solidFill>
              </a:rPr>
              <a:t>-ecological zones</a:t>
            </a:r>
          </a:p>
          <a:p>
            <a:r>
              <a:rPr lang="en-US" dirty="0">
                <a:solidFill>
                  <a:srgbClr val="000099"/>
                </a:solidFill>
              </a:rPr>
              <a:t>Control of fertilizer quality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EC26041B-2FC3-DED2-D0CB-D5DB084E9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9F530-7E8B-B398-92D4-F77032F17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46" y="4170362"/>
            <a:ext cx="3102708" cy="23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45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1ED8-CA77-4D8E-8C87-D62FBAA7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 dirty="0">
                <a:solidFill>
                  <a:srgbClr val="000066"/>
                </a:solidFill>
              </a:rPr>
              <a:t>Future prospects – linking nuclear and digital techniques</a:t>
            </a:r>
            <a:endParaRPr lang="en-GB" sz="3600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0A543-B5AF-49A9-B29A-50107438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8742947" cy="4525963"/>
          </a:xfrm>
        </p:spPr>
        <p:txBody>
          <a:bodyPr/>
          <a:lstStyle/>
          <a:p>
            <a:r>
              <a:rPr lang="en-US" altLang="zh-CN" sz="2200" b="1" dirty="0">
                <a:solidFill>
                  <a:srgbClr val="000099"/>
                </a:solidFill>
              </a:rPr>
              <a:t>Increasing availability and affordability </a:t>
            </a:r>
            <a:r>
              <a:rPr lang="en-US" altLang="zh-CN" sz="2200" dirty="0"/>
              <a:t>of nuclear and digital techniques  (mainstream tool)</a:t>
            </a:r>
          </a:p>
          <a:p>
            <a:r>
              <a:rPr lang="en-US" altLang="zh-CN" sz="2200" b="1" dirty="0">
                <a:solidFill>
                  <a:srgbClr val="000099"/>
                </a:solidFill>
              </a:rPr>
              <a:t>Integration</a:t>
            </a:r>
            <a:r>
              <a:rPr lang="en-US" altLang="zh-CN" sz="2200" dirty="0"/>
              <a:t> of nuclear, conventional and digital monitoring technique is a continuous process</a:t>
            </a:r>
            <a:endParaRPr lang="en-GB" sz="2200" dirty="0">
              <a:solidFill>
                <a:srgbClr val="000099"/>
              </a:solidFill>
            </a:endParaRPr>
          </a:p>
          <a:p>
            <a:pPr lvl="1"/>
            <a:r>
              <a:rPr lang="en-GB" sz="1800" i="1" dirty="0"/>
              <a:t>Agricultural water management with </a:t>
            </a:r>
            <a:r>
              <a:rPr lang="en-GB" sz="1800" i="1" dirty="0" err="1"/>
              <a:t>AquaCrop</a:t>
            </a:r>
            <a:r>
              <a:rPr lang="en-GB" sz="1800" i="1" dirty="0"/>
              <a:t> model</a:t>
            </a:r>
          </a:p>
          <a:p>
            <a:pPr lvl="1"/>
            <a:r>
              <a:rPr lang="en-GB" sz="1800" i="1" dirty="0"/>
              <a:t>Internet of Things (IoT) for automating processes, predicting situations, even in real-time</a:t>
            </a:r>
          </a:p>
          <a:p>
            <a:r>
              <a:rPr lang="en-US" altLang="zh-CN" sz="2200" dirty="0"/>
              <a:t>Increasing </a:t>
            </a:r>
            <a:r>
              <a:rPr lang="en-US" altLang="zh-CN" sz="2200" b="1" dirty="0">
                <a:solidFill>
                  <a:srgbClr val="000099"/>
                </a:solidFill>
              </a:rPr>
              <a:t>innovation and R&amp;D </a:t>
            </a:r>
            <a:r>
              <a:rPr lang="en-US" altLang="zh-CN" sz="2200" dirty="0"/>
              <a:t>activities are still needed (more technologies are in the pipeline)</a:t>
            </a:r>
          </a:p>
          <a:p>
            <a:r>
              <a:rPr lang="en-US" altLang="zh-CN" sz="2200" b="1" dirty="0">
                <a:solidFill>
                  <a:srgbClr val="000099"/>
                </a:solidFill>
              </a:rPr>
              <a:t>Investment and partnerships </a:t>
            </a:r>
            <a:r>
              <a:rPr lang="en-US" altLang="zh-CN" sz="2200" dirty="0"/>
              <a:t>are essential </a:t>
            </a:r>
          </a:p>
          <a:p>
            <a:pPr lvl="1"/>
            <a:r>
              <a:rPr lang="en-US" altLang="zh-CN" sz="1800" i="1" dirty="0"/>
              <a:t>Data management (open data policy)</a:t>
            </a:r>
          </a:p>
          <a:p>
            <a:pPr lvl="1"/>
            <a:r>
              <a:rPr lang="en-US" altLang="zh-CN" sz="1800" i="1" dirty="0"/>
              <a:t>Training in the integration of nuclear and digital technology</a:t>
            </a:r>
          </a:p>
          <a:p>
            <a:pPr lvl="1"/>
            <a:r>
              <a:rPr lang="en-US" altLang="zh-CN" sz="1800" i="1" dirty="0"/>
              <a:t>Economic, social and environmental dimensions of soil and water management</a:t>
            </a:r>
          </a:p>
          <a:p>
            <a:pPr lvl="1"/>
            <a:endParaRPr lang="en-US" altLang="zh-CN" sz="1400" dirty="0"/>
          </a:p>
          <a:p>
            <a:endParaRPr lang="en-GB" sz="2200" dirty="0">
              <a:solidFill>
                <a:srgbClr val="000099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964BA6-A828-463C-9404-9C8DC2BD1D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072" y="2113515"/>
            <a:ext cx="2583562" cy="1810251"/>
          </a:xfrm>
          <a:prstGeom prst="rect">
            <a:avLst/>
          </a:prstGeom>
        </p:spPr>
      </p:pic>
      <p:pic>
        <p:nvPicPr>
          <p:cNvPr id="5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83F2F97D-24FF-47FF-8370-BD51DA71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6" name="Picture 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4936A016-06EB-4473-92B4-0D08BDEF62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6061" y="4340506"/>
            <a:ext cx="3152274" cy="22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4058986" y="2482193"/>
            <a:ext cx="4319588" cy="12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defRPr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  <a:lvl2pPr>
              <a:spcBef>
                <a:spcPct val="20000"/>
              </a:spcBef>
              <a:defRPr sz="22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2pPr>
            <a:lvl3pPr>
              <a:spcBef>
                <a:spcPct val="20000"/>
              </a:spcBef>
              <a:defRPr sz="20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3pPr>
            <a:lvl4pPr>
              <a:spcBef>
                <a:spcPct val="20000"/>
              </a:spcBef>
              <a:defRPr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4pPr>
            <a:lvl5pPr>
              <a:spcBef>
                <a:spcPct val="20000"/>
              </a:spcBef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CN" sz="6600" i="1" dirty="0">
                <a:solidFill>
                  <a:schemeClr val="tx2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 bwMode="white">
          <a:xfrm>
            <a:off x="14344653" y="6482725"/>
            <a:ext cx="679449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33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3C113BD-DA27-4055-9A91-C5C8D5AA399F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61972-56E5-4E26-8CC5-09120C61AD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85" y="5145104"/>
            <a:ext cx="3285736" cy="794456"/>
          </a:xfrm>
          <a:prstGeom prst="rect">
            <a:avLst/>
          </a:prstGeom>
        </p:spPr>
      </p:pic>
      <p:grpSp>
        <p:nvGrpSpPr>
          <p:cNvPr id="5" name="组合 10">
            <a:extLst>
              <a:ext uri="{FF2B5EF4-FFF2-40B4-BE49-F238E27FC236}">
                <a16:creationId xmlns:a16="http://schemas.microsoft.com/office/drawing/2014/main" id="{D4301BD3-2901-450D-98E7-F46DA4619F4C}"/>
              </a:ext>
            </a:extLst>
          </p:cNvPr>
          <p:cNvGrpSpPr/>
          <p:nvPr/>
        </p:nvGrpSpPr>
        <p:grpSpPr>
          <a:xfrm>
            <a:off x="1507767" y="4611652"/>
            <a:ext cx="9144000" cy="1512441"/>
            <a:chOff x="-74243" y="3068414"/>
            <a:chExt cx="9144000" cy="1512441"/>
          </a:xfrm>
        </p:grpSpPr>
        <p:pic>
          <p:nvPicPr>
            <p:cNvPr id="6" name="Picture 9" descr="00061919">
              <a:extLst>
                <a:ext uri="{FF2B5EF4-FFF2-40B4-BE49-F238E27FC236}">
                  <a16:creationId xmlns:a16="http://schemas.microsoft.com/office/drawing/2014/main" id="{D2DFA984-CD31-4429-BB17-A672B905F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293" y="3068414"/>
              <a:ext cx="1976464" cy="151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00026031">
              <a:extLst>
                <a:ext uri="{FF2B5EF4-FFF2-40B4-BE49-F238E27FC236}">
                  <a16:creationId xmlns:a16="http://schemas.microsoft.com/office/drawing/2014/main" id="{9DE4F6A7-DA93-414C-8456-720AC6FAA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4243" y="3068414"/>
              <a:ext cx="1883148" cy="151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 descr="C:\Users\Cleary\Desktop\presentation\24624_0042b.jpg">
              <a:extLst>
                <a:ext uri="{FF2B5EF4-FFF2-40B4-BE49-F238E27FC236}">
                  <a16:creationId xmlns:a16="http://schemas.microsoft.com/office/drawing/2014/main" id="{3A3382CE-DB8F-4F2B-B07A-76034C8D2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898" y="3068414"/>
              <a:ext cx="2006441" cy="151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 descr="T:\Information Manager\Photo Archive\South Sudan\Ogolla Oct 2011\DSC_9607B.jpg">
              <a:extLst>
                <a:ext uri="{FF2B5EF4-FFF2-40B4-BE49-F238E27FC236}">
                  <a16:creationId xmlns:a16="http://schemas.microsoft.com/office/drawing/2014/main" id="{81449FFD-2714-4CEB-9B57-AAA0677CC7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01" y="3068414"/>
              <a:ext cx="1800750" cy="151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T:\Information Manager\Photo Archive\Colombia\2012 Programa Conjunto de respuesta al fenómeno de la niña 2010-2011\on flickr\DSC_2627.jpg">
              <a:extLst>
                <a:ext uri="{FF2B5EF4-FFF2-40B4-BE49-F238E27FC236}">
                  <a16:creationId xmlns:a16="http://schemas.microsoft.com/office/drawing/2014/main" id="{B039AD44-9060-4812-93C7-4A598A274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442" y="3068414"/>
              <a:ext cx="1874817" cy="151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2484CF-7735-4957-B38F-947E612A322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39" y="404665"/>
            <a:ext cx="3385489" cy="8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617" y="268957"/>
            <a:ext cx="10935041" cy="1143000"/>
          </a:xfrm>
        </p:spPr>
        <p:txBody>
          <a:bodyPr/>
          <a:lstStyle/>
          <a:p>
            <a:r>
              <a:rPr lang="en-GB" sz="3800" i="1" dirty="0">
                <a:solidFill>
                  <a:srgbClr val="000066"/>
                </a:solidFill>
              </a:rPr>
              <a:t>Goal of nuclear techniques in the use </a:t>
            </a:r>
            <a:br>
              <a:rPr lang="en-GB" sz="3800" i="1" dirty="0">
                <a:solidFill>
                  <a:srgbClr val="000066"/>
                </a:solidFill>
              </a:rPr>
            </a:br>
            <a:r>
              <a:rPr lang="en-GB" sz="3800" i="1" dirty="0">
                <a:solidFill>
                  <a:srgbClr val="000066"/>
                </a:solidFill>
              </a:rPr>
              <a:t>and conservation of soil and water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59" y="1758741"/>
            <a:ext cx="11109157" cy="4328622"/>
          </a:xfrm>
        </p:spPr>
        <p:txBody>
          <a:bodyPr/>
          <a:lstStyle/>
          <a:p>
            <a:endParaRPr lang="en-GB" sz="500" b="1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en-GB" sz="3000" dirty="0">
                <a:solidFill>
                  <a:srgbClr val="000099"/>
                </a:solidFill>
              </a:rPr>
              <a:t>Agricultural productivity</a:t>
            </a:r>
            <a:endParaRPr lang="en-GB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3000" dirty="0">
                <a:solidFill>
                  <a:srgbClr val="000099"/>
                </a:solidFill>
              </a:rPr>
              <a:t>Resilience to climate change</a:t>
            </a:r>
          </a:p>
          <a:p>
            <a:pPr marL="0" indent="0" algn="ctr">
              <a:buNone/>
            </a:pPr>
            <a:r>
              <a:rPr lang="en-GB" sz="3000" dirty="0">
                <a:solidFill>
                  <a:srgbClr val="000099"/>
                </a:solidFill>
              </a:rPr>
              <a:t>Remediation of environmental pollution</a:t>
            </a:r>
          </a:p>
          <a:p>
            <a:pPr marL="0" indent="0" algn="ctr">
              <a:buNone/>
            </a:pPr>
            <a:endParaRPr lang="en-GB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3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MEASURING FOR MANAGING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1843ECD6-CBF4-4693-8007-F4889892CA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5443024"/>
            <a:ext cx="1113506" cy="1140337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C8B9321F-B8C4-4F48-ACC7-26F617CDDF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700" y="5443026"/>
            <a:ext cx="1106599" cy="114033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E755FFF7-04C5-4116-AC29-583D5DDDE7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138" y="5448706"/>
            <a:ext cx="1100090" cy="1140337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09729662-D913-4287-A6C5-D89EBEFDE1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592" y="5443026"/>
            <a:ext cx="1113346" cy="1140337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5217D2E-830E-4C7F-8A6F-43DDC6BED6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698" y="5443026"/>
            <a:ext cx="1099610" cy="1140337"/>
          </a:xfrm>
          <a:prstGeom prst="rect">
            <a:avLst/>
          </a:prstGeom>
        </p:spPr>
      </p:pic>
      <p:pic>
        <p:nvPicPr>
          <p:cNvPr id="1028" name="Picture 4" descr="SDG 6: Clean Water and Sanitation - KIT Royal Tropical Institute">
            <a:extLst>
              <a:ext uri="{FF2B5EF4-FFF2-40B4-BE49-F238E27FC236}">
                <a16:creationId xmlns:a16="http://schemas.microsoft.com/office/drawing/2014/main" id="{169DF807-F0E8-4123-8BBC-841F3866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926" y="5443025"/>
            <a:ext cx="1066130" cy="11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469906A3-E28D-4F02-AA22-F9C835D30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29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A1ED8-CA77-4D8E-8C87-D62FBAA7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US" sz="4000" i="1" dirty="0">
                <a:solidFill>
                  <a:srgbClr val="000066"/>
                </a:solidFill>
              </a:rPr>
              <a:t>Linking nuclear and digital techniques</a:t>
            </a:r>
            <a:endParaRPr lang="en-GB" sz="4000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0A543-B5AF-49A9-B29A-501074389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60" y="1724526"/>
            <a:ext cx="8568088" cy="4858835"/>
          </a:xfrm>
        </p:spPr>
        <p:txBody>
          <a:bodyPr/>
          <a:lstStyle/>
          <a:p>
            <a:r>
              <a:rPr lang="en-GB" sz="2800" dirty="0">
                <a:solidFill>
                  <a:srgbClr val="000099"/>
                </a:solidFill>
              </a:rPr>
              <a:t>Baseline information </a:t>
            </a:r>
            <a:r>
              <a:rPr lang="en-GB" sz="2200" dirty="0">
                <a:solidFill>
                  <a:schemeClr val="tx2"/>
                </a:solidFill>
              </a:rPr>
              <a:t>(e.g. before versus after interventions)</a:t>
            </a:r>
          </a:p>
          <a:p>
            <a:r>
              <a:rPr lang="en-GB" sz="2800" dirty="0">
                <a:solidFill>
                  <a:srgbClr val="000099"/>
                </a:solidFill>
              </a:rPr>
              <a:t>Alternative for conventional labour intensive measurement </a:t>
            </a:r>
            <a:r>
              <a:rPr lang="en-GB" sz="1800" dirty="0">
                <a:solidFill>
                  <a:schemeClr val="tx2"/>
                </a:solidFill>
              </a:rPr>
              <a:t>(e.g. soil moisture, erosion)</a:t>
            </a:r>
          </a:p>
          <a:p>
            <a:r>
              <a:rPr lang="en-GB" sz="2800" dirty="0">
                <a:solidFill>
                  <a:srgbClr val="000099"/>
                </a:solidFill>
              </a:rPr>
              <a:t>Calibration for airborne imagery </a:t>
            </a:r>
            <a:r>
              <a:rPr lang="en-GB" sz="1800" dirty="0">
                <a:solidFill>
                  <a:schemeClr val="tx2"/>
                </a:solidFill>
              </a:rPr>
              <a:t>(satellite imagery, UAV)</a:t>
            </a:r>
          </a:p>
          <a:p>
            <a:r>
              <a:rPr lang="en-GB" sz="2800" dirty="0">
                <a:solidFill>
                  <a:srgbClr val="000099"/>
                </a:solidFill>
              </a:rPr>
              <a:t>Inputs for process modelling </a:t>
            </a:r>
            <a:r>
              <a:rPr lang="en-GB" sz="1800" dirty="0">
                <a:solidFill>
                  <a:schemeClr val="tx2"/>
                </a:solidFill>
              </a:rPr>
              <a:t>(e.g. crop water productivity)</a:t>
            </a:r>
          </a:p>
          <a:p>
            <a:r>
              <a:rPr lang="en-GB" sz="2800" dirty="0">
                <a:solidFill>
                  <a:srgbClr val="000099"/>
                </a:solidFill>
              </a:rPr>
              <a:t>Mathematical processing of big datasets </a:t>
            </a:r>
            <a:r>
              <a:rPr lang="en-GB" sz="1800" dirty="0">
                <a:solidFill>
                  <a:schemeClr val="tx2"/>
                </a:solidFill>
              </a:rPr>
              <a:t>(AI, Internet of Things)</a:t>
            </a:r>
          </a:p>
          <a:p>
            <a:pPr marL="0" indent="0" algn="ctr">
              <a:buNone/>
            </a:pPr>
            <a:endParaRPr lang="en-GB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000099"/>
                </a:solidFill>
                <a:sym typeface="Wingdings" panose="05000000000000000000" pitchFamily="2" charset="2"/>
              </a:rPr>
              <a:t>Efficiency and effectiveness of data collection/processing</a:t>
            </a:r>
            <a:endParaRPr lang="en-GB" dirty="0">
              <a:solidFill>
                <a:srgbClr val="000099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964BA6-A828-463C-9404-9C8DC2BD1D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847" y="1595297"/>
            <a:ext cx="2406124" cy="1685924"/>
          </a:xfrm>
          <a:prstGeom prst="rect">
            <a:avLst/>
          </a:prstGeom>
        </p:spPr>
      </p:pic>
      <p:pic>
        <p:nvPicPr>
          <p:cNvPr id="5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38C5CF16-757A-4FF8-A9F0-8A88D6D24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DF5A448-A32A-40E0-956A-2F4B83D54231}"/>
              </a:ext>
            </a:extLst>
          </p:cNvPr>
          <p:cNvSpPr/>
          <p:nvPr/>
        </p:nvSpPr>
        <p:spPr>
          <a:xfrm rot="5400000">
            <a:off x="4742613" y="4838865"/>
            <a:ext cx="509008" cy="401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7353A43-6B49-4B4F-855C-CB7FECC06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359" y="3391734"/>
            <a:ext cx="19431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05E2C7E3-D472-4077-A4AF-36801219F7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837" y="4717081"/>
            <a:ext cx="2381133" cy="1846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0E6D5-B9A2-42F3-86B5-97D092FE9E89}"/>
              </a:ext>
            </a:extLst>
          </p:cNvPr>
          <p:cNvSpPr txBox="1"/>
          <p:nvPr/>
        </p:nvSpPr>
        <p:spPr>
          <a:xfrm rot="16200000">
            <a:off x="161183" y="2288157"/>
            <a:ext cx="11343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7AA3D-DC1F-4BBD-A4FD-3BB4B0474287}"/>
              </a:ext>
            </a:extLst>
          </p:cNvPr>
          <p:cNvSpPr txBox="1"/>
          <p:nvPr/>
        </p:nvSpPr>
        <p:spPr>
          <a:xfrm rot="16200000">
            <a:off x="161184" y="3811488"/>
            <a:ext cx="113430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07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26A4BB-AB79-4707-AE8B-F456ADD3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US" sz="4000" i="1" dirty="0">
                <a:solidFill>
                  <a:srgbClr val="000066"/>
                </a:solidFill>
              </a:rPr>
              <a:t>Using cosmic ray neutron sensor </a:t>
            </a:r>
            <a:br>
              <a:rPr lang="en-US" sz="4000" i="1" dirty="0">
                <a:solidFill>
                  <a:srgbClr val="000066"/>
                </a:solidFill>
              </a:rPr>
            </a:br>
            <a:r>
              <a:rPr lang="en-US" sz="4000" i="1" dirty="0">
                <a:solidFill>
                  <a:srgbClr val="000066"/>
                </a:solidFill>
              </a:rPr>
              <a:t>for soil moisture monitoring</a:t>
            </a:r>
            <a:endParaRPr lang="en-GB" sz="4000" i="1" dirty="0">
              <a:solidFill>
                <a:srgbClr val="000066"/>
              </a:solidFill>
            </a:endParaRPr>
          </a:p>
        </p:txBody>
      </p:sp>
      <p:pic>
        <p:nvPicPr>
          <p:cNvPr id="5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72523BF7-20BC-4000-817D-97FF56AB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6F1079-8948-4F31-BFB3-23A7D231D4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16" y="1758416"/>
            <a:ext cx="4608477" cy="26268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1F1AC4-7666-42BB-839B-FE764DE21300}"/>
              </a:ext>
            </a:extLst>
          </p:cNvPr>
          <p:cNvSpPr txBox="1"/>
          <p:nvPr/>
        </p:nvSpPr>
        <p:spPr>
          <a:xfrm>
            <a:off x="252759" y="4464391"/>
            <a:ext cx="4701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400" dirty="0"/>
              <a:t>Cosmic Ray Neutron Sensor (CRNS): From cosmic rays to soil moisture! </a:t>
            </a:r>
            <a:r>
              <a:rPr lang="en-GB" sz="1400" dirty="0">
                <a:hlinkClick r:id="rId4"/>
              </a:rPr>
              <a:t>https://www.youtube.com/watch?v=odZd3aPG8f4</a:t>
            </a:r>
            <a:endParaRPr lang="en-GB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A4FD1D-F3EB-461C-8B49-46DB1A5269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462" y="2835275"/>
            <a:ext cx="1818317" cy="2700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4A98E0-CF2E-4F51-8014-918D784C5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595" y="3429000"/>
            <a:ext cx="4143230" cy="3154362"/>
          </a:xfrm>
          <a:prstGeom prst="rect">
            <a:avLst/>
          </a:prstGeom>
        </p:spPr>
      </p:pic>
      <p:pic>
        <p:nvPicPr>
          <p:cNvPr id="34" name="Picture 33" descr="A picture containing grass, outdoor, person, mountain&#10;&#10;Description automatically generated">
            <a:extLst>
              <a:ext uri="{FF2B5EF4-FFF2-40B4-BE49-F238E27FC236}">
                <a16:creationId xmlns:a16="http://schemas.microsoft.com/office/drawing/2014/main" id="{2C7680C9-F7B8-4FD7-A0FF-66C47B6D7D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565" y="1733387"/>
            <a:ext cx="1915612" cy="16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B835577-8870-4338-AB31-28175410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28" y="2994237"/>
            <a:ext cx="5649251" cy="35205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26A4BB-AB79-4707-AE8B-F456ADD3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US" sz="4000" i="1" dirty="0">
                <a:solidFill>
                  <a:srgbClr val="000066"/>
                </a:solidFill>
              </a:rPr>
              <a:t>Linking cosmic ray neutron sensors </a:t>
            </a:r>
            <a:br>
              <a:rPr lang="en-US" sz="4000" i="1" dirty="0">
                <a:solidFill>
                  <a:srgbClr val="000066"/>
                </a:solidFill>
              </a:rPr>
            </a:br>
            <a:r>
              <a:rPr lang="en-US" sz="4000" i="1" dirty="0">
                <a:solidFill>
                  <a:srgbClr val="000066"/>
                </a:solidFill>
              </a:rPr>
              <a:t>and satellite imagery data</a:t>
            </a:r>
            <a:endParaRPr lang="en-GB" sz="4000" i="1" dirty="0">
              <a:solidFill>
                <a:srgbClr val="000066"/>
              </a:solidFill>
            </a:endParaRPr>
          </a:p>
        </p:txBody>
      </p:sp>
      <p:pic>
        <p:nvPicPr>
          <p:cNvPr id="5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72523BF7-20BC-4000-817D-97FF56AB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028761" y="1416293"/>
            <a:ext cx="8401031" cy="54519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412468-CFD8-43A2-9216-FA99822448C4}"/>
              </a:ext>
            </a:extLst>
          </p:cNvPr>
          <p:cNvSpPr txBox="1"/>
          <p:nvPr/>
        </p:nvSpPr>
        <p:spPr>
          <a:xfrm>
            <a:off x="10490227" y="3067482"/>
            <a:ext cx="1541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2020-06-01</a:t>
            </a:r>
          </a:p>
          <a:p>
            <a:r>
              <a:rPr lang="en-US" sz="2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2020-06-30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2C84D5-95EB-4AA1-89EE-7F80289FE744}"/>
              </a:ext>
            </a:extLst>
          </p:cNvPr>
          <p:cNvSpPr/>
          <p:nvPr/>
        </p:nvSpPr>
        <p:spPr>
          <a:xfrm>
            <a:off x="9636172" y="4754493"/>
            <a:ext cx="211540" cy="211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FC32ED-DAAE-4938-9C0E-D030252CA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1" y="1921193"/>
            <a:ext cx="5649251" cy="35205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FFAD75-469F-4842-A8AF-4E5D2822A10D}"/>
              </a:ext>
            </a:extLst>
          </p:cNvPr>
          <p:cNvSpPr txBox="1"/>
          <p:nvPr/>
        </p:nvSpPr>
        <p:spPr>
          <a:xfrm>
            <a:off x="988235" y="4398397"/>
            <a:ext cx="23808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</a:rPr>
              <a:t>2021-06-01</a:t>
            </a:r>
          </a:p>
          <a:p>
            <a:r>
              <a:rPr lang="en-US" sz="2200" b="1" dirty="0">
                <a:solidFill>
                  <a:srgbClr val="FFC000"/>
                </a:solidFill>
              </a:rPr>
              <a:t>2021-06-30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23B2E5-40C5-40F2-BA4D-CF39E22CD09F}"/>
              </a:ext>
            </a:extLst>
          </p:cNvPr>
          <p:cNvSpPr/>
          <p:nvPr/>
        </p:nvSpPr>
        <p:spPr>
          <a:xfrm>
            <a:off x="3230821" y="3681449"/>
            <a:ext cx="211540" cy="2115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661E10-9EE2-4D35-831F-62771AEEF8A8}"/>
              </a:ext>
            </a:extLst>
          </p:cNvPr>
          <p:cNvGrpSpPr/>
          <p:nvPr/>
        </p:nvGrpSpPr>
        <p:grpSpPr>
          <a:xfrm>
            <a:off x="9636172" y="480226"/>
            <a:ext cx="2494547" cy="2305035"/>
            <a:chOff x="7869603" y="0"/>
            <a:chExt cx="4133850" cy="37623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301F2A6-8794-48F4-A249-50C83A98E398}"/>
                </a:ext>
              </a:extLst>
            </p:cNvPr>
            <p:cNvGrpSpPr/>
            <p:nvPr/>
          </p:nvGrpSpPr>
          <p:grpSpPr>
            <a:xfrm>
              <a:off x="7869603" y="0"/>
              <a:ext cx="4133850" cy="3762376"/>
              <a:chOff x="141365" y="2238375"/>
              <a:chExt cx="2152651" cy="207645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3E61916-E42A-4F43-B8D7-CAE385AEEC5F}"/>
                  </a:ext>
                </a:extLst>
              </p:cNvPr>
              <p:cNvGrpSpPr/>
              <p:nvPr/>
            </p:nvGrpSpPr>
            <p:grpSpPr>
              <a:xfrm>
                <a:off x="141365" y="2238375"/>
                <a:ext cx="2152651" cy="2076450"/>
                <a:chOff x="7139028" y="1465924"/>
                <a:chExt cx="2850893" cy="2413617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5CE9676A-B347-4927-A372-197CB72E9B4B}"/>
                    </a:ext>
                  </a:extLst>
                </p:cNvPr>
                <p:cNvGrpSpPr/>
                <p:nvPr/>
              </p:nvGrpSpPr>
              <p:grpSpPr>
                <a:xfrm>
                  <a:off x="7139028" y="1465924"/>
                  <a:ext cx="2850893" cy="2413617"/>
                  <a:chOff x="7139028" y="1465924"/>
                  <a:chExt cx="2850893" cy="2413617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F52FD7B4-1A6E-4012-A901-3F84AA5441A1}"/>
                      </a:ext>
                    </a:extLst>
                  </p:cNvPr>
                  <p:cNvGrpSpPr/>
                  <p:nvPr/>
                </p:nvGrpSpPr>
                <p:grpSpPr>
                  <a:xfrm>
                    <a:off x="7139028" y="1465924"/>
                    <a:ext cx="2850893" cy="2413617"/>
                    <a:chOff x="7139028" y="1465924"/>
                    <a:chExt cx="2850893" cy="2413617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3F759B97-C49C-4783-859F-E66381751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9028" y="1465924"/>
                      <a:ext cx="2850893" cy="2413617"/>
                      <a:chOff x="7139028" y="1465924"/>
                      <a:chExt cx="2850893" cy="2413617"/>
                    </a:xfrm>
                  </p:grpSpPr>
                  <p:pic>
                    <p:nvPicPr>
                      <p:cNvPr id="41" name="Picture 40" descr="A satellite in space&#10;&#10;Description automatically generated">
                        <a:extLst>
                          <a:ext uri="{FF2B5EF4-FFF2-40B4-BE49-F238E27FC236}">
                            <a16:creationId xmlns:a16="http://schemas.microsoft.com/office/drawing/2014/main" id="{CBB5E20F-5F1E-48D9-B90D-6B53D848ECC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7139028" y="1465924"/>
                        <a:ext cx="2850893" cy="2413617"/>
                      </a:xfrm>
                      <a:prstGeom prst="flowChartConnector">
                        <a:avLst/>
                      </a:prstGeom>
                    </p:spPr>
                  </p:pic>
                  <p:sp>
                    <p:nvSpPr>
                      <p:cNvPr id="42" name="Flowchart: Connector 41">
                        <a:extLst>
                          <a:ext uri="{FF2B5EF4-FFF2-40B4-BE49-F238E27FC236}">
                            <a16:creationId xmlns:a16="http://schemas.microsoft.com/office/drawing/2014/main" id="{8AE0773E-8940-4385-BF4E-E2AE5CF27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38361" y="1916935"/>
                        <a:ext cx="209321" cy="165253"/>
                      </a:xfrm>
                      <a:prstGeom prst="flowChartConnector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0" name="Flowchart: Connector 39">
                      <a:extLst>
                        <a:ext uri="{FF2B5EF4-FFF2-40B4-BE49-F238E27FC236}">
                          <a16:creationId xmlns:a16="http://schemas.microsoft.com/office/drawing/2014/main" id="{FE8FC171-E8CE-4C65-9344-97AF2120B5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95421" y="1834308"/>
                      <a:ext cx="547171" cy="192796"/>
                    </a:xfrm>
                    <a:prstGeom prst="flowChartConnector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15C4BB5-6700-4936-AE9F-6763E05DAFD7}"/>
                      </a:ext>
                    </a:extLst>
                  </p:cNvPr>
                  <p:cNvSpPr/>
                  <p:nvPr/>
                </p:nvSpPr>
                <p:spPr>
                  <a:xfrm>
                    <a:off x="8343441" y="1770043"/>
                    <a:ext cx="1160443" cy="150564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Flowchart: Connector 35">
                  <a:extLst>
                    <a:ext uri="{FF2B5EF4-FFF2-40B4-BE49-F238E27FC236}">
                      <a16:creationId xmlns:a16="http://schemas.microsoft.com/office/drawing/2014/main" id="{A77C7108-DA1F-47C6-A858-E08187BBD08E}"/>
                    </a:ext>
                  </a:extLst>
                </p:cNvPr>
                <p:cNvSpPr/>
                <p:nvPr/>
              </p:nvSpPr>
              <p:spPr>
                <a:xfrm>
                  <a:off x="7182999" y="2353937"/>
                  <a:ext cx="187286" cy="154236"/>
                </a:xfrm>
                <a:prstGeom prst="flowChartConnector">
                  <a:avLst/>
                </a:prstGeom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4" name="Google Shape;415;p39">
                <a:extLst>
                  <a:ext uri="{FF2B5EF4-FFF2-40B4-BE49-F238E27FC236}">
                    <a16:creationId xmlns:a16="http://schemas.microsoft.com/office/drawing/2014/main" id="{273CB159-EFE3-44C2-9011-81E66731AABB}"/>
                  </a:ext>
                </a:extLst>
              </p:cNvPr>
              <p:cNvPicPr preferRelativeResize="0">
                <a:picLocks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"/>
              <a:stretch/>
            </p:blipFill>
            <p:spPr>
              <a:xfrm>
                <a:off x="988661" y="3126639"/>
                <a:ext cx="1183039" cy="1101820"/>
              </a:xfrm>
              <a:custGeom>
                <a:avLst/>
                <a:gdLst/>
                <a:ahLst/>
                <a:cxnLst/>
                <a:rect l="l" t="t" r="r" b="b"/>
                <a:pathLst>
                  <a:path w="7128913" h="6853457">
                    <a:moveTo>
                      <a:pt x="2343548" y="0"/>
                    </a:moveTo>
                    <a:lnTo>
                      <a:pt x="5168877" y="0"/>
                    </a:lnTo>
                    <a:lnTo>
                      <a:pt x="5218299" y="19487"/>
                    </a:lnTo>
                    <a:cubicBezTo>
                      <a:pt x="5976640" y="340238"/>
                      <a:pt x="6607722" y="902948"/>
                      <a:pt x="7014769" y="1610837"/>
                    </a:cubicBezTo>
                    <a:lnTo>
                      <a:pt x="7128913" y="1827198"/>
                    </a:lnTo>
                    <a:lnTo>
                      <a:pt x="7128913" y="5131581"/>
                    </a:lnTo>
                    <a:lnTo>
                      <a:pt x="7091067" y="5210750"/>
                    </a:lnTo>
                    <a:cubicBezTo>
                      <a:pt x="6744936" y="5876527"/>
                      <a:pt x="6205281" y="6425584"/>
                      <a:pt x="5546646" y="6783375"/>
                    </a:cubicBezTo>
                    <a:lnTo>
                      <a:pt x="5409811" y="6853457"/>
                    </a:lnTo>
                    <a:lnTo>
                      <a:pt x="2102613" y="6853457"/>
                    </a:lnTo>
                    <a:lnTo>
                      <a:pt x="1965779" y="6783375"/>
                    </a:lnTo>
                    <a:cubicBezTo>
                      <a:pt x="794873" y="6147301"/>
                      <a:pt x="0" y="4906735"/>
                      <a:pt x="0" y="3480517"/>
                    </a:cubicBezTo>
                    <a:cubicBezTo>
                      <a:pt x="0" y="1924643"/>
                      <a:pt x="945964" y="589711"/>
                      <a:pt x="2294125" y="19487"/>
                    </a:cubicBezTo>
                    <a:close/>
                  </a:path>
                </a:pathLst>
              </a:custGeom>
              <a:noFill/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BA156F-3DB9-4B3D-B3E6-FCE6795B9A5F}"/>
                </a:ext>
              </a:extLst>
            </p:cNvPr>
            <p:cNvSpPr txBox="1"/>
            <p:nvPr/>
          </p:nvSpPr>
          <p:spPr>
            <a:xfrm>
              <a:off x="8745405" y="113712"/>
              <a:ext cx="2755160" cy="67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Sentinel-1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20BE5D3-70BB-4220-B40C-5738E2F7A9E8}"/>
              </a:ext>
            </a:extLst>
          </p:cNvPr>
          <p:cNvSpPr txBox="1"/>
          <p:nvPr/>
        </p:nvSpPr>
        <p:spPr>
          <a:xfrm>
            <a:off x="5788265" y="1921193"/>
            <a:ext cx="3953677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</a:pPr>
            <a:r>
              <a:rPr lang="en-GB" sz="1800" dirty="0"/>
              <a:t>Retrieving soil moisture data from satellite images, using cosmic ray neutron sensor data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5DDFD5-C91A-4644-9310-C9EBD07073B7}"/>
              </a:ext>
            </a:extLst>
          </p:cNvPr>
          <p:cNvSpPr txBox="1"/>
          <p:nvPr/>
        </p:nvSpPr>
        <p:spPr>
          <a:xfrm>
            <a:off x="904615" y="5678905"/>
            <a:ext cx="416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Trend analysis and inputs for crop water productivity modelling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42F381-EAE3-4737-B11B-0F97609D914D}"/>
              </a:ext>
            </a:extLst>
          </p:cNvPr>
          <p:cNvSpPr txBox="1"/>
          <p:nvPr/>
        </p:nvSpPr>
        <p:spPr>
          <a:xfrm>
            <a:off x="6305579" y="6140570"/>
            <a:ext cx="265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Said, H. et al, 2022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B421C0-6A85-4EE6-90FA-AE6671C79053}"/>
              </a:ext>
            </a:extLst>
          </p:cNvPr>
          <p:cNvSpPr txBox="1"/>
          <p:nvPr/>
        </p:nvSpPr>
        <p:spPr>
          <a:xfrm>
            <a:off x="160421" y="5104964"/>
            <a:ext cx="265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Said, H. et al, 2022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26A4BB-AB79-4707-AE8B-F456ADD3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GB" sz="4000" i="1" dirty="0">
                <a:solidFill>
                  <a:srgbClr val="000066"/>
                </a:solidFill>
              </a:rPr>
              <a:t>Agricultural water management </a:t>
            </a:r>
            <a:br>
              <a:rPr lang="en-GB" sz="4000" i="1" dirty="0">
                <a:solidFill>
                  <a:srgbClr val="000066"/>
                </a:solidFill>
              </a:rPr>
            </a:br>
            <a:r>
              <a:rPr lang="en-GB" sz="4000" i="1" dirty="0">
                <a:solidFill>
                  <a:srgbClr val="000066"/>
                </a:solidFill>
              </a:rPr>
              <a:t>with </a:t>
            </a:r>
            <a:r>
              <a:rPr lang="en-GB" sz="4000" i="1" dirty="0" err="1">
                <a:solidFill>
                  <a:srgbClr val="000066"/>
                </a:solidFill>
              </a:rPr>
              <a:t>AquaCrop</a:t>
            </a:r>
            <a:r>
              <a:rPr lang="en-GB" sz="4000" i="1" dirty="0">
                <a:solidFill>
                  <a:srgbClr val="000066"/>
                </a:solidFill>
              </a:rPr>
              <a:t> model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1C30AD3-8AC1-466F-9B89-61D2DB69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53" y="2167676"/>
            <a:ext cx="8526379" cy="4263769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GB" sz="3600" dirty="0">
                <a:solidFill>
                  <a:srgbClr val="000099"/>
                </a:solidFill>
              </a:rPr>
              <a:t>Synthesizing data/results &amp; extrapolation for other climate scenarios</a:t>
            </a:r>
          </a:p>
          <a:p>
            <a:pPr lvl="1">
              <a:lnSpc>
                <a:spcPct val="80000"/>
              </a:lnSpc>
            </a:pPr>
            <a:r>
              <a:rPr lang="en-GB" sz="3600" dirty="0">
                <a:solidFill>
                  <a:srgbClr val="000099"/>
                </a:solidFill>
              </a:rPr>
              <a:t>Developing packages for farmers</a:t>
            </a:r>
          </a:p>
          <a:p>
            <a:pPr lvl="1">
              <a:lnSpc>
                <a:spcPct val="80000"/>
              </a:lnSpc>
            </a:pPr>
            <a:r>
              <a:rPr lang="en-GB" sz="3600" dirty="0">
                <a:solidFill>
                  <a:srgbClr val="000099"/>
                </a:solidFill>
              </a:rPr>
              <a:t>Planning mitigation of changing climate patterns 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100D594-5DF4-477E-9799-BDAD5798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38" y="1799258"/>
            <a:ext cx="2802761" cy="168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6CA934CC-E3BB-4322-B228-86B23887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EC2F0-8E58-44DD-ADEB-09EBFBE05F89}"/>
              </a:ext>
            </a:extLst>
          </p:cNvPr>
          <p:cNvSpPr txBox="1"/>
          <p:nvPr/>
        </p:nvSpPr>
        <p:spPr>
          <a:xfrm>
            <a:off x="8829732" y="3700951"/>
            <a:ext cx="3257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Wellens et al., 2022; for cassava </a:t>
            </a:r>
            <a:endParaRPr lang="en-GB" dirty="0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45A0D096-57A0-4EE9-B967-0A8382CEC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9732" y="4040894"/>
            <a:ext cx="3257489" cy="24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1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26A4BB-AB79-4707-AE8B-F456ADD3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GB" sz="4000" i="1" dirty="0">
                <a:solidFill>
                  <a:srgbClr val="000066"/>
                </a:solidFill>
              </a:rPr>
              <a:t>Mathematical processing of big datasets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1C30AD3-8AC1-466F-9B89-61D2DB69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45636"/>
            <a:ext cx="7908757" cy="4263769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GB" sz="3200" dirty="0">
                <a:solidFill>
                  <a:srgbClr val="000099"/>
                </a:solidFill>
              </a:rPr>
              <a:t>Now access to larger and growing datasets (e.g. Satellite imagery, soil datasets)</a:t>
            </a:r>
          </a:p>
          <a:p>
            <a:pPr lvl="1">
              <a:lnSpc>
                <a:spcPct val="80000"/>
              </a:lnSpc>
            </a:pPr>
            <a:r>
              <a:rPr lang="en-GB" sz="3200" dirty="0">
                <a:solidFill>
                  <a:srgbClr val="000099"/>
                </a:solidFill>
              </a:rPr>
              <a:t>Extremely high capacity model classes</a:t>
            </a:r>
          </a:p>
          <a:p>
            <a:pPr lvl="1">
              <a:lnSpc>
                <a:spcPct val="80000"/>
              </a:lnSpc>
            </a:pPr>
            <a:r>
              <a:rPr lang="en-GB" sz="3200" dirty="0">
                <a:solidFill>
                  <a:srgbClr val="000099"/>
                </a:solidFill>
              </a:rPr>
              <a:t>Computational power democratized (financially &amp; technically)</a:t>
            </a:r>
          </a:p>
          <a:p>
            <a:pPr lvl="1">
              <a:lnSpc>
                <a:spcPct val="80000"/>
              </a:lnSpc>
            </a:pPr>
            <a:r>
              <a:rPr lang="en-GB" sz="3200" dirty="0">
                <a:solidFill>
                  <a:srgbClr val="000099"/>
                </a:solidFill>
              </a:rPr>
              <a:t>Learning from specific data settings (e.g. emergencies)</a:t>
            </a:r>
          </a:p>
          <a:p>
            <a:pPr lvl="1">
              <a:lnSpc>
                <a:spcPct val="80000"/>
              </a:lnSpc>
            </a:pPr>
            <a:endParaRPr lang="en-GB" sz="3200" dirty="0">
              <a:solidFill>
                <a:srgbClr val="000099"/>
              </a:solidFill>
            </a:endParaRPr>
          </a:p>
        </p:txBody>
      </p:sp>
      <p:pic>
        <p:nvPicPr>
          <p:cNvPr id="44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6CA934CC-E3BB-4322-B228-86B23887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3" name="Picture 2" descr="A picture containing person, indoor, preparing, kitchen appliance&#10;&#10;Description automatically generated">
            <a:extLst>
              <a:ext uri="{FF2B5EF4-FFF2-40B4-BE49-F238E27FC236}">
                <a16:creationId xmlns:a16="http://schemas.microsoft.com/office/drawing/2014/main" id="{C95C9754-23F4-45F7-A422-EC3630DEFA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606" y="4350453"/>
            <a:ext cx="3071594" cy="2182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2443C-3F7F-4D3D-94ED-2C84A77A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220" y="2167424"/>
            <a:ext cx="3098366" cy="1897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8B6C27-378A-42E5-BB5E-6FC7B5952694}"/>
              </a:ext>
            </a:extLst>
          </p:cNvPr>
          <p:cNvSpPr txBox="1"/>
          <p:nvPr/>
        </p:nvSpPr>
        <p:spPr>
          <a:xfrm>
            <a:off x="8788833" y="1661531"/>
            <a:ext cx="3511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USDA NRCS National Soil Survey </a:t>
            </a:r>
            <a:r>
              <a:rPr lang="en-GB" sz="1400" dirty="0" err="1"/>
              <a:t>Center</a:t>
            </a:r>
            <a:r>
              <a:rPr lang="en-GB" sz="1400" dirty="0"/>
              <a:t> – Kellogg Soil Survey Laboratory (NSSC-KSSL)</a:t>
            </a:r>
          </a:p>
        </p:txBody>
      </p:sp>
    </p:spTree>
    <p:extLst>
      <p:ext uri="{BB962C8B-B14F-4D97-AF65-F5344CB8AC3E}">
        <p14:creationId xmlns:p14="http://schemas.microsoft.com/office/powerpoint/2010/main" val="952249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26A4BB-AB79-4707-AE8B-F456ADD3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274638"/>
            <a:ext cx="10553639" cy="1143000"/>
          </a:xfrm>
        </p:spPr>
        <p:txBody>
          <a:bodyPr/>
          <a:lstStyle/>
          <a:p>
            <a:r>
              <a:rPr lang="en-GB" sz="2200" i="1" dirty="0">
                <a:solidFill>
                  <a:srgbClr val="000066"/>
                </a:solidFill>
              </a:rPr>
              <a:t>Prediction of Exchangeable Potassium in Soil through Mid-Infrared Spectroscopy and Deep Learning: from Prediction to </a:t>
            </a:r>
            <a:r>
              <a:rPr lang="en-GB" sz="2200" i="1" dirty="0" err="1">
                <a:solidFill>
                  <a:srgbClr val="000066"/>
                </a:solidFill>
              </a:rPr>
              <a:t>Explainability</a:t>
            </a:r>
            <a:r>
              <a:rPr lang="en-GB" sz="2200" i="1" dirty="0">
                <a:solidFill>
                  <a:srgbClr val="000066"/>
                </a:solidFill>
              </a:rPr>
              <a:t> </a:t>
            </a:r>
            <a:br>
              <a:rPr lang="en-GB" sz="2200" i="1" dirty="0">
                <a:solidFill>
                  <a:srgbClr val="000066"/>
                </a:solidFill>
              </a:rPr>
            </a:br>
            <a:r>
              <a:rPr lang="en-GB" sz="2200" i="1" dirty="0">
                <a:solidFill>
                  <a:srgbClr val="000066"/>
                </a:solidFill>
              </a:rPr>
              <a:t>(Albinet et al., 2022; Artificial Intelligence in Agriculture)</a:t>
            </a:r>
          </a:p>
        </p:txBody>
      </p:sp>
      <p:pic>
        <p:nvPicPr>
          <p:cNvPr id="44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6CA934CC-E3BB-4322-B228-86B23887A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FF479B4-7327-40EA-BA1C-791D76908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12" y="1827541"/>
            <a:ext cx="5431989" cy="3931045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04A86F2-1B84-42C7-A574-890EB8CDD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642" y="3575104"/>
            <a:ext cx="5244736" cy="29257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37F54B-207F-43B6-9751-B428DDEB01FF}"/>
              </a:ext>
            </a:extLst>
          </p:cNvPr>
          <p:cNvSpPr txBox="1"/>
          <p:nvPr/>
        </p:nvSpPr>
        <p:spPr>
          <a:xfrm>
            <a:off x="6248400" y="1652781"/>
            <a:ext cx="5774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Roboto-Regular"/>
              </a:rPr>
              <a:t>“Using PLSR as a baseline, CNN leads to a significantly higher prediction performance of K</a:t>
            </a:r>
            <a:r>
              <a:rPr lang="en-GB" sz="1800" b="0" i="0" u="none" strike="noStrike" baseline="-25000" dirty="0">
                <a:latin typeface="Roboto-Regular"/>
              </a:rPr>
              <a:t>ex.</a:t>
            </a:r>
            <a:r>
              <a:rPr lang="en-GB" sz="1800" b="0" i="0" u="none" strike="noStrike" baseline="0" dirty="0">
                <a:latin typeface="Roboto-Regular"/>
              </a:rPr>
              <a:t> when a large amount of data is available (10000), increasing the coefficient of determination from 0.64 to 0.79 </a:t>
            </a:r>
            <a:r>
              <a:rPr lang="en-GB" sz="1800" b="0" i="1" u="none" strike="noStrike" baseline="0" dirty="0">
                <a:latin typeface="Roboto-Regular"/>
              </a:rPr>
              <a:t>(0.84)</a:t>
            </a:r>
            <a:r>
              <a:rPr lang="en-GB" sz="1800" b="0" i="0" u="none" strike="noStrike" baseline="0" dirty="0">
                <a:latin typeface="Roboto-Regular"/>
              </a:rPr>
              <a:t>, and reducing the Mean Absolute Percentage Error from 135% to 31%.”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E365F-B498-A58E-18C2-83707E143835}"/>
              </a:ext>
            </a:extLst>
          </p:cNvPr>
          <p:cNvSpPr txBox="1"/>
          <p:nvPr/>
        </p:nvSpPr>
        <p:spPr>
          <a:xfrm>
            <a:off x="511612" y="5921357"/>
            <a:ext cx="54319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5"/>
              </a:rPr>
              <a:t>Prediction of exchangeable potassium in soil through mid-infrared spectroscopy and deep learning: From prediction to </a:t>
            </a:r>
            <a:r>
              <a:rPr lang="en-GB" sz="1400" dirty="0" err="1">
                <a:hlinkClick r:id="rId5"/>
              </a:rPr>
              <a:t>explainability</a:t>
            </a:r>
            <a:r>
              <a:rPr lang="en-GB" sz="1400" dirty="0">
                <a:hlinkClick r:id="rId5"/>
              </a:rPr>
              <a:t> - ScienceDirect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4732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F42C-27F0-4180-9D32-FD8FD8C27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60" y="538566"/>
            <a:ext cx="10553639" cy="1143000"/>
          </a:xfrm>
        </p:spPr>
        <p:txBody>
          <a:bodyPr/>
          <a:lstStyle/>
          <a:p>
            <a:r>
              <a:rPr lang="en-GB" sz="4000" i="1" dirty="0">
                <a:solidFill>
                  <a:srgbClr val="000066"/>
                </a:solidFill>
              </a:rPr>
              <a:t>Linking nuclear and digital techniques: Learning from specific data settings (e.g. emergencies)</a:t>
            </a:r>
            <a:br>
              <a:rPr lang="en-GB" sz="4000" i="1" dirty="0">
                <a:solidFill>
                  <a:srgbClr val="000066"/>
                </a:solidFill>
              </a:rPr>
            </a:br>
            <a:endParaRPr lang="en-GB" sz="4000" i="1" dirty="0">
              <a:solidFill>
                <a:srgbClr val="000066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FD8949E-7E61-4D7F-9C93-77EB317B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604" y="2113935"/>
            <a:ext cx="8697396" cy="3906295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en-GB" dirty="0">
                <a:solidFill>
                  <a:srgbClr val="000099"/>
                </a:solidFill>
              </a:rPr>
              <a:t>Measurement of radiation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rgbClr val="000099"/>
                </a:solidFill>
              </a:rPr>
              <a:t>Challenge: </a:t>
            </a:r>
          </a:p>
          <a:p>
            <a:pPr lvl="2">
              <a:lnSpc>
                <a:spcPct val="80000"/>
              </a:lnSpc>
            </a:pPr>
            <a:r>
              <a:rPr lang="en-GB" sz="2300" i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Merging airborne, mobile or stationary datasets, with different coverage areas and resolution</a:t>
            </a:r>
          </a:p>
          <a:p>
            <a:pPr lvl="2">
              <a:lnSpc>
                <a:spcPct val="80000"/>
              </a:lnSpc>
            </a:pPr>
            <a:r>
              <a:rPr lang="en-GB" sz="2300" i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Vast quantities (in the magnitude of millions of data points)</a:t>
            </a:r>
          </a:p>
          <a:p>
            <a:pPr lvl="1">
              <a:lnSpc>
                <a:spcPct val="80000"/>
              </a:lnSpc>
            </a:pPr>
            <a:r>
              <a:rPr lang="en-GB" dirty="0">
                <a:solidFill>
                  <a:srgbClr val="000099"/>
                </a:solidFill>
              </a:rPr>
              <a:t>Experiences from emergencies may help other thematic fields (e.g. airborne gamma spectrometry for soil property mapping)</a:t>
            </a:r>
          </a:p>
        </p:txBody>
      </p:sp>
      <p:pic>
        <p:nvPicPr>
          <p:cNvPr id="14" name="Picture 48" descr="C:\Program Files\Microsoft Office\MEDIA\OFFICE12\LINES\BD21320_.GIF">
            <a:extLst>
              <a:ext uri="{FF2B5EF4-FFF2-40B4-BE49-F238E27FC236}">
                <a16:creationId xmlns:a16="http://schemas.microsoft.com/office/drawing/2014/main" id="{68D468B4-66D6-4E06-9F0C-E2ACBD9DB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1028761" y="1416295"/>
            <a:ext cx="10553639" cy="68489"/>
          </a:xfrm>
          <a:prstGeom prst="rect">
            <a:avLst/>
          </a:prstGeom>
          <a:noFill/>
        </p:spPr>
      </p:pic>
      <p:pic>
        <p:nvPicPr>
          <p:cNvPr id="16" name="Picture 15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943FAB4A-4CA9-4CD8-B70F-142A1FD078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514" y="4341713"/>
            <a:ext cx="2846591" cy="2199983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46BBAF1F-4B6D-4B19-89BA-4617AF355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0285" y="1840854"/>
            <a:ext cx="3353057" cy="19992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23376D-CFDF-428C-BFEA-43F8EBEC09ED}"/>
              </a:ext>
            </a:extLst>
          </p:cNvPr>
          <p:cNvSpPr txBox="1"/>
          <p:nvPr/>
        </p:nvSpPr>
        <p:spPr>
          <a:xfrm>
            <a:off x="10973659" y="1534348"/>
            <a:ext cx="188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JAEA, 2021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07284"/>
      </p:ext>
    </p:extLst>
  </p:cSld>
  <p:clrMapOvr>
    <a:masterClrMapping/>
  </p:clrMapOvr>
</p:sld>
</file>

<file path=ppt/theme/theme1.xml><?xml version="1.0" encoding="utf-8"?>
<a:theme xmlns:a="http://schemas.openxmlformats.org/drawingml/2006/main" name="FAO_AG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651</Words>
  <Application>Microsoft Office PowerPoint</Application>
  <PresentationFormat>Widescreen</PresentationFormat>
  <Paragraphs>71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Roboto-Regular</vt:lpstr>
      <vt:lpstr>Times New Roman</vt:lpstr>
      <vt:lpstr>FAO_AGS</vt:lpstr>
      <vt:lpstr>PowerPoint Presentation</vt:lpstr>
      <vt:lpstr>Goal of nuclear techniques in the use  and conservation of soil and water resources</vt:lpstr>
      <vt:lpstr>Linking nuclear and digital techniques</vt:lpstr>
      <vt:lpstr>Using cosmic ray neutron sensor  for soil moisture monitoring</vt:lpstr>
      <vt:lpstr>Linking cosmic ray neutron sensors  and satellite imagery data</vt:lpstr>
      <vt:lpstr>Agricultural water management  with AquaCrop model</vt:lpstr>
      <vt:lpstr>Mathematical processing of big datasets </vt:lpstr>
      <vt:lpstr>Prediction of Exchangeable Potassium in Soil through Mid-Infrared Spectroscopy and Deep Learning: from Prediction to Explainability  (Albinet et al., 2022; Artificial Intelligence in Agriculture)</vt:lpstr>
      <vt:lpstr>Linking nuclear and digital techniques: Learning from specific data settings (e.g. emergencies) </vt:lpstr>
      <vt:lpstr>Technical support and capacity building for FAO SoilFER project (Guatemala, Honduras, Zambia)</vt:lpstr>
      <vt:lpstr>Future prospects – linking nuclear and digital techniques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Modou MBAYE</dc:creator>
  <cp:lastModifiedBy>DERCON, Gerd</cp:lastModifiedBy>
  <cp:revision>35</cp:revision>
  <dcterms:created xsi:type="dcterms:W3CDTF">2022-10-12T09:49:29Z</dcterms:created>
  <dcterms:modified xsi:type="dcterms:W3CDTF">2023-03-13T06:29:40Z</dcterms:modified>
</cp:coreProperties>
</file>