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5"/>
  </p:notesMasterIdLst>
  <p:sldIdLst>
    <p:sldId id="305" r:id="rId5"/>
    <p:sldId id="256" r:id="rId6"/>
    <p:sldId id="307" r:id="rId7"/>
    <p:sldId id="318" r:id="rId8"/>
    <p:sldId id="314" r:id="rId9"/>
    <p:sldId id="315" r:id="rId10"/>
    <p:sldId id="322" r:id="rId11"/>
    <p:sldId id="287" r:id="rId12"/>
    <p:sldId id="320" r:id="rId13"/>
    <p:sldId id="285" r:id="rId14"/>
    <p:sldId id="304" r:id="rId15"/>
    <p:sldId id="308" r:id="rId16"/>
    <p:sldId id="316" r:id="rId17"/>
    <p:sldId id="312" r:id="rId18"/>
    <p:sldId id="301" r:id="rId19"/>
    <p:sldId id="303" r:id="rId20"/>
    <p:sldId id="317" r:id="rId21"/>
    <p:sldId id="321" r:id="rId22"/>
    <p:sldId id="295" r:id="rId23"/>
    <p:sldId id="310" r:id="rId24"/>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01ARLYA7ddkzNFy92zPHk3yth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anne.russelle@fbcdubai.com" initials="cl" lastIdx="3" clrIdx="0">
    <p:extLst>
      <p:ext uri="{19B8F6BF-5375-455C-9EA6-DF929625EA0E}">
        <p15:presenceInfo xmlns:p15="http://schemas.microsoft.com/office/powerpoint/2012/main" userId="S::urn:spo:guest#claireanne.russelle@fbcdubai.com::" providerId="AD"/>
      </p:ext>
    </p:extLst>
  </p:cmAuthor>
  <p:cmAuthor id="2" name="Nayla Samaha Khalife - Communication FBG" initials="NF" lastIdx="1" clrIdx="1">
    <p:extLst>
      <p:ext uri="{19B8F6BF-5375-455C-9EA6-DF929625EA0E}">
        <p15:presenceInfo xmlns:p15="http://schemas.microsoft.com/office/powerpoint/2012/main" userId="S::communication@fbgabudhabi.com::45b7cb16-5dad-4159-bb07-b04e33abb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E50943"/>
    <a:srgbClr val="CE0649"/>
    <a:srgbClr val="FF0066"/>
    <a:srgbClr val="00396C"/>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17B98-7154-6DF0-0523-8F0119E48DB0}" v="1" dt="2021-05-27T07:03:26.968"/>
    <p1510:client id="{C2772C0D-3151-4EBD-9235-41B3F5ADA714}" v="28" dt="2021-05-26T09:23:57.648"/>
    <p1510:client id="{D6255B26-DA11-4304-92FC-0BBFEBD6783C}" v="419" dt="2021-05-26T13:22:29.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9" autoAdjust="0"/>
    <p:restoredTop sz="94434" autoAdjust="0"/>
  </p:normalViewPr>
  <p:slideViewPr>
    <p:cSldViewPr snapToGrid="0">
      <p:cViewPr varScale="1">
        <p:scale>
          <a:sx n="80" d="100"/>
          <a:sy n="80"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650" cy="494138"/>
          </a:xfrm>
          <a:prstGeom prst="rect">
            <a:avLst/>
          </a:prstGeom>
          <a:noFill/>
          <a:ln>
            <a:noFill/>
          </a:ln>
        </p:spPr>
        <p:txBody>
          <a:bodyPr spcFirstLastPara="1" wrap="square" lIns="62825" tIns="31400" rIns="62825" bIns="31400" anchor="t" anchorCtr="0">
            <a:noAutofit/>
          </a:bodyPr>
          <a:lstStyle>
            <a:lvl1pPr marR="0" lvl="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4945" y="0"/>
            <a:ext cx="2919734" cy="494138"/>
          </a:xfrm>
          <a:prstGeom prst="rect">
            <a:avLst/>
          </a:prstGeom>
          <a:noFill/>
          <a:ln>
            <a:noFill/>
          </a:ln>
        </p:spPr>
        <p:txBody>
          <a:bodyPr spcFirstLastPara="1" wrap="square" lIns="62825" tIns="31400" rIns="62825" bIns="31400" anchor="t" anchorCtr="0">
            <a:noAutofit/>
          </a:bodyPr>
          <a:lstStyle>
            <a:lvl1pPr marR="0" lvl="0" algn="r" rtl="0">
              <a:spcBef>
                <a:spcPts val="0"/>
              </a:spcBef>
              <a:spcAft>
                <a:spcPts val="0"/>
              </a:spcAft>
              <a:buSzPts val="1400"/>
              <a:buNone/>
              <a:defRPr sz="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118" y="4748540"/>
            <a:ext cx="5388610" cy="3884073"/>
          </a:xfrm>
          <a:prstGeom prst="rect">
            <a:avLst/>
          </a:prstGeom>
          <a:noFill/>
          <a:ln>
            <a:noFill/>
          </a:ln>
        </p:spPr>
        <p:txBody>
          <a:bodyPr spcFirstLastPara="1" wrap="square" lIns="62825" tIns="31400" rIns="62825" bIns="314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2175"/>
            <a:ext cx="2918650" cy="494138"/>
          </a:xfrm>
          <a:prstGeom prst="rect">
            <a:avLst/>
          </a:prstGeom>
          <a:noFill/>
          <a:ln>
            <a:noFill/>
          </a:ln>
        </p:spPr>
        <p:txBody>
          <a:bodyPr spcFirstLastPara="1" wrap="square" lIns="62825" tIns="31400" rIns="62825" bIns="31400" anchor="b" anchorCtr="0">
            <a:noAutofit/>
          </a:bodyPr>
          <a:lstStyle>
            <a:lvl1pPr marR="0" lvl="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4945" y="9372175"/>
            <a:ext cx="2919734" cy="494138"/>
          </a:xfrm>
          <a:prstGeom prst="rect">
            <a:avLst/>
          </a:prstGeom>
          <a:noFill/>
          <a:ln>
            <a:noFill/>
          </a:ln>
        </p:spPr>
        <p:txBody>
          <a:bodyPr spcFirstLastPara="1" wrap="square" lIns="62825" tIns="31400" rIns="62825" bIns="31400" anchor="b" anchorCtr="0">
            <a:noAutofit/>
          </a:bodyPr>
          <a:lstStyle/>
          <a:p>
            <a:pPr marL="0" marR="0" lvl="0" indent="0" algn="r" rtl="0">
              <a:spcBef>
                <a:spcPts val="0"/>
              </a:spcBef>
              <a:spcAft>
                <a:spcPts val="0"/>
              </a:spcAft>
              <a:buNone/>
            </a:pPr>
            <a:fld id="{00000000-1234-1234-1234-123412341234}" type="slidenum">
              <a:rPr lang="fr-FR" sz="800" b="0" i="0" u="none" strike="noStrike" cap="none">
                <a:solidFill>
                  <a:schemeClr val="dk1"/>
                </a:solidFill>
                <a:latin typeface="Calibri"/>
                <a:ea typeface="Calibri"/>
                <a:cs typeface="Calibri"/>
                <a:sym typeface="Calibri"/>
              </a:rPr>
              <a:t>‹#›</a:t>
            </a:fld>
            <a:endParaRPr sz="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1418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63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88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40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37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algn="l">
              <a:lnSpc>
                <a:spcPct val="150000"/>
              </a:lnSpc>
              <a:buClr>
                <a:schemeClr val="bg1"/>
              </a:buClr>
              <a:buFont typeface="Arial" panose="020B0604020202020204" pitchFamily="34" charset="0"/>
              <a:buChar char="•"/>
            </a:pPr>
            <a:r>
              <a:rPr lang="en-US" sz="1200" b="1" i="0" dirty="0">
                <a:effectLst/>
                <a:latin typeface="Noto Sans"/>
              </a:rPr>
              <a:t>A wider geographical coverage:</a:t>
            </a:r>
            <a:r>
              <a:rPr lang="en-US" sz="1200" b="0" i="0" dirty="0">
                <a:effectLst/>
                <a:latin typeface="Noto Sans"/>
              </a:rPr>
              <a:t> our ambition is to offer a complete coverage of the United Arab Emirates, and therefore maintain our physical footprint in Dubai and Abu Dhabi. Our service offering will be extended throughout the country. </a:t>
            </a:r>
          </a:p>
          <a:p>
            <a:pPr algn="l">
              <a:lnSpc>
                <a:spcPct val="150000"/>
              </a:lnSpc>
              <a:buClr>
                <a:schemeClr val="bg1"/>
              </a:buClr>
              <a:buFont typeface="Arial" panose="020B0604020202020204" pitchFamily="34" charset="0"/>
              <a:buChar char="•"/>
            </a:pPr>
            <a:r>
              <a:rPr lang="en-US" sz="1200" b="1" i="0" dirty="0">
                <a:effectLst/>
                <a:latin typeface="Noto Sans"/>
              </a:rPr>
              <a:t>A strategic position with the authorities: </a:t>
            </a:r>
            <a:r>
              <a:rPr lang="en-US" sz="1200" b="0" i="0" dirty="0">
                <a:effectLst/>
                <a:latin typeface="Noto Sans"/>
              </a:rPr>
              <a:t>the CCI FRANCE UAE will be a key player with the French and Emiratis authorities to defend the interests of its members and French companies wishing to establish in the country. </a:t>
            </a:r>
          </a:p>
          <a:p>
            <a:pPr algn="l">
              <a:lnSpc>
                <a:spcPct val="150000"/>
              </a:lnSpc>
              <a:buClr>
                <a:schemeClr val="bg1"/>
              </a:buClr>
              <a:buFont typeface="Arial" panose="020B0604020202020204" pitchFamily="34" charset="0"/>
              <a:buChar char="•"/>
            </a:pPr>
            <a:r>
              <a:rPr lang="en-US" sz="1200" b="1" i="0" dirty="0">
                <a:effectLst/>
                <a:latin typeface="Noto Sans"/>
              </a:rPr>
              <a:t>A wider and diversified service offering: </a:t>
            </a:r>
            <a:r>
              <a:rPr lang="en-US" sz="1200" b="0" i="0" dirty="0">
                <a:effectLst/>
                <a:latin typeface="Noto Sans"/>
              </a:rPr>
              <a:t>this union will allow us to offer the business community a wider range of sectorial and functional committees, covering all of the United Arab Emirates. Depending on the nature of our events, the industries they relate to, they will be scheduled either in Dubai, Abu Dhabi or online.</a:t>
            </a:r>
          </a:p>
          <a:p>
            <a:pPr algn="l">
              <a:lnSpc>
                <a:spcPct val="150000"/>
              </a:lnSpc>
              <a:buClr>
                <a:schemeClr val="bg1"/>
              </a:buClr>
              <a:buFont typeface="Arial" panose="020B0604020202020204" pitchFamily="34" charset="0"/>
              <a:buChar char="•"/>
            </a:pPr>
            <a:r>
              <a:rPr lang="en-US" sz="1200" b="1" i="0" dirty="0">
                <a:effectLst/>
                <a:latin typeface="Noto Sans"/>
              </a:rPr>
              <a:t>A stronger and larger business community</a:t>
            </a:r>
            <a:r>
              <a:rPr lang="en-US" sz="1200" b="0" i="0" dirty="0">
                <a:effectLst/>
                <a:latin typeface="Noto Sans"/>
              </a:rPr>
              <a:t>: our members will have an easier access to a larger business community, to network and develop business opportunities. </a:t>
            </a:r>
          </a:p>
          <a:p>
            <a:pPr algn="l">
              <a:lnSpc>
                <a:spcPct val="150000"/>
              </a:lnSpc>
              <a:buClr>
                <a:schemeClr val="bg1"/>
              </a:buClr>
              <a:buFont typeface="Arial" panose="020B0604020202020204" pitchFamily="34" charset="0"/>
              <a:buChar char="•"/>
            </a:pPr>
            <a:r>
              <a:rPr lang="en-US" sz="1200" b="1" i="0" dirty="0">
                <a:effectLst/>
                <a:latin typeface="Noto Sans"/>
              </a:rPr>
              <a:t>A more powerful and impacting visibility</a:t>
            </a:r>
            <a:r>
              <a:rPr lang="en-US" sz="1200" b="0" i="0" dirty="0">
                <a:effectLst/>
                <a:latin typeface="Noto Sans"/>
              </a:rPr>
              <a:t>: all of our communication tools and platforms will be mutualized. This will give to CCI FRANCE UAE and our members more visibility and enable a more personalized service.</a:t>
            </a:r>
          </a:p>
          <a:p>
            <a:pPr marL="0" lvl="0" indent="0" algn="l" rtl="0">
              <a:spcBef>
                <a:spcPts val="0"/>
              </a:spcBef>
              <a:spcAft>
                <a:spcPts val="0"/>
              </a:spcAft>
              <a:buNone/>
            </a:pPr>
            <a:endParaRPr dirty="0"/>
          </a:p>
        </p:txBody>
      </p:sp>
      <p:sp>
        <p:nvSpPr>
          <p:cNvPr id="113" name="Google Shape;113;p3: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3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74118" y="4748540"/>
            <a:ext cx="5388610" cy="3884073"/>
          </a:xfrm>
          <a:prstGeom prst="rect">
            <a:avLst/>
          </a:prstGeom>
        </p:spPr>
        <p:txBody>
          <a:bodyPr spcFirstLastPara="1" wrap="square" lIns="62825" tIns="31400" rIns="62825" bIns="31400" anchor="t" anchorCtr="0">
            <a:noAutofit/>
          </a:bodyPr>
          <a:lstStyle/>
          <a:p>
            <a:pPr algn="l">
              <a:lnSpc>
                <a:spcPct val="150000"/>
              </a:lnSpc>
              <a:buClr>
                <a:schemeClr val="bg1"/>
              </a:buClr>
              <a:buFont typeface="Arial" panose="020B0604020202020204" pitchFamily="34" charset="0"/>
              <a:buChar char="•"/>
            </a:pPr>
            <a:r>
              <a:rPr lang="en-US" sz="1200" b="1" i="0" dirty="0">
                <a:effectLst/>
                <a:latin typeface="Noto Sans"/>
              </a:rPr>
              <a:t>A wider geographical coverage:</a:t>
            </a:r>
            <a:r>
              <a:rPr lang="en-US" sz="1200" b="0" i="0" dirty="0">
                <a:effectLst/>
                <a:latin typeface="Noto Sans"/>
              </a:rPr>
              <a:t> our ambition is to offer a complete coverage of the United Arab Emirates, and therefore maintain our physical footprint in Dubai and Abu Dhabi. Our service offering will be extended throughout the country. </a:t>
            </a:r>
          </a:p>
          <a:p>
            <a:pPr algn="l">
              <a:lnSpc>
                <a:spcPct val="150000"/>
              </a:lnSpc>
              <a:buClr>
                <a:schemeClr val="bg1"/>
              </a:buClr>
              <a:buFont typeface="Arial" panose="020B0604020202020204" pitchFamily="34" charset="0"/>
              <a:buChar char="•"/>
            </a:pPr>
            <a:r>
              <a:rPr lang="en-US" sz="1200" b="1" i="0" dirty="0">
                <a:effectLst/>
                <a:latin typeface="Noto Sans"/>
              </a:rPr>
              <a:t>A strategic position with the authorities: </a:t>
            </a:r>
            <a:r>
              <a:rPr lang="en-US" sz="1200" b="0" i="0" dirty="0">
                <a:effectLst/>
                <a:latin typeface="Noto Sans"/>
              </a:rPr>
              <a:t>the CCI FRANCE UAE will be a key player with the French and Emiratis authorities to defend the interests of its members and French companies wishing to establish in the country. </a:t>
            </a:r>
          </a:p>
          <a:p>
            <a:pPr algn="l">
              <a:lnSpc>
                <a:spcPct val="150000"/>
              </a:lnSpc>
              <a:buClr>
                <a:schemeClr val="bg1"/>
              </a:buClr>
              <a:buFont typeface="Arial" panose="020B0604020202020204" pitchFamily="34" charset="0"/>
              <a:buChar char="•"/>
            </a:pPr>
            <a:r>
              <a:rPr lang="en-US" sz="1200" b="1" i="0" dirty="0">
                <a:effectLst/>
                <a:latin typeface="Noto Sans"/>
              </a:rPr>
              <a:t>A wider and diversified service offering: </a:t>
            </a:r>
            <a:r>
              <a:rPr lang="en-US" sz="1200" b="0" i="0" dirty="0">
                <a:effectLst/>
                <a:latin typeface="Noto Sans"/>
              </a:rPr>
              <a:t>this union will allow us to offer the business community a wider range of sectorial and functional committees, covering all of the United Arab Emirates. Depending on the nature of our events, the industries they relate to, they will be scheduled either in Dubai, Abu Dhabi or online.</a:t>
            </a:r>
          </a:p>
          <a:p>
            <a:pPr algn="l">
              <a:lnSpc>
                <a:spcPct val="150000"/>
              </a:lnSpc>
              <a:buClr>
                <a:schemeClr val="bg1"/>
              </a:buClr>
              <a:buFont typeface="Arial" panose="020B0604020202020204" pitchFamily="34" charset="0"/>
              <a:buChar char="•"/>
            </a:pPr>
            <a:r>
              <a:rPr lang="en-US" sz="1200" b="1" i="0" dirty="0">
                <a:effectLst/>
                <a:latin typeface="Noto Sans"/>
              </a:rPr>
              <a:t>A stronger and larger business community</a:t>
            </a:r>
            <a:r>
              <a:rPr lang="en-US" sz="1200" b="0" i="0" dirty="0">
                <a:effectLst/>
                <a:latin typeface="Noto Sans"/>
              </a:rPr>
              <a:t>: our members will have an easier access to a larger business community, to network and develop business opportunities. </a:t>
            </a:r>
          </a:p>
          <a:p>
            <a:pPr algn="l">
              <a:lnSpc>
                <a:spcPct val="150000"/>
              </a:lnSpc>
              <a:buClr>
                <a:schemeClr val="bg1"/>
              </a:buClr>
              <a:buFont typeface="Arial" panose="020B0604020202020204" pitchFamily="34" charset="0"/>
              <a:buChar char="•"/>
            </a:pPr>
            <a:r>
              <a:rPr lang="en-US" sz="1200" b="1" i="0" dirty="0">
                <a:effectLst/>
                <a:latin typeface="Noto Sans"/>
              </a:rPr>
              <a:t>A more powerful and impacting visibility</a:t>
            </a:r>
            <a:r>
              <a:rPr lang="en-US" sz="1200" b="0" i="0" dirty="0">
                <a:effectLst/>
                <a:latin typeface="Noto Sans"/>
              </a:rPr>
              <a:t>: all of our communication tools and platforms will be mutualized. This will give to CCI FRANCE UAE and our members more visibility and enable a more personalized service.</a:t>
            </a:r>
          </a:p>
          <a:p>
            <a:pPr marL="0" lvl="0" indent="0" algn="l" rtl="0">
              <a:spcBef>
                <a:spcPts val="0"/>
              </a:spcBef>
              <a:spcAft>
                <a:spcPts val="0"/>
              </a:spcAft>
              <a:buNone/>
            </a:pPr>
            <a:endParaRPr dirty="0"/>
          </a:p>
        </p:txBody>
      </p:sp>
      <p:sp>
        <p:nvSpPr>
          <p:cNvPr id="113" name="Google Shape;113;p3:notes"/>
          <p:cNvSpPr>
            <a:spLocks noGrp="1" noRot="1" noChangeAspect="1"/>
          </p:cNvSpPr>
          <p:nvPr>
            <p:ph type="sldImg" idx="2"/>
          </p:nvPr>
        </p:nvSpPr>
        <p:spPr>
          <a:xfrm>
            <a:off x="409575" y="1233488"/>
            <a:ext cx="5918200"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51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16" name="Google Shape;16;p16"/>
          <p:cNvSpPr txBox="1">
            <a:spLocks noGrp="1"/>
          </p:cNvSpPr>
          <p:nvPr>
            <p:ph type="title"/>
          </p:nvPr>
        </p:nvSpPr>
        <p:spPr>
          <a:xfrm>
            <a:off x="831850" y="2019300"/>
            <a:ext cx="10515600" cy="19716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6000"/>
              <a:buFont typeface="Calibri"/>
              <a:buNone/>
              <a:defRPr sz="60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16"/>
          <p:cNvSpPr txBox="1">
            <a:spLocks noGrp="1"/>
          </p:cNvSpPr>
          <p:nvPr>
            <p:ph type="body" idx="1"/>
          </p:nvPr>
        </p:nvSpPr>
        <p:spPr>
          <a:xfrm>
            <a:off x="831850" y="4208463"/>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888"/>
              </a:buClr>
              <a:buSzPts val="2400"/>
              <a:buNone/>
              <a:defRPr sz="2400">
                <a:solidFill>
                  <a:srgbClr val="009FE3"/>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4400"/>
              <a:buFont typeface="Calibri"/>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bg1"/>
              </a:buClr>
              <a:buSzPts val="2800"/>
              <a:buChar char="•"/>
              <a:defRPr>
                <a:solidFill>
                  <a:schemeClr val="bg1"/>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22"/>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4400"/>
              <a:buFont typeface="Calibri"/>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bg1"/>
              </a:buClr>
              <a:buSzPts val="2800"/>
              <a:buChar char="•"/>
              <a:defRPr>
                <a:solidFill>
                  <a:schemeClr val="bg1"/>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64580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Google Shape;3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4400"/>
              <a:buFont typeface="Calibri"/>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bg1"/>
              </a:buClr>
              <a:buSzPts val="2800"/>
              <a:buChar char="•"/>
              <a:defRPr>
                <a:solidFill>
                  <a:schemeClr val="bg1"/>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4" name="Google Shape;3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bg1"/>
              </a:buClr>
              <a:buSzPts val="2800"/>
              <a:buChar char="•"/>
              <a:defRPr>
                <a:solidFill>
                  <a:schemeClr val="bg1"/>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50"/>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Google Shape;54;p20"/>
          <p:cNvSpPr txBox="1">
            <a:spLocks noGrp="1"/>
          </p:cNvSpPr>
          <p:nvPr>
            <p:ph type="ctrTitle"/>
          </p:nvPr>
        </p:nvSpPr>
        <p:spPr>
          <a:xfrm>
            <a:off x="1524000" y="1682840"/>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6000"/>
              <a:buFont typeface="Calibri"/>
              <a:buNone/>
              <a:defRPr sz="60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5" name="Google Shape;55;p20"/>
          <p:cNvSpPr txBox="1">
            <a:spLocks noGrp="1"/>
          </p:cNvSpPr>
          <p:nvPr>
            <p:ph type="subTitle" idx="1"/>
          </p:nvPr>
        </p:nvSpPr>
        <p:spPr>
          <a:xfrm>
            <a:off x="1524000" y="407044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2060"/>
              </a:buClr>
              <a:buSzPts val="2400"/>
              <a:buNone/>
              <a:defRPr sz="2400">
                <a:solidFill>
                  <a:srgbClr val="009F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10542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9" name="Google Shape;6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Calibri"/>
              <a:buNone/>
              <a:defRPr sz="3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solidFill>
                  <a:schemeClr val="bg1"/>
                </a:solidFill>
              </a:defRPr>
            </a:lvl1pPr>
            <a:lvl2pPr marL="914400" lvl="1" indent="-406400" algn="l">
              <a:lnSpc>
                <a:spcPct val="90000"/>
              </a:lnSpc>
              <a:spcBef>
                <a:spcPts val="500"/>
              </a:spcBef>
              <a:spcAft>
                <a:spcPts val="0"/>
              </a:spcAft>
              <a:buClr>
                <a:srgbClr val="002060"/>
              </a:buClr>
              <a:buSzPts val="2800"/>
              <a:buChar char="•"/>
              <a:defRPr sz="2800">
                <a:solidFill>
                  <a:srgbClr val="002060"/>
                </a:solidFill>
              </a:defRPr>
            </a:lvl2pPr>
            <a:lvl3pPr marL="1371600" lvl="2" indent="-381000" algn="l">
              <a:lnSpc>
                <a:spcPct val="90000"/>
              </a:lnSpc>
              <a:spcBef>
                <a:spcPts val="500"/>
              </a:spcBef>
              <a:spcAft>
                <a:spcPts val="0"/>
              </a:spcAft>
              <a:buClr>
                <a:srgbClr val="002060"/>
              </a:buClr>
              <a:buSzPts val="2400"/>
              <a:buChar char="•"/>
              <a:defRPr sz="2400">
                <a:solidFill>
                  <a:srgbClr val="002060"/>
                </a:solidFill>
              </a:defRPr>
            </a:lvl3pPr>
            <a:lvl4pPr marL="1828800" lvl="3" indent="-355600" algn="l">
              <a:lnSpc>
                <a:spcPct val="90000"/>
              </a:lnSpc>
              <a:spcBef>
                <a:spcPts val="500"/>
              </a:spcBef>
              <a:spcAft>
                <a:spcPts val="0"/>
              </a:spcAft>
              <a:buClr>
                <a:srgbClr val="002060"/>
              </a:buClr>
              <a:buSzPts val="2000"/>
              <a:buChar char="•"/>
              <a:defRPr sz="2000">
                <a:solidFill>
                  <a:srgbClr val="002060"/>
                </a:solidFill>
              </a:defRPr>
            </a:lvl4pPr>
            <a:lvl5pPr marL="2286000" lvl="4" indent="-355600" algn="l">
              <a:lnSpc>
                <a:spcPct val="90000"/>
              </a:lnSpc>
              <a:spcBef>
                <a:spcPts val="500"/>
              </a:spcBef>
              <a:spcAft>
                <a:spcPts val="0"/>
              </a:spcAft>
              <a:buClr>
                <a:srgbClr val="002060"/>
              </a:buClr>
              <a:buSzPts val="2000"/>
              <a:buChar char="•"/>
              <a:defRPr sz="2000">
                <a:solidFill>
                  <a:srgbClr val="002060"/>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71" name="Google Shape;7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solidFill>
                  <a:schemeClr val="bg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
        <p:nvSpPr>
          <p:cNvPr id="76" name="Google Shape;76;p23"/>
          <p:cNvSpPr txBox="1"/>
          <p:nvPr/>
        </p:nvSpPr>
        <p:spPr>
          <a:xfrm>
            <a:off x="11292375" y="6505754"/>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b="0" i="0" u="none" strike="noStrike" cap="none" dirty="0">
                <a:solidFill>
                  <a:schemeClr val="lt1"/>
                </a:solidFill>
                <a:latin typeface="Calibri"/>
                <a:ea typeface="Calibri"/>
                <a:cs typeface="Calibri"/>
                <a:sym typeface="Calibri"/>
              </a:rPr>
              <a:t>03/28/2021</a:t>
            </a:r>
            <a:endParaRPr sz="12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Google Shape;78;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Calibri"/>
              <a:buNone/>
              <a:defRPr sz="3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9" name="Google Shape;79;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bg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0" name="Google Shape;80;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solidFill>
                  <a:schemeClr val="bg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Google Shape;8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4400"/>
              <a:buFont typeface="Calibri"/>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5" name="Google Shape;85;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060"/>
              </a:buClr>
              <a:buSzPts val="2800"/>
              <a:buChar char="•"/>
              <a:defRPr>
                <a:solidFill>
                  <a:schemeClr val="bg1"/>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6" name="Google Shape;8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91" name="Google Shape;91;p25"/>
          <p:cNvCxnSpPr/>
          <p:nvPr/>
        </p:nvCxnSpPr>
        <p:spPr>
          <a:xfrm>
            <a:off x="838200" y="1435100"/>
            <a:ext cx="10515600" cy="0"/>
          </a:xfrm>
          <a:prstGeom prst="straightConnector1">
            <a:avLst/>
          </a:prstGeom>
          <a:noFill/>
          <a:ln w="19050" cap="flat" cmpd="sng">
            <a:no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060"/>
              </a:buClr>
              <a:buSzPts val="2800"/>
              <a:buChar char="•"/>
              <a:defRPr>
                <a:solidFill>
                  <a:srgbClr val="002060"/>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vents@fbgabudhabi.com" TargetMode="External"/><Relationship Id="rId2" Type="http://schemas.openxmlformats.org/officeDocument/2006/relationships/hyperlink" Target="mailto:fbc@fbcdubai.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831851" y="2560638"/>
            <a:ext cx="10515599" cy="1971675"/>
          </a:xfrm>
        </p:spPr>
        <p:txBody>
          <a:bodyPr>
            <a:noAutofit/>
          </a:bodyPr>
          <a:lstStyle/>
          <a:p>
            <a:pPr>
              <a:lnSpc>
                <a:spcPct val="100000"/>
              </a:lnSpc>
            </a:pPr>
            <a:r>
              <a:rPr lang="en-US" dirty="0"/>
              <a:t>Strategic Alliance and Creation of a Unique CCI France in the UAE</a:t>
            </a:r>
          </a:p>
        </p:txBody>
      </p:sp>
      <p:sp>
        <p:nvSpPr>
          <p:cNvPr id="4" name="Text Placeholder 3"/>
          <p:cNvSpPr>
            <a:spLocks noGrp="1"/>
          </p:cNvSpPr>
          <p:nvPr>
            <p:ph type="body" idx="1"/>
          </p:nvPr>
        </p:nvSpPr>
        <p:spPr>
          <a:xfrm>
            <a:off x="831851" y="4868490"/>
            <a:ext cx="10515600" cy="1500187"/>
          </a:xfrm>
        </p:spPr>
        <p:txBody>
          <a:bodyPr>
            <a:normAutofit/>
          </a:bodyPr>
          <a:lstStyle/>
          <a:p>
            <a:r>
              <a:rPr lang="en-US" sz="2000" b="1" dirty="0">
                <a:solidFill>
                  <a:srgbClr val="00B0F0"/>
                </a:solidFill>
              </a:rPr>
              <a:t>Tuesday 1 June 2021</a:t>
            </a:r>
            <a:endParaRPr lang="en-US" sz="2000" dirty="0">
              <a:solidFill>
                <a:srgbClr val="00B0F0"/>
              </a:solidFill>
            </a:endParaRPr>
          </a:p>
        </p:txBody>
      </p:sp>
    </p:spTree>
    <p:extLst>
      <p:ext uri="{BB962C8B-B14F-4D97-AF65-F5344CB8AC3E}">
        <p14:creationId xmlns:p14="http://schemas.microsoft.com/office/powerpoint/2010/main" val="4228544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8200" y="2087032"/>
            <a:ext cx="8432040" cy="3818467"/>
          </a:xfrm>
          <a:prstGeom prst="rect">
            <a:avLst/>
          </a:prstGeom>
        </p:spPr>
      </p:pic>
      <p:sp>
        <p:nvSpPr>
          <p:cNvPr id="8" name="Title 7"/>
          <p:cNvSpPr>
            <a:spLocks noGrp="1"/>
          </p:cNvSpPr>
          <p:nvPr>
            <p:ph type="title"/>
          </p:nvPr>
        </p:nvSpPr>
        <p:spPr>
          <a:xfrm>
            <a:off x="838200" y="485251"/>
            <a:ext cx="10820400" cy="1227019"/>
          </a:xfrm>
        </p:spPr>
        <p:txBody>
          <a:bodyPr>
            <a:noAutofit/>
          </a:bodyPr>
          <a:lstStyle/>
          <a:p>
            <a:r>
              <a:rPr lang="en-US" dirty="0"/>
              <a:t>We are Members of the</a:t>
            </a:r>
            <a:br>
              <a:rPr lang="en-US" dirty="0"/>
            </a:br>
            <a:r>
              <a:rPr lang="en-US" dirty="0"/>
              <a:t>CCI France International Network </a:t>
            </a:r>
          </a:p>
        </p:txBody>
      </p:sp>
      <p:sp>
        <p:nvSpPr>
          <p:cNvPr id="9" name="TextBox 8"/>
          <p:cNvSpPr txBox="1"/>
          <p:nvPr/>
        </p:nvSpPr>
        <p:spPr>
          <a:xfrm>
            <a:off x="9410700" y="3211435"/>
            <a:ext cx="2514600" cy="1754326"/>
          </a:xfrm>
          <a:prstGeom prst="rect">
            <a:avLst/>
          </a:prstGeom>
          <a:noFill/>
        </p:spPr>
        <p:txBody>
          <a:bodyPr wrap="square" lIns="91440" tIns="45720" rIns="91440" bIns="45720" rtlCol="0" anchor="t">
            <a:spAutoFit/>
          </a:bodyPr>
          <a:lstStyle/>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ea typeface="DengXian"/>
                <a:sym typeface="Calibri"/>
              </a:rPr>
              <a:t>124 French Chambers in 95 countries.</a:t>
            </a:r>
          </a:p>
          <a:p>
            <a:pPr marL="285750" indent="-285750">
              <a:buClr>
                <a:schemeClr val="bg1"/>
              </a:buClr>
              <a:buFont typeface="Arial" panose="020B0604020202020204" pitchFamily="34" charset="0"/>
              <a:buChar char="•"/>
            </a:pPr>
            <a:endParaRPr lang="en-US" sz="1800" dirty="0">
              <a:solidFill>
                <a:schemeClr val="bg1"/>
              </a:solidFill>
              <a:latin typeface="Calibri" panose="020F0502020204030204" pitchFamily="34" charset="0"/>
              <a:ea typeface="DengXian"/>
            </a:endParaRP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ea typeface="DengXian"/>
                <a:sym typeface="Calibri"/>
              </a:rPr>
              <a:t>Named “French Chamber” or “CCI France” </a:t>
            </a:r>
            <a:endParaRPr lang="en-US" sz="1800" dirty="0">
              <a:solidFill>
                <a:schemeClr val="bg1"/>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09625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D584CD-C432-4276-B34C-CB0A8ED1F0EA}"/>
              </a:ext>
            </a:extLst>
          </p:cNvPr>
          <p:cNvSpPr>
            <a:spLocks noGrp="1"/>
          </p:cNvSpPr>
          <p:nvPr>
            <p:ph type="title"/>
          </p:nvPr>
        </p:nvSpPr>
        <p:spPr/>
        <p:txBody>
          <a:bodyPr/>
          <a:lstStyle/>
          <a:p>
            <a:r>
              <a:rPr lang="en-US" dirty="0"/>
              <a:t>Our new Commercial Brand</a:t>
            </a:r>
            <a:endParaRPr lang="fr-FR" dirty="0"/>
          </a:p>
        </p:txBody>
      </p:sp>
      <p:sp>
        <p:nvSpPr>
          <p:cNvPr id="3" name="Text Placeholder 2">
            <a:extLst>
              <a:ext uri="{FF2B5EF4-FFF2-40B4-BE49-F238E27FC236}">
                <a16:creationId xmlns="" xmlns:a16="http://schemas.microsoft.com/office/drawing/2014/main" id="{F85D0B2C-AF50-4443-9B4B-A1049A544FDB}"/>
              </a:ext>
            </a:extLst>
          </p:cNvPr>
          <p:cNvSpPr>
            <a:spLocks noGrp="1"/>
          </p:cNvSpPr>
          <p:nvPr>
            <p:ph type="body" idx="1"/>
          </p:nvPr>
        </p:nvSpPr>
        <p:spPr>
          <a:xfrm>
            <a:off x="5467350" y="1690688"/>
            <a:ext cx="6466338" cy="4665905"/>
          </a:xfrm>
        </p:spPr>
        <p:txBody>
          <a:bodyPr>
            <a:normAutofit/>
          </a:bodyPr>
          <a:lstStyle/>
          <a:p>
            <a:pPr marL="0" indent="0">
              <a:lnSpc>
                <a:spcPct val="100000"/>
              </a:lnSpc>
              <a:buClr>
                <a:schemeClr val="bg1"/>
              </a:buClr>
              <a:buNone/>
            </a:pPr>
            <a:r>
              <a:rPr lang="en-US" sz="1800" dirty="0">
                <a:latin typeface="Calibri" panose="020F0502020204030204" pitchFamily="34" charset="0"/>
              </a:rPr>
              <a:t>We actively support and commit to the Global Brand of French Chambers established in 95 countries worldwide, delivering: </a:t>
            </a:r>
          </a:p>
          <a:p>
            <a:pPr marL="285750" indent="-285750">
              <a:lnSpc>
                <a:spcPct val="100000"/>
              </a:lnSpc>
              <a:buClr>
                <a:schemeClr val="bg1"/>
              </a:buClr>
              <a:buFont typeface="Arial" panose="020B0604020202020204" pitchFamily="34" charset="0"/>
              <a:buChar char="•"/>
            </a:pPr>
            <a:endParaRPr lang="en-US" sz="1800" dirty="0">
              <a:latin typeface="Calibri" panose="020F0502020204030204" pitchFamily="34" charset="0"/>
            </a:endParaRPr>
          </a:p>
          <a:p>
            <a:pPr marL="800100" lvl="1" indent="-342900">
              <a:lnSpc>
                <a:spcPct val="100000"/>
              </a:lnSpc>
              <a:buClr>
                <a:schemeClr val="bg1"/>
              </a:buClr>
              <a:buFont typeface="Wingdings" panose="05000000000000000000" pitchFamily="2" charset="2"/>
              <a:buChar char="ü"/>
            </a:pPr>
            <a:r>
              <a:rPr lang="en-US" sz="1800" dirty="0">
                <a:solidFill>
                  <a:schemeClr val="bg1"/>
                </a:solidFill>
                <a:latin typeface="Calibri" panose="020F0502020204030204" pitchFamily="34" charset="0"/>
              </a:rPr>
              <a:t>A consistent and immediately recognizable Brand to Expatriates and French businesses worldwide</a:t>
            </a:r>
          </a:p>
          <a:p>
            <a:pPr marL="800100" lvl="1" indent="-342900">
              <a:lnSpc>
                <a:spcPct val="100000"/>
              </a:lnSpc>
              <a:buClr>
                <a:schemeClr val="bg1"/>
              </a:buClr>
              <a:buFont typeface="Wingdings" panose="05000000000000000000" pitchFamily="2" charset="2"/>
              <a:buChar char="ü"/>
            </a:pPr>
            <a:endParaRPr lang="en-US" sz="1800" dirty="0">
              <a:solidFill>
                <a:schemeClr val="bg1"/>
              </a:solidFill>
              <a:latin typeface="Calibri" panose="020F0502020204030204" pitchFamily="34" charset="0"/>
            </a:endParaRPr>
          </a:p>
          <a:p>
            <a:pPr marL="800100" lvl="1" indent="-342900">
              <a:lnSpc>
                <a:spcPct val="100000"/>
              </a:lnSpc>
              <a:buClr>
                <a:schemeClr val="bg1"/>
              </a:buClr>
              <a:buFont typeface="Wingdings" panose="05000000000000000000" pitchFamily="2" charset="2"/>
              <a:buChar char="ü"/>
            </a:pPr>
            <a:r>
              <a:rPr lang="en-US" sz="1800" dirty="0">
                <a:solidFill>
                  <a:schemeClr val="bg1"/>
                </a:solidFill>
                <a:latin typeface="Calibri" panose="020F0502020204030204" pitchFamily="34" charset="0"/>
              </a:rPr>
              <a:t>A commitment to our new territory, the U.A.E.</a:t>
            </a:r>
          </a:p>
          <a:p>
            <a:pPr marL="800100" lvl="1" indent="-342900">
              <a:lnSpc>
                <a:spcPct val="100000"/>
              </a:lnSpc>
              <a:buClr>
                <a:schemeClr val="bg1"/>
              </a:buClr>
              <a:buFont typeface="Wingdings" panose="05000000000000000000" pitchFamily="2" charset="2"/>
              <a:buChar char="ü"/>
            </a:pPr>
            <a:endParaRPr lang="en-US" sz="1800" dirty="0">
              <a:solidFill>
                <a:schemeClr val="bg1"/>
              </a:solidFill>
              <a:latin typeface="Calibri" panose="020F0502020204030204" pitchFamily="34" charset="0"/>
            </a:endParaRPr>
          </a:p>
          <a:p>
            <a:pPr marL="800100" lvl="1" indent="-342900">
              <a:lnSpc>
                <a:spcPct val="100000"/>
              </a:lnSpc>
              <a:buClr>
                <a:schemeClr val="bg1"/>
              </a:buClr>
              <a:buFont typeface="Wingdings" panose="05000000000000000000" pitchFamily="2" charset="2"/>
              <a:buChar char="ü"/>
            </a:pPr>
            <a:r>
              <a:rPr lang="en-US" sz="1800" dirty="0">
                <a:solidFill>
                  <a:schemeClr val="bg1"/>
                </a:solidFill>
                <a:latin typeface="Calibri" panose="020F0502020204030204" pitchFamily="34" charset="0"/>
              </a:rPr>
              <a:t>A clear reference to our core function “</a:t>
            </a:r>
            <a:r>
              <a:rPr lang="en-US" sz="1800" dirty="0" err="1">
                <a:solidFill>
                  <a:schemeClr val="bg1"/>
                </a:solidFill>
                <a:latin typeface="Calibri" panose="020F0502020204030204" pitchFamily="34" charset="0"/>
              </a:rPr>
              <a:t>Chambre</a:t>
            </a:r>
            <a:r>
              <a:rPr lang="en-US" sz="1800" dirty="0">
                <a:solidFill>
                  <a:schemeClr val="bg1"/>
                </a:solidFill>
                <a:latin typeface="Calibri" panose="020F0502020204030204" pitchFamily="34" charset="0"/>
              </a:rPr>
              <a:t> de Commerce et d’Industrie”.</a:t>
            </a:r>
          </a:p>
          <a:p>
            <a:pPr marL="457200" lvl="1" indent="0">
              <a:buClr>
                <a:schemeClr val="bg1"/>
              </a:buClr>
              <a:buNone/>
            </a:pPr>
            <a:endParaRPr lang="en-US" sz="1800" dirty="0">
              <a:solidFill>
                <a:schemeClr val="bg1"/>
              </a:solidFill>
              <a:latin typeface="Calibri" panose="020F0502020204030204" pitchFamily="34" charset="0"/>
            </a:endParaRPr>
          </a:p>
          <a:p>
            <a:pPr>
              <a:buClr>
                <a:schemeClr val="bg1"/>
              </a:buClr>
            </a:pPr>
            <a:endParaRPr lang="fr-FR" sz="2000" dirty="0">
              <a:latin typeface="Calibri" panose="020F0502020204030204" pitchFamily="34" charset="0"/>
            </a:endParaRPr>
          </a:p>
        </p:txBody>
      </p:sp>
      <p:pic>
        <p:nvPicPr>
          <p:cNvPr id="5" name="Picture 4">
            <a:extLst>
              <a:ext uri="{FF2B5EF4-FFF2-40B4-BE49-F238E27FC236}">
                <a16:creationId xmlns="" xmlns:a16="http://schemas.microsoft.com/office/drawing/2014/main" id="{6C2D4237-D1CC-426D-B307-3E283B41C1A5}"/>
              </a:ext>
            </a:extLst>
          </p:cNvPr>
          <p:cNvPicPr>
            <a:picLocks noChangeAspect="1"/>
          </p:cNvPicPr>
          <p:nvPr/>
        </p:nvPicPr>
        <p:blipFill>
          <a:blip r:embed="rId2"/>
          <a:stretch>
            <a:fillRect/>
          </a:stretch>
        </p:blipFill>
        <p:spPr>
          <a:xfrm>
            <a:off x="1152443" y="3268474"/>
            <a:ext cx="4314907" cy="1004529"/>
          </a:xfrm>
          <a:prstGeom prst="rect">
            <a:avLst/>
          </a:prstGeom>
        </p:spPr>
      </p:pic>
    </p:spTree>
    <p:extLst>
      <p:ext uri="{BB962C8B-B14F-4D97-AF65-F5344CB8AC3E}">
        <p14:creationId xmlns:p14="http://schemas.microsoft.com/office/powerpoint/2010/main" val="87988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title"/>
          </p:nvPr>
        </p:nvSpPr>
        <p:spPr>
          <a:xfrm>
            <a:off x="1095778" y="2490139"/>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2060"/>
              </a:buClr>
              <a:buSzPts val="6000"/>
              <a:buFont typeface="Calibri"/>
              <a:buNone/>
            </a:pPr>
            <a:r>
              <a:rPr lang="en-US" sz="4800" dirty="0"/>
              <a:t>What are the Benefits of </a:t>
            </a:r>
            <a:br>
              <a:rPr lang="en-US" sz="4800" dirty="0"/>
            </a:br>
            <a:r>
              <a:rPr lang="en-US" sz="4800" dirty="0"/>
              <a:t>the Strategic Alliance? </a:t>
            </a:r>
          </a:p>
        </p:txBody>
      </p:sp>
      <p:sp>
        <p:nvSpPr>
          <p:cNvPr id="14" name="Subtitle 21"/>
          <p:cNvSpPr>
            <a:spLocks noGrp="1"/>
          </p:cNvSpPr>
          <p:nvPr>
            <p:ph type="body" idx="1"/>
          </p:nvPr>
        </p:nvSpPr>
        <p:spPr>
          <a:xfrm>
            <a:off x="1095778" y="3924881"/>
            <a:ext cx="10515600" cy="1677429"/>
          </a:xfrm>
        </p:spPr>
        <p:txBody>
          <a:bodyPr>
            <a:noAutofit/>
          </a:bodyPr>
          <a:lstStyle/>
          <a:p>
            <a:pPr>
              <a:lnSpc>
                <a:spcPct val="100000"/>
              </a:lnSpc>
              <a:buClr>
                <a:srgbClr val="009FE3"/>
              </a:buClr>
              <a:buSzPct val="100000"/>
              <a:buFont typeface="Arial" panose="020B0604020202020204" pitchFamily="34" charset="0"/>
              <a:buChar char="•"/>
            </a:pPr>
            <a:r>
              <a:rPr lang="en-US" sz="1600" dirty="0">
                <a:solidFill>
                  <a:srgbClr val="00B0F0"/>
                </a:solidFill>
                <a:latin typeface="Calibri" panose="020F0502020204030204" pitchFamily="34" charset="0"/>
              </a:rPr>
              <a:t>Agnès LOPEZ CRUZ, Managing Director – French Business Council, Dubai &amp; Northern Emirates</a:t>
            </a:r>
          </a:p>
          <a:p>
            <a:pPr>
              <a:lnSpc>
                <a:spcPct val="100000"/>
              </a:lnSpc>
              <a:buClr>
                <a:srgbClr val="009FE3"/>
              </a:buClr>
              <a:buSzPct val="100000"/>
              <a:buFont typeface="Arial" panose="020B0604020202020204" pitchFamily="34" charset="0"/>
              <a:buChar char="•"/>
            </a:pPr>
            <a:r>
              <a:rPr lang="en-US" sz="1600" dirty="0">
                <a:solidFill>
                  <a:srgbClr val="00B0F0"/>
                </a:solidFill>
                <a:latin typeface="Calibri" panose="020F0502020204030204" pitchFamily="34" charset="0"/>
              </a:rPr>
              <a:t>Hélène DANIEL, Managing Director - French Business Group, Abu Dhabi</a:t>
            </a:r>
          </a:p>
          <a:p>
            <a:pPr algn="l">
              <a:lnSpc>
                <a:spcPct val="100000"/>
              </a:lnSpc>
              <a:buClr>
                <a:srgbClr val="009FE3"/>
              </a:buClr>
              <a:buSzPct val="100000"/>
              <a:buFont typeface="Arial" panose="020B0604020202020204" pitchFamily="34" charset="0"/>
              <a:buChar char="•"/>
            </a:pPr>
            <a:r>
              <a:rPr lang="en-US" sz="1600" dirty="0">
                <a:solidFill>
                  <a:srgbClr val="00B0F0"/>
                </a:solidFill>
                <a:latin typeface="Calibri" panose="020F0502020204030204" pitchFamily="34" charset="0"/>
              </a:rPr>
              <a:t>Moderated by Nathalie AMIEL-FERRAULT, Vice President – French Business Council, Dubai &amp; Northern Emirates</a:t>
            </a:r>
          </a:p>
        </p:txBody>
      </p:sp>
    </p:spTree>
    <p:extLst>
      <p:ext uri="{BB962C8B-B14F-4D97-AF65-F5344CB8AC3E}">
        <p14:creationId xmlns:p14="http://schemas.microsoft.com/office/powerpoint/2010/main" val="47386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alibri"/>
              <a:buNone/>
            </a:pPr>
            <a:r>
              <a:rPr lang="en-US" dirty="0"/>
              <a:t>Benefits for our Members</a:t>
            </a:r>
            <a:endParaRPr dirty="0"/>
          </a:p>
        </p:txBody>
      </p:sp>
      <p:sp>
        <p:nvSpPr>
          <p:cNvPr id="116" name="Google Shape;116;p3"/>
          <p:cNvSpPr txBox="1">
            <a:spLocks noGrp="1"/>
          </p:cNvSpPr>
          <p:nvPr>
            <p:ph type="body" idx="1"/>
          </p:nvPr>
        </p:nvSpPr>
        <p:spPr>
          <a:xfrm>
            <a:off x="2435565" y="2001132"/>
            <a:ext cx="8460953" cy="1218976"/>
          </a:xfrm>
          <a:prstGeom prst="rect">
            <a:avLst/>
          </a:prstGeom>
          <a:noFill/>
          <a:ln>
            <a:noFill/>
          </a:ln>
        </p:spPr>
        <p:txBody>
          <a:bodyPr spcFirstLastPara="1" wrap="square" lIns="91425" tIns="45700" rIns="91425" bIns="45700" anchor="t" anchorCtr="0">
            <a:noAutofit/>
          </a:bodyPr>
          <a:lstStyle/>
          <a:p>
            <a:pPr marL="50800" indent="0" algn="just">
              <a:lnSpc>
                <a:spcPct val="150000"/>
              </a:lnSpc>
              <a:buClr>
                <a:schemeClr val="bg1"/>
              </a:buClr>
              <a:buNone/>
            </a:pPr>
            <a:r>
              <a:rPr lang="en-US" sz="1800" b="1" i="0" dirty="0">
                <a:solidFill>
                  <a:srgbClr val="00B0F0"/>
                </a:solidFill>
                <a:effectLst/>
                <a:latin typeface="Calibri" panose="020F0502020204030204" pitchFamily="34" charset="0"/>
              </a:rPr>
              <a:t>A wider geographical coverage:</a:t>
            </a:r>
            <a:r>
              <a:rPr lang="en-US" sz="1800" b="0" i="0" dirty="0">
                <a:effectLst/>
                <a:latin typeface="Calibri" panose="020F0502020204030204" pitchFamily="34" charset="0"/>
              </a:rPr>
              <a:t> our ambition is to offer a complete coverage of the United Arab Emirates, and therefore maintain our physical footprint in Dubai and Abu Dhabi. Our service offering will be extended throughout the country.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271" t="8639" r="59186" b="74272"/>
          <a:stretch/>
        </p:blipFill>
        <p:spPr>
          <a:xfrm>
            <a:off x="838200" y="2110229"/>
            <a:ext cx="1455474" cy="1204074"/>
          </a:xfrm>
          <a:prstGeom prst="rect">
            <a:avLst/>
          </a:prstGeom>
        </p:spPr>
      </p:pic>
      <p:grpSp>
        <p:nvGrpSpPr>
          <p:cNvPr id="12" name="Group 11"/>
          <p:cNvGrpSpPr/>
          <p:nvPr/>
        </p:nvGrpSpPr>
        <p:grpSpPr>
          <a:xfrm>
            <a:off x="876998" y="3901269"/>
            <a:ext cx="1416676" cy="1171978"/>
            <a:chOff x="561689" y="2117613"/>
            <a:chExt cx="1416676" cy="1171978"/>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54" t="21972" r="70203" b="60939"/>
            <a:stretch/>
          </p:blipFill>
          <p:spPr>
            <a:xfrm>
              <a:off x="561689" y="2117613"/>
              <a:ext cx="1416676" cy="117197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2655" t="43944" r="41069" b="42910"/>
            <a:stretch/>
          </p:blipFill>
          <p:spPr>
            <a:xfrm>
              <a:off x="580624" y="2378847"/>
              <a:ext cx="837126" cy="901521"/>
            </a:xfrm>
            <a:prstGeom prst="rect">
              <a:avLst/>
            </a:prstGeom>
          </p:spPr>
        </p:pic>
      </p:grpSp>
      <p:sp>
        <p:nvSpPr>
          <p:cNvPr id="5" name="Rectangle 4"/>
          <p:cNvSpPr/>
          <p:nvPr/>
        </p:nvSpPr>
        <p:spPr>
          <a:xfrm>
            <a:off x="2435564" y="3995078"/>
            <a:ext cx="8460953" cy="1338828"/>
          </a:xfrm>
          <a:prstGeom prst="rect">
            <a:avLst/>
          </a:prstGeom>
        </p:spPr>
        <p:txBody>
          <a:bodyPr wrap="square">
            <a:spAutoFit/>
          </a:bodyPr>
          <a:lstStyle/>
          <a:p>
            <a:pPr algn="just">
              <a:lnSpc>
                <a:spcPct val="150000"/>
              </a:lnSpc>
              <a:buClr>
                <a:schemeClr val="bg1"/>
              </a:buClr>
            </a:pPr>
            <a:r>
              <a:rPr lang="en-US" sz="1800" b="1" dirty="0">
                <a:solidFill>
                  <a:srgbClr val="00B0F0"/>
                </a:solidFill>
                <a:latin typeface="Calibri" panose="020F0502020204030204" pitchFamily="34" charset="0"/>
              </a:rPr>
              <a:t>A strategic position with the authorities:</a:t>
            </a:r>
            <a:r>
              <a:rPr lang="en-US" sz="1800" b="1" dirty="0">
                <a:solidFill>
                  <a:srgbClr val="E50943"/>
                </a:solidFill>
                <a:latin typeface="Calibri" panose="020F0502020204030204" pitchFamily="34" charset="0"/>
              </a:rPr>
              <a:t> </a:t>
            </a:r>
            <a:r>
              <a:rPr lang="en-US" sz="1800" dirty="0">
                <a:solidFill>
                  <a:schemeClr val="bg1"/>
                </a:solidFill>
                <a:latin typeface="Calibri" panose="020F0502020204030204" pitchFamily="34" charset="0"/>
              </a:rPr>
              <a:t>the CCI FRANCE UAE will be a key player with the French and Emirati authorities to defend the interests of its members and French companies wishing to establish in the country. </a:t>
            </a:r>
          </a:p>
        </p:txBody>
      </p:sp>
    </p:spTree>
    <p:extLst>
      <p:ext uri="{BB962C8B-B14F-4D97-AF65-F5344CB8AC3E}">
        <p14:creationId xmlns:p14="http://schemas.microsoft.com/office/powerpoint/2010/main" val="3313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4242" t="62288" r="18215" b="20623"/>
          <a:stretch/>
        </p:blipFill>
        <p:spPr>
          <a:xfrm>
            <a:off x="696310" y="3649631"/>
            <a:ext cx="1312445" cy="108575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4946" t="81302" r="27511" b="1609"/>
          <a:stretch/>
        </p:blipFill>
        <p:spPr>
          <a:xfrm>
            <a:off x="614218" y="5072899"/>
            <a:ext cx="1669272" cy="1380943"/>
          </a:xfrm>
          <a:prstGeom prst="rect">
            <a:avLst/>
          </a:prstGeom>
        </p:spPr>
      </p:pic>
      <p:sp>
        <p:nvSpPr>
          <p:cNvPr id="13" name="Rectangle 12"/>
          <p:cNvSpPr/>
          <p:nvPr/>
        </p:nvSpPr>
        <p:spPr>
          <a:xfrm>
            <a:off x="2235942" y="3768127"/>
            <a:ext cx="8736858" cy="923330"/>
          </a:xfrm>
          <a:prstGeom prst="rect">
            <a:avLst/>
          </a:prstGeom>
        </p:spPr>
        <p:txBody>
          <a:bodyPr wrap="square">
            <a:spAutoFit/>
          </a:bodyPr>
          <a:lstStyle/>
          <a:p>
            <a:pPr>
              <a:lnSpc>
                <a:spcPct val="150000"/>
              </a:lnSpc>
              <a:buClr>
                <a:schemeClr val="bg1"/>
              </a:buClr>
            </a:pPr>
            <a:r>
              <a:rPr lang="en-US" sz="1800" b="1" dirty="0">
                <a:solidFill>
                  <a:srgbClr val="00B0F0"/>
                </a:solidFill>
                <a:latin typeface="Calibri" panose="020F0502020204030204" pitchFamily="34" charset="0"/>
              </a:rPr>
              <a:t>A stronger and larger business community</a:t>
            </a:r>
            <a:r>
              <a:rPr lang="en-US" sz="1800" dirty="0">
                <a:solidFill>
                  <a:srgbClr val="00B0F0"/>
                </a:solidFill>
                <a:latin typeface="Calibri" panose="020F0502020204030204" pitchFamily="34" charset="0"/>
              </a:rPr>
              <a:t>: </a:t>
            </a:r>
            <a:r>
              <a:rPr lang="en-US" sz="1800" dirty="0">
                <a:solidFill>
                  <a:schemeClr val="bg1"/>
                </a:solidFill>
                <a:latin typeface="Calibri" panose="020F0502020204030204" pitchFamily="34" charset="0"/>
              </a:rPr>
              <a:t>our members will have an easier access to a larger business community, to network and develop business opportunities. </a:t>
            </a:r>
          </a:p>
        </p:txBody>
      </p:sp>
      <p:sp>
        <p:nvSpPr>
          <p:cNvPr id="11" name="Rectangle 10"/>
          <p:cNvSpPr/>
          <p:nvPr/>
        </p:nvSpPr>
        <p:spPr>
          <a:xfrm>
            <a:off x="2235942" y="5072578"/>
            <a:ext cx="8736858" cy="1338828"/>
          </a:xfrm>
          <a:prstGeom prst="rect">
            <a:avLst/>
          </a:prstGeom>
        </p:spPr>
        <p:txBody>
          <a:bodyPr wrap="square">
            <a:spAutoFit/>
          </a:bodyPr>
          <a:lstStyle/>
          <a:p>
            <a:pPr>
              <a:lnSpc>
                <a:spcPct val="150000"/>
              </a:lnSpc>
              <a:buClr>
                <a:schemeClr val="bg1"/>
              </a:buClr>
            </a:pPr>
            <a:r>
              <a:rPr lang="en-US" sz="1800" b="1" dirty="0">
                <a:solidFill>
                  <a:srgbClr val="00B0F0"/>
                </a:solidFill>
                <a:latin typeface="Calibri" panose="020F0502020204030204" pitchFamily="34" charset="0"/>
              </a:rPr>
              <a:t>A powerful and impacting visibility</a:t>
            </a:r>
            <a:r>
              <a:rPr lang="en-US" sz="1800" dirty="0">
                <a:solidFill>
                  <a:srgbClr val="00B0F0"/>
                </a:solidFill>
                <a:latin typeface="Calibri" panose="020F0502020204030204" pitchFamily="34" charset="0"/>
              </a:rPr>
              <a:t>: </a:t>
            </a:r>
            <a:r>
              <a:rPr lang="en-US" sz="1800" dirty="0">
                <a:solidFill>
                  <a:schemeClr val="bg1"/>
                </a:solidFill>
                <a:latin typeface="Calibri" panose="020F0502020204030204" pitchFamily="34" charset="0"/>
              </a:rPr>
              <a:t>all of our communication tools and platforms will be mutualized. This will give CCI FRANCE UAE and our members more visibility and enable a more personalized service.</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4523" t="56901" r="57934" b="26010"/>
          <a:stretch/>
        </p:blipFill>
        <p:spPr>
          <a:xfrm>
            <a:off x="696310" y="1763968"/>
            <a:ext cx="1587180" cy="1313031"/>
          </a:xfrm>
          <a:prstGeom prst="rect">
            <a:avLst/>
          </a:prstGeom>
        </p:spPr>
      </p:pic>
      <p:sp>
        <p:nvSpPr>
          <p:cNvPr id="21" name="Rectangle 20"/>
          <p:cNvSpPr/>
          <p:nvPr/>
        </p:nvSpPr>
        <p:spPr>
          <a:xfrm>
            <a:off x="2235942" y="1690688"/>
            <a:ext cx="8736858" cy="1754326"/>
          </a:xfrm>
          <a:prstGeom prst="rect">
            <a:avLst/>
          </a:prstGeom>
        </p:spPr>
        <p:txBody>
          <a:bodyPr wrap="square">
            <a:spAutoFit/>
          </a:bodyPr>
          <a:lstStyle/>
          <a:p>
            <a:pPr algn="just">
              <a:lnSpc>
                <a:spcPct val="150000"/>
              </a:lnSpc>
              <a:buClr>
                <a:schemeClr val="bg1"/>
              </a:buClr>
            </a:pPr>
            <a:r>
              <a:rPr lang="en-US" sz="1800" b="1" dirty="0">
                <a:solidFill>
                  <a:srgbClr val="00B0F0"/>
                </a:solidFill>
                <a:latin typeface="Calibri" panose="020F0502020204030204" pitchFamily="34" charset="0"/>
              </a:rPr>
              <a:t>A wider and diversified service offering:</a:t>
            </a:r>
            <a:r>
              <a:rPr lang="en-US" sz="1800" b="1" dirty="0">
                <a:solidFill>
                  <a:schemeClr val="bg1"/>
                </a:solidFill>
                <a:latin typeface="Calibri" panose="020F0502020204030204" pitchFamily="34" charset="0"/>
              </a:rPr>
              <a:t> </a:t>
            </a:r>
            <a:r>
              <a:rPr lang="en-US" sz="1800" dirty="0">
                <a:solidFill>
                  <a:schemeClr val="bg1"/>
                </a:solidFill>
                <a:latin typeface="Calibri" panose="020F0502020204030204" pitchFamily="34" charset="0"/>
              </a:rPr>
              <a:t>this union will allow us to offer the business community a wider range of sectorial and functional committees, covering all of the United Arab Emirates. Depending on the nature of our events, the industries they relate to, they will be scheduled either in Dubai, Abu Dhabi or online.</a:t>
            </a:r>
          </a:p>
        </p:txBody>
      </p:sp>
      <p:sp>
        <p:nvSpPr>
          <p:cNvPr id="12" name="Google Shape;115;p3"/>
          <p:cNvSpPr txBox="1">
            <a:spLocks/>
          </p:cNvSpPr>
          <p:nvPr/>
        </p:nvSpPr>
        <p:spPr>
          <a:xfrm>
            <a:off x="990600" y="5175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060"/>
              </a:buClr>
              <a:buSzPts val="4400"/>
              <a:buFont typeface="Calibri"/>
              <a:buNone/>
              <a:defRPr sz="4400" b="0"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Benefits for our </a:t>
            </a:r>
            <a:r>
              <a:rPr lang="en-US" dirty="0" smtClean="0"/>
              <a:t>Members</a:t>
            </a:r>
            <a:endParaRPr lang="en-US" dirty="0"/>
          </a:p>
        </p:txBody>
      </p:sp>
    </p:spTree>
    <p:extLst>
      <p:ext uri="{BB962C8B-B14F-4D97-AF65-F5344CB8AC3E}">
        <p14:creationId xmlns:p14="http://schemas.microsoft.com/office/powerpoint/2010/main" val="418262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64" y="500424"/>
            <a:ext cx="11400639" cy="1143000"/>
          </a:xfrm>
        </p:spPr>
        <p:txBody>
          <a:bodyPr>
            <a:noAutofit/>
          </a:bodyPr>
          <a:lstStyle/>
          <a:p>
            <a:r>
              <a:rPr lang="en-US" dirty="0"/>
              <a:t>Coverage of Activities and Services</a:t>
            </a:r>
          </a:p>
        </p:txBody>
      </p:sp>
      <p:sp>
        <p:nvSpPr>
          <p:cNvPr id="3" name="Content Placeholder 2"/>
          <p:cNvSpPr>
            <a:spLocks noGrp="1"/>
          </p:cNvSpPr>
          <p:nvPr>
            <p:ph idx="1"/>
          </p:nvPr>
        </p:nvSpPr>
        <p:spPr>
          <a:xfrm>
            <a:off x="579714" y="1643424"/>
            <a:ext cx="3242930" cy="4589951"/>
          </a:xfrm>
        </p:spPr>
        <p:txBody>
          <a:bodyPr>
            <a:normAutofit/>
          </a:bodyPr>
          <a:lstStyle/>
          <a:p>
            <a:pPr marL="114300" indent="0">
              <a:lnSpc>
                <a:spcPct val="100000"/>
              </a:lnSpc>
              <a:buClr>
                <a:schemeClr val="bg1"/>
              </a:buClr>
              <a:buNone/>
            </a:pPr>
            <a:r>
              <a:rPr lang="en-US" sz="1800" b="1" dirty="0">
                <a:solidFill>
                  <a:srgbClr val="009FE3"/>
                </a:solidFill>
                <a:latin typeface="Calibri" panose="020F0502020204030204" pitchFamily="34" charset="0"/>
              </a:rPr>
              <a:t>Events</a:t>
            </a:r>
          </a:p>
          <a:p>
            <a:pPr marL="50800" indent="0">
              <a:lnSpc>
                <a:spcPct val="100000"/>
              </a:lnSpc>
              <a:buClr>
                <a:schemeClr val="bg1"/>
              </a:buClr>
              <a:buNone/>
            </a:pPr>
            <a:r>
              <a:rPr lang="en-GB" sz="1800" b="1" dirty="0">
                <a:latin typeface="Calibri" panose="020F0502020204030204" pitchFamily="34" charset="0"/>
              </a:rPr>
              <a:t>8 sectorial committees: </a:t>
            </a:r>
            <a:r>
              <a:rPr lang="en-US" sz="1800" b="1" dirty="0">
                <a:latin typeface="Calibri" panose="020F0502020204030204" pitchFamily="34" charset="0"/>
              </a:rPr>
              <a:t> </a:t>
            </a:r>
            <a:r>
              <a:rPr lang="en-US" sz="1800" dirty="0">
                <a:latin typeface="Calibri" panose="020F0502020204030204" pitchFamily="34" charset="0"/>
              </a:rPr>
              <a:t>Construction,  Food &amp; Beverage, Healthcare, Luxury &amp; Retail, New Tech &amp; Innovation, Energy, Supply Chain, Sustainability </a:t>
            </a:r>
            <a:endParaRPr lang="en-GB" sz="1800" dirty="0">
              <a:latin typeface="Calibri" panose="020F0502020204030204" pitchFamily="34" charset="0"/>
            </a:endParaRPr>
          </a:p>
          <a:p>
            <a:pPr marL="50800" indent="0">
              <a:lnSpc>
                <a:spcPct val="100000"/>
              </a:lnSpc>
              <a:buClr>
                <a:schemeClr val="bg1"/>
              </a:buClr>
              <a:buNone/>
            </a:pPr>
            <a:r>
              <a:rPr lang="en-GB" sz="1800" b="1" dirty="0">
                <a:latin typeface="Calibri" panose="020F0502020204030204" pitchFamily="34" charset="0"/>
              </a:rPr>
              <a:t>6 functional committees: </a:t>
            </a:r>
            <a:r>
              <a:rPr lang="en-US" sz="1800" dirty="0" err="1">
                <a:latin typeface="Calibri" panose="020F0502020204030204" pitchFamily="34" charset="0"/>
              </a:rPr>
              <a:t>MarCom</a:t>
            </a:r>
            <a:r>
              <a:rPr lang="en-US" sz="1800" dirty="0">
                <a:latin typeface="Calibri" panose="020F0502020204030204" pitchFamily="34" charset="0"/>
              </a:rPr>
              <a:t>  CFO, HR, Diversity, Women Empowerment, Legal, CDO</a:t>
            </a:r>
          </a:p>
          <a:p>
            <a:pPr marL="50800" indent="0">
              <a:lnSpc>
                <a:spcPct val="100000"/>
              </a:lnSpc>
              <a:buClr>
                <a:schemeClr val="bg1"/>
              </a:buClr>
              <a:buNone/>
            </a:pPr>
            <a:endParaRPr lang="en-GB" sz="1800" dirty="0">
              <a:latin typeface="Calibri" panose="020F0502020204030204" pitchFamily="34" charset="0"/>
            </a:endParaRPr>
          </a:p>
          <a:p>
            <a:pPr marL="50800" indent="0">
              <a:lnSpc>
                <a:spcPct val="100000"/>
              </a:lnSpc>
              <a:buClr>
                <a:schemeClr val="bg1"/>
              </a:buClr>
              <a:buNone/>
            </a:pPr>
            <a:r>
              <a:rPr lang="en-GB" sz="1800" i="1" dirty="0">
                <a:latin typeface="Calibri" panose="020F0502020204030204" pitchFamily="34" charset="0"/>
              </a:rPr>
              <a:t>Events will take place in Dubai, Abu Dhabi, or online.</a:t>
            </a:r>
          </a:p>
        </p:txBody>
      </p:sp>
      <p:sp>
        <p:nvSpPr>
          <p:cNvPr id="4" name="Rectangle 3"/>
          <p:cNvSpPr/>
          <p:nvPr/>
        </p:nvSpPr>
        <p:spPr>
          <a:xfrm>
            <a:off x="8155956" y="1828090"/>
            <a:ext cx="3306699" cy="1477328"/>
          </a:xfrm>
          <a:prstGeom prst="rect">
            <a:avLst/>
          </a:prstGeom>
        </p:spPr>
        <p:txBody>
          <a:bodyPr wrap="square">
            <a:spAutoFit/>
          </a:bodyPr>
          <a:lstStyle/>
          <a:p>
            <a:pPr>
              <a:buClr>
                <a:schemeClr val="bg1"/>
              </a:buClr>
            </a:pPr>
            <a:r>
              <a:rPr lang="en-GB" sz="1800" b="1" dirty="0">
                <a:solidFill>
                  <a:srgbClr val="00B0F0"/>
                </a:solidFill>
                <a:latin typeface="Calibri" panose="020F0502020204030204" pitchFamily="34" charset="0"/>
              </a:rPr>
              <a:t>Business consulting services</a:t>
            </a:r>
          </a:p>
          <a:p>
            <a:pPr>
              <a:buClr>
                <a:schemeClr val="bg1"/>
              </a:buClr>
            </a:pPr>
            <a:r>
              <a:rPr lang="en-GB" sz="1800" dirty="0">
                <a:solidFill>
                  <a:schemeClr val="bg1"/>
                </a:solidFill>
                <a:latin typeface="Calibri" panose="020F0502020204030204" pitchFamily="34" charset="0"/>
              </a:rPr>
              <a:t>commercial support, business set up consultancy, business centre, VIE coaching, B2B Mentoring, recruitment…) </a:t>
            </a:r>
          </a:p>
        </p:txBody>
      </p:sp>
      <p:sp>
        <p:nvSpPr>
          <p:cNvPr id="6" name="Rectangle 5"/>
          <p:cNvSpPr/>
          <p:nvPr/>
        </p:nvSpPr>
        <p:spPr>
          <a:xfrm>
            <a:off x="4307419" y="1828090"/>
            <a:ext cx="3515460" cy="2308324"/>
          </a:xfrm>
          <a:prstGeom prst="rect">
            <a:avLst/>
          </a:prstGeom>
        </p:spPr>
        <p:txBody>
          <a:bodyPr wrap="square">
            <a:spAutoFit/>
          </a:bodyPr>
          <a:lstStyle/>
          <a:p>
            <a:pPr>
              <a:buClr>
                <a:schemeClr val="bg1"/>
              </a:buClr>
            </a:pPr>
            <a:r>
              <a:rPr lang="en-GB" sz="1800" b="1" dirty="0">
                <a:solidFill>
                  <a:srgbClr val="009FE3"/>
                </a:solidFill>
                <a:latin typeface="Calibri" panose="020F0502020204030204" pitchFamily="34" charset="0"/>
              </a:rPr>
              <a:t>Business support and back office</a:t>
            </a:r>
          </a:p>
          <a:p>
            <a:pPr>
              <a:buClr>
                <a:schemeClr val="bg1"/>
              </a:buClr>
            </a:pPr>
            <a:r>
              <a:rPr lang="en-GB" sz="1800" dirty="0">
                <a:solidFill>
                  <a:schemeClr val="bg1"/>
                </a:solidFill>
                <a:latin typeface="Calibri" panose="020F0502020204030204" pitchFamily="34" charset="0"/>
              </a:rPr>
              <a:t>admin., finances, events, communication, marketing… </a:t>
            </a:r>
          </a:p>
          <a:p>
            <a:pPr>
              <a:buClr>
                <a:schemeClr val="bg1"/>
              </a:buClr>
            </a:pPr>
            <a:endParaRPr lang="en-GB" sz="1800" dirty="0">
              <a:solidFill>
                <a:schemeClr val="bg1"/>
              </a:solidFill>
              <a:latin typeface="Calibri" panose="020F0502020204030204" pitchFamily="34" charset="0"/>
            </a:endParaRPr>
          </a:p>
          <a:p>
            <a:pPr>
              <a:buClr>
                <a:schemeClr val="bg1"/>
              </a:buClr>
            </a:pPr>
            <a:r>
              <a:rPr lang="en-GB" sz="1800" b="1" dirty="0">
                <a:solidFill>
                  <a:srgbClr val="009FE3"/>
                </a:solidFill>
                <a:latin typeface="Calibri" panose="020F0502020204030204" pitchFamily="34" charset="0"/>
              </a:rPr>
              <a:t>Optimizing tools: </a:t>
            </a:r>
            <a:r>
              <a:rPr lang="en-GB" sz="1800" dirty="0">
                <a:solidFill>
                  <a:schemeClr val="bg1"/>
                </a:solidFill>
                <a:latin typeface="Calibri" panose="020F0502020204030204" pitchFamily="34" charset="0"/>
              </a:rPr>
              <a:t>one website, one CRM, common social media pages, one Members’ Directory, one invoicing system. </a:t>
            </a:r>
          </a:p>
        </p:txBody>
      </p:sp>
      <p:sp>
        <p:nvSpPr>
          <p:cNvPr id="7" name="Rectangle 6"/>
          <p:cNvSpPr/>
          <p:nvPr/>
        </p:nvSpPr>
        <p:spPr>
          <a:xfrm>
            <a:off x="8307654" y="3813248"/>
            <a:ext cx="3003305" cy="646331"/>
          </a:xfrm>
          <a:prstGeom prst="rect">
            <a:avLst/>
          </a:prstGeom>
        </p:spPr>
        <p:txBody>
          <a:bodyPr wrap="square">
            <a:spAutoFit/>
          </a:bodyPr>
          <a:lstStyle/>
          <a:p>
            <a:r>
              <a:rPr lang="en-GB" sz="1800" b="1" dirty="0">
                <a:solidFill>
                  <a:srgbClr val="009FE3"/>
                </a:solidFill>
                <a:latin typeface="Calibri" panose="020F0502020204030204" pitchFamily="34" charset="0"/>
              </a:rPr>
              <a:t>New businesses and partnerships</a:t>
            </a:r>
            <a:endParaRPr lang="en-US" sz="1800" dirty="0">
              <a:solidFill>
                <a:srgbClr val="009FE3"/>
              </a:solidFill>
            </a:endParaRPr>
          </a:p>
        </p:txBody>
      </p:sp>
    </p:spTree>
    <p:extLst>
      <p:ext uri="{BB962C8B-B14F-4D97-AF65-F5344CB8AC3E}">
        <p14:creationId xmlns:p14="http://schemas.microsoft.com/office/powerpoint/2010/main" val="34116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21E9D-2643-4612-9C2A-416DB24631B5}"/>
              </a:ext>
            </a:extLst>
          </p:cNvPr>
          <p:cNvSpPr>
            <a:spLocks noGrp="1"/>
          </p:cNvSpPr>
          <p:nvPr>
            <p:ph type="title"/>
          </p:nvPr>
        </p:nvSpPr>
        <p:spPr>
          <a:xfrm>
            <a:off x="838200" y="102872"/>
            <a:ext cx="10515600" cy="1325563"/>
          </a:xfrm>
        </p:spPr>
        <p:txBody>
          <a:bodyPr/>
          <a:lstStyle/>
          <a:p>
            <a:r>
              <a:rPr lang="en-US" dirty="0"/>
              <a:t>Our Future Organization – 17 employees</a:t>
            </a:r>
            <a:endParaRPr lang="fr-FR" dirty="0"/>
          </a:p>
        </p:txBody>
      </p:sp>
      <p:cxnSp>
        <p:nvCxnSpPr>
          <p:cNvPr id="11" name="Straight Connector 10">
            <a:extLst>
              <a:ext uri="{FF2B5EF4-FFF2-40B4-BE49-F238E27FC236}">
                <a16:creationId xmlns="" xmlns:a16="http://schemas.microsoft.com/office/drawing/2014/main" id="{DFBA1B54-9282-4C26-812A-8663F29E2A84}"/>
              </a:ext>
            </a:extLst>
          </p:cNvPr>
          <p:cNvCxnSpPr>
            <a:stCxn id="14" idx="2"/>
          </p:cNvCxnSpPr>
          <p:nvPr/>
        </p:nvCxnSpPr>
        <p:spPr>
          <a:xfrm>
            <a:off x="3928162" y="2141042"/>
            <a:ext cx="0" cy="961157"/>
          </a:xfrm>
          <a:prstGeom prst="line">
            <a:avLst/>
          </a:prstGeom>
          <a:ln w="6350">
            <a:solidFill>
              <a:schemeClr val="accent1"/>
            </a:solidFill>
          </a:ln>
          <a:effectLst/>
        </p:spPr>
        <p:style>
          <a:lnRef idx="2">
            <a:schemeClr val="dk1"/>
          </a:lnRef>
          <a:fillRef idx="0">
            <a:schemeClr val="dk1"/>
          </a:fillRef>
          <a:effectRef idx="1">
            <a:schemeClr val="dk1"/>
          </a:effectRef>
          <a:fontRef idx="minor">
            <a:schemeClr val="tx1"/>
          </a:fontRef>
        </p:style>
      </p:cxnSp>
      <p:sp>
        <p:nvSpPr>
          <p:cNvPr id="12" name="Rectangle: Rounded Corners 7">
            <a:extLst>
              <a:ext uri="{FF2B5EF4-FFF2-40B4-BE49-F238E27FC236}">
                <a16:creationId xmlns="" xmlns:a16="http://schemas.microsoft.com/office/drawing/2014/main" id="{68050AF9-BC2D-48D8-8F05-392A27B69D89}"/>
              </a:ext>
            </a:extLst>
          </p:cNvPr>
          <p:cNvSpPr/>
          <p:nvPr/>
        </p:nvSpPr>
        <p:spPr>
          <a:xfrm>
            <a:off x="5128635" y="2325287"/>
            <a:ext cx="2735366" cy="77631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Deputy Managing Director </a:t>
            </a:r>
          </a:p>
          <a:p>
            <a:pPr algn="ctr"/>
            <a:r>
              <a:rPr lang="en-US" sz="1200" b="1" dirty="0">
                <a:solidFill>
                  <a:srgbClr val="00396C"/>
                </a:solidFill>
                <a:latin typeface="Calibri" panose="020F0502020204030204" pitchFamily="34" charset="0"/>
              </a:rPr>
              <a:t>Abu Dhabi + New Business</a:t>
            </a:r>
          </a:p>
          <a:p>
            <a:pPr algn="ctr"/>
            <a:r>
              <a:rPr lang="en-US" sz="1200" b="1" dirty="0">
                <a:solidFill>
                  <a:srgbClr val="CE0649"/>
                </a:solidFill>
                <a:latin typeface="Calibri" panose="020F0502020204030204" pitchFamily="34" charset="0"/>
              </a:rPr>
              <a:t>Hélène Daniel</a:t>
            </a:r>
          </a:p>
        </p:txBody>
      </p:sp>
      <p:cxnSp>
        <p:nvCxnSpPr>
          <p:cNvPr id="13" name="Straight Connector 12">
            <a:extLst>
              <a:ext uri="{FF2B5EF4-FFF2-40B4-BE49-F238E27FC236}">
                <a16:creationId xmlns="" xmlns:a16="http://schemas.microsoft.com/office/drawing/2014/main" id="{BF413C0E-E2FF-407A-B5EE-9ED3082D8209}"/>
              </a:ext>
            </a:extLst>
          </p:cNvPr>
          <p:cNvCxnSpPr>
            <a:cxnSpLocks/>
          </p:cNvCxnSpPr>
          <p:nvPr/>
        </p:nvCxnSpPr>
        <p:spPr>
          <a:xfrm>
            <a:off x="2850494" y="3102199"/>
            <a:ext cx="1064221" cy="7272"/>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4" name="Rectangle: Rounded Corners 6">
            <a:extLst>
              <a:ext uri="{FF2B5EF4-FFF2-40B4-BE49-F238E27FC236}">
                <a16:creationId xmlns="" xmlns:a16="http://schemas.microsoft.com/office/drawing/2014/main" id="{651E21E2-03A3-43A6-8F01-2B916BF62D15}"/>
              </a:ext>
            </a:extLst>
          </p:cNvPr>
          <p:cNvSpPr/>
          <p:nvPr/>
        </p:nvSpPr>
        <p:spPr>
          <a:xfrm>
            <a:off x="2583339" y="1363682"/>
            <a:ext cx="2689646" cy="77736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Managing Director</a:t>
            </a:r>
          </a:p>
          <a:p>
            <a:pPr algn="ctr"/>
            <a:r>
              <a:rPr lang="fr-FR" sz="1200" b="1" dirty="0">
                <a:solidFill>
                  <a:srgbClr val="CE0649"/>
                </a:solidFill>
                <a:latin typeface="Calibri" panose="020F0502020204030204" pitchFamily="34" charset="0"/>
              </a:rPr>
              <a:t>Agnès</a:t>
            </a:r>
            <a:r>
              <a:rPr lang="en-US" sz="1200" b="1" dirty="0">
                <a:solidFill>
                  <a:srgbClr val="CE0649"/>
                </a:solidFill>
                <a:latin typeface="Calibri" panose="020F0502020204030204" pitchFamily="34" charset="0"/>
              </a:rPr>
              <a:t> Lopez Cruz</a:t>
            </a:r>
          </a:p>
        </p:txBody>
      </p:sp>
      <p:sp>
        <p:nvSpPr>
          <p:cNvPr id="15" name="Rectangle: Rounded Corners 20">
            <a:extLst>
              <a:ext uri="{FF2B5EF4-FFF2-40B4-BE49-F238E27FC236}">
                <a16:creationId xmlns="" xmlns:a16="http://schemas.microsoft.com/office/drawing/2014/main" id="{BF1CD4CE-8A65-4A80-965F-653CF1BAA776}"/>
              </a:ext>
            </a:extLst>
          </p:cNvPr>
          <p:cNvSpPr/>
          <p:nvPr/>
        </p:nvSpPr>
        <p:spPr>
          <a:xfrm>
            <a:off x="9383120" y="3577089"/>
            <a:ext cx="2596896" cy="64008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Communication &amp; Digital Strategy</a:t>
            </a:r>
          </a:p>
        </p:txBody>
      </p:sp>
      <p:sp>
        <p:nvSpPr>
          <p:cNvPr id="16" name="Rectangle: Rounded Corners 23">
            <a:extLst>
              <a:ext uri="{FF2B5EF4-FFF2-40B4-BE49-F238E27FC236}">
                <a16:creationId xmlns="" xmlns:a16="http://schemas.microsoft.com/office/drawing/2014/main" id="{F71E8F0A-8587-489E-A265-2DC8EBCB62C7}"/>
              </a:ext>
            </a:extLst>
          </p:cNvPr>
          <p:cNvSpPr/>
          <p:nvPr/>
        </p:nvSpPr>
        <p:spPr>
          <a:xfrm>
            <a:off x="992303" y="4523668"/>
            <a:ext cx="2596896" cy="62960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Services +  Dubai</a:t>
            </a:r>
          </a:p>
        </p:txBody>
      </p:sp>
      <p:sp>
        <p:nvSpPr>
          <p:cNvPr id="17" name="Rectangle: Rounded Corners 41">
            <a:extLst>
              <a:ext uri="{FF2B5EF4-FFF2-40B4-BE49-F238E27FC236}">
                <a16:creationId xmlns="" xmlns:a16="http://schemas.microsoft.com/office/drawing/2014/main" id="{48F55950-7B4B-42AC-945B-A2DAF5AE25FD}"/>
              </a:ext>
            </a:extLst>
          </p:cNvPr>
          <p:cNvSpPr/>
          <p:nvPr/>
        </p:nvSpPr>
        <p:spPr>
          <a:xfrm>
            <a:off x="9349837" y="5383744"/>
            <a:ext cx="2596896" cy="64008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Finance / Support</a:t>
            </a:r>
          </a:p>
        </p:txBody>
      </p:sp>
      <p:sp>
        <p:nvSpPr>
          <p:cNvPr id="18" name="Rectangle: Rounded Corners 21">
            <a:extLst>
              <a:ext uri="{FF2B5EF4-FFF2-40B4-BE49-F238E27FC236}">
                <a16:creationId xmlns="" xmlns:a16="http://schemas.microsoft.com/office/drawing/2014/main" id="{71493ADC-7F03-4452-BF77-955A1551F13F}"/>
              </a:ext>
            </a:extLst>
          </p:cNvPr>
          <p:cNvSpPr/>
          <p:nvPr/>
        </p:nvSpPr>
        <p:spPr>
          <a:xfrm>
            <a:off x="992303" y="3742925"/>
            <a:ext cx="2596896" cy="62960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Key Account Managers – Dubai</a:t>
            </a:r>
          </a:p>
        </p:txBody>
      </p:sp>
      <p:sp>
        <p:nvSpPr>
          <p:cNvPr id="19" name="Rectangle: Rounded Corners 7">
            <a:extLst>
              <a:ext uri="{FF2B5EF4-FFF2-40B4-BE49-F238E27FC236}">
                <a16:creationId xmlns="" xmlns:a16="http://schemas.microsoft.com/office/drawing/2014/main" id="{68050AF9-BC2D-48D8-8F05-392A27B69D89}"/>
              </a:ext>
            </a:extLst>
          </p:cNvPr>
          <p:cNvSpPr/>
          <p:nvPr/>
        </p:nvSpPr>
        <p:spPr>
          <a:xfrm>
            <a:off x="258282" y="2815468"/>
            <a:ext cx="2592212" cy="77631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Deputy Managing Director </a:t>
            </a:r>
          </a:p>
          <a:p>
            <a:pPr algn="ctr"/>
            <a:r>
              <a:rPr lang="en-US" sz="1200" b="1" dirty="0">
                <a:solidFill>
                  <a:srgbClr val="00396C"/>
                </a:solidFill>
                <a:latin typeface="Calibri" panose="020F0502020204030204" pitchFamily="34" charset="0"/>
              </a:rPr>
              <a:t>Dubai</a:t>
            </a:r>
          </a:p>
          <a:p>
            <a:pPr algn="ctr"/>
            <a:r>
              <a:rPr lang="en-US" sz="1200" b="1" dirty="0">
                <a:solidFill>
                  <a:srgbClr val="CE0649"/>
                </a:solidFill>
                <a:latin typeface="Calibri" panose="020F0502020204030204" pitchFamily="34" charset="0"/>
              </a:rPr>
              <a:t>Milena Chemin</a:t>
            </a:r>
          </a:p>
        </p:txBody>
      </p:sp>
      <p:cxnSp>
        <p:nvCxnSpPr>
          <p:cNvPr id="20" name="Straight Connector 19">
            <a:extLst>
              <a:ext uri="{FF2B5EF4-FFF2-40B4-BE49-F238E27FC236}">
                <a16:creationId xmlns="" xmlns:a16="http://schemas.microsoft.com/office/drawing/2014/main" id="{BF413C0E-E2FF-407A-B5EE-9ED3082D8209}"/>
              </a:ext>
            </a:extLst>
          </p:cNvPr>
          <p:cNvCxnSpPr>
            <a:cxnSpLocks/>
          </p:cNvCxnSpPr>
          <p:nvPr/>
        </p:nvCxnSpPr>
        <p:spPr>
          <a:xfrm>
            <a:off x="3914715" y="2615313"/>
            <a:ext cx="12192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21" name="Rectangle: Rounded Corners 23">
            <a:extLst>
              <a:ext uri="{FF2B5EF4-FFF2-40B4-BE49-F238E27FC236}">
                <a16:creationId xmlns="" xmlns:a16="http://schemas.microsoft.com/office/drawing/2014/main" id="{F71E8F0A-8587-489E-A265-2DC8EBCB62C7}"/>
              </a:ext>
            </a:extLst>
          </p:cNvPr>
          <p:cNvSpPr/>
          <p:nvPr/>
        </p:nvSpPr>
        <p:spPr>
          <a:xfrm>
            <a:off x="5935977" y="4545431"/>
            <a:ext cx="2596896" cy="62960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Services +  Abu Dhabi</a:t>
            </a:r>
          </a:p>
        </p:txBody>
      </p:sp>
      <p:sp>
        <p:nvSpPr>
          <p:cNvPr id="22" name="Rectangle: Rounded Corners 21">
            <a:extLst>
              <a:ext uri="{FF2B5EF4-FFF2-40B4-BE49-F238E27FC236}">
                <a16:creationId xmlns="" xmlns:a16="http://schemas.microsoft.com/office/drawing/2014/main" id="{71493ADC-7F03-4452-BF77-955A1551F13F}"/>
              </a:ext>
            </a:extLst>
          </p:cNvPr>
          <p:cNvSpPr/>
          <p:nvPr/>
        </p:nvSpPr>
        <p:spPr>
          <a:xfrm>
            <a:off x="5935977" y="3742925"/>
            <a:ext cx="2596896" cy="62960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Key Account Managers – </a:t>
            </a:r>
          </a:p>
          <a:p>
            <a:pPr algn="ctr"/>
            <a:r>
              <a:rPr lang="en-US" sz="1200" b="1" dirty="0">
                <a:solidFill>
                  <a:srgbClr val="00396C"/>
                </a:solidFill>
                <a:latin typeface="Calibri" panose="020F0502020204030204" pitchFamily="34" charset="0"/>
              </a:rPr>
              <a:t>Abu Dhabi</a:t>
            </a:r>
          </a:p>
        </p:txBody>
      </p:sp>
      <p:cxnSp>
        <p:nvCxnSpPr>
          <p:cNvPr id="23" name="Straight Connector 22">
            <a:extLst>
              <a:ext uri="{FF2B5EF4-FFF2-40B4-BE49-F238E27FC236}">
                <a16:creationId xmlns="" xmlns:a16="http://schemas.microsoft.com/office/drawing/2014/main" id="{DFBA1B54-9282-4C26-812A-8663F29E2A84}"/>
              </a:ext>
            </a:extLst>
          </p:cNvPr>
          <p:cNvCxnSpPr/>
          <p:nvPr/>
        </p:nvCxnSpPr>
        <p:spPr>
          <a:xfrm>
            <a:off x="568302" y="3597556"/>
            <a:ext cx="6167" cy="1259751"/>
          </a:xfrm>
          <a:prstGeom prst="line">
            <a:avLst/>
          </a:prstGeom>
          <a:ln w="635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 xmlns:a16="http://schemas.microsoft.com/office/drawing/2014/main" id="{DFBA1B54-9282-4C26-812A-8663F29E2A84}"/>
              </a:ext>
            </a:extLst>
          </p:cNvPr>
          <p:cNvCxnSpPr/>
          <p:nvPr/>
        </p:nvCxnSpPr>
        <p:spPr>
          <a:xfrm>
            <a:off x="5615935" y="3109471"/>
            <a:ext cx="10615" cy="1747139"/>
          </a:xfrm>
          <a:prstGeom prst="line">
            <a:avLst/>
          </a:prstGeom>
          <a:ln w="635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 xmlns:a16="http://schemas.microsoft.com/office/drawing/2014/main" id="{BF413C0E-E2FF-407A-B5EE-9ED3082D8209}"/>
              </a:ext>
            </a:extLst>
          </p:cNvPr>
          <p:cNvCxnSpPr>
            <a:cxnSpLocks/>
            <a:endCxn id="21" idx="1"/>
          </p:cNvCxnSpPr>
          <p:nvPr/>
        </p:nvCxnSpPr>
        <p:spPr>
          <a:xfrm flipV="1">
            <a:off x="5628018" y="4860233"/>
            <a:ext cx="307959" cy="272"/>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BF413C0E-E2FF-407A-B5EE-9ED3082D8209}"/>
              </a:ext>
            </a:extLst>
          </p:cNvPr>
          <p:cNvCxnSpPr>
            <a:cxnSpLocks/>
          </p:cNvCxnSpPr>
          <p:nvPr/>
        </p:nvCxnSpPr>
        <p:spPr>
          <a:xfrm flipV="1">
            <a:off x="5626549" y="4109319"/>
            <a:ext cx="307959" cy="272"/>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BF413C0E-E2FF-407A-B5EE-9ED3082D8209}"/>
              </a:ext>
            </a:extLst>
          </p:cNvPr>
          <p:cNvCxnSpPr>
            <a:cxnSpLocks/>
            <a:endCxn id="18" idx="1"/>
          </p:cNvCxnSpPr>
          <p:nvPr/>
        </p:nvCxnSpPr>
        <p:spPr>
          <a:xfrm>
            <a:off x="563401" y="4057030"/>
            <a:ext cx="428902" cy="697"/>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F413C0E-E2FF-407A-B5EE-9ED3082D8209}"/>
              </a:ext>
            </a:extLst>
          </p:cNvPr>
          <p:cNvCxnSpPr>
            <a:cxnSpLocks/>
          </p:cNvCxnSpPr>
          <p:nvPr/>
        </p:nvCxnSpPr>
        <p:spPr>
          <a:xfrm>
            <a:off x="575100" y="4856610"/>
            <a:ext cx="428902" cy="697"/>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BF413C0E-E2FF-407A-B5EE-9ED3082D8209}"/>
              </a:ext>
            </a:extLst>
          </p:cNvPr>
          <p:cNvCxnSpPr>
            <a:cxnSpLocks/>
          </p:cNvCxnSpPr>
          <p:nvPr/>
        </p:nvCxnSpPr>
        <p:spPr>
          <a:xfrm flipV="1">
            <a:off x="8961680" y="4833330"/>
            <a:ext cx="430804" cy="514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BF413C0E-E2FF-407A-B5EE-9ED3082D8209}"/>
              </a:ext>
            </a:extLst>
          </p:cNvPr>
          <p:cNvCxnSpPr>
            <a:cxnSpLocks/>
            <a:endCxn id="17" idx="1"/>
          </p:cNvCxnSpPr>
          <p:nvPr/>
        </p:nvCxnSpPr>
        <p:spPr>
          <a:xfrm>
            <a:off x="8952197" y="5698371"/>
            <a:ext cx="397640" cy="5413"/>
          </a:xfrm>
          <a:prstGeom prst="line">
            <a:avLst/>
          </a:prstGeom>
          <a:ln>
            <a:solidFill>
              <a:srgbClr val="009FE3"/>
            </a:solidFill>
          </a:ln>
        </p:spPr>
        <p:style>
          <a:lnRef idx="1">
            <a:schemeClr val="dk1"/>
          </a:lnRef>
          <a:fillRef idx="0">
            <a:schemeClr val="dk1"/>
          </a:fillRef>
          <a:effectRef idx="0">
            <a:schemeClr val="dk1"/>
          </a:effectRef>
          <a:fontRef idx="minor">
            <a:schemeClr val="tx1"/>
          </a:fontRef>
        </p:style>
      </p:cxnSp>
      <p:sp>
        <p:nvSpPr>
          <p:cNvPr id="36" name="Rectangle: Rounded Corners 17">
            <a:extLst>
              <a:ext uri="{FF2B5EF4-FFF2-40B4-BE49-F238E27FC236}">
                <a16:creationId xmlns="" xmlns:a16="http://schemas.microsoft.com/office/drawing/2014/main" id="{25395616-4EF4-43A3-93E8-8DA316C7CA51}"/>
              </a:ext>
            </a:extLst>
          </p:cNvPr>
          <p:cNvSpPr/>
          <p:nvPr/>
        </p:nvSpPr>
        <p:spPr>
          <a:xfrm>
            <a:off x="9383120" y="4561342"/>
            <a:ext cx="2596896" cy="64008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396C"/>
                </a:solidFill>
                <a:latin typeface="Calibri" panose="020F0502020204030204" pitchFamily="34" charset="0"/>
              </a:rPr>
              <a:t>Marketing / Events</a:t>
            </a:r>
          </a:p>
        </p:txBody>
      </p:sp>
      <p:cxnSp>
        <p:nvCxnSpPr>
          <p:cNvPr id="37" name="Straight Connector 36"/>
          <p:cNvCxnSpPr/>
          <p:nvPr/>
        </p:nvCxnSpPr>
        <p:spPr>
          <a:xfrm>
            <a:off x="5259538" y="1725251"/>
            <a:ext cx="3696643" cy="1713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956181" y="1742385"/>
            <a:ext cx="5499" cy="39613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F413C0E-E2FF-407A-B5EE-9ED3082D8209}"/>
              </a:ext>
            </a:extLst>
          </p:cNvPr>
          <p:cNvCxnSpPr>
            <a:cxnSpLocks/>
          </p:cNvCxnSpPr>
          <p:nvPr/>
        </p:nvCxnSpPr>
        <p:spPr>
          <a:xfrm flipV="1">
            <a:off x="8968898" y="3895493"/>
            <a:ext cx="430804" cy="514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571385" y="5903914"/>
            <a:ext cx="7088461" cy="338554"/>
          </a:xfrm>
          <a:prstGeom prst="rect">
            <a:avLst/>
          </a:prstGeom>
          <a:noFill/>
        </p:spPr>
        <p:txBody>
          <a:bodyPr wrap="square" rtlCol="0">
            <a:spAutoFit/>
          </a:bodyPr>
          <a:lstStyle/>
          <a:p>
            <a:r>
              <a:rPr lang="en-US" sz="1600" dirty="0">
                <a:solidFill>
                  <a:schemeClr val="bg1"/>
                </a:solidFill>
                <a:latin typeface="Calibri" panose="020F0502020204030204" pitchFamily="34" charset="0"/>
              </a:rPr>
              <a:t>Offices in Dubai and Abu Dhabi will be maintained. </a:t>
            </a:r>
          </a:p>
        </p:txBody>
      </p:sp>
    </p:spTree>
    <p:extLst>
      <p:ext uri="{BB962C8B-B14F-4D97-AF65-F5344CB8AC3E}">
        <p14:creationId xmlns:p14="http://schemas.microsoft.com/office/powerpoint/2010/main" val="317219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0" y="5086958"/>
            <a:ext cx="11900079" cy="14287"/>
          </a:xfrm>
          <a:prstGeom prst="straightConnector1">
            <a:avLst/>
          </a:prstGeom>
          <a:ln w="19050">
            <a:solidFill>
              <a:srgbClr val="009FE3"/>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9041502">
            <a:off x="-35505" y="5405610"/>
            <a:ext cx="1066800" cy="322845"/>
          </a:xfrm>
          <a:prstGeom prst="rect">
            <a:avLst/>
          </a:prstGeom>
        </p:spPr>
        <p:txBody>
          <a:bodyPr wrap="square">
            <a:spAutoFit/>
          </a:bodyPr>
          <a:lstStyle/>
          <a:p>
            <a:pPr marL="285750" indent="-285750">
              <a:lnSpc>
                <a:spcPct val="107000"/>
              </a:lnSpc>
              <a:spcAft>
                <a:spcPts val="800"/>
              </a:spcAft>
            </a:pPr>
            <a:r>
              <a:rPr lang="en-US" b="1" dirty="0">
                <a:solidFill>
                  <a:schemeClr val="bg1"/>
                </a:solidFill>
                <a:latin typeface="Calibri" panose="020F0502020204030204" pitchFamily="34" charset="0"/>
                <a:ea typeface="DengXian"/>
              </a:rPr>
              <a:t>2 June 2021</a:t>
            </a:r>
            <a:endParaRPr lang="en-US" dirty="0">
              <a:solidFill>
                <a:schemeClr val="bg1"/>
              </a:solidFill>
              <a:latin typeface="Calibri" panose="020F0502020204030204" pitchFamily="34" charset="0"/>
              <a:ea typeface="DengXian"/>
            </a:endParaRPr>
          </a:p>
        </p:txBody>
      </p:sp>
      <p:sp>
        <p:nvSpPr>
          <p:cNvPr id="11" name="Rectangle 10"/>
          <p:cNvSpPr/>
          <p:nvPr/>
        </p:nvSpPr>
        <p:spPr>
          <a:xfrm>
            <a:off x="-53862" y="4394849"/>
            <a:ext cx="838200" cy="528048"/>
          </a:xfrm>
          <a:prstGeom prst="rect">
            <a:avLst/>
          </a:prstGeom>
        </p:spPr>
        <p:txBody>
          <a:bodyPr wrap="square">
            <a:spAutoFit/>
          </a:bodyPr>
          <a:lstStyle/>
          <a:p>
            <a:r>
              <a:rPr lang="en-US" b="1" dirty="0">
                <a:solidFill>
                  <a:schemeClr val="bg1"/>
                </a:solidFill>
                <a:latin typeface="Calibri" panose="020F0502020204030204" pitchFamily="34" charset="0"/>
                <a:ea typeface="DengXian"/>
              </a:rPr>
              <a:t>Vote opens</a:t>
            </a:r>
            <a:endParaRPr lang="en-US" dirty="0">
              <a:solidFill>
                <a:schemeClr val="bg1"/>
              </a:solidFill>
              <a:latin typeface="Calibri" panose="020F0502020204030204" pitchFamily="34" charset="0"/>
            </a:endParaRPr>
          </a:p>
        </p:txBody>
      </p:sp>
      <p:sp>
        <p:nvSpPr>
          <p:cNvPr id="13" name="Rectangle 12"/>
          <p:cNvSpPr/>
          <p:nvPr/>
        </p:nvSpPr>
        <p:spPr>
          <a:xfrm rot="19041502">
            <a:off x="1279564" y="5346173"/>
            <a:ext cx="1438958" cy="322845"/>
          </a:xfrm>
          <a:prstGeom prst="rect">
            <a:avLst/>
          </a:prstGeom>
        </p:spPr>
        <p:txBody>
          <a:bodyPr wrap="square">
            <a:spAutoFit/>
          </a:bodyPr>
          <a:lstStyle/>
          <a:p>
            <a:pPr marL="285750" indent="-285750">
              <a:lnSpc>
                <a:spcPct val="107000"/>
              </a:lnSpc>
              <a:spcAft>
                <a:spcPts val="800"/>
              </a:spcAft>
            </a:pPr>
            <a:r>
              <a:rPr lang="en-US" b="1" dirty="0">
                <a:solidFill>
                  <a:schemeClr val="bg1"/>
                </a:solidFill>
                <a:latin typeface="Calibri" panose="020F0502020204030204" pitchFamily="34" charset="0"/>
                <a:ea typeface="DengXian"/>
              </a:rPr>
              <a:t>23 June 2021</a:t>
            </a:r>
            <a:endParaRPr lang="en-US" dirty="0">
              <a:solidFill>
                <a:schemeClr val="bg1"/>
              </a:solidFill>
              <a:latin typeface="Calibri" panose="020F0502020204030204" pitchFamily="34" charset="0"/>
              <a:ea typeface="DengXian"/>
            </a:endParaRPr>
          </a:p>
        </p:txBody>
      </p:sp>
      <p:sp>
        <p:nvSpPr>
          <p:cNvPr id="14" name="Rectangle 13"/>
          <p:cNvSpPr/>
          <p:nvPr/>
        </p:nvSpPr>
        <p:spPr>
          <a:xfrm>
            <a:off x="733555" y="1761904"/>
            <a:ext cx="3028543" cy="523220"/>
          </a:xfrm>
          <a:prstGeom prst="rect">
            <a:avLst/>
          </a:prstGeom>
        </p:spPr>
        <p:txBody>
          <a:bodyPr wrap="square">
            <a:spAutoFit/>
          </a:bodyPr>
          <a:lstStyle/>
          <a:p>
            <a:pPr algn="ctr"/>
            <a:r>
              <a:rPr lang="en-US" b="1" dirty="0">
                <a:solidFill>
                  <a:schemeClr val="bg1"/>
                </a:solidFill>
                <a:latin typeface="Calibri" panose="020F0502020204030204" pitchFamily="34" charset="0"/>
                <a:ea typeface="DengXian"/>
              </a:rPr>
              <a:t>Extraordinary General Assembly</a:t>
            </a:r>
            <a:r>
              <a:rPr lang="en-US" dirty="0">
                <a:solidFill>
                  <a:schemeClr val="bg1"/>
                </a:solidFill>
                <a:latin typeface="Calibri" panose="020F0502020204030204" pitchFamily="34" charset="0"/>
                <a:ea typeface="DengXian"/>
              </a:rPr>
              <a:t> Results of the vote and  next steps</a:t>
            </a:r>
            <a:endParaRPr lang="en-US" dirty="0">
              <a:solidFill>
                <a:schemeClr val="bg1"/>
              </a:solidFill>
              <a:latin typeface="Calibri" panose="020F0502020204030204" pitchFamily="34" charset="0"/>
            </a:endParaRPr>
          </a:p>
        </p:txBody>
      </p:sp>
      <p:sp>
        <p:nvSpPr>
          <p:cNvPr id="15" name="Rectangle 14"/>
          <p:cNvSpPr/>
          <p:nvPr/>
        </p:nvSpPr>
        <p:spPr>
          <a:xfrm>
            <a:off x="1591666" y="3576277"/>
            <a:ext cx="798660" cy="523220"/>
          </a:xfrm>
          <a:prstGeom prst="rect">
            <a:avLst/>
          </a:prstGeom>
        </p:spPr>
        <p:txBody>
          <a:bodyPr wrap="square">
            <a:spAutoFit/>
          </a:bodyPr>
          <a:lstStyle/>
          <a:p>
            <a:pPr algn="ctr"/>
            <a:r>
              <a:rPr lang="en-US" b="1" dirty="0">
                <a:solidFill>
                  <a:schemeClr val="bg1"/>
                </a:solidFill>
                <a:latin typeface="Calibri" panose="020F0502020204030204" pitchFamily="34" charset="0"/>
                <a:ea typeface="DengXian"/>
              </a:rPr>
              <a:t>Vote closes</a:t>
            </a:r>
            <a:endParaRPr lang="en-US" dirty="0">
              <a:solidFill>
                <a:schemeClr val="bg1"/>
              </a:solidFill>
              <a:latin typeface="Calibri" panose="020F0502020204030204" pitchFamily="34" charset="0"/>
            </a:endParaRPr>
          </a:p>
        </p:txBody>
      </p:sp>
      <p:sp>
        <p:nvSpPr>
          <p:cNvPr id="17" name="Rectangle 16"/>
          <p:cNvSpPr/>
          <p:nvPr/>
        </p:nvSpPr>
        <p:spPr>
          <a:xfrm>
            <a:off x="9129599" y="2262504"/>
            <a:ext cx="1138351" cy="738664"/>
          </a:xfrm>
          <a:prstGeom prst="rect">
            <a:avLst/>
          </a:prstGeom>
        </p:spPr>
        <p:txBody>
          <a:bodyPr wrap="square">
            <a:spAutoFit/>
          </a:bodyPr>
          <a:lstStyle/>
          <a:p>
            <a:pPr algn="ctr"/>
            <a:r>
              <a:rPr lang="en-US" b="1" dirty="0">
                <a:solidFill>
                  <a:schemeClr val="bg1"/>
                </a:solidFill>
                <a:latin typeface="Calibri" panose="020F0502020204030204" pitchFamily="34" charset="0"/>
              </a:rPr>
              <a:t>Election of the new board</a:t>
            </a:r>
          </a:p>
        </p:txBody>
      </p:sp>
      <p:sp>
        <p:nvSpPr>
          <p:cNvPr id="18" name="Rectangle 17"/>
          <p:cNvSpPr/>
          <p:nvPr/>
        </p:nvSpPr>
        <p:spPr>
          <a:xfrm>
            <a:off x="10267950" y="3421732"/>
            <a:ext cx="2452801" cy="523220"/>
          </a:xfrm>
          <a:prstGeom prst="rect">
            <a:avLst/>
          </a:prstGeom>
        </p:spPr>
        <p:txBody>
          <a:bodyPr wrap="square">
            <a:spAutoFit/>
          </a:bodyPr>
          <a:lstStyle/>
          <a:p>
            <a:pPr algn="ctr"/>
            <a:r>
              <a:rPr lang="en-US" b="1" dirty="0">
                <a:solidFill>
                  <a:schemeClr val="bg1"/>
                </a:solidFill>
                <a:latin typeface="Calibri" panose="020F0502020204030204" pitchFamily="34" charset="0"/>
              </a:rPr>
              <a:t>Officially</a:t>
            </a:r>
          </a:p>
          <a:p>
            <a:pPr algn="ctr"/>
            <a:r>
              <a:rPr lang="en-US" b="1" dirty="0">
                <a:solidFill>
                  <a:schemeClr val="bg1"/>
                </a:solidFill>
                <a:latin typeface="Calibri" panose="020F0502020204030204" pitchFamily="34" charset="0"/>
              </a:rPr>
              <a:t>CCI FRANCE UAE</a:t>
            </a:r>
          </a:p>
        </p:txBody>
      </p:sp>
      <p:sp>
        <p:nvSpPr>
          <p:cNvPr id="19" name="Rectangle 18"/>
          <p:cNvSpPr/>
          <p:nvPr/>
        </p:nvSpPr>
        <p:spPr>
          <a:xfrm>
            <a:off x="7350793" y="1117367"/>
            <a:ext cx="1885950" cy="523220"/>
          </a:xfrm>
          <a:prstGeom prst="rect">
            <a:avLst/>
          </a:prstGeom>
        </p:spPr>
        <p:txBody>
          <a:bodyPr wrap="square">
            <a:spAutoFit/>
          </a:bodyPr>
          <a:lstStyle/>
          <a:p>
            <a:pPr algn="ctr"/>
            <a:r>
              <a:rPr lang="en-US" b="1" dirty="0">
                <a:solidFill>
                  <a:schemeClr val="bg1"/>
                </a:solidFill>
                <a:latin typeface="Calibri" panose="020F0502020204030204" pitchFamily="34" charset="0"/>
              </a:rPr>
              <a:t>New branding </a:t>
            </a:r>
          </a:p>
          <a:p>
            <a:pPr algn="ctr"/>
            <a:r>
              <a:rPr lang="en-US" b="1" dirty="0">
                <a:solidFill>
                  <a:schemeClr val="bg1"/>
                </a:solidFill>
                <a:latin typeface="Calibri" panose="020F0502020204030204" pitchFamily="34" charset="0"/>
              </a:rPr>
              <a:t>CCI FRANCE UAE</a:t>
            </a:r>
          </a:p>
        </p:txBody>
      </p:sp>
      <p:sp>
        <p:nvSpPr>
          <p:cNvPr id="20" name="Rectangle 19"/>
          <p:cNvSpPr/>
          <p:nvPr/>
        </p:nvSpPr>
        <p:spPr>
          <a:xfrm rot="19041502">
            <a:off x="7070185" y="5539912"/>
            <a:ext cx="1712913" cy="322845"/>
          </a:xfrm>
          <a:prstGeom prst="rect">
            <a:avLst/>
          </a:prstGeom>
        </p:spPr>
        <p:txBody>
          <a:bodyPr wrap="square">
            <a:spAutoFit/>
          </a:bodyPr>
          <a:lstStyle/>
          <a:p>
            <a:pPr marL="285750" indent="-285750">
              <a:lnSpc>
                <a:spcPct val="107000"/>
              </a:lnSpc>
              <a:spcAft>
                <a:spcPts val="800"/>
              </a:spcAft>
            </a:pPr>
            <a:r>
              <a:rPr lang="en-US" b="1" dirty="0">
                <a:solidFill>
                  <a:schemeClr val="bg1"/>
                </a:solidFill>
                <a:latin typeface="Calibri" panose="020F0502020204030204" pitchFamily="34" charset="0"/>
                <a:ea typeface="DengXian"/>
              </a:rPr>
              <a:t>1 September 2021</a:t>
            </a:r>
            <a:endParaRPr lang="en-US" dirty="0">
              <a:solidFill>
                <a:schemeClr val="bg1"/>
              </a:solidFill>
              <a:latin typeface="Calibri" panose="020F0502020204030204" pitchFamily="34" charset="0"/>
              <a:ea typeface="DengXian"/>
            </a:endParaRPr>
          </a:p>
        </p:txBody>
      </p:sp>
      <p:sp>
        <p:nvSpPr>
          <p:cNvPr id="22" name="Rectangle 21"/>
          <p:cNvSpPr/>
          <p:nvPr/>
        </p:nvSpPr>
        <p:spPr>
          <a:xfrm rot="19041502">
            <a:off x="8494638" y="5336733"/>
            <a:ext cx="1850387" cy="322845"/>
          </a:xfrm>
          <a:prstGeom prst="rect">
            <a:avLst/>
          </a:prstGeom>
        </p:spPr>
        <p:txBody>
          <a:bodyPr wrap="square">
            <a:spAutoFit/>
          </a:bodyPr>
          <a:lstStyle/>
          <a:p>
            <a:pPr marL="285750" indent="-285750">
              <a:lnSpc>
                <a:spcPct val="107000"/>
              </a:lnSpc>
              <a:spcAft>
                <a:spcPts val="800"/>
              </a:spcAft>
            </a:pPr>
            <a:r>
              <a:rPr lang="en-US" b="1" dirty="0">
                <a:solidFill>
                  <a:schemeClr val="bg1"/>
                </a:solidFill>
                <a:latin typeface="Calibri" panose="020F0502020204030204" pitchFamily="34" charset="0"/>
                <a:ea typeface="DengXian"/>
              </a:rPr>
              <a:t>November 2021</a:t>
            </a:r>
            <a:endParaRPr lang="en-US" dirty="0">
              <a:solidFill>
                <a:schemeClr val="bg1"/>
              </a:solidFill>
              <a:latin typeface="Calibri" panose="020F0502020204030204" pitchFamily="34" charset="0"/>
              <a:ea typeface="DengXian"/>
            </a:endParaRPr>
          </a:p>
        </p:txBody>
      </p:sp>
      <p:sp>
        <p:nvSpPr>
          <p:cNvPr id="23" name="Rectangle 22"/>
          <p:cNvSpPr/>
          <p:nvPr/>
        </p:nvSpPr>
        <p:spPr>
          <a:xfrm rot="19041502">
            <a:off x="10616158" y="5402809"/>
            <a:ext cx="1327515" cy="322845"/>
          </a:xfrm>
          <a:prstGeom prst="rect">
            <a:avLst/>
          </a:prstGeom>
        </p:spPr>
        <p:txBody>
          <a:bodyPr wrap="square">
            <a:spAutoFit/>
          </a:bodyPr>
          <a:lstStyle/>
          <a:p>
            <a:pPr marL="285750" indent="-285750">
              <a:lnSpc>
                <a:spcPct val="107000"/>
              </a:lnSpc>
              <a:spcAft>
                <a:spcPts val="800"/>
              </a:spcAft>
            </a:pPr>
            <a:r>
              <a:rPr lang="en-US" b="1" dirty="0">
                <a:solidFill>
                  <a:schemeClr val="bg1"/>
                </a:solidFill>
                <a:latin typeface="Calibri" panose="020F0502020204030204" pitchFamily="34" charset="0"/>
                <a:ea typeface="DengXian"/>
              </a:rPr>
              <a:t>January 2022</a:t>
            </a:r>
            <a:endParaRPr lang="en-US" dirty="0">
              <a:solidFill>
                <a:schemeClr val="bg1"/>
              </a:solidFill>
              <a:latin typeface="Calibri" panose="020F0502020204030204" pitchFamily="34" charset="0"/>
              <a:ea typeface="DengXian"/>
            </a:endParaRPr>
          </a:p>
        </p:txBody>
      </p:sp>
      <p:sp>
        <p:nvSpPr>
          <p:cNvPr id="24" name="Rectangle 23"/>
          <p:cNvSpPr/>
          <p:nvPr/>
        </p:nvSpPr>
        <p:spPr>
          <a:xfrm>
            <a:off x="13648" y="4110472"/>
            <a:ext cx="2258970" cy="264911"/>
          </a:xfrm>
          <a:prstGeom prst="rect">
            <a:avLst/>
          </a:prstGeom>
          <a:solidFill>
            <a:srgbClr val="E50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92694" y="4079315"/>
            <a:ext cx="852125" cy="307777"/>
          </a:xfrm>
          <a:prstGeom prst="rect">
            <a:avLst/>
          </a:prstGeom>
          <a:noFill/>
        </p:spPr>
        <p:txBody>
          <a:bodyPr wrap="square" rtlCol="0">
            <a:spAutoFit/>
          </a:bodyPr>
          <a:lstStyle/>
          <a:p>
            <a:r>
              <a:rPr lang="en-US" b="1" i="1" dirty="0">
                <a:solidFill>
                  <a:schemeClr val="bg1"/>
                </a:solidFill>
                <a:latin typeface="Calibri" panose="020F0502020204030204" pitchFamily="34" charset="0"/>
              </a:rPr>
              <a:t>Votes</a:t>
            </a:r>
          </a:p>
        </p:txBody>
      </p:sp>
      <p:cxnSp>
        <p:nvCxnSpPr>
          <p:cNvPr id="33" name="Straight Connector 32"/>
          <p:cNvCxnSpPr>
            <a:endCxn id="17" idx="2"/>
          </p:cNvCxnSpPr>
          <p:nvPr/>
        </p:nvCxnSpPr>
        <p:spPr>
          <a:xfrm flipV="1">
            <a:off x="9698774" y="3001168"/>
            <a:ext cx="1" cy="210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58970" y="2532725"/>
            <a:ext cx="0" cy="253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516703" y="3980961"/>
            <a:ext cx="0" cy="1125218"/>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258970" y="4768222"/>
            <a:ext cx="7439804" cy="333023"/>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46492" y="4803470"/>
            <a:ext cx="2452801" cy="307777"/>
          </a:xfrm>
          <a:prstGeom prst="rect">
            <a:avLst/>
          </a:prstGeom>
        </p:spPr>
        <p:txBody>
          <a:bodyPr wrap="square">
            <a:spAutoFit/>
          </a:bodyPr>
          <a:lstStyle/>
          <a:p>
            <a:pPr algn="ctr"/>
            <a:r>
              <a:rPr lang="en-US" i="1" dirty="0">
                <a:solidFill>
                  <a:schemeClr val="bg1"/>
                </a:solidFill>
                <a:latin typeface="Calibri" panose="020F0502020204030204" pitchFamily="34" charset="0"/>
                <a:ea typeface="DengXian"/>
              </a:rPr>
              <a:t>Interim Period</a:t>
            </a:r>
            <a:endParaRPr lang="en-US" i="1" dirty="0">
              <a:solidFill>
                <a:schemeClr val="bg1"/>
              </a:solidFill>
              <a:latin typeface="Calibri" panose="020F0502020204030204" pitchFamily="34" charset="0"/>
            </a:endParaRPr>
          </a:p>
        </p:txBody>
      </p:sp>
      <p:sp>
        <p:nvSpPr>
          <p:cNvPr id="56" name="Title 1">
            <a:extLst>
              <a:ext uri="{FF2B5EF4-FFF2-40B4-BE49-F238E27FC236}">
                <a16:creationId xmlns="" xmlns:a16="http://schemas.microsoft.com/office/drawing/2014/main" id="{81D53EF5-DDE0-4EAF-823B-A2883913097C}"/>
              </a:ext>
            </a:extLst>
          </p:cNvPr>
          <p:cNvSpPr>
            <a:spLocks noGrp="1"/>
          </p:cNvSpPr>
          <p:nvPr>
            <p:ph type="title"/>
          </p:nvPr>
        </p:nvSpPr>
        <p:spPr>
          <a:xfrm>
            <a:off x="838200" y="365125"/>
            <a:ext cx="10515600" cy="1325563"/>
          </a:xfrm>
        </p:spPr>
        <p:txBody>
          <a:bodyPr/>
          <a:lstStyle/>
          <a:p>
            <a:r>
              <a:rPr lang="en-US" dirty="0"/>
              <a:t>Road Map</a:t>
            </a:r>
            <a:endParaRPr lang="fr-FR" dirty="0"/>
          </a:p>
        </p:txBody>
      </p:sp>
      <p:sp>
        <p:nvSpPr>
          <p:cNvPr id="57" name="Rectangle 56"/>
          <p:cNvSpPr/>
          <p:nvPr/>
        </p:nvSpPr>
        <p:spPr>
          <a:xfrm rot="19041502">
            <a:off x="9374888" y="5440863"/>
            <a:ext cx="1797553" cy="322845"/>
          </a:xfrm>
          <a:prstGeom prst="rect">
            <a:avLst/>
          </a:prstGeom>
        </p:spPr>
        <p:txBody>
          <a:bodyPr wrap="square">
            <a:spAutoFit/>
          </a:bodyPr>
          <a:lstStyle/>
          <a:p>
            <a:pPr marL="285750" indent="-285750">
              <a:lnSpc>
                <a:spcPct val="107000"/>
              </a:lnSpc>
              <a:spcAft>
                <a:spcPts val="800"/>
              </a:spcAft>
            </a:pPr>
            <a:r>
              <a:rPr lang="en-US" b="1" dirty="0">
                <a:solidFill>
                  <a:schemeClr val="bg1"/>
                </a:solidFill>
                <a:latin typeface="Calibri" panose="020F0502020204030204" pitchFamily="34" charset="0"/>
                <a:ea typeface="DengXian"/>
              </a:rPr>
              <a:t>1 December 2021</a:t>
            </a:r>
            <a:endParaRPr lang="en-US" dirty="0">
              <a:solidFill>
                <a:schemeClr val="bg1"/>
              </a:solidFill>
              <a:latin typeface="Calibri" panose="020F0502020204030204" pitchFamily="34" charset="0"/>
              <a:ea typeface="DengXian"/>
            </a:endParaRPr>
          </a:p>
        </p:txBody>
      </p:sp>
      <p:sp>
        <p:nvSpPr>
          <p:cNvPr id="59" name="Rectangle 58"/>
          <p:cNvSpPr/>
          <p:nvPr/>
        </p:nvSpPr>
        <p:spPr>
          <a:xfrm>
            <a:off x="9503171" y="713699"/>
            <a:ext cx="2037347" cy="1465209"/>
          </a:xfrm>
          <a:prstGeom prst="rect">
            <a:avLst/>
          </a:prstGeom>
        </p:spPr>
        <p:txBody>
          <a:bodyPr wrap="square">
            <a:spAutoFit/>
          </a:bodyPr>
          <a:lstStyle/>
          <a:p>
            <a:pPr marL="285750" indent="-285750" algn="ctr">
              <a:lnSpc>
                <a:spcPct val="107000"/>
              </a:lnSpc>
              <a:spcAft>
                <a:spcPts val="800"/>
              </a:spcAft>
            </a:pPr>
            <a:r>
              <a:rPr lang="en-US" b="1" dirty="0">
                <a:solidFill>
                  <a:schemeClr val="bg1"/>
                </a:solidFill>
                <a:latin typeface="Calibri" panose="020F0502020204030204" pitchFamily="34" charset="0"/>
                <a:ea typeface="DengXian"/>
              </a:rPr>
              <a:t>Full introduction of the new  Articles of Association, Board, Executive Committee, and Organization</a:t>
            </a:r>
          </a:p>
        </p:txBody>
      </p:sp>
      <p:cxnSp>
        <p:nvCxnSpPr>
          <p:cNvPr id="61" name="Straight Connector 60"/>
          <p:cNvCxnSpPr/>
          <p:nvPr/>
        </p:nvCxnSpPr>
        <p:spPr>
          <a:xfrm flipH="1" flipV="1">
            <a:off x="10603832" y="2021475"/>
            <a:ext cx="32084" cy="3089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293768" y="1690688"/>
            <a:ext cx="0" cy="3244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4546" y="4917879"/>
            <a:ext cx="0" cy="169079"/>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282959" y="4187676"/>
            <a:ext cx="7351491" cy="543162"/>
          </a:xfrm>
          <a:prstGeom prst="rect">
            <a:avLst/>
          </a:prstGeom>
        </p:spPr>
        <p:txBody>
          <a:bodyPr wrap="square">
            <a:spAutoFit/>
          </a:bodyPr>
          <a:lstStyle/>
          <a:p>
            <a:pPr marL="285750" indent="-285750" algn="ctr">
              <a:lnSpc>
                <a:spcPct val="107000"/>
              </a:lnSpc>
              <a:spcAft>
                <a:spcPts val="800"/>
              </a:spcAft>
            </a:pPr>
            <a:r>
              <a:rPr lang="en-US" i="1" dirty="0">
                <a:solidFill>
                  <a:schemeClr val="bg1"/>
                </a:solidFill>
                <a:latin typeface="Calibri" panose="020F0502020204030204" pitchFamily="34" charset="0"/>
                <a:ea typeface="DengXian"/>
              </a:rPr>
              <a:t>Interim Period : Preparation of the Board elections, combining teams and planning for implementation. Previous Articles of Association apply until the end of the Interim period.</a:t>
            </a:r>
          </a:p>
        </p:txBody>
      </p:sp>
    </p:spTree>
    <p:extLst>
      <p:ext uri="{BB962C8B-B14F-4D97-AF65-F5344CB8AC3E}">
        <p14:creationId xmlns:p14="http://schemas.microsoft.com/office/powerpoint/2010/main" val="376765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Members, we Count on Your Vote !</a:t>
            </a:r>
          </a:p>
        </p:txBody>
      </p:sp>
      <p:sp>
        <p:nvSpPr>
          <p:cNvPr id="5" name="Text Placeholder 4"/>
          <p:cNvSpPr>
            <a:spLocks noGrp="1"/>
          </p:cNvSpPr>
          <p:nvPr>
            <p:ph type="body" idx="1"/>
          </p:nvPr>
        </p:nvSpPr>
        <p:spPr>
          <a:xfrm>
            <a:off x="762699" y="1553569"/>
            <a:ext cx="10591101" cy="4008213"/>
          </a:xfrm>
        </p:spPr>
        <p:txBody>
          <a:bodyPr>
            <a:noAutofit/>
          </a:bodyPr>
          <a:lstStyle/>
          <a:p>
            <a:pPr>
              <a:lnSpc>
                <a:spcPct val="120000"/>
              </a:lnSpc>
            </a:pPr>
            <a:r>
              <a:rPr lang="en-US" sz="2000" b="1" dirty="0"/>
              <a:t>Voting Members: </a:t>
            </a:r>
            <a:r>
              <a:rPr lang="en-US" sz="2000" dirty="0"/>
              <a:t>The official representatives of your company listed on the directory will be able to </a:t>
            </a:r>
            <a:r>
              <a:rPr lang="en-US" sz="2000" b="1" dirty="0"/>
              <a:t>vote online from Wednesday 2 June to Wednesday 23 June </a:t>
            </a:r>
            <a:r>
              <a:rPr lang="en-US" sz="2000" b="1" dirty="0" smtClean="0"/>
              <a:t>2021, 7.30pm. </a:t>
            </a:r>
            <a:endParaRPr lang="en-US" sz="2000" b="1" dirty="0"/>
          </a:p>
          <a:p>
            <a:pPr>
              <a:lnSpc>
                <a:spcPct val="120000"/>
              </a:lnSpc>
            </a:pPr>
            <a:endParaRPr lang="en-US" sz="2000" dirty="0"/>
          </a:p>
          <a:p>
            <a:pPr>
              <a:lnSpc>
                <a:spcPct val="120000"/>
              </a:lnSpc>
            </a:pPr>
            <a:r>
              <a:rPr lang="en-US" sz="2000" dirty="0"/>
              <a:t>On Wednesday, 2</a:t>
            </a:r>
            <a:r>
              <a:rPr lang="en-US" sz="2000" baseline="30000" dirty="0"/>
              <a:t>nd</a:t>
            </a:r>
            <a:r>
              <a:rPr lang="en-US" sz="2000" dirty="0"/>
              <a:t> June, you will receive an email from </a:t>
            </a:r>
            <a:r>
              <a:rPr lang="en-US" sz="2000" b="1" u="sng" dirty="0"/>
              <a:t>invitations@mail.electionbuddy.com </a:t>
            </a:r>
            <a:r>
              <a:rPr lang="en-US" sz="2000" dirty="0" smtClean="0"/>
              <a:t>containing </a:t>
            </a:r>
            <a:r>
              <a:rPr lang="en-US" sz="2000" dirty="0"/>
              <a:t>a unique access key which can only be used to vote once.</a:t>
            </a:r>
          </a:p>
          <a:p>
            <a:pPr lvl="1">
              <a:lnSpc>
                <a:spcPct val="120000"/>
              </a:lnSpc>
              <a:buClr>
                <a:schemeClr val="bg1"/>
              </a:buClr>
            </a:pPr>
            <a:r>
              <a:rPr lang="en-US" sz="2000" dirty="0">
                <a:solidFill>
                  <a:schemeClr val="bg1"/>
                </a:solidFill>
              </a:rPr>
              <a:t>If you don’t receive it, please check your spam. </a:t>
            </a:r>
          </a:p>
          <a:p>
            <a:pPr lvl="1">
              <a:lnSpc>
                <a:spcPct val="120000"/>
              </a:lnSpc>
              <a:buClr>
                <a:schemeClr val="bg1"/>
              </a:buClr>
            </a:pPr>
            <a:r>
              <a:rPr lang="en-US" sz="2000" dirty="0">
                <a:solidFill>
                  <a:schemeClr val="bg1"/>
                </a:solidFill>
              </a:rPr>
              <a:t>If you still don’t receive it, please contact us at: </a:t>
            </a:r>
            <a:r>
              <a:rPr lang="en-US" sz="2000" dirty="0" smtClean="0">
                <a:solidFill>
                  <a:schemeClr val="bg1"/>
                </a:solidFill>
                <a:hlinkClick r:id="rId2"/>
              </a:rPr>
              <a:t>fbc@fbcdubai.com</a:t>
            </a:r>
            <a:r>
              <a:rPr lang="en-US" sz="2000" dirty="0">
                <a:solidFill>
                  <a:schemeClr val="bg1"/>
                </a:solidFill>
              </a:rPr>
              <a:t> </a:t>
            </a:r>
            <a:r>
              <a:rPr lang="en-US" sz="2000" dirty="0" smtClean="0">
                <a:solidFill>
                  <a:schemeClr val="bg1"/>
                </a:solidFill>
              </a:rPr>
              <a:t>or </a:t>
            </a:r>
            <a:r>
              <a:rPr lang="fr-FR" sz="2000" u="sng" dirty="0">
                <a:solidFill>
                  <a:schemeClr val="bg1"/>
                </a:solidFill>
                <a:hlinkClick r:id="rId3"/>
              </a:rPr>
              <a:t>events@fbgabudhabi.com</a:t>
            </a:r>
            <a:r>
              <a:rPr lang="fr-FR" sz="2000" dirty="0">
                <a:solidFill>
                  <a:schemeClr val="bg1"/>
                </a:solidFill>
              </a:rPr>
              <a:t>  </a:t>
            </a:r>
            <a:endParaRPr lang="en-US" sz="2000" dirty="0">
              <a:solidFill>
                <a:schemeClr val="bg1"/>
              </a:solidFill>
            </a:endParaRPr>
          </a:p>
          <a:p>
            <a:pPr marL="533400" lvl="1" indent="0">
              <a:lnSpc>
                <a:spcPct val="120000"/>
              </a:lnSpc>
              <a:buClr>
                <a:schemeClr val="bg1"/>
              </a:buClr>
              <a:buNone/>
            </a:pPr>
            <a:endParaRPr lang="en-US" sz="2000" dirty="0">
              <a:solidFill>
                <a:schemeClr val="bg1"/>
              </a:solidFill>
            </a:endParaRPr>
          </a:p>
          <a:p>
            <a:pPr>
              <a:lnSpc>
                <a:spcPct val="120000"/>
              </a:lnSpc>
            </a:pPr>
            <a:r>
              <a:rPr lang="en-US" sz="2000" dirty="0">
                <a:solidFill>
                  <a:schemeClr val="bg1"/>
                </a:solidFill>
              </a:rPr>
              <a:t>Your vote will remain anonymous.</a:t>
            </a:r>
          </a:p>
        </p:txBody>
      </p:sp>
    </p:spTree>
    <p:extLst>
      <p:ext uri="{BB962C8B-B14F-4D97-AF65-F5344CB8AC3E}">
        <p14:creationId xmlns:p14="http://schemas.microsoft.com/office/powerpoint/2010/main" val="148932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7EC09-F901-45F8-AFE3-BA1B5662BDAC}"/>
              </a:ext>
            </a:extLst>
          </p:cNvPr>
          <p:cNvSpPr>
            <a:spLocks noGrp="1"/>
          </p:cNvSpPr>
          <p:nvPr>
            <p:ph type="ctrTitle"/>
          </p:nvPr>
        </p:nvSpPr>
        <p:spPr>
          <a:xfrm>
            <a:off x="2283853" y="1347989"/>
            <a:ext cx="6847268" cy="2387600"/>
          </a:xfrm>
        </p:spPr>
        <p:txBody>
          <a:bodyPr/>
          <a:lstStyle/>
          <a:p>
            <a:r>
              <a:rPr lang="en-US" dirty="0"/>
              <a:t>Questions &amp; Answers</a:t>
            </a:r>
            <a:endParaRPr lang="fr-FR" dirty="0"/>
          </a:p>
        </p:txBody>
      </p:sp>
    </p:spTree>
    <p:extLst>
      <p:ext uri="{BB962C8B-B14F-4D97-AF65-F5344CB8AC3E}">
        <p14:creationId xmlns:p14="http://schemas.microsoft.com/office/powerpoint/2010/main" val="38417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title"/>
          </p:nvPr>
        </p:nvSpPr>
        <p:spPr>
          <a:xfrm>
            <a:off x="886804" y="150457"/>
            <a:ext cx="10515600" cy="1325563"/>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002060"/>
              </a:buClr>
              <a:buSzPts val="6000"/>
              <a:buFont typeface="Calibri"/>
              <a:buNone/>
            </a:pPr>
            <a:r>
              <a:rPr lang="en-US" sz="4800" dirty="0"/>
              <a:t>SPEAKERS</a:t>
            </a:r>
          </a:p>
        </p:txBody>
      </p:sp>
      <p:pic>
        <p:nvPicPr>
          <p:cNvPr id="4" name="Picture 3">
            <a:extLst>
              <a:ext uri="{FF2B5EF4-FFF2-40B4-BE49-F238E27FC236}">
                <a16:creationId xmlns="" xmlns:a16="http://schemas.microsoft.com/office/drawing/2014/main" id="{A23737CE-85D9-4217-9AE3-1D2314EDAB98}"/>
              </a:ext>
            </a:extLst>
          </p:cNvPr>
          <p:cNvPicPr>
            <a:picLocks noChangeAspect="1"/>
          </p:cNvPicPr>
          <p:nvPr/>
        </p:nvPicPr>
        <p:blipFill rotWithShape="1">
          <a:blip r:embed="rId3"/>
          <a:srcRect t="4397" b="17910"/>
          <a:stretch/>
        </p:blipFill>
        <p:spPr>
          <a:xfrm>
            <a:off x="3274997" y="1985110"/>
            <a:ext cx="1436555" cy="1442848"/>
          </a:xfrm>
          <a:prstGeom prst="rect">
            <a:avLst/>
          </a:prstGeom>
        </p:spPr>
      </p:pic>
      <p:pic>
        <p:nvPicPr>
          <p:cNvPr id="7" name="Picture 6">
            <a:extLst>
              <a:ext uri="{FF2B5EF4-FFF2-40B4-BE49-F238E27FC236}">
                <a16:creationId xmlns="" xmlns:a16="http://schemas.microsoft.com/office/drawing/2014/main" id="{586CD3AF-3C91-4C21-8864-CE8E8D38C5AA}"/>
              </a:ext>
            </a:extLst>
          </p:cNvPr>
          <p:cNvPicPr>
            <a:picLocks noChangeAspect="1"/>
          </p:cNvPicPr>
          <p:nvPr/>
        </p:nvPicPr>
        <p:blipFill rotWithShape="1">
          <a:blip r:embed="rId4"/>
          <a:srcRect l="-1580" t="923" r="10381" b="11259"/>
          <a:stretch/>
        </p:blipFill>
        <p:spPr>
          <a:xfrm>
            <a:off x="7532697" y="1982261"/>
            <a:ext cx="1470044" cy="1415556"/>
          </a:xfrm>
          <a:prstGeom prst="rect">
            <a:avLst/>
          </a:prstGeom>
        </p:spPr>
      </p:pic>
      <p:pic>
        <p:nvPicPr>
          <p:cNvPr id="11" name="Picture 10">
            <a:extLst>
              <a:ext uri="{FF2B5EF4-FFF2-40B4-BE49-F238E27FC236}">
                <a16:creationId xmlns="" xmlns:a16="http://schemas.microsoft.com/office/drawing/2014/main" id="{2F931670-AB94-404F-846F-393C6D390365}"/>
              </a:ext>
            </a:extLst>
          </p:cNvPr>
          <p:cNvPicPr>
            <a:picLocks noChangeAspect="1"/>
          </p:cNvPicPr>
          <p:nvPr/>
        </p:nvPicPr>
        <p:blipFill rotWithShape="1">
          <a:blip r:embed="rId5"/>
          <a:srcRect l="5628" b="10393"/>
          <a:stretch/>
        </p:blipFill>
        <p:spPr>
          <a:xfrm>
            <a:off x="9743442" y="2019570"/>
            <a:ext cx="1462507" cy="1388661"/>
          </a:xfrm>
          <a:prstGeom prst="rect">
            <a:avLst/>
          </a:prstGeom>
        </p:spPr>
      </p:pic>
      <p:pic>
        <p:nvPicPr>
          <p:cNvPr id="13" name="Picture 12" descr="A person smiling for the camera&#10;&#10;Description automatically generated with medium confidence">
            <a:extLst>
              <a:ext uri="{FF2B5EF4-FFF2-40B4-BE49-F238E27FC236}">
                <a16:creationId xmlns="" xmlns:a16="http://schemas.microsoft.com/office/drawing/2014/main" id="{A36D30ED-278A-44D4-9A92-F7A6EF49CC75}"/>
              </a:ext>
            </a:extLst>
          </p:cNvPr>
          <p:cNvPicPr>
            <a:picLocks noChangeAspect="1"/>
          </p:cNvPicPr>
          <p:nvPr/>
        </p:nvPicPr>
        <p:blipFill>
          <a:blip r:embed="rId6"/>
          <a:stretch>
            <a:fillRect/>
          </a:stretch>
        </p:blipFill>
        <p:spPr>
          <a:xfrm>
            <a:off x="1172900" y="1961263"/>
            <a:ext cx="1436554" cy="1436554"/>
          </a:xfrm>
          <a:prstGeom prst="rect">
            <a:avLst/>
          </a:prstGeom>
        </p:spPr>
      </p:pic>
      <p:sp>
        <p:nvSpPr>
          <p:cNvPr id="19" name="TextBox 18">
            <a:extLst>
              <a:ext uri="{FF2B5EF4-FFF2-40B4-BE49-F238E27FC236}">
                <a16:creationId xmlns="" xmlns:a16="http://schemas.microsoft.com/office/drawing/2014/main" id="{5C885849-7A05-4D04-9C94-F322F1ABECFE}"/>
              </a:ext>
            </a:extLst>
          </p:cNvPr>
          <p:cNvSpPr txBox="1"/>
          <p:nvPr/>
        </p:nvSpPr>
        <p:spPr>
          <a:xfrm>
            <a:off x="2596209" y="3427349"/>
            <a:ext cx="2794130" cy="1569660"/>
          </a:xfrm>
          <a:prstGeom prst="rect">
            <a:avLst/>
          </a:prstGeom>
          <a:noFill/>
        </p:spPr>
        <p:txBody>
          <a:bodyPr wrap="square">
            <a:spAutoFit/>
          </a:bodyPr>
          <a:lstStyle/>
          <a:p>
            <a:pPr algn="ctr">
              <a:lnSpc>
                <a:spcPct val="150000"/>
              </a:lnSpc>
            </a:pPr>
            <a:r>
              <a:rPr lang="en-US" sz="1600" b="1" dirty="0">
                <a:solidFill>
                  <a:schemeClr val="bg1"/>
                </a:solidFill>
                <a:latin typeface="Calibri" panose="020F0502020204030204" pitchFamily="34" charset="0"/>
              </a:rPr>
              <a:t>Eric </a:t>
            </a:r>
          </a:p>
          <a:p>
            <a:pPr algn="ctr">
              <a:lnSpc>
                <a:spcPct val="150000"/>
              </a:lnSpc>
            </a:pPr>
            <a:r>
              <a:rPr lang="en-US" sz="1600" b="1" dirty="0">
                <a:solidFill>
                  <a:schemeClr val="bg1"/>
                </a:solidFill>
                <a:latin typeface="Calibri" panose="020F0502020204030204" pitchFamily="34" charset="0"/>
              </a:rPr>
              <a:t>COHU </a:t>
            </a:r>
          </a:p>
          <a:p>
            <a:pPr algn="ctr">
              <a:lnSpc>
                <a:spcPct val="150000"/>
              </a:lnSpc>
            </a:pPr>
            <a:r>
              <a:rPr lang="en-US" sz="1600" dirty="0">
                <a:solidFill>
                  <a:schemeClr val="bg1"/>
                </a:solidFill>
                <a:latin typeface="Calibri" panose="020F0502020204030204" pitchFamily="34" charset="0"/>
              </a:rPr>
              <a:t>President </a:t>
            </a:r>
          </a:p>
          <a:p>
            <a:pPr algn="ctr">
              <a:lnSpc>
                <a:spcPct val="150000"/>
              </a:lnSpc>
            </a:pPr>
            <a:r>
              <a:rPr lang="en-US" sz="1600" dirty="0">
                <a:solidFill>
                  <a:schemeClr val="bg1"/>
                </a:solidFill>
                <a:latin typeface="Calibri" panose="020F0502020204030204" pitchFamily="34" charset="0"/>
              </a:rPr>
              <a:t>FBG, Abu Dhabi  </a:t>
            </a:r>
            <a:endParaRPr lang="en-GB" sz="1600" dirty="0">
              <a:solidFill>
                <a:schemeClr val="bg1"/>
              </a:solidFill>
              <a:latin typeface="Calibri" panose="020F0502020204030204" pitchFamily="34" charset="0"/>
            </a:endParaRPr>
          </a:p>
        </p:txBody>
      </p:sp>
      <p:sp>
        <p:nvSpPr>
          <p:cNvPr id="21" name="TextBox 20">
            <a:extLst>
              <a:ext uri="{FF2B5EF4-FFF2-40B4-BE49-F238E27FC236}">
                <a16:creationId xmlns="" xmlns:a16="http://schemas.microsoft.com/office/drawing/2014/main" id="{7359EAD1-496C-4EBA-9B13-FCAD2C8C2871}"/>
              </a:ext>
            </a:extLst>
          </p:cNvPr>
          <p:cNvSpPr txBox="1"/>
          <p:nvPr/>
        </p:nvSpPr>
        <p:spPr>
          <a:xfrm>
            <a:off x="724672" y="3429839"/>
            <a:ext cx="2111461" cy="2270109"/>
          </a:xfrm>
          <a:prstGeom prst="rect">
            <a:avLst/>
          </a:prstGeom>
          <a:noFill/>
        </p:spPr>
        <p:txBody>
          <a:bodyPr wrap="square">
            <a:spAutoFit/>
          </a:bodyPr>
          <a:lstStyle/>
          <a:p>
            <a:pPr algn="ctr">
              <a:lnSpc>
                <a:spcPct val="150000"/>
              </a:lnSpc>
            </a:pPr>
            <a:r>
              <a:rPr lang="en-US" sz="1600" b="1" dirty="0">
                <a:solidFill>
                  <a:schemeClr val="bg1"/>
                </a:solidFill>
                <a:latin typeface="Calibri" panose="020F0502020204030204" pitchFamily="34" charset="0"/>
              </a:rPr>
              <a:t>Geoffroy </a:t>
            </a:r>
          </a:p>
          <a:p>
            <a:pPr algn="ctr">
              <a:lnSpc>
                <a:spcPct val="150000"/>
              </a:lnSpc>
            </a:pPr>
            <a:r>
              <a:rPr lang="en-US" sz="1600" b="1" dirty="0">
                <a:solidFill>
                  <a:schemeClr val="bg1"/>
                </a:solidFill>
                <a:latin typeface="Calibri" panose="020F0502020204030204" pitchFamily="34" charset="0"/>
              </a:rPr>
              <a:t>BUNETEL</a:t>
            </a:r>
          </a:p>
          <a:p>
            <a:pPr algn="ctr">
              <a:lnSpc>
                <a:spcPct val="150000"/>
              </a:lnSpc>
            </a:pPr>
            <a:r>
              <a:rPr lang="en-US" sz="1600" dirty="0">
                <a:solidFill>
                  <a:schemeClr val="bg1"/>
                </a:solidFill>
                <a:latin typeface="Calibri" panose="020F0502020204030204" pitchFamily="34" charset="0"/>
              </a:rPr>
              <a:t>President </a:t>
            </a:r>
          </a:p>
          <a:p>
            <a:pPr algn="ctr">
              <a:lnSpc>
                <a:spcPct val="150000"/>
              </a:lnSpc>
            </a:pPr>
            <a:r>
              <a:rPr lang="en-US" sz="1600" dirty="0">
                <a:solidFill>
                  <a:schemeClr val="bg1"/>
                </a:solidFill>
                <a:latin typeface="Calibri" panose="020F0502020204030204" pitchFamily="34" charset="0"/>
              </a:rPr>
              <a:t>FBC, Dubai &amp; </a:t>
            </a:r>
          </a:p>
          <a:p>
            <a:pPr algn="ctr">
              <a:lnSpc>
                <a:spcPct val="150000"/>
              </a:lnSpc>
            </a:pPr>
            <a:r>
              <a:rPr lang="en-US" sz="1600" dirty="0">
                <a:solidFill>
                  <a:schemeClr val="bg1"/>
                </a:solidFill>
                <a:latin typeface="Calibri" panose="020F0502020204030204" pitchFamily="34" charset="0"/>
              </a:rPr>
              <a:t>Northern Emirates</a:t>
            </a:r>
          </a:p>
          <a:p>
            <a:pPr algn="ctr">
              <a:lnSpc>
                <a:spcPct val="150000"/>
              </a:lnSpc>
            </a:pPr>
            <a:r>
              <a:rPr lang="en-US" sz="1600" b="1" dirty="0">
                <a:solidFill>
                  <a:schemeClr val="bg1"/>
                </a:solidFill>
                <a:latin typeface="Calibri" panose="020F0502020204030204" pitchFamily="34" charset="0"/>
              </a:rPr>
              <a:t> </a:t>
            </a:r>
            <a:endParaRPr lang="en-GB" sz="1600" dirty="0">
              <a:solidFill>
                <a:schemeClr val="bg1"/>
              </a:solidFill>
              <a:latin typeface="Calibri" panose="020F0502020204030204" pitchFamily="34" charset="0"/>
            </a:endParaRPr>
          </a:p>
        </p:txBody>
      </p:sp>
      <p:sp>
        <p:nvSpPr>
          <p:cNvPr id="23" name="TextBox 22">
            <a:extLst>
              <a:ext uri="{FF2B5EF4-FFF2-40B4-BE49-F238E27FC236}">
                <a16:creationId xmlns="" xmlns:a16="http://schemas.microsoft.com/office/drawing/2014/main" id="{36B6A33B-4866-4EFB-BE41-96C9DC7C1F02}"/>
              </a:ext>
            </a:extLst>
          </p:cNvPr>
          <p:cNvSpPr txBox="1"/>
          <p:nvPr/>
        </p:nvSpPr>
        <p:spPr>
          <a:xfrm>
            <a:off x="7152582" y="3427958"/>
            <a:ext cx="2418250" cy="1569660"/>
          </a:xfrm>
          <a:prstGeom prst="rect">
            <a:avLst/>
          </a:prstGeom>
          <a:noFill/>
        </p:spPr>
        <p:txBody>
          <a:bodyPr wrap="square">
            <a:spAutoFit/>
          </a:bodyPr>
          <a:lstStyle/>
          <a:p>
            <a:pPr algn="ctr">
              <a:lnSpc>
                <a:spcPct val="150000"/>
              </a:lnSpc>
            </a:pPr>
            <a:r>
              <a:rPr lang="en-US" sz="1600" b="1" dirty="0">
                <a:solidFill>
                  <a:schemeClr val="bg1"/>
                </a:solidFill>
                <a:latin typeface="Calibri" panose="020F0502020204030204" pitchFamily="34" charset="0"/>
              </a:rPr>
              <a:t>Hélène </a:t>
            </a:r>
          </a:p>
          <a:p>
            <a:pPr algn="ctr">
              <a:lnSpc>
                <a:spcPct val="150000"/>
              </a:lnSpc>
            </a:pPr>
            <a:r>
              <a:rPr lang="en-US" sz="1600" b="1" dirty="0">
                <a:solidFill>
                  <a:schemeClr val="bg1"/>
                </a:solidFill>
                <a:latin typeface="Calibri" panose="020F0502020204030204" pitchFamily="34" charset="0"/>
              </a:rPr>
              <a:t>DANIEL</a:t>
            </a:r>
          </a:p>
          <a:p>
            <a:pPr algn="ctr">
              <a:lnSpc>
                <a:spcPct val="150000"/>
              </a:lnSpc>
            </a:pPr>
            <a:r>
              <a:rPr lang="en-US" sz="1600" dirty="0">
                <a:solidFill>
                  <a:schemeClr val="bg1"/>
                </a:solidFill>
                <a:latin typeface="Calibri" panose="020F0502020204030204" pitchFamily="34" charset="0"/>
              </a:rPr>
              <a:t>Managing Director </a:t>
            </a:r>
          </a:p>
          <a:p>
            <a:pPr algn="ctr">
              <a:lnSpc>
                <a:spcPct val="150000"/>
              </a:lnSpc>
            </a:pPr>
            <a:r>
              <a:rPr lang="en-US" sz="1600" dirty="0">
                <a:solidFill>
                  <a:schemeClr val="bg1"/>
                </a:solidFill>
                <a:latin typeface="Calibri" panose="020F0502020204030204" pitchFamily="34" charset="0"/>
              </a:rPr>
              <a:t>FBG, Abu Dhabi </a:t>
            </a:r>
            <a:endParaRPr lang="en-GB" sz="1600" dirty="0">
              <a:solidFill>
                <a:schemeClr val="bg1"/>
              </a:solidFill>
              <a:latin typeface="Calibri" panose="020F0502020204030204" pitchFamily="34" charset="0"/>
            </a:endParaRPr>
          </a:p>
        </p:txBody>
      </p:sp>
      <p:sp>
        <p:nvSpPr>
          <p:cNvPr id="25" name="TextBox 24">
            <a:extLst>
              <a:ext uri="{FF2B5EF4-FFF2-40B4-BE49-F238E27FC236}">
                <a16:creationId xmlns="" xmlns:a16="http://schemas.microsoft.com/office/drawing/2014/main" id="{8FE8DF51-61EF-49F6-A9CB-1809401AFB8F}"/>
              </a:ext>
            </a:extLst>
          </p:cNvPr>
          <p:cNvSpPr txBox="1"/>
          <p:nvPr/>
        </p:nvSpPr>
        <p:spPr>
          <a:xfrm>
            <a:off x="4618225" y="3423575"/>
            <a:ext cx="3130825" cy="1938992"/>
          </a:xfrm>
          <a:prstGeom prst="rect">
            <a:avLst/>
          </a:prstGeom>
          <a:noFill/>
        </p:spPr>
        <p:txBody>
          <a:bodyPr wrap="square">
            <a:spAutoFit/>
          </a:bodyPr>
          <a:lstStyle/>
          <a:p>
            <a:pPr algn="ctr">
              <a:lnSpc>
                <a:spcPct val="150000"/>
              </a:lnSpc>
            </a:pPr>
            <a:r>
              <a:rPr lang="fr-FR" sz="1600" b="1" dirty="0">
                <a:solidFill>
                  <a:schemeClr val="bg1"/>
                </a:solidFill>
                <a:latin typeface="Calibri" panose="020F0502020204030204" pitchFamily="34" charset="0"/>
              </a:rPr>
              <a:t>Agnès</a:t>
            </a:r>
            <a:r>
              <a:rPr lang="en-US" sz="1600" b="1" dirty="0">
                <a:solidFill>
                  <a:schemeClr val="bg1"/>
                </a:solidFill>
                <a:latin typeface="Calibri" panose="020F0502020204030204" pitchFamily="34" charset="0"/>
              </a:rPr>
              <a:t> </a:t>
            </a:r>
          </a:p>
          <a:p>
            <a:pPr algn="ctr">
              <a:lnSpc>
                <a:spcPct val="150000"/>
              </a:lnSpc>
            </a:pPr>
            <a:r>
              <a:rPr lang="en-US" sz="1600" b="1" dirty="0">
                <a:solidFill>
                  <a:schemeClr val="bg1"/>
                </a:solidFill>
                <a:latin typeface="Calibri" panose="020F0502020204030204" pitchFamily="34" charset="0"/>
              </a:rPr>
              <a:t>LOPEZ CRUZ</a:t>
            </a:r>
          </a:p>
          <a:p>
            <a:pPr algn="ctr">
              <a:lnSpc>
                <a:spcPct val="150000"/>
              </a:lnSpc>
            </a:pPr>
            <a:r>
              <a:rPr lang="en-US" sz="1600" dirty="0">
                <a:solidFill>
                  <a:schemeClr val="bg1"/>
                </a:solidFill>
                <a:latin typeface="Calibri" panose="020F0502020204030204" pitchFamily="34" charset="0"/>
              </a:rPr>
              <a:t>Managing Director</a:t>
            </a:r>
          </a:p>
          <a:p>
            <a:pPr algn="ctr">
              <a:lnSpc>
                <a:spcPct val="150000"/>
              </a:lnSpc>
            </a:pPr>
            <a:r>
              <a:rPr lang="en-US" sz="1600" dirty="0">
                <a:solidFill>
                  <a:schemeClr val="bg1"/>
                </a:solidFill>
                <a:latin typeface="Calibri" panose="020F0502020204030204" pitchFamily="34" charset="0"/>
              </a:rPr>
              <a:t>FBC, Dubai &amp; </a:t>
            </a:r>
          </a:p>
          <a:p>
            <a:pPr algn="ctr">
              <a:lnSpc>
                <a:spcPct val="150000"/>
              </a:lnSpc>
            </a:pPr>
            <a:r>
              <a:rPr lang="en-US" sz="1600" dirty="0">
                <a:solidFill>
                  <a:schemeClr val="bg1"/>
                </a:solidFill>
                <a:latin typeface="Calibri" panose="020F0502020204030204" pitchFamily="34" charset="0"/>
              </a:rPr>
              <a:t>Northern Emirates</a:t>
            </a:r>
            <a:endParaRPr lang="en-GB" sz="1600" dirty="0">
              <a:solidFill>
                <a:schemeClr val="bg1"/>
              </a:solidFill>
              <a:latin typeface="Calibri" panose="020F0502020204030204" pitchFamily="34" charset="0"/>
            </a:endParaRPr>
          </a:p>
        </p:txBody>
      </p:sp>
      <p:sp>
        <p:nvSpPr>
          <p:cNvPr id="27" name="TextBox 26">
            <a:extLst>
              <a:ext uri="{FF2B5EF4-FFF2-40B4-BE49-F238E27FC236}">
                <a16:creationId xmlns="" xmlns:a16="http://schemas.microsoft.com/office/drawing/2014/main" id="{DC7426C9-F66C-40B2-AF74-6083D61708A5}"/>
              </a:ext>
            </a:extLst>
          </p:cNvPr>
          <p:cNvSpPr txBox="1"/>
          <p:nvPr/>
        </p:nvSpPr>
        <p:spPr>
          <a:xfrm>
            <a:off x="9310640" y="3423575"/>
            <a:ext cx="2328110" cy="2308324"/>
          </a:xfrm>
          <a:prstGeom prst="rect">
            <a:avLst/>
          </a:prstGeom>
          <a:noFill/>
        </p:spPr>
        <p:txBody>
          <a:bodyPr wrap="square">
            <a:spAutoFit/>
          </a:bodyPr>
          <a:lstStyle/>
          <a:p>
            <a:pPr algn="ctr">
              <a:lnSpc>
                <a:spcPct val="150000"/>
              </a:lnSpc>
            </a:pPr>
            <a:r>
              <a:rPr lang="en-US" sz="1600" i="1" dirty="0">
                <a:solidFill>
                  <a:schemeClr val="bg1"/>
                </a:solidFill>
                <a:latin typeface="Calibri" panose="020F0502020204030204" pitchFamily="34" charset="0"/>
              </a:rPr>
              <a:t>MODERATOR</a:t>
            </a:r>
          </a:p>
          <a:p>
            <a:pPr algn="ctr">
              <a:lnSpc>
                <a:spcPct val="150000"/>
              </a:lnSpc>
            </a:pPr>
            <a:r>
              <a:rPr lang="en-US" sz="1600" b="1" dirty="0">
                <a:solidFill>
                  <a:schemeClr val="bg1"/>
                </a:solidFill>
                <a:latin typeface="Calibri" panose="020F0502020204030204" pitchFamily="34" charset="0"/>
              </a:rPr>
              <a:t>Nathalie </a:t>
            </a:r>
          </a:p>
          <a:p>
            <a:pPr algn="ctr">
              <a:lnSpc>
                <a:spcPct val="150000"/>
              </a:lnSpc>
            </a:pPr>
            <a:r>
              <a:rPr lang="en-US" sz="1600" b="1" dirty="0">
                <a:solidFill>
                  <a:schemeClr val="bg1"/>
                </a:solidFill>
                <a:latin typeface="Calibri" panose="020F0502020204030204" pitchFamily="34" charset="0"/>
              </a:rPr>
              <a:t>AMIEL-FERRAULT</a:t>
            </a:r>
          </a:p>
          <a:p>
            <a:pPr algn="ctr">
              <a:lnSpc>
                <a:spcPct val="150000"/>
              </a:lnSpc>
            </a:pPr>
            <a:r>
              <a:rPr lang="en-US" sz="1600" dirty="0">
                <a:solidFill>
                  <a:schemeClr val="bg1"/>
                </a:solidFill>
                <a:latin typeface="Calibri" panose="020F0502020204030204" pitchFamily="34" charset="0"/>
              </a:rPr>
              <a:t>Vice President</a:t>
            </a:r>
          </a:p>
          <a:p>
            <a:pPr algn="ctr">
              <a:lnSpc>
                <a:spcPct val="150000"/>
              </a:lnSpc>
            </a:pPr>
            <a:r>
              <a:rPr lang="en-US" sz="1600" dirty="0">
                <a:solidFill>
                  <a:schemeClr val="bg1"/>
                </a:solidFill>
                <a:latin typeface="Calibri" panose="020F0502020204030204" pitchFamily="34" charset="0"/>
              </a:rPr>
              <a:t>FBC, Dubai &amp; </a:t>
            </a:r>
          </a:p>
          <a:p>
            <a:pPr algn="ctr">
              <a:lnSpc>
                <a:spcPct val="150000"/>
              </a:lnSpc>
            </a:pPr>
            <a:r>
              <a:rPr lang="en-US" sz="1600" dirty="0">
                <a:solidFill>
                  <a:schemeClr val="bg1"/>
                </a:solidFill>
                <a:latin typeface="Calibri" panose="020F0502020204030204" pitchFamily="34" charset="0"/>
              </a:rPr>
              <a:t>Northern Emirates</a:t>
            </a:r>
            <a:endParaRPr lang="en-GB" sz="1600" dirty="0">
              <a:solidFill>
                <a:schemeClr val="bg1"/>
              </a:solidFill>
              <a:latin typeface="Calibri" panose="020F0502020204030204"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5195" t="-838" r="2203" b="10270"/>
          <a:stretch/>
        </p:blipFill>
        <p:spPr>
          <a:xfrm>
            <a:off x="5452253" y="1963236"/>
            <a:ext cx="1438486" cy="14536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7EC09-F901-45F8-AFE3-BA1B5662BDAC}"/>
              </a:ext>
            </a:extLst>
          </p:cNvPr>
          <p:cNvSpPr>
            <a:spLocks noGrp="1"/>
          </p:cNvSpPr>
          <p:nvPr>
            <p:ph type="title"/>
          </p:nvPr>
        </p:nvSpPr>
        <p:spPr>
          <a:xfrm>
            <a:off x="941231" y="1421193"/>
            <a:ext cx="10515600" cy="3820508"/>
          </a:xfrm>
        </p:spPr>
        <p:txBody>
          <a:bodyPr>
            <a:noAutofit/>
          </a:bodyPr>
          <a:lstStyle/>
          <a:p>
            <a:pPr algn="ctr"/>
            <a:r>
              <a:rPr lang="en-US" sz="4000" dirty="0"/>
              <a:t>Thank you. </a:t>
            </a:r>
            <a:br>
              <a:rPr lang="en-US" sz="4000" dirty="0"/>
            </a:br>
            <a:r>
              <a:rPr lang="en-US" sz="4000" dirty="0"/>
              <a:t/>
            </a:r>
            <a:br>
              <a:rPr lang="en-US" sz="4000" dirty="0"/>
            </a:br>
            <a:r>
              <a:rPr lang="en-US" sz="4000" dirty="0"/>
              <a:t>The Vote will open tomorrow, </a:t>
            </a:r>
            <a:br>
              <a:rPr lang="en-US" sz="4000" dirty="0"/>
            </a:br>
            <a:r>
              <a:rPr lang="en-US" sz="4000" dirty="0"/>
              <a:t>Wednesday 2</a:t>
            </a:r>
            <a:r>
              <a:rPr lang="en-US" sz="4000" baseline="30000" dirty="0"/>
              <a:t>nd </a:t>
            </a:r>
            <a:r>
              <a:rPr lang="en-US" sz="4000" dirty="0"/>
              <a:t>June. </a:t>
            </a:r>
            <a:br>
              <a:rPr lang="en-US" sz="4000" dirty="0"/>
            </a:br>
            <a:r>
              <a:rPr lang="en-US" sz="4000" dirty="0"/>
              <a:t>We count on you !  </a:t>
            </a:r>
            <a:br>
              <a:rPr lang="en-US" sz="4000" dirty="0"/>
            </a:br>
            <a:endParaRPr lang="fr-FR" sz="4000" dirty="0"/>
          </a:p>
        </p:txBody>
      </p:sp>
    </p:spTree>
    <p:extLst>
      <p:ext uri="{BB962C8B-B14F-4D97-AF65-F5344CB8AC3E}">
        <p14:creationId xmlns:p14="http://schemas.microsoft.com/office/powerpoint/2010/main" val="33476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 Placeholder 2"/>
          <p:cNvSpPr>
            <a:spLocks noGrp="1"/>
          </p:cNvSpPr>
          <p:nvPr>
            <p:ph type="body" idx="1"/>
          </p:nvPr>
        </p:nvSpPr>
        <p:spPr>
          <a:xfrm>
            <a:off x="838200" y="1337445"/>
            <a:ext cx="10070206" cy="5200650"/>
          </a:xfrm>
        </p:spPr>
        <p:txBody>
          <a:bodyPr>
            <a:noAutofit/>
          </a:bodyPr>
          <a:lstStyle/>
          <a:p>
            <a:pPr marL="0" indent="0">
              <a:lnSpc>
                <a:spcPct val="100000"/>
              </a:lnSpc>
              <a:buNone/>
            </a:pPr>
            <a:r>
              <a:rPr lang="fr-FR" sz="2400" dirty="0">
                <a:latin typeface="Calibri" panose="020F0502020204030204" pitchFamily="34" charset="0"/>
              </a:rPr>
              <a:t>12.00-12.20pm: </a:t>
            </a:r>
            <a:r>
              <a:rPr lang="en-US" sz="2400" dirty="0">
                <a:latin typeface="Calibri" panose="020F0502020204030204" pitchFamily="34" charset="0"/>
              </a:rPr>
              <a:t>Presentation</a:t>
            </a:r>
            <a:r>
              <a:rPr lang="fr-FR" sz="2400" dirty="0">
                <a:latin typeface="Calibri" panose="020F0502020204030204" pitchFamily="34" charset="0"/>
              </a:rPr>
              <a:t> of the Strategic Alliance Project </a:t>
            </a:r>
            <a:r>
              <a:rPr lang="fr-FR" sz="2400" i="1" dirty="0">
                <a:latin typeface="Calibri" panose="020F0502020204030204" pitchFamily="34" charset="0"/>
              </a:rPr>
              <a:t> </a:t>
            </a:r>
            <a:endParaRPr lang="en-US" sz="1400" dirty="0">
              <a:latin typeface="Calibri" panose="020F0502020204030204" pitchFamily="34" charset="0"/>
            </a:endParaRP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Why coming together ? </a:t>
            </a: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Our Strategic Alliance </a:t>
            </a:r>
            <a:r>
              <a:rPr lang="en-US" sz="1400" dirty="0" smtClean="0">
                <a:latin typeface="Calibri" panose="020F0502020204030204" pitchFamily="34" charset="0"/>
              </a:rPr>
              <a:t>Agreement</a:t>
            </a:r>
          </a:p>
          <a:p>
            <a:pPr marL="285750" indent="-285750">
              <a:lnSpc>
                <a:spcPct val="100000"/>
              </a:lnSpc>
              <a:buSzPct val="100000"/>
              <a:buFont typeface="Arial" panose="020B0604020202020204" pitchFamily="34" charset="0"/>
              <a:buChar char="•"/>
            </a:pPr>
            <a:r>
              <a:rPr lang="en-US" sz="1400" dirty="0"/>
              <a:t>Our </a:t>
            </a:r>
            <a:r>
              <a:rPr lang="en-US" sz="1400" dirty="0" smtClean="0"/>
              <a:t>Strategy</a:t>
            </a:r>
            <a:endParaRPr lang="en-US" sz="1400" dirty="0">
              <a:latin typeface="Calibri" panose="020F0502020204030204" pitchFamily="34" charset="0"/>
            </a:endParaRPr>
          </a:p>
          <a:p>
            <a:pPr marL="285750" indent="-285750">
              <a:lnSpc>
                <a:spcPct val="100000"/>
              </a:lnSpc>
              <a:buSzPct val="100000"/>
              <a:buFont typeface="Arial" panose="020B0604020202020204" pitchFamily="34" charset="0"/>
              <a:buChar char="•"/>
            </a:pPr>
            <a:r>
              <a:rPr lang="en-US" sz="1400" dirty="0"/>
              <a:t>Articles of Association: What will change? Key highlights</a:t>
            </a: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Strategic Advisory Committee</a:t>
            </a: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Our Brand</a:t>
            </a:r>
          </a:p>
          <a:p>
            <a:pPr marL="0" indent="0">
              <a:lnSpc>
                <a:spcPct val="100000"/>
              </a:lnSpc>
              <a:buNone/>
            </a:pPr>
            <a:r>
              <a:rPr lang="fr-FR" sz="2400" dirty="0">
                <a:latin typeface="Calibri" panose="020F0502020204030204" pitchFamily="34" charset="0"/>
              </a:rPr>
              <a:t>12.20-12.40pm: </a:t>
            </a:r>
            <a:r>
              <a:rPr lang="fr-FR" sz="2400" dirty="0" err="1">
                <a:latin typeface="Calibri" panose="020F0502020204030204" pitchFamily="34" charset="0"/>
              </a:rPr>
              <a:t>What</a:t>
            </a:r>
            <a:r>
              <a:rPr lang="fr-FR" sz="2400" dirty="0">
                <a:latin typeface="Calibri" panose="020F0502020204030204" pitchFamily="34" charset="0"/>
              </a:rPr>
              <a:t> are the </a:t>
            </a:r>
            <a:r>
              <a:rPr lang="en-US" sz="2400" dirty="0">
                <a:latin typeface="Calibri" panose="020F0502020204030204" pitchFamily="34" charset="0"/>
              </a:rPr>
              <a:t>benefits</a:t>
            </a:r>
            <a:r>
              <a:rPr lang="fr-FR" sz="2400" dirty="0">
                <a:latin typeface="Calibri" panose="020F0502020204030204" pitchFamily="34" charset="0"/>
              </a:rPr>
              <a:t> of the </a:t>
            </a:r>
            <a:r>
              <a:rPr lang="en-US" sz="2400" dirty="0">
                <a:latin typeface="Calibri" panose="020F0502020204030204" pitchFamily="34" charset="0"/>
              </a:rPr>
              <a:t>Strategic</a:t>
            </a:r>
            <a:r>
              <a:rPr lang="fr-FR" sz="2400" dirty="0">
                <a:latin typeface="Calibri" panose="020F0502020204030204" pitchFamily="34" charset="0"/>
              </a:rPr>
              <a:t> Alliance?</a:t>
            </a: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Benefits for our Members</a:t>
            </a: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Coverage of Activities and Services</a:t>
            </a:r>
          </a:p>
          <a:p>
            <a:pPr marL="285750" indent="-285750">
              <a:lnSpc>
                <a:spcPct val="100000"/>
              </a:lnSpc>
              <a:buSzPct val="100000"/>
              <a:buFont typeface="Arial" panose="020B0604020202020204" pitchFamily="34" charset="0"/>
              <a:buChar char="•"/>
            </a:pPr>
            <a:r>
              <a:rPr lang="en-US" sz="1400" dirty="0">
                <a:latin typeface="Calibri" panose="020F0502020204030204" pitchFamily="34" charset="0"/>
              </a:rPr>
              <a:t>Our Future Organization</a:t>
            </a:r>
          </a:p>
          <a:p>
            <a:pPr marL="285750" indent="-285750">
              <a:lnSpc>
                <a:spcPct val="100000"/>
              </a:lnSpc>
              <a:buSzPct val="100000"/>
              <a:buFont typeface="Arial" panose="020B0604020202020204" pitchFamily="34" charset="0"/>
              <a:buChar char="•"/>
            </a:pPr>
            <a:r>
              <a:rPr lang="fr-FR" sz="1400" dirty="0">
                <a:latin typeface="Calibri" panose="020F0502020204030204" pitchFamily="34" charset="0"/>
              </a:rPr>
              <a:t>Road </a:t>
            </a:r>
            <a:r>
              <a:rPr lang="fr-FR" sz="1400" dirty="0" err="1">
                <a:latin typeface="Calibri" panose="020F0502020204030204" pitchFamily="34" charset="0"/>
              </a:rPr>
              <a:t>Map</a:t>
            </a:r>
            <a:r>
              <a:rPr lang="fr-FR" sz="1400" dirty="0">
                <a:latin typeface="Calibri" panose="020F0502020204030204" pitchFamily="34" charset="0"/>
              </a:rPr>
              <a:t> </a:t>
            </a:r>
          </a:p>
          <a:p>
            <a:pPr marL="0" indent="0">
              <a:lnSpc>
                <a:spcPct val="100000"/>
              </a:lnSpc>
              <a:buNone/>
            </a:pPr>
            <a:r>
              <a:rPr lang="fr-FR" sz="2400" dirty="0">
                <a:latin typeface="Calibri" panose="020F0502020204030204" pitchFamily="34" charset="0"/>
              </a:rPr>
              <a:t>12.40-1.00pm: Q&amp;A session</a:t>
            </a:r>
          </a:p>
        </p:txBody>
      </p:sp>
      <p:sp>
        <p:nvSpPr>
          <p:cNvPr id="4" name="Title 3"/>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22484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title"/>
          </p:nvPr>
        </p:nvSpPr>
        <p:spPr>
          <a:xfrm>
            <a:off x="1095778" y="2284077"/>
            <a:ext cx="10515600" cy="1325563"/>
          </a:xfrm>
          <a:prstGeom prst="rect">
            <a:avLst/>
          </a:prstGeom>
          <a:noFill/>
          <a:ln>
            <a:noFill/>
          </a:ln>
        </p:spPr>
        <p:txBody>
          <a:bodyPr spcFirstLastPara="1" wrap="square" lIns="91425" tIns="45700" rIns="91425" bIns="45700" anchor="b" anchorCtr="0">
            <a:noAutofit/>
          </a:bodyPr>
          <a:lstStyle/>
          <a:p>
            <a:pPr lvl="0">
              <a:lnSpc>
                <a:spcPct val="100000"/>
              </a:lnSpc>
              <a:buSzPts val="6000"/>
            </a:pPr>
            <a:r>
              <a:rPr lang="fr-FR" sz="4800" dirty="0" err="1">
                <a:latin typeface="Calibri" panose="020F0502020204030204" pitchFamily="34" charset="0"/>
              </a:rPr>
              <a:t>Presentation</a:t>
            </a:r>
            <a:r>
              <a:rPr lang="fr-FR" sz="4800" dirty="0">
                <a:latin typeface="Calibri" panose="020F0502020204030204" pitchFamily="34" charset="0"/>
              </a:rPr>
              <a:t> of the </a:t>
            </a:r>
            <a:br>
              <a:rPr lang="fr-FR" sz="4800" dirty="0">
                <a:latin typeface="Calibri" panose="020F0502020204030204" pitchFamily="34" charset="0"/>
              </a:rPr>
            </a:br>
            <a:r>
              <a:rPr lang="fr-FR" sz="4800" dirty="0">
                <a:latin typeface="Calibri" panose="020F0502020204030204" pitchFamily="34" charset="0"/>
              </a:rPr>
              <a:t>Strategic Alliance Project</a:t>
            </a:r>
            <a:endParaRPr lang="en-US" sz="4800" dirty="0"/>
          </a:p>
        </p:txBody>
      </p:sp>
      <p:sp>
        <p:nvSpPr>
          <p:cNvPr id="14" name="Subtitle 21"/>
          <p:cNvSpPr>
            <a:spLocks noGrp="1"/>
          </p:cNvSpPr>
          <p:nvPr>
            <p:ph type="body" idx="1"/>
          </p:nvPr>
        </p:nvSpPr>
        <p:spPr>
          <a:xfrm>
            <a:off x="1095778" y="3783214"/>
            <a:ext cx="10515600" cy="1677429"/>
          </a:xfrm>
        </p:spPr>
        <p:txBody>
          <a:bodyPr>
            <a:noAutofit/>
          </a:bodyPr>
          <a:lstStyle/>
          <a:p>
            <a:pPr marL="514350" indent="-285750">
              <a:lnSpc>
                <a:spcPct val="100000"/>
              </a:lnSpc>
              <a:buClr>
                <a:srgbClr val="009FE3"/>
              </a:buClr>
              <a:buSzPct val="100000"/>
              <a:buFont typeface="Arial" panose="020B0604020202020204" pitchFamily="34" charset="0"/>
              <a:buChar char="•"/>
            </a:pPr>
            <a:r>
              <a:rPr lang="en-US" sz="1600" dirty="0">
                <a:solidFill>
                  <a:srgbClr val="00B0F0"/>
                </a:solidFill>
                <a:latin typeface="Calibri" panose="020F0502020204030204" pitchFamily="34" charset="0"/>
              </a:rPr>
              <a:t>Geoffroy BUNETEL, President – French Business Council, Dubai &amp; Northern Emirates</a:t>
            </a:r>
          </a:p>
          <a:p>
            <a:pPr marL="514350" indent="-285750">
              <a:lnSpc>
                <a:spcPct val="100000"/>
              </a:lnSpc>
              <a:buClr>
                <a:srgbClr val="009FE3"/>
              </a:buClr>
              <a:buSzPct val="100000"/>
              <a:buFont typeface="Arial" panose="020B0604020202020204" pitchFamily="34" charset="0"/>
              <a:buChar char="•"/>
            </a:pPr>
            <a:r>
              <a:rPr lang="en-US" sz="1600" dirty="0">
                <a:solidFill>
                  <a:srgbClr val="00B0F0"/>
                </a:solidFill>
                <a:latin typeface="Calibri" panose="020F0502020204030204" pitchFamily="34" charset="0"/>
              </a:rPr>
              <a:t>Eric COHU, President – French Business Group, Abu Dhabi</a:t>
            </a:r>
          </a:p>
          <a:p>
            <a:pPr marL="514350" indent="-285750">
              <a:lnSpc>
                <a:spcPct val="100000"/>
              </a:lnSpc>
              <a:buClr>
                <a:srgbClr val="009FE3"/>
              </a:buClr>
              <a:buSzPct val="100000"/>
              <a:buFont typeface="Arial" panose="020B0604020202020204" pitchFamily="34" charset="0"/>
              <a:buChar char="•"/>
            </a:pPr>
            <a:r>
              <a:rPr lang="en-US" sz="1600" dirty="0">
                <a:solidFill>
                  <a:srgbClr val="00B0F0"/>
                </a:solidFill>
                <a:latin typeface="Calibri" panose="020F0502020204030204" pitchFamily="34" charset="0"/>
              </a:rPr>
              <a:t>Moderated by Nathalie AMIEL-FERRAULT, Vice President – French Business Council, Dubai &amp; Northern Emirates</a:t>
            </a:r>
          </a:p>
        </p:txBody>
      </p:sp>
    </p:spTree>
    <p:extLst>
      <p:ext uri="{BB962C8B-B14F-4D97-AF65-F5344CB8AC3E}">
        <p14:creationId xmlns:p14="http://schemas.microsoft.com/office/powerpoint/2010/main" val="156325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coming together? </a:t>
            </a:r>
          </a:p>
        </p:txBody>
      </p:sp>
      <p:sp>
        <p:nvSpPr>
          <p:cNvPr id="3" name="Text Placeholder 2"/>
          <p:cNvSpPr>
            <a:spLocks noGrp="1"/>
          </p:cNvSpPr>
          <p:nvPr>
            <p:ph type="body" idx="1"/>
          </p:nvPr>
        </p:nvSpPr>
        <p:spPr/>
        <p:txBody>
          <a:bodyPr>
            <a:normAutofit lnSpcReduction="10000"/>
          </a:bodyPr>
          <a:lstStyle/>
          <a:p>
            <a:pPr indent="-457200">
              <a:lnSpc>
                <a:spcPct val="120000"/>
              </a:lnSpc>
              <a:spcBef>
                <a:spcPts val="0"/>
              </a:spcBef>
              <a:buClr>
                <a:schemeClr val="bg1"/>
              </a:buClr>
              <a:buSzPts val="1800"/>
              <a:defRPr/>
            </a:pPr>
            <a:r>
              <a:rPr lang="en-US" sz="1800" dirty="0">
                <a:ea typeface="Arial"/>
                <a:cs typeface="Arial"/>
              </a:rPr>
              <a:t>We are partnering to </a:t>
            </a:r>
            <a:r>
              <a:rPr lang="en-US" sz="1800" b="1" dirty="0">
                <a:ea typeface="Arial"/>
                <a:cs typeface="Arial"/>
              </a:rPr>
              <a:t>be stronger and more effective </a:t>
            </a:r>
            <a:r>
              <a:rPr lang="en-US" sz="1800" dirty="0">
                <a:ea typeface="Arial"/>
                <a:cs typeface="Arial"/>
              </a:rPr>
              <a:t>in serving the interests of our business communities.</a:t>
            </a:r>
          </a:p>
          <a:p>
            <a:pPr indent="-457200">
              <a:lnSpc>
                <a:spcPct val="120000"/>
              </a:lnSpc>
              <a:spcBef>
                <a:spcPts val="0"/>
              </a:spcBef>
              <a:buClr>
                <a:schemeClr val="bg1"/>
              </a:buClr>
              <a:buSzPts val="1800"/>
              <a:defRPr/>
            </a:pPr>
            <a:endParaRPr lang="en-US" sz="1800" dirty="0">
              <a:ea typeface="Arial"/>
              <a:cs typeface="Arial"/>
            </a:endParaRPr>
          </a:p>
          <a:p>
            <a:pPr indent="-457200">
              <a:lnSpc>
                <a:spcPct val="120000"/>
              </a:lnSpc>
              <a:spcBef>
                <a:spcPts val="0"/>
              </a:spcBef>
              <a:buClr>
                <a:schemeClr val="bg1"/>
              </a:buClr>
              <a:buSzPts val="1800"/>
              <a:defRPr/>
            </a:pPr>
            <a:r>
              <a:rPr lang="en-US" sz="1800" dirty="0">
                <a:ea typeface="Arial"/>
                <a:cs typeface="Arial"/>
              </a:rPr>
              <a:t>Our alliance is inspired by the </a:t>
            </a:r>
            <a:r>
              <a:rPr lang="en-US" sz="1800" b="1" dirty="0">
                <a:ea typeface="Arial"/>
                <a:cs typeface="Arial"/>
              </a:rPr>
              <a:t>evolution of the Emirates </a:t>
            </a:r>
            <a:r>
              <a:rPr lang="en-US" sz="1800" dirty="0">
                <a:ea typeface="Arial"/>
                <a:cs typeface="Arial"/>
              </a:rPr>
              <a:t>and will be highly symbolic in this </a:t>
            </a:r>
            <a:r>
              <a:rPr lang="en-US" sz="1800" b="1" dirty="0">
                <a:ea typeface="Arial"/>
                <a:cs typeface="Arial"/>
              </a:rPr>
              <a:t>year of the Federation’s jubilee and Expo 2020.</a:t>
            </a:r>
          </a:p>
          <a:p>
            <a:pPr indent="-457200">
              <a:lnSpc>
                <a:spcPct val="120000"/>
              </a:lnSpc>
              <a:spcBef>
                <a:spcPts val="0"/>
              </a:spcBef>
              <a:buClr>
                <a:schemeClr val="bg1"/>
              </a:buClr>
              <a:buSzPts val="1800"/>
              <a:defRPr/>
            </a:pPr>
            <a:endParaRPr lang="en-US" sz="1800" dirty="0">
              <a:ea typeface="Arial"/>
              <a:cs typeface="Arial"/>
            </a:endParaRPr>
          </a:p>
          <a:p>
            <a:pPr indent="-457200">
              <a:lnSpc>
                <a:spcPct val="120000"/>
              </a:lnSpc>
              <a:spcBef>
                <a:spcPts val="0"/>
              </a:spcBef>
              <a:buClr>
                <a:schemeClr val="bg1"/>
              </a:buClr>
              <a:buSzPts val="1800"/>
              <a:defRPr/>
            </a:pPr>
            <a:r>
              <a:rPr lang="en-US" sz="1800" b="1" dirty="0">
                <a:ea typeface="Arial"/>
                <a:cs typeface="Arial"/>
                <a:sym typeface="Arial"/>
              </a:rPr>
              <a:t>The access to our services in the UAE will become simpler </a:t>
            </a:r>
            <a:r>
              <a:rPr lang="en-US" sz="1800" dirty="0">
                <a:ea typeface="Arial"/>
                <a:cs typeface="Arial"/>
                <a:sym typeface="Arial"/>
              </a:rPr>
              <a:t>for our members and any French company wishing to establish itself in the Middle East.</a:t>
            </a:r>
          </a:p>
          <a:p>
            <a:pPr indent="-457200">
              <a:lnSpc>
                <a:spcPct val="120000"/>
              </a:lnSpc>
              <a:spcBef>
                <a:spcPts val="0"/>
              </a:spcBef>
              <a:buClr>
                <a:schemeClr val="bg1"/>
              </a:buClr>
              <a:buSzPts val="1800"/>
              <a:defRPr/>
            </a:pPr>
            <a:endParaRPr lang="en-US" sz="1800" dirty="0">
              <a:ea typeface="Arial"/>
              <a:cs typeface="Arial"/>
              <a:sym typeface="Arial"/>
            </a:endParaRPr>
          </a:p>
          <a:p>
            <a:pPr indent="-457200">
              <a:lnSpc>
                <a:spcPct val="120000"/>
              </a:lnSpc>
              <a:spcBef>
                <a:spcPts val="0"/>
              </a:spcBef>
              <a:buClr>
                <a:schemeClr val="bg1"/>
              </a:buClr>
              <a:buSzPts val="1800"/>
              <a:defRPr/>
            </a:pPr>
            <a:r>
              <a:rPr lang="en-US" sz="1800" dirty="0">
                <a:ea typeface="Arial"/>
                <a:cs typeface="Arial"/>
              </a:rPr>
              <a:t>We will </a:t>
            </a:r>
            <a:r>
              <a:rPr lang="en-US" sz="1800" b="1" dirty="0">
                <a:ea typeface="Arial"/>
                <a:cs typeface="Arial"/>
              </a:rPr>
              <a:t>keep two offices </a:t>
            </a:r>
            <a:r>
              <a:rPr lang="en-US" sz="1800" dirty="0">
                <a:ea typeface="Arial"/>
                <a:cs typeface="Arial"/>
              </a:rPr>
              <a:t>(one in Abu Dhabi and one in Dubai) to best meet the needs of our members and local authorities.</a:t>
            </a:r>
          </a:p>
          <a:p>
            <a:pPr indent="-457200">
              <a:lnSpc>
                <a:spcPct val="120000"/>
              </a:lnSpc>
              <a:spcBef>
                <a:spcPts val="0"/>
              </a:spcBef>
              <a:buClr>
                <a:schemeClr val="bg1"/>
              </a:buClr>
              <a:buSzPts val="1800"/>
              <a:defRPr/>
            </a:pPr>
            <a:endParaRPr lang="en-US" sz="1800" dirty="0">
              <a:ea typeface="Arial"/>
              <a:cs typeface="Arial"/>
            </a:endParaRPr>
          </a:p>
          <a:p>
            <a:pPr indent="-457200">
              <a:lnSpc>
                <a:spcPct val="120000"/>
              </a:lnSpc>
              <a:spcBef>
                <a:spcPts val="0"/>
              </a:spcBef>
              <a:buClr>
                <a:schemeClr val="bg1"/>
              </a:buClr>
              <a:buSzPts val="1800"/>
              <a:defRPr/>
            </a:pPr>
            <a:r>
              <a:rPr lang="en-US" sz="1800" dirty="0">
                <a:ea typeface="Arial"/>
                <a:cs typeface="Arial"/>
              </a:rPr>
              <a:t>A </a:t>
            </a:r>
            <a:r>
              <a:rPr lang="en-US" sz="1800" b="1" dirty="0">
                <a:ea typeface="Arial"/>
                <a:cs typeface="Arial"/>
              </a:rPr>
              <a:t>new branding </a:t>
            </a:r>
            <a:r>
              <a:rPr lang="en-US" sz="1800" dirty="0">
                <a:ea typeface="Arial"/>
                <a:cs typeface="Arial"/>
              </a:rPr>
              <a:t>will allow us to strongly capitalize on our network of 124 French Chambers of Commerce in 95 countries.</a:t>
            </a:r>
            <a:endParaRPr lang="fr-FR" sz="1800" dirty="0">
              <a:ea typeface="Arial"/>
              <a:cs typeface="Arial"/>
            </a:endParaRPr>
          </a:p>
          <a:p>
            <a:pPr>
              <a:lnSpc>
                <a:spcPct val="120000"/>
              </a:lnSpc>
            </a:pPr>
            <a:endParaRPr lang="en-US" sz="1800" dirty="0"/>
          </a:p>
        </p:txBody>
      </p:sp>
    </p:spTree>
    <p:extLst>
      <p:ext uri="{BB962C8B-B14F-4D97-AF65-F5344CB8AC3E}">
        <p14:creationId xmlns:p14="http://schemas.microsoft.com/office/powerpoint/2010/main" val="140399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7AAF5-DD6D-48C0-AEE2-A2359399AEAE}"/>
              </a:ext>
            </a:extLst>
          </p:cNvPr>
          <p:cNvSpPr>
            <a:spLocks noGrp="1"/>
          </p:cNvSpPr>
          <p:nvPr>
            <p:ph type="title"/>
          </p:nvPr>
        </p:nvSpPr>
        <p:spPr/>
        <p:txBody>
          <a:bodyPr/>
          <a:lstStyle/>
          <a:p>
            <a:r>
              <a:rPr lang="en-US" dirty="0"/>
              <a:t>Our Strategic Alliance Agreement</a:t>
            </a:r>
            <a:endParaRPr lang="fr-FR" dirty="0"/>
          </a:p>
        </p:txBody>
      </p:sp>
      <p:sp>
        <p:nvSpPr>
          <p:cNvPr id="3" name="Text Placeholder 2">
            <a:extLst>
              <a:ext uri="{FF2B5EF4-FFF2-40B4-BE49-F238E27FC236}">
                <a16:creationId xmlns="" xmlns:a16="http://schemas.microsoft.com/office/drawing/2014/main" id="{65E9D480-8D99-4EA8-8B39-FC3BC39EFB9B}"/>
              </a:ext>
            </a:extLst>
          </p:cNvPr>
          <p:cNvSpPr>
            <a:spLocks noGrp="1"/>
          </p:cNvSpPr>
          <p:nvPr>
            <p:ph type="body" idx="1"/>
          </p:nvPr>
        </p:nvSpPr>
        <p:spPr>
          <a:xfrm>
            <a:off x="704850" y="1499620"/>
            <a:ext cx="11049000" cy="4983066"/>
          </a:xfrm>
        </p:spPr>
        <p:txBody>
          <a:bodyPr anchor="t">
            <a:noAutofit/>
          </a:bodyPr>
          <a:lstStyle/>
          <a:p>
            <a:pPr>
              <a:lnSpc>
                <a:spcPct val="120000"/>
              </a:lnSpc>
              <a:spcBef>
                <a:spcPts val="0"/>
              </a:spcBef>
              <a:buClr>
                <a:schemeClr val="bg1"/>
              </a:buClr>
              <a:buSzPct val="125000"/>
            </a:pPr>
            <a:r>
              <a:rPr lang="en-US" sz="1800" b="1" dirty="0">
                <a:latin typeface="Calibri" panose="020F0502020204030204" pitchFamily="34" charset="0"/>
              </a:rPr>
              <a:t>Adoption of New Articles of Association: </a:t>
            </a:r>
            <a:r>
              <a:rPr lang="en-US" sz="1800" dirty="0">
                <a:solidFill>
                  <a:schemeClr val="bg1"/>
                </a:solidFill>
                <a:latin typeface="Calibri" panose="020F0502020204030204" pitchFamily="34" charset="0"/>
              </a:rPr>
              <a:t>similar governance to be voted by both chambers. Extraordinary General Assembly organized on the same day, on Wednesday 23rd June 2021. </a:t>
            </a:r>
          </a:p>
          <a:p>
            <a:pPr lvl="1">
              <a:lnSpc>
                <a:spcPct val="120000"/>
              </a:lnSpc>
              <a:spcBef>
                <a:spcPts val="0"/>
              </a:spcBef>
              <a:buClr>
                <a:schemeClr val="bg1"/>
              </a:buClr>
              <a:buSzPct val="100000"/>
              <a:buFont typeface="Arial" panose="020B0604020202020204" pitchFamily="34" charset="0"/>
              <a:buChar char="•"/>
            </a:pPr>
            <a:endParaRPr lang="en-US" sz="1800" dirty="0">
              <a:solidFill>
                <a:schemeClr val="bg1"/>
              </a:solidFill>
              <a:latin typeface="Calibri" panose="020F0502020204030204" pitchFamily="34" charset="0"/>
            </a:endParaRPr>
          </a:p>
          <a:p>
            <a:pPr>
              <a:lnSpc>
                <a:spcPct val="120000"/>
              </a:lnSpc>
              <a:spcBef>
                <a:spcPts val="0"/>
              </a:spcBef>
              <a:buClr>
                <a:schemeClr val="bg1"/>
              </a:buClr>
              <a:buSzPct val="125000"/>
            </a:pPr>
            <a:r>
              <a:rPr lang="en-US" sz="1800" b="1" dirty="0">
                <a:latin typeface="Calibri" panose="020F0502020204030204" pitchFamily="34" charset="0"/>
              </a:rPr>
              <a:t>Election of a common Board ensuring a unique Governance: </a:t>
            </a:r>
            <a:r>
              <a:rPr lang="en-US" sz="1800" dirty="0">
                <a:solidFill>
                  <a:schemeClr val="bg1"/>
                </a:solidFill>
                <a:latin typeface="Calibri" panose="020F0502020204030204" pitchFamily="34" charset="0"/>
              </a:rPr>
              <a:t>election of the new Board in November 2021.</a:t>
            </a:r>
          </a:p>
          <a:p>
            <a:pPr marL="50800" indent="0">
              <a:lnSpc>
                <a:spcPct val="120000"/>
              </a:lnSpc>
              <a:spcBef>
                <a:spcPts val="0"/>
              </a:spcBef>
              <a:buClr>
                <a:schemeClr val="bg1"/>
              </a:buClr>
              <a:buSzPct val="125000"/>
              <a:buNone/>
            </a:pPr>
            <a:endParaRPr lang="en-US" sz="1800" b="1" dirty="0">
              <a:latin typeface="Calibri" panose="020F0502020204030204" pitchFamily="34" charset="0"/>
            </a:endParaRPr>
          </a:p>
          <a:p>
            <a:pPr>
              <a:lnSpc>
                <a:spcPct val="120000"/>
              </a:lnSpc>
              <a:spcBef>
                <a:spcPts val="0"/>
              </a:spcBef>
              <a:buClr>
                <a:schemeClr val="bg1"/>
              </a:buClr>
              <a:buSzPct val="125000"/>
            </a:pPr>
            <a:r>
              <a:rPr lang="en-US" sz="1800" b="1" dirty="0">
                <a:latin typeface="Calibri" panose="020F0502020204030204" pitchFamily="34" charset="0"/>
              </a:rPr>
              <a:t>Common Membership</a:t>
            </a:r>
            <a:r>
              <a:rPr lang="en-US" sz="1800" dirty="0">
                <a:latin typeface="Calibri" panose="020F0502020204030204" pitchFamily="34" charset="0"/>
              </a:rPr>
              <a:t> and </a:t>
            </a:r>
            <a:r>
              <a:rPr lang="en-US" sz="1800" b="1" dirty="0">
                <a:latin typeface="Calibri" panose="020F0502020204030204" pitchFamily="34" charset="0"/>
              </a:rPr>
              <a:t>common Directory.</a:t>
            </a:r>
          </a:p>
          <a:p>
            <a:pPr>
              <a:lnSpc>
                <a:spcPct val="120000"/>
              </a:lnSpc>
              <a:spcBef>
                <a:spcPts val="0"/>
              </a:spcBef>
              <a:buClr>
                <a:schemeClr val="bg1"/>
              </a:buClr>
              <a:buSzPct val="125000"/>
              <a:buFont typeface="Arial" panose="020B0604020202020204" pitchFamily="34" charset="0"/>
              <a:buChar char="•"/>
            </a:pPr>
            <a:endParaRPr lang="en-US" sz="1800" b="1" dirty="0">
              <a:latin typeface="Calibri" panose="020F0502020204030204" pitchFamily="34" charset="0"/>
            </a:endParaRPr>
          </a:p>
          <a:p>
            <a:pPr>
              <a:lnSpc>
                <a:spcPct val="120000"/>
              </a:lnSpc>
              <a:spcBef>
                <a:spcPts val="0"/>
              </a:spcBef>
              <a:buSzPct val="125000"/>
            </a:pPr>
            <a:r>
              <a:rPr lang="en-US" sz="1800" b="1" dirty="0">
                <a:effectLst/>
                <a:latin typeface="Calibri" panose="020F0502020204030204" pitchFamily="34" charset="0"/>
                <a:ea typeface="Calibri" panose="020F0502020204030204" pitchFamily="34" charset="0"/>
                <a:cs typeface="Arial" panose="020B0604020202020204" pitchFamily="34" charset="0"/>
              </a:rPr>
              <a:t>Common Permanent Team and Management: </a:t>
            </a:r>
            <a:r>
              <a:rPr lang="en-US" sz="1800" b="1" dirty="0">
                <a:latin typeface="Calibri" panose="020F0502020204030204" pitchFamily="34" charset="0"/>
                <a:ea typeface="Calibri" panose="020F0502020204030204" pitchFamily="34" charset="0"/>
                <a:cs typeface="Arial" panose="020B0604020202020204" pitchFamily="34" charset="0"/>
              </a:rPr>
              <a:t>a</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 least until 30 June 2022, the heads of the Permanent team will be:</a:t>
            </a:r>
          </a:p>
          <a:p>
            <a:pPr lvl="1">
              <a:lnSpc>
                <a:spcPct val="120000"/>
              </a:lnSpc>
              <a:spcBef>
                <a:spcPts val="0"/>
              </a:spcBef>
              <a:buClr>
                <a:schemeClr val="bg1"/>
              </a:buClr>
              <a:buSzPct val="125000"/>
            </a:pP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Managing Director: Agnès Lopez Cruz in charge of the common general management.</a:t>
            </a:r>
          </a:p>
          <a:p>
            <a:pPr lvl="1">
              <a:lnSpc>
                <a:spcPct val="120000"/>
              </a:lnSpc>
              <a:spcBef>
                <a:spcPts val="0"/>
              </a:spcBef>
              <a:buClr>
                <a:schemeClr val="bg1"/>
              </a:buClr>
              <a:buSzPct val="125000"/>
            </a:pP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Deputy Managing Director: Hélène Daniel in charge of Abu Dhabi office and New Business development.</a:t>
            </a:r>
          </a:p>
          <a:p>
            <a:pPr lvl="1">
              <a:lnSpc>
                <a:spcPct val="120000"/>
              </a:lnSpc>
              <a:spcBef>
                <a:spcPts val="0"/>
              </a:spcBef>
              <a:buClr>
                <a:schemeClr val="bg1"/>
              </a:buClr>
              <a:buSzPct val="125000"/>
            </a:pP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Deputy Managing Director: Milena Chemin in charge of Dubai office.</a:t>
            </a:r>
          </a:p>
          <a:p>
            <a:pPr marL="1085850" lvl="2" indent="-171450" algn="just">
              <a:lnSpc>
                <a:spcPct val="120000"/>
              </a:lnSpc>
              <a:spcBef>
                <a:spcPts val="0"/>
              </a:spcBef>
              <a:buClr>
                <a:schemeClr val="bg1"/>
              </a:buClr>
              <a:buSzPct val="100000"/>
              <a:buFont typeface="Arial" panose="020B0604020202020204" pitchFamily="34" charset="0"/>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297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3;p6">
            <a:extLst>
              <a:ext uri="{FF2B5EF4-FFF2-40B4-BE49-F238E27FC236}">
                <a16:creationId xmlns:a16="http://schemas.microsoft.com/office/drawing/2014/main" xmlns="" id="{BDE524C4-F7A8-473C-9672-EFA0739D3D22}"/>
              </a:ext>
            </a:extLst>
          </p:cNvPr>
          <p:cNvSpPr txBox="1">
            <a:spLocks/>
          </p:cNvSpPr>
          <p:nvPr/>
        </p:nvSpPr>
        <p:spPr>
          <a:xfrm>
            <a:off x="426483" y="297481"/>
            <a:ext cx="2298585" cy="1114676"/>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060"/>
              </a:buClr>
              <a:buSzPts val="4400"/>
              <a:buFont typeface="Calibri"/>
              <a:buNone/>
              <a:defRPr sz="4400" b="0"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2060"/>
              </a:buClr>
              <a:buSzPct val="100000"/>
              <a:buFont typeface="Calibri"/>
              <a:buNone/>
              <a:tabLst/>
              <a:defRPr/>
            </a:pPr>
            <a:r>
              <a:rPr kumimoji="0" lang="en-US" sz="4400" b="0" i="0" u="none" strike="noStrike" kern="0" cap="none" spc="0" normalizeH="0" baseline="0" noProof="0" dirty="0">
                <a:ln>
                  <a:noFill/>
                </a:ln>
                <a:solidFill>
                  <a:schemeClr val="bg1"/>
                </a:solidFill>
                <a:effectLst/>
                <a:uLnTx/>
                <a:uFillTx/>
                <a:latin typeface="Calibri"/>
                <a:cs typeface="Calibri"/>
                <a:sym typeface="Calibri"/>
              </a:rPr>
              <a:t>Our </a:t>
            </a:r>
            <a:r>
              <a:rPr kumimoji="0" lang="en-US" sz="4400" b="0" i="0" u="none" strike="noStrike" kern="0" cap="none" spc="0" normalizeH="0" baseline="0" noProof="0" dirty="0" smtClean="0">
                <a:ln>
                  <a:noFill/>
                </a:ln>
                <a:solidFill>
                  <a:schemeClr val="bg1"/>
                </a:solidFill>
                <a:effectLst/>
                <a:uLnTx/>
                <a:uFillTx/>
                <a:latin typeface="Calibri"/>
                <a:cs typeface="Calibri"/>
                <a:sym typeface="Calibri"/>
              </a:rPr>
              <a:t>Strategy</a:t>
            </a:r>
            <a:endParaRPr kumimoji="0" lang="en-US" sz="4400" b="0" i="0" u="none" strike="noStrike" kern="0" cap="none" spc="0" normalizeH="0" baseline="0" noProof="0" dirty="0">
              <a:ln>
                <a:noFill/>
              </a:ln>
              <a:solidFill>
                <a:schemeClr val="bg1"/>
              </a:solidFill>
              <a:effectLst/>
              <a:uLnTx/>
              <a:uFillTx/>
              <a:latin typeface="Calibri"/>
              <a:cs typeface="Calibri"/>
              <a:sym typeface="Calibri"/>
            </a:endParaRPr>
          </a:p>
        </p:txBody>
      </p:sp>
      <p:pic>
        <p:nvPicPr>
          <p:cNvPr id="7" name="Picture 6">
            <a:extLst>
              <a:ext uri="{FF2B5EF4-FFF2-40B4-BE49-F238E27FC236}">
                <a16:creationId xmlns:a16="http://schemas.microsoft.com/office/drawing/2014/main" xmlns="" id="{6BC189CE-29DC-4CE2-8A4B-3517915DE1AC}"/>
              </a:ext>
            </a:extLst>
          </p:cNvPr>
          <p:cNvPicPr>
            <a:picLocks noChangeAspect="1"/>
          </p:cNvPicPr>
          <p:nvPr/>
        </p:nvPicPr>
        <p:blipFill>
          <a:blip r:embed="rId2"/>
          <a:stretch>
            <a:fillRect/>
          </a:stretch>
        </p:blipFill>
        <p:spPr>
          <a:xfrm>
            <a:off x="2725068" y="297481"/>
            <a:ext cx="9007530" cy="5928160"/>
          </a:xfrm>
          <a:prstGeom prst="rect">
            <a:avLst/>
          </a:prstGeom>
        </p:spPr>
      </p:pic>
    </p:spTree>
    <p:extLst>
      <p:ext uri="{BB962C8B-B14F-4D97-AF65-F5344CB8AC3E}">
        <p14:creationId xmlns:p14="http://schemas.microsoft.com/office/powerpoint/2010/main" val="92079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CB6253-F3D6-4B5E-80B1-6705D992FF56}"/>
              </a:ext>
            </a:extLst>
          </p:cNvPr>
          <p:cNvSpPr>
            <a:spLocks noGrp="1"/>
          </p:cNvSpPr>
          <p:nvPr>
            <p:ph type="title"/>
          </p:nvPr>
        </p:nvSpPr>
        <p:spPr>
          <a:xfrm>
            <a:off x="830511" y="568660"/>
            <a:ext cx="9787447" cy="1325563"/>
          </a:xfrm>
        </p:spPr>
        <p:txBody>
          <a:bodyPr>
            <a:normAutofit/>
          </a:bodyPr>
          <a:lstStyle/>
          <a:p>
            <a:r>
              <a:rPr lang="en-US" dirty="0"/>
              <a:t>Articles of Association: What will change?</a:t>
            </a:r>
            <a:br>
              <a:rPr lang="en-US" dirty="0"/>
            </a:br>
            <a:r>
              <a:rPr lang="en-US" dirty="0"/>
              <a:t>Key highlights</a:t>
            </a:r>
            <a:endParaRPr lang="fr-FR" dirty="0"/>
          </a:p>
        </p:txBody>
      </p:sp>
      <p:sp>
        <p:nvSpPr>
          <p:cNvPr id="3" name="Text Placeholder 2">
            <a:extLst>
              <a:ext uri="{FF2B5EF4-FFF2-40B4-BE49-F238E27FC236}">
                <a16:creationId xmlns="" xmlns:a16="http://schemas.microsoft.com/office/drawing/2014/main" id="{200BD234-C33B-4D13-933B-7DFF2CB105DD}"/>
              </a:ext>
            </a:extLst>
          </p:cNvPr>
          <p:cNvSpPr>
            <a:spLocks noGrp="1"/>
          </p:cNvSpPr>
          <p:nvPr>
            <p:ph type="body" idx="1"/>
          </p:nvPr>
        </p:nvSpPr>
        <p:spPr>
          <a:xfrm>
            <a:off x="830511" y="2059859"/>
            <a:ext cx="10618807" cy="4232276"/>
          </a:xfrm>
        </p:spPr>
        <p:txBody>
          <a:bodyPr>
            <a:noAutofit/>
          </a:bodyPr>
          <a:lstStyle/>
          <a:p>
            <a:pPr>
              <a:lnSpc>
                <a:spcPct val="120000"/>
              </a:lnSpc>
              <a:buClr>
                <a:schemeClr val="bg1"/>
              </a:buClr>
              <a:buSzPct val="100000"/>
            </a:pPr>
            <a:r>
              <a:rPr lang="en-US" sz="1800" dirty="0">
                <a:latin typeface="Calibri" panose="020F0502020204030204" pitchFamily="34" charset="0"/>
              </a:rPr>
              <a:t>Election for 2 years of a common Board of 15 directors: </a:t>
            </a:r>
            <a:r>
              <a:rPr lang="en-US" sz="1800" dirty="0">
                <a:latin typeface="Calibri" panose="020F0502020204030204" pitchFamily="34" charset="0"/>
                <a:ea typeface="DengXian" panose="02010600030101010101" pitchFamily="2" charset="-122"/>
              </a:rPr>
              <a:t>Minimum of 3 Directors resident of Dubai and minimum 3 Directors resident of Abu Dhabi. The Board will </a:t>
            </a:r>
            <a:r>
              <a:rPr lang="en-GB" sz="1800" dirty="0">
                <a:latin typeface="Calibri" panose="020F0502020204030204" pitchFamily="34" charset="0"/>
                <a:ea typeface="DengXian" panose="02010600030101010101" pitchFamily="2" charset="-122"/>
                <a:cs typeface="Arial" panose="020B0604020202020204" pitchFamily="34" charset="0"/>
              </a:rPr>
              <a:t>govern, oversee and supervise the continuity and directions of the entity.</a:t>
            </a:r>
            <a:endParaRPr lang="en-US" sz="1800" dirty="0">
              <a:latin typeface="Calibri" panose="020F0502020204030204" pitchFamily="34" charset="0"/>
            </a:endParaRPr>
          </a:p>
          <a:p>
            <a:pPr>
              <a:lnSpc>
                <a:spcPct val="120000"/>
              </a:lnSpc>
              <a:buClr>
                <a:schemeClr val="bg1"/>
              </a:buClr>
              <a:buSzPct val="100000"/>
            </a:pPr>
            <a:r>
              <a:rPr lang="en-US" sz="1800" dirty="0">
                <a:latin typeface="Calibri" panose="020F0502020204030204" pitchFamily="34" charset="0"/>
              </a:rPr>
              <a:t>Election of an Executive Committee of 7 Officers by the Board via a secret ballot. The Exec-Com will meet as often as necessary upon the request of the Chairperson, the General Secretary, the Treasurer, or the Managing Director. </a:t>
            </a:r>
            <a:endParaRPr lang="en-US" sz="1800" strike="sngStrike" dirty="0">
              <a:latin typeface="Calibri" panose="020F0502020204030204" pitchFamily="34" charset="0"/>
            </a:endParaRPr>
          </a:p>
          <a:p>
            <a:pPr>
              <a:lnSpc>
                <a:spcPct val="120000"/>
              </a:lnSpc>
              <a:buClr>
                <a:schemeClr val="bg1"/>
              </a:buClr>
              <a:buSzPct val="100000"/>
            </a:pPr>
            <a:r>
              <a:rPr lang="en-GB" sz="1800" dirty="0">
                <a:latin typeface="Calibri" panose="020F0502020204030204" pitchFamily="34" charset="0"/>
                <a:ea typeface="DengXian"/>
                <a:cs typeface="Arial"/>
              </a:rPr>
              <a:t>Appointment of a Strategic Advisory Committee for 2 years by the Board. </a:t>
            </a:r>
          </a:p>
          <a:p>
            <a:pPr>
              <a:lnSpc>
                <a:spcPct val="120000"/>
              </a:lnSpc>
              <a:buClr>
                <a:schemeClr val="bg1"/>
              </a:buClr>
              <a:buSzPct val="100000"/>
            </a:pPr>
            <a:r>
              <a:rPr lang="en-US" sz="1800" dirty="0">
                <a:effectLst/>
                <a:latin typeface="Calibri" panose="020F0502020204030204" pitchFamily="34" charset="0"/>
                <a:ea typeface="DengXian"/>
                <a:cs typeface="Arial"/>
              </a:rPr>
              <a:t>Quorum is 51% of ordinary members for an Extraordinary General Assembly and 33% for a General Assembly.</a:t>
            </a:r>
          </a:p>
          <a:p>
            <a:pPr>
              <a:lnSpc>
                <a:spcPct val="120000"/>
              </a:lnSpc>
              <a:buClr>
                <a:schemeClr val="bg1"/>
              </a:buClr>
              <a:buSzPct val="100000"/>
            </a:pPr>
            <a:r>
              <a:rPr lang="en-US" sz="1800" dirty="0">
                <a:effectLst/>
                <a:latin typeface="Calibri" panose="020F0502020204030204" pitchFamily="34" charset="0"/>
                <a:ea typeface="DengXian" panose="02010600030101010101" pitchFamily="2" charset="-122"/>
                <a:cs typeface="Arial" panose="020B0604020202020204" pitchFamily="34" charset="0"/>
              </a:rPr>
              <a:t>The common fiscal year is from </a:t>
            </a:r>
            <a:r>
              <a:rPr lang="en-US" sz="1800" dirty="0">
                <a:latin typeface="Calibri" panose="020F0502020204030204" pitchFamily="34" charset="0"/>
                <a:ea typeface="DengXian" panose="02010600030101010101" pitchFamily="2" charset="-122"/>
                <a:cs typeface="Arial" panose="020B0604020202020204" pitchFamily="34" charset="0"/>
              </a:rPr>
              <a:t>1</a:t>
            </a:r>
            <a:r>
              <a:rPr lang="en-US" sz="1800" baseline="30000" dirty="0">
                <a:latin typeface="Calibri" panose="020F0502020204030204" pitchFamily="34" charset="0"/>
                <a:ea typeface="DengXian" panose="02010600030101010101" pitchFamily="2" charset="-122"/>
                <a:cs typeface="Arial" panose="020B0604020202020204" pitchFamily="34" charset="0"/>
              </a:rPr>
              <a:t>st</a:t>
            </a:r>
            <a:r>
              <a:rPr lang="en-US" sz="1800" dirty="0">
                <a:latin typeface="Calibri" panose="020F0502020204030204" pitchFamily="34" charset="0"/>
                <a:ea typeface="DengXian" panose="02010600030101010101" pitchFamily="2" charset="-122"/>
                <a:cs typeface="Arial" panose="020B0604020202020204" pitchFamily="34" charset="0"/>
              </a:rPr>
              <a:t> January to 31</a:t>
            </a:r>
            <a:r>
              <a:rPr lang="en-US" sz="1800" baseline="30000" dirty="0">
                <a:latin typeface="Calibri" panose="020F0502020204030204" pitchFamily="34" charset="0"/>
                <a:ea typeface="DengXian" panose="02010600030101010101" pitchFamily="2" charset="-122"/>
                <a:cs typeface="Arial" panose="020B0604020202020204" pitchFamily="34" charset="0"/>
              </a:rPr>
              <a:t>st</a:t>
            </a:r>
            <a:r>
              <a:rPr lang="en-US" sz="1800" dirty="0">
                <a:latin typeface="Calibri" panose="020F0502020204030204" pitchFamily="34" charset="0"/>
                <a:ea typeface="DengXian" panose="02010600030101010101" pitchFamily="2" charset="-122"/>
                <a:cs typeface="Arial" panose="020B0604020202020204" pitchFamily="34" charset="0"/>
              </a:rPr>
              <a:t> December.</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3285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Advisory Council</a:t>
            </a:r>
          </a:p>
        </p:txBody>
      </p:sp>
      <p:sp>
        <p:nvSpPr>
          <p:cNvPr id="3" name="Text Placeholder 2"/>
          <p:cNvSpPr>
            <a:spLocks noGrp="1"/>
          </p:cNvSpPr>
          <p:nvPr>
            <p:ph type="body" idx="1"/>
          </p:nvPr>
        </p:nvSpPr>
        <p:spPr>
          <a:xfrm>
            <a:off x="838200" y="1330079"/>
            <a:ext cx="10515600" cy="4903295"/>
          </a:xfrm>
        </p:spPr>
        <p:txBody>
          <a:bodyPr>
            <a:noAutofit/>
          </a:bodyPr>
          <a:lstStyle/>
          <a:p>
            <a:pPr marL="50800" indent="0">
              <a:lnSpc>
                <a:spcPct val="120000"/>
              </a:lnSpc>
              <a:buNone/>
            </a:pPr>
            <a:r>
              <a:rPr lang="en-US" sz="1800" dirty="0"/>
              <a:t>The Strategic Advisory Committee is composed of:</a:t>
            </a:r>
          </a:p>
          <a:p>
            <a:pPr fontAlgn="base">
              <a:lnSpc>
                <a:spcPct val="100000"/>
              </a:lnSpc>
              <a:spcBef>
                <a:spcPts val="600"/>
              </a:spcBef>
            </a:pPr>
            <a:r>
              <a:rPr lang="en-US" sz="1800" dirty="0"/>
              <a:t>HE the French Ambassador to the UAE</a:t>
            </a:r>
          </a:p>
          <a:p>
            <a:pPr fontAlgn="base">
              <a:lnSpc>
                <a:spcPct val="100000"/>
              </a:lnSpc>
              <a:spcBef>
                <a:spcPts val="600"/>
              </a:spcBef>
            </a:pPr>
            <a:r>
              <a:rPr lang="en-US" sz="1800" dirty="0"/>
              <a:t>Head of the French economic department based in the UAE </a:t>
            </a:r>
          </a:p>
          <a:p>
            <a:pPr fontAlgn="base">
              <a:lnSpc>
                <a:spcPct val="100000"/>
              </a:lnSpc>
              <a:spcBef>
                <a:spcPts val="600"/>
              </a:spcBef>
            </a:pPr>
            <a:r>
              <a:rPr lang="en-US" sz="1800" dirty="0"/>
              <a:t>Honorary Chairperson(s)</a:t>
            </a:r>
          </a:p>
          <a:p>
            <a:pPr fontAlgn="base">
              <a:lnSpc>
                <a:spcPct val="100000"/>
              </a:lnSpc>
              <a:spcBef>
                <a:spcPts val="600"/>
              </a:spcBef>
            </a:pPr>
            <a:r>
              <a:rPr lang="en-US" sz="1800" dirty="0"/>
              <a:t>Chairperson and the 2 vice-chairpersons of the Board of Director </a:t>
            </a:r>
          </a:p>
          <a:p>
            <a:pPr fontAlgn="base">
              <a:lnSpc>
                <a:spcPct val="100000"/>
              </a:lnSpc>
              <a:spcBef>
                <a:spcPts val="600"/>
              </a:spcBef>
            </a:pPr>
            <a:r>
              <a:rPr lang="en-US" sz="1800" dirty="0"/>
              <a:t>Managing Director </a:t>
            </a:r>
          </a:p>
          <a:p>
            <a:pPr fontAlgn="base">
              <a:lnSpc>
                <a:spcPct val="100000"/>
              </a:lnSpc>
              <a:spcBef>
                <a:spcPts val="600"/>
              </a:spcBef>
            </a:pPr>
            <a:r>
              <a:rPr lang="en-US" sz="1800" dirty="0"/>
              <a:t>5 members of CCI FRANCE UAE appointed for a term of 2 years by the Board  </a:t>
            </a:r>
          </a:p>
          <a:p>
            <a:pPr fontAlgn="base">
              <a:lnSpc>
                <a:spcPct val="100000"/>
              </a:lnSpc>
              <a:spcBef>
                <a:spcPts val="600"/>
              </a:spcBef>
            </a:pPr>
            <a:r>
              <a:rPr lang="en-US" sz="1800" dirty="0"/>
              <a:t>5 U.A.E. Nationals appointed for a term of 2 years by the Board</a:t>
            </a:r>
          </a:p>
          <a:p>
            <a:pPr marL="50800" indent="0">
              <a:lnSpc>
                <a:spcPct val="120000"/>
              </a:lnSpc>
              <a:buNone/>
            </a:pPr>
            <a:r>
              <a:rPr lang="en-US" sz="1800" dirty="0"/>
              <a:t>The Strategic Advisory Committee is co-chaired by HE the French Ambassador to the UAE and the Chairperson and will meet </a:t>
            </a:r>
            <a:r>
              <a:rPr lang="en-US" sz="1800" u="sng" dirty="0"/>
              <a:t>at least </a:t>
            </a:r>
            <a:r>
              <a:rPr lang="en-US" sz="1800" dirty="0"/>
              <a:t>once per year upon invitation from the Board. </a:t>
            </a:r>
          </a:p>
          <a:p>
            <a:pPr marL="50800" indent="0">
              <a:lnSpc>
                <a:spcPct val="120000"/>
              </a:lnSpc>
              <a:buNone/>
            </a:pPr>
            <a:r>
              <a:rPr lang="en-US" sz="1800" dirty="0"/>
              <a:t>Meetings of the Strategic Advisory Committee may be held during external official events such as France and UAE bilateral business convention or conferences.</a:t>
            </a:r>
            <a:br>
              <a:rPr lang="en-US" sz="1800" dirty="0"/>
            </a:br>
            <a:endParaRPr lang="en-US" sz="1800" dirty="0"/>
          </a:p>
        </p:txBody>
      </p:sp>
    </p:spTree>
    <p:extLst>
      <p:ext uri="{BB962C8B-B14F-4D97-AF65-F5344CB8AC3E}">
        <p14:creationId xmlns:p14="http://schemas.microsoft.com/office/powerpoint/2010/main" val="38453352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5B8999A19E4C46B334D42AD2E842FD" ma:contentTypeVersion="12" ma:contentTypeDescription="Create a new document." ma:contentTypeScope="" ma:versionID="a4b2d8f1b07a4f2417e46a847706a68f">
  <xsd:schema xmlns:xsd="http://www.w3.org/2001/XMLSchema" xmlns:xs="http://www.w3.org/2001/XMLSchema" xmlns:p="http://schemas.microsoft.com/office/2006/metadata/properties" xmlns:ns2="966321d8-831a-4873-ae52-6f6b6f8d3e8a" xmlns:ns3="4fb29900-5711-4dd3-b12e-055f76eef109" targetNamespace="http://schemas.microsoft.com/office/2006/metadata/properties" ma:root="true" ma:fieldsID="bb63c3e03635b6aeaba56dcea670aad7" ns2:_="" ns3:_="">
    <xsd:import namespace="966321d8-831a-4873-ae52-6f6b6f8d3e8a"/>
    <xsd:import namespace="4fb29900-5711-4dd3-b12e-055f76eef10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321d8-831a-4873-ae52-6f6b6f8d3e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b29900-5711-4dd3-b12e-055f76eef1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6132F8-B311-4078-84A7-475729667BF4}">
  <ds:schemaRefs>
    <ds:schemaRef ds:uri="http://schemas.microsoft.com/sharepoint/v3/contenttype/forms"/>
  </ds:schemaRefs>
</ds:datastoreItem>
</file>

<file path=customXml/itemProps2.xml><?xml version="1.0" encoding="utf-8"?>
<ds:datastoreItem xmlns:ds="http://schemas.openxmlformats.org/officeDocument/2006/customXml" ds:itemID="{E65BB760-F22A-4A05-9CD9-8F54D2895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321d8-831a-4873-ae52-6f6b6f8d3e8a"/>
    <ds:schemaRef ds:uri="4fb29900-5711-4dd3-b12e-055f76eef1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F4BCEB-9CF2-47BF-B6B0-47A7DC44D69E}">
  <ds:schemaRefs>
    <ds:schemaRef ds:uri="http://schemas.microsoft.com/office/2006/metadata/properties"/>
    <ds:schemaRef ds:uri="4fb29900-5711-4dd3-b12e-055f76eef109"/>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966321d8-831a-4873-ae52-6f6b6f8d3e8a"/>
  </ds:schemaRefs>
</ds:datastoreItem>
</file>

<file path=docProps/app.xml><?xml version="1.0" encoding="utf-8"?>
<Properties xmlns="http://schemas.openxmlformats.org/officeDocument/2006/extended-properties" xmlns:vt="http://schemas.openxmlformats.org/officeDocument/2006/docPropsVTypes">
  <TotalTime>1864</TotalTime>
  <Words>1068</Words>
  <Application>Microsoft Office PowerPoint</Application>
  <PresentationFormat>Widescreen</PresentationFormat>
  <Paragraphs>178</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DengXian</vt:lpstr>
      <vt:lpstr>Noto Sans</vt:lpstr>
      <vt:lpstr>Wingdings</vt:lpstr>
      <vt:lpstr>Office Theme</vt:lpstr>
      <vt:lpstr>Strategic Alliance and Creation of a Unique CCI France in the UAE</vt:lpstr>
      <vt:lpstr>SPEAKERS</vt:lpstr>
      <vt:lpstr>AGENDA</vt:lpstr>
      <vt:lpstr>Presentation of the  Strategic Alliance Project</vt:lpstr>
      <vt:lpstr>Why coming together? </vt:lpstr>
      <vt:lpstr>Our Strategic Alliance Agreement</vt:lpstr>
      <vt:lpstr>PowerPoint Presentation</vt:lpstr>
      <vt:lpstr>Articles of Association: What will change? Key highlights</vt:lpstr>
      <vt:lpstr>Strategic Advisory Council</vt:lpstr>
      <vt:lpstr>We are Members of the CCI France International Network </vt:lpstr>
      <vt:lpstr>Our new Commercial Brand</vt:lpstr>
      <vt:lpstr>What are the Benefits of  the Strategic Alliance? </vt:lpstr>
      <vt:lpstr>Benefits for our Members</vt:lpstr>
      <vt:lpstr>PowerPoint Presentation</vt:lpstr>
      <vt:lpstr>Coverage of Activities and Services</vt:lpstr>
      <vt:lpstr>Our Future Organization – 17 employees</vt:lpstr>
      <vt:lpstr>Road Map</vt:lpstr>
      <vt:lpstr>Members, we Count on Your Vote !</vt:lpstr>
      <vt:lpstr>Questions &amp; Answers</vt:lpstr>
      <vt:lpstr>Thank you.   The Vote will open tomorrow,  Wednesday 2nd June.  We count on you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Rapprochement FBC – FBG</dc:title>
  <dc:creator>Claire Anne Russelle</dc:creator>
  <cp:lastModifiedBy>Claire Anne Russelle</cp:lastModifiedBy>
  <cp:revision>161</cp:revision>
  <dcterms:created xsi:type="dcterms:W3CDTF">2019-11-24T11:31:58Z</dcterms:created>
  <dcterms:modified xsi:type="dcterms:W3CDTF">2021-06-01T07:01:56Z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0x010100C55B8999A19E4C46B334D42AD2E842FD</vt:lpwstr>
  </property>
</Properties>
</file>