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415" r:id="rId3"/>
    <p:sldId id="400" r:id="rId4"/>
    <p:sldId id="416" r:id="rId5"/>
    <p:sldId id="417" r:id="rId6"/>
    <p:sldId id="431" r:id="rId7"/>
    <p:sldId id="418" r:id="rId8"/>
    <p:sldId id="430" r:id="rId9"/>
    <p:sldId id="423" r:id="rId10"/>
    <p:sldId id="426" r:id="rId11"/>
    <p:sldId id="419" r:id="rId12"/>
    <p:sldId id="422" r:id="rId13"/>
    <p:sldId id="420" r:id="rId14"/>
    <p:sldId id="421" r:id="rId15"/>
    <p:sldId id="428" r:id="rId16"/>
    <p:sldId id="429" r:id="rId17"/>
    <p:sldId id="432" r:id="rId18"/>
    <p:sldId id="427" r:id="rId19"/>
    <p:sldId id="413" r:id="rId20"/>
  </p:sldIdLst>
  <p:sldSz cx="18288000" cy="10287000"/>
  <p:notesSz cx="6950075" cy="9236075"/>
  <p:embeddedFontLst>
    <p:embeddedFont>
      <p:font typeface="Nunito" pitchFamily="2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915D"/>
    <a:srgbClr val="AE8761"/>
    <a:srgbClr val="9E6E48"/>
    <a:srgbClr val="022741"/>
    <a:srgbClr val="FFFFFF"/>
    <a:srgbClr val="142264"/>
    <a:srgbClr val="10397E"/>
    <a:srgbClr val="13154D"/>
    <a:srgbClr val="141D61"/>
    <a:srgbClr val="1317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611A192-26CD-2A9C-302A-3A149F86F41B}" v="7" dt="2024-10-01T08:55:56.13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432" y="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ézműves Ildikó" userId="S::rezmuves.ildiko@biggeorge.hu::a9e2fb86-d03c-41f9-b71f-1b975cc82625" providerId="AD" clId="Web-{C611A192-26CD-2A9C-302A-3A149F86F41B}"/>
    <pc:docChg chg="modSld">
      <pc:chgData name="Rézműves Ildikó" userId="S::rezmuves.ildiko@biggeorge.hu::a9e2fb86-d03c-41f9-b71f-1b975cc82625" providerId="AD" clId="Web-{C611A192-26CD-2A9C-302A-3A149F86F41B}" dt="2024-10-01T08:55:55.318" v="2" actId="20577"/>
      <pc:docMkLst>
        <pc:docMk/>
      </pc:docMkLst>
      <pc:sldChg chg="modSp">
        <pc:chgData name="Rézműves Ildikó" userId="S::rezmuves.ildiko@biggeorge.hu::a9e2fb86-d03c-41f9-b71f-1b975cc82625" providerId="AD" clId="Web-{C611A192-26CD-2A9C-302A-3A149F86F41B}" dt="2024-10-01T08:55:55.318" v="2" actId="20577"/>
        <pc:sldMkLst>
          <pc:docMk/>
          <pc:sldMk cId="3316309980" sldId="420"/>
        </pc:sldMkLst>
        <pc:spChg chg="mod">
          <ac:chgData name="Rézműves Ildikó" userId="S::rezmuves.ildiko@biggeorge.hu::a9e2fb86-d03c-41f9-b71f-1b975cc82625" providerId="AD" clId="Web-{C611A192-26CD-2A9C-302A-3A149F86F41B}" dt="2024-10-01T08:55:55.318" v="2" actId="20577"/>
          <ac:spMkLst>
            <pc:docMk/>
            <pc:sldMk cId="3316309980" sldId="420"/>
            <ac:spMk id="9" creationId="{638039FA-4C40-57A5-D201-688F220C4CB9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>
            <a:extLst>
              <a:ext uri="{FF2B5EF4-FFF2-40B4-BE49-F238E27FC236}">
                <a16:creationId xmlns:a16="http://schemas.microsoft.com/office/drawing/2014/main" id="{0CE00787-52AE-8371-751A-72E6DFAF9EA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F659761F-4535-2924-62B6-AB0E1B15BF2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3700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465120-9F2D-4B4F-9BC3-0A4E4AADFC52}" type="datetimeFigureOut">
              <a:rPr lang="hu-HU" smtClean="0"/>
              <a:t>2024. 10. 01.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C9662309-3D3D-D7DB-790F-3044681E0FE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55AB81BC-A808-8D7A-55E7-37CB9B537E4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3700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79D270-4B1E-46A8-80DA-A94B0A3DC1A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01485016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3F40E85-94DB-AB31-2E6B-0D21C3A1DF1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488" cy="463550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AE6E2A-5B95-5F65-E28E-447EFED9C36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37000" y="0"/>
            <a:ext cx="3011488" cy="463550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5251A66E-A634-40AC-8097-D24F4D968F22}" type="datetimeFigureOut">
              <a:rPr lang="hu-HU"/>
              <a:pPr>
                <a:defRPr/>
              </a:pPr>
              <a:t>2024. 10. 01.</a:t>
            </a:fld>
            <a:endParaRPr lang="hu-HU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1597585B-86B3-FEB8-0077-EFC2E70E11F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pPr lvl="0"/>
            <a:endParaRPr lang="hu-HU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047964C-7C33-5281-F237-A07642B81D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5325" y="4445000"/>
            <a:ext cx="5559425" cy="3636963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hu-HU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A0DD6C-8511-2DBC-6EF5-AD6A1180FB7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772525"/>
            <a:ext cx="3011488" cy="463550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893472-DB5E-14EF-DB24-4624AFF239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37000" y="8772525"/>
            <a:ext cx="3011488" cy="463550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9CEC3E29-F577-43E2-94D8-2AA9046F131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C3E29-F577-43E2-94D8-2AA9046F1310}" type="slidenum">
              <a:rPr lang="hu-HU" smtClean="0"/>
              <a:pPr>
                <a:defRPr/>
              </a:pPr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932147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3B3346-8F23-7721-9946-5DF9DEB82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3706DB-DBB9-4366-C71F-962180397A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0AC5A5-D724-9132-B1EC-A2E300C214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8B18AE-E132-6197-B54C-C0A82CA4AD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526F47-0347-4400-A569-0370A309C1A9}" type="slidenum">
              <a:rPr lang="hu-HU" smtClean="0"/>
              <a:t>10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200A7B0-E063-FEA6-8EC5-E2757B4BB3F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176095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3B3346-8F23-7721-9946-5DF9DEB82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3706DB-DBB9-4366-C71F-962180397A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0AC5A5-D724-9132-B1EC-A2E300C214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8B18AE-E132-6197-B54C-C0A82CA4AD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526F47-0347-4400-A569-0370A309C1A9}" type="slidenum">
              <a:rPr lang="hu-HU" smtClean="0"/>
              <a:t>11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200A7B0-E063-FEA6-8EC5-E2757B4BB3F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879410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3B3346-8F23-7721-9946-5DF9DEB82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3706DB-DBB9-4366-C71F-962180397A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0AC5A5-D724-9132-B1EC-A2E300C214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8B18AE-E132-6197-B54C-C0A82CA4AD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526F47-0347-4400-A569-0370A309C1A9}" type="slidenum">
              <a:rPr lang="hu-HU" smtClean="0"/>
              <a:t>12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200A7B0-E063-FEA6-8EC5-E2757B4BB3F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227692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3B3346-8F23-7721-9946-5DF9DEB82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3706DB-DBB9-4366-C71F-962180397A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0AC5A5-D724-9132-B1EC-A2E300C214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8B18AE-E132-6197-B54C-C0A82CA4AD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526F47-0347-4400-A569-0370A309C1A9}" type="slidenum">
              <a:rPr lang="hu-HU" smtClean="0"/>
              <a:t>13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200A7B0-E063-FEA6-8EC5-E2757B4BB3F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876620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3B3346-8F23-7721-9946-5DF9DEB82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3706DB-DBB9-4366-C71F-962180397A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0AC5A5-D724-9132-B1EC-A2E300C214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8B18AE-E132-6197-B54C-C0A82CA4AD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526F47-0347-4400-A569-0370A309C1A9}" type="slidenum">
              <a:rPr lang="hu-HU" smtClean="0"/>
              <a:t>14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200A7B0-E063-FEA6-8EC5-E2757B4BB3F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206006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3B3346-8F23-7721-9946-5DF9DEB82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3706DB-DBB9-4366-C71F-962180397A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0AC5A5-D724-9132-B1EC-A2E300C214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8B18AE-E132-6197-B54C-C0A82CA4AD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526F47-0347-4400-A569-0370A309C1A9}" type="slidenum">
              <a:rPr lang="hu-HU" smtClean="0"/>
              <a:t>15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200A7B0-E063-FEA6-8EC5-E2757B4BB3F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424468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3B3346-8F23-7721-9946-5DF9DEB82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3706DB-DBB9-4366-C71F-962180397A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0AC5A5-D724-9132-B1EC-A2E300C214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8B18AE-E132-6197-B54C-C0A82CA4AD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526F47-0347-4400-A569-0370A309C1A9}" type="slidenum">
              <a:rPr lang="hu-HU" smtClean="0"/>
              <a:t>16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200A7B0-E063-FEA6-8EC5-E2757B4BB3F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226548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3B3346-8F23-7721-9946-5DF9DEB82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3706DB-DBB9-4366-C71F-962180397A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0AC5A5-D724-9132-B1EC-A2E300C214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8B18AE-E132-6197-B54C-C0A82CA4AD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526F47-0347-4400-A569-0370A309C1A9}" type="slidenum">
              <a:rPr lang="hu-HU" smtClean="0"/>
              <a:t>17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200A7B0-E063-FEA6-8EC5-E2757B4BB3F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012733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3B3346-8F23-7721-9946-5DF9DEB82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3706DB-DBB9-4366-C71F-962180397A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0AC5A5-D724-9132-B1EC-A2E300C214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8B18AE-E132-6197-B54C-C0A82CA4AD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526F47-0347-4400-A569-0370A309C1A9}" type="slidenum">
              <a:rPr lang="hu-HU" smtClean="0"/>
              <a:t>18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200A7B0-E063-FEA6-8EC5-E2757B4BB3F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187174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C3E29-F577-43E2-94D8-2AA9046F1310}" type="slidenum">
              <a:rPr lang="hu-HU" smtClean="0"/>
              <a:pPr>
                <a:defRPr/>
              </a:pPr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48362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C3E29-F577-43E2-94D8-2AA9046F1310}" type="slidenum">
              <a:rPr lang="hu-HU" smtClean="0"/>
              <a:pPr>
                <a:defRPr/>
              </a:pPr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96984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3B3346-8F23-7721-9946-5DF9DEB82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3706DB-DBB9-4366-C71F-962180397A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0AC5A5-D724-9132-B1EC-A2E300C214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8B18AE-E132-6197-B54C-C0A82CA4AD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526F47-0347-4400-A569-0370A309C1A9}" type="slidenum">
              <a:rPr lang="hu-HU" smtClean="0"/>
              <a:t>3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200A7B0-E063-FEA6-8EC5-E2757B4BB3F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63192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3B3346-8F23-7721-9946-5DF9DEB82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3706DB-DBB9-4366-C71F-962180397A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0AC5A5-D724-9132-B1EC-A2E300C214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8B18AE-E132-6197-B54C-C0A82CA4AD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526F47-0347-4400-A569-0370A309C1A9}" type="slidenum">
              <a:rPr lang="hu-HU" smtClean="0"/>
              <a:t>4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200A7B0-E063-FEA6-8EC5-E2757B4BB3F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004368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3B3346-8F23-7721-9946-5DF9DEB82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3706DB-DBB9-4366-C71F-962180397A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0AC5A5-D724-9132-B1EC-A2E300C214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8B18AE-E132-6197-B54C-C0A82CA4AD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526F47-0347-4400-A569-0370A309C1A9}" type="slidenum">
              <a:rPr lang="hu-HU" smtClean="0"/>
              <a:t>5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200A7B0-E063-FEA6-8EC5-E2757B4BB3F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339534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3B3346-8F23-7721-9946-5DF9DEB82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3706DB-DBB9-4366-C71F-962180397A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0AC5A5-D724-9132-B1EC-A2E300C214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8B18AE-E132-6197-B54C-C0A82CA4AD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526F47-0347-4400-A569-0370A309C1A9}" type="slidenum">
              <a:rPr lang="hu-HU" smtClean="0"/>
              <a:t>6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200A7B0-E063-FEA6-8EC5-E2757B4BB3F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107395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3B3346-8F23-7721-9946-5DF9DEB82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3706DB-DBB9-4366-C71F-962180397A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0AC5A5-D724-9132-B1EC-A2E300C214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8B18AE-E132-6197-B54C-C0A82CA4AD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526F47-0347-4400-A569-0370A309C1A9}" type="slidenum">
              <a:rPr lang="hu-HU" smtClean="0"/>
              <a:t>7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200A7B0-E063-FEA6-8EC5-E2757B4BB3F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658496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3B3346-8F23-7721-9946-5DF9DEB82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3706DB-DBB9-4366-C71F-962180397A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0AC5A5-D724-9132-B1EC-A2E300C214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8B18AE-E132-6197-B54C-C0A82CA4AD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526F47-0347-4400-A569-0370A309C1A9}" type="slidenum">
              <a:rPr lang="hu-HU" smtClean="0"/>
              <a:t>8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200A7B0-E063-FEA6-8EC5-E2757B4BB3F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030810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3B3346-8F23-7721-9946-5DF9DEB82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3706DB-DBB9-4366-C71F-962180397A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0AC5A5-D724-9132-B1EC-A2E300C214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8B18AE-E132-6197-B54C-C0A82CA4AD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526F47-0347-4400-A569-0370A309C1A9}" type="slidenum">
              <a:rPr lang="hu-HU" smtClean="0"/>
              <a:t>9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200A7B0-E063-FEA6-8EC5-E2757B4BB3F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60061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5D4756-C09B-D31F-09CE-715DBD30F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8A021-2511-43B4-A309-9C9E30E1EDCC}" type="datetime1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3F441-4112-67A1-82C1-6CE1B4B70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AA8FBD-DCEC-DD8D-C9FF-3D032E5A8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79383-F282-4B6F-8552-96599DCE40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080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124AFB-46D3-655D-633F-0CD5E5899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DFA7C-9432-4DC3-9972-61D743316517}" type="datetime1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BEAAEE-0E47-6C6C-5D9D-3B4953FAF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658B0-C7A1-F3F5-09A4-E8021BB13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860BDD-BE4A-4334-8DF6-202D5BE52E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908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F025E-2C78-5A38-0100-DC410ADE5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F70BC6-6FFD-4B1E-8D5A-6307D0351FE1}" type="datetime1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182E6-8007-0544-AEDD-B8379D102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B60059-FE89-99C1-527D-26F1E6371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1411BB-ADFF-4B0D-8DD8-BABA90839A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9551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Title</a:t>
            </a:r>
          </a:p>
        </p:txBody>
      </p:sp>
      <p:sp>
        <p:nvSpPr>
          <p:cNvPr id="3" name="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518C30-F4FE-0D20-5ED8-EB02534DD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7DDF8E-9A51-4EA5-8F18-773389D81691}" type="datetime1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67BC03-8C70-88B8-7403-4A1674D13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796ED7-E8CA-BCF4-46DE-A42C89971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7E25CD-0E1A-4B2E-90C3-AC37BBCF62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984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F5BA82-4A33-F7CC-A6BF-421D32BC4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4F1EC9-7D0A-4DA4-B650-A981C0A66130}" type="datetime1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09AB05-FEFB-DBC2-5722-D0F070F95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96D409-CA09-EA40-78FF-7049EAD9B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B5F60E-4BDA-466F-81A7-C65FD50B4A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259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57B051-B35C-BBF7-D626-F45FF8276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7754E7-E3CF-4956-BA25-B362777653BD}" type="datetime1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08026C-E574-F2E1-0DBC-1F8FF1121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121BBF-B17F-5507-E8CF-EE16F9576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B750E-51F8-4070-BACF-97A87A7207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593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2824DDA-533D-F7DD-91F0-91645A234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614ECE-28C4-4DC2-B5A6-E5F013B75D4E}" type="datetime1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DE4EA9F-98E0-5FA3-F73D-264125BF7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76B10BF-A14F-933E-B829-6EC143FEB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953EA-0820-4D7E-A8A6-BE9B45D93B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251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D11A9D1-50C9-EA09-5A7C-BD8289286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E447A-2CA3-4EAE-BB10-B48E4FBA15AC}" type="datetime1">
              <a:rPr lang="en-US" smtClean="0"/>
              <a:t>10/1/2024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C06D072-A587-6238-45F5-D8969E883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6B3E1CA-422C-C971-6743-4A70EA5E8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D49285-57AA-44AB-B5B4-EA53519522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165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771FCCD-0C15-BEF7-A5CB-1B507EBF1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A4061E-8B38-4DAD-8CF5-C41526A75C6D}" type="datetime1">
              <a:rPr lang="en-US" smtClean="0"/>
              <a:t>10/1/2024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D67B51D-C58C-822A-C6A1-D0230CBCC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2E6EB6E-3C5F-1CAB-CC34-3F6D68FCE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C19765-D0EB-476A-9033-2357FCB0F5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067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D4484E3-77AC-8B9F-C35D-30850F06D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4770AB-698F-4DEA-A233-42953897DE9D}" type="datetime1">
              <a:rPr lang="en-US" smtClean="0"/>
              <a:t>10/1/2024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8F9E5E3-B249-DDFB-C530-C5213061A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3B105E1-4A1A-C46C-3A3C-29C3C62CC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2FCB85-C2E4-47F8-A6D0-6922DA6D9B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432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9681E29-6726-A96D-F956-6A32CA011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CC33AC-E2B4-4EE7-B2E7-7A9ACDBB8DD3}" type="datetime1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537B30E-EF78-E773-A696-C4676E5B9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9E12D50-4080-4B28-E978-9D15E970D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B13C1B-C821-4EF3-8FD5-D325C912EA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918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EAD2D55-916F-79C7-8EAD-B9E9C1935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1EF1C1-4D01-49D3-A5D5-763FC2FCABAB}" type="datetime1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3FBA10B-AF08-437C-ABA4-165E790A6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CBA89D1-0332-1F0E-6CBB-E7BFC9F80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E3F090-50E0-4C51-B95D-A7913090EF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695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FC32451-ADD4-9946-20C4-305D89A30A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hu-HU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4690DD5D-01D1-D3D4-2F42-762FD9797B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hu-HU"/>
              <a:t>Click to edit Master text styles</a:t>
            </a:r>
          </a:p>
          <a:p>
            <a:pPr lvl="1"/>
            <a:r>
              <a:rPr lang="en-US" altLang="hu-HU"/>
              <a:t>Second level</a:t>
            </a:r>
          </a:p>
          <a:p>
            <a:pPr lvl="2"/>
            <a:r>
              <a:rPr lang="en-US" altLang="hu-HU"/>
              <a:t>Third level</a:t>
            </a:r>
          </a:p>
          <a:p>
            <a:pPr lvl="3"/>
            <a:r>
              <a:rPr lang="en-US" altLang="hu-HU"/>
              <a:t>Fourth level</a:t>
            </a:r>
          </a:p>
          <a:p>
            <a:pPr lvl="4"/>
            <a:r>
              <a:rPr lang="en-US" altLang="hu-HU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61F6DA-A4DB-302A-D1E4-94D334BFC4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62EF664-86A2-4EBF-A3D9-57FADCDE01C7}" type="datetime1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33AD39-F0EC-4B24-2AAF-FFB3BB68AE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6A2CE8-A84C-8213-2AB3-E15B189229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5F0DC9D-3928-4410-B269-75B7689A59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2.xml"/><Relationship Id="rId1" Type="http://schemas.openxmlformats.org/officeDocument/2006/relationships/video" Target="https://www.youtube.com/embed/UQ7-c-F1Wj8?feature=oembed" TargetMode="Externa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>
            <a:extLst>
              <a:ext uri="{FF2B5EF4-FFF2-40B4-BE49-F238E27FC236}">
                <a16:creationId xmlns:a16="http://schemas.microsoft.com/office/drawing/2014/main" id="{CEA0AFB4-3FAB-80BF-3D71-639587DFE94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0227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5CC7BFD2-4D39-16B1-DB89-D0C9397803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680" y="0"/>
            <a:ext cx="7042638" cy="7042638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BB23AF1F-6033-EA21-FCA7-9944E8913565}"/>
              </a:ext>
            </a:extLst>
          </p:cNvPr>
          <p:cNvSpPr txBox="1"/>
          <p:nvPr/>
        </p:nvSpPr>
        <p:spPr>
          <a:xfrm>
            <a:off x="3313720" y="6192763"/>
            <a:ext cx="1166055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B89677"/>
                </a:solidFill>
                <a:latin typeface="Nunito" pitchFamily="2" charset="-18"/>
              </a:rPr>
              <a:t>A NEW NEIGHBORHOOD IS BORN </a:t>
            </a:r>
            <a:endParaRPr lang="hu-HU" sz="4000" dirty="0">
              <a:solidFill>
                <a:srgbClr val="B89677"/>
              </a:solidFill>
              <a:latin typeface="Nunito" pitchFamily="2" charset="-18"/>
            </a:endParaRPr>
          </a:p>
          <a:p>
            <a:pPr algn="ctr"/>
            <a:r>
              <a:rPr lang="en-US" sz="4000" dirty="0">
                <a:solidFill>
                  <a:srgbClr val="B89677"/>
                </a:solidFill>
                <a:latin typeface="Nunito" pitchFamily="2" charset="-18"/>
              </a:rPr>
              <a:t>BY THE DANUBE RIVERBANK OF ÓBUDA</a:t>
            </a:r>
            <a:endParaRPr lang="hu-HU" sz="4000" dirty="0">
              <a:solidFill>
                <a:srgbClr val="B89677"/>
              </a:solidFill>
              <a:latin typeface="Nunito" pitchFamily="2" charset="-1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E7C857-7A6B-DAD2-D680-939DDA5C7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>
            <a:extLst>
              <a:ext uri="{FF2B5EF4-FFF2-40B4-BE49-F238E27FC236}">
                <a16:creationId xmlns:a16="http://schemas.microsoft.com/office/drawing/2014/main" id="{E50E3635-D4DD-7697-0AC5-0E369238AE18}"/>
              </a:ext>
            </a:extLst>
          </p:cNvPr>
          <p:cNvSpPr txBox="1"/>
          <p:nvPr/>
        </p:nvSpPr>
        <p:spPr>
          <a:xfrm>
            <a:off x="952499" y="875239"/>
            <a:ext cx="16897350" cy="5692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125"/>
              </a:lnSpc>
            </a:pPr>
            <a:r>
              <a:rPr lang="hu-HU" sz="4547" spc="-30" dirty="0">
                <a:solidFill>
                  <a:srgbClr val="B89677"/>
                </a:solidFill>
                <a:latin typeface="Nunito" pitchFamily="2" charset="-18"/>
              </a:rPr>
              <a:t>DESIGN</a:t>
            </a:r>
            <a:endParaRPr lang="en-US" sz="4547" spc="-30" dirty="0">
              <a:solidFill>
                <a:srgbClr val="B89677"/>
              </a:solidFill>
              <a:latin typeface="Nunito" pitchFamily="2" charset="-18"/>
            </a:endParaRP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5B803552-1208-0C4B-5029-9AAEEB2F316A}"/>
              </a:ext>
            </a:extLst>
          </p:cNvPr>
          <p:cNvSpPr/>
          <p:nvPr/>
        </p:nvSpPr>
        <p:spPr>
          <a:xfrm>
            <a:off x="-4070" y="9205645"/>
            <a:ext cx="18292070" cy="1081358"/>
          </a:xfrm>
          <a:prstGeom prst="rect">
            <a:avLst/>
          </a:prstGeom>
          <a:solidFill>
            <a:srgbClr val="0227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636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7976C3A-312C-1CC7-94AC-0DA5876B023C}"/>
              </a:ext>
            </a:extLst>
          </p:cNvPr>
          <p:cNvCxnSpPr>
            <a:cxnSpLocks/>
          </p:cNvCxnSpPr>
          <p:nvPr/>
        </p:nvCxnSpPr>
        <p:spPr>
          <a:xfrm>
            <a:off x="304800" y="1532016"/>
            <a:ext cx="17545050" cy="0"/>
          </a:xfrm>
          <a:prstGeom prst="line">
            <a:avLst/>
          </a:prstGeom>
          <a:ln w="9525">
            <a:solidFill>
              <a:srgbClr val="C19E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Kép 1">
            <a:extLst>
              <a:ext uri="{FF2B5EF4-FFF2-40B4-BE49-F238E27FC236}">
                <a16:creationId xmlns:a16="http://schemas.microsoft.com/office/drawing/2014/main" id="{3F9B845F-C51A-98BC-7B3A-B29EE27955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0064" y="9008796"/>
            <a:ext cx="1475055" cy="1475055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3A86404F-D807-D6DA-41A7-99D641282C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99" y="1905011"/>
            <a:ext cx="5972084" cy="4479063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EE77CF8F-D7A3-C4EF-0AEB-291C9F1ACF4D}"/>
              </a:ext>
            </a:extLst>
          </p:cNvPr>
          <p:cNvSpPr txBox="1"/>
          <p:nvPr/>
        </p:nvSpPr>
        <p:spPr>
          <a:xfrm>
            <a:off x="847447" y="6996993"/>
            <a:ext cx="162065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spc="-30" dirty="0">
                <a:solidFill>
                  <a:srgbClr val="022741"/>
                </a:solidFill>
                <a:latin typeface="Nunito" pitchFamily="2" charset="-18"/>
              </a:rPr>
              <a:t>Referring to the former function of the area the heritage protected </a:t>
            </a:r>
            <a:r>
              <a:rPr lang="en-US" sz="2800" b="1" spc="-30" dirty="0" err="1">
                <a:solidFill>
                  <a:srgbClr val="022741"/>
                </a:solidFill>
                <a:latin typeface="Nunito" pitchFamily="2" charset="-18"/>
              </a:rPr>
              <a:t>Óbuda</a:t>
            </a:r>
            <a:r>
              <a:rPr lang="en-US" sz="2800" b="1" spc="-30" dirty="0">
                <a:solidFill>
                  <a:srgbClr val="022741"/>
                </a:solidFill>
                <a:latin typeface="Nunito" pitchFamily="2" charset="-18"/>
              </a:rPr>
              <a:t> Distillery’s emblematic factory building and red-brick chimney</a:t>
            </a:r>
            <a:r>
              <a:rPr lang="en-US" sz="2800" spc="-30" dirty="0">
                <a:solidFill>
                  <a:srgbClr val="022741"/>
                </a:solidFill>
                <a:latin typeface="Nunito" pitchFamily="2" charset="-18"/>
              </a:rPr>
              <a:t> have been integrated into the overall architectural landscape of the project in their original state. 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EA270354-2DB5-FA63-AACA-9F9B8BFE6B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769" y="1905011"/>
            <a:ext cx="3355759" cy="4474345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6F5815EC-218A-D2F7-C5F4-7417B5454C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8714" y="1905012"/>
            <a:ext cx="6338657" cy="447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3304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E7C857-7A6B-DAD2-D680-939DDA5C7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>
            <a:extLst>
              <a:ext uri="{FF2B5EF4-FFF2-40B4-BE49-F238E27FC236}">
                <a16:creationId xmlns:a16="http://schemas.microsoft.com/office/drawing/2014/main" id="{E50E3635-D4DD-7697-0AC5-0E369238AE18}"/>
              </a:ext>
            </a:extLst>
          </p:cNvPr>
          <p:cNvSpPr txBox="1"/>
          <p:nvPr/>
        </p:nvSpPr>
        <p:spPr>
          <a:xfrm>
            <a:off x="952499" y="875239"/>
            <a:ext cx="16897350" cy="5692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125"/>
              </a:lnSpc>
            </a:pPr>
            <a:r>
              <a:rPr lang="hu-HU" sz="4547" spc="-30" dirty="0">
                <a:solidFill>
                  <a:srgbClr val="B89677"/>
                </a:solidFill>
                <a:latin typeface="Nunito" pitchFamily="2" charset="-18"/>
              </a:rPr>
              <a:t>SUSTAINABLE AND INNOVATIVE SOLUTIONS</a:t>
            </a:r>
            <a:endParaRPr lang="en-US" sz="4547" spc="-30" dirty="0">
              <a:solidFill>
                <a:srgbClr val="B89677"/>
              </a:solidFill>
              <a:latin typeface="Nunito" pitchFamily="2" charset="-18"/>
            </a:endParaRP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5B803552-1208-0C4B-5029-9AAEEB2F316A}"/>
              </a:ext>
            </a:extLst>
          </p:cNvPr>
          <p:cNvSpPr/>
          <p:nvPr/>
        </p:nvSpPr>
        <p:spPr>
          <a:xfrm>
            <a:off x="-4070" y="9205645"/>
            <a:ext cx="18292070" cy="1081358"/>
          </a:xfrm>
          <a:prstGeom prst="rect">
            <a:avLst/>
          </a:prstGeom>
          <a:solidFill>
            <a:srgbClr val="0227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636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7976C3A-312C-1CC7-94AC-0DA5876B023C}"/>
              </a:ext>
            </a:extLst>
          </p:cNvPr>
          <p:cNvCxnSpPr>
            <a:cxnSpLocks/>
          </p:cNvCxnSpPr>
          <p:nvPr/>
        </p:nvCxnSpPr>
        <p:spPr>
          <a:xfrm>
            <a:off x="304800" y="1532016"/>
            <a:ext cx="17545050" cy="0"/>
          </a:xfrm>
          <a:prstGeom prst="line">
            <a:avLst/>
          </a:prstGeom>
          <a:ln w="9525">
            <a:solidFill>
              <a:srgbClr val="C19E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Kép 1">
            <a:extLst>
              <a:ext uri="{FF2B5EF4-FFF2-40B4-BE49-F238E27FC236}">
                <a16:creationId xmlns:a16="http://schemas.microsoft.com/office/drawing/2014/main" id="{3F9B845F-C51A-98BC-7B3A-B29EE27955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0064" y="9008796"/>
            <a:ext cx="1475055" cy="1475055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4114974C-6D2C-6C48-38CB-ABEC1D648E1F}"/>
              </a:ext>
            </a:extLst>
          </p:cNvPr>
          <p:cNvSpPr txBox="1"/>
          <p:nvPr/>
        </p:nvSpPr>
        <p:spPr>
          <a:xfrm>
            <a:off x="957659" y="2983768"/>
            <a:ext cx="660239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spc="-30" dirty="0">
                <a:solidFill>
                  <a:srgbClr val="022741"/>
                </a:solidFill>
                <a:latin typeface="Nunito" pitchFamily="2" charset="-18"/>
              </a:rPr>
              <a:t>1.) Geothermal heating</a:t>
            </a:r>
          </a:p>
          <a:p>
            <a:pPr algn="just"/>
            <a:r>
              <a:rPr lang="en-US" sz="2800" spc="-30" dirty="0">
                <a:solidFill>
                  <a:srgbClr val="022741"/>
                </a:solidFill>
                <a:latin typeface="Nunito" pitchFamily="2" charset="-18"/>
              </a:rPr>
              <a:t>2.) Solar energy</a:t>
            </a:r>
          </a:p>
          <a:p>
            <a:pPr algn="just"/>
            <a:r>
              <a:rPr lang="en-US" sz="2800" spc="-30" dirty="0">
                <a:solidFill>
                  <a:srgbClr val="022741"/>
                </a:solidFill>
                <a:latin typeface="Nunito" pitchFamily="2" charset="-18"/>
              </a:rPr>
              <a:t>3.) Rainwater</a:t>
            </a:r>
          </a:p>
          <a:p>
            <a:pPr algn="just"/>
            <a:r>
              <a:rPr lang="en-US" sz="2800" spc="-30" dirty="0">
                <a:solidFill>
                  <a:srgbClr val="022741"/>
                </a:solidFill>
                <a:latin typeface="Nunito" pitchFamily="2" charset="-18"/>
              </a:rPr>
              <a:t>4.) Green roofs</a:t>
            </a:r>
          </a:p>
          <a:p>
            <a:pPr algn="just"/>
            <a:r>
              <a:rPr lang="en-US" sz="2800" spc="-30" dirty="0">
                <a:solidFill>
                  <a:srgbClr val="022741"/>
                </a:solidFill>
                <a:latin typeface="Nunito" pitchFamily="2" charset="-18"/>
              </a:rPr>
              <a:t>5.) Motion-activated street lighting</a:t>
            </a:r>
          </a:p>
          <a:p>
            <a:pPr algn="just"/>
            <a:r>
              <a:rPr lang="en-US" sz="2800" spc="-30" dirty="0">
                <a:solidFill>
                  <a:srgbClr val="022741"/>
                </a:solidFill>
                <a:latin typeface="Nunito" pitchFamily="2" charset="-18"/>
              </a:rPr>
              <a:t>6.) Waste management</a:t>
            </a:r>
          </a:p>
          <a:p>
            <a:pPr algn="just"/>
            <a:r>
              <a:rPr lang="en-US" sz="2800" spc="-30" dirty="0">
                <a:solidFill>
                  <a:srgbClr val="022741"/>
                </a:solidFill>
                <a:latin typeface="Nunito" pitchFamily="2" charset="-18"/>
              </a:rPr>
              <a:t>7.) Natural light</a:t>
            </a:r>
          </a:p>
          <a:p>
            <a:pPr algn="just"/>
            <a:r>
              <a:rPr lang="en-US" sz="2800" spc="-30" dirty="0">
                <a:solidFill>
                  <a:srgbClr val="022741"/>
                </a:solidFill>
                <a:latin typeface="Nunito" pitchFamily="2" charset="-18"/>
              </a:rPr>
              <a:t>8.) Air quality</a:t>
            </a:r>
          </a:p>
          <a:p>
            <a:pPr algn="just"/>
            <a:r>
              <a:rPr lang="en-US" sz="2800" spc="-30" dirty="0">
                <a:solidFill>
                  <a:srgbClr val="022741"/>
                </a:solidFill>
                <a:latin typeface="Nunito" pitchFamily="2" charset="-18"/>
              </a:rPr>
              <a:t>9.) Premium built-in materials</a:t>
            </a:r>
          </a:p>
          <a:p>
            <a:pPr algn="just"/>
            <a:r>
              <a:rPr lang="en-US" sz="2800" spc="-30" dirty="0">
                <a:solidFill>
                  <a:srgbClr val="022741"/>
                </a:solidFill>
                <a:latin typeface="Nunito" pitchFamily="2" charset="-18"/>
              </a:rPr>
              <a:t>10.) Regional, certified sources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F4E679F2-7F23-69F4-0DD3-6EB4D8A461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759" y="1909659"/>
            <a:ext cx="4565541" cy="6847913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39443C99-BB07-FADF-1461-062D46777A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1002" y="1909660"/>
            <a:ext cx="4988847" cy="684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2073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E7C857-7A6B-DAD2-D680-939DDA5C7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>
            <a:extLst>
              <a:ext uri="{FF2B5EF4-FFF2-40B4-BE49-F238E27FC236}">
                <a16:creationId xmlns:a16="http://schemas.microsoft.com/office/drawing/2014/main" id="{E50E3635-D4DD-7697-0AC5-0E369238AE18}"/>
              </a:ext>
            </a:extLst>
          </p:cNvPr>
          <p:cNvSpPr txBox="1"/>
          <p:nvPr/>
        </p:nvSpPr>
        <p:spPr>
          <a:xfrm>
            <a:off x="952499" y="875239"/>
            <a:ext cx="16897350" cy="5692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125"/>
              </a:lnSpc>
            </a:pPr>
            <a:r>
              <a:rPr lang="hu-HU" sz="4547" spc="-30" dirty="0">
                <a:solidFill>
                  <a:srgbClr val="B89677"/>
                </a:solidFill>
                <a:latin typeface="Nunito" pitchFamily="2" charset="-18"/>
              </a:rPr>
              <a:t>COMMUNITY INVOLVEMENT</a:t>
            </a:r>
            <a:endParaRPr lang="en-US" sz="4547" spc="-30" dirty="0">
              <a:solidFill>
                <a:srgbClr val="B89677"/>
              </a:solidFill>
              <a:latin typeface="Nunito" pitchFamily="2" charset="-18"/>
            </a:endParaRP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5B803552-1208-0C4B-5029-9AAEEB2F316A}"/>
              </a:ext>
            </a:extLst>
          </p:cNvPr>
          <p:cNvSpPr/>
          <p:nvPr/>
        </p:nvSpPr>
        <p:spPr>
          <a:xfrm>
            <a:off x="-4070" y="9205645"/>
            <a:ext cx="18292070" cy="1081358"/>
          </a:xfrm>
          <a:prstGeom prst="rect">
            <a:avLst/>
          </a:prstGeom>
          <a:solidFill>
            <a:srgbClr val="0227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636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7976C3A-312C-1CC7-94AC-0DA5876B023C}"/>
              </a:ext>
            </a:extLst>
          </p:cNvPr>
          <p:cNvCxnSpPr>
            <a:cxnSpLocks/>
          </p:cNvCxnSpPr>
          <p:nvPr/>
        </p:nvCxnSpPr>
        <p:spPr>
          <a:xfrm>
            <a:off x="304800" y="1532016"/>
            <a:ext cx="17545050" cy="0"/>
          </a:xfrm>
          <a:prstGeom prst="line">
            <a:avLst/>
          </a:prstGeom>
          <a:ln w="9525">
            <a:solidFill>
              <a:srgbClr val="C19E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Kép 1">
            <a:extLst>
              <a:ext uri="{FF2B5EF4-FFF2-40B4-BE49-F238E27FC236}">
                <a16:creationId xmlns:a16="http://schemas.microsoft.com/office/drawing/2014/main" id="{3F9B845F-C51A-98BC-7B3A-B29EE27955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0064" y="9008796"/>
            <a:ext cx="1475055" cy="1475055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D24B38CF-801B-DB7A-381F-E1C36D3453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98" y="1934482"/>
            <a:ext cx="4812437" cy="3209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6AC5535E-4AAE-56F4-D3B6-FDC9B340EC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98" y="5340348"/>
            <a:ext cx="4815698" cy="320901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02E0D433-01E4-7BA3-02F4-351A4F3EB527}"/>
              </a:ext>
            </a:extLst>
          </p:cNvPr>
          <p:cNvSpPr txBox="1"/>
          <p:nvPr/>
        </p:nvSpPr>
        <p:spPr>
          <a:xfrm>
            <a:off x="6196613" y="1934482"/>
            <a:ext cx="11653236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spc="-30" dirty="0">
                <a:solidFill>
                  <a:srgbClr val="022741"/>
                </a:solidFill>
                <a:latin typeface="Nunito" pitchFamily="2" charset="-18"/>
              </a:rPr>
              <a:t>Beyond the scope of a neighborhood-scale residential development, Waterfront City also </a:t>
            </a:r>
            <a:r>
              <a:rPr lang="en-US" sz="2800" b="1" spc="-30" dirty="0">
                <a:solidFill>
                  <a:srgbClr val="022741"/>
                </a:solidFill>
                <a:latin typeface="Nunito" pitchFamily="2" charset="-18"/>
              </a:rPr>
              <a:t>supports its wider social context with multiple contributions</a:t>
            </a:r>
            <a:r>
              <a:rPr lang="en-US" sz="2800" spc="-30" dirty="0">
                <a:solidFill>
                  <a:srgbClr val="022741"/>
                </a:solidFill>
                <a:latin typeface="Nunito" pitchFamily="2" charset="-18"/>
              </a:rPr>
              <a:t> to the area and its community: </a:t>
            </a:r>
          </a:p>
          <a:p>
            <a:endParaRPr lang="en-US" sz="2800" spc="-30" dirty="0">
              <a:solidFill>
                <a:srgbClr val="022741"/>
              </a:solidFill>
              <a:latin typeface="Nunito" pitchFamily="2" charset="-18"/>
            </a:endParaRPr>
          </a:p>
          <a:p>
            <a:r>
              <a:rPr lang="en-US" sz="2800" spc="-30" dirty="0">
                <a:solidFill>
                  <a:srgbClr val="022741"/>
                </a:solidFill>
                <a:latin typeface="Nunito" pitchFamily="2" charset="-18"/>
              </a:rPr>
              <a:t>1.) </a:t>
            </a:r>
            <a:r>
              <a:rPr lang="en-US" sz="2800" b="1" spc="-30" dirty="0">
                <a:solidFill>
                  <a:srgbClr val="022741"/>
                </a:solidFill>
                <a:latin typeface="Nunito" pitchFamily="2" charset="-18"/>
              </a:rPr>
              <a:t>transport infrastructure investments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spc="-30" dirty="0">
                <a:solidFill>
                  <a:srgbClr val="022741"/>
                </a:solidFill>
                <a:latin typeface="Nunito" pitchFamily="2" charset="-18"/>
              </a:rPr>
              <a:t>creation of parking spaces in the surrounding streets,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spc="-30" dirty="0">
                <a:solidFill>
                  <a:srgbClr val="022741"/>
                </a:solidFill>
                <a:latin typeface="Nunito" pitchFamily="2" charset="-18"/>
              </a:rPr>
              <a:t>renovation of pavements,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spc="-30" dirty="0">
                <a:solidFill>
                  <a:srgbClr val="022741"/>
                </a:solidFill>
                <a:latin typeface="Nunito" pitchFamily="2" charset="-18"/>
              </a:rPr>
              <a:t>rebuilding and creating transport interchanges.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spc="-30" dirty="0">
              <a:solidFill>
                <a:srgbClr val="022741"/>
              </a:solidFill>
              <a:latin typeface="Nunito" pitchFamily="2" charset="-18"/>
            </a:endParaRPr>
          </a:p>
          <a:p>
            <a:r>
              <a:rPr lang="en-US" sz="2800" spc="-30" dirty="0">
                <a:solidFill>
                  <a:srgbClr val="022741"/>
                </a:solidFill>
                <a:latin typeface="Nunito" pitchFamily="2" charset="-18"/>
              </a:rPr>
              <a:t>2.) </a:t>
            </a:r>
            <a:r>
              <a:rPr lang="en-US" sz="2800" b="1" spc="-30" dirty="0">
                <a:solidFill>
                  <a:srgbClr val="022741"/>
                </a:solidFill>
                <a:latin typeface="Nunito" pitchFamily="2" charset="-18"/>
              </a:rPr>
              <a:t>public investments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spc="-30" dirty="0">
                <a:solidFill>
                  <a:srgbClr val="022741"/>
                </a:solidFill>
                <a:latin typeface="Nunito" pitchFamily="2" charset="-18"/>
              </a:rPr>
              <a:t>István </a:t>
            </a:r>
            <a:r>
              <a:rPr lang="en-US" sz="2800" spc="-30" dirty="0" err="1">
                <a:solidFill>
                  <a:srgbClr val="022741"/>
                </a:solidFill>
                <a:latin typeface="Nunito" pitchFamily="2" charset="-18"/>
              </a:rPr>
              <a:t>Kaszap</a:t>
            </a:r>
            <a:r>
              <a:rPr lang="en-US" sz="2800" spc="-30" dirty="0">
                <a:solidFill>
                  <a:srgbClr val="022741"/>
                </a:solidFill>
                <a:latin typeface="Nunito" pitchFamily="2" charset="-18"/>
              </a:rPr>
              <a:t> Park with 2,200 sqm greenery, new trees and rejuvenated pump</a:t>
            </a:r>
            <a:r>
              <a:rPr lang="hu-HU" sz="2800" spc="-30" dirty="0">
                <a:solidFill>
                  <a:srgbClr val="022741"/>
                </a:solidFill>
                <a:latin typeface="Nunito" pitchFamily="2" charset="-18"/>
              </a:rPr>
              <a:t>-</a:t>
            </a:r>
            <a:r>
              <a:rPr lang="en-US" sz="2800" spc="-30" dirty="0">
                <a:solidFill>
                  <a:srgbClr val="022741"/>
                </a:solidFill>
                <a:latin typeface="Nunito" pitchFamily="2" charset="-18"/>
              </a:rPr>
              <a:t>track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spc="-30" dirty="0">
              <a:solidFill>
                <a:srgbClr val="022741"/>
              </a:solidFill>
              <a:latin typeface="Nunito" pitchFamily="2" charset="-18"/>
            </a:endParaRPr>
          </a:p>
          <a:p>
            <a:r>
              <a:rPr lang="en-US" sz="2800" spc="-30" dirty="0">
                <a:solidFill>
                  <a:srgbClr val="022741"/>
                </a:solidFill>
                <a:latin typeface="Nunito" pitchFamily="2" charset="-18"/>
              </a:rPr>
              <a:t>3.) </a:t>
            </a:r>
            <a:r>
              <a:rPr lang="en-US" sz="2800" b="1" spc="-30" dirty="0">
                <a:solidFill>
                  <a:srgbClr val="022741"/>
                </a:solidFill>
                <a:latin typeface="Nunito" pitchFamily="2" charset="-18"/>
              </a:rPr>
              <a:t>financial contribution for the Municipality’s community programs</a:t>
            </a:r>
          </a:p>
        </p:txBody>
      </p:sp>
    </p:spTree>
    <p:extLst>
      <p:ext uri="{BB962C8B-B14F-4D97-AF65-F5344CB8AC3E}">
        <p14:creationId xmlns:p14="http://schemas.microsoft.com/office/powerpoint/2010/main" val="12154267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E7C857-7A6B-DAD2-D680-939DDA5C7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>
            <a:extLst>
              <a:ext uri="{FF2B5EF4-FFF2-40B4-BE49-F238E27FC236}">
                <a16:creationId xmlns:a16="http://schemas.microsoft.com/office/drawing/2014/main" id="{E50E3635-D4DD-7697-0AC5-0E369238AE18}"/>
              </a:ext>
            </a:extLst>
          </p:cNvPr>
          <p:cNvSpPr txBox="1"/>
          <p:nvPr/>
        </p:nvSpPr>
        <p:spPr>
          <a:xfrm>
            <a:off x="952499" y="875239"/>
            <a:ext cx="16897350" cy="5692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125"/>
              </a:lnSpc>
            </a:pPr>
            <a:r>
              <a:rPr lang="hu-HU" sz="4547" spc="-30" dirty="0">
                <a:solidFill>
                  <a:srgbClr val="B89677"/>
                </a:solidFill>
                <a:latin typeface="Nunito" pitchFamily="2" charset="-18"/>
              </a:rPr>
              <a:t>FINANCING AND SALES</a:t>
            </a:r>
            <a:endParaRPr lang="en-US" sz="4547" spc="-30" dirty="0">
              <a:solidFill>
                <a:srgbClr val="B89677"/>
              </a:solidFill>
              <a:latin typeface="Nunito" pitchFamily="2" charset="-18"/>
            </a:endParaRP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5B803552-1208-0C4B-5029-9AAEEB2F316A}"/>
              </a:ext>
            </a:extLst>
          </p:cNvPr>
          <p:cNvSpPr/>
          <p:nvPr/>
        </p:nvSpPr>
        <p:spPr>
          <a:xfrm>
            <a:off x="-4070" y="9205645"/>
            <a:ext cx="18292070" cy="1081358"/>
          </a:xfrm>
          <a:prstGeom prst="rect">
            <a:avLst/>
          </a:prstGeom>
          <a:solidFill>
            <a:srgbClr val="0227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636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7976C3A-312C-1CC7-94AC-0DA5876B023C}"/>
              </a:ext>
            </a:extLst>
          </p:cNvPr>
          <p:cNvCxnSpPr>
            <a:cxnSpLocks/>
          </p:cNvCxnSpPr>
          <p:nvPr/>
        </p:nvCxnSpPr>
        <p:spPr>
          <a:xfrm>
            <a:off x="304800" y="1532016"/>
            <a:ext cx="17545050" cy="0"/>
          </a:xfrm>
          <a:prstGeom prst="line">
            <a:avLst/>
          </a:prstGeom>
          <a:ln w="9525">
            <a:solidFill>
              <a:srgbClr val="C19E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Kép 1">
            <a:extLst>
              <a:ext uri="{FF2B5EF4-FFF2-40B4-BE49-F238E27FC236}">
                <a16:creationId xmlns:a16="http://schemas.microsoft.com/office/drawing/2014/main" id="{3F9B845F-C51A-98BC-7B3A-B29EE27955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0064" y="9008796"/>
            <a:ext cx="1475055" cy="1475055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638039FA-4C40-57A5-D201-688F220C4CB9}"/>
              </a:ext>
            </a:extLst>
          </p:cNvPr>
          <p:cNvSpPr txBox="1"/>
          <p:nvPr/>
        </p:nvSpPr>
        <p:spPr>
          <a:xfrm>
            <a:off x="9967620" y="1893995"/>
            <a:ext cx="7882229" cy="69865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n-US" sz="2800" spc="-30" dirty="0">
                <a:solidFill>
                  <a:srgbClr val="022741"/>
                </a:solidFill>
                <a:latin typeface="Nunito"/>
              </a:rPr>
              <a:t>The residential and commercial properties in phases I. (269 apartments), II. (169 apartments) and III. (217 apartments) are </a:t>
            </a:r>
            <a:r>
              <a:rPr lang="en-US" sz="2800" b="1" spc="-30" dirty="0">
                <a:solidFill>
                  <a:srgbClr val="022741"/>
                </a:solidFill>
                <a:latin typeface="Nunito"/>
              </a:rPr>
              <a:t>100% sold</a:t>
            </a:r>
            <a:r>
              <a:rPr lang="en-US" sz="2800" spc="-30" dirty="0">
                <a:solidFill>
                  <a:srgbClr val="022741"/>
                </a:solidFill>
                <a:latin typeface="Nunito"/>
              </a:rPr>
              <a:t>, and units in phase IV. (252 apartments) were </a:t>
            </a:r>
            <a:r>
              <a:rPr lang="en-US" sz="2800" b="1" spc="-30" dirty="0">
                <a:solidFill>
                  <a:srgbClr val="022741"/>
                </a:solidFill>
                <a:latin typeface="Nunito"/>
              </a:rPr>
              <a:t>90% pre-sold </a:t>
            </a:r>
            <a:r>
              <a:rPr lang="en-US" sz="2800" spc="-30" dirty="0">
                <a:solidFill>
                  <a:srgbClr val="022741"/>
                </a:solidFill>
                <a:latin typeface="Nunito"/>
              </a:rPr>
              <a:t>before handover of the building. </a:t>
            </a:r>
          </a:p>
          <a:p>
            <a:pPr algn="just"/>
            <a:endParaRPr lang="en-US" sz="2800" spc="-30" dirty="0">
              <a:solidFill>
                <a:srgbClr val="022741"/>
              </a:solidFill>
              <a:latin typeface="Nunito" pitchFamily="2" charset="-18"/>
            </a:endParaRPr>
          </a:p>
          <a:p>
            <a:pPr algn="just"/>
            <a:r>
              <a:rPr lang="en-US" sz="2800" spc="-30" dirty="0">
                <a:solidFill>
                  <a:srgbClr val="022741"/>
                </a:solidFill>
                <a:latin typeface="Nunito"/>
              </a:rPr>
              <a:t>Units in phase V. (149 apartments) just went on the market last week, with </a:t>
            </a:r>
            <a:r>
              <a:rPr lang="en-US" sz="2800" b="1" spc="-30" dirty="0">
                <a:solidFill>
                  <a:srgbClr val="022741"/>
                </a:solidFill>
                <a:latin typeface="Nunito"/>
              </a:rPr>
              <a:t>10% pre-sale realized already in 7 days</a:t>
            </a:r>
            <a:r>
              <a:rPr lang="en-US" sz="2800" spc="-30" dirty="0">
                <a:solidFill>
                  <a:srgbClr val="022741"/>
                </a:solidFill>
                <a:latin typeface="Nunito"/>
              </a:rPr>
              <a:t>. Buyers receive full support from the </a:t>
            </a:r>
            <a:r>
              <a:rPr lang="en-US" sz="2800" b="1" spc="-30" dirty="0">
                <a:solidFill>
                  <a:srgbClr val="022741"/>
                </a:solidFill>
                <a:latin typeface="Nunito"/>
              </a:rPr>
              <a:t>experienced sales team </a:t>
            </a:r>
            <a:r>
              <a:rPr lang="en-US" sz="2800" spc="-30" dirty="0">
                <a:solidFill>
                  <a:srgbClr val="022741"/>
                </a:solidFill>
                <a:latin typeface="Nunito"/>
              </a:rPr>
              <a:t>at both the Waterfront City </a:t>
            </a:r>
            <a:r>
              <a:rPr lang="en-US" sz="2800" b="1" spc="-30" dirty="0">
                <a:solidFill>
                  <a:srgbClr val="022741"/>
                </a:solidFill>
                <a:latin typeface="Nunito"/>
              </a:rPr>
              <a:t>on-site sales office </a:t>
            </a:r>
            <a:r>
              <a:rPr lang="en-US" sz="2800" spc="-30" dirty="0">
                <a:solidFill>
                  <a:srgbClr val="022741"/>
                </a:solidFill>
                <a:latin typeface="Nunito"/>
              </a:rPr>
              <a:t>and the </a:t>
            </a:r>
            <a:r>
              <a:rPr lang="en-US" sz="2800" spc="-30" dirty="0" err="1">
                <a:solidFill>
                  <a:srgbClr val="022741"/>
                </a:solidFill>
                <a:latin typeface="Nunito"/>
              </a:rPr>
              <a:t>Biggeorge</a:t>
            </a:r>
            <a:r>
              <a:rPr lang="en-US" sz="2800" spc="-30" dirty="0">
                <a:solidFill>
                  <a:srgbClr val="022741"/>
                </a:solidFill>
                <a:latin typeface="Nunito"/>
              </a:rPr>
              <a:t> Property sales office, who guide them through the </a:t>
            </a:r>
            <a:r>
              <a:rPr lang="en-US" sz="2800" b="1" spc="-30" dirty="0">
                <a:solidFill>
                  <a:srgbClr val="022741"/>
                </a:solidFill>
                <a:latin typeface="Nunito"/>
              </a:rPr>
              <a:t>multi-stage buying process </a:t>
            </a:r>
            <a:r>
              <a:rPr lang="en-US" sz="2800" spc="-30" dirty="0">
                <a:solidFill>
                  <a:srgbClr val="022741"/>
                </a:solidFill>
                <a:latin typeface="Nunito"/>
              </a:rPr>
              <a:t>(from selecting a property, signing a contract and choosing financing options to selecting materials and moving in). </a:t>
            </a:r>
          </a:p>
        </p:txBody>
      </p:sp>
      <p:grpSp>
        <p:nvGrpSpPr>
          <p:cNvPr id="25" name="Csoportba foglalás 24">
            <a:extLst>
              <a:ext uri="{FF2B5EF4-FFF2-40B4-BE49-F238E27FC236}">
                <a16:creationId xmlns:a16="http://schemas.microsoft.com/office/drawing/2014/main" id="{131FC090-0966-6AF0-F6AC-154C7F8033F0}"/>
              </a:ext>
            </a:extLst>
          </p:cNvPr>
          <p:cNvGrpSpPr/>
          <p:nvPr/>
        </p:nvGrpSpPr>
        <p:grpSpPr>
          <a:xfrm>
            <a:off x="952499" y="1980593"/>
            <a:ext cx="8822745" cy="4970384"/>
            <a:chOff x="952499" y="1914633"/>
            <a:chExt cx="8822745" cy="4970384"/>
          </a:xfrm>
        </p:grpSpPr>
        <p:grpSp>
          <p:nvGrpSpPr>
            <p:cNvPr id="7" name="Csoportba foglalás 6">
              <a:extLst>
                <a:ext uri="{FF2B5EF4-FFF2-40B4-BE49-F238E27FC236}">
                  <a16:creationId xmlns:a16="http://schemas.microsoft.com/office/drawing/2014/main" id="{E4666099-92FF-AAB1-59BF-943ADF04C692}"/>
                </a:ext>
              </a:extLst>
            </p:cNvPr>
            <p:cNvGrpSpPr/>
            <p:nvPr/>
          </p:nvGrpSpPr>
          <p:grpSpPr>
            <a:xfrm>
              <a:off x="952499" y="1914633"/>
              <a:ext cx="8822745" cy="4970384"/>
              <a:chOff x="952499" y="1877433"/>
              <a:chExt cx="12208086" cy="6877551"/>
            </a:xfrm>
          </p:grpSpPr>
          <p:pic>
            <p:nvPicPr>
              <p:cNvPr id="3" name="Kép 2">
                <a:extLst>
                  <a:ext uri="{FF2B5EF4-FFF2-40B4-BE49-F238E27FC236}">
                    <a16:creationId xmlns:a16="http://schemas.microsoft.com/office/drawing/2014/main" id="{673EA72D-70E3-3B2E-F6DA-D32138BBC55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677" r="13734" b="-1"/>
              <a:stretch/>
            </p:blipFill>
            <p:spPr bwMode="auto">
              <a:xfrm>
                <a:off x="952499" y="1877433"/>
                <a:ext cx="12208086" cy="6877551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5" name="Téglalap 4">
                <a:extLst>
                  <a:ext uri="{FF2B5EF4-FFF2-40B4-BE49-F238E27FC236}">
                    <a16:creationId xmlns:a16="http://schemas.microsoft.com/office/drawing/2014/main" id="{96FAD9F6-E158-F69C-DD09-E8B77943FC4D}"/>
                  </a:ext>
                </a:extLst>
              </p:cNvPr>
              <p:cNvSpPr/>
              <p:nvPr/>
            </p:nvSpPr>
            <p:spPr>
              <a:xfrm>
                <a:off x="4829322" y="3435252"/>
                <a:ext cx="998806" cy="717453"/>
              </a:xfrm>
              <a:prstGeom prst="rect">
                <a:avLst/>
              </a:prstGeom>
              <a:solidFill>
                <a:srgbClr val="13175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11" name="Szövegdoboz 10">
              <a:extLst>
                <a:ext uri="{FF2B5EF4-FFF2-40B4-BE49-F238E27FC236}">
                  <a16:creationId xmlns:a16="http://schemas.microsoft.com/office/drawing/2014/main" id="{644B7259-2E1B-81BA-FA6C-03022C0E997D}"/>
                </a:ext>
              </a:extLst>
            </p:cNvPr>
            <p:cNvSpPr txBox="1"/>
            <p:nvPr/>
          </p:nvSpPr>
          <p:spPr>
            <a:xfrm>
              <a:off x="3659017" y="3070290"/>
              <a:ext cx="10082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completed</a:t>
              </a:r>
            </a:p>
            <a:p>
              <a:r>
                <a:rPr lang="en-US" sz="1400" dirty="0">
                  <a:solidFill>
                    <a:schemeClr val="bg1"/>
                  </a:solidFill>
                </a:rPr>
                <a:t>100% sold</a:t>
              </a:r>
              <a:endParaRPr lang="hu-HU" dirty="0"/>
            </a:p>
          </p:txBody>
        </p:sp>
        <p:sp>
          <p:nvSpPr>
            <p:cNvPr id="12" name="Téglalap 11">
              <a:extLst>
                <a:ext uri="{FF2B5EF4-FFF2-40B4-BE49-F238E27FC236}">
                  <a16:creationId xmlns:a16="http://schemas.microsoft.com/office/drawing/2014/main" id="{3323CABA-24B4-40F8-D071-B47CBE90AFBF}"/>
                </a:ext>
              </a:extLst>
            </p:cNvPr>
            <p:cNvSpPr/>
            <p:nvPr/>
          </p:nvSpPr>
          <p:spPr>
            <a:xfrm>
              <a:off x="7065377" y="3398566"/>
              <a:ext cx="639320" cy="459231"/>
            </a:xfrm>
            <a:prstGeom prst="rect">
              <a:avLst/>
            </a:prstGeom>
            <a:solidFill>
              <a:srgbClr val="13175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3" name="Téglalap 12">
              <a:extLst>
                <a:ext uri="{FF2B5EF4-FFF2-40B4-BE49-F238E27FC236}">
                  <a16:creationId xmlns:a16="http://schemas.microsoft.com/office/drawing/2014/main" id="{E4BC879C-CA05-C2A5-8AAF-E634EB8D05E8}"/>
                </a:ext>
              </a:extLst>
            </p:cNvPr>
            <p:cNvSpPr/>
            <p:nvPr/>
          </p:nvSpPr>
          <p:spPr>
            <a:xfrm>
              <a:off x="4096146" y="2728266"/>
              <a:ext cx="475205" cy="310350"/>
            </a:xfrm>
            <a:prstGeom prst="rect">
              <a:avLst/>
            </a:prstGeom>
            <a:solidFill>
              <a:srgbClr val="13175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7" name="Téglalap 16">
              <a:extLst>
                <a:ext uri="{FF2B5EF4-FFF2-40B4-BE49-F238E27FC236}">
                  <a16:creationId xmlns:a16="http://schemas.microsoft.com/office/drawing/2014/main" id="{6759047B-F946-25C7-9553-E58315929E8C}"/>
                </a:ext>
              </a:extLst>
            </p:cNvPr>
            <p:cNvSpPr/>
            <p:nvPr/>
          </p:nvSpPr>
          <p:spPr>
            <a:xfrm>
              <a:off x="7963296" y="2800656"/>
              <a:ext cx="721833" cy="597910"/>
            </a:xfrm>
            <a:prstGeom prst="rect">
              <a:avLst/>
            </a:prstGeom>
            <a:solidFill>
              <a:srgbClr val="13175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8" name="Szövegdoboz 17">
              <a:extLst>
                <a:ext uri="{FF2B5EF4-FFF2-40B4-BE49-F238E27FC236}">
                  <a16:creationId xmlns:a16="http://schemas.microsoft.com/office/drawing/2014/main" id="{DC0887AF-1188-D1B8-8D6E-FCB0EDF1B891}"/>
                </a:ext>
              </a:extLst>
            </p:cNvPr>
            <p:cNvSpPr txBox="1"/>
            <p:nvPr/>
          </p:nvSpPr>
          <p:spPr>
            <a:xfrm>
              <a:off x="7855966" y="2785448"/>
              <a:ext cx="10082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completed</a:t>
              </a:r>
            </a:p>
            <a:p>
              <a:r>
                <a:rPr lang="en-US" sz="1400" dirty="0">
                  <a:solidFill>
                    <a:schemeClr val="bg1"/>
                  </a:solidFill>
                </a:rPr>
                <a:t>100% sold</a:t>
              </a:r>
              <a:endParaRPr lang="hu-HU" dirty="0"/>
            </a:p>
          </p:txBody>
        </p:sp>
        <p:sp>
          <p:nvSpPr>
            <p:cNvPr id="19" name="Téglalap 18">
              <a:extLst>
                <a:ext uri="{FF2B5EF4-FFF2-40B4-BE49-F238E27FC236}">
                  <a16:creationId xmlns:a16="http://schemas.microsoft.com/office/drawing/2014/main" id="{16F8BA5E-7423-B00B-C5C4-1E34CDAAD64A}"/>
                </a:ext>
              </a:extLst>
            </p:cNvPr>
            <p:cNvSpPr/>
            <p:nvPr/>
          </p:nvSpPr>
          <p:spPr>
            <a:xfrm>
              <a:off x="8058546" y="4075786"/>
              <a:ext cx="792084" cy="597910"/>
            </a:xfrm>
            <a:prstGeom prst="rect">
              <a:avLst/>
            </a:prstGeom>
            <a:solidFill>
              <a:srgbClr val="13175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0" name="Szövegdoboz 9">
              <a:extLst>
                <a:ext uri="{FF2B5EF4-FFF2-40B4-BE49-F238E27FC236}">
                  <a16:creationId xmlns:a16="http://schemas.microsoft.com/office/drawing/2014/main" id="{A7295CEE-D976-3137-DE58-87AAF056C503}"/>
                </a:ext>
              </a:extLst>
            </p:cNvPr>
            <p:cNvSpPr txBox="1"/>
            <p:nvPr/>
          </p:nvSpPr>
          <p:spPr>
            <a:xfrm>
              <a:off x="7972495" y="4022979"/>
              <a:ext cx="10082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completed</a:t>
              </a:r>
            </a:p>
            <a:p>
              <a:r>
                <a:rPr lang="en-US" sz="1400" dirty="0">
                  <a:solidFill>
                    <a:schemeClr val="bg1"/>
                  </a:solidFill>
                </a:rPr>
                <a:t>100% sold</a:t>
              </a:r>
              <a:endParaRPr lang="hu-HU" dirty="0"/>
            </a:p>
          </p:txBody>
        </p:sp>
        <p:sp>
          <p:nvSpPr>
            <p:cNvPr id="20" name="Téglalap 19">
              <a:extLst>
                <a:ext uri="{FF2B5EF4-FFF2-40B4-BE49-F238E27FC236}">
                  <a16:creationId xmlns:a16="http://schemas.microsoft.com/office/drawing/2014/main" id="{AD4FBBE4-64C9-6882-9D18-672963848D70}"/>
                </a:ext>
              </a:extLst>
            </p:cNvPr>
            <p:cNvSpPr/>
            <p:nvPr/>
          </p:nvSpPr>
          <p:spPr>
            <a:xfrm>
              <a:off x="6509117" y="4732020"/>
              <a:ext cx="1112520" cy="754380"/>
            </a:xfrm>
            <a:prstGeom prst="rect">
              <a:avLst/>
            </a:prstGeom>
            <a:solidFill>
              <a:srgbClr val="9E6E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1" name="Szövegdoboz 20">
              <a:extLst>
                <a:ext uri="{FF2B5EF4-FFF2-40B4-BE49-F238E27FC236}">
                  <a16:creationId xmlns:a16="http://schemas.microsoft.com/office/drawing/2014/main" id="{CA7CD275-A2AA-FB29-F647-C74F7911C2D4}"/>
                </a:ext>
              </a:extLst>
            </p:cNvPr>
            <p:cNvSpPr txBox="1"/>
            <p:nvPr/>
          </p:nvSpPr>
          <p:spPr>
            <a:xfrm>
              <a:off x="6561260" y="4732020"/>
              <a:ext cx="100823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handover in Q4 2024</a:t>
              </a:r>
            </a:p>
            <a:p>
              <a:r>
                <a:rPr lang="en-US" sz="1400" dirty="0">
                  <a:solidFill>
                    <a:srgbClr val="92D050"/>
                  </a:solidFill>
                </a:rPr>
                <a:t>85% sold</a:t>
              </a:r>
              <a:endParaRPr lang="en-US" dirty="0">
                <a:solidFill>
                  <a:srgbClr val="92D050"/>
                </a:solidFill>
              </a:endParaRPr>
            </a:p>
          </p:txBody>
        </p:sp>
        <p:sp>
          <p:nvSpPr>
            <p:cNvPr id="22" name="Téglalap 21">
              <a:extLst>
                <a:ext uri="{FF2B5EF4-FFF2-40B4-BE49-F238E27FC236}">
                  <a16:creationId xmlns:a16="http://schemas.microsoft.com/office/drawing/2014/main" id="{B643F8AF-13A2-B364-9670-2F83F53AF885}"/>
                </a:ext>
              </a:extLst>
            </p:cNvPr>
            <p:cNvSpPr/>
            <p:nvPr/>
          </p:nvSpPr>
          <p:spPr>
            <a:xfrm>
              <a:off x="7596163" y="2433425"/>
              <a:ext cx="561047" cy="310350"/>
            </a:xfrm>
            <a:prstGeom prst="rect">
              <a:avLst/>
            </a:prstGeom>
            <a:solidFill>
              <a:srgbClr val="13175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3" name="Téglalap 22">
              <a:extLst>
                <a:ext uri="{FF2B5EF4-FFF2-40B4-BE49-F238E27FC236}">
                  <a16:creationId xmlns:a16="http://schemas.microsoft.com/office/drawing/2014/main" id="{BC3526C2-C482-8312-57FD-D8FC99ACD8C2}"/>
                </a:ext>
              </a:extLst>
            </p:cNvPr>
            <p:cNvSpPr/>
            <p:nvPr/>
          </p:nvSpPr>
          <p:spPr>
            <a:xfrm>
              <a:off x="7997332" y="3618074"/>
              <a:ext cx="561047" cy="310350"/>
            </a:xfrm>
            <a:prstGeom prst="rect">
              <a:avLst/>
            </a:prstGeom>
            <a:solidFill>
              <a:srgbClr val="13175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24" name="Téglalap 23">
              <a:extLst>
                <a:ext uri="{FF2B5EF4-FFF2-40B4-BE49-F238E27FC236}">
                  <a16:creationId xmlns:a16="http://schemas.microsoft.com/office/drawing/2014/main" id="{EE1FC105-37A4-65BC-D0C5-80D592DFFF2E}"/>
                </a:ext>
              </a:extLst>
            </p:cNvPr>
            <p:cNvSpPr/>
            <p:nvPr/>
          </p:nvSpPr>
          <p:spPr>
            <a:xfrm>
              <a:off x="6767357" y="4334165"/>
              <a:ext cx="561047" cy="370709"/>
            </a:xfrm>
            <a:prstGeom prst="rect">
              <a:avLst/>
            </a:prstGeom>
            <a:solidFill>
              <a:srgbClr val="BC915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</p:grpSp>
      <p:sp>
        <p:nvSpPr>
          <p:cNvPr id="8" name="Szövegdoboz 7">
            <a:extLst>
              <a:ext uri="{FF2B5EF4-FFF2-40B4-BE49-F238E27FC236}">
                <a16:creationId xmlns:a16="http://schemas.microsoft.com/office/drawing/2014/main" id="{5A2155E2-65C5-3939-0999-5D6971FC0327}"/>
              </a:ext>
            </a:extLst>
          </p:cNvPr>
          <p:cNvSpPr txBox="1"/>
          <p:nvPr/>
        </p:nvSpPr>
        <p:spPr>
          <a:xfrm>
            <a:off x="952499" y="7365624"/>
            <a:ext cx="882274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pc="-30" dirty="0">
                <a:solidFill>
                  <a:srgbClr val="022741"/>
                </a:solidFill>
                <a:latin typeface="Nunito" pitchFamily="2" charset="-18"/>
              </a:rPr>
              <a:t>We realize our projects through </a:t>
            </a:r>
            <a:r>
              <a:rPr lang="en-US" sz="2800" b="1" spc="-30" dirty="0">
                <a:solidFill>
                  <a:srgbClr val="022741"/>
                </a:solidFill>
                <a:latin typeface="Nunito" pitchFamily="2" charset="-18"/>
              </a:rPr>
              <a:t>real estate funds </a:t>
            </a:r>
            <a:r>
              <a:rPr lang="en-US" sz="2800" spc="-30" dirty="0">
                <a:solidFill>
                  <a:srgbClr val="022741"/>
                </a:solidFill>
                <a:latin typeface="Nunito" pitchFamily="2" charset="-18"/>
              </a:rPr>
              <a:t>(financial investors + commercial banks). 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163099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E7C857-7A6B-DAD2-D680-939DDA5C7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>
            <a:extLst>
              <a:ext uri="{FF2B5EF4-FFF2-40B4-BE49-F238E27FC236}">
                <a16:creationId xmlns:a16="http://schemas.microsoft.com/office/drawing/2014/main" id="{E50E3635-D4DD-7697-0AC5-0E369238AE18}"/>
              </a:ext>
            </a:extLst>
          </p:cNvPr>
          <p:cNvSpPr txBox="1"/>
          <p:nvPr/>
        </p:nvSpPr>
        <p:spPr>
          <a:xfrm>
            <a:off x="952499" y="875239"/>
            <a:ext cx="16897350" cy="5692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125"/>
              </a:lnSpc>
            </a:pPr>
            <a:r>
              <a:rPr lang="hu-HU" sz="4547" spc="-30" dirty="0">
                <a:solidFill>
                  <a:srgbClr val="B89677"/>
                </a:solidFill>
                <a:latin typeface="Nunito" pitchFamily="2" charset="-18"/>
              </a:rPr>
              <a:t>MARKETING MIX &amp; CHANNELS</a:t>
            </a:r>
            <a:endParaRPr lang="en-US" sz="4547" spc="-30" dirty="0">
              <a:solidFill>
                <a:srgbClr val="B89677"/>
              </a:solidFill>
              <a:latin typeface="Nunito" pitchFamily="2" charset="-18"/>
            </a:endParaRP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5B803552-1208-0C4B-5029-9AAEEB2F316A}"/>
              </a:ext>
            </a:extLst>
          </p:cNvPr>
          <p:cNvSpPr/>
          <p:nvPr/>
        </p:nvSpPr>
        <p:spPr>
          <a:xfrm>
            <a:off x="-4070" y="9205645"/>
            <a:ext cx="18292070" cy="1081358"/>
          </a:xfrm>
          <a:prstGeom prst="rect">
            <a:avLst/>
          </a:prstGeom>
          <a:solidFill>
            <a:srgbClr val="0227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636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7976C3A-312C-1CC7-94AC-0DA5876B023C}"/>
              </a:ext>
            </a:extLst>
          </p:cNvPr>
          <p:cNvCxnSpPr>
            <a:cxnSpLocks/>
          </p:cNvCxnSpPr>
          <p:nvPr/>
        </p:nvCxnSpPr>
        <p:spPr>
          <a:xfrm>
            <a:off x="304800" y="1532016"/>
            <a:ext cx="17545050" cy="0"/>
          </a:xfrm>
          <a:prstGeom prst="line">
            <a:avLst/>
          </a:prstGeom>
          <a:ln w="9525">
            <a:solidFill>
              <a:srgbClr val="C19E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Kép 1">
            <a:extLst>
              <a:ext uri="{FF2B5EF4-FFF2-40B4-BE49-F238E27FC236}">
                <a16:creationId xmlns:a16="http://schemas.microsoft.com/office/drawing/2014/main" id="{3F9B845F-C51A-98BC-7B3A-B29EE27955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0064" y="9008796"/>
            <a:ext cx="1475055" cy="1475055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17C49B83-AA64-0C57-ECE9-51A0AA324E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208" y="5478127"/>
            <a:ext cx="3416551" cy="3416551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5D745D92-9F5D-B5DC-301C-80F60239ACCF}"/>
              </a:ext>
            </a:extLst>
          </p:cNvPr>
          <p:cNvSpPr txBox="1"/>
          <p:nvPr/>
        </p:nvSpPr>
        <p:spPr>
          <a:xfrm>
            <a:off x="952499" y="2015298"/>
            <a:ext cx="319709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spc="-30" dirty="0">
                <a:solidFill>
                  <a:srgbClr val="022741"/>
                </a:solidFill>
                <a:latin typeface="Nunito" pitchFamily="2" charset="-18"/>
              </a:rPr>
              <a:t>1.) Online</a:t>
            </a:r>
          </a:p>
          <a:p>
            <a:pPr algn="just"/>
            <a:r>
              <a:rPr lang="en-US" sz="2800" spc="-30" dirty="0">
                <a:solidFill>
                  <a:srgbClr val="022741"/>
                </a:solidFill>
                <a:latin typeface="Nunito" pitchFamily="2" charset="-18"/>
              </a:rPr>
              <a:t>	</a:t>
            </a:r>
          </a:p>
          <a:p>
            <a:pPr algn="just"/>
            <a:r>
              <a:rPr lang="en-US" sz="2800" spc="-30" dirty="0">
                <a:solidFill>
                  <a:srgbClr val="022741"/>
                </a:solidFill>
                <a:latin typeface="Nunito" pitchFamily="2" charset="-18"/>
              </a:rPr>
              <a:t>2.) Offline</a:t>
            </a:r>
          </a:p>
          <a:p>
            <a:pPr algn="just"/>
            <a:endParaRPr lang="en-US" sz="2800" spc="-30" dirty="0">
              <a:solidFill>
                <a:srgbClr val="022741"/>
              </a:solidFill>
              <a:latin typeface="Nunito" pitchFamily="2" charset="-18"/>
            </a:endParaRPr>
          </a:p>
          <a:p>
            <a:pPr algn="just"/>
            <a:r>
              <a:rPr lang="en-US" sz="2800" spc="-30" dirty="0">
                <a:solidFill>
                  <a:srgbClr val="022741"/>
                </a:solidFill>
                <a:latin typeface="Nunito" pitchFamily="2" charset="-18"/>
              </a:rPr>
              <a:t>3.) Broadcast</a:t>
            </a:r>
          </a:p>
          <a:p>
            <a:pPr algn="just"/>
            <a:endParaRPr lang="en-US" sz="2800" spc="-30" dirty="0">
              <a:solidFill>
                <a:srgbClr val="022741"/>
              </a:solidFill>
              <a:latin typeface="Nunito" pitchFamily="2" charset="-18"/>
            </a:endParaRPr>
          </a:p>
          <a:p>
            <a:pPr algn="just"/>
            <a:r>
              <a:rPr lang="en-US" sz="2800" spc="-30" dirty="0">
                <a:solidFill>
                  <a:srgbClr val="022741"/>
                </a:solidFill>
                <a:latin typeface="Nunito" pitchFamily="2" charset="-18"/>
              </a:rPr>
              <a:t>4.) Site branding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1ECBF1E6-5ED0-21DE-EE7F-8CE29AE22BE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086" b="3351"/>
          <a:stretch/>
        </p:blipFill>
        <p:spPr>
          <a:xfrm>
            <a:off x="7337687" y="1728865"/>
            <a:ext cx="5162071" cy="3514317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F835BF18-B348-F50F-21C8-8801E8959B8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7518" t="3328" r="2251" b="7460"/>
          <a:stretch/>
        </p:blipFill>
        <p:spPr>
          <a:xfrm>
            <a:off x="12766875" y="1728866"/>
            <a:ext cx="5082974" cy="3514320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5A1750B6-457E-A5F1-2570-2B471133733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959" t="4854" r="2670" b="7218"/>
          <a:stretch/>
        </p:blipFill>
        <p:spPr>
          <a:xfrm>
            <a:off x="304800" y="5478128"/>
            <a:ext cx="7516413" cy="3416551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982EF4CC-D965-71B9-014F-13B49A7DAE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31753" y="5457449"/>
            <a:ext cx="6018095" cy="3416551"/>
          </a:xfrm>
          <a:prstGeom prst="rect">
            <a:avLst/>
          </a:prstGeom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DA568E66-787F-1197-4BAB-0831436421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37825" y="1726293"/>
            <a:ext cx="1832745" cy="351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4861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E7C857-7A6B-DAD2-D680-939DDA5C7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>
            <a:extLst>
              <a:ext uri="{FF2B5EF4-FFF2-40B4-BE49-F238E27FC236}">
                <a16:creationId xmlns:a16="http://schemas.microsoft.com/office/drawing/2014/main" id="{E50E3635-D4DD-7697-0AC5-0E369238AE18}"/>
              </a:ext>
            </a:extLst>
          </p:cNvPr>
          <p:cNvSpPr txBox="1"/>
          <p:nvPr/>
        </p:nvSpPr>
        <p:spPr>
          <a:xfrm>
            <a:off x="952499" y="875239"/>
            <a:ext cx="16897350" cy="5692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125"/>
              </a:lnSpc>
            </a:pPr>
            <a:r>
              <a:rPr lang="hu-HU" sz="4547" spc="-30" dirty="0">
                <a:solidFill>
                  <a:srgbClr val="B89677"/>
                </a:solidFill>
                <a:latin typeface="Nunito" pitchFamily="2" charset="-18"/>
              </a:rPr>
              <a:t>GALLERY</a:t>
            </a:r>
            <a:endParaRPr lang="en-US" sz="4547" spc="-30" dirty="0">
              <a:solidFill>
                <a:srgbClr val="B89677"/>
              </a:solidFill>
              <a:latin typeface="Nunito" pitchFamily="2" charset="-18"/>
            </a:endParaRP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5B803552-1208-0C4B-5029-9AAEEB2F316A}"/>
              </a:ext>
            </a:extLst>
          </p:cNvPr>
          <p:cNvSpPr/>
          <p:nvPr/>
        </p:nvSpPr>
        <p:spPr>
          <a:xfrm>
            <a:off x="-4070" y="9205645"/>
            <a:ext cx="18292070" cy="1081358"/>
          </a:xfrm>
          <a:prstGeom prst="rect">
            <a:avLst/>
          </a:prstGeom>
          <a:solidFill>
            <a:srgbClr val="0227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636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7976C3A-312C-1CC7-94AC-0DA5876B023C}"/>
              </a:ext>
            </a:extLst>
          </p:cNvPr>
          <p:cNvCxnSpPr>
            <a:cxnSpLocks/>
          </p:cNvCxnSpPr>
          <p:nvPr/>
        </p:nvCxnSpPr>
        <p:spPr>
          <a:xfrm>
            <a:off x="304800" y="1532016"/>
            <a:ext cx="17545050" cy="0"/>
          </a:xfrm>
          <a:prstGeom prst="line">
            <a:avLst/>
          </a:prstGeom>
          <a:ln w="9525">
            <a:solidFill>
              <a:srgbClr val="C19E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Kép 4">
            <a:extLst>
              <a:ext uri="{FF2B5EF4-FFF2-40B4-BE49-F238E27FC236}">
                <a16:creationId xmlns:a16="http://schemas.microsoft.com/office/drawing/2014/main" id="{72A3FD06-5475-C136-3E7C-1C7547F3FC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0401" y="9088079"/>
            <a:ext cx="1316489" cy="1316489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C87AFDC7-1571-559D-7949-F688CD052D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99" y="1997990"/>
            <a:ext cx="8333833" cy="6240486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CBFC9927-3E14-C362-4CB6-142DA49DE9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777" y="1997990"/>
            <a:ext cx="8332862" cy="624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2458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E7C857-7A6B-DAD2-D680-939DDA5C7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>
            <a:extLst>
              <a:ext uri="{FF2B5EF4-FFF2-40B4-BE49-F238E27FC236}">
                <a16:creationId xmlns:a16="http://schemas.microsoft.com/office/drawing/2014/main" id="{E50E3635-D4DD-7697-0AC5-0E369238AE18}"/>
              </a:ext>
            </a:extLst>
          </p:cNvPr>
          <p:cNvSpPr txBox="1"/>
          <p:nvPr/>
        </p:nvSpPr>
        <p:spPr>
          <a:xfrm>
            <a:off x="952499" y="875239"/>
            <a:ext cx="16897350" cy="5692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125"/>
              </a:lnSpc>
            </a:pPr>
            <a:r>
              <a:rPr lang="hu-HU" sz="4547" spc="-30" dirty="0">
                <a:solidFill>
                  <a:srgbClr val="B89677"/>
                </a:solidFill>
                <a:latin typeface="Nunito" pitchFamily="2" charset="-18"/>
              </a:rPr>
              <a:t>GALLERY</a:t>
            </a:r>
            <a:endParaRPr lang="en-US" sz="4547" spc="-30" dirty="0">
              <a:solidFill>
                <a:srgbClr val="B89677"/>
              </a:solidFill>
              <a:latin typeface="Nunito" pitchFamily="2" charset="-18"/>
            </a:endParaRP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5B803552-1208-0C4B-5029-9AAEEB2F316A}"/>
              </a:ext>
            </a:extLst>
          </p:cNvPr>
          <p:cNvSpPr/>
          <p:nvPr/>
        </p:nvSpPr>
        <p:spPr>
          <a:xfrm>
            <a:off x="-4070" y="9205645"/>
            <a:ext cx="18292070" cy="1081358"/>
          </a:xfrm>
          <a:prstGeom prst="rect">
            <a:avLst/>
          </a:prstGeom>
          <a:solidFill>
            <a:srgbClr val="0227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636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7976C3A-312C-1CC7-94AC-0DA5876B023C}"/>
              </a:ext>
            </a:extLst>
          </p:cNvPr>
          <p:cNvCxnSpPr>
            <a:cxnSpLocks/>
          </p:cNvCxnSpPr>
          <p:nvPr/>
        </p:nvCxnSpPr>
        <p:spPr>
          <a:xfrm>
            <a:off x="304800" y="1532016"/>
            <a:ext cx="17545050" cy="0"/>
          </a:xfrm>
          <a:prstGeom prst="line">
            <a:avLst/>
          </a:prstGeom>
          <a:ln w="9525">
            <a:solidFill>
              <a:srgbClr val="C19E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Kép 4">
            <a:extLst>
              <a:ext uri="{FF2B5EF4-FFF2-40B4-BE49-F238E27FC236}">
                <a16:creationId xmlns:a16="http://schemas.microsoft.com/office/drawing/2014/main" id="{72A3FD06-5475-C136-3E7C-1C7547F3FC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0401" y="9088079"/>
            <a:ext cx="1316489" cy="1316489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BC0EF9ED-3DAF-D1FA-7538-0D94C7B1C1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99" y="1999243"/>
            <a:ext cx="10046325" cy="6697161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A04BB6E9-AD4B-2EC5-811C-69E867886A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68"/>
          <a:stretch/>
        </p:blipFill>
        <p:spPr>
          <a:xfrm>
            <a:off x="11203423" y="5563383"/>
            <a:ext cx="5128412" cy="3133021"/>
          </a:xfrm>
          <a:prstGeom prst="rect">
            <a:avLst/>
          </a:prstGeom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27B1229C-F3D6-0C99-B9BE-F02B6F0C0D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3423" y="1999243"/>
            <a:ext cx="5128412" cy="341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0985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E7C857-7A6B-DAD2-D680-939DDA5C7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édiaelem 1" title="Waterfront City (w/ English audio and German subt.)">
            <a:hlinkClick r:id="" action="ppaction://media"/>
            <a:extLst>
              <a:ext uri="{FF2B5EF4-FFF2-40B4-BE49-F238E27FC236}">
                <a16:creationId xmlns:a16="http://schemas.microsoft.com/office/drawing/2014/main" id="{4818FB82-4437-4870-DB9E-5AA0E19D704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-4070" y="0"/>
            <a:ext cx="1829207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97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E7C857-7A6B-DAD2-D680-939DDA5C7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>
            <a:extLst>
              <a:ext uri="{FF2B5EF4-FFF2-40B4-BE49-F238E27FC236}">
                <a16:creationId xmlns:a16="http://schemas.microsoft.com/office/drawing/2014/main" id="{E50E3635-D4DD-7697-0AC5-0E369238AE18}"/>
              </a:ext>
            </a:extLst>
          </p:cNvPr>
          <p:cNvSpPr txBox="1"/>
          <p:nvPr/>
        </p:nvSpPr>
        <p:spPr>
          <a:xfrm>
            <a:off x="952499" y="875239"/>
            <a:ext cx="16897350" cy="5692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125"/>
              </a:lnSpc>
            </a:pPr>
            <a:r>
              <a:rPr lang="hu-HU" sz="4547" spc="-30" dirty="0">
                <a:solidFill>
                  <a:srgbClr val="B89677"/>
                </a:solidFill>
                <a:latin typeface="Nunito" pitchFamily="2" charset="-18"/>
              </a:rPr>
              <a:t>CONTACT</a:t>
            </a:r>
            <a:endParaRPr lang="en-US" sz="4547" spc="-30" dirty="0">
              <a:solidFill>
                <a:srgbClr val="B89677"/>
              </a:solidFill>
              <a:latin typeface="Nunito" pitchFamily="2" charset="-18"/>
            </a:endParaRP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5B803552-1208-0C4B-5029-9AAEEB2F316A}"/>
              </a:ext>
            </a:extLst>
          </p:cNvPr>
          <p:cNvSpPr/>
          <p:nvPr/>
        </p:nvSpPr>
        <p:spPr>
          <a:xfrm>
            <a:off x="-4070" y="9205645"/>
            <a:ext cx="18292070" cy="1081358"/>
          </a:xfrm>
          <a:prstGeom prst="rect">
            <a:avLst/>
          </a:prstGeom>
          <a:solidFill>
            <a:srgbClr val="0227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636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7976C3A-312C-1CC7-94AC-0DA5876B023C}"/>
              </a:ext>
            </a:extLst>
          </p:cNvPr>
          <p:cNvCxnSpPr>
            <a:cxnSpLocks/>
          </p:cNvCxnSpPr>
          <p:nvPr/>
        </p:nvCxnSpPr>
        <p:spPr>
          <a:xfrm>
            <a:off x="304800" y="1532016"/>
            <a:ext cx="17545050" cy="0"/>
          </a:xfrm>
          <a:prstGeom prst="line">
            <a:avLst/>
          </a:prstGeom>
          <a:ln w="9525">
            <a:solidFill>
              <a:srgbClr val="C19E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Kép 4">
            <a:extLst>
              <a:ext uri="{FF2B5EF4-FFF2-40B4-BE49-F238E27FC236}">
                <a16:creationId xmlns:a16="http://schemas.microsoft.com/office/drawing/2014/main" id="{72A3FD06-5475-C136-3E7C-1C7547F3FC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0401" y="9088079"/>
            <a:ext cx="1316489" cy="1316489"/>
          </a:xfrm>
          <a:prstGeom prst="rect">
            <a:avLst/>
          </a:prstGeom>
        </p:spPr>
      </p:pic>
      <p:sp>
        <p:nvSpPr>
          <p:cNvPr id="9" name="TextBox 16">
            <a:extLst>
              <a:ext uri="{FF2B5EF4-FFF2-40B4-BE49-F238E27FC236}">
                <a16:creationId xmlns:a16="http://schemas.microsoft.com/office/drawing/2014/main" id="{0B82D122-DDE9-CB11-D1F8-22116D0D861A}"/>
              </a:ext>
            </a:extLst>
          </p:cNvPr>
          <p:cNvSpPr txBox="1"/>
          <p:nvPr/>
        </p:nvSpPr>
        <p:spPr>
          <a:xfrm>
            <a:off x="9141965" y="4118889"/>
            <a:ext cx="6721605" cy="38882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spc="-73" dirty="0">
                <a:solidFill>
                  <a:srgbClr val="002B41"/>
                </a:solidFill>
                <a:latin typeface="Nunito"/>
              </a:rPr>
              <a:t>Gábor Kutasi</a:t>
            </a:r>
            <a:endParaRPr lang="en-US" sz="2400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spc="-71" dirty="0">
                <a:solidFill>
                  <a:srgbClr val="002B41"/>
                </a:solidFill>
                <a:latin typeface="Nunito" pitchFamily="2" charset="-18"/>
              </a:rPr>
              <a:t>Development Director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spc="-73" dirty="0" err="1">
                <a:solidFill>
                  <a:srgbClr val="002B41"/>
                </a:solidFill>
                <a:latin typeface="Nunito"/>
              </a:rPr>
              <a:t>Biggeorge</a:t>
            </a:r>
            <a:r>
              <a:rPr lang="en-US" sz="2400" b="1" spc="-73" dirty="0">
                <a:solidFill>
                  <a:srgbClr val="002B41"/>
                </a:solidFill>
                <a:latin typeface="Nunito"/>
              </a:rPr>
              <a:t> Property</a:t>
            </a:r>
          </a:p>
          <a:p>
            <a:pPr eaLnBrk="1" fontAlgn="auto" hangingPunct="1">
              <a:lnSpc>
                <a:spcPts val="2211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spc="-73" dirty="0">
              <a:solidFill>
                <a:srgbClr val="002B41"/>
              </a:solidFill>
              <a:latin typeface="Nunito"/>
            </a:endParaRPr>
          </a:p>
          <a:p>
            <a:pPr eaLnBrk="1" fontAlgn="auto" hangingPunct="1">
              <a:lnSpc>
                <a:spcPts val="2211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spc="-73" dirty="0">
              <a:solidFill>
                <a:srgbClr val="002B41"/>
              </a:solidFill>
              <a:latin typeface="Nunito" pitchFamily="2" charset="-1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spc="-73" dirty="0" err="1">
                <a:solidFill>
                  <a:srgbClr val="002B41"/>
                </a:solidFill>
                <a:latin typeface="Nunito"/>
              </a:rPr>
              <a:t>Bécsi</a:t>
            </a:r>
            <a:r>
              <a:rPr lang="en-US" sz="2400" spc="-73" dirty="0">
                <a:solidFill>
                  <a:srgbClr val="002B41"/>
                </a:solidFill>
                <a:latin typeface="Nunito"/>
              </a:rPr>
              <a:t> Corner Office Building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spc="-73" dirty="0">
                <a:solidFill>
                  <a:srgbClr val="002B41"/>
                </a:solidFill>
                <a:latin typeface="Nunito" pitchFamily="2" charset="-18"/>
              </a:rPr>
              <a:t>H-1023 Budapest, Lajos </a:t>
            </a:r>
            <a:r>
              <a:rPr lang="en-US" sz="2400" spc="-73" dirty="0" err="1">
                <a:solidFill>
                  <a:srgbClr val="002B41"/>
                </a:solidFill>
                <a:latin typeface="Nunito" pitchFamily="2" charset="-18"/>
              </a:rPr>
              <a:t>utca</a:t>
            </a:r>
            <a:r>
              <a:rPr lang="en-US" sz="2400" spc="-73" dirty="0">
                <a:solidFill>
                  <a:srgbClr val="002B41"/>
                </a:solidFill>
                <a:latin typeface="Nunito" pitchFamily="2" charset="-18"/>
              </a:rPr>
              <a:t> 28-32.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spc="-73" dirty="0">
              <a:solidFill>
                <a:srgbClr val="002B41"/>
              </a:solidFill>
              <a:latin typeface="Nunito" pitchFamily="2" charset="-1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spc="-73" dirty="0">
                <a:solidFill>
                  <a:srgbClr val="002B41"/>
                </a:solidFill>
                <a:latin typeface="Nunito" pitchFamily="2" charset="-18"/>
              </a:rPr>
              <a:t>+36 </a:t>
            </a:r>
            <a:r>
              <a:rPr lang="hu-HU" sz="2400" spc="-73" dirty="0">
                <a:solidFill>
                  <a:srgbClr val="002B41"/>
                </a:solidFill>
                <a:latin typeface="Nunito" pitchFamily="2" charset="-18"/>
              </a:rPr>
              <a:t>3</a:t>
            </a:r>
            <a:r>
              <a:rPr lang="en-US" sz="2400" spc="-73" dirty="0">
                <a:solidFill>
                  <a:srgbClr val="002B41"/>
                </a:solidFill>
                <a:latin typeface="Nunito" pitchFamily="2" charset="-18"/>
              </a:rPr>
              <a:t>0 4</a:t>
            </a:r>
            <a:r>
              <a:rPr lang="hu-HU" sz="2400" spc="-73" dirty="0">
                <a:solidFill>
                  <a:srgbClr val="002B41"/>
                </a:solidFill>
                <a:latin typeface="Nunito" pitchFamily="2" charset="-18"/>
              </a:rPr>
              <a:t>40 0600</a:t>
            </a:r>
            <a:endParaRPr lang="en-US" sz="2400" spc="-73" dirty="0">
              <a:solidFill>
                <a:srgbClr val="002B41"/>
              </a:solidFill>
              <a:latin typeface="Nunito" pitchFamily="2" charset="-1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spc="-71" dirty="0">
                <a:solidFill>
                  <a:srgbClr val="002B41"/>
                </a:solidFill>
                <a:latin typeface="Nunito"/>
              </a:rPr>
              <a:t>kutasi.gabor@biggeorge.hu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spc="-71" dirty="0">
                <a:solidFill>
                  <a:srgbClr val="002B41"/>
                </a:solidFill>
                <a:latin typeface="Nunito"/>
              </a:rPr>
              <a:t>biggeorgeproperty.hu/</a:t>
            </a:r>
            <a:r>
              <a:rPr lang="en-US" sz="2400" spc="-71" dirty="0" err="1">
                <a:solidFill>
                  <a:srgbClr val="002B41"/>
                </a:solidFill>
                <a:latin typeface="Nunito"/>
              </a:rPr>
              <a:t>en</a:t>
            </a:r>
            <a:endParaRPr lang="en-US" sz="2400" spc="-71" dirty="0">
              <a:solidFill>
                <a:srgbClr val="002B41"/>
              </a:solidFill>
              <a:latin typeface="Nunito" pitchFamily="2" charset="-18"/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0E42A35E-6BC4-6910-01D8-63BBB016E4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418" y="2198124"/>
            <a:ext cx="4356408" cy="580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1839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>
            <a:extLst>
              <a:ext uri="{FF2B5EF4-FFF2-40B4-BE49-F238E27FC236}">
                <a16:creationId xmlns:a16="http://schemas.microsoft.com/office/drawing/2014/main" id="{CEA0AFB4-3FAB-80BF-3D71-639587DFE94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0227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4000" dirty="0">
              <a:solidFill>
                <a:srgbClr val="B89677"/>
              </a:solidFill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48E892E9-9B22-D61F-9CF2-0094D2857B66}"/>
              </a:ext>
            </a:extLst>
          </p:cNvPr>
          <p:cNvSpPr txBox="1"/>
          <p:nvPr/>
        </p:nvSpPr>
        <p:spPr>
          <a:xfrm>
            <a:off x="4165597" y="2900454"/>
            <a:ext cx="995679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4000" dirty="0">
                <a:solidFill>
                  <a:srgbClr val="B89677"/>
                </a:solidFill>
                <a:latin typeface="Nunito" pitchFamily="2" charset="-18"/>
              </a:rPr>
              <a:t>THANK YOU </a:t>
            </a:r>
          </a:p>
          <a:p>
            <a:pPr algn="ctr"/>
            <a:r>
              <a:rPr lang="hu-HU" sz="4000" dirty="0">
                <a:solidFill>
                  <a:srgbClr val="B89677"/>
                </a:solidFill>
                <a:latin typeface="Nunito" pitchFamily="2" charset="-18"/>
              </a:rPr>
              <a:t>FOR YOUR ATTENTION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CBA17FAB-F651-0E49-D4C5-C14A5D3EC6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939" y="5535387"/>
            <a:ext cx="3772117" cy="377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789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34492E79-AA33-2A2A-98B1-F6D82C854B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" b="24695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0280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E7C857-7A6B-DAD2-D680-939DDA5C7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églalap 10">
            <a:extLst>
              <a:ext uri="{FF2B5EF4-FFF2-40B4-BE49-F238E27FC236}">
                <a16:creationId xmlns:a16="http://schemas.microsoft.com/office/drawing/2014/main" id="{BBDC4451-8C96-A6F0-8A3A-1EC921578D3F}"/>
              </a:ext>
            </a:extLst>
          </p:cNvPr>
          <p:cNvSpPr/>
          <p:nvPr/>
        </p:nvSpPr>
        <p:spPr>
          <a:xfrm>
            <a:off x="8928141" y="2566338"/>
            <a:ext cx="3600000" cy="5233091"/>
          </a:xfrm>
          <a:prstGeom prst="rect">
            <a:avLst/>
          </a:prstGeom>
          <a:solidFill>
            <a:srgbClr val="0D273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E50E3635-D4DD-7697-0AC5-0E369238AE18}"/>
              </a:ext>
            </a:extLst>
          </p:cNvPr>
          <p:cNvSpPr txBox="1"/>
          <p:nvPr/>
        </p:nvSpPr>
        <p:spPr>
          <a:xfrm>
            <a:off x="952499" y="875239"/>
            <a:ext cx="16897350" cy="5692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125"/>
              </a:lnSpc>
            </a:pPr>
            <a:r>
              <a:rPr lang="hu-HU" sz="4547" spc="-30" dirty="0">
                <a:solidFill>
                  <a:srgbClr val="B89677"/>
                </a:solidFill>
                <a:latin typeface="Nunito" pitchFamily="2" charset="-18"/>
              </a:rPr>
              <a:t>DEVELOPMENT CONCEPT</a:t>
            </a:r>
            <a:endParaRPr lang="en-US" sz="4547" spc="-30" dirty="0">
              <a:solidFill>
                <a:srgbClr val="B89677"/>
              </a:solidFill>
              <a:latin typeface="Nunito" pitchFamily="2" charset="-18"/>
            </a:endParaRP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5B803552-1208-0C4B-5029-9AAEEB2F316A}"/>
              </a:ext>
            </a:extLst>
          </p:cNvPr>
          <p:cNvSpPr/>
          <p:nvPr/>
        </p:nvSpPr>
        <p:spPr>
          <a:xfrm>
            <a:off x="-4070" y="9205645"/>
            <a:ext cx="18292070" cy="1081358"/>
          </a:xfrm>
          <a:prstGeom prst="rect">
            <a:avLst/>
          </a:prstGeom>
          <a:solidFill>
            <a:srgbClr val="0227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636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7976C3A-312C-1CC7-94AC-0DA5876B023C}"/>
              </a:ext>
            </a:extLst>
          </p:cNvPr>
          <p:cNvCxnSpPr>
            <a:cxnSpLocks/>
          </p:cNvCxnSpPr>
          <p:nvPr/>
        </p:nvCxnSpPr>
        <p:spPr>
          <a:xfrm>
            <a:off x="304800" y="1532016"/>
            <a:ext cx="17545050" cy="0"/>
          </a:xfrm>
          <a:prstGeom prst="line">
            <a:avLst/>
          </a:prstGeom>
          <a:ln w="9525">
            <a:solidFill>
              <a:srgbClr val="C19E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églalap 6">
            <a:extLst>
              <a:ext uri="{FF2B5EF4-FFF2-40B4-BE49-F238E27FC236}">
                <a16:creationId xmlns:a16="http://schemas.microsoft.com/office/drawing/2014/main" id="{77B0B2FC-5DF7-7D32-F1FC-070F0F53D816}"/>
              </a:ext>
            </a:extLst>
          </p:cNvPr>
          <p:cNvSpPr/>
          <p:nvPr/>
        </p:nvSpPr>
        <p:spPr>
          <a:xfrm>
            <a:off x="1018265" y="2566338"/>
            <a:ext cx="3600000" cy="5233097"/>
          </a:xfrm>
          <a:prstGeom prst="rect">
            <a:avLst/>
          </a:prstGeom>
          <a:solidFill>
            <a:srgbClr val="0D273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2FB5C361-7DB4-67F5-3EC0-32BCC86CD299}"/>
              </a:ext>
            </a:extLst>
          </p:cNvPr>
          <p:cNvSpPr txBox="1"/>
          <p:nvPr/>
        </p:nvSpPr>
        <p:spPr>
          <a:xfrm>
            <a:off x="949112" y="3069804"/>
            <a:ext cx="373153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spc="-30" dirty="0">
                <a:solidFill>
                  <a:schemeClr val="bg1"/>
                </a:solidFill>
                <a:latin typeface="Nunito" pitchFamily="2" charset="-18"/>
              </a:rPr>
              <a:t>Neighborhood-scale residential development </a:t>
            </a:r>
          </a:p>
          <a:p>
            <a:pPr algn="ctr"/>
            <a:r>
              <a:rPr lang="en-US" sz="2800" spc="-30" dirty="0">
                <a:solidFill>
                  <a:schemeClr val="bg1"/>
                </a:solidFill>
                <a:latin typeface="Nunito" pitchFamily="2" charset="-18"/>
              </a:rPr>
              <a:t>on a 5</a:t>
            </a:r>
            <a:r>
              <a:rPr lang="hu-HU" sz="2800" spc="-30" dirty="0">
                <a:solidFill>
                  <a:schemeClr val="bg1"/>
                </a:solidFill>
                <a:latin typeface="Nunito" pitchFamily="2" charset="-18"/>
              </a:rPr>
              <a:t>-</a:t>
            </a:r>
            <a:r>
              <a:rPr lang="en-US" sz="2800" spc="-30" dirty="0">
                <a:solidFill>
                  <a:schemeClr val="bg1"/>
                </a:solidFill>
                <a:latin typeface="Nunito" pitchFamily="2" charset="-18"/>
              </a:rPr>
              <a:t>hectare land</a:t>
            </a:r>
          </a:p>
          <a:p>
            <a:pPr algn="ctr"/>
            <a:endParaRPr lang="en-US" sz="2800" spc="-30" dirty="0">
              <a:solidFill>
                <a:schemeClr val="bg1"/>
              </a:solidFill>
              <a:latin typeface="Nunito" pitchFamily="2" charset="-18"/>
            </a:endParaRPr>
          </a:p>
          <a:p>
            <a:pPr algn="ctr"/>
            <a:r>
              <a:rPr lang="en-US" sz="2800" spc="-30" dirty="0">
                <a:solidFill>
                  <a:schemeClr val="bg1"/>
                </a:solidFill>
                <a:latin typeface="Nunito" pitchFamily="2" charset="-18"/>
              </a:rPr>
              <a:t>’15-minute city’ concept</a:t>
            </a:r>
          </a:p>
          <a:p>
            <a:pPr algn="ctr"/>
            <a:r>
              <a:rPr lang="en-US" sz="2800" spc="-30" dirty="0">
                <a:solidFill>
                  <a:schemeClr val="bg1"/>
                </a:solidFill>
                <a:latin typeface="Nunito" pitchFamily="2" charset="-18"/>
              </a:rPr>
              <a:t>with supporting infrastructure and services</a:t>
            </a:r>
            <a:endParaRPr lang="en-US" sz="2200" dirty="0">
              <a:solidFill>
                <a:srgbClr val="022741"/>
              </a:solidFill>
              <a:latin typeface="Nunito" pitchFamily="2" charset="-18"/>
            </a:endParaRPr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C0007894-4550-BA00-F7AA-C34A65BFD6A9}"/>
              </a:ext>
            </a:extLst>
          </p:cNvPr>
          <p:cNvSpPr/>
          <p:nvPr/>
        </p:nvSpPr>
        <p:spPr>
          <a:xfrm>
            <a:off x="4940320" y="2566338"/>
            <a:ext cx="3600000" cy="5233094"/>
          </a:xfrm>
          <a:prstGeom prst="rect">
            <a:avLst/>
          </a:prstGeom>
          <a:solidFill>
            <a:srgbClr val="0D273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83909B13-358D-9B98-325F-CAC989EFD425}"/>
              </a:ext>
            </a:extLst>
          </p:cNvPr>
          <p:cNvSpPr txBox="1"/>
          <p:nvPr/>
        </p:nvSpPr>
        <p:spPr>
          <a:xfrm>
            <a:off x="8809250" y="3089846"/>
            <a:ext cx="373153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spc="-30" dirty="0">
                <a:solidFill>
                  <a:schemeClr val="bg1"/>
                </a:solidFill>
                <a:latin typeface="Nunito" pitchFamily="2" charset="-18"/>
              </a:rPr>
              <a:t>17 buildings</a:t>
            </a:r>
            <a:endParaRPr lang="hu-HU" sz="2800" spc="-30" dirty="0">
              <a:solidFill>
                <a:schemeClr val="bg1"/>
              </a:solidFill>
              <a:latin typeface="Nunito" pitchFamily="2" charset="-18"/>
            </a:endParaRPr>
          </a:p>
          <a:p>
            <a:pPr algn="ctr"/>
            <a:r>
              <a:rPr lang="en-US" sz="2800" spc="-30" dirty="0">
                <a:solidFill>
                  <a:schemeClr val="bg1"/>
                </a:solidFill>
                <a:latin typeface="Nunito" pitchFamily="2" charset="-18"/>
              </a:rPr>
              <a:t>8 phases</a:t>
            </a:r>
          </a:p>
          <a:p>
            <a:pPr algn="ctr"/>
            <a:endParaRPr lang="en-US" sz="2800" spc="-30" dirty="0">
              <a:solidFill>
                <a:schemeClr val="bg1"/>
              </a:solidFill>
              <a:latin typeface="Nunito" pitchFamily="2" charset="-18"/>
            </a:endParaRPr>
          </a:p>
          <a:p>
            <a:pPr algn="ctr"/>
            <a:r>
              <a:rPr lang="en-US" sz="2800" spc="-30" dirty="0">
                <a:solidFill>
                  <a:schemeClr val="bg1"/>
                </a:solidFill>
                <a:latin typeface="Nunito" pitchFamily="2" charset="-18"/>
              </a:rPr>
              <a:t>I-IV: completed </a:t>
            </a:r>
          </a:p>
          <a:p>
            <a:pPr algn="ctr"/>
            <a:r>
              <a:rPr lang="en-US" sz="2800" spc="-30" dirty="0">
                <a:solidFill>
                  <a:schemeClr val="bg1"/>
                </a:solidFill>
                <a:latin typeface="Nunito" pitchFamily="2" charset="-18"/>
              </a:rPr>
              <a:t>2021-2024</a:t>
            </a:r>
          </a:p>
          <a:p>
            <a:pPr algn="ctr"/>
            <a:endParaRPr lang="en-US" sz="2800" spc="-30" dirty="0">
              <a:solidFill>
                <a:schemeClr val="bg1"/>
              </a:solidFill>
              <a:latin typeface="Nunito" pitchFamily="2" charset="-18"/>
            </a:endParaRPr>
          </a:p>
          <a:p>
            <a:pPr algn="ctr"/>
            <a:r>
              <a:rPr lang="en-US" sz="2800" spc="-30" dirty="0">
                <a:solidFill>
                  <a:schemeClr val="bg1"/>
                </a:solidFill>
                <a:latin typeface="Nunito" pitchFamily="2" charset="-18"/>
              </a:rPr>
              <a:t>V-VIII </a:t>
            </a:r>
          </a:p>
          <a:p>
            <a:pPr algn="ctr"/>
            <a:r>
              <a:rPr lang="en-US" sz="2800" spc="-30" dirty="0">
                <a:solidFill>
                  <a:schemeClr val="bg1"/>
                </a:solidFill>
                <a:latin typeface="Nunito" pitchFamily="2" charset="-18"/>
              </a:rPr>
              <a:t>to be completed 2026-2030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CFEFED22-A784-55C7-C285-F67C4ADDB2A5}"/>
              </a:ext>
            </a:extLst>
          </p:cNvPr>
          <p:cNvSpPr txBox="1"/>
          <p:nvPr/>
        </p:nvSpPr>
        <p:spPr>
          <a:xfrm>
            <a:off x="4879181" y="3089846"/>
            <a:ext cx="373153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spc="-30" dirty="0">
                <a:solidFill>
                  <a:srgbClr val="B89677"/>
                </a:solidFill>
                <a:latin typeface="Nunito" pitchFamily="2" charset="-18"/>
              </a:rPr>
              <a:t>1.640 apartments</a:t>
            </a:r>
          </a:p>
          <a:p>
            <a:pPr algn="ctr"/>
            <a:endParaRPr lang="en-US" sz="2800" spc="-30" dirty="0">
              <a:solidFill>
                <a:srgbClr val="B89677"/>
              </a:solidFill>
              <a:latin typeface="Nunito" pitchFamily="2" charset="-18"/>
            </a:endParaRPr>
          </a:p>
          <a:p>
            <a:pPr algn="ctr"/>
            <a:r>
              <a:rPr lang="en-US" sz="2800" spc="-30" dirty="0">
                <a:solidFill>
                  <a:srgbClr val="B89677"/>
                </a:solidFill>
                <a:latin typeface="Nunito" pitchFamily="2" charset="-18"/>
              </a:rPr>
              <a:t>3.000 sqm retail, office</a:t>
            </a:r>
            <a:r>
              <a:rPr lang="hu-HU" sz="2800" spc="-30" dirty="0">
                <a:solidFill>
                  <a:srgbClr val="B89677"/>
                </a:solidFill>
                <a:latin typeface="Nunito" pitchFamily="2" charset="-18"/>
              </a:rPr>
              <a:t> and </a:t>
            </a:r>
            <a:r>
              <a:rPr lang="en-US" sz="2800" spc="-30" dirty="0">
                <a:solidFill>
                  <a:srgbClr val="B89677"/>
                </a:solidFill>
                <a:latin typeface="Nunito" pitchFamily="2" charset="-18"/>
              </a:rPr>
              <a:t>hospitality space</a:t>
            </a:r>
          </a:p>
          <a:p>
            <a:pPr algn="ctr"/>
            <a:endParaRPr lang="en-US" sz="2800" spc="-30" dirty="0">
              <a:solidFill>
                <a:srgbClr val="B89677"/>
              </a:solidFill>
              <a:latin typeface="Nunito" pitchFamily="2" charset="-18"/>
            </a:endParaRPr>
          </a:p>
          <a:p>
            <a:pPr algn="ctr"/>
            <a:r>
              <a:rPr lang="en-US" sz="2800" spc="-30" dirty="0">
                <a:solidFill>
                  <a:srgbClr val="B89677"/>
                </a:solidFill>
                <a:latin typeface="Nunito" pitchFamily="2" charset="-18"/>
              </a:rPr>
              <a:t>92.136 sqm</a:t>
            </a:r>
          </a:p>
          <a:p>
            <a:pPr algn="ctr"/>
            <a:r>
              <a:rPr lang="en-US" sz="2800" spc="-30" dirty="0">
                <a:solidFill>
                  <a:srgbClr val="B89677"/>
                </a:solidFill>
                <a:latin typeface="Nunito" pitchFamily="2" charset="-18"/>
              </a:rPr>
              <a:t>gross sellable area</a:t>
            </a:r>
          </a:p>
          <a:p>
            <a:pPr algn="ctr"/>
            <a:r>
              <a:rPr lang="en-US" sz="2800" spc="-30" dirty="0">
                <a:solidFill>
                  <a:srgbClr val="B89677"/>
                </a:solidFill>
                <a:latin typeface="Nunito" pitchFamily="2" charset="-18"/>
              </a:rPr>
              <a:t>in total</a:t>
            </a:r>
            <a:endParaRPr lang="en-US" sz="2200" dirty="0">
              <a:solidFill>
                <a:srgbClr val="022741"/>
              </a:solidFill>
              <a:latin typeface="Nunito" pitchFamily="2" charset="-18"/>
            </a:endParaRP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F964C329-FCDD-90B9-FA79-736934027100}"/>
              </a:ext>
            </a:extLst>
          </p:cNvPr>
          <p:cNvSpPr/>
          <p:nvPr/>
        </p:nvSpPr>
        <p:spPr>
          <a:xfrm>
            <a:off x="12915962" y="2566338"/>
            <a:ext cx="3600000" cy="5233088"/>
          </a:xfrm>
          <a:prstGeom prst="rect">
            <a:avLst/>
          </a:prstGeom>
          <a:solidFill>
            <a:srgbClr val="0D273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68D63561-A457-016E-BB68-49BE0CEFF2B9}"/>
              </a:ext>
            </a:extLst>
          </p:cNvPr>
          <p:cNvSpPr txBox="1"/>
          <p:nvPr/>
        </p:nvSpPr>
        <p:spPr>
          <a:xfrm>
            <a:off x="12858210" y="3096854"/>
            <a:ext cx="373153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spc="-30" dirty="0">
                <a:solidFill>
                  <a:srgbClr val="B89677"/>
                </a:solidFill>
                <a:latin typeface="Nunito" pitchFamily="2" charset="-18"/>
              </a:rPr>
              <a:t>Ideally located: </a:t>
            </a:r>
          </a:p>
          <a:p>
            <a:pPr algn="ctr"/>
            <a:endParaRPr lang="en-US" sz="2800" spc="-30" dirty="0">
              <a:solidFill>
                <a:srgbClr val="B89677"/>
              </a:solidFill>
              <a:latin typeface="Nunito" pitchFamily="2" charset="-18"/>
            </a:endParaRPr>
          </a:p>
          <a:p>
            <a:pPr algn="ctr"/>
            <a:r>
              <a:rPr lang="en-US" sz="2800" spc="-30" dirty="0">
                <a:solidFill>
                  <a:srgbClr val="B89677"/>
                </a:solidFill>
                <a:latin typeface="Nunito" pitchFamily="2" charset="-18"/>
              </a:rPr>
              <a:t>wellbeing + accessibility </a:t>
            </a:r>
          </a:p>
          <a:p>
            <a:pPr algn="ctr"/>
            <a:endParaRPr lang="en-US" sz="2800" spc="-30" dirty="0">
              <a:solidFill>
                <a:srgbClr val="B89677"/>
              </a:solidFill>
              <a:latin typeface="Nunito" pitchFamily="2" charset="-18"/>
            </a:endParaRPr>
          </a:p>
          <a:p>
            <a:pPr algn="ctr"/>
            <a:r>
              <a:rPr lang="en-US" sz="2800" spc="-30" dirty="0">
                <a:solidFill>
                  <a:srgbClr val="B89677"/>
                </a:solidFill>
                <a:latin typeface="Nunito" pitchFamily="2" charset="-18"/>
              </a:rPr>
              <a:t>large green areas </a:t>
            </a:r>
          </a:p>
          <a:p>
            <a:pPr algn="ctr"/>
            <a:endParaRPr lang="en-US" sz="2800" spc="-30" dirty="0">
              <a:solidFill>
                <a:srgbClr val="B89677"/>
              </a:solidFill>
              <a:latin typeface="Nunito" pitchFamily="2" charset="-18"/>
            </a:endParaRPr>
          </a:p>
          <a:p>
            <a:pPr algn="ctr"/>
            <a:r>
              <a:rPr lang="en-US" sz="2800" spc="-30" dirty="0">
                <a:solidFill>
                  <a:srgbClr val="B89677"/>
                </a:solidFill>
                <a:latin typeface="Nunito" pitchFamily="2" charset="-18"/>
              </a:rPr>
              <a:t>multimodal community</a:t>
            </a:r>
          </a:p>
          <a:p>
            <a:pPr algn="ctr"/>
            <a:r>
              <a:rPr lang="en-US" sz="2800" spc="-30" dirty="0">
                <a:solidFill>
                  <a:srgbClr val="B89677"/>
                </a:solidFill>
                <a:latin typeface="Nunito" pitchFamily="2" charset="-18"/>
              </a:rPr>
              <a:t>transportation hubs</a:t>
            </a:r>
            <a:endParaRPr lang="en-US" sz="2200" dirty="0">
              <a:solidFill>
                <a:srgbClr val="022741"/>
              </a:solidFill>
              <a:latin typeface="Nunito" pitchFamily="2" charset="-18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3F9B845F-C51A-98BC-7B3A-B29EE27955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0064" y="9008796"/>
            <a:ext cx="1475055" cy="147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15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 animBg="1"/>
      <p:bldP spid="8" grpId="0"/>
      <p:bldP spid="9" grpId="0" animBg="1"/>
      <p:bldP spid="10" grpId="0"/>
      <p:bldP spid="12" grpId="0"/>
      <p:bldP spid="13" grpId="0" animBg="1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E7C857-7A6B-DAD2-D680-939DDA5C7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>
            <a:extLst>
              <a:ext uri="{FF2B5EF4-FFF2-40B4-BE49-F238E27FC236}">
                <a16:creationId xmlns:a16="http://schemas.microsoft.com/office/drawing/2014/main" id="{E50E3635-D4DD-7697-0AC5-0E369238AE18}"/>
              </a:ext>
            </a:extLst>
          </p:cNvPr>
          <p:cNvSpPr txBox="1"/>
          <p:nvPr/>
        </p:nvSpPr>
        <p:spPr>
          <a:xfrm>
            <a:off x="952499" y="875239"/>
            <a:ext cx="16897350" cy="5692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125"/>
              </a:lnSpc>
            </a:pPr>
            <a:r>
              <a:rPr lang="hu-HU" sz="4547" spc="-30" dirty="0">
                <a:solidFill>
                  <a:srgbClr val="B89677"/>
                </a:solidFill>
                <a:latin typeface="Nunito" pitchFamily="2" charset="-18"/>
              </a:rPr>
              <a:t>LOCATION</a:t>
            </a:r>
            <a:endParaRPr lang="en-US" sz="4547" spc="-30" dirty="0">
              <a:solidFill>
                <a:srgbClr val="B89677"/>
              </a:solidFill>
              <a:latin typeface="Nunito" pitchFamily="2" charset="-18"/>
            </a:endParaRP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5B803552-1208-0C4B-5029-9AAEEB2F316A}"/>
              </a:ext>
            </a:extLst>
          </p:cNvPr>
          <p:cNvSpPr/>
          <p:nvPr/>
        </p:nvSpPr>
        <p:spPr>
          <a:xfrm>
            <a:off x="-4070" y="9205645"/>
            <a:ext cx="18292070" cy="1081358"/>
          </a:xfrm>
          <a:prstGeom prst="rect">
            <a:avLst/>
          </a:prstGeom>
          <a:solidFill>
            <a:srgbClr val="0227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636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7976C3A-312C-1CC7-94AC-0DA5876B023C}"/>
              </a:ext>
            </a:extLst>
          </p:cNvPr>
          <p:cNvCxnSpPr>
            <a:cxnSpLocks/>
          </p:cNvCxnSpPr>
          <p:nvPr/>
        </p:nvCxnSpPr>
        <p:spPr>
          <a:xfrm>
            <a:off x="304800" y="1532016"/>
            <a:ext cx="17545050" cy="0"/>
          </a:xfrm>
          <a:prstGeom prst="line">
            <a:avLst/>
          </a:prstGeom>
          <a:ln w="9525">
            <a:solidFill>
              <a:srgbClr val="C19E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Kép 1">
            <a:extLst>
              <a:ext uri="{FF2B5EF4-FFF2-40B4-BE49-F238E27FC236}">
                <a16:creationId xmlns:a16="http://schemas.microsoft.com/office/drawing/2014/main" id="{3F9B845F-C51A-98BC-7B3A-B29EE27955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0064" y="9008796"/>
            <a:ext cx="1475055" cy="1475055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FA925DAA-A7CC-7FC7-0B69-85BB3C6875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8" t="4375" r="3350" b="6066"/>
          <a:stretch/>
        </p:blipFill>
        <p:spPr bwMode="auto">
          <a:xfrm>
            <a:off x="952499" y="1728866"/>
            <a:ext cx="10721637" cy="7380811"/>
          </a:xfrm>
          <a:prstGeom prst="rect">
            <a:avLst/>
          </a:prstGeom>
          <a:ln w="317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D9B2F631-3E64-399E-1B89-68EFFE4CC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4973" y="1751635"/>
            <a:ext cx="4647828" cy="695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82222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E7C857-7A6B-DAD2-D680-939DDA5C7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>
            <a:extLst>
              <a:ext uri="{FF2B5EF4-FFF2-40B4-BE49-F238E27FC236}">
                <a16:creationId xmlns:a16="http://schemas.microsoft.com/office/drawing/2014/main" id="{E50E3635-D4DD-7697-0AC5-0E369238AE18}"/>
              </a:ext>
            </a:extLst>
          </p:cNvPr>
          <p:cNvSpPr txBox="1"/>
          <p:nvPr/>
        </p:nvSpPr>
        <p:spPr>
          <a:xfrm>
            <a:off x="952499" y="875239"/>
            <a:ext cx="16897350" cy="5692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125"/>
              </a:lnSpc>
            </a:pPr>
            <a:r>
              <a:rPr lang="hu-HU" sz="4547" spc="-30" dirty="0">
                <a:solidFill>
                  <a:srgbClr val="B89677"/>
                </a:solidFill>
                <a:latin typeface="Nunito" pitchFamily="2" charset="-18"/>
              </a:rPr>
              <a:t>GREEN DEVELOPMENT</a:t>
            </a:r>
            <a:endParaRPr lang="en-US" sz="4547" spc="-30" dirty="0">
              <a:solidFill>
                <a:srgbClr val="B89677"/>
              </a:solidFill>
              <a:latin typeface="Nunito" pitchFamily="2" charset="-18"/>
            </a:endParaRP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5B803552-1208-0C4B-5029-9AAEEB2F316A}"/>
              </a:ext>
            </a:extLst>
          </p:cNvPr>
          <p:cNvSpPr/>
          <p:nvPr/>
        </p:nvSpPr>
        <p:spPr>
          <a:xfrm>
            <a:off x="-4070" y="9205645"/>
            <a:ext cx="18292070" cy="1081358"/>
          </a:xfrm>
          <a:prstGeom prst="rect">
            <a:avLst/>
          </a:prstGeom>
          <a:solidFill>
            <a:srgbClr val="0227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636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7976C3A-312C-1CC7-94AC-0DA5876B023C}"/>
              </a:ext>
            </a:extLst>
          </p:cNvPr>
          <p:cNvCxnSpPr>
            <a:cxnSpLocks/>
          </p:cNvCxnSpPr>
          <p:nvPr/>
        </p:nvCxnSpPr>
        <p:spPr>
          <a:xfrm>
            <a:off x="304800" y="1532016"/>
            <a:ext cx="17545050" cy="0"/>
          </a:xfrm>
          <a:prstGeom prst="line">
            <a:avLst/>
          </a:prstGeom>
          <a:ln w="9525">
            <a:solidFill>
              <a:srgbClr val="C19E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Kép 1">
            <a:extLst>
              <a:ext uri="{FF2B5EF4-FFF2-40B4-BE49-F238E27FC236}">
                <a16:creationId xmlns:a16="http://schemas.microsoft.com/office/drawing/2014/main" id="{3F9B845F-C51A-98BC-7B3A-B29EE27955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0064" y="9008796"/>
            <a:ext cx="1475055" cy="1475055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050B52BB-5604-B5E9-FBAE-6E73CC87098D}"/>
              </a:ext>
            </a:extLst>
          </p:cNvPr>
          <p:cNvSpPr txBox="1"/>
          <p:nvPr/>
        </p:nvSpPr>
        <p:spPr>
          <a:xfrm>
            <a:off x="7573022" y="2668417"/>
            <a:ext cx="689757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spc="-30" dirty="0">
                <a:solidFill>
                  <a:srgbClr val="022741"/>
                </a:solidFill>
                <a:latin typeface="Nunito" pitchFamily="2" charset="-18"/>
              </a:rPr>
              <a:t>With the rehabilitation of the </a:t>
            </a:r>
            <a:r>
              <a:rPr lang="en-US" sz="2800" b="1" spc="-30" dirty="0">
                <a:solidFill>
                  <a:srgbClr val="022741"/>
                </a:solidFill>
                <a:latin typeface="Nunito" pitchFamily="2" charset="-18"/>
              </a:rPr>
              <a:t>brownfield, former industrial area classified as a ’rust belt’</a:t>
            </a:r>
            <a:r>
              <a:rPr lang="en-US" sz="2800" spc="-30" dirty="0">
                <a:solidFill>
                  <a:srgbClr val="022741"/>
                </a:solidFill>
                <a:latin typeface="Nunito" pitchFamily="2" charset="-18"/>
              </a:rPr>
              <a:t>, this Danube-front development will be integrated into the bloodstream of Budapest and, through further infrastructure developments, can become the </a:t>
            </a:r>
            <a:r>
              <a:rPr lang="en-US" sz="2800" b="1" spc="-30" dirty="0">
                <a:solidFill>
                  <a:srgbClr val="022741"/>
                </a:solidFill>
                <a:latin typeface="Nunito" pitchFamily="2" charset="-18"/>
              </a:rPr>
              <a:t>new, secondary </a:t>
            </a:r>
            <a:r>
              <a:rPr lang="hu-HU" sz="2800" b="1" spc="-30" dirty="0">
                <a:solidFill>
                  <a:srgbClr val="022741"/>
                </a:solidFill>
                <a:latin typeface="Nunito" pitchFamily="2" charset="-18"/>
              </a:rPr>
              <a:t>city </a:t>
            </a:r>
            <a:r>
              <a:rPr lang="en-US" sz="2800" b="1" spc="-30" dirty="0">
                <a:solidFill>
                  <a:srgbClr val="022741"/>
                </a:solidFill>
                <a:latin typeface="Nunito" pitchFamily="2" charset="-18"/>
              </a:rPr>
              <a:t>center of </a:t>
            </a:r>
            <a:r>
              <a:rPr lang="en-US" sz="2800" b="1" spc="-30" dirty="0" err="1">
                <a:solidFill>
                  <a:srgbClr val="022741"/>
                </a:solidFill>
                <a:latin typeface="Nunito" pitchFamily="2" charset="-18"/>
              </a:rPr>
              <a:t>Óbuda</a:t>
            </a:r>
            <a:r>
              <a:rPr lang="en-US" sz="2800" spc="-30" dirty="0">
                <a:solidFill>
                  <a:srgbClr val="022741"/>
                </a:solidFill>
                <a:latin typeface="Nunito" pitchFamily="2" charset="-18"/>
              </a:rPr>
              <a:t>. </a:t>
            </a:r>
          </a:p>
          <a:p>
            <a:pPr algn="just"/>
            <a:endParaRPr lang="en-US" sz="2800" spc="-30" dirty="0">
              <a:solidFill>
                <a:srgbClr val="022741"/>
              </a:solidFill>
              <a:latin typeface="Nunito" pitchFamily="2" charset="-18"/>
            </a:endParaRPr>
          </a:p>
          <a:p>
            <a:pPr algn="just"/>
            <a:r>
              <a:rPr lang="en-US" sz="2800" spc="-30" dirty="0">
                <a:solidFill>
                  <a:srgbClr val="022741"/>
                </a:solidFill>
                <a:latin typeface="Nunito" pitchFamily="2" charset="-18"/>
              </a:rPr>
              <a:t>The green areas of </a:t>
            </a:r>
            <a:r>
              <a:rPr lang="en-US" sz="2800" b="1" spc="-30" dirty="0">
                <a:solidFill>
                  <a:srgbClr val="022741"/>
                </a:solidFill>
                <a:latin typeface="Nunito" pitchFamily="2" charset="-18"/>
              </a:rPr>
              <a:t>Margaret Island </a:t>
            </a:r>
            <a:r>
              <a:rPr lang="en-US" sz="2800" spc="-30" dirty="0">
                <a:solidFill>
                  <a:srgbClr val="022741"/>
                </a:solidFill>
                <a:latin typeface="Nunito" pitchFamily="2" charset="-18"/>
              </a:rPr>
              <a:t>and </a:t>
            </a:r>
            <a:r>
              <a:rPr lang="en-US" sz="2800" b="1" spc="-30" dirty="0" err="1">
                <a:solidFill>
                  <a:srgbClr val="022741"/>
                </a:solidFill>
                <a:latin typeface="Nunito" pitchFamily="2" charset="-18"/>
              </a:rPr>
              <a:t>Óbuda</a:t>
            </a:r>
            <a:r>
              <a:rPr lang="en-US" sz="2800" b="1" spc="-30" dirty="0">
                <a:solidFill>
                  <a:srgbClr val="022741"/>
                </a:solidFill>
                <a:latin typeface="Nunito" pitchFamily="2" charset="-18"/>
              </a:rPr>
              <a:t> Island </a:t>
            </a:r>
            <a:r>
              <a:rPr lang="en-US" sz="2800" spc="-30" dirty="0">
                <a:solidFill>
                  <a:srgbClr val="022741"/>
                </a:solidFill>
                <a:latin typeface="Nunito" pitchFamily="2" charset="-18"/>
              </a:rPr>
              <a:t>will give WFC all the natural and health advantages of </a:t>
            </a:r>
            <a:r>
              <a:rPr lang="en-US" sz="2800" b="1" spc="-30" dirty="0">
                <a:solidFill>
                  <a:srgbClr val="022741"/>
                </a:solidFill>
                <a:latin typeface="Nunito" pitchFamily="2" charset="-18"/>
              </a:rPr>
              <a:t>Budapest's 'largest park</a:t>
            </a:r>
            <a:r>
              <a:rPr lang="en-US" sz="2800" spc="-30" dirty="0">
                <a:solidFill>
                  <a:srgbClr val="022741"/>
                </a:solidFill>
                <a:latin typeface="Nunito" pitchFamily="2" charset="-18"/>
              </a:rPr>
              <a:t>’. </a:t>
            </a:r>
          </a:p>
        </p:txBody>
      </p:sp>
      <p:pic>
        <p:nvPicPr>
          <p:cNvPr id="2054" name="Picture 6" descr="Szigetek, öblök, folyópartok légifotón - a Margit-sziget madártávlatból">
            <a:extLst>
              <a:ext uri="{FF2B5EF4-FFF2-40B4-BE49-F238E27FC236}">
                <a16:creationId xmlns:a16="http://schemas.microsoft.com/office/drawing/2014/main" id="{E4853AB8-3234-A8D7-97FB-E881B5054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5409" y="2755935"/>
            <a:ext cx="3144440" cy="491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Budapest szigetei légi fotókon">
            <a:extLst>
              <a:ext uri="{FF2B5EF4-FFF2-40B4-BE49-F238E27FC236}">
                <a16:creationId xmlns:a16="http://schemas.microsoft.com/office/drawing/2014/main" id="{DEBCD911-8424-C3D3-63DA-1A1AD8CA11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0"/>
          <a:stretch/>
        </p:blipFill>
        <p:spPr bwMode="auto">
          <a:xfrm>
            <a:off x="304800" y="2755936"/>
            <a:ext cx="7050895" cy="49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87788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E7C857-7A6B-DAD2-D680-939DDA5C7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églalap 10">
            <a:extLst>
              <a:ext uri="{FF2B5EF4-FFF2-40B4-BE49-F238E27FC236}">
                <a16:creationId xmlns:a16="http://schemas.microsoft.com/office/drawing/2014/main" id="{BBDC4451-8C96-A6F0-8A3A-1EC921578D3F}"/>
              </a:ext>
            </a:extLst>
          </p:cNvPr>
          <p:cNvSpPr/>
          <p:nvPr/>
        </p:nvSpPr>
        <p:spPr>
          <a:xfrm>
            <a:off x="8928141" y="2566338"/>
            <a:ext cx="3600000" cy="5233091"/>
          </a:xfrm>
          <a:prstGeom prst="rect">
            <a:avLst/>
          </a:prstGeom>
          <a:solidFill>
            <a:srgbClr val="0D273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E50E3635-D4DD-7697-0AC5-0E369238AE18}"/>
              </a:ext>
            </a:extLst>
          </p:cNvPr>
          <p:cNvSpPr txBox="1"/>
          <p:nvPr/>
        </p:nvSpPr>
        <p:spPr>
          <a:xfrm>
            <a:off x="952499" y="875239"/>
            <a:ext cx="16897350" cy="5692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125"/>
              </a:lnSpc>
            </a:pPr>
            <a:r>
              <a:rPr lang="hu-HU" sz="4547" spc="-30" dirty="0">
                <a:solidFill>
                  <a:srgbClr val="B89677"/>
                </a:solidFill>
                <a:latin typeface="Nunito" pitchFamily="2" charset="-18"/>
              </a:rPr>
              <a:t>HISTORICAL OVERVIEW</a:t>
            </a:r>
            <a:endParaRPr lang="en-US" sz="4547" spc="-30" dirty="0">
              <a:solidFill>
                <a:srgbClr val="B89677"/>
              </a:solidFill>
              <a:latin typeface="Nunito" pitchFamily="2" charset="-18"/>
            </a:endParaRP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5B803552-1208-0C4B-5029-9AAEEB2F316A}"/>
              </a:ext>
            </a:extLst>
          </p:cNvPr>
          <p:cNvSpPr/>
          <p:nvPr/>
        </p:nvSpPr>
        <p:spPr>
          <a:xfrm>
            <a:off x="-4070" y="9205645"/>
            <a:ext cx="18292070" cy="1081358"/>
          </a:xfrm>
          <a:prstGeom prst="rect">
            <a:avLst/>
          </a:prstGeom>
          <a:solidFill>
            <a:srgbClr val="0227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636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7976C3A-312C-1CC7-94AC-0DA5876B023C}"/>
              </a:ext>
            </a:extLst>
          </p:cNvPr>
          <p:cNvCxnSpPr>
            <a:cxnSpLocks/>
          </p:cNvCxnSpPr>
          <p:nvPr/>
        </p:nvCxnSpPr>
        <p:spPr>
          <a:xfrm>
            <a:off x="304800" y="1532016"/>
            <a:ext cx="17545050" cy="0"/>
          </a:xfrm>
          <a:prstGeom prst="line">
            <a:avLst/>
          </a:prstGeom>
          <a:ln w="9525">
            <a:solidFill>
              <a:srgbClr val="C19E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églalap 6">
            <a:extLst>
              <a:ext uri="{FF2B5EF4-FFF2-40B4-BE49-F238E27FC236}">
                <a16:creationId xmlns:a16="http://schemas.microsoft.com/office/drawing/2014/main" id="{77B0B2FC-5DF7-7D32-F1FC-070F0F53D816}"/>
              </a:ext>
            </a:extLst>
          </p:cNvPr>
          <p:cNvSpPr/>
          <p:nvPr/>
        </p:nvSpPr>
        <p:spPr>
          <a:xfrm>
            <a:off x="1018265" y="2566338"/>
            <a:ext cx="3600000" cy="5233097"/>
          </a:xfrm>
          <a:prstGeom prst="rect">
            <a:avLst/>
          </a:prstGeom>
          <a:solidFill>
            <a:srgbClr val="0D273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2FB5C361-7DB4-67F5-3EC0-32BCC86CD299}"/>
              </a:ext>
            </a:extLst>
          </p:cNvPr>
          <p:cNvSpPr txBox="1"/>
          <p:nvPr/>
        </p:nvSpPr>
        <p:spPr>
          <a:xfrm>
            <a:off x="981995" y="2938227"/>
            <a:ext cx="373153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spc="-30" dirty="0">
                <a:solidFill>
                  <a:schemeClr val="bg1"/>
                </a:solidFill>
                <a:latin typeface="Nunito" pitchFamily="2" charset="-18"/>
              </a:rPr>
              <a:t>Roman Empire: </a:t>
            </a:r>
          </a:p>
          <a:p>
            <a:pPr algn="ctr"/>
            <a:r>
              <a:rPr lang="en-US" sz="2800" spc="-30" dirty="0">
                <a:solidFill>
                  <a:schemeClr val="bg1"/>
                </a:solidFill>
                <a:latin typeface="Nunito" pitchFamily="2" charset="-18"/>
              </a:rPr>
              <a:t>urban and military </a:t>
            </a:r>
          </a:p>
          <a:p>
            <a:pPr algn="ctr"/>
            <a:r>
              <a:rPr lang="en-US" sz="2800" spc="-30" dirty="0">
                <a:solidFill>
                  <a:schemeClr val="bg1"/>
                </a:solidFill>
                <a:latin typeface="Nunito" pitchFamily="2" charset="-18"/>
              </a:rPr>
              <a:t>use of the area</a:t>
            </a:r>
          </a:p>
          <a:p>
            <a:pPr algn="ctr"/>
            <a:endParaRPr lang="en-US" sz="2800" spc="-30" dirty="0">
              <a:solidFill>
                <a:schemeClr val="bg1"/>
              </a:solidFill>
              <a:latin typeface="Nunito" pitchFamily="2" charset="-18"/>
            </a:endParaRPr>
          </a:p>
          <a:p>
            <a:pPr algn="ctr"/>
            <a:r>
              <a:rPr lang="en-US" sz="2800" spc="-30" dirty="0">
                <a:solidFill>
                  <a:schemeClr val="bg1"/>
                </a:solidFill>
                <a:latin typeface="Nunito" pitchFamily="2" charset="-18"/>
              </a:rPr>
              <a:t>Early 20th century: </a:t>
            </a:r>
          </a:p>
          <a:p>
            <a:pPr algn="ctr"/>
            <a:r>
              <a:rPr lang="en-US" sz="2800" spc="-30" dirty="0">
                <a:solidFill>
                  <a:schemeClr val="bg1"/>
                </a:solidFill>
                <a:latin typeface="Nunito" pitchFamily="2" charset="-18"/>
              </a:rPr>
              <a:t>industrial zone, </a:t>
            </a:r>
          </a:p>
          <a:p>
            <a:pPr algn="ctr"/>
            <a:r>
              <a:rPr lang="en-US" sz="2800" spc="-30" dirty="0">
                <a:solidFill>
                  <a:schemeClr val="bg1"/>
                </a:solidFill>
                <a:latin typeface="Nunito" pitchFamily="2" charset="-18"/>
              </a:rPr>
              <a:t>later urban area with</a:t>
            </a:r>
          </a:p>
          <a:p>
            <a:pPr algn="ctr"/>
            <a:r>
              <a:rPr lang="en-US" sz="2800" spc="-30" dirty="0">
                <a:solidFill>
                  <a:schemeClr val="bg1"/>
                </a:solidFill>
                <a:latin typeface="Nunito" pitchFamily="2" charset="-18"/>
              </a:rPr>
              <a:t>residential buildings </a:t>
            </a:r>
          </a:p>
          <a:p>
            <a:pPr algn="ctr"/>
            <a:r>
              <a:rPr lang="en-US" sz="2800" spc="-30" dirty="0">
                <a:solidFill>
                  <a:schemeClr val="bg1"/>
                </a:solidFill>
                <a:latin typeface="Nunito" pitchFamily="2" charset="-18"/>
              </a:rPr>
              <a:t>until the end of</a:t>
            </a:r>
          </a:p>
          <a:p>
            <a:pPr algn="ctr"/>
            <a:r>
              <a:rPr lang="en-US" sz="2800" spc="-30" dirty="0">
                <a:solidFill>
                  <a:schemeClr val="bg1"/>
                </a:solidFill>
                <a:latin typeface="Nunito" pitchFamily="2" charset="-18"/>
              </a:rPr>
              <a:t>the 1980s</a:t>
            </a:r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C0007894-4550-BA00-F7AA-C34A65BFD6A9}"/>
              </a:ext>
            </a:extLst>
          </p:cNvPr>
          <p:cNvSpPr/>
          <p:nvPr/>
        </p:nvSpPr>
        <p:spPr>
          <a:xfrm>
            <a:off x="4940320" y="2566338"/>
            <a:ext cx="3600000" cy="5233094"/>
          </a:xfrm>
          <a:prstGeom prst="rect">
            <a:avLst/>
          </a:prstGeom>
          <a:solidFill>
            <a:srgbClr val="0D273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83909B13-358D-9B98-325F-CAC989EFD425}"/>
              </a:ext>
            </a:extLst>
          </p:cNvPr>
          <p:cNvSpPr txBox="1"/>
          <p:nvPr/>
        </p:nvSpPr>
        <p:spPr>
          <a:xfrm>
            <a:off x="8870389" y="3403172"/>
            <a:ext cx="373153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spc="-30" dirty="0">
                <a:solidFill>
                  <a:schemeClr val="bg1"/>
                </a:solidFill>
                <a:latin typeface="Nunito" pitchFamily="2" charset="-18"/>
              </a:rPr>
              <a:t>2007:</a:t>
            </a:r>
          </a:p>
          <a:p>
            <a:pPr algn="ctr"/>
            <a:r>
              <a:rPr lang="en-US" sz="2800" spc="-30" dirty="0">
                <a:solidFill>
                  <a:schemeClr val="bg1"/>
                </a:solidFill>
                <a:latin typeface="Nunito" pitchFamily="2" charset="-18"/>
              </a:rPr>
              <a:t>land purchase </a:t>
            </a:r>
          </a:p>
          <a:p>
            <a:pPr algn="ctr"/>
            <a:r>
              <a:rPr lang="en-US" sz="2800" spc="-30" dirty="0">
                <a:solidFill>
                  <a:schemeClr val="bg1"/>
                </a:solidFill>
                <a:latin typeface="Nunito" pitchFamily="2" charset="-18"/>
              </a:rPr>
              <a:t>from Austrian owner</a:t>
            </a:r>
          </a:p>
          <a:p>
            <a:pPr algn="ctr"/>
            <a:endParaRPr lang="en-US" sz="2800" spc="-30" dirty="0">
              <a:solidFill>
                <a:schemeClr val="bg1"/>
              </a:solidFill>
              <a:latin typeface="Nunito" pitchFamily="2" charset="-18"/>
            </a:endParaRPr>
          </a:p>
          <a:p>
            <a:pPr algn="ctr"/>
            <a:r>
              <a:rPr lang="en-US" sz="2800" spc="-30" dirty="0">
                <a:solidFill>
                  <a:schemeClr val="bg1"/>
                </a:solidFill>
                <a:latin typeface="Nunito" pitchFamily="2" charset="-18"/>
              </a:rPr>
              <a:t>The economic crisis stopped </a:t>
            </a:r>
          </a:p>
          <a:p>
            <a:pPr algn="ctr"/>
            <a:r>
              <a:rPr lang="en-US" sz="2800" spc="-30" dirty="0">
                <a:solidFill>
                  <a:schemeClr val="bg1"/>
                </a:solidFill>
                <a:latin typeface="Nunito" pitchFamily="2" charset="-18"/>
              </a:rPr>
              <a:t>the project launch</a:t>
            </a:r>
          </a:p>
          <a:p>
            <a:pPr algn="ctr"/>
            <a:endParaRPr lang="hu-HU" sz="2800" spc="-30" dirty="0">
              <a:solidFill>
                <a:schemeClr val="bg1"/>
              </a:solidFill>
              <a:latin typeface="Nunito" pitchFamily="2" charset="-18"/>
            </a:endParaRPr>
          </a:p>
          <a:p>
            <a:pPr algn="ctr"/>
            <a:endParaRPr lang="en-US" sz="2800" spc="-30" dirty="0">
              <a:solidFill>
                <a:schemeClr val="bg1"/>
              </a:solidFill>
              <a:latin typeface="Nunito" pitchFamily="2" charset="-18"/>
            </a:endParaRP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F964C329-FCDD-90B9-FA79-736934027100}"/>
              </a:ext>
            </a:extLst>
          </p:cNvPr>
          <p:cNvSpPr/>
          <p:nvPr/>
        </p:nvSpPr>
        <p:spPr>
          <a:xfrm>
            <a:off x="12915962" y="2566338"/>
            <a:ext cx="3600000" cy="5233088"/>
          </a:xfrm>
          <a:prstGeom prst="rect">
            <a:avLst/>
          </a:prstGeom>
          <a:solidFill>
            <a:srgbClr val="0D273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68D63561-A457-016E-BB68-49BE0CEFF2B9}"/>
              </a:ext>
            </a:extLst>
          </p:cNvPr>
          <p:cNvSpPr txBox="1"/>
          <p:nvPr/>
        </p:nvSpPr>
        <p:spPr>
          <a:xfrm>
            <a:off x="12850196" y="2938226"/>
            <a:ext cx="373153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spc="-30" dirty="0">
                <a:solidFill>
                  <a:srgbClr val="B89677"/>
                </a:solidFill>
                <a:latin typeface="Nunito" pitchFamily="2" charset="-18"/>
              </a:rPr>
              <a:t>2017</a:t>
            </a:r>
            <a:r>
              <a:rPr lang="hu-HU" sz="2800" spc="-30" dirty="0">
                <a:solidFill>
                  <a:srgbClr val="B89677"/>
                </a:solidFill>
                <a:latin typeface="Nunito" pitchFamily="2" charset="-18"/>
              </a:rPr>
              <a:t>:</a:t>
            </a:r>
            <a:endParaRPr lang="en-US" sz="2800" spc="-30" dirty="0">
              <a:solidFill>
                <a:srgbClr val="B89677"/>
              </a:solidFill>
              <a:latin typeface="Nunito" pitchFamily="2" charset="-18"/>
            </a:endParaRPr>
          </a:p>
          <a:p>
            <a:pPr algn="ctr"/>
            <a:r>
              <a:rPr lang="en-US" sz="2800" spc="-30" dirty="0">
                <a:solidFill>
                  <a:srgbClr val="B89677"/>
                </a:solidFill>
                <a:latin typeface="Nunito" pitchFamily="2" charset="-18"/>
              </a:rPr>
              <a:t>BGP launched WFC</a:t>
            </a:r>
            <a:endParaRPr lang="hu-HU" sz="2800" spc="-30" dirty="0">
              <a:solidFill>
                <a:srgbClr val="B89677"/>
              </a:solidFill>
              <a:latin typeface="Nunito" pitchFamily="2" charset="-18"/>
            </a:endParaRPr>
          </a:p>
          <a:p>
            <a:pPr algn="ctr"/>
            <a:r>
              <a:rPr lang="en-US" sz="2800" spc="-30" dirty="0">
                <a:solidFill>
                  <a:srgbClr val="B89677"/>
                </a:solidFill>
                <a:latin typeface="Nunito" pitchFamily="2" charset="-18"/>
              </a:rPr>
              <a:t> </a:t>
            </a:r>
          </a:p>
          <a:p>
            <a:pPr algn="ctr"/>
            <a:r>
              <a:rPr lang="en-US" sz="2800" spc="-30" dirty="0">
                <a:solidFill>
                  <a:srgbClr val="B89677"/>
                </a:solidFill>
                <a:latin typeface="Nunito" pitchFamily="2" charset="-18"/>
              </a:rPr>
              <a:t>change of </a:t>
            </a:r>
          </a:p>
          <a:p>
            <a:pPr algn="ctr"/>
            <a:r>
              <a:rPr lang="en-US" sz="2800" spc="-30" dirty="0">
                <a:solidFill>
                  <a:srgbClr val="B89677"/>
                </a:solidFill>
                <a:latin typeface="Nunito" pitchFamily="2" charset="-18"/>
              </a:rPr>
              <a:t>zoning plan, </a:t>
            </a:r>
            <a:endParaRPr lang="hu-HU" sz="2800" spc="-30" dirty="0">
              <a:solidFill>
                <a:srgbClr val="B89677"/>
              </a:solidFill>
              <a:latin typeface="Nunito" pitchFamily="2" charset="-18"/>
            </a:endParaRPr>
          </a:p>
          <a:p>
            <a:pPr algn="ctr"/>
            <a:endParaRPr lang="en-US" sz="2800" spc="-30" dirty="0">
              <a:solidFill>
                <a:srgbClr val="B89677"/>
              </a:solidFill>
              <a:latin typeface="Nunito" pitchFamily="2" charset="-18"/>
            </a:endParaRPr>
          </a:p>
          <a:p>
            <a:pPr algn="ctr"/>
            <a:r>
              <a:rPr lang="en-US" sz="2800" spc="-30" dirty="0">
                <a:solidFill>
                  <a:srgbClr val="B89677"/>
                </a:solidFill>
                <a:latin typeface="Nunito" pitchFamily="2" charset="-18"/>
              </a:rPr>
              <a:t>urban development agreement </a:t>
            </a:r>
          </a:p>
          <a:p>
            <a:pPr algn="ctr"/>
            <a:r>
              <a:rPr lang="en-US" sz="2800" spc="-30" dirty="0">
                <a:solidFill>
                  <a:srgbClr val="B89677"/>
                </a:solidFill>
                <a:latin typeface="Nunito" pitchFamily="2" charset="-18"/>
              </a:rPr>
              <a:t>with the local Municipality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3F9B845F-C51A-98BC-7B3A-B29EE27955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0064" y="9008796"/>
            <a:ext cx="1475055" cy="1475055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A3B59313-476A-82E2-2753-4888D89B8319}"/>
              </a:ext>
            </a:extLst>
          </p:cNvPr>
          <p:cNvSpPr txBox="1"/>
          <p:nvPr/>
        </p:nvSpPr>
        <p:spPr>
          <a:xfrm>
            <a:off x="4883808" y="3398230"/>
            <a:ext cx="373153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spc="-30" dirty="0">
                <a:solidFill>
                  <a:srgbClr val="B89677"/>
                </a:solidFill>
                <a:latin typeface="Nunito" pitchFamily="2" charset="-18"/>
              </a:rPr>
              <a:t>At the end </a:t>
            </a:r>
          </a:p>
          <a:p>
            <a:pPr algn="ctr"/>
            <a:r>
              <a:rPr lang="en-US" sz="2800" spc="-30" dirty="0">
                <a:solidFill>
                  <a:srgbClr val="B89677"/>
                </a:solidFill>
                <a:latin typeface="Nunito" pitchFamily="2" charset="-18"/>
              </a:rPr>
              <a:t>of the 90s:</a:t>
            </a:r>
          </a:p>
          <a:p>
            <a:pPr algn="ctr"/>
            <a:endParaRPr lang="en-US" sz="2800" spc="-30" dirty="0">
              <a:solidFill>
                <a:srgbClr val="B89677"/>
              </a:solidFill>
              <a:latin typeface="Nunito" pitchFamily="2" charset="-18"/>
            </a:endParaRPr>
          </a:p>
          <a:p>
            <a:pPr algn="ctr"/>
            <a:r>
              <a:rPr lang="en-US" sz="2800" spc="-30" dirty="0">
                <a:solidFill>
                  <a:srgbClr val="B89677"/>
                </a:solidFill>
                <a:latin typeface="Nunito" pitchFamily="2" charset="-18"/>
              </a:rPr>
              <a:t>industrial </a:t>
            </a:r>
          </a:p>
          <a:p>
            <a:pPr algn="ctr"/>
            <a:r>
              <a:rPr lang="en-US" sz="2800" spc="-30" dirty="0">
                <a:solidFill>
                  <a:srgbClr val="B89677"/>
                </a:solidFill>
                <a:latin typeface="Nunito" pitchFamily="2" charset="-18"/>
              </a:rPr>
              <a:t>production systems changed, the area’s </a:t>
            </a:r>
          </a:p>
          <a:p>
            <a:pPr algn="ctr"/>
            <a:r>
              <a:rPr lang="en-US" sz="2800" spc="-30" dirty="0">
                <a:solidFill>
                  <a:srgbClr val="B89677"/>
                </a:solidFill>
                <a:latin typeface="Nunito" pitchFamily="2" charset="-18"/>
              </a:rPr>
              <a:t>industrial significance decreased</a:t>
            </a:r>
            <a:endParaRPr lang="en-US" sz="2200" dirty="0">
              <a:solidFill>
                <a:srgbClr val="022741"/>
              </a:solidFill>
              <a:latin typeface="Nunito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839190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 animBg="1"/>
      <p:bldP spid="8" grpId="0"/>
      <p:bldP spid="9" grpId="0" animBg="1"/>
      <p:bldP spid="10" grpId="0"/>
      <p:bldP spid="13" grpId="0" animBg="1"/>
      <p:bldP spid="15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E7C857-7A6B-DAD2-D680-939DDA5C7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>
            <a:extLst>
              <a:ext uri="{FF2B5EF4-FFF2-40B4-BE49-F238E27FC236}">
                <a16:creationId xmlns:a16="http://schemas.microsoft.com/office/drawing/2014/main" id="{E50E3635-D4DD-7697-0AC5-0E369238AE18}"/>
              </a:ext>
            </a:extLst>
          </p:cNvPr>
          <p:cNvSpPr txBox="1"/>
          <p:nvPr/>
        </p:nvSpPr>
        <p:spPr>
          <a:xfrm>
            <a:off x="952499" y="875239"/>
            <a:ext cx="16897350" cy="5692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125"/>
              </a:lnSpc>
            </a:pPr>
            <a:r>
              <a:rPr lang="hu-HU" sz="4547" spc="-30" dirty="0">
                <a:solidFill>
                  <a:srgbClr val="B89677"/>
                </a:solidFill>
                <a:latin typeface="Nunito" pitchFamily="2" charset="-18"/>
              </a:rPr>
              <a:t>ARCHEOLOGICAL ASPECTS</a:t>
            </a:r>
            <a:endParaRPr lang="en-US" sz="4547" spc="-30" dirty="0">
              <a:solidFill>
                <a:srgbClr val="B89677"/>
              </a:solidFill>
              <a:latin typeface="Nunito" pitchFamily="2" charset="-18"/>
            </a:endParaRP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5B803552-1208-0C4B-5029-9AAEEB2F316A}"/>
              </a:ext>
            </a:extLst>
          </p:cNvPr>
          <p:cNvSpPr/>
          <p:nvPr/>
        </p:nvSpPr>
        <p:spPr>
          <a:xfrm>
            <a:off x="-4070" y="9205645"/>
            <a:ext cx="18292070" cy="1081358"/>
          </a:xfrm>
          <a:prstGeom prst="rect">
            <a:avLst/>
          </a:prstGeom>
          <a:solidFill>
            <a:srgbClr val="0227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636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7976C3A-312C-1CC7-94AC-0DA5876B023C}"/>
              </a:ext>
            </a:extLst>
          </p:cNvPr>
          <p:cNvCxnSpPr>
            <a:cxnSpLocks/>
          </p:cNvCxnSpPr>
          <p:nvPr/>
        </p:nvCxnSpPr>
        <p:spPr>
          <a:xfrm>
            <a:off x="304800" y="1532016"/>
            <a:ext cx="17545050" cy="0"/>
          </a:xfrm>
          <a:prstGeom prst="line">
            <a:avLst/>
          </a:prstGeom>
          <a:ln w="9525">
            <a:solidFill>
              <a:srgbClr val="C19E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Kép 1">
            <a:extLst>
              <a:ext uri="{FF2B5EF4-FFF2-40B4-BE49-F238E27FC236}">
                <a16:creationId xmlns:a16="http://schemas.microsoft.com/office/drawing/2014/main" id="{3F9B845F-C51A-98BC-7B3A-B29EE27955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0064" y="9008796"/>
            <a:ext cx="1475055" cy="1475055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A43F08DC-F36B-148E-55EB-5826F89F5C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99" y="2081533"/>
            <a:ext cx="2829388" cy="4244617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2ACE0168-12AA-4FC6-3F56-154B99A10F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340" y="2081532"/>
            <a:ext cx="2829387" cy="4244615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B358B529-E674-B665-75C0-6B48A7CD7BE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" r="4066" b="2681"/>
          <a:stretch/>
        </p:blipFill>
        <p:spPr bwMode="auto">
          <a:xfrm>
            <a:off x="7265842" y="2081531"/>
            <a:ext cx="3204854" cy="42446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E8AC0F3E-6989-CDD0-8EC1-FF5723265A2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5"/>
          <a:stretch/>
        </p:blipFill>
        <p:spPr bwMode="auto">
          <a:xfrm>
            <a:off x="10748811" y="2081531"/>
            <a:ext cx="7132892" cy="42446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7572FD44-F6E5-5C94-BACB-B9B48FF055F7}"/>
              </a:ext>
            </a:extLst>
          </p:cNvPr>
          <p:cNvSpPr txBox="1"/>
          <p:nvPr/>
        </p:nvSpPr>
        <p:spPr>
          <a:xfrm>
            <a:off x="952499" y="6986768"/>
            <a:ext cx="168973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spc="-30" dirty="0">
                <a:solidFill>
                  <a:srgbClr val="022741"/>
                </a:solidFill>
                <a:latin typeface="Nunito" pitchFamily="2" charset="-18"/>
              </a:rPr>
              <a:t>A unique </a:t>
            </a:r>
            <a:r>
              <a:rPr lang="en-US" sz="2800" b="1" spc="-30" dirty="0">
                <a:solidFill>
                  <a:srgbClr val="022741"/>
                </a:solidFill>
                <a:latin typeface="Nunito" pitchFamily="2" charset="-18"/>
              </a:rPr>
              <a:t>archaeological site of historical importance </a:t>
            </a:r>
            <a:r>
              <a:rPr lang="en-US" sz="2800" spc="-30" dirty="0">
                <a:solidFill>
                  <a:srgbClr val="022741"/>
                </a:solidFill>
                <a:latin typeface="Nunito" pitchFamily="2" charset="-18"/>
              </a:rPr>
              <a:t>has been discovered in the Waterfront City development area with </a:t>
            </a:r>
            <a:r>
              <a:rPr lang="en-US" sz="2800" b="1" spc="-30" dirty="0">
                <a:solidFill>
                  <a:srgbClr val="022741"/>
                </a:solidFill>
                <a:latin typeface="Nunito" pitchFamily="2" charset="-18"/>
              </a:rPr>
              <a:t>numerous artifacts </a:t>
            </a:r>
            <a:r>
              <a:rPr lang="en-US" sz="2800" spc="-30" dirty="0">
                <a:solidFill>
                  <a:srgbClr val="022741"/>
                </a:solidFill>
                <a:latin typeface="Nunito" pitchFamily="2" charset="-18"/>
              </a:rPr>
              <a:t>and the </a:t>
            </a:r>
            <a:r>
              <a:rPr lang="en-US" sz="2800" b="1" spc="-30" dirty="0">
                <a:solidFill>
                  <a:srgbClr val="022741"/>
                </a:solidFill>
                <a:latin typeface="Nunito" pitchFamily="2" charset="-18"/>
              </a:rPr>
              <a:t>’Shrine of Mithras</a:t>
            </a:r>
            <a:r>
              <a:rPr lang="en-US" sz="2800" spc="-30" dirty="0">
                <a:solidFill>
                  <a:srgbClr val="022741"/>
                </a:solidFill>
                <a:latin typeface="Nunito" pitchFamily="2" charset="-18"/>
              </a:rPr>
              <a:t>’, which will be displayed for general public viewing in the near future. </a:t>
            </a:r>
          </a:p>
        </p:txBody>
      </p:sp>
    </p:spTree>
    <p:extLst>
      <p:ext uri="{BB962C8B-B14F-4D97-AF65-F5344CB8AC3E}">
        <p14:creationId xmlns:p14="http://schemas.microsoft.com/office/powerpoint/2010/main" val="1976951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E7C857-7A6B-DAD2-D680-939DDA5C7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>
            <a:extLst>
              <a:ext uri="{FF2B5EF4-FFF2-40B4-BE49-F238E27FC236}">
                <a16:creationId xmlns:a16="http://schemas.microsoft.com/office/drawing/2014/main" id="{E50E3635-D4DD-7697-0AC5-0E369238AE18}"/>
              </a:ext>
            </a:extLst>
          </p:cNvPr>
          <p:cNvSpPr txBox="1"/>
          <p:nvPr/>
        </p:nvSpPr>
        <p:spPr>
          <a:xfrm>
            <a:off x="952499" y="875239"/>
            <a:ext cx="16897350" cy="5692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125"/>
              </a:lnSpc>
            </a:pPr>
            <a:r>
              <a:rPr lang="hu-HU" sz="4547" spc="-30" dirty="0">
                <a:solidFill>
                  <a:srgbClr val="B89677"/>
                </a:solidFill>
                <a:latin typeface="Nunito" pitchFamily="2" charset="-18"/>
              </a:rPr>
              <a:t>DESIGN</a:t>
            </a:r>
            <a:endParaRPr lang="en-US" sz="4547" spc="-30" dirty="0">
              <a:solidFill>
                <a:srgbClr val="B89677"/>
              </a:solidFill>
              <a:latin typeface="Nunito" pitchFamily="2" charset="-18"/>
            </a:endParaRP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5B803552-1208-0C4B-5029-9AAEEB2F316A}"/>
              </a:ext>
            </a:extLst>
          </p:cNvPr>
          <p:cNvSpPr/>
          <p:nvPr/>
        </p:nvSpPr>
        <p:spPr>
          <a:xfrm>
            <a:off x="-4070" y="9205645"/>
            <a:ext cx="18292070" cy="1081358"/>
          </a:xfrm>
          <a:prstGeom prst="rect">
            <a:avLst/>
          </a:prstGeom>
          <a:solidFill>
            <a:srgbClr val="0227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636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7976C3A-312C-1CC7-94AC-0DA5876B023C}"/>
              </a:ext>
            </a:extLst>
          </p:cNvPr>
          <p:cNvCxnSpPr>
            <a:cxnSpLocks/>
          </p:cNvCxnSpPr>
          <p:nvPr/>
        </p:nvCxnSpPr>
        <p:spPr>
          <a:xfrm>
            <a:off x="304800" y="1532016"/>
            <a:ext cx="17545050" cy="0"/>
          </a:xfrm>
          <a:prstGeom prst="line">
            <a:avLst/>
          </a:prstGeom>
          <a:ln w="9525">
            <a:solidFill>
              <a:srgbClr val="C19E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Kép 1">
            <a:extLst>
              <a:ext uri="{FF2B5EF4-FFF2-40B4-BE49-F238E27FC236}">
                <a16:creationId xmlns:a16="http://schemas.microsoft.com/office/drawing/2014/main" id="{3F9B845F-C51A-98BC-7B3A-B29EE27955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0064" y="9008796"/>
            <a:ext cx="1475055" cy="1475055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F22FE85E-9552-C3CC-78E7-44401B32A9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1" r="950"/>
          <a:stretch/>
        </p:blipFill>
        <p:spPr>
          <a:xfrm>
            <a:off x="9636874" y="1769914"/>
            <a:ext cx="8212975" cy="4892318"/>
          </a:xfrm>
          <a:prstGeom prst="rect">
            <a:avLst/>
          </a:prstGeom>
        </p:spPr>
      </p:pic>
      <p:pic>
        <p:nvPicPr>
          <p:cNvPr id="1026" name="Kép 1">
            <a:extLst>
              <a:ext uri="{FF2B5EF4-FFF2-40B4-BE49-F238E27FC236}">
                <a16:creationId xmlns:a16="http://schemas.microsoft.com/office/drawing/2014/main" id="{9E844020-A51C-7675-27DB-7C7B68026F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2"/>
          <a:stretch/>
        </p:blipFill>
        <p:spPr bwMode="auto">
          <a:xfrm>
            <a:off x="304800" y="1769914"/>
            <a:ext cx="9117368" cy="4891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C9A0748D-C926-A095-A1E0-A9D21EDAA2C4}"/>
              </a:ext>
            </a:extLst>
          </p:cNvPr>
          <p:cNvSpPr txBox="1"/>
          <p:nvPr/>
        </p:nvSpPr>
        <p:spPr>
          <a:xfrm>
            <a:off x="304800" y="6849547"/>
            <a:ext cx="1754504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spc="-30" dirty="0">
                <a:solidFill>
                  <a:srgbClr val="022741"/>
                </a:solidFill>
                <a:latin typeface="Nunito" pitchFamily="2" charset="-18"/>
              </a:rPr>
              <a:t>The </a:t>
            </a:r>
            <a:r>
              <a:rPr lang="en-US" sz="2800" b="1" spc="-30" dirty="0">
                <a:solidFill>
                  <a:srgbClr val="022741"/>
                </a:solidFill>
                <a:latin typeface="Nunito" pitchFamily="2" charset="-18"/>
              </a:rPr>
              <a:t>125,000 sqm </a:t>
            </a:r>
            <a:r>
              <a:rPr lang="en-US" sz="2800" spc="-30" dirty="0">
                <a:solidFill>
                  <a:srgbClr val="022741"/>
                </a:solidFill>
                <a:latin typeface="Nunito" pitchFamily="2" charset="-18"/>
              </a:rPr>
              <a:t>gross floor area is accommodated in </a:t>
            </a:r>
            <a:r>
              <a:rPr lang="en-US" sz="2800" b="1" spc="-30" dirty="0">
                <a:solidFill>
                  <a:srgbClr val="022741"/>
                </a:solidFill>
                <a:latin typeface="Nunito" pitchFamily="2" charset="-18"/>
              </a:rPr>
              <a:t>17 buildings</a:t>
            </a:r>
            <a:r>
              <a:rPr lang="en-US" sz="2800" spc="-30" dirty="0">
                <a:solidFill>
                  <a:srgbClr val="022741"/>
                </a:solidFill>
                <a:latin typeface="Nunito" pitchFamily="2" charset="-18"/>
              </a:rPr>
              <a:t>. Those in the two back rows are </a:t>
            </a:r>
            <a:r>
              <a:rPr lang="en-US" sz="2800" b="1" spc="-30" dirty="0">
                <a:solidFill>
                  <a:srgbClr val="022741"/>
                </a:solidFill>
                <a:latin typeface="Nunito" pitchFamily="2" charset="-18"/>
              </a:rPr>
              <a:t>GF+13 floors </a:t>
            </a:r>
            <a:r>
              <a:rPr lang="en-US" sz="2800" spc="-30" dirty="0">
                <a:solidFill>
                  <a:srgbClr val="022741"/>
                </a:solidFill>
                <a:latin typeface="Nunito" pitchFamily="2" charset="-18"/>
              </a:rPr>
              <a:t>high, while those on the Danube bank are </a:t>
            </a:r>
            <a:r>
              <a:rPr lang="en-US" sz="2800" b="1" spc="-30" dirty="0">
                <a:solidFill>
                  <a:srgbClr val="022741"/>
                </a:solidFill>
                <a:latin typeface="Nunito" pitchFamily="2" charset="-18"/>
              </a:rPr>
              <a:t>GF+8 floors  </a:t>
            </a:r>
            <a:r>
              <a:rPr lang="en-US" sz="2800" spc="-30" dirty="0">
                <a:solidFill>
                  <a:srgbClr val="022741"/>
                </a:solidFill>
                <a:latin typeface="Nunito" pitchFamily="2" charset="-18"/>
              </a:rPr>
              <a:t>high. The </a:t>
            </a:r>
            <a:r>
              <a:rPr lang="en-US" sz="2800" b="1" spc="-30" dirty="0">
                <a:solidFill>
                  <a:srgbClr val="022741"/>
                </a:solidFill>
                <a:latin typeface="Nunito" pitchFamily="2" charset="-18"/>
              </a:rPr>
              <a:t>lengths</a:t>
            </a:r>
            <a:r>
              <a:rPr lang="en-US" sz="2800" spc="-30" dirty="0">
                <a:solidFill>
                  <a:srgbClr val="022741"/>
                </a:solidFill>
                <a:latin typeface="Nunito" pitchFamily="2" charset="-18"/>
              </a:rPr>
              <a:t> of the buildings are characteristically different from those of the adjacent residential blocks. The </a:t>
            </a:r>
            <a:r>
              <a:rPr lang="en-US" sz="2800" b="1" spc="-30" dirty="0">
                <a:solidFill>
                  <a:srgbClr val="022741"/>
                </a:solidFill>
                <a:latin typeface="Nunito" pitchFamily="2" charset="-18"/>
              </a:rPr>
              <a:t>longitudinal axis</a:t>
            </a:r>
            <a:r>
              <a:rPr lang="en-US" sz="2800" spc="-30" dirty="0">
                <a:solidFill>
                  <a:srgbClr val="022741"/>
                </a:solidFill>
                <a:latin typeface="Nunito" pitchFamily="2" charset="-18"/>
              </a:rPr>
              <a:t> of the Danube-side buildings is similar to that of the heritage building, thus creating a </a:t>
            </a:r>
            <a:r>
              <a:rPr lang="en-US" sz="2800" b="1" spc="-30" dirty="0">
                <a:solidFill>
                  <a:srgbClr val="022741"/>
                </a:solidFill>
                <a:latin typeface="Nunito" pitchFamily="2" charset="-18"/>
              </a:rPr>
              <a:t>link between the old and new buildings </a:t>
            </a:r>
            <a:r>
              <a:rPr lang="en-US" sz="2800" spc="-30" dirty="0">
                <a:solidFill>
                  <a:srgbClr val="022741"/>
                </a:solidFill>
                <a:latin typeface="Nunito" pitchFamily="2" charset="-18"/>
              </a:rPr>
              <a:t>despite the differences in size, while granting great </a:t>
            </a:r>
            <a:r>
              <a:rPr lang="en-US" sz="2800" b="1" spc="-30" dirty="0">
                <a:solidFill>
                  <a:srgbClr val="022741"/>
                </a:solidFill>
                <a:latin typeface="Nunito" pitchFamily="2" charset="-18"/>
              </a:rPr>
              <a:t>views</a:t>
            </a:r>
            <a:r>
              <a:rPr lang="en-US" sz="2800" spc="-30" dirty="0">
                <a:solidFill>
                  <a:srgbClr val="022741"/>
                </a:solidFill>
                <a:latin typeface="Nunito" pitchFamily="2" charset="-18"/>
              </a:rPr>
              <a:t> to buildings in rows 2 and 3. </a:t>
            </a:r>
          </a:p>
        </p:txBody>
      </p:sp>
    </p:spTree>
    <p:extLst>
      <p:ext uri="{BB962C8B-B14F-4D97-AF65-F5344CB8AC3E}">
        <p14:creationId xmlns:p14="http://schemas.microsoft.com/office/powerpoint/2010/main" val="12660858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E7C857-7A6B-DAD2-D680-939DDA5C7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>
            <a:extLst>
              <a:ext uri="{FF2B5EF4-FFF2-40B4-BE49-F238E27FC236}">
                <a16:creationId xmlns:a16="http://schemas.microsoft.com/office/drawing/2014/main" id="{E50E3635-D4DD-7697-0AC5-0E369238AE18}"/>
              </a:ext>
            </a:extLst>
          </p:cNvPr>
          <p:cNvSpPr txBox="1"/>
          <p:nvPr/>
        </p:nvSpPr>
        <p:spPr>
          <a:xfrm>
            <a:off x="952499" y="875239"/>
            <a:ext cx="16897350" cy="5692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125"/>
              </a:lnSpc>
            </a:pPr>
            <a:r>
              <a:rPr lang="hu-HU" sz="4547" spc="-30" dirty="0">
                <a:solidFill>
                  <a:srgbClr val="B89677"/>
                </a:solidFill>
                <a:latin typeface="Nunito" pitchFamily="2" charset="-18"/>
              </a:rPr>
              <a:t>DESIGN</a:t>
            </a:r>
            <a:endParaRPr lang="en-US" sz="4547" spc="-30" dirty="0">
              <a:solidFill>
                <a:srgbClr val="B89677"/>
              </a:solidFill>
              <a:latin typeface="Nunito" pitchFamily="2" charset="-18"/>
            </a:endParaRP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5B803552-1208-0C4B-5029-9AAEEB2F316A}"/>
              </a:ext>
            </a:extLst>
          </p:cNvPr>
          <p:cNvSpPr/>
          <p:nvPr/>
        </p:nvSpPr>
        <p:spPr>
          <a:xfrm>
            <a:off x="-4070" y="9205645"/>
            <a:ext cx="18292070" cy="1081358"/>
          </a:xfrm>
          <a:prstGeom prst="rect">
            <a:avLst/>
          </a:prstGeom>
          <a:solidFill>
            <a:srgbClr val="0227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636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7976C3A-312C-1CC7-94AC-0DA5876B023C}"/>
              </a:ext>
            </a:extLst>
          </p:cNvPr>
          <p:cNvCxnSpPr>
            <a:cxnSpLocks/>
          </p:cNvCxnSpPr>
          <p:nvPr/>
        </p:nvCxnSpPr>
        <p:spPr>
          <a:xfrm>
            <a:off x="304800" y="1532016"/>
            <a:ext cx="17545050" cy="0"/>
          </a:xfrm>
          <a:prstGeom prst="line">
            <a:avLst/>
          </a:prstGeom>
          <a:ln w="9525">
            <a:solidFill>
              <a:srgbClr val="C19E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Kép 1">
            <a:extLst>
              <a:ext uri="{FF2B5EF4-FFF2-40B4-BE49-F238E27FC236}">
                <a16:creationId xmlns:a16="http://schemas.microsoft.com/office/drawing/2014/main" id="{3F9B845F-C51A-98BC-7B3A-B29EE27955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0064" y="9008796"/>
            <a:ext cx="1475055" cy="1475055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050B52BB-5604-B5E9-FBAE-6E73CC87098D}"/>
              </a:ext>
            </a:extLst>
          </p:cNvPr>
          <p:cNvSpPr txBox="1"/>
          <p:nvPr/>
        </p:nvSpPr>
        <p:spPr>
          <a:xfrm>
            <a:off x="952499" y="1962054"/>
            <a:ext cx="168973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spc="-30" dirty="0">
                <a:solidFill>
                  <a:srgbClr val="022741"/>
                </a:solidFill>
                <a:latin typeface="Nunito" pitchFamily="2" charset="-18"/>
              </a:rPr>
              <a:t>An important consideration in the design of the appearance of the buildings was that they should </a:t>
            </a:r>
            <a:r>
              <a:rPr lang="en-US" sz="2800" b="1" spc="-30" dirty="0">
                <a:solidFill>
                  <a:srgbClr val="022741"/>
                </a:solidFill>
                <a:latin typeface="Nunito" pitchFamily="2" charset="-18"/>
              </a:rPr>
              <a:t>form an ensemble</a:t>
            </a:r>
            <a:r>
              <a:rPr lang="en-US" sz="2800" spc="-30" dirty="0">
                <a:solidFill>
                  <a:srgbClr val="022741"/>
                </a:solidFill>
                <a:latin typeface="Nunito" pitchFamily="2" charset="-18"/>
              </a:rPr>
              <a:t>, but despite their similarities, there should not be two buildings with identical facades. A key element of the </a:t>
            </a:r>
            <a:r>
              <a:rPr lang="en-US" sz="2800" b="1" spc="-30" dirty="0">
                <a:solidFill>
                  <a:srgbClr val="022741"/>
                </a:solidFill>
                <a:latin typeface="Nunito" pitchFamily="2" charset="-18"/>
              </a:rPr>
              <a:t>façade design </a:t>
            </a:r>
            <a:r>
              <a:rPr lang="en-US" sz="2800" spc="-30" dirty="0">
                <a:solidFill>
                  <a:srgbClr val="022741"/>
                </a:solidFill>
                <a:latin typeface="Nunito" pitchFamily="2" charset="-18"/>
              </a:rPr>
              <a:t>is the </a:t>
            </a:r>
            <a:r>
              <a:rPr lang="en-US" sz="2800" b="1" spc="-30" dirty="0">
                <a:solidFill>
                  <a:srgbClr val="022741"/>
                </a:solidFill>
                <a:latin typeface="Nunito" pitchFamily="2" charset="-18"/>
              </a:rPr>
              <a:t>different color and size of the terraces </a:t>
            </a:r>
            <a:r>
              <a:rPr lang="en-US" sz="2800" spc="-30" dirty="0">
                <a:solidFill>
                  <a:srgbClr val="022741"/>
                </a:solidFill>
                <a:latin typeface="Nunito" pitchFamily="2" charset="-18"/>
              </a:rPr>
              <a:t>on the floors above each other, giving the buildings a lower level appearance and reducing the number of façade elements. </a:t>
            </a:r>
            <a:endParaRPr lang="hu-HU" sz="2800" spc="-30" dirty="0">
              <a:solidFill>
                <a:srgbClr val="022741"/>
              </a:solidFill>
              <a:latin typeface="Nunito" pitchFamily="2" charset="-18"/>
            </a:endParaRPr>
          </a:p>
        </p:txBody>
      </p:sp>
      <p:grpSp>
        <p:nvGrpSpPr>
          <p:cNvPr id="11" name="Csoportba foglalás 10">
            <a:extLst>
              <a:ext uri="{FF2B5EF4-FFF2-40B4-BE49-F238E27FC236}">
                <a16:creationId xmlns:a16="http://schemas.microsoft.com/office/drawing/2014/main" id="{61BA3781-8086-F4F0-E0A3-28EF6FEA914E}"/>
              </a:ext>
            </a:extLst>
          </p:cNvPr>
          <p:cNvGrpSpPr/>
          <p:nvPr/>
        </p:nvGrpSpPr>
        <p:grpSpPr>
          <a:xfrm>
            <a:off x="952499" y="4294137"/>
            <a:ext cx="16546470" cy="4001609"/>
            <a:chOff x="952499" y="4693969"/>
            <a:chExt cx="16546470" cy="4001609"/>
          </a:xfrm>
        </p:grpSpPr>
        <p:pic>
          <p:nvPicPr>
            <p:cNvPr id="9" name="Kép 8">
              <a:extLst>
                <a:ext uri="{FF2B5EF4-FFF2-40B4-BE49-F238E27FC236}">
                  <a16:creationId xmlns:a16="http://schemas.microsoft.com/office/drawing/2014/main" id="{D98C1516-A8CE-315A-D054-6D0B901214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12" t="66157" r="8709" b="6332"/>
            <a:stretch/>
          </p:blipFill>
          <p:spPr bwMode="auto">
            <a:xfrm>
              <a:off x="952499" y="4693969"/>
              <a:ext cx="12645878" cy="4001609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0" name="Kép 9">
              <a:extLst>
                <a:ext uri="{FF2B5EF4-FFF2-40B4-BE49-F238E27FC236}">
                  <a16:creationId xmlns:a16="http://schemas.microsoft.com/office/drawing/2014/main" id="{45C84065-347D-6A15-EB9B-C92DF075CF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984" t="23300" r="9313" b="45731"/>
            <a:stretch/>
          </p:blipFill>
          <p:spPr bwMode="auto">
            <a:xfrm>
              <a:off x="14010015" y="4693969"/>
              <a:ext cx="3488954" cy="4001609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355608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2187</TotalTime>
  <Words>850</Words>
  <Application>Microsoft Office PowerPoint</Application>
  <PresentationFormat>Egyéni</PresentationFormat>
  <Paragraphs>154</Paragraphs>
  <Slides>19</Slides>
  <Notes>19</Notes>
  <HiddenSlides>0</HiddenSlides>
  <MMClips>1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19</vt:i4>
      </vt:variant>
    </vt:vector>
  </HeadingPairs>
  <TitlesOfParts>
    <vt:vector size="20" baseType="lpstr"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Biggeorge 18 - Emerald Hotel&amp;Apartmans</dc:title>
  <dc:creator>Biró Zsófia</dc:creator>
  <cp:lastModifiedBy>Rézműves Ildikó</cp:lastModifiedBy>
  <cp:revision>121</cp:revision>
  <cp:lastPrinted>2024-02-08T13:35:28Z</cp:lastPrinted>
  <dcterms:created xsi:type="dcterms:W3CDTF">2006-08-16T00:00:00Z</dcterms:created>
  <dcterms:modified xsi:type="dcterms:W3CDTF">2024-10-01T08:56:02Z</dcterms:modified>
</cp:coreProperties>
</file>