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handoutMasterIdLst>
    <p:handoutMasterId r:id="rId34"/>
  </p:handoutMasterIdLst>
  <p:sldIdLst>
    <p:sldId id="267" r:id="rId2"/>
    <p:sldId id="297" r:id="rId3"/>
    <p:sldId id="269" r:id="rId4"/>
    <p:sldId id="270" r:id="rId5"/>
    <p:sldId id="271" r:id="rId6"/>
    <p:sldId id="272" r:id="rId7"/>
    <p:sldId id="273" r:id="rId8"/>
    <p:sldId id="274" r:id="rId9"/>
    <p:sldId id="296" r:id="rId10"/>
    <p:sldId id="295" r:id="rId11"/>
    <p:sldId id="275" r:id="rId12"/>
    <p:sldId id="276" r:id="rId13"/>
    <p:sldId id="277" r:id="rId14"/>
    <p:sldId id="278" r:id="rId15"/>
    <p:sldId id="279" r:id="rId16"/>
    <p:sldId id="280" r:id="rId17"/>
    <p:sldId id="281" r:id="rId18"/>
    <p:sldId id="282" r:id="rId19"/>
    <p:sldId id="283" r:id="rId20"/>
    <p:sldId id="286" r:id="rId21"/>
    <p:sldId id="285" r:id="rId22"/>
    <p:sldId id="287" r:id="rId23"/>
    <p:sldId id="288" r:id="rId24"/>
    <p:sldId id="289" r:id="rId25"/>
    <p:sldId id="290" r:id="rId26"/>
    <p:sldId id="291" r:id="rId27"/>
    <p:sldId id="292" r:id="rId28"/>
    <p:sldId id="293" r:id="rId29"/>
    <p:sldId id="294" r:id="rId30"/>
    <p:sldId id="284" r:id="rId31"/>
    <p:sldId id="298" r:id="rId32"/>
  </p:sldIdLst>
  <p:sldSz cx="7883525" cy="110156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B2A"/>
    <a:srgbClr val="E16B33"/>
    <a:srgbClr val="15405A"/>
    <a:srgbClr val="0E3D53"/>
    <a:srgbClr val="123B4E"/>
    <a:srgbClr val="154357"/>
    <a:srgbClr val="0E2C3A"/>
    <a:srgbClr val="184D66"/>
    <a:srgbClr val="324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Világos stílus 2 – 1. jelölőszín">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Közepesen sötét stílus 1 – 6. jelölőszín">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Világos stílus 3 – 1. jelölőszín">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éma alapján készült stílus 2 – 1. jelölőszín">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54"/>
  </p:normalViewPr>
  <p:slideViewPr>
    <p:cSldViewPr snapToGrid="0">
      <p:cViewPr varScale="1">
        <p:scale>
          <a:sx n="45" d="100"/>
          <a:sy n="45" d="100"/>
        </p:scale>
        <p:origin x="2654"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717667-A717-AB40-92B1-22FEF326FD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B8337A2-50D3-7C5D-CBA0-1486A301A8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EC479-35AA-1D45-87EB-1D9A0C09C49C}" type="datetimeFigureOut">
              <a:rPr lang="en-GB" smtClean="0"/>
              <a:t>23/09/2024</a:t>
            </a:fld>
            <a:endParaRPr lang="en-GB"/>
          </a:p>
        </p:txBody>
      </p:sp>
      <p:sp>
        <p:nvSpPr>
          <p:cNvPr id="4" name="Footer Placeholder 3">
            <a:extLst>
              <a:ext uri="{FF2B5EF4-FFF2-40B4-BE49-F238E27FC236}">
                <a16:creationId xmlns:a16="http://schemas.microsoft.com/office/drawing/2014/main" id="{7D05C548-7E69-43BE-A126-C2959C7BA3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4167805-A9AB-4F60-FE94-EEA374291C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4814D3-FBF0-FA4B-A064-47447600902E}" type="slidenum">
              <a:rPr lang="en-GB" smtClean="0"/>
              <a:t>‹#›</a:t>
            </a:fld>
            <a:endParaRPr lang="en-GB"/>
          </a:p>
        </p:txBody>
      </p:sp>
    </p:spTree>
    <p:extLst>
      <p:ext uri="{BB962C8B-B14F-4D97-AF65-F5344CB8AC3E}">
        <p14:creationId xmlns:p14="http://schemas.microsoft.com/office/powerpoint/2010/main" val="336751126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CD62B-53B9-43CE-99BC-7B745FE4720F}" type="datetimeFigureOut">
              <a:rPr lang="hu-HU" smtClean="0"/>
              <a:t>2024. 09. 23.</a:t>
            </a:fld>
            <a:endParaRPr lang="hu-HU"/>
          </a:p>
        </p:txBody>
      </p:sp>
      <p:sp>
        <p:nvSpPr>
          <p:cNvPr id="4" name="Diakép helye 3"/>
          <p:cNvSpPr>
            <a:spLocks noGrp="1" noRot="1" noChangeAspect="1"/>
          </p:cNvSpPr>
          <p:nvPr>
            <p:ph type="sldImg" idx="2"/>
          </p:nvPr>
        </p:nvSpPr>
        <p:spPr>
          <a:xfrm>
            <a:off x="2325688" y="1143000"/>
            <a:ext cx="2206625"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E2BC1-EF5E-4690-BA46-8B00B11EDAAC}" type="slidenum">
              <a:rPr lang="hu-HU" smtClean="0"/>
              <a:t>‹#›</a:t>
            </a:fld>
            <a:endParaRPr lang="hu-HU"/>
          </a:p>
        </p:txBody>
      </p:sp>
    </p:spTree>
    <p:extLst>
      <p:ext uri="{BB962C8B-B14F-4D97-AF65-F5344CB8AC3E}">
        <p14:creationId xmlns:p14="http://schemas.microsoft.com/office/powerpoint/2010/main" val="1040933041"/>
      </p:ext>
    </p:extLst>
  </p:cSld>
  <p:clrMap bg1="lt1" tx1="dk1" bg2="lt2" tx2="dk2" accent1="accent1" accent2="accent2" accent3="accent3" accent4="accent4" accent5="accent5" accent6="accent6" hlink="hlink" folHlink="folHlink"/>
  <p:hf hdr="0" dt="0"/>
  <p:notesStyle>
    <a:lvl1pPr marL="0" algn="l" defTabSz="935521" rtl="0" eaLnBrk="1" latinLnBrk="0" hangingPunct="1">
      <a:defRPr sz="1228" kern="1200">
        <a:solidFill>
          <a:schemeClr val="tx1"/>
        </a:solidFill>
        <a:latin typeface="+mn-lt"/>
        <a:ea typeface="+mn-ea"/>
        <a:cs typeface="+mn-cs"/>
      </a:defRPr>
    </a:lvl1pPr>
    <a:lvl2pPr marL="467761" algn="l" defTabSz="935521" rtl="0" eaLnBrk="1" latinLnBrk="0" hangingPunct="1">
      <a:defRPr sz="1228" kern="1200">
        <a:solidFill>
          <a:schemeClr val="tx1"/>
        </a:solidFill>
        <a:latin typeface="+mn-lt"/>
        <a:ea typeface="+mn-ea"/>
        <a:cs typeface="+mn-cs"/>
      </a:defRPr>
    </a:lvl2pPr>
    <a:lvl3pPr marL="935521" algn="l" defTabSz="935521" rtl="0" eaLnBrk="1" latinLnBrk="0" hangingPunct="1">
      <a:defRPr sz="1228" kern="1200">
        <a:solidFill>
          <a:schemeClr val="tx1"/>
        </a:solidFill>
        <a:latin typeface="+mn-lt"/>
        <a:ea typeface="+mn-ea"/>
        <a:cs typeface="+mn-cs"/>
      </a:defRPr>
    </a:lvl3pPr>
    <a:lvl4pPr marL="1403281" algn="l" defTabSz="935521" rtl="0" eaLnBrk="1" latinLnBrk="0" hangingPunct="1">
      <a:defRPr sz="1228" kern="1200">
        <a:solidFill>
          <a:schemeClr val="tx1"/>
        </a:solidFill>
        <a:latin typeface="+mn-lt"/>
        <a:ea typeface="+mn-ea"/>
        <a:cs typeface="+mn-cs"/>
      </a:defRPr>
    </a:lvl4pPr>
    <a:lvl5pPr marL="1871041" algn="l" defTabSz="935521" rtl="0" eaLnBrk="1" latinLnBrk="0" hangingPunct="1">
      <a:defRPr sz="1228" kern="1200">
        <a:solidFill>
          <a:schemeClr val="tx1"/>
        </a:solidFill>
        <a:latin typeface="+mn-lt"/>
        <a:ea typeface="+mn-ea"/>
        <a:cs typeface="+mn-cs"/>
      </a:defRPr>
    </a:lvl5pPr>
    <a:lvl6pPr marL="2338802" algn="l" defTabSz="935521" rtl="0" eaLnBrk="1" latinLnBrk="0" hangingPunct="1">
      <a:defRPr sz="1228" kern="1200">
        <a:solidFill>
          <a:schemeClr val="tx1"/>
        </a:solidFill>
        <a:latin typeface="+mn-lt"/>
        <a:ea typeface="+mn-ea"/>
        <a:cs typeface="+mn-cs"/>
      </a:defRPr>
    </a:lvl6pPr>
    <a:lvl7pPr marL="2806563" algn="l" defTabSz="935521" rtl="0" eaLnBrk="1" latinLnBrk="0" hangingPunct="1">
      <a:defRPr sz="1228" kern="1200">
        <a:solidFill>
          <a:schemeClr val="tx1"/>
        </a:solidFill>
        <a:latin typeface="+mn-lt"/>
        <a:ea typeface="+mn-ea"/>
        <a:cs typeface="+mn-cs"/>
      </a:defRPr>
    </a:lvl7pPr>
    <a:lvl8pPr marL="3274324" algn="l" defTabSz="935521" rtl="0" eaLnBrk="1" latinLnBrk="0" hangingPunct="1">
      <a:defRPr sz="1228" kern="1200">
        <a:solidFill>
          <a:schemeClr val="tx1"/>
        </a:solidFill>
        <a:latin typeface="+mn-lt"/>
        <a:ea typeface="+mn-ea"/>
        <a:cs typeface="+mn-cs"/>
      </a:defRPr>
    </a:lvl8pPr>
    <a:lvl9pPr marL="3742083" algn="l" defTabSz="935521" rtl="0" eaLnBrk="1" latinLnBrk="0" hangingPunct="1">
      <a:defRPr sz="12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11</a:t>
            </a:fld>
            <a:endParaRPr lang="hu-HU"/>
          </a:p>
        </p:txBody>
      </p:sp>
      <p:sp>
        <p:nvSpPr>
          <p:cNvPr id="5" name="Footer Placeholder 4">
            <a:extLst>
              <a:ext uri="{FF2B5EF4-FFF2-40B4-BE49-F238E27FC236}">
                <a16:creationId xmlns:a16="http://schemas.microsoft.com/office/drawing/2014/main" id="{4EE1452B-FB34-627C-0B27-55BF8E5651AE}"/>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8063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20</a:t>
            </a:fld>
            <a:endParaRPr lang="hu-HU"/>
          </a:p>
        </p:txBody>
      </p:sp>
      <p:sp>
        <p:nvSpPr>
          <p:cNvPr id="5" name="Footer Placeholder 4">
            <a:extLst>
              <a:ext uri="{FF2B5EF4-FFF2-40B4-BE49-F238E27FC236}">
                <a16:creationId xmlns:a16="http://schemas.microsoft.com/office/drawing/2014/main" id="{A60BD3C0-5FF0-A356-33CE-3BD9A5E29C81}"/>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192359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21</a:t>
            </a:fld>
            <a:endParaRPr lang="hu-HU"/>
          </a:p>
        </p:txBody>
      </p:sp>
      <p:sp>
        <p:nvSpPr>
          <p:cNvPr id="5" name="Footer Placeholder 4">
            <a:extLst>
              <a:ext uri="{FF2B5EF4-FFF2-40B4-BE49-F238E27FC236}">
                <a16:creationId xmlns:a16="http://schemas.microsoft.com/office/drawing/2014/main" id="{5988689A-2EF6-B032-B5FF-B497F88852D4}"/>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70358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22</a:t>
            </a:fld>
            <a:endParaRPr lang="hu-HU"/>
          </a:p>
        </p:txBody>
      </p:sp>
      <p:sp>
        <p:nvSpPr>
          <p:cNvPr id="5" name="Footer Placeholder 4">
            <a:extLst>
              <a:ext uri="{FF2B5EF4-FFF2-40B4-BE49-F238E27FC236}">
                <a16:creationId xmlns:a16="http://schemas.microsoft.com/office/drawing/2014/main" id="{AE6B41F5-2A70-2F00-835E-D1B225979989}"/>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45001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23</a:t>
            </a:fld>
            <a:endParaRPr lang="hu-HU"/>
          </a:p>
        </p:txBody>
      </p:sp>
      <p:sp>
        <p:nvSpPr>
          <p:cNvPr id="5" name="Footer Placeholder 4">
            <a:extLst>
              <a:ext uri="{FF2B5EF4-FFF2-40B4-BE49-F238E27FC236}">
                <a16:creationId xmlns:a16="http://schemas.microsoft.com/office/drawing/2014/main" id="{615F45BB-5891-E4CD-41B3-944BA8255739}"/>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417505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24</a:t>
            </a:fld>
            <a:endParaRPr lang="hu-HU"/>
          </a:p>
        </p:txBody>
      </p:sp>
      <p:sp>
        <p:nvSpPr>
          <p:cNvPr id="5" name="Footer Placeholder 4">
            <a:extLst>
              <a:ext uri="{FF2B5EF4-FFF2-40B4-BE49-F238E27FC236}">
                <a16:creationId xmlns:a16="http://schemas.microsoft.com/office/drawing/2014/main" id="{DDB27903-BB4B-40BE-B317-6FB4B3C7376C}"/>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690891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25</a:t>
            </a:fld>
            <a:endParaRPr lang="hu-HU"/>
          </a:p>
        </p:txBody>
      </p:sp>
      <p:sp>
        <p:nvSpPr>
          <p:cNvPr id="5" name="Footer Placeholder 4">
            <a:extLst>
              <a:ext uri="{FF2B5EF4-FFF2-40B4-BE49-F238E27FC236}">
                <a16:creationId xmlns:a16="http://schemas.microsoft.com/office/drawing/2014/main" id="{E070C4BC-1444-E395-1437-BB5556796CE0}"/>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21648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26</a:t>
            </a:fld>
            <a:endParaRPr lang="hu-HU"/>
          </a:p>
        </p:txBody>
      </p:sp>
      <p:sp>
        <p:nvSpPr>
          <p:cNvPr id="5" name="Footer Placeholder 4">
            <a:extLst>
              <a:ext uri="{FF2B5EF4-FFF2-40B4-BE49-F238E27FC236}">
                <a16:creationId xmlns:a16="http://schemas.microsoft.com/office/drawing/2014/main" id="{404358D1-455F-F9EB-4FB1-A62B87ADF405}"/>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1429746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27</a:t>
            </a:fld>
            <a:endParaRPr lang="hu-HU"/>
          </a:p>
        </p:txBody>
      </p:sp>
      <p:sp>
        <p:nvSpPr>
          <p:cNvPr id="5" name="Footer Placeholder 4">
            <a:extLst>
              <a:ext uri="{FF2B5EF4-FFF2-40B4-BE49-F238E27FC236}">
                <a16:creationId xmlns:a16="http://schemas.microsoft.com/office/drawing/2014/main" id="{45F07E06-D527-05EE-AC97-4BB3850B3A3D}"/>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30810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28</a:t>
            </a:fld>
            <a:endParaRPr lang="hu-HU"/>
          </a:p>
        </p:txBody>
      </p:sp>
      <p:sp>
        <p:nvSpPr>
          <p:cNvPr id="5" name="Footer Placeholder 4">
            <a:extLst>
              <a:ext uri="{FF2B5EF4-FFF2-40B4-BE49-F238E27FC236}">
                <a16:creationId xmlns:a16="http://schemas.microsoft.com/office/drawing/2014/main" id="{C237F704-43A7-9D40-AD1C-9356E2589196}"/>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77556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29</a:t>
            </a:fld>
            <a:endParaRPr lang="hu-HU"/>
          </a:p>
        </p:txBody>
      </p:sp>
      <p:sp>
        <p:nvSpPr>
          <p:cNvPr id="5" name="Footer Placeholder 4">
            <a:extLst>
              <a:ext uri="{FF2B5EF4-FFF2-40B4-BE49-F238E27FC236}">
                <a16:creationId xmlns:a16="http://schemas.microsoft.com/office/drawing/2014/main" id="{5113403D-6DA0-1D6B-59AD-8659FAC84418}"/>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30903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12</a:t>
            </a:fld>
            <a:endParaRPr lang="hu-HU"/>
          </a:p>
        </p:txBody>
      </p:sp>
      <p:sp>
        <p:nvSpPr>
          <p:cNvPr id="5" name="Footer Placeholder 4">
            <a:extLst>
              <a:ext uri="{FF2B5EF4-FFF2-40B4-BE49-F238E27FC236}">
                <a16:creationId xmlns:a16="http://schemas.microsoft.com/office/drawing/2014/main" id="{D6A4C9F6-0F9E-D4B9-C171-5EC2089FC0B6}"/>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90316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13</a:t>
            </a:fld>
            <a:endParaRPr lang="hu-HU"/>
          </a:p>
        </p:txBody>
      </p:sp>
      <p:sp>
        <p:nvSpPr>
          <p:cNvPr id="5" name="Footer Placeholder 4">
            <a:extLst>
              <a:ext uri="{FF2B5EF4-FFF2-40B4-BE49-F238E27FC236}">
                <a16:creationId xmlns:a16="http://schemas.microsoft.com/office/drawing/2014/main" id="{10BF21B3-4B81-D860-CE59-F40FD0441F4E}"/>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27298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14</a:t>
            </a:fld>
            <a:endParaRPr lang="hu-HU"/>
          </a:p>
        </p:txBody>
      </p:sp>
      <p:sp>
        <p:nvSpPr>
          <p:cNvPr id="5" name="Footer Placeholder 4">
            <a:extLst>
              <a:ext uri="{FF2B5EF4-FFF2-40B4-BE49-F238E27FC236}">
                <a16:creationId xmlns:a16="http://schemas.microsoft.com/office/drawing/2014/main" id="{474124F3-86C0-0148-D15D-309AF3D0C7DF}"/>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42156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15</a:t>
            </a:fld>
            <a:endParaRPr lang="hu-HU"/>
          </a:p>
        </p:txBody>
      </p:sp>
      <p:sp>
        <p:nvSpPr>
          <p:cNvPr id="5" name="Footer Placeholder 4">
            <a:extLst>
              <a:ext uri="{FF2B5EF4-FFF2-40B4-BE49-F238E27FC236}">
                <a16:creationId xmlns:a16="http://schemas.microsoft.com/office/drawing/2014/main" id="{8F6FA8D3-968C-7978-DA66-73E6B02818B1}"/>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370615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16</a:t>
            </a:fld>
            <a:endParaRPr lang="hu-HU"/>
          </a:p>
        </p:txBody>
      </p:sp>
      <p:sp>
        <p:nvSpPr>
          <p:cNvPr id="5" name="Footer Placeholder 4">
            <a:extLst>
              <a:ext uri="{FF2B5EF4-FFF2-40B4-BE49-F238E27FC236}">
                <a16:creationId xmlns:a16="http://schemas.microsoft.com/office/drawing/2014/main" id="{E39ACB5A-4F07-9AF5-5829-7640D3E4A001}"/>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61826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17</a:t>
            </a:fld>
            <a:endParaRPr lang="hu-HU"/>
          </a:p>
        </p:txBody>
      </p:sp>
      <p:sp>
        <p:nvSpPr>
          <p:cNvPr id="5" name="Footer Placeholder 4">
            <a:extLst>
              <a:ext uri="{FF2B5EF4-FFF2-40B4-BE49-F238E27FC236}">
                <a16:creationId xmlns:a16="http://schemas.microsoft.com/office/drawing/2014/main" id="{B73F48E0-D6CF-3440-418A-320C12D804A4}"/>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17569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18</a:t>
            </a:fld>
            <a:endParaRPr lang="hu-HU"/>
          </a:p>
        </p:txBody>
      </p:sp>
      <p:sp>
        <p:nvSpPr>
          <p:cNvPr id="5" name="Footer Placeholder 4">
            <a:extLst>
              <a:ext uri="{FF2B5EF4-FFF2-40B4-BE49-F238E27FC236}">
                <a16:creationId xmlns:a16="http://schemas.microsoft.com/office/drawing/2014/main" id="{3F5BAD8D-1B6C-587B-2811-DA3AFB5B3970}"/>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258355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2325688" y="1143000"/>
            <a:ext cx="2206625"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40E2BC1-EF5E-4690-BA46-8B00B11EDAAC}" type="slidenum">
              <a:rPr lang="hu-HU" smtClean="0"/>
              <a:t>19</a:t>
            </a:fld>
            <a:endParaRPr lang="hu-HU"/>
          </a:p>
        </p:txBody>
      </p:sp>
      <p:sp>
        <p:nvSpPr>
          <p:cNvPr id="5" name="Footer Placeholder 4">
            <a:extLst>
              <a:ext uri="{FF2B5EF4-FFF2-40B4-BE49-F238E27FC236}">
                <a16:creationId xmlns:a16="http://schemas.microsoft.com/office/drawing/2014/main" id="{738E2E66-3756-688B-1B82-33C48E08326D}"/>
              </a:ext>
            </a:extLst>
          </p:cNvPr>
          <p:cNvSpPr>
            <a:spLocks noGrp="1"/>
          </p:cNvSpPr>
          <p:nvPr>
            <p:ph type="ftr" sz="quarter" idx="4"/>
          </p:nvPr>
        </p:nvSpPr>
        <p:spPr/>
        <p:txBody>
          <a:bodyPr/>
          <a:lstStyle/>
          <a:p>
            <a:endParaRPr lang="hu-HU"/>
          </a:p>
        </p:txBody>
      </p:sp>
    </p:spTree>
    <p:extLst>
      <p:ext uri="{BB962C8B-B14F-4D97-AF65-F5344CB8AC3E}">
        <p14:creationId xmlns:p14="http://schemas.microsoft.com/office/powerpoint/2010/main" val="168927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591265" y="1802795"/>
            <a:ext cx="6700996" cy="3835083"/>
          </a:xfrm>
        </p:spPr>
        <p:txBody>
          <a:bodyPr anchor="b"/>
          <a:lstStyle>
            <a:lvl1pPr algn="ctr">
              <a:defRPr sz="5173"/>
            </a:lvl1pPr>
          </a:lstStyle>
          <a:p>
            <a:r>
              <a:rPr lang="hu-HU"/>
              <a:t>Mintacím szerkesztése</a:t>
            </a:r>
            <a:endParaRPr lang="en-US" dirty="0"/>
          </a:p>
        </p:txBody>
      </p:sp>
      <p:sp>
        <p:nvSpPr>
          <p:cNvPr id="3" name="Subtitle 2"/>
          <p:cNvSpPr>
            <a:spLocks noGrp="1"/>
          </p:cNvSpPr>
          <p:nvPr>
            <p:ph type="subTitle" idx="1"/>
          </p:nvPr>
        </p:nvSpPr>
        <p:spPr>
          <a:xfrm>
            <a:off x="985441" y="5785774"/>
            <a:ext cx="5912644" cy="2659568"/>
          </a:xfrm>
        </p:spPr>
        <p:txBody>
          <a:bodyPr/>
          <a:lstStyle>
            <a:lvl1pPr marL="0" indent="0" algn="ctr">
              <a:buNone/>
              <a:defRPr sz="2069"/>
            </a:lvl1pPr>
            <a:lvl2pPr marL="394198" indent="0" algn="ctr">
              <a:buNone/>
              <a:defRPr sz="1724"/>
            </a:lvl2pPr>
            <a:lvl3pPr marL="788396" indent="0" algn="ctr">
              <a:buNone/>
              <a:defRPr sz="1552"/>
            </a:lvl3pPr>
            <a:lvl4pPr marL="1182594" indent="0" algn="ctr">
              <a:buNone/>
              <a:defRPr sz="1380"/>
            </a:lvl4pPr>
            <a:lvl5pPr marL="1576791" indent="0" algn="ctr">
              <a:buNone/>
              <a:defRPr sz="1380"/>
            </a:lvl5pPr>
            <a:lvl6pPr marL="1970989" indent="0" algn="ctr">
              <a:buNone/>
              <a:defRPr sz="1380"/>
            </a:lvl6pPr>
            <a:lvl7pPr marL="2365187" indent="0" algn="ctr">
              <a:buNone/>
              <a:defRPr sz="1380"/>
            </a:lvl7pPr>
            <a:lvl8pPr marL="2759385" indent="0" algn="ctr">
              <a:buNone/>
              <a:defRPr sz="1380"/>
            </a:lvl8pPr>
            <a:lvl9pPr marL="3153583" indent="0" algn="ctr">
              <a:buNone/>
              <a:defRPr sz="138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6B0BCF13-1CE8-4F63-8E37-5289091A2DAD}" type="datetimeFigureOut">
              <a:rPr lang="hu-HU" smtClean="0"/>
              <a:t>2024. 09. 23.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406867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6B0BCF13-1CE8-4F63-8E37-5289091A2DAD}" type="datetimeFigureOut">
              <a:rPr lang="hu-HU" smtClean="0"/>
              <a:t>2024. 09. 23.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17961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41648" y="586482"/>
            <a:ext cx="1699885" cy="9335265"/>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541993" y="586482"/>
            <a:ext cx="5001111" cy="933526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6B0BCF13-1CE8-4F63-8E37-5289091A2DAD}" type="datetimeFigureOut">
              <a:rPr lang="hu-HU" smtClean="0"/>
              <a:t>2024. 09. 23.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397971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6B0BCF13-1CE8-4F63-8E37-5289091A2DAD}" type="datetimeFigureOut">
              <a:rPr lang="hu-HU" smtClean="0"/>
              <a:t>2024. 09. 23.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368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537887" y="2746269"/>
            <a:ext cx="6799540" cy="4582209"/>
          </a:xfrm>
        </p:spPr>
        <p:txBody>
          <a:bodyPr anchor="b"/>
          <a:lstStyle>
            <a:lvl1pPr>
              <a:defRPr sz="5173"/>
            </a:lvl1pPr>
          </a:lstStyle>
          <a:p>
            <a:r>
              <a:rPr lang="hu-HU"/>
              <a:t>Mintacím szerkesztése</a:t>
            </a:r>
            <a:endParaRPr lang="en-US" dirty="0"/>
          </a:p>
        </p:txBody>
      </p:sp>
      <p:sp>
        <p:nvSpPr>
          <p:cNvPr id="3" name="Text Placeholder 2"/>
          <p:cNvSpPr>
            <a:spLocks noGrp="1"/>
          </p:cNvSpPr>
          <p:nvPr>
            <p:ph type="body" idx="1"/>
          </p:nvPr>
        </p:nvSpPr>
        <p:spPr>
          <a:xfrm>
            <a:off x="537887" y="7371828"/>
            <a:ext cx="6799540" cy="2409675"/>
          </a:xfrm>
        </p:spPr>
        <p:txBody>
          <a:bodyPr/>
          <a:lstStyle>
            <a:lvl1pPr marL="0" indent="0">
              <a:buNone/>
              <a:defRPr sz="2069">
                <a:solidFill>
                  <a:schemeClr val="tx1">
                    <a:tint val="82000"/>
                  </a:schemeClr>
                </a:solidFill>
              </a:defRPr>
            </a:lvl1pPr>
            <a:lvl2pPr marL="394198" indent="0">
              <a:buNone/>
              <a:defRPr sz="1724">
                <a:solidFill>
                  <a:schemeClr val="tx1">
                    <a:tint val="82000"/>
                  </a:schemeClr>
                </a:solidFill>
              </a:defRPr>
            </a:lvl2pPr>
            <a:lvl3pPr marL="788396" indent="0">
              <a:buNone/>
              <a:defRPr sz="1552">
                <a:solidFill>
                  <a:schemeClr val="tx1">
                    <a:tint val="82000"/>
                  </a:schemeClr>
                </a:solidFill>
              </a:defRPr>
            </a:lvl3pPr>
            <a:lvl4pPr marL="1182594" indent="0">
              <a:buNone/>
              <a:defRPr sz="1380">
                <a:solidFill>
                  <a:schemeClr val="tx1">
                    <a:tint val="82000"/>
                  </a:schemeClr>
                </a:solidFill>
              </a:defRPr>
            </a:lvl4pPr>
            <a:lvl5pPr marL="1576791" indent="0">
              <a:buNone/>
              <a:defRPr sz="1380">
                <a:solidFill>
                  <a:schemeClr val="tx1">
                    <a:tint val="82000"/>
                  </a:schemeClr>
                </a:solidFill>
              </a:defRPr>
            </a:lvl5pPr>
            <a:lvl6pPr marL="1970989" indent="0">
              <a:buNone/>
              <a:defRPr sz="1380">
                <a:solidFill>
                  <a:schemeClr val="tx1">
                    <a:tint val="82000"/>
                  </a:schemeClr>
                </a:solidFill>
              </a:defRPr>
            </a:lvl6pPr>
            <a:lvl7pPr marL="2365187" indent="0">
              <a:buNone/>
              <a:defRPr sz="1380">
                <a:solidFill>
                  <a:schemeClr val="tx1">
                    <a:tint val="82000"/>
                  </a:schemeClr>
                </a:solidFill>
              </a:defRPr>
            </a:lvl7pPr>
            <a:lvl8pPr marL="2759385" indent="0">
              <a:buNone/>
              <a:defRPr sz="1380">
                <a:solidFill>
                  <a:schemeClr val="tx1">
                    <a:tint val="82000"/>
                  </a:schemeClr>
                </a:solidFill>
              </a:defRPr>
            </a:lvl8pPr>
            <a:lvl9pPr marL="3153583" indent="0">
              <a:buNone/>
              <a:defRPr sz="1380">
                <a:solidFill>
                  <a:schemeClr val="tx1">
                    <a:tint val="82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6B0BCF13-1CE8-4F63-8E37-5289091A2DAD}" type="datetimeFigureOut">
              <a:rPr lang="hu-HU" smtClean="0"/>
              <a:t>2024. 09. 23.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292941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541992" y="2932410"/>
            <a:ext cx="3350498" cy="6989337"/>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3991035" y="2932410"/>
            <a:ext cx="3350498" cy="6989337"/>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6B0BCF13-1CE8-4F63-8E37-5289091A2DAD}" type="datetimeFigureOut">
              <a:rPr lang="hu-HU" smtClean="0"/>
              <a:t>2024. 09. 23.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2638630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543019" y="586484"/>
            <a:ext cx="6799540" cy="2129186"/>
          </a:xfrm>
        </p:spPr>
        <p:txBody>
          <a:bodyPr/>
          <a:lstStyle/>
          <a:p>
            <a:r>
              <a:rPr lang="hu-HU"/>
              <a:t>Mintacím szerkesztése</a:t>
            </a:r>
            <a:endParaRPr lang="en-US" dirty="0"/>
          </a:p>
        </p:txBody>
      </p:sp>
      <p:sp>
        <p:nvSpPr>
          <p:cNvPr id="3" name="Text Placeholder 2"/>
          <p:cNvSpPr>
            <a:spLocks noGrp="1"/>
          </p:cNvSpPr>
          <p:nvPr>
            <p:ph type="body" idx="1"/>
          </p:nvPr>
        </p:nvSpPr>
        <p:spPr>
          <a:xfrm>
            <a:off x="543020" y="2700368"/>
            <a:ext cx="3335100" cy="1323409"/>
          </a:xfrm>
        </p:spPr>
        <p:txBody>
          <a:bodyPr anchor="b"/>
          <a:lstStyle>
            <a:lvl1pPr marL="0" indent="0">
              <a:buNone/>
              <a:defRPr sz="2069" b="1"/>
            </a:lvl1pPr>
            <a:lvl2pPr marL="394198" indent="0">
              <a:buNone/>
              <a:defRPr sz="1724" b="1"/>
            </a:lvl2pPr>
            <a:lvl3pPr marL="788396" indent="0">
              <a:buNone/>
              <a:defRPr sz="1552" b="1"/>
            </a:lvl3pPr>
            <a:lvl4pPr marL="1182594" indent="0">
              <a:buNone/>
              <a:defRPr sz="1380" b="1"/>
            </a:lvl4pPr>
            <a:lvl5pPr marL="1576791" indent="0">
              <a:buNone/>
              <a:defRPr sz="1380" b="1"/>
            </a:lvl5pPr>
            <a:lvl6pPr marL="1970989" indent="0">
              <a:buNone/>
              <a:defRPr sz="1380" b="1"/>
            </a:lvl6pPr>
            <a:lvl7pPr marL="2365187" indent="0">
              <a:buNone/>
              <a:defRPr sz="1380" b="1"/>
            </a:lvl7pPr>
            <a:lvl8pPr marL="2759385" indent="0">
              <a:buNone/>
              <a:defRPr sz="1380" b="1"/>
            </a:lvl8pPr>
            <a:lvl9pPr marL="3153583" indent="0">
              <a:buNone/>
              <a:defRPr sz="1380" b="1"/>
            </a:lvl9pPr>
          </a:lstStyle>
          <a:p>
            <a:pPr lvl="0"/>
            <a:r>
              <a:rPr lang="hu-HU"/>
              <a:t>Mintaszöveg szerkesztése</a:t>
            </a:r>
          </a:p>
        </p:txBody>
      </p:sp>
      <p:sp>
        <p:nvSpPr>
          <p:cNvPr id="4" name="Content Placeholder 3"/>
          <p:cNvSpPr>
            <a:spLocks noGrp="1"/>
          </p:cNvSpPr>
          <p:nvPr>
            <p:ph sz="half" idx="2"/>
          </p:nvPr>
        </p:nvSpPr>
        <p:spPr>
          <a:xfrm>
            <a:off x="543020" y="4023777"/>
            <a:ext cx="3335100" cy="591837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3991035" y="2700368"/>
            <a:ext cx="3351525" cy="1323409"/>
          </a:xfrm>
        </p:spPr>
        <p:txBody>
          <a:bodyPr anchor="b"/>
          <a:lstStyle>
            <a:lvl1pPr marL="0" indent="0">
              <a:buNone/>
              <a:defRPr sz="2069" b="1"/>
            </a:lvl1pPr>
            <a:lvl2pPr marL="394198" indent="0">
              <a:buNone/>
              <a:defRPr sz="1724" b="1"/>
            </a:lvl2pPr>
            <a:lvl3pPr marL="788396" indent="0">
              <a:buNone/>
              <a:defRPr sz="1552" b="1"/>
            </a:lvl3pPr>
            <a:lvl4pPr marL="1182594" indent="0">
              <a:buNone/>
              <a:defRPr sz="1380" b="1"/>
            </a:lvl4pPr>
            <a:lvl5pPr marL="1576791" indent="0">
              <a:buNone/>
              <a:defRPr sz="1380" b="1"/>
            </a:lvl5pPr>
            <a:lvl6pPr marL="1970989" indent="0">
              <a:buNone/>
              <a:defRPr sz="1380" b="1"/>
            </a:lvl6pPr>
            <a:lvl7pPr marL="2365187" indent="0">
              <a:buNone/>
              <a:defRPr sz="1380" b="1"/>
            </a:lvl7pPr>
            <a:lvl8pPr marL="2759385" indent="0">
              <a:buNone/>
              <a:defRPr sz="1380" b="1"/>
            </a:lvl8pPr>
            <a:lvl9pPr marL="3153583" indent="0">
              <a:buNone/>
              <a:defRPr sz="1380" b="1"/>
            </a:lvl9pPr>
          </a:lstStyle>
          <a:p>
            <a:pPr lvl="0"/>
            <a:r>
              <a:rPr lang="hu-HU"/>
              <a:t>Mintaszöveg szerkesztése</a:t>
            </a:r>
          </a:p>
        </p:txBody>
      </p:sp>
      <p:sp>
        <p:nvSpPr>
          <p:cNvPr id="6" name="Content Placeholder 5"/>
          <p:cNvSpPr>
            <a:spLocks noGrp="1"/>
          </p:cNvSpPr>
          <p:nvPr>
            <p:ph sz="quarter" idx="4"/>
          </p:nvPr>
        </p:nvSpPr>
        <p:spPr>
          <a:xfrm>
            <a:off x="3991035" y="4023777"/>
            <a:ext cx="3351525" cy="591837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6B0BCF13-1CE8-4F63-8E37-5289091A2DAD}" type="datetimeFigureOut">
              <a:rPr lang="hu-HU" smtClean="0"/>
              <a:t>2024. 09. 23.</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149962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6B0BCF13-1CE8-4F63-8E37-5289091A2DAD}" type="datetimeFigureOut">
              <a:rPr lang="hu-HU" smtClean="0"/>
              <a:t>2024. 09. 23.</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145068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BCF13-1CE8-4F63-8E37-5289091A2DAD}" type="datetimeFigureOut">
              <a:rPr lang="hu-HU" smtClean="0"/>
              <a:t>2024. 09. 23.</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285867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543019" y="734378"/>
            <a:ext cx="2542642" cy="2570321"/>
          </a:xfrm>
        </p:spPr>
        <p:txBody>
          <a:bodyPr anchor="b"/>
          <a:lstStyle>
            <a:lvl1pPr>
              <a:defRPr sz="2759"/>
            </a:lvl1pPr>
          </a:lstStyle>
          <a:p>
            <a:r>
              <a:rPr lang="hu-HU"/>
              <a:t>Mintacím szerkesztése</a:t>
            </a:r>
            <a:endParaRPr lang="en-US" dirty="0"/>
          </a:p>
        </p:txBody>
      </p:sp>
      <p:sp>
        <p:nvSpPr>
          <p:cNvPr id="3" name="Content Placeholder 2"/>
          <p:cNvSpPr>
            <a:spLocks noGrp="1"/>
          </p:cNvSpPr>
          <p:nvPr>
            <p:ph idx="1"/>
          </p:nvPr>
        </p:nvSpPr>
        <p:spPr>
          <a:xfrm>
            <a:off x="3351525" y="1586054"/>
            <a:ext cx="3991035" cy="7828261"/>
          </a:xfrm>
        </p:spPr>
        <p:txBody>
          <a:bodyPr/>
          <a:lstStyle>
            <a:lvl1pPr>
              <a:defRPr sz="2759"/>
            </a:lvl1pPr>
            <a:lvl2pPr>
              <a:defRPr sz="2414"/>
            </a:lvl2pPr>
            <a:lvl3pPr>
              <a:defRPr sz="2069"/>
            </a:lvl3pPr>
            <a:lvl4pPr>
              <a:defRPr sz="1724"/>
            </a:lvl4pPr>
            <a:lvl5pPr>
              <a:defRPr sz="1724"/>
            </a:lvl5pPr>
            <a:lvl6pPr>
              <a:defRPr sz="1724"/>
            </a:lvl6pPr>
            <a:lvl7pPr>
              <a:defRPr sz="1724"/>
            </a:lvl7pPr>
            <a:lvl8pPr>
              <a:defRPr sz="1724"/>
            </a:lvl8pPr>
            <a:lvl9pPr>
              <a:defRPr sz="1724"/>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543019" y="3304699"/>
            <a:ext cx="2542642" cy="6122364"/>
          </a:xfrm>
        </p:spPr>
        <p:txBody>
          <a:bodyPr/>
          <a:lstStyle>
            <a:lvl1pPr marL="0" indent="0">
              <a:buNone/>
              <a:defRPr sz="1380"/>
            </a:lvl1pPr>
            <a:lvl2pPr marL="394198" indent="0">
              <a:buNone/>
              <a:defRPr sz="1207"/>
            </a:lvl2pPr>
            <a:lvl3pPr marL="788396" indent="0">
              <a:buNone/>
              <a:defRPr sz="1035"/>
            </a:lvl3pPr>
            <a:lvl4pPr marL="1182594" indent="0">
              <a:buNone/>
              <a:defRPr sz="862"/>
            </a:lvl4pPr>
            <a:lvl5pPr marL="1576791" indent="0">
              <a:buNone/>
              <a:defRPr sz="862"/>
            </a:lvl5pPr>
            <a:lvl6pPr marL="1970989" indent="0">
              <a:buNone/>
              <a:defRPr sz="862"/>
            </a:lvl6pPr>
            <a:lvl7pPr marL="2365187" indent="0">
              <a:buNone/>
              <a:defRPr sz="862"/>
            </a:lvl7pPr>
            <a:lvl8pPr marL="2759385" indent="0">
              <a:buNone/>
              <a:defRPr sz="862"/>
            </a:lvl8pPr>
            <a:lvl9pPr marL="3153583" indent="0">
              <a:buNone/>
              <a:defRPr sz="862"/>
            </a:lvl9pPr>
          </a:lstStyle>
          <a:p>
            <a:pPr lvl="0"/>
            <a:r>
              <a:rPr lang="hu-HU"/>
              <a:t>Mintaszöveg szerkesztése</a:t>
            </a:r>
          </a:p>
        </p:txBody>
      </p:sp>
      <p:sp>
        <p:nvSpPr>
          <p:cNvPr id="5" name="Date Placeholder 4"/>
          <p:cNvSpPr>
            <a:spLocks noGrp="1"/>
          </p:cNvSpPr>
          <p:nvPr>
            <p:ph type="dt" sz="half" idx="10"/>
          </p:nvPr>
        </p:nvSpPr>
        <p:spPr/>
        <p:txBody>
          <a:bodyPr/>
          <a:lstStyle/>
          <a:p>
            <a:fld id="{6B0BCF13-1CE8-4F63-8E37-5289091A2DAD}" type="datetimeFigureOut">
              <a:rPr lang="hu-HU" smtClean="0"/>
              <a:t>2024. 09. 23.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365813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543019" y="734378"/>
            <a:ext cx="2542642" cy="2570321"/>
          </a:xfrm>
        </p:spPr>
        <p:txBody>
          <a:bodyPr anchor="b"/>
          <a:lstStyle>
            <a:lvl1pPr>
              <a:defRPr sz="2759"/>
            </a:lvl1pPr>
          </a:lstStyle>
          <a:p>
            <a:r>
              <a:rPr lang="hu-HU"/>
              <a:t>Mintacím szerkesztése</a:t>
            </a:r>
            <a:endParaRPr lang="en-US" dirty="0"/>
          </a:p>
        </p:txBody>
      </p:sp>
      <p:sp>
        <p:nvSpPr>
          <p:cNvPr id="3" name="Picture Placeholder 2"/>
          <p:cNvSpPr>
            <a:spLocks noGrp="1" noChangeAspect="1"/>
          </p:cNvSpPr>
          <p:nvPr>
            <p:ph type="pic" idx="1"/>
          </p:nvPr>
        </p:nvSpPr>
        <p:spPr>
          <a:xfrm>
            <a:off x="3351525" y="1586054"/>
            <a:ext cx="3991035" cy="7828261"/>
          </a:xfrm>
        </p:spPr>
        <p:txBody>
          <a:bodyPr anchor="t"/>
          <a:lstStyle>
            <a:lvl1pPr marL="0" indent="0">
              <a:buNone/>
              <a:defRPr sz="2759"/>
            </a:lvl1pPr>
            <a:lvl2pPr marL="394198" indent="0">
              <a:buNone/>
              <a:defRPr sz="2414"/>
            </a:lvl2pPr>
            <a:lvl3pPr marL="788396" indent="0">
              <a:buNone/>
              <a:defRPr sz="2069"/>
            </a:lvl3pPr>
            <a:lvl4pPr marL="1182594" indent="0">
              <a:buNone/>
              <a:defRPr sz="1724"/>
            </a:lvl4pPr>
            <a:lvl5pPr marL="1576791" indent="0">
              <a:buNone/>
              <a:defRPr sz="1724"/>
            </a:lvl5pPr>
            <a:lvl6pPr marL="1970989" indent="0">
              <a:buNone/>
              <a:defRPr sz="1724"/>
            </a:lvl6pPr>
            <a:lvl7pPr marL="2365187" indent="0">
              <a:buNone/>
              <a:defRPr sz="1724"/>
            </a:lvl7pPr>
            <a:lvl8pPr marL="2759385" indent="0">
              <a:buNone/>
              <a:defRPr sz="1724"/>
            </a:lvl8pPr>
            <a:lvl9pPr marL="3153583" indent="0">
              <a:buNone/>
              <a:defRPr sz="1724"/>
            </a:lvl9pPr>
          </a:lstStyle>
          <a:p>
            <a:r>
              <a:rPr lang="hu-HU"/>
              <a:t>Kép beszúrásához kattintson az ikonra</a:t>
            </a:r>
            <a:endParaRPr lang="en-US" dirty="0"/>
          </a:p>
        </p:txBody>
      </p:sp>
      <p:sp>
        <p:nvSpPr>
          <p:cNvPr id="4" name="Text Placeholder 3"/>
          <p:cNvSpPr>
            <a:spLocks noGrp="1"/>
          </p:cNvSpPr>
          <p:nvPr>
            <p:ph type="body" sz="half" idx="2"/>
          </p:nvPr>
        </p:nvSpPr>
        <p:spPr>
          <a:xfrm>
            <a:off x="543019" y="3304699"/>
            <a:ext cx="2542642" cy="6122364"/>
          </a:xfrm>
        </p:spPr>
        <p:txBody>
          <a:bodyPr/>
          <a:lstStyle>
            <a:lvl1pPr marL="0" indent="0">
              <a:buNone/>
              <a:defRPr sz="1380"/>
            </a:lvl1pPr>
            <a:lvl2pPr marL="394198" indent="0">
              <a:buNone/>
              <a:defRPr sz="1207"/>
            </a:lvl2pPr>
            <a:lvl3pPr marL="788396" indent="0">
              <a:buNone/>
              <a:defRPr sz="1035"/>
            </a:lvl3pPr>
            <a:lvl4pPr marL="1182594" indent="0">
              <a:buNone/>
              <a:defRPr sz="862"/>
            </a:lvl4pPr>
            <a:lvl5pPr marL="1576791" indent="0">
              <a:buNone/>
              <a:defRPr sz="862"/>
            </a:lvl5pPr>
            <a:lvl6pPr marL="1970989" indent="0">
              <a:buNone/>
              <a:defRPr sz="862"/>
            </a:lvl6pPr>
            <a:lvl7pPr marL="2365187" indent="0">
              <a:buNone/>
              <a:defRPr sz="862"/>
            </a:lvl7pPr>
            <a:lvl8pPr marL="2759385" indent="0">
              <a:buNone/>
              <a:defRPr sz="862"/>
            </a:lvl8pPr>
            <a:lvl9pPr marL="3153583" indent="0">
              <a:buNone/>
              <a:defRPr sz="862"/>
            </a:lvl9pPr>
          </a:lstStyle>
          <a:p>
            <a:pPr lvl="0"/>
            <a:r>
              <a:rPr lang="hu-HU"/>
              <a:t>Mintaszöveg szerkesztése</a:t>
            </a:r>
          </a:p>
        </p:txBody>
      </p:sp>
      <p:sp>
        <p:nvSpPr>
          <p:cNvPr id="5" name="Date Placeholder 4"/>
          <p:cNvSpPr>
            <a:spLocks noGrp="1"/>
          </p:cNvSpPr>
          <p:nvPr>
            <p:ph type="dt" sz="half" idx="10"/>
          </p:nvPr>
        </p:nvSpPr>
        <p:spPr/>
        <p:txBody>
          <a:bodyPr/>
          <a:lstStyle/>
          <a:p>
            <a:fld id="{6B0BCF13-1CE8-4F63-8E37-5289091A2DAD}" type="datetimeFigureOut">
              <a:rPr lang="hu-HU" smtClean="0"/>
              <a:t>2024. 09. 23.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7429B714-EC59-453C-ABA9-452884D1173B}" type="slidenum">
              <a:rPr lang="hu-HU" smtClean="0"/>
              <a:t>‹#›</a:t>
            </a:fld>
            <a:endParaRPr lang="hu-HU"/>
          </a:p>
        </p:txBody>
      </p:sp>
    </p:spTree>
    <p:extLst>
      <p:ext uri="{BB962C8B-B14F-4D97-AF65-F5344CB8AC3E}">
        <p14:creationId xmlns:p14="http://schemas.microsoft.com/office/powerpoint/2010/main" val="363868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993" y="586484"/>
            <a:ext cx="6799540" cy="2129186"/>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541993" y="2932410"/>
            <a:ext cx="6799540" cy="6989337"/>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541992" y="10209890"/>
            <a:ext cx="1773793" cy="586482"/>
          </a:xfrm>
          <a:prstGeom prst="rect">
            <a:avLst/>
          </a:prstGeom>
        </p:spPr>
        <p:txBody>
          <a:bodyPr vert="horz" lIns="91440" tIns="45720" rIns="91440" bIns="45720" rtlCol="0" anchor="ctr"/>
          <a:lstStyle>
            <a:lvl1pPr algn="l">
              <a:defRPr sz="1035">
                <a:solidFill>
                  <a:schemeClr val="tx1">
                    <a:tint val="82000"/>
                  </a:schemeClr>
                </a:solidFill>
              </a:defRPr>
            </a:lvl1pPr>
          </a:lstStyle>
          <a:p>
            <a:fld id="{6B0BCF13-1CE8-4F63-8E37-5289091A2DAD}" type="datetimeFigureOut">
              <a:rPr lang="hu-HU" smtClean="0"/>
              <a:t>2024. 09. 23.</a:t>
            </a:fld>
            <a:endParaRPr lang="hu-HU"/>
          </a:p>
        </p:txBody>
      </p:sp>
      <p:sp>
        <p:nvSpPr>
          <p:cNvPr id="5" name="Footer Placeholder 4"/>
          <p:cNvSpPr>
            <a:spLocks noGrp="1"/>
          </p:cNvSpPr>
          <p:nvPr>
            <p:ph type="ftr" sz="quarter" idx="3"/>
          </p:nvPr>
        </p:nvSpPr>
        <p:spPr>
          <a:xfrm>
            <a:off x="2611418" y="10209890"/>
            <a:ext cx="2660690" cy="586482"/>
          </a:xfrm>
          <a:prstGeom prst="rect">
            <a:avLst/>
          </a:prstGeom>
        </p:spPr>
        <p:txBody>
          <a:bodyPr vert="horz" lIns="91440" tIns="45720" rIns="91440" bIns="45720" rtlCol="0" anchor="ctr"/>
          <a:lstStyle>
            <a:lvl1pPr algn="ctr">
              <a:defRPr sz="1035">
                <a:solidFill>
                  <a:schemeClr val="tx1">
                    <a:tint val="82000"/>
                  </a:schemeClr>
                </a:solidFill>
              </a:defRPr>
            </a:lvl1pPr>
          </a:lstStyle>
          <a:p>
            <a:endParaRPr lang="hu-HU"/>
          </a:p>
        </p:txBody>
      </p:sp>
      <p:sp>
        <p:nvSpPr>
          <p:cNvPr id="6" name="Slide Number Placeholder 5"/>
          <p:cNvSpPr>
            <a:spLocks noGrp="1"/>
          </p:cNvSpPr>
          <p:nvPr>
            <p:ph type="sldNum" sz="quarter" idx="4"/>
          </p:nvPr>
        </p:nvSpPr>
        <p:spPr>
          <a:xfrm>
            <a:off x="5567740" y="10209890"/>
            <a:ext cx="1773793" cy="586482"/>
          </a:xfrm>
          <a:prstGeom prst="rect">
            <a:avLst/>
          </a:prstGeom>
        </p:spPr>
        <p:txBody>
          <a:bodyPr vert="horz" lIns="91440" tIns="45720" rIns="91440" bIns="45720" rtlCol="0" anchor="ctr"/>
          <a:lstStyle>
            <a:lvl1pPr algn="r">
              <a:defRPr sz="1035">
                <a:solidFill>
                  <a:schemeClr val="tx1">
                    <a:tint val="82000"/>
                  </a:schemeClr>
                </a:solidFill>
              </a:defRPr>
            </a:lvl1pPr>
          </a:lstStyle>
          <a:p>
            <a:fld id="{7429B714-EC59-453C-ABA9-452884D1173B}" type="slidenum">
              <a:rPr lang="hu-HU" smtClean="0"/>
              <a:t>‹#›</a:t>
            </a:fld>
            <a:endParaRPr lang="hu-HU"/>
          </a:p>
        </p:txBody>
      </p:sp>
    </p:spTree>
    <p:extLst>
      <p:ext uri="{BB962C8B-B14F-4D97-AF65-F5344CB8AC3E}">
        <p14:creationId xmlns:p14="http://schemas.microsoft.com/office/powerpoint/2010/main" val="8482146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88396"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7099" indent="-197099" algn="l" defTabSz="788396" rtl="0" eaLnBrk="1" latinLnBrk="0" hangingPunct="1">
        <a:lnSpc>
          <a:spcPct val="90000"/>
        </a:lnSpc>
        <a:spcBef>
          <a:spcPts val="862"/>
        </a:spcBef>
        <a:buFont typeface="Arial" panose="020B0604020202020204" pitchFamily="34" charset="0"/>
        <a:buChar char="•"/>
        <a:defRPr sz="2414" kern="1200">
          <a:solidFill>
            <a:schemeClr val="tx1"/>
          </a:solidFill>
          <a:latin typeface="+mn-lt"/>
          <a:ea typeface="+mn-ea"/>
          <a:cs typeface="+mn-cs"/>
        </a:defRPr>
      </a:lvl1pPr>
      <a:lvl2pPr marL="591297" indent="-197099" algn="l" defTabSz="788396" rtl="0" eaLnBrk="1" latinLnBrk="0" hangingPunct="1">
        <a:lnSpc>
          <a:spcPct val="90000"/>
        </a:lnSpc>
        <a:spcBef>
          <a:spcPts val="431"/>
        </a:spcBef>
        <a:buFont typeface="Arial" panose="020B0604020202020204" pitchFamily="34" charset="0"/>
        <a:buChar char="•"/>
        <a:defRPr sz="2069" kern="1200">
          <a:solidFill>
            <a:schemeClr val="tx1"/>
          </a:solidFill>
          <a:latin typeface="+mn-lt"/>
          <a:ea typeface="+mn-ea"/>
          <a:cs typeface="+mn-cs"/>
        </a:defRPr>
      </a:lvl2pPr>
      <a:lvl3pPr marL="985495" indent="-197099" algn="l" defTabSz="788396" rtl="0" eaLnBrk="1" latinLnBrk="0" hangingPunct="1">
        <a:lnSpc>
          <a:spcPct val="90000"/>
        </a:lnSpc>
        <a:spcBef>
          <a:spcPts val="431"/>
        </a:spcBef>
        <a:buFont typeface="Arial" panose="020B0604020202020204" pitchFamily="34" charset="0"/>
        <a:buChar char="•"/>
        <a:defRPr sz="1724" kern="1200">
          <a:solidFill>
            <a:schemeClr val="tx1"/>
          </a:solidFill>
          <a:latin typeface="+mn-lt"/>
          <a:ea typeface="+mn-ea"/>
          <a:cs typeface="+mn-cs"/>
        </a:defRPr>
      </a:lvl3pPr>
      <a:lvl4pPr marL="1379692"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4pPr>
      <a:lvl5pPr marL="1773890"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5pPr>
      <a:lvl6pPr marL="2168088"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6pPr>
      <a:lvl7pPr marL="2562286"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7pPr>
      <a:lvl8pPr marL="2956484"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8pPr>
      <a:lvl9pPr marL="3350682" indent="-197099" algn="l" defTabSz="788396" rtl="0" eaLnBrk="1" latinLnBrk="0" hangingPunct="1">
        <a:lnSpc>
          <a:spcPct val="90000"/>
        </a:lnSpc>
        <a:spcBef>
          <a:spcPts val="431"/>
        </a:spcBef>
        <a:buFont typeface="Arial" panose="020B0604020202020204" pitchFamily="34" charset="0"/>
        <a:buChar char="•"/>
        <a:defRPr sz="1552" kern="1200">
          <a:solidFill>
            <a:schemeClr val="tx1"/>
          </a:solidFill>
          <a:latin typeface="+mn-lt"/>
          <a:ea typeface="+mn-ea"/>
          <a:cs typeface="+mn-cs"/>
        </a:defRPr>
      </a:lvl9pPr>
    </p:bodyStyle>
    <p:otherStyle>
      <a:defPPr>
        <a:defRPr lang="en-US"/>
      </a:defPPr>
      <a:lvl1pPr marL="0" algn="l" defTabSz="788396" rtl="0" eaLnBrk="1" latinLnBrk="0" hangingPunct="1">
        <a:defRPr sz="1552" kern="1200">
          <a:solidFill>
            <a:schemeClr val="tx1"/>
          </a:solidFill>
          <a:latin typeface="+mn-lt"/>
          <a:ea typeface="+mn-ea"/>
          <a:cs typeface="+mn-cs"/>
        </a:defRPr>
      </a:lvl1pPr>
      <a:lvl2pPr marL="394198" algn="l" defTabSz="788396" rtl="0" eaLnBrk="1" latinLnBrk="0" hangingPunct="1">
        <a:defRPr sz="1552" kern="1200">
          <a:solidFill>
            <a:schemeClr val="tx1"/>
          </a:solidFill>
          <a:latin typeface="+mn-lt"/>
          <a:ea typeface="+mn-ea"/>
          <a:cs typeface="+mn-cs"/>
        </a:defRPr>
      </a:lvl2pPr>
      <a:lvl3pPr marL="788396" algn="l" defTabSz="788396" rtl="0" eaLnBrk="1" latinLnBrk="0" hangingPunct="1">
        <a:defRPr sz="1552" kern="1200">
          <a:solidFill>
            <a:schemeClr val="tx1"/>
          </a:solidFill>
          <a:latin typeface="+mn-lt"/>
          <a:ea typeface="+mn-ea"/>
          <a:cs typeface="+mn-cs"/>
        </a:defRPr>
      </a:lvl3pPr>
      <a:lvl4pPr marL="1182594" algn="l" defTabSz="788396" rtl="0" eaLnBrk="1" latinLnBrk="0" hangingPunct="1">
        <a:defRPr sz="1552" kern="1200">
          <a:solidFill>
            <a:schemeClr val="tx1"/>
          </a:solidFill>
          <a:latin typeface="+mn-lt"/>
          <a:ea typeface="+mn-ea"/>
          <a:cs typeface="+mn-cs"/>
        </a:defRPr>
      </a:lvl4pPr>
      <a:lvl5pPr marL="1576791" algn="l" defTabSz="788396" rtl="0" eaLnBrk="1" latinLnBrk="0" hangingPunct="1">
        <a:defRPr sz="1552" kern="1200">
          <a:solidFill>
            <a:schemeClr val="tx1"/>
          </a:solidFill>
          <a:latin typeface="+mn-lt"/>
          <a:ea typeface="+mn-ea"/>
          <a:cs typeface="+mn-cs"/>
        </a:defRPr>
      </a:lvl5pPr>
      <a:lvl6pPr marL="1970989" algn="l" defTabSz="788396" rtl="0" eaLnBrk="1" latinLnBrk="0" hangingPunct="1">
        <a:defRPr sz="1552" kern="1200">
          <a:solidFill>
            <a:schemeClr val="tx1"/>
          </a:solidFill>
          <a:latin typeface="+mn-lt"/>
          <a:ea typeface="+mn-ea"/>
          <a:cs typeface="+mn-cs"/>
        </a:defRPr>
      </a:lvl6pPr>
      <a:lvl7pPr marL="2365187" algn="l" defTabSz="788396" rtl="0" eaLnBrk="1" latinLnBrk="0" hangingPunct="1">
        <a:defRPr sz="1552" kern="1200">
          <a:solidFill>
            <a:schemeClr val="tx1"/>
          </a:solidFill>
          <a:latin typeface="+mn-lt"/>
          <a:ea typeface="+mn-ea"/>
          <a:cs typeface="+mn-cs"/>
        </a:defRPr>
      </a:lvl7pPr>
      <a:lvl8pPr marL="2759385" algn="l" defTabSz="788396" rtl="0" eaLnBrk="1" latinLnBrk="0" hangingPunct="1">
        <a:defRPr sz="1552" kern="1200">
          <a:solidFill>
            <a:schemeClr val="tx1"/>
          </a:solidFill>
          <a:latin typeface="+mn-lt"/>
          <a:ea typeface="+mn-ea"/>
          <a:cs typeface="+mn-cs"/>
        </a:defRPr>
      </a:lvl8pPr>
      <a:lvl9pPr marL="3153583" algn="l" defTabSz="788396" rtl="0" eaLnBrk="1" latinLnBrk="0" hangingPunct="1">
        <a:defRPr sz="15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cid:image011.png@01DB0B6A.B3130A50"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fif"/><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fif"/><Relationship Id="rId4" Type="http://schemas.openxmlformats.org/officeDocument/2006/relationships/image" Target="cid:image001.jpg@01DAE644.89533FF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cid:image001.png@01DB0B68.9BB4BFE0"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cid:image001.png@01DB0B68.9BB4BFE0"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1360A-F49E-9B0F-5C67-E74F969AF3EA}"/>
              </a:ext>
            </a:extLst>
          </p:cNvPr>
          <p:cNvPicPr>
            <a:picLocks noChangeAspect="1"/>
          </p:cNvPicPr>
          <p:nvPr/>
        </p:nvPicPr>
        <p:blipFill>
          <a:blip r:embed="rId2"/>
          <a:stretch>
            <a:fillRect/>
          </a:stretch>
        </p:blipFill>
        <p:spPr>
          <a:xfrm>
            <a:off x="0" y="-24807"/>
            <a:ext cx="8050306" cy="11065276"/>
          </a:xfrm>
          <a:prstGeom prst="rect">
            <a:avLst/>
          </a:prstGeom>
        </p:spPr>
      </p:pic>
    </p:spTree>
    <p:extLst>
      <p:ext uri="{BB962C8B-B14F-4D97-AF65-F5344CB8AC3E}">
        <p14:creationId xmlns:p14="http://schemas.microsoft.com/office/powerpoint/2010/main" val="420927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F31D82B1-2D42-0D3D-3398-CF1A167F4267}"/>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2" name="Kép 11" descr="A képen szöveg látható&#10;&#10;Automatikusan generált leírás">
            <a:extLst>
              <a:ext uri="{FF2B5EF4-FFF2-40B4-BE49-F238E27FC236}">
                <a16:creationId xmlns:a16="http://schemas.microsoft.com/office/drawing/2014/main" id="{29B40A82-E3BB-3D76-F170-4C2A0D50B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8655148A-DD8A-539A-96EC-F830B1BA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graphicFrame>
        <p:nvGraphicFramePr>
          <p:cNvPr id="27" name="Táblázat 26">
            <a:extLst>
              <a:ext uri="{FF2B5EF4-FFF2-40B4-BE49-F238E27FC236}">
                <a16:creationId xmlns:a16="http://schemas.microsoft.com/office/drawing/2014/main" id="{F4E4F71C-18FE-111D-F3DC-CF8420410F0F}"/>
              </a:ext>
            </a:extLst>
          </p:cNvPr>
          <p:cNvGraphicFramePr>
            <a:graphicFrameLocks noGrp="1"/>
          </p:cNvGraphicFramePr>
          <p:nvPr>
            <p:extLst>
              <p:ext uri="{D42A27DB-BD31-4B8C-83A1-F6EECF244321}">
                <p14:modId xmlns:p14="http://schemas.microsoft.com/office/powerpoint/2010/main" val="3765949978"/>
              </p:ext>
            </p:extLst>
          </p:nvPr>
        </p:nvGraphicFramePr>
        <p:xfrm>
          <a:off x="665468" y="1280007"/>
          <a:ext cx="6513162" cy="9194029"/>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638945">
                <a:tc>
                  <a:txBody>
                    <a:bodyPr/>
                    <a:lstStyle/>
                    <a:p>
                      <a:pPr>
                        <a:lnSpc>
                          <a:spcPct val="115000"/>
                        </a:lnSpc>
                        <a:spcAft>
                          <a:spcPts val="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r>
                        <a:rPr lang="hu-HU" sz="1400" dirty="0" err="1">
                          <a:solidFill>
                            <a:schemeClr val="bg1"/>
                          </a:solidFill>
                        </a:rPr>
                        <a:t>September</a:t>
                      </a:r>
                      <a:r>
                        <a:rPr lang="hu-HU" sz="1400" dirty="0">
                          <a:solidFill>
                            <a:schemeClr val="bg1"/>
                          </a:solidFill>
                        </a:rPr>
                        <a:t> 27, 2024</a:t>
                      </a:r>
                    </a:p>
                    <a:p>
                      <a:pPr algn="l"/>
                      <a:r>
                        <a:rPr lang="hu-HU" sz="1400" b="1" dirty="0">
                          <a:solidFill>
                            <a:schemeClr val="bg1"/>
                          </a:solidFill>
                        </a:rPr>
                        <a:t>FAREWELL DINNER</a:t>
                      </a:r>
                    </a:p>
                    <a:p>
                      <a:pPr marL="0" indent="0" algn="just">
                        <a:lnSpc>
                          <a:spcPct val="115000"/>
                        </a:lnSpc>
                        <a:spcAft>
                          <a:spcPts val="0"/>
                        </a:spcAft>
                        <a:buFont typeface="+mj-lt"/>
                        <a:buNone/>
                      </a:pP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3249036481"/>
                  </a:ext>
                </a:extLst>
              </a:tr>
              <a:tr h="8555084">
                <a:tc>
                  <a:txBody>
                    <a:bodyPr/>
                    <a:lstStyle/>
                    <a:p>
                      <a:pPr>
                        <a:lnSpc>
                          <a:spcPct val="115000"/>
                        </a:lnSpc>
                        <a:spcAft>
                          <a:spcPts val="800"/>
                        </a:spcAft>
                      </a:pPr>
                      <a:r>
                        <a:rPr lang="hu-HU" sz="1200" dirty="0">
                          <a:solidFill>
                            <a:schemeClr val="bg1"/>
                          </a:solidFill>
                        </a:rPr>
                        <a:t>7:00 PM</a:t>
                      </a:r>
                      <a:r>
                        <a:rPr lang="en-US" sz="1200" dirty="0">
                          <a:solidFill>
                            <a:schemeClr val="bg1"/>
                          </a:solidFill>
                        </a:rPr>
                        <a:t>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en-US" sz="1200" dirty="0" err="1">
                          <a:solidFill>
                            <a:schemeClr val="bg1"/>
                          </a:solidFill>
                        </a:rPr>
                        <a:t>Gerbeaud</a:t>
                      </a:r>
                      <a:r>
                        <a:rPr lang="en-US" sz="1200" dirty="0">
                          <a:solidFill>
                            <a:schemeClr val="bg1"/>
                          </a:solidFill>
                        </a:rPr>
                        <a:t> </a:t>
                      </a:r>
                      <a:r>
                        <a:rPr lang="en-US" sz="1200" dirty="0" err="1">
                          <a:solidFill>
                            <a:schemeClr val="bg1"/>
                          </a:solidFill>
                        </a:rPr>
                        <a:t>Átrium</a:t>
                      </a:r>
                      <a:r>
                        <a:rPr lang="hu-HU" sz="1200" dirty="0">
                          <a:solidFill>
                            <a:schemeClr val="bg1"/>
                          </a:solidFill>
                        </a:rPr>
                        <a:t>,</a:t>
                      </a:r>
                      <a:r>
                        <a:rPr lang="en-US" sz="1200" dirty="0">
                          <a:solidFill>
                            <a:schemeClr val="bg1"/>
                          </a:solidFill>
                        </a:rPr>
                        <a:t> </a:t>
                      </a:r>
                      <a:r>
                        <a:rPr lang="en-US" sz="1200" dirty="0" err="1">
                          <a:solidFill>
                            <a:schemeClr val="bg1"/>
                          </a:solidFill>
                        </a:rPr>
                        <a:t>Vörösmarty</a:t>
                      </a:r>
                      <a:r>
                        <a:rPr lang="en-US" sz="1200" dirty="0">
                          <a:solidFill>
                            <a:schemeClr val="bg1"/>
                          </a:solidFill>
                        </a:rPr>
                        <a:t> square</a:t>
                      </a:r>
                      <a:r>
                        <a:rPr lang="hu-HU" sz="1200" dirty="0">
                          <a:solidFill>
                            <a:schemeClr val="bg1"/>
                          </a:solidFill>
                        </a:rPr>
                        <a:t>, </a:t>
                      </a:r>
                      <a:r>
                        <a:rPr lang="en-US" sz="1200" dirty="0">
                          <a:solidFill>
                            <a:schemeClr val="bg1"/>
                          </a:solidFill>
                        </a:rPr>
                        <a:t>Walking distance</a:t>
                      </a: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bl>
          </a:graphicData>
        </a:graphic>
      </p:graphicFrame>
      <p:pic>
        <p:nvPicPr>
          <p:cNvPr id="6145" name="Kép 1">
            <a:extLst>
              <a:ext uri="{FF2B5EF4-FFF2-40B4-BE49-F238E27FC236}">
                <a16:creationId xmlns:a16="http://schemas.microsoft.com/office/drawing/2014/main" id="{6F7176A9-3A78-1F80-1C0D-5B2CBF1A9E4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686187" y="2647940"/>
            <a:ext cx="5328326" cy="3668957"/>
          </a:xfrm>
          <a:prstGeom prst="rect">
            <a:avLst/>
          </a:prstGeom>
          <a:noFill/>
          <a:extLst>
            <a:ext uri="{909E8E84-426E-40DD-AFC4-6F175D3DCCD1}">
              <a14:hiddenFill xmlns:a14="http://schemas.microsoft.com/office/drawing/2010/main">
                <a:solidFill>
                  <a:srgbClr val="FFFFFF"/>
                </a:solidFill>
              </a14:hiddenFill>
            </a:ext>
          </a:extLst>
        </p:spPr>
      </p:pic>
      <p:sp>
        <p:nvSpPr>
          <p:cNvPr id="31" name="Nyíl: balra mutató 30">
            <a:extLst>
              <a:ext uri="{FF2B5EF4-FFF2-40B4-BE49-F238E27FC236}">
                <a16:creationId xmlns:a16="http://schemas.microsoft.com/office/drawing/2014/main" id="{EFD29349-3A5D-9864-B0D1-1F2B877DC15E}"/>
              </a:ext>
            </a:extLst>
          </p:cNvPr>
          <p:cNvSpPr/>
          <p:nvPr/>
        </p:nvSpPr>
        <p:spPr>
          <a:xfrm rot="1142532">
            <a:off x="3290700" y="3620566"/>
            <a:ext cx="1692230" cy="552834"/>
          </a:xfrm>
          <a:prstGeom prst="lef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 name="Szövegdoboz 31">
            <a:extLst>
              <a:ext uri="{FF2B5EF4-FFF2-40B4-BE49-F238E27FC236}">
                <a16:creationId xmlns:a16="http://schemas.microsoft.com/office/drawing/2014/main" id="{1B901EFD-560F-6722-A737-E84132BC2F2D}"/>
              </a:ext>
            </a:extLst>
          </p:cNvPr>
          <p:cNvSpPr txBox="1"/>
          <p:nvPr/>
        </p:nvSpPr>
        <p:spPr>
          <a:xfrm rot="1159142">
            <a:off x="3302380" y="3766178"/>
            <a:ext cx="1668869" cy="261610"/>
          </a:xfrm>
          <a:prstGeom prst="rect">
            <a:avLst/>
          </a:prstGeom>
          <a:noFill/>
        </p:spPr>
        <p:txBody>
          <a:bodyPr wrap="square" rtlCol="0">
            <a:spAutoFit/>
          </a:bodyPr>
          <a:lstStyle/>
          <a:p>
            <a:pPr algn="ctr"/>
            <a:r>
              <a:rPr lang="hu-HU" sz="1100" b="1" dirty="0"/>
              <a:t>GERBEAUD</a:t>
            </a:r>
          </a:p>
        </p:txBody>
      </p:sp>
      <p:pic>
        <p:nvPicPr>
          <p:cNvPr id="38" name="Kép 37" descr="A képen kültéri, ég, épület, ház látható&#10;&#10;Automatikusan generált leírás">
            <a:extLst>
              <a:ext uri="{FF2B5EF4-FFF2-40B4-BE49-F238E27FC236}">
                <a16:creationId xmlns:a16="http://schemas.microsoft.com/office/drawing/2014/main" id="{599D8EE0-C06F-1C0A-B5A1-AE164CBAA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6187" y="6664567"/>
            <a:ext cx="5328326" cy="3552217"/>
          </a:xfrm>
          <a:prstGeom prst="rect">
            <a:avLst/>
          </a:prstGeom>
        </p:spPr>
      </p:pic>
      <p:sp>
        <p:nvSpPr>
          <p:cNvPr id="2" name="Nyíl: balra mutató 12">
            <a:extLst>
              <a:ext uri="{FF2B5EF4-FFF2-40B4-BE49-F238E27FC236}">
                <a16:creationId xmlns:a16="http://schemas.microsoft.com/office/drawing/2014/main" id="{10387B3D-0EF0-B7AD-F306-3BBB60E2C183}"/>
              </a:ext>
            </a:extLst>
          </p:cNvPr>
          <p:cNvSpPr/>
          <p:nvPr/>
        </p:nvSpPr>
        <p:spPr>
          <a:xfrm rot="12009246">
            <a:off x="4839427" y="5707533"/>
            <a:ext cx="1415560" cy="462212"/>
          </a:xfrm>
          <a:prstGeom prst="leftArrow">
            <a:avLst/>
          </a:prstGeom>
          <a:solidFill>
            <a:schemeClr val="bg1"/>
          </a:solid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hu-HU"/>
          </a:p>
        </p:txBody>
      </p:sp>
      <p:sp>
        <p:nvSpPr>
          <p:cNvPr id="3" name="Szövegdoboz 16">
            <a:extLst>
              <a:ext uri="{FF2B5EF4-FFF2-40B4-BE49-F238E27FC236}">
                <a16:creationId xmlns:a16="http://schemas.microsoft.com/office/drawing/2014/main" id="{8972E526-6571-FDD0-2ABA-C1F55C35FEED}"/>
              </a:ext>
            </a:extLst>
          </p:cNvPr>
          <p:cNvSpPr txBox="1"/>
          <p:nvPr/>
        </p:nvSpPr>
        <p:spPr>
          <a:xfrm rot="1240273">
            <a:off x="4797636" y="5791282"/>
            <a:ext cx="1396019" cy="261610"/>
          </a:xfrm>
          <a:prstGeom prst="rect">
            <a:avLst/>
          </a:prstGeom>
          <a:noFill/>
        </p:spPr>
        <p:txBody>
          <a:bodyPr wrap="square" rtlCol="0">
            <a:spAutoFit/>
          </a:bodyPr>
          <a:lstStyle/>
          <a:p>
            <a:pPr algn="ctr"/>
            <a:r>
              <a:rPr lang="hu-HU" sz="1100" dirty="0"/>
              <a:t>EMERALD HOTEL</a:t>
            </a:r>
          </a:p>
        </p:txBody>
      </p:sp>
      <p:sp>
        <p:nvSpPr>
          <p:cNvPr id="6" name="Szövegdoboz 15">
            <a:extLst>
              <a:ext uri="{FF2B5EF4-FFF2-40B4-BE49-F238E27FC236}">
                <a16:creationId xmlns:a16="http://schemas.microsoft.com/office/drawing/2014/main" id="{BDE22AE7-3853-6688-F80F-9110618F878B}"/>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951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1874016" y="407724"/>
            <a:ext cx="4096069" cy="876330"/>
          </a:xfrm>
          <a:prstGeom prst="rect">
            <a:avLst/>
          </a:prstGeom>
          <a:noFill/>
        </p:spPr>
        <p:txBody>
          <a:bodyPr wrap="square">
            <a:spAutoFit/>
          </a:bodyPr>
          <a:lstStyle/>
          <a:p>
            <a:pPr algn="ctr">
              <a:lnSpc>
                <a:spcPct val="107000"/>
              </a:lnSpc>
              <a:spcAft>
                <a:spcPts val="808"/>
              </a:spcAft>
            </a:pPr>
            <a:r>
              <a:rPr lang="hu-HU" sz="2400" b="1" kern="100" dirty="0">
                <a:solidFill>
                  <a:schemeClr val="bg1"/>
                </a:solidFill>
                <a:ea typeface="Aptos" panose="020B0004020202020204" pitchFamily="34" charset="0"/>
                <a:cs typeface="Times New Roman" panose="02020603050405020304" pitchFamily="18" charset="0"/>
              </a:rPr>
              <a:t>RAMÓN RIERA TORROBA</a:t>
            </a:r>
            <a:endParaRPr lang="hu-HU" sz="1600"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hu-HU" kern="100" dirty="0">
                <a:solidFill>
                  <a:schemeClr val="bg1"/>
                </a:solidFill>
                <a:ea typeface="Aptos" panose="020B0004020202020204" pitchFamily="34" charset="0"/>
                <a:cs typeface="Times New Roman" panose="02020603050405020304" pitchFamily="18" charset="0"/>
              </a:rPr>
              <a:t>FIABCI WORLD PRESIDENT 2024-25</a:t>
            </a:r>
            <a:endParaRPr lang="hu-HU" sz="1200" kern="100" dirty="0">
              <a:solidFill>
                <a:schemeClr val="bg1"/>
              </a:solidFill>
              <a:ea typeface="Aptos" panose="020B0004020202020204" pitchFamily="34" charset="0"/>
              <a:cs typeface="Times New Roman" panose="02020603050405020304" pitchFamily="18" charset="0"/>
            </a:endParaRPr>
          </a:p>
        </p:txBody>
      </p:sp>
      <p:pic>
        <p:nvPicPr>
          <p:cNvPr id="16" name="Kép 15" descr="A képen személy, ég, Emberi arc, ruházat látható&#10;&#10;Automatikusan generált leírás">
            <a:extLst>
              <a:ext uri="{FF2B5EF4-FFF2-40B4-BE49-F238E27FC236}">
                <a16:creationId xmlns:a16="http://schemas.microsoft.com/office/drawing/2014/main" id="{1B8D9AC2-DBF7-0D4C-7FC5-78E533F39547}"/>
              </a:ext>
            </a:extLst>
          </p:cNvPr>
          <p:cNvPicPr>
            <a:picLocks noChangeAspect="1"/>
          </p:cNvPicPr>
          <p:nvPr/>
        </p:nvPicPr>
        <p:blipFill>
          <a:blip r:embed="rId3">
            <a:extLst>
              <a:ext uri="{28A0092B-C50C-407E-A947-70E740481C1C}">
                <a14:useLocalDpi xmlns:a14="http://schemas.microsoft.com/office/drawing/2010/main" val="0"/>
              </a:ext>
            </a:extLst>
          </a:blip>
          <a:srcRect t="21158" b="4486"/>
          <a:stretch/>
        </p:blipFill>
        <p:spPr>
          <a:xfrm>
            <a:off x="2802259" y="1585274"/>
            <a:ext cx="2279006" cy="2537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Szövegdoboz 16">
            <a:extLst>
              <a:ext uri="{FF2B5EF4-FFF2-40B4-BE49-F238E27FC236}">
                <a16:creationId xmlns:a16="http://schemas.microsoft.com/office/drawing/2014/main" id="{940CFF7A-3D15-E70B-FAB0-7902A281FDD2}"/>
              </a:ext>
            </a:extLst>
          </p:cNvPr>
          <p:cNvSpPr txBox="1"/>
          <p:nvPr/>
        </p:nvSpPr>
        <p:spPr>
          <a:xfrm>
            <a:off x="341694" y="4484572"/>
            <a:ext cx="7200136" cy="5820055"/>
          </a:xfrm>
          <a:prstGeom prst="rect">
            <a:avLst/>
          </a:prstGeom>
          <a:noFill/>
        </p:spPr>
        <p:txBody>
          <a:bodyPr wrap="square" rtlCol="0">
            <a:spAutoFit/>
          </a:bodyPr>
          <a:lstStyle/>
          <a:p>
            <a:pPr algn="ctr">
              <a:lnSpc>
                <a:spcPct val="107000"/>
              </a:lnSpc>
              <a:spcAft>
                <a:spcPts val="808"/>
              </a:spcAft>
            </a:pPr>
            <a:r>
              <a:rPr lang="hu-HU" sz="1200" kern="100" dirty="0">
                <a:solidFill>
                  <a:schemeClr val="bg1"/>
                </a:solidFill>
                <a:latin typeface="+mj-lt"/>
                <a:ea typeface="Aptos" panose="020B0004020202020204" pitchFamily="34" charset="0"/>
                <a:cs typeface="Times New Roman" panose="02020603050405020304" pitchFamily="18" charset="0"/>
              </a:rPr>
              <a:t>Ramón </a:t>
            </a:r>
            <a:r>
              <a:rPr lang="hu-HU" sz="1200" kern="100" dirty="0" err="1">
                <a:solidFill>
                  <a:schemeClr val="bg1"/>
                </a:solidFill>
                <a:latin typeface="+mj-lt"/>
                <a:ea typeface="Aptos" panose="020B0004020202020204" pitchFamily="34" charset="0"/>
                <a:cs typeface="Times New Roman" panose="02020603050405020304" pitchFamily="18" charset="0"/>
              </a:rPr>
              <a:t>Riera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comes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from</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modest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family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allowed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him</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attend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school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until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age</a:t>
            </a:r>
            <a:r>
              <a:rPr lang="hu-HU" sz="1200" kern="100" dirty="0">
                <a:solidFill>
                  <a:schemeClr val="bg1"/>
                </a:solidFill>
                <a:latin typeface="+mj-lt"/>
                <a:ea typeface="Aptos" panose="020B0004020202020204" pitchFamily="34" charset="0"/>
                <a:cs typeface="Times New Roman" panose="02020603050405020304" pitchFamily="18" charset="0"/>
              </a:rPr>
              <a:t> of 14,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which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point</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needed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start working. </a:t>
            </a:r>
          </a:p>
          <a:p>
            <a:pPr algn="ctr">
              <a:lnSpc>
                <a:spcPct val="107000"/>
              </a:lnSpc>
              <a:spcAft>
                <a:spcPts val="808"/>
              </a:spcAft>
            </a:pP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14, Mr.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began</a:t>
            </a:r>
            <a:r>
              <a:rPr lang="hu-HU" sz="1200" kern="100" dirty="0">
                <a:solidFill>
                  <a:schemeClr val="bg1"/>
                </a:solidFill>
                <a:latin typeface="+mj-lt"/>
                <a:ea typeface="Aptos" panose="020B0004020202020204" pitchFamily="34" charset="0"/>
                <a:cs typeface="Times New Roman" panose="02020603050405020304" pitchFamily="18" charset="0"/>
              </a:rPr>
              <a:t> working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an </a:t>
            </a:r>
            <a:r>
              <a:rPr lang="hu-HU" sz="1200" kern="100" dirty="0" err="1">
                <a:solidFill>
                  <a:schemeClr val="bg1"/>
                </a:solidFill>
                <a:latin typeface="+mj-lt"/>
                <a:ea typeface="Aptos" panose="020B0004020202020204" pitchFamily="34" charset="0"/>
                <a:cs typeface="Times New Roman" panose="02020603050405020304" pitchFamily="18" charset="0"/>
              </a:rPr>
              <a:t>insurance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evenings</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attended</a:t>
            </a:r>
            <a:r>
              <a:rPr lang="hu-HU" sz="1200" kern="100" dirty="0">
                <a:solidFill>
                  <a:schemeClr val="bg1"/>
                </a:solidFill>
                <a:latin typeface="+mj-lt"/>
                <a:ea typeface="Aptos" panose="020B0004020202020204" pitchFamily="34" charset="0"/>
                <a:cs typeface="Times New Roman" panose="02020603050405020304" pitchFamily="18" charset="0"/>
              </a:rPr>
              <a:t> college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finish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his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schooling</a:t>
            </a:r>
            <a:r>
              <a:rPr lang="hu-HU" sz="1200" kern="100" dirty="0">
                <a:solidFill>
                  <a:schemeClr val="bg1"/>
                </a:solidFill>
                <a:latin typeface="+mj-lt"/>
                <a:ea typeface="Aptos" panose="020B0004020202020204" pitchFamily="34" charset="0"/>
                <a:cs typeface="Times New Roman" panose="02020603050405020304" pitchFamily="18" charset="0"/>
              </a:rPr>
              <a:t> and </a:t>
            </a:r>
            <a:r>
              <a:rPr lang="hu-HU" sz="1200" kern="100" dirty="0" err="1">
                <a:solidFill>
                  <a:schemeClr val="bg1"/>
                </a:solidFill>
                <a:latin typeface="+mj-lt"/>
                <a:ea typeface="Aptos" panose="020B0004020202020204" pitchFamily="34" charset="0"/>
                <a:cs typeface="Times New Roman" panose="02020603050405020304" pitchFamily="18" charset="0"/>
              </a:rPr>
              <a:t>then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pursued</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degree</a:t>
            </a:r>
            <a:r>
              <a:rPr lang="hu-HU" sz="1200" kern="100" dirty="0">
                <a:solidFill>
                  <a:schemeClr val="bg1"/>
                </a:solidFill>
                <a:latin typeface="+mj-lt"/>
                <a:ea typeface="Aptos" panose="020B0004020202020204" pitchFamily="34" charset="0"/>
                <a:cs typeface="Times New Roman" panose="02020603050405020304" pitchFamily="18" charset="0"/>
              </a:rPr>
              <a:t> in Law. He </a:t>
            </a:r>
            <a:r>
              <a:rPr lang="hu-HU" sz="1200" kern="100" dirty="0" err="1">
                <a:solidFill>
                  <a:schemeClr val="bg1"/>
                </a:solidFill>
                <a:latin typeface="+mj-lt"/>
                <a:ea typeface="Aptos" panose="020B0004020202020204" pitchFamily="34" charset="0"/>
                <a:cs typeface="Times New Roman" panose="02020603050405020304" pitchFamily="18" charset="0"/>
              </a:rPr>
              <a:t>graduated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22 </a:t>
            </a:r>
            <a:r>
              <a:rPr lang="hu-HU" sz="1200" kern="100" dirty="0" err="1">
                <a:solidFill>
                  <a:schemeClr val="bg1"/>
                </a:solidFill>
                <a:latin typeface="+mj-lt"/>
                <a:ea typeface="Aptos" panose="020B0004020202020204" pitchFamily="34" charset="0"/>
                <a:cs typeface="Times New Roman" panose="02020603050405020304" pitchFamily="18" charset="0"/>
              </a:rPr>
              <a:t>while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still</a:t>
            </a:r>
            <a:r>
              <a:rPr lang="hu-HU" sz="1200" kern="100" dirty="0">
                <a:solidFill>
                  <a:schemeClr val="bg1"/>
                </a:solidFill>
                <a:latin typeface="+mj-lt"/>
                <a:ea typeface="Aptos" panose="020B0004020202020204" pitchFamily="34" charset="0"/>
                <a:cs typeface="Times New Roman" panose="02020603050405020304" pitchFamily="18" charset="0"/>
              </a:rPr>
              <a:t> working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same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insurance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26, Ramón </a:t>
            </a:r>
            <a:r>
              <a:rPr lang="hu-HU" sz="1200" kern="100" dirty="0" err="1">
                <a:solidFill>
                  <a:schemeClr val="bg1"/>
                </a:solidFill>
                <a:latin typeface="+mj-lt"/>
                <a:ea typeface="Aptos" panose="020B0004020202020204" pitchFamily="34" charset="0"/>
                <a:cs typeface="Times New Roman" panose="02020603050405020304" pitchFamily="18" charset="0"/>
              </a:rPr>
              <a:t>Riera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nominated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a:t>
            </a:r>
            <a:r>
              <a:rPr lang="hu-HU" sz="1200" kern="100" dirty="0">
                <a:solidFill>
                  <a:schemeClr val="bg1"/>
                </a:solidFill>
                <a:latin typeface="+mj-lt"/>
                <a:ea typeface="Aptos" panose="020B0004020202020204" pitchFamily="34" charset="0"/>
                <a:cs typeface="Times New Roman" panose="02020603050405020304" pitchFamily="18" charset="0"/>
              </a:rPr>
              <a:t> Property Manager of 4,000 </a:t>
            </a:r>
            <a:r>
              <a:rPr lang="hu-HU" sz="1200" kern="100" dirty="0" err="1">
                <a:solidFill>
                  <a:schemeClr val="bg1"/>
                </a:solidFill>
                <a:latin typeface="+mj-lt"/>
                <a:ea typeface="Aptos" panose="020B0004020202020204" pitchFamily="34" charset="0"/>
                <a:cs typeface="Times New Roman" panose="02020603050405020304" pitchFamily="18" charset="0"/>
              </a:rPr>
              <a:t>properties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insurance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involved</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property market. In a </a:t>
            </a:r>
            <a:r>
              <a:rPr lang="hu-HU" sz="1200" kern="100" dirty="0" err="1">
                <a:solidFill>
                  <a:schemeClr val="bg1"/>
                </a:solidFill>
                <a:latin typeface="+mj-lt"/>
                <a:ea typeface="Aptos" panose="020B0004020202020204" pitchFamily="34" charset="0"/>
                <a:cs typeface="Times New Roman" panose="02020603050405020304" pitchFamily="18" charset="0"/>
              </a:rPr>
              <a:t>short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time</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became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involved</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promoting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homes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throughout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Mediterranean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creating</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quickly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floated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on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stock</a:t>
            </a:r>
            <a:r>
              <a:rPr lang="hu-HU" sz="1200" kern="100" dirty="0">
                <a:solidFill>
                  <a:schemeClr val="bg1"/>
                </a:solidFill>
                <a:latin typeface="+mj-lt"/>
                <a:ea typeface="Aptos" panose="020B0004020202020204" pitchFamily="34" charset="0"/>
                <a:cs typeface="Times New Roman" panose="02020603050405020304" pitchFamily="18" charset="0"/>
              </a:rPr>
              <a:t> market.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40, Mr.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appointed</a:t>
            </a:r>
            <a:r>
              <a:rPr lang="hu-HU" sz="1200" kern="100" dirty="0">
                <a:solidFill>
                  <a:schemeClr val="bg1"/>
                </a:solidFill>
                <a:latin typeface="+mj-lt"/>
                <a:ea typeface="Aptos" panose="020B0004020202020204" pitchFamily="34" charset="0"/>
                <a:cs typeface="Times New Roman" panose="02020603050405020304" pitchFamily="18" charset="0"/>
              </a:rPr>
              <a:t> General Manager and </a:t>
            </a:r>
            <a:r>
              <a:rPr lang="hu-HU" sz="1200" kern="100" dirty="0" err="1">
                <a:solidFill>
                  <a:schemeClr val="bg1"/>
                </a:solidFill>
                <a:latin typeface="+mj-lt"/>
                <a:ea typeface="Aptos" panose="020B0004020202020204" pitchFamily="34" charset="0"/>
                <a:cs typeface="Times New Roman" panose="02020603050405020304" pitchFamily="18" charset="0"/>
              </a:rPr>
              <a:t>Board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Member</a:t>
            </a:r>
            <a:r>
              <a:rPr lang="hu-HU" sz="1200" kern="100" dirty="0">
                <a:solidFill>
                  <a:schemeClr val="bg1"/>
                </a:solidFill>
                <a:latin typeface="+mj-lt"/>
                <a:ea typeface="Aptos" panose="020B0004020202020204" pitchFamily="34" charset="0"/>
                <a:cs typeface="Times New Roman" panose="02020603050405020304" pitchFamily="18" charset="0"/>
              </a:rPr>
              <a:t> of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Property Group, </a:t>
            </a:r>
            <a:r>
              <a:rPr lang="hu-HU" sz="1200" kern="100" dirty="0" err="1">
                <a:solidFill>
                  <a:schemeClr val="bg1"/>
                </a:solidFill>
                <a:latin typeface="+mj-lt"/>
                <a:ea typeface="Aptos" panose="020B0004020202020204" pitchFamily="34" charset="0"/>
                <a:cs typeface="Times New Roman" panose="02020603050405020304" pitchFamily="18" charset="0"/>
              </a:rPr>
              <a:t>overseeing</a:t>
            </a:r>
            <a:r>
              <a:rPr lang="hu-HU" sz="1200" kern="100" dirty="0">
                <a:solidFill>
                  <a:schemeClr val="bg1"/>
                </a:solidFill>
                <a:latin typeface="+mj-lt"/>
                <a:ea typeface="Aptos" panose="020B0004020202020204" pitchFamily="34" charset="0"/>
                <a:cs typeface="Times New Roman" panose="02020603050405020304" pitchFamily="18" charset="0"/>
              </a:rPr>
              <a:t> 3,500 </a:t>
            </a:r>
            <a:r>
              <a:rPr lang="hu-HU" sz="1200" kern="100" dirty="0" err="1">
                <a:solidFill>
                  <a:schemeClr val="bg1"/>
                </a:solidFill>
                <a:latin typeface="+mj-lt"/>
                <a:ea typeface="Aptos" panose="020B0004020202020204" pitchFamily="34" charset="0"/>
                <a:cs typeface="Times New Roman" panose="02020603050405020304" pitchFamily="18" charset="0"/>
              </a:rPr>
              <a:t>properties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under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construction</a:t>
            </a:r>
            <a:r>
              <a:rPr lang="hu-HU" sz="1200" kern="100" dirty="0">
                <a:solidFill>
                  <a:schemeClr val="bg1"/>
                </a:solidFill>
                <a:latin typeface="+mj-lt"/>
                <a:ea typeface="Aptos" panose="020B0004020202020204" pitchFamily="34" charset="0"/>
                <a:cs typeface="Times New Roman" panose="02020603050405020304" pitchFamily="18" charset="0"/>
              </a:rPr>
              <a:t> and 800 </a:t>
            </a:r>
            <a:r>
              <a:rPr lang="hu-HU" sz="1200" kern="100" dirty="0" err="1">
                <a:solidFill>
                  <a:schemeClr val="bg1"/>
                </a:solidFill>
                <a:latin typeface="+mj-lt"/>
                <a:ea typeface="Aptos" panose="020B0004020202020204" pitchFamily="34" charset="0"/>
                <a:cs typeface="Times New Roman" panose="02020603050405020304" pitchFamily="18" charset="0"/>
              </a:rPr>
              <a:t>employees</a:t>
            </a:r>
            <a:r>
              <a:rPr lang="hu-HU" sz="1200" kern="100" dirty="0">
                <a:solidFill>
                  <a:schemeClr val="bg1"/>
                </a:solidFill>
                <a:latin typeface="+mj-lt"/>
                <a:ea typeface="Aptos" panose="020B0004020202020204" pitchFamily="34" charset="0"/>
                <a:cs typeface="Times New Roman" panose="02020603050405020304" pitchFamily="18" charset="0"/>
              </a:rPr>
              <a:t>. </a:t>
            </a:r>
          </a:p>
          <a:p>
            <a:pPr algn="ctr">
              <a:lnSpc>
                <a:spcPct val="107000"/>
              </a:lnSpc>
              <a:spcAft>
                <a:spcPts val="808"/>
              </a:spcAft>
            </a:pPr>
            <a:r>
              <a:rPr lang="hu-HU" sz="1200" kern="100" dirty="0">
                <a:solidFill>
                  <a:schemeClr val="bg1"/>
                </a:solidFill>
                <a:latin typeface="+mj-lt"/>
                <a:ea typeface="Aptos" panose="020B0004020202020204" pitchFamily="34" charset="0"/>
                <a:cs typeface="Times New Roman" panose="02020603050405020304" pitchFamily="18" charset="0"/>
              </a:rPr>
              <a:t>In 2005, he </a:t>
            </a:r>
            <a:r>
              <a:rPr lang="hu-HU" sz="1200" kern="100" dirty="0" err="1">
                <a:solidFill>
                  <a:schemeClr val="bg1"/>
                </a:solidFill>
                <a:latin typeface="+mj-lt"/>
                <a:ea typeface="Aptos" panose="020B0004020202020204" pitchFamily="34" charset="0"/>
                <a:cs typeface="Times New Roman" panose="02020603050405020304" pitchFamily="18" charset="0"/>
              </a:rPr>
              <a:t>noticed</a:t>
            </a:r>
            <a:r>
              <a:rPr lang="hu-HU" sz="1200" kern="100" dirty="0">
                <a:solidFill>
                  <a:schemeClr val="bg1"/>
                </a:solidFill>
                <a:latin typeface="+mj-lt"/>
                <a:ea typeface="Aptos" panose="020B0004020202020204" pitchFamily="34" charset="0"/>
                <a:cs typeface="Times New Roman" panose="02020603050405020304" pitchFamily="18" charset="0"/>
              </a:rPr>
              <a:t> an </a:t>
            </a:r>
            <a:r>
              <a:rPr lang="hu-HU" sz="1200" kern="100" dirty="0" err="1">
                <a:solidFill>
                  <a:schemeClr val="bg1"/>
                </a:solidFill>
                <a:latin typeface="+mj-lt"/>
                <a:ea typeface="Aptos" panose="020B0004020202020204" pitchFamily="34" charset="0"/>
                <a:cs typeface="Times New Roman" panose="02020603050405020304" pitchFamily="18" charset="0"/>
              </a:rPr>
              <a:t>impending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crisis</a:t>
            </a:r>
            <a:r>
              <a:rPr lang="hu-HU" sz="1200" kern="100" dirty="0">
                <a:solidFill>
                  <a:schemeClr val="bg1"/>
                </a:solidFill>
                <a:latin typeface="+mj-lt"/>
                <a:ea typeface="Aptos" panose="020B0004020202020204" pitchFamily="34" charset="0"/>
                <a:cs typeface="Times New Roman" panose="02020603050405020304" pitchFamily="18" charset="0"/>
              </a:rPr>
              <a:t> and </a:t>
            </a:r>
            <a:r>
              <a:rPr lang="hu-HU" sz="1200" kern="100" dirty="0" err="1">
                <a:solidFill>
                  <a:schemeClr val="bg1"/>
                </a:solidFill>
                <a:latin typeface="+mj-lt"/>
                <a:ea typeface="Aptos" panose="020B0004020202020204" pitchFamily="34" charset="0"/>
                <a:cs typeface="Times New Roman" panose="02020603050405020304" pitchFamily="18" charset="0"/>
              </a:rPr>
              <a:t>informed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Board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should</a:t>
            </a:r>
            <a:r>
              <a:rPr lang="hu-HU" sz="1200" kern="100" dirty="0">
                <a:solidFill>
                  <a:schemeClr val="bg1"/>
                </a:solidFill>
                <a:latin typeface="+mj-lt"/>
                <a:ea typeface="Aptos" panose="020B0004020202020204" pitchFamily="34" charset="0"/>
                <a:cs typeface="Times New Roman" panose="02020603050405020304" pitchFamily="18" charset="0"/>
              </a:rPr>
              <a:t> halt </a:t>
            </a:r>
            <a:r>
              <a:rPr lang="hu-HU" sz="1200" kern="100" dirty="0" err="1">
                <a:solidFill>
                  <a:schemeClr val="bg1"/>
                </a:solidFill>
                <a:latin typeface="+mj-lt"/>
                <a:ea typeface="Aptos" panose="020B0004020202020204" pitchFamily="34" charset="0"/>
                <a:cs typeface="Times New Roman" panose="02020603050405020304" pitchFamily="18" charset="0"/>
              </a:rPr>
              <a:t>some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construction</a:t>
            </a:r>
            <a:r>
              <a:rPr lang="hu-HU" sz="1200" kern="100" dirty="0">
                <a:solidFill>
                  <a:schemeClr val="bg1"/>
                </a:solidFill>
                <a:latin typeface="+mj-lt"/>
                <a:ea typeface="Aptos" panose="020B0004020202020204" pitchFamily="34" charset="0"/>
                <a:cs typeface="Times New Roman" panose="02020603050405020304" pitchFamily="18" charset="0"/>
              </a:rPr>
              <a:t>, stop </a:t>
            </a:r>
            <a:r>
              <a:rPr lang="hu-HU" sz="1200" kern="100" dirty="0" err="1">
                <a:solidFill>
                  <a:schemeClr val="bg1"/>
                </a:solidFill>
                <a:latin typeface="+mj-lt"/>
                <a:ea typeface="Aptos" panose="020B0004020202020204" pitchFamily="34" charset="0"/>
                <a:cs typeface="Times New Roman" panose="02020603050405020304" pitchFamily="18" charset="0"/>
              </a:rPr>
              <a:t>all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land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purchases</a:t>
            </a:r>
            <a:r>
              <a:rPr lang="hu-HU" sz="1200" kern="100" dirty="0">
                <a:solidFill>
                  <a:schemeClr val="bg1"/>
                </a:solidFill>
                <a:latin typeface="+mj-lt"/>
                <a:ea typeface="Aptos" panose="020B0004020202020204" pitchFamily="34" charset="0"/>
                <a:cs typeface="Times New Roman" panose="02020603050405020304" pitchFamily="18" charset="0"/>
              </a:rPr>
              <a:t>, and </a:t>
            </a:r>
            <a:r>
              <a:rPr lang="hu-HU" sz="1200" kern="100" dirty="0" err="1">
                <a:solidFill>
                  <a:schemeClr val="bg1"/>
                </a:solidFill>
                <a:latin typeface="+mj-lt"/>
                <a:ea typeface="Aptos" panose="020B0004020202020204" pitchFamily="34" charset="0"/>
                <a:cs typeface="Times New Roman" panose="02020603050405020304" pitchFamily="18" charset="0"/>
              </a:rPr>
              <a:t>reduce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headcount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His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belief</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reducing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costs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dramatically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before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too</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late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not</a:t>
            </a:r>
            <a:r>
              <a:rPr lang="hu-HU" sz="1200" kern="100" dirty="0">
                <a:solidFill>
                  <a:schemeClr val="bg1"/>
                </a:solidFill>
                <a:latin typeface="+mj-lt"/>
                <a:ea typeface="Aptos" panose="020B0004020202020204" pitchFamily="34" charset="0"/>
                <a:cs typeface="Times New Roman" panose="02020603050405020304" pitchFamily="18" charset="0"/>
              </a:rPr>
              <a:t> in line </a:t>
            </a:r>
            <a:r>
              <a:rPr lang="hu-HU" sz="1200" kern="100" dirty="0" err="1">
                <a:solidFill>
                  <a:schemeClr val="bg1"/>
                </a:solidFill>
                <a:latin typeface="+mj-lt"/>
                <a:ea typeface="Aptos" panose="020B0004020202020204" pitchFamily="34" charset="0"/>
                <a:cs typeface="Times New Roman" panose="02020603050405020304" pitchFamily="18" charset="0"/>
              </a:rPr>
              <a:t>with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rest of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board's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thinking</a:t>
            </a:r>
            <a:r>
              <a:rPr lang="hu-HU" sz="1200" kern="100" dirty="0">
                <a:solidFill>
                  <a:schemeClr val="bg1"/>
                </a:solidFill>
                <a:latin typeface="+mj-lt"/>
                <a:ea typeface="Aptos" panose="020B0004020202020204" pitchFamily="34" charset="0"/>
                <a:cs typeface="Times New Roman" panose="02020603050405020304" pitchFamily="18" charset="0"/>
              </a:rPr>
              <a:t>. Mr.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realized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that</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didn't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want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be part of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decline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so</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resigned</a:t>
            </a:r>
            <a:r>
              <a:rPr lang="hu-HU" sz="1200" kern="100" dirty="0">
                <a:solidFill>
                  <a:schemeClr val="bg1"/>
                </a:solidFill>
                <a:latin typeface="+mj-lt"/>
                <a:ea typeface="Aptos" panose="020B0004020202020204" pitchFamily="34" charset="0"/>
                <a:cs typeface="Times New Roman" panose="02020603050405020304" pitchFamily="18" charset="0"/>
              </a:rPr>
              <a:t>. </a:t>
            </a:r>
          </a:p>
          <a:p>
            <a:pPr algn="ctr">
              <a:lnSpc>
                <a:spcPct val="107000"/>
              </a:lnSpc>
              <a:spcAft>
                <a:spcPts val="808"/>
              </a:spcAft>
            </a:pPr>
            <a:r>
              <a:rPr lang="hu-HU" sz="1200" kern="100" dirty="0">
                <a:solidFill>
                  <a:schemeClr val="bg1"/>
                </a:solidFill>
                <a:latin typeface="+mj-lt"/>
                <a:ea typeface="Aptos" panose="020B0004020202020204" pitchFamily="34" charset="0"/>
                <a:cs typeface="Times New Roman" panose="02020603050405020304" pitchFamily="18" charset="0"/>
              </a:rPr>
              <a:t>In 1993, </a:t>
            </a:r>
            <a:r>
              <a:rPr lang="hu-HU" sz="1200" kern="100" dirty="0" err="1">
                <a:solidFill>
                  <a:schemeClr val="bg1"/>
                </a:solidFill>
                <a:latin typeface="+mj-lt"/>
                <a:ea typeface="Aptos" panose="020B0004020202020204" pitchFamily="34" charset="0"/>
                <a:cs typeface="Times New Roman" panose="02020603050405020304" pitchFamily="18" charset="0"/>
              </a:rPr>
              <a:t>his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father</a:t>
            </a:r>
            <a:r>
              <a:rPr lang="hu-HU" sz="1200" kern="100" dirty="0">
                <a:solidFill>
                  <a:schemeClr val="bg1"/>
                </a:solidFill>
                <a:latin typeface="+mj-lt"/>
                <a:ea typeface="Aptos" panose="020B0004020202020204" pitchFamily="34" charset="0"/>
                <a:cs typeface="Times New Roman" panose="02020603050405020304" pitchFamily="18" charset="0"/>
              </a:rPr>
              <a:t>-in-</a:t>
            </a:r>
            <a:r>
              <a:rPr lang="hu-HU" sz="1200" kern="100" dirty="0" err="1">
                <a:solidFill>
                  <a:schemeClr val="bg1"/>
                </a:solidFill>
                <a:latin typeface="+mj-lt"/>
                <a:ea typeface="Aptos" panose="020B0004020202020204" pitchFamily="34" charset="0"/>
                <a:cs typeface="Times New Roman" panose="02020603050405020304" pitchFamily="18" charset="0"/>
              </a:rPr>
              <a:t>law</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founder</a:t>
            </a:r>
            <a:r>
              <a:rPr lang="hu-HU" sz="1200" kern="100" dirty="0">
                <a:solidFill>
                  <a:schemeClr val="bg1"/>
                </a:solidFill>
                <a:latin typeface="+mj-lt"/>
                <a:ea typeface="Aptos" panose="020B0004020202020204" pitchFamily="34" charset="0"/>
                <a:cs typeface="Times New Roman" panose="02020603050405020304" pitchFamily="18" charset="0"/>
              </a:rPr>
              <a:t> of </a:t>
            </a:r>
            <a:r>
              <a:rPr lang="hu-HU" sz="1200" kern="100" dirty="0" err="1">
                <a:solidFill>
                  <a:schemeClr val="bg1"/>
                </a:solidFill>
                <a:latin typeface="+mj-lt"/>
                <a:ea typeface="Aptos" panose="020B0004020202020204" pitchFamily="34" charset="0"/>
                <a:cs typeface="Times New Roman" panose="02020603050405020304" pitchFamily="18" charset="0"/>
              </a:rPr>
              <a:t>Eurofincas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passed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away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While</a:t>
            </a:r>
            <a:r>
              <a:rPr lang="hu-HU" sz="1200" kern="100" dirty="0">
                <a:solidFill>
                  <a:schemeClr val="bg1"/>
                </a:solidFill>
                <a:latin typeface="+mj-lt"/>
                <a:ea typeface="Aptos" panose="020B0004020202020204" pitchFamily="34" charset="0"/>
                <a:cs typeface="Times New Roman" panose="02020603050405020304" pitchFamily="18" charset="0"/>
              </a:rPr>
              <a:t> working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insurance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Ramón </a:t>
            </a:r>
            <a:r>
              <a:rPr lang="hu-HU" sz="1200" kern="100" dirty="0" err="1">
                <a:solidFill>
                  <a:schemeClr val="bg1"/>
                </a:solidFill>
                <a:latin typeface="+mj-lt"/>
                <a:ea typeface="Aptos" panose="020B0004020202020204" pitchFamily="34" charset="0"/>
                <a:cs typeface="Times New Roman" panose="02020603050405020304" pitchFamily="18" charset="0"/>
              </a:rPr>
              <a:t>Riera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had </a:t>
            </a:r>
            <a:r>
              <a:rPr lang="hu-HU" sz="1200" kern="100" dirty="0" err="1">
                <a:solidFill>
                  <a:schemeClr val="bg1"/>
                </a:solidFill>
                <a:latin typeface="+mj-lt"/>
                <a:ea typeface="Aptos" panose="020B0004020202020204" pitchFamily="34" charset="0"/>
                <a:cs typeface="Times New Roman" panose="02020603050405020304" pitchFamily="18" charset="0"/>
              </a:rPr>
              <a:t>been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assisting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his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father</a:t>
            </a:r>
            <a:r>
              <a:rPr lang="hu-HU" sz="1200" kern="100" dirty="0">
                <a:solidFill>
                  <a:schemeClr val="bg1"/>
                </a:solidFill>
                <a:latin typeface="+mj-lt"/>
                <a:ea typeface="Aptos" panose="020B0004020202020204" pitchFamily="34" charset="0"/>
                <a:cs typeface="Times New Roman" panose="02020603050405020304" pitchFamily="18" charset="0"/>
              </a:rPr>
              <a:t>-in-</a:t>
            </a:r>
            <a:r>
              <a:rPr lang="hu-HU" sz="1200" kern="100" dirty="0" err="1">
                <a:solidFill>
                  <a:schemeClr val="bg1"/>
                </a:solidFill>
                <a:latin typeface="+mj-lt"/>
                <a:ea typeface="Aptos" panose="020B0004020202020204" pitchFamily="34" charset="0"/>
                <a:cs typeface="Times New Roman" panose="02020603050405020304" pitchFamily="18" charset="0"/>
              </a:rPr>
              <a:t>law</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legal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counsel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After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leaving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insurance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worked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full-time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for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Eurofincas</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sound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company</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real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estate</a:t>
            </a:r>
            <a:r>
              <a:rPr lang="hu-HU" sz="1200" kern="100" dirty="0">
                <a:solidFill>
                  <a:schemeClr val="bg1"/>
                </a:solidFill>
                <a:latin typeface="+mj-lt"/>
                <a:ea typeface="Aptos" panose="020B0004020202020204" pitchFamily="34" charset="0"/>
                <a:cs typeface="Times New Roman" panose="02020603050405020304" pitchFamily="18" charset="0"/>
              </a:rPr>
              <a:t> and property </a:t>
            </a:r>
            <a:r>
              <a:rPr lang="hu-HU" sz="1200" kern="100" dirty="0" err="1">
                <a:solidFill>
                  <a:schemeClr val="bg1"/>
                </a:solidFill>
                <a:latin typeface="+mj-lt"/>
                <a:ea typeface="Aptos" panose="020B0004020202020204" pitchFamily="34" charset="0"/>
                <a:cs typeface="Times New Roman" panose="02020603050405020304" pitchFamily="18" charset="0"/>
              </a:rPr>
              <a:t>administration</a:t>
            </a:r>
            <a:r>
              <a:rPr lang="hu-HU" sz="1200" kern="100" dirty="0">
                <a:solidFill>
                  <a:schemeClr val="bg1"/>
                </a:solidFill>
                <a:latin typeface="+mj-lt"/>
                <a:ea typeface="Aptos" panose="020B0004020202020204" pitchFamily="34" charset="0"/>
                <a:cs typeface="Times New Roman" panose="02020603050405020304" pitchFamily="18" charset="0"/>
              </a:rPr>
              <a:t>. </a:t>
            </a:r>
          </a:p>
          <a:p>
            <a:pPr algn="ctr">
              <a:lnSpc>
                <a:spcPct val="107000"/>
              </a:lnSpc>
              <a:spcAft>
                <a:spcPts val="808"/>
              </a:spcAft>
            </a:pPr>
            <a:r>
              <a:rPr lang="hu-HU" sz="1200" kern="100" dirty="0">
                <a:solidFill>
                  <a:schemeClr val="bg1"/>
                </a:solidFill>
                <a:latin typeface="+mj-lt"/>
                <a:ea typeface="Aptos" panose="020B0004020202020204" pitchFamily="34" charset="0"/>
                <a:cs typeface="Times New Roman" panose="02020603050405020304" pitchFamily="18" charset="0"/>
              </a:rPr>
              <a:t>In 2003, </a:t>
            </a:r>
            <a:r>
              <a:rPr lang="hu-HU" sz="1200" kern="100" dirty="0" err="1">
                <a:solidFill>
                  <a:schemeClr val="bg1"/>
                </a:solidFill>
                <a:latin typeface="+mj-lt"/>
                <a:ea typeface="Aptos" panose="020B0004020202020204" pitchFamily="34" charset="0"/>
                <a:cs typeface="Times New Roman" panose="02020603050405020304" pitchFamily="18" charset="0"/>
              </a:rPr>
              <a:t>his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path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intersected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with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associations</a:t>
            </a:r>
            <a:r>
              <a:rPr lang="hu-HU" sz="1200" kern="100" dirty="0">
                <a:solidFill>
                  <a:schemeClr val="bg1"/>
                </a:solidFill>
                <a:latin typeface="+mj-lt"/>
                <a:ea typeface="Aptos" panose="020B0004020202020204" pitchFamily="34" charset="0"/>
                <a:cs typeface="Times New Roman" panose="02020603050405020304" pitchFamily="18" charset="0"/>
              </a:rPr>
              <a:t>, and he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invited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be </a:t>
            </a:r>
            <a:r>
              <a:rPr lang="hu-HU" sz="1200" kern="100" dirty="0" err="1">
                <a:solidFill>
                  <a:schemeClr val="bg1"/>
                </a:solidFill>
                <a:latin typeface="+mj-lt"/>
                <a:ea typeface="Aptos" panose="020B0004020202020204" pitchFamily="34" charset="0"/>
                <a:cs typeface="Times New Roman" panose="02020603050405020304" pitchFamily="18" charset="0"/>
              </a:rPr>
              <a:t>treasurer</a:t>
            </a:r>
            <a:r>
              <a:rPr lang="hu-HU" sz="1200" kern="100" dirty="0">
                <a:solidFill>
                  <a:schemeClr val="bg1"/>
                </a:solidFill>
                <a:latin typeface="+mj-lt"/>
                <a:ea typeface="Aptos" panose="020B0004020202020204" pitchFamily="34" charset="0"/>
                <a:cs typeface="Times New Roman" panose="02020603050405020304" pitchFamily="18" charset="0"/>
              </a:rPr>
              <a:t> of API Barcelona,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most </a:t>
            </a:r>
            <a:r>
              <a:rPr lang="hu-HU" sz="1200" kern="100" dirty="0" err="1">
                <a:solidFill>
                  <a:schemeClr val="bg1"/>
                </a:solidFill>
                <a:latin typeface="+mj-lt"/>
                <a:ea typeface="Aptos" panose="020B0004020202020204" pitchFamily="34" charset="0"/>
                <a:cs typeface="Times New Roman" panose="02020603050405020304" pitchFamily="18" charset="0"/>
              </a:rPr>
              <a:t>important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real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estate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association</a:t>
            </a:r>
            <a:r>
              <a:rPr lang="hu-HU" sz="1200" kern="100" dirty="0">
                <a:solidFill>
                  <a:schemeClr val="bg1"/>
                </a:solidFill>
                <a:latin typeface="+mj-lt"/>
                <a:ea typeface="Aptos" panose="020B0004020202020204" pitchFamily="34" charset="0"/>
                <a:cs typeface="Times New Roman" panose="02020603050405020304" pitchFamily="18" charset="0"/>
              </a:rPr>
              <a:t> in Spain. </a:t>
            </a:r>
            <a:r>
              <a:rPr lang="hu-HU" sz="1200" kern="100" dirty="0" err="1">
                <a:solidFill>
                  <a:schemeClr val="bg1"/>
                </a:solidFill>
                <a:latin typeface="+mj-lt"/>
                <a:ea typeface="Aptos" panose="020B0004020202020204" pitchFamily="34" charset="0"/>
                <a:cs typeface="Times New Roman" panose="02020603050405020304" pitchFamily="18" charset="0"/>
              </a:rPr>
              <a:t>Through</a:t>
            </a:r>
            <a:r>
              <a:rPr lang="hu-HU" sz="1200" kern="100" dirty="0">
                <a:solidFill>
                  <a:schemeClr val="bg1"/>
                </a:solidFill>
                <a:latin typeface="+mj-lt"/>
                <a:ea typeface="Aptos" panose="020B0004020202020204" pitchFamily="34" charset="0"/>
                <a:cs typeface="Times New Roman" panose="02020603050405020304" pitchFamily="18" charset="0"/>
              </a:rPr>
              <a:t> API, Mr. </a:t>
            </a:r>
            <a:r>
              <a:rPr lang="hu-HU" sz="1200" kern="100" dirty="0" err="1">
                <a:solidFill>
                  <a:schemeClr val="bg1"/>
                </a:solidFill>
                <a:latin typeface="+mj-lt"/>
                <a:ea typeface="Aptos" panose="020B0004020202020204" pitchFamily="34" charset="0"/>
                <a:cs typeface="Times New Roman" panose="02020603050405020304" pitchFamily="18" charset="0"/>
              </a:rPr>
              <a:t>Torroba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offered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position</a:t>
            </a:r>
            <a:r>
              <a:rPr lang="hu-HU" sz="1200" kern="100" dirty="0">
                <a:solidFill>
                  <a:schemeClr val="bg1"/>
                </a:solidFill>
                <a:latin typeface="+mj-lt"/>
                <a:ea typeface="Aptos" panose="020B0004020202020204" pitchFamily="34" charset="0"/>
                <a:cs typeface="Times New Roman" panose="02020603050405020304" pitchFamily="18" charset="0"/>
              </a:rPr>
              <a:t> of </a:t>
            </a:r>
            <a:r>
              <a:rPr lang="hu-HU" sz="1200" kern="100" dirty="0" err="1">
                <a:solidFill>
                  <a:schemeClr val="bg1"/>
                </a:solidFill>
                <a:latin typeface="+mj-lt"/>
                <a:ea typeface="Aptos" panose="020B0004020202020204" pitchFamily="34" charset="0"/>
                <a:cs typeface="Times New Roman" panose="02020603050405020304" pitchFamily="18" charset="0"/>
              </a:rPr>
              <a:t>President</a:t>
            </a:r>
            <a:r>
              <a:rPr lang="hu-HU" sz="1200" kern="100" dirty="0">
                <a:solidFill>
                  <a:schemeClr val="bg1"/>
                </a:solidFill>
                <a:latin typeface="+mj-lt"/>
                <a:ea typeface="Aptos" panose="020B0004020202020204" pitchFamily="34" charset="0"/>
                <a:cs typeface="Times New Roman" panose="02020603050405020304" pitchFamily="18" charset="0"/>
              </a:rPr>
              <a:t> of FIABCI-</a:t>
            </a:r>
            <a:r>
              <a:rPr lang="hu-HU" sz="1200" kern="100" dirty="0" err="1">
                <a:solidFill>
                  <a:schemeClr val="bg1"/>
                </a:solidFill>
                <a:latin typeface="+mj-lt"/>
                <a:ea typeface="Aptos" panose="020B0004020202020204" pitchFamily="34" charset="0"/>
                <a:cs typeface="Times New Roman" panose="02020603050405020304" pitchFamily="18" charset="0"/>
              </a:rPr>
              <a:t>España</a:t>
            </a:r>
            <a:r>
              <a:rPr lang="hu-HU" sz="1200" kern="100" dirty="0">
                <a:solidFill>
                  <a:schemeClr val="bg1"/>
                </a:solidFill>
                <a:latin typeface="+mj-lt"/>
                <a:ea typeface="Aptos" panose="020B0004020202020204" pitchFamily="34" charset="0"/>
                <a:cs typeface="Times New Roman" panose="02020603050405020304" pitchFamily="18" charset="0"/>
              </a:rPr>
              <a:t> in 2011 </a:t>
            </a:r>
            <a:r>
              <a:rPr lang="hu-HU" sz="1200" kern="100" dirty="0" err="1">
                <a:solidFill>
                  <a:schemeClr val="bg1"/>
                </a:solidFill>
                <a:latin typeface="+mj-lt"/>
                <a:ea typeface="Aptos" panose="020B0004020202020204" pitchFamily="34" charset="0"/>
                <a:cs typeface="Times New Roman" panose="02020603050405020304" pitchFamily="18" charset="0"/>
              </a:rPr>
              <a:t>during</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challenging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period</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Spanish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real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estate</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served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President</a:t>
            </a:r>
            <a:r>
              <a:rPr lang="hu-HU" sz="1200" kern="100" dirty="0">
                <a:solidFill>
                  <a:schemeClr val="bg1"/>
                </a:solidFill>
                <a:latin typeface="+mj-lt"/>
                <a:ea typeface="Aptos" panose="020B0004020202020204" pitchFamily="34" charset="0"/>
                <a:cs typeface="Times New Roman" panose="02020603050405020304" pitchFamily="18" charset="0"/>
              </a:rPr>
              <a:t> of FIABCI-</a:t>
            </a:r>
            <a:r>
              <a:rPr lang="hu-HU" sz="1200" kern="100" dirty="0" err="1">
                <a:solidFill>
                  <a:schemeClr val="bg1"/>
                </a:solidFill>
                <a:latin typeface="+mj-lt"/>
                <a:ea typeface="Aptos" panose="020B0004020202020204" pitchFamily="34" charset="0"/>
                <a:cs typeface="Times New Roman" panose="02020603050405020304" pitchFamily="18" charset="0"/>
              </a:rPr>
              <a:t>España</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until</a:t>
            </a:r>
            <a:r>
              <a:rPr lang="hu-HU" sz="1200" kern="100" dirty="0">
                <a:solidFill>
                  <a:schemeClr val="bg1"/>
                </a:solidFill>
                <a:latin typeface="+mj-lt"/>
                <a:ea typeface="Aptos" panose="020B0004020202020204" pitchFamily="34" charset="0"/>
                <a:cs typeface="Times New Roman" panose="02020603050405020304" pitchFamily="18" charset="0"/>
              </a:rPr>
              <a:t> 2020, </a:t>
            </a:r>
            <a:r>
              <a:rPr lang="hu-HU" sz="1200" kern="100" dirty="0" err="1">
                <a:solidFill>
                  <a:schemeClr val="bg1"/>
                </a:solidFill>
                <a:latin typeface="+mj-lt"/>
                <a:ea typeface="Aptos" panose="020B0004020202020204" pitchFamily="34" charset="0"/>
                <a:cs typeface="Times New Roman" panose="02020603050405020304" pitchFamily="18" charset="0"/>
              </a:rPr>
              <a:t>leaving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chapter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with</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higher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international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recognition</a:t>
            </a:r>
            <a:r>
              <a:rPr lang="hu-HU" sz="1200" kern="100" dirty="0">
                <a:solidFill>
                  <a:schemeClr val="bg1"/>
                </a:solidFill>
                <a:latin typeface="+mj-lt"/>
                <a:ea typeface="Aptos" panose="020B0004020202020204" pitchFamily="34" charset="0"/>
                <a:cs typeface="Times New Roman" panose="02020603050405020304" pitchFamily="18" charset="0"/>
              </a:rPr>
              <a:t> and over 100 </a:t>
            </a:r>
            <a:r>
              <a:rPr lang="hu-HU" sz="1200" kern="100" dirty="0" err="1">
                <a:solidFill>
                  <a:schemeClr val="bg1"/>
                </a:solidFill>
                <a:latin typeface="+mj-lt"/>
                <a:ea typeface="Aptos" panose="020B0004020202020204" pitchFamily="34" charset="0"/>
                <a:cs typeface="Times New Roman" panose="02020603050405020304" pitchFamily="18" charset="0"/>
              </a:rPr>
              <a:t>members</a:t>
            </a:r>
            <a:r>
              <a:rPr lang="hu-HU" sz="1200" kern="100" dirty="0">
                <a:solidFill>
                  <a:schemeClr val="bg1"/>
                </a:solidFill>
                <a:latin typeface="+mj-lt"/>
                <a:ea typeface="Aptos" panose="020B0004020202020204" pitchFamily="34" charset="0"/>
                <a:cs typeface="Times New Roman" panose="02020603050405020304" pitchFamily="18" charset="0"/>
              </a:rPr>
              <a:t>. During </a:t>
            </a:r>
            <a:r>
              <a:rPr lang="hu-HU" sz="1200" kern="100" dirty="0" err="1">
                <a:solidFill>
                  <a:schemeClr val="bg1"/>
                </a:solidFill>
                <a:latin typeface="+mj-lt"/>
                <a:ea typeface="Aptos" panose="020B0004020202020204" pitchFamily="34" charset="0"/>
                <a:cs typeface="Times New Roman" panose="02020603050405020304" pitchFamily="18" charset="0"/>
              </a:rPr>
              <a:t>that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period</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also</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served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President</a:t>
            </a:r>
            <a:r>
              <a:rPr lang="hu-HU" sz="1200" kern="100" dirty="0">
                <a:solidFill>
                  <a:schemeClr val="bg1"/>
                </a:solidFill>
                <a:latin typeface="+mj-lt"/>
                <a:ea typeface="Aptos" panose="020B0004020202020204" pitchFamily="34" charset="0"/>
                <a:cs typeface="Times New Roman" panose="02020603050405020304" pitchFamily="18" charset="0"/>
              </a:rPr>
              <a:t> of FIABCI European </a:t>
            </a:r>
            <a:r>
              <a:rPr lang="hu-HU" sz="1200" kern="100" dirty="0" err="1">
                <a:solidFill>
                  <a:schemeClr val="bg1"/>
                </a:solidFill>
                <a:latin typeface="+mj-lt"/>
                <a:ea typeface="Aptos" panose="020B0004020202020204" pitchFamily="34" charset="0"/>
                <a:cs typeface="Times New Roman" panose="02020603050405020304" pitchFamily="18" charset="0"/>
              </a:rPr>
              <a:t>Region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from</a:t>
            </a:r>
            <a:r>
              <a:rPr lang="hu-HU" sz="1200" kern="100" dirty="0">
                <a:solidFill>
                  <a:schemeClr val="bg1"/>
                </a:solidFill>
                <a:latin typeface="+mj-lt"/>
                <a:ea typeface="Aptos" panose="020B0004020202020204" pitchFamily="34" charset="0"/>
                <a:cs typeface="Times New Roman" panose="02020603050405020304" pitchFamily="18" charset="0"/>
              </a:rPr>
              <a:t> 2020 </a:t>
            </a:r>
            <a:r>
              <a:rPr lang="hu-HU" sz="1200" kern="100" dirty="0" err="1">
                <a:solidFill>
                  <a:schemeClr val="bg1"/>
                </a:solidFill>
                <a:latin typeface="+mj-lt"/>
                <a:ea typeface="Aptos" panose="020B0004020202020204" pitchFamily="34" charset="0"/>
                <a:cs typeface="Times New Roman" panose="02020603050405020304" pitchFamily="18" charset="0"/>
              </a:rPr>
              <a:t>to</a:t>
            </a:r>
            <a:r>
              <a:rPr lang="hu-HU" sz="1200" kern="100" dirty="0">
                <a:solidFill>
                  <a:schemeClr val="bg1"/>
                </a:solidFill>
                <a:latin typeface="+mj-lt"/>
                <a:ea typeface="Aptos" panose="020B0004020202020204" pitchFamily="34" charset="0"/>
                <a:cs typeface="Times New Roman" panose="02020603050405020304" pitchFamily="18" charset="0"/>
              </a:rPr>
              <a:t> 2022 and </a:t>
            </a:r>
            <a:r>
              <a:rPr lang="hu-HU" sz="1200" kern="100" dirty="0" err="1">
                <a:solidFill>
                  <a:schemeClr val="bg1"/>
                </a:solidFill>
                <a:latin typeface="+mj-lt"/>
                <a:ea typeface="Aptos" panose="020B0004020202020204" pitchFamily="34" charset="0"/>
                <a:cs typeface="Times New Roman" panose="02020603050405020304" pitchFamily="18" charset="0"/>
              </a:rPr>
              <a:t>joined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FIABCI </a:t>
            </a:r>
            <a:r>
              <a:rPr lang="hu-HU" sz="1200" kern="100" dirty="0" err="1">
                <a:solidFill>
                  <a:schemeClr val="bg1"/>
                </a:solidFill>
                <a:latin typeface="+mj-lt"/>
                <a:ea typeface="Aptos" panose="020B0004020202020204" pitchFamily="34" charset="0"/>
                <a:cs typeface="Times New Roman" panose="02020603050405020304" pitchFamily="18" charset="0"/>
              </a:rPr>
              <a:t>Board</a:t>
            </a:r>
            <a:r>
              <a:rPr lang="hu-HU" sz="1200" kern="100" dirty="0">
                <a:solidFill>
                  <a:schemeClr val="bg1"/>
                </a:solidFill>
                <a:latin typeface="+mj-lt"/>
                <a:ea typeface="Aptos" panose="020B0004020202020204" pitchFamily="34" charset="0"/>
                <a:cs typeface="Times New Roman" panose="02020603050405020304" pitchFamily="18" charset="0"/>
              </a:rPr>
              <a:t> of </a:t>
            </a:r>
            <a:r>
              <a:rPr lang="hu-HU" sz="1200" kern="100" dirty="0" err="1">
                <a:solidFill>
                  <a:schemeClr val="bg1"/>
                </a:solidFill>
                <a:latin typeface="+mj-lt"/>
                <a:ea typeface="Aptos" panose="020B0004020202020204" pitchFamily="34" charset="0"/>
                <a:cs typeface="Times New Roman" panose="02020603050405020304" pitchFamily="18" charset="0"/>
              </a:rPr>
              <a:t>Directors</a:t>
            </a:r>
            <a:r>
              <a:rPr lang="hu-HU" sz="1200" kern="100" dirty="0">
                <a:solidFill>
                  <a:schemeClr val="bg1"/>
                </a:solidFill>
                <a:latin typeface="+mj-lt"/>
                <a:ea typeface="Aptos" panose="020B0004020202020204" pitchFamily="34" charset="0"/>
                <a:cs typeface="Times New Roman" panose="02020603050405020304" pitchFamily="18" charset="0"/>
              </a:rPr>
              <a:t>. In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spring</a:t>
            </a:r>
            <a:r>
              <a:rPr lang="hu-HU" sz="1200" kern="100" dirty="0">
                <a:solidFill>
                  <a:schemeClr val="bg1"/>
                </a:solidFill>
                <a:latin typeface="+mj-lt"/>
                <a:ea typeface="Aptos" panose="020B0004020202020204" pitchFamily="34" charset="0"/>
                <a:cs typeface="Times New Roman" panose="02020603050405020304" pitchFamily="18" charset="0"/>
              </a:rPr>
              <a:t> of 2022, he </a:t>
            </a:r>
            <a:r>
              <a:rPr lang="hu-HU" sz="1200" kern="100" dirty="0" err="1">
                <a:solidFill>
                  <a:schemeClr val="bg1"/>
                </a:solidFill>
                <a:latin typeface="+mj-lt"/>
                <a:ea typeface="Aptos" panose="020B0004020202020204" pitchFamily="34" charset="0"/>
                <a:cs typeface="Times New Roman" panose="02020603050405020304" pitchFamily="18" charset="0"/>
              </a:rPr>
              <a:t>successfully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ran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for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position</a:t>
            </a:r>
            <a:r>
              <a:rPr lang="hu-HU" sz="1200" kern="100" dirty="0">
                <a:solidFill>
                  <a:schemeClr val="bg1"/>
                </a:solidFill>
                <a:latin typeface="+mj-lt"/>
                <a:ea typeface="Aptos" panose="020B0004020202020204" pitchFamily="34" charset="0"/>
                <a:cs typeface="Times New Roman" panose="02020603050405020304" pitchFamily="18" charset="0"/>
              </a:rPr>
              <a:t> of FIABCI Vice-</a:t>
            </a:r>
            <a:r>
              <a:rPr lang="hu-HU" sz="1200" kern="100" dirty="0" err="1">
                <a:solidFill>
                  <a:schemeClr val="bg1"/>
                </a:solidFill>
                <a:latin typeface="+mj-lt"/>
                <a:ea typeface="Aptos" panose="020B0004020202020204" pitchFamily="34" charset="0"/>
                <a:cs typeface="Times New Roman" panose="02020603050405020304" pitchFamily="18" charset="0"/>
              </a:rPr>
              <a:t>President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having</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been</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elected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72nd FIABCI World Real </a:t>
            </a:r>
            <a:r>
              <a:rPr lang="hu-HU" sz="1200" kern="100" dirty="0" err="1">
                <a:solidFill>
                  <a:schemeClr val="bg1"/>
                </a:solidFill>
                <a:latin typeface="+mj-lt"/>
                <a:ea typeface="Aptos" panose="020B0004020202020204" pitchFamily="34" charset="0"/>
                <a:cs typeface="Times New Roman" panose="02020603050405020304" pitchFamily="18" charset="0"/>
              </a:rPr>
              <a:t>Estate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Congress</a:t>
            </a:r>
            <a:r>
              <a:rPr lang="hu-HU" sz="1200" kern="100" dirty="0">
                <a:solidFill>
                  <a:schemeClr val="bg1"/>
                </a:solidFill>
                <a:latin typeface="+mj-lt"/>
                <a:ea typeface="Aptos" panose="020B0004020202020204" pitchFamily="34" charset="0"/>
                <a:cs typeface="Times New Roman" panose="02020603050405020304" pitchFamily="18" charset="0"/>
              </a:rPr>
              <a:t> in Paris </a:t>
            </a:r>
            <a:r>
              <a:rPr lang="hu-HU" sz="1200" kern="100" dirty="0" err="1">
                <a:solidFill>
                  <a:schemeClr val="bg1"/>
                </a:solidFill>
                <a:latin typeface="+mj-lt"/>
                <a:ea typeface="Aptos" panose="020B0004020202020204" pitchFamily="34" charset="0"/>
                <a:cs typeface="Times New Roman" panose="02020603050405020304" pitchFamily="18" charset="0"/>
              </a:rPr>
              <a:t>after</a:t>
            </a:r>
            <a:r>
              <a:rPr lang="hu-HU" sz="1200" kern="100" dirty="0">
                <a:solidFill>
                  <a:schemeClr val="bg1"/>
                </a:solidFill>
                <a:latin typeface="+mj-lt"/>
                <a:ea typeface="Aptos" panose="020B0004020202020204" pitchFamily="34" charset="0"/>
                <a:cs typeface="Times New Roman" panose="02020603050405020304" pitchFamily="18" charset="0"/>
              </a:rPr>
              <a:t> a </a:t>
            </a:r>
            <a:r>
              <a:rPr lang="hu-HU" sz="1200" kern="100" dirty="0" err="1">
                <a:solidFill>
                  <a:schemeClr val="bg1"/>
                </a:solidFill>
                <a:latin typeface="+mj-lt"/>
                <a:ea typeface="Aptos" panose="020B0004020202020204" pitchFamily="34" charset="0"/>
                <a:cs typeface="Times New Roman" panose="02020603050405020304" pitchFamily="18" charset="0"/>
              </a:rPr>
              <a:t>well-disputed</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campaign</a:t>
            </a:r>
            <a:r>
              <a:rPr lang="hu-HU" sz="1200" kern="100" dirty="0">
                <a:solidFill>
                  <a:schemeClr val="bg1"/>
                </a:solidFill>
                <a:latin typeface="+mj-lt"/>
                <a:ea typeface="Aptos" panose="020B0004020202020204" pitchFamily="34" charset="0"/>
                <a:cs typeface="Times New Roman" panose="02020603050405020304" pitchFamily="18" charset="0"/>
              </a:rPr>
              <a:t>. He </a:t>
            </a:r>
            <a:r>
              <a:rPr lang="hu-HU" sz="1200" kern="100" dirty="0" err="1">
                <a:solidFill>
                  <a:schemeClr val="bg1"/>
                </a:solidFill>
                <a:latin typeface="+mj-lt"/>
                <a:ea typeface="Aptos" panose="020B0004020202020204" pitchFamily="34" charset="0"/>
                <a:cs typeface="Times New Roman" panose="02020603050405020304" pitchFamily="18" charset="0"/>
              </a:rPr>
              <a:t>also</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holds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several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positions</a:t>
            </a:r>
            <a:r>
              <a:rPr lang="hu-HU" sz="1200" kern="100" dirty="0">
                <a:solidFill>
                  <a:schemeClr val="bg1"/>
                </a:solidFill>
                <a:latin typeface="+mj-lt"/>
                <a:ea typeface="Aptos" panose="020B0004020202020204" pitchFamily="34" charset="0"/>
                <a:cs typeface="Times New Roman" panose="02020603050405020304" pitchFamily="18" charset="0"/>
              </a:rPr>
              <a:t> of </a:t>
            </a:r>
            <a:r>
              <a:rPr lang="hu-HU" sz="1200" kern="100" dirty="0" err="1">
                <a:solidFill>
                  <a:schemeClr val="bg1"/>
                </a:solidFill>
                <a:latin typeface="+mj-lt"/>
                <a:ea typeface="Aptos" panose="020B0004020202020204" pitchFamily="34" charset="0"/>
                <a:cs typeface="Times New Roman" panose="02020603050405020304" pitchFamily="18" charset="0"/>
              </a:rPr>
              <a:t>responsibility</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the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national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level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for</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real</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estate</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agents</a:t>
            </a:r>
            <a:r>
              <a:rPr lang="hu-HU"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err="1">
                <a:solidFill>
                  <a:schemeClr val="bg1"/>
                </a:solidFill>
                <a:latin typeface="+mj-lt"/>
                <a:ea typeface="Aptos" panose="020B0004020202020204" pitchFamily="34" charset="0"/>
                <a:cs typeface="Times New Roman" panose="02020603050405020304" pitchFamily="18" charset="0"/>
              </a:rPr>
              <a:t>at</a:t>
            </a:r>
            <a:r>
              <a:rPr lang="hu-HU" sz="1200" kern="100" dirty="0">
                <a:solidFill>
                  <a:schemeClr val="bg1"/>
                </a:solidFill>
                <a:latin typeface="+mj-lt"/>
                <a:ea typeface="Aptos" panose="020B0004020202020204" pitchFamily="34" charset="0"/>
                <a:cs typeface="Times New Roman" panose="02020603050405020304" pitchFamily="18" charset="0"/>
              </a:rPr>
              <a:t> FNAPI. </a:t>
            </a:r>
          </a:p>
          <a:p>
            <a:pPr algn="ctr"/>
            <a:r>
              <a:rPr lang="hu-HU" sz="1200" dirty="0">
                <a:solidFill>
                  <a:schemeClr val="bg1"/>
                </a:solidFill>
                <a:latin typeface="+mj-lt"/>
                <a:ea typeface="Aptos" panose="020B0004020202020204" pitchFamily="34" charset="0"/>
                <a:cs typeface="Times New Roman" panose="02020603050405020304" pitchFamily="18" charset="0"/>
              </a:rPr>
              <a:t>Ramón </a:t>
            </a:r>
            <a:r>
              <a:rPr lang="hu-HU" sz="1200" dirty="0" err="1">
                <a:solidFill>
                  <a:schemeClr val="bg1"/>
                </a:solidFill>
                <a:latin typeface="+mj-lt"/>
                <a:ea typeface="Aptos" panose="020B0004020202020204" pitchFamily="34" charset="0"/>
                <a:cs typeface="Times New Roman" panose="02020603050405020304" pitchFamily="18" charset="0"/>
              </a:rPr>
              <a:t>Riera</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Torroba</a:t>
            </a:r>
            <a:r>
              <a:rPr lang="hu-HU" sz="1200" dirty="0">
                <a:solidFill>
                  <a:schemeClr val="bg1"/>
                </a:solidFill>
                <a:latin typeface="+mj-lt"/>
                <a:ea typeface="Aptos" panose="020B0004020202020204" pitchFamily="34" charset="0"/>
                <a:cs typeface="Times New Roman" panose="02020603050405020304" pitchFamily="18" charset="0"/>
              </a:rPr>
              <a:t> is </a:t>
            </a:r>
            <a:r>
              <a:rPr lang="hu-HU" sz="1200" dirty="0" err="1">
                <a:solidFill>
                  <a:schemeClr val="bg1"/>
                </a:solidFill>
                <a:latin typeface="+mj-lt"/>
                <a:ea typeface="Aptos" panose="020B0004020202020204" pitchFamily="34" charset="0"/>
                <a:cs typeface="Times New Roman" panose="02020603050405020304" pitchFamily="18" charset="0"/>
              </a:rPr>
              <a:t>the</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father</a:t>
            </a:r>
            <a:r>
              <a:rPr lang="hu-HU" sz="1200" dirty="0">
                <a:solidFill>
                  <a:schemeClr val="bg1"/>
                </a:solidFill>
                <a:latin typeface="+mj-lt"/>
                <a:ea typeface="Aptos" panose="020B0004020202020204" pitchFamily="34" charset="0"/>
                <a:cs typeface="Times New Roman" panose="02020603050405020304" pitchFamily="18" charset="0"/>
              </a:rPr>
              <a:t> of </a:t>
            </a:r>
            <a:r>
              <a:rPr lang="hu-HU" sz="1200" dirty="0" err="1">
                <a:solidFill>
                  <a:schemeClr val="bg1"/>
                </a:solidFill>
                <a:latin typeface="+mj-lt"/>
                <a:ea typeface="Aptos" panose="020B0004020202020204" pitchFamily="34" charset="0"/>
                <a:cs typeface="Times New Roman" panose="02020603050405020304" pitchFamily="18" charset="0"/>
              </a:rPr>
              <a:t>two</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sons</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Borja</a:t>
            </a:r>
            <a:r>
              <a:rPr lang="hu-HU" sz="1200" dirty="0">
                <a:solidFill>
                  <a:schemeClr val="bg1"/>
                </a:solidFill>
                <a:latin typeface="+mj-lt"/>
                <a:ea typeface="Aptos" panose="020B0004020202020204" pitchFamily="34" charset="0"/>
                <a:cs typeface="Times New Roman" panose="02020603050405020304" pitchFamily="18" charset="0"/>
              </a:rPr>
              <a:t> and Marc, and a </a:t>
            </a:r>
            <a:r>
              <a:rPr lang="hu-HU" sz="1200" dirty="0" err="1">
                <a:solidFill>
                  <a:schemeClr val="bg1"/>
                </a:solidFill>
                <a:latin typeface="+mj-lt"/>
                <a:ea typeface="Aptos" panose="020B0004020202020204" pitchFamily="34" charset="0"/>
                <a:cs typeface="Times New Roman" panose="02020603050405020304" pitchFamily="18" charset="0"/>
              </a:rPr>
              <a:t>grandfather</a:t>
            </a:r>
            <a:r>
              <a:rPr lang="hu-HU" sz="1200" dirty="0">
                <a:solidFill>
                  <a:schemeClr val="bg1"/>
                </a:solidFill>
                <a:latin typeface="+mj-lt"/>
                <a:ea typeface="Aptos" panose="020B0004020202020204" pitchFamily="34" charset="0"/>
                <a:cs typeface="Times New Roman" panose="02020603050405020304" pitchFamily="18" charset="0"/>
              </a:rPr>
              <a:t> of </a:t>
            </a:r>
            <a:r>
              <a:rPr lang="hu-HU" sz="1200" dirty="0" err="1">
                <a:solidFill>
                  <a:schemeClr val="bg1"/>
                </a:solidFill>
                <a:latin typeface="+mj-lt"/>
                <a:ea typeface="Aptos" panose="020B0004020202020204" pitchFamily="34" charset="0"/>
                <a:cs typeface="Times New Roman" panose="02020603050405020304" pitchFamily="18" charset="0"/>
              </a:rPr>
              <a:t>three</a:t>
            </a:r>
            <a:r>
              <a:rPr lang="hu-HU" sz="1200" dirty="0">
                <a:solidFill>
                  <a:schemeClr val="bg1"/>
                </a:solidFill>
                <a:latin typeface="+mj-lt"/>
                <a:ea typeface="Aptos" panose="020B0004020202020204" pitchFamily="34" charset="0"/>
                <a:cs typeface="Times New Roman" panose="02020603050405020304" pitchFamily="18" charset="0"/>
              </a:rPr>
              <a:t>. He </a:t>
            </a:r>
            <a:r>
              <a:rPr lang="hu-HU" sz="1200" dirty="0" err="1">
                <a:solidFill>
                  <a:schemeClr val="bg1"/>
                </a:solidFill>
                <a:latin typeface="+mj-lt"/>
                <a:ea typeface="Aptos" panose="020B0004020202020204" pitchFamily="34" charset="0"/>
                <a:cs typeface="Times New Roman" panose="02020603050405020304" pitchFamily="18" charset="0"/>
              </a:rPr>
              <a:t>greatly</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enjoys</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every</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moment</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with</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his</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family</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including</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his</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brother</a:t>
            </a:r>
            <a:r>
              <a:rPr lang="hu-HU" sz="1200" dirty="0">
                <a:solidFill>
                  <a:schemeClr val="bg1"/>
                </a:solidFill>
                <a:latin typeface="+mj-lt"/>
                <a:ea typeface="Aptos" panose="020B0004020202020204" pitchFamily="34" charset="0"/>
                <a:cs typeface="Times New Roman" panose="02020603050405020304" pitchFamily="18" charset="0"/>
              </a:rPr>
              <a:t> and </a:t>
            </a:r>
            <a:r>
              <a:rPr lang="hu-HU" sz="1200" dirty="0" err="1">
                <a:solidFill>
                  <a:schemeClr val="bg1"/>
                </a:solidFill>
                <a:latin typeface="+mj-lt"/>
                <a:ea typeface="Aptos" panose="020B0004020202020204" pitchFamily="34" charset="0"/>
                <a:cs typeface="Times New Roman" panose="02020603050405020304" pitchFamily="18" charset="0"/>
              </a:rPr>
              <a:t>sister</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Ricard</a:t>
            </a:r>
            <a:r>
              <a:rPr lang="hu-HU" sz="1200" dirty="0">
                <a:solidFill>
                  <a:schemeClr val="bg1"/>
                </a:solidFill>
                <a:latin typeface="+mj-lt"/>
                <a:ea typeface="Aptos" panose="020B0004020202020204" pitchFamily="34" charset="0"/>
                <a:cs typeface="Times New Roman" panose="02020603050405020304" pitchFamily="18" charset="0"/>
              </a:rPr>
              <a:t> and </a:t>
            </a:r>
            <a:r>
              <a:rPr lang="hu-HU" sz="1200" dirty="0" err="1">
                <a:solidFill>
                  <a:schemeClr val="bg1"/>
                </a:solidFill>
                <a:latin typeface="+mj-lt"/>
                <a:ea typeface="Aptos" panose="020B0004020202020204" pitchFamily="34" charset="0"/>
                <a:cs typeface="Times New Roman" panose="02020603050405020304" pitchFamily="18" charset="0"/>
              </a:rPr>
              <a:t>Teresa</a:t>
            </a:r>
            <a:r>
              <a:rPr lang="hu-HU" sz="1200" dirty="0">
                <a:solidFill>
                  <a:schemeClr val="bg1"/>
                </a:solidFill>
                <a:latin typeface="+mj-lt"/>
                <a:ea typeface="Aptos" panose="020B0004020202020204" pitchFamily="34" charset="0"/>
                <a:cs typeface="Times New Roman" panose="02020603050405020304" pitchFamily="18" charset="0"/>
              </a:rPr>
              <a:t>, and </a:t>
            </a:r>
            <a:r>
              <a:rPr lang="hu-HU" sz="1200" dirty="0" err="1">
                <a:solidFill>
                  <a:schemeClr val="bg1"/>
                </a:solidFill>
                <a:latin typeface="+mj-lt"/>
                <a:ea typeface="Aptos" panose="020B0004020202020204" pitchFamily="34" charset="0"/>
                <a:cs typeface="Times New Roman" panose="02020603050405020304" pitchFamily="18" charset="0"/>
              </a:rPr>
              <a:t>especially</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his</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lovely</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wife</a:t>
            </a:r>
            <a:r>
              <a:rPr lang="hu-HU" sz="1200" dirty="0">
                <a:solidFill>
                  <a:schemeClr val="bg1"/>
                </a:solidFill>
                <a:latin typeface="+mj-lt"/>
                <a:ea typeface="Aptos" panose="020B0004020202020204" pitchFamily="34" charset="0"/>
                <a:cs typeface="Times New Roman" panose="02020603050405020304" pitchFamily="18" charset="0"/>
              </a:rPr>
              <a:t>, </a:t>
            </a:r>
            <a:r>
              <a:rPr lang="hu-HU" sz="1200" dirty="0" err="1">
                <a:solidFill>
                  <a:schemeClr val="bg1"/>
                </a:solidFill>
                <a:latin typeface="+mj-lt"/>
                <a:ea typeface="Aptos" panose="020B0004020202020204" pitchFamily="34" charset="0"/>
                <a:cs typeface="Times New Roman" panose="02020603050405020304" pitchFamily="18" charset="0"/>
              </a:rPr>
              <a:t>Cristina</a:t>
            </a:r>
            <a:r>
              <a:rPr lang="hu-HU" sz="1200" dirty="0">
                <a:solidFill>
                  <a:schemeClr val="bg1"/>
                </a:solidFill>
                <a:latin typeface="+mj-lt"/>
                <a:ea typeface="Aptos" panose="020B0004020202020204" pitchFamily="34" charset="0"/>
                <a:cs typeface="Times New Roman" panose="02020603050405020304" pitchFamily="18" charset="0"/>
              </a:rPr>
              <a:t>.</a:t>
            </a:r>
            <a:endParaRPr lang="hu-HU" sz="1200" dirty="0">
              <a:solidFill>
                <a:schemeClr val="bg1"/>
              </a:solidFill>
              <a:latin typeface="+mj-lt"/>
            </a:endParaRPr>
          </a:p>
        </p:txBody>
      </p:sp>
      <p:sp>
        <p:nvSpPr>
          <p:cNvPr id="3" name="Szövegdoboz 15">
            <a:extLst>
              <a:ext uri="{FF2B5EF4-FFF2-40B4-BE49-F238E27FC236}">
                <a16:creationId xmlns:a16="http://schemas.microsoft.com/office/drawing/2014/main" id="{4FFFAC60-1353-23D1-5BEF-2476485CF450}"/>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19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4" y="484484"/>
            <a:ext cx="7200135" cy="1674241"/>
          </a:xfrm>
          <a:prstGeom prst="rect">
            <a:avLst/>
          </a:prstGeom>
          <a:noFill/>
        </p:spPr>
        <p:txBody>
          <a:bodyPr wrap="square">
            <a:spAutoFit/>
          </a:bodyPr>
          <a:lstStyle/>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MR. REGŐ LÁNSZKI</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SECRETARY OF STATE FOR ARCHITECTURE,</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 NATIONAL CHIEF ARCHITECT</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MINISTRY OF CONSTRUCTION AND TRANSPORT</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84338" y="6236939"/>
            <a:ext cx="7029164" cy="2859757"/>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I am a Hungarian architect, and real estate expert, since 2022 Secretary of State for Architecture at the Ministry of Construction and Transport and National Chief Architect. I have been running my own business for twenty years. In addition to architectural design, I provided real estate development support, real estate market consulting, and comprehensive architectural, pre-investment, and technical analyses. My main focus was on urban development strategies and smart city strategies and have been involved in the management and implementation of several public and non-public projects.</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 </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Architecture and our built environment are public matters. Whether we know it or not, it affects us, it is part of our everyday lives. It is a living link with our common past, a co-existence with our present, a message, and a legacy for our descendants. I believe that from the small detail to the universal, the relationship of things to each other must be permeated by a human-centered approach, harmony, elegance, and a willingness to do so. Respecting local traditions, </a:t>
            </a:r>
            <a:r>
              <a:rPr lang="hu-HU"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a:solidFill>
                  <a:schemeClr val="bg1"/>
                </a:solidFill>
                <a:latin typeface="+mj-lt"/>
                <a:ea typeface="Aptos" panose="020B0004020202020204" pitchFamily="34" charset="0"/>
                <a:cs typeface="Times New Roman" panose="02020603050405020304" pitchFamily="18" charset="0"/>
              </a:rPr>
              <a:t>and translating innovative technologies and social sciences into an architectural language is a shared goal, a shared challenge, and a shared joy. This is what I work for.</a:t>
            </a:r>
          </a:p>
        </p:txBody>
      </p:sp>
      <p:pic>
        <p:nvPicPr>
          <p:cNvPr id="2" name="Kép 1" descr="A képen személy, ég, ruházat, Emberi arc látható&#10;&#10;Automatikusan generált leírás">
            <a:extLst>
              <a:ext uri="{FF2B5EF4-FFF2-40B4-BE49-F238E27FC236}">
                <a16:creationId xmlns:a16="http://schemas.microsoft.com/office/drawing/2014/main" id="{115D116C-0517-48F6-C219-DA7CED9AB6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606" y="2941097"/>
            <a:ext cx="3874628" cy="2513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zövegdoboz 15">
            <a:extLst>
              <a:ext uri="{FF2B5EF4-FFF2-40B4-BE49-F238E27FC236}">
                <a16:creationId xmlns:a16="http://schemas.microsoft.com/office/drawing/2014/main" id="{4ADB93A9-6935-D4FB-5659-DB7B2DCF8071}"/>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4814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1" y="484484"/>
            <a:ext cx="7200135" cy="1275286"/>
          </a:xfrm>
          <a:prstGeom prst="rect">
            <a:avLst/>
          </a:prstGeom>
          <a:noFill/>
        </p:spPr>
        <p:txBody>
          <a:bodyPr wrap="square">
            <a:spAutoFit/>
          </a:bodyPr>
          <a:lstStyle/>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ROBERTO BRAMBILLA</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Strategic Advisor for Internationalization</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HARLEY&amp;DIKKINSON</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790152" y="6842569"/>
            <a:ext cx="6303216" cy="876009"/>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 leading manager and strategic thinker with more than 20-year experience in sales, marketing and business development at national and international level (Italy, France, Greece, Cyprus and Malta). After successful achievements as director at Hewlett-Packard and Philips, today he is engaged as strategic advisor for internationalization of the Harley &amp; </a:t>
            </a:r>
            <a:r>
              <a:rPr lang="en-US" sz="1200" kern="100" dirty="0" err="1">
                <a:solidFill>
                  <a:schemeClr val="bg1"/>
                </a:solidFill>
                <a:latin typeface="+mj-lt"/>
                <a:ea typeface="Aptos" panose="020B0004020202020204" pitchFamily="34" charset="0"/>
                <a:cs typeface="Times New Roman" panose="02020603050405020304" pitchFamily="18" charset="0"/>
              </a:rPr>
              <a:t>Dikkinson</a:t>
            </a:r>
            <a:r>
              <a:rPr lang="en-US" sz="1200" kern="100" dirty="0">
                <a:solidFill>
                  <a:schemeClr val="bg1"/>
                </a:solidFill>
                <a:latin typeface="+mj-lt"/>
                <a:ea typeface="Aptos" panose="020B0004020202020204" pitchFamily="34" charset="0"/>
                <a:cs typeface="Times New Roman" panose="02020603050405020304" pitchFamily="18" charset="0"/>
              </a:rPr>
              <a:t> activities overseas.</a:t>
            </a:r>
          </a:p>
        </p:txBody>
      </p:sp>
      <p:pic>
        <p:nvPicPr>
          <p:cNvPr id="10" name="Kép 9" descr="A képen személy, ruházat, ember, Emberi arc látható&#10;&#10;Automatikusan generált leírás">
            <a:extLst>
              <a:ext uri="{FF2B5EF4-FFF2-40B4-BE49-F238E27FC236}">
                <a16:creationId xmlns:a16="http://schemas.microsoft.com/office/drawing/2014/main" id="{147775C5-8090-E690-FA7F-E34C6E8F8A4D}"/>
              </a:ext>
            </a:extLst>
          </p:cNvPr>
          <p:cNvPicPr>
            <a:picLocks noChangeAspect="1"/>
          </p:cNvPicPr>
          <p:nvPr/>
        </p:nvPicPr>
        <p:blipFill>
          <a:blip r:embed="rId3">
            <a:extLst>
              <a:ext uri="{28A0092B-C50C-407E-A947-70E740481C1C}">
                <a14:useLocalDpi xmlns:a14="http://schemas.microsoft.com/office/drawing/2010/main" val="0"/>
              </a:ext>
            </a:extLst>
          </a:blip>
          <a:srcRect t="4835" b="32160"/>
          <a:stretch/>
        </p:blipFill>
        <p:spPr>
          <a:xfrm>
            <a:off x="2312715" y="2762388"/>
            <a:ext cx="3258085" cy="3077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zövegdoboz 15">
            <a:extLst>
              <a:ext uri="{FF2B5EF4-FFF2-40B4-BE49-F238E27FC236}">
                <a16:creationId xmlns:a16="http://schemas.microsoft.com/office/drawing/2014/main" id="{F334AC2C-2C26-A2F6-0B73-16106221BA8E}"/>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05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4" name="Téglalap 7">
            <a:extLst>
              <a:ext uri="{FF2B5EF4-FFF2-40B4-BE49-F238E27FC236}">
                <a16:creationId xmlns:a16="http://schemas.microsoft.com/office/drawing/2014/main" id="{E9953357-D7A1-ED82-F697-439C3997F67F}"/>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4" y="1381163"/>
            <a:ext cx="7200135" cy="908134"/>
          </a:xfrm>
          <a:prstGeom prst="rect">
            <a:avLst/>
          </a:prstGeom>
          <a:noFill/>
        </p:spPr>
        <p:txBody>
          <a:bodyPr wrap="square">
            <a:spAutoFit/>
          </a:bodyPr>
          <a:lstStyle/>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ZOLTÁN TÓTH </a:t>
            </a:r>
          </a:p>
          <a:p>
            <a:pPr algn="ctr">
              <a:lnSpc>
                <a:spcPct val="107000"/>
              </a:lnSpc>
              <a:spcAft>
                <a:spcPts val="808"/>
              </a:spcAft>
            </a:pPr>
            <a:r>
              <a:rPr lang="en-US" sz="2000" kern="100" dirty="0">
                <a:solidFill>
                  <a:schemeClr val="bg1"/>
                </a:solidFill>
                <a:ea typeface="Aptos" panose="020B0004020202020204" pitchFamily="34" charset="0"/>
                <a:cs typeface="Times New Roman" panose="02020603050405020304" pitchFamily="18" charset="0"/>
              </a:rPr>
              <a:t>MODERATOR OF BLOCK</a:t>
            </a:r>
            <a:r>
              <a:rPr lang="hu-HU" sz="2000" kern="100" dirty="0">
                <a:solidFill>
                  <a:schemeClr val="bg1"/>
                </a:solidFill>
                <a:ea typeface="Aptos" panose="020B0004020202020204" pitchFamily="34" charset="0"/>
                <a:cs typeface="Times New Roman" panose="02020603050405020304" pitchFamily="18" charset="0"/>
              </a:rPr>
              <a:t> </a:t>
            </a:r>
            <a:r>
              <a:rPr lang="en-US" sz="2000" kern="100" dirty="0">
                <a:solidFill>
                  <a:schemeClr val="bg1"/>
                </a:solidFill>
                <a:ea typeface="Aptos" panose="020B0004020202020204" pitchFamily="34" charset="0"/>
                <a:cs typeface="Times New Roman" panose="02020603050405020304" pitchFamily="18" charset="0"/>
              </a:rPr>
              <a:t>OFFICE DEVELOPMENT</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91385" y="5113127"/>
            <a:ext cx="7015070" cy="4976362"/>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Zoltán Tóth is a lead project architect / architectural engineer at Finta Studio, Budapest. </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He has graduated at the Széchenyi István University, </a:t>
            </a:r>
            <a:r>
              <a:rPr lang="en-US" sz="1200" kern="100" dirty="0" err="1">
                <a:solidFill>
                  <a:schemeClr val="bg1"/>
                </a:solidFill>
                <a:latin typeface="+mj-lt"/>
                <a:ea typeface="Aptos" panose="020B0004020202020204" pitchFamily="34" charset="0"/>
                <a:cs typeface="Times New Roman" panose="02020603050405020304" pitchFamily="18" charset="0"/>
              </a:rPr>
              <a:t>Győr</a:t>
            </a:r>
            <a:r>
              <a:rPr lang="en-US" sz="1200" kern="100" dirty="0">
                <a:solidFill>
                  <a:schemeClr val="bg1"/>
                </a:solidFill>
                <a:latin typeface="+mj-lt"/>
                <a:ea typeface="Aptos" panose="020B0004020202020204" pitchFamily="34" charset="0"/>
                <a:cs typeface="Times New Roman" panose="02020603050405020304" pitchFamily="18" charset="0"/>
              </a:rPr>
              <a:t> in 2011. </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Post gradually he worked as architect and BIM manager at Schmidt Hammer Lassen and Henning Larsen in London, Rotterdam, Munich and Copenhagen. He has joined the ranks of Finta Studio in 2017.</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Main focus points of his design tasks are the following: general design &amp; planning of large-scale projects in every phase, development of external envelope and building technics, BIM modelling &amp; management, interdisciplinary coordination. The most important principal to him is the holistic, balanced development of architectural quality, technical solutions and optimal workflow.    </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Highlighted project participations:</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2011-2014 	International Criminal Court, the Hague</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2014 		Frankfurt School of Finance &amp; Management</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2015 		OTH Regensburg</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2016		 Sabic HQ, Jubail</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2015-2016 	Hotel </a:t>
            </a:r>
            <a:r>
              <a:rPr lang="en-US" sz="1200" kern="100" dirty="0" err="1">
                <a:solidFill>
                  <a:schemeClr val="bg1"/>
                </a:solidFill>
                <a:latin typeface="+mj-lt"/>
                <a:ea typeface="Aptos" panose="020B0004020202020204" pitchFamily="34" charset="0"/>
                <a:cs typeface="Times New Roman" panose="02020603050405020304" pitchFamily="18" charset="0"/>
              </a:rPr>
              <a:t>Agobili</a:t>
            </a:r>
            <a:r>
              <a:rPr lang="en-US"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err="1">
                <a:solidFill>
                  <a:schemeClr val="bg1"/>
                </a:solidFill>
                <a:latin typeface="+mj-lt"/>
                <a:ea typeface="Aptos" panose="020B0004020202020204" pitchFamily="34" charset="0"/>
                <a:cs typeface="Times New Roman" panose="02020603050405020304" pitchFamily="18" charset="0"/>
              </a:rPr>
              <a:t>Abastumani</a:t>
            </a:r>
            <a:r>
              <a:rPr lang="en-US" sz="1200" kern="100" dirty="0">
                <a:solidFill>
                  <a:schemeClr val="bg1"/>
                </a:solidFill>
                <a:latin typeface="+mj-lt"/>
                <a:ea typeface="Aptos" panose="020B0004020202020204" pitchFamily="34" charset="0"/>
                <a:cs typeface="Times New Roman" panose="02020603050405020304" pitchFamily="18" charset="0"/>
              </a:rPr>
              <a:t>, Georgia</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2017- 		Agora Project, Budapest</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2017- 		Mol Campus, Budapest</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2021 		PPKE Campus development, competition</a:t>
            </a:r>
          </a:p>
          <a:p>
            <a:pP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2022 		Renewal of West Railway Station and its  surroundings - Competition</a:t>
            </a:r>
          </a:p>
        </p:txBody>
      </p:sp>
      <p:pic>
        <p:nvPicPr>
          <p:cNvPr id="2" name="Kép 1" descr="A képen Emberi arc, Emberi szakáll, portré, személy látható&#10;&#10;Automatikusan generált leírás">
            <a:extLst>
              <a:ext uri="{FF2B5EF4-FFF2-40B4-BE49-F238E27FC236}">
                <a16:creationId xmlns:a16="http://schemas.microsoft.com/office/drawing/2014/main" id="{EE3FCA9C-2F5F-FF54-CAD6-8F57D6AFAE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581" y="2763653"/>
            <a:ext cx="2812675" cy="1875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zövegdoboz 8">
            <a:extLst>
              <a:ext uri="{FF2B5EF4-FFF2-40B4-BE49-F238E27FC236}">
                <a16:creationId xmlns:a16="http://schemas.microsoft.com/office/drawing/2014/main" id="{2188A4DA-9C47-A77C-4D23-48E20337603D}"/>
              </a:ext>
            </a:extLst>
          </p:cNvPr>
          <p:cNvSpPr txBox="1"/>
          <p:nvPr/>
        </p:nvSpPr>
        <p:spPr>
          <a:xfrm>
            <a:off x="391385" y="331025"/>
            <a:ext cx="7015069" cy="523220"/>
          </a:xfrm>
          <a:prstGeom prst="rect">
            <a:avLst/>
          </a:prstGeom>
          <a:noFill/>
        </p:spPr>
        <p:txBody>
          <a:bodyPr wrap="square">
            <a:spAutoFit/>
          </a:bodyPr>
          <a:lstStyle/>
          <a:p>
            <a:pPr algn="ctr"/>
            <a:r>
              <a:rPr lang="hu-HU" sz="2800" dirty="0"/>
              <a:t>1. BLOCK OFFICE MARKET</a:t>
            </a:r>
          </a:p>
        </p:txBody>
      </p:sp>
      <p:sp>
        <p:nvSpPr>
          <p:cNvPr id="6" name="Szövegdoboz 15">
            <a:extLst>
              <a:ext uri="{FF2B5EF4-FFF2-40B4-BE49-F238E27FC236}">
                <a16:creationId xmlns:a16="http://schemas.microsoft.com/office/drawing/2014/main" id="{022B0370-33D9-B8D1-F401-7ADC511A45A9}"/>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6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4" y="499341"/>
            <a:ext cx="7200135" cy="2203808"/>
          </a:xfrm>
          <a:prstGeom prst="rect">
            <a:avLst/>
          </a:prstGeom>
          <a:noFill/>
        </p:spPr>
        <p:txBody>
          <a:bodyPr wrap="square">
            <a:spAutoFit/>
          </a:bodyPr>
          <a:lstStyle/>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ÁGNES SZÉKELY </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PARTNER, PROJECT ARCHITECT </a:t>
            </a:r>
          </a:p>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BODÓ BÁNÁTI </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PARTNER</a:t>
            </a:r>
            <a:r>
              <a:rPr lang="hu-HU" kern="100" dirty="0">
                <a:solidFill>
                  <a:schemeClr val="bg1"/>
                </a:solidFill>
                <a:ea typeface="Aptos" panose="020B0004020202020204" pitchFamily="34" charset="0"/>
                <a:cs typeface="Times New Roman" panose="02020603050405020304" pitchFamily="18" charset="0"/>
              </a:rPr>
              <a:t>,</a:t>
            </a:r>
            <a:r>
              <a:rPr lang="en-US" kern="100" dirty="0">
                <a:solidFill>
                  <a:schemeClr val="bg1"/>
                </a:solidFill>
                <a:ea typeface="Aptos" panose="020B0004020202020204" pitchFamily="34" charset="0"/>
                <a:cs typeface="Times New Roman" panose="02020603050405020304" pitchFamily="18" charset="0"/>
              </a:rPr>
              <a:t> PROJECT ARCHITECT</a:t>
            </a:r>
            <a:endParaRPr lang="hu-HU"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000" kern="100" dirty="0">
                <a:solidFill>
                  <a:schemeClr val="bg1"/>
                </a:solidFill>
                <a:ea typeface="Aptos" panose="020B0004020202020204" pitchFamily="34" charset="0"/>
                <a:cs typeface="Times New Roman" panose="02020603050405020304" pitchFamily="18" charset="0"/>
              </a:rPr>
              <a:t>OFFICE BUILDING OF BÁNÁTI &amp; HARTVIG ARCHITECTS LLC</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434227" y="5797189"/>
            <a:ext cx="7015070" cy="2266903"/>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Bánáti + </a:t>
            </a:r>
            <a:r>
              <a:rPr lang="en-US" sz="1200" kern="100" dirty="0" err="1">
                <a:solidFill>
                  <a:schemeClr val="bg1"/>
                </a:solidFill>
                <a:latin typeface="+mj-lt"/>
                <a:ea typeface="Aptos" panose="020B0004020202020204" pitchFamily="34" charset="0"/>
                <a:cs typeface="Times New Roman" panose="02020603050405020304" pitchFamily="18" charset="0"/>
              </a:rPr>
              <a:t>Hartvig</a:t>
            </a:r>
            <a:r>
              <a:rPr lang="en-US" sz="1200" kern="100" dirty="0">
                <a:solidFill>
                  <a:schemeClr val="bg1"/>
                </a:solidFill>
                <a:latin typeface="+mj-lt"/>
                <a:ea typeface="Aptos" panose="020B0004020202020204" pitchFamily="34" charset="0"/>
                <a:cs typeface="Times New Roman" panose="02020603050405020304" pitchFamily="18" charset="0"/>
              </a:rPr>
              <a:t> Architects is committed to sustainable development, striving to create future-proof, environmentally friendly and likeable buildings while meeting client needs. Their portfolio includes the reconstruction of the Drechsler Palace and </a:t>
            </a:r>
            <a:r>
              <a:rPr lang="en-US" sz="1200" kern="100" dirty="0" err="1">
                <a:solidFill>
                  <a:schemeClr val="bg1"/>
                </a:solidFill>
                <a:latin typeface="+mj-lt"/>
                <a:ea typeface="Aptos" panose="020B0004020202020204" pitchFamily="34" charset="0"/>
                <a:cs typeface="Times New Roman" panose="02020603050405020304" pitchFamily="18" charset="0"/>
              </a:rPr>
              <a:t>Wellisch</a:t>
            </a:r>
            <a:r>
              <a:rPr lang="en-US" sz="1200" kern="100" dirty="0">
                <a:solidFill>
                  <a:schemeClr val="bg1"/>
                </a:solidFill>
                <a:latin typeface="+mj-lt"/>
                <a:ea typeface="Aptos" panose="020B0004020202020204" pitchFamily="34" charset="0"/>
                <a:cs typeface="Times New Roman" panose="02020603050405020304" pitchFamily="18" charset="0"/>
              </a:rPr>
              <a:t> Palace, the German School of Budapest, the </a:t>
            </a:r>
            <a:r>
              <a:rPr lang="en-US" sz="1200" kern="100" dirty="0" err="1">
                <a:solidFill>
                  <a:schemeClr val="bg1"/>
                </a:solidFill>
                <a:latin typeface="+mj-lt"/>
                <a:ea typeface="Aptos" panose="020B0004020202020204" pitchFamily="34" charset="0"/>
                <a:cs typeface="Times New Roman" panose="02020603050405020304" pitchFamily="18" charset="0"/>
              </a:rPr>
              <a:t>Kecskemét</a:t>
            </a:r>
            <a:r>
              <a:rPr lang="en-US" sz="1200" kern="100" dirty="0">
                <a:solidFill>
                  <a:schemeClr val="bg1"/>
                </a:solidFill>
                <a:latin typeface="+mj-lt"/>
                <a:ea typeface="Aptos" panose="020B0004020202020204" pitchFamily="34" charset="0"/>
                <a:cs typeface="Times New Roman" panose="02020603050405020304" pitchFamily="18" charset="0"/>
              </a:rPr>
              <a:t> Campus Educational Building, and the Green Court Residences.</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Bánáti  &amp; </a:t>
            </a:r>
            <a:r>
              <a:rPr lang="en-US" sz="1200" kern="100" dirty="0" err="1">
                <a:solidFill>
                  <a:schemeClr val="bg1"/>
                </a:solidFill>
                <a:latin typeface="+mj-lt"/>
                <a:ea typeface="Aptos" panose="020B0004020202020204" pitchFamily="34" charset="0"/>
                <a:cs typeface="Times New Roman" panose="02020603050405020304" pitchFamily="18" charset="0"/>
              </a:rPr>
              <a:t>Hartvig</a:t>
            </a:r>
            <a:r>
              <a:rPr lang="en-US" sz="1200" kern="100" dirty="0">
                <a:solidFill>
                  <a:schemeClr val="bg1"/>
                </a:solidFill>
                <a:latin typeface="+mj-lt"/>
                <a:ea typeface="Aptos" panose="020B0004020202020204" pitchFamily="34" charset="0"/>
                <a:cs typeface="Times New Roman" panose="02020603050405020304" pitchFamily="18" charset="0"/>
              </a:rPr>
              <a:t> office building</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The own office building of Bánáti + </a:t>
            </a:r>
            <a:r>
              <a:rPr lang="en-US" sz="1200" kern="100" dirty="0" err="1">
                <a:solidFill>
                  <a:schemeClr val="bg1"/>
                </a:solidFill>
                <a:latin typeface="+mj-lt"/>
                <a:ea typeface="Aptos" panose="020B0004020202020204" pitchFamily="34" charset="0"/>
                <a:cs typeface="Times New Roman" panose="02020603050405020304" pitchFamily="18" charset="0"/>
              </a:rPr>
              <a:t>Hartvig</a:t>
            </a:r>
            <a:r>
              <a:rPr lang="en-US" sz="1200" kern="100" dirty="0">
                <a:solidFill>
                  <a:schemeClr val="bg1"/>
                </a:solidFill>
                <a:latin typeface="+mj-lt"/>
                <a:ea typeface="Aptos" panose="020B0004020202020204" pitchFamily="34" charset="0"/>
                <a:cs typeface="Times New Roman" panose="02020603050405020304" pitchFamily="18" charset="0"/>
              </a:rPr>
              <a:t> Architects provides an insight into the characteristics of environmentally friendly and circular architecture. The firm renovated a disused old building for its own use, utilizing the recyclable elements of the building. This architectural approach also significantly impacted the reduction of the carbon footprint: according to the designers' calculations, the CO2 emitted by constructing a similar new building would be absorbed by 380 trees over 100 years.</a:t>
            </a:r>
          </a:p>
        </p:txBody>
      </p:sp>
      <p:pic>
        <p:nvPicPr>
          <p:cNvPr id="3" name="Kép 2" descr="A képen Emberi arc, személy, mosoly, portré látható&#10;&#10;Automatikusan generált leírás">
            <a:extLst>
              <a:ext uri="{FF2B5EF4-FFF2-40B4-BE49-F238E27FC236}">
                <a16:creationId xmlns:a16="http://schemas.microsoft.com/office/drawing/2014/main" id="{CBD7801D-695E-6005-BF60-4AFB38BA1B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7171" y="3142600"/>
            <a:ext cx="1476759" cy="2215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Kép 8" descr="Egy étterem új élete – A Bánáti + Hartvig Építész Iroda új irodaépülete">
            <a:extLst>
              <a:ext uri="{FF2B5EF4-FFF2-40B4-BE49-F238E27FC236}">
                <a16:creationId xmlns:a16="http://schemas.microsoft.com/office/drawing/2014/main" id="{FC0CE0C7-E6B3-4F22-2E71-08A4623896D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22511" y="8307090"/>
            <a:ext cx="3238500" cy="2159635"/>
          </a:xfrm>
          <a:prstGeom prst="rect">
            <a:avLst/>
          </a:prstGeom>
          <a:noFill/>
          <a:ln>
            <a:noFill/>
          </a:ln>
        </p:spPr>
      </p:pic>
      <p:pic>
        <p:nvPicPr>
          <p:cNvPr id="4" name="Kép 3" descr="A képen Emberi arc, személy, mosoly, portré látható&#10;&#10;Automatikusan generált leírás">
            <a:extLst>
              <a:ext uri="{FF2B5EF4-FFF2-40B4-BE49-F238E27FC236}">
                <a16:creationId xmlns:a16="http://schemas.microsoft.com/office/drawing/2014/main" id="{4B3BEC9F-BF7D-3897-64E9-86DCE0F74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620" y="3142599"/>
            <a:ext cx="2215140" cy="2215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zövegdoboz 15">
            <a:extLst>
              <a:ext uri="{FF2B5EF4-FFF2-40B4-BE49-F238E27FC236}">
                <a16:creationId xmlns:a16="http://schemas.microsoft.com/office/drawing/2014/main" id="{93E87C94-509A-43C7-0501-2E078102C8D8}"/>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5855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4" y="477635"/>
            <a:ext cx="7200135" cy="127528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GRAPHISOFT PARK</a:t>
            </a:r>
          </a:p>
          <a:p>
            <a:pPr algn="ctr">
              <a:lnSpc>
                <a:spcPct val="107000"/>
              </a:lnSpc>
              <a:spcAft>
                <a:spcPts val="808"/>
              </a:spcAft>
            </a:pPr>
            <a:r>
              <a:rPr lang="en-US" sz="2400" b="1" kern="100" dirty="0">
                <a:solidFill>
                  <a:schemeClr val="bg1"/>
                </a:solidFill>
                <a:ea typeface="Aptos" panose="020B0004020202020204" pitchFamily="34" charset="0"/>
                <a:cs typeface="Times New Roman" panose="02020603050405020304" pitchFamily="18" charset="0"/>
              </a:rPr>
              <a:t>JÁNOS KOCSÁNY</a:t>
            </a:r>
          </a:p>
          <a:p>
            <a:pPr algn="ctr">
              <a:lnSpc>
                <a:spcPct val="107000"/>
              </a:lnSpc>
              <a:spcAft>
                <a:spcPts val="808"/>
              </a:spcAft>
            </a:pPr>
            <a:r>
              <a:rPr lang="en-US" b="1" kern="100" dirty="0">
                <a:solidFill>
                  <a:schemeClr val="bg1"/>
                </a:solidFill>
                <a:ea typeface="Aptos" panose="020B0004020202020204" pitchFamily="34" charset="0"/>
                <a:cs typeface="Times New Roman" panose="02020603050405020304" pitchFamily="18" charset="0"/>
              </a:rPr>
              <a:t> </a:t>
            </a:r>
            <a:r>
              <a:rPr lang="en-US" kern="100" dirty="0">
                <a:solidFill>
                  <a:schemeClr val="bg1"/>
                </a:solidFill>
                <a:ea typeface="Aptos" panose="020B0004020202020204" pitchFamily="34" charset="0"/>
                <a:cs typeface="Times New Roman" panose="02020603050405020304" pitchFamily="18" charset="0"/>
              </a:rPr>
              <a:t>CEO OF GRAPHISOFT PARK SE</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289502" y="4789272"/>
            <a:ext cx="7228954" cy="5260158"/>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After graduating as an architect, János </a:t>
            </a:r>
            <a:r>
              <a:rPr lang="en-US" sz="1200" kern="100" dirty="0" err="1">
                <a:solidFill>
                  <a:schemeClr val="bg1"/>
                </a:solidFill>
                <a:latin typeface="+mj-lt"/>
                <a:ea typeface="Aptos" panose="020B0004020202020204" pitchFamily="34" charset="0"/>
                <a:cs typeface="Times New Roman" panose="02020603050405020304" pitchFamily="18" charset="0"/>
              </a:rPr>
              <a:t>Kocsány</a:t>
            </a:r>
            <a:r>
              <a:rPr lang="en-US" sz="1200" kern="100" dirty="0">
                <a:solidFill>
                  <a:schemeClr val="bg1"/>
                </a:solidFill>
                <a:latin typeface="+mj-lt"/>
                <a:ea typeface="Aptos" panose="020B0004020202020204" pitchFamily="34" charset="0"/>
                <a:cs typeface="Times New Roman" panose="02020603050405020304" pitchFamily="18" charset="0"/>
              </a:rPr>
              <a:t> studied economics, estate management and has also earned an MBA degree. In 1981 he began to work in various fields of the construction industry, mostly on building sites. He found computer support of construction site logistics as the most engaging task. Following his immersive architect career, in 1994 he began to work as an investment specialist in real estate, managing entire real estate development projects. In 1996 he joined Graphisoft R&amp;D Rt. as the leader of Graphisoft Park’s many development projects, as well as of its leasing and operational tasks. Starting its IPO (initial public offering) as a standalone real estate developer company, listed on the stock market, he also serves as the CEO of Graphisoft Park SE.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Graphisoft Park</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Nestled in Budapest's 3rd district, Graphisoft Park is a dynamic innovation hub along the serene Danube. Established in 1998 as a brownfield project, our mission is to provide a premier work environment that attracts top talent and nurtures groundbreaking ideas.</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 Green Oasis of Creativity</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Spread across 18 hectares, with over 60% green space and 2,500 m² of green roofs and 25% of the site built-up, our Park is a lush oasis teeming with greenery and tranquil waterways. Towering trees and contemporary art installations inspire creativity. Our tenants include leading software companies, R&amp;D firms, and educational institutions, all benefiting from mutual synergy.</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Tailored Spaces for Every Need</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We offer customized office spaces for large corporations and startups alike. Our amenities include shared meeting rooms, vibrant cafés, state-of-the-art fitness facilities, and conference centers equipped with the latest technology. With over 2,000 underground parking spaces, we maintain a green space ratio above 60%. The Park is home to around 5,000 staff and more than 1,000 students.</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Sustainability at Our Core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Sustainability is key at Graphisoft Park. We integrate energy-efficient technologies, electric vehicle charging stations, and extensive bike paths. Solar panels and rainwater harvesting systems enhance our eco-friendly infrastructure. Through community initiatives, we support </a:t>
            </a:r>
          </a:p>
        </p:txBody>
      </p:sp>
      <p:pic>
        <p:nvPicPr>
          <p:cNvPr id="4" name="Kép 3" descr="A képen Emberi arc, személy, ruházat, ember látható&#10;&#10;Automatikusan generált leírás">
            <a:extLst>
              <a:ext uri="{FF2B5EF4-FFF2-40B4-BE49-F238E27FC236}">
                <a16:creationId xmlns:a16="http://schemas.microsoft.com/office/drawing/2014/main" id="{2C8909FF-B497-425B-8C23-CC378B7FF215}"/>
              </a:ext>
            </a:extLst>
          </p:cNvPr>
          <p:cNvPicPr>
            <a:picLocks noChangeAspect="1"/>
          </p:cNvPicPr>
          <p:nvPr/>
        </p:nvPicPr>
        <p:blipFill>
          <a:blip r:embed="rId3">
            <a:extLst>
              <a:ext uri="{28A0092B-C50C-407E-A947-70E740481C1C}">
                <a14:useLocalDpi xmlns:a14="http://schemas.microsoft.com/office/drawing/2010/main" val="0"/>
              </a:ext>
            </a:extLst>
          </a:blip>
          <a:srcRect b="35929"/>
          <a:stretch/>
        </p:blipFill>
        <p:spPr>
          <a:xfrm>
            <a:off x="2348032" y="2243286"/>
            <a:ext cx="3111893" cy="2055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90E77729-FD2B-354C-5BE9-7FBA29B2C444}"/>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92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3" y="517256"/>
            <a:ext cx="7200135" cy="134113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TELEKOM CAMPUS</a:t>
            </a: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GÁBOR ANGEL</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WING DEPUTY CEO, OFFICES</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277027" y="5244685"/>
            <a:ext cx="7251921" cy="4748479"/>
          </a:xfrm>
          <a:prstGeom prst="rect">
            <a:avLst/>
          </a:prstGeom>
          <a:noFill/>
        </p:spPr>
        <p:txBody>
          <a:bodyPr wrap="square" rtlCol="0">
            <a:spAutoFit/>
          </a:bodyPr>
          <a:lstStyle/>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Gábor Angel joined WING in 2022 as a Deputy CEO, responsible for office development and portfolio. Gabor has gained a versatile experience in real estate development, management and acquisition over the past 20 years. Previously, he was a member of the Board of Directors of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before which he held the position of CEO of BIF Plc. From 2013 to 2017 he worked as the vice-chairman of the Real Estate Developers Round Table Association (IFK).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Graduated from </a:t>
            </a:r>
            <a:r>
              <a:rPr lang="en-US" sz="1200" kern="100" dirty="0" err="1">
                <a:solidFill>
                  <a:schemeClr val="bg1"/>
                </a:solidFill>
                <a:latin typeface="+mj-lt"/>
                <a:ea typeface="Aptos" panose="020B0004020202020204" pitchFamily="34" charset="0"/>
                <a:cs typeface="Times New Roman" panose="02020603050405020304" pitchFamily="18" charset="0"/>
              </a:rPr>
              <a:t>Szent</a:t>
            </a:r>
            <a:r>
              <a:rPr lang="en-US" sz="1200" kern="100" dirty="0">
                <a:solidFill>
                  <a:schemeClr val="bg1"/>
                </a:solidFill>
                <a:latin typeface="+mj-lt"/>
                <a:ea typeface="Aptos" panose="020B0004020202020204" pitchFamily="34" charset="0"/>
                <a:cs typeface="Times New Roman" panose="02020603050405020304" pitchFamily="18" charset="0"/>
              </a:rPr>
              <a:t> István University (YMMF) as civil engineer.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He speaks Hungarian and English.</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About WING</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WING is a leading property development and investment group in Central Europe. It has significant market shares in the property markets of Germany, Poland and Hungary. WING is the majority owner of Poland’s largest property developer, ECHO Investment, which is listed on the Warsaw Stock Exchange, as well as of BAUWERT, Germany’s leading residential and commercial property developer. WING is one of the largest property developer and investor companies in Hungary. In Germany, Poland and Hungary, WING has a total of 5,5 million sqm of floorspace in its development portfolio.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spcAft>
                <a:spcPts val="808"/>
              </a:spcAft>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About Telekom Campus</a:t>
            </a:r>
          </a:p>
          <a:p>
            <a:pPr algn="ctr">
              <a:lnSpc>
                <a:spcPct val="107000"/>
              </a:lnSpc>
              <a:spcAft>
                <a:spcPts val="808"/>
              </a:spcAft>
            </a:pPr>
            <a:r>
              <a:rPr lang="en-US" sz="1200" kern="100" dirty="0">
                <a:solidFill>
                  <a:schemeClr val="bg1"/>
                </a:solidFill>
                <a:latin typeface="+mj-lt"/>
                <a:ea typeface="Aptos" panose="020B0004020202020204" pitchFamily="34" charset="0"/>
                <a:cs typeface="Times New Roman" panose="02020603050405020304" pitchFamily="18" charset="0"/>
              </a:rPr>
              <a:t>A WING development and one of the largest and most modern office buildings in the country, was completed in 2018. With its spectacular silhouette, this unique building has been a key element of the cityscape in District 9. The building with its unique and spectacular silhouette is currently the headquarters of Magyar Telekom and Deutsche Telekom IT Solutions and one of the offices of MÁV.</a:t>
            </a:r>
          </a:p>
        </p:txBody>
      </p:sp>
      <p:pic>
        <p:nvPicPr>
          <p:cNvPr id="4" name="Kép 3" descr="A képen személy, Emberi arc, ruházat, ember látható&#10;&#10;Automatikusan generált leírás">
            <a:extLst>
              <a:ext uri="{FF2B5EF4-FFF2-40B4-BE49-F238E27FC236}">
                <a16:creationId xmlns:a16="http://schemas.microsoft.com/office/drawing/2014/main" id="{2136729D-C1E0-0E69-3C4B-4FB9CE756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863" y="2527872"/>
            <a:ext cx="3074248" cy="2047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5A0F68C6-2CC5-E5DE-E31B-9858321BA132}"/>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466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3" y="400523"/>
            <a:ext cx="7200135" cy="1740092"/>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MOL Campus</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PIROSKA BAKOS</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SPOKESPERSON AND MEDIARELATIONS </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LEAD OF MOL GROUP</a:t>
            </a:r>
            <a:endParaRPr lang="en-US" sz="2000" kern="100" dirty="0">
              <a:solidFill>
                <a:schemeClr val="bg1"/>
              </a:solidFill>
              <a:ea typeface="Aptos" panose="020B0004020202020204" pitchFamily="34" charset="0"/>
              <a:cs typeface="Times New Roman" panose="02020603050405020304" pitchFamily="18" charset="0"/>
            </a:endParaRP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256208" y="5507831"/>
            <a:ext cx="7285619" cy="4535729"/>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Piroska </a:t>
            </a:r>
            <a:r>
              <a:rPr lang="en-US" sz="1200" kern="100" dirty="0" err="1">
                <a:solidFill>
                  <a:schemeClr val="bg1"/>
                </a:solidFill>
                <a:latin typeface="+mj-lt"/>
                <a:ea typeface="Aptos" panose="020B0004020202020204" pitchFamily="34" charset="0"/>
                <a:cs typeface="Times New Roman" panose="02020603050405020304" pitchFamily="18" charset="0"/>
              </a:rPr>
              <a:t>Bakos</a:t>
            </a:r>
            <a:r>
              <a:rPr lang="en-US" sz="1200" kern="100" dirty="0">
                <a:solidFill>
                  <a:schemeClr val="bg1"/>
                </a:solidFill>
                <a:latin typeface="+mj-lt"/>
                <a:ea typeface="Aptos" panose="020B0004020202020204" pitchFamily="34" charset="0"/>
                <a:cs typeface="Times New Roman" panose="02020603050405020304" pitchFamily="18" charset="0"/>
              </a:rPr>
              <a:t> is the Spokesperson and </a:t>
            </a:r>
            <a:r>
              <a:rPr lang="en-US" sz="1200" kern="100" dirty="0" err="1">
                <a:solidFill>
                  <a:schemeClr val="bg1"/>
                </a:solidFill>
                <a:latin typeface="+mj-lt"/>
                <a:ea typeface="Aptos" panose="020B0004020202020204" pitchFamily="34" charset="0"/>
                <a:cs typeface="Times New Roman" panose="02020603050405020304" pitchFamily="18" charset="0"/>
              </a:rPr>
              <a:t>Mediarelations</a:t>
            </a:r>
            <a:r>
              <a:rPr lang="en-US" sz="1200" kern="100" dirty="0">
                <a:solidFill>
                  <a:schemeClr val="bg1"/>
                </a:solidFill>
                <a:latin typeface="+mj-lt"/>
                <a:ea typeface="Aptos" panose="020B0004020202020204" pitchFamily="34" charset="0"/>
                <a:cs typeface="Times New Roman" panose="02020603050405020304" pitchFamily="18" charset="0"/>
              </a:rPr>
              <a:t> lead of MOL Group, an international, integrated oil, gas, petrochemicals, and consumer retail company, headquartered in Budapest, Hungary. She graduated from University of </a:t>
            </a:r>
            <a:r>
              <a:rPr lang="en-US" sz="1200" kern="100" dirty="0" err="1">
                <a:solidFill>
                  <a:schemeClr val="bg1"/>
                </a:solidFill>
                <a:latin typeface="+mj-lt"/>
                <a:ea typeface="Aptos" panose="020B0004020202020204" pitchFamily="34" charset="0"/>
                <a:cs typeface="Times New Roman" panose="02020603050405020304" pitchFamily="18" charset="0"/>
              </a:rPr>
              <a:t>Pécs</a:t>
            </a:r>
            <a:r>
              <a:rPr lang="en-US" sz="1200" kern="100" dirty="0">
                <a:solidFill>
                  <a:schemeClr val="bg1"/>
                </a:solidFill>
                <a:latin typeface="+mj-lt"/>
                <a:ea typeface="Aptos" panose="020B0004020202020204" pitchFamily="34" charset="0"/>
                <a:cs typeface="Times New Roman" panose="02020603050405020304" pitchFamily="18" charset="0"/>
              </a:rPr>
              <a:t> with a degree in Humanities. She studied Communication and Media Science in Germany. For 13 years she was a news presenter, editor and foreign affairs analyst at the Hungarian Public Television. On behalf of the Ministry of Foreign Affairs, she acted as a spokesperson for the first Hungarian EU Presidency in 2011. For her work she was awarded with the Order of Merit of the Hungarian Republic. Before joining MOL she has been a Hungarian correspondent for the German public broadcaster MDR (</a:t>
            </a:r>
            <a:r>
              <a:rPr lang="en-US" sz="1200" kern="100" dirty="0" err="1">
                <a:solidFill>
                  <a:schemeClr val="bg1"/>
                </a:solidFill>
                <a:latin typeface="+mj-lt"/>
                <a:ea typeface="Aptos" panose="020B0004020202020204" pitchFamily="34" charset="0"/>
                <a:cs typeface="Times New Roman" panose="02020603050405020304" pitchFamily="18" charset="0"/>
              </a:rPr>
              <a:t>Mitteldeutscher</a:t>
            </a:r>
            <a:r>
              <a:rPr lang="en-US" sz="1200" kern="100" dirty="0">
                <a:solidFill>
                  <a:schemeClr val="bg1"/>
                </a:solidFill>
                <a:latin typeface="+mj-lt"/>
                <a:ea typeface="Aptos" panose="020B0004020202020204" pitchFamily="34" charset="0"/>
                <a:cs typeface="Times New Roman" panose="02020603050405020304" pitchFamily="18" charset="0"/>
              </a:rPr>
              <a:t> Rundfunk) and has worked as a communication trainer and moderator of economic, diplomatic and public events.</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new headquarters is a symbol of the MOL strategy. Its unique form integrates the 28-storey Tower with the connected Podium a single form to create a unified campus. The office building has 28 floors, is 120 m high, and accommodates 2,500 employees, with a total floor area of approximately 86,000 square meters.</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MOL has relocated colleagues from 3 different districts and 9 locations to the new headquarters, which has a primary mission of creating a harmonious work environment for employees and, in line with the MOL strategy, ensuring efficient work performance. The design of the interior spaces was based on the concept of creating a modern and sustainable workplace that supports collaboration. </a:t>
            </a:r>
          </a:p>
          <a:p>
            <a:pPr algn="ctr">
              <a:lnSpc>
                <a:spcPct val="107000"/>
              </a:lnSpc>
              <a:spcAft>
                <a:spcPts val="808"/>
              </a:spcAft>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Green spaces run through the entire building, bringing nature closer to the workplace.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building makes the most of its surroundings, offering not only sustainable solutions but also a new reference point for both Budapest and Hungary. First in the country, it has successfully achieved the BREAM Excellent rating and the LEED Platinum certification. </a:t>
            </a:r>
          </a:p>
        </p:txBody>
      </p:sp>
      <p:pic>
        <p:nvPicPr>
          <p:cNvPr id="4" name="Kép 3" descr="A képen Emberi arc, személy, mosoly, fejlövés látható&#10;&#10;Automatikusan generált leírás">
            <a:extLst>
              <a:ext uri="{FF2B5EF4-FFF2-40B4-BE49-F238E27FC236}">
                <a16:creationId xmlns:a16="http://schemas.microsoft.com/office/drawing/2014/main" id="{92106596-D7D5-2165-05B3-099996BF4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042" y="2657596"/>
            <a:ext cx="2349950" cy="2333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0753342B-8DA4-666E-69BF-B9F6D040EB1E}"/>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88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2" name="Téglalap 7">
            <a:extLst>
              <a:ext uri="{FF2B5EF4-FFF2-40B4-BE49-F238E27FC236}">
                <a16:creationId xmlns:a16="http://schemas.microsoft.com/office/drawing/2014/main" id="{762B1C27-B697-8303-3ED3-1128D431D846}"/>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sp>
        <p:nvSpPr>
          <p:cNvPr id="3" name="Szövegdoboz 2">
            <a:extLst>
              <a:ext uri="{FF2B5EF4-FFF2-40B4-BE49-F238E27FC236}">
                <a16:creationId xmlns:a16="http://schemas.microsoft.com/office/drawing/2014/main" id="{A3F9FE04-D1EA-6F9D-4B5E-0E4C2CB6341A}"/>
              </a:ext>
            </a:extLst>
          </p:cNvPr>
          <p:cNvSpPr txBox="1"/>
          <p:nvPr/>
        </p:nvSpPr>
        <p:spPr>
          <a:xfrm>
            <a:off x="391386" y="361505"/>
            <a:ext cx="7008296" cy="461665"/>
          </a:xfrm>
          <a:prstGeom prst="rect">
            <a:avLst/>
          </a:prstGeom>
          <a:noFill/>
        </p:spPr>
        <p:txBody>
          <a:bodyPr wrap="square">
            <a:spAutoFit/>
          </a:bodyPr>
          <a:lstStyle/>
          <a:p>
            <a:pPr algn="ctr"/>
            <a:r>
              <a:rPr lang="hu-HU" sz="2400" dirty="0"/>
              <a:t>2. BLOCK URBAN DEVELOPMENT RESIDENTIAL</a:t>
            </a:r>
          </a:p>
        </p:txBody>
      </p:sp>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295465" y="1582498"/>
            <a:ext cx="7200135" cy="1341136"/>
          </a:xfrm>
          <a:prstGeom prst="rect">
            <a:avLst/>
          </a:prstGeom>
          <a:noFill/>
        </p:spPr>
        <p:txBody>
          <a:bodyPr wrap="square">
            <a:spAutoFit/>
          </a:bodyPr>
          <a:lstStyle/>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DR ZOLTÁN ÁDÁM</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MODERATOR</a:t>
            </a:r>
            <a:r>
              <a:rPr lang="hu-HU" kern="100" dirty="0">
                <a:solidFill>
                  <a:schemeClr val="bg1"/>
                </a:solidFill>
                <a:ea typeface="Aptos" panose="020B0004020202020204" pitchFamily="34" charset="0"/>
                <a:cs typeface="Times New Roman" panose="02020603050405020304" pitchFamily="18" charset="0"/>
              </a:rPr>
              <a:t> </a:t>
            </a:r>
            <a:r>
              <a:rPr lang="en-US" kern="100" dirty="0">
                <a:solidFill>
                  <a:schemeClr val="bg1"/>
                </a:solidFill>
                <a:ea typeface="Aptos" panose="020B0004020202020204" pitchFamily="34" charset="0"/>
                <a:cs typeface="Times New Roman" panose="02020603050405020304" pitchFamily="18" charset="0"/>
              </a:rPr>
              <a:t>OF BLOCK </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URBAN DEVELOPMENT RESIDENTIAL PROJECTS</a:t>
            </a:r>
            <a:endParaRPr lang="en-US" sz="2000" kern="100" dirty="0">
              <a:solidFill>
                <a:schemeClr val="bg1"/>
              </a:solidFill>
              <a:ea typeface="Aptos" panose="020B0004020202020204" pitchFamily="34" charset="0"/>
              <a:cs typeface="Times New Roman" panose="02020603050405020304" pitchFamily="18" charset="0"/>
            </a:endParaRP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91385" y="7143882"/>
            <a:ext cx="7008297" cy="1468864"/>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Dr. Zoltán Ádám is the owner of Ádám Mérnökiroda Kft., with two decades of expertise in the civil engineering, construction and real estate development industries. His skills include project management, construction supervision, appraisals, and feasibility studies. Before starting his own business, concentrating on real estate project management and technical supervision, he held leadership roles at </a:t>
            </a:r>
            <a:r>
              <a:rPr lang="en-US" sz="1200" kern="100" dirty="0" err="1">
                <a:solidFill>
                  <a:schemeClr val="bg1"/>
                </a:solidFill>
                <a:latin typeface="+mj-lt"/>
                <a:ea typeface="Aptos" panose="020B0004020202020204" pitchFamily="34" charset="0"/>
                <a:cs typeface="Times New Roman" panose="02020603050405020304" pitchFamily="18" charset="0"/>
              </a:rPr>
              <a:t>Erste</a:t>
            </a:r>
            <a:r>
              <a:rPr lang="en-US"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err="1">
                <a:solidFill>
                  <a:schemeClr val="bg1"/>
                </a:solidFill>
                <a:latin typeface="+mj-lt"/>
                <a:ea typeface="Aptos" panose="020B0004020202020204" pitchFamily="34" charset="0"/>
                <a:cs typeface="Times New Roman" panose="02020603050405020304" pitchFamily="18" charset="0"/>
              </a:rPr>
              <a:t>Ingatlan</a:t>
            </a:r>
            <a:r>
              <a:rPr lang="en-US" sz="1200" kern="100" dirty="0">
                <a:solidFill>
                  <a:schemeClr val="bg1"/>
                </a:solidFill>
                <a:latin typeface="+mj-lt"/>
                <a:ea typeface="Aptos" panose="020B0004020202020204" pitchFamily="34" charset="0"/>
                <a:cs typeface="Times New Roman" panose="02020603050405020304" pitchFamily="18" charset="0"/>
              </a:rPr>
              <a:t> Kft. and </a:t>
            </a:r>
            <a:r>
              <a:rPr lang="en-US" sz="1200" kern="100" dirty="0" err="1">
                <a:solidFill>
                  <a:schemeClr val="bg1"/>
                </a:solidFill>
                <a:latin typeface="+mj-lt"/>
                <a:ea typeface="Aptos" panose="020B0004020202020204" pitchFamily="34" charset="0"/>
                <a:cs typeface="Times New Roman" panose="02020603050405020304" pitchFamily="18" charset="0"/>
              </a:rPr>
              <a:t>Takenaka</a:t>
            </a:r>
            <a:r>
              <a:rPr lang="en-US" sz="1200" kern="100" dirty="0">
                <a:solidFill>
                  <a:schemeClr val="bg1"/>
                </a:solidFill>
                <a:latin typeface="+mj-lt"/>
                <a:ea typeface="Aptos" panose="020B0004020202020204" pitchFamily="34" charset="0"/>
                <a:cs typeface="Times New Roman" panose="02020603050405020304" pitchFamily="18" charset="0"/>
              </a:rPr>
              <a:t> Europe GmbH, managing major projects in Hungary. Dr. Ádám holds a PhD in Architectural Engineering from Osaka University and has received multiple awards for his outstanding work in construction execution.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He is fluent in English and Hungarian, with intermediate German and Japanese proficiency.</a:t>
            </a:r>
          </a:p>
        </p:txBody>
      </p:sp>
      <p:pic>
        <p:nvPicPr>
          <p:cNvPr id="4" name="Kép 3" descr="A képen Emberi arc, személy, ruházat, Ing látható&#10;&#10;Automatikusan generált leírás">
            <a:extLst>
              <a:ext uri="{FF2B5EF4-FFF2-40B4-BE49-F238E27FC236}">
                <a16:creationId xmlns:a16="http://schemas.microsoft.com/office/drawing/2014/main" id="{6C4C36BE-58DF-7CF7-8160-725EEA2507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478" y="3613380"/>
            <a:ext cx="2130566" cy="284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zövegdoboz 15">
            <a:extLst>
              <a:ext uri="{FF2B5EF4-FFF2-40B4-BE49-F238E27FC236}">
                <a16:creationId xmlns:a16="http://schemas.microsoft.com/office/drawing/2014/main" id="{93D4E2DF-9A6E-E137-7065-DA28D6F95E6A}"/>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041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nvGraphicFramePr>
        <p:xfrm>
          <a:off x="685183" y="1928327"/>
          <a:ext cx="6513162" cy="8446944"/>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227290">
                <a:tc gridSpan="2">
                  <a:txBody>
                    <a:bodyPr/>
                    <a:lstStyle/>
                    <a:p>
                      <a:pPr algn="ctr">
                        <a:lnSpc>
                          <a:spcPct val="115000"/>
                        </a:lnSpc>
                        <a:spcAft>
                          <a:spcPts val="800"/>
                        </a:spcAft>
                      </a:pPr>
                      <a:r>
                        <a:rPr lang="en-GB" sz="1300" b="1" dirty="0">
                          <a:solidFill>
                            <a:schemeClr val="bg1"/>
                          </a:solidFill>
                          <a:effectLst/>
                        </a:rPr>
                        <a:t> Program Summary</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hMerge="1">
                  <a:txBody>
                    <a:bodyPr/>
                    <a:lstStyle/>
                    <a:p>
                      <a:endParaRPr lang="hu-HU"/>
                    </a:p>
                  </a:txBody>
                  <a:tcPr/>
                </a:tc>
                <a:extLst>
                  <a:ext uri="{0D108BD9-81ED-4DB2-BD59-A6C34878D82A}">
                    <a16:rowId xmlns:a16="http://schemas.microsoft.com/office/drawing/2014/main" val="2373897509"/>
                  </a:ext>
                </a:extLst>
              </a:tr>
              <a:tr h="263720">
                <a:tc gridSpan="2">
                  <a:txBody>
                    <a:bodyPr/>
                    <a:lstStyle/>
                    <a:p>
                      <a:pPr>
                        <a:lnSpc>
                          <a:spcPct val="115000"/>
                        </a:lnSpc>
                        <a:spcAft>
                          <a:spcPts val="800"/>
                        </a:spcAft>
                      </a:pPr>
                      <a:r>
                        <a:rPr lang="en-GB" sz="1500" b="1" dirty="0">
                          <a:solidFill>
                            <a:srgbClr val="E77B2A"/>
                          </a:solidFill>
                          <a:effectLst/>
                          <a:highlight>
                            <a:srgbClr val="003E60"/>
                          </a:highlight>
                        </a:rPr>
                        <a:t>Wednesday, September 25, 2024</a:t>
                      </a:r>
                      <a:r>
                        <a:rPr lang="en-GB" sz="1500" dirty="0">
                          <a:solidFill>
                            <a:srgbClr val="E77B2A"/>
                          </a:solidFill>
                          <a:effectLst/>
                          <a:highlight>
                            <a:srgbClr val="003E60"/>
                          </a:highlight>
                        </a:rPr>
                        <a:t> </a:t>
                      </a:r>
                      <a:endParaRPr lang="hu-HU" sz="1100" dirty="0">
                        <a:solidFill>
                          <a:srgbClr val="E77B2A"/>
                        </a:solidFill>
                        <a:effectLst/>
                        <a:highlight>
                          <a:srgbClr val="003E60"/>
                        </a:highligh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hMerge="1">
                  <a:txBody>
                    <a:bodyPr/>
                    <a:lstStyle/>
                    <a:p>
                      <a:endParaRPr lang="hu-HU"/>
                    </a:p>
                  </a:txBody>
                  <a:tcPr/>
                </a:tc>
                <a:extLst>
                  <a:ext uri="{0D108BD9-81ED-4DB2-BD59-A6C34878D82A}">
                    <a16:rowId xmlns:a16="http://schemas.microsoft.com/office/drawing/2014/main" val="3873705696"/>
                  </a:ext>
                </a:extLst>
              </a:tr>
              <a:tr h="2432711">
                <a:tc>
                  <a:txBody>
                    <a:bodyPr/>
                    <a:lstStyle/>
                    <a:p>
                      <a:pPr>
                        <a:lnSpc>
                          <a:spcPct val="115000"/>
                        </a:lnSpc>
                        <a:spcAft>
                          <a:spcPts val="800"/>
                        </a:spcAft>
                      </a:pPr>
                      <a:r>
                        <a:rPr lang="en-GB" sz="1100">
                          <a:solidFill>
                            <a:schemeClr val="bg1"/>
                          </a:solidFill>
                          <a:effectLst/>
                        </a:rPr>
                        <a:t>09:30 am – 04:00 pm</a:t>
                      </a:r>
                      <a:endParaRPr lang="hu-H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gn="just">
                        <a:lnSpc>
                          <a:spcPct val="115000"/>
                        </a:lnSpc>
                        <a:spcAft>
                          <a:spcPts val="800"/>
                        </a:spcAft>
                      </a:pPr>
                      <a:r>
                        <a:rPr lang="en-US" sz="1200" b="1" dirty="0">
                          <a:solidFill>
                            <a:schemeClr val="bg1"/>
                          </a:solidFill>
                          <a:effectLst/>
                        </a:rPr>
                        <a:t>Visit to </a:t>
                      </a:r>
                      <a:r>
                        <a:rPr lang="en-US" sz="1200" b="1" dirty="0" err="1">
                          <a:solidFill>
                            <a:schemeClr val="bg1"/>
                          </a:solidFill>
                          <a:effectLst/>
                        </a:rPr>
                        <a:t>Tihany</a:t>
                      </a:r>
                      <a:r>
                        <a:rPr lang="en-US" sz="1200" b="1" dirty="0">
                          <a:solidFill>
                            <a:schemeClr val="bg1"/>
                          </a:solidFill>
                          <a:effectLst/>
                        </a:rPr>
                        <a:t> and </a:t>
                      </a:r>
                      <a:r>
                        <a:rPr lang="en-US" sz="1200" b="1" dirty="0" err="1">
                          <a:solidFill>
                            <a:schemeClr val="bg1"/>
                          </a:solidFill>
                          <a:effectLst/>
                        </a:rPr>
                        <a:t>Balatonfüred</a:t>
                      </a:r>
                      <a:r>
                        <a:rPr lang="hu-HU" sz="1200" b="1" dirty="0">
                          <a:solidFill>
                            <a:schemeClr val="bg1"/>
                          </a:solidFill>
                          <a:effectLst/>
                        </a:rPr>
                        <a:t>, </a:t>
                      </a:r>
                      <a:r>
                        <a:rPr lang="en-US" sz="1200" b="1" dirty="0">
                          <a:solidFill>
                            <a:schemeClr val="bg1"/>
                          </a:solidFill>
                          <a:effectLst/>
                        </a:rPr>
                        <a:t>Lunch in </a:t>
                      </a:r>
                      <a:r>
                        <a:rPr lang="en-US" sz="1200" b="1" dirty="0" err="1">
                          <a:solidFill>
                            <a:schemeClr val="bg1"/>
                          </a:solidFill>
                          <a:effectLst/>
                        </a:rPr>
                        <a:t>Balatonfüred</a:t>
                      </a:r>
                      <a:endParaRPr lang="en-US" sz="1200" b="1" dirty="0">
                        <a:solidFill>
                          <a:schemeClr val="bg1"/>
                        </a:solidFill>
                        <a:effectLst/>
                      </a:endParaRPr>
                    </a:p>
                    <a:p>
                      <a:pPr algn="just">
                        <a:lnSpc>
                          <a:spcPct val="115000"/>
                        </a:lnSpc>
                        <a:spcAft>
                          <a:spcPts val="800"/>
                        </a:spcAft>
                      </a:pPr>
                      <a:r>
                        <a:rPr lang="en-US" sz="1200" b="0" dirty="0">
                          <a:solidFill>
                            <a:schemeClr val="bg1"/>
                          </a:solidFill>
                          <a:effectLst/>
                        </a:rPr>
                        <a:t>- Departure from Kempinski Hotel</a:t>
                      </a:r>
                    </a:p>
                    <a:p>
                      <a:pPr algn="just">
                        <a:lnSpc>
                          <a:spcPct val="115000"/>
                        </a:lnSpc>
                        <a:spcAft>
                          <a:spcPts val="800"/>
                        </a:spcAft>
                      </a:pPr>
                      <a:r>
                        <a:rPr lang="en-GB" sz="900" dirty="0">
                          <a:solidFill>
                            <a:schemeClr val="bg1"/>
                          </a:solidFill>
                          <a:effectLst/>
                        </a:rPr>
                        <a:t> </a:t>
                      </a:r>
                      <a:endParaRPr lang="hu-HU" sz="1100" dirty="0">
                        <a:solidFill>
                          <a:schemeClr val="bg1"/>
                        </a:solidFill>
                        <a:effectLst/>
                      </a:endParaRPr>
                    </a:p>
                    <a:p>
                      <a:pPr algn="just">
                        <a:lnSpc>
                          <a:spcPct val="115000"/>
                        </a:lnSpc>
                        <a:spcAft>
                          <a:spcPts val="800"/>
                        </a:spcAft>
                      </a:pPr>
                      <a:r>
                        <a:rPr lang="en-GB" sz="900" dirty="0">
                          <a:solidFill>
                            <a:schemeClr val="bg1"/>
                          </a:solidFill>
                          <a:effectLst/>
                        </a:rPr>
                        <a:t> </a:t>
                      </a:r>
                      <a:endParaRPr lang="hu-HU" sz="1100" dirty="0">
                        <a:solidFill>
                          <a:schemeClr val="bg1"/>
                        </a:solidFill>
                        <a:effectLst/>
                      </a:endParaRPr>
                    </a:p>
                    <a:p>
                      <a:pPr algn="just">
                        <a:lnSpc>
                          <a:spcPct val="115000"/>
                        </a:lnSpc>
                        <a:spcAft>
                          <a:spcPts val="800"/>
                        </a:spcAft>
                      </a:pPr>
                      <a:r>
                        <a:rPr lang="en-GB" sz="900" dirty="0">
                          <a:solidFill>
                            <a:schemeClr val="bg1"/>
                          </a:solidFill>
                          <a:effectLst/>
                        </a:rPr>
                        <a:t> </a:t>
                      </a:r>
                      <a:endParaRPr lang="hu-HU" sz="1100" dirty="0">
                        <a:solidFill>
                          <a:schemeClr val="bg1"/>
                        </a:solidFill>
                        <a:effectLst/>
                      </a:endParaRPr>
                    </a:p>
                    <a:p>
                      <a:pPr algn="just">
                        <a:lnSpc>
                          <a:spcPct val="115000"/>
                        </a:lnSpc>
                        <a:spcAft>
                          <a:spcPts val="800"/>
                        </a:spcAft>
                      </a:pPr>
                      <a:r>
                        <a:rPr lang="en-GB" sz="900" dirty="0">
                          <a:solidFill>
                            <a:schemeClr val="bg1"/>
                          </a:solidFill>
                          <a:effectLst/>
                        </a:rPr>
                        <a:t> </a:t>
                      </a:r>
                      <a:endParaRPr lang="hu-HU" sz="1100" dirty="0">
                        <a:solidFill>
                          <a:schemeClr val="bg1"/>
                        </a:solidFill>
                        <a:effectLst/>
                      </a:endParaRPr>
                    </a:p>
                    <a:p>
                      <a:pPr algn="just">
                        <a:lnSpc>
                          <a:spcPct val="115000"/>
                        </a:lnSpc>
                        <a:spcAft>
                          <a:spcPts val="800"/>
                        </a:spcAft>
                      </a:pPr>
                      <a:r>
                        <a:rPr lang="en-GB" sz="900" dirty="0">
                          <a:solidFill>
                            <a:schemeClr val="bg1"/>
                          </a:solidFill>
                          <a:effectLst/>
                        </a:rPr>
                        <a:t> </a:t>
                      </a:r>
                      <a:endParaRPr lang="hu-HU" sz="1100" dirty="0">
                        <a:solidFill>
                          <a:schemeClr val="bg1"/>
                        </a:solidFill>
                        <a:effectLst/>
                      </a:endParaRPr>
                    </a:p>
                    <a:p>
                      <a:pPr algn="just">
                        <a:lnSpc>
                          <a:spcPct val="115000"/>
                        </a:lnSpc>
                        <a:spcAft>
                          <a:spcPts val="800"/>
                        </a:spcAft>
                      </a:pPr>
                      <a:r>
                        <a:rPr lang="en-GB" sz="900" dirty="0">
                          <a:solidFill>
                            <a:schemeClr val="bg1"/>
                          </a:solidFill>
                          <a:effectLst/>
                        </a:rPr>
                        <a:t> </a:t>
                      </a:r>
                    </a:p>
                    <a:p>
                      <a:pPr algn="just">
                        <a:lnSpc>
                          <a:spcPct val="115000"/>
                        </a:lnSpc>
                        <a:spcAft>
                          <a:spcPts val="800"/>
                        </a:spcAft>
                      </a:pPr>
                      <a:r>
                        <a:rPr lang="hu-HU" sz="900" dirty="0">
                          <a:solidFill>
                            <a:schemeClr val="bg1"/>
                          </a:solidFill>
                          <a:effectLst/>
                        </a:rPr>
                        <a:t> </a:t>
                      </a:r>
                      <a:r>
                        <a:rPr lang="en-GB" sz="900" dirty="0" err="1">
                          <a:solidFill>
                            <a:schemeClr val="bg1"/>
                          </a:solidFill>
                          <a:effectLst/>
                        </a:rPr>
                        <a:t>Tihany</a:t>
                      </a:r>
                      <a:r>
                        <a:rPr lang="en-GB" sz="900" dirty="0">
                          <a:solidFill>
                            <a:schemeClr val="bg1"/>
                          </a:solidFill>
                          <a:effectLst/>
                        </a:rPr>
                        <a:t>                                                                                             </a:t>
                      </a:r>
                      <a:r>
                        <a:rPr lang="hu-HU" sz="900" dirty="0">
                          <a:solidFill>
                            <a:schemeClr val="bg1"/>
                          </a:solidFill>
                          <a:effectLst/>
                        </a:rPr>
                        <a:t>                </a:t>
                      </a:r>
                      <a:r>
                        <a:rPr lang="en-GB" sz="900" dirty="0">
                          <a:solidFill>
                            <a:schemeClr val="bg1"/>
                          </a:solidFill>
                          <a:effectLst/>
                        </a:rPr>
                        <a:t> </a:t>
                      </a:r>
                      <a:r>
                        <a:rPr lang="en-GB" sz="900" dirty="0" err="1">
                          <a:solidFill>
                            <a:schemeClr val="bg1"/>
                          </a:solidFill>
                          <a:effectLst/>
                        </a:rPr>
                        <a:t>Balatonfüred</a:t>
                      </a:r>
                      <a:endParaRPr lang="hu-HU" sz="900" dirty="0">
                        <a:solidFill>
                          <a:schemeClr val="bg1"/>
                        </a:solidFill>
                        <a:effectLst/>
                      </a:endParaRPr>
                    </a:p>
                    <a:p>
                      <a:pPr algn="just">
                        <a:lnSpc>
                          <a:spcPct val="115000"/>
                        </a:lnSpc>
                        <a:spcAft>
                          <a:spcPts val="800"/>
                        </a:spcAft>
                      </a:pPr>
                      <a:endParaRPr lang="hu-HU" sz="1100" dirty="0">
                        <a:solidFill>
                          <a:schemeClr val="bg1"/>
                        </a:solidFill>
                        <a:effectLst/>
                      </a:endParaRPr>
                    </a:p>
                  </a:txBody>
                  <a:tcPr marL="68964" marR="68964" marT="0" marB="0">
                    <a:noFill/>
                  </a:tcPr>
                </a:tc>
                <a:extLst>
                  <a:ext uri="{0D108BD9-81ED-4DB2-BD59-A6C34878D82A}">
                    <a16:rowId xmlns:a16="http://schemas.microsoft.com/office/drawing/2014/main" val="1658415780"/>
                  </a:ext>
                </a:extLst>
              </a:tr>
              <a:tr h="5333511">
                <a:tc>
                  <a:txBody>
                    <a:bodyPr/>
                    <a:lstStyle/>
                    <a:p>
                      <a:pPr>
                        <a:lnSpc>
                          <a:spcPct val="115000"/>
                        </a:lnSpc>
                        <a:spcAft>
                          <a:spcPts val="800"/>
                        </a:spcAft>
                      </a:pPr>
                      <a:r>
                        <a:rPr lang="fr-FR" sz="1100" dirty="0">
                          <a:solidFill>
                            <a:schemeClr val="bg1"/>
                          </a:solidFill>
                          <a:effectLst/>
                        </a:rPr>
                        <a:t>06:30 pm – 09:00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nSpc>
                          <a:spcPct val="115000"/>
                        </a:lnSpc>
                        <a:spcAft>
                          <a:spcPts val="800"/>
                        </a:spcAft>
                      </a:pPr>
                      <a:r>
                        <a:rPr lang="fr-FR" sz="1200" b="1" dirty="0">
                          <a:solidFill>
                            <a:schemeClr val="bg1"/>
                          </a:solidFill>
                          <a:effectLst/>
                        </a:rPr>
                        <a:t>Welcome Reception </a:t>
                      </a:r>
                      <a:endParaRPr lang="hu-HU" sz="1100" dirty="0">
                        <a:solidFill>
                          <a:schemeClr val="bg1"/>
                        </a:solidFill>
                        <a:effectLst/>
                      </a:endParaRPr>
                    </a:p>
                    <a:p>
                      <a:pPr algn="just">
                        <a:lnSpc>
                          <a:spcPct val="115000"/>
                        </a:lnSpc>
                        <a:spcAft>
                          <a:spcPts val="800"/>
                        </a:spcAft>
                      </a:pPr>
                      <a:r>
                        <a:rPr lang="en-GB" sz="1200" dirty="0">
                          <a:solidFill>
                            <a:schemeClr val="bg1"/>
                          </a:solidFill>
                          <a:effectLst/>
                        </a:rPr>
                        <a:t>- Emerald Residence, 1052 Budapest </a:t>
                      </a:r>
                      <a:r>
                        <a:rPr lang="en-GB" sz="1200" dirty="0" err="1">
                          <a:solidFill>
                            <a:schemeClr val="bg1"/>
                          </a:solidFill>
                          <a:effectLst/>
                        </a:rPr>
                        <a:t>Szervita</a:t>
                      </a:r>
                      <a:r>
                        <a:rPr lang="en-GB" sz="1200" dirty="0">
                          <a:solidFill>
                            <a:schemeClr val="bg1"/>
                          </a:solidFill>
                          <a:effectLst/>
                        </a:rPr>
                        <a:t> </a:t>
                      </a:r>
                      <a:r>
                        <a:rPr lang="en-GB" sz="1200" dirty="0" err="1">
                          <a:solidFill>
                            <a:schemeClr val="bg1"/>
                          </a:solidFill>
                          <a:effectLst/>
                        </a:rPr>
                        <a:t>tér</a:t>
                      </a:r>
                      <a:r>
                        <a:rPr lang="en-GB" sz="1200" dirty="0">
                          <a:solidFill>
                            <a:schemeClr val="bg1"/>
                          </a:solidFill>
                          <a:effectLst/>
                        </a:rPr>
                        <a:t> / </a:t>
                      </a:r>
                      <a:r>
                        <a:rPr lang="en-GB" sz="1200" dirty="0" err="1">
                          <a:solidFill>
                            <a:schemeClr val="bg1"/>
                          </a:solidFill>
                          <a:effectLst/>
                        </a:rPr>
                        <a:t>Petőfi</a:t>
                      </a:r>
                      <a:r>
                        <a:rPr lang="en-GB" sz="1200" dirty="0">
                          <a:solidFill>
                            <a:schemeClr val="bg1"/>
                          </a:solidFill>
                          <a:effectLst/>
                        </a:rPr>
                        <a:t> Sándor </a:t>
                      </a:r>
                      <a:r>
                        <a:rPr lang="en-GB" sz="1200" dirty="0" err="1">
                          <a:solidFill>
                            <a:schemeClr val="bg1"/>
                          </a:solidFill>
                          <a:effectLst/>
                        </a:rPr>
                        <a:t>utca</a:t>
                      </a:r>
                      <a:r>
                        <a:rPr lang="en-GB" sz="1200" dirty="0">
                          <a:solidFill>
                            <a:schemeClr val="bg1"/>
                          </a:solidFill>
                          <a:effectLst/>
                        </a:rPr>
                        <a:t> 17 </a:t>
                      </a:r>
                      <a:endParaRPr lang="hu-HU" sz="1200" dirty="0">
                        <a:solidFill>
                          <a:schemeClr val="bg1"/>
                        </a:solidFill>
                        <a:effectLst/>
                      </a:endParaRPr>
                    </a:p>
                    <a:p>
                      <a:pPr algn="just">
                        <a:spcAft>
                          <a:spcPts val="800"/>
                        </a:spcAft>
                      </a:pPr>
                      <a:r>
                        <a:rPr lang="en-GB" sz="1200" dirty="0">
                          <a:solidFill>
                            <a:schemeClr val="bg1"/>
                          </a:solidFill>
                          <a:effectLst/>
                        </a:rPr>
                        <a:t>Emerald Hotel &amp; Suites is a brand-new boutique hotel in the very heart of Budapest, at a unique location close to </a:t>
                      </a:r>
                      <a:r>
                        <a:rPr lang="en-GB" sz="1200" dirty="0" err="1">
                          <a:solidFill>
                            <a:schemeClr val="bg1"/>
                          </a:solidFill>
                          <a:effectLst/>
                        </a:rPr>
                        <a:t>Szervita</a:t>
                      </a:r>
                      <a:r>
                        <a:rPr lang="en-GB" sz="1200" dirty="0">
                          <a:solidFill>
                            <a:schemeClr val="bg1"/>
                          </a:solidFill>
                          <a:effectLst/>
                        </a:rPr>
                        <a:t> Square, just a few steps away from the famous </a:t>
                      </a:r>
                      <a:r>
                        <a:rPr lang="en-GB" sz="1200" dirty="0" err="1">
                          <a:solidFill>
                            <a:schemeClr val="bg1"/>
                          </a:solidFill>
                          <a:effectLst/>
                        </a:rPr>
                        <a:t>Váci</a:t>
                      </a:r>
                      <a:r>
                        <a:rPr lang="en-GB" sz="1200" dirty="0">
                          <a:solidFill>
                            <a:schemeClr val="bg1"/>
                          </a:solidFill>
                          <a:effectLst/>
                        </a:rPr>
                        <a:t> Street. The whole building complex was built around the Church of St. Anne, which feature creates a unique and special atmosphere</a:t>
                      </a:r>
                      <a:endParaRPr lang="hu-HU" sz="1200" dirty="0">
                        <a:solidFill>
                          <a:schemeClr val="bg1"/>
                        </a:solidFill>
                        <a:effectLst/>
                      </a:endParaRPr>
                    </a:p>
                    <a:p>
                      <a:pPr algn="r">
                        <a:lnSpc>
                          <a:spcPct val="115000"/>
                        </a:lnSpc>
                        <a:spcAft>
                          <a:spcPts val="800"/>
                        </a:spcAft>
                      </a:pPr>
                      <a:r>
                        <a:rPr lang="fr-FR" sz="1100" dirty="0">
                          <a:solidFill>
                            <a:schemeClr val="bg1"/>
                          </a:solidFill>
                          <a:effectLst/>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extLst>
                  <a:ext uri="{0D108BD9-81ED-4DB2-BD59-A6C34878D82A}">
                    <a16:rowId xmlns:a16="http://schemas.microsoft.com/office/drawing/2014/main" val="875099103"/>
                  </a:ext>
                </a:extLst>
              </a:tr>
            </a:tbl>
          </a:graphicData>
        </a:graphic>
      </p:graphicFrame>
      <p:pic>
        <p:nvPicPr>
          <p:cNvPr id="2054" name="Kép 1" descr="A képen kültéri, épület, ég, kormányzati épület látható&#10;&#10;Automatikusan generált leírás">
            <a:extLst>
              <a:ext uri="{FF2B5EF4-FFF2-40B4-BE49-F238E27FC236}">
                <a16:creationId xmlns:a16="http://schemas.microsoft.com/office/drawing/2014/main" id="{A3D3B400-5CE0-CC9F-41ED-86BC1ACAA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269" y="6455344"/>
            <a:ext cx="3796806" cy="3796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0">
            <a:extLst>
              <a:ext uri="{FF2B5EF4-FFF2-40B4-BE49-F238E27FC236}">
                <a16:creationId xmlns:a16="http://schemas.microsoft.com/office/drawing/2014/main" id="{670D504F-02BB-E1A1-2867-8ED3E24090E2}"/>
              </a:ext>
            </a:extLst>
          </p:cNvPr>
          <p:cNvSpPr>
            <a:spLocks noChangeArrowheads="1"/>
          </p:cNvSpPr>
          <p:nvPr/>
        </p:nvSpPr>
        <p:spPr bwMode="auto">
          <a:xfrm>
            <a:off x="629265" y="963746"/>
            <a:ext cx="5745266" cy="84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686" tIns="50343" rIns="100686" bIns="50343" numCol="1" anchor="ctr" anchorCtr="0" compatLnSpc="1">
            <a:prstTxWarp prst="textNoShape">
              <a:avLst/>
            </a:prstTxWarp>
            <a:spAutoFit/>
          </a:bodyPr>
          <a:lstStyle/>
          <a:p>
            <a:pPr defTabSz="1006878" eaLnBrk="0" fontAlgn="base" hangingPunct="0">
              <a:spcBef>
                <a:spcPct val="0"/>
              </a:spcBef>
              <a:spcAft>
                <a:spcPct val="0"/>
              </a:spcAft>
            </a:pPr>
            <a:r>
              <a:rPr lang="en-GB" altLang="hu-HU" sz="1541"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hu-HU" sz="1541" dirty="0">
              <a:latin typeface="Times New Roman" panose="02020603050405020304" pitchFamily="18" charset="0"/>
              <a:ea typeface="Calibri" panose="020F0502020204030204" pitchFamily="34" charset="0"/>
              <a:cs typeface="Times New Roman" panose="02020603050405020304" pitchFamily="18" charset="0"/>
            </a:endParaRPr>
          </a:p>
          <a:p>
            <a:pPr defTabSz="1006878" eaLnBrk="0" fontAlgn="base" hangingPunct="0">
              <a:spcBef>
                <a:spcPct val="0"/>
              </a:spcBef>
              <a:spcAft>
                <a:spcPct val="0"/>
              </a:spcAft>
            </a:pPr>
            <a:r>
              <a:rPr lang="en-GB" altLang="hu-HU" sz="1761" b="1" dirty="0">
                <a:solidFill>
                  <a:schemeClr val="bg1"/>
                </a:solidFill>
                <a:latin typeface="Roboto" panose="02000000000000000000" pitchFamily="2" charset="0"/>
                <a:ea typeface="Calibri" panose="020F0502020204030204" pitchFamily="34" charset="0"/>
                <a:cs typeface="Times New Roman" panose="02020603050405020304" pitchFamily="18" charset="0"/>
              </a:rPr>
              <a:t>FIABCI International Trade Mission and Board Meeting</a:t>
            </a:r>
            <a:endParaRPr lang="fr-FR" altLang="hu-HU" sz="154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06878" eaLnBrk="0" fontAlgn="base" hangingPunct="0">
              <a:spcBef>
                <a:spcPct val="0"/>
              </a:spcBef>
              <a:spcAft>
                <a:spcPct val="0"/>
              </a:spcAft>
            </a:pPr>
            <a:r>
              <a:rPr lang="en-GB" altLang="hu-HU" sz="1541" i="1" dirty="0">
                <a:solidFill>
                  <a:schemeClr val="bg1"/>
                </a:solidFill>
                <a:latin typeface="Roboto" panose="02000000000000000000" pitchFamily="2" charset="0"/>
                <a:ea typeface="Calibri" panose="020F0502020204030204" pitchFamily="34" charset="0"/>
                <a:cs typeface="Times New Roman" panose="02020603050405020304" pitchFamily="18" charset="0"/>
              </a:rPr>
              <a:t>September 25-27, 2024 </a:t>
            </a:r>
            <a:r>
              <a:rPr lang="he-IL" altLang="hu-HU" sz="1541" i="1" dirty="0">
                <a:solidFill>
                  <a:schemeClr val="bg1"/>
                </a:solidFill>
                <a:latin typeface="Roboto" panose="02000000000000000000" pitchFamily="2" charset="0"/>
                <a:ea typeface="Calibri" panose="020F0502020204030204" pitchFamily="34" charset="0"/>
                <a:cs typeface="Times New Roman" panose="02020603050405020304" pitchFamily="18" charset="0"/>
              </a:rPr>
              <a:t>׀</a:t>
            </a:r>
            <a:r>
              <a:rPr lang="en-GB" altLang="hu-HU" sz="1541" i="1" dirty="0">
                <a:solidFill>
                  <a:schemeClr val="bg1"/>
                </a:solidFill>
                <a:latin typeface="Roboto" panose="02000000000000000000" pitchFamily="2" charset="0"/>
                <a:ea typeface="Calibri" panose="020F0502020204030204" pitchFamily="34" charset="0"/>
                <a:cs typeface="Times New Roman" panose="02020603050405020304" pitchFamily="18" charset="0"/>
              </a:rPr>
              <a:t> Budapest, Hungary</a:t>
            </a:r>
            <a:endParaRPr lang="fr-FR" altLang="hu-HU" sz="154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églalap 6">
            <a:extLst>
              <a:ext uri="{FF2B5EF4-FFF2-40B4-BE49-F238E27FC236}">
                <a16:creationId xmlns:a16="http://schemas.microsoft.com/office/drawing/2014/main" id="{C76AD240-F736-4104-1BB0-774813D384BD}"/>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2" name="Kép 11" descr="A képen szöveg látható&#10;&#10;Automatikusan generált leírás">
            <a:extLst>
              <a:ext uri="{FF2B5EF4-FFF2-40B4-BE49-F238E27FC236}">
                <a16:creationId xmlns:a16="http://schemas.microsoft.com/office/drawing/2014/main" id="{5FA2108D-169C-3C70-D46C-E25ADE080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3" name="Image 3">
            <a:extLst>
              <a:ext uri="{FF2B5EF4-FFF2-40B4-BE49-F238E27FC236}">
                <a16:creationId xmlns:a16="http://schemas.microsoft.com/office/drawing/2014/main" id="{42E0D221-1089-53A3-EECA-BA09256CA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sp>
        <p:nvSpPr>
          <p:cNvPr id="16" name="Szövegdoboz 15">
            <a:extLst>
              <a:ext uri="{FF2B5EF4-FFF2-40B4-BE49-F238E27FC236}">
                <a16:creationId xmlns:a16="http://schemas.microsoft.com/office/drawing/2014/main" id="{2182E60A-1BF9-6707-0CE4-2A4510EA6E51}"/>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Kép 4" descr="A képen kültéri, táj, fa, ég látható&#10;&#10;Automatikusan generált leírás">
            <a:extLst>
              <a:ext uri="{FF2B5EF4-FFF2-40B4-BE49-F238E27FC236}">
                <a16:creationId xmlns:a16="http://schemas.microsoft.com/office/drawing/2014/main" id="{D0C1DBB4-98BB-3474-99CE-6DB3B2B1B954}"/>
              </a:ext>
            </a:extLst>
          </p:cNvPr>
          <p:cNvPicPr>
            <a:picLocks noChangeAspect="1"/>
          </p:cNvPicPr>
          <p:nvPr/>
        </p:nvPicPr>
        <p:blipFill>
          <a:blip r:embed="rId5">
            <a:extLst>
              <a:ext uri="{28A0092B-C50C-407E-A947-70E740481C1C}">
                <a14:useLocalDpi xmlns:a14="http://schemas.microsoft.com/office/drawing/2010/main" val="0"/>
              </a:ext>
            </a:extLst>
          </a:blip>
          <a:srcRect r="3757"/>
          <a:stretch/>
        </p:blipFill>
        <p:spPr>
          <a:xfrm>
            <a:off x="1643269" y="3030042"/>
            <a:ext cx="2805293" cy="1530277"/>
          </a:xfrm>
          <a:prstGeom prst="rect">
            <a:avLst/>
          </a:prstGeom>
        </p:spPr>
      </p:pic>
      <p:pic>
        <p:nvPicPr>
          <p:cNvPr id="17" name="Kép 16" descr="A képen kültéri, Légi fotó, fa, ég látható&#10;&#10;Automatikusan generált leírás">
            <a:extLst>
              <a:ext uri="{FF2B5EF4-FFF2-40B4-BE49-F238E27FC236}">
                <a16:creationId xmlns:a16="http://schemas.microsoft.com/office/drawing/2014/main" id="{494BD7FC-93A7-4C75-600E-588FE587C6F9}"/>
              </a:ext>
            </a:extLst>
          </p:cNvPr>
          <p:cNvPicPr>
            <a:picLocks noChangeAspect="1"/>
          </p:cNvPicPr>
          <p:nvPr/>
        </p:nvPicPr>
        <p:blipFill>
          <a:blip r:embed="rId6">
            <a:extLst>
              <a:ext uri="{28A0092B-C50C-407E-A947-70E740481C1C}">
                <a14:useLocalDpi xmlns:a14="http://schemas.microsoft.com/office/drawing/2010/main" val="0"/>
              </a:ext>
            </a:extLst>
          </a:blip>
          <a:srcRect r="11878"/>
          <a:stretch/>
        </p:blipFill>
        <p:spPr>
          <a:xfrm>
            <a:off x="4571448" y="3030041"/>
            <a:ext cx="2504011" cy="1530277"/>
          </a:xfrm>
          <a:prstGeom prst="rect">
            <a:avLst/>
          </a:prstGeom>
        </p:spPr>
      </p:pic>
    </p:spTree>
    <p:extLst>
      <p:ext uri="{BB962C8B-B14F-4D97-AF65-F5344CB8AC3E}">
        <p14:creationId xmlns:p14="http://schemas.microsoft.com/office/powerpoint/2010/main" val="1272229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03911" y="524013"/>
            <a:ext cx="7200135" cy="2172005"/>
          </a:xfrm>
          <a:prstGeom prst="rect">
            <a:avLst/>
          </a:prstGeom>
          <a:noFill/>
        </p:spPr>
        <p:txBody>
          <a:bodyPr wrap="square">
            <a:spAutoFit/>
          </a:bodyPr>
          <a:lstStyle/>
          <a:p>
            <a:pPr algn="ctr">
              <a:lnSpc>
                <a:spcPct val="107000"/>
              </a:lnSpc>
              <a:spcAft>
                <a:spcPts val="808"/>
              </a:spcAft>
            </a:pPr>
            <a:r>
              <a:rPr lang="en-US" sz="2000" kern="100" dirty="0">
                <a:solidFill>
                  <a:schemeClr val="bg1"/>
                </a:solidFill>
                <a:ea typeface="Aptos" panose="020B0004020202020204" pitchFamily="34" charset="0"/>
                <a:cs typeface="Times New Roman" panose="02020603050405020304" pitchFamily="18" charset="0"/>
              </a:rPr>
              <a:t>Waterfront City</a:t>
            </a:r>
            <a:endParaRPr lang="hu-HU" sz="2000"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TIBOR NAGYGYÖRGY MIRCS</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OWNER OF BIGGEORGE HOLDING, </a:t>
            </a: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CEO OF BIGGEORGE PROPERTY PLC., </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FOUNDER OF OTTHON CENTRUM</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495749" y="7002302"/>
            <a:ext cx="7008297" cy="2456955"/>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Tibor </a:t>
            </a:r>
            <a:r>
              <a:rPr lang="en-US" sz="1200" kern="100" dirty="0" err="1">
                <a:solidFill>
                  <a:schemeClr val="bg1"/>
                </a:solidFill>
                <a:latin typeface="+mj-lt"/>
                <a:ea typeface="Aptos" panose="020B0004020202020204" pitchFamily="34" charset="0"/>
                <a:cs typeface="Times New Roman" panose="02020603050405020304" pitchFamily="18" charset="0"/>
              </a:rPr>
              <a:t>Nagygyörgy</a:t>
            </a:r>
            <a:r>
              <a:rPr lang="en-US" sz="1200" kern="100" dirty="0">
                <a:solidFill>
                  <a:schemeClr val="bg1"/>
                </a:solidFill>
                <a:latin typeface="+mj-lt"/>
                <a:ea typeface="Aptos" panose="020B0004020202020204" pitchFamily="34" charset="0"/>
                <a:cs typeface="Times New Roman" panose="02020603050405020304" pitchFamily="18" charset="0"/>
              </a:rPr>
              <a:t> graduated as an economist and later obtained his MBA from the Budapest University of Economic Sciences and the London Business School in 1997. He also completed a postgraduate course in real estate consultancy in 1999, organized by Nottingham Trent University and the Technical University of Budapest, accredited by the RICS.</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He started his business career in 1991 as an undergraduate, initially brokering luxury apartments, and then moved into commercial property within </a:t>
            </a:r>
            <a:r>
              <a:rPr lang="en-US" sz="1200" kern="100" dirty="0" err="1">
                <a:solidFill>
                  <a:schemeClr val="bg1"/>
                </a:solidFill>
                <a:latin typeface="+mj-lt"/>
                <a:ea typeface="Aptos" panose="020B0004020202020204" pitchFamily="34" charset="0"/>
                <a:cs typeface="Times New Roman" panose="02020603050405020304" pitchFamily="18" charset="0"/>
              </a:rPr>
              <a:t>Biggeorge’s</a:t>
            </a:r>
            <a:r>
              <a:rPr lang="en-US" sz="1200" kern="100" dirty="0">
                <a:solidFill>
                  <a:schemeClr val="bg1"/>
                </a:solidFill>
                <a:latin typeface="+mj-lt"/>
                <a:ea typeface="Aptos" panose="020B0004020202020204" pitchFamily="34" charset="0"/>
                <a:cs typeface="Times New Roman" panose="02020603050405020304" pitchFamily="18" charset="0"/>
              </a:rPr>
              <a:t> International. He founded the predecessor of </a:t>
            </a:r>
            <a:r>
              <a:rPr lang="en-US" sz="1200" kern="100" dirty="0" err="1">
                <a:solidFill>
                  <a:schemeClr val="bg1"/>
                </a:solidFill>
                <a:latin typeface="+mj-lt"/>
                <a:ea typeface="Aptos" panose="020B0004020202020204" pitchFamily="34" charset="0"/>
                <a:cs typeface="Times New Roman" panose="02020603050405020304" pitchFamily="18" charset="0"/>
              </a:rPr>
              <a:t>Otthon</a:t>
            </a:r>
            <a:r>
              <a:rPr lang="en-US" sz="1200" kern="100" dirty="0">
                <a:solidFill>
                  <a:schemeClr val="bg1"/>
                </a:solidFill>
                <a:latin typeface="+mj-lt"/>
                <a:ea typeface="Aptos" panose="020B0004020202020204" pitchFamily="34" charset="0"/>
                <a:cs typeface="Times New Roman" panose="02020603050405020304" pitchFamily="18" charset="0"/>
              </a:rPr>
              <a:t> Centrum – a network of 190 offices in Hungary and 100 additional branches in Poland by now – in 2000, and set up Europa Real Estate Fund Management, which he sold in 2004. </a:t>
            </a:r>
            <a:r>
              <a:rPr lang="en-US" sz="1200" kern="100" dirty="0" err="1">
                <a:solidFill>
                  <a:schemeClr val="bg1"/>
                </a:solidFill>
                <a:latin typeface="+mj-lt"/>
                <a:ea typeface="Aptos" panose="020B0004020202020204" pitchFamily="34" charset="0"/>
                <a:cs typeface="Times New Roman" panose="02020603050405020304" pitchFamily="18" charset="0"/>
              </a:rPr>
              <a:t>Nagygyörgy</a:t>
            </a:r>
            <a:r>
              <a:rPr lang="en-US" sz="1200" kern="100" dirty="0">
                <a:solidFill>
                  <a:schemeClr val="bg1"/>
                </a:solidFill>
                <a:latin typeface="+mj-lt"/>
                <a:ea typeface="Aptos" panose="020B0004020202020204" pitchFamily="34" charset="0"/>
                <a:cs typeface="Times New Roman" panose="02020603050405020304" pitchFamily="18" charset="0"/>
              </a:rPr>
              <a:t> entered the real estate development market in the same year, and has been delivering high quality residential, logistics, office and hotel properties since, doing so under the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brand since 2014. Since 2006, the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Fund Management subsidiary has become a fundamental part of the development and investment operations, currently having approximately EUR 450 million assets under management in its real estate funds.</a:t>
            </a:r>
          </a:p>
        </p:txBody>
      </p:sp>
      <p:pic>
        <p:nvPicPr>
          <p:cNvPr id="7" name="Kép 6" descr="A képen személy, Emberi arc, ruházat, nyakkendő látható&#10;&#10;Automatikusan generált leírás">
            <a:extLst>
              <a:ext uri="{FF2B5EF4-FFF2-40B4-BE49-F238E27FC236}">
                <a16:creationId xmlns:a16="http://schemas.microsoft.com/office/drawing/2014/main" id="{C4887BD7-20D8-DD66-157E-303CFFE5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628" y="3593810"/>
            <a:ext cx="2510700" cy="251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B2CA2140-AC05-20E7-A555-150C3962CA21}"/>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805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7" name="Szövegdoboz 16">
            <a:extLst>
              <a:ext uri="{FF2B5EF4-FFF2-40B4-BE49-F238E27FC236}">
                <a16:creationId xmlns:a16="http://schemas.microsoft.com/office/drawing/2014/main" id="{940CFF7A-3D15-E70B-FAB0-7902A281FDD2}"/>
              </a:ext>
            </a:extLst>
          </p:cNvPr>
          <p:cNvSpPr txBox="1"/>
          <p:nvPr/>
        </p:nvSpPr>
        <p:spPr>
          <a:xfrm>
            <a:off x="437612" y="818677"/>
            <a:ext cx="7008297" cy="4630755"/>
          </a:xfrm>
          <a:prstGeom prst="rect">
            <a:avLst/>
          </a:prstGeom>
          <a:noFill/>
        </p:spPr>
        <p:txBody>
          <a:bodyPr wrap="square" rtlCol="0">
            <a:spAutoFit/>
          </a:bodyPr>
          <a:lstStyle/>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BIGGEORGE PROPERTY</a:t>
            </a:r>
          </a:p>
          <a:p>
            <a:pPr algn="ctr">
              <a:lnSpc>
                <a:spcPct val="107000"/>
              </a:lnSpc>
            </a:pP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Plc. – a member of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Holding (BGH) founded in 1991 – is one of the largest privately owned Hungarian real estate development and investment companies.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BGH is a majority owner of </a:t>
            </a:r>
            <a:r>
              <a:rPr lang="en-US" sz="1200" kern="100" dirty="0" err="1">
                <a:solidFill>
                  <a:schemeClr val="bg1"/>
                </a:solidFill>
                <a:latin typeface="+mj-lt"/>
                <a:ea typeface="Aptos" panose="020B0004020202020204" pitchFamily="34" charset="0"/>
                <a:cs typeface="Times New Roman" panose="02020603050405020304" pitchFamily="18" charset="0"/>
              </a:rPr>
              <a:t>Otthon</a:t>
            </a:r>
            <a:r>
              <a:rPr lang="en-US" sz="1200" kern="100" dirty="0">
                <a:solidFill>
                  <a:schemeClr val="bg1"/>
                </a:solidFill>
                <a:latin typeface="+mj-lt"/>
                <a:ea typeface="Aptos" panose="020B0004020202020204" pitchFamily="34" charset="0"/>
                <a:cs typeface="Times New Roman" panose="02020603050405020304" pitchFamily="18" charset="0"/>
              </a:rPr>
              <a:t> Centrum Holding Ltd., a real estate and loan brokerage company; </a:t>
            </a:r>
            <a:r>
              <a:rPr lang="en-US" sz="1200" kern="100" dirty="0" err="1">
                <a:solidFill>
                  <a:schemeClr val="bg1"/>
                </a:solidFill>
                <a:latin typeface="+mj-lt"/>
                <a:ea typeface="Aptos" panose="020B0004020202020204" pitchFamily="34" charset="0"/>
                <a:cs typeface="Times New Roman" panose="02020603050405020304" pitchFamily="18" charset="0"/>
              </a:rPr>
              <a:t>GroundUp</a:t>
            </a:r>
            <a:r>
              <a:rPr lang="en-US" sz="1200" kern="100" dirty="0">
                <a:solidFill>
                  <a:schemeClr val="bg1"/>
                </a:solidFill>
                <a:latin typeface="+mj-lt"/>
                <a:ea typeface="Aptos" panose="020B0004020202020204" pitchFamily="34" charset="0"/>
                <a:cs typeface="Times New Roman" panose="02020603050405020304" pitchFamily="18" charset="0"/>
              </a:rPr>
              <a:t> Ltd. constructing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projects; and BG Finance Plc. active in small business financing. BGH also holds a 50% stake in Dome Group, a facility management company, and a 34% stake in 8G Energy Holding, a provider of renewable energy solutions.</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Plc.'s subsidiaries and their respective funds have developed 3,025 apartments and 167,514 sqm GLA office, industrial and logistics properties to date.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Plc.  – 100% owned by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Fund Management Plc. – manages assets worth approximately HUF 177 billion, with around 1,000 residential units currently under construction. The group and its funds have plots suitable for constructing 2,533 further apartments. </a:t>
            </a: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is currently offering apartments for sale in the residential complexes of Waterfront City (District III), Spirit Residence (District IX), </a:t>
            </a:r>
            <a:r>
              <a:rPr lang="en-US" sz="1200" kern="100" dirty="0" err="1">
                <a:solidFill>
                  <a:schemeClr val="bg1"/>
                </a:solidFill>
                <a:latin typeface="+mj-lt"/>
                <a:ea typeface="Aptos" panose="020B0004020202020204" pitchFamily="34" charset="0"/>
                <a:cs typeface="Times New Roman" panose="02020603050405020304" pitchFamily="18" charset="0"/>
              </a:rPr>
              <a:t>Újbuda</a:t>
            </a:r>
            <a:r>
              <a:rPr lang="en-US" sz="1200" kern="100" dirty="0">
                <a:solidFill>
                  <a:schemeClr val="bg1"/>
                </a:solidFill>
                <a:latin typeface="+mj-lt"/>
                <a:ea typeface="Aptos" panose="020B0004020202020204" pitchFamily="34" charset="0"/>
                <a:cs typeface="Times New Roman" panose="02020603050405020304" pitchFamily="18" charset="0"/>
              </a:rPr>
              <a:t> Garden (District XI), </a:t>
            </a:r>
            <a:r>
              <a:rPr lang="en-US" sz="1200" kern="100" dirty="0" err="1">
                <a:solidFill>
                  <a:schemeClr val="bg1"/>
                </a:solidFill>
                <a:latin typeface="+mj-lt"/>
                <a:ea typeface="Aptos" panose="020B0004020202020204" pitchFamily="34" charset="0"/>
                <a:cs typeface="Times New Roman" panose="02020603050405020304" pitchFamily="18" charset="0"/>
              </a:rPr>
              <a:t>Árnyas</a:t>
            </a:r>
            <a:r>
              <a:rPr lang="en-US" sz="1200" kern="100" dirty="0">
                <a:solidFill>
                  <a:schemeClr val="bg1"/>
                </a:solidFill>
                <a:latin typeface="+mj-lt"/>
                <a:ea typeface="Aptos" panose="020B0004020202020204" pitchFamily="34" charset="0"/>
                <a:cs typeface="Times New Roman" panose="02020603050405020304" pitchFamily="18" charset="0"/>
              </a:rPr>
              <a:t> 40 Villa Suites (District XII), Westside Garden, Westside Grand and </a:t>
            </a:r>
            <a:r>
              <a:rPr lang="en-US" sz="1200" kern="100" dirty="0" err="1">
                <a:solidFill>
                  <a:schemeClr val="bg1"/>
                </a:solidFill>
                <a:latin typeface="+mj-lt"/>
                <a:ea typeface="Aptos" panose="020B0004020202020204" pitchFamily="34" charset="0"/>
                <a:cs typeface="Times New Roman" panose="02020603050405020304" pitchFamily="18" charset="0"/>
              </a:rPr>
              <a:t>Béke</a:t>
            </a:r>
            <a:r>
              <a:rPr lang="en-US" sz="1200" kern="100" dirty="0">
                <a:solidFill>
                  <a:schemeClr val="bg1"/>
                </a:solidFill>
                <a:latin typeface="+mj-lt"/>
                <a:ea typeface="Aptos" panose="020B0004020202020204" pitchFamily="34" charset="0"/>
                <a:cs typeface="Times New Roman" panose="02020603050405020304" pitchFamily="18" charset="0"/>
              </a:rPr>
              <a:t> Garden (District XIII), as well as in two projects by Lake Balaton (</a:t>
            </a:r>
            <a:r>
              <a:rPr lang="en-US" sz="1200" kern="100" dirty="0" err="1">
                <a:solidFill>
                  <a:schemeClr val="bg1"/>
                </a:solidFill>
                <a:latin typeface="+mj-lt"/>
                <a:ea typeface="Aptos" panose="020B0004020202020204" pitchFamily="34" charset="0"/>
                <a:cs typeface="Times New Roman" panose="02020603050405020304" pitchFamily="18" charset="0"/>
              </a:rPr>
              <a:t>Siófok</a:t>
            </a:r>
            <a:r>
              <a:rPr lang="en-US" sz="1200" kern="100" dirty="0">
                <a:solidFill>
                  <a:schemeClr val="bg1"/>
                </a:solidFill>
                <a:latin typeface="+mj-lt"/>
                <a:ea typeface="Aptos" panose="020B0004020202020204" pitchFamily="34" charset="0"/>
                <a:cs typeface="Times New Roman" panose="02020603050405020304" pitchFamily="18" charset="0"/>
              </a:rPr>
              <a:t> and </a:t>
            </a:r>
            <a:r>
              <a:rPr lang="en-US" sz="1200" kern="100" dirty="0" err="1">
                <a:solidFill>
                  <a:schemeClr val="bg1"/>
                </a:solidFill>
                <a:latin typeface="+mj-lt"/>
                <a:ea typeface="Aptos" panose="020B0004020202020204" pitchFamily="34" charset="0"/>
                <a:cs typeface="Times New Roman" panose="02020603050405020304" pitchFamily="18" charset="0"/>
              </a:rPr>
              <a:t>Balatonszemes</a:t>
            </a:r>
            <a:r>
              <a:rPr lang="en-US" sz="1200" kern="100" dirty="0">
                <a:solidFill>
                  <a:schemeClr val="bg1"/>
                </a:solidFill>
                <a:latin typeface="+mj-lt"/>
                <a:ea typeface="Aptos" panose="020B0004020202020204" pitchFamily="34" charset="0"/>
                <a:cs typeface="Times New Roman" panose="02020603050405020304" pitchFamily="18" charset="0"/>
              </a:rPr>
              <a:t>).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err="1">
                <a:solidFill>
                  <a:schemeClr val="bg1"/>
                </a:solidFill>
                <a:latin typeface="+mj-lt"/>
                <a:ea typeface="Aptos" panose="020B0004020202020204" pitchFamily="34" charset="0"/>
                <a:cs typeface="Times New Roman" panose="02020603050405020304" pitchFamily="18" charset="0"/>
              </a:rPr>
              <a:t>LogStar</a:t>
            </a:r>
            <a:r>
              <a:rPr lang="en-US" sz="1200" kern="100" dirty="0">
                <a:solidFill>
                  <a:schemeClr val="bg1"/>
                </a:solidFill>
                <a:latin typeface="+mj-lt"/>
                <a:ea typeface="Aptos" panose="020B0004020202020204" pitchFamily="34" charset="0"/>
                <a:cs typeface="Times New Roman" panose="02020603050405020304" pitchFamily="18" charset="0"/>
              </a:rPr>
              <a:t>, the company's logistics division, currently offers 100 hectares of industrial land for sale. Its business park portfolio (both developed and acquired properties) includes several leasable logistics facilities in Budapest and the countryside (Budapest </a:t>
            </a:r>
            <a:r>
              <a:rPr lang="en-US" sz="1200" kern="100" dirty="0" err="1">
                <a:solidFill>
                  <a:schemeClr val="bg1"/>
                </a:solidFill>
                <a:latin typeface="+mj-lt"/>
                <a:ea typeface="Aptos" panose="020B0004020202020204" pitchFamily="34" charset="0"/>
                <a:cs typeface="Times New Roman" panose="02020603050405020304" pitchFamily="18" charset="0"/>
              </a:rPr>
              <a:t>Városkapu</a:t>
            </a:r>
            <a:r>
              <a:rPr lang="en-US" sz="1200" kern="100" dirty="0">
                <a:solidFill>
                  <a:schemeClr val="bg1"/>
                </a:solidFill>
                <a:latin typeface="+mj-lt"/>
                <a:ea typeface="Aptos" panose="020B0004020202020204" pitchFamily="34" charset="0"/>
                <a:cs typeface="Times New Roman" panose="02020603050405020304" pitchFamily="18" charset="0"/>
              </a:rPr>
              <a:t>/M3, Budapest </a:t>
            </a:r>
            <a:r>
              <a:rPr lang="en-US" sz="1200" kern="100" dirty="0" err="1">
                <a:solidFill>
                  <a:schemeClr val="bg1"/>
                </a:solidFill>
                <a:latin typeface="+mj-lt"/>
                <a:ea typeface="Aptos" panose="020B0004020202020204" pitchFamily="34" charset="0"/>
                <a:cs typeface="Times New Roman" panose="02020603050405020304" pitchFamily="18" charset="0"/>
              </a:rPr>
              <a:t>Megyeri</a:t>
            </a:r>
            <a:r>
              <a:rPr lang="en-US" sz="1200" kern="100" dirty="0">
                <a:solidFill>
                  <a:schemeClr val="bg1"/>
                </a:solidFill>
                <a:latin typeface="+mj-lt"/>
                <a:ea typeface="Aptos" panose="020B0004020202020204" pitchFamily="34" charset="0"/>
                <a:cs typeface="Times New Roman" panose="02020603050405020304" pitchFamily="18" charset="0"/>
              </a:rPr>
              <a:t> City, </a:t>
            </a:r>
            <a:r>
              <a:rPr lang="en-US" sz="1200" kern="100" dirty="0" err="1">
                <a:solidFill>
                  <a:schemeClr val="bg1"/>
                </a:solidFill>
                <a:latin typeface="+mj-lt"/>
                <a:ea typeface="Aptos" panose="020B0004020202020204" pitchFamily="34" charset="0"/>
                <a:cs typeface="Times New Roman" panose="02020603050405020304" pitchFamily="18" charset="0"/>
              </a:rPr>
              <a:t>Székesfehérvár</a:t>
            </a:r>
            <a:r>
              <a:rPr lang="en-US"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err="1">
                <a:solidFill>
                  <a:schemeClr val="bg1"/>
                </a:solidFill>
                <a:latin typeface="+mj-lt"/>
                <a:ea typeface="Aptos" panose="020B0004020202020204" pitchFamily="34" charset="0"/>
                <a:cs typeface="Times New Roman" panose="02020603050405020304" pitchFamily="18" charset="0"/>
              </a:rPr>
              <a:t>Törökbálint</a:t>
            </a:r>
            <a:r>
              <a:rPr lang="en-US" sz="1200" kern="100" dirty="0">
                <a:solidFill>
                  <a:schemeClr val="bg1"/>
                </a:solidFill>
                <a:latin typeface="+mj-lt"/>
                <a:ea typeface="Aptos" panose="020B0004020202020204" pitchFamily="34" charset="0"/>
                <a:cs typeface="Times New Roman" panose="02020603050405020304" pitchFamily="18" charset="0"/>
              </a:rPr>
              <a:t> West Gate, Debrecen).</a:t>
            </a:r>
          </a:p>
          <a:p>
            <a:pPr algn="ctr">
              <a:lnSpc>
                <a:spcPct val="107000"/>
              </a:lnSpc>
            </a:pPr>
            <a:r>
              <a:rPr lang="en-US" sz="1200" kern="100" dirty="0" err="1">
                <a:solidFill>
                  <a:schemeClr val="bg1"/>
                </a:solidFill>
                <a:latin typeface="+mj-lt"/>
                <a:ea typeface="Aptos" panose="020B0004020202020204" pitchFamily="34" charset="0"/>
                <a:cs typeface="Times New Roman" panose="02020603050405020304" pitchFamily="18" charset="0"/>
              </a:rPr>
              <a:t>Biggeorge</a:t>
            </a:r>
            <a:r>
              <a:rPr lang="en-US" sz="1200" kern="100" dirty="0">
                <a:solidFill>
                  <a:schemeClr val="bg1"/>
                </a:solidFill>
                <a:latin typeface="+mj-lt"/>
                <a:ea typeface="Aptos" panose="020B0004020202020204" pitchFamily="34" charset="0"/>
                <a:cs typeface="Times New Roman" panose="02020603050405020304" pitchFamily="18" charset="0"/>
              </a:rPr>
              <a:t> Property is dedicated to sustainability, bringing quality projects to life and creating architectural value in all of its business units.</a:t>
            </a:r>
          </a:p>
        </p:txBody>
      </p:sp>
      <p:pic>
        <p:nvPicPr>
          <p:cNvPr id="5" name="Kép 4" descr="A képen kültéri, ég, felhő, fa látható&#10;&#10;Automatikusan generált leírás">
            <a:extLst>
              <a:ext uri="{FF2B5EF4-FFF2-40B4-BE49-F238E27FC236}">
                <a16:creationId xmlns:a16="http://schemas.microsoft.com/office/drawing/2014/main" id="{A1C6B223-F884-E037-3134-FA7A92DF3308}"/>
              </a:ext>
            </a:extLst>
          </p:cNvPr>
          <p:cNvPicPr>
            <a:picLocks noChangeAspect="1"/>
          </p:cNvPicPr>
          <p:nvPr/>
        </p:nvPicPr>
        <p:blipFill>
          <a:blip r:embed="rId3" cstate="print">
            <a:extLst>
              <a:ext uri="{28A0092B-C50C-407E-A947-70E740481C1C}">
                <a14:useLocalDpi xmlns:a14="http://schemas.microsoft.com/office/drawing/2010/main" val="0"/>
              </a:ext>
            </a:extLst>
          </a:blip>
          <a:srcRect t="26267"/>
          <a:stretch/>
        </p:blipFill>
        <p:spPr bwMode="auto">
          <a:xfrm>
            <a:off x="922928" y="6350537"/>
            <a:ext cx="6037667" cy="3335846"/>
          </a:xfrm>
          <a:prstGeom prst="rect">
            <a:avLst/>
          </a:prstGeom>
          <a:noFill/>
          <a:ln>
            <a:noFill/>
          </a:ln>
        </p:spPr>
      </p:pic>
      <p:sp>
        <p:nvSpPr>
          <p:cNvPr id="3" name="Szövegdoboz 15">
            <a:extLst>
              <a:ext uri="{FF2B5EF4-FFF2-40B4-BE49-F238E27FC236}">
                <a16:creationId xmlns:a16="http://schemas.microsoft.com/office/drawing/2014/main" id="{A0B1AB1D-232F-465B-C2A0-D0425B0FE712}"/>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036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03911" y="524013"/>
            <a:ext cx="7200135" cy="1405898"/>
          </a:xfrm>
          <a:prstGeom prst="rect">
            <a:avLst/>
          </a:prstGeom>
          <a:noFill/>
        </p:spPr>
        <p:txBody>
          <a:bodyPr wrap="square">
            <a:spAutoFit/>
          </a:bodyPr>
          <a:lstStyle/>
          <a:p>
            <a:pPr algn="ctr">
              <a:lnSpc>
                <a:spcPct val="107000"/>
              </a:lnSpc>
              <a:spcAft>
                <a:spcPts val="808"/>
              </a:spcAft>
            </a:pPr>
            <a:r>
              <a:rPr lang="en-US" sz="2000" kern="100" dirty="0">
                <a:solidFill>
                  <a:schemeClr val="bg1"/>
                </a:solidFill>
                <a:ea typeface="Aptos" panose="020B0004020202020204" pitchFamily="34" charset="0"/>
                <a:cs typeface="Times New Roman" panose="02020603050405020304" pitchFamily="18" charset="0"/>
              </a:rPr>
              <a:t>Duna Terasz </a:t>
            </a:r>
            <a:endParaRPr lang="hu-HU" sz="2000"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LÁSZLÓ GÖNCZI </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hu-HU" sz="2000" kern="100" dirty="0">
                <a:solidFill>
                  <a:schemeClr val="bg1"/>
                </a:solidFill>
                <a:ea typeface="Aptos" panose="020B0004020202020204" pitchFamily="34" charset="0"/>
                <a:cs typeface="Times New Roman" panose="02020603050405020304" pitchFamily="18" charset="0"/>
              </a:rPr>
              <a:t>T</a:t>
            </a:r>
            <a:r>
              <a:rPr lang="en-US" sz="2000" kern="100" dirty="0">
                <a:solidFill>
                  <a:schemeClr val="bg1"/>
                </a:solidFill>
                <a:ea typeface="Aptos" panose="020B0004020202020204" pitchFamily="34" charset="0"/>
                <a:cs typeface="Times New Roman" panose="02020603050405020304" pitchFamily="18" charset="0"/>
              </a:rPr>
              <a:t>ECHNICAL DIRECTOR OF DUNA TERASZ GROUP</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99829" y="5644305"/>
            <a:ext cx="7008297" cy="4433137"/>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László Gönczi graduated from Sankt Petersburg Construction University as town planner and architect. 17 years town</a:t>
            </a:r>
            <a:r>
              <a:rPr lang="hu-HU"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a:solidFill>
                  <a:schemeClr val="bg1"/>
                </a:solidFill>
                <a:latin typeface="+mj-lt"/>
                <a:ea typeface="Aptos" panose="020B0004020202020204" pitchFamily="34" charset="0"/>
                <a:cs typeface="Times New Roman" panose="02020603050405020304" pitchFamily="18" charset="0"/>
              </a:rPr>
              <a:t>planning. Two new town, different city centers etc.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CEO of different  foreign owned companies</a:t>
            </a:r>
            <a:r>
              <a:rPr lang="hu-HU" sz="1200" kern="100" dirty="0">
                <a:solidFill>
                  <a:schemeClr val="bg1"/>
                </a:solidFill>
                <a:latin typeface="+mj-lt"/>
                <a:ea typeface="Aptos" panose="020B0004020202020204" pitchFamily="34" charset="0"/>
                <a:cs typeface="Times New Roman" panose="02020603050405020304" pitchFamily="18" charset="0"/>
              </a:rPr>
              <a:t>,</a:t>
            </a:r>
            <a:r>
              <a:rPr lang="en-US" sz="1200" kern="100" dirty="0">
                <a:solidFill>
                  <a:schemeClr val="bg1"/>
                </a:solidFill>
                <a:latin typeface="+mj-lt"/>
                <a:ea typeface="Aptos" panose="020B0004020202020204" pitchFamily="34" charset="0"/>
                <a:cs typeface="Times New Roman" panose="02020603050405020304" pitchFamily="18" charset="0"/>
              </a:rPr>
              <a:t> actives in real estate development in Hungary. Actually Technical Director of Duna Terasz Group.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40 years of experience in real estate development.</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D&amp;B Properties Real Estate Developer - Group</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For more than 15 years, the D&amp;B Real Estate Developer Group has been creating value with its new residential parks in one of the most popular districts of Budapest, the 13th district.</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Representing a collective brand name for residential quarters built adjacent to riverside Marina, Duna Terasz implies an independent community making up the Duna Terasz Residential Quarters. Our goal is to create lasting value with the Residential Quarter in Budapest.</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From the end of the 2000s onward, D&amp;B Properties Real Estate Developer – Group is a permanent player on the Hungarian real estate and property market.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company ’s approach is based on a thorough design phase, focused on the latest needs of the buyers and the quality of life that the apartments offer. The Group’s proficiency and stable financial background guarantee the quality of the planned and finished residential blocks that remain in value.</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Duna Terasz</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 big b</a:t>
            </a:r>
            <a:r>
              <a:rPr lang="hu-HU" sz="1200" kern="100" dirty="0">
                <a:solidFill>
                  <a:schemeClr val="bg1"/>
                </a:solidFill>
                <a:latin typeface="+mj-lt"/>
                <a:ea typeface="Aptos" panose="020B0004020202020204" pitchFamily="34" charset="0"/>
                <a:cs typeface="Times New Roman" panose="02020603050405020304" pitchFamily="18" charset="0"/>
              </a:rPr>
              <a:t>rown</a:t>
            </a:r>
            <a:r>
              <a:rPr lang="en-US" sz="1200" kern="100" dirty="0">
                <a:solidFill>
                  <a:schemeClr val="bg1"/>
                </a:solidFill>
                <a:latin typeface="+mj-lt"/>
                <a:ea typeface="Aptos" panose="020B0004020202020204" pitchFamily="34" charset="0"/>
                <a:cs typeface="Times New Roman" panose="02020603050405020304" pitchFamily="18" charset="0"/>
              </a:rPr>
              <a:t> field residential development along the Danube bank. A new residential area, without cross traffic, with  big public park near the Danube, sport  fields, playgrounds, pedestrian </a:t>
            </a:r>
            <a:r>
              <a:rPr lang="en-US" sz="1200" kern="100" dirty="0" err="1">
                <a:solidFill>
                  <a:schemeClr val="bg1"/>
                </a:solidFill>
                <a:latin typeface="+mj-lt"/>
                <a:ea typeface="Aptos" panose="020B0004020202020204" pitchFamily="34" charset="0"/>
                <a:cs typeface="Times New Roman" panose="02020603050405020304" pitchFamily="18" charset="0"/>
              </a:rPr>
              <a:t>allees</a:t>
            </a:r>
            <a:r>
              <a:rPr lang="en-US" sz="1200" kern="100" dirty="0">
                <a:solidFill>
                  <a:schemeClr val="bg1"/>
                </a:solidFill>
                <a:latin typeface="+mj-lt"/>
                <a:ea typeface="Aptos" panose="020B0004020202020204" pitchFamily="34" charset="0"/>
                <a:cs typeface="Times New Roman" panose="02020603050405020304" pitchFamily="18" charset="0"/>
              </a:rPr>
              <a:t>, bicycle roads etc. is under creation.</a:t>
            </a:r>
          </a:p>
        </p:txBody>
      </p:sp>
      <p:pic>
        <p:nvPicPr>
          <p:cNvPr id="6" name="Kép 5" descr="A képen ruházat, személy, kültéri, ég látható&#10;&#10;Automatikusan generált leírás">
            <a:extLst>
              <a:ext uri="{FF2B5EF4-FFF2-40B4-BE49-F238E27FC236}">
                <a16:creationId xmlns:a16="http://schemas.microsoft.com/office/drawing/2014/main" id="{0D4E9030-E512-92A1-6E48-9D7E7A00F99F}"/>
              </a:ext>
            </a:extLst>
          </p:cNvPr>
          <p:cNvPicPr>
            <a:picLocks noChangeAspect="1"/>
          </p:cNvPicPr>
          <p:nvPr/>
        </p:nvPicPr>
        <p:blipFill>
          <a:blip r:embed="rId3">
            <a:extLst>
              <a:ext uri="{28A0092B-C50C-407E-A947-70E740481C1C}">
                <a14:useLocalDpi xmlns:a14="http://schemas.microsoft.com/office/drawing/2010/main" val="0"/>
              </a:ext>
            </a:extLst>
          </a:blip>
          <a:srcRect l="32514" t="29099" r="41816" b="31827"/>
          <a:stretch/>
        </p:blipFill>
        <p:spPr>
          <a:xfrm>
            <a:off x="2528303" y="2391054"/>
            <a:ext cx="2751347" cy="2792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zövegdoboz 15">
            <a:extLst>
              <a:ext uri="{FF2B5EF4-FFF2-40B4-BE49-F238E27FC236}">
                <a16:creationId xmlns:a16="http://schemas.microsoft.com/office/drawing/2014/main" id="{70BB75D5-4690-90A1-3AFF-3ED8D31D409F}"/>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432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03911" y="524013"/>
            <a:ext cx="7200135" cy="134113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Metrodom River Residential Park</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GÁBOR KISS</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MANAGING DIRECTOR OF METRODOM GROUP</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99829" y="6305821"/>
            <a:ext cx="7008297" cy="2259336"/>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Mr Gábor Kiss has been the managing director of Metrodom </a:t>
            </a:r>
            <a:r>
              <a:rPr lang="en-US" sz="1200" kern="100" dirty="0" err="1">
                <a:solidFill>
                  <a:schemeClr val="bg1"/>
                </a:solidFill>
                <a:latin typeface="+mj-lt"/>
                <a:ea typeface="Aptos" panose="020B0004020202020204" pitchFamily="34" charset="0"/>
                <a:cs typeface="Times New Roman" panose="02020603050405020304" pitchFamily="18" charset="0"/>
              </a:rPr>
              <a:t>Kivitelező</a:t>
            </a:r>
            <a:r>
              <a:rPr lang="en-US" sz="1200" kern="100" dirty="0">
                <a:solidFill>
                  <a:schemeClr val="bg1"/>
                </a:solidFill>
                <a:latin typeface="+mj-lt"/>
                <a:ea typeface="Aptos" panose="020B0004020202020204" pitchFamily="34" charset="0"/>
                <a:cs typeface="Times New Roman" panose="02020603050405020304" pitchFamily="18" charset="0"/>
              </a:rPr>
              <a:t> Kft., which is part of the Metrodom Group of Companies, since 2012, and is also the vice-president of the Hungarian Real Estate Development Round Association (IFK). Previously, he was the managing director of Nanette Construction Hungary Kft.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As the managing director of Nanette Construction Hungary Kft., nearly 3,000 delivered apartments can be linked to his name.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As the managing director of the Metrodom Group, one of the leading players in domestic residential real estate development, he built and handed over nearly 7,000 apartments, from small condominiums to residential parks with hundreds or even thousands of apartments</a:t>
            </a:r>
            <a:r>
              <a:rPr lang="hu-HU"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a:solidFill>
                  <a:schemeClr val="bg1"/>
                </a:solidFill>
                <a:latin typeface="+mj-lt"/>
                <a:ea typeface="Aptos" panose="020B0004020202020204" pitchFamily="34" charset="0"/>
                <a:cs typeface="Times New Roman" panose="02020603050405020304" pitchFamily="18" charset="0"/>
              </a:rPr>
              <a:t>and is currently developing several condominiums.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handover of the Metrodom Panorama Residential Park in 2021, which won the World Gold Winner price of FIABCI World Prix' de Excellence in Residential Mid Rise category, was considered a turning point in the company's life. Current green facade development is the  Metrodom Green project being built in the IX.</a:t>
            </a:r>
            <a:r>
              <a:rPr lang="hu-HU"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a:solidFill>
                  <a:schemeClr val="bg1"/>
                </a:solidFill>
                <a:latin typeface="+mj-lt"/>
                <a:ea typeface="Aptos" panose="020B0004020202020204" pitchFamily="34" charset="0"/>
                <a:cs typeface="Times New Roman" panose="02020603050405020304" pitchFamily="18" charset="0"/>
              </a:rPr>
              <a:t>district.</a:t>
            </a:r>
          </a:p>
        </p:txBody>
      </p:sp>
      <p:pic>
        <p:nvPicPr>
          <p:cNvPr id="5" name="Kép 4" descr="A képen Emberi arc, személy, ruházat, nyakkendő látható&#10;&#10;Automatikusan generált leírás">
            <a:extLst>
              <a:ext uri="{FF2B5EF4-FFF2-40B4-BE49-F238E27FC236}">
                <a16:creationId xmlns:a16="http://schemas.microsoft.com/office/drawing/2014/main" id="{C2DFC794-2403-4DF9-7AC1-CB3248EB7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110" y="2691833"/>
            <a:ext cx="2787303" cy="2787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C7F6E824-C059-3D5E-6D48-88B91F731492}"/>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904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7" name="Szövegdoboz 16">
            <a:extLst>
              <a:ext uri="{FF2B5EF4-FFF2-40B4-BE49-F238E27FC236}">
                <a16:creationId xmlns:a16="http://schemas.microsoft.com/office/drawing/2014/main" id="{940CFF7A-3D15-E70B-FAB0-7902A281FDD2}"/>
              </a:ext>
            </a:extLst>
          </p:cNvPr>
          <p:cNvSpPr txBox="1"/>
          <p:nvPr/>
        </p:nvSpPr>
        <p:spPr>
          <a:xfrm>
            <a:off x="437612" y="988583"/>
            <a:ext cx="7008297" cy="2852191"/>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Metrodom River</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All the projects of the company group are at the forefront of the utilization of rust zone areas</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Metrodom River Residential Park will be built in 6 phases in one of the dynamically developing rust belt areas of Budapest. The residential complex, which will house 732 apartments, is located on the banks of the Danube and offers a range of services that make it truly unique and a real premium category home. The Residential Park is a true compact city model in addition to apartments, offices, shops - retail units, many premium community units such as kindergarten, nursery, sauna, outdoor and indoor fitness, community playroom, baby - mother's room, wet and normal playground, boat house, community roof terrace, barbecue terrace, cafe, yoga and tai chi terrace will be created. In the modern buildings, residents returning home are greeted by an elegant and homely lobby, the most exciting decoration of which is the 5-story-high vertical garden with Mediterranean vegetation. Metrodom River is more than an average residential park: real homes in the premium category with high technical and quality content, to which it is always good to be home.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Metrodom River1 and River2. phases of the residential complex have already been completed</a:t>
            </a:r>
            <a:r>
              <a:rPr lang="hu-HU" sz="1200" kern="100" dirty="0">
                <a:solidFill>
                  <a:schemeClr val="bg1"/>
                </a:solidFill>
                <a:latin typeface="+mj-lt"/>
                <a:ea typeface="Aptos" panose="020B0004020202020204" pitchFamily="34" charset="0"/>
                <a:cs typeface="Times New Roman" panose="02020603050405020304" pitchFamily="18" charset="0"/>
              </a:rPr>
              <a:t>.</a:t>
            </a:r>
            <a:r>
              <a:rPr lang="en-US" sz="1200" kern="100" dirty="0">
                <a:solidFill>
                  <a:schemeClr val="bg1"/>
                </a:solidFill>
                <a:latin typeface="+mj-lt"/>
                <a:ea typeface="Aptos" panose="020B0004020202020204" pitchFamily="34" charset="0"/>
                <a:cs typeface="Times New Roman" panose="02020603050405020304" pitchFamily="18" charset="0"/>
              </a:rPr>
              <a:t> </a:t>
            </a:r>
            <a:r>
              <a:rPr lang="hu-HU" sz="1200" kern="100" dirty="0">
                <a:solidFill>
                  <a:schemeClr val="bg1"/>
                </a:solidFill>
                <a:latin typeface="+mj-lt"/>
                <a:ea typeface="Aptos" panose="020B0004020202020204" pitchFamily="34" charset="0"/>
                <a:cs typeface="Times New Roman" panose="02020603050405020304" pitchFamily="18" charset="0"/>
              </a:rPr>
              <a:t>T</a:t>
            </a:r>
            <a:r>
              <a:rPr lang="en-US" sz="1200" kern="100" dirty="0">
                <a:solidFill>
                  <a:schemeClr val="bg1"/>
                </a:solidFill>
                <a:latin typeface="+mj-lt"/>
                <a:ea typeface="Aptos" panose="020B0004020202020204" pitchFamily="34" charset="0"/>
                <a:cs typeface="Times New Roman" panose="02020603050405020304" pitchFamily="18" charset="0"/>
              </a:rPr>
              <a:t>he 4th phase of construction  will begin in August 2024.</a:t>
            </a:r>
          </a:p>
        </p:txBody>
      </p:sp>
      <p:pic>
        <p:nvPicPr>
          <p:cNvPr id="3" name="Kép 2" descr="A képen kültéri, épület, Felhőkarcoló, Nagyvárosi térség látható&#10;&#10;Automatikusan generált leírás">
            <a:extLst>
              <a:ext uri="{FF2B5EF4-FFF2-40B4-BE49-F238E27FC236}">
                <a16:creationId xmlns:a16="http://schemas.microsoft.com/office/drawing/2014/main" id="{F4803B06-CFCE-7188-3565-23148B351C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993" y="4446195"/>
            <a:ext cx="4253533" cy="5747802"/>
          </a:xfrm>
          <a:prstGeom prst="rect">
            <a:avLst/>
          </a:prstGeom>
          <a:noFill/>
          <a:ln>
            <a:noFill/>
          </a:ln>
        </p:spPr>
      </p:pic>
      <p:sp>
        <p:nvSpPr>
          <p:cNvPr id="2" name="Szövegdoboz 15">
            <a:extLst>
              <a:ext uri="{FF2B5EF4-FFF2-40B4-BE49-F238E27FC236}">
                <a16:creationId xmlns:a16="http://schemas.microsoft.com/office/drawing/2014/main" id="{355E7C5E-A134-5CA9-269B-B21C63E88C11}"/>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500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2" name="Téglalap 7">
            <a:extLst>
              <a:ext uri="{FF2B5EF4-FFF2-40B4-BE49-F238E27FC236}">
                <a16:creationId xmlns:a16="http://schemas.microsoft.com/office/drawing/2014/main" id="{744BAB39-C7F6-E87B-2662-2DFA0E477E25}"/>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99830" y="6988679"/>
            <a:ext cx="7008297" cy="1271245"/>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László Gönczi graduated from Sankt Petersburg Construction University as town planner and architect.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17 years town</a:t>
            </a:r>
            <a:r>
              <a:rPr lang="hu-HU" sz="1200" kern="100" dirty="0">
                <a:solidFill>
                  <a:schemeClr val="bg1"/>
                </a:solidFill>
                <a:latin typeface="+mj-lt"/>
                <a:ea typeface="Aptos" panose="020B0004020202020204" pitchFamily="34" charset="0"/>
                <a:cs typeface="Times New Roman" panose="02020603050405020304" pitchFamily="18" charset="0"/>
              </a:rPr>
              <a:t> </a:t>
            </a:r>
            <a:r>
              <a:rPr lang="en-US" sz="1200" kern="100" dirty="0">
                <a:solidFill>
                  <a:schemeClr val="bg1"/>
                </a:solidFill>
                <a:latin typeface="+mj-lt"/>
                <a:ea typeface="Aptos" panose="020B0004020202020204" pitchFamily="34" charset="0"/>
                <a:cs typeface="Times New Roman" panose="02020603050405020304" pitchFamily="18" charset="0"/>
              </a:rPr>
              <a:t>p</a:t>
            </a:r>
            <a:r>
              <a:rPr lang="hu-HU" sz="1200" kern="100" dirty="0">
                <a:solidFill>
                  <a:schemeClr val="bg1"/>
                </a:solidFill>
                <a:latin typeface="+mj-lt"/>
                <a:ea typeface="Aptos" panose="020B0004020202020204" pitchFamily="34" charset="0"/>
                <a:cs typeface="Times New Roman" panose="02020603050405020304" pitchFamily="18" charset="0"/>
              </a:rPr>
              <a:t>la</a:t>
            </a:r>
            <a:r>
              <a:rPr lang="en-US" sz="1200" kern="100" dirty="0" err="1">
                <a:solidFill>
                  <a:schemeClr val="bg1"/>
                </a:solidFill>
                <a:latin typeface="+mj-lt"/>
                <a:ea typeface="Aptos" panose="020B0004020202020204" pitchFamily="34" charset="0"/>
                <a:cs typeface="Times New Roman" panose="02020603050405020304" pitchFamily="18" charset="0"/>
              </a:rPr>
              <a:t>nning</a:t>
            </a:r>
            <a:r>
              <a:rPr lang="en-US" sz="1200" kern="100" dirty="0">
                <a:solidFill>
                  <a:schemeClr val="bg1"/>
                </a:solidFill>
                <a:latin typeface="+mj-lt"/>
                <a:ea typeface="Aptos" panose="020B0004020202020204" pitchFamily="34" charset="0"/>
                <a:cs typeface="Times New Roman" panose="02020603050405020304" pitchFamily="18" charset="0"/>
              </a:rPr>
              <a:t>. Two new town, different city centers etc.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CEO of different  foreign owned companies</a:t>
            </a:r>
            <a:r>
              <a:rPr lang="hu-HU" sz="1200" kern="100" dirty="0">
                <a:solidFill>
                  <a:schemeClr val="bg1"/>
                </a:solidFill>
                <a:latin typeface="+mj-lt"/>
                <a:ea typeface="Aptos" panose="020B0004020202020204" pitchFamily="34" charset="0"/>
                <a:cs typeface="Times New Roman" panose="02020603050405020304" pitchFamily="18" charset="0"/>
              </a:rPr>
              <a:t>,</a:t>
            </a:r>
            <a:r>
              <a:rPr lang="en-US" sz="1200" kern="100" dirty="0">
                <a:solidFill>
                  <a:schemeClr val="bg1"/>
                </a:solidFill>
                <a:latin typeface="+mj-lt"/>
                <a:ea typeface="Aptos" panose="020B0004020202020204" pitchFamily="34" charset="0"/>
                <a:cs typeface="Times New Roman" panose="02020603050405020304" pitchFamily="18" charset="0"/>
              </a:rPr>
              <a:t> actives in real estate development in Hungary.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Actually Technical Director of Duna Terasz Group. </a:t>
            </a:r>
            <a:endParaRPr lang="hu-HU"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40 years of experience in real estate development.</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p:txBody>
      </p:sp>
      <p:sp>
        <p:nvSpPr>
          <p:cNvPr id="3" name="Szövegdoboz 2">
            <a:extLst>
              <a:ext uri="{FF2B5EF4-FFF2-40B4-BE49-F238E27FC236}">
                <a16:creationId xmlns:a16="http://schemas.microsoft.com/office/drawing/2014/main" id="{B586BBCF-9BB8-9814-FAF7-A37D64DD7956}"/>
              </a:ext>
            </a:extLst>
          </p:cNvPr>
          <p:cNvSpPr txBox="1"/>
          <p:nvPr/>
        </p:nvSpPr>
        <p:spPr>
          <a:xfrm>
            <a:off x="292004" y="1306433"/>
            <a:ext cx="7200135" cy="1341136"/>
          </a:xfrm>
          <a:prstGeom prst="rect">
            <a:avLst/>
          </a:prstGeom>
          <a:noFill/>
        </p:spPr>
        <p:txBody>
          <a:bodyPr wrap="square">
            <a:spAutoFit/>
          </a:bodyPr>
          <a:lstStyle/>
          <a:p>
            <a:pPr algn="ctr">
              <a:lnSpc>
                <a:spcPct val="107000"/>
              </a:lnSpc>
              <a:spcAft>
                <a:spcPts val="808"/>
              </a:spcAft>
            </a:pPr>
            <a:r>
              <a:rPr lang="hu-HU" kern="100" dirty="0" err="1">
                <a:solidFill>
                  <a:schemeClr val="bg1"/>
                </a:solidFill>
                <a:ea typeface="Aptos" panose="020B0004020202020204" pitchFamily="34" charset="0"/>
                <a:cs typeface="Times New Roman" panose="02020603050405020304" pitchFamily="18" charset="0"/>
              </a:rPr>
              <a:t>Moderator</a:t>
            </a:r>
            <a:r>
              <a:rPr lang="hu-HU" kern="100" dirty="0">
                <a:solidFill>
                  <a:schemeClr val="bg1"/>
                </a:solidFill>
                <a:ea typeface="Aptos" panose="020B0004020202020204" pitchFamily="34" charset="0"/>
                <a:cs typeface="Times New Roman" panose="02020603050405020304" pitchFamily="18" charset="0"/>
              </a:rPr>
              <a:t> of block </a:t>
            </a: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LÁSZLÓ GÖNCZI</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TECHNICAL DIRECTOR OF DUNA TERASZ GROUP</a:t>
            </a:r>
            <a:endParaRPr lang="en-US" sz="2000" kern="100" dirty="0">
              <a:solidFill>
                <a:schemeClr val="bg1"/>
              </a:solidFill>
              <a:ea typeface="Aptos" panose="020B0004020202020204" pitchFamily="34" charset="0"/>
              <a:cs typeface="Times New Roman" panose="02020603050405020304" pitchFamily="18" charset="0"/>
            </a:endParaRPr>
          </a:p>
        </p:txBody>
      </p:sp>
      <p:sp>
        <p:nvSpPr>
          <p:cNvPr id="5" name="Szövegdoboz 4">
            <a:extLst>
              <a:ext uri="{FF2B5EF4-FFF2-40B4-BE49-F238E27FC236}">
                <a16:creationId xmlns:a16="http://schemas.microsoft.com/office/drawing/2014/main" id="{8F0BDA54-15C2-7CA6-FE74-D709C45DE7E6}"/>
              </a:ext>
            </a:extLst>
          </p:cNvPr>
          <p:cNvSpPr txBox="1"/>
          <p:nvPr/>
        </p:nvSpPr>
        <p:spPr>
          <a:xfrm>
            <a:off x="-179286" y="209998"/>
            <a:ext cx="8166527" cy="830997"/>
          </a:xfrm>
          <a:prstGeom prst="rect">
            <a:avLst/>
          </a:prstGeom>
          <a:noFill/>
        </p:spPr>
        <p:txBody>
          <a:bodyPr wrap="square">
            <a:spAutoFit/>
          </a:bodyPr>
          <a:lstStyle/>
          <a:p>
            <a:pPr algn="ctr"/>
            <a:r>
              <a:rPr lang="hu-HU" sz="2400" dirty="0"/>
              <a:t>3. BLOCK URBAN DEVELOPMENT: </a:t>
            </a:r>
          </a:p>
          <a:p>
            <a:pPr algn="ctr"/>
            <a:r>
              <a:rPr lang="hu-HU" sz="2400" dirty="0"/>
              <a:t>TOWN DEVELOPMENT</a:t>
            </a:r>
          </a:p>
        </p:txBody>
      </p:sp>
      <p:pic>
        <p:nvPicPr>
          <p:cNvPr id="6" name="Kép 5" descr="A képen ruházat, személy, kültéri, ég látható&#10;&#10;Automatikusan generált leírás">
            <a:extLst>
              <a:ext uri="{FF2B5EF4-FFF2-40B4-BE49-F238E27FC236}">
                <a16:creationId xmlns:a16="http://schemas.microsoft.com/office/drawing/2014/main" id="{DA66B91E-6E82-CA05-124B-809308715D6B}"/>
              </a:ext>
            </a:extLst>
          </p:cNvPr>
          <p:cNvPicPr>
            <a:picLocks noChangeAspect="1"/>
          </p:cNvPicPr>
          <p:nvPr/>
        </p:nvPicPr>
        <p:blipFill>
          <a:blip r:embed="rId3">
            <a:extLst>
              <a:ext uri="{28A0092B-C50C-407E-A947-70E740481C1C}">
                <a14:useLocalDpi xmlns:a14="http://schemas.microsoft.com/office/drawing/2010/main" val="0"/>
              </a:ext>
            </a:extLst>
          </a:blip>
          <a:srcRect l="32514" t="29099" r="41816" b="31827"/>
          <a:stretch/>
        </p:blipFill>
        <p:spPr>
          <a:xfrm>
            <a:off x="2566087" y="3376725"/>
            <a:ext cx="2751347" cy="2792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zövegdoboz 15">
            <a:extLst>
              <a:ext uri="{FF2B5EF4-FFF2-40B4-BE49-F238E27FC236}">
                <a16:creationId xmlns:a16="http://schemas.microsoft.com/office/drawing/2014/main" id="{A7ADCA16-A2DB-A69E-B1FB-8CBCB0D5676F}"/>
              </a:ext>
            </a:extLst>
          </p:cNvPr>
          <p:cNvSpPr txBox="1"/>
          <p:nvPr/>
        </p:nvSpPr>
        <p:spPr>
          <a:xfrm>
            <a:off x="542506" y="10554381"/>
            <a:ext cx="6865621" cy="262670"/>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1251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03911" y="471761"/>
            <a:ext cx="7200135" cy="134113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THE LIGET (TOWNPARK) BUDAPEST PROJECT</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ATTILA SÁGHI</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DEPUTY CEO OF VÁROSLIGET LTD</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03911" y="5383042"/>
            <a:ext cx="7200135" cy="4630755"/>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Attila </a:t>
            </a:r>
            <a:r>
              <a:rPr lang="en-US" sz="1200" kern="100" dirty="0" err="1">
                <a:solidFill>
                  <a:schemeClr val="bg1"/>
                </a:solidFill>
                <a:latin typeface="+mj-lt"/>
                <a:ea typeface="Aptos" panose="020B0004020202020204" pitchFamily="34" charset="0"/>
                <a:cs typeface="Times New Roman" panose="02020603050405020304" pitchFamily="18" charset="0"/>
              </a:rPr>
              <a:t>Sághi</a:t>
            </a:r>
            <a:r>
              <a:rPr lang="en-US" sz="1200" kern="100" dirty="0">
                <a:solidFill>
                  <a:schemeClr val="bg1"/>
                </a:solidFill>
                <a:latin typeface="+mj-lt"/>
                <a:ea typeface="Aptos" panose="020B0004020202020204" pitchFamily="34" charset="0"/>
                <a:cs typeface="Times New Roman" panose="02020603050405020304" pitchFamily="18" charset="0"/>
              </a:rPr>
              <a:t> is  the Deputy CEO/ Chief Investment Officer of </a:t>
            </a:r>
            <a:r>
              <a:rPr lang="en-US" sz="1200" kern="100" dirty="0" err="1">
                <a:solidFill>
                  <a:schemeClr val="bg1"/>
                </a:solidFill>
                <a:latin typeface="+mj-lt"/>
                <a:ea typeface="Aptos" panose="020B0004020202020204" pitchFamily="34" charset="0"/>
                <a:cs typeface="Times New Roman" panose="02020603050405020304" pitchFamily="18" charset="0"/>
              </a:rPr>
              <a:t>Városliget</a:t>
            </a:r>
            <a:r>
              <a:rPr lang="en-US" sz="1200" kern="100" dirty="0">
                <a:solidFill>
                  <a:schemeClr val="bg1"/>
                </a:solidFill>
                <a:latin typeface="+mj-lt"/>
                <a:ea typeface="Aptos" panose="020B0004020202020204" pitchFamily="34" charset="0"/>
                <a:cs typeface="Times New Roman" panose="02020603050405020304" pitchFamily="18" charset="0"/>
              </a:rPr>
              <a:t> Ltd., the largest state-owned real estate development company responsible for the new Museum District in Budapest and the implementation of </a:t>
            </a:r>
            <a:r>
              <a:rPr lang="en-US" sz="1200" kern="100" dirty="0" err="1">
                <a:solidFill>
                  <a:schemeClr val="bg1"/>
                </a:solidFill>
                <a:latin typeface="+mj-lt"/>
                <a:ea typeface="Aptos" panose="020B0004020202020204" pitchFamily="34" charset="0"/>
                <a:cs typeface="Times New Roman" panose="02020603050405020304" pitchFamily="18" charset="0"/>
              </a:rPr>
              <a:t>Liget</a:t>
            </a:r>
            <a:r>
              <a:rPr lang="en-US" sz="1200" kern="100" dirty="0">
                <a:solidFill>
                  <a:schemeClr val="bg1"/>
                </a:solidFill>
                <a:latin typeface="+mj-lt"/>
                <a:ea typeface="Aptos" panose="020B0004020202020204" pitchFamily="34" charset="0"/>
                <a:cs typeface="Times New Roman" panose="02020603050405020304" pitchFamily="18" charset="0"/>
              </a:rPr>
              <a:t> Budapest Project, in which he was Head of Development. </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Professional profile</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As a structural engineer with a degree from the Budapest University of Technology and Economics and the University of Technology Delft, Attila started his professional activity in 1997 in Hungary and has been practicing as an architect ever since. With over 20 years of experience in managing major real estate and refurbishment projects on a national and international scale, he oversees various fields of project management, strategic planning, and procurement consultancy where he consistently implements innovative and creative solutions in the invested developments. As former president of the Hungarian Heritage Centre (Forster Center) he directed activities of over 50 reconstruction projects in the country and is a persistent representative of raising visibility of cultural heritage goals and popularity. His certifications and recognitions include Membership in the Chamber of Architects, Designer of Building Structures, Head of Construction of Buildings and Civil Engineering Objects, Technical Supervisor of Civil Engineering Objects, Monument and Heritage Reconstruction Architect Expert, membership of the UNESCO/ICOMOS, Membership of the FIDIC organization, Public Procurement Consultant, Europa Nostra. </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a:t>
            </a:r>
            <a:r>
              <a:rPr lang="en-US" sz="1200" kern="100" dirty="0" err="1">
                <a:solidFill>
                  <a:schemeClr val="bg1"/>
                </a:solidFill>
                <a:latin typeface="+mj-lt"/>
                <a:ea typeface="Aptos" panose="020B0004020202020204" pitchFamily="34" charset="0"/>
                <a:cs typeface="Times New Roman" panose="02020603050405020304" pitchFamily="18" charset="0"/>
              </a:rPr>
              <a:t>Liget</a:t>
            </a:r>
            <a:r>
              <a:rPr lang="en-US" sz="1200" kern="100" dirty="0">
                <a:solidFill>
                  <a:schemeClr val="bg1"/>
                </a:solidFill>
                <a:latin typeface="+mj-lt"/>
                <a:ea typeface="Aptos" panose="020B0004020202020204" pitchFamily="34" charset="0"/>
                <a:cs typeface="Times New Roman" panose="02020603050405020304" pitchFamily="18" charset="0"/>
              </a:rPr>
              <a:t> Budapest Project</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Europe's most complex urban cultural development, revitalizing the City Park in Budapest, reinventing it as the most preferred family theme park and cultural hub. The park is home to historic institutions like the Zoo, Kunsthalle, Museum of Fine Arts, </a:t>
            </a:r>
            <a:r>
              <a:rPr lang="en-US" sz="1200" kern="100" dirty="0" err="1">
                <a:solidFill>
                  <a:schemeClr val="bg1"/>
                </a:solidFill>
                <a:latin typeface="+mj-lt"/>
                <a:ea typeface="Aptos" panose="020B0004020202020204" pitchFamily="34" charset="0"/>
                <a:cs typeface="Times New Roman" panose="02020603050405020304" pitchFamily="18" charset="0"/>
              </a:rPr>
              <a:t>Vajdahunyad</a:t>
            </a:r>
            <a:r>
              <a:rPr lang="en-US" sz="1200" kern="100" dirty="0">
                <a:solidFill>
                  <a:schemeClr val="bg1"/>
                </a:solidFill>
                <a:latin typeface="+mj-lt"/>
                <a:ea typeface="Aptos" panose="020B0004020202020204" pitchFamily="34" charset="0"/>
                <a:cs typeface="Times New Roman" panose="02020603050405020304" pitchFamily="18" charset="0"/>
              </a:rPr>
              <a:t> Castle, and Széchenyi Baths, and combines rich offerings of activities through the harmony of built environment and nature. The project was initiated in 2013 and enhances the park without increasing urban density, ensuring more green areas by converting roads and parking lots into green spaces. </a:t>
            </a:r>
          </a:p>
        </p:txBody>
      </p:sp>
      <p:pic>
        <p:nvPicPr>
          <p:cNvPr id="5" name="Kép 4" descr="A képen személy, ruházat, Emberi arc, fa látható&#10;&#10;Automatikusan generált leírás">
            <a:extLst>
              <a:ext uri="{FF2B5EF4-FFF2-40B4-BE49-F238E27FC236}">
                <a16:creationId xmlns:a16="http://schemas.microsoft.com/office/drawing/2014/main" id="{F1FF9B93-7C38-2304-55E2-6511AAABF2C7}"/>
              </a:ext>
            </a:extLst>
          </p:cNvPr>
          <p:cNvPicPr>
            <a:picLocks noChangeAspect="1"/>
          </p:cNvPicPr>
          <p:nvPr/>
        </p:nvPicPr>
        <p:blipFill>
          <a:blip r:embed="rId3">
            <a:extLst>
              <a:ext uri="{28A0092B-C50C-407E-A947-70E740481C1C}">
                <a14:useLocalDpi xmlns:a14="http://schemas.microsoft.com/office/drawing/2010/main" val="0"/>
              </a:ext>
            </a:extLst>
          </a:blip>
          <a:srcRect t="13808" b="15967"/>
          <a:stretch/>
        </p:blipFill>
        <p:spPr>
          <a:xfrm>
            <a:off x="2805375" y="2402428"/>
            <a:ext cx="2272773" cy="2391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2F4BD101-4E04-4DB3-B683-0DF3234F07AE}"/>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177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03911" y="471761"/>
            <a:ext cx="7200135" cy="134113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CORVIN PROMENADE</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GÁBOR RADVÁNYI</a:t>
            </a:r>
            <a:endParaRPr lang="hu-HU" sz="2800" b="1"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CHIEF ARCHITECT OF FUTUREAL GROUP</a:t>
            </a: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03911" y="5034912"/>
            <a:ext cx="7200135" cy="1271245"/>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Corvin Promenade Winner of FIABCI World Prix </a:t>
            </a:r>
            <a:r>
              <a:rPr lang="en-US" sz="1200" kern="100" dirty="0" err="1">
                <a:solidFill>
                  <a:schemeClr val="bg1"/>
                </a:solidFill>
                <a:latin typeface="+mj-lt"/>
                <a:ea typeface="Aptos" panose="020B0004020202020204" pitchFamily="34" charset="0"/>
                <a:cs typeface="Times New Roman" panose="02020603050405020304" pitchFamily="18" charset="0"/>
              </a:rPr>
              <a:t>d’Excellence</a:t>
            </a:r>
            <a:r>
              <a:rPr lang="en-US" sz="1200" kern="100" dirty="0">
                <a:solidFill>
                  <a:schemeClr val="bg1"/>
                </a:solidFill>
                <a:latin typeface="+mj-lt"/>
                <a:ea typeface="Aptos" panose="020B0004020202020204" pitchFamily="34" charset="0"/>
                <a:cs typeface="Times New Roman" panose="02020603050405020304" pitchFamily="18" charset="0"/>
              </a:rPr>
              <a:t> 2011</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Corvin Promenade offers an array of remarkable opportunities in the heart of Budapest. With its modern homes situated in a completely remodeled neighborhood alongside high-quality, human-cent</a:t>
            </a:r>
            <a:r>
              <a:rPr lang="hu-HU" sz="1200" kern="100" dirty="0" err="1">
                <a:solidFill>
                  <a:schemeClr val="bg1"/>
                </a:solidFill>
                <a:latin typeface="+mj-lt"/>
                <a:ea typeface="Aptos" panose="020B0004020202020204" pitchFamily="34" charset="0"/>
                <a:cs typeface="Times New Roman" panose="02020603050405020304" pitchFamily="18" charset="0"/>
              </a:rPr>
              <a:t>ere</a:t>
            </a:r>
            <a:r>
              <a:rPr lang="en-US" sz="1200" kern="100" dirty="0">
                <a:solidFill>
                  <a:schemeClr val="bg1"/>
                </a:solidFill>
                <a:latin typeface="+mj-lt"/>
                <a:ea typeface="Aptos" panose="020B0004020202020204" pitchFamily="34" charset="0"/>
                <a:cs typeface="Times New Roman" panose="02020603050405020304" pitchFamily="18" charset="0"/>
              </a:rPr>
              <a:t>d office buildings, high-end shops, restaurants, cafes and entertainment venues, it is no surprise that the development has won numerous international awards.</a:t>
            </a:r>
          </a:p>
        </p:txBody>
      </p:sp>
      <p:pic>
        <p:nvPicPr>
          <p:cNvPr id="5" name="Kép 4" descr="A képen kültéri, ég, fa, épület látható&#10;&#10;Automatikusan generált leírás">
            <a:extLst>
              <a:ext uri="{FF2B5EF4-FFF2-40B4-BE49-F238E27FC236}">
                <a16:creationId xmlns:a16="http://schemas.microsoft.com/office/drawing/2014/main" id="{5CFD5374-B5ED-29E6-AA48-E75446A2DCD7}"/>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41491" y="6813858"/>
            <a:ext cx="5000542" cy="3338073"/>
          </a:xfrm>
          <a:prstGeom prst="rect">
            <a:avLst/>
          </a:prstGeom>
          <a:noFill/>
          <a:ln>
            <a:noFill/>
          </a:ln>
        </p:spPr>
      </p:pic>
      <p:pic>
        <p:nvPicPr>
          <p:cNvPr id="15" name="Kép 14" descr="A képen Emberi arc, személy, ruházat, ember látható&#10;&#10;Automatikusan generált leírás">
            <a:extLst>
              <a:ext uri="{FF2B5EF4-FFF2-40B4-BE49-F238E27FC236}">
                <a16:creationId xmlns:a16="http://schemas.microsoft.com/office/drawing/2014/main" id="{4ED1CBCD-A38A-45F7-505C-78194E27F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56" y="2110448"/>
            <a:ext cx="2374412" cy="237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0AACB7DE-441A-AC5D-1CB6-47432F12BBA6}"/>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97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2" name="Szövegdoboz 11">
            <a:extLst>
              <a:ext uri="{FF2B5EF4-FFF2-40B4-BE49-F238E27FC236}">
                <a16:creationId xmlns:a16="http://schemas.microsoft.com/office/drawing/2014/main" id="{17EA3180-B838-50A7-7336-A8C68E8208A4}"/>
              </a:ext>
            </a:extLst>
          </p:cNvPr>
          <p:cNvSpPr txBox="1"/>
          <p:nvPr/>
        </p:nvSpPr>
        <p:spPr>
          <a:xfrm>
            <a:off x="341694" y="764380"/>
            <a:ext cx="7200135" cy="969496"/>
          </a:xfrm>
          <a:prstGeom prst="rect">
            <a:avLst/>
          </a:prstGeom>
          <a:noFill/>
        </p:spPr>
        <p:txBody>
          <a:bodyPr wrap="square">
            <a:spAutoFit/>
          </a:bodyPr>
          <a:lstStyle/>
          <a:p>
            <a:pPr algn="ctr">
              <a:lnSpc>
                <a:spcPct val="107000"/>
              </a:lnSpc>
              <a:spcAft>
                <a:spcPts val="808"/>
              </a:spcAft>
            </a:pPr>
            <a:r>
              <a:rPr lang="en-US" kern="100" dirty="0">
                <a:solidFill>
                  <a:schemeClr val="bg1"/>
                </a:solidFill>
                <a:ea typeface="Aptos" panose="020B0004020202020204" pitchFamily="34" charset="0"/>
                <a:cs typeface="Times New Roman" panose="02020603050405020304" pitchFamily="18" charset="0"/>
              </a:rPr>
              <a:t>KRAFT PROJECT KŐSZEG</a:t>
            </a:r>
            <a:endParaRPr lang="hu-HU" kern="100" dirty="0">
              <a:solidFill>
                <a:schemeClr val="bg1"/>
              </a:solidFill>
              <a:ea typeface="Aptos" panose="020B0004020202020204" pitchFamily="34" charset="0"/>
              <a:cs typeface="Times New Roman" panose="02020603050405020304" pitchFamily="18" charset="0"/>
            </a:endParaRPr>
          </a:p>
          <a:p>
            <a:pPr algn="ctr">
              <a:lnSpc>
                <a:spcPct val="107000"/>
              </a:lnSpc>
              <a:spcAft>
                <a:spcPts val="808"/>
              </a:spcAft>
            </a:pPr>
            <a:r>
              <a:rPr lang="en-US" sz="2800" b="1" kern="100" dirty="0">
                <a:solidFill>
                  <a:schemeClr val="bg1"/>
                </a:solidFill>
                <a:ea typeface="Aptos" panose="020B0004020202020204" pitchFamily="34" charset="0"/>
                <a:cs typeface="Times New Roman" panose="02020603050405020304" pitchFamily="18" charset="0"/>
              </a:rPr>
              <a:t>PROF. FERENC MISZLIVETZ</a:t>
            </a:r>
            <a:endParaRPr lang="hu-HU" sz="2800" b="1" kern="100" dirty="0">
              <a:solidFill>
                <a:schemeClr val="bg1"/>
              </a:solidFill>
              <a:ea typeface="Aptos" panose="020B0004020202020204" pitchFamily="34" charset="0"/>
              <a:cs typeface="Times New Roman" panose="02020603050405020304" pitchFamily="18" charset="0"/>
            </a:endParaRPr>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41694" y="6818845"/>
            <a:ext cx="7200135" cy="2456955"/>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Ferenc </a:t>
            </a:r>
            <a:r>
              <a:rPr lang="en-US" sz="1200" kern="100" dirty="0" err="1">
                <a:solidFill>
                  <a:schemeClr val="bg1"/>
                </a:solidFill>
                <a:latin typeface="+mj-lt"/>
                <a:ea typeface="Aptos" panose="020B0004020202020204" pitchFamily="34" charset="0"/>
                <a:cs typeface="Times New Roman" panose="02020603050405020304" pitchFamily="18" charset="0"/>
              </a:rPr>
              <a:t>Miszlivetz</a:t>
            </a:r>
            <a:r>
              <a:rPr lang="en-US" sz="1200" kern="100" dirty="0">
                <a:solidFill>
                  <a:schemeClr val="bg1"/>
                </a:solidFill>
                <a:latin typeface="+mj-lt"/>
                <a:ea typeface="Aptos" panose="020B0004020202020204" pitchFamily="34" charset="0"/>
                <a:cs typeface="Times New Roman" panose="02020603050405020304" pitchFamily="18" charset="0"/>
              </a:rPr>
              <a:t> is a Hungarian sociologist, historian, university professor and Doctor of the Hungarian Academy of Sciences. He became a research fellow at the Institute for Development Studies at the University of Sussex </a:t>
            </a:r>
            <a:r>
              <a:rPr lang="hu-HU" sz="1200" kern="100" dirty="0">
                <a:solidFill>
                  <a:schemeClr val="bg1"/>
                </a:solidFill>
                <a:latin typeface="+mj-lt"/>
                <a:ea typeface="Aptos" panose="020B0004020202020204" pitchFamily="34" charset="0"/>
                <a:cs typeface="Times New Roman" panose="02020603050405020304" pitchFamily="18" charset="0"/>
              </a:rPr>
              <a:t>a</a:t>
            </a:r>
            <a:r>
              <a:rPr lang="en-US" sz="1200" kern="100" dirty="0" err="1">
                <a:solidFill>
                  <a:schemeClr val="bg1"/>
                </a:solidFill>
                <a:latin typeface="+mj-lt"/>
                <a:ea typeface="Aptos" panose="020B0004020202020204" pitchFamily="34" charset="0"/>
                <a:cs typeface="Times New Roman" panose="02020603050405020304" pitchFamily="18" charset="0"/>
              </a:rPr>
              <a:t>nd</a:t>
            </a:r>
            <a:r>
              <a:rPr lang="en-US" sz="1200" kern="100" dirty="0">
                <a:solidFill>
                  <a:schemeClr val="bg1"/>
                </a:solidFill>
                <a:latin typeface="+mj-lt"/>
                <a:ea typeface="Aptos" panose="020B0004020202020204" pitchFamily="34" charset="0"/>
                <a:cs typeface="Times New Roman" panose="02020603050405020304" pitchFamily="18" charset="0"/>
              </a:rPr>
              <a:t> later received a postdoctoral scholarship from the MacArthur Foundation and did research at the Institute of International Studies at the University of California - Berkeley, Stanford University, Harvard University Center for European Studies, and the European Union Center for Advanced Studies at the Schumann Center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(European University Institute, Florence). He was a visiting professor at the Interdisciplinary Master's </a:t>
            </a:r>
            <a:r>
              <a:rPr lang="en-US" sz="1200" kern="100" dirty="0" err="1">
                <a:solidFill>
                  <a:schemeClr val="bg1"/>
                </a:solidFill>
                <a:latin typeface="+mj-lt"/>
                <a:ea typeface="Aptos" panose="020B0004020202020204" pitchFamily="34" charset="0"/>
                <a:cs typeface="Times New Roman" panose="02020603050405020304" pitchFamily="18" charset="0"/>
              </a:rPr>
              <a:t>Programme</a:t>
            </a:r>
            <a:r>
              <a:rPr lang="en-US" sz="1200" kern="100" dirty="0">
                <a:solidFill>
                  <a:schemeClr val="bg1"/>
                </a:solidFill>
                <a:latin typeface="+mj-lt"/>
                <a:ea typeface="Aptos" panose="020B0004020202020204" pitchFamily="34" charset="0"/>
                <a:cs typeface="Times New Roman" panose="02020603050405020304" pitchFamily="18" charset="0"/>
              </a:rPr>
              <a:t> in Eastern and Central Europe at the University of Bologna for many years, and István </a:t>
            </a:r>
            <a:r>
              <a:rPr lang="en-US" sz="1200" kern="100" dirty="0" err="1">
                <a:solidFill>
                  <a:schemeClr val="bg1"/>
                </a:solidFill>
                <a:latin typeface="+mj-lt"/>
                <a:ea typeface="Aptos" panose="020B0004020202020204" pitchFamily="34" charset="0"/>
                <a:cs typeface="Times New Roman" panose="02020603050405020304" pitchFamily="18" charset="0"/>
              </a:rPr>
              <a:t>Deák</a:t>
            </a:r>
            <a:r>
              <a:rPr lang="en-US" sz="1200" kern="100" dirty="0">
                <a:solidFill>
                  <a:schemeClr val="bg1"/>
                </a:solidFill>
                <a:latin typeface="+mj-lt"/>
                <a:ea typeface="Aptos" panose="020B0004020202020204" pitchFamily="34" charset="0"/>
                <a:cs typeface="Times New Roman" panose="02020603050405020304" pitchFamily="18" charset="0"/>
              </a:rPr>
              <a:t> visiting professor at Columbia University in New York. He has taught at the University of Vienna, the University of Salzburg, the Catholic University of </a:t>
            </a:r>
            <a:r>
              <a:rPr lang="en-US" sz="1200" kern="100" dirty="0" err="1">
                <a:solidFill>
                  <a:schemeClr val="bg1"/>
                </a:solidFill>
                <a:latin typeface="+mj-lt"/>
                <a:ea typeface="Aptos" panose="020B0004020202020204" pitchFamily="34" charset="0"/>
                <a:cs typeface="Times New Roman" panose="02020603050405020304" pitchFamily="18" charset="0"/>
              </a:rPr>
              <a:t>Ruzsomberok</a:t>
            </a:r>
            <a:r>
              <a:rPr lang="en-US" sz="1200" kern="100" dirty="0">
                <a:solidFill>
                  <a:schemeClr val="bg1"/>
                </a:solidFill>
                <a:latin typeface="+mj-lt"/>
                <a:ea typeface="Aptos" panose="020B0004020202020204" pitchFamily="34" charset="0"/>
                <a:cs typeface="Times New Roman" panose="02020603050405020304" pitchFamily="18" charset="0"/>
              </a:rPr>
              <a:t> on topics of European integration, the transformation of Central Europe, local and regional sustainability, creative cities, and new management of cultural heritage. He was twice awarded as a Jean Monnet Professor by the European Commission and the Institute for Social and European Studies, that he founded and directs, was awarded as a Jean Monnet Center of Excellence. He is a UNESCO Chair in Cultural</a:t>
            </a:r>
          </a:p>
        </p:txBody>
      </p:sp>
      <p:pic>
        <p:nvPicPr>
          <p:cNvPr id="6" name="Kép 5" descr="A képen Emberi arc, személy, ruházat, fedett pályás látható&#10;&#10;Automatikusan generált leírás">
            <a:extLst>
              <a:ext uri="{FF2B5EF4-FFF2-40B4-BE49-F238E27FC236}">
                <a16:creationId xmlns:a16="http://schemas.microsoft.com/office/drawing/2014/main" id="{AD53660B-764F-F78D-D90C-0EA407DAC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594" y="2500131"/>
            <a:ext cx="2368769" cy="355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1C1C433E-D1CE-2087-E5AC-1788911ACBDF}"/>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32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4996A5A7-C01B-F08F-9F83-17B7F02B31C9}"/>
              </a:ext>
            </a:extLst>
          </p:cNvPr>
          <p:cNvSpPr>
            <a:spLocks noChangeArrowheads="1"/>
          </p:cNvSpPr>
          <p:nvPr/>
        </p:nvSpPr>
        <p:spPr bwMode="auto">
          <a:xfrm>
            <a:off x="69631" y="-135579"/>
            <a:ext cx="186577" cy="3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354" tIns="46177" rIns="92354" bIns="46177" numCol="1" anchor="ctr" anchorCtr="0" compatLnSpc="1">
            <a:prstTxWarp prst="textNoShape">
              <a:avLst/>
            </a:prstTxWarp>
            <a:spAutoFit/>
          </a:bodyPr>
          <a:lstStyle/>
          <a:p>
            <a:endParaRPr lang="hu-HU" sz="1839"/>
          </a:p>
        </p:txBody>
      </p:sp>
      <p:sp>
        <p:nvSpPr>
          <p:cNvPr id="17" name="Szövegdoboz 16">
            <a:extLst>
              <a:ext uri="{FF2B5EF4-FFF2-40B4-BE49-F238E27FC236}">
                <a16:creationId xmlns:a16="http://schemas.microsoft.com/office/drawing/2014/main" id="{940CFF7A-3D15-E70B-FAB0-7902A281FDD2}"/>
              </a:ext>
            </a:extLst>
          </p:cNvPr>
          <p:cNvSpPr txBox="1"/>
          <p:nvPr/>
        </p:nvSpPr>
        <p:spPr>
          <a:xfrm>
            <a:off x="303911" y="1364442"/>
            <a:ext cx="7200135" cy="5025991"/>
          </a:xfrm>
          <a:prstGeom prst="rect">
            <a:avLst/>
          </a:prstGeom>
          <a:noFill/>
        </p:spPr>
        <p:txBody>
          <a:bodyPr wrap="square" rtlCol="0">
            <a:spAutoFit/>
          </a:bodyPr>
          <a:lstStyle/>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In 1994, </a:t>
            </a:r>
            <a:r>
              <a:rPr lang="en-US" sz="1200" kern="100" dirty="0" err="1">
                <a:solidFill>
                  <a:schemeClr val="bg1"/>
                </a:solidFill>
                <a:latin typeface="+mj-lt"/>
                <a:ea typeface="Aptos" panose="020B0004020202020204" pitchFamily="34" charset="0"/>
                <a:cs typeface="Times New Roman" panose="02020603050405020304" pitchFamily="18" charset="0"/>
              </a:rPr>
              <a:t>Miszlivetz</a:t>
            </a:r>
            <a:r>
              <a:rPr lang="en-US" sz="1200" kern="100" dirty="0">
                <a:solidFill>
                  <a:schemeClr val="bg1"/>
                </a:solidFill>
                <a:latin typeface="+mj-lt"/>
                <a:ea typeface="Aptos" panose="020B0004020202020204" pitchFamily="34" charset="0"/>
                <a:cs typeface="Times New Roman" panose="02020603050405020304" pitchFamily="18" charset="0"/>
              </a:rPr>
              <a:t> founded the Europe House in Kőszeg, which is a center for postgraduate education and scientific research, as well as a venue for cultural events in Central Europe. In 2015 he founded the Institute of Advanced Studies Kőszeg (</a:t>
            </a:r>
            <a:r>
              <a:rPr lang="en-US" sz="1200" kern="100" dirty="0" err="1">
                <a:solidFill>
                  <a:schemeClr val="bg1"/>
                </a:solidFill>
                <a:latin typeface="+mj-lt"/>
                <a:ea typeface="Aptos" panose="020B0004020202020204" pitchFamily="34" charset="0"/>
                <a:cs typeface="Times New Roman" panose="02020603050405020304" pitchFamily="18" charset="0"/>
              </a:rPr>
              <a:t>iASK</a:t>
            </a:r>
            <a:r>
              <a:rPr lang="en-US" sz="1200" kern="100" dirty="0">
                <a:solidFill>
                  <a:schemeClr val="bg1"/>
                </a:solidFill>
                <a:latin typeface="+mj-lt"/>
                <a:ea typeface="Aptos" panose="020B0004020202020204" pitchFamily="34" charset="0"/>
                <a:cs typeface="Times New Roman" panose="02020603050405020304" pitchFamily="18" charset="0"/>
              </a:rPr>
              <a:t>), an internationally renowned institution with wide-ranging contacts, which is an outstanding initiative for the qualitative renewal of research and education in Hungary. The Institute is an Academic Member of FIABCI and Ferenc </a:t>
            </a:r>
            <a:r>
              <a:rPr lang="en-US" sz="1200" kern="100" dirty="0" err="1">
                <a:solidFill>
                  <a:schemeClr val="bg1"/>
                </a:solidFill>
                <a:latin typeface="+mj-lt"/>
                <a:ea typeface="Aptos" panose="020B0004020202020204" pitchFamily="34" charset="0"/>
                <a:cs typeface="Times New Roman" panose="02020603050405020304" pitchFamily="18" charset="0"/>
              </a:rPr>
              <a:t>Miszlivetz</a:t>
            </a:r>
            <a:r>
              <a:rPr lang="en-US" sz="1200" kern="100" dirty="0">
                <a:solidFill>
                  <a:schemeClr val="bg1"/>
                </a:solidFill>
                <a:latin typeface="+mj-lt"/>
                <a:ea typeface="Aptos" panose="020B0004020202020204" pitchFamily="34" charset="0"/>
                <a:cs typeface="Times New Roman" panose="02020603050405020304" pitchFamily="18" charset="0"/>
              </a:rPr>
              <a:t> is a member of FIABCI.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His academic research is holistic and interdisciplinary in its approach, and is generally related to remedies of underdevelopment, complexities of international global transformations, trends and crises. His work and his achievements in science organization, institution building, innovation and development are complex and innovative. </a:t>
            </a:r>
          </a:p>
          <a:p>
            <a:pPr algn="ctr">
              <a:lnSpc>
                <a:spcPct val="107000"/>
              </a:lnSpc>
            </a:pPr>
            <a:r>
              <a:rPr lang="en-US" sz="1200" kern="100" dirty="0">
                <a:solidFill>
                  <a:schemeClr val="bg1"/>
                </a:solidFill>
                <a:latin typeface="+mj-lt"/>
                <a:ea typeface="Aptos" panose="020B0004020202020204" pitchFamily="34" charset="0"/>
                <a:cs typeface="Times New Roman" panose="02020603050405020304" pitchFamily="18" charset="0"/>
              </a:rPr>
              <a:t>The most recent result of his work is the development and application of the KRAFT (Creative Cities, Sustainable Region) Complex Development Strategy and Methodology for the West </a:t>
            </a:r>
            <a:r>
              <a:rPr lang="en-US" sz="1200" kern="100" dirty="0" err="1">
                <a:solidFill>
                  <a:schemeClr val="bg1"/>
                </a:solidFill>
                <a:latin typeface="+mj-lt"/>
                <a:ea typeface="Aptos" panose="020B0004020202020204" pitchFamily="34" charset="0"/>
                <a:cs typeface="Times New Roman" panose="02020603050405020304" pitchFamily="18" charset="0"/>
              </a:rPr>
              <a:t>Pannon</a:t>
            </a:r>
            <a:r>
              <a:rPr lang="en-US" sz="1200" kern="100" dirty="0">
                <a:solidFill>
                  <a:schemeClr val="bg1"/>
                </a:solidFill>
                <a:latin typeface="+mj-lt"/>
                <a:ea typeface="Aptos" panose="020B0004020202020204" pitchFamily="34" charset="0"/>
                <a:cs typeface="Times New Roman" panose="02020603050405020304" pitchFamily="18" charset="0"/>
              </a:rPr>
              <a:t> region and East-Central Europe. Its originality lies in the combined collaboration of engineering, natural sciences, social sciences, humanities and arts in the design and implementation of local and regional development projects. The renovation work carried out in the historic center of Kőszeg under the KRAFT program has resulted in beautifully restored buildings with new designated functions that recognize the social and cultural benefit of the central complex and the integration of environmental considerations. The experience of recent years has also shown that new ways of managing, presenting and exploiting cultural heritage, endowing them with new social, scientific and cultural functions enhances city and regional economic and touristic performance. The new functions of the renovated buildings create a synergy that inevitably increases the attractiveness of the city and strengthens the identity of its inhabitants. The KRAFT concept identifies a number of interrelated cultural, socio-economic and infrastructural dimensions, thus assessing the development potential of the city and its surroundings and providing a basis for a comparative analysis. The KRAFT methodology has also contributed to a new concept of complex regional re-development. The strategy contributed to the successful application of the city of </a:t>
            </a:r>
            <a:r>
              <a:rPr lang="en-US" sz="1200" kern="100" dirty="0" err="1">
                <a:solidFill>
                  <a:schemeClr val="bg1"/>
                </a:solidFill>
                <a:latin typeface="+mj-lt"/>
                <a:ea typeface="Aptos" panose="020B0004020202020204" pitchFamily="34" charset="0"/>
                <a:cs typeface="Times New Roman" panose="02020603050405020304" pitchFamily="18" charset="0"/>
              </a:rPr>
              <a:t>Veszprém</a:t>
            </a:r>
            <a:r>
              <a:rPr lang="en-US" sz="1200" kern="100" dirty="0">
                <a:solidFill>
                  <a:schemeClr val="bg1"/>
                </a:solidFill>
                <a:latin typeface="+mj-lt"/>
                <a:ea typeface="Aptos" panose="020B0004020202020204" pitchFamily="34" charset="0"/>
                <a:cs typeface="Times New Roman" panose="02020603050405020304" pitchFamily="18" charset="0"/>
              </a:rPr>
              <a:t> and the Lake Balaton region to become a European Capital of Culture in 2023.</a:t>
            </a: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a:p>
            <a:pPr algn="ctr">
              <a:lnSpc>
                <a:spcPct val="107000"/>
              </a:lnSpc>
            </a:pPr>
            <a:endParaRPr lang="en-US" sz="1200" kern="100" dirty="0">
              <a:solidFill>
                <a:schemeClr val="bg1"/>
              </a:solidFill>
              <a:latin typeface="+mj-lt"/>
              <a:ea typeface="Aptos" panose="020B0004020202020204" pitchFamily="34" charset="0"/>
              <a:cs typeface="Times New Roman" panose="02020603050405020304" pitchFamily="18" charset="0"/>
            </a:endParaRPr>
          </a:p>
        </p:txBody>
      </p:sp>
      <p:pic>
        <p:nvPicPr>
          <p:cNvPr id="2" name="Kép 1" descr="A képen kültéri, ég, növény, felhő látható&#10;&#10;Automatikusan generált leírás">
            <a:extLst>
              <a:ext uri="{FF2B5EF4-FFF2-40B4-BE49-F238E27FC236}">
                <a16:creationId xmlns:a16="http://schemas.microsoft.com/office/drawing/2014/main" id="{29EA31B2-1E6C-6CA5-29FE-CF0A7ED227B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8013" b="5737"/>
          <a:stretch/>
        </p:blipFill>
        <p:spPr bwMode="auto">
          <a:xfrm>
            <a:off x="718245" y="7147416"/>
            <a:ext cx="1930400" cy="2503805"/>
          </a:xfrm>
          <a:prstGeom prst="rect">
            <a:avLst/>
          </a:prstGeom>
          <a:noFill/>
          <a:ln>
            <a:noFill/>
          </a:ln>
          <a:extLst>
            <a:ext uri="{53640926-AAD7-44D8-BBD7-CCE9431645EC}">
              <a14:shadowObscured xmlns:a14="http://schemas.microsoft.com/office/drawing/2010/main"/>
            </a:ext>
          </a:extLst>
        </p:spPr>
      </p:pic>
      <p:pic>
        <p:nvPicPr>
          <p:cNvPr id="4" name="Kép 3" descr="A képen fedett pályás, fal, művészet, vakolat látható&#10;&#10;Automatikusan generált leírás">
            <a:extLst>
              <a:ext uri="{FF2B5EF4-FFF2-40B4-BE49-F238E27FC236}">
                <a16:creationId xmlns:a16="http://schemas.microsoft.com/office/drawing/2014/main" id="{5BAC4280-C515-31DE-507C-A5693F57053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24665" y="7131541"/>
            <a:ext cx="2145030" cy="2519680"/>
          </a:xfrm>
          <a:prstGeom prst="rect">
            <a:avLst/>
          </a:prstGeom>
          <a:noFill/>
          <a:ln>
            <a:noFill/>
          </a:ln>
        </p:spPr>
      </p:pic>
      <p:pic>
        <p:nvPicPr>
          <p:cNvPr id="5" name="Kép 4" descr="A képen bútorok, fedett pályás, belsőépítészet, fal látható&#10;&#10;Automatikusan generált leírás">
            <a:extLst>
              <a:ext uri="{FF2B5EF4-FFF2-40B4-BE49-F238E27FC236}">
                <a16:creationId xmlns:a16="http://schemas.microsoft.com/office/drawing/2014/main" id="{511743BE-8E30-B265-FBAF-82234F6B5F3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370254" y="7131541"/>
            <a:ext cx="1676400" cy="2519680"/>
          </a:xfrm>
          <a:prstGeom prst="rect">
            <a:avLst/>
          </a:prstGeom>
          <a:noFill/>
          <a:ln>
            <a:noFill/>
          </a:ln>
        </p:spPr>
      </p:pic>
      <p:sp>
        <p:nvSpPr>
          <p:cNvPr id="6" name="Szövegdoboz 15">
            <a:extLst>
              <a:ext uri="{FF2B5EF4-FFF2-40B4-BE49-F238E27FC236}">
                <a16:creationId xmlns:a16="http://schemas.microsoft.com/office/drawing/2014/main" id="{2A2FA39D-4B09-87E1-5D2F-29588E3C1E86}"/>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39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1873853544"/>
              </p:ext>
            </p:extLst>
          </p:nvPr>
        </p:nvGraphicFramePr>
        <p:xfrm>
          <a:off x="665468" y="1183647"/>
          <a:ext cx="6513162" cy="9305059"/>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263720">
                <a:tc gridSpan="2">
                  <a:txBody>
                    <a:bodyPr/>
                    <a:lstStyle/>
                    <a:p>
                      <a:pPr>
                        <a:lnSpc>
                          <a:spcPct val="115000"/>
                        </a:lnSpc>
                        <a:spcAft>
                          <a:spcPts val="800"/>
                        </a:spcAft>
                      </a:pPr>
                      <a:r>
                        <a:rPr lang="en-GB" sz="1500" b="1" dirty="0">
                          <a:solidFill>
                            <a:srgbClr val="E77B2A"/>
                          </a:solidFill>
                          <a:effectLst/>
                        </a:rPr>
                        <a:t>Thursday, September 26, 2024</a:t>
                      </a:r>
                      <a:endParaRPr lang="hu-HU" sz="1100" dirty="0">
                        <a:solidFill>
                          <a:srgbClr val="E77B2A"/>
                        </a:solidFill>
                        <a:effectLst/>
                        <a:highlight>
                          <a:srgbClr val="003E60"/>
                        </a:highligh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hMerge="1">
                  <a:txBody>
                    <a:bodyPr/>
                    <a:lstStyle/>
                    <a:p>
                      <a:endParaRPr lang="hu-HU"/>
                    </a:p>
                  </a:txBody>
                  <a:tcPr/>
                </a:tc>
                <a:extLst>
                  <a:ext uri="{0D108BD9-81ED-4DB2-BD59-A6C34878D82A}">
                    <a16:rowId xmlns:a16="http://schemas.microsoft.com/office/drawing/2014/main" val="3873705696"/>
                  </a:ext>
                </a:extLst>
              </a:tr>
              <a:tr h="779769">
                <a:tc>
                  <a:txBody>
                    <a:bodyPr/>
                    <a:lstStyle/>
                    <a:p>
                      <a:pPr>
                        <a:lnSpc>
                          <a:spcPct val="115000"/>
                        </a:lnSpc>
                        <a:spcAft>
                          <a:spcPts val="800"/>
                        </a:spcAft>
                      </a:pPr>
                      <a:r>
                        <a:rPr lang="en-GB" sz="1100" dirty="0">
                          <a:solidFill>
                            <a:schemeClr val="bg1"/>
                          </a:solidFill>
                          <a:effectLst/>
                        </a:rPr>
                        <a:t>09:30 am – 01:00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gn="just">
                        <a:lnSpc>
                          <a:spcPct val="115000"/>
                        </a:lnSpc>
                        <a:spcAft>
                          <a:spcPts val="800"/>
                        </a:spcAft>
                      </a:pPr>
                      <a:r>
                        <a:rPr lang="en-US" sz="1200" b="1" dirty="0">
                          <a:solidFill>
                            <a:schemeClr val="bg1"/>
                          </a:solidFill>
                          <a:effectLst/>
                        </a:rPr>
                        <a:t>Budapest Sightseeing Tour for Members and Accompanying persons</a:t>
                      </a:r>
                    </a:p>
                    <a:p>
                      <a:pPr algn="just">
                        <a:lnSpc>
                          <a:spcPct val="115000"/>
                        </a:lnSpc>
                        <a:spcAft>
                          <a:spcPts val="800"/>
                        </a:spcAft>
                      </a:pPr>
                      <a:r>
                        <a:rPr lang="en-US" sz="1200" b="1" dirty="0">
                          <a:solidFill>
                            <a:schemeClr val="bg1"/>
                          </a:solidFill>
                          <a:effectLst/>
                        </a:rPr>
                        <a:t>- </a:t>
                      </a:r>
                      <a:r>
                        <a:rPr lang="en-US" sz="1200" b="0" dirty="0">
                          <a:solidFill>
                            <a:schemeClr val="bg1"/>
                          </a:solidFill>
                          <a:effectLst/>
                        </a:rPr>
                        <a:t>Departure from Emerald Residence Hotel &amp; Suites</a:t>
                      </a:r>
                      <a:endParaRPr lang="hu-HU" sz="1100" b="0" dirty="0">
                        <a:solidFill>
                          <a:schemeClr val="bg1"/>
                        </a:solidFill>
                        <a:effectLst/>
                      </a:endParaRPr>
                    </a:p>
                  </a:txBody>
                  <a:tcPr marL="68964" marR="68964" marT="0" marB="0">
                    <a:noFill/>
                  </a:tcPr>
                </a:tc>
                <a:extLst>
                  <a:ext uri="{0D108BD9-81ED-4DB2-BD59-A6C34878D82A}">
                    <a16:rowId xmlns:a16="http://schemas.microsoft.com/office/drawing/2014/main" val="1658415780"/>
                  </a:ext>
                </a:extLst>
              </a:tr>
              <a:tr h="3755769">
                <a:tc>
                  <a:txBody>
                    <a:bodyPr/>
                    <a:lstStyle/>
                    <a:p>
                      <a:pPr>
                        <a:lnSpc>
                          <a:spcPct val="115000"/>
                        </a:lnSpc>
                        <a:spcAft>
                          <a:spcPts val="800"/>
                        </a:spcAft>
                      </a:pPr>
                      <a:r>
                        <a:rPr lang="fr-FR" sz="1100" dirty="0">
                          <a:solidFill>
                            <a:schemeClr val="bg1"/>
                          </a:solidFill>
                          <a:effectLst/>
                        </a:rPr>
                        <a:t>09:30 </a:t>
                      </a:r>
                      <a:r>
                        <a:rPr lang="fr-FR" sz="1100" dirty="0" err="1">
                          <a:solidFill>
                            <a:schemeClr val="bg1"/>
                          </a:solidFill>
                          <a:effectLst/>
                        </a:rPr>
                        <a:t>am</a:t>
                      </a:r>
                      <a:r>
                        <a:rPr lang="fr-FR" sz="1100" dirty="0">
                          <a:solidFill>
                            <a:schemeClr val="bg1"/>
                          </a:solidFill>
                          <a:effectLst/>
                        </a:rPr>
                        <a:t> – 12:30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nSpc>
                          <a:spcPct val="115000"/>
                        </a:lnSpc>
                        <a:spcAft>
                          <a:spcPts val="800"/>
                        </a:spcAft>
                      </a:pPr>
                      <a:r>
                        <a:rPr lang="en-US" sz="1200" b="1" dirty="0">
                          <a:solidFill>
                            <a:schemeClr val="bg1"/>
                          </a:solidFill>
                          <a:effectLst/>
                        </a:rPr>
                        <a:t>Board of Directors Meeting ©</a:t>
                      </a:r>
                    </a:p>
                    <a:p>
                      <a:pPr>
                        <a:lnSpc>
                          <a:spcPct val="115000"/>
                        </a:lnSpc>
                        <a:spcAft>
                          <a:spcPts val="800"/>
                        </a:spcAft>
                      </a:pPr>
                      <a:r>
                        <a:rPr lang="en-US" sz="1200" b="0" dirty="0">
                          <a:solidFill>
                            <a:schemeClr val="bg1"/>
                          </a:solidFill>
                          <a:effectLst/>
                        </a:rPr>
                        <a:t>- Mercure Hotel Budapest City Center, 1052 Budapest </a:t>
                      </a:r>
                      <a:r>
                        <a:rPr lang="en-US" sz="1200" b="0" dirty="0" err="1">
                          <a:solidFill>
                            <a:schemeClr val="bg1"/>
                          </a:solidFill>
                          <a:effectLst/>
                        </a:rPr>
                        <a:t>Váci</a:t>
                      </a:r>
                      <a:r>
                        <a:rPr lang="en-US" sz="1200" b="0" dirty="0">
                          <a:solidFill>
                            <a:schemeClr val="bg1"/>
                          </a:solidFill>
                          <a:effectLst/>
                        </a:rPr>
                        <a:t> </a:t>
                      </a:r>
                      <a:r>
                        <a:rPr lang="en-US" sz="1200" b="0" dirty="0" err="1">
                          <a:solidFill>
                            <a:schemeClr val="bg1"/>
                          </a:solidFill>
                          <a:effectLst/>
                        </a:rPr>
                        <a:t>utca</a:t>
                      </a:r>
                      <a:r>
                        <a:rPr lang="en-US" sz="1200" b="0" dirty="0">
                          <a:solidFill>
                            <a:schemeClr val="bg1"/>
                          </a:solidFill>
                          <a:effectLst/>
                        </a:rPr>
                        <a:t> 20</a:t>
                      </a:r>
                    </a:p>
                    <a:p>
                      <a:pPr algn="r">
                        <a:lnSpc>
                          <a:spcPct val="115000"/>
                        </a:lnSpc>
                        <a:spcAft>
                          <a:spcPts val="800"/>
                        </a:spcAft>
                      </a:pPr>
                      <a:r>
                        <a:rPr lang="fr-FR" sz="1100" dirty="0">
                          <a:solidFill>
                            <a:schemeClr val="bg1"/>
                          </a:solidFill>
                          <a:effectLst/>
                        </a:rPr>
                        <a:t> </a:t>
                      </a:r>
                      <a:endParaRPr lang="hu-HU" sz="1100" dirty="0">
                        <a:solidFill>
                          <a:schemeClr val="bg1"/>
                        </a:solidFill>
                        <a:effectLst/>
                      </a:endParaRPr>
                    </a:p>
                    <a:p>
                      <a:pPr algn="r">
                        <a:lnSpc>
                          <a:spcPct val="115000"/>
                        </a:lnSpc>
                        <a:spcAft>
                          <a:spcPts val="800"/>
                        </a:spcAft>
                      </a:pPr>
                      <a:r>
                        <a:rPr lang="fr-FR" sz="1100" dirty="0">
                          <a:solidFill>
                            <a:schemeClr val="bg1"/>
                          </a:solidFill>
                          <a:effectLst/>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extLst>
                  <a:ext uri="{0D108BD9-81ED-4DB2-BD59-A6C34878D82A}">
                    <a16:rowId xmlns:a16="http://schemas.microsoft.com/office/drawing/2014/main" val="875099103"/>
                  </a:ext>
                </a:extLst>
              </a:tr>
              <a:tr h="506827">
                <a:tc>
                  <a:txBody>
                    <a:bodyPr/>
                    <a:lstStyle/>
                    <a:p>
                      <a:pPr>
                        <a:lnSpc>
                          <a:spcPct val="115000"/>
                        </a:lnSpc>
                        <a:spcAft>
                          <a:spcPts val="800"/>
                        </a:spcAft>
                      </a:pPr>
                      <a:r>
                        <a:rPr lang="hu-H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12:30 pm – 02:00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gn="l">
                        <a:lnSpc>
                          <a:spcPct val="115000"/>
                        </a:lnSpc>
                        <a:spcAft>
                          <a:spcPts val="800"/>
                        </a:spcAft>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Board of Directors Lunch Break ©</a:t>
                      </a:r>
                    </a:p>
                    <a:p>
                      <a:pPr algn="l">
                        <a:lnSpc>
                          <a:spcPct val="115000"/>
                        </a:lnSpc>
                        <a:spcAft>
                          <a:spcPts val="80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Mercure Hotel Budapest City Center</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extLst>
                  <a:ext uri="{0D108BD9-81ED-4DB2-BD59-A6C34878D82A}">
                    <a16:rowId xmlns:a16="http://schemas.microsoft.com/office/drawing/2014/main" val="3094457228"/>
                  </a:ext>
                </a:extLst>
              </a:tr>
              <a:tr h="3995896">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tc>
                  <a:txBody>
                    <a:bodyPr/>
                    <a:lstStyle/>
                    <a:p>
                      <a:pPr algn="l">
                        <a:lnSpc>
                          <a:spcPct val="100000"/>
                        </a:lnSpc>
                        <a:spcAft>
                          <a:spcPts val="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Business Networking Forum</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Mercure Hotel Budapest City Center</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80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Preliminary Agenda</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02:00 pm – 02:05 pm: Opening Remarks by FIABCI World President</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02:05 pm – 02:20 pm Opening speech by Regő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Lánszki</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State Secretary</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02-20 pm-02:30 pm: Advancing Innovation and Sustainability</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by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Harely</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Dikkinson</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FIABCI Strategic Partner</a:t>
                      </a:r>
                    </a:p>
                    <a:p>
                      <a:pPr algn="l">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800"/>
                        </a:spcAft>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80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H&amp;D aims to minimize ecological footprint and build spaces that foster social interaction and collective wellbeing while keeping in mind environmental issues related to real estate. This concept is known as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Neomutualism</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road map to a brighter future.</a:t>
                      </a:r>
                    </a:p>
                    <a:p>
                      <a:pPr algn="l">
                        <a:lnSpc>
                          <a:spcPct val="115000"/>
                        </a:lnSpc>
                        <a:spcAft>
                          <a:spcPts val="80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Neomutualism</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Redesigning competitiveness and welfare from below" by Paolo Venturi and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Flaviano</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Zandonai</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noFill/>
                  </a:tcPr>
                </a:tc>
                <a:extLst>
                  <a:ext uri="{0D108BD9-81ED-4DB2-BD59-A6C34878D82A}">
                    <a16:rowId xmlns:a16="http://schemas.microsoft.com/office/drawing/2014/main" val="1014162584"/>
                  </a:ext>
                </a:extLst>
              </a:tr>
            </a:tbl>
          </a:graphicData>
        </a:graphic>
      </p:graphicFrame>
      <p:pic>
        <p:nvPicPr>
          <p:cNvPr id="4" name="Kép 3">
            <a:extLst>
              <a:ext uri="{FF2B5EF4-FFF2-40B4-BE49-F238E27FC236}">
                <a16:creationId xmlns:a16="http://schemas.microsoft.com/office/drawing/2014/main" id="{20BBD0BB-1D33-D3CB-F551-FA468CA5CEA8}"/>
              </a:ext>
            </a:extLst>
          </p:cNvPr>
          <p:cNvPicPr>
            <a:picLocks noChangeAspect="1"/>
          </p:cNvPicPr>
          <p:nvPr/>
        </p:nvPicPr>
        <p:blipFill>
          <a:blip r:embed="rId2"/>
          <a:stretch>
            <a:fillRect/>
          </a:stretch>
        </p:blipFill>
        <p:spPr>
          <a:xfrm>
            <a:off x="2505178" y="8411055"/>
            <a:ext cx="2873173" cy="738432"/>
          </a:xfrm>
          <a:prstGeom prst="rect">
            <a:avLst/>
          </a:prstGeom>
        </p:spPr>
      </p:pic>
      <p:sp>
        <p:nvSpPr>
          <p:cNvPr id="8" name="Téglalap 7">
            <a:extLst>
              <a:ext uri="{FF2B5EF4-FFF2-40B4-BE49-F238E27FC236}">
                <a16:creationId xmlns:a16="http://schemas.microsoft.com/office/drawing/2014/main" id="{6B0AAB7E-9A99-6B2F-32B9-34756B3A1634}"/>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3" name="Kép 12" descr="A képen szöveg látható&#10;&#10;Automatikusan generált leírás">
            <a:extLst>
              <a:ext uri="{FF2B5EF4-FFF2-40B4-BE49-F238E27FC236}">
                <a16:creationId xmlns:a16="http://schemas.microsoft.com/office/drawing/2014/main" id="{B1CCFC6E-3669-CBAE-A0BA-41D3DC558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A6289C17-32FD-B0F1-3398-170116F22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5" name="Kép 4" descr="A képen fedett pályás, bútorok, mennyezet, fal látható&#10;&#10;Automatikusan generált leírás">
            <a:extLst>
              <a:ext uri="{FF2B5EF4-FFF2-40B4-BE49-F238E27FC236}">
                <a16:creationId xmlns:a16="http://schemas.microsoft.com/office/drawing/2014/main" id="{EB3EB5A7-3DE5-6E27-A280-10FF8B54E7E6}"/>
              </a:ext>
            </a:extLst>
          </p:cNvPr>
          <p:cNvPicPr>
            <a:picLocks noChangeAspect="1"/>
          </p:cNvPicPr>
          <p:nvPr/>
        </p:nvPicPr>
        <p:blipFill>
          <a:blip r:embed="rId5">
            <a:extLst>
              <a:ext uri="{28A0092B-C50C-407E-A947-70E740481C1C}">
                <a14:useLocalDpi xmlns:a14="http://schemas.microsoft.com/office/drawing/2010/main" val="0"/>
              </a:ext>
            </a:extLst>
          </a:blip>
          <a:srcRect t="11850"/>
          <a:stretch/>
        </p:blipFill>
        <p:spPr>
          <a:xfrm>
            <a:off x="1601437" y="2877522"/>
            <a:ext cx="4416970" cy="2920165"/>
          </a:xfrm>
          <a:prstGeom prst="rect">
            <a:avLst/>
          </a:prstGeom>
        </p:spPr>
      </p:pic>
      <p:sp>
        <p:nvSpPr>
          <p:cNvPr id="2" name="Szövegdoboz 15">
            <a:extLst>
              <a:ext uri="{FF2B5EF4-FFF2-40B4-BE49-F238E27FC236}">
                <a16:creationId xmlns:a16="http://schemas.microsoft.com/office/drawing/2014/main" id="{1ED4F507-E245-2C40-8AFA-01546A748EB8}"/>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0818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F31D82B1-2D42-0D3D-3398-CF1A167F4267}"/>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2" name="Kép 11" descr="A képen szöveg látható&#10;&#10;Automatikusan generált leírás">
            <a:extLst>
              <a:ext uri="{FF2B5EF4-FFF2-40B4-BE49-F238E27FC236}">
                <a16:creationId xmlns:a16="http://schemas.microsoft.com/office/drawing/2014/main" id="{29B40A82-E3BB-3D76-F170-4C2A0D50B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8655148A-DD8A-539A-96EC-F830B1BA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sp>
        <p:nvSpPr>
          <p:cNvPr id="5" name="Szövegdoboz 4">
            <a:extLst>
              <a:ext uri="{FF2B5EF4-FFF2-40B4-BE49-F238E27FC236}">
                <a16:creationId xmlns:a16="http://schemas.microsoft.com/office/drawing/2014/main" id="{50CD3D16-67DC-97D5-F83E-F95C2459E42C}"/>
              </a:ext>
            </a:extLst>
          </p:cNvPr>
          <p:cNvSpPr txBox="1"/>
          <p:nvPr/>
        </p:nvSpPr>
        <p:spPr>
          <a:xfrm>
            <a:off x="2230409" y="1854168"/>
            <a:ext cx="3383280" cy="523220"/>
          </a:xfrm>
          <a:prstGeom prst="rect">
            <a:avLst/>
          </a:prstGeom>
          <a:noFill/>
        </p:spPr>
        <p:txBody>
          <a:bodyPr wrap="square" rtlCol="0">
            <a:spAutoFit/>
          </a:bodyPr>
          <a:lstStyle/>
          <a:p>
            <a:pPr algn="ctr"/>
            <a:r>
              <a:rPr lang="hu-HU" sz="2800" b="1" dirty="0">
                <a:solidFill>
                  <a:schemeClr val="bg1"/>
                </a:solidFill>
              </a:rPr>
              <a:t>CONTACTS</a:t>
            </a:r>
          </a:p>
        </p:txBody>
      </p:sp>
      <p:pic>
        <p:nvPicPr>
          <p:cNvPr id="10" name="Kép 9" descr="A képen Emberi arc, személy, ruházat, mosoly látható&#10;&#10;Automatikusan generált leírás">
            <a:extLst>
              <a:ext uri="{FF2B5EF4-FFF2-40B4-BE49-F238E27FC236}">
                <a16:creationId xmlns:a16="http://schemas.microsoft.com/office/drawing/2014/main" id="{4C82E840-D187-DA75-3506-B08F9E6A95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92668" y="3570988"/>
            <a:ext cx="2335763" cy="2345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Kép 15" descr="A képen személy, Emberi arc, Divatkiegészítő, portré látható&#10;&#10;Automatikusan generált leírás">
            <a:extLst>
              <a:ext uri="{FF2B5EF4-FFF2-40B4-BE49-F238E27FC236}">
                <a16:creationId xmlns:a16="http://schemas.microsoft.com/office/drawing/2014/main" id="{20B299B5-8DB6-86D0-222D-61F70E4D4A0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3147637" y="3570988"/>
            <a:ext cx="1563499" cy="2345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Szövegdoboz 16">
            <a:extLst>
              <a:ext uri="{FF2B5EF4-FFF2-40B4-BE49-F238E27FC236}">
                <a16:creationId xmlns:a16="http://schemas.microsoft.com/office/drawing/2014/main" id="{2B1212AF-8593-5AA4-F518-E6FEF2D46652}"/>
              </a:ext>
            </a:extLst>
          </p:cNvPr>
          <p:cNvSpPr txBox="1"/>
          <p:nvPr/>
        </p:nvSpPr>
        <p:spPr>
          <a:xfrm>
            <a:off x="589924" y="6169010"/>
            <a:ext cx="2167671" cy="2862322"/>
          </a:xfrm>
          <a:prstGeom prst="rect">
            <a:avLst/>
          </a:prstGeom>
          <a:noFill/>
        </p:spPr>
        <p:txBody>
          <a:bodyPr wrap="square" rtlCol="0">
            <a:spAutoFit/>
          </a:bodyPr>
          <a:lstStyle/>
          <a:p>
            <a:pPr algn="ctr"/>
            <a:r>
              <a:rPr lang="hu-HU" dirty="0">
                <a:solidFill>
                  <a:schemeClr val="bg1"/>
                </a:solidFill>
              </a:rPr>
              <a:t>GÖNCZI LÁSZLÓ</a:t>
            </a:r>
          </a:p>
          <a:p>
            <a:pPr algn="ctr"/>
            <a:endParaRPr lang="hu-HU" dirty="0">
              <a:solidFill>
                <a:schemeClr val="bg1"/>
              </a:solidFill>
            </a:endParaRPr>
          </a:p>
          <a:p>
            <a:pPr algn="ctr"/>
            <a:r>
              <a:rPr lang="hu-HU" dirty="0">
                <a:solidFill>
                  <a:schemeClr val="bg1"/>
                </a:solidFill>
              </a:rPr>
              <a:t>FIABCI HUNGARY </a:t>
            </a:r>
            <a:r>
              <a:rPr lang="hu-HU" dirty="0" err="1">
                <a:solidFill>
                  <a:schemeClr val="bg1"/>
                </a:solidFill>
              </a:rPr>
              <a:t>President</a:t>
            </a:r>
            <a:endParaRPr lang="hu-HU" dirty="0">
              <a:solidFill>
                <a:schemeClr val="bg1"/>
              </a:solidFill>
            </a:endParaRPr>
          </a:p>
          <a:p>
            <a:pPr algn="ctr"/>
            <a:endParaRPr lang="hu-HU" dirty="0">
              <a:solidFill>
                <a:schemeClr val="bg1"/>
              </a:solidFill>
            </a:endParaRPr>
          </a:p>
          <a:p>
            <a:pPr algn="ctr"/>
            <a:r>
              <a:rPr lang="hu-HU" dirty="0">
                <a:solidFill>
                  <a:schemeClr val="bg1"/>
                </a:solidFill>
              </a:rPr>
              <a:t>FIABCI</a:t>
            </a:r>
          </a:p>
          <a:p>
            <a:pPr algn="ctr"/>
            <a:r>
              <a:rPr lang="hu-HU" dirty="0">
                <a:solidFill>
                  <a:schemeClr val="bg1"/>
                </a:solidFill>
              </a:rPr>
              <a:t>Prix </a:t>
            </a:r>
            <a:r>
              <a:rPr lang="hu-HU" dirty="0" err="1">
                <a:solidFill>
                  <a:schemeClr val="bg1"/>
                </a:solidFill>
              </a:rPr>
              <a:t>d'Excellence</a:t>
            </a:r>
            <a:r>
              <a:rPr lang="hu-HU" dirty="0">
                <a:solidFill>
                  <a:schemeClr val="bg1"/>
                </a:solidFill>
              </a:rPr>
              <a:t> </a:t>
            </a:r>
            <a:r>
              <a:rPr lang="hu-HU" dirty="0" err="1">
                <a:solidFill>
                  <a:schemeClr val="bg1"/>
                </a:solidFill>
              </a:rPr>
              <a:t>Committee</a:t>
            </a:r>
            <a:endParaRPr lang="hu-HU" dirty="0">
              <a:solidFill>
                <a:schemeClr val="bg1"/>
              </a:solidFill>
            </a:endParaRPr>
          </a:p>
          <a:p>
            <a:pPr algn="ctr"/>
            <a:r>
              <a:rPr lang="hu-HU" dirty="0">
                <a:solidFill>
                  <a:schemeClr val="bg1"/>
                </a:solidFill>
              </a:rPr>
              <a:t>President</a:t>
            </a:r>
          </a:p>
          <a:p>
            <a:pPr algn="ctr"/>
            <a:r>
              <a:rPr lang="hu-HU" dirty="0">
                <a:solidFill>
                  <a:schemeClr val="bg1"/>
                </a:solidFill>
              </a:rPr>
              <a:t>+36 30 730 1111</a:t>
            </a:r>
          </a:p>
        </p:txBody>
      </p:sp>
      <p:sp>
        <p:nvSpPr>
          <p:cNvPr id="18" name="Szövegdoboz 17">
            <a:extLst>
              <a:ext uri="{FF2B5EF4-FFF2-40B4-BE49-F238E27FC236}">
                <a16:creationId xmlns:a16="http://schemas.microsoft.com/office/drawing/2014/main" id="{644D06D0-9028-3A45-53A0-029FF1FE88EA}"/>
              </a:ext>
            </a:extLst>
          </p:cNvPr>
          <p:cNvSpPr txBox="1"/>
          <p:nvPr/>
        </p:nvSpPr>
        <p:spPr>
          <a:xfrm>
            <a:off x="2845550" y="6167516"/>
            <a:ext cx="2167671" cy="1754326"/>
          </a:xfrm>
          <a:prstGeom prst="rect">
            <a:avLst/>
          </a:prstGeom>
          <a:noFill/>
        </p:spPr>
        <p:txBody>
          <a:bodyPr wrap="square" rtlCol="0">
            <a:spAutoFit/>
          </a:bodyPr>
          <a:lstStyle/>
          <a:p>
            <a:pPr algn="ctr"/>
            <a:r>
              <a:rPr lang="hu-HU" dirty="0">
                <a:solidFill>
                  <a:schemeClr val="bg1"/>
                </a:solidFill>
              </a:rPr>
              <a:t>SZOMOLÁNYI JUDIT</a:t>
            </a:r>
          </a:p>
          <a:p>
            <a:pPr algn="ctr"/>
            <a:endParaRPr lang="hu-HU" dirty="0">
              <a:solidFill>
                <a:schemeClr val="bg1"/>
              </a:solidFill>
            </a:endParaRPr>
          </a:p>
          <a:p>
            <a:pPr algn="ctr"/>
            <a:r>
              <a:rPr lang="hu-HU" dirty="0">
                <a:solidFill>
                  <a:schemeClr val="bg1"/>
                </a:solidFill>
              </a:rPr>
              <a:t>FIABCI HUNGARY</a:t>
            </a:r>
          </a:p>
          <a:p>
            <a:pPr algn="ctr"/>
            <a:r>
              <a:rPr lang="hu-HU" dirty="0">
                <a:solidFill>
                  <a:schemeClr val="bg1"/>
                </a:solidFill>
              </a:rPr>
              <a:t>Secretary</a:t>
            </a:r>
          </a:p>
          <a:p>
            <a:pPr algn="ctr"/>
            <a:endParaRPr lang="hu-HU" dirty="0">
              <a:solidFill>
                <a:schemeClr val="bg1"/>
              </a:solidFill>
            </a:endParaRPr>
          </a:p>
          <a:p>
            <a:pPr algn="ctr"/>
            <a:r>
              <a:rPr lang="hu-HU" dirty="0">
                <a:solidFill>
                  <a:schemeClr val="bg1"/>
                </a:solidFill>
              </a:rPr>
              <a:t>+36 30 346 8707</a:t>
            </a:r>
          </a:p>
        </p:txBody>
      </p:sp>
      <p:sp>
        <p:nvSpPr>
          <p:cNvPr id="19" name="Szövegdoboz 18">
            <a:extLst>
              <a:ext uri="{FF2B5EF4-FFF2-40B4-BE49-F238E27FC236}">
                <a16:creationId xmlns:a16="http://schemas.microsoft.com/office/drawing/2014/main" id="{97D76610-564E-840A-9270-75E416A46C05}"/>
              </a:ext>
            </a:extLst>
          </p:cNvPr>
          <p:cNvSpPr txBox="1"/>
          <p:nvPr/>
        </p:nvSpPr>
        <p:spPr>
          <a:xfrm>
            <a:off x="5101176" y="6167516"/>
            <a:ext cx="2335763" cy="2862322"/>
          </a:xfrm>
          <a:prstGeom prst="rect">
            <a:avLst/>
          </a:prstGeom>
          <a:noFill/>
        </p:spPr>
        <p:txBody>
          <a:bodyPr wrap="square" rtlCol="0">
            <a:spAutoFit/>
          </a:bodyPr>
          <a:lstStyle/>
          <a:p>
            <a:pPr algn="ctr"/>
            <a:r>
              <a:rPr lang="hu-HU" dirty="0">
                <a:solidFill>
                  <a:schemeClr val="bg1"/>
                </a:solidFill>
              </a:rPr>
              <a:t>FEUERTAG OTTÓ</a:t>
            </a:r>
          </a:p>
          <a:p>
            <a:pPr algn="ctr"/>
            <a:endParaRPr lang="hu-HU" dirty="0">
              <a:solidFill>
                <a:schemeClr val="bg1"/>
              </a:solidFill>
            </a:endParaRPr>
          </a:p>
          <a:p>
            <a:pPr algn="ctr"/>
            <a:r>
              <a:rPr lang="hu-HU" dirty="0">
                <a:solidFill>
                  <a:schemeClr val="bg1"/>
                </a:solidFill>
              </a:rPr>
              <a:t>FIABCI HUNGARY</a:t>
            </a:r>
          </a:p>
          <a:p>
            <a:pPr algn="ctr"/>
            <a:r>
              <a:rPr lang="hu-HU" dirty="0" err="1">
                <a:solidFill>
                  <a:schemeClr val="bg1"/>
                </a:solidFill>
              </a:rPr>
              <a:t>Board</a:t>
            </a:r>
            <a:r>
              <a:rPr lang="hu-HU" dirty="0">
                <a:solidFill>
                  <a:schemeClr val="bg1"/>
                </a:solidFill>
              </a:rPr>
              <a:t> </a:t>
            </a:r>
            <a:r>
              <a:rPr lang="hu-HU" dirty="0" err="1">
                <a:solidFill>
                  <a:schemeClr val="bg1"/>
                </a:solidFill>
              </a:rPr>
              <a:t>member</a:t>
            </a:r>
            <a:endParaRPr lang="hu-HU" dirty="0">
              <a:solidFill>
                <a:schemeClr val="bg1"/>
              </a:solidFill>
            </a:endParaRPr>
          </a:p>
          <a:p>
            <a:pPr algn="ctr"/>
            <a:endParaRPr lang="hu-HU" dirty="0">
              <a:solidFill>
                <a:schemeClr val="bg1"/>
              </a:solidFill>
            </a:endParaRPr>
          </a:p>
          <a:p>
            <a:pPr algn="ctr"/>
            <a:endParaRPr lang="hu-HU" dirty="0">
              <a:solidFill>
                <a:schemeClr val="bg1"/>
              </a:solidFill>
            </a:endParaRPr>
          </a:p>
          <a:p>
            <a:pPr algn="ctr"/>
            <a:r>
              <a:rPr lang="hu-HU" dirty="0">
                <a:solidFill>
                  <a:schemeClr val="bg1"/>
                </a:solidFill>
              </a:rPr>
              <a:t>EUROPA DESIGN</a:t>
            </a:r>
          </a:p>
          <a:p>
            <a:pPr algn="ctr"/>
            <a:r>
              <a:rPr lang="hu-HU" dirty="0" err="1">
                <a:solidFill>
                  <a:schemeClr val="bg1"/>
                </a:solidFill>
              </a:rPr>
              <a:t>Founder</a:t>
            </a:r>
            <a:endParaRPr lang="hu-HU" dirty="0">
              <a:solidFill>
                <a:schemeClr val="bg1"/>
              </a:solidFill>
            </a:endParaRPr>
          </a:p>
          <a:p>
            <a:pPr algn="ctr"/>
            <a:endParaRPr lang="hu-HU" dirty="0">
              <a:solidFill>
                <a:schemeClr val="bg1"/>
              </a:solidFill>
            </a:endParaRPr>
          </a:p>
          <a:p>
            <a:pPr algn="ctr"/>
            <a:r>
              <a:rPr lang="hu-HU" dirty="0">
                <a:solidFill>
                  <a:schemeClr val="bg1"/>
                </a:solidFill>
              </a:rPr>
              <a:t>+36 309 480 173</a:t>
            </a:r>
          </a:p>
        </p:txBody>
      </p:sp>
      <p:pic>
        <p:nvPicPr>
          <p:cNvPr id="20" name="Kép 19" descr="A képen ruházat, személy, kültéri, ég látható&#10;&#10;Automatikusan generált leírás">
            <a:extLst>
              <a:ext uri="{FF2B5EF4-FFF2-40B4-BE49-F238E27FC236}">
                <a16:creationId xmlns:a16="http://schemas.microsoft.com/office/drawing/2014/main" id="{605A525B-7841-8A5A-A4BA-9E923BAAF335}"/>
              </a:ext>
            </a:extLst>
          </p:cNvPr>
          <p:cNvPicPr>
            <a:picLocks noChangeAspect="1"/>
          </p:cNvPicPr>
          <p:nvPr/>
        </p:nvPicPr>
        <p:blipFill>
          <a:blip r:embed="rId8">
            <a:grayscl/>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2514" t="29099" r="41816" b="31827"/>
          <a:stretch/>
        </p:blipFill>
        <p:spPr>
          <a:xfrm>
            <a:off x="555094" y="3570988"/>
            <a:ext cx="2311011" cy="2345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zövegdoboz 15">
            <a:extLst>
              <a:ext uri="{FF2B5EF4-FFF2-40B4-BE49-F238E27FC236}">
                <a16:creationId xmlns:a16="http://schemas.microsoft.com/office/drawing/2014/main" id="{CD08ECC0-B437-AD4D-097D-7D7A76241FEC}"/>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7785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FE28F-D8CF-B110-D650-7247B3BBE697}"/>
              </a:ext>
            </a:extLst>
          </p:cNvPr>
          <p:cNvPicPr>
            <a:picLocks noChangeAspect="1"/>
          </p:cNvPicPr>
          <p:nvPr/>
        </p:nvPicPr>
        <p:blipFill>
          <a:blip r:embed="rId2"/>
          <a:stretch>
            <a:fillRect/>
          </a:stretch>
        </p:blipFill>
        <p:spPr>
          <a:xfrm>
            <a:off x="27780" y="14186"/>
            <a:ext cx="7827963" cy="10987289"/>
          </a:xfrm>
          <a:prstGeom prst="rect">
            <a:avLst/>
          </a:prstGeom>
        </p:spPr>
      </p:pic>
    </p:spTree>
    <p:extLst>
      <p:ext uri="{BB962C8B-B14F-4D97-AF65-F5344CB8AC3E}">
        <p14:creationId xmlns:p14="http://schemas.microsoft.com/office/powerpoint/2010/main" val="68218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1616261883"/>
              </p:ext>
            </p:extLst>
          </p:nvPr>
        </p:nvGraphicFramePr>
        <p:xfrm>
          <a:off x="685183" y="1256799"/>
          <a:ext cx="6513162" cy="9091890"/>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530424">
                <a:tc>
                  <a:txBody>
                    <a:bodyPr/>
                    <a:lstStyle/>
                    <a:p>
                      <a:pPr>
                        <a:lnSpc>
                          <a:spcPct val="115000"/>
                        </a:lnSpc>
                        <a:spcAft>
                          <a:spcPts val="800"/>
                        </a:spcAft>
                      </a:pPr>
                      <a:r>
                        <a:rPr lang="en-GB" sz="1100" dirty="0">
                          <a:solidFill>
                            <a:schemeClr val="bg1"/>
                          </a:solidFill>
                          <a:effectLst/>
                        </a:rPr>
                        <a:t>02:30 pm – 03:45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just">
                        <a:lnSpc>
                          <a:spcPct val="115000"/>
                        </a:lnSpc>
                        <a:spcAft>
                          <a:spcPts val="800"/>
                        </a:spcAft>
                      </a:pPr>
                      <a:r>
                        <a:rPr lang="en-US" sz="1200" b="1" dirty="0">
                          <a:solidFill>
                            <a:schemeClr val="bg1"/>
                          </a:solidFill>
                          <a:effectLst/>
                        </a:rPr>
                        <a:t>Office Market</a:t>
                      </a:r>
                      <a:endParaRPr lang="hu-HU" sz="1200" b="1" dirty="0">
                        <a:solidFill>
                          <a:schemeClr val="bg1"/>
                        </a:solidFill>
                        <a:effectLst/>
                      </a:endParaRPr>
                    </a:p>
                    <a:p>
                      <a:pPr algn="just">
                        <a:lnSpc>
                          <a:spcPct val="115000"/>
                        </a:lnSpc>
                        <a:spcAft>
                          <a:spcPts val="800"/>
                        </a:spcAft>
                      </a:pPr>
                      <a:endParaRPr lang="hu-HU" sz="110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r h="2120721">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endParaRPr lang="hu-HU" sz="1200" b="1" i="1" kern="1200" dirty="0">
                        <a:solidFill>
                          <a:schemeClr val="bg1"/>
                        </a:solidFill>
                        <a:effectLst/>
                        <a:latin typeface="+mn-lt"/>
                        <a:ea typeface="+mn-ea"/>
                        <a:cs typeface="+mn-cs"/>
                      </a:endParaRPr>
                    </a:p>
                    <a:p>
                      <a:r>
                        <a:rPr lang="en-GB" sz="1200" b="1" i="1" kern="1200" dirty="0">
                          <a:solidFill>
                            <a:schemeClr val="bg1"/>
                          </a:solidFill>
                          <a:effectLst/>
                          <a:latin typeface="+mn-lt"/>
                          <a:ea typeface="+mn-ea"/>
                          <a:cs typeface="+mn-cs"/>
                        </a:rPr>
                        <a:t>BÁNÁTI &amp; HARTVIG OFFICE </a:t>
                      </a:r>
                      <a:endParaRPr lang="hu-HU" sz="1200" b="1" i="1" kern="1200" dirty="0">
                        <a:solidFill>
                          <a:schemeClr val="bg1"/>
                        </a:solidFill>
                        <a:effectLst/>
                        <a:latin typeface="+mn-lt"/>
                        <a:ea typeface="+mn-ea"/>
                        <a:cs typeface="+mn-cs"/>
                      </a:endParaRPr>
                    </a:p>
                    <a:p>
                      <a:r>
                        <a:rPr lang="en-GB" sz="1200" b="1" i="1" kern="1200" dirty="0">
                          <a:solidFill>
                            <a:schemeClr val="bg1"/>
                          </a:solidFill>
                          <a:effectLst/>
                          <a:latin typeface="+mn-lt"/>
                          <a:ea typeface="+mn-ea"/>
                          <a:cs typeface="+mn-cs"/>
                        </a:rPr>
                        <a:t>BUILDING</a:t>
                      </a:r>
                      <a:r>
                        <a:rPr lang="en-GB" sz="1200" i="1" kern="1200" dirty="0">
                          <a:solidFill>
                            <a:schemeClr val="bg1"/>
                          </a:solidFill>
                          <a:effectLst/>
                          <a:latin typeface="+mn-lt"/>
                          <a:ea typeface="+mn-ea"/>
                          <a:cs typeface="+mn-cs"/>
                        </a:rPr>
                        <a:t> </a:t>
                      </a:r>
                    </a:p>
                    <a:p>
                      <a:endParaRPr lang="hu-HU" sz="1200" i="1" kern="1200" dirty="0">
                        <a:solidFill>
                          <a:schemeClr val="bg1"/>
                        </a:solidFill>
                        <a:effectLst/>
                        <a:latin typeface="+mn-lt"/>
                        <a:ea typeface="+mn-ea"/>
                        <a:cs typeface="+mn-cs"/>
                      </a:endParaRPr>
                    </a:p>
                    <a:p>
                      <a:r>
                        <a:rPr lang="en-GB" sz="1200" i="1" kern="1200" dirty="0">
                          <a:solidFill>
                            <a:schemeClr val="bg1"/>
                          </a:solidFill>
                          <a:effectLst/>
                          <a:latin typeface="+mn-lt"/>
                          <a:ea typeface="+mn-ea"/>
                          <a:cs typeface="+mn-cs"/>
                        </a:rPr>
                        <a:t>FIABCI-</a:t>
                      </a:r>
                      <a:r>
                        <a:rPr lang="en-GB" sz="1200" i="1" kern="1200" dirty="0" err="1">
                          <a:solidFill>
                            <a:schemeClr val="bg1"/>
                          </a:solidFill>
                          <a:effectLst/>
                          <a:latin typeface="+mn-lt"/>
                          <a:ea typeface="+mn-ea"/>
                          <a:cs typeface="+mn-cs"/>
                        </a:rPr>
                        <a:t>Hunga</a:t>
                      </a:r>
                      <a:r>
                        <a:rPr lang="hu-HU" sz="1200" i="1" kern="1200" dirty="0">
                          <a:solidFill>
                            <a:schemeClr val="bg1"/>
                          </a:solidFill>
                          <a:effectLst/>
                          <a:latin typeface="+mn-lt"/>
                          <a:ea typeface="+mn-ea"/>
                          <a:cs typeface="+mn-cs"/>
                        </a:rPr>
                        <a:t>rian</a:t>
                      </a:r>
                      <a:r>
                        <a:rPr lang="en-GB" sz="1200" i="1" kern="1200" dirty="0">
                          <a:solidFill>
                            <a:schemeClr val="bg1"/>
                          </a:solidFill>
                          <a:effectLst/>
                          <a:latin typeface="+mn-lt"/>
                          <a:ea typeface="+mn-ea"/>
                          <a:cs typeface="+mn-cs"/>
                        </a:rPr>
                        <a:t> Prix </a:t>
                      </a:r>
                      <a:endParaRPr lang="hu-HU" sz="1200" i="1" kern="1200" dirty="0">
                        <a:solidFill>
                          <a:schemeClr val="bg1"/>
                        </a:solidFill>
                        <a:effectLst/>
                        <a:latin typeface="+mn-lt"/>
                        <a:ea typeface="+mn-ea"/>
                        <a:cs typeface="+mn-cs"/>
                      </a:endParaRPr>
                    </a:p>
                    <a:p>
                      <a:r>
                        <a:rPr lang="en-GB" sz="1200" i="1" kern="1200" dirty="0" err="1">
                          <a:solidFill>
                            <a:schemeClr val="bg1"/>
                          </a:solidFill>
                          <a:effectLst/>
                          <a:latin typeface="+mn-lt"/>
                          <a:ea typeface="+mn-ea"/>
                          <a:cs typeface="+mn-cs"/>
                        </a:rPr>
                        <a:t>d’Excellence</a:t>
                      </a:r>
                      <a:r>
                        <a:rPr lang="en-GB" sz="1200" i="1" kern="1200" dirty="0">
                          <a:solidFill>
                            <a:schemeClr val="bg1"/>
                          </a:solidFill>
                          <a:effectLst/>
                          <a:latin typeface="+mn-lt"/>
                          <a:ea typeface="+mn-ea"/>
                          <a:cs typeface="+mn-cs"/>
                        </a:rPr>
                        <a:t> winner</a:t>
                      </a:r>
                      <a:endParaRPr lang="hu-HU" sz="1200" kern="1200" dirty="0">
                        <a:solidFill>
                          <a:schemeClr val="bg1"/>
                        </a:solidFill>
                        <a:effectLst/>
                        <a:latin typeface="+mn-lt"/>
                        <a:ea typeface="+mn-ea"/>
                        <a:cs typeface="+mn-cs"/>
                      </a:endParaRPr>
                    </a:p>
                    <a:p>
                      <a:r>
                        <a:rPr lang="en-GB" sz="1200" i="1" kern="1200" dirty="0">
                          <a:solidFill>
                            <a:schemeClr val="bg1"/>
                          </a:solidFill>
                          <a:effectLst/>
                          <a:latin typeface="+mn-lt"/>
                          <a:ea typeface="+mn-ea"/>
                          <a:cs typeface="+mn-cs"/>
                        </a:rPr>
                        <a:t>Sustainable refurbishment </a:t>
                      </a:r>
                      <a:endParaRPr lang="hu-HU" sz="1200" i="1" kern="1200" dirty="0">
                        <a:solidFill>
                          <a:schemeClr val="bg1"/>
                        </a:solidFill>
                        <a:effectLst/>
                        <a:latin typeface="+mn-lt"/>
                        <a:ea typeface="+mn-ea"/>
                        <a:cs typeface="+mn-cs"/>
                      </a:endParaRPr>
                    </a:p>
                    <a:p>
                      <a:r>
                        <a:rPr lang="en-GB" sz="1200" i="1" kern="1200" dirty="0">
                          <a:solidFill>
                            <a:schemeClr val="bg1"/>
                          </a:solidFill>
                          <a:effectLst/>
                          <a:latin typeface="+mn-lt"/>
                          <a:ea typeface="+mn-ea"/>
                          <a:cs typeface="+mn-cs"/>
                        </a:rPr>
                        <a:t>of a building from the 1960s</a:t>
                      </a:r>
                      <a:endParaRPr lang="hu-HU" sz="1200" kern="1200" dirty="0">
                        <a:solidFill>
                          <a:schemeClr val="bg1"/>
                        </a:solidFill>
                        <a:effectLst/>
                        <a:latin typeface="+mn-lt"/>
                        <a:ea typeface="+mn-ea"/>
                        <a:cs typeface="+mn-cs"/>
                      </a:endParaRPr>
                    </a:p>
                    <a:p>
                      <a:pPr algn="r">
                        <a:lnSpc>
                          <a:spcPct val="115000"/>
                        </a:lnSpc>
                        <a:spcAft>
                          <a:spcPts val="800"/>
                        </a:spcAft>
                      </a:pPr>
                      <a:r>
                        <a:rPr lang="fr-FR" sz="1100" dirty="0">
                          <a:solidFill>
                            <a:schemeClr val="bg1"/>
                          </a:solidFill>
                          <a:effectLst/>
                        </a:rPr>
                        <a:t> </a:t>
                      </a:r>
                      <a:endParaRPr lang="hu-HU" sz="1100" dirty="0">
                        <a:solidFill>
                          <a:schemeClr val="bg1"/>
                        </a:solidFill>
                        <a:effectLst/>
                      </a:endParaRPr>
                    </a:p>
                    <a:p>
                      <a:pPr algn="r">
                        <a:lnSpc>
                          <a:spcPct val="115000"/>
                        </a:lnSpc>
                        <a:spcAft>
                          <a:spcPts val="800"/>
                        </a:spcAft>
                      </a:pPr>
                      <a:r>
                        <a:rPr lang="fr-FR" sz="1100" dirty="0">
                          <a:solidFill>
                            <a:schemeClr val="bg1"/>
                          </a:solidFill>
                          <a:effectLst/>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875099103"/>
                  </a:ext>
                </a:extLst>
              </a:tr>
              <a:tr h="1869894">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GRAPHISOFT PARK </a:t>
                      </a:r>
                    </a:p>
                    <a:p>
                      <a:pPr algn="l">
                        <a:lnSpc>
                          <a:spcPct val="100000"/>
                        </a:lnSpc>
                        <a:spcAft>
                          <a:spcPts val="0"/>
                        </a:spcAft>
                      </a:pPr>
                      <a:endParaRPr lang="hu-HU"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FIABCI-Hu</a:t>
                      </a:r>
                      <a:r>
                        <a:rPr lang="hu-HU" sz="1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ngarian</a:t>
                      </a: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Prix </a:t>
                      </a:r>
                      <a:r>
                        <a:rPr lang="en-US" sz="1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hu-HU"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inner</a:t>
                      </a: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Complex features office</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buildings set within a large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park that is open to the public</a:t>
                      </a:r>
                    </a:p>
                    <a:p>
                      <a:pPr algn="l">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3094457228"/>
                  </a:ext>
                </a:extLst>
              </a:tr>
              <a:tr h="2333371">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TELECOM HEADQUARTERS </a:t>
                      </a:r>
                    </a:p>
                    <a:p>
                      <a:pPr algn="l">
                        <a:lnSpc>
                          <a:spcPct val="100000"/>
                        </a:lnSpc>
                        <a:spcAft>
                          <a:spcPts val="0"/>
                        </a:spcAft>
                      </a:pPr>
                      <a:endParaRPr lang="hu-HU"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FIABCI-Hu</a:t>
                      </a:r>
                      <a:r>
                        <a:rPr lang="hu-HU" sz="1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ngarian</a:t>
                      </a: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Prix </a:t>
                      </a:r>
                      <a:r>
                        <a:rPr lang="en-US" sz="1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hu-HU"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inner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New types of offices</a:t>
                      </a:r>
                    </a:p>
                  </a:txBody>
                  <a:tcPr marL="68964" marR="68964" marT="0" marB="0">
                    <a:solidFill>
                      <a:srgbClr val="0E3D53"/>
                    </a:solidFill>
                  </a:tcPr>
                </a:tc>
                <a:extLst>
                  <a:ext uri="{0D108BD9-81ED-4DB2-BD59-A6C34878D82A}">
                    <a16:rowId xmlns:a16="http://schemas.microsoft.com/office/drawing/2014/main" val="1014162584"/>
                  </a:ext>
                </a:extLst>
              </a:tr>
              <a:tr h="2237480">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MOL CAMPUS </a:t>
                      </a:r>
                    </a:p>
                    <a:p>
                      <a:pPr algn="l">
                        <a:lnSpc>
                          <a:spcPct val="100000"/>
                        </a:lnSpc>
                        <a:spcAft>
                          <a:spcPts val="0"/>
                        </a:spcAft>
                      </a:pPr>
                      <a:endParaRPr lang="hu-HU"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 World Prix </a:t>
                      </a:r>
                      <a:r>
                        <a:rPr lang="en-US" sz="1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2024 </a:t>
                      </a:r>
                      <a:endParaRPr lang="hu-HU"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Gold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Winner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Office and Sustainable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Development categories</a:t>
                      </a:r>
                    </a:p>
                  </a:txBody>
                  <a:tcPr marL="68964" marR="68964" marT="0" marB="0">
                    <a:solidFill>
                      <a:srgbClr val="0E3D53"/>
                    </a:solidFill>
                  </a:tcPr>
                </a:tc>
                <a:extLst>
                  <a:ext uri="{0D108BD9-81ED-4DB2-BD59-A6C34878D82A}">
                    <a16:rowId xmlns:a16="http://schemas.microsoft.com/office/drawing/2014/main" val="1231084591"/>
                  </a:ext>
                </a:extLst>
              </a:tr>
            </a:tbl>
          </a:graphicData>
        </a:graphic>
      </p:graphicFrame>
      <p:sp>
        <p:nvSpPr>
          <p:cNvPr id="12" name="Téglalap 11">
            <a:extLst>
              <a:ext uri="{FF2B5EF4-FFF2-40B4-BE49-F238E27FC236}">
                <a16:creationId xmlns:a16="http://schemas.microsoft.com/office/drawing/2014/main" id="{F87C4771-7307-4D4C-ECBE-160341E5E179}"/>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6" name="Kép 15" descr="A képen szöveg látható&#10;&#10;Automatikusan generált leírás">
            <a:extLst>
              <a:ext uri="{FF2B5EF4-FFF2-40B4-BE49-F238E27FC236}">
                <a16:creationId xmlns:a16="http://schemas.microsoft.com/office/drawing/2014/main" id="{8E11CD08-0F3E-2928-5723-7A9440834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7" name="Image 3">
            <a:extLst>
              <a:ext uri="{FF2B5EF4-FFF2-40B4-BE49-F238E27FC236}">
                <a16:creationId xmlns:a16="http://schemas.microsoft.com/office/drawing/2014/main" id="{2436D9C8-7BF4-F592-D68F-CEE224793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8" name="Kép 7" descr="A képen kültéri, fa, növény, ég látható&#10;&#10;Automatikusan generált leírás">
            <a:extLst>
              <a:ext uri="{FF2B5EF4-FFF2-40B4-BE49-F238E27FC236}">
                <a16:creationId xmlns:a16="http://schemas.microsoft.com/office/drawing/2014/main" id="{8E5F885B-0A8B-4CD3-19A5-69D373355B70}"/>
              </a:ext>
            </a:extLst>
          </p:cNvPr>
          <p:cNvPicPr>
            <a:picLocks noChangeAspect="1"/>
          </p:cNvPicPr>
          <p:nvPr/>
        </p:nvPicPr>
        <p:blipFill>
          <a:blip r:embed="rId4">
            <a:extLst>
              <a:ext uri="{28A0092B-C50C-407E-A947-70E740481C1C}">
                <a14:useLocalDpi xmlns:a14="http://schemas.microsoft.com/office/drawing/2010/main" val="0"/>
              </a:ext>
            </a:extLst>
          </a:blip>
          <a:srcRect t="10222"/>
          <a:stretch/>
        </p:blipFill>
        <p:spPr>
          <a:xfrm>
            <a:off x="4715095" y="3982507"/>
            <a:ext cx="2405103" cy="1619444"/>
          </a:xfrm>
          <a:prstGeom prst="rect">
            <a:avLst/>
          </a:prstGeom>
        </p:spPr>
      </p:pic>
      <p:pic>
        <p:nvPicPr>
          <p:cNvPr id="10" name="Kép 9" descr="A képen Természetes megvilágítás, épület, ajtó, talaj látható&#10;&#10;Automatikusan generált leírás">
            <a:extLst>
              <a:ext uri="{FF2B5EF4-FFF2-40B4-BE49-F238E27FC236}">
                <a16:creationId xmlns:a16="http://schemas.microsoft.com/office/drawing/2014/main" id="{01E9C451-98A5-2493-C4DC-D07A12F40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5206" y="1891361"/>
            <a:ext cx="2804992" cy="1870969"/>
          </a:xfrm>
          <a:prstGeom prst="rect">
            <a:avLst/>
          </a:prstGeom>
        </p:spPr>
      </p:pic>
      <p:pic>
        <p:nvPicPr>
          <p:cNvPr id="19" name="Kép 18" descr="A képen ég, kültéri, Kereskedelmi épület, épület látható&#10;&#10;Automatikusan generált leírás">
            <a:extLst>
              <a:ext uri="{FF2B5EF4-FFF2-40B4-BE49-F238E27FC236}">
                <a16:creationId xmlns:a16="http://schemas.microsoft.com/office/drawing/2014/main" id="{529E3B40-F661-A270-43E2-CAA2BFA50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9966" y="5881720"/>
            <a:ext cx="3137704" cy="2091292"/>
          </a:xfrm>
          <a:prstGeom prst="rect">
            <a:avLst/>
          </a:prstGeom>
        </p:spPr>
      </p:pic>
      <p:pic>
        <p:nvPicPr>
          <p:cNvPr id="21" name="Kép 20" descr="A képen épület, ég, kültéri, torony látható&#10;&#10;Automatikusan generált leírás">
            <a:extLst>
              <a:ext uri="{FF2B5EF4-FFF2-40B4-BE49-F238E27FC236}">
                <a16:creationId xmlns:a16="http://schemas.microsoft.com/office/drawing/2014/main" id="{5155EDAE-B2C4-F76E-BB48-D9A833DB15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9541" y="8286626"/>
            <a:ext cx="3108129" cy="1753304"/>
          </a:xfrm>
          <a:prstGeom prst="rect">
            <a:avLst/>
          </a:prstGeom>
        </p:spPr>
      </p:pic>
      <p:sp>
        <p:nvSpPr>
          <p:cNvPr id="2" name="Szövegdoboz 15">
            <a:extLst>
              <a:ext uri="{FF2B5EF4-FFF2-40B4-BE49-F238E27FC236}">
                <a16:creationId xmlns:a16="http://schemas.microsoft.com/office/drawing/2014/main" id="{AE3DE8C2-A7F0-0E0D-D8C6-F33F478ED24F}"/>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10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1946258693"/>
              </p:ext>
            </p:extLst>
          </p:nvPr>
        </p:nvGraphicFramePr>
        <p:xfrm>
          <a:off x="701174" y="1169880"/>
          <a:ext cx="6513162" cy="9383204"/>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381974">
                <a:tc>
                  <a:txBody>
                    <a:bodyPr/>
                    <a:lstStyle/>
                    <a:p>
                      <a:pPr>
                        <a:lnSpc>
                          <a:spcPct val="115000"/>
                        </a:lnSpc>
                        <a:spcAft>
                          <a:spcPts val="800"/>
                        </a:spcAft>
                      </a:pPr>
                      <a:r>
                        <a:rPr lang="en-GB" sz="1100" dirty="0">
                          <a:solidFill>
                            <a:schemeClr val="bg1"/>
                          </a:solidFill>
                          <a:effectLst/>
                        </a:rPr>
                        <a:t>03:45 pm – 04:15 pm: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just">
                        <a:lnSpc>
                          <a:spcPct val="115000"/>
                        </a:lnSpc>
                        <a:spcAft>
                          <a:spcPts val="800"/>
                        </a:spcAft>
                      </a:pPr>
                      <a:r>
                        <a:rPr lang="en-US" sz="1200" b="1" dirty="0">
                          <a:solidFill>
                            <a:schemeClr val="bg1"/>
                          </a:solidFill>
                          <a:effectLst/>
                        </a:rPr>
                        <a:t>Coffee Break</a:t>
                      </a:r>
                      <a:endParaRPr lang="hu-HU" sz="110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r h="546754">
                <a:tc>
                  <a:txBody>
                    <a:bodyPr/>
                    <a:lstStyle/>
                    <a:p>
                      <a:pPr>
                        <a:lnSpc>
                          <a:spcPct val="115000"/>
                        </a:lnSpc>
                        <a:spcAft>
                          <a:spcPts val="800"/>
                        </a:spcAft>
                      </a:pPr>
                      <a:r>
                        <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04:15 </a:t>
                      </a:r>
                      <a:r>
                        <a:rPr lang="hu-HU"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pm</a:t>
                      </a:r>
                      <a:r>
                        <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05:15 </a:t>
                      </a:r>
                      <a:r>
                        <a:rPr lang="hu-HU"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r>
                        <a:rPr lang="en-GB" sz="1200" b="1" i="1" kern="1200" dirty="0">
                          <a:solidFill>
                            <a:schemeClr val="bg1"/>
                          </a:solidFill>
                          <a:effectLst/>
                          <a:latin typeface="+mn-lt"/>
                          <a:ea typeface="+mn-ea"/>
                          <a:cs typeface="+mn-cs"/>
                        </a:rPr>
                        <a:t>Urban Development: Residential Projects</a:t>
                      </a:r>
                      <a:r>
                        <a:rPr lang="fr-FR" sz="1100" dirty="0">
                          <a:solidFill>
                            <a:schemeClr val="bg1"/>
                          </a:solidFill>
                          <a:effectLst/>
                        </a:rPr>
                        <a:t> </a:t>
                      </a:r>
                      <a:endParaRPr lang="hu-HU" sz="1100" dirty="0">
                        <a:solidFill>
                          <a:schemeClr val="bg1"/>
                        </a:solidFill>
                        <a:effectLst/>
                      </a:endParaRPr>
                    </a:p>
                    <a:p>
                      <a:pPr algn="r">
                        <a:lnSpc>
                          <a:spcPct val="115000"/>
                        </a:lnSpc>
                        <a:spcAft>
                          <a:spcPts val="800"/>
                        </a:spcAft>
                      </a:pPr>
                      <a:r>
                        <a:rPr lang="fr-FR" sz="1100" dirty="0">
                          <a:solidFill>
                            <a:schemeClr val="bg1"/>
                          </a:solidFill>
                          <a:effectLst/>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875099103"/>
                  </a:ext>
                </a:extLst>
              </a:tr>
              <a:tr h="2812832">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WATERFRONT CITY </a:t>
                      </a:r>
                    </a:p>
                    <a:p>
                      <a:pPr algn="l">
                        <a:lnSpc>
                          <a:spcPct val="115000"/>
                        </a:lnSpc>
                        <a:spcAft>
                          <a:spcPts val="0"/>
                        </a:spcAft>
                      </a:pPr>
                      <a:endParaRPr lang="hu-HU"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FIABCI-H</a:t>
                      </a:r>
                      <a:r>
                        <a:rPr lang="hu-HU"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ungarian</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Prix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Candidate 2024</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3199320045"/>
                  </a:ext>
                </a:extLst>
              </a:tr>
              <a:tr h="2637028">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DUNA TERASZ </a:t>
                      </a:r>
                    </a:p>
                    <a:p>
                      <a:pPr algn="l">
                        <a:lnSpc>
                          <a:spcPct val="100000"/>
                        </a:lnSpc>
                        <a:spcAft>
                          <a:spcPts val="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a:t>
                      </a:r>
                      <a:r>
                        <a:rPr lang="en-US"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Hunga</a:t>
                      </a:r>
                      <a:r>
                        <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rian</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Prix </a:t>
                      </a:r>
                      <a:r>
                        <a:rPr lang="en-US"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Candidate 2024</a:t>
                      </a:r>
                    </a:p>
                    <a:p>
                      <a:pPr algn="l">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3094457228"/>
                  </a:ext>
                </a:extLst>
              </a:tr>
              <a:tr h="3004616">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METRODOM RIVER </a:t>
                      </a:r>
                    </a:p>
                    <a:p>
                      <a:pPr algn="l">
                        <a:lnSpc>
                          <a:spcPct val="100000"/>
                        </a:lnSpc>
                        <a:spcAft>
                          <a:spcPts val="0"/>
                        </a:spcAft>
                      </a:pPr>
                      <a:endParaRPr lang="hu-HU"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FIABCI-Hu</a:t>
                      </a:r>
                      <a:r>
                        <a:rPr lang="hu-HU"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ngarian</a:t>
                      </a:r>
                      <a:r>
                        <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0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Prix </a:t>
                      </a:r>
                      <a:r>
                        <a:rPr lang="en-US"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0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Candidate 2024</a:t>
                      </a:r>
                    </a:p>
                  </a:txBody>
                  <a:tcPr marL="68964" marR="68964" marT="0" marB="0">
                    <a:solidFill>
                      <a:srgbClr val="0E3D53"/>
                    </a:solidFill>
                  </a:tcPr>
                </a:tc>
                <a:extLst>
                  <a:ext uri="{0D108BD9-81ED-4DB2-BD59-A6C34878D82A}">
                    <a16:rowId xmlns:a16="http://schemas.microsoft.com/office/drawing/2014/main" val="1014162584"/>
                  </a:ext>
                </a:extLst>
              </a:tr>
            </a:tbl>
          </a:graphicData>
        </a:graphic>
      </p:graphicFrame>
      <p:sp>
        <p:nvSpPr>
          <p:cNvPr id="8" name="Téglalap 7">
            <a:extLst>
              <a:ext uri="{FF2B5EF4-FFF2-40B4-BE49-F238E27FC236}">
                <a16:creationId xmlns:a16="http://schemas.microsoft.com/office/drawing/2014/main" id="{BDDDD49B-1415-92D6-7662-ACAB0BFBFF59}"/>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3" name="Kép 12" descr="A képen szöveg látható&#10;&#10;Automatikusan generált leírás">
            <a:extLst>
              <a:ext uri="{FF2B5EF4-FFF2-40B4-BE49-F238E27FC236}">
                <a16:creationId xmlns:a16="http://schemas.microsoft.com/office/drawing/2014/main" id="{46968265-7A52-5818-A23D-1FF141631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6" name="Image 3">
            <a:extLst>
              <a:ext uri="{FF2B5EF4-FFF2-40B4-BE49-F238E27FC236}">
                <a16:creationId xmlns:a16="http://schemas.microsoft.com/office/drawing/2014/main" id="{F148B662-08E0-909E-689D-126E30FFF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5" name="Kép 4" descr="A képen épület, fa, Légi fotó, kültéri látható&#10;&#10;Automatikusan generált leírás">
            <a:extLst>
              <a:ext uri="{FF2B5EF4-FFF2-40B4-BE49-F238E27FC236}">
                <a16:creationId xmlns:a16="http://schemas.microsoft.com/office/drawing/2014/main" id="{EA02E070-7D3A-9509-6004-2308B2728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005" y="2383435"/>
            <a:ext cx="3713803" cy="2164221"/>
          </a:xfrm>
          <a:prstGeom prst="rect">
            <a:avLst/>
          </a:prstGeom>
        </p:spPr>
      </p:pic>
      <p:pic>
        <p:nvPicPr>
          <p:cNvPr id="10" name="Kép 9" descr="A képen kültéri, fa, ég, víz látható&#10;&#10;Automatikusan generált leírás">
            <a:extLst>
              <a:ext uri="{FF2B5EF4-FFF2-40B4-BE49-F238E27FC236}">
                <a16:creationId xmlns:a16="http://schemas.microsoft.com/office/drawing/2014/main" id="{CE3CFEE5-E3C2-4650-DA78-E18EC056B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665" y="7771730"/>
            <a:ext cx="4052143" cy="2279330"/>
          </a:xfrm>
          <a:prstGeom prst="rect">
            <a:avLst/>
          </a:prstGeom>
        </p:spPr>
      </p:pic>
      <p:pic>
        <p:nvPicPr>
          <p:cNvPr id="18" name="Kép 17" descr="A képen kültéri, Légi fotó, fa, Madártávlat látható&#10;&#10;Automatikusan generált leírás">
            <a:extLst>
              <a:ext uri="{FF2B5EF4-FFF2-40B4-BE49-F238E27FC236}">
                <a16:creationId xmlns:a16="http://schemas.microsoft.com/office/drawing/2014/main" id="{4F98B6B2-E006-65C6-D1C5-13D25FAB88E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52160" y="4988776"/>
            <a:ext cx="3281649" cy="2461237"/>
          </a:xfrm>
          <a:prstGeom prst="rect">
            <a:avLst/>
          </a:prstGeom>
        </p:spPr>
      </p:pic>
      <p:sp>
        <p:nvSpPr>
          <p:cNvPr id="2" name="Szövegdoboz 15">
            <a:extLst>
              <a:ext uri="{FF2B5EF4-FFF2-40B4-BE49-F238E27FC236}">
                <a16:creationId xmlns:a16="http://schemas.microsoft.com/office/drawing/2014/main" id="{7CD6E0FB-FF80-37C3-2F59-D98ABBBA3705}"/>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475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294423145"/>
              </p:ext>
            </p:extLst>
          </p:nvPr>
        </p:nvGraphicFramePr>
        <p:xfrm>
          <a:off x="685183" y="1256798"/>
          <a:ext cx="6513162" cy="9286234"/>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381974">
                <a:tc>
                  <a:txBody>
                    <a:bodyPr/>
                    <a:lstStyle/>
                    <a:p>
                      <a:pPr>
                        <a:lnSpc>
                          <a:spcPct val="115000"/>
                        </a:lnSpc>
                        <a:spcAft>
                          <a:spcPts val="800"/>
                        </a:spcAft>
                      </a:pPr>
                      <a:r>
                        <a:rPr lang="en-GB" sz="1100" dirty="0">
                          <a:solidFill>
                            <a:schemeClr val="bg1"/>
                          </a:solidFill>
                          <a:effectLst/>
                        </a:rPr>
                        <a:t>05:15 pm – 06:15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just">
                        <a:lnSpc>
                          <a:spcPct val="115000"/>
                        </a:lnSpc>
                        <a:spcAft>
                          <a:spcPts val="800"/>
                        </a:spcAft>
                      </a:pPr>
                      <a:r>
                        <a:rPr lang="en-US" sz="1200" b="1" dirty="0">
                          <a:solidFill>
                            <a:schemeClr val="bg1"/>
                          </a:solidFill>
                          <a:effectLst/>
                        </a:rPr>
                        <a:t>Urban Development: </a:t>
                      </a:r>
                      <a:r>
                        <a:rPr lang="hu-HU" sz="1200" b="1" dirty="0" err="1">
                          <a:solidFill>
                            <a:schemeClr val="bg1"/>
                          </a:solidFill>
                          <a:effectLst/>
                        </a:rPr>
                        <a:t>Town</a:t>
                      </a:r>
                      <a:r>
                        <a:rPr lang="hu-HU" sz="1200" b="1" dirty="0">
                          <a:solidFill>
                            <a:schemeClr val="bg1"/>
                          </a:solidFill>
                          <a:effectLst/>
                        </a:rPr>
                        <a:t> </a:t>
                      </a:r>
                      <a:r>
                        <a:rPr lang="hu-HU" sz="1200" b="1" dirty="0" err="1">
                          <a:solidFill>
                            <a:schemeClr val="bg1"/>
                          </a:solidFill>
                          <a:effectLst/>
                        </a:rPr>
                        <a:t>Development</a:t>
                      </a:r>
                      <a:r>
                        <a:rPr lang="hu-HU" sz="1200" b="1" dirty="0">
                          <a:solidFill>
                            <a:schemeClr val="bg1"/>
                          </a:solidFill>
                          <a:effectLst/>
                        </a:rPr>
                        <a:t> </a:t>
                      </a:r>
                      <a:r>
                        <a:rPr lang="en-US" sz="1200" b="1" dirty="0">
                          <a:solidFill>
                            <a:schemeClr val="bg1"/>
                          </a:solidFill>
                          <a:effectLst/>
                        </a:rPr>
                        <a:t>Projects </a:t>
                      </a:r>
                      <a:endParaRPr lang="hu-HU" sz="110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r h="2348012">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15000"/>
                        </a:lnSpc>
                        <a:spcAft>
                          <a:spcPts val="0"/>
                        </a:spcAft>
                      </a:pP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LIGET PROJECT </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 World Prix </a:t>
                      </a:r>
                      <a:r>
                        <a:rPr lang="en-US" sz="1200" b="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Gold and Silver </a:t>
                      </a: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Winner </a:t>
                      </a:r>
                    </a:p>
                    <a:p>
                      <a:pPr algn="l">
                        <a:lnSpc>
                          <a:spcPct val="115000"/>
                        </a:lnSpc>
                        <a:spcAft>
                          <a:spcPts val="0"/>
                        </a:spcAft>
                      </a:pP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Redevelopment of the largest public park in Budapest in 2021</a:t>
                      </a:r>
                    </a:p>
                    <a:p>
                      <a:pPr algn="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3199320045"/>
                  </a:ext>
                </a:extLst>
              </a:tr>
              <a:tr h="2304288">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CORVIN ALLEE </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World Prix </a:t>
                      </a:r>
                      <a:r>
                        <a:rPr lang="en-US" sz="1200" b="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Gold </a:t>
                      </a: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Winner</a:t>
                      </a:r>
                      <a:endParaRPr lang="hu-HU"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3094457228"/>
                  </a:ext>
                </a:extLst>
              </a:tr>
              <a:tr h="2935224">
                <a:tc>
                  <a:txBody>
                    <a:bodyPr/>
                    <a:lstStyle/>
                    <a:p>
                      <a:pPr>
                        <a:lnSpc>
                          <a:spcPct val="115000"/>
                        </a:lnSpc>
                        <a:spcAft>
                          <a:spcPts val="80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Kraft PROJECT, KŐSZEG </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 Hu</a:t>
                      </a:r>
                      <a:r>
                        <a:rPr lang="hu-HU" sz="1200" b="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ngarian</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Prix </a:t>
                      </a:r>
                      <a:r>
                        <a:rPr lang="en-US" sz="1200" b="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d’Excellence</a:t>
                      </a:r>
                      <a:r>
                        <a:rPr lang="en-US" sz="12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Award Winner </a:t>
                      </a:r>
                    </a:p>
                    <a:p>
                      <a:pPr algn="l">
                        <a:lnSpc>
                          <a:spcPct val="100000"/>
                        </a:lnSpc>
                        <a:spcAft>
                          <a:spcPts val="0"/>
                        </a:spcAft>
                      </a:pP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Laureat</a:t>
                      </a: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Attila Kovács memorial prize</a:t>
                      </a:r>
                      <a:endParaRPr lang="hu-HU"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endParaRPr lang="hu-HU"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endParaRPr lang="en-US"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extLst>
                  <a:ext uri="{0D108BD9-81ED-4DB2-BD59-A6C34878D82A}">
                    <a16:rowId xmlns:a16="http://schemas.microsoft.com/office/drawing/2014/main" val="1014162584"/>
                  </a:ext>
                </a:extLst>
              </a:tr>
              <a:tr h="1316736">
                <a:tc>
                  <a:txBody>
                    <a:bodyPr/>
                    <a:lstStyle/>
                    <a:p>
                      <a:pPr>
                        <a:lnSpc>
                          <a:spcPct val="115000"/>
                        </a:lnSpc>
                        <a:spcAft>
                          <a:spcPts val="800"/>
                        </a:spcAft>
                      </a:pPr>
                      <a:r>
                        <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6:30 pm-9:30 </a:t>
                      </a:r>
                      <a:r>
                        <a:rPr lang="hu-HU"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00000"/>
                        </a:lnSpc>
                        <a:spcAft>
                          <a:spcPts val="0"/>
                        </a:spcAft>
                      </a:pP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FIABCI Executive Lounge: After-Forum Connect</a:t>
                      </a:r>
                    </a:p>
                    <a:p>
                      <a:pPr marL="171450" indent="-171450" algn="l">
                        <a:lnSpc>
                          <a:spcPct val="100000"/>
                        </a:lnSpc>
                        <a:spcAft>
                          <a:spcPts val="0"/>
                        </a:spcAft>
                        <a:buFontTx/>
                        <a:buChar char="-"/>
                      </a:pP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Emerald Residence Hotel &amp; Suites</a:t>
                      </a:r>
                    </a:p>
                    <a:p>
                      <a:pPr marL="171450" indent="-171450" algn="l">
                        <a:lnSpc>
                          <a:spcPct val="100000"/>
                        </a:lnSpc>
                        <a:spcAft>
                          <a:spcPts val="0"/>
                        </a:spcAft>
                        <a:buFontTx/>
                        <a:buChar char="-"/>
                      </a:pP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l">
                        <a:lnSpc>
                          <a:spcPct val="100000"/>
                        </a:lnSpc>
                        <a:spcAft>
                          <a:spcPts val="0"/>
                        </a:spcAft>
                        <a:buFontTx/>
                        <a:buChar char="-"/>
                      </a:pP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l">
                        <a:lnSpc>
                          <a:spcPct val="100000"/>
                        </a:lnSpc>
                        <a:spcAft>
                          <a:spcPts val="0"/>
                        </a:spcAft>
                        <a:buFontTx/>
                        <a:buChar char="-"/>
                      </a:pP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0"/>
                        </a:spcAft>
                      </a:pPr>
                      <a:r>
                        <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partnership with Treasure Dragon Corp., this event provides forum participants, including speakers, with a relaxed environment to continue professional discussions</a:t>
                      </a:r>
                    </a:p>
                  </a:txBody>
                  <a:tcPr marL="68964" marR="68964" marT="0" marB="0">
                    <a:solidFill>
                      <a:srgbClr val="0E3D53"/>
                    </a:solidFill>
                  </a:tcPr>
                </a:tc>
                <a:extLst>
                  <a:ext uri="{0D108BD9-81ED-4DB2-BD59-A6C34878D82A}">
                    <a16:rowId xmlns:a16="http://schemas.microsoft.com/office/drawing/2014/main" val="3097411933"/>
                  </a:ext>
                </a:extLst>
              </a:tr>
            </a:tbl>
          </a:graphicData>
        </a:graphic>
      </p:graphicFrame>
      <p:pic>
        <p:nvPicPr>
          <p:cNvPr id="7" name="Kép 6">
            <a:extLst>
              <a:ext uri="{FF2B5EF4-FFF2-40B4-BE49-F238E27FC236}">
                <a16:creationId xmlns:a16="http://schemas.microsoft.com/office/drawing/2014/main" id="{0C681296-6BAC-1287-7E59-C4B453796723}"/>
              </a:ext>
            </a:extLst>
          </p:cNvPr>
          <p:cNvPicPr>
            <a:picLocks noChangeAspect="1"/>
          </p:cNvPicPr>
          <p:nvPr/>
        </p:nvPicPr>
        <p:blipFill>
          <a:blip r:embed="rId2"/>
          <a:stretch>
            <a:fillRect/>
          </a:stretch>
        </p:blipFill>
        <p:spPr>
          <a:xfrm>
            <a:off x="1670008" y="6854424"/>
            <a:ext cx="5410696" cy="2250715"/>
          </a:xfrm>
          <a:prstGeom prst="rect">
            <a:avLst/>
          </a:prstGeom>
        </p:spPr>
      </p:pic>
      <p:sp>
        <p:nvSpPr>
          <p:cNvPr id="13" name="Téglalap 12">
            <a:extLst>
              <a:ext uri="{FF2B5EF4-FFF2-40B4-BE49-F238E27FC236}">
                <a16:creationId xmlns:a16="http://schemas.microsoft.com/office/drawing/2014/main" id="{325E04DB-4F72-65BE-CF2D-5B3BEF1CF22C}"/>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6" name="Kép 15" descr="A képen szöveg látható&#10;&#10;Automatikusan generált leírás">
            <a:extLst>
              <a:ext uri="{FF2B5EF4-FFF2-40B4-BE49-F238E27FC236}">
                <a16:creationId xmlns:a16="http://schemas.microsoft.com/office/drawing/2014/main" id="{0437E27F-18CA-7EC2-F160-E73E77AFC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7" name="Image 3">
            <a:extLst>
              <a:ext uri="{FF2B5EF4-FFF2-40B4-BE49-F238E27FC236}">
                <a16:creationId xmlns:a16="http://schemas.microsoft.com/office/drawing/2014/main" id="{3A3D5F7B-8DC4-43AC-3025-E56121795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4" name="Kép 3" descr="A képen ég, fa, Légi fotó, kültéri látható&#10;&#10;Automatikusan generált leírás">
            <a:extLst>
              <a:ext uri="{FF2B5EF4-FFF2-40B4-BE49-F238E27FC236}">
                <a16:creationId xmlns:a16="http://schemas.microsoft.com/office/drawing/2014/main" id="{C24AF1A3-D76E-76DE-3987-AB1C7CC31E2A}"/>
              </a:ext>
            </a:extLst>
          </p:cNvPr>
          <p:cNvPicPr>
            <a:picLocks noChangeAspect="1"/>
          </p:cNvPicPr>
          <p:nvPr/>
        </p:nvPicPr>
        <p:blipFill rotWithShape="1">
          <a:blip r:embed="rId5">
            <a:extLst>
              <a:ext uri="{28A0092B-C50C-407E-A947-70E740481C1C}">
                <a14:useLocalDpi xmlns:a14="http://schemas.microsoft.com/office/drawing/2010/main" val="0"/>
              </a:ext>
            </a:extLst>
          </a:blip>
          <a:srcRect t="16303"/>
          <a:stretch/>
        </p:blipFill>
        <p:spPr>
          <a:xfrm>
            <a:off x="1670008" y="2149613"/>
            <a:ext cx="5376087" cy="1799852"/>
          </a:xfrm>
          <a:prstGeom prst="rect">
            <a:avLst/>
          </a:prstGeom>
        </p:spPr>
      </p:pic>
      <p:pic>
        <p:nvPicPr>
          <p:cNvPr id="9" name="Kép 8" descr="A képen kültéri, épület, fa, ég látható&#10;&#10;Automatikusan generált leírás">
            <a:extLst>
              <a:ext uri="{FF2B5EF4-FFF2-40B4-BE49-F238E27FC236}">
                <a16:creationId xmlns:a16="http://schemas.microsoft.com/office/drawing/2014/main" id="{12272029-2CD9-7E52-72CB-40A76C5ABB18}"/>
              </a:ext>
            </a:extLst>
          </p:cNvPr>
          <p:cNvPicPr>
            <a:picLocks noChangeAspect="1"/>
          </p:cNvPicPr>
          <p:nvPr/>
        </p:nvPicPr>
        <p:blipFill>
          <a:blip r:embed="rId6">
            <a:extLst>
              <a:ext uri="{28A0092B-C50C-407E-A947-70E740481C1C}">
                <a14:useLocalDpi xmlns:a14="http://schemas.microsoft.com/office/drawing/2010/main" val="0"/>
              </a:ext>
            </a:extLst>
          </a:blip>
          <a:srcRect r="5630"/>
          <a:stretch/>
        </p:blipFill>
        <p:spPr>
          <a:xfrm>
            <a:off x="1670009" y="4386393"/>
            <a:ext cx="2552310" cy="1799851"/>
          </a:xfrm>
          <a:prstGeom prst="rect">
            <a:avLst/>
          </a:prstGeom>
        </p:spPr>
      </p:pic>
      <p:pic>
        <p:nvPicPr>
          <p:cNvPr id="11" name="Kép 10" descr="A képen kültéri, ég, fa, épület látható&#10;&#10;Automatikusan generált leírás">
            <a:extLst>
              <a:ext uri="{FF2B5EF4-FFF2-40B4-BE49-F238E27FC236}">
                <a16:creationId xmlns:a16="http://schemas.microsoft.com/office/drawing/2014/main" id="{E1AC6D3D-3016-EBD2-FB0A-889ABC49DD21}"/>
              </a:ext>
            </a:extLst>
          </p:cNvPr>
          <p:cNvPicPr>
            <a:picLocks noChangeAspect="1"/>
          </p:cNvPicPr>
          <p:nvPr/>
        </p:nvPicPr>
        <p:blipFill>
          <a:blip r:embed="rId7">
            <a:extLst>
              <a:ext uri="{28A0092B-C50C-407E-A947-70E740481C1C}">
                <a14:useLocalDpi xmlns:a14="http://schemas.microsoft.com/office/drawing/2010/main" val="0"/>
              </a:ext>
            </a:extLst>
          </a:blip>
          <a:srcRect l="924" r="1"/>
          <a:stretch/>
        </p:blipFill>
        <p:spPr>
          <a:xfrm>
            <a:off x="4374569" y="4396664"/>
            <a:ext cx="2671526" cy="1799851"/>
          </a:xfrm>
          <a:prstGeom prst="rect">
            <a:avLst/>
          </a:prstGeom>
        </p:spPr>
      </p:pic>
      <p:pic>
        <p:nvPicPr>
          <p:cNvPr id="5" name="Picture 4" descr="A close up of a logo&#10;&#10;Description automatically generated">
            <a:extLst>
              <a:ext uri="{FF2B5EF4-FFF2-40B4-BE49-F238E27FC236}">
                <a16:creationId xmlns:a16="http://schemas.microsoft.com/office/drawing/2014/main" id="{B06C4731-CB8A-3A95-63EC-12BAA00EB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490" y="9642493"/>
            <a:ext cx="2704561" cy="363184"/>
          </a:xfrm>
          <a:prstGeom prst="rect">
            <a:avLst/>
          </a:prstGeom>
        </p:spPr>
      </p:pic>
      <p:sp>
        <p:nvSpPr>
          <p:cNvPr id="8" name="Szövegdoboz 15">
            <a:extLst>
              <a:ext uri="{FF2B5EF4-FFF2-40B4-BE49-F238E27FC236}">
                <a16:creationId xmlns:a16="http://schemas.microsoft.com/office/drawing/2014/main" id="{98EB0CD1-0A84-90BE-C7AD-B8E868166649}"/>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91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3633241356"/>
              </p:ext>
            </p:extLst>
          </p:nvPr>
        </p:nvGraphicFramePr>
        <p:xfrm>
          <a:off x="665468" y="1256797"/>
          <a:ext cx="6513162" cy="9153632"/>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263720">
                <a:tc gridSpan="2">
                  <a:txBody>
                    <a:bodyPr/>
                    <a:lstStyle/>
                    <a:p>
                      <a:pPr>
                        <a:lnSpc>
                          <a:spcPct val="115000"/>
                        </a:lnSpc>
                        <a:spcAft>
                          <a:spcPts val="800"/>
                        </a:spcAft>
                      </a:pPr>
                      <a:r>
                        <a:rPr lang="en-GB" sz="1500" b="1" dirty="0">
                          <a:solidFill>
                            <a:srgbClr val="E77B2A"/>
                          </a:solidFill>
                          <a:effectLst/>
                        </a:rPr>
                        <a:t>Friday, September 2</a:t>
                      </a:r>
                      <a:r>
                        <a:rPr lang="hu-HU" sz="1500" b="1" dirty="0">
                          <a:solidFill>
                            <a:srgbClr val="E77B2A"/>
                          </a:solidFill>
                          <a:effectLst/>
                        </a:rPr>
                        <a:t>7,</a:t>
                      </a:r>
                      <a:r>
                        <a:rPr lang="en-GB" sz="1500" b="1" dirty="0">
                          <a:solidFill>
                            <a:srgbClr val="E77B2A"/>
                          </a:solidFill>
                          <a:effectLst/>
                        </a:rPr>
                        <a:t> 2024</a:t>
                      </a:r>
                      <a:endParaRPr lang="hu-HU" sz="1100" dirty="0">
                        <a:solidFill>
                          <a:srgbClr val="E77B2A"/>
                        </a:solidFill>
                        <a:effectLst/>
                        <a:highlight>
                          <a:srgbClr val="003E60"/>
                        </a:highligh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hMerge="1">
                  <a:txBody>
                    <a:bodyPr/>
                    <a:lstStyle/>
                    <a:p>
                      <a:endParaRPr lang="hu-HU"/>
                    </a:p>
                  </a:txBody>
                  <a:tcPr/>
                </a:tc>
                <a:extLst>
                  <a:ext uri="{0D108BD9-81ED-4DB2-BD59-A6C34878D82A}">
                    <a16:rowId xmlns:a16="http://schemas.microsoft.com/office/drawing/2014/main" val="3873705696"/>
                  </a:ext>
                </a:extLst>
              </a:tr>
              <a:tr h="3993450">
                <a:tc>
                  <a:txBody>
                    <a:bodyPr/>
                    <a:lstStyle/>
                    <a:p>
                      <a:pPr>
                        <a:lnSpc>
                          <a:spcPct val="115000"/>
                        </a:lnSpc>
                        <a:spcAft>
                          <a:spcPts val="800"/>
                        </a:spcAft>
                      </a:pPr>
                      <a:r>
                        <a:rPr lang="en-GB" sz="1100" dirty="0">
                          <a:solidFill>
                            <a:schemeClr val="bg1"/>
                          </a:solidFill>
                          <a:effectLst/>
                        </a:rPr>
                        <a:t>09:00 am – 04:00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just">
                        <a:lnSpc>
                          <a:spcPct val="115000"/>
                        </a:lnSpc>
                        <a:spcAft>
                          <a:spcPts val="800"/>
                        </a:spcAft>
                      </a:pPr>
                      <a:r>
                        <a:rPr lang="en-US" sz="1200" b="1" dirty="0">
                          <a:solidFill>
                            <a:schemeClr val="bg1"/>
                          </a:solidFill>
                          <a:effectLst/>
                        </a:rPr>
                        <a:t>Budapest Project Visits</a:t>
                      </a:r>
                    </a:p>
                    <a:p>
                      <a:pPr algn="just">
                        <a:lnSpc>
                          <a:spcPct val="115000"/>
                        </a:lnSpc>
                        <a:spcAft>
                          <a:spcPts val="800"/>
                        </a:spcAft>
                      </a:pPr>
                      <a:r>
                        <a:rPr lang="en-US" sz="1200" b="1" dirty="0">
                          <a:solidFill>
                            <a:schemeClr val="bg1"/>
                          </a:solidFill>
                          <a:effectLst/>
                        </a:rPr>
                        <a:t>Tour 1:</a:t>
                      </a:r>
                    </a:p>
                    <a:p>
                      <a:pPr algn="just">
                        <a:lnSpc>
                          <a:spcPct val="115000"/>
                        </a:lnSpc>
                        <a:spcAft>
                          <a:spcPts val="800"/>
                        </a:spcAft>
                      </a:pPr>
                      <a:r>
                        <a:rPr lang="en-US" sz="1200" b="0" dirty="0">
                          <a:solidFill>
                            <a:schemeClr val="bg1"/>
                          </a:solidFill>
                          <a:effectLst/>
                        </a:rPr>
                        <a:t>09:00 am - 04:00 pm	Departure from Emerald Residence Hotel &amp; Suites </a:t>
                      </a:r>
                    </a:p>
                    <a:p>
                      <a:pPr algn="just">
                        <a:lnSpc>
                          <a:spcPct val="115000"/>
                        </a:lnSpc>
                        <a:spcAft>
                          <a:spcPts val="0"/>
                        </a:spcAft>
                      </a:pPr>
                      <a:r>
                        <a:rPr lang="en-US" sz="1200" b="0" dirty="0">
                          <a:solidFill>
                            <a:schemeClr val="bg1"/>
                          </a:solidFill>
                          <a:effectLst/>
                        </a:rPr>
                        <a:t>•	Waterfront City </a:t>
                      </a:r>
                    </a:p>
                    <a:p>
                      <a:pPr algn="just">
                        <a:lnSpc>
                          <a:spcPct val="115000"/>
                        </a:lnSpc>
                        <a:spcAft>
                          <a:spcPts val="0"/>
                        </a:spcAft>
                      </a:pPr>
                      <a:r>
                        <a:rPr lang="en-US" sz="1200" b="0" dirty="0">
                          <a:solidFill>
                            <a:schemeClr val="bg1"/>
                          </a:solidFill>
                          <a:effectLst/>
                        </a:rPr>
                        <a:t>•	Graphisoft Park</a:t>
                      </a:r>
                    </a:p>
                    <a:p>
                      <a:pPr algn="just">
                        <a:lnSpc>
                          <a:spcPct val="115000"/>
                        </a:lnSpc>
                        <a:spcAft>
                          <a:spcPts val="0"/>
                        </a:spcAft>
                      </a:pPr>
                      <a:r>
                        <a:rPr lang="en-US" sz="1200" b="0" dirty="0">
                          <a:solidFill>
                            <a:schemeClr val="bg1"/>
                          </a:solidFill>
                          <a:effectLst/>
                        </a:rPr>
                        <a:t>•	Metrodom River</a:t>
                      </a:r>
                    </a:p>
                    <a:p>
                      <a:pPr algn="just">
                        <a:lnSpc>
                          <a:spcPct val="115000"/>
                        </a:lnSpc>
                        <a:spcAft>
                          <a:spcPts val="0"/>
                        </a:spcAft>
                      </a:pPr>
                      <a:r>
                        <a:rPr lang="en-US" sz="1200" b="0" dirty="0">
                          <a:solidFill>
                            <a:schemeClr val="bg1"/>
                          </a:solidFill>
                          <a:effectLst/>
                        </a:rPr>
                        <a:t>•	MOL Campus</a:t>
                      </a:r>
                    </a:p>
                    <a:p>
                      <a:pPr algn="just">
                        <a:lnSpc>
                          <a:spcPct val="115000"/>
                        </a:lnSpc>
                        <a:spcAft>
                          <a:spcPts val="800"/>
                        </a:spcAft>
                      </a:pPr>
                      <a:endParaRPr lang="en-US" sz="1200" b="1" dirty="0">
                        <a:solidFill>
                          <a:schemeClr val="bg1"/>
                        </a:solidFill>
                        <a:effectLst/>
                      </a:endParaRPr>
                    </a:p>
                    <a:p>
                      <a:pPr algn="just">
                        <a:lnSpc>
                          <a:spcPct val="115000"/>
                        </a:lnSpc>
                        <a:spcAft>
                          <a:spcPts val="800"/>
                        </a:spcAft>
                      </a:pPr>
                      <a:r>
                        <a:rPr lang="en-US" sz="1200" b="1" dirty="0">
                          <a:solidFill>
                            <a:schemeClr val="bg1"/>
                          </a:solidFill>
                          <a:effectLst/>
                        </a:rPr>
                        <a:t>Tour 2:</a:t>
                      </a:r>
                    </a:p>
                    <a:p>
                      <a:pPr algn="just">
                        <a:lnSpc>
                          <a:spcPct val="115000"/>
                        </a:lnSpc>
                        <a:spcAft>
                          <a:spcPts val="800"/>
                        </a:spcAft>
                      </a:pPr>
                      <a:r>
                        <a:rPr lang="en-US" sz="1200" b="0" dirty="0">
                          <a:solidFill>
                            <a:schemeClr val="bg1"/>
                          </a:solidFill>
                          <a:effectLst/>
                        </a:rPr>
                        <a:t>09:00 am – 04:00 pm	Departure from Emerald Residence Hotel &amp; Suites</a:t>
                      </a:r>
                    </a:p>
                    <a:p>
                      <a:pPr algn="just">
                        <a:lnSpc>
                          <a:spcPct val="115000"/>
                        </a:lnSpc>
                        <a:spcAft>
                          <a:spcPts val="0"/>
                        </a:spcAft>
                      </a:pPr>
                      <a:r>
                        <a:rPr lang="en-US" sz="1200" b="0" dirty="0">
                          <a:solidFill>
                            <a:schemeClr val="bg1"/>
                          </a:solidFill>
                          <a:effectLst/>
                        </a:rPr>
                        <a:t>•	</a:t>
                      </a:r>
                      <a:r>
                        <a:rPr lang="hu-HU" sz="1200" b="0" dirty="0">
                          <a:solidFill>
                            <a:schemeClr val="bg1"/>
                          </a:solidFill>
                          <a:effectLst/>
                        </a:rPr>
                        <a:t>Corvin </a:t>
                      </a:r>
                      <a:r>
                        <a:rPr lang="hu-HU" sz="1200" b="0" dirty="0" err="1">
                          <a:solidFill>
                            <a:schemeClr val="bg1"/>
                          </a:solidFill>
                          <a:effectLst/>
                        </a:rPr>
                        <a:t>Promenade</a:t>
                      </a:r>
                      <a:endParaRPr lang="en-US" sz="1200" b="0" dirty="0">
                        <a:solidFill>
                          <a:schemeClr val="bg1"/>
                        </a:solidFill>
                        <a:effectLst/>
                      </a:endParaRPr>
                    </a:p>
                    <a:p>
                      <a:pPr algn="just">
                        <a:lnSpc>
                          <a:spcPct val="115000"/>
                        </a:lnSpc>
                        <a:spcAft>
                          <a:spcPts val="0"/>
                        </a:spcAft>
                      </a:pPr>
                      <a:r>
                        <a:rPr lang="en-US" sz="1200" b="0" dirty="0">
                          <a:solidFill>
                            <a:schemeClr val="bg1"/>
                          </a:solidFill>
                          <a:effectLst/>
                        </a:rPr>
                        <a:t>•	</a:t>
                      </a:r>
                      <a:r>
                        <a:rPr lang="hu-HU" sz="1200" b="0" dirty="0">
                          <a:solidFill>
                            <a:schemeClr val="bg1"/>
                          </a:solidFill>
                          <a:effectLst/>
                        </a:rPr>
                        <a:t>Duna Terasz</a:t>
                      </a:r>
                      <a:endParaRPr lang="en-US" sz="1200" b="0" dirty="0">
                        <a:solidFill>
                          <a:schemeClr val="bg1"/>
                        </a:solidFill>
                        <a:effectLst/>
                      </a:endParaRPr>
                    </a:p>
                    <a:p>
                      <a:pPr algn="just">
                        <a:lnSpc>
                          <a:spcPct val="115000"/>
                        </a:lnSpc>
                        <a:spcAft>
                          <a:spcPts val="0"/>
                        </a:spcAft>
                      </a:pPr>
                      <a:r>
                        <a:rPr lang="en-US" sz="1200" b="0" dirty="0">
                          <a:solidFill>
                            <a:schemeClr val="bg1"/>
                          </a:solidFill>
                          <a:effectLst/>
                        </a:rPr>
                        <a:t>•	Metrodom River</a:t>
                      </a:r>
                    </a:p>
                    <a:p>
                      <a:pPr algn="just">
                        <a:lnSpc>
                          <a:spcPct val="115000"/>
                        </a:lnSpc>
                        <a:spcAft>
                          <a:spcPts val="0"/>
                        </a:spcAft>
                      </a:pPr>
                      <a:r>
                        <a:rPr lang="en-US" sz="1200" b="0" dirty="0">
                          <a:solidFill>
                            <a:schemeClr val="bg1"/>
                          </a:solidFill>
                          <a:effectLst/>
                        </a:rPr>
                        <a:t>•	MOL Campus</a:t>
                      </a:r>
                      <a:endParaRPr lang="hu-HU" sz="1200" b="0" dirty="0">
                        <a:solidFill>
                          <a:schemeClr val="bg1"/>
                        </a:solidFill>
                        <a:effectLst/>
                      </a:endParaRPr>
                    </a:p>
                    <a:p>
                      <a:pPr algn="just">
                        <a:lnSpc>
                          <a:spcPct val="115000"/>
                        </a:lnSpc>
                        <a:spcAft>
                          <a:spcPts val="0"/>
                        </a:spcAft>
                      </a:pPr>
                      <a:endParaRPr lang="hu-HU" sz="11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r h="3841650">
                <a:tc>
                  <a:txBody>
                    <a:bodyPr/>
                    <a:lstStyle/>
                    <a:p>
                      <a:pPr>
                        <a:lnSpc>
                          <a:spcPct val="115000"/>
                        </a:lnSpc>
                        <a:spcAft>
                          <a:spcPts val="800"/>
                        </a:spcAft>
                      </a:pPr>
                      <a:r>
                        <a:rPr lang="fr-FR" sz="1100" dirty="0">
                          <a:solidFill>
                            <a:schemeClr val="bg1"/>
                          </a:solidFill>
                          <a:effectLst/>
                        </a:rPr>
                        <a:t>07:00 pm – 09:30 pm</a:t>
                      </a:r>
                      <a:endParaRPr lang="hu-H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nSpc>
                          <a:spcPct val="115000"/>
                        </a:lnSpc>
                        <a:spcAft>
                          <a:spcPts val="800"/>
                        </a:spcAft>
                      </a:pPr>
                      <a:r>
                        <a:rPr lang="en-US" sz="1200" b="1" dirty="0">
                          <a:solidFill>
                            <a:schemeClr val="bg1"/>
                          </a:solidFill>
                          <a:effectLst/>
                        </a:rPr>
                        <a:t>Farewell Dinner</a:t>
                      </a:r>
                    </a:p>
                    <a:p>
                      <a:pPr>
                        <a:lnSpc>
                          <a:spcPct val="115000"/>
                        </a:lnSpc>
                        <a:spcAft>
                          <a:spcPts val="800"/>
                        </a:spcAft>
                      </a:pPr>
                      <a:r>
                        <a:rPr lang="en-US" sz="1200" b="1" dirty="0" err="1">
                          <a:solidFill>
                            <a:schemeClr val="bg1"/>
                          </a:solidFill>
                          <a:effectLst/>
                        </a:rPr>
                        <a:t>Gerbeaud</a:t>
                      </a:r>
                      <a:r>
                        <a:rPr lang="en-US" sz="1200" b="1" dirty="0">
                          <a:solidFill>
                            <a:schemeClr val="bg1"/>
                          </a:solidFill>
                          <a:effectLst/>
                        </a:rPr>
                        <a:t> Atrium</a:t>
                      </a:r>
                    </a:p>
                  </a:txBody>
                  <a:tcPr marL="68964" marR="68964" marT="0" marB="0">
                    <a:solidFill>
                      <a:srgbClr val="0E3D53"/>
                    </a:solidFill>
                  </a:tcPr>
                </a:tc>
                <a:extLst>
                  <a:ext uri="{0D108BD9-81ED-4DB2-BD59-A6C34878D82A}">
                    <a16:rowId xmlns:a16="http://schemas.microsoft.com/office/drawing/2014/main" val="875099103"/>
                  </a:ext>
                </a:extLst>
              </a:tr>
              <a:tr h="1054812">
                <a:tc>
                  <a:txBody>
                    <a:bodyPr/>
                    <a:lstStyle/>
                    <a:p>
                      <a:pPr>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lnSpc>
                          <a:spcPct val="115000"/>
                        </a:lnSpc>
                        <a:spcAft>
                          <a:spcPts val="0"/>
                        </a:spcAft>
                      </a:pPr>
                      <a:r>
                        <a:rPr lang="hu-H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DRESS CODE</a:t>
                      </a:r>
                    </a:p>
                    <a:p>
                      <a:pPr algn="l">
                        <a:lnSpc>
                          <a:spcPct val="115000"/>
                        </a:lnSpc>
                        <a:spcAft>
                          <a:spcPts val="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Board of Directors meeting dress code: Business</a:t>
                      </a:r>
                    </a:p>
                    <a:p>
                      <a:pPr algn="l">
                        <a:lnSpc>
                          <a:spcPct val="115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Networking Forum dress code: Business</a:t>
                      </a:r>
                    </a:p>
                    <a:p>
                      <a:pPr algn="l">
                        <a:lnSpc>
                          <a:spcPct val="115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Dress code for all other activities/social tours: Business casual/Casual</a:t>
                      </a:r>
                    </a:p>
                  </a:txBody>
                  <a:tcPr marL="68964" marR="68964" marT="0" marB="0">
                    <a:solidFill>
                      <a:srgbClr val="0E3D53"/>
                    </a:solidFill>
                  </a:tcPr>
                </a:tc>
                <a:extLst>
                  <a:ext uri="{0D108BD9-81ED-4DB2-BD59-A6C34878D82A}">
                    <a16:rowId xmlns:a16="http://schemas.microsoft.com/office/drawing/2014/main" val="3094457228"/>
                  </a:ext>
                </a:extLst>
              </a:tr>
            </a:tbl>
          </a:graphicData>
        </a:graphic>
      </p:graphicFrame>
      <p:pic>
        <p:nvPicPr>
          <p:cNvPr id="5" name="Kép 4">
            <a:extLst>
              <a:ext uri="{FF2B5EF4-FFF2-40B4-BE49-F238E27FC236}">
                <a16:creationId xmlns:a16="http://schemas.microsoft.com/office/drawing/2014/main" id="{C3D5077F-ACA0-9D0D-CC1E-ADDD295ACC05}"/>
              </a:ext>
            </a:extLst>
          </p:cNvPr>
          <p:cNvPicPr>
            <a:picLocks noChangeAspect="1"/>
          </p:cNvPicPr>
          <p:nvPr/>
        </p:nvPicPr>
        <p:blipFill>
          <a:blip r:embed="rId2"/>
          <a:stretch>
            <a:fillRect/>
          </a:stretch>
        </p:blipFill>
        <p:spPr>
          <a:xfrm>
            <a:off x="1624838" y="6184407"/>
            <a:ext cx="4349572" cy="2904318"/>
          </a:xfrm>
          <a:prstGeom prst="rect">
            <a:avLst/>
          </a:prstGeom>
        </p:spPr>
      </p:pic>
      <p:sp>
        <p:nvSpPr>
          <p:cNvPr id="8" name="Téglalap 7">
            <a:extLst>
              <a:ext uri="{FF2B5EF4-FFF2-40B4-BE49-F238E27FC236}">
                <a16:creationId xmlns:a16="http://schemas.microsoft.com/office/drawing/2014/main" id="{103F19B7-9897-DE15-FCC8-C11F2EEE1807}"/>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3" name="Kép 12" descr="A képen szöveg látható&#10;&#10;Automatikusan generált leírás">
            <a:extLst>
              <a:ext uri="{FF2B5EF4-FFF2-40B4-BE49-F238E27FC236}">
                <a16:creationId xmlns:a16="http://schemas.microsoft.com/office/drawing/2014/main" id="{6E83958B-B2A9-B958-5705-34A36370C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49D2C6B7-A266-9517-5D19-1A7449233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sp>
        <p:nvSpPr>
          <p:cNvPr id="2" name="Szövegdoboz 15">
            <a:extLst>
              <a:ext uri="{FF2B5EF4-FFF2-40B4-BE49-F238E27FC236}">
                <a16:creationId xmlns:a16="http://schemas.microsoft.com/office/drawing/2014/main" id="{BAD4D8C1-FC46-BC51-2177-6C17EBB14073}"/>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650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8" name="Táblázat 17">
            <a:extLst>
              <a:ext uri="{FF2B5EF4-FFF2-40B4-BE49-F238E27FC236}">
                <a16:creationId xmlns:a16="http://schemas.microsoft.com/office/drawing/2014/main" id="{5D7EFD22-557D-2095-6AA9-645F071F0551}"/>
              </a:ext>
            </a:extLst>
          </p:cNvPr>
          <p:cNvGraphicFramePr>
            <a:graphicFrameLocks noGrp="1"/>
          </p:cNvGraphicFramePr>
          <p:nvPr>
            <p:extLst>
              <p:ext uri="{D42A27DB-BD31-4B8C-83A1-F6EECF244321}">
                <p14:modId xmlns:p14="http://schemas.microsoft.com/office/powerpoint/2010/main" val="1426614691"/>
              </p:ext>
            </p:extLst>
          </p:nvPr>
        </p:nvGraphicFramePr>
        <p:xfrm>
          <a:off x="665468" y="3708623"/>
          <a:ext cx="6513162" cy="6814472"/>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868251">
                <a:tc>
                  <a:txBody>
                    <a:bodyPr/>
                    <a:lstStyle/>
                    <a:p>
                      <a:pPr>
                        <a:lnSpc>
                          <a:spcPct val="115000"/>
                        </a:lnSpc>
                        <a:spcAft>
                          <a:spcPts val="0"/>
                        </a:spcAft>
                      </a:pPr>
                      <a:r>
                        <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BUS </a:t>
                      </a:r>
                    </a:p>
                    <a:p>
                      <a:pPr>
                        <a:lnSpc>
                          <a:spcPct val="115000"/>
                        </a:lnSpc>
                        <a:spcAft>
                          <a:spcPts val="0"/>
                        </a:spcAft>
                      </a:pPr>
                      <a:r>
                        <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PICKUP</a:t>
                      </a:r>
                    </a:p>
                    <a:p>
                      <a:pPr>
                        <a:lnSpc>
                          <a:spcPct val="115000"/>
                        </a:lnSpc>
                        <a:spcAft>
                          <a:spcPts val="0"/>
                        </a:spcAft>
                      </a:pPr>
                      <a:r>
                        <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POINTS</a:t>
                      </a:r>
                    </a:p>
                  </a:txBody>
                  <a:tcPr marL="68964" marR="68964" marT="0" marB="0">
                    <a:solidFill>
                      <a:srgbClr val="0E3D53"/>
                    </a:solidFill>
                  </a:tcPr>
                </a:tc>
                <a:tc>
                  <a:txBody>
                    <a:bodyPr/>
                    <a:lstStyle/>
                    <a:p>
                      <a:pPr algn="l"/>
                      <a:r>
                        <a:rPr lang="hu-HU" sz="1400" dirty="0" err="1">
                          <a:solidFill>
                            <a:schemeClr val="bg1"/>
                          </a:solidFill>
                        </a:rPr>
                        <a:t>September</a:t>
                      </a:r>
                      <a:r>
                        <a:rPr lang="hu-HU" sz="1400" dirty="0">
                          <a:solidFill>
                            <a:schemeClr val="bg1"/>
                          </a:solidFill>
                        </a:rPr>
                        <a:t> 25, 2024</a:t>
                      </a:r>
                    </a:p>
                    <a:p>
                      <a:pPr algn="l"/>
                      <a:r>
                        <a:rPr lang="en-US" sz="1400" b="1" dirty="0">
                          <a:solidFill>
                            <a:schemeClr val="bg1"/>
                          </a:solidFill>
                        </a:rPr>
                        <a:t>TIHANY</a:t>
                      </a:r>
                      <a:r>
                        <a:rPr lang="hu-HU" sz="1400" b="1" dirty="0">
                          <a:solidFill>
                            <a:schemeClr val="bg1"/>
                          </a:solidFill>
                        </a:rPr>
                        <a:t> </a:t>
                      </a:r>
                      <a:r>
                        <a:rPr lang="en-US" sz="1400" b="1" dirty="0">
                          <a:solidFill>
                            <a:schemeClr val="bg1"/>
                          </a:solidFill>
                        </a:rPr>
                        <a:t>-</a:t>
                      </a:r>
                      <a:r>
                        <a:rPr lang="hu-HU" sz="1400" b="1" dirty="0">
                          <a:solidFill>
                            <a:schemeClr val="bg1"/>
                          </a:solidFill>
                        </a:rPr>
                        <a:t> </a:t>
                      </a:r>
                      <a:r>
                        <a:rPr lang="en-US" sz="1400" b="1" dirty="0">
                          <a:solidFill>
                            <a:schemeClr val="bg1"/>
                          </a:solidFill>
                        </a:rPr>
                        <a:t>BALATONFÜRED                                  </a:t>
                      </a:r>
                      <a:endParaRPr lang="hu-HU" sz="1400" b="1" dirty="0">
                        <a:solidFill>
                          <a:schemeClr val="bg1"/>
                        </a:solidFill>
                      </a:endParaRPr>
                    </a:p>
                    <a:p>
                      <a:pPr marL="0" indent="0" algn="just">
                        <a:lnSpc>
                          <a:spcPct val="115000"/>
                        </a:lnSpc>
                        <a:spcAft>
                          <a:spcPts val="0"/>
                        </a:spcAft>
                        <a:buFont typeface="+mj-lt"/>
                        <a:buNone/>
                      </a:pP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3249036481"/>
                  </a:ext>
                </a:extLst>
              </a:tr>
              <a:tr h="5946221">
                <a:tc>
                  <a:txBody>
                    <a:bodyPr/>
                    <a:lstStyle/>
                    <a:p>
                      <a:pPr>
                        <a:lnSpc>
                          <a:spcPct val="115000"/>
                        </a:lnSpc>
                        <a:spcAft>
                          <a:spcPts val="800"/>
                        </a:spcAft>
                      </a:pPr>
                      <a:r>
                        <a:rPr lang="en-US" sz="1200" dirty="0">
                          <a:solidFill>
                            <a:schemeClr val="bg1"/>
                          </a:solidFill>
                        </a:rPr>
                        <a:t>9:30 AM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en-US" sz="1200" dirty="0">
                          <a:solidFill>
                            <a:schemeClr val="bg1"/>
                          </a:solidFill>
                        </a:rPr>
                        <a:t>Bus  from  </a:t>
                      </a:r>
                      <a:r>
                        <a:rPr lang="en-US" sz="1200" dirty="0" err="1">
                          <a:solidFill>
                            <a:schemeClr val="bg1"/>
                          </a:solidFill>
                        </a:rPr>
                        <a:t>Kempinsk</a:t>
                      </a:r>
                      <a:r>
                        <a:rPr lang="hu-HU" sz="1200" dirty="0">
                          <a:solidFill>
                            <a:schemeClr val="bg1"/>
                          </a:solidFill>
                        </a:rPr>
                        <a:t>i</a:t>
                      </a:r>
                      <a:r>
                        <a:rPr lang="en-US" sz="1200" dirty="0">
                          <a:solidFill>
                            <a:schemeClr val="bg1"/>
                          </a:solidFill>
                        </a:rPr>
                        <a:t> </a:t>
                      </a:r>
                      <a:r>
                        <a:rPr lang="hu-HU" sz="1200" dirty="0">
                          <a:solidFill>
                            <a:schemeClr val="bg1"/>
                          </a:solidFill>
                        </a:rPr>
                        <a:t>H</a:t>
                      </a:r>
                      <a:r>
                        <a:rPr lang="en-US" sz="1200" dirty="0" err="1">
                          <a:solidFill>
                            <a:schemeClr val="bg1"/>
                          </a:solidFill>
                        </a:rPr>
                        <a:t>otel</a:t>
                      </a:r>
                      <a:endParaRPr lang="hu-HU" sz="1200" dirty="0">
                        <a:solidFill>
                          <a:schemeClr val="bg1"/>
                        </a:solidFill>
                      </a:endParaRPr>
                    </a:p>
                    <a:p>
                      <a:pPr marL="0" indent="0" algn="just">
                        <a:lnSpc>
                          <a:spcPct val="115000"/>
                        </a:lnSpc>
                        <a:spcAft>
                          <a:spcPts val="0"/>
                        </a:spcAft>
                        <a:buFont typeface="+mj-lt"/>
                        <a:buNone/>
                      </a:pP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bl>
          </a:graphicData>
        </a:graphic>
      </p:graphicFrame>
      <p:graphicFrame>
        <p:nvGraphicFramePr>
          <p:cNvPr id="14" name="Táblázat 13">
            <a:extLst>
              <a:ext uri="{FF2B5EF4-FFF2-40B4-BE49-F238E27FC236}">
                <a16:creationId xmlns:a16="http://schemas.microsoft.com/office/drawing/2014/main" id="{AFDFC9E1-D204-93C1-B216-85463CBB1A9F}"/>
              </a:ext>
            </a:extLst>
          </p:cNvPr>
          <p:cNvGraphicFramePr>
            <a:graphicFrameLocks noGrp="1"/>
          </p:cNvGraphicFramePr>
          <p:nvPr>
            <p:extLst>
              <p:ext uri="{D42A27DB-BD31-4B8C-83A1-F6EECF244321}">
                <p14:modId xmlns:p14="http://schemas.microsoft.com/office/powerpoint/2010/main" val="2661605089"/>
              </p:ext>
            </p:extLst>
          </p:nvPr>
        </p:nvGraphicFramePr>
        <p:xfrm>
          <a:off x="665468" y="1256790"/>
          <a:ext cx="6513162" cy="2019046"/>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1902691">
                <a:tc>
                  <a:txBody>
                    <a:bodyPr/>
                    <a:lstStyle/>
                    <a:p>
                      <a:pPr>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just">
                        <a:lnSpc>
                          <a:spcPct val="115000"/>
                        </a:lnSpc>
                        <a:spcAft>
                          <a:spcPts val="800"/>
                        </a:spcAft>
                      </a:pPr>
                      <a:r>
                        <a:rPr lang="en-US" sz="1400" b="1" dirty="0">
                          <a:solidFill>
                            <a:schemeClr val="bg1"/>
                          </a:solidFill>
                          <a:effectLst/>
                        </a:rPr>
                        <a:t>Recommended hotels in Budapest</a:t>
                      </a:r>
                      <a:endParaRPr lang="hu-HU" sz="1400" b="1" dirty="0">
                        <a:solidFill>
                          <a:schemeClr val="bg1"/>
                        </a:solidFill>
                        <a:effectLst/>
                      </a:endParaRPr>
                    </a:p>
                    <a:p>
                      <a:pPr marL="0" indent="0" algn="just">
                        <a:lnSpc>
                          <a:spcPct val="115000"/>
                        </a:lnSpc>
                        <a:spcAft>
                          <a:spcPts val="0"/>
                        </a:spcAft>
                        <a:buFont typeface="+mj-lt"/>
                        <a:buNone/>
                      </a:pPr>
                      <a:r>
                        <a:rPr lang="hu-HU" sz="1200" b="0" dirty="0">
                          <a:solidFill>
                            <a:schemeClr val="bg1"/>
                          </a:solidFill>
                          <a:effectLst/>
                        </a:rPr>
                        <a:t>1.) </a:t>
                      </a:r>
                      <a:r>
                        <a:rPr lang="hu-HU" sz="1200" b="0" dirty="0" err="1">
                          <a:solidFill>
                            <a:schemeClr val="bg1"/>
                          </a:solidFill>
                          <a:effectLst/>
                        </a:rPr>
                        <a:t>Emerald</a:t>
                      </a:r>
                      <a:r>
                        <a:rPr lang="hu-HU" sz="1200" b="0" dirty="0">
                          <a:solidFill>
                            <a:schemeClr val="bg1"/>
                          </a:solidFill>
                          <a:effectLst/>
                        </a:rPr>
                        <a:t> Hotel &amp; </a:t>
                      </a:r>
                      <a:r>
                        <a:rPr lang="hu-HU" sz="1200" b="0" dirty="0" err="1">
                          <a:solidFill>
                            <a:schemeClr val="bg1"/>
                          </a:solidFill>
                          <a:effectLst/>
                        </a:rPr>
                        <a:t>Suites</a:t>
                      </a:r>
                      <a:endParaRPr lang="hu-HU" sz="1200" b="0" dirty="0">
                        <a:solidFill>
                          <a:schemeClr val="bg1"/>
                        </a:solidFill>
                        <a:effectLst/>
                      </a:endParaRPr>
                    </a:p>
                    <a:p>
                      <a:pPr marL="0" indent="0" algn="just">
                        <a:lnSpc>
                          <a:spcPct val="115000"/>
                        </a:lnSpc>
                        <a:spcAft>
                          <a:spcPts val="0"/>
                        </a:spcAft>
                        <a:buFont typeface="+mj-lt"/>
                        <a:buNone/>
                      </a:pPr>
                      <a:r>
                        <a:rPr lang="hu-HU" sz="1200" b="0" dirty="0">
                          <a:solidFill>
                            <a:schemeClr val="bg1"/>
                          </a:solidFill>
                          <a:effectLst/>
                        </a:rPr>
                        <a:t>1052 Budapest, Városház utca 20.</a:t>
                      </a:r>
                    </a:p>
                    <a:p>
                      <a:pPr marL="0" indent="0" algn="just">
                        <a:lnSpc>
                          <a:spcPct val="115000"/>
                        </a:lnSpc>
                        <a:spcAft>
                          <a:spcPts val="0"/>
                        </a:spcAft>
                        <a:buFont typeface="+mj-lt"/>
                        <a:buNone/>
                      </a:pPr>
                      <a:endParaRPr lang="hu-HU" sz="1200" b="0" dirty="0">
                        <a:solidFill>
                          <a:schemeClr val="bg1"/>
                        </a:solidFill>
                        <a:effectLst/>
                      </a:endParaRPr>
                    </a:p>
                    <a:p>
                      <a:pPr marL="0" indent="0" algn="just">
                        <a:lnSpc>
                          <a:spcPct val="115000"/>
                        </a:lnSpc>
                        <a:spcAft>
                          <a:spcPts val="0"/>
                        </a:spcAft>
                        <a:buFont typeface="+mj-lt"/>
                        <a:buNone/>
                      </a:pPr>
                      <a:r>
                        <a:rPr lang="hu-HU" sz="1200" b="0" dirty="0">
                          <a:solidFill>
                            <a:schemeClr val="bg1"/>
                          </a:solidFill>
                          <a:effectLst/>
                        </a:rPr>
                        <a:t>2.) </a:t>
                      </a:r>
                      <a:r>
                        <a:rPr lang="hu-HU" sz="1200" b="0" dirty="0" err="1">
                          <a:solidFill>
                            <a:schemeClr val="bg1"/>
                          </a:solidFill>
                          <a:effectLst/>
                        </a:rPr>
                        <a:t>Mercure</a:t>
                      </a:r>
                      <a:r>
                        <a:rPr lang="hu-HU" sz="1200" b="0" dirty="0">
                          <a:solidFill>
                            <a:schemeClr val="bg1"/>
                          </a:solidFill>
                          <a:effectLst/>
                        </a:rPr>
                        <a:t> Budapest City Center Hotel </a:t>
                      </a:r>
                    </a:p>
                    <a:p>
                      <a:pPr marL="0" indent="0" algn="just">
                        <a:lnSpc>
                          <a:spcPct val="115000"/>
                        </a:lnSpc>
                        <a:spcAft>
                          <a:spcPts val="0"/>
                        </a:spcAft>
                        <a:buFont typeface="+mj-lt"/>
                        <a:buNone/>
                      </a:pPr>
                      <a:r>
                        <a:rPr lang="hu-HU" sz="1200" b="0" dirty="0">
                          <a:solidFill>
                            <a:schemeClr val="bg1"/>
                          </a:solidFill>
                          <a:effectLst/>
                        </a:rPr>
                        <a:t>1052 Budapest Váci utca 20. </a:t>
                      </a:r>
                    </a:p>
                    <a:p>
                      <a:pPr marL="0" indent="0" algn="just">
                        <a:lnSpc>
                          <a:spcPct val="115000"/>
                        </a:lnSpc>
                        <a:spcAft>
                          <a:spcPts val="0"/>
                        </a:spcAft>
                        <a:buFont typeface="+mj-lt"/>
                        <a:buNone/>
                      </a:pPr>
                      <a:r>
                        <a:rPr lang="hu-HU" sz="1200" b="0" dirty="0">
                          <a:solidFill>
                            <a:schemeClr val="bg1"/>
                          </a:solidFill>
                          <a:effectLst/>
                        </a:rPr>
                        <a:t>	</a:t>
                      </a:r>
                    </a:p>
                    <a:p>
                      <a:pPr marL="0" indent="0" algn="just">
                        <a:lnSpc>
                          <a:spcPct val="115000"/>
                        </a:lnSpc>
                        <a:spcAft>
                          <a:spcPts val="0"/>
                        </a:spcAft>
                        <a:buFont typeface="+mj-lt"/>
                        <a:buNone/>
                      </a:pPr>
                      <a:r>
                        <a:rPr lang="hu-HU" sz="1200" b="0" dirty="0">
                          <a:solidFill>
                            <a:schemeClr val="bg1"/>
                          </a:solidFill>
                          <a:effectLst/>
                        </a:rPr>
                        <a:t>3.) Párisi Udvar Hotel Budapest </a:t>
                      </a:r>
                    </a:p>
                    <a:p>
                      <a:pPr marL="0" indent="0" algn="just">
                        <a:lnSpc>
                          <a:spcPct val="115000"/>
                        </a:lnSpc>
                        <a:spcAft>
                          <a:spcPts val="0"/>
                        </a:spcAft>
                        <a:buFont typeface="+mj-lt"/>
                        <a:buNone/>
                      </a:pPr>
                      <a:r>
                        <a:rPr lang="hu-HU" sz="1200" b="0" dirty="0">
                          <a:solidFill>
                            <a:schemeClr val="bg1"/>
                          </a:solidFill>
                          <a:effectLst/>
                        </a:rPr>
                        <a:t>1052 Budapest, Petőfi Sándor utca 2-4.</a:t>
                      </a:r>
                    </a:p>
                  </a:txBody>
                  <a:tcPr marL="68964" marR="68964" marT="0" marB="0">
                    <a:solidFill>
                      <a:srgbClr val="0E3D53"/>
                    </a:solidFill>
                  </a:tcPr>
                </a:tc>
                <a:extLst>
                  <a:ext uri="{0D108BD9-81ED-4DB2-BD59-A6C34878D82A}">
                    <a16:rowId xmlns:a16="http://schemas.microsoft.com/office/drawing/2014/main" val="1658415780"/>
                  </a:ext>
                </a:extLst>
              </a:tr>
            </a:tbl>
          </a:graphicData>
        </a:graphic>
      </p:graphicFrame>
      <p:sp>
        <p:nvSpPr>
          <p:cNvPr id="3" name="Szövegdoboz 2">
            <a:extLst>
              <a:ext uri="{FF2B5EF4-FFF2-40B4-BE49-F238E27FC236}">
                <a16:creationId xmlns:a16="http://schemas.microsoft.com/office/drawing/2014/main" id="{05E3FBB9-6629-8D06-D49E-DB95F230A687}"/>
              </a:ext>
            </a:extLst>
          </p:cNvPr>
          <p:cNvSpPr txBox="1"/>
          <p:nvPr/>
        </p:nvSpPr>
        <p:spPr>
          <a:xfrm>
            <a:off x="665468" y="3343817"/>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églalap 3">
            <a:extLst>
              <a:ext uri="{FF2B5EF4-FFF2-40B4-BE49-F238E27FC236}">
                <a16:creationId xmlns:a16="http://schemas.microsoft.com/office/drawing/2014/main" id="{F31D82B1-2D42-0D3D-3398-CF1A167F4267}"/>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2" name="Kép 11" descr="A képen szöveg látható&#10;&#10;Automatikusan generált leírás">
            <a:extLst>
              <a:ext uri="{FF2B5EF4-FFF2-40B4-BE49-F238E27FC236}">
                <a16:creationId xmlns:a16="http://schemas.microsoft.com/office/drawing/2014/main" id="{29B40A82-E3BB-3D76-F170-4C2A0D50B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8655148A-DD8A-539A-96EC-F830B1BA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2049" name="Picture 1">
            <a:extLst>
              <a:ext uri="{FF2B5EF4-FFF2-40B4-BE49-F238E27FC236}">
                <a16:creationId xmlns:a16="http://schemas.microsoft.com/office/drawing/2014/main" id="{E707294A-D185-4638-71F3-F4AAC565BDF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704435" y="5082838"/>
            <a:ext cx="4772025" cy="5076825"/>
          </a:xfrm>
          <a:prstGeom prst="rect">
            <a:avLst/>
          </a:prstGeom>
          <a:noFill/>
          <a:extLst>
            <a:ext uri="{909E8E84-426E-40DD-AFC4-6F175D3DCCD1}">
              <a14:hiddenFill xmlns:a14="http://schemas.microsoft.com/office/drawing/2010/main">
                <a:solidFill>
                  <a:srgbClr val="FFFFFF"/>
                </a:solidFill>
              </a14:hiddenFill>
            </a:ext>
          </a:extLst>
        </p:spPr>
      </p:pic>
      <p:sp>
        <p:nvSpPr>
          <p:cNvPr id="9" name="Nyíl: jobbra mutató 8">
            <a:extLst>
              <a:ext uri="{FF2B5EF4-FFF2-40B4-BE49-F238E27FC236}">
                <a16:creationId xmlns:a16="http://schemas.microsoft.com/office/drawing/2014/main" id="{0A7A003F-8A55-D565-25BF-05BFE210F1C8}"/>
              </a:ext>
            </a:extLst>
          </p:cNvPr>
          <p:cNvSpPr/>
          <p:nvPr/>
        </p:nvSpPr>
        <p:spPr>
          <a:xfrm rot="19982782">
            <a:off x="2342526" y="5838230"/>
            <a:ext cx="1216569" cy="61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798F5138-ECEC-AF71-BD4F-C291F6AD57E5}"/>
              </a:ext>
            </a:extLst>
          </p:cNvPr>
          <p:cNvSpPr txBox="1"/>
          <p:nvPr/>
        </p:nvSpPr>
        <p:spPr>
          <a:xfrm rot="20000396">
            <a:off x="2435183" y="6039415"/>
            <a:ext cx="779488" cy="338554"/>
          </a:xfrm>
          <a:prstGeom prst="rect">
            <a:avLst/>
          </a:prstGeom>
          <a:noFill/>
        </p:spPr>
        <p:txBody>
          <a:bodyPr wrap="square" rtlCol="0">
            <a:spAutoFit/>
          </a:bodyPr>
          <a:lstStyle/>
          <a:p>
            <a:pPr algn="ctr"/>
            <a:r>
              <a:rPr lang="hu-HU" sz="1600" dirty="0">
                <a:solidFill>
                  <a:schemeClr val="bg1"/>
                </a:solidFill>
              </a:rPr>
              <a:t>BUS</a:t>
            </a:r>
          </a:p>
        </p:txBody>
      </p:sp>
      <p:sp>
        <p:nvSpPr>
          <p:cNvPr id="11" name="Nyíl: balra mutató 10">
            <a:extLst>
              <a:ext uri="{FF2B5EF4-FFF2-40B4-BE49-F238E27FC236}">
                <a16:creationId xmlns:a16="http://schemas.microsoft.com/office/drawing/2014/main" id="{259FC484-6B79-5972-C24A-C93CA0A11249}"/>
              </a:ext>
            </a:extLst>
          </p:cNvPr>
          <p:cNvSpPr/>
          <p:nvPr/>
        </p:nvSpPr>
        <p:spPr>
          <a:xfrm rot="19583352">
            <a:off x="4493553" y="8864610"/>
            <a:ext cx="1692230" cy="552834"/>
          </a:xfrm>
          <a:prstGeom prst="left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Szövegdoboz 15">
            <a:extLst>
              <a:ext uri="{FF2B5EF4-FFF2-40B4-BE49-F238E27FC236}">
                <a16:creationId xmlns:a16="http://schemas.microsoft.com/office/drawing/2014/main" id="{52276094-A2C5-CB3E-4D11-B6110136670A}"/>
              </a:ext>
            </a:extLst>
          </p:cNvPr>
          <p:cNvSpPr txBox="1"/>
          <p:nvPr/>
        </p:nvSpPr>
        <p:spPr>
          <a:xfrm rot="19590086">
            <a:off x="4578787" y="8966447"/>
            <a:ext cx="1668869" cy="261610"/>
          </a:xfrm>
          <a:prstGeom prst="rect">
            <a:avLst/>
          </a:prstGeom>
          <a:noFill/>
        </p:spPr>
        <p:txBody>
          <a:bodyPr wrap="square" rtlCol="0">
            <a:spAutoFit/>
          </a:bodyPr>
          <a:lstStyle/>
          <a:p>
            <a:pPr algn="ctr"/>
            <a:r>
              <a:rPr lang="hu-HU" sz="1100" dirty="0"/>
              <a:t>EMERALD HOTEL</a:t>
            </a:r>
          </a:p>
        </p:txBody>
      </p:sp>
      <p:sp>
        <p:nvSpPr>
          <p:cNvPr id="5" name="Szövegdoboz 15">
            <a:extLst>
              <a:ext uri="{FF2B5EF4-FFF2-40B4-BE49-F238E27FC236}">
                <a16:creationId xmlns:a16="http://schemas.microsoft.com/office/drawing/2014/main" id="{F4527451-587C-F528-BF7D-3CAF3976063A}"/>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82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3D53"/>
        </a:solidFill>
        <a:effectLst/>
      </p:bgPr>
    </p:bg>
    <p:spTree>
      <p:nvGrpSpPr>
        <p:cNvPr id="1" name=""/>
        <p:cNvGrpSpPr/>
        <p:nvPr/>
      </p:nvGrpSpPr>
      <p:grpSpPr>
        <a:xfrm>
          <a:off x="0" y="0"/>
          <a:ext cx="0" cy="0"/>
          <a:chOff x="0" y="0"/>
          <a:chExt cx="0" cy="0"/>
        </a:xfrm>
      </p:grpSpPr>
      <p:graphicFrame>
        <p:nvGraphicFramePr>
          <p:cNvPr id="18" name="Táblázat 17">
            <a:extLst>
              <a:ext uri="{FF2B5EF4-FFF2-40B4-BE49-F238E27FC236}">
                <a16:creationId xmlns:a16="http://schemas.microsoft.com/office/drawing/2014/main" id="{5D7EFD22-557D-2095-6AA9-645F071F0551}"/>
              </a:ext>
            </a:extLst>
          </p:cNvPr>
          <p:cNvGraphicFramePr>
            <a:graphicFrameLocks noGrp="1"/>
          </p:cNvGraphicFramePr>
          <p:nvPr>
            <p:extLst>
              <p:ext uri="{D42A27DB-BD31-4B8C-83A1-F6EECF244321}">
                <p14:modId xmlns:p14="http://schemas.microsoft.com/office/powerpoint/2010/main" val="515696307"/>
              </p:ext>
            </p:extLst>
          </p:nvPr>
        </p:nvGraphicFramePr>
        <p:xfrm>
          <a:off x="665468" y="1271293"/>
          <a:ext cx="6513162" cy="9188889"/>
        </p:xfrm>
        <a:graphic>
          <a:graphicData uri="http://schemas.openxmlformats.org/drawingml/2006/table">
            <a:tbl>
              <a:tblPr firstRow="1" firstCol="1" bandRow="1">
                <a:tableStyleId>{BC89EF96-8CEA-46FF-86C4-4CE0E7609802}</a:tableStyleId>
              </a:tblPr>
              <a:tblGrid>
                <a:gridCol w="871268">
                  <a:extLst>
                    <a:ext uri="{9D8B030D-6E8A-4147-A177-3AD203B41FA5}">
                      <a16:colId xmlns:a16="http://schemas.microsoft.com/office/drawing/2014/main" val="2959690302"/>
                    </a:ext>
                  </a:extLst>
                </a:gridCol>
                <a:gridCol w="5641894">
                  <a:extLst>
                    <a:ext uri="{9D8B030D-6E8A-4147-A177-3AD203B41FA5}">
                      <a16:colId xmlns:a16="http://schemas.microsoft.com/office/drawing/2014/main" val="3698968005"/>
                    </a:ext>
                  </a:extLst>
                </a:gridCol>
              </a:tblGrid>
              <a:tr h="454694">
                <a:tc>
                  <a:txBody>
                    <a:bodyPr/>
                    <a:lstStyle/>
                    <a:p>
                      <a:pPr>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algn="l"/>
                      <a:r>
                        <a:rPr lang="hu-HU" sz="1400" dirty="0" err="1">
                          <a:solidFill>
                            <a:schemeClr val="bg1"/>
                          </a:solidFill>
                        </a:rPr>
                        <a:t>September</a:t>
                      </a:r>
                      <a:r>
                        <a:rPr lang="hu-HU" sz="1400" dirty="0">
                          <a:solidFill>
                            <a:schemeClr val="bg1"/>
                          </a:solidFill>
                        </a:rPr>
                        <a:t> 26, 2024 </a:t>
                      </a:r>
                    </a:p>
                    <a:p>
                      <a:pPr algn="l"/>
                      <a:r>
                        <a:rPr lang="en-US" sz="1400" b="1" dirty="0">
                          <a:solidFill>
                            <a:schemeClr val="bg1"/>
                          </a:solidFill>
                        </a:rPr>
                        <a:t>BUDAPEST SIGHTSEEING </a:t>
                      </a:r>
                      <a:endParaRPr lang="hu-HU" sz="1400" b="1" dirty="0">
                        <a:solidFill>
                          <a:schemeClr val="bg1"/>
                        </a:solidFill>
                      </a:endParaRPr>
                    </a:p>
                    <a:p>
                      <a:pPr algn="l"/>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3249036481"/>
                  </a:ext>
                </a:extLst>
              </a:tr>
              <a:tr h="4632641">
                <a:tc>
                  <a:txBody>
                    <a:bodyPr/>
                    <a:lstStyle/>
                    <a:p>
                      <a:pPr>
                        <a:lnSpc>
                          <a:spcPct val="115000"/>
                        </a:lnSpc>
                        <a:spcAft>
                          <a:spcPts val="800"/>
                        </a:spcAft>
                      </a:pPr>
                      <a:r>
                        <a:rPr lang="en-US" sz="1200" dirty="0">
                          <a:solidFill>
                            <a:schemeClr val="bg1"/>
                          </a:solidFill>
                        </a:rPr>
                        <a:t>9:30 AM </a:t>
                      </a: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en-US" sz="1200" dirty="0">
                          <a:solidFill>
                            <a:schemeClr val="bg1"/>
                          </a:solidFill>
                        </a:rPr>
                        <a:t>Bus from </a:t>
                      </a:r>
                      <a:r>
                        <a:rPr lang="en-US" sz="1200" dirty="0" err="1">
                          <a:solidFill>
                            <a:schemeClr val="bg1"/>
                          </a:solidFill>
                        </a:rPr>
                        <a:t>Bárczy</a:t>
                      </a:r>
                      <a:r>
                        <a:rPr lang="en-US" sz="1200" dirty="0">
                          <a:solidFill>
                            <a:schemeClr val="bg1"/>
                          </a:solidFill>
                        </a:rPr>
                        <a:t> </a:t>
                      </a:r>
                      <a:r>
                        <a:rPr lang="en-US" sz="1200" dirty="0" err="1">
                          <a:solidFill>
                            <a:schemeClr val="bg1"/>
                          </a:solidFill>
                        </a:rPr>
                        <a:t>István</a:t>
                      </a:r>
                      <a:r>
                        <a:rPr lang="en-US" sz="1200" dirty="0">
                          <a:solidFill>
                            <a:schemeClr val="bg1"/>
                          </a:solidFill>
                        </a:rPr>
                        <a:t> u. / </a:t>
                      </a:r>
                      <a:r>
                        <a:rPr lang="en-US" sz="1200" dirty="0" err="1">
                          <a:solidFill>
                            <a:schemeClr val="bg1"/>
                          </a:solidFill>
                        </a:rPr>
                        <a:t>Szervita</a:t>
                      </a:r>
                      <a:r>
                        <a:rPr lang="en-US" sz="1200" dirty="0">
                          <a:solidFill>
                            <a:schemeClr val="bg1"/>
                          </a:solidFill>
                        </a:rPr>
                        <a:t> </a:t>
                      </a:r>
                      <a:r>
                        <a:rPr lang="en-US" sz="1200" dirty="0" err="1">
                          <a:solidFill>
                            <a:schemeClr val="bg1"/>
                          </a:solidFill>
                        </a:rPr>
                        <a:t>tér</a:t>
                      </a: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1658415780"/>
                  </a:ext>
                </a:extLst>
              </a:tr>
              <a:tr h="584616">
                <a:tc>
                  <a:txBody>
                    <a:bodyPr/>
                    <a:lstStyle/>
                    <a:p>
                      <a:pPr>
                        <a:lnSpc>
                          <a:spcPct val="115000"/>
                        </a:lnSpc>
                        <a:spcAft>
                          <a:spcPts val="800"/>
                        </a:spcAft>
                      </a:pPr>
                      <a:endParaRPr lang="hu-H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964" marR="68964" marT="0" marB="0">
                    <a:solidFill>
                      <a:srgbClr val="0E3D53"/>
                    </a:solidFill>
                  </a:tcPr>
                </a:tc>
                <a:tc>
                  <a:txBody>
                    <a:bodyPr/>
                    <a:lstStyle/>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hu-HU" sz="1400" b="1" dirty="0" err="1">
                          <a:solidFill>
                            <a:schemeClr val="bg1"/>
                          </a:solidFill>
                          <a:effectLst/>
                        </a:rPr>
                        <a:t>September</a:t>
                      </a:r>
                      <a:r>
                        <a:rPr lang="hu-HU" sz="1400" b="1" dirty="0">
                          <a:solidFill>
                            <a:schemeClr val="bg1"/>
                          </a:solidFill>
                          <a:effectLst/>
                        </a:rPr>
                        <a:t> 27, 2024</a:t>
                      </a:r>
                    </a:p>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hu-HU" sz="1400" b="1" dirty="0">
                          <a:solidFill>
                            <a:schemeClr val="bg1"/>
                          </a:solidFill>
                          <a:effectLst/>
                        </a:rPr>
                        <a:t>PROJECT TOURS</a:t>
                      </a:r>
                    </a:p>
                  </a:txBody>
                  <a:tcPr marL="68964" marR="68964" marT="0" marB="0">
                    <a:solidFill>
                      <a:srgbClr val="0E3D53"/>
                    </a:solidFill>
                  </a:tcPr>
                </a:tc>
                <a:extLst>
                  <a:ext uri="{0D108BD9-81ED-4DB2-BD59-A6C34878D82A}">
                    <a16:rowId xmlns:a16="http://schemas.microsoft.com/office/drawing/2014/main" val="1890197444"/>
                  </a:ext>
                </a:extLst>
              </a:tr>
              <a:tr h="3362032">
                <a:tc>
                  <a:txBody>
                    <a:bodyPr/>
                    <a:lstStyle/>
                    <a:p>
                      <a:pPr>
                        <a:lnSpc>
                          <a:spcPct val="115000"/>
                        </a:lnSpc>
                        <a:spcAft>
                          <a:spcPts val="800"/>
                        </a:spcAft>
                      </a:pPr>
                      <a:r>
                        <a:rPr lang="hu-HU" sz="1200" dirty="0">
                          <a:solidFill>
                            <a:schemeClr val="bg1"/>
                          </a:solidFill>
                          <a:effectLst/>
                          <a:latin typeface="+mn-lt"/>
                          <a:ea typeface="Calibri" panose="020F0502020204030204" pitchFamily="34" charset="0"/>
                          <a:cs typeface="Times New Roman" panose="02020603050405020304" pitchFamily="18" charset="0"/>
                        </a:rPr>
                        <a:t>9:00 AM</a:t>
                      </a:r>
                    </a:p>
                  </a:txBody>
                  <a:tcPr marL="68964" marR="68964" marT="0" marB="0">
                    <a:solidFill>
                      <a:srgbClr val="0E3D53"/>
                    </a:solidFill>
                  </a:tcPr>
                </a:tc>
                <a:tc>
                  <a:txBody>
                    <a:bodyPr/>
                    <a:lstStyle/>
                    <a:p>
                      <a:pPr marL="0" marR="0" lvl="0" indent="0" algn="just" defTabSz="788396" rtl="0" eaLnBrk="1" fontAlgn="auto" latinLnBrk="0" hangingPunct="1">
                        <a:lnSpc>
                          <a:spcPct val="115000"/>
                        </a:lnSpc>
                        <a:spcBef>
                          <a:spcPts val="0"/>
                        </a:spcBef>
                        <a:spcAft>
                          <a:spcPts val="0"/>
                        </a:spcAft>
                        <a:buClrTx/>
                        <a:buSzTx/>
                        <a:buFont typeface="+mj-lt"/>
                        <a:buNone/>
                        <a:tabLst/>
                        <a:defRPr/>
                      </a:pPr>
                      <a:r>
                        <a:rPr lang="hu-HU" sz="1200" b="0" dirty="0" err="1">
                          <a:solidFill>
                            <a:schemeClr val="bg1"/>
                          </a:solidFill>
                          <a:effectLst/>
                        </a:rPr>
                        <a:t>Bus</a:t>
                      </a:r>
                      <a:r>
                        <a:rPr lang="hu-HU" sz="1200" b="0" dirty="0">
                          <a:solidFill>
                            <a:schemeClr val="bg1"/>
                          </a:solidFill>
                          <a:effectLst/>
                        </a:rPr>
                        <a:t> </a:t>
                      </a:r>
                      <a:r>
                        <a:rPr lang="hu-HU" sz="1200" b="0" dirty="0" err="1">
                          <a:solidFill>
                            <a:schemeClr val="bg1"/>
                          </a:solidFill>
                          <a:effectLst/>
                        </a:rPr>
                        <a:t>from</a:t>
                      </a:r>
                      <a:r>
                        <a:rPr lang="hu-HU" sz="1200" b="0" dirty="0">
                          <a:solidFill>
                            <a:schemeClr val="bg1"/>
                          </a:solidFill>
                          <a:effectLst/>
                        </a:rPr>
                        <a:t> Bárczy István u. / Szervita tér</a:t>
                      </a:r>
                    </a:p>
                    <a:p>
                      <a:pPr marL="0" marR="0" lvl="0" indent="0" algn="just" defTabSz="788396" rtl="0" eaLnBrk="1" fontAlgn="auto" latinLnBrk="0" hangingPunct="1">
                        <a:lnSpc>
                          <a:spcPct val="115000"/>
                        </a:lnSpc>
                        <a:spcBef>
                          <a:spcPts val="0"/>
                        </a:spcBef>
                        <a:spcAft>
                          <a:spcPts val="0"/>
                        </a:spcAft>
                        <a:buClrTx/>
                        <a:buSzTx/>
                        <a:buFont typeface="+mj-lt"/>
                        <a:buNone/>
                        <a:tabLst/>
                        <a:defRPr/>
                      </a:pPr>
                      <a:endParaRPr lang="hu-HU" sz="1200" b="0" dirty="0">
                        <a:solidFill>
                          <a:schemeClr val="bg1"/>
                        </a:solidFill>
                        <a:effectLst/>
                      </a:endParaRPr>
                    </a:p>
                  </a:txBody>
                  <a:tcPr marL="68964" marR="68964" marT="0" marB="0">
                    <a:solidFill>
                      <a:srgbClr val="0E3D53"/>
                    </a:solidFill>
                  </a:tcPr>
                </a:tc>
                <a:extLst>
                  <a:ext uri="{0D108BD9-81ED-4DB2-BD59-A6C34878D82A}">
                    <a16:rowId xmlns:a16="http://schemas.microsoft.com/office/drawing/2014/main" val="741776037"/>
                  </a:ext>
                </a:extLst>
              </a:tr>
            </a:tbl>
          </a:graphicData>
        </a:graphic>
      </p:graphicFrame>
      <p:sp>
        <p:nvSpPr>
          <p:cNvPr id="4" name="Téglalap 3">
            <a:extLst>
              <a:ext uri="{FF2B5EF4-FFF2-40B4-BE49-F238E27FC236}">
                <a16:creationId xmlns:a16="http://schemas.microsoft.com/office/drawing/2014/main" id="{F31D82B1-2D42-0D3D-3398-CF1A167F4267}"/>
              </a:ext>
            </a:extLst>
          </p:cNvPr>
          <p:cNvSpPr/>
          <p:nvPr/>
        </p:nvSpPr>
        <p:spPr>
          <a:xfrm>
            <a:off x="-141502" y="-62421"/>
            <a:ext cx="8166527" cy="1103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1793"/>
          </a:p>
        </p:txBody>
      </p:sp>
      <p:pic>
        <p:nvPicPr>
          <p:cNvPr id="12" name="Kép 11" descr="A képen szöveg látható&#10;&#10;Automatikusan generált leírás">
            <a:extLst>
              <a:ext uri="{FF2B5EF4-FFF2-40B4-BE49-F238E27FC236}">
                <a16:creationId xmlns:a16="http://schemas.microsoft.com/office/drawing/2014/main" id="{29B40A82-E3BB-3D76-F170-4C2A0D50B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48" y="112736"/>
            <a:ext cx="2557665" cy="946538"/>
          </a:xfrm>
          <a:prstGeom prst="rect">
            <a:avLst/>
          </a:prstGeom>
        </p:spPr>
      </p:pic>
      <p:pic>
        <p:nvPicPr>
          <p:cNvPr id="15" name="Image 3">
            <a:extLst>
              <a:ext uri="{FF2B5EF4-FFF2-40B4-BE49-F238E27FC236}">
                <a16:creationId xmlns:a16="http://schemas.microsoft.com/office/drawing/2014/main" id="{8655148A-DD8A-539A-96EC-F830B1BA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27" y="131319"/>
            <a:ext cx="2464025" cy="909676"/>
          </a:xfrm>
          <a:prstGeom prst="rect">
            <a:avLst/>
          </a:prstGeom>
        </p:spPr>
      </p:pic>
      <p:pic>
        <p:nvPicPr>
          <p:cNvPr id="5121" name="Picture 1">
            <a:extLst>
              <a:ext uri="{FF2B5EF4-FFF2-40B4-BE49-F238E27FC236}">
                <a16:creationId xmlns:a16="http://schemas.microsoft.com/office/drawing/2014/main" id="{3E6FB856-5DE3-4353-9033-BEBAA173BE7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704435" y="2201157"/>
            <a:ext cx="3991827" cy="4246794"/>
          </a:xfrm>
          <a:prstGeom prst="rect">
            <a:avLst/>
          </a:prstGeom>
          <a:noFill/>
          <a:extLst>
            <a:ext uri="{909E8E84-426E-40DD-AFC4-6F175D3DCCD1}">
              <a14:hiddenFill xmlns:a14="http://schemas.microsoft.com/office/drawing/2010/main">
                <a:solidFill>
                  <a:srgbClr val="FFFFFF"/>
                </a:solidFill>
              </a14:hiddenFill>
            </a:ext>
          </a:extLst>
        </p:spPr>
      </p:pic>
      <p:sp>
        <p:nvSpPr>
          <p:cNvPr id="9" name="Nyíl: jobbra mutató 8">
            <a:extLst>
              <a:ext uri="{FF2B5EF4-FFF2-40B4-BE49-F238E27FC236}">
                <a16:creationId xmlns:a16="http://schemas.microsoft.com/office/drawing/2014/main" id="{0A7A003F-8A55-D565-25BF-05BFE210F1C8}"/>
              </a:ext>
            </a:extLst>
          </p:cNvPr>
          <p:cNvSpPr/>
          <p:nvPr/>
        </p:nvSpPr>
        <p:spPr>
          <a:xfrm rot="2983354">
            <a:off x="3179527" y="4870480"/>
            <a:ext cx="1017146" cy="5126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798F5138-ECEC-AF71-BD4F-C291F6AD57E5}"/>
              </a:ext>
            </a:extLst>
          </p:cNvPr>
          <p:cNvSpPr txBox="1"/>
          <p:nvPr/>
        </p:nvSpPr>
        <p:spPr>
          <a:xfrm rot="3000968">
            <a:off x="3331850" y="4890912"/>
            <a:ext cx="651713" cy="338554"/>
          </a:xfrm>
          <a:prstGeom prst="rect">
            <a:avLst/>
          </a:prstGeom>
          <a:noFill/>
        </p:spPr>
        <p:txBody>
          <a:bodyPr wrap="square" rtlCol="0">
            <a:spAutoFit/>
          </a:bodyPr>
          <a:lstStyle/>
          <a:p>
            <a:pPr algn="ctr"/>
            <a:r>
              <a:rPr lang="hu-HU" sz="1600" dirty="0">
                <a:solidFill>
                  <a:schemeClr val="bg1"/>
                </a:solidFill>
              </a:rPr>
              <a:t>BUS</a:t>
            </a:r>
          </a:p>
        </p:txBody>
      </p:sp>
      <p:sp>
        <p:nvSpPr>
          <p:cNvPr id="11" name="Nyíl: balra mutató 10">
            <a:extLst>
              <a:ext uri="{FF2B5EF4-FFF2-40B4-BE49-F238E27FC236}">
                <a16:creationId xmlns:a16="http://schemas.microsoft.com/office/drawing/2014/main" id="{259FC484-6B79-5972-C24A-C93CA0A11249}"/>
              </a:ext>
            </a:extLst>
          </p:cNvPr>
          <p:cNvSpPr/>
          <p:nvPr/>
        </p:nvSpPr>
        <p:spPr>
          <a:xfrm rot="19583352">
            <a:off x="4072982" y="5331125"/>
            <a:ext cx="1415560" cy="462212"/>
          </a:xfrm>
          <a:prstGeom prst="leftArrow">
            <a:avLst/>
          </a:prstGeom>
          <a:solidFill>
            <a:schemeClr val="bg1"/>
          </a:solid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hu-HU"/>
          </a:p>
        </p:txBody>
      </p:sp>
      <p:sp>
        <p:nvSpPr>
          <p:cNvPr id="16" name="Szövegdoboz 15">
            <a:extLst>
              <a:ext uri="{FF2B5EF4-FFF2-40B4-BE49-F238E27FC236}">
                <a16:creationId xmlns:a16="http://schemas.microsoft.com/office/drawing/2014/main" id="{52276094-A2C5-CB3E-4D11-B6110136670A}"/>
              </a:ext>
            </a:extLst>
          </p:cNvPr>
          <p:cNvSpPr txBox="1"/>
          <p:nvPr/>
        </p:nvSpPr>
        <p:spPr>
          <a:xfrm rot="19590086">
            <a:off x="4145868" y="5373506"/>
            <a:ext cx="1396019" cy="261610"/>
          </a:xfrm>
          <a:prstGeom prst="rect">
            <a:avLst/>
          </a:prstGeom>
          <a:noFill/>
        </p:spPr>
        <p:txBody>
          <a:bodyPr wrap="square" rtlCol="0">
            <a:spAutoFit/>
          </a:bodyPr>
          <a:lstStyle/>
          <a:p>
            <a:pPr algn="ctr"/>
            <a:r>
              <a:rPr lang="hu-HU" sz="1100" b="1" dirty="0"/>
              <a:t>EMERALD HOTEL</a:t>
            </a:r>
          </a:p>
        </p:txBody>
      </p:sp>
      <p:sp>
        <p:nvSpPr>
          <p:cNvPr id="2" name="Rectangle 2">
            <a:extLst>
              <a:ext uri="{FF2B5EF4-FFF2-40B4-BE49-F238E27FC236}">
                <a16:creationId xmlns:a16="http://schemas.microsoft.com/office/drawing/2014/main" id="{97E6AB7B-F1B8-D580-1E6B-B45D763683C3}"/>
              </a:ext>
            </a:extLst>
          </p:cNvPr>
          <p:cNvSpPr>
            <a:spLocks noChangeArrowheads="1"/>
          </p:cNvSpPr>
          <p:nvPr/>
        </p:nvSpPr>
        <p:spPr bwMode="auto">
          <a:xfrm>
            <a:off x="1704435" y="1253014"/>
            <a:ext cx="788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5" name="Picture 1">
            <a:extLst>
              <a:ext uri="{FF2B5EF4-FFF2-40B4-BE49-F238E27FC236}">
                <a16:creationId xmlns:a16="http://schemas.microsoft.com/office/drawing/2014/main" id="{E11C9536-9B6B-55D1-BBCB-667A6B9185FA}"/>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36302"/>
          <a:stretch>
            <a:fillRect/>
          </a:stretch>
        </p:blipFill>
        <p:spPr bwMode="auto">
          <a:xfrm>
            <a:off x="1704435" y="7433796"/>
            <a:ext cx="3991827" cy="2705111"/>
          </a:xfrm>
          <a:prstGeom prst="rect">
            <a:avLst/>
          </a:prstGeom>
          <a:noFill/>
          <a:extLst>
            <a:ext uri="{909E8E84-426E-40DD-AFC4-6F175D3DCCD1}">
              <a14:hiddenFill xmlns:a14="http://schemas.microsoft.com/office/drawing/2010/main">
                <a:solidFill>
                  <a:srgbClr val="FFFFFF"/>
                </a:solidFill>
              </a14:hiddenFill>
            </a:ext>
          </a:extLst>
        </p:spPr>
      </p:pic>
      <p:sp>
        <p:nvSpPr>
          <p:cNvPr id="6" name="Nyíl: jobbra mutató 5">
            <a:extLst>
              <a:ext uri="{FF2B5EF4-FFF2-40B4-BE49-F238E27FC236}">
                <a16:creationId xmlns:a16="http://schemas.microsoft.com/office/drawing/2014/main" id="{65ED525D-624D-C127-C243-A4D68AC2922F}"/>
              </a:ext>
            </a:extLst>
          </p:cNvPr>
          <p:cNvSpPr/>
          <p:nvPr/>
        </p:nvSpPr>
        <p:spPr>
          <a:xfrm rot="2983354">
            <a:off x="3057515" y="8639424"/>
            <a:ext cx="1017146" cy="5126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1C98A375-49B7-EB0D-6306-D2B8CB6E9F55}"/>
              </a:ext>
            </a:extLst>
          </p:cNvPr>
          <p:cNvSpPr txBox="1"/>
          <p:nvPr/>
        </p:nvSpPr>
        <p:spPr>
          <a:xfrm rot="3000968">
            <a:off x="3209838" y="8659856"/>
            <a:ext cx="651713" cy="338554"/>
          </a:xfrm>
          <a:prstGeom prst="rect">
            <a:avLst/>
          </a:prstGeom>
          <a:noFill/>
        </p:spPr>
        <p:txBody>
          <a:bodyPr wrap="square" rtlCol="0">
            <a:spAutoFit/>
          </a:bodyPr>
          <a:lstStyle/>
          <a:p>
            <a:pPr algn="ctr"/>
            <a:r>
              <a:rPr lang="hu-HU" sz="1600" dirty="0">
                <a:solidFill>
                  <a:schemeClr val="bg1"/>
                </a:solidFill>
              </a:rPr>
              <a:t>BUS</a:t>
            </a:r>
          </a:p>
        </p:txBody>
      </p:sp>
      <p:sp>
        <p:nvSpPr>
          <p:cNvPr id="13" name="Nyíl: balra mutató 12">
            <a:extLst>
              <a:ext uri="{FF2B5EF4-FFF2-40B4-BE49-F238E27FC236}">
                <a16:creationId xmlns:a16="http://schemas.microsoft.com/office/drawing/2014/main" id="{06F8CAFD-922E-89C0-9A0E-6BD62205781A}"/>
              </a:ext>
            </a:extLst>
          </p:cNvPr>
          <p:cNvSpPr/>
          <p:nvPr/>
        </p:nvSpPr>
        <p:spPr>
          <a:xfrm rot="19583352">
            <a:off x="3950970" y="9100069"/>
            <a:ext cx="1415560" cy="462212"/>
          </a:xfrm>
          <a:prstGeom prst="leftArrow">
            <a:avLst/>
          </a:prstGeom>
          <a:solidFill>
            <a:schemeClr val="bg1"/>
          </a:solid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hu-HU"/>
          </a:p>
        </p:txBody>
      </p:sp>
      <p:sp>
        <p:nvSpPr>
          <p:cNvPr id="17" name="Szövegdoboz 16">
            <a:extLst>
              <a:ext uri="{FF2B5EF4-FFF2-40B4-BE49-F238E27FC236}">
                <a16:creationId xmlns:a16="http://schemas.microsoft.com/office/drawing/2014/main" id="{F8DFFE73-B6EF-EA6F-CFE4-74E7B125FACD}"/>
              </a:ext>
            </a:extLst>
          </p:cNvPr>
          <p:cNvSpPr txBox="1"/>
          <p:nvPr/>
        </p:nvSpPr>
        <p:spPr>
          <a:xfrm rot="19590086">
            <a:off x="4023856" y="9142450"/>
            <a:ext cx="1396019" cy="261610"/>
          </a:xfrm>
          <a:prstGeom prst="rect">
            <a:avLst/>
          </a:prstGeom>
          <a:noFill/>
        </p:spPr>
        <p:txBody>
          <a:bodyPr wrap="square" rtlCol="0">
            <a:spAutoFit/>
          </a:bodyPr>
          <a:lstStyle/>
          <a:p>
            <a:pPr algn="ctr"/>
            <a:r>
              <a:rPr lang="hu-HU" sz="1100" dirty="0"/>
              <a:t>EMERALD HOTEL</a:t>
            </a:r>
          </a:p>
        </p:txBody>
      </p:sp>
      <p:sp>
        <p:nvSpPr>
          <p:cNvPr id="19" name="Szövegdoboz 15">
            <a:extLst>
              <a:ext uri="{FF2B5EF4-FFF2-40B4-BE49-F238E27FC236}">
                <a16:creationId xmlns:a16="http://schemas.microsoft.com/office/drawing/2014/main" id="{30D40374-F9DE-C031-9B45-6775DAC9A670}"/>
              </a:ext>
            </a:extLst>
          </p:cNvPr>
          <p:cNvSpPr txBox="1"/>
          <p:nvPr/>
        </p:nvSpPr>
        <p:spPr>
          <a:xfrm>
            <a:off x="542506" y="10554380"/>
            <a:ext cx="7551494" cy="262671"/>
          </a:xfrm>
          <a:prstGeom prst="rect">
            <a:avLst/>
          </a:prstGeom>
          <a:noFill/>
        </p:spPr>
        <p:txBody>
          <a:bodyPr wrap="square">
            <a:spAutoFit/>
          </a:bodyPr>
          <a:lstStyle/>
          <a:p>
            <a:pPr defTabSz="503440">
              <a:defRPr/>
            </a:pPr>
            <a:r>
              <a:rPr lang="en-GB" sz="1050" i="1" dirty="0">
                <a:solidFill>
                  <a:prstClr val="white"/>
                </a:solidFill>
                <a:latin typeface="Roboto" panose="02000000000000000000" pitchFamily="2" charset="0"/>
                <a:ea typeface="Calibri" panose="020F0502020204030204" pitchFamily="34" charset="0"/>
                <a:cs typeface="Times New Roman" panose="02020603050405020304" pitchFamily="18" charset="0"/>
              </a:rPr>
              <a:t>© FIABCI, The International Real Estate Federation </a:t>
            </a:r>
            <a:r>
              <a:rPr lang="en-GB" sz="800" i="1" dirty="0">
                <a:solidFill>
                  <a:prstClr val="white"/>
                </a:solidFill>
                <a:latin typeface="Roboto" panose="02000000000000000000" pitchFamily="2" charset="0"/>
                <a:ea typeface="Calibri" panose="020F0502020204030204" pitchFamily="34" charset="0"/>
                <a:cs typeface="Times New Roman" panose="02020603050405020304" pitchFamily="18" charset="0"/>
              </a:rPr>
              <a:t>	</a:t>
            </a:r>
            <a:endParaRPr lang="hu-HU" sz="1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644704"/>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é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26553</TotalTime>
  <Words>5815</Words>
  <Application>Microsoft Office PowerPoint</Application>
  <PresentationFormat>Egyéni</PresentationFormat>
  <Paragraphs>411</Paragraphs>
  <Slides>31</Slides>
  <Notes>19</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31</vt:i4>
      </vt:variant>
    </vt:vector>
  </HeadingPairs>
  <TitlesOfParts>
    <vt:vector size="38" baseType="lpstr">
      <vt:lpstr>Aptos</vt:lpstr>
      <vt:lpstr>Aptos Display</vt:lpstr>
      <vt:lpstr>Arial</vt:lpstr>
      <vt:lpstr>Calibri</vt:lpstr>
      <vt:lpstr>Roboto</vt:lpstr>
      <vt:lpstr>Times New Roman</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hm</dc:creator>
  <cp:lastModifiedBy>Gönczi László</cp:lastModifiedBy>
  <cp:revision>24</cp:revision>
  <dcterms:created xsi:type="dcterms:W3CDTF">2024-08-27T12:34:47Z</dcterms:created>
  <dcterms:modified xsi:type="dcterms:W3CDTF">2024-09-23T19:52:25Z</dcterms:modified>
</cp:coreProperties>
</file>